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7" r:id="rId3"/>
    <p:sldId id="258" r:id="rId4"/>
    <p:sldId id="260" r:id="rId5"/>
    <p:sldId id="272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8" r:id="rId20"/>
    <p:sldId id="275" r:id="rId21"/>
    <p:sldId id="279" r:id="rId22"/>
    <p:sldId id="280" r:id="rId23"/>
    <p:sldId id="276" r:id="rId24"/>
    <p:sldId id="281" r:id="rId25"/>
    <p:sldId id="282" r:id="rId26"/>
    <p:sldId id="283" r:id="rId27"/>
    <p:sldId id="291" r:id="rId28"/>
    <p:sldId id="290" r:id="rId29"/>
    <p:sldId id="287" r:id="rId30"/>
    <p:sldId id="288" r:id="rId31"/>
    <p:sldId id="289" r:id="rId32"/>
    <p:sldId id="277" r:id="rId33"/>
    <p:sldId id="285" r:id="rId34"/>
    <p:sldId id="286" r:id="rId35"/>
    <p:sldId id="284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4" r:id="rId47"/>
    <p:sldId id="305" r:id="rId48"/>
    <p:sldId id="306" r:id="rId49"/>
    <p:sldId id="302" r:id="rId50"/>
    <p:sldId id="307" r:id="rId51"/>
    <p:sldId id="308" r:id="rId52"/>
    <p:sldId id="309" r:id="rId53"/>
    <p:sldId id="303" r:id="rId54"/>
    <p:sldId id="315" r:id="rId55"/>
    <p:sldId id="310" r:id="rId56"/>
    <p:sldId id="311" r:id="rId57"/>
    <p:sldId id="312" r:id="rId58"/>
    <p:sldId id="313" r:id="rId59"/>
    <p:sldId id="314" r:id="rId60"/>
    <p:sldId id="316" r:id="rId61"/>
    <p:sldId id="317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369D8-D9BA-46A5-A9D8-825DB534597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90F779C-0605-4E78-BBA0-43995B5E6F3B}">
      <dgm:prSet phldrT="[Text]"/>
      <dgm:spPr/>
      <dgm:t>
        <a:bodyPr/>
        <a:lstStyle/>
        <a:p>
          <a:r>
            <a:rPr lang="en-US" dirty="0" smtClean="0"/>
            <a:t>Past	</a:t>
          </a:r>
          <a:endParaRPr lang="en-IN" dirty="0"/>
        </a:p>
      </dgm:t>
    </dgm:pt>
    <dgm:pt modelId="{96359BF7-BEFE-4DC9-97EF-217578B7A8B8}" type="parTrans" cxnId="{ABD6C74D-DA66-428B-A152-99F3BEE030D6}">
      <dgm:prSet/>
      <dgm:spPr/>
      <dgm:t>
        <a:bodyPr/>
        <a:lstStyle/>
        <a:p>
          <a:endParaRPr lang="en-IN"/>
        </a:p>
      </dgm:t>
    </dgm:pt>
    <dgm:pt modelId="{092ADD8B-9D5F-4B85-81CD-84CB244BE487}" type="sibTrans" cxnId="{ABD6C74D-DA66-428B-A152-99F3BEE030D6}">
      <dgm:prSet/>
      <dgm:spPr/>
      <dgm:t>
        <a:bodyPr/>
        <a:lstStyle/>
        <a:p>
          <a:endParaRPr lang="en-IN"/>
        </a:p>
      </dgm:t>
    </dgm:pt>
    <dgm:pt modelId="{7F3FB769-8C12-4BC8-B4D8-7DC32E719B67}">
      <dgm:prSet phldrT="[Text]"/>
      <dgm:spPr/>
      <dgm:t>
        <a:bodyPr/>
        <a:lstStyle/>
        <a:p>
          <a:r>
            <a:rPr lang="en-US" dirty="0" smtClean="0"/>
            <a:t>Present</a:t>
          </a:r>
          <a:endParaRPr lang="en-IN" dirty="0"/>
        </a:p>
      </dgm:t>
    </dgm:pt>
    <dgm:pt modelId="{7D15AF64-C848-4017-A8A4-C11046EC7A22}" type="parTrans" cxnId="{622570D8-5DBF-4E04-90DF-B8622A759C8E}">
      <dgm:prSet/>
      <dgm:spPr/>
      <dgm:t>
        <a:bodyPr/>
        <a:lstStyle/>
        <a:p>
          <a:endParaRPr lang="en-IN"/>
        </a:p>
      </dgm:t>
    </dgm:pt>
    <dgm:pt modelId="{D59E5CB2-0ED9-4175-B15B-198EC1E688FE}" type="sibTrans" cxnId="{622570D8-5DBF-4E04-90DF-B8622A759C8E}">
      <dgm:prSet/>
      <dgm:spPr/>
      <dgm:t>
        <a:bodyPr/>
        <a:lstStyle/>
        <a:p>
          <a:endParaRPr lang="en-IN"/>
        </a:p>
      </dgm:t>
    </dgm:pt>
    <dgm:pt modelId="{C7D888AA-DEAD-4E86-868D-CF7907360C74}">
      <dgm:prSet phldrT="[Text]"/>
      <dgm:spPr/>
      <dgm:t>
        <a:bodyPr/>
        <a:lstStyle/>
        <a:p>
          <a:r>
            <a:rPr lang="en-US" dirty="0" smtClean="0"/>
            <a:t>Future</a:t>
          </a:r>
          <a:endParaRPr lang="en-IN" dirty="0"/>
        </a:p>
      </dgm:t>
    </dgm:pt>
    <dgm:pt modelId="{7181447F-43F9-46AA-8E37-50F3059456D3}" type="parTrans" cxnId="{CB6092C9-19C0-4E8C-A2E4-90F5843FD5AC}">
      <dgm:prSet/>
      <dgm:spPr/>
      <dgm:t>
        <a:bodyPr/>
        <a:lstStyle/>
        <a:p>
          <a:endParaRPr lang="en-IN"/>
        </a:p>
      </dgm:t>
    </dgm:pt>
    <dgm:pt modelId="{54A074DC-E3FB-4EEC-8BB5-F6E4AD3E74EA}" type="sibTrans" cxnId="{CB6092C9-19C0-4E8C-A2E4-90F5843FD5AC}">
      <dgm:prSet/>
      <dgm:spPr/>
      <dgm:t>
        <a:bodyPr/>
        <a:lstStyle/>
        <a:p>
          <a:endParaRPr lang="en-IN"/>
        </a:p>
      </dgm:t>
    </dgm:pt>
    <dgm:pt modelId="{D43CDAEE-FEB8-4C93-8093-C8CDD7F6012E}" type="pres">
      <dgm:prSet presAssocID="{432369D8-D9BA-46A5-A9D8-825DB53459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5E2CE1A-5C02-43B1-BB13-0D621E2771E2}" type="pres">
      <dgm:prSet presAssocID="{590F779C-0605-4E78-BBA0-43995B5E6F3B}" presName="parentLin" presStyleCnt="0"/>
      <dgm:spPr/>
    </dgm:pt>
    <dgm:pt modelId="{4AD4E45C-34FF-4E0E-932E-6497479E4457}" type="pres">
      <dgm:prSet presAssocID="{590F779C-0605-4E78-BBA0-43995B5E6F3B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0BE8A6DF-79D5-4666-969F-370F8000E255}" type="pres">
      <dgm:prSet presAssocID="{590F779C-0605-4E78-BBA0-43995B5E6F3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D0177CD-2521-4E4E-AF84-0FFCF7F1F67C}" type="pres">
      <dgm:prSet presAssocID="{590F779C-0605-4E78-BBA0-43995B5E6F3B}" presName="negativeSpace" presStyleCnt="0"/>
      <dgm:spPr/>
    </dgm:pt>
    <dgm:pt modelId="{AE6A9D3F-2976-4BA8-AA19-6EEDEF424838}" type="pres">
      <dgm:prSet presAssocID="{590F779C-0605-4E78-BBA0-43995B5E6F3B}" presName="childText" presStyleLbl="conFgAcc1" presStyleIdx="0" presStyleCnt="3">
        <dgm:presLayoutVars>
          <dgm:bulletEnabled val="1"/>
        </dgm:presLayoutVars>
      </dgm:prSet>
      <dgm:spPr/>
    </dgm:pt>
    <dgm:pt modelId="{EB4FD4F4-A1B8-4D72-A394-C5A7F2040705}" type="pres">
      <dgm:prSet presAssocID="{092ADD8B-9D5F-4B85-81CD-84CB244BE487}" presName="spaceBetweenRectangles" presStyleCnt="0"/>
      <dgm:spPr/>
    </dgm:pt>
    <dgm:pt modelId="{25D73277-C233-40F2-A027-F4D2D0155E4B}" type="pres">
      <dgm:prSet presAssocID="{7F3FB769-8C12-4BC8-B4D8-7DC32E719B67}" presName="parentLin" presStyleCnt="0"/>
      <dgm:spPr/>
    </dgm:pt>
    <dgm:pt modelId="{239A1D38-0C8F-48D0-A359-FDD04AD9197B}" type="pres">
      <dgm:prSet presAssocID="{7F3FB769-8C12-4BC8-B4D8-7DC32E719B67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B570E8CD-1D99-4D2C-8AB7-FCA8586CBCCC}" type="pres">
      <dgm:prSet presAssocID="{7F3FB769-8C12-4BC8-B4D8-7DC32E719B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E20678E-1614-46B9-BFBA-9527FC2B1B94}" type="pres">
      <dgm:prSet presAssocID="{7F3FB769-8C12-4BC8-B4D8-7DC32E719B67}" presName="negativeSpace" presStyleCnt="0"/>
      <dgm:spPr/>
    </dgm:pt>
    <dgm:pt modelId="{61F0FCC7-D4F1-4D37-BEBD-633D0B9E58C8}" type="pres">
      <dgm:prSet presAssocID="{7F3FB769-8C12-4BC8-B4D8-7DC32E719B67}" presName="childText" presStyleLbl="conFgAcc1" presStyleIdx="1" presStyleCnt="3">
        <dgm:presLayoutVars>
          <dgm:bulletEnabled val="1"/>
        </dgm:presLayoutVars>
      </dgm:prSet>
      <dgm:spPr/>
    </dgm:pt>
    <dgm:pt modelId="{DECCF528-9C90-4973-BAF1-82543F1A8E7A}" type="pres">
      <dgm:prSet presAssocID="{D59E5CB2-0ED9-4175-B15B-198EC1E688FE}" presName="spaceBetweenRectangles" presStyleCnt="0"/>
      <dgm:spPr/>
    </dgm:pt>
    <dgm:pt modelId="{84240925-444F-4EEB-B639-AF57F2A5C161}" type="pres">
      <dgm:prSet presAssocID="{C7D888AA-DEAD-4E86-868D-CF7907360C74}" presName="parentLin" presStyleCnt="0"/>
      <dgm:spPr/>
    </dgm:pt>
    <dgm:pt modelId="{AE507BB6-70DA-463D-987E-A92C498D1419}" type="pres">
      <dgm:prSet presAssocID="{C7D888AA-DEAD-4E86-868D-CF7907360C74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18517A3A-35DB-4B75-B1AF-C781480DF896}" type="pres">
      <dgm:prSet presAssocID="{C7D888AA-DEAD-4E86-868D-CF7907360C7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F343CA9-64F8-48C5-A0DE-9F67B2D971CA}" type="pres">
      <dgm:prSet presAssocID="{C7D888AA-DEAD-4E86-868D-CF7907360C74}" presName="negativeSpace" presStyleCnt="0"/>
      <dgm:spPr/>
    </dgm:pt>
    <dgm:pt modelId="{15A6AE6D-2C32-4E3A-AEF8-CB1E79AFCAFD}" type="pres">
      <dgm:prSet presAssocID="{C7D888AA-DEAD-4E86-868D-CF7907360C7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22570D8-5DBF-4E04-90DF-B8622A759C8E}" srcId="{432369D8-D9BA-46A5-A9D8-825DB534597B}" destId="{7F3FB769-8C12-4BC8-B4D8-7DC32E719B67}" srcOrd="1" destOrd="0" parTransId="{7D15AF64-C848-4017-A8A4-C11046EC7A22}" sibTransId="{D59E5CB2-0ED9-4175-B15B-198EC1E688FE}"/>
    <dgm:cxn modelId="{CB6092C9-19C0-4E8C-A2E4-90F5843FD5AC}" srcId="{432369D8-D9BA-46A5-A9D8-825DB534597B}" destId="{C7D888AA-DEAD-4E86-868D-CF7907360C74}" srcOrd="2" destOrd="0" parTransId="{7181447F-43F9-46AA-8E37-50F3059456D3}" sibTransId="{54A074DC-E3FB-4EEC-8BB5-F6E4AD3E74EA}"/>
    <dgm:cxn modelId="{EB3D38D0-EFD6-4ED3-8D56-380358FFDC89}" type="presOf" srcId="{432369D8-D9BA-46A5-A9D8-825DB534597B}" destId="{D43CDAEE-FEB8-4C93-8093-C8CDD7F6012E}" srcOrd="0" destOrd="0" presId="urn:microsoft.com/office/officeart/2005/8/layout/list1"/>
    <dgm:cxn modelId="{8351E573-6D87-420F-87DF-C9629F802A7A}" type="presOf" srcId="{C7D888AA-DEAD-4E86-868D-CF7907360C74}" destId="{AE507BB6-70DA-463D-987E-A92C498D1419}" srcOrd="0" destOrd="0" presId="urn:microsoft.com/office/officeart/2005/8/layout/list1"/>
    <dgm:cxn modelId="{FEF5A795-B406-4C8C-B44E-65D97BE599C7}" type="presOf" srcId="{590F779C-0605-4E78-BBA0-43995B5E6F3B}" destId="{0BE8A6DF-79D5-4666-969F-370F8000E255}" srcOrd="1" destOrd="0" presId="urn:microsoft.com/office/officeart/2005/8/layout/list1"/>
    <dgm:cxn modelId="{FBFF9F47-23C3-4246-80AD-A0D7FEAF916F}" type="presOf" srcId="{7F3FB769-8C12-4BC8-B4D8-7DC32E719B67}" destId="{B570E8CD-1D99-4D2C-8AB7-FCA8586CBCCC}" srcOrd="1" destOrd="0" presId="urn:microsoft.com/office/officeart/2005/8/layout/list1"/>
    <dgm:cxn modelId="{18EE30AF-9074-4EE5-9495-DCF922591743}" type="presOf" srcId="{C7D888AA-DEAD-4E86-868D-CF7907360C74}" destId="{18517A3A-35DB-4B75-B1AF-C781480DF896}" srcOrd="1" destOrd="0" presId="urn:microsoft.com/office/officeart/2005/8/layout/list1"/>
    <dgm:cxn modelId="{ABD6C74D-DA66-428B-A152-99F3BEE030D6}" srcId="{432369D8-D9BA-46A5-A9D8-825DB534597B}" destId="{590F779C-0605-4E78-BBA0-43995B5E6F3B}" srcOrd="0" destOrd="0" parTransId="{96359BF7-BEFE-4DC9-97EF-217578B7A8B8}" sibTransId="{092ADD8B-9D5F-4B85-81CD-84CB244BE487}"/>
    <dgm:cxn modelId="{62AB5B8B-55FB-47CA-987F-023F7042DF63}" type="presOf" srcId="{590F779C-0605-4E78-BBA0-43995B5E6F3B}" destId="{4AD4E45C-34FF-4E0E-932E-6497479E4457}" srcOrd="0" destOrd="0" presId="urn:microsoft.com/office/officeart/2005/8/layout/list1"/>
    <dgm:cxn modelId="{076F0E66-2B14-49A9-B4D1-BC6199CCAF8E}" type="presOf" srcId="{7F3FB769-8C12-4BC8-B4D8-7DC32E719B67}" destId="{239A1D38-0C8F-48D0-A359-FDD04AD9197B}" srcOrd="0" destOrd="0" presId="urn:microsoft.com/office/officeart/2005/8/layout/list1"/>
    <dgm:cxn modelId="{F13BA076-ACDE-4E0A-A8DF-CC3C01EFE9C0}" type="presParOf" srcId="{D43CDAEE-FEB8-4C93-8093-C8CDD7F6012E}" destId="{95E2CE1A-5C02-43B1-BB13-0D621E2771E2}" srcOrd="0" destOrd="0" presId="urn:microsoft.com/office/officeart/2005/8/layout/list1"/>
    <dgm:cxn modelId="{060AD181-FC62-4762-B2A4-DB587848CF6E}" type="presParOf" srcId="{95E2CE1A-5C02-43B1-BB13-0D621E2771E2}" destId="{4AD4E45C-34FF-4E0E-932E-6497479E4457}" srcOrd="0" destOrd="0" presId="urn:microsoft.com/office/officeart/2005/8/layout/list1"/>
    <dgm:cxn modelId="{09B87300-CB3C-41CB-BA49-7A7E9F5AD2C7}" type="presParOf" srcId="{95E2CE1A-5C02-43B1-BB13-0D621E2771E2}" destId="{0BE8A6DF-79D5-4666-969F-370F8000E255}" srcOrd="1" destOrd="0" presId="urn:microsoft.com/office/officeart/2005/8/layout/list1"/>
    <dgm:cxn modelId="{E97DB8F5-D9C9-44B5-8201-AF770A51D327}" type="presParOf" srcId="{D43CDAEE-FEB8-4C93-8093-C8CDD7F6012E}" destId="{7D0177CD-2521-4E4E-AF84-0FFCF7F1F67C}" srcOrd="1" destOrd="0" presId="urn:microsoft.com/office/officeart/2005/8/layout/list1"/>
    <dgm:cxn modelId="{31E93BE2-2216-4D90-A412-BEEB3FC3F770}" type="presParOf" srcId="{D43CDAEE-FEB8-4C93-8093-C8CDD7F6012E}" destId="{AE6A9D3F-2976-4BA8-AA19-6EEDEF424838}" srcOrd="2" destOrd="0" presId="urn:microsoft.com/office/officeart/2005/8/layout/list1"/>
    <dgm:cxn modelId="{F0F868A1-6FBB-421E-9994-2E5EC7C022F0}" type="presParOf" srcId="{D43CDAEE-FEB8-4C93-8093-C8CDD7F6012E}" destId="{EB4FD4F4-A1B8-4D72-A394-C5A7F2040705}" srcOrd="3" destOrd="0" presId="urn:microsoft.com/office/officeart/2005/8/layout/list1"/>
    <dgm:cxn modelId="{54F64ACD-8D98-428C-9A1F-5148FE9BE79C}" type="presParOf" srcId="{D43CDAEE-FEB8-4C93-8093-C8CDD7F6012E}" destId="{25D73277-C233-40F2-A027-F4D2D0155E4B}" srcOrd="4" destOrd="0" presId="urn:microsoft.com/office/officeart/2005/8/layout/list1"/>
    <dgm:cxn modelId="{3E34AC88-363E-4CC0-9778-1C7C3945F48A}" type="presParOf" srcId="{25D73277-C233-40F2-A027-F4D2D0155E4B}" destId="{239A1D38-0C8F-48D0-A359-FDD04AD9197B}" srcOrd="0" destOrd="0" presId="urn:microsoft.com/office/officeart/2005/8/layout/list1"/>
    <dgm:cxn modelId="{9E827599-0918-413A-A47E-811239D389D8}" type="presParOf" srcId="{25D73277-C233-40F2-A027-F4D2D0155E4B}" destId="{B570E8CD-1D99-4D2C-8AB7-FCA8586CBCCC}" srcOrd="1" destOrd="0" presId="urn:microsoft.com/office/officeart/2005/8/layout/list1"/>
    <dgm:cxn modelId="{C5E6E05D-C354-4933-924F-BF8A08E1FFE5}" type="presParOf" srcId="{D43CDAEE-FEB8-4C93-8093-C8CDD7F6012E}" destId="{4E20678E-1614-46B9-BFBA-9527FC2B1B94}" srcOrd="5" destOrd="0" presId="urn:microsoft.com/office/officeart/2005/8/layout/list1"/>
    <dgm:cxn modelId="{8E9E2D11-690D-4183-BCA8-73F1F7080FE3}" type="presParOf" srcId="{D43CDAEE-FEB8-4C93-8093-C8CDD7F6012E}" destId="{61F0FCC7-D4F1-4D37-BEBD-633D0B9E58C8}" srcOrd="6" destOrd="0" presId="urn:microsoft.com/office/officeart/2005/8/layout/list1"/>
    <dgm:cxn modelId="{2B7B6941-F390-4FEE-956F-EB3CD7240EBE}" type="presParOf" srcId="{D43CDAEE-FEB8-4C93-8093-C8CDD7F6012E}" destId="{DECCF528-9C90-4973-BAF1-82543F1A8E7A}" srcOrd="7" destOrd="0" presId="urn:microsoft.com/office/officeart/2005/8/layout/list1"/>
    <dgm:cxn modelId="{6757DC29-041A-4CEB-B04F-231E443E0903}" type="presParOf" srcId="{D43CDAEE-FEB8-4C93-8093-C8CDD7F6012E}" destId="{84240925-444F-4EEB-B639-AF57F2A5C161}" srcOrd="8" destOrd="0" presId="urn:microsoft.com/office/officeart/2005/8/layout/list1"/>
    <dgm:cxn modelId="{08989987-5590-4D4D-82FF-2F4928564E91}" type="presParOf" srcId="{84240925-444F-4EEB-B639-AF57F2A5C161}" destId="{AE507BB6-70DA-463D-987E-A92C498D1419}" srcOrd="0" destOrd="0" presId="urn:microsoft.com/office/officeart/2005/8/layout/list1"/>
    <dgm:cxn modelId="{E55E2370-2AFE-4FCF-98E1-929EE4F344F2}" type="presParOf" srcId="{84240925-444F-4EEB-B639-AF57F2A5C161}" destId="{18517A3A-35DB-4B75-B1AF-C781480DF896}" srcOrd="1" destOrd="0" presId="urn:microsoft.com/office/officeart/2005/8/layout/list1"/>
    <dgm:cxn modelId="{14B453EE-AA4F-4BDD-B9D9-ADF0BBDFA616}" type="presParOf" srcId="{D43CDAEE-FEB8-4C93-8093-C8CDD7F6012E}" destId="{7F343CA9-64F8-48C5-A0DE-9F67B2D971CA}" srcOrd="9" destOrd="0" presId="urn:microsoft.com/office/officeart/2005/8/layout/list1"/>
    <dgm:cxn modelId="{7B8B06DD-FAB6-417C-8305-7C98B6413C11}" type="presParOf" srcId="{D43CDAEE-FEB8-4C93-8093-C8CDD7F6012E}" destId="{15A6AE6D-2C32-4E3A-AEF8-CB1E79AFCAF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2369D8-D9BA-46A5-A9D8-825DB534597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90F779C-0605-4E78-BBA0-43995B5E6F3B}">
      <dgm:prSet phldrT="[Text]"/>
      <dgm:spPr/>
      <dgm:t>
        <a:bodyPr/>
        <a:lstStyle/>
        <a:p>
          <a:r>
            <a:rPr lang="en-US" dirty="0" smtClean="0"/>
            <a:t>Past	</a:t>
          </a:r>
          <a:endParaRPr lang="en-IN" dirty="0"/>
        </a:p>
      </dgm:t>
    </dgm:pt>
    <dgm:pt modelId="{96359BF7-BEFE-4DC9-97EF-217578B7A8B8}" type="parTrans" cxnId="{ABD6C74D-DA66-428B-A152-99F3BEE030D6}">
      <dgm:prSet/>
      <dgm:spPr/>
      <dgm:t>
        <a:bodyPr/>
        <a:lstStyle/>
        <a:p>
          <a:endParaRPr lang="en-IN"/>
        </a:p>
      </dgm:t>
    </dgm:pt>
    <dgm:pt modelId="{092ADD8B-9D5F-4B85-81CD-84CB244BE487}" type="sibTrans" cxnId="{ABD6C74D-DA66-428B-A152-99F3BEE030D6}">
      <dgm:prSet/>
      <dgm:spPr/>
      <dgm:t>
        <a:bodyPr/>
        <a:lstStyle/>
        <a:p>
          <a:endParaRPr lang="en-IN"/>
        </a:p>
      </dgm:t>
    </dgm:pt>
    <dgm:pt modelId="{7F3FB769-8C12-4BC8-B4D8-7DC32E719B67}">
      <dgm:prSet phldrT="[Text]"/>
      <dgm:spPr/>
      <dgm:t>
        <a:bodyPr/>
        <a:lstStyle/>
        <a:p>
          <a:r>
            <a:rPr lang="en-US" dirty="0" smtClean="0"/>
            <a:t>Present</a:t>
          </a:r>
          <a:endParaRPr lang="en-IN" dirty="0"/>
        </a:p>
      </dgm:t>
    </dgm:pt>
    <dgm:pt modelId="{7D15AF64-C848-4017-A8A4-C11046EC7A22}" type="parTrans" cxnId="{622570D8-5DBF-4E04-90DF-B8622A759C8E}">
      <dgm:prSet/>
      <dgm:spPr/>
      <dgm:t>
        <a:bodyPr/>
        <a:lstStyle/>
        <a:p>
          <a:endParaRPr lang="en-IN"/>
        </a:p>
      </dgm:t>
    </dgm:pt>
    <dgm:pt modelId="{D59E5CB2-0ED9-4175-B15B-198EC1E688FE}" type="sibTrans" cxnId="{622570D8-5DBF-4E04-90DF-B8622A759C8E}">
      <dgm:prSet/>
      <dgm:spPr/>
      <dgm:t>
        <a:bodyPr/>
        <a:lstStyle/>
        <a:p>
          <a:endParaRPr lang="en-IN"/>
        </a:p>
      </dgm:t>
    </dgm:pt>
    <dgm:pt modelId="{C7D888AA-DEAD-4E86-868D-CF7907360C74}">
      <dgm:prSet phldrT="[Text]"/>
      <dgm:spPr/>
      <dgm:t>
        <a:bodyPr/>
        <a:lstStyle/>
        <a:p>
          <a:r>
            <a:rPr lang="en-US" dirty="0" smtClean="0"/>
            <a:t>Future</a:t>
          </a:r>
          <a:endParaRPr lang="en-IN" dirty="0"/>
        </a:p>
      </dgm:t>
    </dgm:pt>
    <dgm:pt modelId="{7181447F-43F9-46AA-8E37-50F3059456D3}" type="parTrans" cxnId="{CB6092C9-19C0-4E8C-A2E4-90F5843FD5AC}">
      <dgm:prSet/>
      <dgm:spPr/>
      <dgm:t>
        <a:bodyPr/>
        <a:lstStyle/>
        <a:p>
          <a:endParaRPr lang="en-IN"/>
        </a:p>
      </dgm:t>
    </dgm:pt>
    <dgm:pt modelId="{54A074DC-E3FB-4EEC-8BB5-F6E4AD3E74EA}" type="sibTrans" cxnId="{CB6092C9-19C0-4E8C-A2E4-90F5843FD5AC}">
      <dgm:prSet/>
      <dgm:spPr/>
      <dgm:t>
        <a:bodyPr/>
        <a:lstStyle/>
        <a:p>
          <a:endParaRPr lang="en-IN"/>
        </a:p>
      </dgm:t>
    </dgm:pt>
    <dgm:pt modelId="{D43CDAEE-FEB8-4C93-8093-C8CDD7F6012E}" type="pres">
      <dgm:prSet presAssocID="{432369D8-D9BA-46A5-A9D8-825DB53459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5E2CE1A-5C02-43B1-BB13-0D621E2771E2}" type="pres">
      <dgm:prSet presAssocID="{590F779C-0605-4E78-BBA0-43995B5E6F3B}" presName="parentLin" presStyleCnt="0"/>
      <dgm:spPr/>
    </dgm:pt>
    <dgm:pt modelId="{4AD4E45C-34FF-4E0E-932E-6497479E4457}" type="pres">
      <dgm:prSet presAssocID="{590F779C-0605-4E78-BBA0-43995B5E6F3B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0BE8A6DF-79D5-4666-969F-370F8000E255}" type="pres">
      <dgm:prSet presAssocID="{590F779C-0605-4E78-BBA0-43995B5E6F3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D0177CD-2521-4E4E-AF84-0FFCF7F1F67C}" type="pres">
      <dgm:prSet presAssocID="{590F779C-0605-4E78-BBA0-43995B5E6F3B}" presName="negativeSpace" presStyleCnt="0"/>
      <dgm:spPr/>
    </dgm:pt>
    <dgm:pt modelId="{AE6A9D3F-2976-4BA8-AA19-6EEDEF424838}" type="pres">
      <dgm:prSet presAssocID="{590F779C-0605-4E78-BBA0-43995B5E6F3B}" presName="childText" presStyleLbl="conFgAcc1" presStyleIdx="0" presStyleCnt="3">
        <dgm:presLayoutVars>
          <dgm:bulletEnabled val="1"/>
        </dgm:presLayoutVars>
      </dgm:prSet>
      <dgm:spPr/>
    </dgm:pt>
    <dgm:pt modelId="{EB4FD4F4-A1B8-4D72-A394-C5A7F2040705}" type="pres">
      <dgm:prSet presAssocID="{092ADD8B-9D5F-4B85-81CD-84CB244BE487}" presName="spaceBetweenRectangles" presStyleCnt="0"/>
      <dgm:spPr/>
    </dgm:pt>
    <dgm:pt modelId="{25D73277-C233-40F2-A027-F4D2D0155E4B}" type="pres">
      <dgm:prSet presAssocID="{7F3FB769-8C12-4BC8-B4D8-7DC32E719B67}" presName="parentLin" presStyleCnt="0"/>
      <dgm:spPr/>
    </dgm:pt>
    <dgm:pt modelId="{239A1D38-0C8F-48D0-A359-FDD04AD9197B}" type="pres">
      <dgm:prSet presAssocID="{7F3FB769-8C12-4BC8-B4D8-7DC32E719B67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B570E8CD-1D99-4D2C-8AB7-FCA8586CBCCC}" type="pres">
      <dgm:prSet presAssocID="{7F3FB769-8C12-4BC8-B4D8-7DC32E719B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E20678E-1614-46B9-BFBA-9527FC2B1B94}" type="pres">
      <dgm:prSet presAssocID="{7F3FB769-8C12-4BC8-B4D8-7DC32E719B67}" presName="negativeSpace" presStyleCnt="0"/>
      <dgm:spPr/>
    </dgm:pt>
    <dgm:pt modelId="{61F0FCC7-D4F1-4D37-BEBD-633D0B9E58C8}" type="pres">
      <dgm:prSet presAssocID="{7F3FB769-8C12-4BC8-B4D8-7DC32E719B67}" presName="childText" presStyleLbl="conFgAcc1" presStyleIdx="1" presStyleCnt="3">
        <dgm:presLayoutVars>
          <dgm:bulletEnabled val="1"/>
        </dgm:presLayoutVars>
      </dgm:prSet>
      <dgm:spPr/>
    </dgm:pt>
    <dgm:pt modelId="{DECCF528-9C90-4973-BAF1-82543F1A8E7A}" type="pres">
      <dgm:prSet presAssocID="{D59E5CB2-0ED9-4175-B15B-198EC1E688FE}" presName="spaceBetweenRectangles" presStyleCnt="0"/>
      <dgm:spPr/>
    </dgm:pt>
    <dgm:pt modelId="{84240925-444F-4EEB-B639-AF57F2A5C161}" type="pres">
      <dgm:prSet presAssocID="{C7D888AA-DEAD-4E86-868D-CF7907360C74}" presName="parentLin" presStyleCnt="0"/>
      <dgm:spPr/>
    </dgm:pt>
    <dgm:pt modelId="{AE507BB6-70DA-463D-987E-A92C498D1419}" type="pres">
      <dgm:prSet presAssocID="{C7D888AA-DEAD-4E86-868D-CF7907360C74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18517A3A-35DB-4B75-B1AF-C781480DF896}" type="pres">
      <dgm:prSet presAssocID="{C7D888AA-DEAD-4E86-868D-CF7907360C7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F343CA9-64F8-48C5-A0DE-9F67B2D971CA}" type="pres">
      <dgm:prSet presAssocID="{C7D888AA-DEAD-4E86-868D-CF7907360C74}" presName="negativeSpace" presStyleCnt="0"/>
      <dgm:spPr/>
    </dgm:pt>
    <dgm:pt modelId="{15A6AE6D-2C32-4E3A-AEF8-CB1E79AFCAFD}" type="pres">
      <dgm:prSet presAssocID="{C7D888AA-DEAD-4E86-868D-CF7907360C7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A89E2EF-E9F8-49C1-9067-F4C91B97E0F5}" type="presOf" srcId="{590F779C-0605-4E78-BBA0-43995B5E6F3B}" destId="{4AD4E45C-34FF-4E0E-932E-6497479E4457}" srcOrd="0" destOrd="0" presId="urn:microsoft.com/office/officeart/2005/8/layout/list1"/>
    <dgm:cxn modelId="{622570D8-5DBF-4E04-90DF-B8622A759C8E}" srcId="{432369D8-D9BA-46A5-A9D8-825DB534597B}" destId="{7F3FB769-8C12-4BC8-B4D8-7DC32E719B67}" srcOrd="1" destOrd="0" parTransId="{7D15AF64-C848-4017-A8A4-C11046EC7A22}" sibTransId="{D59E5CB2-0ED9-4175-B15B-198EC1E688FE}"/>
    <dgm:cxn modelId="{CB6092C9-19C0-4E8C-A2E4-90F5843FD5AC}" srcId="{432369D8-D9BA-46A5-A9D8-825DB534597B}" destId="{C7D888AA-DEAD-4E86-868D-CF7907360C74}" srcOrd="2" destOrd="0" parTransId="{7181447F-43F9-46AA-8E37-50F3059456D3}" sibTransId="{54A074DC-E3FB-4EEC-8BB5-F6E4AD3E74EA}"/>
    <dgm:cxn modelId="{0134BEBB-202A-4A0D-95D8-D318834F95B9}" type="presOf" srcId="{C7D888AA-DEAD-4E86-868D-CF7907360C74}" destId="{AE507BB6-70DA-463D-987E-A92C498D1419}" srcOrd="0" destOrd="0" presId="urn:microsoft.com/office/officeart/2005/8/layout/list1"/>
    <dgm:cxn modelId="{E5E2B5B5-33B9-4621-AC1D-3EECD3D31D1C}" type="presOf" srcId="{7F3FB769-8C12-4BC8-B4D8-7DC32E719B67}" destId="{B570E8CD-1D99-4D2C-8AB7-FCA8586CBCCC}" srcOrd="1" destOrd="0" presId="urn:microsoft.com/office/officeart/2005/8/layout/list1"/>
    <dgm:cxn modelId="{FE45BFAE-07A4-4539-B106-70D6DEF5B4D8}" type="presOf" srcId="{590F779C-0605-4E78-BBA0-43995B5E6F3B}" destId="{0BE8A6DF-79D5-4666-969F-370F8000E255}" srcOrd="1" destOrd="0" presId="urn:microsoft.com/office/officeart/2005/8/layout/list1"/>
    <dgm:cxn modelId="{DA53E82B-8C02-4050-B00F-C61F7D3B727F}" type="presOf" srcId="{C7D888AA-DEAD-4E86-868D-CF7907360C74}" destId="{18517A3A-35DB-4B75-B1AF-C781480DF896}" srcOrd="1" destOrd="0" presId="urn:microsoft.com/office/officeart/2005/8/layout/list1"/>
    <dgm:cxn modelId="{ABD6C74D-DA66-428B-A152-99F3BEE030D6}" srcId="{432369D8-D9BA-46A5-A9D8-825DB534597B}" destId="{590F779C-0605-4E78-BBA0-43995B5E6F3B}" srcOrd="0" destOrd="0" parTransId="{96359BF7-BEFE-4DC9-97EF-217578B7A8B8}" sibTransId="{092ADD8B-9D5F-4B85-81CD-84CB244BE487}"/>
    <dgm:cxn modelId="{101A39FC-4B06-46A1-97F3-0090BC4B06B5}" type="presOf" srcId="{7F3FB769-8C12-4BC8-B4D8-7DC32E719B67}" destId="{239A1D38-0C8F-48D0-A359-FDD04AD9197B}" srcOrd="0" destOrd="0" presId="urn:microsoft.com/office/officeart/2005/8/layout/list1"/>
    <dgm:cxn modelId="{0BEED775-FC78-4472-9B6B-002F55DBB729}" type="presOf" srcId="{432369D8-D9BA-46A5-A9D8-825DB534597B}" destId="{D43CDAEE-FEB8-4C93-8093-C8CDD7F6012E}" srcOrd="0" destOrd="0" presId="urn:microsoft.com/office/officeart/2005/8/layout/list1"/>
    <dgm:cxn modelId="{6CC4DE5E-2566-4435-A607-38254E0C248C}" type="presParOf" srcId="{D43CDAEE-FEB8-4C93-8093-C8CDD7F6012E}" destId="{95E2CE1A-5C02-43B1-BB13-0D621E2771E2}" srcOrd="0" destOrd="0" presId="urn:microsoft.com/office/officeart/2005/8/layout/list1"/>
    <dgm:cxn modelId="{A64AC3F6-E96E-4D01-AF9C-7F3DEF30EDAD}" type="presParOf" srcId="{95E2CE1A-5C02-43B1-BB13-0D621E2771E2}" destId="{4AD4E45C-34FF-4E0E-932E-6497479E4457}" srcOrd="0" destOrd="0" presId="urn:microsoft.com/office/officeart/2005/8/layout/list1"/>
    <dgm:cxn modelId="{9C2A07B8-9F33-48A1-8A97-7572F15111B6}" type="presParOf" srcId="{95E2CE1A-5C02-43B1-BB13-0D621E2771E2}" destId="{0BE8A6DF-79D5-4666-969F-370F8000E255}" srcOrd="1" destOrd="0" presId="urn:microsoft.com/office/officeart/2005/8/layout/list1"/>
    <dgm:cxn modelId="{0218531B-2378-44A6-9DAA-A32C73917FBB}" type="presParOf" srcId="{D43CDAEE-FEB8-4C93-8093-C8CDD7F6012E}" destId="{7D0177CD-2521-4E4E-AF84-0FFCF7F1F67C}" srcOrd="1" destOrd="0" presId="urn:microsoft.com/office/officeart/2005/8/layout/list1"/>
    <dgm:cxn modelId="{E111377C-7C22-45F6-8227-E58F7799AE88}" type="presParOf" srcId="{D43CDAEE-FEB8-4C93-8093-C8CDD7F6012E}" destId="{AE6A9D3F-2976-4BA8-AA19-6EEDEF424838}" srcOrd="2" destOrd="0" presId="urn:microsoft.com/office/officeart/2005/8/layout/list1"/>
    <dgm:cxn modelId="{E9C89B9B-9982-42B8-948D-73CC6EA4E2DE}" type="presParOf" srcId="{D43CDAEE-FEB8-4C93-8093-C8CDD7F6012E}" destId="{EB4FD4F4-A1B8-4D72-A394-C5A7F2040705}" srcOrd="3" destOrd="0" presId="urn:microsoft.com/office/officeart/2005/8/layout/list1"/>
    <dgm:cxn modelId="{9C2CCBFD-19F7-4D80-AFEF-327E6677A2BF}" type="presParOf" srcId="{D43CDAEE-FEB8-4C93-8093-C8CDD7F6012E}" destId="{25D73277-C233-40F2-A027-F4D2D0155E4B}" srcOrd="4" destOrd="0" presId="urn:microsoft.com/office/officeart/2005/8/layout/list1"/>
    <dgm:cxn modelId="{290334E4-5B46-4654-BAC3-36CBCF0320C9}" type="presParOf" srcId="{25D73277-C233-40F2-A027-F4D2D0155E4B}" destId="{239A1D38-0C8F-48D0-A359-FDD04AD9197B}" srcOrd="0" destOrd="0" presId="urn:microsoft.com/office/officeart/2005/8/layout/list1"/>
    <dgm:cxn modelId="{155E1EE9-7B92-4921-AF79-6987984D07EC}" type="presParOf" srcId="{25D73277-C233-40F2-A027-F4D2D0155E4B}" destId="{B570E8CD-1D99-4D2C-8AB7-FCA8586CBCCC}" srcOrd="1" destOrd="0" presId="urn:microsoft.com/office/officeart/2005/8/layout/list1"/>
    <dgm:cxn modelId="{89BB8A9A-E8C7-4FEF-949B-71FFB3D8E16B}" type="presParOf" srcId="{D43CDAEE-FEB8-4C93-8093-C8CDD7F6012E}" destId="{4E20678E-1614-46B9-BFBA-9527FC2B1B94}" srcOrd="5" destOrd="0" presId="urn:microsoft.com/office/officeart/2005/8/layout/list1"/>
    <dgm:cxn modelId="{0683B22F-DC33-49DB-9801-FC2A08533BE6}" type="presParOf" srcId="{D43CDAEE-FEB8-4C93-8093-C8CDD7F6012E}" destId="{61F0FCC7-D4F1-4D37-BEBD-633D0B9E58C8}" srcOrd="6" destOrd="0" presId="urn:microsoft.com/office/officeart/2005/8/layout/list1"/>
    <dgm:cxn modelId="{0FB9DD7D-EE1B-403E-8F6B-046399C75483}" type="presParOf" srcId="{D43CDAEE-FEB8-4C93-8093-C8CDD7F6012E}" destId="{DECCF528-9C90-4973-BAF1-82543F1A8E7A}" srcOrd="7" destOrd="0" presId="urn:microsoft.com/office/officeart/2005/8/layout/list1"/>
    <dgm:cxn modelId="{F924CD0C-818A-472F-99A6-556FF59FB6FA}" type="presParOf" srcId="{D43CDAEE-FEB8-4C93-8093-C8CDD7F6012E}" destId="{84240925-444F-4EEB-B639-AF57F2A5C161}" srcOrd="8" destOrd="0" presId="urn:microsoft.com/office/officeart/2005/8/layout/list1"/>
    <dgm:cxn modelId="{06670080-B5A1-4C40-A82D-F2A920DCEE10}" type="presParOf" srcId="{84240925-444F-4EEB-B639-AF57F2A5C161}" destId="{AE507BB6-70DA-463D-987E-A92C498D1419}" srcOrd="0" destOrd="0" presId="urn:microsoft.com/office/officeart/2005/8/layout/list1"/>
    <dgm:cxn modelId="{9AD89BE1-55BF-4FCF-93DE-7564A2A235FA}" type="presParOf" srcId="{84240925-444F-4EEB-B639-AF57F2A5C161}" destId="{18517A3A-35DB-4B75-B1AF-C781480DF896}" srcOrd="1" destOrd="0" presId="urn:microsoft.com/office/officeart/2005/8/layout/list1"/>
    <dgm:cxn modelId="{F1AD6F3A-B49A-43A6-B3C3-5F931A1643BF}" type="presParOf" srcId="{D43CDAEE-FEB8-4C93-8093-C8CDD7F6012E}" destId="{7F343CA9-64F8-48C5-A0DE-9F67B2D971CA}" srcOrd="9" destOrd="0" presId="urn:microsoft.com/office/officeart/2005/8/layout/list1"/>
    <dgm:cxn modelId="{3B0788FE-5C17-4345-BCEB-D036F447828D}" type="presParOf" srcId="{D43CDAEE-FEB8-4C93-8093-C8CDD7F6012E}" destId="{15A6AE6D-2C32-4E3A-AEF8-CB1E79AFCAF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2369D8-D9BA-46A5-A9D8-825DB534597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90F779C-0605-4E78-BBA0-43995B5E6F3B}">
      <dgm:prSet phldrT="[Text]"/>
      <dgm:spPr/>
      <dgm:t>
        <a:bodyPr/>
        <a:lstStyle/>
        <a:p>
          <a:r>
            <a:rPr lang="en-US" dirty="0" smtClean="0"/>
            <a:t>Past	</a:t>
          </a:r>
          <a:endParaRPr lang="en-IN" dirty="0"/>
        </a:p>
      </dgm:t>
    </dgm:pt>
    <dgm:pt modelId="{96359BF7-BEFE-4DC9-97EF-217578B7A8B8}" type="parTrans" cxnId="{ABD6C74D-DA66-428B-A152-99F3BEE030D6}">
      <dgm:prSet/>
      <dgm:spPr/>
      <dgm:t>
        <a:bodyPr/>
        <a:lstStyle/>
        <a:p>
          <a:endParaRPr lang="en-IN"/>
        </a:p>
      </dgm:t>
    </dgm:pt>
    <dgm:pt modelId="{092ADD8B-9D5F-4B85-81CD-84CB244BE487}" type="sibTrans" cxnId="{ABD6C74D-DA66-428B-A152-99F3BEE030D6}">
      <dgm:prSet/>
      <dgm:spPr/>
      <dgm:t>
        <a:bodyPr/>
        <a:lstStyle/>
        <a:p>
          <a:endParaRPr lang="en-IN"/>
        </a:p>
      </dgm:t>
    </dgm:pt>
    <dgm:pt modelId="{7F3FB769-8C12-4BC8-B4D8-7DC32E719B67}">
      <dgm:prSet phldrT="[Text]"/>
      <dgm:spPr/>
      <dgm:t>
        <a:bodyPr/>
        <a:lstStyle/>
        <a:p>
          <a:r>
            <a:rPr lang="en-US" dirty="0" smtClean="0"/>
            <a:t>Present</a:t>
          </a:r>
          <a:endParaRPr lang="en-IN" dirty="0"/>
        </a:p>
      </dgm:t>
    </dgm:pt>
    <dgm:pt modelId="{7D15AF64-C848-4017-A8A4-C11046EC7A22}" type="parTrans" cxnId="{622570D8-5DBF-4E04-90DF-B8622A759C8E}">
      <dgm:prSet/>
      <dgm:spPr/>
      <dgm:t>
        <a:bodyPr/>
        <a:lstStyle/>
        <a:p>
          <a:endParaRPr lang="en-IN"/>
        </a:p>
      </dgm:t>
    </dgm:pt>
    <dgm:pt modelId="{D59E5CB2-0ED9-4175-B15B-198EC1E688FE}" type="sibTrans" cxnId="{622570D8-5DBF-4E04-90DF-B8622A759C8E}">
      <dgm:prSet/>
      <dgm:spPr/>
      <dgm:t>
        <a:bodyPr/>
        <a:lstStyle/>
        <a:p>
          <a:endParaRPr lang="en-IN"/>
        </a:p>
      </dgm:t>
    </dgm:pt>
    <dgm:pt modelId="{C7D888AA-DEAD-4E86-868D-CF7907360C74}">
      <dgm:prSet phldrT="[Text]"/>
      <dgm:spPr/>
      <dgm:t>
        <a:bodyPr/>
        <a:lstStyle/>
        <a:p>
          <a:r>
            <a:rPr lang="en-US" dirty="0" smtClean="0"/>
            <a:t>Future</a:t>
          </a:r>
          <a:endParaRPr lang="en-IN" dirty="0"/>
        </a:p>
      </dgm:t>
    </dgm:pt>
    <dgm:pt modelId="{7181447F-43F9-46AA-8E37-50F3059456D3}" type="parTrans" cxnId="{CB6092C9-19C0-4E8C-A2E4-90F5843FD5AC}">
      <dgm:prSet/>
      <dgm:spPr/>
      <dgm:t>
        <a:bodyPr/>
        <a:lstStyle/>
        <a:p>
          <a:endParaRPr lang="en-IN"/>
        </a:p>
      </dgm:t>
    </dgm:pt>
    <dgm:pt modelId="{54A074DC-E3FB-4EEC-8BB5-F6E4AD3E74EA}" type="sibTrans" cxnId="{CB6092C9-19C0-4E8C-A2E4-90F5843FD5AC}">
      <dgm:prSet/>
      <dgm:spPr/>
      <dgm:t>
        <a:bodyPr/>
        <a:lstStyle/>
        <a:p>
          <a:endParaRPr lang="en-IN"/>
        </a:p>
      </dgm:t>
    </dgm:pt>
    <dgm:pt modelId="{D43CDAEE-FEB8-4C93-8093-C8CDD7F6012E}" type="pres">
      <dgm:prSet presAssocID="{432369D8-D9BA-46A5-A9D8-825DB53459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5E2CE1A-5C02-43B1-BB13-0D621E2771E2}" type="pres">
      <dgm:prSet presAssocID="{590F779C-0605-4E78-BBA0-43995B5E6F3B}" presName="parentLin" presStyleCnt="0"/>
      <dgm:spPr/>
    </dgm:pt>
    <dgm:pt modelId="{4AD4E45C-34FF-4E0E-932E-6497479E4457}" type="pres">
      <dgm:prSet presAssocID="{590F779C-0605-4E78-BBA0-43995B5E6F3B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0BE8A6DF-79D5-4666-969F-370F8000E255}" type="pres">
      <dgm:prSet presAssocID="{590F779C-0605-4E78-BBA0-43995B5E6F3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D0177CD-2521-4E4E-AF84-0FFCF7F1F67C}" type="pres">
      <dgm:prSet presAssocID="{590F779C-0605-4E78-BBA0-43995B5E6F3B}" presName="negativeSpace" presStyleCnt="0"/>
      <dgm:spPr/>
    </dgm:pt>
    <dgm:pt modelId="{AE6A9D3F-2976-4BA8-AA19-6EEDEF424838}" type="pres">
      <dgm:prSet presAssocID="{590F779C-0605-4E78-BBA0-43995B5E6F3B}" presName="childText" presStyleLbl="conFgAcc1" presStyleIdx="0" presStyleCnt="3">
        <dgm:presLayoutVars>
          <dgm:bulletEnabled val="1"/>
        </dgm:presLayoutVars>
      </dgm:prSet>
      <dgm:spPr/>
    </dgm:pt>
    <dgm:pt modelId="{EB4FD4F4-A1B8-4D72-A394-C5A7F2040705}" type="pres">
      <dgm:prSet presAssocID="{092ADD8B-9D5F-4B85-81CD-84CB244BE487}" presName="spaceBetweenRectangles" presStyleCnt="0"/>
      <dgm:spPr/>
    </dgm:pt>
    <dgm:pt modelId="{25D73277-C233-40F2-A027-F4D2D0155E4B}" type="pres">
      <dgm:prSet presAssocID="{7F3FB769-8C12-4BC8-B4D8-7DC32E719B67}" presName="parentLin" presStyleCnt="0"/>
      <dgm:spPr/>
    </dgm:pt>
    <dgm:pt modelId="{239A1D38-0C8F-48D0-A359-FDD04AD9197B}" type="pres">
      <dgm:prSet presAssocID="{7F3FB769-8C12-4BC8-B4D8-7DC32E719B67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B570E8CD-1D99-4D2C-8AB7-FCA8586CBCCC}" type="pres">
      <dgm:prSet presAssocID="{7F3FB769-8C12-4BC8-B4D8-7DC32E719B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E20678E-1614-46B9-BFBA-9527FC2B1B94}" type="pres">
      <dgm:prSet presAssocID="{7F3FB769-8C12-4BC8-B4D8-7DC32E719B67}" presName="negativeSpace" presStyleCnt="0"/>
      <dgm:spPr/>
    </dgm:pt>
    <dgm:pt modelId="{61F0FCC7-D4F1-4D37-BEBD-633D0B9E58C8}" type="pres">
      <dgm:prSet presAssocID="{7F3FB769-8C12-4BC8-B4D8-7DC32E719B67}" presName="childText" presStyleLbl="conFgAcc1" presStyleIdx="1" presStyleCnt="3">
        <dgm:presLayoutVars>
          <dgm:bulletEnabled val="1"/>
        </dgm:presLayoutVars>
      </dgm:prSet>
      <dgm:spPr/>
    </dgm:pt>
    <dgm:pt modelId="{DECCF528-9C90-4973-BAF1-82543F1A8E7A}" type="pres">
      <dgm:prSet presAssocID="{D59E5CB2-0ED9-4175-B15B-198EC1E688FE}" presName="spaceBetweenRectangles" presStyleCnt="0"/>
      <dgm:spPr/>
    </dgm:pt>
    <dgm:pt modelId="{84240925-444F-4EEB-B639-AF57F2A5C161}" type="pres">
      <dgm:prSet presAssocID="{C7D888AA-DEAD-4E86-868D-CF7907360C74}" presName="parentLin" presStyleCnt="0"/>
      <dgm:spPr/>
    </dgm:pt>
    <dgm:pt modelId="{AE507BB6-70DA-463D-987E-A92C498D1419}" type="pres">
      <dgm:prSet presAssocID="{C7D888AA-DEAD-4E86-868D-CF7907360C74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18517A3A-35DB-4B75-B1AF-C781480DF896}" type="pres">
      <dgm:prSet presAssocID="{C7D888AA-DEAD-4E86-868D-CF7907360C7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F343CA9-64F8-48C5-A0DE-9F67B2D971CA}" type="pres">
      <dgm:prSet presAssocID="{C7D888AA-DEAD-4E86-868D-CF7907360C74}" presName="negativeSpace" presStyleCnt="0"/>
      <dgm:spPr/>
    </dgm:pt>
    <dgm:pt modelId="{15A6AE6D-2C32-4E3A-AEF8-CB1E79AFCAFD}" type="pres">
      <dgm:prSet presAssocID="{C7D888AA-DEAD-4E86-868D-CF7907360C7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4394E84-7CD1-4B35-AAF0-C704FFCA946F}" type="presOf" srcId="{7F3FB769-8C12-4BC8-B4D8-7DC32E719B67}" destId="{239A1D38-0C8F-48D0-A359-FDD04AD9197B}" srcOrd="0" destOrd="0" presId="urn:microsoft.com/office/officeart/2005/8/layout/list1"/>
    <dgm:cxn modelId="{622570D8-5DBF-4E04-90DF-B8622A759C8E}" srcId="{432369D8-D9BA-46A5-A9D8-825DB534597B}" destId="{7F3FB769-8C12-4BC8-B4D8-7DC32E719B67}" srcOrd="1" destOrd="0" parTransId="{7D15AF64-C848-4017-A8A4-C11046EC7A22}" sibTransId="{D59E5CB2-0ED9-4175-B15B-198EC1E688FE}"/>
    <dgm:cxn modelId="{DC18ADF8-AFD8-4277-A41F-2F4CC1AB058A}" type="presOf" srcId="{C7D888AA-DEAD-4E86-868D-CF7907360C74}" destId="{18517A3A-35DB-4B75-B1AF-C781480DF896}" srcOrd="1" destOrd="0" presId="urn:microsoft.com/office/officeart/2005/8/layout/list1"/>
    <dgm:cxn modelId="{1D5E482C-B3AF-419C-95DF-93D49BC95085}" type="presOf" srcId="{590F779C-0605-4E78-BBA0-43995B5E6F3B}" destId="{4AD4E45C-34FF-4E0E-932E-6497479E4457}" srcOrd="0" destOrd="0" presId="urn:microsoft.com/office/officeart/2005/8/layout/list1"/>
    <dgm:cxn modelId="{CB6092C9-19C0-4E8C-A2E4-90F5843FD5AC}" srcId="{432369D8-D9BA-46A5-A9D8-825DB534597B}" destId="{C7D888AA-DEAD-4E86-868D-CF7907360C74}" srcOrd="2" destOrd="0" parTransId="{7181447F-43F9-46AA-8E37-50F3059456D3}" sibTransId="{54A074DC-E3FB-4EEC-8BB5-F6E4AD3E74EA}"/>
    <dgm:cxn modelId="{253B8580-8475-46BA-A397-1CF71E136BD9}" type="presOf" srcId="{432369D8-D9BA-46A5-A9D8-825DB534597B}" destId="{D43CDAEE-FEB8-4C93-8093-C8CDD7F6012E}" srcOrd="0" destOrd="0" presId="urn:microsoft.com/office/officeart/2005/8/layout/list1"/>
    <dgm:cxn modelId="{E2BC1886-428C-408A-B887-938500857194}" type="presOf" srcId="{590F779C-0605-4E78-BBA0-43995B5E6F3B}" destId="{0BE8A6DF-79D5-4666-969F-370F8000E255}" srcOrd="1" destOrd="0" presId="urn:microsoft.com/office/officeart/2005/8/layout/list1"/>
    <dgm:cxn modelId="{ABD6C74D-DA66-428B-A152-99F3BEE030D6}" srcId="{432369D8-D9BA-46A5-A9D8-825DB534597B}" destId="{590F779C-0605-4E78-BBA0-43995B5E6F3B}" srcOrd="0" destOrd="0" parTransId="{96359BF7-BEFE-4DC9-97EF-217578B7A8B8}" sibTransId="{092ADD8B-9D5F-4B85-81CD-84CB244BE487}"/>
    <dgm:cxn modelId="{3C822899-3E35-4574-B670-3761A65D4D8E}" type="presOf" srcId="{C7D888AA-DEAD-4E86-868D-CF7907360C74}" destId="{AE507BB6-70DA-463D-987E-A92C498D1419}" srcOrd="0" destOrd="0" presId="urn:microsoft.com/office/officeart/2005/8/layout/list1"/>
    <dgm:cxn modelId="{F272D50B-E179-4BB4-BD6D-0CA3AF808546}" type="presOf" srcId="{7F3FB769-8C12-4BC8-B4D8-7DC32E719B67}" destId="{B570E8CD-1D99-4D2C-8AB7-FCA8586CBCCC}" srcOrd="1" destOrd="0" presId="urn:microsoft.com/office/officeart/2005/8/layout/list1"/>
    <dgm:cxn modelId="{910E490D-76EC-42B6-A988-B4F24939DC18}" type="presParOf" srcId="{D43CDAEE-FEB8-4C93-8093-C8CDD7F6012E}" destId="{95E2CE1A-5C02-43B1-BB13-0D621E2771E2}" srcOrd="0" destOrd="0" presId="urn:microsoft.com/office/officeart/2005/8/layout/list1"/>
    <dgm:cxn modelId="{F3D6B53E-CCEF-41EA-BC57-5A401302695A}" type="presParOf" srcId="{95E2CE1A-5C02-43B1-BB13-0D621E2771E2}" destId="{4AD4E45C-34FF-4E0E-932E-6497479E4457}" srcOrd="0" destOrd="0" presId="urn:microsoft.com/office/officeart/2005/8/layout/list1"/>
    <dgm:cxn modelId="{76832E6A-38DC-4D77-888B-A7772BD2D9E3}" type="presParOf" srcId="{95E2CE1A-5C02-43B1-BB13-0D621E2771E2}" destId="{0BE8A6DF-79D5-4666-969F-370F8000E255}" srcOrd="1" destOrd="0" presId="urn:microsoft.com/office/officeart/2005/8/layout/list1"/>
    <dgm:cxn modelId="{4BF585C1-C926-44A8-B486-9994517AC59B}" type="presParOf" srcId="{D43CDAEE-FEB8-4C93-8093-C8CDD7F6012E}" destId="{7D0177CD-2521-4E4E-AF84-0FFCF7F1F67C}" srcOrd="1" destOrd="0" presId="urn:microsoft.com/office/officeart/2005/8/layout/list1"/>
    <dgm:cxn modelId="{568963CA-1E08-40F9-AC98-4BF2A75F3E9B}" type="presParOf" srcId="{D43CDAEE-FEB8-4C93-8093-C8CDD7F6012E}" destId="{AE6A9D3F-2976-4BA8-AA19-6EEDEF424838}" srcOrd="2" destOrd="0" presId="urn:microsoft.com/office/officeart/2005/8/layout/list1"/>
    <dgm:cxn modelId="{47812337-3566-4CBA-8068-139B4BE5D3CA}" type="presParOf" srcId="{D43CDAEE-FEB8-4C93-8093-C8CDD7F6012E}" destId="{EB4FD4F4-A1B8-4D72-A394-C5A7F2040705}" srcOrd="3" destOrd="0" presId="urn:microsoft.com/office/officeart/2005/8/layout/list1"/>
    <dgm:cxn modelId="{F3E674F9-700C-49D7-A423-EA0B2C7B352D}" type="presParOf" srcId="{D43CDAEE-FEB8-4C93-8093-C8CDD7F6012E}" destId="{25D73277-C233-40F2-A027-F4D2D0155E4B}" srcOrd="4" destOrd="0" presId="urn:microsoft.com/office/officeart/2005/8/layout/list1"/>
    <dgm:cxn modelId="{FA03CD9F-3B2F-4EB0-BF1A-0BC129F2D0F7}" type="presParOf" srcId="{25D73277-C233-40F2-A027-F4D2D0155E4B}" destId="{239A1D38-0C8F-48D0-A359-FDD04AD9197B}" srcOrd="0" destOrd="0" presId="urn:microsoft.com/office/officeart/2005/8/layout/list1"/>
    <dgm:cxn modelId="{00AC0E44-2603-4B81-B1EB-16EB58EB10BB}" type="presParOf" srcId="{25D73277-C233-40F2-A027-F4D2D0155E4B}" destId="{B570E8CD-1D99-4D2C-8AB7-FCA8586CBCCC}" srcOrd="1" destOrd="0" presId="urn:microsoft.com/office/officeart/2005/8/layout/list1"/>
    <dgm:cxn modelId="{2173DEB9-9423-4187-B242-7AEE7B63B113}" type="presParOf" srcId="{D43CDAEE-FEB8-4C93-8093-C8CDD7F6012E}" destId="{4E20678E-1614-46B9-BFBA-9527FC2B1B94}" srcOrd="5" destOrd="0" presId="urn:microsoft.com/office/officeart/2005/8/layout/list1"/>
    <dgm:cxn modelId="{1399D6CE-AF4B-4690-90E8-5E651000E40E}" type="presParOf" srcId="{D43CDAEE-FEB8-4C93-8093-C8CDD7F6012E}" destId="{61F0FCC7-D4F1-4D37-BEBD-633D0B9E58C8}" srcOrd="6" destOrd="0" presId="urn:microsoft.com/office/officeart/2005/8/layout/list1"/>
    <dgm:cxn modelId="{0D420E0F-3C29-4DEB-83CE-E06E6AFF99F6}" type="presParOf" srcId="{D43CDAEE-FEB8-4C93-8093-C8CDD7F6012E}" destId="{DECCF528-9C90-4973-BAF1-82543F1A8E7A}" srcOrd="7" destOrd="0" presId="urn:microsoft.com/office/officeart/2005/8/layout/list1"/>
    <dgm:cxn modelId="{02B3E968-FA38-48E7-8D2E-56382549BE08}" type="presParOf" srcId="{D43CDAEE-FEB8-4C93-8093-C8CDD7F6012E}" destId="{84240925-444F-4EEB-B639-AF57F2A5C161}" srcOrd="8" destOrd="0" presId="urn:microsoft.com/office/officeart/2005/8/layout/list1"/>
    <dgm:cxn modelId="{B2DFC310-86BD-4C47-871F-896F3D45265F}" type="presParOf" srcId="{84240925-444F-4EEB-B639-AF57F2A5C161}" destId="{AE507BB6-70DA-463D-987E-A92C498D1419}" srcOrd="0" destOrd="0" presId="urn:microsoft.com/office/officeart/2005/8/layout/list1"/>
    <dgm:cxn modelId="{D793E2EC-2C50-466E-A7EA-A1822A07DDBC}" type="presParOf" srcId="{84240925-444F-4EEB-B639-AF57F2A5C161}" destId="{18517A3A-35DB-4B75-B1AF-C781480DF896}" srcOrd="1" destOrd="0" presId="urn:microsoft.com/office/officeart/2005/8/layout/list1"/>
    <dgm:cxn modelId="{5DB86B25-91A6-4BDB-8055-92062A9E8DBF}" type="presParOf" srcId="{D43CDAEE-FEB8-4C93-8093-C8CDD7F6012E}" destId="{7F343CA9-64F8-48C5-A0DE-9F67B2D971CA}" srcOrd="9" destOrd="0" presId="urn:microsoft.com/office/officeart/2005/8/layout/list1"/>
    <dgm:cxn modelId="{B7F7B8D8-66A1-4929-9475-9A58354CDF60}" type="presParOf" srcId="{D43CDAEE-FEB8-4C93-8093-C8CDD7F6012E}" destId="{15A6AE6D-2C32-4E3A-AEF8-CB1E79AFCAF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A9D3F-2976-4BA8-AA19-6EEDEF424838}">
      <dsp:nvSpPr>
        <dsp:cNvPr id="0" name=""/>
        <dsp:cNvSpPr/>
      </dsp:nvSpPr>
      <dsp:spPr>
        <a:xfrm>
          <a:off x="0" y="472884"/>
          <a:ext cx="89154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8A6DF-79D5-4666-969F-370F8000E255}">
      <dsp:nvSpPr>
        <dsp:cNvPr id="0" name=""/>
        <dsp:cNvSpPr/>
      </dsp:nvSpPr>
      <dsp:spPr>
        <a:xfrm>
          <a:off x="445770" y="59604"/>
          <a:ext cx="624078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Past	</a:t>
          </a:r>
          <a:endParaRPr lang="en-IN" sz="2800" kern="1200" dirty="0"/>
        </a:p>
      </dsp:txBody>
      <dsp:txXfrm>
        <a:off x="486119" y="99953"/>
        <a:ext cx="6160082" cy="745862"/>
      </dsp:txXfrm>
    </dsp:sp>
    <dsp:sp modelId="{61F0FCC7-D4F1-4D37-BEBD-633D0B9E58C8}">
      <dsp:nvSpPr>
        <dsp:cNvPr id="0" name=""/>
        <dsp:cNvSpPr/>
      </dsp:nvSpPr>
      <dsp:spPr>
        <a:xfrm>
          <a:off x="0" y="1742965"/>
          <a:ext cx="89154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0E8CD-1D99-4D2C-8AB7-FCA8586CBCCC}">
      <dsp:nvSpPr>
        <dsp:cNvPr id="0" name=""/>
        <dsp:cNvSpPr/>
      </dsp:nvSpPr>
      <dsp:spPr>
        <a:xfrm>
          <a:off x="445770" y="1329684"/>
          <a:ext cx="624078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Present</a:t>
          </a:r>
          <a:endParaRPr lang="en-IN" sz="2800" kern="1200" dirty="0"/>
        </a:p>
      </dsp:txBody>
      <dsp:txXfrm>
        <a:off x="486119" y="1370033"/>
        <a:ext cx="6160082" cy="745862"/>
      </dsp:txXfrm>
    </dsp:sp>
    <dsp:sp modelId="{15A6AE6D-2C32-4E3A-AEF8-CB1E79AFCAFD}">
      <dsp:nvSpPr>
        <dsp:cNvPr id="0" name=""/>
        <dsp:cNvSpPr/>
      </dsp:nvSpPr>
      <dsp:spPr>
        <a:xfrm>
          <a:off x="0" y="3013045"/>
          <a:ext cx="89154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17A3A-35DB-4B75-B1AF-C781480DF896}">
      <dsp:nvSpPr>
        <dsp:cNvPr id="0" name=""/>
        <dsp:cNvSpPr/>
      </dsp:nvSpPr>
      <dsp:spPr>
        <a:xfrm>
          <a:off x="445770" y="2599765"/>
          <a:ext cx="624078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Future</a:t>
          </a:r>
          <a:endParaRPr lang="en-IN" sz="2800" kern="1200" dirty="0"/>
        </a:p>
      </dsp:txBody>
      <dsp:txXfrm>
        <a:off x="486119" y="2640114"/>
        <a:ext cx="6160082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2824C-887B-42E8-8241-262706B043A6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DD5A8-C637-46E5-88B2-2EC6DD450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17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8279F-5608-4BC9-9C87-7E1B57C01C82}" type="datetimeFigureOut">
              <a:rPr lang="en-IN" smtClean="0"/>
              <a:t>15-06-2016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4D15D-ACD1-495C-8273-76BF03FA63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922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4D15D-ACD1-495C-8273-76BF03FA6305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961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1945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917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140E-2C83-40DA-B9FB-C344B8DC38CB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6984-E8D3-43E9-A3FB-6CFD5268A50B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6647-9A22-46D2-BD56-2CC3F4FC3470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5296-B46E-4B04-A917-208D0A213191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9A92-BC49-455D-95B1-926CCE3D26F9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9B58-876E-49F4-A60B-6309E1533CD1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861E-8E22-4FED-999A-CCE9A44B5D7B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14E7-385D-4D65-B2D5-4F5990CDA759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F106-1B8A-441E-A3EF-DA3237514586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AB50-74E8-41F6-A5A4-B5006E7A6E63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2082-276F-4F40-AC39-EAF28E676880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F18-CE3F-41E4-A162-49B0716A6958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122F-1D91-484E-82FF-792D22021C3C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46E9-5D3C-49EA-8840-772CADA1B6F6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1FE8-D4CF-4210-A1F7-26F6BB7D1121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71DA-82A3-4285-B403-330FAC034479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5B494-1ADD-4BFD-9BCE-26D522D248FE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iitd.ernet.in/~srsarangi/archbooksoft.html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urch.com/logisim/" TargetMode="External"/><Relationship Id="rId2" Type="http://schemas.openxmlformats.org/officeDocument/2006/relationships/hyperlink" Target="http://www.nasm.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e.iitd.ac.in/tejas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272" y="814589"/>
            <a:ext cx="8915399" cy="2262781"/>
          </a:xfrm>
        </p:spPr>
        <p:txBody>
          <a:bodyPr/>
          <a:lstStyle/>
          <a:p>
            <a:r>
              <a:rPr lang="en-US" dirty="0" smtClean="0"/>
              <a:t>Computer Architecture: Past, Present, and Future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0300" y="4030405"/>
            <a:ext cx="4665371" cy="1126283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Prof. </a:t>
            </a:r>
            <a:r>
              <a:rPr lang="en-US" sz="2400" dirty="0" err="1" smtClean="0"/>
              <a:t>Smruti</a:t>
            </a:r>
            <a:r>
              <a:rPr lang="en-US" sz="2400" dirty="0" smtClean="0"/>
              <a:t> R. </a:t>
            </a:r>
            <a:r>
              <a:rPr lang="en-US" sz="2400" dirty="0" err="1" smtClean="0"/>
              <a:t>Sarangi</a:t>
            </a:r>
            <a:endParaRPr lang="en-US" sz="2400" dirty="0" smtClean="0"/>
          </a:p>
          <a:p>
            <a:r>
              <a:rPr lang="en-US" sz="2400" dirty="0" smtClean="0"/>
              <a:t>IIT Delhi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527" y="237744"/>
            <a:ext cx="8911687" cy="1280890"/>
          </a:xfrm>
        </p:spPr>
        <p:txBody>
          <a:bodyPr/>
          <a:lstStyle/>
          <a:p>
            <a:r>
              <a:rPr lang="en-US" dirty="0" smtClean="0"/>
              <a:t>Abacus in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327451"/>
            <a:ext cx="6203324" cy="512097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057623" y="734096"/>
            <a:ext cx="3567447" cy="359320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04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Computers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360" y="1772589"/>
            <a:ext cx="3934697" cy="4963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5611" y="5493491"/>
            <a:ext cx="3139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 recreation of ancient</a:t>
            </a:r>
          </a:p>
          <a:p>
            <a:r>
              <a:rPr lang="en-US" dirty="0" smtClean="0"/>
              <a:t>Greek computer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12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operation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7589" y="1814848"/>
            <a:ext cx="5715023" cy="440943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678806" y="1545465"/>
            <a:ext cx="2034862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Radius r1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342587" y="2109989"/>
            <a:ext cx="2034862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Radius r2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482625" y="1904999"/>
            <a:ext cx="4657323" cy="221623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Can be used to compute the ratio </a:t>
            </a:r>
            <a:r>
              <a:rPr lang="en-US" sz="2800" b="1" dirty="0" smtClean="0"/>
              <a:t>r1/r2</a:t>
            </a:r>
          </a:p>
          <a:p>
            <a:endParaRPr lang="en-US" sz="2800" dirty="0" smtClean="0"/>
          </a:p>
          <a:p>
            <a:r>
              <a:rPr lang="en-US" sz="2800" dirty="0" smtClean="0"/>
              <a:t>Turn 1 gear </a:t>
            </a:r>
            <a:r>
              <a:rPr lang="en-US" sz="2800" b="1" dirty="0" smtClean="0"/>
              <a:t>r1</a:t>
            </a:r>
            <a:r>
              <a:rPr lang="en-US" sz="2800" dirty="0" smtClean="0"/>
              <a:t> times, the other will turn </a:t>
            </a:r>
            <a:r>
              <a:rPr lang="en-US" sz="2800" b="1" dirty="0" smtClean="0"/>
              <a:t>r2</a:t>
            </a:r>
            <a:r>
              <a:rPr lang="en-US" sz="2800" dirty="0" smtClean="0"/>
              <a:t> times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466" y="6418"/>
            <a:ext cx="8911687" cy="1280890"/>
          </a:xfrm>
        </p:spPr>
        <p:txBody>
          <a:bodyPr/>
          <a:lstStyle/>
          <a:p>
            <a:r>
              <a:rPr lang="en-US" dirty="0" smtClean="0"/>
              <a:t>Water computers: Used in the Soviet Union till the early 80s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30" y="1163740"/>
            <a:ext cx="4031422" cy="557069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8106031" y="1573428"/>
            <a:ext cx="3748217" cy="1309816"/>
          </a:xfrm>
          <a:prstGeom prst="cloudCallout">
            <a:avLst>
              <a:gd name="adj1" fmla="val -58415"/>
              <a:gd name="adj2" fmla="val 75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computer can solve differential equations ...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Methods of Operation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29555" y="2897747"/>
            <a:ext cx="3322749" cy="23053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57569" y="2897747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Program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72235" y="3717874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= 100</a:t>
            </a:r>
          </a:p>
          <a:p>
            <a:r>
              <a:rPr lang="en-US" sz="2400" dirty="0" smtClean="0"/>
              <a:t>b = 500</a:t>
            </a:r>
          </a:p>
          <a:p>
            <a:r>
              <a:rPr lang="en-US" sz="2400" dirty="0" smtClean="0"/>
              <a:t>result = b / a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950040" y="2897747"/>
            <a:ext cx="2897747" cy="230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Computer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4752305" y="3915177"/>
            <a:ext cx="1197736" cy="40286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8847787" y="3848975"/>
            <a:ext cx="1197736" cy="40286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0045523" y="3717874"/>
            <a:ext cx="2034860" cy="6001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153436" y="5627109"/>
            <a:ext cx="6490954" cy="7469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Spend energy: move gears, move water, move electrons, move ... </a:t>
            </a:r>
            <a:r>
              <a:rPr lang="en-US" sz="2400" dirty="0" smtClean="0">
                <a:sym typeface="Wingdings" panose="05000000000000000000" pitchFamily="2" charset="2"/>
              </a:rPr>
              <a:t> get the result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0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795493" y="2820474"/>
            <a:ext cx="2395470" cy="14810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known about computing till 1900 AD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51549" y="1866364"/>
            <a:ext cx="3567448" cy="8242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 (program)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2953" y="2950336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= 100</a:t>
            </a:r>
          </a:p>
          <a:p>
            <a:r>
              <a:rPr lang="en-US" sz="2400" dirty="0" smtClean="0"/>
              <a:t>b = 500</a:t>
            </a:r>
          </a:p>
          <a:p>
            <a:r>
              <a:rPr lang="en-US" sz="2400" dirty="0" smtClean="0"/>
              <a:t>result = b / a</a:t>
            </a:r>
            <a:endParaRPr lang="en-US" sz="2400" dirty="0"/>
          </a:p>
        </p:txBody>
      </p:sp>
      <p:sp>
        <p:nvSpPr>
          <p:cNvPr id="7" name="Down Arrow 6"/>
          <p:cNvSpPr/>
          <p:nvPr/>
        </p:nvSpPr>
        <p:spPr>
          <a:xfrm rot="3673938">
            <a:off x="5874811" y="3836684"/>
            <a:ext cx="373488" cy="18416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7690927">
            <a:off x="7787534" y="3786240"/>
            <a:ext cx="373488" cy="18416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21239" y="5364383"/>
            <a:ext cx="2292440" cy="5470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state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7572777" y="5364383"/>
            <a:ext cx="2292440" cy="5470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logic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469233" y="5972329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b result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40055" y="5972329"/>
            <a:ext cx="269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 - * / </a:t>
            </a:r>
            <a:r>
              <a:rPr lang="en-US" sz="2400" dirty="0" err="1" smtClean="0"/>
              <a:t>exp</a:t>
            </a:r>
            <a:r>
              <a:rPr lang="en-US" sz="2400" dirty="0" smtClean="0"/>
              <a:t> sin </a:t>
            </a:r>
            <a:r>
              <a:rPr lang="en-US" sz="2400" dirty="0" err="1" smtClean="0"/>
              <a:t>cos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9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 animBg="1"/>
      <p:bldP spid="8" grpId="0" animBg="1"/>
      <p:bldP spid="9" grpId="0" animBg="1"/>
      <p:bldP spid="10" grpId="0" animBg="1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came Alan Turing and asked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962" y="1585714"/>
            <a:ext cx="3237213" cy="3248224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105665" y="5750011"/>
            <a:ext cx="6293708" cy="1046205"/>
          </a:xfrm>
          <a:prstGeom prst="wedgeEllipseCallout">
            <a:avLst>
              <a:gd name="adj1" fmla="val -6043"/>
              <a:gd name="adj2" fmla="val -1312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basic operations do we need to implement any kind of a program?  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Turing Thesis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672281"/>
          </a:xfrm>
        </p:spPr>
        <p:txBody>
          <a:bodyPr/>
          <a:lstStyle/>
          <a:p>
            <a:r>
              <a:rPr lang="en-US" dirty="0" smtClean="0"/>
              <a:t> A </a:t>
            </a:r>
            <a:r>
              <a:rPr lang="en-US" dirty="0" smtClean="0">
                <a:solidFill>
                  <a:srgbClr val="FF0000"/>
                </a:solidFill>
              </a:rPr>
              <a:t>function</a:t>
            </a:r>
            <a:r>
              <a:rPr lang="en-US" dirty="0" smtClean="0"/>
              <a:t> is computable by a human being using an algorithm </a:t>
            </a:r>
            <a:r>
              <a:rPr lang="en-US" b="1" dirty="0" smtClean="0"/>
              <a:t>if and only if</a:t>
            </a:r>
            <a:r>
              <a:rPr lang="en-US" dirty="0" smtClean="0"/>
              <a:t> it is computable by a </a:t>
            </a:r>
            <a:r>
              <a:rPr lang="en-US" dirty="0" smtClean="0">
                <a:solidFill>
                  <a:srgbClr val="FF0000"/>
                </a:solidFill>
              </a:rPr>
              <a:t>Turing machine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4389" y="4514335"/>
            <a:ext cx="518984" cy="3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3303373" y="4514335"/>
            <a:ext cx="518984" cy="3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3822357" y="4514335"/>
            <a:ext cx="518984" cy="3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4341341" y="4514335"/>
            <a:ext cx="518984" cy="3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4860325" y="4514335"/>
            <a:ext cx="518984" cy="3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5379309" y="4514335"/>
            <a:ext cx="518984" cy="3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5898293" y="4514335"/>
            <a:ext cx="518984" cy="3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6417277" y="4514335"/>
            <a:ext cx="518984" cy="3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6899189" y="4514335"/>
            <a:ext cx="518984" cy="3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7418173" y="4514335"/>
            <a:ext cx="518984" cy="3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7937157" y="4514335"/>
            <a:ext cx="518984" cy="3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8456141" y="4514335"/>
            <a:ext cx="518984" cy="3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8975125" y="4514335"/>
            <a:ext cx="518984" cy="3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ight Arrow 16"/>
          <p:cNvSpPr/>
          <p:nvPr/>
        </p:nvSpPr>
        <p:spPr>
          <a:xfrm>
            <a:off x="9654746" y="4572000"/>
            <a:ext cx="626076" cy="197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ight Arrow 17"/>
          <p:cNvSpPr/>
          <p:nvPr/>
        </p:nvSpPr>
        <p:spPr>
          <a:xfrm rot="10800000">
            <a:off x="1997676" y="4588475"/>
            <a:ext cx="626076" cy="197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2" name="Group 21"/>
          <p:cNvGrpSpPr/>
          <p:nvPr/>
        </p:nvGrpSpPr>
        <p:grpSpPr>
          <a:xfrm>
            <a:off x="4926227" y="4860324"/>
            <a:ext cx="1361304" cy="836140"/>
            <a:chOff x="4926227" y="4860324"/>
            <a:chExt cx="1361304" cy="836140"/>
          </a:xfrm>
        </p:grpSpPr>
        <p:sp>
          <p:nvSpPr>
            <p:cNvPr id="19" name="Rounded Rectangle 18"/>
            <p:cNvSpPr/>
            <p:nvPr/>
          </p:nvSpPr>
          <p:spPr>
            <a:xfrm>
              <a:off x="4990071" y="5185718"/>
              <a:ext cx="1297460" cy="510746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Tape head</a:t>
              </a:r>
              <a:endParaRPr lang="en-IN" dirty="0"/>
            </a:p>
          </p:txBody>
        </p:sp>
        <p:sp>
          <p:nvSpPr>
            <p:cNvPr id="20" name="Right Arrow 19"/>
            <p:cNvSpPr/>
            <p:nvPr/>
          </p:nvSpPr>
          <p:spPr>
            <a:xfrm rot="16200000">
              <a:off x="4965357" y="4821194"/>
              <a:ext cx="325394" cy="403654"/>
            </a:xfrm>
            <a:prstGeom prst="rightArrow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876471" y="4131275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Infinite Tape</a:t>
            </a:r>
            <a:endParaRPr lang="en-IN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464010" y="4687329"/>
            <a:ext cx="1655807" cy="8814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163329" y="5568778"/>
            <a:ext cx="1218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the </a:t>
            </a:r>
          </a:p>
          <a:p>
            <a:r>
              <a:rPr lang="en-US" dirty="0" smtClean="0"/>
              <a:t>symbol</a:t>
            </a:r>
            <a:endParaRPr lang="en-IN" dirty="0"/>
          </a:p>
        </p:txBody>
      </p:sp>
      <p:sp>
        <p:nvSpPr>
          <p:cNvPr id="27" name="Oval 26"/>
          <p:cNvSpPr/>
          <p:nvPr/>
        </p:nvSpPr>
        <p:spPr>
          <a:xfrm>
            <a:off x="2888627" y="5618034"/>
            <a:ext cx="310507" cy="292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IN" dirty="0"/>
          </a:p>
        </p:txBody>
      </p:sp>
      <p:sp>
        <p:nvSpPr>
          <p:cNvPr id="28" name="Rectangle 27"/>
          <p:cNvSpPr/>
          <p:nvPr/>
        </p:nvSpPr>
        <p:spPr>
          <a:xfrm>
            <a:off x="9601911" y="5226737"/>
            <a:ext cx="2203621" cy="13674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967784" y="5226737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State Table</a:t>
            </a:r>
            <a:endParaRPr lang="en-IN" u="sng" dirty="0"/>
          </a:p>
        </p:txBody>
      </p:sp>
      <p:sp>
        <p:nvSpPr>
          <p:cNvPr id="31" name="Oval 30"/>
          <p:cNvSpPr/>
          <p:nvPr/>
        </p:nvSpPr>
        <p:spPr>
          <a:xfrm>
            <a:off x="7939687" y="5764256"/>
            <a:ext cx="310507" cy="292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IN" dirty="0"/>
          </a:p>
        </p:txBody>
      </p:sp>
      <p:sp>
        <p:nvSpPr>
          <p:cNvPr id="32" name="TextBox 31"/>
          <p:cNvSpPr txBox="1"/>
          <p:nvPr/>
        </p:nvSpPr>
        <p:spPr>
          <a:xfrm>
            <a:off x="8250194" y="5696464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 the</a:t>
            </a:r>
          </a:p>
          <a:p>
            <a:r>
              <a:rPr lang="en-US" dirty="0" smtClean="0"/>
              <a:t>state table</a:t>
            </a:r>
            <a:endParaRPr lang="en-IN" dirty="0"/>
          </a:p>
        </p:txBody>
      </p:sp>
      <p:sp>
        <p:nvSpPr>
          <p:cNvPr id="33" name="TextBox 32"/>
          <p:cNvSpPr txBox="1"/>
          <p:nvPr/>
        </p:nvSpPr>
        <p:spPr>
          <a:xfrm>
            <a:off x="6522210" y="5891943"/>
            <a:ext cx="149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a new</a:t>
            </a:r>
          </a:p>
          <a:p>
            <a:r>
              <a:rPr lang="en-US" dirty="0" smtClean="0"/>
              <a:t>symbol</a:t>
            </a:r>
            <a:endParaRPr lang="en-IN" dirty="0"/>
          </a:p>
        </p:txBody>
      </p:sp>
      <p:sp>
        <p:nvSpPr>
          <p:cNvPr id="34" name="Oval 33"/>
          <p:cNvSpPr/>
          <p:nvPr/>
        </p:nvSpPr>
        <p:spPr>
          <a:xfrm>
            <a:off x="6247508" y="5941199"/>
            <a:ext cx="310507" cy="292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4551260" y="6019631"/>
            <a:ext cx="1463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 the</a:t>
            </a:r>
          </a:p>
          <a:p>
            <a:r>
              <a:rPr lang="en-US" dirty="0" smtClean="0"/>
              <a:t>tape head </a:t>
            </a:r>
            <a:br>
              <a:rPr lang="en-US" dirty="0" smtClean="0"/>
            </a:br>
            <a:r>
              <a:rPr lang="en-US" dirty="0" smtClean="0"/>
              <a:t>left or right</a:t>
            </a:r>
            <a:endParaRPr lang="en-IN" dirty="0"/>
          </a:p>
        </p:txBody>
      </p:sp>
      <p:sp>
        <p:nvSpPr>
          <p:cNvPr id="38" name="Oval 37"/>
          <p:cNvSpPr/>
          <p:nvPr/>
        </p:nvSpPr>
        <p:spPr>
          <a:xfrm>
            <a:off x="4276558" y="6068887"/>
            <a:ext cx="310507" cy="292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IN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5161797" y="4709813"/>
            <a:ext cx="1461424" cy="12006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00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05066 0.0023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 animBg="1"/>
      <p:bldP spid="27" grpId="1" animBg="1"/>
      <p:bldP spid="31" grpId="0" animBg="1"/>
      <p:bldP spid="31" grpId="1" animBg="1"/>
      <p:bldP spid="32" grpId="0"/>
      <p:bldP spid="32" grpId="1"/>
      <p:bldP spid="33" grpId="0"/>
      <p:bldP spid="33" grpId="1"/>
      <p:bldP spid="34" grpId="0" animBg="1"/>
      <p:bldP spid="34" grpId="1" animBg="1"/>
      <p:bldP spid="37" grpId="0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Led to the design of the </a:t>
            </a:r>
            <a:r>
              <a:rPr lang="en-US" dirty="0" smtClean="0">
                <a:solidFill>
                  <a:srgbClr val="00B050"/>
                </a:solidFill>
              </a:rPr>
              <a:t>modern computer </a:t>
            </a:r>
            <a:r>
              <a:rPr lang="en-US" dirty="0" smtClean="0"/>
              <a:t>– Von Neumann, Eckert </a:t>
            </a:r>
            <a:r>
              <a:rPr lang="en-US" dirty="0" err="1" smtClean="0"/>
              <a:t>Mauchly</a:t>
            </a:r>
            <a:r>
              <a:rPr lang="en-US" dirty="0" smtClean="0"/>
              <a:t>, and others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5412259" y="3789405"/>
            <a:ext cx="2257168" cy="897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92346" y="2430162"/>
            <a:ext cx="1696994" cy="9555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  <a:endParaRPr lang="en-IN" dirty="0"/>
          </a:p>
        </p:txBody>
      </p:sp>
      <p:sp>
        <p:nvSpPr>
          <p:cNvPr id="6" name="Up-Down Arrow 5"/>
          <p:cNvSpPr/>
          <p:nvPr/>
        </p:nvSpPr>
        <p:spPr>
          <a:xfrm>
            <a:off x="6425513" y="3385751"/>
            <a:ext cx="230660" cy="403654"/>
          </a:xfrm>
          <a:prstGeom prst="up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Up-Down Arrow 7"/>
          <p:cNvSpPr/>
          <p:nvPr/>
        </p:nvSpPr>
        <p:spPr>
          <a:xfrm>
            <a:off x="6425513" y="4687330"/>
            <a:ext cx="230660" cy="403654"/>
          </a:xfrm>
          <a:prstGeom prst="up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ounded Rectangle 8"/>
          <p:cNvSpPr/>
          <p:nvPr/>
        </p:nvSpPr>
        <p:spPr>
          <a:xfrm>
            <a:off x="5692346" y="5107460"/>
            <a:ext cx="1696994" cy="955589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I/O Devices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369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the theoretical tools </a:t>
            </a:r>
            <a:r>
              <a:rPr lang="en-US" dirty="0" smtClean="0">
                <a:sym typeface="Wingdings" panose="05000000000000000000" pitchFamily="2" charset="2"/>
              </a:rPr>
              <a:t> How do we build a computer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384663"/>
          </a:xfrm>
        </p:spPr>
        <p:txBody>
          <a:bodyPr/>
          <a:lstStyle/>
          <a:p>
            <a:r>
              <a:rPr lang="en-US" dirty="0" smtClean="0"/>
              <a:t> Then came the transistor (1947, Bardeen and Brattain)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42" y="3518263"/>
            <a:ext cx="3087479" cy="2875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320" y="3172241"/>
            <a:ext cx="4412925" cy="2383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98971" y="3518263"/>
            <a:ext cx="32544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 3 pin device. </a:t>
            </a:r>
          </a:p>
          <a:p>
            <a:r>
              <a:rPr lang="en-US" sz="2400" dirty="0" smtClean="0"/>
              <a:t>Acts like a simple </a:t>
            </a:r>
          </a:p>
          <a:p>
            <a:r>
              <a:rPr lang="en-US" sz="2400" dirty="0" smtClean="0"/>
              <a:t>electrically</a:t>
            </a:r>
          </a:p>
          <a:p>
            <a:r>
              <a:rPr lang="en-US" sz="2400" dirty="0" smtClean="0"/>
              <a:t>controlled switch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9415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378" y="727141"/>
            <a:ext cx="8911687" cy="1280890"/>
          </a:xfrm>
        </p:spPr>
        <p:txBody>
          <a:bodyPr/>
          <a:lstStyle/>
          <a:p>
            <a:r>
              <a:rPr lang="en-US" dirty="0" smtClean="0"/>
              <a:t>What is computer architecture?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47234"/>
            <a:ext cx="8915400" cy="3777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study of computer processors and computer systems</a:t>
            </a:r>
            <a:endParaRPr lang="en-US" sz="3200" dirty="0"/>
          </a:p>
        </p:txBody>
      </p:sp>
      <p:sp>
        <p:nvSpPr>
          <p:cNvPr id="4" name="AutoShape 2" descr="Black android mobile phone by hatalar205"/>
          <p:cNvSpPr>
            <a:spLocks noChangeAspect="1" noChangeArrowheads="1"/>
          </p:cNvSpPr>
          <p:nvPr/>
        </p:nvSpPr>
        <p:spPr bwMode="auto">
          <a:xfrm>
            <a:off x="155575" y="-53082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3298711"/>
            <a:ext cx="1502267" cy="2793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303" y="3278012"/>
            <a:ext cx="2581275" cy="2609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292" y="3028124"/>
            <a:ext cx="2419172" cy="322274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the 50s and 60s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70" y="1671410"/>
            <a:ext cx="2959236" cy="2656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75" y="1671409"/>
            <a:ext cx="2893922" cy="26567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0652" y="2475246"/>
            <a:ext cx="2491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Theoretical</a:t>
            </a:r>
          </a:p>
          <a:p>
            <a:r>
              <a:rPr lang="en-US" sz="2400" dirty="0" smtClean="0"/>
              <a:t>Advancements</a:t>
            </a:r>
            <a:endParaRPr lang="en-IN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247011" y="2510908"/>
            <a:ext cx="2491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Technological</a:t>
            </a:r>
          </a:p>
          <a:p>
            <a:r>
              <a:rPr lang="en-US" sz="2400" dirty="0" smtClean="0"/>
              <a:t>Advancements</a:t>
            </a:r>
            <a:endParaRPr lang="en-IN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90" y="1780583"/>
            <a:ext cx="2438400" cy="2438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95" y="4156256"/>
            <a:ext cx="7177791" cy="243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76206" y="4667570"/>
            <a:ext cx="4503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Era of Computers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426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 of Big Computer Corporations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Gordon Moore (co-founder) of Intel proposed the Moore’s Law</a:t>
            </a:r>
          </a:p>
          <a:p>
            <a:r>
              <a:rPr lang="en-US" dirty="0"/>
              <a:t> </a:t>
            </a:r>
            <a:r>
              <a:rPr lang="en-US" dirty="0" smtClean="0"/>
              <a:t>The number of transistors per chip will double roughly every year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Has held true for the last 55 years</a:t>
            </a:r>
          </a:p>
          <a:p>
            <a:pPr lvl="1"/>
            <a:r>
              <a:rPr lang="en-US" dirty="0" smtClean="0"/>
              <a:t> One year has increased to roughly 2 years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46" y="3054531"/>
            <a:ext cx="879566" cy="87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7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Moore’s law hold?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721708"/>
          </a:xfrm>
        </p:spPr>
        <p:txBody>
          <a:bodyPr/>
          <a:lstStyle/>
          <a:p>
            <a:r>
              <a:rPr lang="en-US" dirty="0" smtClean="0"/>
              <a:t> Transistors get smaller with every new generation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1 micron in 1980 to 14nm in 2016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702010" y="4909751"/>
            <a:ext cx="2710249" cy="922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Smaller Transistors</a:t>
            </a:r>
            <a:endParaRPr lang="en-IN" dirty="0"/>
          </a:p>
        </p:txBody>
      </p:sp>
      <p:cxnSp>
        <p:nvCxnSpPr>
          <p:cNvPr id="7" name="Elbow Connector 6"/>
          <p:cNvCxnSpPr>
            <a:stCxn id="5" idx="3"/>
          </p:cNvCxnSpPr>
          <p:nvPr/>
        </p:nvCxnSpPr>
        <p:spPr>
          <a:xfrm flipV="1">
            <a:off x="5412259" y="4324865"/>
            <a:ext cx="1416909" cy="104620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829168" y="4102443"/>
            <a:ext cx="2183027" cy="5025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Speed</a:t>
            </a:r>
            <a:endParaRPr lang="en-IN" dirty="0"/>
          </a:p>
        </p:txBody>
      </p:sp>
      <p:sp>
        <p:nvSpPr>
          <p:cNvPr id="10" name="Rounded Rectangle 9"/>
          <p:cNvSpPr/>
          <p:nvPr/>
        </p:nvSpPr>
        <p:spPr>
          <a:xfrm>
            <a:off x="6829168" y="4823254"/>
            <a:ext cx="2183027" cy="5025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Lower Area</a:t>
            </a:r>
            <a:endParaRPr lang="en-IN" dirty="0"/>
          </a:p>
        </p:txBody>
      </p:sp>
      <p:sp>
        <p:nvSpPr>
          <p:cNvPr id="11" name="Rounded Rectangle 10"/>
          <p:cNvSpPr/>
          <p:nvPr/>
        </p:nvSpPr>
        <p:spPr>
          <a:xfrm>
            <a:off x="6829168" y="5581135"/>
            <a:ext cx="2183027" cy="5025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Lower Power</a:t>
            </a:r>
            <a:endParaRPr lang="en-IN" dirty="0"/>
          </a:p>
        </p:txBody>
      </p:sp>
      <p:cxnSp>
        <p:nvCxnSpPr>
          <p:cNvPr id="13" name="Elbow Connector 12"/>
          <p:cNvCxnSpPr>
            <a:stCxn id="5" idx="3"/>
            <a:endCxn id="10" idx="1"/>
          </p:cNvCxnSpPr>
          <p:nvPr/>
        </p:nvCxnSpPr>
        <p:spPr>
          <a:xfrm flipV="1">
            <a:off x="5412259" y="5074508"/>
            <a:ext cx="1416909" cy="29656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3"/>
            <a:endCxn id="11" idx="1"/>
          </p:cNvCxnSpPr>
          <p:nvPr/>
        </p:nvCxnSpPr>
        <p:spPr>
          <a:xfrm>
            <a:off x="5412259" y="5371070"/>
            <a:ext cx="1416909" cy="4613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417" y="4324865"/>
            <a:ext cx="1474901" cy="148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4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26" name="Picture 2" descr="https://upload.wikimedia.org/wikipedia/commons/thumb/0/00/Transistor_Count_and_Moore%27s_Law_-_2011.svg/1139px-Transistor_Count_and_Moore%27s_Law_-_2011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566" y="-230584"/>
            <a:ext cx="8290559" cy="745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1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2000 to 2,000,000,000 transistors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601" y="1367481"/>
            <a:ext cx="8915400" cy="667265"/>
          </a:xfrm>
        </p:spPr>
        <p:txBody>
          <a:bodyPr/>
          <a:lstStyle/>
          <a:p>
            <a:r>
              <a:rPr lang="en-US" dirty="0" smtClean="0"/>
              <a:t> What have we gained?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56453" y="2250895"/>
                <a:ext cx="5642919" cy="6247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IN" sz="2800" dirty="0" smtClean="0"/>
                  <a:t>Performance </a:t>
                </a:r>
                <a14:m>
                  <m:oMath xmlns:m="http://schemas.openxmlformats.org/officeDocument/2006/math">
                    <m:r>
                      <a:rPr lang="en-IN" sz="2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𝐼𝑃𝐶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𝑓𝑟𝑒𝑞𝑢𝑒𝑛𝑐𝑦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𝑖𝑛𝑠𝑡𝑟𝑢𝑐𝑡𝑖𝑜𝑛𝑠</m:t>
                        </m:r>
                      </m:den>
                    </m:f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453" y="2250895"/>
                <a:ext cx="5642919" cy="624786"/>
              </a:xfrm>
              <a:prstGeom prst="rect">
                <a:avLst/>
              </a:prstGeom>
              <a:blipFill rotWithShape="0">
                <a:blip r:embed="rId2"/>
                <a:stretch>
                  <a:fillRect l="-3780" t="-2913" b="-174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2325600" y="3340443"/>
            <a:ext cx="9569837" cy="2681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Clock Frequency </a:t>
            </a:r>
            <a:r>
              <a:rPr lang="en-US" dirty="0" smtClean="0">
                <a:sym typeface="Wingdings" panose="05000000000000000000" pitchFamily="2" charset="2"/>
              </a:rPr>
              <a:t> increased from 0.5 </a:t>
            </a:r>
            <a:r>
              <a:rPr lang="en-US" dirty="0" err="1" smtClean="0">
                <a:sym typeface="Wingdings" panose="05000000000000000000" pitchFamily="2" charset="2"/>
              </a:rPr>
              <a:t>Mhz</a:t>
            </a:r>
            <a:r>
              <a:rPr lang="en-US" dirty="0" smtClean="0">
                <a:sym typeface="Wingdings" panose="05000000000000000000" pitchFamily="2" charset="2"/>
              </a:rPr>
              <a:t> to 3 GHz (6000 times)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#instructions in a program  better compiler technology, reduced by at least 2-3X in the last 30 years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IPC  Instructions per cycle 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444" y="4915404"/>
            <a:ext cx="938200" cy="1817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346" y="968284"/>
            <a:ext cx="2438400" cy="243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70341" y="1388415"/>
            <a:ext cx="1811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Performance</a:t>
            </a:r>
          </a:p>
          <a:p>
            <a:r>
              <a:rPr lang="en-US" sz="2000" dirty="0" smtClean="0"/>
              <a:t>Equation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427278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 (Basis of Modern Computer Architecture)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892" y="4153645"/>
            <a:ext cx="9248561" cy="20000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In the steady state, the </a:t>
            </a:r>
            <a:r>
              <a:rPr lang="en-US" dirty="0" smtClean="0">
                <a:solidFill>
                  <a:srgbClr val="0070C0"/>
                </a:solidFill>
              </a:rPr>
              <a:t>processor</a:t>
            </a:r>
            <a:r>
              <a:rPr lang="en-US" dirty="0" smtClean="0"/>
              <a:t> will take in </a:t>
            </a:r>
            <a:r>
              <a:rPr lang="en-US" i="1" dirty="0" smtClean="0"/>
              <a:t>n </a:t>
            </a:r>
            <a:r>
              <a:rPr lang="en-US" dirty="0" smtClean="0">
                <a:solidFill>
                  <a:srgbClr val="00B050"/>
                </a:solidFill>
              </a:rPr>
              <a:t>instructions</a:t>
            </a:r>
            <a:r>
              <a:rPr lang="en-US" dirty="0" smtClean="0"/>
              <a:t> every cycle (average), </a:t>
            </a:r>
            <a:r>
              <a:rPr lang="en-US" dirty="0" smtClean="0">
                <a:solidFill>
                  <a:srgbClr val="0070C0"/>
                </a:solidFill>
              </a:rPr>
              <a:t>execute</a:t>
            </a:r>
            <a:r>
              <a:rPr lang="en-US" dirty="0" smtClean="0"/>
              <a:t> them, and </a:t>
            </a:r>
            <a:r>
              <a:rPr lang="en-US" dirty="0" smtClean="0">
                <a:solidFill>
                  <a:srgbClr val="FF0000"/>
                </a:solidFill>
              </a:rPr>
              <a:t>complete</a:t>
            </a:r>
            <a:r>
              <a:rPr lang="en-US" dirty="0" smtClean="0"/>
              <a:t> them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IPC</a:t>
            </a:r>
            <a:r>
              <a:rPr lang="en-US" dirty="0" smtClean="0"/>
              <a:t> is equal to 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428735" y="2529017"/>
            <a:ext cx="2669059" cy="1194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Processor</a:t>
            </a:r>
            <a:endParaRPr lang="en-IN" dirty="0"/>
          </a:p>
        </p:txBody>
      </p:sp>
      <p:sp>
        <p:nvSpPr>
          <p:cNvPr id="12" name="Right Arrow 11"/>
          <p:cNvSpPr/>
          <p:nvPr/>
        </p:nvSpPr>
        <p:spPr>
          <a:xfrm>
            <a:off x="3748216" y="2928552"/>
            <a:ext cx="1680519" cy="39541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ight Arrow 12"/>
          <p:cNvSpPr/>
          <p:nvPr/>
        </p:nvSpPr>
        <p:spPr>
          <a:xfrm>
            <a:off x="8097794" y="2942968"/>
            <a:ext cx="1680519" cy="39541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Vertical Scroll 13"/>
          <p:cNvSpPr/>
          <p:nvPr/>
        </p:nvSpPr>
        <p:spPr>
          <a:xfrm>
            <a:off x="2323070" y="2351903"/>
            <a:ext cx="1425146" cy="1548713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2466417" y="255922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</a:t>
            </a:r>
            <a:endParaRPr lang="en-IN" dirty="0"/>
          </a:p>
        </p:txBody>
      </p:sp>
      <p:sp>
        <p:nvSpPr>
          <p:cNvPr id="16" name="Oval 15"/>
          <p:cNvSpPr/>
          <p:nvPr/>
        </p:nvSpPr>
        <p:spPr>
          <a:xfrm>
            <a:off x="4308389" y="2529017"/>
            <a:ext cx="518984" cy="41395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IN" dirty="0"/>
          </a:p>
        </p:txBody>
      </p:sp>
      <p:sp>
        <p:nvSpPr>
          <p:cNvPr id="17" name="Oval 16"/>
          <p:cNvSpPr/>
          <p:nvPr/>
        </p:nvSpPr>
        <p:spPr>
          <a:xfrm>
            <a:off x="8596183" y="2557848"/>
            <a:ext cx="518984" cy="41395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73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determines the IPC?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550508" y="1713470"/>
            <a:ext cx="3426941" cy="51074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Pipeline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3550506" y="2378723"/>
            <a:ext cx="3426941" cy="735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On-Chip Memory System</a:t>
            </a:r>
            <a:endParaRPr lang="en-IN" dirty="0"/>
          </a:p>
        </p:txBody>
      </p:sp>
      <p:sp>
        <p:nvSpPr>
          <p:cNvPr id="7" name="Rounded Rectangle 6"/>
          <p:cNvSpPr/>
          <p:nvPr/>
        </p:nvSpPr>
        <p:spPr>
          <a:xfrm>
            <a:off x="3476368" y="3587579"/>
            <a:ext cx="3426941" cy="73513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Off-Chip Memory System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3377514" y="1558963"/>
            <a:ext cx="3739978" cy="1661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ounded Rectangle 8"/>
          <p:cNvSpPr/>
          <p:nvPr/>
        </p:nvSpPr>
        <p:spPr>
          <a:xfrm>
            <a:off x="6903309" y="1344920"/>
            <a:ext cx="1495529" cy="387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Processor</a:t>
            </a:r>
            <a:endParaRPr lang="en-IN" dirty="0"/>
          </a:p>
        </p:txBody>
      </p:sp>
      <p:sp>
        <p:nvSpPr>
          <p:cNvPr id="10" name="Up-Down Arrow 9"/>
          <p:cNvSpPr/>
          <p:nvPr/>
        </p:nvSpPr>
        <p:spPr>
          <a:xfrm>
            <a:off x="5045675" y="3089283"/>
            <a:ext cx="288325" cy="570469"/>
          </a:xfrm>
          <a:prstGeom prst="up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ight Arrow 10"/>
          <p:cNvSpPr/>
          <p:nvPr/>
        </p:nvSpPr>
        <p:spPr>
          <a:xfrm>
            <a:off x="2117558" y="2190281"/>
            <a:ext cx="579180" cy="1114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ight Arrow 11"/>
          <p:cNvSpPr/>
          <p:nvPr/>
        </p:nvSpPr>
        <p:spPr>
          <a:xfrm>
            <a:off x="9009898" y="2260257"/>
            <a:ext cx="579180" cy="1114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Left Brace 12"/>
          <p:cNvSpPr/>
          <p:nvPr/>
        </p:nvSpPr>
        <p:spPr>
          <a:xfrm>
            <a:off x="2695630" y="1490511"/>
            <a:ext cx="305798" cy="28322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ight Brace 13"/>
          <p:cNvSpPr/>
          <p:nvPr/>
        </p:nvSpPr>
        <p:spPr>
          <a:xfrm>
            <a:off x="8546754" y="1538509"/>
            <a:ext cx="255788" cy="27842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ular Callout 15"/>
          <p:cNvSpPr/>
          <p:nvPr/>
        </p:nvSpPr>
        <p:spPr>
          <a:xfrm>
            <a:off x="551143" y="2260257"/>
            <a:ext cx="2925225" cy="1327322"/>
          </a:xfrm>
          <a:prstGeom prst="wedgeRectCallout">
            <a:avLst>
              <a:gd name="adj1" fmla="val 52521"/>
              <a:gd name="adj2" fmla="val -7404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551143" y="2284323"/>
            <a:ext cx="30315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 the #instructions</a:t>
            </a:r>
          </a:p>
          <a:p>
            <a:r>
              <a:rPr lang="en-US" dirty="0" smtClean="0"/>
              <a:t>it can process per cycle</a:t>
            </a:r>
          </a:p>
          <a:p>
            <a:r>
              <a:rPr lang="en-IN" dirty="0" smtClean="0"/>
              <a:t>(average)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100s</a:t>
            </a:r>
            <a:r>
              <a:rPr lang="en-US" dirty="0" smtClean="0"/>
              <a:t> of techniques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7254240" y="3304541"/>
            <a:ext cx="3648891" cy="1659345"/>
          </a:xfrm>
          <a:prstGeom prst="wedgeRectCallout">
            <a:avLst>
              <a:gd name="adj1" fmla="val -57826"/>
              <a:gd name="adj2" fmla="val -723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Increase the hit rate (probability of finding data)</a:t>
            </a:r>
          </a:p>
          <a:p>
            <a:endParaRPr lang="en-US" dirty="0"/>
          </a:p>
          <a:p>
            <a:r>
              <a:rPr lang="en-US" dirty="0" smtClean="0"/>
              <a:t>Decrease the access time and power</a:t>
            </a:r>
            <a:endParaRPr lang="en-IN" dirty="0"/>
          </a:p>
        </p:txBody>
      </p:sp>
      <p:sp>
        <p:nvSpPr>
          <p:cNvPr id="19" name="Rectangular Callout 18"/>
          <p:cNvSpPr/>
          <p:nvPr/>
        </p:nvSpPr>
        <p:spPr>
          <a:xfrm>
            <a:off x="5247503" y="4704082"/>
            <a:ext cx="3648891" cy="1659345"/>
          </a:xfrm>
          <a:prstGeom prst="wedgeRectCallout">
            <a:avLst>
              <a:gd name="adj1" fmla="val -57826"/>
              <a:gd name="adj2" fmla="val -723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Increase the hit rate (probability of finding data)</a:t>
            </a:r>
          </a:p>
          <a:p>
            <a:endParaRPr lang="en-US" dirty="0"/>
          </a:p>
          <a:p>
            <a:r>
              <a:rPr lang="en-US" dirty="0" smtClean="0"/>
              <a:t>Decrease the access time and power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894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553" y="235490"/>
            <a:ext cx="8911687" cy="1280890"/>
          </a:xfrm>
        </p:spPr>
        <p:txBody>
          <a:bodyPr/>
          <a:lstStyle/>
          <a:p>
            <a:r>
              <a:rPr lang="en-US" dirty="0" smtClean="0"/>
              <a:t>Crux of the techniques: Out of Order</a:t>
            </a:r>
            <a:br>
              <a:rPr lang="en-US" dirty="0" smtClean="0"/>
            </a:br>
            <a:r>
              <a:rPr lang="en-US" dirty="0" smtClean="0"/>
              <a:t>    Execution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098" name="Picture 2" descr="student_with_an_idea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769" y="1090"/>
            <a:ext cx="1882231" cy="18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62994" y="2560320"/>
            <a:ext cx="2812869" cy="1114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Processor</a:t>
            </a:r>
            <a:endParaRPr lang="en-IN" dirty="0"/>
          </a:p>
        </p:txBody>
      </p:sp>
      <p:sp>
        <p:nvSpPr>
          <p:cNvPr id="6" name="Right Arrow 5"/>
          <p:cNvSpPr/>
          <p:nvPr/>
        </p:nvSpPr>
        <p:spPr>
          <a:xfrm>
            <a:off x="1767840" y="2952206"/>
            <a:ext cx="2569029" cy="322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ounded Rectangle 7"/>
          <p:cNvSpPr/>
          <p:nvPr/>
        </p:nvSpPr>
        <p:spPr>
          <a:xfrm>
            <a:off x="1619794" y="2560320"/>
            <a:ext cx="513806" cy="3918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IN" dirty="0"/>
          </a:p>
        </p:txBody>
      </p:sp>
      <p:sp>
        <p:nvSpPr>
          <p:cNvPr id="31" name="Rounded Rectangle 30"/>
          <p:cNvSpPr/>
          <p:nvPr/>
        </p:nvSpPr>
        <p:spPr>
          <a:xfrm>
            <a:off x="3579223" y="2560320"/>
            <a:ext cx="513806" cy="3918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IN" dirty="0"/>
          </a:p>
        </p:txBody>
      </p:sp>
      <p:sp>
        <p:nvSpPr>
          <p:cNvPr id="32" name="Rounded Rectangle 31"/>
          <p:cNvSpPr/>
          <p:nvPr/>
        </p:nvSpPr>
        <p:spPr>
          <a:xfrm>
            <a:off x="2930435" y="2560320"/>
            <a:ext cx="513806" cy="3918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N" dirty="0"/>
          </a:p>
        </p:txBody>
      </p:sp>
      <p:sp>
        <p:nvSpPr>
          <p:cNvPr id="33" name="Rounded Rectangle 32"/>
          <p:cNvSpPr/>
          <p:nvPr/>
        </p:nvSpPr>
        <p:spPr>
          <a:xfrm>
            <a:off x="2281647" y="2564674"/>
            <a:ext cx="513806" cy="3918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4362994" y="3675017"/>
            <a:ext cx="2812869" cy="29173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Right Arrow 33"/>
          <p:cNvSpPr/>
          <p:nvPr/>
        </p:nvSpPr>
        <p:spPr>
          <a:xfrm>
            <a:off x="7245532" y="4184468"/>
            <a:ext cx="2947852" cy="322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782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11615 0.194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29857 0.193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27253 0.194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22395 0.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15 0.19491 L 0.48112 0.184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857 0.19375 L 0.46562 0.1861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46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53 0.19421 L 0.4625 0.1865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95 0.2 L 0.46536 0.1872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553" y="235490"/>
            <a:ext cx="8911687" cy="1280890"/>
          </a:xfrm>
        </p:spPr>
        <p:txBody>
          <a:bodyPr/>
          <a:lstStyle/>
          <a:p>
            <a:r>
              <a:rPr lang="en-US" dirty="0" smtClean="0"/>
              <a:t>Crux of the techniques: Speculation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098" name="Picture 2" descr="student_with_an_idea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769" y="1090"/>
            <a:ext cx="1882231" cy="18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24594" y="1905000"/>
            <a:ext cx="3178629" cy="7772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 a value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2682240" y="2852610"/>
            <a:ext cx="2577737" cy="4575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Direction of a branch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2682239" y="3505573"/>
            <a:ext cx="2420983" cy="4575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Value of a variable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2682239" y="4158536"/>
            <a:ext cx="2508070" cy="4575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Dependence between instructions</a:t>
            </a:r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2682239" y="4903119"/>
            <a:ext cx="2508070" cy="4575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Time it takes to access Memory</a:t>
            </a:r>
            <a:endParaRPr lang="en-IN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412274" y="2682240"/>
            <a:ext cx="0" cy="2490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1"/>
          </p:cNvCxnSpPr>
          <p:nvPr/>
        </p:nvCxnSpPr>
        <p:spPr>
          <a:xfrm>
            <a:off x="2429691" y="3081388"/>
            <a:ext cx="25254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1"/>
          </p:cNvCxnSpPr>
          <p:nvPr/>
        </p:nvCxnSpPr>
        <p:spPr>
          <a:xfrm>
            <a:off x="2420982" y="3734351"/>
            <a:ext cx="2612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420984" y="4389864"/>
            <a:ext cx="2612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29691" y="5158022"/>
            <a:ext cx="2612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073639" y="1899557"/>
            <a:ext cx="2373676" cy="7772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Move ahead </a:t>
            </a:r>
            <a:endParaRPr lang="en-IN" dirty="0"/>
          </a:p>
        </p:txBody>
      </p:sp>
      <p:sp>
        <p:nvSpPr>
          <p:cNvPr id="17" name="Right Arrow 16"/>
          <p:cNvSpPr/>
          <p:nvPr/>
        </p:nvSpPr>
        <p:spPr>
          <a:xfrm>
            <a:off x="5146766" y="2121267"/>
            <a:ext cx="926872" cy="383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ight Arrow 23"/>
          <p:cNvSpPr/>
          <p:nvPr/>
        </p:nvSpPr>
        <p:spPr>
          <a:xfrm>
            <a:off x="8451670" y="2096588"/>
            <a:ext cx="926872" cy="383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ounded Rectangle 25"/>
          <p:cNvSpPr/>
          <p:nvPr/>
        </p:nvSpPr>
        <p:spPr>
          <a:xfrm>
            <a:off x="9378542" y="1899556"/>
            <a:ext cx="2373676" cy="7772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prediction is correct, GREAT</a:t>
            </a:r>
            <a:endParaRPr lang="en-IN" dirty="0"/>
          </a:p>
        </p:txBody>
      </p:sp>
      <p:sp>
        <p:nvSpPr>
          <p:cNvPr id="27" name="Right Arrow 26"/>
          <p:cNvSpPr/>
          <p:nvPr/>
        </p:nvSpPr>
        <p:spPr>
          <a:xfrm rot="5400000">
            <a:off x="6777446" y="2948644"/>
            <a:ext cx="926872" cy="383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ounded Rectangle 27"/>
          <p:cNvSpPr/>
          <p:nvPr/>
        </p:nvSpPr>
        <p:spPr>
          <a:xfrm>
            <a:off x="6245633" y="3610074"/>
            <a:ext cx="2373676" cy="7772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prediction is wrong</a:t>
            </a:r>
            <a:endParaRPr lang="en-IN" dirty="0"/>
          </a:p>
        </p:txBody>
      </p:sp>
      <p:sp>
        <p:nvSpPr>
          <p:cNvPr id="29" name="Right Arrow 28"/>
          <p:cNvSpPr/>
          <p:nvPr/>
        </p:nvSpPr>
        <p:spPr>
          <a:xfrm>
            <a:off x="8619309" y="3804927"/>
            <a:ext cx="926872" cy="383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ounded Rectangle 29"/>
          <p:cNvSpPr/>
          <p:nvPr/>
        </p:nvSpPr>
        <p:spPr>
          <a:xfrm>
            <a:off x="9546181" y="3603669"/>
            <a:ext cx="2373676" cy="7772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Rollback and Recover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82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  <p:bldP spid="13" grpId="0" animBg="1"/>
      <p:bldP spid="22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6493" y="546322"/>
            <a:ext cx="8911687" cy="1280890"/>
          </a:xfrm>
        </p:spPr>
        <p:txBody>
          <a:bodyPr/>
          <a:lstStyle/>
          <a:p>
            <a:r>
              <a:rPr lang="en-US" dirty="0" smtClean="0"/>
              <a:t>Where did we reach with all these tricks ...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26" name="Picture 2" descr="http://www.wired.com/wp-content/uploads/2014/06/unnamed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493" y="1893115"/>
            <a:ext cx="7905793" cy="446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31812" y="2421924"/>
            <a:ext cx="1914826" cy="543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IBM 360</a:t>
            </a:r>
          </a:p>
          <a:p>
            <a:pPr algn="ctr"/>
            <a:r>
              <a:rPr lang="en-US" dirty="0" smtClean="0"/>
              <a:t>Early 60s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81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computer do?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Almost everything: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Financial calculations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Games</a:t>
            </a:r>
          </a:p>
          <a:p>
            <a:pPr lvl="1"/>
            <a:r>
              <a:rPr lang="en-US" dirty="0" smtClean="0"/>
              <a:t>Weather forecasting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Connect to friends on the other side of the world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Astrology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...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Cellphone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050" name="Picture 2" descr="http://s3.amazonaws.com/digitaltrends-uploads-prod/2013/03/qualcomm-snapdrag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78" y="1767440"/>
            <a:ext cx="5948663" cy="399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4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computer is faster, and by how many times ...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076" name="Picture 4" descr="http://previews.123rf.com/images/shaycobs/shaycobs1208/shaycobs120800058/14854848-3d-boxer-person-winning-a-match-in-a-boxing-ring-with-a-referee-lifting-his-hand-Winner-and-Loser-3d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76" y="1904999"/>
            <a:ext cx="7339913" cy="484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38832" y="5577016"/>
            <a:ext cx="1507525" cy="334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IBM 360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7228703" y="4161232"/>
            <a:ext cx="1643449" cy="334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Samsung S5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76" y="1302608"/>
            <a:ext cx="2438400" cy="2438400"/>
          </a:xfrm>
        </p:spPr>
      </p:pic>
      <p:sp>
        <p:nvSpPr>
          <p:cNvPr id="7" name="TextBox 6"/>
          <p:cNvSpPr txBox="1"/>
          <p:nvPr/>
        </p:nvSpPr>
        <p:spPr>
          <a:xfrm>
            <a:off x="2684862" y="2045081"/>
            <a:ext cx="19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10,000 times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76940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7276" y="3562733"/>
            <a:ext cx="1565190" cy="71268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304800"/>
            <a:ext cx="7416800" cy="1047750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Processor Performance </a:t>
            </a:r>
            <a:r>
              <a:rPr lang="fr-FR" dirty="0" err="1">
                <a:solidFill>
                  <a:schemeClr val="tx1"/>
                </a:solidFill>
              </a:rPr>
              <a:t>Scaling</a:t>
            </a:r>
            <a:r>
              <a:rPr lang="fr-FR" dirty="0">
                <a:solidFill>
                  <a:schemeClr val="tx1"/>
                </a:solidFill>
              </a:rPr>
              <a:t> has reached its Limits</a:t>
            </a:r>
          </a:p>
        </p:txBody>
      </p:sp>
      <p:sp>
        <p:nvSpPr>
          <p:cNvPr id="4" name="Freeform 3"/>
          <p:cNvSpPr/>
          <p:nvPr/>
        </p:nvSpPr>
        <p:spPr>
          <a:xfrm>
            <a:off x="2860934" y="5259275"/>
            <a:ext cx="6623999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Clock frequency has remained constant for the last 10 years</a:t>
            </a:r>
          </a:p>
        </p:txBody>
      </p:sp>
      <p:grpSp>
        <p:nvGrpSpPr>
          <p:cNvPr id="8" name="Group 5"/>
          <p:cNvGrpSpPr>
            <a:grpSpLocks noChangeAspect="1"/>
          </p:cNvGrpSpPr>
          <p:nvPr/>
        </p:nvGrpSpPr>
        <p:grpSpPr bwMode="auto">
          <a:xfrm>
            <a:off x="2371646" y="1981201"/>
            <a:ext cx="7399338" cy="2905125"/>
            <a:chOff x="919" y="1430"/>
            <a:chExt cx="4661" cy="1830"/>
          </a:xfrm>
        </p:grpSpPr>
        <p:sp>
          <p:nvSpPr>
            <p:cNvPr id="9" name="AutoShape 4"/>
            <p:cNvSpPr>
              <a:spLocks noChangeAspect="1" noChangeArrowheads="1" noTextEdit="1"/>
            </p:cNvSpPr>
            <p:nvPr/>
          </p:nvSpPr>
          <p:spPr bwMode="auto">
            <a:xfrm>
              <a:off x="951" y="1440"/>
              <a:ext cx="4629" cy="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206"/>
            <p:cNvGrpSpPr>
              <a:grpSpLocks/>
            </p:cNvGrpSpPr>
            <p:nvPr/>
          </p:nvGrpSpPr>
          <p:grpSpPr bwMode="auto">
            <a:xfrm>
              <a:off x="1105" y="1430"/>
              <a:ext cx="4272" cy="1519"/>
              <a:chOff x="1105" y="1430"/>
              <a:chExt cx="4272" cy="1519"/>
            </a:xfrm>
          </p:grpSpPr>
          <p:sp>
            <p:nvSpPr>
              <p:cNvPr id="1110" name="Rectangle 6"/>
              <p:cNvSpPr>
                <a:spLocks noChangeArrowheads="1"/>
              </p:cNvSpPr>
              <p:nvPr/>
            </p:nvSpPr>
            <p:spPr bwMode="auto">
              <a:xfrm>
                <a:off x="1105" y="1430"/>
                <a:ext cx="21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>
                    <a:solidFill>
                      <a:srgbClr val="24211D"/>
                    </a:solidFill>
                    <a:latin typeface="Times New Roman" pitchFamily="18" charset="0"/>
                  </a:rPr>
                  <a:t>6000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11" name="Rectangle 7"/>
              <p:cNvSpPr>
                <a:spLocks noChangeArrowheads="1"/>
              </p:cNvSpPr>
              <p:nvPr/>
            </p:nvSpPr>
            <p:spPr bwMode="auto">
              <a:xfrm>
                <a:off x="1105" y="1666"/>
                <a:ext cx="53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>
                    <a:solidFill>
                      <a:srgbClr val="24211D"/>
                    </a:solidFill>
                    <a:latin typeface="Times New Roman" pitchFamily="18" charset="0"/>
                  </a:rPr>
                  <a:t>5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12" name="Rectangle 8"/>
              <p:cNvSpPr>
                <a:spLocks noChangeArrowheads="1"/>
              </p:cNvSpPr>
              <p:nvPr/>
            </p:nvSpPr>
            <p:spPr bwMode="auto">
              <a:xfrm>
                <a:off x="1156" y="1666"/>
                <a:ext cx="15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>
                    <a:solidFill>
                      <a:srgbClr val="24211D"/>
                    </a:solidFill>
                    <a:latin typeface="Times New Roman" pitchFamily="18" charset="0"/>
                  </a:rPr>
                  <a:t>000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13" name="Rectangle 9"/>
              <p:cNvSpPr>
                <a:spLocks noChangeArrowheads="1"/>
              </p:cNvSpPr>
              <p:nvPr/>
            </p:nvSpPr>
            <p:spPr bwMode="auto">
              <a:xfrm>
                <a:off x="1105" y="1902"/>
                <a:ext cx="21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>
                    <a:solidFill>
                      <a:srgbClr val="24211D"/>
                    </a:solidFill>
                    <a:latin typeface="Times New Roman" pitchFamily="18" charset="0"/>
                  </a:rPr>
                  <a:t>4000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14" name="Rectangle 10"/>
              <p:cNvSpPr>
                <a:spLocks noChangeArrowheads="1"/>
              </p:cNvSpPr>
              <p:nvPr/>
            </p:nvSpPr>
            <p:spPr bwMode="auto">
              <a:xfrm>
                <a:off x="1105" y="2139"/>
                <a:ext cx="21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dirty="0">
                    <a:solidFill>
                      <a:srgbClr val="24211D"/>
                    </a:solidFill>
                    <a:latin typeface="Times New Roman" pitchFamily="18" charset="0"/>
                  </a:rPr>
                  <a:t>3000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15" name="Rectangle 11"/>
              <p:cNvSpPr>
                <a:spLocks noChangeArrowheads="1"/>
              </p:cNvSpPr>
              <p:nvPr/>
            </p:nvSpPr>
            <p:spPr bwMode="auto">
              <a:xfrm>
                <a:off x="1105" y="2375"/>
                <a:ext cx="21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>
                    <a:solidFill>
                      <a:srgbClr val="24211D"/>
                    </a:solidFill>
                    <a:latin typeface="Times New Roman" pitchFamily="18" charset="0"/>
                  </a:rPr>
                  <a:t>2000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16" name="Rectangle 12"/>
              <p:cNvSpPr>
                <a:spLocks noChangeArrowheads="1"/>
              </p:cNvSpPr>
              <p:nvPr/>
            </p:nvSpPr>
            <p:spPr bwMode="auto">
              <a:xfrm>
                <a:off x="1105" y="2611"/>
                <a:ext cx="21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>
                    <a:solidFill>
                      <a:srgbClr val="24211D"/>
                    </a:solidFill>
                    <a:latin typeface="Times New Roman" pitchFamily="18" charset="0"/>
                  </a:rPr>
                  <a:t>1000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17" name="Line 13"/>
              <p:cNvSpPr>
                <a:spLocks noChangeShapeType="1"/>
              </p:cNvSpPr>
              <p:nvPr/>
            </p:nvSpPr>
            <p:spPr bwMode="auto">
              <a:xfrm flipV="1">
                <a:off x="1403" y="1471"/>
                <a:ext cx="0" cy="1437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Line 14"/>
              <p:cNvSpPr>
                <a:spLocks noChangeShapeType="1"/>
              </p:cNvSpPr>
              <p:nvPr/>
            </p:nvSpPr>
            <p:spPr bwMode="auto">
              <a:xfrm flipH="1">
                <a:off x="1403" y="2908"/>
                <a:ext cx="3974" cy="0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Line 15"/>
              <p:cNvSpPr>
                <a:spLocks noChangeShapeType="1"/>
              </p:cNvSpPr>
              <p:nvPr/>
            </p:nvSpPr>
            <p:spPr bwMode="auto">
              <a:xfrm>
                <a:off x="5377" y="1471"/>
                <a:ext cx="0" cy="1437"/>
              </a:xfrm>
              <a:prstGeom prst="line">
                <a:avLst/>
              </a:prstGeom>
              <a:noFill/>
              <a:ln w="10" cap="flat">
                <a:solidFill>
                  <a:srgbClr val="94939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Line 16"/>
              <p:cNvSpPr>
                <a:spLocks noChangeShapeType="1"/>
              </p:cNvSpPr>
              <p:nvPr/>
            </p:nvSpPr>
            <p:spPr bwMode="auto">
              <a:xfrm>
                <a:off x="1403" y="1471"/>
                <a:ext cx="3974" cy="0"/>
              </a:xfrm>
              <a:prstGeom prst="line">
                <a:avLst/>
              </a:prstGeom>
              <a:noFill/>
              <a:ln w="10" cap="flat">
                <a:solidFill>
                  <a:srgbClr val="94939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Line 17"/>
              <p:cNvSpPr>
                <a:spLocks noChangeShapeType="1"/>
              </p:cNvSpPr>
              <p:nvPr/>
            </p:nvSpPr>
            <p:spPr bwMode="auto">
              <a:xfrm>
                <a:off x="1403" y="1717"/>
                <a:ext cx="3974" cy="0"/>
              </a:xfrm>
              <a:prstGeom prst="line">
                <a:avLst/>
              </a:prstGeom>
              <a:noFill/>
              <a:ln w="10" cap="flat">
                <a:solidFill>
                  <a:srgbClr val="94939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Line 18"/>
              <p:cNvSpPr>
                <a:spLocks noChangeShapeType="1"/>
              </p:cNvSpPr>
              <p:nvPr/>
            </p:nvSpPr>
            <p:spPr bwMode="auto">
              <a:xfrm>
                <a:off x="1403" y="1953"/>
                <a:ext cx="3974" cy="0"/>
              </a:xfrm>
              <a:prstGeom prst="line">
                <a:avLst/>
              </a:prstGeom>
              <a:noFill/>
              <a:ln w="10" cap="flat">
                <a:solidFill>
                  <a:srgbClr val="94939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Line 19"/>
              <p:cNvSpPr>
                <a:spLocks noChangeShapeType="1"/>
              </p:cNvSpPr>
              <p:nvPr/>
            </p:nvSpPr>
            <p:spPr bwMode="auto">
              <a:xfrm>
                <a:off x="1403" y="2189"/>
                <a:ext cx="3974" cy="0"/>
              </a:xfrm>
              <a:prstGeom prst="line">
                <a:avLst/>
              </a:prstGeom>
              <a:noFill/>
              <a:ln w="10" cap="flat">
                <a:solidFill>
                  <a:srgbClr val="94939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Line 20"/>
              <p:cNvSpPr>
                <a:spLocks noChangeShapeType="1"/>
              </p:cNvSpPr>
              <p:nvPr/>
            </p:nvSpPr>
            <p:spPr bwMode="auto">
              <a:xfrm>
                <a:off x="1403" y="2426"/>
                <a:ext cx="3974" cy="0"/>
              </a:xfrm>
              <a:prstGeom prst="line">
                <a:avLst/>
              </a:prstGeom>
              <a:noFill/>
              <a:ln w="10" cap="flat">
                <a:solidFill>
                  <a:srgbClr val="94939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Line 21"/>
              <p:cNvSpPr>
                <a:spLocks noChangeShapeType="1"/>
              </p:cNvSpPr>
              <p:nvPr/>
            </p:nvSpPr>
            <p:spPr bwMode="auto">
              <a:xfrm>
                <a:off x="1403" y="2662"/>
                <a:ext cx="3974" cy="0"/>
              </a:xfrm>
              <a:prstGeom prst="line">
                <a:avLst/>
              </a:prstGeom>
              <a:noFill/>
              <a:ln w="10" cap="flat">
                <a:solidFill>
                  <a:srgbClr val="94939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Line 22"/>
              <p:cNvSpPr>
                <a:spLocks noChangeShapeType="1"/>
              </p:cNvSpPr>
              <p:nvPr/>
            </p:nvSpPr>
            <p:spPr bwMode="auto">
              <a:xfrm flipH="1">
                <a:off x="1362" y="1717"/>
                <a:ext cx="41" cy="0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Line 23"/>
              <p:cNvSpPr>
                <a:spLocks noChangeShapeType="1"/>
              </p:cNvSpPr>
              <p:nvPr/>
            </p:nvSpPr>
            <p:spPr bwMode="auto">
              <a:xfrm flipH="1">
                <a:off x="1362" y="1953"/>
                <a:ext cx="41" cy="0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Line 24"/>
              <p:cNvSpPr>
                <a:spLocks noChangeShapeType="1"/>
              </p:cNvSpPr>
              <p:nvPr/>
            </p:nvSpPr>
            <p:spPr bwMode="auto">
              <a:xfrm flipH="1">
                <a:off x="1362" y="2189"/>
                <a:ext cx="41" cy="0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Line 25"/>
              <p:cNvSpPr>
                <a:spLocks noChangeShapeType="1"/>
              </p:cNvSpPr>
              <p:nvPr/>
            </p:nvSpPr>
            <p:spPr bwMode="auto">
              <a:xfrm flipH="1">
                <a:off x="1362" y="2426"/>
                <a:ext cx="41" cy="0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Line 26"/>
              <p:cNvSpPr>
                <a:spLocks noChangeShapeType="1"/>
              </p:cNvSpPr>
              <p:nvPr/>
            </p:nvSpPr>
            <p:spPr bwMode="auto">
              <a:xfrm flipH="1">
                <a:off x="1362" y="2662"/>
                <a:ext cx="41" cy="0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27"/>
              <p:cNvSpPr>
                <a:spLocks noEditPoints="1"/>
              </p:cNvSpPr>
              <p:nvPr/>
            </p:nvSpPr>
            <p:spPr bwMode="auto">
              <a:xfrm>
                <a:off x="1844" y="2908"/>
                <a:ext cx="3091" cy="41"/>
              </a:xfrm>
              <a:custGeom>
                <a:avLst/>
                <a:gdLst>
                  <a:gd name="T0" fmla="*/ 0 w 301"/>
                  <a:gd name="T1" fmla="*/ 0 h 4"/>
                  <a:gd name="T2" fmla="*/ 0 w 301"/>
                  <a:gd name="T3" fmla="*/ 4 h 4"/>
                  <a:gd name="T4" fmla="*/ 43 w 301"/>
                  <a:gd name="T5" fmla="*/ 0 h 4"/>
                  <a:gd name="T6" fmla="*/ 43 w 301"/>
                  <a:gd name="T7" fmla="*/ 4 h 4"/>
                  <a:gd name="T8" fmla="*/ 86 w 301"/>
                  <a:gd name="T9" fmla="*/ 0 h 4"/>
                  <a:gd name="T10" fmla="*/ 86 w 301"/>
                  <a:gd name="T11" fmla="*/ 4 h 4"/>
                  <a:gd name="T12" fmla="*/ 129 w 301"/>
                  <a:gd name="T13" fmla="*/ 0 h 4"/>
                  <a:gd name="T14" fmla="*/ 129 w 301"/>
                  <a:gd name="T15" fmla="*/ 4 h 4"/>
                  <a:gd name="T16" fmla="*/ 172 w 301"/>
                  <a:gd name="T17" fmla="*/ 0 h 4"/>
                  <a:gd name="T18" fmla="*/ 172 w 301"/>
                  <a:gd name="T19" fmla="*/ 4 h 4"/>
                  <a:gd name="T20" fmla="*/ 215 w 301"/>
                  <a:gd name="T21" fmla="*/ 0 h 4"/>
                  <a:gd name="T22" fmla="*/ 215 w 301"/>
                  <a:gd name="T23" fmla="*/ 4 h 4"/>
                  <a:gd name="T24" fmla="*/ 258 w 301"/>
                  <a:gd name="T25" fmla="*/ 0 h 4"/>
                  <a:gd name="T26" fmla="*/ 258 w 301"/>
                  <a:gd name="T27" fmla="*/ 4 h 4"/>
                  <a:gd name="T28" fmla="*/ 301 w 301"/>
                  <a:gd name="T29" fmla="*/ 0 h 4"/>
                  <a:gd name="T30" fmla="*/ 301 w 301"/>
                  <a:gd name="T3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1" h="4">
                    <a:moveTo>
                      <a:pt x="0" y="0"/>
                    </a:moveTo>
                    <a:lnTo>
                      <a:pt x="0" y="4"/>
                    </a:lnTo>
                    <a:moveTo>
                      <a:pt x="43" y="0"/>
                    </a:moveTo>
                    <a:lnTo>
                      <a:pt x="43" y="4"/>
                    </a:lnTo>
                    <a:moveTo>
                      <a:pt x="86" y="0"/>
                    </a:moveTo>
                    <a:lnTo>
                      <a:pt x="86" y="4"/>
                    </a:lnTo>
                    <a:moveTo>
                      <a:pt x="129" y="0"/>
                    </a:moveTo>
                    <a:lnTo>
                      <a:pt x="129" y="4"/>
                    </a:lnTo>
                    <a:moveTo>
                      <a:pt x="172" y="0"/>
                    </a:moveTo>
                    <a:lnTo>
                      <a:pt x="172" y="4"/>
                    </a:lnTo>
                    <a:moveTo>
                      <a:pt x="215" y="0"/>
                    </a:moveTo>
                    <a:lnTo>
                      <a:pt x="215" y="4"/>
                    </a:lnTo>
                    <a:moveTo>
                      <a:pt x="258" y="0"/>
                    </a:moveTo>
                    <a:lnTo>
                      <a:pt x="258" y="4"/>
                    </a:lnTo>
                    <a:moveTo>
                      <a:pt x="301" y="0"/>
                    </a:moveTo>
                    <a:lnTo>
                      <a:pt x="301" y="4"/>
                    </a:lnTo>
                  </a:path>
                </a:pathLst>
              </a:cu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28"/>
              <p:cNvSpPr>
                <a:spLocks/>
              </p:cNvSpPr>
              <p:nvPr/>
            </p:nvSpPr>
            <p:spPr bwMode="auto">
              <a:xfrm>
                <a:off x="1762" y="2641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29"/>
              <p:cNvSpPr>
                <a:spLocks/>
              </p:cNvSpPr>
              <p:nvPr/>
            </p:nvSpPr>
            <p:spPr bwMode="auto">
              <a:xfrm>
                <a:off x="1793" y="2682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30"/>
              <p:cNvSpPr>
                <a:spLocks/>
              </p:cNvSpPr>
              <p:nvPr/>
            </p:nvSpPr>
            <p:spPr bwMode="auto">
              <a:xfrm>
                <a:off x="1865" y="2692"/>
                <a:ext cx="41" cy="42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31"/>
              <p:cNvSpPr>
                <a:spLocks/>
              </p:cNvSpPr>
              <p:nvPr/>
            </p:nvSpPr>
            <p:spPr bwMode="auto">
              <a:xfrm>
                <a:off x="1927" y="2703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32"/>
              <p:cNvSpPr>
                <a:spLocks/>
              </p:cNvSpPr>
              <p:nvPr/>
            </p:nvSpPr>
            <p:spPr bwMode="auto">
              <a:xfrm>
                <a:off x="1896" y="2651"/>
                <a:ext cx="41" cy="31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33"/>
              <p:cNvSpPr>
                <a:spLocks/>
              </p:cNvSpPr>
              <p:nvPr/>
            </p:nvSpPr>
            <p:spPr bwMode="auto">
              <a:xfrm>
                <a:off x="1896" y="2590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Freeform 34"/>
              <p:cNvSpPr>
                <a:spLocks/>
              </p:cNvSpPr>
              <p:nvPr/>
            </p:nvSpPr>
            <p:spPr bwMode="auto">
              <a:xfrm>
                <a:off x="1896" y="2559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Freeform 35"/>
              <p:cNvSpPr>
                <a:spLocks/>
              </p:cNvSpPr>
              <p:nvPr/>
            </p:nvSpPr>
            <p:spPr bwMode="auto">
              <a:xfrm>
                <a:off x="2081" y="2641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36"/>
              <p:cNvSpPr>
                <a:spLocks/>
              </p:cNvSpPr>
              <p:nvPr/>
            </p:nvSpPr>
            <p:spPr bwMode="auto">
              <a:xfrm>
                <a:off x="2081" y="2610"/>
                <a:ext cx="41" cy="31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37"/>
              <p:cNvSpPr>
                <a:spLocks/>
              </p:cNvSpPr>
              <p:nvPr/>
            </p:nvSpPr>
            <p:spPr bwMode="auto">
              <a:xfrm>
                <a:off x="2245" y="2641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38"/>
              <p:cNvSpPr>
                <a:spLocks/>
              </p:cNvSpPr>
              <p:nvPr/>
            </p:nvSpPr>
            <p:spPr bwMode="auto">
              <a:xfrm>
                <a:off x="1978" y="2405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39"/>
              <p:cNvSpPr>
                <a:spLocks/>
              </p:cNvSpPr>
              <p:nvPr/>
            </p:nvSpPr>
            <p:spPr bwMode="auto">
              <a:xfrm>
                <a:off x="2081" y="2354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40"/>
              <p:cNvSpPr>
                <a:spLocks/>
              </p:cNvSpPr>
              <p:nvPr/>
            </p:nvSpPr>
            <p:spPr bwMode="auto">
              <a:xfrm>
                <a:off x="2163" y="2313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41"/>
              <p:cNvSpPr>
                <a:spLocks/>
              </p:cNvSpPr>
              <p:nvPr/>
            </p:nvSpPr>
            <p:spPr bwMode="auto">
              <a:xfrm>
                <a:off x="2183" y="2282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42"/>
              <p:cNvSpPr>
                <a:spLocks/>
              </p:cNvSpPr>
              <p:nvPr/>
            </p:nvSpPr>
            <p:spPr bwMode="auto">
              <a:xfrm>
                <a:off x="2224" y="2456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43"/>
              <p:cNvSpPr>
                <a:spLocks/>
              </p:cNvSpPr>
              <p:nvPr/>
            </p:nvSpPr>
            <p:spPr bwMode="auto">
              <a:xfrm>
                <a:off x="2430" y="2364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44"/>
              <p:cNvSpPr>
                <a:spLocks/>
              </p:cNvSpPr>
              <p:nvPr/>
            </p:nvSpPr>
            <p:spPr bwMode="auto">
              <a:xfrm>
                <a:off x="2481" y="2456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45"/>
              <p:cNvSpPr>
                <a:spLocks/>
              </p:cNvSpPr>
              <p:nvPr/>
            </p:nvSpPr>
            <p:spPr bwMode="auto">
              <a:xfrm>
                <a:off x="2625" y="2405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46"/>
              <p:cNvSpPr>
                <a:spLocks/>
              </p:cNvSpPr>
              <p:nvPr/>
            </p:nvSpPr>
            <p:spPr bwMode="auto">
              <a:xfrm>
                <a:off x="2348" y="2169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47"/>
              <p:cNvSpPr>
                <a:spLocks/>
              </p:cNvSpPr>
              <p:nvPr/>
            </p:nvSpPr>
            <p:spPr bwMode="auto">
              <a:xfrm>
                <a:off x="2882" y="2025"/>
                <a:ext cx="30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48"/>
              <p:cNvSpPr>
                <a:spLocks/>
              </p:cNvSpPr>
              <p:nvPr/>
            </p:nvSpPr>
            <p:spPr bwMode="auto">
              <a:xfrm>
                <a:off x="2861" y="2261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49"/>
              <p:cNvSpPr>
                <a:spLocks/>
              </p:cNvSpPr>
              <p:nvPr/>
            </p:nvSpPr>
            <p:spPr bwMode="auto">
              <a:xfrm>
                <a:off x="2861" y="2436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50"/>
              <p:cNvSpPr>
                <a:spLocks/>
              </p:cNvSpPr>
              <p:nvPr/>
            </p:nvSpPr>
            <p:spPr bwMode="auto">
              <a:xfrm>
                <a:off x="2933" y="2569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51"/>
              <p:cNvSpPr>
                <a:spLocks/>
              </p:cNvSpPr>
              <p:nvPr/>
            </p:nvSpPr>
            <p:spPr bwMode="auto">
              <a:xfrm>
                <a:off x="2994" y="2497"/>
                <a:ext cx="42" cy="42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52"/>
              <p:cNvSpPr>
                <a:spLocks/>
              </p:cNvSpPr>
              <p:nvPr/>
            </p:nvSpPr>
            <p:spPr bwMode="auto">
              <a:xfrm>
                <a:off x="3210" y="2559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53"/>
              <p:cNvSpPr>
                <a:spLocks/>
              </p:cNvSpPr>
              <p:nvPr/>
            </p:nvSpPr>
            <p:spPr bwMode="auto">
              <a:xfrm>
                <a:off x="3190" y="2354"/>
                <a:ext cx="30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54"/>
              <p:cNvSpPr>
                <a:spLocks/>
              </p:cNvSpPr>
              <p:nvPr/>
            </p:nvSpPr>
            <p:spPr bwMode="auto">
              <a:xfrm>
                <a:off x="3231" y="2364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55"/>
              <p:cNvSpPr>
                <a:spLocks/>
              </p:cNvSpPr>
              <p:nvPr/>
            </p:nvSpPr>
            <p:spPr bwMode="auto">
              <a:xfrm>
                <a:off x="3190" y="2220"/>
                <a:ext cx="30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56"/>
              <p:cNvSpPr>
                <a:spLocks/>
              </p:cNvSpPr>
              <p:nvPr/>
            </p:nvSpPr>
            <p:spPr bwMode="auto">
              <a:xfrm>
                <a:off x="3097" y="1994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57"/>
              <p:cNvSpPr>
                <a:spLocks/>
              </p:cNvSpPr>
              <p:nvPr/>
            </p:nvSpPr>
            <p:spPr bwMode="auto">
              <a:xfrm>
                <a:off x="3354" y="1974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58"/>
              <p:cNvSpPr>
                <a:spLocks/>
              </p:cNvSpPr>
              <p:nvPr/>
            </p:nvSpPr>
            <p:spPr bwMode="auto">
              <a:xfrm>
                <a:off x="3374" y="2066"/>
                <a:ext cx="42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59"/>
              <p:cNvSpPr>
                <a:spLocks/>
              </p:cNvSpPr>
              <p:nvPr/>
            </p:nvSpPr>
            <p:spPr bwMode="auto">
              <a:xfrm>
                <a:off x="3374" y="2118"/>
                <a:ext cx="42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60"/>
              <p:cNvSpPr>
                <a:spLocks/>
              </p:cNvSpPr>
              <p:nvPr/>
            </p:nvSpPr>
            <p:spPr bwMode="auto">
              <a:xfrm>
                <a:off x="3374" y="2169"/>
                <a:ext cx="42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61"/>
              <p:cNvSpPr>
                <a:spLocks/>
              </p:cNvSpPr>
              <p:nvPr/>
            </p:nvSpPr>
            <p:spPr bwMode="auto">
              <a:xfrm>
                <a:off x="3374" y="2220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62"/>
              <p:cNvSpPr>
                <a:spLocks/>
              </p:cNvSpPr>
              <p:nvPr/>
            </p:nvSpPr>
            <p:spPr bwMode="auto">
              <a:xfrm>
                <a:off x="3374" y="2261"/>
                <a:ext cx="42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63"/>
              <p:cNvSpPr>
                <a:spLocks/>
              </p:cNvSpPr>
              <p:nvPr/>
            </p:nvSpPr>
            <p:spPr bwMode="auto">
              <a:xfrm>
                <a:off x="3344" y="2251"/>
                <a:ext cx="41" cy="31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64"/>
              <p:cNvSpPr>
                <a:spLocks/>
              </p:cNvSpPr>
              <p:nvPr/>
            </p:nvSpPr>
            <p:spPr bwMode="auto">
              <a:xfrm>
                <a:off x="3374" y="2364"/>
                <a:ext cx="42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65"/>
              <p:cNvSpPr>
                <a:spLocks/>
              </p:cNvSpPr>
              <p:nvPr/>
            </p:nvSpPr>
            <p:spPr bwMode="auto">
              <a:xfrm>
                <a:off x="3374" y="2436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66"/>
              <p:cNvSpPr>
                <a:spLocks/>
              </p:cNvSpPr>
              <p:nvPr/>
            </p:nvSpPr>
            <p:spPr bwMode="auto">
              <a:xfrm>
                <a:off x="3487" y="2025"/>
                <a:ext cx="31" cy="31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3 w 3"/>
                  <a:gd name="T5" fmla="*/ 2 h 3"/>
                  <a:gd name="T6" fmla="*/ 1 w 3"/>
                  <a:gd name="T7" fmla="*/ 3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67"/>
              <p:cNvSpPr>
                <a:spLocks/>
              </p:cNvSpPr>
              <p:nvPr/>
            </p:nvSpPr>
            <p:spPr bwMode="auto">
              <a:xfrm>
                <a:off x="3528" y="2066"/>
                <a:ext cx="42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68"/>
              <p:cNvSpPr>
                <a:spLocks/>
              </p:cNvSpPr>
              <p:nvPr/>
            </p:nvSpPr>
            <p:spPr bwMode="auto">
              <a:xfrm>
                <a:off x="3559" y="2077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69"/>
              <p:cNvSpPr>
                <a:spLocks/>
              </p:cNvSpPr>
              <p:nvPr/>
            </p:nvSpPr>
            <p:spPr bwMode="auto">
              <a:xfrm>
                <a:off x="3559" y="2118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70"/>
              <p:cNvSpPr>
                <a:spLocks/>
              </p:cNvSpPr>
              <p:nvPr/>
            </p:nvSpPr>
            <p:spPr bwMode="auto">
              <a:xfrm>
                <a:off x="3559" y="2169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71"/>
              <p:cNvSpPr>
                <a:spLocks/>
              </p:cNvSpPr>
              <p:nvPr/>
            </p:nvSpPr>
            <p:spPr bwMode="auto">
              <a:xfrm>
                <a:off x="3539" y="2189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72"/>
              <p:cNvSpPr>
                <a:spLocks/>
              </p:cNvSpPr>
              <p:nvPr/>
            </p:nvSpPr>
            <p:spPr bwMode="auto">
              <a:xfrm>
                <a:off x="3508" y="2169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73"/>
              <p:cNvSpPr>
                <a:spLocks/>
              </p:cNvSpPr>
              <p:nvPr/>
            </p:nvSpPr>
            <p:spPr bwMode="auto">
              <a:xfrm>
                <a:off x="3539" y="2220"/>
                <a:ext cx="31" cy="31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0 h 3"/>
                  <a:gd name="T4" fmla="*/ 3 w 3"/>
                  <a:gd name="T5" fmla="*/ 1 h 3"/>
                  <a:gd name="T6" fmla="*/ 1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74"/>
              <p:cNvSpPr>
                <a:spLocks/>
              </p:cNvSpPr>
              <p:nvPr/>
            </p:nvSpPr>
            <p:spPr bwMode="auto">
              <a:xfrm>
                <a:off x="3559" y="2220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75"/>
              <p:cNvSpPr>
                <a:spLocks/>
              </p:cNvSpPr>
              <p:nvPr/>
            </p:nvSpPr>
            <p:spPr bwMode="auto">
              <a:xfrm>
                <a:off x="3621" y="2169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76"/>
              <p:cNvSpPr>
                <a:spLocks/>
              </p:cNvSpPr>
              <p:nvPr/>
            </p:nvSpPr>
            <p:spPr bwMode="auto">
              <a:xfrm>
                <a:off x="3559" y="2241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77"/>
              <p:cNvSpPr>
                <a:spLocks/>
              </p:cNvSpPr>
              <p:nvPr/>
            </p:nvSpPr>
            <p:spPr bwMode="auto">
              <a:xfrm>
                <a:off x="3570" y="2261"/>
                <a:ext cx="30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78"/>
              <p:cNvSpPr>
                <a:spLocks/>
              </p:cNvSpPr>
              <p:nvPr/>
            </p:nvSpPr>
            <p:spPr bwMode="auto">
              <a:xfrm>
                <a:off x="3539" y="2251"/>
                <a:ext cx="31" cy="31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79"/>
              <p:cNvSpPr>
                <a:spLocks/>
              </p:cNvSpPr>
              <p:nvPr/>
            </p:nvSpPr>
            <p:spPr bwMode="auto">
              <a:xfrm>
                <a:off x="3508" y="2272"/>
                <a:ext cx="41" cy="30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80"/>
              <p:cNvSpPr>
                <a:spLocks/>
              </p:cNvSpPr>
              <p:nvPr/>
            </p:nvSpPr>
            <p:spPr bwMode="auto">
              <a:xfrm>
                <a:off x="3508" y="2251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81"/>
              <p:cNvSpPr>
                <a:spLocks/>
              </p:cNvSpPr>
              <p:nvPr/>
            </p:nvSpPr>
            <p:spPr bwMode="auto">
              <a:xfrm>
                <a:off x="3570" y="2302"/>
                <a:ext cx="30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82"/>
              <p:cNvSpPr>
                <a:spLocks/>
              </p:cNvSpPr>
              <p:nvPr/>
            </p:nvSpPr>
            <p:spPr bwMode="auto">
              <a:xfrm>
                <a:off x="3570" y="2323"/>
                <a:ext cx="30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83"/>
              <p:cNvSpPr>
                <a:spLocks/>
              </p:cNvSpPr>
              <p:nvPr/>
            </p:nvSpPr>
            <p:spPr bwMode="auto">
              <a:xfrm>
                <a:off x="3539" y="2313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84"/>
              <p:cNvSpPr>
                <a:spLocks/>
              </p:cNvSpPr>
              <p:nvPr/>
            </p:nvSpPr>
            <p:spPr bwMode="auto">
              <a:xfrm>
                <a:off x="3508" y="2333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85"/>
              <p:cNvSpPr>
                <a:spLocks/>
              </p:cNvSpPr>
              <p:nvPr/>
            </p:nvSpPr>
            <p:spPr bwMode="auto">
              <a:xfrm>
                <a:off x="3539" y="2374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86"/>
              <p:cNvSpPr>
                <a:spLocks/>
              </p:cNvSpPr>
              <p:nvPr/>
            </p:nvSpPr>
            <p:spPr bwMode="auto">
              <a:xfrm>
                <a:off x="3559" y="2354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87"/>
              <p:cNvSpPr>
                <a:spLocks/>
              </p:cNvSpPr>
              <p:nvPr/>
            </p:nvSpPr>
            <p:spPr bwMode="auto">
              <a:xfrm>
                <a:off x="3559" y="2405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88"/>
              <p:cNvSpPr>
                <a:spLocks/>
              </p:cNvSpPr>
              <p:nvPr/>
            </p:nvSpPr>
            <p:spPr bwMode="auto">
              <a:xfrm>
                <a:off x="3590" y="2405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89"/>
              <p:cNvSpPr>
                <a:spLocks/>
              </p:cNvSpPr>
              <p:nvPr/>
            </p:nvSpPr>
            <p:spPr bwMode="auto">
              <a:xfrm>
                <a:off x="3508" y="2405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90"/>
              <p:cNvSpPr>
                <a:spLocks/>
              </p:cNvSpPr>
              <p:nvPr/>
            </p:nvSpPr>
            <p:spPr bwMode="auto">
              <a:xfrm>
                <a:off x="3508" y="2436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91"/>
              <p:cNvSpPr>
                <a:spLocks/>
              </p:cNvSpPr>
              <p:nvPr/>
            </p:nvSpPr>
            <p:spPr bwMode="auto">
              <a:xfrm>
                <a:off x="3539" y="2436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92"/>
              <p:cNvSpPr>
                <a:spLocks/>
              </p:cNvSpPr>
              <p:nvPr/>
            </p:nvSpPr>
            <p:spPr bwMode="auto">
              <a:xfrm>
                <a:off x="3559" y="2456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93"/>
              <p:cNvSpPr>
                <a:spLocks/>
              </p:cNvSpPr>
              <p:nvPr/>
            </p:nvSpPr>
            <p:spPr bwMode="auto">
              <a:xfrm>
                <a:off x="3590" y="2487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94"/>
              <p:cNvSpPr>
                <a:spLocks/>
              </p:cNvSpPr>
              <p:nvPr/>
            </p:nvSpPr>
            <p:spPr bwMode="auto">
              <a:xfrm>
                <a:off x="3508" y="2508"/>
                <a:ext cx="31" cy="31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95"/>
              <p:cNvSpPr>
                <a:spLocks/>
              </p:cNvSpPr>
              <p:nvPr/>
            </p:nvSpPr>
            <p:spPr bwMode="auto">
              <a:xfrm>
                <a:off x="3641" y="2508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96"/>
              <p:cNvSpPr>
                <a:spLocks/>
              </p:cNvSpPr>
              <p:nvPr/>
            </p:nvSpPr>
            <p:spPr bwMode="auto">
              <a:xfrm>
                <a:off x="3641" y="2446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97"/>
              <p:cNvSpPr>
                <a:spLocks/>
              </p:cNvSpPr>
              <p:nvPr/>
            </p:nvSpPr>
            <p:spPr bwMode="auto">
              <a:xfrm>
                <a:off x="3672" y="2415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98"/>
              <p:cNvSpPr>
                <a:spLocks/>
              </p:cNvSpPr>
              <p:nvPr/>
            </p:nvSpPr>
            <p:spPr bwMode="auto">
              <a:xfrm>
                <a:off x="3693" y="2374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99"/>
              <p:cNvSpPr>
                <a:spLocks/>
              </p:cNvSpPr>
              <p:nvPr/>
            </p:nvSpPr>
            <p:spPr bwMode="auto">
              <a:xfrm>
                <a:off x="3693" y="2456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100"/>
              <p:cNvSpPr>
                <a:spLocks/>
              </p:cNvSpPr>
              <p:nvPr/>
            </p:nvSpPr>
            <p:spPr bwMode="auto">
              <a:xfrm>
                <a:off x="3693" y="2436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101"/>
              <p:cNvSpPr>
                <a:spLocks/>
              </p:cNvSpPr>
              <p:nvPr/>
            </p:nvSpPr>
            <p:spPr bwMode="auto">
              <a:xfrm>
                <a:off x="3744" y="2436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102"/>
              <p:cNvSpPr>
                <a:spLocks/>
              </p:cNvSpPr>
              <p:nvPr/>
            </p:nvSpPr>
            <p:spPr bwMode="auto">
              <a:xfrm>
                <a:off x="3857" y="2549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103"/>
              <p:cNvSpPr>
                <a:spLocks/>
              </p:cNvSpPr>
              <p:nvPr/>
            </p:nvSpPr>
            <p:spPr bwMode="auto">
              <a:xfrm>
                <a:off x="3837" y="2508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104"/>
              <p:cNvSpPr>
                <a:spLocks/>
              </p:cNvSpPr>
              <p:nvPr/>
            </p:nvSpPr>
            <p:spPr bwMode="auto">
              <a:xfrm>
                <a:off x="3826" y="2456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105"/>
              <p:cNvSpPr>
                <a:spLocks/>
              </p:cNvSpPr>
              <p:nvPr/>
            </p:nvSpPr>
            <p:spPr bwMode="auto">
              <a:xfrm>
                <a:off x="3837" y="2405"/>
                <a:ext cx="30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106"/>
              <p:cNvSpPr>
                <a:spLocks/>
              </p:cNvSpPr>
              <p:nvPr/>
            </p:nvSpPr>
            <p:spPr bwMode="auto">
              <a:xfrm>
                <a:off x="3641" y="2323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107"/>
              <p:cNvSpPr>
                <a:spLocks/>
              </p:cNvSpPr>
              <p:nvPr/>
            </p:nvSpPr>
            <p:spPr bwMode="auto">
              <a:xfrm>
                <a:off x="3641" y="2251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108"/>
              <p:cNvSpPr>
                <a:spLocks/>
              </p:cNvSpPr>
              <p:nvPr/>
            </p:nvSpPr>
            <p:spPr bwMode="auto">
              <a:xfrm>
                <a:off x="3693" y="2323"/>
                <a:ext cx="41" cy="31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109"/>
              <p:cNvSpPr>
                <a:spLocks/>
              </p:cNvSpPr>
              <p:nvPr/>
            </p:nvSpPr>
            <p:spPr bwMode="auto">
              <a:xfrm>
                <a:off x="3724" y="2220"/>
                <a:ext cx="30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110"/>
              <p:cNvSpPr>
                <a:spLocks/>
              </p:cNvSpPr>
              <p:nvPr/>
            </p:nvSpPr>
            <p:spPr bwMode="auto">
              <a:xfrm>
                <a:off x="3724" y="2148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111"/>
              <p:cNvSpPr>
                <a:spLocks/>
              </p:cNvSpPr>
              <p:nvPr/>
            </p:nvSpPr>
            <p:spPr bwMode="auto">
              <a:xfrm>
                <a:off x="3775" y="2169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112"/>
              <p:cNvSpPr>
                <a:spLocks/>
              </p:cNvSpPr>
              <p:nvPr/>
            </p:nvSpPr>
            <p:spPr bwMode="auto">
              <a:xfrm>
                <a:off x="3775" y="2189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113"/>
              <p:cNvSpPr>
                <a:spLocks/>
              </p:cNvSpPr>
              <p:nvPr/>
            </p:nvSpPr>
            <p:spPr bwMode="auto">
              <a:xfrm>
                <a:off x="3806" y="2046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114"/>
              <p:cNvSpPr>
                <a:spLocks/>
              </p:cNvSpPr>
              <p:nvPr/>
            </p:nvSpPr>
            <p:spPr bwMode="auto">
              <a:xfrm>
                <a:off x="3857" y="2169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115"/>
              <p:cNvSpPr>
                <a:spLocks/>
              </p:cNvSpPr>
              <p:nvPr/>
            </p:nvSpPr>
            <p:spPr bwMode="auto">
              <a:xfrm>
                <a:off x="3888" y="2169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116"/>
              <p:cNvSpPr>
                <a:spLocks/>
              </p:cNvSpPr>
              <p:nvPr/>
            </p:nvSpPr>
            <p:spPr bwMode="auto">
              <a:xfrm>
                <a:off x="3888" y="2118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117"/>
              <p:cNvSpPr>
                <a:spLocks/>
              </p:cNvSpPr>
              <p:nvPr/>
            </p:nvSpPr>
            <p:spPr bwMode="auto">
              <a:xfrm>
                <a:off x="3878" y="2220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118"/>
              <p:cNvSpPr>
                <a:spLocks/>
              </p:cNvSpPr>
              <p:nvPr/>
            </p:nvSpPr>
            <p:spPr bwMode="auto">
              <a:xfrm>
                <a:off x="3857" y="2251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119"/>
              <p:cNvSpPr>
                <a:spLocks/>
              </p:cNvSpPr>
              <p:nvPr/>
            </p:nvSpPr>
            <p:spPr bwMode="auto">
              <a:xfrm>
                <a:off x="3806" y="2313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120"/>
              <p:cNvSpPr>
                <a:spLocks/>
              </p:cNvSpPr>
              <p:nvPr/>
            </p:nvSpPr>
            <p:spPr bwMode="auto">
              <a:xfrm>
                <a:off x="3775" y="2251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121"/>
              <p:cNvSpPr>
                <a:spLocks/>
              </p:cNvSpPr>
              <p:nvPr/>
            </p:nvSpPr>
            <p:spPr bwMode="auto">
              <a:xfrm>
                <a:off x="3857" y="2354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122"/>
              <p:cNvSpPr>
                <a:spLocks/>
              </p:cNvSpPr>
              <p:nvPr/>
            </p:nvSpPr>
            <p:spPr bwMode="auto">
              <a:xfrm>
                <a:off x="3919" y="2405"/>
                <a:ext cx="30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123"/>
              <p:cNvSpPr>
                <a:spLocks/>
              </p:cNvSpPr>
              <p:nvPr/>
            </p:nvSpPr>
            <p:spPr bwMode="auto">
              <a:xfrm>
                <a:off x="3960" y="2405"/>
                <a:ext cx="41" cy="31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124"/>
              <p:cNvSpPr>
                <a:spLocks/>
              </p:cNvSpPr>
              <p:nvPr/>
            </p:nvSpPr>
            <p:spPr bwMode="auto">
              <a:xfrm>
                <a:off x="3960" y="2436"/>
                <a:ext cx="41" cy="31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Freeform 125"/>
              <p:cNvSpPr>
                <a:spLocks/>
              </p:cNvSpPr>
              <p:nvPr/>
            </p:nvSpPr>
            <p:spPr bwMode="auto">
              <a:xfrm>
                <a:off x="3991" y="2354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126"/>
              <p:cNvSpPr>
                <a:spLocks/>
              </p:cNvSpPr>
              <p:nvPr/>
            </p:nvSpPr>
            <p:spPr bwMode="auto">
              <a:xfrm>
                <a:off x="4021" y="2374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127"/>
              <p:cNvSpPr>
                <a:spLocks/>
              </p:cNvSpPr>
              <p:nvPr/>
            </p:nvSpPr>
            <p:spPr bwMode="auto">
              <a:xfrm>
                <a:off x="3939" y="2313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128"/>
              <p:cNvSpPr>
                <a:spLocks/>
              </p:cNvSpPr>
              <p:nvPr/>
            </p:nvSpPr>
            <p:spPr bwMode="auto">
              <a:xfrm>
                <a:off x="3939" y="2323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129"/>
              <p:cNvSpPr>
                <a:spLocks/>
              </p:cNvSpPr>
              <p:nvPr/>
            </p:nvSpPr>
            <p:spPr bwMode="auto">
              <a:xfrm>
                <a:off x="3960" y="2333"/>
                <a:ext cx="41" cy="31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130"/>
              <p:cNvSpPr>
                <a:spLocks/>
              </p:cNvSpPr>
              <p:nvPr/>
            </p:nvSpPr>
            <p:spPr bwMode="auto">
              <a:xfrm>
                <a:off x="3960" y="2292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131"/>
              <p:cNvSpPr>
                <a:spLocks/>
              </p:cNvSpPr>
              <p:nvPr/>
            </p:nvSpPr>
            <p:spPr bwMode="auto">
              <a:xfrm>
                <a:off x="3960" y="2251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132"/>
              <p:cNvSpPr>
                <a:spLocks/>
              </p:cNvSpPr>
              <p:nvPr/>
            </p:nvSpPr>
            <p:spPr bwMode="auto">
              <a:xfrm>
                <a:off x="3939" y="2251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133"/>
              <p:cNvSpPr>
                <a:spLocks/>
              </p:cNvSpPr>
              <p:nvPr/>
            </p:nvSpPr>
            <p:spPr bwMode="auto">
              <a:xfrm>
                <a:off x="3919" y="2272"/>
                <a:ext cx="30" cy="30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134"/>
              <p:cNvSpPr>
                <a:spLocks/>
              </p:cNvSpPr>
              <p:nvPr/>
            </p:nvSpPr>
            <p:spPr bwMode="auto">
              <a:xfrm>
                <a:off x="3960" y="2210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135"/>
              <p:cNvSpPr>
                <a:spLocks/>
              </p:cNvSpPr>
              <p:nvPr/>
            </p:nvSpPr>
            <p:spPr bwMode="auto">
              <a:xfrm>
                <a:off x="3970" y="2179"/>
                <a:ext cx="31" cy="31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136"/>
              <p:cNvSpPr>
                <a:spLocks/>
              </p:cNvSpPr>
              <p:nvPr/>
            </p:nvSpPr>
            <p:spPr bwMode="auto">
              <a:xfrm>
                <a:off x="3939" y="2169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137"/>
              <p:cNvSpPr>
                <a:spLocks/>
              </p:cNvSpPr>
              <p:nvPr/>
            </p:nvSpPr>
            <p:spPr bwMode="auto">
              <a:xfrm>
                <a:off x="3970" y="2128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138"/>
              <p:cNvSpPr>
                <a:spLocks/>
              </p:cNvSpPr>
              <p:nvPr/>
            </p:nvSpPr>
            <p:spPr bwMode="auto">
              <a:xfrm>
                <a:off x="3939" y="2097"/>
                <a:ext cx="31" cy="31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139"/>
              <p:cNvSpPr>
                <a:spLocks/>
              </p:cNvSpPr>
              <p:nvPr/>
            </p:nvSpPr>
            <p:spPr bwMode="auto">
              <a:xfrm>
                <a:off x="3960" y="2087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140"/>
              <p:cNvSpPr>
                <a:spLocks/>
              </p:cNvSpPr>
              <p:nvPr/>
            </p:nvSpPr>
            <p:spPr bwMode="auto">
              <a:xfrm>
                <a:off x="4021" y="2128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141"/>
              <p:cNvSpPr>
                <a:spLocks/>
              </p:cNvSpPr>
              <p:nvPr/>
            </p:nvSpPr>
            <p:spPr bwMode="auto">
              <a:xfrm>
                <a:off x="4021" y="2169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142"/>
              <p:cNvSpPr>
                <a:spLocks/>
              </p:cNvSpPr>
              <p:nvPr/>
            </p:nvSpPr>
            <p:spPr bwMode="auto">
              <a:xfrm>
                <a:off x="4021" y="2220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143"/>
              <p:cNvSpPr>
                <a:spLocks/>
              </p:cNvSpPr>
              <p:nvPr/>
            </p:nvSpPr>
            <p:spPr bwMode="auto">
              <a:xfrm>
                <a:off x="4021" y="2241"/>
                <a:ext cx="41" cy="31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144"/>
              <p:cNvSpPr>
                <a:spLocks/>
              </p:cNvSpPr>
              <p:nvPr/>
            </p:nvSpPr>
            <p:spPr bwMode="auto">
              <a:xfrm>
                <a:off x="4021" y="2261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145"/>
              <p:cNvSpPr>
                <a:spLocks/>
              </p:cNvSpPr>
              <p:nvPr/>
            </p:nvSpPr>
            <p:spPr bwMode="auto">
              <a:xfrm>
                <a:off x="4073" y="2118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146"/>
              <p:cNvSpPr>
                <a:spLocks/>
              </p:cNvSpPr>
              <p:nvPr/>
            </p:nvSpPr>
            <p:spPr bwMode="auto">
              <a:xfrm>
                <a:off x="4073" y="2169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147"/>
              <p:cNvSpPr>
                <a:spLocks/>
              </p:cNvSpPr>
              <p:nvPr/>
            </p:nvSpPr>
            <p:spPr bwMode="auto">
              <a:xfrm>
                <a:off x="4073" y="2210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148"/>
              <p:cNvSpPr>
                <a:spLocks/>
              </p:cNvSpPr>
              <p:nvPr/>
            </p:nvSpPr>
            <p:spPr bwMode="auto">
              <a:xfrm>
                <a:off x="4073" y="2241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149"/>
              <p:cNvSpPr>
                <a:spLocks/>
              </p:cNvSpPr>
              <p:nvPr/>
            </p:nvSpPr>
            <p:spPr bwMode="auto">
              <a:xfrm>
                <a:off x="4073" y="2282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150"/>
              <p:cNvSpPr>
                <a:spLocks/>
              </p:cNvSpPr>
              <p:nvPr/>
            </p:nvSpPr>
            <p:spPr bwMode="auto">
              <a:xfrm>
                <a:off x="4073" y="2333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151"/>
              <p:cNvSpPr>
                <a:spLocks/>
              </p:cNvSpPr>
              <p:nvPr/>
            </p:nvSpPr>
            <p:spPr bwMode="auto">
              <a:xfrm>
                <a:off x="4073" y="2374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152"/>
              <p:cNvSpPr>
                <a:spLocks/>
              </p:cNvSpPr>
              <p:nvPr/>
            </p:nvSpPr>
            <p:spPr bwMode="auto">
              <a:xfrm>
                <a:off x="4104" y="2385"/>
                <a:ext cx="41" cy="30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153"/>
              <p:cNvSpPr>
                <a:spLocks/>
              </p:cNvSpPr>
              <p:nvPr/>
            </p:nvSpPr>
            <p:spPr bwMode="auto">
              <a:xfrm>
                <a:off x="4104" y="2354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154"/>
              <p:cNvSpPr>
                <a:spLocks/>
              </p:cNvSpPr>
              <p:nvPr/>
            </p:nvSpPr>
            <p:spPr bwMode="auto">
              <a:xfrm>
                <a:off x="4104" y="2323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155"/>
              <p:cNvSpPr>
                <a:spLocks/>
              </p:cNvSpPr>
              <p:nvPr/>
            </p:nvSpPr>
            <p:spPr bwMode="auto">
              <a:xfrm>
                <a:off x="4104" y="2313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156"/>
              <p:cNvSpPr>
                <a:spLocks/>
              </p:cNvSpPr>
              <p:nvPr/>
            </p:nvSpPr>
            <p:spPr bwMode="auto">
              <a:xfrm>
                <a:off x="4104" y="2292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Rectangle 157"/>
              <p:cNvSpPr>
                <a:spLocks noChangeArrowheads="1"/>
              </p:cNvSpPr>
              <p:nvPr/>
            </p:nvSpPr>
            <p:spPr bwMode="auto">
              <a:xfrm>
                <a:off x="3374" y="1461"/>
                <a:ext cx="31" cy="30"/>
              </a:xfrm>
              <a:prstGeom prst="rect">
                <a:avLst/>
              </a:pr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Rectangle 158"/>
              <p:cNvSpPr>
                <a:spLocks noChangeArrowheads="1"/>
              </p:cNvSpPr>
              <p:nvPr/>
            </p:nvSpPr>
            <p:spPr bwMode="auto">
              <a:xfrm>
                <a:off x="3374" y="2888"/>
                <a:ext cx="31" cy="30"/>
              </a:xfrm>
              <a:prstGeom prst="rect">
                <a:avLst/>
              </a:prstGeom>
              <a:solidFill>
                <a:srgbClr val="716F6E"/>
              </a:solidFill>
              <a:ln w="10" cap="flat">
                <a:solidFill>
                  <a:srgbClr val="4E4B4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159"/>
              <p:cNvSpPr>
                <a:spLocks/>
              </p:cNvSpPr>
              <p:nvPr/>
            </p:nvSpPr>
            <p:spPr bwMode="auto">
              <a:xfrm>
                <a:off x="3806" y="1984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160"/>
              <p:cNvSpPr>
                <a:spLocks/>
              </p:cNvSpPr>
              <p:nvPr/>
            </p:nvSpPr>
            <p:spPr bwMode="auto">
              <a:xfrm>
                <a:off x="3806" y="1881"/>
                <a:ext cx="41" cy="42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161"/>
              <p:cNvSpPr>
                <a:spLocks/>
              </p:cNvSpPr>
              <p:nvPr/>
            </p:nvSpPr>
            <p:spPr bwMode="auto">
              <a:xfrm>
                <a:off x="3806" y="1769"/>
                <a:ext cx="41" cy="30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162"/>
              <p:cNvSpPr>
                <a:spLocks/>
              </p:cNvSpPr>
              <p:nvPr/>
            </p:nvSpPr>
            <p:spPr bwMode="auto">
              <a:xfrm>
                <a:off x="3806" y="1697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163"/>
              <p:cNvSpPr>
                <a:spLocks/>
              </p:cNvSpPr>
              <p:nvPr/>
            </p:nvSpPr>
            <p:spPr bwMode="auto">
              <a:xfrm>
                <a:off x="3939" y="2487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164"/>
              <p:cNvSpPr>
                <a:spLocks/>
              </p:cNvSpPr>
              <p:nvPr/>
            </p:nvSpPr>
            <p:spPr bwMode="auto">
              <a:xfrm>
                <a:off x="3939" y="2508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165"/>
              <p:cNvSpPr>
                <a:spLocks/>
              </p:cNvSpPr>
              <p:nvPr/>
            </p:nvSpPr>
            <p:spPr bwMode="auto">
              <a:xfrm>
                <a:off x="3898" y="2508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166"/>
              <p:cNvSpPr>
                <a:spLocks/>
              </p:cNvSpPr>
              <p:nvPr/>
            </p:nvSpPr>
            <p:spPr bwMode="auto">
              <a:xfrm>
                <a:off x="3939" y="2549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167"/>
              <p:cNvSpPr>
                <a:spLocks/>
              </p:cNvSpPr>
              <p:nvPr/>
            </p:nvSpPr>
            <p:spPr bwMode="auto">
              <a:xfrm>
                <a:off x="4104" y="2569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168"/>
              <p:cNvSpPr>
                <a:spLocks/>
              </p:cNvSpPr>
              <p:nvPr/>
            </p:nvSpPr>
            <p:spPr bwMode="auto">
              <a:xfrm>
                <a:off x="4104" y="2508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169"/>
              <p:cNvSpPr>
                <a:spLocks/>
              </p:cNvSpPr>
              <p:nvPr/>
            </p:nvSpPr>
            <p:spPr bwMode="auto">
              <a:xfrm>
                <a:off x="4124" y="2456"/>
                <a:ext cx="41" cy="31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170"/>
              <p:cNvSpPr>
                <a:spLocks/>
              </p:cNvSpPr>
              <p:nvPr/>
            </p:nvSpPr>
            <p:spPr bwMode="auto">
              <a:xfrm>
                <a:off x="4155" y="2497"/>
                <a:ext cx="41" cy="42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171"/>
              <p:cNvSpPr>
                <a:spLocks/>
              </p:cNvSpPr>
              <p:nvPr/>
            </p:nvSpPr>
            <p:spPr bwMode="auto">
              <a:xfrm>
                <a:off x="4227" y="2549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172"/>
              <p:cNvSpPr>
                <a:spLocks/>
              </p:cNvSpPr>
              <p:nvPr/>
            </p:nvSpPr>
            <p:spPr bwMode="auto">
              <a:xfrm>
                <a:off x="4237" y="2508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173"/>
              <p:cNvSpPr>
                <a:spLocks/>
              </p:cNvSpPr>
              <p:nvPr/>
            </p:nvSpPr>
            <p:spPr bwMode="auto">
              <a:xfrm>
                <a:off x="4186" y="2405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174"/>
              <p:cNvSpPr>
                <a:spLocks/>
              </p:cNvSpPr>
              <p:nvPr/>
            </p:nvSpPr>
            <p:spPr bwMode="auto">
              <a:xfrm>
                <a:off x="4258" y="2385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Freeform 175"/>
              <p:cNvSpPr>
                <a:spLocks/>
              </p:cNvSpPr>
              <p:nvPr/>
            </p:nvSpPr>
            <p:spPr bwMode="auto">
              <a:xfrm>
                <a:off x="4453" y="2580"/>
                <a:ext cx="41" cy="30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176"/>
              <p:cNvSpPr>
                <a:spLocks/>
              </p:cNvSpPr>
              <p:nvPr/>
            </p:nvSpPr>
            <p:spPr bwMode="auto">
              <a:xfrm>
                <a:off x="4422" y="2559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177"/>
              <p:cNvSpPr>
                <a:spLocks/>
              </p:cNvSpPr>
              <p:nvPr/>
            </p:nvSpPr>
            <p:spPr bwMode="auto">
              <a:xfrm>
                <a:off x="4381" y="2477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178"/>
              <p:cNvSpPr>
                <a:spLocks/>
              </p:cNvSpPr>
              <p:nvPr/>
            </p:nvSpPr>
            <p:spPr bwMode="auto">
              <a:xfrm>
                <a:off x="4576" y="2600"/>
                <a:ext cx="41" cy="31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179"/>
              <p:cNvSpPr>
                <a:spLocks/>
              </p:cNvSpPr>
              <p:nvPr/>
            </p:nvSpPr>
            <p:spPr bwMode="auto">
              <a:xfrm>
                <a:off x="4576" y="2508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180"/>
              <p:cNvSpPr>
                <a:spLocks/>
              </p:cNvSpPr>
              <p:nvPr/>
            </p:nvSpPr>
            <p:spPr bwMode="auto">
              <a:xfrm>
                <a:off x="4555" y="2446"/>
                <a:ext cx="41" cy="31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181"/>
              <p:cNvSpPr>
                <a:spLocks/>
              </p:cNvSpPr>
              <p:nvPr/>
            </p:nvSpPr>
            <p:spPr bwMode="auto">
              <a:xfrm>
                <a:off x="4155" y="2343"/>
                <a:ext cx="41" cy="42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182"/>
              <p:cNvSpPr>
                <a:spLocks/>
              </p:cNvSpPr>
              <p:nvPr/>
            </p:nvSpPr>
            <p:spPr bwMode="auto">
              <a:xfrm>
                <a:off x="4165" y="2313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183"/>
              <p:cNvSpPr>
                <a:spLocks/>
              </p:cNvSpPr>
              <p:nvPr/>
            </p:nvSpPr>
            <p:spPr bwMode="auto">
              <a:xfrm>
                <a:off x="4175" y="2302"/>
                <a:ext cx="41" cy="31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184"/>
              <p:cNvSpPr>
                <a:spLocks/>
              </p:cNvSpPr>
              <p:nvPr/>
            </p:nvSpPr>
            <p:spPr bwMode="auto">
              <a:xfrm>
                <a:off x="4206" y="2323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185"/>
              <p:cNvSpPr>
                <a:spLocks/>
              </p:cNvSpPr>
              <p:nvPr/>
            </p:nvSpPr>
            <p:spPr bwMode="auto">
              <a:xfrm>
                <a:off x="4186" y="2282"/>
                <a:ext cx="30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186"/>
              <p:cNvSpPr>
                <a:spLocks/>
              </p:cNvSpPr>
              <p:nvPr/>
            </p:nvSpPr>
            <p:spPr bwMode="auto">
              <a:xfrm>
                <a:off x="4175" y="2261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187"/>
              <p:cNvSpPr>
                <a:spLocks/>
              </p:cNvSpPr>
              <p:nvPr/>
            </p:nvSpPr>
            <p:spPr bwMode="auto">
              <a:xfrm>
                <a:off x="4196" y="2272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188"/>
              <p:cNvSpPr>
                <a:spLocks/>
              </p:cNvSpPr>
              <p:nvPr/>
            </p:nvSpPr>
            <p:spPr bwMode="auto">
              <a:xfrm>
                <a:off x="4206" y="2292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189"/>
              <p:cNvSpPr>
                <a:spLocks/>
              </p:cNvSpPr>
              <p:nvPr/>
            </p:nvSpPr>
            <p:spPr bwMode="auto">
              <a:xfrm>
                <a:off x="4206" y="2261"/>
                <a:ext cx="41" cy="31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190"/>
              <p:cNvSpPr>
                <a:spLocks/>
              </p:cNvSpPr>
              <p:nvPr/>
            </p:nvSpPr>
            <p:spPr bwMode="auto">
              <a:xfrm>
                <a:off x="4186" y="2231"/>
                <a:ext cx="30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191"/>
              <p:cNvSpPr>
                <a:spLocks/>
              </p:cNvSpPr>
              <p:nvPr/>
            </p:nvSpPr>
            <p:spPr bwMode="auto">
              <a:xfrm>
                <a:off x="4309" y="2292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192"/>
              <p:cNvSpPr>
                <a:spLocks/>
              </p:cNvSpPr>
              <p:nvPr/>
            </p:nvSpPr>
            <p:spPr bwMode="auto">
              <a:xfrm>
                <a:off x="4299" y="2292"/>
                <a:ext cx="30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193"/>
              <p:cNvSpPr>
                <a:spLocks/>
              </p:cNvSpPr>
              <p:nvPr/>
            </p:nvSpPr>
            <p:spPr bwMode="auto">
              <a:xfrm>
                <a:off x="4299" y="2272"/>
                <a:ext cx="30" cy="30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3 w 3"/>
                  <a:gd name="T5" fmla="*/ 2 h 3"/>
                  <a:gd name="T6" fmla="*/ 1 w 3"/>
                  <a:gd name="T7" fmla="*/ 3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194"/>
              <p:cNvSpPr>
                <a:spLocks/>
              </p:cNvSpPr>
              <p:nvPr/>
            </p:nvSpPr>
            <p:spPr bwMode="auto">
              <a:xfrm>
                <a:off x="4288" y="2241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195"/>
              <p:cNvSpPr>
                <a:spLocks/>
              </p:cNvSpPr>
              <p:nvPr/>
            </p:nvSpPr>
            <p:spPr bwMode="auto">
              <a:xfrm>
                <a:off x="4258" y="2220"/>
                <a:ext cx="41" cy="31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196"/>
              <p:cNvSpPr>
                <a:spLocks/>
              </p:cNvSpPr>
              <p:nvPr/>
            </p:nvSpPr>
            <p:spPr bwMode="auto">
              <a:xfrm>
                <a:off x="4288" y="2179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197"/>
              <p:cNvSpPr>
                <a:spLocks/>
              </p:cNvSpPr>
              <p:nvPr/>
            </p:nvSpPr>
            <p:spPr bwMode="auto">
              <a:xfrm>
                <a:off x="4206" y="2169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198"/>
              <p:cNvSpPr>
                <a:spLocks/>
              </p:cNvSpPr>
              <p:nvPr/>
            </p:nvSpPr>
            <p:spPr bwMode="auto">
              <a:xfrm>
                <a:off x="4186" y="2128"/>
                <a:ext cx="30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199"/>
              <p:cNvSpPr>
                <a:spLocks/>
              </p:cNvSpPr>
              <p:nvPr/>
            </p:nvSpPr>
            <p:spPr bwMode="auto">
              <a:xfrm>
                <a:off x="4206" y="2087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200"/>
              <p:cNvSpPr>
                <a:spLocks/>
              </p:cNvSpPr>
              <p:nvPr/>
            </p:nvSpPr>
            <p:spPr bwMode="auto">
              <a:xfrm>
                <a:off x="4237" y="2087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201"/>
              <p:cNvSpPr>
                <a:spLocks/>
              </p:cNvSpPr>
              <p:nvPr/>
            </p:nvSpPr>
            <p:spPr bwMode="auto">
              <a:xfrm>
                <a:off x="4237" y="2056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202"/>
              <p:cNvSpPr>
                <a:spLocks/>
              </p:cNvSpPr>
              <p:nvPr/>
            </p:nvSpPr>
            <p:spPr bwMode="auto">
              <a:xfrm>
                <a:off x="4268" y="2118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203"/>
              <p:cNvSpPr>
                <a:spLocks/>
              </p:cNvSpPr>
              <p:nvPr/>
            </p:nvSpPr>
            <p:spPr bwMode="auto">
              <a:xfrm>
                <a:off x="4288" y="2118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204"/>
              <p:cNvSpPr>
                <a:spLocks/>
              </p:cNvSpPr>
              <p:nvPr/>
            </p:nvSpPr>
            <p:spPr bwMode="auto">
              <a:xfrm>
                <a:off x="4371" y="2128"/>
                <a:ext cx="41" cy="41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205"/>
              <p:cNvSpPr>
                <a:spLocks/>
              </p:cNvSpPr>
              <p:nvPr/>
            </p:nvSpPr>
            <p:spPr bwMode="auto">
              <a:xfrm>
                <a:off x="4401" y="2118"/>
                <a:ext cx="31" cy="41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Freeform 207"/>
            <p:cNvSpPr>
              <a:spLocks/>
            </p:cNvSpPr>
            <p:nvPr/>
          </p:nvSpPr>
          <p:spPr bwMode="auto">
            <a:xfrm>
              <a:off x="4401" y="2097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08"/>
            <p:cNvSpPr>
              <a:spLocks/>
            </p:cNvSpPr>
            <p:nvPr/>
          </p:nvSpPr>
          <p:spPr bwMode="auto">
            <a:xfrm>
              <a:off x="4453" y="2087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09"/>
            <p:cNvSpPr>
              <a:spLocks/>
            </p:cNvSpPr>
            <p:nvPr/>
          </p:nvSpPr>
          <p:spPr bwMode="auto">
            <a:xfrm>
              <a:off x="4422" y="2148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0"/>
            <p:cNvSpPr>
              <a:spLocks/>
            </p:cNvSpPr>
            <p:nvPr/>
          </p:nvSpPr>
          <p:spPr bwMode="auto">
            <a:xfrm>
              <a:off x="4453" y="2159"/>
              <a:ext cx="41" cy="30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1"/>
            <p:cNvSpPr>
              <a:spLocks/>
            </p:cNvSpPr>
            <p:nvPr/>
          </p:nvSpPr>
          <p:spPr bwMode="auto">
            <a:xfrm>
              <a:off x="4422" y="2189"/>
              <a:ext cx="41" cy="42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2"/>
            <p:cNvSpPr>
              <a:spLocks/>
            </p:cNvSpPr>
            <p:nvPr/>
          </p:nvSpPr>
          <p:spPr bwMode="auto">
            <a:xfrm>
              <a:off x="4391" y="2179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3"/>
            <p:cNvSpPr>
              <a:spLocks/>
            </p:cNvSpPr>
            <p:nvPr/>
          </p:nvSpPr>
          <p:spPr bwMode="auto">
            <a:xfrm>
              <a:off x="4340" y="2169"/>
              <a:ext cx="41" cy="31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4"/>
            <p:cNvSpPr>
              <a:spLocks/>
            </p:cNvSpPr>
            <p:nvPr/>
          </p:nvSpPr>
          <p:spPr bwMode="auto">
            <a:xfrm>
              <a:off x="4340" y="2189"/>
              <a:ext cx="41" cy="42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5"/>
            <p:cNvSpPr>
              <a:spLocks/>
            </p:cNvSpPr>
            <p:nvPr/>
          </p:nvSpPr>
          <p:spPr bwMode="auto">
            <a:xfrm>
              <a:off x="4340" y="2210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6"/>
            <p:cNvSpPr>
              <a:spLocks/>
            </p:cNvSpPr>
            <p:nvPr/>
          </p:nvSpPr>
          <p:spPr bwMode="auto">
            <a:xfrm>
              <a:off x="4360" y="2220"/>
              <a:ext cx="41" cy="31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0 h 3"/>
                <a:gd name="T4" fmla="*/ 4 w 4"/>
                <a:gd name="T5" fmla="*/ 1 h 3"/>
                <a:gd name="T6" fmla="*/ 2 w 4"/>
                <a:gd name="T7" fmla="*/ 3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7"/>
            <p:cNvSpPr>
              <a:spLocks/>
            </p:cNvSpPr>
            <p:nvPr/>
          </p:nvSpPr>
          <p:spPr bwMode="auto">
            <a:xfrm>
              <a:off x="4381" y="2200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8"/>
            <p:cNvSpPr>
              <a:spLocks/>
            </p:cNvSpPr>
            <p:nvPr/>
          </p:nvSpPr>
          <p:spPr bwMode="auto">
            <a:xfrm>
              <a:off x="4391" y="2210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9"/>
            <p:cNvSpPr>
              <a:spLocks/>
            </p:cNvSpPr>
            <p:nvPr/>
          </p:nvSpPr>
          <p:spPr bwMode="auto">
            <a:xfrm>
              <a:off x="4391" y="2251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0"/>
            <p:cNvSpPr>
              <a:spLocks/>
            </p:cNvSpPr>
            <p:nvPr/>
          </p:nvSpPr>
          <p:spPr bwMode="auto">
            <a:xfrm>
              <a:off x="4422" y="2251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0 h 4"/>
                <a:gd name="T4" fmla="*/ 3 w 3"/>
                <a:gd name="T5" fmla="*/ 2 h 4"/>
                <a:gd name="T6" fmla="*/ 1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1"/>
            <p:cNvSpPr>
              <a:spLocks/>
            </p:cNvSpPr>
            <p:nvPr/>
          </p:nvSpPr>
          <p:spPr bwMode="auto">
            <a:xfrm>
              <a:off x="4381" y="2261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0 h 4"/>
                <a:gd name="T4" fmla="*/ 3 w 3"/>
                <a:gd name="T5" fmla="*/ 2 h 4"/>
                <a:gd name="T6" fmla="*/ 1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2"/>
            <p:cNvSpPr>
              <a:spLocks/>
            </p:cNvSpPr>
            <p:nvPr/>
          </p:nvSpPr>
          <p:spPr bwMode="auto">
            <a:xfrm>
              <a:off x="4371" y="2282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3"/>
            <p:cNvSpPr>
              <a:spLocks/>
            </p:cNvSpPr>
            <p:nvPr/>
          </p:nvSpPr>
          <p:spPr bwMode="auto">
            <a:xfrm>
              <a:off x="4401" y="2282"/>
              <a:ext cx="31" cy="31"/>
            </a:xfrm>
            <a:custGeom>
              <a:avLst/>
              <a:gdLst>
                <a:gd name="T0" fmla="*/ 0 w 3"/>
                <a:gd name="T1" fmla="*/ 2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4"/>
            <p:cNvSpPr>
              <a:spLocks/>
            </p:cNvSpPr>
            <p:nvPr/>
          </p:nvSpPr>
          <p:spPr bwMode="auto">
            <a:xfrm>
              <a:off x="4453" y="2220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5"/>
            <p:cNvSpPr>
              <a:spLocks/>
            </p:cNvSpPr>
            <p:nvPr/>
          </p:nvSpPr>
          <p:spPr bwMode="auto">
            <a:xfrm>
              <a:off x="4514" y="2220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6"/>
            <p:cNvSpPr>
              <a:spLocks/>
            </p:cNvSpPr>
            <p:nvPr/>
          </p:nvSpPr>
          <p:spPr bwMode="auto">
            <a:xfrm>
              <a:off x="4473" y="2261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7"/>
            <p:cNvSpPr>
              <a:spLocks/>
            </p:cNvSpPr>
            <p:nvPr/>
          </p:nvSpPr>
          <p:spPr bwMode="auto">
            <a:xfrm>
              <a:off x="4535" y="2087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228"/>
            <p:cNvSpPr>
              <a:spLocks/>
            </p:cNvSpPr>
            <p:nvPr/>
          </p:nvSpPr>
          <p:spPr bwMode="auto">
            <a:xfrm>
              <a:off x="4535" y="2118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229"/>
            <p:cNvSpPr>
              <a:spLocks/>
            </p:cNvSpPr>
            <p:nvPr/>
          </p:nvSpPr>
          <p:spPr bwMode="auto">
            <a:xfrm>
              <a:off x="4535" y="2148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Freeform 230"/>
            <p:cNvSpPr>
              <a:spLocks/>
            </p:cNvSpPr>
            <p:nvPr/>
          </p:nvSpPr>
          <p:spPr bwMode="auto">
            <a:xfrm>
              <a:off x="4555" y="2148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231"/>
            <p:cNvSpPr>
              <a:spLocks/>
            </p:cNvSpPr>
            <p:nvPr/>
          </p:nvSpPr>
          <p:spPr bwMode="auto">
            <a:xfrm>
              <a:off x="4607" y="2128"/>
              <a:ext cx="41" cy="31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0 h 3"/>
                <a:gd name="T4" fmla="*/ 4 w 4"/>
                <a:gd name="T5" fmla="*/ 1 h 3"/>
                <a:gd name="T6" fmla="*/ 2 w 4"/>
                <a:gd name="T7" fmla="*/ 3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232"/>
            <p:cNvSpPr>
              <a:spLocks/>
            </p:cNvSpPr>
            <p:nvPr/>
          </p:nvSpPr>
          <p:spPr bwMode="auto">
            <a:xfrm>
              <a:off x="4555" y="2179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233"/>
            <p:cNvSpPr>
              <a:spLocks/>
            </p:cNvSpPr>
            <p:nvPr/>
          </p:nvSpPr>
          <p:spPr bwMode="auto">
            <a:xfrm>
              <a:off x="4555" y="2220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234"/>
            <p:cNvSpPr>
              <a:spLocks/>
            </p:cNvSpPr>
            <p:nvPr/>
          </p:nvSpPr>
          <p:spPr bwMode="auto">
            <a:xfrm>
              <a:off x="4555" y="2251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235"/>
            <p:cNvSpPr>
              <a:spLocks/>
            </p:cNvSpPr>
            <p:nvPr/>
          </p:nvSpPr>
          <p:spPr bwMode="auto">
            <a:xfrm>
              <a:off x="4555" y="2282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236"/>
            <p:cNvSpPr>
              <a:spLocks/>
            </p:cNvSpPr>
            <p:nvPr/>
          </p:nvSpPr>
          <p:spPr bwMode="auto">
            <a:xfrm>
              <a:off x="4555" y="2292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237"/>
            <p:cNvSpPr>
              <a:spLocks/>
            </p:cNvSpPr>
            <p:nvPr/>
          </p:nvSpPr>
          <p:spPr bwMode="auto">
            <a:xfrm>
              <a:off x="4555" y="2313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238"/>
            <p:cNvSpPr>
              <a:spLocks/>
            </p:cNvSpPr>
            <p:nvPr/>
          </p:nvSpPr>
          <p:spPr bwMode="auto">
            <a:xfrm>
              <a:off x="4401" y="2313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239"/>
            <p:cNvSpPr>
              <a:spLocks/>
            </p:cNvSpPr>
            <p:nvPr/>
          </p:nvSpPr>
          <p:spPr bwMode="auto">
            <a:xfrm>
              <a:off x="4401" y="2343"/>
              <a:ext cx="31" cy="42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240"/>
            <p:cNvSpPr>
              <a:spLocks/>
            </p:cNvSpPr>
            <p:nvPr/>
          </p:nvSpPr>
          <p:spPr bwMode="auto">
            <a:xfrm>
              <a:off x="4401" y="2374"/>
              <a:ext cx="31" cy="31"/>
            </a:xfrm>
            <a:custGeom>
              <a:avLst/>
              <a:gdLst>
                <a:gd name="T0" fmla="*/ 0 w 3"/>
                <a:gd name="T1" fmla="*/ 2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241"/>
            <p:cNvSpPr>
              <a:spLocks/>
            </p:cNvSpPr>
            <p:nvPr/>
          </p:nvSpPr>
          <p:spPr bwMode="auto">
            <a:xfrm>
              <a:off x="4401" y="2405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242"/>
            <p:cNvSpPr>
              <a:spLocks/>
            </p:cNvSpPr>
            <p:nvPr/>
          </p:nvSpPr>
          <p:spPr bwMode="auto">
            <a:xfrm>
              <a:off x="4401" y="2436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243"/>
            <p:cNvSpPr>
              <a:spLocks/>
            </p:cNvSpPr>
            <p:nvPr/>
          </p:nvSpPr>
          <p:spPr bwMode="auto">
            <a:xfrm>
              <a:off x="4689" y="2005"/>
              <a:ext cx="41" cy="30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244"/>
            <p:cNvSpPr>
              <a:spLocks/>
            </p:cNvSpPr>
            <p:nvPr/>
          </p:nvSpPr>
          <p:spPr bwMode="auto">
            <a:xfrm>
              <a:off x="4689" y="2035"/>
              <a:ext cx="41" cy="42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245"/>
            <p:cNvSpPr>
              <a:spLocks/>
            </p:cNvSpPr>
            <p:nvPr/>
          </p:nvSpPr>
          <p:spPr bwMode="auto">
            <a:xfrm>
              <a:off x="4668" y="2056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246"/>
            <p:cNvSpPr>
              <a:spLocks/>
            </p:cNvSpPr>
            <p:nvPr/>
          </p:nvSpPr>
          <p:spPr bwMode="auto">
            <a:xfrm>
              <a:off x="4668" y="2087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47"/>
            <p:cNvSpPr>
              <a:spLocks/>
            </p:cNvSpPr>
            <p:nvPr/>
          </p:nvSpPr>
          <p:spPr bwMode="auto">
            <a:xfrm>
              <a:off x="4668" y="2118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48"/>
            <p:cNvSpPr>
              <a:spLocks/>
            </p:cNvSpPr>
            <p:nvPr/>
          </p:nvSpPr>
          <p:spPr bwMode="auto">
            <a:xfrm>
              <a:off x="4668" y="2148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49"/>
            <p:cNvSpPr>
              <a:spLocks/>
            </p:cNvSpPr>
            <p:nvPr/>
          </p:nvSpPr>
          <p:spPr bwMode="auto">
            <a:xfrm>
              <a:off x="4668" y="2189"/>
              <a:ext cx="31" cy="31"/>
            </a:xfrm>
            <a:custGeom>
              <a:avLst/>
              <a:gdLst>
                <a:gd name="T0" fmla="*/ 0 w 3"/>
                <a:gd name="T1" fmla="*/ 1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50"/>
            <p:cNvSpPr>
              <a:spLocks/>
            </p:cNvSpPr>
            <p:nvPr/>
          </p:nvSpPr>
          <p:spPr bwMode="auto">
            <a:xfrm>
              <a:off x="4668" y="2220"/>
              <a:ext cx="31" cy="31"/>
            </a:xfrm>
            <a:custGeom>
              <a:avLst/>
              <a:gdLst>
                <a:gd name="T0" fmla="*/ 0 w 3"/>
                <a:gd name="T1" fmla="*/ 2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51"/>
            <p:cNvSpPr>
              <a:spLocks/>
            </p:cNvSpPr>
            <p:nvPr/>
          </p:nvSpPr>
          <p:spPr bwMode="auto">
            <a:xfrm>
              <a:off x="4709" y="2056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2"/>
            <p:cNvSpPr>
              <a:spLocks/>
            </p:cNvSpPr>
            <p:nvPr/>
          </p:nvSpPr>
          <p:spPr bwMode="auto">
            <a:xfrm>
              <a:off x="4720" y="2087"/>
              <a:ext cx="30" cy="41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0 h 4"/>
                <a:gd name="T4" fmla="*/ 3 w 3"/>
                <a:gd name="T5" fmla="*/ 2 h 4"/>
                <a:gd name="T6" fmla="*/ 1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53"/>
            <p:cNvSpPr>
              <a:spLocks/>
            </p:cNvSpPr>
            <p:nvPr/>
          </p:nvSpPr>
          <p:spPr bwMode="auto">
            <a:xfrm>
              <a:off x="4740" y="2025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54"/>
            <p:cNvSpPr>
              <a:spLocks/>
            </p:cNvSpPr>
            <p:nvPr/>
          </p:nvSpPr>
          <p:spPr bwMode="auto">
            <a:xfrm>
              <a:off x="4771" y="2118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55"/>
            <p:cNvSpPr>
              <a:spLocks/>
            </p:cNvSpPr>
            <p:nvPr/>
          </p:nvSpPr>
          <p:spPr bwMode="auto">
            <a:xfrm>
              <a:off x="4853" y="2087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56"/>
            <p:cNvSpPr>
              <a:spLocks/>
            </p:cNvSpPr>
            <p:nvPr/>
          </p:nvSpPr>
          <p:spPr bwMode="auto">
            <a:xfrm>
              <a:off x="4987" y="2077"/>
              <a:ext cx="41" cy="30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257"/>
            <p:cNvSpPr>
              <a:spLocks/>
            </p:cNvSpPr>
            <p:nvPr/>
          </p:nvSpPr>
          <p:spPr bwMode="auto">
            <a:xfrm>
              <a:off x="4720" y="2148"/>
              <a:ext cx="30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258"/>
            <p:cNvSpPr>
              <a:spLocks/>
            </p:cNvSpPr>
            <p:nvPr/>
          </p:nvSpPr>
          <p:spPr bwMode="auto">
            <a:xfrm>
              <a:off x="4720" y="2179"/>
              <a:ext cx="30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259"/>
            <p:cNvSpPr>
              <a:spLocks/>
            </p:cNvSpPr>
            <p:nvPr/>
          </p:nvSpPr>
          <p:spPr bwMode="auto">
            <a:xfrm>
              <a:off x="4720" y="2220"/>
              <a:ext cx="30" cy="31"/>
            </a:xfrm>
            <a:custGeom>
              <a:avLst/>
              <a:gdLst>
                <a:gd name="T0" fmla="*/ 0 w 3"/>
                <a:gd name="T1" fmla="*/ 2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260"/>
            <p:cNvSpPr>
              <a:spLocks/>
            </p:cNvSpPr>
            <p:nvPr/>
          </p:nvSpPr>
          <p:spPr bwMode="auto">
            <a:xfrm>
              <a:off x="4720" y="2251"/>
              <a:ext cx="30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261"/>
            <p:cNvSpPr>
              <a:spLocks/>
            </p:cNvSpPr>
            <p:nvPr/>
          </p:nvSpPr>
          <p:spPr bwMode="auto">
            <a:xfrm>
              <a:off x="4720" y="2282"/>
              <a:ext cx="30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262"/>
            <p:cNvSpPr>
              <a:spLocks/>
            </p:cNvSpPr>
            <p:nvPr/>
          </p:nvSpPr>
          <p:spPr bwMode="auto">
            <a:xfrm>
              <a:off x="4720" y="2313"/>
              <a:ext cx="30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263"/>
            <p:cNvSpPr>
              <a:spLocks/>
            </p:cNvSpPr>
            <p:nvPr/>
          </p:nvSpPr>
          <p:spPr bwMode="auto">
            <a:xfrm>
              <a:off x="4720" y="2343"/>
              <a:ext cx="30" cy="42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264"/>
            <p:cNvSpPr>
              <a:spLocks/>
            </p:cNvSpPr>
            <p:nvPr/>
          </p:nvSpPr>
          <p:spPr bwMode="auto">
            <a:xfrm>
              <a:off x="4720" y="2385"/>
              <a:ext cx="30" cy="30"/>
            </a:xfrm>
            <a:custGeom>
              <a:avLst/>
              <a:gdLst>
                <a:gd name="T0" fmla="*/ 0 w 3"/>
                <a:gd name="T1" fmla="*/ 1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265"/>
            <p:cNvSpPr>
              <a:spLocks/>
            </p:cNvSpPr>
            <p:nvPr/>
          </p:nvSpPr>
          <p:spPr bwMode="auto">
            <a:xfrm>
              <a:off x="4699" y="2282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266"/>
            <p:cNvSpPr>
              <a:spLocks/>
            </p:cNvSpPr>
            <p:nvPr/>
          </p:nvSpPr>
          <p:spPr bwMode="auto">
            <a:xfrm>
              <a:off x="4668" y="2282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267"/>
            <p:cNvSpPr>
              <a:spLocks/>
            </p:cNvSpPr>
            <p:nvPr/>
          </p:nvSpPr>
          <p:spPr bwMode="auto">
            <a:xfrm>
              <a:off x="4668" y="2313"/>
              <a:ext cx="31" cy="4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268"/>
            <p:cNvSpPr>
              <a:spLocks/>
            </p:cNvSpPr>
            <p:nvPr/>
          </p:nvSpPr>
          <p:spPr bwMode="auto">
            <a:xfrm>
              <a:off x="4668" y="2354"/>
              <a:ext cx="41" cy="31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0 h 3"/>
                <a:gd name="T4" fmla="*/ 4 w 4"/>
                <a:gd name="T5" fmla="*/ 1 h 3"/>
                <a:gd name="T6" fmla="*/ 2 w 4"/>
                <a:gd name="T7" fmla="*/ 3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269"/>
            <p:cNvSpPr>
              <a:spLocks/>
            </p:cNvSpPr>
            <p:nvPr/>
          </p:nvSpPr>
          <p:spPr bwMode="auto">
            <a:xfrm>
              <a:off x="4679" y="2374"/>
              <a:ext cx="30" cy="41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0 h 4"/>
                <a:gd name="T4" fmla="*/ 3 w 3"/>
                <a:gd name="T5" fmla="*/ 2 h 4"/>
                <a:gd name="T6" fmla="*/ 1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270"/>
            <p:cNvSpPr>
              <a:spLocks/>
            </p:cNvSpPr>
            <p:nvPr/>
          </p:nvSpPr>
          <p:spPr bwMode="auto">
            <a:xfrm>
              <a:off x="4904" y="2251"/>
              <a:ext cx="42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271"/>
            <p:cNvSpPr>
              <a:spLocks/>
            </p:cNvSpPr>
            <p:nvPr/>
          </p:nvSpPr>
          <p:spPr bwMode="auto">
            <a:xfrm>
              <a:off x="4904" y="2282"/>
              <a:ext cx="42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272"/>
            <p:cNvSpPr>
              <a:spLocks/>
            </p:cNvSpPr>
            <p:nvPr/>
          </p:nvSpPr>
          <p:spPr bwMode="auto">
            <a:xfrm>
              <a:off x="4709" y="2436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273"/>
            <p:cNvSpPr>
              <a:spLocks/>
            </p:cNvSpPr>
            <p:nvPr/>
          </p:nvSpPr>
          <p:spPr bwMode="auto">
            <a:xfrm>
              <a:off x="4750" y="2456"/>
              <a:ext cx="31" cy="31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0 h 3"/>
                <a:gd name="T4" fmla="*/ 3 w 3"/>
                <a:gd name="T5" fmla="*/ 2 h 3"/>
                <a:gd name="T6" fmla="*/ 1 w 3"/>
                <a:gd name="T7" fmla="*/ 3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274"/>
            <p:cNvSpPr>
              <a:spLocks/>
            </p:cNvSpPr>
            <p:nvPr/>
          </p:nvSpPr>
          <p:spPr bwMode="auto">
            <a:xfrm>
              <a:off x="4648" y="2487"/>
              <a:ext cx="41" cy="4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275"/>
            <p:cNvSpPr>
              <a:spLocks/>
            </p:cNvSpPr>
            <p:nvPr/>
          </p:nvSpPr>
          <p:spPr bwMode="auto">
            <a:xfrm>
              <a:off x="4894" y="2580"/>
              <a:ext cx="41" cy="30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276"/>
            <p:cNvSpPr>
              <a:spLocks/>
            </p:cNvSpPr>
            <p:nvPr/>
          </p:nvSpPr>
          <p:spPr bwMode="auto">
            <a:xfrm>
              <a:off x="4956" y="2580"/>
              <a:ext cx="41" cy="30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0 h 3"/>
                <a:gd name="T4" fmla="*/ 4 w 4"/>
                <a:gd name="T5" fmla="*/ 1 h 3"/>
                <a:gd name="T6" fmla="*/ 2 w 4"/>
                <a:gd name="T7" fmla="*/ 3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Rectangle 277"/>
            <p:cNvSpPr>
              <a:spLocks noChangeArrowheads="1"/>
            </p:cNvSpPr>
            <p:nvPr/>
          </p:nvSpPr>
          <p:spPr bwMode="auto">
            <a:xfrm>
              <a:off x="1393" y="2179"/>
              <a:ext cx="20" cy="21"/>
            </a:xfrm>
            <a:prstGeom prst="rect">
              <a:avLst/>
            </a:prstGeom>
            <a:solidFill>
              <a:srgbClr val="716F6E"/>
            </a:solidFill>
            <a:ln w="10" cap="flat">
              <a:solidFill>
                <a:srgbClr val="4E4B4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Oval 278"/>
            <p:cNvSpPr>
              <a:spLocks noChangeArrowheads="1"/>
            </p:cNvSpPr>
            <p:nvPr/>
          </p:nvSpPr>
          <p:spPr bwMode="auto">
            <a:xfrm>
              <a:off x="1382" y="1461"/>
              <a:ext cx="41" cy="30"/>
            </a:xfrm>
            <a:prstGeom prst="ellipse">
              <a:avLst/>
            </a:prstGeom>
            <a:solidFill>
              <a:srgbClr val="716F6E"/>
            </a:solidFill>
            <a:ln w="1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Oval 279"/>
            <p:cNvSpPr>
              <a:spLocks noChangeArrowheads="1"/>
            </p:cNvSpPr>
            <p:nvPr/>
          </p:nvSpPr>
          <p:spPr bwMode="auto">
            <a:xfrm>
              <a:off x="1382" y="2888"/>
              <a:ext cx="41" cy="41"/>
            </a:xfrm>
            <a:prstGeom prst="ellipse">
              <a:avLst/>
            </a:prstGeom>
            <a:solidFill>
              <a:srgbClr val="716F6E"/>
            </a:solidFill>
            <a:ln w="1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Rectangle 280"/>
            <p:cNvSpPr>
              <a:spLocks noChangeArrowheads="1"/>
            </p:cNvSpPr>
            <p:nvPr/>
          </p:nvSpPr>
          <p:spPr bwMode="auto">
            <a:xfrm>
              <a:off x="1259" y="2847"/>
              <a:ext cx="5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11D"/>
                  </a:solidFill>
                  <a:latin typeface="Times New Roman" pitchFamily="18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78" name="Rectangle 281"/>
            <p:cNvSpPr>
              <a:spLocks noChangeArrowheads="1"/>
            </p:cNvSpPr>
            <p:nvPr/>
          </p:nvSpPr>
          <p:spPr bwMode="auto">
            <a:xfrm rot="16200000">
              <a:off x="1006" y="254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79" name="Rectangle 282"/>
            <p:cNvSpPr>
              <a:spLocks noChangeArrowheads="1"/>
            </p:cNvSpPr>
            <p:nvPr/>
          </p:nvSpPr>
          <p:spPr bwMode="auto">
            <a:xfrm rot="16200000">
              <a:off x="1007" y="249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80" name="Rectangle 283"/>
            <p:cNvSpPr>
              <a:spLocks noChangeArrowheads="1"/>
            </p:cNvSpPr>
            <p:nvPr/>
          </p:nvSpPr>
          <p:spPr bwMode="auto">
            <a:xfrm rot="16200000">
              <a:off x="1007" y="246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81" name="Rectangle 284"/>
            <p:cNvSpPr>
              <a:spLocks noChangeArrowheads="1"/>
            </p:cNvSpPr>
            <p:nvPr/>
          </p:nvSpPr>
          <p:spPr bwMode="auto">
            <a:xfrm rot="16200000">
              <a:off x="1007" y="242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82" name="Rectangle 285"/>
            <p:cNvSpPr>
              <a:spLocks noChangeArrowheads="1"/>
            </p:cNvSpPr>
            <p:nvPr/>
          </p:nvSpPr>
          <p:spPr bwMode="auto">
            <a:xfrm rot="16200000">
              <a:off x="1007" y="236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83" name="Rectangle 286"/>
            <p:cNvSpPr>
              <a:spLocks noChangeArrowheads="1"/>
            </p:cNvSpPr>
            <p:nvPr/>
          </p:nvSpPr>
          <p:spPr bwMode="auto">
            <a:xfrm rot="16200000">
              <a:off x="994" y="2346"/>
              <a:ext cx="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24211D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084" name="Rectangle 287"/>
            <p:cNvSpPr>
              <a:spLocks noChangeArrowheads="1"/>
            </p:cNvSpPr>
            <p:nvPr/>
          </p:nvSpPr>
          <p:spPr bwMode="auto">
            <a:xfrm rot="16200000">
              <a:off x="1006" y="22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85" name="Rectangle 288"/>
            <p:cNvSpPr>
              <a:spLocks noChangeArrowheads="1"/>
            </p:cNvSpPr>
            <p:nvPr/>
          </p:nvSpPr>
          <p:spPr bwMode="auto">
            <a:xfrm rot="16200000">
              <a:off x="1007" y="224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86" name="Rectangle 289"/>
            <p:cNvSpPr>
              <a:spLocks noChangeArrowheads="1"/>
            </p:cNvSpPr>
            <p:nvPr/>
          </p:nvSpPr>
          <p:spPr bwMode="auto">
            <a:xfrm rot="16200000">
              <a:off x="1007" y="219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87" name="Rectangle 290"/>
            <p:cNvSpPr>
              <a:spLocks noChangeArrowheads="1"/>
            </p:cNvSpPr>
            <p:nvPr/>
          </p:nvSpPr>
          <p:spPr bwMode="auto">
            <a:xfrm rot="16200000">
              <a:off x="1007" y="214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88" name="Rectangle 291"/>
            <p:cNvSpPr>
              <a:spLocks noChangeArrowheads="1"/>
            </p:cNvSpPr>
            <p:nvPr/>
          </p:nvSpPr>
          <p:spPr bwMode="auto">
            <a:xfrm rot="16200000">
              <a:off x="1007" y="209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89" name="Rectangle 292"/>
            <p:cNvSpPr>
              <a:spLocks noChangeArrowheads="1"/>
            </p:cNvSpPr>
            <p:nvPr/>
          </p:nvSpPr>
          <p:spPr bwMode="auto">
            <a:xfrm rot="16200000">
              <a:off x="1007" y="205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90" name="Rectangle 293"/>
            <p:cNvSpPr>
              <a:spLocks noChangeArrowheads="1"/>
            </p:cNvSpPr>
            <p:nvPr/>
          </p:nvSpPr>
          <p:spPr bwMode="auto">
            <a:xfrm rot="16200000">
              <a:off x="1007" y="199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91" name="Rectangle 294"/>
            <p:cNvSpPr>
              <a:spLocks noChangeArrowheads="1"/>
            </p:cNvSpPr>
            <p:nvPr/>
          </p:nvSpPr>
          <p:spPr bwMode="auto">
            <a:xfrm rot="16200000">
              <a:off x="1007" y="194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92" name="Rectangle 295"/>
            <p:cNvSpPr>
              <a:spLocks noChangeArrowheads="1"/>
            </p:cNvSpPr>
            <p:nvPr/>
          </p:nvSpPr>
          <p:spPr bwMode="auto">
            <a:xfrm rot="16200000">
              <a:off x="1008" y="190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93" name="Rectangle 296"/>
            <p:cNvSpPr>
              <a:spLocks noChangeArrowheads="1"/>
            </p:cNvSpPr>
            <p:nvPr/>
          </p:nvSpPr>
          <p:spPr bwMode="auto">
            <a:xfrm rot="16200000">
              <a:off x="995" y="1884"/>
              <a:ext cx="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11D"/>
                  </a:solidFill>
                  <a:latin typeface="Times New Roman" pitchFamily="18" charset="0"/>
                </a:rPr>
                <a:t>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94" name="Rectangle 297"/>
            <p:cNvSpPr>
              <a:spLocks noChangeArrowheads="1"/>
            </p:cNvSpPr>
            <p:nvPr/>
          </p:nvSpPr>
          <p:spPr bwMode="auto">
            <a:xfrm rot="16200000">
              <a:off x="1008" y="182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95" name="Rectangle 298"/>
            <p:cNvSpPr>
              <a:spLocks noChangeArrowheads="1"/>
            </p:cNvSpPr>
            <p:nvPr/>
          </p:nvSpPr>
          <p:spPr bwMode="auto">
            <a:xfrm rot="16200000">
              <a:off x="1007" y="176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96" name="Rectangle 299"/>
            <p:cNvSpPr>
              <a:spLocks noChangeArrowheads="1"/>
            </p:cNvSpPr>
            <p:nvPr/>
          </p:nvSpPr>
          <p:spPr bwMode="auto">
            <a:xfrm rot="16200000">
              <a:off x="1007" y="168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97" name="Rectangle 300"/>
            <p:cNvSpPr>
              <a:spLocks noChangeArrowheads="1"/>
            </p:cNvSpPr>
            <p:nvPr/>
          </p:nvSpPr>
          <p:spPr bwMode="auto">
            <a:xfrm rot="16200000">
              <a:off x="1008" y="161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98" name="Rectangle 301"/>
            <p:cNvSpPr>
              <a:spLocks noChangeArrowheads="1"/>
            </p:cNvSpPr>
            <p:nvPr/>
          </p:nvSpPr>
          <p:spPr bwMode="auto">
            <a:xfrm rot="16200000">
              <a:off x="1008" y="158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099" name="Rectangle 302"/>
            <p:cNvSpPr>
              <a:spLocks noChangeArrowheads="1"/>
            </p:cNvSpPr>
            <p:nvPr/>
          </p:nvSpPr>
          <p:spPr bwMode="auto">
            <a:xfrm>
              <a:off x="1208" y="2960"/>
              <a:ext cx="37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24211D"/>
                  </a:solidFill>
                  <a:latin typeface="Times New Roman" pitchFamily="18" charset="0"/>
                </a:rPr>
                <a:t>29/10/99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00" name="Rectangle 303"/>
            <p:cNvSpPr>
              <a:spLocks noChangeArrowheads="1"/>
            </p:cNvSpPr>
            <p:nvPr/>
          </p:nvSpPr>
          <p:spPr bwMode="auto">
            <a:xfrm>
              <a:off x="1649" y="2960"/>
              <a:ext cx="37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24211D"/>
                  </a:solidFill>
                  <a:latin typeface="Times New Roman" pitchFamily="18" charset="0"/>
                </a:rPr>
                <a:t>12/03/01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01" name="Rectangle 304"/>
            <p:cNvSpPr>
              <a:spLocks noChangeArrowheads="1"/>
            </p:cNvSpPr>
            <p:nvPr/>
          </p:nvSpPr>
          <p:spPr bwMode="auto">
            <a:xfrm>
              <a:off x="2091" y="2960"/>
              <a:ext cx="37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24211D"/>
                  </a:solidFill>
                  <a:latin typeface="Times New Roman" pitchFamily="18" charset="0"/>
                </a:rPr>
                <a:t>25/07/02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02" name="Rectangle 305"/>
            <p:cNvSpPr>
              <a:spLocks noChangeArrowheads="1"/>
            </p:cNvSpPr>
            <p:nvPr/>
          </p:nvSpPr>
          <p:spPr bwMode="auto">
            <a:xfrm>
              <a:off x="2532" y="2960"/>
              <a:ext cx="37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11D"/>
                  </a:solidFill>
                  <a:latin typeface="Times New Roman" pitchFamily="18" charset="0"/>
                </a:rPr>
                <a:t>07/12/03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03" name="Rectangle 306"/>
            <p:cNvSpPr>
              <a:spLocks noChangeArrowheads="1"/>
            </p:cNvSpPr>
            <p:nvPr/>
          </p:nvSpPr>
          <p:spPr bwMode="auto">
            <a:xfrm>
              <a:off x="2974" y="2960"/>
              <a:ext cx="37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11D"/>
                  </a:solidFill>
                  <a:latin typeface="Times New Roman" pitchFamily="18" charset="0"/>
                </a:rPr>
                <a:t>20/04/05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04" name="Rectangle 307"/>
            <p:cNvSpPr>
              <a:spLocks noChangeArrowheads="1"/>
            </p:cNvSpPr>
            <p:nvPr/>
          </p:nvSpPr>
          <p:spPr bwMode="auto">
            <a:xfrm>
              <a:off x="3416" y="2960"/>
              <a:ext cx="37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11D"/>
                  </a:solidFill>
                  <a:latin typeface="Times New Roman" pitchFamily="18" charset="0"/>
                </a:rPr>
                <a:t>02/09/06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05" name="Rectangle 308"/>
            <p:cNvSpPr>
              <a:spLocks noChangeArrowheads="1"/>
            </p:cNvSpPr>
            <p:nvPr/>
          </p:nvSpPr>
          <p:spPr bwMode="auto">
            <a:xfrm>
              <a:off x="3857" y="2960"/>
              <a:ext cx="37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24211D"/>
                  </a:solidFill>
                  <a:latin typeface="Times New Roman" pitchFamily="18" charset="0"/>
                </a:rPr>
                <a:t>15/01/08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06" name="Rectangle 309"/>
            <p:cNvSpPr>
              <a:spLocks noChangeArrowheads="1"/>
            </p:cNvSpPr>
            <p:nvPr/>
          </p:nvSpPr>
          <p:spPr bwMode="auto">
            <a:xfrm>
              <a:off x="4299" y="2960"/>
              <a:ext cx="37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11D"/>
                  </a:solidFill>
                  <a:latin typeface="Times New Roman" pitchFamily="18" charset="0"/>
                </a:rPr>
                <a:t>29/05/09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07" name="Rectangle 310"/>
            <p:cNvSpPr>
              <a:spLocks noChangeArrowheads="1"/>
            </p:cNvSpPr>
            <p:nvPr/>
          </p:nvSpPr>
          <p:spPr bwMode="auto">
            <a:xfrm>
              <a:off x="4750" y="2960"/>
              <a:ext cx="37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11D"/>
                  </a:solidFill>
                  <a:latin typeface="Times New Roman" pitchFamily="18" charset="0"/>
                </a:rPr>
                <a:t>11/10/10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08" name="Rectangle 311"/>
            <p:cNvSpPr>
              <a:spLocks noChangeArrowheads="1"/>
            </p:cNvSpPr>
            <p:nvPr/>
          </p:nvSpPr>
          <p:spPr bwMode="auto">
            <a:xfrm>
              <a:off x="5182" y="2960"/>
              <a:ext cx="37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11D"/>
                  </a:solidFill>
                  <a:latin typeface="Times New Roman" pitchFamily="18" charset="0"/>
                </a:rPr>
                <a:t>23/02/12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09" name="Rectangle 312"/>
            <p:cNvSpPr>
              <a:spLocks noChangeArrowheads="1"/>
            </p:cNvSpPr>
            <p:nvPr/>
          </p:nvSpPr>
          <p:spPr bwMode="auto">
            <a:xfrm>
              <a:off x="3272" y="3134"/>
              <a:ext cx="19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11D"/>
                  </a:solidFill>
                  <a:latin typeface="Times New Roman" pitchFamily="18" charset="0"/>
                </a:rPr>
                <a:t>Date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1311" name="TextBox 1310"/>
          <p:cNvSpPr txBox="1"/>
          <p:nvPr/>
        </p:nvSpPr>
        <p:spPr>
          <a:xfrm rot="16200000">
            <a:off x="1260556" y="3098722"/>
            <a:ext cx="2449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>
                <a:latin typeface="Arial" pitchFamily="18"/>
                <a:ea typeface="Microsoft YaHei" pitchFamily="2"/>
                <a:cs typeface="Mangal" pitchFamily="2"/>
              </a:rPr>
              <a:t>Clock frequency (MHz)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0546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Processor Performance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3000" y="5041900"/>
            <a:ext cx="7416800" cy="509588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Performance is also saturating</a:t>
            </a:r>
          </a:p>
        </p:txBody>
      </p:sp>
      <p:grpSp>
        <p:nvGrpSpPr>
          <p:cNvPr id="2336" name="Group 318"/>
          <p:cNvGrpSpPr>
            <a:grpSpLocks noChangeAspect="1"/>
          </p:cNvGrpSpPr>
          <p:nvPr/>
        </p:nvGrpSpPr>
        <p:grpSpPr bwMode="auto">
          <a:xfrm>
            <a:off x="2209800" y="1905001"/>
            <a:ext cx="7615238" cy="2627313"/>
            <a:chOff x="784" y="1384"/>
            <a:chExt cx="4797" cy="1655"/>
          </a:xfrm>
        </p:grpSpPr>
        <p:sp>
          <p:nvSpPr>
            <p:cNvPr id="2337" name="AutoShape 317"/>
            <p:cNvSpPr>
              <a:spLocks noChangeAspect="1" noChangeArrowheads="1" noTextEdit="1"/>
            </p:cNvSpPr>
            <p:nvPr/>
          </p:nvSpPr>
          <p:spPr bwMode="auto">
            <a:xfrm>
              <a:off x="784" y="1384"/>
              <a:ext cx="4797" cy="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38" name="Group 519"/>
            <p:cNvGrpSpPr>
              <a:grpSpLocks/>
            </p:cNvGrpSpPr>
            <p:nvPr/>
          </p:nvGrpSpPr>
          <p:grpSpPr bwMode="auto">
            <a:xfrm>
              <a:off x="1098" y="1394"/>
              <a:ext cx="4451" cy="1645"/>
              <a:chOff x="1098" y="1394"/>
              <a:chExt cx="4451" cy="1645"/>
            </a:xfrm>
          </p:grpSpPr>
          <p:sp>
            <p:nvSpPr>
              <p:cNvPr id="2430" name="Freeform 319"/>
              <p:cNvSpPr>
                <a:spLocks noEditPoints="1"/>
              </p:cNvSpPr>
              <p:nvPr/>
            </p:nvSpPr>
            <p:spPr bwMode="auto">
              <a:xfrm>
                <a:off x="1431" y="1394"/>
                <a:ext cx="3959" cy="1323"/>
              </a:xfrm>
              <a:custGeom>
                <a:avLst/>
                <a:gdLst>
                  <a:gd name="T0" fmla="*/ 0 w 404"/>
                  <a:gd name="T1" fmla="*/ 135 h 135"/>
                  <a:gd name="T2" fmla="*/ 404 w 404"/>
                  <a:gd name="T3" fmla="*/ 135 h 135"/>
                  <a:gd name="T4" fmla="*/ 0 w 404"/>
                  <a:gd name="T5" fmla="*/ 0 h 135"/>
                  <a:gd name="T6" fmla="*/ 404 w 404"/>
                  <a:gd name="T7" fmla="*/ 0 h 135"/>
                  <a:gd name="T8" fmla="*/ 0 w 404"/>
                  <a:gd name="T9" fmla="*/ 17 h 135"/>
                  <a:gd name="T10" fmla="*/ 404 w 404"/>
                  <a:gd name="T11" fmla="*/ 17 h 135"/>
                  <a:gd name="T12" fmla="*/ 0 w 404"/>
                  <a:gd name="T13" fmla="*/ 34 h 135"/>
                  <a:gd name="T14" fmla="*/ 404 w 404"/>
                  <a:gd name="T15" fmla="*/ 34 h 135"/>
                  <a:gd name="T16" fmla="*/ 0 w 404"/>
                  <a:gd name="T17" fmla="*/ 51 h 135"/>
                  <a:gd name="T18" fmla="*/ 404 w 404"/>
                  <a:gd name="T19" fmla="*/ 51 h 135"/>
                  <a:gd name="T20" fmla="*/ 0 w 404"/>
                  <a:gd name="T21" fmla="*/ 68 h 135"/>
                  <a:gd name="T22" fmla="*/ 404 w 404"/>
                  <a:gd name="T23" fmla="*/ 68 h 135"/>
                  <a:gd name="T24" fmla="*/ 0 w 404"/>
                  <a:gd name="T25" fmla="*/ 85 h 135"/>
                  <a:gd name="T26" fmla="*/ 404 w 404"/>
                  <a:gd name="T27" fmla="*/ 85 h 135"/>
                  <a:gd name="T28" fmla="*/ 0 w 404"/>
                  <a:gd name="T29" fmla="*/ 101 h 135"/>
                  <a:gd name="T30" fmla="*/ 404 w 404"/>
                  <a:gd name="T31" fmla="*/ 101 h 135"/>
                  <a:gd name="T32" fmla="*/ 0 w 404"/>
                  <a:gd name="T33" fmla="*/ 118 h 135"/>
                  <a:gd name="T34" fmla="*/ 404 w 404"/>
                  <a:gd name="T35" fmla="*/ 11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4" h="135">
                    <a:moveTo>
                      <a:pt x="0" y="135"/>
                    </a:moveTo>
                    <a:lnTo>
                      <a:pt x="404" y="135"/>
                    </a:lnTo>
                    <a:moveTo>
                      <a:pt x="0" y="0"/>
                    </a:moveTo>
                    <a:lnTo>
                      <a:pt x="404" y="0"/>
                    </a:lnTo>
                    <a:moveTo>
                      <a:pt x="0" y="17"/>
                    </a:moveTo>
                    <a:lnTo>
                      <a:pt x="404" y="17"/>
                    </a:lnTo>
                    <a:moveTo>
                      <a:pt x="0" y="34"/>
                    </a:moveTo>
                    <a:lnTo>
                      <a:pt x="404" y="34"/>
                    </a:lnTo>
                    <a:moveTo>
                      <a:pt x="0" y="51"/>
                    </a:moveTo>
                    <a:lnTo>
                      <a:pt x="404" y="51"/>
                    </a:lnTo>
                    <a:moveTo>
                      <a:pt x="0" y="68"/>
                    </a:moveTo>
                    <a:lnTo>
                      <a:pt x="404" y="68"/>
                    </a:lnTo>
                    <a:moveTo>
                      <a:pt x="0" y="85"/>
                    </a:moveTo>
                    <a:lnTo>
                      <a:pt x="404" y="85"/>
                    </a:lnTo>
                    <a:moveTo>
                      <a:pt x="0" y="101"/>
                    </a:moveTo>
                    <a:lnTo>
                      <a:pt x="404" y="101"/>
                    </a:lnTo>
                    <a:moveTo>
                      <a:pt x="0" y="118"/>
                    </a:moveTo>
                    <a:lnTo>
                      <a:pt x="404" y="118"/>
                    </a:lnTo>
                  </a:path>
                </a:pathLst>
              </a:custGeom>
              <a:noFill/>
              <a:ln w="10" cap="flat">
                <a:solidFill>
                  <a:srgbClr val="94939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1" name="Line 320"/>
              <p:cNvSpPr>
                <a:spLocks noChangeShapeType="1"/>
              </p:cNvSpPr>
              <p:nvPr/>
            </p:nvSpPr>
            <p:spPr bwMode="auto">
              <a:xfrm>
                <a:off x="1460" y="1394"/>
                <a:ext cx="0" cy="1352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2" name="Line 321"/>
              <p:cNvSpPr>
                <a:spLocks noChangeShapeType="1"/>
              </p:cNvSpPr>
              <p:nvPr/>
            </p:nvSpPr>
            <p:spPr bwMode="auto">
              <a:xfrm>
                <a:off x="1460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3" name="Line 322"/>
              <p:cNvSpPr>
                <a:spLocks noChangeShapeType="1"/>
              </p:cNvSpPr>
              <p:nvPr/>
            </p:nvSpPr>
            <p:spPr bwMode="auto">
              <a:xfrm>
                <a:off x="1892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4" name="Line 323"/>
              <p:cNvSpPr>
                <a:spLocks noChangeShapeType="1"/>
              </p:cNvSpPr>
              <p:nvPr/>
            </p:nvSpPr>
            <p:spPr bwMode="auto">
              <a:xfrm>
                <a:off x="2333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5" name="Line 324"/>
              <p:cNvSpPr>
                <a:spLocks noChangeShapeType="1"/>
              </p:cNvSpPr>
              <p:nvPr/>
            </p:nvSpPr>
            <p:spPr bwMode="auto">
              <a:xfrm>
                <a:off x="2764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6" name="Line 325"/>
              <p:cNvSpPr>
                <a:spLocks noChangeShapeType="1"/>
              </p:cNvSpPr>
              <p:nvPr/>
            </p:nvSpPr>
            <p:spPr bwMode="auto">
              <a:xfrm>
                <a:off x="3205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7" name="Line 326"/>
              <p:cNvSpPr>
                <a:spLocks noChangeShapeType="1"/>
              </p:cNvSpPr>
              <p:nvPr/>
            </p:nvSpPr>
            <p:spPr bwMode="auto">
              <a:xfrm>
                <a:off x="3646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8" name="Line 327"/>
              <p:cNvSpPr>
                <a:spLocks noChangeShapeType="1"/>
              </p:cNvSpPr>
              <p:nvPr/>
            </p:nvSpPr>
            <p:spPr bwMode="auto">
              <a:xfrm>
                <a:off x="4077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9" name="Line 328"/>
              <p:cNvSpPr>
                <a:spLocks noChangeShapeType="1"/>
              </p:cNvSpPr>
              <p:nvPr/>
            </p:nvSpPr>
            <p:spPr bwMode="auto">
              <a:xfrm>
                <a:off x="4518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0" name="Line 329"/>
              <p:cNvSpPr>
                <a:spLocks noChangeShapeType="1"/>
              </p:cNvSpPr>
              <p:nvPr/>
            </p:nvSpPr>
            <p:spPr bwMode="auto">
              <a:xfrm>
                <a:off x="4949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1" name="Line 330"/>
              <p:cNvSpPr>
                <a:spLocks noChangeShapeType="1"/>
              </p:cNvSpPr>
              <p:nvPr/>
            </p:nvSpPr>
            <p:spPr bwMode="auto">
              <a:xfrm>
                <a:off x="5390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2" name="Rectangle 331"/>
              <p:cNvSpPr>
                <a:spLocks noChangeArrowheads="1"/>
              </p:cNvSpPr>
              <p:nvPr/>
            </p:nvSpPr>
            <p:spPr bwMode="auto">
              <a:xfrm>
                <a:off x="1284" y="2217"/>
                <a:ext cx="9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40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43" name="Rectangle 332"/>
              <p:cNvSpPr>
                <a:spLocks noChangeArrowheads="1"/>
              </p:cNvSpPr>
              <p:nvPr/>
            </p:nvSpPr>
            <p:spPr bwMode="auto">
              <a:xfrm>
                <a:off x="1284" y="1472"/>
                <a:ext cx="9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35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44" name="Rectangle 333"/>
              <p:cNvSpPr>
                <a:spLocks noChangeArrowheads="1"/>
              </p:cNvSpPr>
              <p:nvPr/>
            </p:nvSpPr>
            <p:spPr bwMode="auto">
              <a:xfrm>
                <a:off x="1284" y="1619"/>
                <a:ext cx="9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30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45" name="Rectangle 334"/>
              <p:cNvSpPr>
                <a:spLocks noChangeArrowheads="1"/>
              </p:cNvSpPr>
              <p:nvPr/>
            </p:nvSpPr>
            <p:spPr bwMode="auto">
              <a:xfrm>
                <a:off x="1284" y="1766"/>
                <a:ext cx="9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25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46" name="Rectangle 335"/>
              <p:cNvSpPr>
                <a:spLocks noChangeArrowheads="1"/>
              </p:cNvSpPr>
              <p:nvPr/>
            </p:nvSpPr>
            <p:spPr bwMode="auto">
              <a:xfrm>
                <a:off x="1284" y="1923"/>
                <a:ext cx="9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20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47" name="Rectangle 336"/>
              <p:cNvSpPr>
                <a:spLocks noChangeArrowheads="1"/>
              </p:cNvSpPr>
              <p:nvPr/>
            </p:nvSpPr>
            <p:spPr bwMode="auto">
              <a:xfrm>
                <a:off x="1284" y="2070"/>
                <a:ext cx="9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15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48" name="Rectangle 337"/>
              <p:cNvSpPr>
                <a:spLocks noChangeArrowheads="1"/>
              </p:cNvSpPr>
              <p:nvPr/>
            </p:nvSpPr>
            <p:spPr bwMode="auto">
              <a:xfrm>
                <a:off x="1284" y="2374"/>
                <a:ext cx="9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10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49" name="Rectangle 338"/>
              <p:cNvSpPr>
                <a:spLocks noChangeArrowheads="1"/>
              </p:cNvSpPr>
              <p:nvPr/>
            </p:nvSpPr>
            <p:spPr bwMode="auto">
              <a:xfrm>
                <a:off x="1333" y="2521"/>
                <a:ext cx="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5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50" name="Rectangle 339"/>
              <p:cNvSpPr>
                <a:spLocks noChangeArrowheads="1"/>
              </p:cNvSpPr>
              <p:nvPr/>
            </p:nvSpPr>
            <p:spPr bwMode="auto">
              <a:xfrm>
                <a:off x="1333" y="2668"/>
                <a:ext cx="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51" name="Rectangle 340"/>
              <p:cNvSpPr>
                <a:spLocks noChangeArrowheads="1"/>
              </p:cNvSpPr>
              <p:nvPr/>
            </p:nvSpPr>
            <p:spPr bwMode="auto">
              <a:xfrm rot="16200000">
                <a:off x="766" y="2070"/>
                <a:ext cx="780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err="1">
                    <a:solidFill>
                      <a:srgbClr val="24211D"/>
                    </a:solidFill>
                    <a:latin typeface="Times New Roman" pitchFamily="18" charset="0"/>
                  </a:rPr>
                  <a:t>Speclnt</a:t>
                </a:r>
                <a:r>
                  <a:rPr lang="en-US" sz="1200" dirty="0">
                    <a:solidFill>
                      <a:srgbClr val="24211D"/>
                    </a:solidFill>
                    <a:latin typeface="Times New Roman" pitchFamily="18" charset="0"/>
                  </a:rPr>
                  <a:t> 2006  Score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452" name="Rectangle 341"/>
              <p:cNvSpPr>
                <a:spLocks noChangeArrowheads="1"/>
              </p:cNvSpPr>
              <p:nvPr/>
            </p:nvSpPr>
            <p:spPr bwMode="auto">
              <a:xfrm>
                <a:off x="1274" y="2756"/>
                <a:ext cx="34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29/10/99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53" name="Rectangle 342"/>
              <p:cNvSpPr>
                <a:spLocks noChangeArrowheads="1"/>
              </p:cNvSpPr>
              <p:nvPr/>
            </p:nvSpPr>
            <p:spPr bwMode="auto">
              <a:xfrm>
                <a:off x="1725" y="2756"/>
                <a:ext cx="34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12/03/01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54" name="Rectangle 343"/>
              <p:cNvSpPr>
                <a:spLocks noChangeArrowheads="1"/>
              </p:cNvSpPr>
              <p:nvPr/>
            </p:nvSpPr>
            <p:spPr bwMode="auto">
              <a:xfrm>
                <a:off x="2146" y="2756"/>
                <a:ext cx="34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25/07/02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55" name="Rectangle 344"/>
              <p:cNvSpPr>
                <a:spLocks noChangeArrowheads="1"/>
              </p:cNvSpPr>
              <p:nvPr/>
            </p:nvSpPr>
            <p:spPr bwMode="auto">
              <a:xfrm>
                <a:off x="2587" y="2756"/>
                <a:ext cx="34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07/12/03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56" name="Rectangle 345"/>
              <p:cNvSpPr>
                <a:spLocks noChangeArrowheads="1"/>
              </p:cNvSpPr>
              <p:nvPr/>
            </p:nvSpPr>
            <p:spPr bwMode="auto">
              <a:xfrm>
                <a:off x="3028" y="2756"/>
                <a:ext cx="34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24211D"/>
                    </a:solidFill>
                    <a:latin typeface="Times New Roman" pitchFamily="18" charset="0"/>
                  </a:rPr>
                  <a:t>20/04/05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457" name="Rectangle 346"/>
              <p:cNvSpPr>
                <a:spLocks noChangeArrowheads="1"/>
              </p:cNvSpPr>
              <p:nvPr/>
            </p:nvSpPr>
            <p:spPr bwMode="auto">
              <a:xfrm>
                <a:off x="3460" y="2756"/>
                <a:ext cx="34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02/09/06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58" name="Rectangle 347"/>
              <p:cNvSpPr>
                <a:spLocks noChangeArrowheads="1"/>
              </p:cNvSpPr>
              <p:nvPr/>
            </p:nvSpPr>
            <p:spPr bwMode="auto">
              <a:xfrm>
                <a:off x="3901" y="2756"/>
                <a:ext cx="34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15/01/08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59" name="Rectangle 348"/>
              <p:cNvSpPr>
                <a:spLocks noChangeArrowheads="1"/>
              </p:cNvSpPr>
              <p:nvPr/>
            </p:nvSpPr>
            <p:spPr bwMode="auto">
              <a:xfrm>
                <a:off x="4332" y="2756"/>
                <a:ext cx="34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29/05/09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60" name="Rectangle 349"/>
              <p:cNvSpPr>
                <a:spLocks noChangeArrowheads="1"/>
              </p:cNvSpPr>
              <p:nvPr/>
            </p:nvSpPr>
            <p:spPr bwMode="auto">
              <a:xfrm>
                <a:off x="4783" y="2756"/>
                <a:ext cx="34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11/10/10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61" name="Rectangle 350"/>
              <p:cNvSpPr>
                <a:spLocks noChangeArrowheads="1"/>
              </p:cNvSpPr>
              <p:nvPr/>
            </p:nvSpPr>
            <p:spPr bwMode="auto">
              <a:xfrm>
                <a:off x="5204" y="2756"/>
                <a:ext cx="34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23/02/12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62" name="Rectangle 351"/>
              <p:cNvSpPr>
                <a:spLocks noChangeArrowheads="1"/>
              </p:cNvSpPr>
              <p:nvPr/>
            </p:nvSpPr>
            <p:spPr bwMode="auto">
              <a:xfrm>
                <a:off x="3244" y="2923"/>
                <a:ext cx="18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Date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63" name="Line 352"/>
              <p:cNvSpPr>
                <a:spLocks noChangeShapeType="1"/>
              </p:cNvSpPr>
              <p:nvPr/>
            </p:nvSpPr>
            <p:spPr bwMode="auto">
              <a:xfrm>
                <a:off x="4793" y="1453"/>
                <a:ext cx="58" cy="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4" name="Line 353"/>
              <p:cNvSpPr>
                <a:spLocks noChangeShapeType="1"/>
              </p:cNvSpPr>
              <p:nvPr/>
            </p:nvSpPr>
            <p:spPr bwMode="auto">
              <a:xfrm>
                <a:off x="4861" y="1453"/>
                <a:ext cx="49" cy="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5" name="Line 354"/>
              <p:cNvSpPr>
                <a:spLocks noChangeShapeType="1"/>
              </p:cNvSpPr>
              <p:nvPr/>
            </p:nvSpPr>
            <p:spPr bwMode="auto">
              <a:xfrm flipV="1">
                <a:off x="4920" y="1443"/>
                <a:ext cx="59" cy="1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6" name="Line 355"/>
              <p:cNvSpPr>
                <a:spLocks noChangeShapeType="1"/>
              </p:cNvSpPr>
              <p:nvPr/>
            </p:nvSpPr>
            <p:spPr bwMode="auto">
              <a:xfrm>
                <a:off x="4989" y="1443"/>
                <a:ext cx="58" cy="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7" name="Line 356"/>
              <p:cNvSpPr>
                <a:spLocks noChangeShapeType="1"/>
              </p:cNvSpPr>
              <p:nvPr/>
            </p:nvSpPr>
            <p:spPr bwMode="auto">
              <a:xfrm>
                <a:off x="5057" y="1443"/>
                <a:ext cx="59" cy="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8" name="Line 357"/>
              <p:cNvSpPr>
                <a:spLocks noChangeShapeType="1"/>
              </p:cNvSpPr>
              <p:nvPr/>
            </p:nvSpPr>
            <p:spPr bwMode="auto">
              <a:xfrm>
                <a:off x="5126" y="1443"/>
                <a:ext cx="49" cy="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9" name="Line 358"/>
              <p:cNvSpPr>
                <a:spLocks noChangeShapeType="1"/>
              </p:cNvSpPr>
              <p:nvPr/>
            </p:nvSpPr>
            <p:spPr bwMode="auto">
              <a:xfrm flipV="1">
                <a:off x="5194" y="1433"/>
                <a:ext cx="49" cy="1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0" name="Line 359"/>
              <p:cNvSpPr>
                <a:spLocks noChangeShapeType="1"/>
              </p:cNvSpPr>
              <p:nvPr/>
            </p:nvSpPr>
            <p:spPr bwMode="auto">
              <a:xfrm>
                <a:off x="5253" y="1433"/>
                <a:ext cx="59" cy="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1" name="Line 360"/>
              <p:cNvSpPr>
                <a:spLocks noChangeShapeType="1"/>
              </p:cNvSpPr>
              <p:nvPr/>
            </p:nvSpPr>
            <p:spPr bwMode="auto">
              <a:xfrm>
                <a:off x="5322" y="1433"/>
                <a:ext cx="59" cy="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2" name="Line 361"/>
              <p:cNvSpPr>
                <a:spLocks noChangeShapeType="1"/>
              </p:cNvSpPr>
              <p:nvPr/>
            </p:nvSpPr>
            <p:spPr bwMode="auto">
              <a:xfrm>
                <a:off x="5390" y="1433"/>
                <a:ext cx="40" cy="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3" name="Line 362"/>
              <p:cNvSpPr>
                <a:spLocks noChangeShapeType="1"/>
              </p:cNvSpPr>
              <p:nvPr/>
            </p:nvSpPr>
            <p:spPr bwMode="auto">
              <a:xfrm>
                <a:off x="5390" y="1433"/>
                <a:ext cx="40" cy="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4" name="Freeform 363"/>
              <p:cNvSpPr>
                <a:spLocks/>
              </p:cNvSpPr>
              <p:nvPr/>
            </p:nvSpPr>
            <p:spPr bwMode="auto">
              <a:xfrm>
                <a:off x="1774" y="1453"/>
                <a:ext cx="3019" cy="1127"/>
              </a:xfrm>
              <a:custGeom>
                <a:avLst/>
                <a:gdLst>
                  <a:gd name="T0" fmla="*/ 0 w 308"/>
                  <a:gd name="T1" fmla="*/ 115 h 115"/>
                  <a:gd name="T2" fmla="*/ 9 w 308"/>
                  <a:gd name="T3" fmla="*/ 111 h 115"/>
                  <a:gd name="T4" fmla="*/ 13 w 308"/>
                  <a:gd name="T5" fmla="*/ 110 h 115"/>
                  <a:gd name="T6" fmla="*/ 22 w 308"/>
                  <a:gd name="T7" fmla="*/ 107 h 115"/>
                  <a:gd name="T8" fmla="*/ 44 w 308"/>
                  <a:gd name="T9" fmla="*/ 109 h 115"/>
                  <a:gd name="T10" fmla="*/ 54 w 308"/>
                  <a:gd name="T11" fmla="*/ 108 h 115"/>
                  <a:gd name="T12" fmla="*/ 69 w 308"/>
                  <a:gd name="T13" fmla="*/ 97 h 115"/>
                  <a:gd name="T14" fmla="*/ 80 w 308"/>
                  <a:gd name="T15" fmla="*/ 102 h 115"/>
                  <a:gd name="T16" fmla="*/ 89 w 308"/>
                  <a:gd name="T17" fmla="*/ 95 h 115"/>
                  <a:gd name="T18" fmla="*/ 95 w 308"/>
                  <a:gd name="T19" fmla="*/ 93 h 115"/>
                  <a:gd name="T20" fmla="*/ 104 w 308"/>
                  <a:gd name="T21" fmla="*/ 95 h 115"/>
                  <a:gd name="T22" fmla="*/ 119 w 308"/>
                  <a:gd name="T23" fmla="*/ 90 h 115"/>
                  <a:gd name="T24" fmla="*/ 146 w 308"/>
                  <a:gd name="T25" fmla="*/ 90 h 115"/>
                  <a:gd name="T26" fmla="*/ 151 w 308"/>
                  <a:gd name="T27" fmla="*/ 88 h 115"/>
                  <a:gd name="T28" fmla="*/ 159 w 308"/>
                  <a:gd name="T29" fmla="*/ 92 h 115"/>
                  <a:gd name="T30" fmla="*/ 169 w 308"/>
                  <a:gd name="T31" fmla="*/ 84 h 115"/>
                  <a:gd name="T32" fmla="*/ 180 w 308"/>
                  <a:gd name="T33" fmla="*/ 62 h 115"/>
                  <a:gd name="T34" fmla="*/ 184 w 308"/>
                  <a:gd name="T35" fmla="*/ 61 h 115"/>
                  <a:gd name="T36" fmla="*/ 190 w 308"/>
                  <a:gd name="T37" fmla="*/ 63 h 115"/>
                  <a:gd name="T38" fmla="*/ 194 w 308"/>
                  <a:gd name="T39" fmla="*/ 74 h 115"/>
                  <a:gd name="T40" fmla="*/ 197 w 308"/>
                  <a:gd name="T41" fmla="*/ 69 h 115"/>
                  <a:gd name="T42" fmla="*/ 200 w 308"/>
                  <a:gd name="T43" fmla="*/ 66 h 115"/>
                  <a:gd name="T44" fmla="*/ 204 w 308"/>
                  <a:gd name="T45" fmla="*/ 60 h 115"/>
                  <a:gd name="T46" fmla="*/ 221 w 308"/>
                  <a:gd name="T47" fmla="*/ 45 h 115"/>
                  <a:gd name="T48" fmla="*/ 228 w 308"/>
                  <a:gd name="T49" fmla="*/ 39 h 115"/>
                  <a:gd name="T50" fmla="*/ 234 w 308"/>
                  <a:gd name="T51" fmla="*/ 31 h 115"/>
                  <a:gd name="T52" fmla="*/ 243 w 308"/>
                  <a:gd name="T53" fmla="*/ 34 h 115"/>
                  <a:gd name="T54" fmla="*/ 249 w 308"/>
                  <a:gd name="T55" fmla="*/ 32 h 115"/>
                  <a:gd name="T56" fmla="*/ 251 w 308"/>
                  <a:gd name="T57" fmla="*/ 24 h 115"/>
                  <a:gd name="T58" fmla="*/ 253 w 308"/>
                  <a:gd name="T59" fmla="*/ 21 h 115"/>
                  <a:gd name="T60" fmla="*/ 254 w 308"/>
                  <a:gd name="T61" fmla="*/ 16 h 115"/>
                  <a:gd name="T62" fmla="*/ 263 w 308"/>
                  <a:gd name="T63" fmla="*/ 16 h 115"/>
                  <a:gd name="T64" fmla="*/ 279 w 308"/>
                  <a:gd name="T65" fmla="*/ 8 h 115"/>
                  <a:gd name="T66" fmla="*/ 291 w 308"/>
                  <a:gd name="T67" fmla="*/ 3 h 115"/>
                  <a:gd name="T68" fmla="*/ 308 w 308"/>
                  <a:gd name="T6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8" h="115">
                    <a:moveTo>
                      <a:pt x="0" y="115"/>
                    </a:moveTo>
                    <a:cubicBezTo>
                      <a:pt x="0" y="115"/>
                      <a:pt x="7" y="111"/>
                      <a:pt x="9" y="111"/>
                    </a:cubicBezTo>
                    <a:cubicBezTo>
                      <a:pt x="12" y="111"/>
                      <a:pt x="13" y="111"/>
                      <a:pt x="13" y="110"/>
                    </a:cubicBezTo>
                    <a:cubicBezTo>
                      <a:pt x="14" y="109"/>
                      <a:pt x="18" y="107"/>
                      <a:pt x="22" y="107"/>
                    </a:cubicBezTo>
                    <a:cubicBezTo>
                      <a:pt x="25" y="108"/>
                      <a:pt x="42" y="109"/>
                      <a:pt x="44" y="109"/>
                    </a:cubicBezTo>
                    <a:cubicBezTo>
                      <a:pt x="47" y="109"/>
                      <a:pt x="50" y="110"/>
                      <a:pt x="54" y="108"/>
                    </a:cubicBezTo>
                    <a:cubicBezTo>
                      <a:pt x="57" y="106"/>
                      <a:pt x="64" y="94"/>
                      <a:pt x="69" y="97"/>
                    </a:cubicBezTo>
                    <a:cubicBezTo>
                      <a:pt x="73" y="99"/>
                      <a:pt x="74" y="103"/>
                      <a:pt x="80" y="102"/>
                    </a:cubicBezTo>
                    <a:cubicBezTo>
                      <a:pt x="86" y="100"/>
                      <a:pt x="89" y="96"/>
                      <a:pt x="89" y="95"/>
                    </a:cubicBezTo>
                    <a:cubicBezTo>
                      <a:pt x="89" y="94"/>
                      <a:pt x="92" y="90"/>
                      <a:pt x="95" y="93"/>
                    </a:cubicBezTo>
                    <a:cubicBezTo>
                      <a:pt x="99" y="95"/>
                      <a:pt x="100" y="97"/>
                      <a:pt x="104" y="95"/>
                    </a:cubicBezTo>
                    <a:cubicBezTo>
                      <a:pt x="108" y="92"/>
                      <a:pt x="115" y="88"/>
                      <a:pt x="119" y="90"/>
                    </a:cubicBezTo>
                    <a:cubicBezTo>
                      <a:pt x="126" y="95"/>
                      <a:pt x="140" y="94"/>
                      <a:pt x="146" y="90"/>
                    </a:cubicBezTo>
                    <a:cubicBezTo>
                      <a:pt x="147" y="89"/>
                      <a:pt x="150" y="85"/>
                      <a:pt x="151" y="88"/>
                    </a:cubicBezTo>
                    <a:cubicBezTo>
                      <a:pt x="152" y="89"/>
                      <a:pt x="157" y="92"/>
                      <a:pt x="159" y="92"/>
                    </a:cubicBezTo>
                    <a:cubicBezTo>
                      <a:pt x="161" y="91"/>
                      <a:pt x="169" y="85"/>
                      <a:pt x="169" y="84"/>
                    </a:cubicBezTo>
                    <a:cubicBezTo>
                      <a:pt x="170" y="83"/>
                      <a:pt x="180" y="65"/>
                      <a:pt x="180" y="62"/>
                    </a:cubicBezTo>
                    <a:cubicBezTo>
                      <a:pt x="179" y="60"/>
                      <a:pt x="182" y="62"/>
                      <a:pt x="184" y="61"/>
                    </a:cubicBezTo>
                    <a:cubicBezTo>
                      <a:pt x="186" y="60"/>
                      <a:pt x="190" y="59"/>
                      <a:pt x="190" y="63"/>
                    </a:cubicBezTo>
                    <a:cubicBezTo>
                      <a:pt x="190" y="68"/>
                      <a:pt x="191" y="76"/>
                      <a:pt x="194" y="74"/>
                    </a:cubicBezTo>
                    <a:cubicBezTo>
                      <a:pt x="197" y="72"/>
                      <a:pt x="197" y="70"/>
                      <a:pt x="197" y="69"/>
                    </a:cubicBezTo>
                    <a:cubicBezTo>
                      <a:pt x="197" y="67"/>
                      <a:pt x="199" y="67"/>
                      <a:pt x="200" y="66"/>
                    </a:cubicBezTo>
                    <a:cubicBezTo>
                      <a:pt x="202" y="65"/>
                      <a:pt x="203" y="62"/>
                      <a:pt x="204" y="60"/>
                    </a:cubicBezTo>
                    <a:cubicBezTo>
                      <a:pt x="205" y="58"/>
                      <a:pt x="220" y="46"/>
                      <a:pt x="221" y="45"/>
                    </a:cubicBezTo>
                    <a:cubicBezTo>
                      <a:pt x="222" y="43"/>
                      <a:pt x="227" y="40"/>
                      <a:pt x="228" y="39"/>
                    </a:cubicBezTo>
                    <a:cubicBezTo>
                      <a:pt x="228" y="38"/>
                      <a:pt x="230" y="32"/>
                      <a:pt x="234" y="31"/>
                    </a:cubicBezTo>
                    <a:cubicBezTo>
                      <a:pt x="238" y="30"/>
                      <a:pt x="241" y="33"/>
                      <a:pt x="243" y="34"/>
                    </a:cubicBezTo>
                    <a:cubicBezTo>
                      <a:pt x="246" y="35"/>
                      <a:pt x="247" y="35"/>
                      <a:pt x="249" y="32"/>
                    </a:cubicBezTo>
                    <a:cubicBezTo>
                      <a:pt x="252" y="29"/>
                      <a:pt x="251" y="27"/>
                      <a:pt x="251" y="24"/>
                    </a:cubicBezTo>
                    <a:cubicBezTo>
                      <a:pt x="252" y="21"/>
                      <a:pt x="253" y="21"/>
                      <a:pt x="253" y="21"/>
                    </a:cubicBezTo>
                    <a:cubicBezTo>
                      <a:pt x="252" y="20"/>
                      <a:pt x="251" y="16"/>
                      <a:pt x="254" y="16"/>
                    </a:cubicBezTo>
                    <a:cubicBezTo>
                      <a:pt x="256" y="16"/>
                      <a:pt x="260" y="16"/>
                      <a:pt x="263" y="16"/>
                    </a:cubicBezTo>
                    <a:cubicBezTo>
                      <a:pt x="265" y="15"/>
                      <a:pt x="274" y="12"/>
                      <a:pt x="279" y="8"/>
                    </a:cubicBezTo>
                    <a:cubicBezTo>
                      <a:pt x="284" y="4"/>
                      <a:pt x="287" y="4"/>
                      <a:pt x="291" y="3"/>
                    </a:cubicBezTo>
                    <a:cubicBezTo>
                      <a:pt x="295" y="1"/>
                      <a:pt x="308" y="0"/>
                      <a:pt x="308" y="0"/>
                    </a:cubicBezTo>
                  </a:path>
                </a:pathLst>
              </a:custGeom>
              <a:noFill/>
              <a:ln w="10" cap="flat">
                <a:solidFill>
                  <a:srgbClr val="23398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5" name="Freeform 364"/>
              <p:cNvSpPr>
                <a:spLocks/>
              </p:cNvSpPr>
              <p:nvPr/>
            </p:nvSpPr>
            <p:spPr bwMode="auto">
              <a:xfrm>
                <a:off x="1813" y="2570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6" name="Freeform 365"/>
              <p:cNvSpPr>
                <a:spLocks/>
              </p:cNvSpPr>
              <p:nvPr/>
            </p:nvSpPr>
            <p:spPr bwMode="auto">
              <a:xfrm>
                <a:off x="1843" y="2599"/>
                <a:ext cx="29" cy="40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7" name="Freeform 366"/>
              <p:cNvSpPr>
                <a:spLocks/>
              </p:cNvSpPr>
              <p:nvPr/>
            </p:nvSpPr>
            <p:spPr bwMode="auto">
              <a:xfrm>
                <a:off x="1921" y="2629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8" name="Freeform 367"/>
              <p:cNvSpPr>
                <a:spLocks/>
              </p:cNvSpPr>
              <p:nvPr/>
            </p:nvSpPr>
            <p:spPr bwMode="auto">
              <a:xfrm>
                <a:off x="1921" y="2599"/>
                <a:ext cx="29" cy="30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9" name="Freeform 368"/>
              <p:cNvSpPr>
                <a:spLocks/>
              </p:cNvSpPr>
              <p:nvPr/>
            </p:nvSpPr>
            <p:spPr bwMode="auto">
              <a:xfrm>
                <a:off x="1941" y="2599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0" name="Freeform 369"/>
              <p:cNvSpPr>
                <a:spLocks/>
              </p:cNvSpPr>
              <p:nvPr/>
            </p:nvSpPr>
            <p:spPr bwMode="auto">
              <a:xfrm>
                <a:off x="1950" y="2580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1" name="Freeform 370"/>
              <p:cNvSpPr>
                <a:spLocks/>
              </p:cNvSpPr>
              <p:nvPr/>
            </p:nvSpPr>
            <p:spPr bwMode="auto">
              <a:xfrm>
                <a:off x="1941" y="2560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2" name="Freeform 371"/>
              <p:cNvSpPr>
                <a:spLocks/>
              </p:cNvSpPr>
              <p:nvPr/>
            </p:nvSpPr>
            <p:spPr bwMode="auto">
              <a:xfrm>
                <a:off x="1941" y="2531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3" name="Freeform 372"/>
              <p:cNvSpPr>
                <a:spLocks/>
              </p:cNvSpPr>
              <p:nvPr/>
            </p:nvSpPr>
            <p:spPr bwMode="auto">
              <a:xfrm>
                <a:off x="2137" y="2560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4" name="Freeform 373"/>
              <p:cNvSpPr>
                <a:spLocks/>
              </p:cNvSpPr>
              <p:nvPr/>
            </p:nvSpPr>
            <p:spPr bwMode="auto">
              <a:xfrm>
                <a:off x="2137" y="2541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5" name="Freeform 374"/>
              <p:cNvSpPr>
                <a:spLocks/>
              </p:cNvSpPr>
              <p:nvPr/>
            </p:nvSpPr>
            <p:spPr bwMode="auto">
              <a:xfrm>
                <a:off x="2264" y="2550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6" name="Freeform 375"/>
              <p:cNvSpPr>
                <a:spLocks/>
              </p:cNvSpPr>
              <p:nvPr/>
            </p:nvSpPr>
            <p:spPr bwMode="auto">
              <a:xfrm>
                <a:off x="2284" y="2560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7" name="Freeform 376"/>
              <p:cNvSpPr>
                <a:spLocks/>
              </p:cNvSpPr>
              <p:nvPr/>
            </p:nvSpPr>
            <p:spPr bwMode="auto">
              <a:xfrm>
                <a:off x="2284" y="2541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8" name="Freeform 377"/>
              <p:cNvSpPr>
                <a:spLocks/>
              </p:cNvSpPr>
              <p:nvPr/>
            </p:nvSpPr>
            <p:spPr bwMode="auto">
              <a:xfrm>
                <a:off x="2401" y="2472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9" name="Freeform 378"/>
              <p:cNvSpPr>
                <a:spLocks/>
              </p:cNvSpPr>
              <p:nvPr/>
            </p:nvSpPr>
            <p:spPr bwMode="auto">
              <a:xfrm>
                <a:off x="2401" y="2443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0" name="Freeform 379"/>
              <p:cNvSpPr>
                <a:spLocks/>
              </p:cNvSpPr>
              <p:nvPr/>
            </p:nvSpPr>
            <p:spPr bwMode="auto">
              <a:xfrm>
                <a:off x="2480" y="2511"/>
                <a:ext cx="29" cy="30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1" name="Freeform 380"/>
              <p:cNvSpPr>
                <a:spLocks/>
              </p:cNvSpPr>
              <p:nvPr/>
            </p:nvSpPr>
            <p:spPr bwMode="auto">
              <a:xfrm>
                <a:off x="2529" y="2511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2" name="Freeform 381"/>
              <p:cNvSpPr>
                <a:spLocks/>
              </p:cNvSpPr>
              <p:nvPr/>
            </p:nvSpPr>
            <p:spPr bwMode="auto">
              <a:xfrm>
                <a:off x="2529" y="2482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3" name="Freeform 382"/>
              <p:cNvSpPr>
                <a:spLocks/>
              </p:cNvSpPr>
              <p:nvPr/>
            </p:nvSpPr>
            <p:spPr bwMode="auto">
              <a:xfrm>
                <a:off x="2529" y="2452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4" name="Freeform 383"/>
              <p:cNvSpPr>
                <a:spLocks/>
              </p:cNvSpPr>
              <p:nvPr/>
            </p:nvSpPr>
            <p:spPr bwMode="auto">
              <a:xfrm>
                <a:off x="2666" y="2403"/>
                <a:ext cx="29" cy="40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5" name="Freeform 384"/>
              <p:cNvSpPr>
                <a:spLocks/>
              </p:cNvSpPr>
              <p:nvPr/>
            </p:nvSpPr>
            <p:spPr bwMode="auto">
              <a:xfrm>
                <a:off x="2970" y="2521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6" name="Freeform 385"/>
              <p:cNvSpPr>
                <a:spLocks/>
              </p:cNvSpPr>
              <p:nvPr/>
            </p:nvSpPr>
            <p:spPr bwMode="auto">
              <a:xfrm>
                <a:off x="2901" y="2423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7" name="Freeform 386"/>
              <p:cNvSpPr>
                <a:spLocks/>
              </p:cNvSpPr>
              <p:nvPr/>
            </p:nvSpPr>
            <p:spPr bwMode="auto">
              <a:xfrm>
                <a:off x="2901" y="2403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8" name="Freeform 387"/>
              <p:cNvSpPr>
                <a:spLocks/>
              </p:cNvSpPr>
              <p:nvPr/>
            </p:nvSpPr>
            <p:spPr bwMode="auto">
              <a:xfrm>
                <a:off x="2891" y="2384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9" name="Freeform 388"/>
              <p:cNvSpPr>
                <a:spLocks/>
              </p:cNvSpPr>
              <p:nvPr/>
            </p:nvSpPr>
            <p:spPr bwMode="auto">
              <a:xfrm>
                <a:off x="2921" y="2384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0" name="Freeform 389"/>
              <p:cNvSpPr>
                <a:spLocks/>
              </p:cNvSpPr>
              <p:nvPr/>
            </p:nvSpPr>
            <p:spPr bwMode="auto">
              <a:xfrm>
                <a:off x="2901" y="2354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1" name="Freeform 390"/>
              <p:cNvSpPr>
                <a:spLocks/>
              </p:cNvSpPr>
              <p:nvPr/>
            </p:nvSpPr>
            <p:spPr bwMode="auto">
              <a:xfrm>
                <a:off x="3038" y="2423"/>
                <a:ext cx="39" cy="29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2" name="Freeform 391"/>
              <p:cNvSpPr>
                <a:spLocks/>
              </p:cNvSpPr>
              <p:nvPr/>
            </p:nvSpPr>
            <p:spPr bwMode="auto">
              <a:xfrm>
                <a:off x="3038" y="2384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3" name="Freeform 392"/>
              <p:cNvSpPr>
                <a:spLocks/>
              </p:cNvSpPr>
              <p:nvPr/>
            </p:nvSpPr>
            <p:spPr bwMode="auto">
              <a:xfrm>
                <a:off x="3224" y="2433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4" name="Freeform 393"/>
              <p:cNvSpPr>
                <a:spLocks/>
              </p:cNvSpPr>
              <p:nvPr/>
            </p:nvSpPr>
            <p:spPr bwMode="auto">
              <a:xfrm>
                <a:off x="3224" y="2413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5" name="Freeform 394"/>
              <p:cNvSpPr>
                <a:spLocks/>
              </p:cNvSpPr>
              <p:nvPr/>
            </p:nvSpPr>
            <p:spPr bwMode="auto">
              <a:xfrm>
                <a:off x="3224" y="2354"/>
                <a:ext cx="40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6" name="Freeform 395"/>
              <p:cNvSpPr>
                <a:spLocks/>
              </p:cNvSpPr>
              <p:nvPr/>
            </p:nvSpPr>
            <p:spPr bwMode="auto">
              <a:xfrm>
                <a:off x="3224" y="2335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7" name="Freeform 396"/>
              <p:cNvSpPr>
                <a:spLocks/>
              </p:cNvSpPr>
              <p:nvPr/>
            </p:nvSpPr>
            <p:spPr bwMode="auto">
              <a:xfrm>
                <a:off x="3381" y="2433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8" name="Freeform 397"/>
              <p:cNvSpPr>
                <a:spLocks/>
              </p:cNvSpPr>
              <p:nvPr/>
            </p:nvSpPr>
            <p:spPr bwMode="auto">
              <a:xfrm>
                <a:off x="3401" y="2394"/>
                <a:ext cx="39" cy="29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9" name="Freeform 398"/>
              <p:cNvSpPr>
                <a:spLocks/>
              </p:cNvSpPr>
              <p:nvPr/>
            </p:nvSpPr>
            <p:spPr bwMode="auto">
              <a:xfrm>
                <a:off x="3401" y="2374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0" name="Freeform 399"/>
              <p:cNvSpPr>
                <a:spLocks/>
              </p:cNvSpPr>
              <p:nvPr/>
            </p:nvSpPr>
            <p:spPr bwMode="auto">
              <a:xfrm>
                <a:off x="3411" y="2354"/>
                <a:ext cx="29" cy="30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3 w 3"/>
                  <a:gd name="T5" fmla="*/ 2 h 3"/>
                  <a:gd name="T6" fmla="*/ 1 w 3"/>
                  <a:gd name="T7" fmla="*/ 3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1" name="Freeform 400"/>
              <p:cNvSpPr>
                <a:spLocks/>
              </p:cNvSpPr>
              <p:nvPr/>
            </p:nvSpPr>
            <p:spPr bwMode="auto">
              <a:xfrm>
                <a:off x="3411" y="2335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2" name="Freeform 401"/>
              <p:cNvSpPr>
                <a:spLocks/>
              </p:cNvSpPr>
              <p:nvPr/>
            </p:nvSpPr>
            <p:spPr bwMode="auto">
              <a:xfrm>
                <a:off x="3411" y="2315"/>
                <a:ext cx="29" cy="30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3" name="Freeform 402"/>
              <p:cNvSpPr>
                <a:spLocks/>
              </p:cNvSpPr>
              <p:nvPr/>
            </p:nvSpPr>
            <p:spPr bwMode="auto">
              <a:xfrm>
                <a:off x="3381" y="2315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4" name="Freeform 403"/>
              <p:cNvSpPr>
                <a:spLocks/>
              </p:cNvSpPr>
              <p:nvPr/>
            </p:nvSpPr>
            <p:spPr bwMode="auto">
              <a:xfrm>
                <a:off x="3538" y="2394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5" name="Freeform 404"/>
              <p:cNvSpPr>
                <a:spLocks/>
              </p:cNvSpPr>
              <p:nvPr/>
            </p:nvSpPr>
            <p:spPr bwMode="auto">
              <a:xfrm>
                <a:off x="3538" y="2374"/>
                <a:ext cx="39" cy="29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6" name="Freeform 405"/>
              <p:cNvSpPr>
                <a:spLocks/>
              </p:cNvSpPr>
              <p:nvPr/>
            </p:nvSpPr>
            <p:spPr bwMode="auto">
              <a:xfrm>
                <a:off x="3509" y="2325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7" name="Freeform 406"/>
              <p:cNvSpPr>
                <a:spLocks/>
              </p:cNvSpPr>
              <p:nvPr/>
            </p:nvSpPr>
            <p:spPr bwMode="auto">
              <a:xfrm>
                <a:off x="3538" y="2335"/>
                <a:ext cx="29" cy="29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0 h 3"/>
                  <a:gd name="T4" fmla="*/ 3 w 3"/>
                  <a:gd name="T5" fmla="*/ 1 h 3"/>
                  <a:gd name="T6" fmla="*/ 1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8" name="Freeform 407"/>
              <p:cNvSpPr>
                <a:spLocks/>
              </p:cNvSpPr>
              <p:nvPr/>
            </p:nvSpPr>
            <p:spPr bwMode="auto">
              <a:xfrm>
                <a:off x="3567" y="2325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9" name="Freeform 408"/>
              <p:cNvSpPr>
                <a:spLocks/>
              </p:cNvSpPr>
              <p:nvPr/>
            </p:nvSpPr>
            <p:spPr bwMode="auto">
              <a:xfrm>
                <a:off x="3528" y="2296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0" name="Freeform 409"/>
              <p:cNvSpPr>
                <a:spLocks/>
              </p:cNvSpPr>
              <p:nvPr/>
            </p:nvSpPr>
            <p:spPr bwMode="auto">
              <a:xfrm>
                <a:off x="3558" y="2296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1" name="Freeform 410"/>
              <p:cNvSpPr>
                <a:spLocks/>
              </p:cNvSpPr>
              <p:nvPr/>
            </p:nvSpPr>
            <p:spPr bwMode="auto">
              <a:xfrm>
                <a:off x="3587" y="2482"/>
                <a:ext cx="39" cy="29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2" name="Freeform 411"/>
              <p:cNvSpPr>
                <a:spLocks/>
              </p:cNvSpPr>
              <p:nvPr/>
            </p:nvSpPr>
            <p:spPr bwMode="auto">
              <a:xfrm>
                <a:off x="3587" y="2462"/>
                <a:ext cx="39" cy="30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3" name="Freeform 412"/>
              <p:cNvSpPr>
                <a:spLocks/>
              </p:cNvSpPr>
              <p:nvPr/>
            </p:nvSpPr>
            <p:spPr bwMode="auto">
              <a:xfrm>
                <a:off x="3587" y="2433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4" name="Freeform 413"/>
              <p:cNvSpPr>
                <a:spLocks/>
              </p:cNvSpPr>
              <p:nvPr/>
            </p:nvSpPr>
            <p:spPr bwMode="auto">
              <a:xfrm>
                <a:off x="3587" y="2413"/>
                <a:ext cx="39" cy="30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5" name="Freeform 414"/>
              <p:cNvSpPr>
                <a:spLocks/>
              </p:cNvSpPr>
              <p:nvPr/>
            </p:nvSpPr>
            <p:spPr bwMode="auto">
              <a:xfrm>
                <a:off x="3587" y="2384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6" name="Freeform 415"/>
              <p:cNvSpPr>
                <a:spLocks/>
              </p:cNvSpPr>
              <p:nvPr/>
            </p:nvSpPr>
            <p:spPr bwMode="auto">
              <a:xfrm>
                <a:off x="3587" y="2354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7" name="Freeform 416"/>
              <p:cNvSpPr>
                <a:spLocks/>
              </p:cNvSpPr>
              <p:nvPr/>
            </p:nvSpPr>
            <p:spPr bwMode="auto">
              <a:xfrm>
                <a:off x="3587" y="2335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8" name="Freeform 417"/>
              <p:cNvSpPr>
                <a:spLocks/>
              </p:cNvSpPr>
              <p:nvPr/>
            </p:nvSpPr>
            <p:spPr bwMode="auto">
              <a:xfrm>
                <a:off x="3587" y="2305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9" name="Freeform 418"/>
              <p:cNvSpPr>
                <a:spLocks/>
              </p:cNvSpPr>
              <p:nvPr/>
            </p:nvSpPr>
            <p:spPr bwMode="auto">
              <a:xfrm>
                <a:off x="3587" y="2276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0" name="Freeform 419"/>
              <p:cNvSpPr>
                <a:spLocks/>
              </p:cNvSpPr>
              <p:nvPr/>
            </p:nvSpPr>
            <p:spPr bwMode="auto">
              <a:xfrm>
                <a:off x="3567" y="2256"/>
                <a:ext cx="30" cy="40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1" name="Freeform 420"/>
              <p:cNvSpPr>
                <a:spLocks/>
              </p:cNvSpPr>
              <p:nvPr/>
            </p:nvSpPr>
            <p:spPr bwMode="auto">
              <a:xfrm>
                <a:off x="3587" y="2237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2" name="Freeform 421"/>
              <p:cNvSpPr>
                <a:spLocks/>
              </p:cNvSpPr>
              <p:nvPr/>
            </p:nvSpPr>
            <p:spPr bwMode="auto">
              <a:xfrm>
                <a:off x="3597" y="2227"/>
                <a:ext cx="39" cy="29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3" name="Freeform 422"/>
              <p:cNvSpPr>
                <a:spLocks/>
              </p:cNvSpPr>
              <p:nvPr/>
            </p:nvSpPr>
            <p:spPr bwMode="auto">
              <a:xfrm>
                <a:off x="3538" y="2247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4" name="Freeform 423"/>
              <p:cNvSpPr>
                <a:spLocks/>
              </p:cNvSpPr>
              <p:nvPr/>
            </p:nvSpPr>
            <p:spPr bwMode="auto">
              <a:xfrm>
                <a:off x="3538" y="2207"/>
                <a:ext cx="29" cy="40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5" name="Freeform 424"/>
              <p:cNvSpPr>
                <a:spLocks/>
              </p:cNvSpPr>
              <p:nvPr/>
            </p:nvSpPr>
            <p:spPr bwMode="auto">
              <a:xfrm>
                <a:off x="3538" y="2188"/>
                <a:ext cx="29" cy="29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6" name="Freeform 425"/>
              <p:cNvSpPr>
                <a:spLocks/>
              </p:cNvSpPr>
              <p:nvPr/>
            </p:nvSpPr>
            <p:spPr bwMode="auto">
              <a:xfrm>
                <a:off x="3567" y="2178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7" name="Freeform 426"/>
              <p:cNvSpPr>
                <a:spLocks/>
              </p:cNvSpPr>
              <p:nvPr/>
            </p:nvSpPr>
            <p:spPr bwMode="auto">
              <a:xfrm>
                <a:off x="3538" y="2149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8" name="Freeform 427"/>
              <p:cNvSpPr>
                <a:spLocks/>
              </p:cNvSpPr>
              <p:nvPr/>
            </p:nvSpPr>
            <p:spPr bwMode="auto">
              <a:xfrm>
                <a:off x="3538" y="2129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9" name="Freeform 428"/>
              <p:cNvSpPr>
                <a:spLocks/>
              </p:cNvSpPr>
              <p:nvPr/>
            </p:nvSpPr>
            <p:spPr bwMode="auto">
              <a:xfrm>
                <a:off x="3538" y="2090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0" name="Freeform 429"/>
              <p:cNvSpPr>
                <a:spLocks/>
              </p:cNvSpPr>
              <p:nvPr/>
            </p:nvSpPr>
            <p:spPr bwMode="auto">
              <a:xfrm>
                <a:off x="3567" y="2139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1" name="Freeform 430"/>
              <p:cNvSpPr>
                <a:spLocks/>
              </p:cNvSpPr>
              <p:nvPr/>
            </p:nvSpPr>
            <p:spPr bwMode="auto">
              <a:xfrm>
                <a:off x="3567" y="2109"/>
                <a:ext cx="40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2" name="Freeform 431"/>
              <p:cNvSpPr>
                <a:spLocks/>
              </p:cNvSpPr>
              <p:nvPr/>
            </p:nvSpPr>
            <p:spPr bwMode="auto">
              <a:xfrm>
                <a:off x="3567" y="2090"/>
                <a:ext cx="40" cy="29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3" name="Freeform 432"/>
              <p:cNvSpPr>
                <a:spLocks/>
              </p:cNvSpPr>
              <p:nvPr/>
            </p:nvSpPr>
            <p:spPr bwMode="auto">
              <a:xfrm>
                <a:off x="3597" y="2139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4" name="Freeform 433"/>
              <p:cNvSpPr>
                <a:spLocks/>
              </p:cNvSpPr>
              <p:nvPr/>
            </p:nvSpPr>
            <p:spPr bwMode="auto">
              <a:xfrm>
                <a:off x="3675" y="2188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5" name="Freeform 434"/>
              <p:cNvSpPr>
                <a:spLocks/>
              </p:cNvSpPr>
              <p:nvPr/>
            </p:nvSpPr>
            <p:spPr bwMode="auto">
              <a:xfrm>
                <a:off x="3675" y="2247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6" name="Freeform 435"/>
              <p:cNvSpPr>
                <a:spLocks/>
              </p:cNvSpPr>
              <p:nvPr/>
            </p:nvSpPr>
            <p:spPr bwMode="auto">
              <a:xfrm>
                <a:off x="3636" y="2394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7" name="Freeform 436"/>
              <p:cNvSpPr>
                <a:spLocks/>
              </p:cNvSpPr>
              <p:nvPr/>
            </p:nvSpPr>
            <p:spPr bwMode="auto">
              <a:xfrm>
                <a:off x="3675" y="2374"/>
                <a:ext cx="39" cy="29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8" name="Freeform 437"/>
              <p:cNvSpPr>
                <a:spLocks/>
              </p:cNvSpPr>
              <p:nvPr/>
            </p:nvSpPr>
            <p:spPr bwMode="auto">
              <a:xfrm>
                <a:off x="3675" y="2335"/>
                <a:ext cx="30" cy="29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9" name="Freeform 438"/>
              <p:cNvSpPr>
                <a:spLocks/>
              </p:cNvSpPr>
              <p:nvPr/>
            </p:nvSpPr>
            <p:spPr bwMode="auto">
              <a:xfrm>
                <a:off x="3685" y="2305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0" name="Freeform 439"/>
              <p:cNvSpPr>
                <a:spLocks/>
              </p:cNvSpPr>
              <p:nvPr/>
            </p:nvSpPr>
            <p:spPr bwMode="auto">
              <a:xfrm>
                <a:off x="3705" y="2286"/>
                <a:ext cx="29" cy="29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1" name="Freeform 440"/>
              <p:cNvSpPr>
                <a:spLocks/>
              </p:cNvSpPr>
              <p:nvPr/>
            </p:nvSpPr>
            <p:spPr bwMode="auto">
              <a:xfrm>
                <a:off x="3773" y="2335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2" name="Freeform 441"/>
              <p:cNvSpPr>
                <a:spLocks/>
              </p:cNvSpPr>
              <p:nvPr/>
            </p:nvSpPr>
            <p:spPr bwMode="auto">
              <a:xfrm>
                <a:off x="3724" y="2345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3" name="Freeform 442"/>
              <p:cNvSpPr>
                <a:spLocks/>
              </p:cNvSpPr>
              <p:nvPr/>
            </p:nvSpPr>
            <p:spPr bwMode="auto">
              <a:xfrm>
                <a:off x="3724" y="2325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4" name="Freeform 443"/>
              <p:cNvSpPr>
                <a:spLocks/>
              </p:cNvSpPr>
              <p:nvPr/>
            </p:nvSpPr>
            <p:spPr bwMode="auto">
              <a:xfrm>
                <a:off x="3724" y="2305"/>
                <a:ext cx="40" cy="30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5" name="Freeform 444"/>
              <p:cNvSpPr>
                <a:spLocks/>
              </p:cNvSpPr>
              <p:nvPr/>
            </p:nvSpPr>
            <p:spPr bwMode="auto">
              <a:xfrm>
                <a:off x="3754" y="2296"/>
                <a:ext cx="29" cy="29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6" name="Freeform 445"/>
              <p:cNvSpPr>
                <a:spLocks/>
              </p:cNvSpPr>
              <p:nvPr/>
            </p:nvSpPr>
            <p:spPr bwMode="auto">
              <a:xfrm>
                <a:off x="3754" y="2276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7" name="Freeform 446"/>
              <p:cNvSpPr>
                <a:spLocks/>
              </p:cNvSpPr>
              <p:nvPr/>
            </p:nvSpPr>
            <p:spPr bwMode="auto">
              <a:xfrm>
                <a:off x="3724" y="2266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8" name="Freeform 447"/>
              <p:cNvSpPr>
                <a:spLocks/>
              </p:cNvSpPr>
              <p:nvPr/>
            </p:nvSpPr>
            <p:spPr bwMode="auto">
              <a:xfrm>
                <a:off x="3724" y="2247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9" name="Freeform 448"/>
              <p:cNvSpPr>
                <a:spLocks/>
              </p:cNvSpPr>
              <p:nvPr/>
            </p:nvSpPr>
            <p:spPr bwMode="auto">
              <a:xfrm>
                <a:off x="3724" y="2217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0" name="Freeform 449"/>
              <p:cNvSpPr>
                <a:spLocks/>
              </p:cNvSpPr>
              <p:nvPr/>
            </p:nvSpPr>
            <p:spPr bwMode="auto">
              <a:xfrm>
                <a:off x="3724" y="2198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1" name="Freeform 450"/>
              <p:cNvSpPr>
                <a:spLocks/>
              </p:cNvSpPr>
              <p:nvPr/>
            </p:nvSpPr>
            <p:spPr bwMode="auto">
              <a:xfrm>
                <a:off x="3724" y="2168"/>
                <a:ext cx="40" cy="30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" name="Freeform 451"/>
              <p:cNvSpPr>
                <a:spLocks/>
              </p:cNvSpPr>
              <p:nvPr/>
            </p:nvSpPr>
            <p:spPr bwMode="auto">
              <a:xfrm>
                <a:off x="3724" y="2139"/>
                <a:ext cx="40" cy="29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3" name="Freeform 452"/>
              <p:cNvSpPr>
                <a:spLocks/>
              </p:cNvSpPr>
              <p:nvPr/>
            </p:nvSpPr>
            <p:spPr bwMode="auto">
              <a:xfrm>
                <a:off x="3862" y="2305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4" name="Freeform 453"/>
              <p:cNvSpPr>
                <a:spLocks/>
              </p:cNvSpPr>
              <p:nvPr/>
            </p:nvSpPr>
            <p:spPr bwMode="auto">
              <a:xfrm>
                <a:off x="3862" y="2266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" name="Freeform 454"/>
              <p:cNvSpPr>
                <a:spLocks/>
              </p:cNvSpPr>
              <p:nvPr/>
            </p:nvSpPr>
            <p:spPr bwMode="auto">
              <a:xfrm>
                <a:off x="3832" y="2256"/>
                <a:ext cx="30" cy="40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6" name="Freeform 455"/>
              <p:cNvSpPr>
                <a:spLocks/>
              </p:cNvSpPr>
              <p:nvPr/>
            </p:nvSpPr>
            <p:spPr bwMode="auto">
              <a:xfrm>
                <a:off x="3803" y="2256"/>
                <a:ext cx="39" cy="30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7" name="Freeform 456"/>
              <p:cNvSpPr>
                <a:spLocks/>
              </p:cNvSpPr>
              <p:nvPr/>
            </p:nvSpPr>
            <p:spPr bwMode="auto">
              <a:xfrm>
                <a:off x="3832" y="2227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8" name="Freeform 457"/>
              <p:cNvSpPr>
                <a:spLocks/>
              </p:cNvSpPr>
              <p:nvPr/>
            </p:nvSpPr>
            <p:spPr bwMode="auto">
              <a:xfrm>
                <a:off x="3832" y="2207"/>
                <a:ext cx="30" cy="40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9" name="Freeform 458"/>
              <p:cNvSpPr>
                <a:spLocks/>
              </p:cNvSpPr>
              <p:nvPr/>
            </p:nvSpPr>
            <p:spPr bwMode="auto">
              <a:xfrm>
                <a:off x="3832" y="2188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" name="Freeform 459"/>
              <p:cNvSpPr>
                <a:spLocks/>
              </p:cNvSpPr>
              <p:nvPr/>
            </p:nvSpPr>
            <p:spPr bwMode="auto">
              <a:xfrm>
                <a:off x="3832" y="2158"/>
                <a:ext cx="30" cy="40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" name="Freeform 460"/>
              <p:cNvSpPr>
                <a:spLocks/>
              </p:cNvSpPr>
              <p:nvPr/>
            </p:nvSpPr>
            <p:spPr bwMode="auto">
              <a:xfrm>
                <a:off x="3832" y="2139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2" name="Freeform 461"/>
              <p:cNvSpPr>
                <a:spLocks/>
              </p:cNvSpPr>
              <p:nvPr/>
            </p:nvSpPr>
            <p:spPr bwMode="auto">
              <a:xfrm>
                <a:off x="3832" y="2119"/>
                <a:ext cx="39" cy="30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3" name="Freeform 462"/>
              <p:cNvSpPr>
                <a:spLocks/>
              </p:cNvSpPr>
              <p:nvPr/>
            </p:nvSpPr>
            <p:spPr bwMode="auto">
              <a:xfrm>
                <a:off x="3793" y="2149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4" name="Freeform 463"/>
              <p:cNvSpPr>
                <a:spLocks/>
              </p:cNvSpPr>
              <p:nvPr/>
            </p:nvSpPr>
            <p:spPr bwMode="auto">
              <a:xfrm>
                <a:off x="3803" y="2129"/>
                <a:ext cx="29" cy="29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5" name="Freeform 464"/>
              <p:cNvSpPr>
                <a:spLocks/>
              </p:cNvSpPr>
              <p:nvPr/>
            </p:nvSpPr>
            <p:spPr bwMode="auto">
              <a:xfrm>
                <a:off x="3803" y="2100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6" name="Freeform 465"/>
              <p:cNvSpPr>
                <a:spLocks/>
              </p:cNvSpPr>
              <p:nvPr/>
            </p:nvSpPr>
            <p:spPr bwMode="auto">
              <a:xfrm>
                <a:off x="3803" y="2031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7" name="Freeform 466"/>
              <p:cNvSpPr>
                <a:spLocks/>
              </p:cNvSpPr>
              <p:nvPr/>
            </p:nvSpPr>
            <p:spPr bwMode="auto">
              <a:xfrm>
                <a:off x="3881" y="2050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8" name="Freeform 467"/>
              <p:cNvSpPr>
                <a:spLocks/>
              </p:cNvSpPr>
              <p:nvPr/>
            </p:nvSpPr>
            <p:spPr bwMode="auto">
              <a:xfrm>
                <a:off x="3881" y="2031"/>
                <a:ext cx="39" cy="29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9" name="Freeform 468"/>
              <p:cNvSpPr>
                <a:spLocks/>
              </p:cNvSpPr>
              <p:nvPr/>
            </p:nvSpPr>
            <p:spPr bwMode="auto">
              <a:xfrm>
                <a:off x="3881" y="1992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0" name="Freeform 469"/>
              <p:cNvSpPr>
                <a:spLocks/>
              </p:cNvSpPr>
              <p:nvPr/>
            </p:nvSpPr>
            <p:spPr bwMode="auto">
              <a:xfrm>
                <a:off x="3881" y="2090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1" name="Freeform 470"/>
              <p:cNvSpPr>
                <a:spLocks/>
              </p:cNvSpPr>
              <p:nvPr/>
            </p:nvSpPr>
            <p:spPr bwMode="auto">
              <a:xfrm>
                <a:off x="3911" y="2090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2" name="Freeform 471"/>
              <p:cNvSpPr>
                <a:spLocks/>
              </p:cNvSpPr>
              <p:nvPr/>
            </p:nvSpPr>
            <p:spPr bwMode="auto">
              <a:xfrm>
                <a:off x="3911" y="2129"/>
                <a:ext cx="39" cy="29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3" name="Freeform 472"/>
              <p:cNvSpPr>
                <a:spLocks/>
              </p:cNvSpPr>
              <p:nvPr/>
            </p:nvSpPr>
            <p:spPr bwMode="auto">
              <a:xfrm>
                <a:off x="3930" y="2119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4" name="Freeform 473"/>
              <p:cNvSpPr>
                <a:spLocks/>
              </p:cNvSpPr>
              <p:nvPr/>
            </p:nvSpPr>
            <p:spPr bwMode="auto">
              <a:xfrm>
                <a:off x="3969" y="2129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5" name="Freeform 474"/>
              <p:cNvSpPr>
                <a:spLocks/>
              </p:cNvSpPr>
              <p:nvPr/>
            </p:nvSpPr>
            <p:spPr bwMode="auto">
              <a:xfrm>
                <a:off x="3969" y="2149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6" name="Freeform 475"/>
              <p:cNvSpPr>
                <a:spLocks/>
              </p:cNvSpPr>
              <p:nvPr/>
            </p:nvSpPr>
            <p:spPr bwMode="auto">
              <a:xfrm>
                <a:off x="3960" y="2178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7" name="Freeform 476"/>
              <p:cNvSpPr>
                <a:spLocks/>
              </p:cNvSpPr>
              <p:nvPr/>
            </p:nvSpPr>
            <p:spPr bwMode="auto">
              <a:xfrm>
                <a:off x="3969" y="2198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8" name="Freeform 477"/>
              <p:cNvSpPr>
                <a:spLocks/>
              </p:cNvSpPr>
              <p:nvPr/>
            </p:nvSpPr>
            <p:spPr bwMode="auto">
              <a:xfrm>
                <a:off x="3911" y="2227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9" name="Freeform 478"/>
              <p:cNvSpPr>
                <a:spLocks/>
              </p:cNvSpPr>
              <p:nvPr/>
            </p:nvSpPr>
            <p:spPr bwMode="auto">
              <a:xfrm>
                <a:off x="4116" y="2276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0" name="Freeform 479"/>
              <p:cNvSpPr>
                <a:spLocks/>
              </p:cNvSpPr>
              <p:nvPr/>
            </p:nvSpPr>
            <p:spPr bwMode="auto">
              <a:xfrm>
                <a:off x="4146" y="2325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1" name="Freeform 480"/>
              <p:cNvSpPr>
                <a:spLocks/>
              </p:cNvSpPr>
              <p:nvPr/>
            </p:nvSpPr>
            <p:spPr bwMode="auto">
              <a:xfrm>
                <a:off x="4146" y="2296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2" name="Freeform 481"/>
              <p:cNvSpPr>
                <a:spLocks/>
              </p:cNvSpPr>
              <p:nvPr/>
            </p:nvSpPr>
            <p:spPr bwMode="auto">
              <a:xfrm>
                <a:off x="4205" y="2335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3" name="Freeform 482"/>
              <p:cNvSpPr>
                <a:spLocks/>
              </p:cNvSpPr>
              <p:nvPr/>
            </p:nvSpPr>
            <p:spPr bwMode="auto">
              <a:xfrm>
                <a:off x="4205" y="2315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4" name="Freeform 483"/>
              <p:cNvSpPr>
                <a:spLocks/>
              </p:cNvSpPr>
              <p:nvPr/>
            </p:nvSpPr>
            <p:spPr bwMode="auto">
              <a:xfrm>
                <a:off x="4205" y="2266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5" name="Freeform 484"/>
              <p:cNvSpPr>
                <a:spLocks/>
              </p:cNvSpPr>
              <p:nvPr/>
            </p:nvSpPr>
            <p:spPr bwMode="auto">
              <a:xfrm>
                <a:off x="4205" y="2256"/>
                <a:ext cx="39" cy="30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6" name="Freeform 485"/>
              <p:cNvSpPr>
                <a:spLocks/>
              </p:cNvSpPr>
              <p:nvPr/>
            </p:nvSpPr>
            <p:spPr bwMode="auto">
              <a:xfrm>
                <a:off x="4175" y="2129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7" name="Freeform 486"/>
              <p:cNvSpPr>
                <a:spLocks/>
              </p:cNvSpPr>
              <p:nvPr/>
            </p:nvSpPr>
            <p:spPr bwMode="auto">
              <a:xfrm>
                <a:off x="4097" y="2129"/>
                <a:ext cx="39" cy="29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8" name="Freeform 487"/>
              <p:cNvSpPr>
                <a:spLocks/>
              </p:cNvSpPr>
              <p:nvPr/>
            </p:nvSpPr>
            <p:spPr bwMode="auto">
              <a:xfrm>
                <a:off x="4097" y="2109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9" name="Freeform 488"/>
              <p:cNvSpPr>
                <a:spLocks/>
              </p:cNvSpPr>
              <p:nvPr/>
            </p:nvSpPr>
            <p:spPr bwMode="auto">
              <a:xfrm>
                <a:off x="4048" y="2100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0" name="Freeform 489"/>
              <p:cNvSpPr>
                <a:spLocks/>
              </p:cNvSpPr>
              <p:nvPr/>
            </p:nvSpPr>
            <p:spPr bwMode="auto">
              <a:xfrm>
                <a:off x="4048" y="2080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1" name="Freeform 490"/>
              <p:cNvSpPr>
                <a:spLocks/>
              </p:cNvSpPr>
              <p:nvPr/>
            </p:nvSpPr>
            <p:spPr bwMode="auto">
              <a:xfrm>
                <a:off x="4048" y="2060"/>
                <a:ext cx="29" cy="40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2" name="Freeform 491"/>
              <p:cNvSpPr>
                <a:spLocks/>
              </p:cNvSpPr>
              <p:nvPr/>
            </p:nvSpPr>
            <p:spPr bwMode="auto">
              <a:xfrm>
                <a:off x="4126" y="2050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3" name="Freeform 492"/>
              <p:cNvSpPr>
                <a:spLocks/>
              </p:cNvSpPr>
              <p:nvPr/>
            </p:nvSpPr>
            <p:spPr bwMode="auto">
              <a:xfrm>
                <a:off x="3989" y="2011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4" name="Freeform 493"/>
              <p:cNvSpPr>
                <a:spLocks/>
              </p:cNvSpPr>
              <p:nvPr/>
            </p:nvSpPr>
            <p:spPr bwMode="auto">
              <a:xfrm>
                <a:off x="3989" y="1992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5" name="Freeform 494"/>
              <p:cNvSpPr>
                <a:spLocks/>
              </p:cNvSpPr>
              <p:nvPr/>
            </p:nvSpPr>
            <p:spPr bwMode="auto">
              <a:xfrm>
                <a:off x="3989" y="1962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6" name="Freeform 495"/>
              <p:cNvSpPr>
                <a:spLocks/>
              </p:cNvSpPr>
              <p:nvPr/>
            </p:nvSpPr>
            <p:spPr bwMode="auto">
              <a:xfrm>
                <a:off x="4048" y="2001"/>
                <a:ext cx="29" cy="40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7" name="Freeform 496"/>
              <p:cNvSpPr>
                <a:spLocks/>
              </p:cNvSpPr>
              <p:nvPr/>
            </p:nvSpPr>
            <p:spPr bwMode="auto">
              <a:xfrm>
                <a:off x="4038" y="1992"/>
                <a:ext cx="39" cy="29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8" name="Freeform 497"/>
              <p:cNvSpPr>
                <a:spLocks/>
              </p:cNvSpPr>
              <p:nvPr/>
            </p:nvSpPr>
            <p:spPr bwMode="auto">
              <a:xfrm>
                <a:off x="4048" y="1972"/>
                <a:ext cx="29" cy="29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0 h 3"/>
                  <a:gd name="T4" fmla="*/ 3 w 3"/>
                  <a:gd name="T5" fmla="*/ 1 h 3"/>
                  <a:gd name="T6" fmla="*/ 1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9" name="Freeform 498"/>
              <p:cNvSpPr>
                <a:spLocks/>
              </p:cNvSpPr>
              <p:nvPr/>
            </p:nvSpPr>
            <p:spPr bwMode="auto">
              <a:xfrm>
                <a:off x="4097" y="2050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0" name="Freeform 499"/>
              <p:cNvSpPr>
                <a:spLocks/>
              </p:cNvSpPr>
              <p:nvPr/>
            </p:nvSpPr>
            <p:spPr bwMode="auto">
              <a:xfrm>
                <a:off x="4097" y="2031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" name="Freeform 500"/>
              <p:cNvSpPr>
                <a:spLocks/>
              </p:cNvSpPr>
              <p:nvPr/>
            </p:nvSpPr>
            <p:spPr bwMode="auto">
              <a:xfrm>
                <a:off x="4097" y="2011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2" name="Freeform 501"/>
              <p:cNvSpPr>
                <a:spLocks/>
              </p:cNvSpPr>
              <p:nvPr/>
            </p:nvSpPr>
            <p:spPr bwMode="auto">
              <a:xfrm>
                <a:off x="4097" y="1982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3" name="Freeform 502"/>
              <p:cNvSpPr>
                <a:spLocks/>
              </p:cNvSpPr>
              <p:nvPr/>
            </p:nvSpPr>
            <p:spPr bwMode="auto">
              <a:xfrm>
                <a:off x="4097" y="1962"/>
                <a:ext cx="39" cy="30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4" name="Freeform 503"/>
              <p:cNvSpPr>
                <a:spLocks/>
              </p:cNvSpPr>
              <p:nvPr/>
            </p:nvSpPr>
            <p:spPr bwMode="auto">
              <a:xfrm>
                <a:off x="4097" y="1933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5" name="Freeform 504"/>
              <p:cNvSpPr>
                <a:spLocks/>
              </p:cNvSpPr>
              <p:nvPr/>
            </p:nvSpPr>
            <p:spPr bwMode="auto">
              <a:xfrm>
                <a:off x="4097" y="1913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6" name="Freeform 505"/>
              <p:cNvSpPr>
                <a:spLocks/>
              </p:cNvSpPr>
              <p:nvPr/>
            </p:nvSpPr>
            <p:spPr bwMode="auto">
              <a:xfrm>
                <a:off x="4097" y="1894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7" name="Freeform 506"/>
              <p:cNvSpPr>
                <a:spLocks/>
              </p:cNvSpPr>
              <p:nvPr/>
            </p:nvSpPr>
            <p:spPr bwMode="auto">
              <a:xfrm>
                <a:off x="4097" y="1864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8" name="Freeform 507"/>
              <p:cNvSpPr>
                <a:spLocks/>
              </p:cNvSpPr>
              <p:nvPr/>
            </p:nvSpPr>
            <p:spPr bwMode="auto">
              <a:xfrm>
                <a:off x="4038" y="1923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9" name="Freeform 508"/>
              <p:cNvSpPr>
                <a:spLocks/>
              </p:cNvSpPr>
              <p:nvPr/>
            </p:nvSpPr>
            <p:spPr bwMode="auto">
              <a:xfrm>
                <a:off x="4038" y="1884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0" name="Freeform 509"/>
              <p:cNvSpPr>
                <a:spLocks/>
              </p:cNvSpPr>
              <p:nvPr/>
            </p:nvSpPr>
            <p:spPr bwMode="auto">
              <a:xfrm>
                <a:off x="4038" y="1845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1" name="Freeform 510"/>
              <p:cNvSpPr>
                <a:spLocks/>
              </p:cNvSpPr>
              <p:nvPr/>
            </p:nvSpPr>
            <p:spPr bwMode="auto">
              <a:xfrm>
                <a:off x="3989" y="1894"/>
                <a:ext cx="39" cy="29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2" name="Freeform 511"/>
              <p:cNvSpPr>
                <a:spLocks/>
              </p:cNvSpPr>
              <p:nvPr/>
            </p:nvSpPr>
            <p:spPr bwMode="auto">
              <a:xfrm>
                <a:off x="3989" y="1864"/>
                <a:ext cx="39" cy="30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3" name="Freeform 512"/>
              <p:cNvSpPr>
                <a:spLocks/>
              </p:cNvSpPr>
              <p:nvPr/>
            </p:nvSpPr>
            <p:spPr bwMode="auto">
              <a:xfrm>
                <a:off x="4097" y="1815"/>
                <a:ext cx="39" cy="30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4" name="Freeform 513"/>
              <p:cNvSpPr>
                <a:spLocks/>
              </p:cNvSpPr>
              <p:nvPr/>
            </p:nvSpPr>
            <p:spPr bwMode="auto">
              <a:xfrm>
                <a:off x="4097" y="1796"/>
                <a:ext cx="39" cy="29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5" name="Freeform 514"/>
              <p:cNvSpPr>
                <a:spLocks/>
              </p:cNvSpPr>
              <p:nvPr/>
            </p:nvSpPr>
            <p:spPr bwMode="auto">
              <a:xfrm>
                <a:off x="4224" y="1952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6" name="Freeform 515"/>
              <p:cNvSpPr>
                <a:spLocks/>
              </p:cNvSpPr>
              <p:nvPr/>
            </p:nvSpPr>
            <p:spPr bwMode="auto">
              <a:xfrm>
                <a:off x="4205" y="1952"/>
                <a:ext cx="29" cy="40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7" name="Freeform 516"/>
              <p:cNvSpPr>
                <a:spLocks/>
              </p:cNvSpPr>
              <p:nvPr/>
            </p:nvSpPr>
            <p:spPr bwMode="auto">
              <a:xfrm>
                <a:off x="4234" y="2100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8" name="Freeform 517"/>
              <p:cNvSpPr>
                <a:spLocks/>
              </p:cNvSpPr>
              <p:nvPr/>
            </p:nvSpPr>
            <p:spPr bwMode="auto">
              <a:xfrm>
                <a:off x="4234" y="2060"/>
                <a:ext cx="29" cy="40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9" name="Freeform 518"/>
              <p:cNvSpPr>
                <a:spLocks/>
              </p:cNvSpPr>
              <p:nvPr/>
            </p:nvSpPr>
            <p:spPr bwMode="auto">
              <a:xfrm>
                <a:off x="4205" y="2050"/>
                <a:ext cx="39" cy="30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39" name="Freeform 520"/>
            <p:cNvSpPr>
              <a:spLocks/>
            </p:cNvSpPr>
            <p:nvPr/>
          </p:nvSpPr>
          <p:spPr bwMode="auto">
            <a:xfrm>
              <a:off x="4234" y="2031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0 h 4"/>
                <a:gd name="T4" fmla="*/ 3 w 3"/>
                <a:gd name="T5" fmla="*/ 2 h 4"/>
                <a:gd name="T6" fmla="*/ 1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0" name="Freeform 521"/>
            <p:cNvSpPr>
              <a:spLocks/>
            </p:cNvSpPr>
            <p:nvPr/>
          </p:nvSpPr>
          <p:spPr bwMode="auto">
            <a:xfrm>
              <a:off x="4234" y="2021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0 h 4"/>
                <a:gd name="T4" fmla="*/ 3 w 3"/>
                <a:gd name="T5" fmla="*/ 2 h 4"/>
                <a:gd name="T6" fmla="*/ 1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1" name="Freeform 522"/>
            <p:cNvSpPr>
              <a:spLocks/>
            </p:cNvSpPr>
            <p:nvPr/>
          </p:nvSpPr>
          <p:spPr bwMode="auto">
            <a:xfrm>
              <a:off x="4234" y="2001"/>
              <a:ext cx="39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2" name="Freeform 523"/>
            <p:cNvSpPr>
              <a:spLocks/>
            </p:cNvSpPr>
            <p:nvPr/>
          </p:nvSpPr>
          <p:spPr bwMode="auto">
            <a:xfrm>
              <a:off x="4283" y="2011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3" name="Freeform 524"/>
            <p:cNvSpPr>
              <a:spLocks/>
            </p:cNvSpPr>
            <p:nvPr/>
          </p:nvSpPr>
          <p:spPr bwMode="auto">
            <a:xfrm>
              <a:off x="4283" y="1992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4" name="Freeform 525"/>
            <p:cNvSpPr>
              <a:spLocks/>
            </p:cNvSpPr>
            <p:nvPr/>
          </p:nvSpPr>
          <p:spPr bwMode="auto">
            <a:xfrm>
              <a:off x="4312" y="2139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" name="Freeform 526"/>
            <p:cNvSpPr>
              <a:spLocks/>
            </p:cNvSpPr>
            <p:nvPr/>
          </p:nvSpPr>
          <p:spPr bwMode="auto">
            <a:xfrm>
              <a:off x="4312" y="2119"/>
              <a:ext cx="40" cy="30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6" name="Freeform 527"/>
            <p:cNvSpPr>
              <a:spLocks/>
            </p:cNvSpPr>
            <p:nvPr/>
          </p:nvSpPr>
          <p:spPr bwMode="auto">
            <a:xfrm>
              <a:off x="4312" y="2080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7" name="Freeform 528"/>
            <p:cNvSpPr>
              <a:spLocks/>
            </p:cNvSpPr>
            <p:nvPr/>
          </p:nvSpPr>
          <p:spPr bwMode="auto">
            <a:xfrm>
              <a:off x="4312" y="2050"/>
              <a:ext cx="40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8" name="Freeform 529"/>
            <p:cNvSpPr>
              <a:spLocks/>
            </p:cNvSpPr>
            <p:nvPr/>
          </p:nvSpPr>
          <p:spPr bwMode="auto">
            <a:xfrm>
              <a:off x="4440" y="2041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9" name="Freeform 530"/>
            <p:cNvSpPr>
              <a:spLocks/>
            </p:cNvSpPr>
            <p:nvPr/>
          </p:nvSpPr>
          <p:spPr bwMode="auto">
            <a:xfrm>
              <a:off x="4499" y="2100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0" name="Freeform 531"/>
            <p:cNvSpPr>
              <a:spLocks/>
            </p:cNvSpPr>
            <p:nvPr/>
          </p:nvSpPr>
          <p:spPr bwMode="auto">
            <a:xfrm>
              <a:off x="4469" y="2168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1" name="Freeform 532"/>
            <p:cNvSpPr>
              <a:spLocks/>
            </p:cNvSpPr>
            <p:nvPr/>
          </p:nvSpPr>
          <p:spPr bwMode="auto">
            <a:xfrm>
              <a:off x="4332" y="2266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2" name="Freeform 533"/>
            <p:cNvSpPr>
              <a:spLocks/>
            </p:cNvSpPr>
            <p:nvPr/>
          </p:nvSpPr>
          <p:spPr bwMode="auto">
            <a:xfrm>
              <a:off x="4391" y="2217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3" name="Freeform 534"/>
            <p:cNvSpPr>
              <a:spLocks/>
            </p:cNvSpPr>
            <p:nvPr/>
          </p:nvSpPr>
          <p:spPr bwMode="auto">
            <a:xfrm>
              <a:off x="4391" y="2198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4" name="Freeform 535"/>
            <p:cNvSpPr>
              <a:spLocks/>
            </p:cNvSpPr>
            <p:nvPr/>
          </p:nvSpPr>
          <p:spPr bwMode="auto">
            <a:xfrm>
              <a:off x="4391" y="2168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" name="Freeform 536"/>
            <p:cNvSpPr>
              <a:spLocks/>
            </p:cNvSpPr>
            <p:nvPr/>
          </p:nvSpPr>
          <p:spPr bwMode="auto">
            <a:xfrm>
              <a:off x="4410" y="2149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" name="Freeform 537"/>
            <p:cNvSpPr>
              <a:spLocks/>
            </p:cNvSpPr>
            <p:nvPr/>
          </p:nvSpPr>
          <p:spPr bwMode="auto">
            <a:xfrm>
              <a:off x="4410" y="2139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" name="Freeform 538"/>
            <p:cNvSpPr>
              <a:spLocks/>
            </p:cNvSpPr>
            <p:nvPr/>
          </p:nvSpPr>
          <p:spPr bwMode="auto">
            <a:xfrm>
              <a:off x="4361" y="2178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" name="Freeform 539"/>
            <p:cNvSpPr>
              <a:spLocks/>
            </p:cNvSpPr>
            <p:nvPr/>
          </p:nvSpPr>
          <p:spPr bwMode="auto">
            <a:xfrm>
              <a:off x="4361" y="2158"/>
              <a:ext cx="40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" name="Freeform 540"/>
            <p:cNvSpPr>
              <a:spLocks/>
            </p:cNvSpPr>
            <p:nvPr/>
          </p:nvSpPr>
          <p:spPr bwMode="auto">
            <a:xfrm>
              <a:off x="4567" y="2168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" name="Freeform 541"/>
            <p:cNvSpPr>
              <a:spLocks/>
            </p:cNvSpPr>
            <p:nvPr/>
          </p:nvSpPr>
          <p:spPr bwMode="auto">
            <a:xfrm>
              <a:off x="4548" y="2119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" name="Freeform 542"/>
            <p:cNvSpPr>
              <a:spLocks/>
            </p:cNvSpPr>
            <p:nvPr/>
          </p:nvSpPr>
          <p:spPr bwMode="auto">
            <a:xfrm>
              <a:off x="4685" y="2041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" name="Freeform 543"/>
            <p:cNvSpPr>
              <a:spLocks/>
            </p:cNvSpPr>
            <p:nvPr/>
          </p:nvSpPr>
          <p:spPr bwMode="auto">
            <a:xfrm>
              <a:off x="4734" y="1992"/>
              <a:ext cx="39" cy="29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" name="Freeform 544"/>
            <p:cNvSpPr>
              <a:spLocks/>
            </p:cNvSpPr>
            <p:nvPr/>
          </p:nvSpPr>
          <p:spPr bwMode="auto">
            <a:xfrm>
              <a:off x="4685" y="1992"/>
              <a:ext cx="39" cy="29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5" name="Freeform 545"/>
            <p:cNvSpPr>
              <a:spLocks/>
            </p:cNvSpPr>
            <p:nvPr/>
          </p:nvSpPr>
          <p:spPr bwMode="auto">
            <a:xfrm>
              <a:off x="4685" y="1962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6" name="Freeform 546"/>
            <p:cNvSpPr>
              <a:spLocks/>
            </p:cNvSpPr>
            <p:nvPr/>
          </p:nvSpPr>
          <p:spPr bwMode="auto">
            <a:xfrm>
              <a:off x="4459" y="1962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7" name="Freeform 547"/>
            <p:cNvSpPr>
              <a:spLocks/>
            </p:cNvSpPr>
            <p:nvPr/>
          </p:nvSpPr>
          <p:spPr bwMode="auto">
            <a:xfrm>
              <a:off x="4410" y="1952"/>
              <a:ext cx="40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8" name="Freeform 548"/>
            <p:cNvSpPr>
              <a:spLocks/>
            </p:cNvSpPr>
            <p:nvPr/>
          </p:nvSpPr>
          <p:spPr bwMode="auto">
            <a:xfrm>
              <a:off x="4440" y="1913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9" name="Freeform 549"/>
            <p:cNvSpPr>
              <a:spLocks/>
            </p:cNvSpPr>
            <p:nvPr/>
          </p:nvSpPr>
          <p:spPr bwMode="auto">
            <a:xfrm>
              <a:off x="4410" y="1913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0" name="Freeform 550"/>
            <p:cNvSpPr>
              <a:spLocks/>
            </p:cNvSpPr>
            <p:nvPr/>
          </p:nvSpPr>
          <p:spPr bwMode="auto">
            <a:xfrm>
              <a:off x="4391" y="1913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1" name="Freeform 551"/>
            <p:cNvSpPr>
              <a:spLocks/>
            </p:cNvSpPr>
            <p:nvPr/>
          </p:nvSpPr>
          <p:spPr bwMode="auto">
            <a:xfrm>
              <a:off x="4361" y="1894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2" name="Freeform 552"/>
            <p:cNvSpPr>
              <a:spLocks/>
            </p:cNvSpPr>
            <p:nvPr/>
          </p:nvSpPr>
          <p:spPr bwMode="auto">
            <a:xfrm>
              <a:off x="4312" y="1854"/>
              <a:ext cx="40" cy="30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0 h 3"/>
                <a:gd name="T4" fmla="*/ 4 w 4"/>
                <a:gd name="T5" fmla="*/ 1 h 3"/>
                <a:gd name="T6" fmla="*/ 2 w 4"/>
                <a:gd name="T7" fmla="*/ 3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3" name="Freeform 553"/>
            <p:cNvSpPr>
              <a:spLocks/>
            </p:cNvSpPr>
            <p:nvPr/>
          </p:nvSpPr>
          <p:spPr bwMode="auto">
            <a:xfrm>
              <a:off x="4224" y="1874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4" name="Freeform 554"/>
            <p:cNvSpPr>
              <a:spLocks/>
            </p:cNvSpPr>
            <p:nvPr/>
          </p:nvSpPr>
          <p:spPr bwMode="auto">
            <a:xfrm>
              <a:off x="4224" y="1854"/>
              <a:ext cx="39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5" name="Freeform 555"/>
            <p:cNvSpPr>
              <a:spLocks/>
            </p:cNvSpPr>
            <p:nvPr/>
          </p:nvSpPr>
          <p:spPr bwMode="auto">
            <a:xfrm>
              <a:off x="4224" y="1845"/>
              <a:ext cx="39" cy="29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6" name="Freeform 556"/>
            <p:cNvSpPr>
              <a:spLocks/>
            </p:cNvSpPr>
            <p:nvPr/>
          </p:nvSpPr>
          <p:spPr bwMode="auto">
            <a:xfrm>
              <a:off x="4224" y="1815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7" name="Freeform 557"/>
            <p:cNvSpPr>
              <a:spLocks/>
            </p:cNvSpPr>
            <p:nvPr/>
          </p:nvSpPr>
          <p:spPr bwMode="auto">
            <a:xfrm>
              <a:off x="4254" y="1835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8" name="Freeform 558"/>
            <p:cNvSpPr>
              <a:spLocks/>
            </p:cNvSpPr>
            <p:nvPr/>
          </p:nvSpPr>
          <p:spPr bwMode="auto">
            <a:xfrm>
              <a:off x="4312" y="1786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9" name="Freeform 559"/>
            <p:cNvSpPr>
              <a:spLocks/>
            </p:cNvSpPr>
            <p:nvPr/>
          </p:nvSpPr>
          <p:spPr bwMode="auto">
            <a:xfrm>
              <a:off x="4312" y="1766"/>
              <a:ext cx="30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0" name="Freeform 560"/>
            <p:cNvSpPr>
              <a:spLocks/>
            </p:cNvSpPr>
            <p:nvPr/>
          </p:nvSpPr>
          <p:spPr bwMode="auto">
            <a:xfrm>
              <a:off x="4391" y="1845"/>
              <a:ext cx="39" cy="29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1" name="Freeform 561"/>
            <p:cNvSpPr>
              <a:spLocks/>
            </p:cNvSpPr>
            <p:nvPr/>
          </p:nvSpPr>
          <p:spPr bwMode="auto">
            <a:xfrm>
              <a:off x="4391" y="1825"/>
              <a:ext cx="39" cy="29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2" name="Freeform 562"/>
            <p:cNvSpPr>
              <a:spLocks/>
            </p:cNvSpPr>
            <p:nvPr/>
          </p:nvSpPr>
          <p:spPr bwMode="auto">
            <a:xfrm>
              <a:off x="4410" y="1796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3" name="Freeform 563"/>
            <p:cNvSpPr>
              <a:spLocks/>
            </p:cNvSpPr>
            <p:nvPr/>
          </p:nvSpPr>
          <p:spPr bwMode="auto">
            <a:xfrm>
              <a:off x="4459" y="1737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4" name="Freeform 564"/>
            <p:cNvSpPr>
              <a:spLocks/>
            </p:cNvSpPr>
            <p:nvPr/>
          </p:nvSpPr>
          <p:spPr bwMode="auto">
            <a:xfrm>
              <a:off x="4410" y="1727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5" name="Freeform 565"/>
            <p:cNvSpPr>
              <a:spLocks/>
            </p:cNvSpPr>
            <p:nvPr/>
          </p:nvSpPr>
          <p:spPr bwMode="auto">
            <a:xfrm>
              <a:off x="4283" y="1707"/>
              <a:ext cx="39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6" name="Freeform 566"/>
            <p:cNvSpPr>
              <a:spLocks/>
            </p:cNvSpPr>
            <p:nvPr/>
          </p:nvSpPr>
          <p:spPr bwMode="auto">
            <a:xfrm>
              <a:off x="4283" y="1658"/>
              <a:ext cx="39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7" name="Freeform 567"/>
            <p:cNvSpPr>
              <a:spLocks/>
            </p:cNvSpPr>
            <p:nvPr/>
          </p:nvSpPr>
          <p:spPr bwMode="auto">
            <a:xfrm>
              <a:off x="4283" y="1639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8" name="Freeform 568"/>
            <p:cNvSpPr>
              <a:spLocks/>
            </p:cNvSpPr>
            <p:nvPr/>
          </p:nvSpPr>
          <p:spPr bwMode="auto">
            <a:xfrm>
              <a:off x="4283" y="1619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9" name="Freeform 569"/>
            <p:cNvSpPr>
              <a:spLocks/>
            </p:cNvSpPr>
            <p:nvPr/>
          </p:nvSpPr>
          <p:spPr bwMode="auto">
            <a:xfrm>
              <a:off x="4410" y="1678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0" name="Freeform 570"/>
            <p:cNvSpPr>
              <a:spLocks/>
            </p:cNvSpPr>
            <p:nvPr/>
          </p:nvSpPr>
          <p:spPr bwMode="auto">
            <a:xfrm>
              <a:off x="4469" y="1658"/>
              <a:ext cx="39" cy="30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1" name="Freeform 571"/>
            <p:cNvSpPr>
              <a:spLocks/>
            </p:cNvSpPr>
            <p:nvPr/>
          </p:nvSpPr>
          <p:spPr bwMode="auto">
            <a:xfrm>
              <a:off x="4410" y="1649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2" name="Freeform 572"/>
            <p:cNvSpPr>
              <a:spLocks/>
            </p:cNvSpPr>
            <p:nvPr/>
          </p:nvSpPr>
          <p:spPr bwMode="auto">
            <a:xfrm>
              <a:off x="4410" y="1629"/>
              <a:ext cx="40" cy="29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0 h 3"/>
                <a:gd name="T4" fmla="*/ 4 w 4"/>
                <a:gd name="T5" fmla="*/ 1 h 3"/>
                <a:gd name="T6" fmla="*/ 2 w 4"/>
                <a:gd name="T7" fmla="*/ 3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3" name="Freeform 573"/>
            <p:cNvSpPr>
              <a:spLocks/>
            </p:cNvSpPr>
            <p:nvPr/>
          </p:nvSpPr>
          <p:spPr bwMode="auto">
            <a:xfrm>
              <a:off x="4410" y="1609"/>
              <a:ext cx="40" cy="30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4" name="Freeform 574"/>
            <p:cNvSpPr>
              <a:spLocks/>
            </p:cNvSpPr>
            <p:nvPr/>
          </p:nvSpPr>
          <p:spPr bwMode="auto">
            <a:xfrm>
              <a:off x="4410" y="1580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5" name="Freeform 575"/>
            <p:cNvSpPr>
              <a:spLocks/>
            </p:cNvSpPr>
            <p:nvPr/>
          </p:nvSpPr>
          <p:spPr bwMode="auto">
            <a:xfrm>
              <a:off x="4626" y="1649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6" name="Freeform 576"/>
            <p:cNvSpPr>
              <a:spLocks/>
            </p:cNvSpPr>
            <p:nvPr/>
          </p:nvSpPr>
          <p:spPr bwMode="auto">
            <a:xfrm>
              <a:off x="4685" y="1688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7" name="Freeform 577"/>
            <p:cNvSpPr>
              <a:spLocks/>
            </p:cNvSpPr>
            <p:nvPr/>
          </p:nvSpPr>
          <p:spPr bwMode="auto">
            <a:xfrm>
              <a:off x="4685" y="1717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8" name="Freeform 578"/>
            <p:cNvSpPr>
              <a:spLocks/>
            </p:cNvSpPr>
            <p:nvPr/>
          </p:nvSpPr>
          <p:spPr bwMode="auto">
            <a:xfrm>
              <a:off x="4685" y="1756"/>
              <a:ext cx="29" cy="30"/>
            </a:xfrm>
            <a:custGeom>
              <a:avLst/>
              <a:gdLst>
                <a:gd name="T0" fmla="*/ 0 w 3"/>
                <a:gd name="T1" fmla="*/ 2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9" name="Freeform 579"/>
            <p:cNvSpPr>
              <a:spLocks/>
            </p:cNvSpPr>
            <p:nvPr/>
          </p:nvSpPr>
          <p:spPr bwMode="auto">
            <a:xfrm>
              <a:off x="4793" y="1776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0" name="Freeform 580"/>
            <p:cNvSpPr>
              <a:spLocks/>
            </p:cNvSpPr>
            <p:nvPr/>
          </p:nvSpPr>
          <p:spPr bwMode="auto">
            <a:xfrm>
              <a:off x="4861" y="1747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1" name="Freeform 581"/>
            <p:cNvSpPr>
              <a:spLocks/>
            </p:cNvSpPr>
            <p:nvPr/>
          </p:nvSpPr>
          <p:spPr bwMode="auto">
            <a:xfrm>
              <a:off x="4763" y="1639"/>
              <a:ext cx="30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2" name="Freeform 582"/>
            <p:cNvSpPr>
              <a:spLocks/>
            </p:cNvSpPr>
            <p:nvPr/>
          </p:nvSpPr>
          <p:spPr bwMode="auto">
            <a:xfrm>
              <a:off x="4734" y="1551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3" name="Freeform 583"/>
            <p:cNvSpPr>
              <a:spLocks/>
            </p:cNvSpPr>
            <p:nvPr/>
          </p:nvSpPr>
          <p:spPr bwMode="auto">
            <a:xfrm>
              <a:off x="4734" y="1521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4" name="Freeform 584"/>
            <p:cNvSpPr>
              <a:spLocks/>
            </p:cNvSpPr>
            <p:nvPr/>
          </p:nvSpPr>
          <p:spPr bwMode="auto">
            <a:xfrm>
              <a:off x="4685" y="1894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0 h 4"/>
                <a:gd name="T4" fmla="*/ 3 w 3"/>
                <a:gd name="T5" fmla="*/ 2 h 4"/>
                <a:gd name="T6" fmla="*/ 1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5" name="Freeform 585"/>
            <p:cNvSpPr>
              <a:spLocks/>
            </p:cNvSpPr>
            <p:nvPr/>
          </p:nvSpPr>
          <p:spPr bwMode="auto">
            <a:xfrm>
              <a:off x="4685" y="1864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0 h 4"/>
                <a:gd name="T4" fmla="*/ 3 w 3"/>
                <a:gd name="T5" fmla="*/ 2 h 4"/>
                <a:gd name="T6" fmla="*/ 1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6" name="Freeform 586"/>
            <p:cNvSpPr>
              <a:spLocks/>
            </p:cNvSpPr>
            <p:nvPr/>
          </p:nvSpPr>
          <p:spPr bwMode="auto">
            <a:xfrm>
              <a:off x="4685" y="1835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" name="Freeform 587"/>
            <p:cNvSpPr>
              <a:spLocks/>
            </p:cNvSpPr>
            <p:nvPr/>
          </p:nvSpPr>
          <p:spPr bwMode="auto">
            <a:xfrm>
              <a:off x="4577" y="1952"/>
              <a:ext cx="29" cy="40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8" name="Freeform 588"/>
            <p:cNvSpPr>
              <a:spLocks/>
            </p:cNvSpPr>
            <p:nvPr/>
          </p:nvSpPr>
          <p:spPr bwMode="auto">
            <a:xfrm>
              <a:off x="4577" y="1933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9" name="Freeform 589"/>
            <p:cNvSpPr>
              <a:spLocks/>
            </p:cNvSpPr>
            <p:nvPr/>
          </p:nvSpPr>
          <p:spPr bwMode="auto">
            <a:xfrm>
              <a:off x="4577" y="1913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0" name="Freeform 590"/>
            <p:cNvSpPr>
              <a:spLocks/>
            </p:cNvSpPr>
            <p:nvPr/>
          </p:nvSpPr>
          <p:spPr bwMode="auto">
            <a:xfrm>
              <a:off x="4577" y="1884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1" name="Freeform 591"/>
            <p:cNvSpPr>
              <a:spLocks/>
            </p:cNvSpPr>
            <p:nvPr/>
          </p:nvSpPr>
          <p:spPr bwMode="auto">
            <a:xfrm>
              <a:off x="4577" y="1864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2" name="Freeform 592"/>
            <p:cNvSpPr>
              <a:spLocks/>
            </p:cNvSpPr>
            <p:nvPr/>
          </p:nvSpPr>
          <p:spPr bwMode="auto">
            <a:xfrm>
              <a:off x="4577" y="1845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3" name="Freeform 593"/>
            <p:cNvSpPr>
              <a:spLocks/>
            </p:cNvSpPr>
            <p:nvPr/>
          </p:nvSpPr>
          <p:spPr bwMode="auto">
            <a:xfrm>
              <a:off x="4577" y="1815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4" name="Freeform 594"/>
            <p:cNvSpPr>
              <a:spLocks/>
            </p:cNvSpPr>
            <p:nvPr/>
          </p:nvSpPr>
          <p:spPr bwMode="auto">
            <a:xfrm>
              <a:off x="4577" y="1796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5" name="Freeform 595"/>
            <p:cNvSpPr>
              <a:spLocks/>
            </p:cNvSpPr>
            <p:nvPr/>
          </p:nvSpPr>
          <p:spPr bwMode="auto">
            <a:xfrm>
              <a:off x="4577" y="1766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6" name="Freeform 596"/>
            <p:cNvSpPr>
              <a:spLocks/>
            </p:cNvSpPr>
            <p:nvPr/>
          </p:nvSpPr>
          <p:spPr bwMode="auto">
            <a:xfrm>
              <a:off x="4577" y="1747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7" name="Freeform 597"/>
            <p:cNvSpPr>
              <a:spLocks/>
            </p:cNvSpPr>
            <p:nvPr/>
          </p:nvSpPr>
          <p:spPr bwMode="auto">
            <a:xfrm>
              <a:off x="4577" y="1717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8" name="Freeform 598"/>
            <p:cNvSpPr>
              <a:spLocks/>
            </p:cNvSpPr>
            <p:nvPr/>
          </p:nvSpPr>
          <p:spPr bwMode="auto">
            <a:xfrm>
              <a:off x="4577" y="1698"/>
              <a:ext cx="39" cy="29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9" name="Freeform 599"/>
            <p:cNvSpPr>
              <a:spLocks/>
            </p:cNvSpPr>
            <p:nvPr/>
          </p:nvSpPr>
          <p:spPr bwMode="auto">
            <a:xfrm>
              <a:off x="4548" y="1688"/>
              <a:ext cx="39" cy="29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0 h 3"/>
                <a:gd name="T4" fmla="*/ 4 w 4"/>
                <a:gd name="T5" fmla="*/ 1 h 3"/>
                <a:gd name="T6" fmla="*/ 2 w 4"/>
                <a:gd name="T7" fmla="*/ 3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0" name="Freeform 600"/>
            <p:cNvSpPr>
              <a:spLocks/>
            </p:cNvSpPr>
            <p:nvPr/>
          </p:nvSpPr>
          <p:spPr bwMode="auto">
            <a:xfrm>
              <a:off x="4577" y="1658"/>
              <a:ext cx="39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1" name="Freeform 601"/>
            <p:cNvSpPr>
              <a:spLocks/>
            </p:cNvSpPr>
            <p:nvPr/>
          </p:nvSpPr>
          <p:spPr bwMode="auto">
            <a:xfrm>
              <a:off x="4577" y="1629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2" name="Freeform 602"/>
            <p:cNvSpPr>
              <a:spLocks/>
            </p:cNvSpPr>
            <p:nvPr/>
          </p:nvSpPr>
          <p:spPr bwMode="auto">
            <a:xfrm>
              <a:off x="4577" y="1609"/>
              <a:ext cx="39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3" name="Freeform 603"/>
            <p:cNvSpPr>
              <a:spLocks/>
            </p:cNvSpPr>
            <p:nvPr/>
          </p:nvSpPr>
          <p:spPr bwMode="auto">
            <a:xfrm>
              <a:off x="4577" y="1580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4" name="Freeform 604"/>
            <p:cNvSpPr>
              <a:spLocks/>
            </p:cNvSpPr>
            <p:nvPr/>
          </p:nvSpPr>
          <p:spPr bwMode="auto">
            <a:xfrm>
              <a:off x="4577" y="1560"/>
              <a:ext cx="39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5" name="Freeform 605"/>
            <p:cNvSpPr>
              <a:spLocks/>
            </p:cNvSpPr>
            <p:nvPr/>
          </p:nvSpPr>
          <p:spPr bwMode="auto">
            <a:xfrm>
              <a:off x="4577" y="1541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6" name="Freeform 606"/>
            <p:cNvSpPr>
              <a:spLocks/>
            </p:cNvSpPr>
            <p:nvPr/>
          </p:nvSpPr>
          <p:spPr bwMode="auto">
            <a:xfrm>
              <a:off x="4734" y="1472"/>
              <a:ext cx="39" cy="30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0 h 3"/>
                <a:gd name="T4" fmla="*/ 4 w 4"/>
                <a:gd name="T5" fmla="*/ 1 h 3"/>
                <a:gd name="T6" fmla="*/ 2 w 4"/>
                <a:gd name="T7" fmla="*/ 3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7" name="Freeform 607"/>
            <p:cNvSpPr>
              <a:spLocks/>
            </p:cNvSpPr>
            <p:nvPr/>
          </p:nvSpPr>
          <p:spPr bwMode="auto">
            <a:xfrm>
              <a:off x="3862" y="2443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8" name="Freeform 608"/>
            <p:cNvSpPr>
              <a:spLocks/>
            </p:cNvSpPr>
            <p:nvPr/>
          </p:nvSpPr>
          <p:spPr bwMode="auto">
            <a:xfrm>
              <a:off x="3920" y="2462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9" name="Freeform 609"/>
            <p:cNvSpPr>
              <a:spLocks/>
            </p:cNvSpPr>
            <p:nvPr/>
          </p:nvSpPr>
          <p:spPr bwMode="auto">
            <a:xfrm>
              <a:off x="4763" y="2550"/>
              <a:ext cx="39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978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stopped gains in processor performance? 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3383" y="2447109"/>
                <a:ext cx="8915400" cy="3777622"/>
              </a:xfrm>
            </p:spPr>
            <p:txBody>
              <a:bodyPr/>
              <a:lstStyle/>
              <a:p>
                <a:r>
                  <a:rPr lang="en-US" dirty="0" smtClean="0"/>
                  <a:t> Power and Temperature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Power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IN" dirty="0" smtClean="0"/>
                  <a:t> freq</a:t>
                </a:r>
                <a:r>
                  <a:rPr lang="en-IN" baseline="30000" dirty="0" smtClean="0"/>
                  <a:t>3</a:t>
                </a:r>
              </a:p>
              <a:p>
                <a:pPr lvl="1"/>
                <a:r>
                  <a:rPr lang="en-US" baseline="30000" dirty="0" smtClean="0"/>
                  <a:t> </a:t>
                </a:r>
                <a:r>
                  <a:rPr lang="en-US" dirty="0" smtClean="0"/>
                  <a:t>We cannot increase frequency any more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3383" y="2447109"/>
                <a:ext cx="8915400" cy="3777622"/>
              </a:xfrm>
              <a:blipFill rotWithShape="0">
                <a:blip r:embed="rId2"/>
                <a:stretch>
                  <a:fillRect l="-1572" t="-20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124" name="Picture 4" descr="http://www.phys.ncku.edu.tw/%7Ehtsu/humor/2002226012408018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094" y="2090964"/>
            <a:ext cx="5283250" cy="431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248" y="4592802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6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else?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000" y="1497874"/>
            <a:ext cx="8915400" cy="3777622"/>
          </a:xfrm>
        </p:spPr>
        <p:txBody>
          <a:bodyPr/>
          <a:lstStyle/>
          <a:p>
            <a:r>
              <a:rPr lang="en-US" dirty="0" smtClean="0"/>
              <a:t> IPC</a:t>
            </a:r>
          </a:p>
          <a:p>
            <a:pPr lvl="1"/>
            <a:r>
              <a:rPr lang="en-US" dirty="0" smtClean="0"/>
              <a:t> Diminishing returns ...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Hard to handle localized temperature hot spots</a:t>
            </a:r>
          </a:p>
          <a:p>
            <a:r>
              <a:rPr lang="en-US" dirty="0" smtClean="0"/>
              <a:t> Compiler Optimizations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Again diminishing returns ...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03566" y="5094514"/>
            <a:ext cx="9101046" cy="583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Single core computer architecture is dead </a:t>
            </a:r>
            <a:endParaRPr lang="en-IN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710" y="3768343"/>
            <a:ext cx="2184867" cy="265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0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g.foolcdn.com/editorial/images/168036/core-count-chart_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3" y="3079027"/>
            <a:ext cx="6262643" cy="367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 now? Moore’s law still holds ...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149531"/>
          </a:xfrm>
        </p:spPr>
        <p:txBody>
          <a:bodyPr/>
          <a:lstStyle/>
          <a:p>
            <a:r>
              <a:rPr lang="en-US" dirty="0" smtClean="0"/>
              <a:t> Solution </a:t>
            </a:r>
            <a:r>
              <a:rPr lang="en-US" dirty="0" smtClean="0">
                <a:sym typeface="Wingdings" panose="05000000000000000000" pitchFamily="2" charset="2"/>
              </a:rPr>
              <a:t> Add more processors (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cores</a:t>
            </a:r>
            <a:r>
              <a:rPr lang="en-US" dirty="0" smtClean="0">
                <a:sym typeface="Wingdings" panose="05000000000000000000" pitchFamily="2" charset="2"/>
              </a:rPr>
              <a:t>) per chip 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Mantra: Think parallel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281" y="1532708"/>
            <a:ext cx="8915400" cy="5747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Typical design of a multicore CPU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63291" y="3074126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5024846" y="3074126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5486401" y="3074126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5947956" y="3074126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6409511" y="3074126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6871066" y="3074126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7332621" y="3074126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7794176" y="3074126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7794175" y="3483428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4563291" y="3483429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5024846" y="3483429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5486401" y="3483429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5947956" y="3483429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/>
          <p:cNvSpPr/>
          <p:nvPr/>
        </p:nvSpPr>
        <p:spPr>
          <a:xfrm>
            <a:off x="6409511" y="3483429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6871066" y="3483429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/>
          <p:cNvSpPr/>
          <p:nvPr/>
        </p:nvSpPr>
        <p:spPr>
          <a:xfrm>
            <a:off x="7332621" y="3483429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4563291" y="3892731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 21"/>
          <p:cNvSpPr/>
          <p:nvPr/>
        </p:nvSpPr>
        <p:spPr>
          <a:xfrm>
            <a:off x="5024846" y="3892731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/>
          <p:cNvSpPr/>
          <p:nvPr/>
        </p:nvSpPr>
        <p:spPr>
          <a:xfrm>
            <a:off x="5486401" y="3892731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/>
          <p:cNvSpPr/>
          <p:nvPr/>
        </p:nvSpPr>
        <p:spPr>
          <a:xfrm>
            <a:off x="5947956" y="3892731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/>
          <p:cNvSpPr/>
          <p:nvPr/>
        </p:nvSpPr>
        <p:spPr>
          <a:xfrm>
            <a:off x="6409511" y="3892731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/>
          <p:cNvSpPr/>
          <p:nvPr/>
        </p:nvSpPr>
        <p:spPr>
          <a:xfrm>
            <a:off x="6871066" y="3892731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 26"/>
          <p:cNvSpPr/>
          <p:nvPr/>
        </p:nvSpPr>
        <p:spPr>
          <a:xfrm>
            <a:off x="7332621" y="3892731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 27"/>
          <p:cNvSpPr/>
          <p:nvPr/>
        </p:nvSpPr>
        <p:spPr>
          <a:xfrm>
            <a:off x="7794176" y="3892731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Rectangle 28"/>
          <p:cNvSpPr/>
          <p:nvPr/>
        </p:nvSpPr>
        <p:spPr>
          <a:xfrm>
            <a:off x="7794175" y="4302033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ectangle 29"/>
          <p:cNvSpPr/>
          <p:nvPr/>
        </p:nvSpPr>
        <p:spPr>
          <a:xfrm>
            <a:off x="4563291" y="4302034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ectangle 30"/>
          <p:cNvSpPr/>
          <p:nvPr/>
        </p:nvSpPr>
        <p:spPr>
          <a:xfrm>
            <a:off x="5024846" y="4302034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5486401" y="4302034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ectangle 32"/>
          <p:cNvSpPr/>
          <p:nvPr/>
        </p:nvSpPr>
        <p:spPr>
          <a:xfrm>
            <a:off x="5947956" y="4302034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Rectangle 33"/>
          <p:cNvSpPr/>
          <p:nvPr/>
        </p:nvSpPr>
        <p:spPr>
          <a:xfrm>
            <a:off x="6409511" y="4302034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Rectangle 34"/>
          <p:cNvSpPr/>
          <p:nvPr/>
        </p:nvSpPr>
        <p:spPr>
          <a:xfrm>
            <a:off x="6871066" y="4302034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ectangle 35"/>
          <p:cNvSpPr/>
          <p:nvPr/>
        </p:nvSpPr>
        <p:spPr>
          <a:xfrm>
            <a:off x="7332621" y="4302034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Rectangle 36"/>
          <p:cNvSpPr/>
          <p:nvPr/>
        </p:nvSpPr>
        <p:spPr>
          <a:xfrm>
            <a:off x="4563291" y="4706983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Rectangle 37"/>
          <p:cNvSpPr/>
          <p:nvPr/>
        </p:nvSpPr>
        <p:spPr>
          <a:xfrm>
            <a:off x="5024846" y="4706983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Rectangle 38"/>
          <p:cNvSpPr/>
          <p:nvPr/>
        </p:nvSpPr>
        <p:spPr>
          <a:xfrm>
            <a:off x="5486401" y="4706983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Rectangle 39"/>
          <p:cNvSpPr/>
          <p:nvPr/>
        </p:nvSpPr>
        <p:spPr>
          <a:xfrm>
            <a:off x="5947956" y="4706983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Rectangle 40"/>
          <p:cNvSpPr/>
          <p:nvPr/>
        </p:nvSpPr>
        <p:spPr>
          <a:xfrm>
            <a:off x="6409511" y="4706983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Rectangle 41"/>
          <p:cNvSpPr/>
          <p:nvPr/>
        </p:nvSpPr>
        <p:spPr>
          <a:xfrm>
            <a:off x="6871066" y="4706983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Rectangle 42"/>
          <p:cNvSpPr/>
          <p:nvPr/>
        </p:nvSpPr>
        <p:spPr>
          <a:xfrm>
            <a:off x="7332621" y="4706983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Rectangle 43"/>
          <p:cNvSpPr/>
          <p:nvPr/>
        </p:nvSpPr>
        <p:spPr>
          <a:xfrm>
            <a:off x="7794176" y="4706983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Rectangle 44"/>
          <p:cNvSpPr/>
          <p:nvPr/>
        </p:nvSpPr>
        <p:spPr>
          <a:xfrm>
            <a:off x="7794175" y="5116285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Rectangle 45"/>
          <p:cNvSpPr/>
          <p:nvPr/>
        </p:nvSpPr>
        <p:spPr>
          <a:xfrm>
            <a:off x="4563291" y="5116286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Rectangle 46"/>
          <p:cNvSpPr/>
          <p:nvPr/>
        </p:nvSpPr>
        <p:spPr>
          <a:xfrm>
            <a:off x="5024846" y="5116286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Rectangle 47"/>
          <p:cNvSpPr/>
          <p:nvPr/>
        </p:nvSpPr>
        <p:spPr>
          <a:xfrm>
            <a:off x="5486401" y="5116286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Rectangle 48"/>
          <p:cNvSpPr/>
          <p:nvPr/>
        </p:nvSpPr>
        <p:spPr>
          <a:xfrm>
            <a:off x="5947956" y="5116286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Rectangle 49"/>
          <p:cNvSpPr/>
          <p:nvPr/>
        </p:nvSpPr>
        <p:spPr>
          <a:xfrm>
            <a:off x="6409511" y="5116286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Rectangle 50"/>
          <p:cNvSpPr/>
          <p:nvPr/>
        </p:nvSpPr>
        <p:spPr>
          <a:xfrm>
            <a:off x="6871066" y="5116286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Rectangle 51"/>
          <p:cNvSpPr/>
          <p:nvPr/>
        </p:nvSpPr>
        <p:spPr>
          <a:xfrm>
            <a:off x="7332621" y="5116286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Rectangle 52"/>
          <p:cNvSpPr/>
          <p:nvPr/>
        </p:nvSpPr>
        <p:spPr>
          <a:xfrm>
            <a:off x="4563291" y="5525588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Rectangle 53"/>
          <p:cNvSpPr/>
          <p:nvPr/>
        </p:nvSpPr>
        <p:spPr>
          <a:xfrm>
            <a:off x="5024846" y="5525588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5" name="Rectangle 54"/>
          <p:cNvSpPr/>
          <p:nvPr/>
        </p:nvSpPr>
        <p:spPr>
          <a:xfrm>
            <a:off x="5486401" y="5525588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6" name="Rectangle 55"/>
          <p:cNvSpPr/>
          <p:nvPr/>
        </p:nvSpPr>
        <p:spPr>
          <a:xfrm>
            <a:off x="5947956" y="5525588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Rectangle 56"/>
          <p:cNvSpPr/>
          <p:nvPr/>
        </p:nvSpPr>
        <p:spPr>
          <a:xfrm>
            <a:off x="6409511" y="5525588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Rectangle 57"/>
          <p:cNvSpPr/>
          <p:nvPr/>
        </p:nvSpPr>
        <p:spPr>
          <a:xfrm>
            <a:off x="6871066" y="5525588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9" name="Rectangle 58"/>
          <p:cNvSpPr/>
          <p:nvPr/>
        </p:nvSpPr>
        <p:spPr>
          <a:xfrm>
            <a:off x="7332621" y="5525588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Rectangle 59"/>
          <p:cNvSpPr/>
          <p:nvPr/>
        </p:nvSpPr>
        <p:spPr>
          <a:xfrm>
            <a:off x="7794176" y="5525588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Rectangle 60"/>
          <p:cNvSpPr/>
          <p:nvPr/>
        </p:nvSpPr>
        <p:spPr>
          <a:xfrm>
            <a:off x="7794175" y="5934890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Rectangle 61"/>
          <p:cNvSpPr/>
          <p:nvPr/>
        </p:nvSpPr>
        <p:spPr>
          <a:xfrm>
            <a:off x="4563291" y="5934891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Rectangle 62"/>
          <p:cNvSpPr/>
          <p:nvPr/>
        </p:nvSpPr>
        <p:spPr>
          <a:xfrm>
            <a:off x="5024846" y="5934891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Rectangle 63"/>
          <p:cNvSpPr/>
          <p:nvPr/>
        </p:nvSpPr>
        <p:spPr>
          <a:xfrm>
            <a:off x="5486401" y="5934891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Rectangle 64"/>
          <p:cNvSpPr/>
          <p:nvPr/>
        </p:nvSpPr>
        <p:spPr>
          <a:xfrm>
            <a:off x="5947956" y="5934891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Rectangle 65"/>
          <p:cNvSpPr/>
          <p:nvPr/>
        </p:nvSpPr>
        <p:spPr>
          <a:xfrm>
            <a:off x="6409511" y="5934891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Rectangle 66"/>
          <p:cNvSpPr/>
          <p:nvPr/>
        </p:nvSpPr>
        <p:spPr>
          <a:xfrm>
            <a:off x="6871066" y="5934891"/>
            <a:ext cx="461555" cy="40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Rectangle 67"/>
          <p:cNvSpPr/>
          <p:nvPr/>
        </p:nvSpPr>
        <p:spPr>
          <a:xfrm>
            <a:off x="7332621" y="5934891"/>
            <a:ext cx="461555" cy="4093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ounded Rectangle 69"/>
          <p:cNvSpPr/>
          <p:nvPr/>
        </p:nvSpPr>
        <p:spPr>
          <a:xfrm>
            <a:off x="3979817" y="3074126"/>
            <a:ext cx="583474" cy="4093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Rounded Rectangle 70"/>
          <p:cNvSpPr/>
          <p:nvPr/>
        </p:nvSpPr>
        <p:spPr>
          <a:xfrm>
            <a:off x="8255730" y="3054531"/>
            <a:ext cx="583474" cy="4093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Rounded Rectangle 71"/>
          <p:cNvSpPr/>
          <p:nvPr/>
        </p:nvSpPr>
        <p:spPr>
          <a:xfrm>
            <a:off x="3979817" y="5930538"/>
            <a:ext cx="583474" cy="4093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3" name="Rounded Rectangle 72"/>
          <p:cNvSpPr/>
          <p:nvPr/>
        </p:nvSpPr>
        <p:spPr>
          <a:xfrm>
            <a:off x="8255730" y="5930538"/>
            <a:ext cx="583474" cy="4093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Rounded Rectangle 73"/>
          <p:cNvSpPr/>
          <p:nvPr/>
        </p:nvSpPr>
        <p:spPr>
          <a:xfrm>
            <a:off x="3979816" y="3487780"/>
            <a:ext cx="583474" cy="244710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5" name="Rounded Rectangle 74"/>
          <p:cNvSpPr/>
          <p:nvPr/>
        </p:nvSpPr>
        <p:spPr>
          <a:xfrm>
            <a:off x="8255730" y="3463832"/>
            <a:ext cx="583474" cy="244710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7" name="TextBox 76"/>
          <p:cNvSpPr txBox="1"/>
          <p:nvPr/>
        </p:nvSpPr>
        <p:spPr>
          <a:xfrm>
            <a:off x="6178733" y="2438400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Cores</a:t>
            </a:r>
            <a:endParaRPr lang="en-IN" dirty="0"/>
          </a:p>
        </p:txBody>
      </p:sp>
      <p:cxnSp>
        <p:nvCxnSpPr>
          <p:cNvPr id="79" name="Straight Arrow Connector 78"/>
          <p:cNvCxnSpPr>
            <a:stCxn id="77" idx="2"/>
            <a:endCxn id="7" idx="0"/>
          </p:cNvCxnSpPr>
          <p:nvPr/>
        </p:nvCxnSpPr>
        <p:spPr>
          <a:xfrm flipH="1">
            <a:off x="5717179" y="2807732"/>
            <a:ext cx="877694" cy="266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7" idx="2"/>
            <a:endCxn id="9" idx="0"/>
          </p:cNvCxnSpPr>
          <p:nvPr/>
        </p:nvCxnSpPr>
        <p:spPr>
          <a:xfrm>
            <a:off x="6594873" y="2807732"/>
            <a:ext cx="45416" cy="266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177604" y="2366945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Cache banks</a:t>
            </a:r>
            <a:endParaRPr lang="en-IN" dirty="0"/>
          </a:p>
        </p:txBody>
      </p:sp>
      <p:cxnSp>
        <p:nvCxnSpPr>
          <p:cNvPr id="85" name="Straight Arrow Connector 84"/>
          <p:cNvCxnSpPr>
            <a:endCxn id="10" idx="0"/>
          </p:cNvCxnSpPr>
          <p:nvPr/>
        </p:nvCxnSpPr>
        <p:spPr>
          <a:xfrm flipH="1">
            <a:off x="7101844" y="2684809"/>
            <a:ext cx="692331" cy="389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12" idx="0"/>
          </p:cNvCxnSpPr>
          <p:nvPr/>
        </p:nvCxnSpPr>
        <p:spPr>
          <a:xfrm>
            <a:off x="7794175" y="2700746"/>
            <a:ext cx="230779" cy="373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9300758" y="3074126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 </a:t>
            </a:r>
          </a:p>
          <a:p>
            <a:r>
              <a:rPr lang="en-US" dirty="0" smtClean="0"/>
              <a:t>controller</a:t>
            </a:r>
            <a:endParaRPr lang="en-IN" dirty="0"/>
          </a:p>
        </p:txBody>
      </p:sp>
      <p:cxnSp>
        <p:nvCxnSpPr>
          <p:cNvPr id="90" name="Straight Arrow Connector 89"/>
          <p:cNvCxnSpPr>
            <a:endCxn id="71" idx="3"/>
          </p:cNvCxnSpPr>
          <p:nvPr/>
        </p:nvCxnSpPr>
        <p:spPr>
          <a:xfrm flipH="1">
            <a:off x="8839204" y="3259182"/>
            <a:ext cx="5660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9122230" y="4383817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</a:t>
            </a:r>
          </a:p>
          <a:p>
            <a:r>
              <a:rPr lang="en-US" dirty="0" smtClean="0"/>
              <a:t>circuitry</a:t>
            </a:r>
            <a:endParaRPr lang="en-IN" dirty="0"/>
          </a:p>
        </p:txBody>
      </p:sp>
      <p:cxnSp>
        <p:nvCxnSpPr>
          <p:cNvPr id="94" name="Straight Arrow Connector 93"/>
          <p:cNvCxnSpPr>
            <a:endCxn id="75" idx="3"/>
          </p:cNvCxnSpPr>
          <p:nvPr/>
        </p:nvCxnSpPr>
        <p:spPr>
          <a:xfrm flipH="1" flipV="1">
            <a:off x="8839204" y="4687387"/>
            <a:ext cx="461554" cy="19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3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3" grpId="0"/>
      <p:bldP spid="88" grpId="0"/>
      <p:bldP spid="9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new problems to be solved ...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454742" cy="4241074"/>
          </a:xfrm>
        </p:spPr>
        <p:txBody>
          <a:bodyPr>
            <a:normAutofit/>
          </a:bodyPr>
          <a:lstStyle/>
          <a:p>
            <a:r>
              <a:rPr lang="en-US" dirty="0" smtClean="0"/>
              <a:t> Designing a parallel system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Writing a parallel program</a:t>
            </a:r>
          </a:p>
          <a:p>
            <a:pPr lvl="1"/>
            <a:r>
              <a:rPr lang="en-US" dirty="0" smtClean="0"/>
              <a:t> Convert existing algorithms into parallel </a:t>
            </a:r>
            <a:r>
              <a:rPr lang="en-US" dirty="0" err="1" smtClean="0"/>
              <a:t>algos</a:t>
            </a:r>
            <a:r>
              <a:rPr lang="en-US" dirty="0" smtClean="0"/>
              <a:t>. or write new ones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Design of parallel architectures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Ease of programmability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Sending messages between cores and cache banks effectively in such a system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do it?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15944" y="2936383"/>
            <a:ext cx="2768957" cy="109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Processor (CPU)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2592925" y="2047741"/>
            <a:ext cx="1747255" cy="6053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Mouse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556420" y="3310407"/>
            <a:ext cx="1747255" cy="6053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Keyboard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592923" y="4573073"/>
            <a:ext cx="1747255" cy="6053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552918" y="1598590"/>
            <a:ext cx="1747255" cy="6053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USB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6236337" y="2203897"/>
            <a:ext cx="396283" cy="77541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6200000">
            <a:off x="4561669" y="3170748"/>
            <a:ext cx="396283" cy="91227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8155740">
            <a:off x="4566811" y="2382448"/>
            <a:ext cx="396283" cy="91227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4317125">
            <a:off x="4561668" y="3759375"/>
            <a:ext cx="396283" cy="109203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352989" y="1820619"/>
            <a:ext cx="1747255" cy="6053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9352989" y="3007753"/>
            <a:ext cx="1747255" cy="6053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Printer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9394824" y="4184866"/>
            <a:ext cx="1747255" cy="6053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 rot="16200000">
            <a:off x="8485681" y="2745750"/>
            <a:ext cx="396283" cy="133833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4539788">
            <a:off x="8413408" y="1847014"/>
            <a:ext cx="396283" cy="152526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7836731">
            <a:off x="8485681" y="3482586"/>
            <a:ext cx="396283" cy="152526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441" y="2653048"/>
            <a:ext cx="2713752" cy="2044482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639752" y="5108757"/>
            <a:ext cx="3985736" cy="577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Brain of the computer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0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34" y="636223"/>
            <a:ext cx="8911687" cy="1280890"/>
          </a:xfrm>
        </p:spPr>
        <p:txBody>
          <a:bodyPr/>
          <a:lstStyle/>
          <a:p>
            <a:r>
              <a:rPr lang="en-US" dirty="0" smtClean="0"/>
              <a:t>What about old friend power?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Tradeoff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Performance per core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Number of cores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Frequency of each core</a:t>
            </a:r>
          </a:p>
          <a:p>
            <a:r>
              <a:rPr lang="en-US" dirty="0" smtClean="0"/>
              <a:t> We can afford to have many low frequency cores</a:t>
            </a:r>
          </a:p>
          <a:p>
            <a:pPr lvl="1"/>
            <a:r>
              <a:rPr lang="en-US" dirty="0" smtClean="0"/>
              <a:t> As a result frequencies have come down in the past decade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 methods of cooling </a:t>
            </a:r>
            <a:r>
              <a:rPr lang="en-US" dirty="0" smtClean="0">
                <a:sym typeface="Wingdings" panose="05000000000000000000" pitchFamily="2" charset="2"/>
              </a:rPr>
              <a:t> Water cooled server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9218" name="Picture 2" descr="http://bstncdn.net/i/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185" y="2309604"/>
            <a:ext cx="5569021" cy="37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Variation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Can you do fine grained calligraphy with a blunt knife </a:t>
            </a:r>
            <a:r>
              <a:rPr lang="en-US" dirty="0" smtClean="0">
                <a:sym typeface="Wingdings" panose="05000000000000000000" pitchFamily="2" charset="2"/>
              </a:rPr>
              <a:t> NO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 Then, how can you design 14nm transistors with 193nm (wavelength) light?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9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what you get ... 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396" y="1905000"/>
            <a:ext cx="7176776" cy="37782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6541" y="6046573"/>
            <a:ext cx="374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(courtesy: IBM Microelectronics)</a:t>
            </a:r>
            <a:endParaRPr lang="en-IN" dirty="0"/>
          </a:p>
        </p:txBody>
      </p:sp>
      <p:sp>
        <p:nvSpPr>
          <p:cNvPr id="7" name="Rounded Rectangle 6"/>
          <p:cNvSpPr/>
          <p:nvPr/>
        </p:nvSpPr>
        <p:spPr>
          <a:xfrm>
            <a:off x="8707395" y="970344"/>
            <a:ext cx="2718486" cy="504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bent, deformed shapes in silicon</a:t>
            </a:r>
            <a:endParaRPr lang="en-IN" dirty="0"/>
          </a:p>
        </p:txBody>
      </p:sp>
      <p:sp>
        <p:nvSpPr>
          <p:cNvPr id="8" name="Down Arrow 7"/>
          <p:cNvSpPr/>
          <p:nvPr/>
        </p:nvSpPr>
        <p:spPr>
          <a:xfrm>
            <a:off x="9448800" y="1541677"/>
            <a:ext cx="288324" cy="5013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492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Variation Effects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Cannot accurately </a:t>
            </a:r>
            <a:r>
              <a:rPr lang="en-US" dirty="0" smtClean="0">
                <a:solidFill>
                  <a:srgbClr val="00B050"/>
                </a:solidFill>
              </a:rPr>
              <a:t>fabricate</a:t>
            </a:r>
            <a:r>
              <a:rPr lang="en-US" dirty="0" smtClean="0"/>
              <a:t> transistors anymore</a:t>
            </a:r>
          </a:p>
          <a:p>
            <a:r>
              <a:rPr lang="en-US" dirty="0"/>
              <a:t> </a:t>
            </a:r>
            <a:r>
              <a:rPr lang="en-US" dirty="0" smtClean="0"/>
              <a:t>Their power, and performance </a:t>
            </a:r>
            <a:r>
              <a:rPr lang="en-US" dirty="0" smtClean="0">
                <a:solidFill>
                  <a:srgbClr val="FF0000"/>
                </a:solidFill>
              </a:rPr>
              <a:t>vary</a:t>
            </a:r>
            <a:r>
              <a:rPr lang="en-US" dirty="0" smtClean="0"/>
              <a:t> from specifications</a:t>
            </a:r>
          </a:p>
          <a:p>
            <a:r>
              <a:rPr lang="en-US" dirty="0"/>
              <a:t> </a:t>
            </a:r>
            <a:r>
              <a:rPr lang="en-US" dirty="0" smtClean="0"/>
              <a:t>Need to have a lot of </a:t>
            </a:r>
            <a:r>
              <a:rPr lang="en-US" dirty="0" smtClean="0">
                <a:solidFill>
                  <a:srgbClr val="0070C0"/>
                </a:solidFill>
              </a:rPr>
              <a:t>error tolerance </a:t>
            </a:r>
            <a:r>
              <a:rPr lang="en-US" dirty="0" smtClean="0"/>
              <a:t>and timing margins</a:t>
            </a:r>
          </a:p>
          <a:p>
            <a:r>
              <a:rPr lang="en-US" dirty="0"/>
              <a:t> </a:t>
            </a:r>
            <a:r>
              <a:rPr lang="en-US" dirty="0" smtClean="0"/>
              <a:t>Create new variation </a:t>
            </a:r>
            <a:r>
              <a:rPr lang="en-US" dirty="0" smtClean="0">
                <a:solidFill>
                  <a:srgbClr val="00B050"/>
                </a:solidFill>
              </a:rPr>
              <a:t>tolerant</a:t>
            </a:r>
            <a:r>
              <a:rPr lang="en-US" dirty="0" smtClean="0"/>
              <a:t> architectures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Reliability: Soft Errors and Hard Errors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724930"/>
          </a:xfrm>
        </p:spPr>
        <p:txBody>
          <a:bodyPr/>
          <a:lstStyle/>
          <a:p>
            <a:r>
              <a:rPr lang="en-US" dirty="0" smtClean="0"/>
              <a:t> Let us ask some questions: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97427" y="2973858"/>
            <a:ext cx="8954530" cy="12768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We all know that it takes a lot of money to cool a super-computer. Why not place it on top of the Himalayas? No cooling required. </a:t>
            </a:r>
            <a:endParaRPr lang="en-IN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3097427" y="4726459"/>
            <a:ext cx="8954530" cy="12768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If I run a processor continuously for 10 years. What happens?</a:t>
            </a:r>
            <a:endParaRPr lang="en-IN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082" y="3186117"/>
            <a:ext cx="852345" cy="852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39" y="4893406"/>
            <a:ext cx="852345" cy="85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cannot place a supercomputer on mount Everest.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0214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The processor will be bombed by cosmic rays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426" y="2917867"/>
            <a:ext cx="3524250" cy="311467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8855676" y="3443416"/>
            <a:ext cx="2726724" cy="1565189"/>
          </a:xfrm>
          <a:prstGeom prst="cloudCallout">
            <a:avLst>
              <a:gd name="adj1" fmla="val -70682"/>
              <a:gd name="adj2" fmla="val 477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resultant current pulse can flip bits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567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9734" y="147337"/>
            <a:ext cx="8911687" cy="1280890"/>
          </a:xfrm>
        </p:spPr>
        <p:txBody>
          <a:bodyPr/>
          <a:lstStyle/>
          <a:p>
            <a:r>
              <a:rPr lang="en-US" dirty="0" smtClean="0"/>
              <a:t>What happens after 10 years of continuous operation ...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233" y="5392437"/>
            <a:ext cx="10162961" cy="134726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 This is what happens to a wire after that many years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Electromigration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Designs should be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tolerant</a:t>
            </a:r>
            <a:r>
              <a:rPr lang="en-US" dirty="0" smtClean="0">
                <a:sym typeface="Wingdings" panose="05000000000000000000" pitchFamily="2" charset="2"/>
              </a:rPr>
              <a:t> to such ageing mechanisms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671" y="1296687"/>
            <a:ext cx="5724525" cy="40957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544065" y="2825578"/>
            <a:ext cx="1919416" cy="1037968"/>
          </a:xfrm>
          <a:prstGeom prst="ellips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45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Security: The kill switch (HW Trojan)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2077" y="1779373"/>
            <a:ext cx="8915400" cy="377762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September 2007: Israeli jets bombed a Syrian nuclear facility.</a:t>
            </a:r>
          </a:p>
          <a:p>
            <a:r>
              <a:rPr lang="en-US" dirty="0"/>
              <a:t> </a:t>
            </a:r>
            <a:r>
              <a:rPr lang="en-US" dirty="0" smtClean="0"/>
              <a:t>The Syrian radar had mysteriously stopped, but why?</a:t>
            </a:r>
          </a:p>
          <a:p>
            <a:pPr lvl="1"/>
            <a:r>
              <a:rPr lang="en-US" dirty="0" smtClean="0"/>
              <a:t> Scoop: Israelis sent a wireless message to the processor in the radar.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It shut itself off.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Research problem: How do you make a design tolerant to hardware Trojans. 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6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5676" y="4800998"/>
            <a:ext cx="1565190" cy="71268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142512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9859" y="2239030"/>
            <a:ext cx="1565190" cy="71268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Transistor Size Roadmap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748804"/>
              </p:ext>
            </p:extLst>
          </p:nvPr>
        </p:nvGraphicFramePr>
        <p:xfrm>
          <a:off x="2169083" y="1556179"/>
          <a:ext cx="8915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Transistor Size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 nm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nm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2020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nm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2022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???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39546" y="4374292"/>
            <a:ext cx="822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 is not possible (?) to design such small transistors with</a:t>
            </a:r>
            <a:br>
              <a:rPr lang="en-US" sz="2400" dirty="0" smtClean="0"/>
            </a:br>
            <a:r>
              <a:rPr lang="en-US" sz="2400" dirty="0" smtClean="0"/>
              <a:t>current technologies. </a:t>
            </a:r>
            <a:endParaRPr lang="en-IN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22" y="4493228"/>
            <a:ext cx="593124" cy="5931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38832" y="5387545"/>
            <a:ext cx="3435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 nm = 70 atoms wide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25387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139" y="1582694"/>
            <a:ext cx="613410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5341" y="3031524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No Silicon</a:t>
            </a:r>
            <a:endParaRPr lang="en-IN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Computer Architecture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421556" cy="377762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Graphene</a:t>
            </a:r>
            <a:r>
              <a:rPr lang="en-US" dirty="0" smtClean="0"/>
              <a:t> – Sheet of carbon (1 atom wide)</a:t>
            </a:r>
          </a:p>
          <a:p>
            <a:r>
              <a:rPr lang="en-US" dirty="0"/>
              <a:t> </a:t>
            </a:r>
            <a:r>
              <a:rPr lang="en-US" dirty="0" err="1" smtClean="0"/>
              <a:t>Spintronics</a:t>
            </a:r>
            <a:r>
              <a:rPr lang="en-US" dirty="0" smtClean="0"/>
              <a:t> – Based on the spin of the electron</a:t>
            </a:r>
          </a:p>
          <a:p>
            <a:r>
              <a:rPr lang="en-US" dirty="0"/>
              <a:t> </a:t>
            </a:r>
            <a:r>
              <a:rPr lang="en-US" dirty="0" smtClean="0"/>
              <a:t>Quantum Computing – Store information as </a:t>
            </a:r>
            <a:r>
              <a:rPr lang="en-US" dirty="0" err="1" smtClean="0"/>
              <a:t>qubits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multiple bits at once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Instead of electrons use photons (light)</a:t>
            </a:r>
            <a:endParaRPr lang="en-US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on Teaching Computer Architecture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5" name="Picture 2" descr="http://www.clipartlord.com/wp-content/uploads/2016/01/classro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45" y="1639902"/>
            <a:ext cx="699135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2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503" y="64130"/>
            <a:ext cx="8911687" cy="1280890"/>
          </a:xfrm>
        </p:spPr>
        <p:txBody>
          <a:bodyPr/>
          <a:lstStyle/>
          <a:p>
            <a:r>
              <a:rPr lang="en-US" dirty="0" smtClean="0"/>
              <a:t>Based on my book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016" y="154746"/>
            <a:ext cx="4423718" cy="518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2512540" y="5558481"/>
            <a:ext cx="7315200" cy="990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Computer </a:t>
            </a:r>
            <a:r>
              <a:rPr lang="en-US" dirty="0" err="1" smtClean="0"/>
              <a:t>Organisation</a:t>
            </a:r>
            <a:r>
              <a:rPr lang="en-US" dirty="0" smtClean="0"/>
              <a:t> and Architecture, Smruti </a:t>
            </a:r>
            <a:r>
              <a:rPr lang="en-US" dirty="0" err="1" smtClean="0"/>
              <a:t>Ranjan</a:t>
            </a:r>
            <a:r>
              <a:rPr lang="en-US" dirty="0" smtClean="0"/>
              <a:t> Sarangi, McGrawHill 2015</a:t>
            </a:r>
          </a:p>
          <a:p>
            <a:pPr algn="ctr"/>
            <a:r>
              <a:rPr lang="en-US" dirty="0"/>
              <a:t>Visit: </a:t>
            </a:r>
            <a:r>
              <a:rPr lang="en-US" dirty="0">
                <a:hlinkClick r:id="rId3"/>
              </a:rPr>
              <a:t>http://www.cse.iitd.ernet.in/~srsarangi/archbooksoft.html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464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65" y="512462"/>
            <a:ext cx="8911687" cy="1280890"/>
          </a:xfrm>
        </p:spPr>
        <p:txBody>
          <a:bodyPr/>
          <a:lstStyle/>
          <a:p>
            <a:r>
              <a:rPr lang="en-US" dirty="0" smtClean="0"/>
              <a:t>Two paradigms of teaching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1028" name="Picture 4" descr="http://previews.123rf.com/images/poulcarlsen/poulcarlsen1302/poulcarlsen130200004/17901068-Hand-drawn-illustration-of-an-Happy-Carpenter-Handyman-Stock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14" y="1299693"/>
            <a:ext cx="2929024" cy="33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heconsciouslife.com/wp-content/uploads/2009/10/how_to_meditate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32" y="1739332"/>
            <a:ext cx="428625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09103" y="4854753"/>
            <a:ext cx="3023286" cy="532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</a:t>
            </a:r>
            <a:endParaRPr lang="en-IN" dirty="0"/>
          </a:p>
        </p:txBody>
      </p:sp>
      <p:sp>
        <p:nvSpPr>
          <p:cNvPr id="9" name="Rounded Rectangle 8"/>
          <p:cNvSpPr/>
          <p:nvPr/>
        </p:nvSpPr>
        <p:spPr>
          <a:xfrm>
            <a:off x="8143103" y="4777723"/>
            <a:ext cx="3023286" cy="532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74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follow a more synthesis oriented approach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858531" y="2364259"/>
            <a:ext cx="6755026" cy="7908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Elements of a computer architecture course</a:t>
            </a:r>
            <a:endParaRPr lang="en-IN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042985" y="3517556"/>
            <a:ext cx="2388972" cy="584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Boolean Algebra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4798542" y="3517556"/>
            <a:ext cx="2388972" cy="5848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Assembly Languages</a:t>
            </a:r>
            <a:endParaRPr lang="en-IN" dirty="0"/>
          </a:p>
        </p:txBody>
      </p:sp>
      <p:sp>
        <p:nvSpPr>
          <p:cNvPr id="9" name="Rounded Rectangle 8"/>
          <p:cNvSpPr/>
          <p:nvPr/>
        </p:nvSpPr>
        <p:spPr>
          <a:xfrm>
            <a:off x="6120714" y="4258962"/>
            <a:ext cx="1046205" cy="36246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ARM</a:t>
            </a:r>
            <a:endParaRPr lang="en-IN" dirty="0"/>
          </a:p>
        </p:txBody>
      </p:sp>
      <p:sp>
        <p:nvSpPr>
          <p:cNvPr id="10" name="Rounded Rectangle 9"/>
          <p:cNvSpPr/>
          <p:nvPr/>
        </p:nvSpPr>
        <p:spPr>
          <a:xfrm>
            <a:off x="6120713" y="4703805"/>
            <a:ext cx="1046205" cy="36246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x86</a:t>
            </a:r>
            <a:endParaRPr lang="en-IN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750011" y="4102443"/>
            <a:ext cx="8238" cy="782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1"/>
          </p:cNvCxnSpPr>
          <p:nvPr/>
        </p:nvCxnSpPr>
        <p:spPr>
          <a:xfrm>
            <a:off x="5750011" y="4440194"/>
            <a:ext cx="37070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0" idx="1"/>
          </p:cNvCxnSpPr>
          <p:nvPr/>
        </p:nvCxnSpPr>
        <p:spPr>
          <a:xfrm>
            <a:off x="5750011" y="4885037"/>
            <a:ext cx="3707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8015417" y="4180701"/>
            <a:ext cx="1795848" cy="5189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Computer Arithmetic</a:t>
            </a:r>
            <a:endParaRPr lang="en-IN" dirty="0"/>
          </a:p>
        </p:txBody>
      </p:sp>
      <p:sp>
        <p:nvSpPr>
          <p:cNvPr id="20" name="Rounded Rectangle 19"/>
          <p:cNvSpPr/>
          <p:nvPr/>
        </p:nvSpPr>
        <p:spPr>
          <a:xfrm>
            <a:off x="8015417" y="3408404"/>
            <a:ext cx="1795848" cy="5189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Logic</a:t>
            </a:r>
            <a:endParaRPr lang="en-IN" dirty="0"/>
          </a:p>
        </p:txBody>
      </p:sp>
      <p:sp>
        <p:nvSpPr>
          <p:cNvPr id="21" name="Rounded Rectangle 20"/>
          <p:cNvSpPr/>
          <p:nvPr/>
        </p:nvSpPr>
        <p:spPr>
          <a:xfrm>
            <a:off x="2042985" y="4182761"/>
            <a:ext cx="2388972" cy="584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Representation of Numbers, Strings</a:t>
            </a:r>
            <a:endParaRPr lang="en-IN" dirty="0"/>
          </a:p>
        </p:txBody>
      </p:sp>
      <p:sp>
        <p:nvSpPr>
          <p:cNvPr id="22" name="Right Brace 21"/>
          <p:cNvSpPr/>
          <p:nvPr/>
        </p:nvSpPr>
        <p:spPr>
          <a:xfrm rot="5400000">
            <a:off x="5659395" y="1538413"/>
            <a:ext cx="691979" cy="80895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ounded Rectangle 22"/>
          <p:cNvSpPr/>
          <p:nvPr/>
        </p:nvSpPr>
        <p:spPr>
          <a:xfrm>
            <a:off x="4823255" y="5975518"/>
            <a:ext cx="2364259" cy="438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Basic Course 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805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Perspective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83891" y="14369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/>
              <a:t>Give a man a </a:t>
            </a:r>
            <a:r>
              <a:rPr lang="en-IN" b="1" dirty="0"/>
              <a:t>fish</a:t>
            </a:r>
            <a:r>
              <a:rPr lang="en-IN" dirty="0"/>
              <a:t>, and you feed </a:t>
            </a:r>
            <a:r>
              <a:rPr lang="en-IN" b="1" dirty="0"/>
              <a:t>him</a:t>
            </a:r>
            <a:r>
              <a:rPr lang="en-IN" dirty="0"/>
              <a:t> for a day. </a:t>
            </a:r>
            <a:r>
              <a:rPr lang="en-IN" b="1" dirty="0"/>
              <a:t>Teach</a:t>
            </a:r>
            <a:r>
              <a:rPr lang="en-IN" dirty="0"/>
              <a:t> a man to </a:t>
            </a:r>
            <a:r>
              <a:rPr lang="en-IN" b="1" dirty="0"/>
              <a:t>fish</a:t>
            </a:r>
            <a:r>
              <a:rPr lang="en-IN" dirty="0"/>
              <a:t>, and you feed </a:t>
            </a:r>
            <a:r>
              <a:rPr lang="en-IN" b="1" dirty="0"/>
              <a:t>him</a:t>
            </a:r>
            <a:r>
              <a:rPr lang="en-IN" dirty="0"/>
              <a:t> for a lifetime.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62992" y="2083313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Chinese Proverb</a:t>
            </a:r>
            <a:endParaRPr lang="en-IN" dirty="0"/>
          </a:p>
        </p:txBody>
      </p:sp>
      <p:sp>
        <p:nvSpPr>
          <p:cNvPr id="10" name="Rounded Rectangle 9"/>
          <p:cNvSpPr/>
          <p:nvPr/>
        </p:nvSpPr>
        <p:spPr>
          <a:xfrm>
            <a:off x="2298357" y="3006811"/>
            <a:ext cx="3303373" cy="5684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Assembly Language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2314832" y="3657601"/>
            <a:ext cx="3374590" cy="1639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314832" y="3736716"/>
            <a:ext cx="3413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Should write at least 500 lines</a:t>
            </a:r>
          </a:p>
          <a:p>
            <a:r>
              <a:rPr lang="en-US" dirty="0" smtClean="0"/>
              <a:t>of assembly code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295544" y="4544541"/>
            <a:ext cx="3393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program should at least</a:t>
            </a:r>
          </a:p>
          <a:p>
            <a:r>
              <a:rPr lang="en-US" dirty="0" smtClean="0"/>
              <a:t>be 100 lines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4054217"/>
            <a:ext cx="1603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Targets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14519" y="3006811"/>
            <a:ext cx="3303373" cy="5684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Logic</a:t>
            </a:r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7030994" y="3657601"/>
            <a:ext cx="3374590" cy="1639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030994" y="3736716"/>
            <a:ext cx="34900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Should at least design fully: </a:t>
            </a:r>
          </a:p>
          <a:p>
            <a:r>
              <a:rPr lang="en-US" dirty="0" smtClean="0"/>
              <a:t>3 circuits in </a:t>
            </a:r>
            <a:r>
              <a:rPr lang="en-US" dirty="0" err="1" smtClean="0"/>
              <a:t>LogiSim</a:t>
            </a:r>
            <a:r>
              <a:rPr lang="en-US" dirty="0" smtClean="0"/>
              <a:t> (or similar)</a:t>
            </a:r>
          </a:p>
          <a:p>
            <a:r>
              <a:rPr lang="en-US" dirty="0" smtClean="0"/>
              <a:t>Examples: basic adder, </a:t>
            </a:r>
          </a:p>
          <a:p>
            <a:r>
              <a:rPr lang="en-US" dirty="0" smtClean="0"/>
              <a:t>divider, multiplier</a:t>
            </a:r>
          </a:p>
        </p:txBody>
      </p:sp>
    </p:spTree>
    <p:extLst>
      <p:ext uri="{BB962C8B-B14F-4D97-AF65-F5344CB8AC3E}">
        <p14:creationId xmlns:p14="http://schemas.microsoft.com/office/powerpoint/2010/main" val="23237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follow a more synthesis oriented approach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858531" y="2364259"/>
            <a:ext cx="6755026" cy="7908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Elements of a computer architecture course</a:t>
            </a:r>
            <a:endParaRPr lang="en-IN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042985" y="3517556"/>
            <a:ext cx="2388972" cy="584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Processor Design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4798542" y="3517556"/>
            <a:ext cx="2388972" cy="5848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 Systems</a:t>
            </a:r>
            <a:endParaRPr lang="en-IN" dirty="0"/>
          </a:p>
        </p:txBody>
      </p:sp>
      <p:sp>
        <p:nvSpPr>
          <p:cNvPr id="9" name="Rounded Rectangle 8"/>
          <p:cNvSpPr/>
          <p:nvPr/>
        </p:nvSpPr>
        <p:spPr>
          <a:xfrm>
            <a:off x="6120714" y="4258962"/>
            <a:ext cx="1046205" cy="36246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ARM</a:t>
            </a:r>
            <a:endParaRPr lang="en-IN" dirty="0"/>
          </a:p>
        </p:txBody>
      </p:sp>
      <p:sp>
        <p:nvSpPr>
          <p:cNvPr id="10" name="Rounded Rectangle 9"/>
          <p:cNvSpPr/>
          <p:nvPr/>
        </p:nvSpPr>
        <p:spPr>
          <a:xfrm>
            <a:off x="6120713" y="4703805"/>
            <a:ext cx="1046205" cy="36246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x86</a:t>
            </a:r>
            <a:endParaRPr lang="en-IN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750011" y="4102443"/>
            <a:ext cx="8238" cy="782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1"/>
          </p:cNvCxnSpPr>
          <p:nvPr/>
        </p:nvCxnSpPr>
        <p:spPr>
          <a:xfrm>
            <a:off x="5750011" y="4440194"/>
            <a:ext cx="37070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0" idx="1"/>
          </p:cNvCxnSpPr>
          <p:nvPr/>
        </p:nvCxnSpPr>
        <p:spPr>
          <a:xfrm>
            <a:off x="5750011" y="4885037"/>
            <a:ext cx="3707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8015415" y="4139511"/>
            <a:ext cx="2034747" cy="5189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I/O Systems</a:t>
            </a:r>
            <a:endParaRPr lang="en-IN" dirty="0"/>
          </a:p>
        </p:txBody>
      </p:sp>
      <p:sp>
        <p:nvSpPr>
          <p:cNvPr id="20" name="Rounded Rectangle 19"/>
          <p:cNvSpPr/>
          <p:nvPr/>
        </p:nvSpPr>
        <p:spPr>
          <a:xfrm>
            <a:off x="8015416" y="3408404"/>
            <a:ext cx="2034747" cy="5189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Multiprocessors</a:t>
            </a:r>
            <a:endParaRPr lang="en-IN" dirty="0"/>
          </a:p>
        </p:txBody>
      </p:sp>
      <p:sp>
        <p:nvSpPr>
          <p:cNvPr id="21" name="Rounded Rectangle 20"/>
          <p:cNvSpPr/>
          <p:nvPr/>
        </p:nvSpPr>
        <p:spPr>
          <a:xfrm>
            <a:off x="2042985" y="4182761"/>
            <a:ext cx="2388972" cy="584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Pipelining</a:t>
            </a:r>
            <a:endParaRPr lang="en-IN" dirty="0"/>
          </a:p>
        </p:txBody>
      </p:sp>
      <p:sp>
        <p:nvSpPr>
          <p:cNvPr id="22" name="Right Brace 21"/>
          <p:cNvSpPr/>
          <p:nvPr/>
        </p:nvSpPr>
        <p:spPr>
          <a:xfrm rot="5400000">
            <a:off x="5659395" y="1538413"/>
            <a:ext cx="691979" cy="80895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ounded Rectangle 22"/>
          <p:cNvSpPr/>
          <p:nvPr/>
        </p:nvSpPr>
        <p:spPr>
          <a:xfrm>
            <a:off x="4823255" y="5975518"/>
            <a:ext cx="2364259" cy="438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Basic Course 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759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Perspective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83891" y="14369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/>
              <a:t>Give a man a </a:t>
            </a:r>
            <a:r>
              <a:rPr lang="en-IN" b="1" dirty="0"/>
              <a:t>fish</a:t>
            </a:r>
            <a:r>
              <a:rPr lang="en-IN" dirty="0"/>
              <a:t>, and you feed </a:t>
            </a:r>
            <a:r>
              <a:rPr lang="en-IN" b="1" dirty="0"/>
              <a:t>him</a:t>
            </a:r>
            <a:r>
              <a:rPr lang="en-IN" dirty="0"/>
              <a:t> for a day. </a:t>
            </a:r>
            <a:r>
              <a:rPr lang="en-IN" b="1" dirty="0"/>
              <a:t>Teach</a:t>
            </a:r>
            <a:r>
              <a:rPr lang="en-IN" dirty="0"/>
              <a:t> a man to </a:t>
            </a:r>
            <a:r>
              <a:rPr lang="en-IN" b="1" dirty="0"/>
              <a:t>fish</a:t>
            </a:r>
            <a:r>
              <a:rPr lang="en-IN" dirty="0"/>
              <a:t>, and you feed </a:t>
            </a:r>
            <a:r>
              <a:rPr lang="en-IN" b="1" dirty="0"/>
              <a:t>him</a:t>
            </a:r>
            <a:r>
              <a:rPr lang="en-IN" dirty="0"/>
              <a:t> for a lifetime.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62992" y="2083313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Chinese Proverb</a:t>
            </a:r>
            <a:endParaRPr lang="en-IN" dirty="0"/>
          </a:p>
        </p:txBody>
      </p:sp>
      <p:sp>
        <p:nvSpPr>
          <p:cNvPr id="10" name="Rounded Rectangle 9"/>
          <p:cNvSpPr/>
          <p:nvPr/>
        </p:nvSpPr>
        <p:spPr>
          <a:xfrm>
            <a:off x="2298357" y="3006811"/>
            <a:ext cx="3303373" cy="5684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Processor Design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2314832" y="3657601"/>
            <a:ext cx="3374590" cy="1639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314832" y="3736716"/>
            <a:ext cx="29562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 one full processor</a:t>
            </a:r>
          </a:p>
          <a:p>
            <a:r>
              <a:rPr lang="en-US" dirty="0"/>
              <a:t>	</a:t>
            </a:r>
            <a:r>
              <a:rPr lang="en-US" dirty="0" err="1" smtClean="0"/>
              <a:t>Logisim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C, C++, Java model</a:t>
            </a:r>
          </a:p>
          <a:p>
            <a:r>
              <a:rPr lang="en-US" dirty="0"/>
              <a:t>	</a:t>
            </a:r>
            <a:r>
              <a:rPr lang="en-US" dirty="0" smtClean="0"/>
              <a:t>VHDL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95544" y="45445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4054217"/>
            <a:ext cx="1603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Targets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411305" y="3006811"/>
            <a:ext cx="3303373" cy="5684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 System and Parallel Processing</a:t>
            </a:r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7030994" y="3657601"/>
            <a:ext cx="4473618" cy="14333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030994" y="3736716"/>
            <a:ext cx="4607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Implement a cache simulator</a:t>
            </a:r>
          </a:p>
          <a:p>
            <a:r>
              <a:rPr lang="en-US" dirty="0" smtClean="0"/>
              <a:t>Design replacement algorithms</a:t>
            </a:r>
          </a:p>
          <a:p>
            <a:r>
              <a:rPr lang="en-US" dirty="0" smtClean="0"/>
              <a:t>Write at least 1000 lines of parallel code</a:t>
            </a:r>
          </a:p>
          <a:p>
            <a:r>
              <a:rPr lang="en-US" dirty="0"/>
              <a:t> </a:t>
            </a:r>
            <a:r>
              <a:rPr lang="en-US" dirty="0" smtClean="0"/>
              <a:t>        (</a:t>
            </a:r>
            <a:r>
              <a:rPr lang="en-US" dirty="0" err="1" smtClean="0"/>
              <a:t>pthreads</a:t>
            </a:r>
            <a:r>
              <a:rPr lang="en-US" dirty="0" smtClean="0"/>
              <a:t> of </a:t>
            </a:r>
            <a:r>
              <a:rPr lang="en-US" dirty="0" err="1" smtClean="0"/>
              <a:t>OpenMP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380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program look like? </a:t>
            </a:r>
            <a:br>
              <a:rPr lang="en-US" dirty="0" smtClean="0"/>
            </a:br>
            <a:r>
              <a:rPr lang="en-US" dirty="0" smtClean="0"/>
              <a:t>Historical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602788" cy="37776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Ever since mathematics was discovered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Man always felt the need for a </a:t>
            </a:r>
            <a:r>
              <a:rPr lang="en-US" dirty="0" smtClean="0">
                <a:solidFill>
                  <a:srgbClr val="FF0000"/>
                </a:solidFill>
              </a:rPr>
              <a:t>little bit more of help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Almost all early civilizations had accountants and book keepers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They wrote simple programs (</a:t>
            </a:r>
            <a:r>
              <a:rPr lang="en-US" dirty="0" smtClean="0">
                <a:solidFill>
                  <a:srgbClr val="FF0000"/>
                </a:solidFill>
              </a:rPr>
              <a:t>in their mind</a:t>
            </a:r>
            <a:r>
              <a:rPr lang="en-US" dirty="0" smtClean="0">
                <a:solidFill>
                  <a:schemeClr val="tx1"/>
                </a:solidFill>
              </a:rPr>
              <a:t>) to tally accounts, compute expenditures, and forecast future demands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027626"/>
            <a:ext cx="3361386" cy="18303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Support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ARM emulator – </a:t>
            </a:r>
            <a:r>
              <a:rPr lang="en-US" dirty="0" err="1" smtClean="0"/>
              <a:t>emuARM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x86 assembler – </a:t>
            </a:r>
            <a:r>
              <a:rPr lang="en-US" dirty="0" err="1" smtClean="0"/>
              <a:t>nasm</a:t>
            </a:r>
            <a:r>
              <a:rPr lang="en-US" dirty="0"/>
              <a:t> </a:t>
            </a:r>
            <a:r>
              <a:rPr lang="en-US" sz="2800" dirty="0"/>
              <a:t>(</a:t>
            </a: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www.nasm.us/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 </a:t>
            </a:r>
            <a:r>
              <a:rPr lang="en-US" dirty="0" err="1" smtClean="0"/>
              <a:t>Logisim</a:t>
            </a:r>
            <a:r>
              <a:rPr lang="en-US" dirty="0" smtClean="0"/>
              <a:t> – </a:t>
            </a:r>
            <a:r>
              <a:rPr lang="en-US" dirty="0"/>
              <a:t>logic simulator </a:t>
            </a:r>
            <a:r>
              <a:rPr lang="en-US" sz="2800" dirty="0"/>
              <a:t>(</a:t>
            </a:r>
            <a:r>
              <a:rPr lang="en-US" sz="2800" dirty="0">
                <a:hlinkClick r:id="rId3"/>
              </a:rPr>
              <a:t>http://www.cburch.com/logisim</a:t>
            </a:r>
            <a:r>
              <a:rPr lang="en-US" sz="2800" dirty="0" smtClean="0">
                <a:hlinkClick r:id="rId3"/>
              </a:rPr>
              <a:t>/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 </a:t>
            </a:r>
            <a:r>
              <a:rPr lang="en-US" sz="2800" dirty="0" err="1" smtClean="0"/>
              <a:t>Tejas</a:t>
            </a:r>
            <a:r>
              <a:rPr lang="en-US" sz="2800" dirty="0" smtClean="0"/>
              <a:t> – Architectural Simulator (</a:t>
            </a:r>
            <a:r>
              <a:rPr lang="en-US" sz="2800" dirty="0" smtClean="0">
                <a:hlinkClick r:id="rId4"/>
              </a:rPr>
              <a:t>www.cse.iitd.ac.in/tejas</a:t>
            </a:r>
            <a:r>
              <a:rPr lang="en-US" sz="2800" dirty="0" smtClean="0"/>
              <a:t>)</a:t>
            </a:r>
            <a:r>
              <a:rPr lang="en-IN" dirty="0" smtClean="0"/>
              <a:t> More useful for research and for teaching an advanced course. 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7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921695" y="1690470"/>
            <a:ext cx="1134156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 </a:t>
            </a:r>
            <a:endParaRPr lang="en-US" sz="1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150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Accountants</a:t>
            </a:r>
            <a:endParaRPr lang="en-US" dirty="0"/>
          </a:p>
        </p:txBody>
      </p:sp>
      <p:sp>
        <p:nvSpPr>
          <p:cNvPr id="4" name="AutoShape 2" descr="http://www.accountingtroubleshooters.com/images/ancient%20Egyptian%20bookkeepers.jpg"/>
          <p:cNvSpPr>
            <a:spLocks noChangeAspect="1" noChangeArrowheads="1"/>
          </p:cNvSpPr>
          <p:nvPr/>
        </p:nvSpPr>
        <p:spPr bwMode="auto">
          <a:xfrm>
            <a:off x="155575" y="-1676400"/>
            <a:ext cx="33337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723" y="1371533"/>
            <a:ext cx="4626669" cy="481441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real computing machine – Abacus (simple and fast mathematics)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89" y="1905000"/>
            <a:ext cx="6438900" cy="47434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still being used!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599" y="1498383"/>
            <a:ext cx="6192189" cy="50738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13701" y="6194738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(circa 1997)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734</TotalTime>
  <Words>1731</Words>
  <Application>Microsoft Office PowerPoint</Application>
  <PresentationFormat>Widescreen</PresentationFormat>
  <Paragraphs>423</Paragraphs>
  <Slides>61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Microsoft YaHei</vt:lpstr>
      <vt:lpstr>Arial</vt:lpstr>
      <vt:lpstr>Calibri</vt:lpstr>
      <vt:lpstr>Cambria Math</vt:lpstr>
      <vt:lpstr>Century Gothic</vt:lpstr>
      <vt:lpstr>Mangal</vt:lpstr>
      <vt:lpstr>StarSymbol</vt:lpstr>
      <vt:lpstr>Symbol</vt:lpstr>
      <vt:lpstr>Times New Roman</vt:lpstr>
      <vt:lpstr>Wingdings</vt:lpstr>
      <vt:lpstr>Wingdings 3</vt:lpstr>
      <vt:lpstr>Wisp</vt:lpstr>
      <vt:lpstr>Computer Architecture: Past, Present, and Future</vt:lpstr>
      <vt:lpstr>What is computer architecture? </vt:lpstr>
      <vt:lpstr>What does a computer do? </vt:lpstr>
      <vt:lpstr>How does it do it? </vt:lpstr>
      <vt:lpstr>PowerPoint Presentation</vt:lpstr>
      <vt:lpstr>What does a program look like?  Historical Perspective</vt:lpstr>
      <vt:lpstr>Ancient Accountants</vt:lpstr>
      <vt:lpstr>The first real computing machine – Abacus (simple and fast mathematics)</vt:lpstr>
      <vt:lpstr>It is still being used! </vt:lpstr>
      <vt:lpstr>Abacus in Russia</vt:lpstr>
      <vt:lpstr>Analog Computers </vt:lpstr>
      <vt:lpstr>Basic operation</vt:lpstr>
      <vt:lpstr>Water computers: Used in the Soviet Union till the early 80s</vt:lpstr>
      <vt:lpstr>Basic Methods of Operation</vt:lpstr>
      <vt:lpstr>What was known about computing till 1900 AD</vt:lpstr>
      <vt:lpstr>Then came Alan Turing and asked ...</vt:lpstr>
      <vt:lpstr>Church Turing Thesis</vt:lpstr>
      <vt:lpstr>Led to the design of the modern computer – Von Neumann, Eckert Mauchly, and others</vt:lpstr>
      <vt:lpstr>We have the theoretical tools  How do we build a computer</vt:lpstr>
      <vt:lpstr>By the 50s and 60s </vt:lpstr>
      <vt:lpstr>Era of Big Computer Corporations</vt:lpstr>
      <vt:lpstr>Why does Moore’s law hold? </vt:lpstr>
      <vt:lpstr>PowerPoint Presentation</vt:lpstr>
      <vt:lpstr>From 2000 to 2,000,000,000 transistors</vt:lpstr>
      <vt:lpstr>IPC (Basis of Modern Computer Architecture)</vt:lpstr>
      <vt:lpstr>What determines the IPC?</vt:lpstr>
      <vt:lpstr>Crux of the techniques: Out of Order     Execution </vt:lpstr>
      <vt:lpstr>Crux of the techniques: Speculation </vt:lpstr>
      <vt:lpstr>Where did we reach with all these tricks ... </vt:lpstr>
      <vt:lpstr>Modern Cellphone</vt:lpstr>
      <vt:lpstr>Which computer is faster, and by how many times ... </vt:lpstr>
      <vt:lpstr>PowerPoint Presentation</vt:lpstr>
      <vt:lpstr>Processor Performance Scaling has reached its Limits</vt:lpstr>
      <vt:lpstr>Processor Performance</vt:lpstr>
      <vt:lpstr>What stopped gains in processor performance? </vt:lpstr>
      <vt:lpstr>What else? </vt:lpstr>
      <vt:lpstr>What do we do now? Moore’s law still holds ... </vt:lpstr>
      <vt:lpstr>New Mantra: Think parallel </vt:lpstr>
      <vt:lpstr>What are the new problems to be solved ... </vt:lpstr>
      <vt:lpstr>What about old friend power? </vt:lpstr>
      <vt:lpstr>Novel methods of cooling  Water cooled server</vt:lpstr>
      <vt:lpstr>Process Variation</vt:lpstr>
      <vt:lpstr>This is what you get ... </vt:lpstr>
      <vt:lpstr>Process Variation Effects</vt:lpstr>
      <vt:lpstr>Reliability: Soft Errors and Hard Errors</vt:lpstr>
      <vt:lpstr>You cannot place a supercomputer on mount Everest. </vt:lpstr>
      <vt:lpstr>What happens after 10 years of continuous operation ... </vt:lpstr>
      <vt:lpstr>Security: The kill switch (HW Trojan)</vt:lpstr>
      <vt:lpstr>PowerPoint Presentation</vt:lpstr>
      <vt:lpstr>Transistor Size Roadmap</vt:lpstr>
      <vt:lpstr>What next? </vt:lpstr>
      <vt:lpstr>Future of Computer Architecture</vt:lpstr>
      <vt:lpstr>Discussion on Teaching Computer Architecture</vt:lpstr>
      <vt:lpstr>Based on my book</vt:lpstr>
      <vt:lpstr>Two paradigms of teaching</vt:lpstr>
      <vt:lpstr>Time to follow a more synthesis oriented approach</vt:lpstr>
      <vt:lpstr>Synthesis Perspective</vt:lpstr>
      <vt:lpstr>Time to follow a more synthesis oriented approach</vt:lpstr>
      <vt:lpstr>Synthesis Perspective</vt:lpstr>
      <vt:lpstr>Software Support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Architecture: Past, Present, and Future</dc:title>
  <dc:creator>Dell</dc:creator>
  <cp:lastModifiedBy>Smruti Sarangi</cp:lastModifiedBy>
  <cp:revision>93</cp:revision>
  <dcterms:created xsi:type="dcterms:W3CDTF">2016-06-12T04:03:50Z</dcterms:created>
  <dcterms:modified xsi:type="dcterms:W3CDTF">2016-06-14T19:29:07Z</dcterms:modified>
</cp:coreProperties>
</file>