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4578" r:id="rId1"/>
  </p:sldMasterIdLst>
  <p:notesMasterIdLst>
    <p:notesMasterId r:id="rId32"/>
  </p:notesMasterIdLst>
  <p:sldIdLst>
    <p:sldId id="256" r:id="rId2"/>
    <p:sldId id="333" r:id="rId3"/>
    <p:sldId id="258" r:id="rId4"/>
    <p:sldId id="297" r:id="rId5"/>
    <p:sldId id="260" r:id="rId6"/>
    <p:sldId id="337" r:id="rId7"/>
    <p:sldId id="262" r:id="rId8"/>
    <p:sldId id="300" r:id="rId9"/>
    <p:sldId id="263" r:id="rId10"/>
    <p:sldId id="331" r:id="rId11"/>
    <p:sldId id="311" r:id="rId12"/>
    <p:sldId id="332" r:id="rId13"/>
    <p:sldId id="308" r:id="rId14"/>
    <p:sldId id="302" r:id="rId15"/>
    <p:sldId id="266" r:id="rId16"/>
    <p:sldId id="269" r:id="rId17"/>
    <p:sldId id="340" r:id="rId18"/>
    <p:sldId id="341" r:id="rId19"/>
    <p:sldId id="326" r:id="rId20"/>
    <p:sldId id="312" r:id="rId21"/>
    <p:sldId id="342" r:id="rId22"/>
    <p:sldId id="315" r:id="rId23"/>
    <p:sldId id="314" r:id="rId24"/>
    <p:sldId id="313" r:id="rId25"/>
    <p:sldId id="321" r:id="rId26"/>
    <p:sldId id="336" r:id="rId27"/>
    <p:sldId id="291" r:id="rId28"/>
    <p:sldId id="279" r:id="rId29"/>
    <p:sldId id="286" r:id="rId30"/>
    <p:sldId id="316" r:id="rId3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Arvo" panose="020B060402020202020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21731B"/>
    <a:srgbClr val="288520"/>
    <a:srgbClr val="0432FF"/>
    <a:srgbClr val="00FDFF"/>
    <a:srgbClr val="FFAAAB"/>
    <a:srgbClr val="F45953"/>
    <a:srgbClr val="F0E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45"/>
    <p:restoredTop sz="93894"/>
  </p:normalViewPr>
  <p:slideViewPr>
    <p:cSldViewPr snapToGrid="0">
      <p:cViewPr varScale="1">
        <p:scale>
          <a:sx n="92" d="100"/>
          <a:sy n="92" d="100"/>
        </p:scale>
        <p:origin x="18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25A7E-229A-5A48-8CFF-5E0B08DDC68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B5148E-A70D-7A4A-A582-9C49CDDB403F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i="0" dirty="0"/>
            <a:t>Ellen DeGeneres’ Famous 2014 Oscar Selfie.</a:t>
          </a:r>
          <a:endParaRPr lang="en-IN" dirty="0"/>
        </a:p>
      </dgm:t>
    </dgm:pt>
    <dgm:pt modelId="{45660074-DD22-B34C-84D1-F9E2E1B321B6}" type="parTrans" cxnId="{24E1CF14-FFFD-1044-947B-45AC37743A33}">
      <dgm:prSet/>
      <dgm:spPr/>
      <dgm:t>
        <a:bodyPr/>
        <a:lstStyle/>
        <a:p>
          <a:endParaRPr lang="en-US"/>
        </a:p>
      </dgm:t>
    </dgm:pt>
    <dgm:pt modelId="{F5426113-E694-9840-9A1C-10FB6EDBCE8F}" type="sibTrans" cxnId="{24E1CF14-FFFD-1044-947B-45AC37743A33}">
      <dgm:prSet/>
      <dgm:spPr/>
      <dgm:t>
        <a:bodyPr/>
        <a:lstStyle/>
        <a:p>
          <a:endParaRPr lang="en-US"/>
        </a:p>
      </dgm:t>
    </dgm:pt>
    <dgm:pt modelId="{26709C9E-E69A-B942-B564-E71E86421EEF}" type="pres">
      <dgm:prSet presAssocID="{9B725A7E-229A-5A48-8CFF-5E0B08DDC6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340017-3747-5149-9C75-1BF3A25E0C16}" type="pres">
      <dgm:prSet presAssocID="{8BB5148E-A70D-7A4A-A582-9C49CDDB403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FDE37-2620-2248-AE95-41EE06459BEF}" type="presOf" srcId="{8BB5148E-A70D-7A4A-A582-9C49CDDB403F}" destId="{A0340017-3747-5149-9C75-1BF3A25E0C16}" srcOrd="0" destOrd="0" presId="urn:microsoft.com/office/officeart/2005/8/layout/vList2"/>
    <dgm:cxn modelId="{3FA0209A-C398-5B4A-BF14-BD6C362BABC0}" type="presOf" srcId="{9B725A7E-229A-5A48-8CFF-5E0B08DDC68D}" destId="{26709C9E-E69A-B942-B564-E71E86421EEF}" srcOrd="0" destOrd="0" presId="urn:microsoft.com/office/officeart/2005/8/layout/vList2"/>
    <dgm:cxn modelId="{24E1CF14-FFFD-1044-947B-45AC37743A33}" srcId="{9B725A7E-229A-5A48-8CFF-5E0B08DDC68D}" destId="{8BB5148E-A70D-7A4A-A582-9C49CDDB403F}" srcOrd="0" destOrd="0" parTransId="{45660074-DD22-B34C-84D1-F9E2E1B321B6}" sibTransId="{F5426113-E694-9840-9A1C-10FB6EDBCE8F}"/>
    <dgm:cxn modelId="{F8F3AB98-49B2-3640-AE4D-5C914CC4403E}" type="presParOf" srcId="{26709C9E-E69A-B942-B564-E71E86421EEF}" destId="{A0340017-3747-5149-9C75-1BF3A25E0C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EBF9F9-AFA5-D74A-AEA6-197FAE994B15}" type="doc">
      <dgm:prSet loTypeId="urn:microsoft.com/office/officeart/2005/8/layout/matrix1" loCatId="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4851053-010F-7B46-A358-4D832A8A5166}">
      <dgm:prSet phldrT="[Text]" custT="1"/>
      <dgm:spPr>
        <a:solidFill>
          <a:srgbClr val="FFAAAB"/>
        </a:solidFill>
      </dgm:spPr>
      <dgm:t>
        <a:bodyPr/>
        <a:lstStyle/>
        <a:p>
          <a:r>
            <a:rPr lang="en-US" sz="4500" b="1" dirty="0"/>
            <a:t>Min R’</a:t>
          </a:r>
        </a:p>
      </dgm:t>
    </dgm:pt>
    <dgm:pt modelId="{5071FC7E-6F93-C147-ACCC-1DEE67510AE8}" type="parTrans" cxnId="{9B7EA05A-1C97-734B-8BFF-4EB40A11754B}">
      <dgm:prSet/>
      <dgm:spPr/>
      <dgm:t>
        <a:bodyPr/>
        <a:lstStyle/>
        <a:p>
          <a:endParaRPr lang="en-US"/>
        </a:p>
      </dgm:t>
    </dgm:pt>
    <dgm:pt modelId="{B5CC5B79-9DA6-8243-B6A5-A66291CDC836}" type="sibTrans" cxnId="{9B7EA05A-1C97-734B-8BFF-4EB40A11754B}">
      <dgm:prSet/>
      <dgm:spPr/>
      <dgm:t>
        <a:bodyPr/>
        <a:lstStyle/>
        <a:p>
          <a:endParaRPr lang="en-US"/>
        </a:p>
      </dgm:t>
    </dgm:pt>
    <dgm:pt modelId="{D8773A92-3787-2246-BCE5-2E36E1296B84}">
      <dgm:prSet phldrT="[Text]" custT="1"/>
      <dgm:spPr/>
      <dgm:t>
        <a:bodyPr/>
        <a:lstStyle/>
        <a:p>
          <a:r>
            <a:rPr lang="en-US" sz="4500" b="1" baseline="0" dirty="0"/>
            <a:t>R’ &gt; R</a:t>
          </a:r>
        </a:p>
      </dgm:t>
    </dgm:pt>
    <dgm:pt modelId="{0F01F2F8-2177-6F4D-9FF4-B504C427BEF6}" type="parTrans" cxnId="{4E86DB89-1E0D-4840-959F-965F48D8DC0F}">
      <dgm:prSet/>
      <dgm:spPr/>
      <dgm:t>
        <a:bodyPr/>
        <a:lstStyle/>
        <a:p>
          <a:endParaRPr lang="en-US"/>
        </a:p>
      </dgm:t>
    </dgm:pt>
    <dgm:pt modelId="{ADD748B6-52A3-5245-8663-2684A53814A1}" type="sibTrans" cxnId="{4E86DB89-1E0D-4840-959F-965F48D8DC0F}">
      <dgm:prSet/>
      <dgm:spPr/>
      <dgm:t>
        <a:bodyPr/>
        <a:lstStyle/>
        <a:p>
          <a:endParaRPr lang="en-US"/>
        </a:p>
      </dgm:t>
    </dgm:pt>
    <dgm:pt modelId="{367043A3-D82D-CD49-8040-FC12092DA29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4500" b="1" dirty="0"/>
            <a:t>L/R’ &lt; </a:t>
          </a:r>
          <a:r>
            <a:rPr lang="en-IN" sz="4500" b="1" dirty="0">
              <a:latin typeface="Arial" panose="020B0604020202020204" pitchFamily="34" charset="0"/>
            </a:rPr>
            <a:t>𝞽</a:t>
          </a:r>
          <a:endParaRPr lang="en-US" sz="4500" b="1" dirty="0"/>
        </a:p>
      </dgm:t>
    </dgm:pt>
    <dgm:pt modelId="{66C1A8E2-F114-A34A-8D0D-1742F8967875}" type="parTrans" cxnId="{B5E40FC7-B439-8040-BD45-922805D119E4}">
      <dgm:prSet/>
      <dgm:spPr/>
      <dgm:t>
        <a:bodyPr/>
        <a:lstStyle/>
        <a:p>
          <a:endParaRPr lang="en-US"/>
        </a:p>
      </dgm:t>
    </dgm:pt>
    <dgm:pt modelId="{0410DDFE-FB51-9A47-AFD0-2EE41A8BB87E}" type="sibTrans" cxnId="{B5E40FC7-B439-8040-BD45-922805D119E4}">
      <dgm:prSet/>
      <dgm:spPr/>
      <dgm:t>
        <a:bodyPr/>
        <a:lstStyle/>
        <a:p>
          <a:endParaRPr lang="en-US"/>
        </a:p>
      </dgm:t>
    </dgm:pt>
    <dgm:pt modelId="{DCC4DB57-349E-F045-B078-0D374E0D7BDE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IN" sz="4500" b="1" dirty="0" err="1">
              <a:latin typeface="Arial" panose="020B0604020202020204" pitchFamily="34" charset="0"/>
            </a:rPr>
            <a:t>P</a:t>
          </a:r>
          <a:r>
            <a:rPr lang="en-IN" sz="4500" b="1" baseline="-25000" dirty="0" err="1">
              <a:latin typeface="Arial" panose="020B0604020202020204" pitchFamily="34" charset="0"/>
            </a:rPr>
            <a:t>vio</a:t>
          </a:r>
          <a:r>
            <a:rPr lang="en-IN" sz="4500" b="1" baseline="-25000" dirty="0">
              <a:latin typeface="Arial" panose="020B0604020202020204" pitchFamily="34" charset="0"/>
            </a:rPr>
            <a:t> </a:t>
          </a:r>
          <a:r>
            <a:rPr lang="en-IN" sz="4500" b="1" baseline="0" dirty="0">
              <a:latin typeface="Arial" panose="020B0604020202020204" pitchFamily="34" charset="0"/>
            </a:rPr>
            <a:t>&lt;  P</a:t>
          </a:r>
          <a:endParaRPr lang="en-US" sz="4500" baseline="0" dirty="0"/>
        </a:p>
      </dgm:t>
    </dgm:pt>
    <dgm:pt modelId="{E2D0EFD5-BF7E-A14F-A0F4-914405400F52}" type="parTrans" cxnId="{CBECF39F-BDC3-7A40-8E2C-6507EECDC6BC}">
      <dgm:prSet/>
      <dgm:spPr/>
      <dgm:t>
        <a:bodyPr/>
        <a:lstStyle/>
        <a:p>
          <a:endParaRPr lang="en-US"/>
        </a:p>
      </dgm:t>
    </dgm:pt>
    <dgm:pt modelId="{944AC0B7-2F11-1F45-9A23-F0A10FB55689}" type="sibTrans" cxnId="{CBECF39F-BDC3-7A40-8E2C-6507EECDC6BC}">
      <dgm:prSet/>
      <dgm:spPr/>
      <dgm:t>
        <a:bodyPr/>
        <a:lstStyle/>
        <a:p>
          <a:endParaRPr lang="en-US"/>
        </a:p>
      </dgm:t>
    </dgm:pt>
    <dgm:pt modelId="{4E888315-F82F-2F4B-A782-DCECA684E928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4500" b="1"/>
            <a:t>R' &lt; R</a:t>
          </a:r>
          <a:r>
            <a:rPr lang="en-US" sz="4500" b="1" baseline="-25000"/>
            <a:t>max</a:t>
          </a:r>
          <a:endParaRPr lang="en-US" sz="4500" b="1" baseline="-25000" dirty="0"/>
        </a:p>
      </dgm:t>
    </dgm:pt>
    <dgm:pt modelId="{1CFC0EFD-A874-CF43-9130-7CAF42426DF7}" type="parTrans" cxnId="{71D70A97-6A35-1345-85A3-4FBD1C394536}">
      <dgm:prSet/>
      <dgm:spPr/>
      <dgm:t>
        <a:bodyPr/>
        <a:lstStyle/>
        <a:p>
          <a:endParaRPr lang="en-US"/>
        </a:p>
      </dgm:t>
    </dgm:pt>
    <dgm:pt modelId="{F37703C7-B05C-C147-BABF-68B7B5C2B505}" type="sibTrans" cxnId="{71D70A97-6A35-1345-85A3-4FBD1C394536}">
      <dgm:prSet/>
      <dgm:spPr/>
      <dgm:t>
        <a:bodyPr/>
        <a:lstStyle/>
        <a:p>
          <a:endParaRPr lang="en-US"/>
        </a:p>
      </dgm:t>
    </dgm:pt>
    <dgm:pt modelId="{EE9EFDD2-E07E-274A-91A1-D35F43103AF3}" type="pres">
      <dgm:prSet presAssocID="{7DEBF9F9-AFA5-D74A-AEA6-197FAE994B1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330191-FFC2-DD4D-A76D-8DE89E60CDC7}" type="pres">
      <dgm:prSet presAssocID="{7DEBF9F9-AFA5-D74A-AEA6-197FAE994B15}" presName="matrix" presStyleCnt="0"/>
      <dgm:spPr/>
    </dgm:pt>
    <dgm:pt modelId="{1EE8AB9B-6FE6-F04D-B9CC-3523FDF83DEA}" type="pres">
      <dgm:prSet presAssocID="{7DEBF9F9-AFA5-D74A-AEA6-197FAE994B15}" presName="tile1" presStyleLbl="node1" presStyleIdx="0" presStyleCnt="4" custLinFactNeighborY="625"/>
      <dgm:spPr/>
      <dgm:t>
        <a:bodyPr/>
        <a:lstStyle/>
        <a:p>
          <a:endParaRPr lang="en-US"/>
        </a:p>
      </dgm:t>
    </dgm:pt>
    <dgm:pt modelId="{36C49C28-C7DD-8448-B251-751874F6E514}" type="pres">
      <dgm:prSet presAssocID="{7DEBF9F9-AFA5-D74A-AEA6-197FAE994B1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916ED-2311-AD49-8108-2B9A9E8B49FC}" type="pres">
      <dgm:prSet presAssocID="{7DEBF9F9-AFA5-D74A-AEA6-197FAE994B15}" presName="tile2" presStyleLbl="node1" presStyleIdx="1" presStyleCnt="4"/>
      <dgm:spPr/>
      <dgm:t>
        <a:bodyPr/>
        <a:lstStyle/>
        <a:p>
          <a:endParaRPr lang="en-US"/>
        </a:p>
      </dgm:t>
    </dgm:pt>
    <dgm:pt modelId="{DBBF0D39-88E5-2C48-B224-0F4F592D0ED1}" type="pres">
      <dgm:prSet presAssocID="{7DEBF9F9-AFA5-D74A-AEA6-197FAE994B1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F3484A-40AD-3E48-9642-6FD7A71B72E3}" type="pres">
      <dgm:prSet presAssocID="{7DEBF9F9-AFA5-D74A-AEA6-197FAE994B15}" presName="tile3" presStyleLbl="node1" presStyleIdx="2" presStyleCnt="4"/>
      <dgm:spPr/>
      <dgm:t>
        <a:bodyPr/>
        <a:lstStyle/>
        <a:p>
          <a:endParaRPr lang="en-US"/>
        </a:p>
      </dgm:t>
    </dgm:pt>
    <dgm:pt modelId="{92A2F046-39BB-7540-AF8F-0DA1DF36CC83}" type="pres">
      <dgm:prSet presAssocID="{7DEBF9F9-AFA5-D74A-AEA6-197FAE994B1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53DB4-DF0F-4C4A-8382-8564F208D953}" type="pres">
      <dgm:prSet presAssocID="{7DEBF9F9-AFA5-D74A-AEA6-197FAE994B15}" presName="tile4" presStyleLbl="node1" presStyleIdx="3" presStyleCnt="4"/>
      <dgm:spPr/>
      <dgm:t>
        <a:bodyPr/>
        <a:lstStyle/>
        <a:p>
          <a:endParaRPr lang="en-US"/>
        </a:p>
      </dgm:t>
    </dgm:pt>
    <dgm:pt modelId="{4226E18B-E828-0B47-8F21-CC30FE08502F}" type="pres">
      <dgm:prSet presAssocID="{7DEBF9F9-AFA5-D74A-AEA6-197FAE994B1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CB567-BF58-2B4B-BF13-0D6F74CEBF5C}" type="pres">
      <dgm:prSet presAssocID="{7DEBF9F9-AFA5-D74A-AEA6-197FAE994B15}" presName="centerTile" presStyleLbl="fgShp" presStyleIdx="0" presStyleCnt="1" custScaleX="126389" custScaleY="11375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71D70A97-6A35-1345-85A3-4FBD1C394536}" srcId="{C4851053-010F-7B46-A358-4D832A8A5166}" destId="{4E888315-F82F-2F4B-A782-DCECA684E928}" srcOrd="3" destOrd="0" parTransId="{1CFC0EFD-A874-CF43-9130-7CAF42426DF7}" sibTransId="{F37703C7-B05C-C147-BABF-68B7B5C2B505}"/>
    <dgm:cxn modelId="{9DE309C8-C0A0-8248-8C17-7FB4B035E2FC}" type="presOf" srcId="{D8773A92-3787-2246-BCE5-2E36E1296B84}" destId="{1EE8AB9B-6FE6-F04D-B9CC-3523FDF83DEA}" srcOrd="0" destOrd="0" presId="urn:microsoft.com/office/officeart/2005/8/layout/matrix1"/>
    <dgm:cxn modelId="{CFD1AC61-78B8-394D-9A7F-DB29273E575F}" type="presOf" srcId="{4E888315-F82F-2F4B-A782-DCECA684E928}" destId="{04453DB4-DF0F-4C4A-8382-8564F208D953}" srcOrd="0" destOrd="0" presId="urn:microsoft.com/office/officeart/2005/8/layout/matrix1"/>
    <dgm:cxn modelId="{90FEA0FA-DA2B-FC44-A371-4ED270946BA2}" type="presOf" srcId="{D8773A92-3787-2246-BCE5-2E36E1296B84}" destId="{36C49C28-C7DD-8448-B251-751874F6E514}" srcOrd="1" destOrd="0" presId="urn:microsoft.com/office/officeart/2005/8/layout/matrix1"/>
    <dgm:cxn modelId="{43598067-131E-6443-839B-AF12D336CB61}" type="presOf" srcId="{C4851053-010F-7B46-A358-4D832A8A5166}" destId="{E48CB567-BF58-2B4B-BF13-0D6F74CEBF5C}" srcOrd="0" destOrd="0" presId="urn:microsoft.com/office/officeart/2005/8/layout/matrix1"/>
    <dgm:cxn modelId="{B5E40FC7-B439-8040-BD45-922805D119E4}" srcId="{C4851053-010F-7B46-A358-4D832A8A5166}" destId="{367043A3-D82D-CD49-8040-FC12092DA290}" srcOrd="1" destOrd="0" parTransId="{66C1A8E2-F114-A34A-8D0D-1742F8967875}" sibTransId="{0410DDFE-FB51-9A47-AFD0-2EE41A8BB87E}"/>
    <dgm:cxn modelId="{F007D8C3-A8E9-614B-80B5-1DE88735A8D2}" type="presOf" srcId="{367043A3-D82D-CD49-8040-FC12092DA290}" destId="{3D1916ED-2311-AD49-8108-2B9A9E8B49FC}" srcOrd="0" destOrd="0" presId="urn:microsoft.com/office/officeart/2005/8/layout/matrix1"/>
    <dgm:cxn modelId="{323FFF78-C1A3-404C-A202-FF6CE15801F8}" type="presOf" srcId="{DCC4DB57-349E-F045-B078-0D374E0D7BDE}" destId="{BEF3484A-40AD-3E48-9642-6FD7A71B72E3}" srcOrd="0" destOrd="0" presId="urn:microsoft.com/office/officeart/2005/8/layout/matrix1"/>
    <dgm:cxn modelId="{51A9BE74-B298-EB41-A073-671B75B43A5A}" type="presOf" srcId="{4E888315-F82F-2F4B-A782-DCECA684E928}" destId="{4226E18B-E828-0B47-8F21-CC30FE08502F}" srcOrd="1" destOrd="0" presId="urn:microsoft.com/office/officeart/2005/8/layout/matrix1"/>
    <dgm:cxn modelId="{9B7EA05A-1C97-734B-8BFF-4EB40A11754B}" srcId="{7DEBF9F9-AFA5-D74A-AEA6-197FAE994B15}" destId="{C4851053-010F-7B46-A358-4D832A8A5166}" srcOrd="0" destOrd="0" parTransId="{5071FC7E-6F93-C147-ACCC-1DEE67510AE8}" sibTransId="{B5CC5B79-9DA6-8243-B6A5-A66291CDC836}"/>
    <dgm:cxn modelId="{CBECF39F-BDC3-7A40-8E2C-6507EECDC6BC}" srcId="{C4851053-010F-7B46-A358-4D832A8A5166}" destId="{DCC4DB57-349E-F045-B078-0D374E0D7BDE}" srcOrd="2" destOrd="0" parTransId="{E2D0EFD5-BF7E-A14F-A0F4-914405400F52}" sibTransId="{944AC0B7-2F11-1F45-9A23-F0A10FB55689}"/>
    <dgm:cxn modelId="{28A5997A-3199-8748-816B-68D847010E39}" type="presOf" srcId="{DCC4DB57-349E-F045-B078-0D374E0D7BDE}" destId="{92A2F046-39BB-7540-AF8F-0DA1DF36CC83}" srcOrd="1" destOrd="0" presId="urn:microsoft.com/office/officeart/2005/8/layout/matrix1"/>
    <dgm:cxn modelId="{880D0C91-B2F9-3A44-9779-0B70D2E7D47D}" type="presOf" srcId="{367043A3-D82D-CD49-8040-FC12092DA290}" destId="{DBBF0D39-88E5-2C48-B224-0F4F592D0ED1}" srcOrd="1" destOrd="0" presId="urn:microsoft.com/office/officeart/2005/8/layout/matrix1"/>
    <dgm:cxn modelId="{4E86DB89-1E0D-4840-959F-965F48D8DC0F}" srcId="{C4851053-010F-7B46-A358-4D832A8A5166}" destId="{D8773A92-3787-2246-BCE5-2E36E1296B84}" srcOrd="0" destOrd="0" parTransId="{0F01F2F8-2177-6F4D-9FF4-B504C427BEF6}" sibTransId="{ADD748B6-52A3-5245-8663-2684A53814A1}"/>
    <dgm:cxn modelId="{F9D97598-20E9-1A41-940C-924CB6ED08A4}" type="presOf" srcId="{7DEBF9F9-AFA5-D74A-AEA6-197FAE994B15}" destId="{EE9EFDD2-E07E-274A-91A1-D35F43103AF3}" srcOrd="0" destOrd="0" presId="urn:microsoft.com/office/officeart/2005/8/layout/matrix1"/>
    <dgm:cxn modelId="{668E2BF8-B57F-C849-B483-02AD818A6CEF}" type="presParOf" srcId="{EE9EFDD2-E07E-274A-91A1-D35F43103AF3}" destId="{4D330191-FFC2-DD4D-A76D-8DE89E60CDC7}" srcOrd="0" destOrd="0" presId="urn:microsoft.com/office/officeart/2005/8/layout/matrix1"/>
    <dgm:cxn modelId="{7208B5E4-1D7C-0C43-A1BA-9FC633830804}" type="presParOf" srcId="{4D330191-FFC2-DD4D-A76D-8DE89E60CDC7}" destId="{1EE8AB9B-6FE6-F04D-B9CC-3523FDF83DEA}" srcOrd="0" destOrd="0" presId="urn:microsoft.com/office/officeart/2005/8/layout/matrix1"/>
    <dgm:cxn modelId="{3E992AAE-6A07-5E47-9A0A-0314E049A729}" type="presParOf" srcId="{4D330191-FFC2-DD4D-A76D-8DE89E60CDC7}" destId="{36C49C28-C7DD-8448-B251-751874F6E514}" srcOrd="1" destOrd="0" presId="urn:microsoft.com/office/officeart/2005/8/layout/matrix1"/>
    <dgm:cxn modelId="{FEE022DA-8B41-004F-B133-873FB2ED61ED}" type="presParOf" srcId="{4D330191-FFC2-DD4D-A76D-8DE89E60CDC7}" destId="{3D1916ED-2311-AD49-8108-2B9A9E8B49FC}" srcOrd="2" destOrd="0" presId="urn:microsoft.com/office/officeart/2005/8/layout/matrix1"/>
    <dgm:cxn modelId="{0CBC43D3-6CC1-C94E-8BAA-0DEF70C4B830}" type="presParOf" srcId="{4D330191-FFC2-DD4D-A76D-8DE89E60CDC7}" destId="{DBBF0D39-88E5-2C48-B224-0F4F592D0ED1}" srcOrd="3" destOrd="0" presId="urn:microsoft.com/office/officeart/2005/8/layout/matrix1"/>
    <dgm:cxn modelId="{3471C194-0332-D64B-B066-F878A3787E0E}" type="presParOf" srcId="{4D330191-FFC2-DD4D-A76D-8DE89E60CDC7}" destId="{BEF3484A-40AD-3E48-9642-6FD7A71B72E3}" srcOrd="4" destOrd="0" presId="urn:microsoft.com/office/officeart/2005/8/layout/matrix1"/>
    <dgm:cxn modelId="{8E86DC67-D513-7241-877D-6141145A16BA}" type="presParOf" srcId="{4D330191-FFC2-DD4D-A76D-8DE89E60CDC7}" destId="{92A2F046-39BB-7540-AF8F-0DA1DF36CC83}" srcOrd="5" destOrd="0" presId="urn:microsoft.com/office/officeart/2005/8/layout/matrix1"/>
    <dgm:cxn modelId="{816DCA6A-2C93-E84C-B8C7-C66F6B2F5EE5}" type="presParOf" srcId="{4D330191-FFC2-DD4D-A76D-8DE89E60CDC7}" destId="{04453DB4-DF0F-4C4A-8382-8564F208D953}" srcOrd="6" destOrd="0" presId="urn:microsoft.com/office/officeart/2005/8/layout/matrix1"/>
    <dgm:cxn modelId="{3F5C3362-5445-0543-B304-FA0B6E7082B0}" type="presParOf" srcId="{4D330191-FFC2-DD4D-A76D-8DE89E60CDC7}" destId="{4226E18B-E828-0B47-8F21-CC30FE08502F}" srcOrd="7" destOrd="0" presId="urn:microsoft.com/office/officeart/2005/8/layout/matrix1"/>
    <dgm:cxn modelId="{C3B01137-41DD-4F4D-B2CD-EEF0287C1F48}" type="presParOf" srcId="{EE9EFDD2-E07E-274A-91A1-D35F43103AF3}" destId="{E48CB567-BF58-2B4B-BF13-0D6F74CEBF5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87E618-28F4-B440-95DF-474D5FD50724}" type="doc">
      <dgm:prSet loTypeId="urn:microsoft.com/office/officeart/2005/8/layout/vList3" loCatId="list" qsTypeId="urn:microsoft.com/office/officeart/2005/8/quickstyle/3d7" qsCatId="3D" csTypeId="urn:microsoft.com/office/officeart/2005/8/colors/colorful2" csCatId="colorful" phldr="1"/>
      <dgm:spPr/>
    </dgm:pt>
    <dgm:pt modelId="{CB077242-1CE9-6744-A503-B2D67434717E}">
      <dgm:prSet phldrT="[Text]" custT="1"/>
      <dgm:spPr/>
      <dgm:t>
        <a:bodyPr/>
        <a:lstStyle/>
        <a:p>
          <a:r>
            <a:rPr lang="en-IN" sz="2600" b="1" dirty="0">
              <a:latin typeface="Arial" panose="020B0604020202020204" pitchFamily="34" charset="0"/>
            </a:rPr>
            <a:t> Over open source Cassandra.</a:t>
          </a:r>
          <a:endParaRPr lang="en-US" sz="2600" b="1" dirty="0"/>
        </a:p>
      </dgm:t>
    </dgm:pt>
    <dgm:pt modelId="{F5A8DC5D-A531-244C-9E23-C0BDE3B7109B}" type="parTrans" cxnId="{61C26B53-53A1-904B-9986-8434307FF746}">
      <dgm:prSet/>
      <dgm:spPr/>
      <dgm:t>
        <a:bodyPr/>
        <a:lstStyle/>
        <a:p>
          <a:endParaRPr lang="en-US"/>
        </a:p>
      </dgm:t>
    </dgm:pt>
    <dgm:pt modelId="{F0C2DFBD-ECA3-784E-9126-A07B954215F5}" type="sibTrans" cxnId="{61C26B53-53A1-904B-9986-8434307FF746}">
      <dgm:prSet/>
      <dgm:spPr/>
      <dgm:t>
        <a:bodyPr/>
        <a:lstStyle/>
        <a:p>
          <a:endParaRPr lang="en-US"/>
        </a:p>
      </dgm:t>
    </dgm:pt>
    <dgm:pt modelId="{DC6F4425-76B0-4741-95EE-46AAEFF0FCA6}">
      <dgm:prSet custT="1"/>
      <dgm:spPr/>
      <dgm:t>
        <a:bodyPr/>
        <a:lstStyle/>
        <a:p>
          <a:r>
            <a:rPr lang="en-IN" sz="2600" b="1" dirty="0">
              <a:latin typeface="Arial" panose="020B0604020202020204" pitchFamily="34" charset="0"/>
            </a:rPr>
            <a:t>Posts stored as key-value pairs. (Similar to Facebook)</a:t>
          </a:r>
        </a:p>
      </dgm:t>
    </dgm:pt>
    <dgm:pt modelId="{FBC9F99F-F620-0D49-9503-5F81435132F5}" type="parTrans" cxnId="{0651D02B-121D-C849-9A51-D404536489CC}">
      <dgm:prSet/>
      <dgm:spPr/>
      <dgm:t>
        <a:bodyPr/>
        <a:lstStyle/>
        <a:p>
          <a:endParaRPr lang="en-US"/>
        </a:p>
      </dgm:t>
    </dgm:pt>
    <dgm:pt modelId="{FDD88379-863B-7842-9F9E-7FD064957CE7}" type="sibTrans" cxnId="{0651D02B-121D-C849-9A51-D404536489CC}">
      <dgm:prSet/>
      <dgm:spPr/>
      <dgm:t>
        <a:bodyPr/>
        <a:lstStyle/>
        <a:p>
          <a:endParaRPr lang="en-US"/>
        </a:p>
      </dgm:t>
    </dgm:pt>
    <dgm:pt modelId="{3EA56F77-2275-9047-976B-D75C7C21E69E}">
      <dgm:prSet phldrT="[Text]" custT="1"/>
      <dgm:spPr/>
      <dgm:t>
        <a:bodyPr/>
        <a:lstStyle/>
        <a:p>
          <a:pPr>
            <a:buFont typeface="Wingdings" pitchFamily="2" charset="2"/>
            <a:buChar char="Ø"/>
          </a:pPr>
          <a:r>
            <a:rPr lang="en" sz="2600" dirty="0"/>
            <a:t>GLEE (</a:t>
          </a:r>
          <a:r>
            <a:rPr lang="en" sz="2600" b="1" dirty="0"/>
            <a:t>G</a:t>
          </a:r>
          <a:r>
            <a:rPr lang="en" sz="2600" dirty="0"/>
            <a:t>ood </a:t>
          </a:r>
          <a:r>
            <a:rPr lang="en" sz="2600" dirty="0" err="1"/>
            <a:t>qua</a:t>
          </a:r>
          <a:r>
            <a:rPr lang="en" sz="2600" b="1" dirty="0" err="1"/>
            <a:t>L</a:t>
          </a:r>
          <a:r>
            <a:rPr lang="en" sz="2600" dirty="0" err="1"/>
            <a:t>ity</a:t>
          </a:r>
          <a:r>
            <a:rPr lang="en" sz="2600" dirty="0"/>
            <a:t> </a:t>
          </a:r>
          <a:r>
            <a:rPr lang="en" sz="2600" b="1" dirty="0"/>
            <a:t>E</a:t>
          </a:r>
          <a:r>
            <a:rPr lang="en" sz="2600" dirty="0"/>
            <a:t>xperience and </a:t>
          </a:r>
          <a:r>
            <a:rPr lang="en" sz="2600" dirty="0" err="1"/>
            <a:t>p</a:t>
          </a:r>
          <a:r>
            <a:rPr lang="en" sz="2600" b="1" dirty="0" err="1"/>
            <a:t>E</a:t>
          </a:r>
          <a:r>
            <a:rPr lang="en" sz="2600" dirty="0" err="1"/>
            <a:t>rformance</a:t>
          </a:r>
          <a:r>
            <a:rPr lang="en" sz="2600" dirty="0"/>
            <a:t>).</a:t>
          </a:r>
          <a:endParaRPr lang="en-US" sz="2600" dirty="0"/>
        </a:p>
      </dgm:t>
    </dgm:pt>
    <dgm:pt modelId="{B89B88F3-81D6-6149-BB3D-5FD1E080F1BE}" type="sibTrans" cxnId="{33E1A701-5066-D24D-9881-5FC9CB0DD11E}">
      <dgm:prSet/>
      <dgm:spPr/>
      <dgm:t>
        <a:bodyPr/>
        <a:lstStyle/>
        <a:p>
          <a:endParaRPr lang="en-US"/>
        </a:p>
      </dgm:t>
    </dgm:pt>
    <dgm:pt modelId="{89BC4CDB-1189-1143-A942-6949DF045400}" type="parTrans" cxnId="{33E1A701-5066-D24D-9881-5FC9CB0DD11E}">
      <dgm:prSet/>
      <dgm:spPr/>
      <dgm:t>
        <a:bodyPr/>
        <a:lstStyle/>
        <a:p>
          <a:endParaRPr lang="en-US"/>
        </a:p>
      </dgm:t>
    </dgm:pt>
    <dgm:pt modelId="{2BC339B8-C420-6146-84DE-8A5DA47A2213}" type="pres">
      <dgm:prSet presAssocID="{0987E618-28F4-B440-95DF-474D5FD50724}" presName="linearFlow" presStyleCnt="0">
        <dgm:presLayoutVars>
          <dgm:dir/>
          <dgm:resizeHandles val="exact"/>
        </dgm:presLayoutVars>
      </dgm:prSet>
      <dgm:spPr/>
    </dgm:pt>
    <dgm:pt modelId="{15A8A0BF-DA0D-794B-A349-A230282E6814}" type="pres">
      <dgm:prSet presAssocID="{3EA56F77-2275-9047-976B-D75C7C21E69E}" presName="composite" presStyleCnt="0"/>
      <dgm:spPr/>
    </dgm:pt>
    <dgm:pt modelId="{FFD4BAE9-6CF9-A04A-8FC8-F1E18F4F6962}" type="pres">
      <dgm:prSet presAssocID="{3EA56F77-2275-9047-976B-D75C7C21E69E}" presName="imgShp" presStyleLbl="fgImgPlace1" presStyleIdx="0" presStyleCnt="3" custScaleX="40150" custScaleY="40150"/>
      <dgm:sp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</dgm:pt>
    <dgm:pt modelId="{B0252B59-60B1-694B-9F88-73500B190F0C}" type="pres">
      <dgm:prSet presAssocID="{3EA56F77-2275-9047-976B-D75C7C21E69E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D604D-90F5-C94C-913D-FF21F8B7E014}" type="pres">
      <dgm:prSet presAssocID="{B89B88F3-81D6-6149-BB3D-5FD1E080F1BE}" presName="spacing" presStyleCnt="0"/>
      <dgm:spPr/>
    </dgm:pt>
    <dgm:pt modelId="{20F68DB2-5BD3-D34C-8BC5-9B7567D6BFAB}" type="pres">
      <dgm:prSet presAssocID="{CB077242-1CE9-6744-A503-B2D67434717E}" presName="composite" presStyleCnt="0"/>
      <dgm:spPr/>
    </dgm:pt>
    <dgm:pt modelId="{3E33CF7B-6884-A84B-AE1B-C3247E8F18B8}" type="pres">
      <dgm:prSet presAssocID="{CB077242-1CE9-6744-A503-B2D67434717E}" presName="imgShp" presStyleLbl="fgImgPlace1" presStyleIdx="1" presStyleCnt="3" custScaleX="40150" custScaleY="40150"/>
      <dgm:sp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</dgm:pt>
    <dgm:pt modelId="{7C393D4C-9001-0745-9C11-A2ABBEDE7B08}" type="pres">
      <dgm:prSet presAssocID="{CB077242-1CE9-6744-A503-B2D67434717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C2309-6302-2946-A4BC-6D112D085A6B}" type="pres">
      <dgm:prSet presAssocID="{F0C2DFBD-ECA3-784E-9126-A07B954215F5}" presName="spacing" presStyleCnt="0"/>
      <dgm:spPr/>
    </dgm:pt>
    <dgm:pt modelId="{DBB6C5A0-02C7-DB40-B3BE-DCFE8724247F}" type="pres">
      <dgm:prSet presAssocID="{DC6F4425-76B0-4741-95EE-46AAEFF0FCA6}" presName="composite" presStyleCnt="0"/>
      <dgm:spPr/>
    </dgm:pt>
    <dgm:pt modelId="{D6234832-C5BA-B54A-8D04-523F5C5199CA}" type="pres">
      <dgm:prSet presAssocID="{DC6F4425-76B0-4741-95EE-46AAEFF0FCA6}" presName="imgShp" presStyleLbl="fgImgPlace1" presStyleIdx="2" presStyleCnt="3" custScaleX="40150" custScaleY="40150"/>
      <dgm:sp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</dgm:pt>
    <dgm:pt modelId="{49801EE3-598E-5E42-A0F6-A22CEEFAB44B}" type="pres">
      <dgm:prSet presAssocID="{DC6F4425-76B0-4741-95EE-46AAEFF0FCA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8C60B8-CB9A-1D4C-9DFE-0901830070E5}" type="presOf" srcId="{CB077242-1CE9-6744-A503-B2D67434717E}" destId="{7C393D4C-9001-0745-9C11-A2ABBEDE7B08}" srcOrd="0" destOrd="0" presId="urn:microsoft.com/office/officeart/2005/8/layout/vList3"/>
    <dgm:cxn modelId="{74DD9512-2DA7-6047-B8CA-994903D7D4FE}" type="presOf" srcId="{3EA56F77-2275-9047-976B-D75C7C21E69E}" destId="{B0252B59-60B1-694B-9F88-73500B190F0C}" srcOrd="0" destOrd="0" presId="urn:microsoft.com/office/officeart/2005/8/layout/vList3"/>
    <dgm:cxn modelId="{BA3F3C5D-E6F3-1546-AF3A-2A3EDEC9E203}" type="presOf" srcId="{0987E618-28F4-B440-95DF-474D5FD50724}" destId="{2BC339B8-C420-6146-84DE-8A5DA47A2213}" srcOrd="0" destOrd="0" presId="urn:microsoft.com/office/officeart/2005/8/layout/vList3"/>
    <dgm:cxn modelId="{33E1A701-5066-D24D-9881-5FC9CB0DD11E}" srcId="{0987E618-28F4-B440-95DF-474D5FD50724}" destId="{3EA56F77-2275-9047-976B-D75C7C21E69E}" srcOrd="0" destOrd="0" parTransId="{89BC4CDB-1189-1143-A942-6949DF045400}" sibTransId="{B89B88F3-81D6-6149-BB3D-5FD1E080F1BE}"/>
    <dgm:cxn modelId="{1A1DABFA-4760-DE46-845A-B7DEB7E8095F}" type="presOf" srcId="{DC6F4425-76B0-4741-95EE-46AAEFF0FCA6}" destId="{49801EE3-598E-5E42-A0F6-A22CEEFAB44B}" srcOrd="0" destOrd="0" presId="urn:microsoft.com/office/officeart/2005/8/layout/vList3"/>
    <dgm:cxn modelId="{0651D02B-121D-C849-9A51-D404536489CC}" srcId="{0987E618-28F4-B440-95DF-474D5FD50724}" destId="{DC6F4425-76B0-4741-95EE-46AAEFF0FCA6}" srcOrd="2" destOrd="0" parTransId="{FBC9F99F-F620-0D49-9503-5F81435132F5}" sibTransId="{FDD88379-863B-7842-9F9E-7FD064957CE7}"/>
    <dgm:cxn modelId="{61C26B53-53A1-904B-9986-8434307FF746}" srcId="{0987E618-28F4-B440-95DF-474D5FD50724}" destId="{CB077242-1CE9-6744-A503-B2D67434717E}" srcOrd="1" destOrd="0" parTransId="{F5A8DC5D-A531-244C-9E23-C0BDE3B7109B}" sibTransId="{F0C2DFBD-ECA3-784E-9126-A07B954215F5}"/>
    <dgm:cxn modelId="{98996E07-9437-604D-B605-78FCE6D2ACDB}" type="presParOf" srcId="{2BC339B8-C420-6146-84DE-8A5DA47A2213}" destId="{15A8A0BF-DA0D-794B-A349-A230282E6814}" srcOrd="0" destOrd="0" presId="urn:microsoft.com/office/officeart/2005/8/layout/vList3"/>
    <dgm:cxn modelId="{2A74B709-4C3C-4340-BE20-DF0333CE1425}" type="presParOf" srcId="{15A8A0BF-DA0D-794B-A349-A230282E6814}" destId="{FFD4BAE9-6CF9-A04A-8FC8-F1E18F4F6962}" srcOrd="0" destOrd="0" presId="urn:microsoft.com/office/officeart/2005/8/layout/vList3"/>
    <dgm:cxn modelId="{82EB4152-BA8E-2945-A700-392E51744309}" type="presParOf" srcId="{15A8A0BF-DA0D-794B-A349-A230282E6814}" destId="{B0252B59-60B1-694B-9F88-73500B190F0C}" srcOrd="1" destOrd="0" presId="urn:microsoft.com/office/officeart/2005/8/layout/vList3"/>
    <dgm:cxn modelId="{93B39C87-053A-0041-A54E-F551DE4C7A6C}" type="presParOf" srcId="{2BC339B8-C420-6146-84DE-8A5DA47A2213}" destId="{885D604D-90F5-C94C-913D-FF21F8B7E014}" srcOrd="1" destOrd="0" presId="urn:microsoft.com/office/officeart/2005/8/layout/vList3"/>
    <dgm:cxn modelId="{4DE13838-D514-BD4B-B169-3E62D81685B4}" type="presParOf" srcId="{2BC339B8-C420-6146-84DE-8A5DA47A2213}" destId="{20F68DB2-5BD3-D34C-8BC5-9B7567D6BFAB}" srcOrd="2" destOrd="0" presId="urn:microsoft.com/office/officeart/2005/8/layout/vList3"/>
    <dgm:cxn modelId="{6C4573BC-58DF-1C49-8AF0-4C56180B1582}" type="presParOf" srcId="{20F68DB2-5BD3-D34C-8BC5-9B7567D6BFAB}" destId="{3E33CF7B-6884-A84B-AE1B-C3247E8F18B8}" srcOrd="0" destOrd="0" presId="urn:microsoft.com/office/officeart/2005/8/layout/vList3"/>
    <dgm:cxn modelId="{9CDB9EA6-E605-1D4A-80BD-934D36931AB6}" type="presParOf" srcId="{20F68DB2-5BD3-D34C-8BC5-9B7567D6BFAB}" destId="{7C393D4C-9001-0745-9C11-A2ABBEDE7B08}" srcOrd="1" destOrd="0" presId="urn:microsoft.com/office/officeart/2005/8/layout/vList3"/>
    <dgm:cxn modelId="{48CC7641-75B8-1E4A-9579-7DF15ED920AC}" type="presParOf" srcId="{2BC339B8-C420-6146-84DE-8A5DA47A2213}" destId="{9A4C2309-6302-2946-A4BC-6D112D085A6B}" srcOrd="3" destOrd="0" presId="urn:microsoft.com/office/officeart/2005/8/layout/vList3"/>
    <dgm:cxn modelId="{901946A6-0883-B748-A79B-844FBE58C880}" type="presParOf" srcId="{2BC339B8-C420-6146-84DE-8A5DA47A2213}" destId="{DBB6C5A0-02C7-DB40-B3BE-DCFE8724247F}" srcOrd="4" destOrd="0" presId="urn:microsoft.com/office/officeart/2005/8/layout/vList3"/>
    <dgm:cxn modelId="{E51A4BAB-EE00-0447-A3C4-A4871462B87F}" type="presParOf" srcId="{DBB6C5A0-02C7-DB40-B3BE-DCFE8724247F}" destId="{D6234832-C5BA-B54A-8D04-523F5C5199CA}" srcOrd="0" destOrd="0" presId="urn:microsoft.com/office/officeart/2005/8/layout/vList3"/>
    <dgm:cxn modelId="{3AEEE7BC-98FF-CF48-80C8-C6A7FEF23328}" type="presParOf" srcId="{DBB6C5A0-02C7-DB40-B3BE-DCFE8724247F}" destId="{49801EE3-598E-5E42-A0F6-A22CEEFAB44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2F1DDB-4714-F442-AC2B-3BF981D24F30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20D532-26B6-854F-8494-CA892BA82AEA}">
      <dgm:prSet phldrT="[Text]" custT="1"/>
      <dgm:spPr>
        <a:effectLst>
          <a:outerShdw blurRad="50800" dist="50800" dir="5400000" algn="ctr" rotWithShape="0">
            <a:srgbClr val="00FDFF"/>
          </a:outerShdw>
        </a:effectLst>
      </dgm:spPr>
      <dgm:t>
        <a:bodyPr/>
        <a:lstStyle/>
        <a:p>
          <a:pPr>
            <a:buClr>
              <a:srgbClr val="000000"/>
            </a:buClr>
            <a:buSzPts val="2400"/>
            <a:buNone/>
          </a:pPr>
          <a:r>
            <a:rPr lang="en-IN" sz="3000" b="0" baseline="0" dirty="0">
              <a:solidFill>
                <a:srgbClr val="000000"/>
              </a:solidFill>
            </a:rPr>
            <a:t>Proposed a model for analysing a system with multiple SC sub-domains.</a:t>
          </a:r>
          <a:endParaRPr lang="en-US" sz="3000" b="0" baseline="0" dirty="0"/>
        </a:p>
      </dgm:t>
    </dgm:pt>
    <dgm:pt modelId="{DBE382ED-FF93-4D4A-92AA-89C40898620D}" type="parTrans" cxnId="{841B9B39-DE37-2B4C-9157-9E5F1426BDA2}">
      <dgm:prSet/>
      <dgm:spPr/>
      <dgm:t>
        <a:bodyPr/>
        <a:lstStyle/>
        <a:p>
          <a:endParaRPr lang="en-US"/>
        </a:p>
      </dgm:t>
    </dgm:pt>
    <dgm:pt modelId="{9DA33193-4F82-B147-8BF3-083E1E6849C7}" type="sibTrans" cxnId="{841B9B39-DE37-2B4C-9157-9E5F1426BDA2}">
      <dgm:prSet/>
      <dgm:spPr/>
      <dgm:t>
        <a:bodyPr/>
        <a:lstStyle/>
        <a:p>
          <a:endParaRPr lang="en-US"/>
        </a:p>
      </dgm:t>
    </dgm:pt>
    <dgm:pt modelId="{F5B9E6BC-E735-8043-BCCC-8B2CD9A46683}">
      <dgm:prSet phldrT="[Text]"/>
      <dgm:spPr>
        <a:effectLst>
          <a:outerShdw blurRad="50800" dist="50800" dir="5400000" algn="ctr" rotWithShape="0">
            <a:srgbClr val="0070C0"/>
          </a:outerShdw>
        </a:effectLst>
      </dgm:spPr>
      <dgm:t>
        <a:bodyPr/>
        <a:lstStyle/>
        <a:p>
          <a:r>
            <a:rPr lang="en-US" b="1" baseline="0" dirty="0">
              <a:solidFill>
                <a:schemeClr val="tx1"/>
              </a:solidFill>
            </a:rPr>
            <a:t>2</a:t>
          </a:r>
          <a:endParaRPr lang="en-US" dirty="0"/>
        </a:p>
      </dgm:t>
    </dgm:pt>
    <dgm:pt modelId="{BC7A23A0-4EB8-F941-ADEE-679B28727490}" type="parTrans" cxnId="{78B4826C-A0FF-C44C-B037-D57DEF54E3FA}">
      <dgm:prSet/>
      <dgm:spPr/>
      <dgm:t>
        <a:bodyPr/>
        <a:lstStyle/>
        <a:p>
          <a:endParaRPr lang="en-US"/>
        </a:p>
      </dgm:t>
    </dgm:pt>
    <dgm:pt modelId="{C13294AA-3261-644A-B29A-F4D08DA514DE}" type="sibTrans" cxnId="{78B4826C-A0FF-C44C-B037-D57DEF54E3FA}">
      <dgm:prSet/>
      <dgm:spPr/>
      <dgm:t>
        <a:bodyPr/>
        <a:lstStyle/>
        <a:p>
          <a:endParaRPr lang="en-US"/>
        </a:p>
      </dgm:t>
    </dgm:pt>
    <dgm:pt modelId="{DF1C10AF-4BFC-3443-B812-16C4D8FED957}">
      <dgm:prSet phldrT="[Text]" custT="1"/>
      <dgm:spPr>
        <a:effectLst>
          <a:outerShdw blurRad="50800" dist="50800" dir="5400000" algn="ctr" rotWithShape="0">
            <a:srgbClr val="00B0F0"/>
          </a:outerShdw>
        </a:effectLst>
      </dgm:spPr>
      <dgm:t>
        <a:bodyPr/>
        <a:lstStyle/>
        <a:p>
          <a:pPr>
            <a:buClr>
              <a:srgbClr val="000000"/>
            </a:buClr>
            <a:buSzPts val="2400"/>
            <a:buNone/>
          </a:pPr>
          <a:r>
            <a:rPr lang="en-IN" sz="3000" b="0" baseline="0" dirty="0">
              <a:solidFill>
                <a:srgbClr val="000000"/>
              </a:solidFill>
            </a:rPr>
            <a:t>Used it to implement a novel social consistency model.</a:t>
          </a:r>
          <a:endParaRPr lang="en-US" sz="3000" b="0" baseline="0" dirty="0"/>
        </a:p>
      </dgm:t>
    </dgm:pt>
    <dgm:pt modelId="{5EF46003-28B5-9049-8621-AF7B75FF3102}" type="parTrans" cxnId="{A783AADF-646B-E74A-83A1-E6B6AAEEDD36}">
      <dgm:prSet/>
      <dgm:spPr/>
      <dgm:t>
        <a:bodyPr/>
        <a:lstStyle/>
        <a:p>
          <a:endParaRPr lang="en-US"/>
        </a:p>
      </dgm:t>
    </dgm:pt>
    <dgm:pt modelId="{B9DD3328-1978-BF41-9B8E-BAC86E879665}" type="sibTrans" cxnId="{A783AADF-646B-E74A-83A1-E6B6AAEEDD36}">
      <dgm:prSet/>
      <dgm:spPr/>
      <dgm:t>
        <a:bodyPr/>
        <a:lstStyle/>
        <a:p>
          <a:endParaRPr lang="en-US"/>
        </a:p>
      </dgm:t>
    </dgm:pt>
    <dgm:pt modelId="{9BBE2E90-3289-6643-8C93-93502D2E8F4C}">
      <dgm:prSet phldrT="[Text]"/>
      <dgm:spPr>
        <a:effectLst>
          <a:outerShdw blurRad="50800" dist="50800" dir="5400000" algn="ctr" rotWithShape="0">
            <a:srgbClr val="7030A0"/>
          </a:outerShdw>
        </a:effectLst>
      </dgm:spPr>
      <dgm:t>
        <a:bodyPr/>
        <a:lstStyle/>
        <a:p>
          <a:r>
            <a:rPr lang="en-US" b="1" baseline="0" dirty="0">
              <a:solidFill>
                <a:schemeClr val="tx1"/>
              </a:solidFill>
            </a:rPr>
            <a:t>4</a:t>
          </a:r>
          <a:endParaRPr lang="en-US" dirty="0"/>
        </a:p>
      </dgm:t>
    </dgm:pt>
    <dgm:pt modelId="{E4F100A8-BEA6-944E-8F8A-A47B47B1264D}" type="parTrans" cxnId="{4F9933B7-602F-5544-B8D4-0C5E84F27DF6}">
      <dgm:prSet/>
      <dgm:spPr/>
      <dgm:t>
        <a:bodyPr/>
        <a:lstStyle/>
        <a:p>
          <a:endParaRPr lang="en-US"/>
        </a:p>
      </dgm:t>
    </dgm:pt>
    <dgm:pt modelId="{E11503CA-610F-A245-AD30-A11687949596}" type="sibTrans" cxnId="{4F9933B7-602F-5544-B8D4-0C5E84F27DF6}">
      <dgm:prSet/>
      <dgm:spPr/>
      <dgm:t>
        <a:bodyPr/>
        <a:lstStyle/>
        <a:p>
          <a:endParaRPr lang="en-US"/>
        </a:p>
      </dgm:t>
    </dgm:pt>
    <dgm:pt modelId="{7B797BD0-604A-7644-A9DD-3FF5B4D767A0}">
      <dgm:prSet phldrT="[Text]" custT="1"/>
      <dgm:spPr>
        <a:effectLst>
          <a:outerShdw blurRad="50800" dist="50800" dir="5400000" algn="ctr" rotWithShape="0">
            <a:srgbClr val="7030A0"/>
          </a:outerShdw>
        </a:effectLst>
      </dgm:spPr>
      <dgm:t>
        <a:bodyPr/>
        <a:lstStyle/>
        <a:p>
          <a:pPr>
            <a:buClr>
              <a:srgbClr val="000000"/>
            </a:buClr>
            <a:buSzPts val="2400"/>
            <a:buNone/>
          </a:pPr>
          <a:r>
            <a:rPr lang="en-IN" sz="2800" b="0" baseline="0" dirty="0">
              <a:solidFill>
                <a:srgbClr val="000000"/>
              </a:solidFill>
            </a:rPr>
            <a:t>Compared against Cassandra. Outperforms by handling 1.6X - 2.4X more workload. </a:t>
          </a:r>
          <a:endParaRPr lang="en-US" sz="2800" b="0" baseline="0" dirty="0"/>
        </a:p>
      </dgm:t>
    </dgm:pt>
    <dgm:pt modelId="{7BFFBD2C-EB82-2042-9EFD-B0023A8BD01C}" type="parTrans" cxnId="{E4C3EE10-E9F1-D74F-86C9-108E4C2811DF}">
      <dgm:prSet/>
      <dgm:spPr/>
      <dgm:t>
        <a:bodyPr/>
        <a:lstStyle/>
        <a:p>
          <a:endParaRPr lang="en-US"/>
        </a:p>
      </dgm:t>
    </dgm:pt>
    <dgm:pt modelId="{50080BB5-6514-1445-A0C8-F81AF54BA107}" type="sibTrans" cxnId="{E4C3EE10-E9F1-D74F-86C9-108E4C2811DF}">
      <dgm:prSet/>
      <dgm:spPr/>
      <dgm:t>
        <a:bodyPr/>
        <a:lstStyle/>
        <a:p>
          <a:endParaRPr lang="en-US"/>
        </a:p>
      </dgm:t>
    </dgm:pt>
    <dgm:pt modelId="{11846FA3-C2C3-CB4F-85E6-FF3625D11634}">
      <dgm:prSet phldrT="[Text]"/>
      <dgm:spPr>
        <a:effectLst>
          <a:outerShdw blurRad="50800" dist="50800" dir="5400000" algn="ctr" rotWithShape="0">
            <a:srgbClr val="FF0000"/>
          </a:outerShdw>
        </a:effectLst>
      </dgm:spPr>
      <dgm:t>
        <a:bodyPr/>
        <a:lstStyle/>
        <a:p>
          <a:r>
            <a:rPr lang="en-US" b="1" baseline="0" dirty="0">
              <a:solidFill>
                <a:schemeClr val="tx1"/>
              </a:solidFill>
            </a:rPr>
            <a:t>3</a:t>
          </a:r>
          <a:endParaRPr lang="en-US" dirty="0"/>
        </a:p>
      </dgm:t>
    </dgm:pt>
    <dgm:pt modelId="{600EDFF9-176E-FD4F-BCF9-E51D531B9984}" type="parTrans" cxnId="{88D7EF7E-D8DF-F545-811A-B233D61FC410}">
      <dgm:prSet/>
      <dgm:spPr/>
      <dgm:t>
        <a:bodyPr/>
        <a:lstStyle/>
        <a:p>
          <a:endParaRPr lang="en-US"/>
        </a:p>
      </dgm:t>
    </dgm:pt>
    <dgm:pt modelId="{134DF275-EC60-F342-B8DB-E2848F431CA7}" type="sibTrans" cxnId="{88D7EF7E-D8DF-F545-811A-B233D61FC410}">
      <dgm:prSet/>
      <dgm:spPr/>
      <dgm:t>
        <a:bodyPr/>
        <a:lstStyle/>
        <a:p>
          <a:endParaRPr lang="en-US"/>
        </a:p>
      </dgm:t>
    </dgm:pt>
    <dgm:pt modelId="{1F85D288-5F2B-984A-8E27-756A051109CB}">
      <dgm:prSet/>
      <dgm:spPr>
        <a:effectLst>
          <a:outerShdw blurRad="50800" dist="50800" dir="5400000" algn="ctr" rotWithShape="0">
            <a:srgbClr val="FF0000"/>
          </a:outerShdw>
        </a:effectLst>
      </dgm:spPr>
      <dgm:t>
        <a:bodyPr/>
        <a:lstStyle/>
        <a:p>
          <a:pPr>
            <a:buClr>
              <a:srgbClr val="000000"/>
            </a:buClr>
            <a:buSzPts val="2400"/>
            <a:buNone/>
          </a:pPr>
          <a:r>
            <a:rPr lang="en-IN" b="0" baseline="0" dirty="0">
              <a:solidFill>
                <a:srgbClr val="000000"/>
              </a:solidFill>
            </a:rPr>
            <a:t>Evaluated on synthetic and real-world datasets.</a:t>
          </a:r>
          <a:endParaRPr lang="en-US" b="0" dirty="0"/>
        </a:p>
      </dgm:t>
    </dgm:pt>
    <dgm:pt modelId="{916B80FF-BFB1-F246-BB79-2372A68BF5A5}" type="parTrans" cxnId="{462ED66C-FEF5-044A-BA78-9C89B73A3271}">
      <dgm:prSet/>
      <dgm:spPr/>
      <dgm:t>
        <a:bodyPr/>
        <a:lstStyle/>
        <a:p>
          <a:endParaRPr lang="en-US"/>
        </a:p>
      </dgm:t>
    </dgm:pt>
    <dgm:pt modelId="{27DA42D9-39CD-4148-AFD8-B90563E1A0CA}" type="sibTrans" cxnId="{462ED66C-FEF5-044A-BA78-9C89B73A3271}">
      <dgm:prSet/>
      <dgm:spPr/>
      <dgm:t>
        <a:bodyPr/>
        <a:lstStyle/>
        <a:p>
          <a:endParaRPr lang="en-US"/>
        </a:p>
      </dgm:t>
    </dgm:pt>
    <dgm:pt modelId="{6B90F27A-6AA3-CB42-A9FA-B875A7619B46}">
      <dgm:prSet phldrT="[Text]"/>
      <dgm:spPr>
        <a:effectLst>
          <a:outerShdw blurRad="50800" dist="50800" dir="5400000" algn="ctr" rotWithShape="0">
            <a:srgbClr val="00FDFF"/>
          </a:outerShdw>
        </a:effectLst>
      </dgm:spPr>
      <dgm:t>
        <a:bodyPr/>
        <a:lstStyle/>
        <a:p>
          <a:r>
            <a:rPr lang="en-US" b="1" baseline="0" dirty="0">
              <a:solidFill>
                <a:schemeClr val="tx1"/>
              </a:solidFill>
            </a:rPr>
            <a:t>1</a:t>
          </a:r>
        </a:p>
      </dgm:t>
    </dgm:pt>
    <dgm:pt modelId="{A177AD20-CDA0-2549-B3A0-14C6DF965220}" type="sibTrans" cxnId="{EEBD46E6-3867-1A47-B8D1-F6259C3BC9D9}">
      <dgm:prSet/>
      <dgm:spPr/>
      <dgm:t>
        <a:bodyPr/>
        <a:lstStyle/>
        <a:p>
          <a:endParaRPr lang="en-US"/>
        </a:p>
      </dgm:t>
    </dgm:pt>
    <dgm:pt modelId="{1EF07D00-B87B-BF49-BE70-2491D05E1C7B}" type="parTrans" cxnId="{EEBD46E6-3867-1A47-B8D1-F6259C3BC9D9}">
      <dgm:prSet/>
      <dgm:spPr/>
      <dgm:t>
        <a:bodyPr/>
        <a:lstStyle/>
        <a:p>
          <a:endParaRPr lang="en-US"/>
        </a:p>
      </dgm:t>
    </dgm:pt>
    <dgm:pt modelId="{11624C8A-BBF7-5644-8237-E0CAA4A25D55}" type="pres">
      <dgm:prSet presAssocID="{8C2F1DDB-4714-F442-AC2B-3BF981D24F3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38332E-EAC8-9746-AC9B-EC40FBCB5720}" type="pres">
      <dgm:prSet presAssocID="{6B90F27A-6AA3-CB42-A9FA-B875A7619B46}" presName="composite" presStyleCnt="0"/>
      <dgm:spPr/>
    </dgm:pt>
    <dgm:pt modelId="{E3E9076A-69CD-0A46-9A8B-33B619CA24F0}" type="pres">
      <dgm:prSet presAssocID="{6B90F27A-6AA3-CB42-A9FA-B875A7619B46}" presName="parentText" presStyleLbl="alignNode1" presStyleIdx="0" presStyleCnt="4" custLinFactNeighborX="-64915" custLinFactNeighborY="-2073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4C418-DA07-C749-B0D1-F7F8254EBADC}" type="pres">
      <dgm:prSet presAssocID="{6B90F27A-6AA3-CB42-A9FA-B875A7619B46}" presName="descendantText" presStyleLbl="alignAcc1" presStyleIdx="0" presStyleCnt="4" custScaleX="98967" custScaleY="114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469E9-550C-1043-80F1-108DBB1789F0}" type="pres">
      <dgm:prSet presAssocID="{A177AD20-CDA0-2549-B3A0-14C6DF965220}" presName="sp" presStyleCnt="0"/>
      <dgm:spPr/>
    </dgm:pt>
    <dgm:pt modelId="{477373E9-161F-9341-B24C-588859AC6F42}" type="pres">
      <dgm:prSet presAssocID="{F5B9E6BC-E735-8043-BCCC-8B2CD9A46683}" presName="composite" presStyleCnt="0"/>
      <dgm:spPr/>
    </dgm:pt>
    <dgm:pt modelId="{27FC64C2-F41A-B542-ADD4-A38719D6EEEE}" type="pres">
      <dgm:prSet presAssocID="{F5B9E6BC-E735-8043-BCCC-8B2CD9A46683}" presName="parentText" presStyleLbl="alignNode1" presStyleIdx="1" presStyleCnt="4" custLinFactNeighborY="-84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2A48B-CB68-184C-9460-AA4FCCED90F7}" type="pres">
      <dgm:prSet presAssocID="{F5B9E6BC-E735-8043-BCCC-8B2CD9A46683}" presName="descendantText" presStyleLbl="alignAcc1" presStyleIdx="1" presStyleCnt="4" custScaleY="115274" custLinFactNeighborY="2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FA9DF-5797-6A42-8F19-80DCE2D123A6}" type="pres">
      <dgm:prSet presAssocID="{C13294AA-3261-644A-B29A-F4D08DA514DE}" presName="sp" presStyleCnt="0"/>
      <dgm:spPr/>
    </dgm:pt>
    <dgm:pt modelId="{0B221765-BA9B-7D4A-99BD-D1F91AA00E6C}" type="pres">
      <dgm:prSet presAssocID="{11846FA3-C2C3-CB4F-85E6-FF3625D11634}" presName="composite" presStyleCnt="0"/>
      <dgm:spPr/>
    </dgm:pt>
    <dgm:pt modelId="{A2332BE2-A2DB-714F-A262-8BB121C2C5A3}" type="pres">
      <dgm:prSet presAssocID="{11846FA3-C2C3-CB4F-85E6-FF3625D1163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1BFF4F-E993-2B4D-93FD-EDA26B65F7F3}" type="pres">
      <dgm:prSet presAssocID="{11846FA3-C2C3-CB4F-85E6-FF3625D1163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C72A4-1344-324B-9FCF-7A1EFEC33FE9}" type="pres">
      <dgm:prSet presAssocID="{134DF275-EC60-F342-B8DB-E2848F431CA7}" presName="sp" presStyleCnt="0"/>
      <dgm:spPr/>
    </dgm:pt>
    <dgm:pt modelId="{CE29199D-1E61-E544-B35B-4A983ACF54D7}" type="pres">
      <dgm:prSet presAssocID="{9BBE2E90-3289-6643-8C93-93502D2E8F4C}" presName="composite" presStyleCnt="0"/>
      <dgm:spPr/>
    </dgm:pt>
    <dgm:pt modelId="{DC19BB6A-1891-C649-8636-289C205292BD}" type="pres">
      <dgm:prSet presAssocID="{9BBE2E90-3289-6643-8C93-93502D2E8F4C}" presName="parentText" presStyleLbl="alignNode1" presStyleIdx="3" presStyleCnt="4" custLinFactNeighborY="144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6B9C2-A2BC-5C46-BA1D-3A8FA612DEAB}" type="pres">
      <dgm:prSet presAssocID="{9BBE2E90-3289-6643-8C93-93502D2E8F4C}" presName="descendantText" presStyleLbl="alignAcc1" presStyleIdx="3" presStyleCnt="4" custScaleY="116791" custLinFactNeighborX="0" custLinFactNeighborY="-8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D32400-46CE-064C-9487-87F36C9EA76D}" type="presOf" srcId="{E420D532-26B6-854F-8494-CA892BA82AEA}" destId="{A5B4C418-DA07-C749-B0D1-F7F8254EBADC}" srcOrd="0" destOrd="0" presId="urn:microsoft.com/office/officeart/2005/8/layout/chevron2"/>
    <dgm:cxn modelId="{E4C3EE10-E9F1-D74F-86C9-108E4C2811DF}" srcId="{9BBE2E90-3289-6643-8C93-93502D2E8F4C}" destId="{7B797BD0-604A-7644-A9DD-3FF5B4D767A0}" srcOrd="0" destOrd="0" parTransId="{7BFFBD2C-EB82-2042-9EFD-B0023A8BD01C}" sibTransId="{50080BB5-6514-1445-A0C8-F81AF54BA107}"/>
    <dgm:cxn modelId="{841B9B39-DE37-2B4C-9157-9E5F1426BDA2}" srcId="{6B90F27A-6AA3-CB42-A9FA-B875A7619B46}" destId="{E420D532-26B6-854F-8494-CA892BA82AEA}" srcOrd="0" destOrd="0" parTransId="{DBE382ED-FF93-4D4A-92AA-89C40898620D}" sibTransId="{9DA33193-4F82-B147-8BF3-083E1E6849C7}"/>
    <dgm:cxn modelId="{4B425423-8439-3A47-8535-5799973792B0}" type="presOf" srcId="{6B90F27A-6AA3-CB42-A9FA-B875A7619B46}" destId="{E3E9076A-69CD-0A46-9A8B-33B619CA24F0}" srcOrd="0" destOrd="0" presId="urn:microsoft.com/office/officeart/2005/8/layout/chevron2"/>
    <dgm:cxn modelId="{8E734330-92AC-9F4A-A207-46440B109E31}" type="presOf" srcId="{DF1C10AF-4BFC-3443-B812-16C4D8FED957}" destId="{7642A48B-CB68-184C-9460-AA4FCCED90F7}" srcOrd="0" destOrd="0" presId="urn:microsoft.com/office/officeart/2005/8/layout/chevron2"/>
    <dgm:cxn modelId="{BE80B90E-4CF4-7648-972B-BC111031CE2C}" type="presOf" srcId="{8C2F1DDB-4714-F442-AC2B-3BF981D24F30}" destId="{11624C8A-BBF7-5644-8237-E0CAA4A25D55}" srcOrd="0" destOrd="0" presId="urn:microsoft.com/office/officeart/2005/8/layout/chevron2"/>
    <dgm:cxn modelId="{0C052828-72B4-6049-8BA7-FA76253BBC54}" type="presOf" srcId="{1F85D288-5F2B-984A-8E27-756A051109CB}" destId="{541BFF4F-E993-2B4D-93FD-EDA26B65F7F3}" srcOrd="0" destOrd="0" presId="urn:microsoft.com/office/officeart/2005/8/layout/chevron2"/>
    <dgm:cxn modelId="{A783AADF-646B-E74A-83A1-E6B6AAEEDD36}" srcId="{F5B9E6BC-E735-8043-BCCC-8B2CD9A46683}" destId="{DF1C10AF-4BFC-3443-B812-16C4D8FED957}" srcOrd="0" destOrd="0" parTransId="{5EF46003-28B5-9049-8621-AF7B75FF3102}" sibTransId="{B9DD3328-1978-BF41-9B8E-BAC86E879665}"/>
    <dgm:cxn modelId="{EEBD46E6-3867-1A47-B8D1-F6259C3BC9D9}" srcId="{8C2F1DDB-4714-F442-AC2B-3BF981D24F30}" destId="{6B90F27A-6AA3-CB42-A9FA-B875A7619B46}" srcOrd="0" destOrd="0" parTransId="{1EF07D00-B87B-BF49-BE70-2491D05E1C7B}" sibTransId="{A177AD20-CDA0-2549-B3A0-14C6DF965220}"/>
    <dgm:cxn modelId="{BAA4C553-8B83-C648-B32D-AE5AD28F484D}" type="presOf" srcId="{9BBE2E90-3289-6643-8C93-93502D2E8F4C}" destId="{DC19BB6A-1891-C649-8636-289C205292BD}" srcOrd="0" destOrd="0" presId="urn:microsoft.com/office/officeart/2005/8/layout/chevron2"/>
    <dgm:cxn modelId="{4F9933B7-602F-5544-B8D4-0C5E84F27DF6}" srcId="{8C2F1DDB-4714-F442-AC2B-3BF981D24F30}" destId="{9BBE2E90-3289-6643-8C93-93502D2E8F4C}" srcOrd="3" destOrd="0" parTransId="{E4F100A8-BEA6-944E-8F8A-A47B47B1264D}" sibTransId="{E11503CA-610F-A245-AD30-A11687949596}"/>
    <dgm:cxn modelId="{88D7EF7E-D8DF-F545-811A-B233D61FC410}" srcId="{8C2F1DDB-4714-F442-AC2B-3BF981D24F30}" destId="{11846FA3-C2C3-CB4F-85E6-FF3625D11634}" srcOrd="2" destOrd="0" parTransId="{600EDFF9-176E-FD4F-BCF9-E51D531B9984}" sibTransId="{134DF275-EC60-F342-B8DB-E2848F431CA7}"/>
    <dgm:cxn modelId="{CBA873DC-2553-FC4F-BBBB-467E089045AA}" type="presOf" srcId="{F5B9E6BC-E735-8043-BCCC-8B2CD9A46683}" destId="{27FC64C2-F41A-B542-ADD4-A38719D6EEEE}" srcOrd="0" destOrd="0" presId="urn:microsoft.com/office/officeart/2005/8/layout/chevron2"/>
    <dgm:cxn modelId="{7970D9D2-285F-4E4F-91E4-75CC1C5458DD}" type="presOf" srcId="{7B797BD0-604A-7644-A9DD-3FF5B4D767A0}" destId="{1B56B9C2-A2BC-5C46-BA1D-3A8FA612DEAB}" srcOrd="0" destOrd="0" presId="urn:microsoft.com/office/officeart/2005/8/layout/chevron2"/>
    <dgm:cxn modelId="{295EC8AB-8546-6A40-B470-CCB5EC38BC42}" type="presOf" srcId="{11846FA3-C2C3-CB4F-85E6-FF3625D11634}" destId="{A2332BE2-A2DB-714F-A262-8BB121C2C5A3}" srcOrd="0" destOrd="0" presId="urn:microsoft.com/office/officeart/2005/8/layout/chevron2"/>
    <dgm:cxn modelId="{462ED66C-FEF5-044A-BA78-9C89B73A3271}" srcId="{11846FA3-C2C3-CB4F-85E6-FF3625D11634}" destId="{1F85D288-5F2B-984A-8E27-756A051109CB}" srcOrd="0" destOrd="0" parTransId="{916B80FF-BFB1-F246-BB79-2372A68BF5A5}" sibTransId="{27DA42D9-39CD-4148-AFD8-B90563E1A0CA}"/>
    <dgm:cxn modelId="{78B4826C-A0FF-C44C-B037-D57DEF54E3FA}" srcId="{8C2F1DDB-4714-F442-AC2B-3BF981D24F30}" destId="{F5B9E6BC-E735-8043-BCCC-8B2CD9A46683}" srcOrd="1" destOrd="0" parTransId="{BC7A23A0-4EB8-F941-ADEE-679B28727490}" sibTransId="{C13294AA-3261-644A-B29A-F4D08DA514DE}"/>
    <dgm:cxn modelId="{68555708-1CCE-0B4E-BDC1-A189AAC77A9C}" type="presParOf" srcId="{11624C8A-BBF7-5644-8237-E0CAA4A25D55}" destId="{9D38332E-EAC8-9746-AC9B-EC40FBCB5720}" srcOrd="0" destOrd="0" presId="urn:microsoft.com/office/officeart/2005/8/layout/chevron2"/>
    <dgm:cxn modelId="{0D02B3C0-B68F-944D-A002-3A37323C5E94}" type="presParOf" srcId="{9D38332E-EAC8-9746-AC9B-EC40FBCB5720}" destId="{E3E9076A-69CD-0A46-9A8B-33B619CA24F0}" srcOrd="0" destOrd="0" presId="urn:microsoft.com/office/officeart/2005/8/layout/chevron2"/>
    <dgm:cxn modelId="{23934043-42F2-494E-A032-45D53DA6B68D}" type="presParOf" srcId="{9D38332E-EAC8-9746-AC9B-EC40FBCB5720}" destId="{A5B4C418-DA07-C749-B0D1-F7F8254EBADC}" srcOrd="1" destOrd="0" presId="urn:microsoft.com/office/officeart/2005/8/layout/chevron2"/>
    <dgm:cxn modelId="{3E516FA3-89F1-6644-A514-CDCECF207806}" type="presParOf" srcId="{11624C8A-BBF7-5644-8237-E0CAA4A25D55}" destId="{7D3469E9-550C-1043-80F1-108DBB1789F0}" srcOrd="1" destOrd="0" presId="urn:microsoft.com/office/officeart/2005/8/layout/chevron2"/>
    <dgm:cxn modelId="{800D2FA5-DD78-494F-B953-34734368FAEB}" type="presParOf" srcId="{11624C8A-BBF7-5644-8237-E0CAA4A25D55}" destId="{477373E9-161F-9341-B24C-588859AC6F42}" srcOrd="2" destOrd="0" presId="urn:microsoft.com/office/officeart/2005/8/layout/chevron2"/>
    <dgm:cxn modelId="{4BC67F74-041C-DE4E-A433-AE2510C2A9D6}" type="presParOf" srcId="{477373E9-161F-9341-B24C-588859AC6F42}" destId="{27FC64C2-F41A-B542-ADD4-A38719D6EEEE}" srcOrd="0" destOrd="0" presId="urn:microsoft.com/office/officeart/2005/8/layout/chevron2"/>
    <dgm:cxn modelId="{0D10CB07-ACEF-8041-92F4-D137EFC76715}" type="presParOf" srcId="{477373E9-161F-9341-B24C-588859AC6F42}" destId="{7642A48B-CB68-184C-9460-AA4FCCED90F7}" srcOrd="1" destOrd="0" presId="urn:microsoft.com/office/officeart/2005/8/layout/chevron2"/>
    <dgm:cxn modelId="{44594FF9-708C-4247-B174-7425567CFD05}" type="presParOf" srcId="{11624C8A-BBF7-5644-8237-E0CAA4A25D55}" destId="{91EFA9DF-5797-6A42-8F19-80DCE2D123A6}" srcOrd="3" destOrd="0" presId="urn:microsoft.com/office/officeart/2005/8/layout/chevron2"/>
    <dgm:cxn modelId="{A50608A3-2161-B141-A431-920CA52290D5}" type="presParOf" srcId="{11624C8A-BBF7-5644-8237-E0CAA4A25D55}" destId="{0B221765-BA9B-7D4A-99BD-D1F91AA00E6C}" srcOrd="4" destOrd="0" presId="urn:microsoft.com/office/officeart/2005/8/layout/chevron2"/>
    <dgm:cxn modelId="{A674F726-168F-0D49-A705-52BDD9EAAB8A}" type="presParOf" srcId="{0B221765-BA9B-7D4A-99BD-D1F91AA00E6C}" destId="{A2332BE2-A2DB-714F-A262-8BB121C2C5A3}" srcOrd="0" destOrd="0" presId="urn:microsoft.com/office/officeart/2005/8/layout/chevron2"/>
    <dgm:cxn modelId="{296996AC-3A91-8147-9E6F-E5A962981EA7}" type="presParOf" srcId="{0B221765-BA9B-7D4A-99BD-D1F91AA00E6C}" destId="{541BFF4F-E993-2B4D-93FD-EDA26B65F7F3}" srcOrd="1" destOrd="0" presId="urn:microsoft.com/office/officeart/2005/8/layout/chevron2"/>
    <dgm:cxn modelId="{0FF16E50-3E00-8B4D-813D-8DCA24196F9A}" type="presParOf" srcId="{11624C8A-BBF7-5644-8237-E0CAA4A25D55}" destId="{AF2C72A4-1344-324B-9FCF-7A1EFEC33FE9}" srcOrd="5" destOrd="0" presId="urn:microsoft.com/office/officeart/2005/8/layout/chevron2"/>
    <dgm:cxn modelId="{4585B2BC-EF74-704C-97F2-250AD2060573}" type="presParOf" srcId="{11624C8A-BBF7-5644-8237-E0CAA4A25D55}" destId="{CE29199D-1E61-E544-B35B-4A983ACF54D7}" srcOrd="6" destOrd="0" presId="urn:microsoft.com/office/officeart/2005/8/layout/chevron2"/>
    <dgm:cxn modelId="{5F75D258-FBC0-B74B-BD63-CD7D46466EEE}" type="presParOf" srcId="{CE29199D-1E61-E544-B35B-4A983ACF54D7}" destId="{DC19BB6A-1891-C649-8636-289C205292BD}" srcOrd="0" destOrd="0" presId="urn:microsoft.com/office/officeart/2005/8/layout/chevron2"/>
    <dgm:cxn modelId="{3495EC79-1599-DF4C-8477-06311B8ABB48}" type="presParOf" srcId="{CE29199D-1E61-E544-B35B-4A983ACF54D7}" destId="{1B56B9C2-A2BC-5C46-BA1D-3A8FA612DE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40017-3747-5149-9C75-1BF3A25E0C16}">
      <dsp:nvSpPr>
        <dsp:cNvPr id="0" name=""/>
        <dsp:cNvSpPr/>
      </dsp:nvSpPr>
      <dsp:spPr>
        <a:xfrm>
          <a:off x="0" y="42866"/>
          <a:ext cx="6943061" cy="575639"/>
        </a:xfrm>
        <a:prstGeom prst="roundRect">
          <a:avLst/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/>
            <a:t>Ellen DeGeneres’ Famous 2014 Oscar Selfie.</a:t>
          </a:r>
          <a:endParaRPr lang="en-IN" sz="2400" kern="1200" dirty="0"/>
        </a:p>
      </dsp:txBody>
      <dsp:txXfrm>
        <a:off x="28100" y="70966"/>
        <a:ext cx="6886861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8AB9B-6FE6-F04D-B9CC-3523FDF83DEA}">
      <dsp:nvSpPr>
        <dsp:cNvPr id="0" name=""/>
        <dsp:cNvSpPr/>
      </dsp:nvSpPr>
      <dsp:spPr>
        <a:xfrm rot="16200000">
          <a:off x="508000" y="-495300"/>
          <a:ext cx="2032000" cy="304800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baseline="0" dirty="0"/>
            <a:t>R’ &gt; R</a:t>
          </a:r>
        </a:p>
      </dsp:txBody>
      <dsp:txXfrm rot="5400000">
        <a:off x="0" y="12700"/>
        <a:ext cx="3048000" cy="1524000"/>
      </dsp:txXfrm>
    </dsp:sp>
    <dsp:sp modelId="{3D1916ED-2311-AD49-8108-2B9A9E8B49FC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/>
            <a:t>L/R’ &lt; </a:t>
          </a:r>
          <a:r>
            <a:rPr lang="en-IN" sz="4500" b="1" kern="1200" dirty="0">
              <a:latin typeface="Arial" panose="020B0604020202020204" pitchFamily="34" charset="0"/>
            </a:rPr>
            <a:t>𝞽</a:t>
          </a:r>
          <a:endParaRPr lang="en-US" sz="4500" b="1" kern="1200" dirty="0"/>
        </a:p>
      </dsp:txBody>
      <dsp:txXfrm>
        <a:off x="3048000" y="0"/>
        <a:ext cx="3048000" cy="1524000"/>
      </dsp:txXfrm>
    </dsp:sp>
    <dsp:sp modelId="{BEF3484A-40AD-3E48-9642-6FD7A71B72E3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500" b="1" kern="1200" dirty="0" err="1">
              <a:latin typeface="Arial" panose="020B0604020202020204" pitchFamily="34" charset="0"/>
            </a:rPr>
            <a:t>P</a:t>
          </a:r>
          <a:r>
            <a:rPr lang="en-IN" sz="4500" b="1" kern="1200" baseline="-25000" dirty="0" err="1">
              <a:latin typeface="Arial" panose="020B0604020202020204" pitchFamily="34" charset="0"/>
            </a:rPr>
            <a:t>vio</a:t>
          </a:r>
          <a:r>
            <a:rPr lang="en-IN" sz="4500" b="1" kern="1200" baseline="-25000" dirty="0">
              <a:latin typeface="Arial" panose="020B0604020202020204" pitchFamily="34" charset="0"/>
            </a:rPr>
            <a:t> </a:t>
          </a:r>
          <a:r>
            <a:rPr lang="en-IN" sz="4500" b="1" kern="1200" baseline="0" dirty="0">
              <a:latin typeface="Arial" panose="020B0604020202020204" pitchFamily="34" charset="0"/>
            </a:rPr>
            <a:t>&lt;  P</a:t>
          </a:r>
          <a:endParaRPr lang="en-US" sz="4500" kern="1200" baseline="0" dirty="0"/>
        </a:p>
      </dsp:txBody>
      <dsp:txXfrm rot="10800000">
        <a:off x="0" y="2539999"/>
        <a:ext cx="3048000" cy="1524000"/>
      </dsp:txXfrm>
    </dsp:sp>
    <dsp:sp modelId="{04453DB4-DF0F-4C4A-8382-8564F208D953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chemeClr val="accent4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/>
            <a:t>R' &lt; R</a:t>
          </a:r>
          <a:r>
            <a:rPr lang="en-US" sz="4500" b="1" kern="1200" baseline="-25000"/>
            <a:t>max</a:t>
          </a:r>
          <a:endParaRPr lang="en-US" sz="4500" b="1" kern="1200" baseline="-25000" dirty="0"/>
        </a:p>
      </dsp:txBody>
      <dsp:txXfrm rot="-5400000">
        <a:off x="3048000" y="2539999"/>
        <a:ext cx="3048000" cy="1524000"/>
      </dsp:txXfrm>
    </dsp:sp>
    <dsp:sp modelId="{E48CB567-BF58-2B4B-BF13-0D6F74CEBF5C}">
      <dsp:nvSpPr>
        <dsp:cNvPr id="0" name=""/>
        <dsp:cNvSpPr/>
      </dsp:nvSpPr>
      <dsp:spPr>
        <a:xfrm>
          <a:off x="1892298" y="1454149"/>
          <a:ext cx="2311402" cy="1155699"/>
        </a:xfrm>
        <a:prstGeom prst="roundRect">
          <a:avLst/>
        </a:prstGeom>
        <a:solidFill>
          <a:srgbClr val="FFAAAB"/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/>
            <a:t>Min R’</a:t>
          </a:r>
        </a:p>
      </dsp:txBody>
      <dsp:txXfrm>
        <a:off x="1948715" y="1510566"/>
        <a:ext cx="2198568" cy="10428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52B59-60B1-694B-9F88-73500B190F0C}">
      <dsp:nvSpPr>
        <dsp:cNvPr id="0" name=""/>
        <dsp:cNvSpPr/>
      </dsp:nvSpPr>
      <dsp:spPr>
        <a:xfrm rot="10800000">
          <a:off x="1360295" y="2852"/>
          <a:ext cx="4864608" cy="134495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3087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Char char="Ø"/>
          </a:pPr>
          <a:r>
            <a:rPr lang="en" sz="2600" kern="1200" dirty="0"/>
            <a:t>GLEE (</a:t>
          </a:r>
          <a:r>
            <a:rPr lang="en" sz="2600" b="1" kern="1200" dirty="0"/>
            <a:t>G</a:t>
          </a:r>
          <a:r>
            <a:rPr lang="en" sz="2600" kern="1200" dirty="0"/>
            <a:t>ood </a:t>
          </a:r>
          <a:r>
            <a:rPr lang="en" sz="2600" kern="1200" dirty="0" err="1"/>
            <a:t>qua</a:t>
          </a:r>
          <a:r>
            <a:rPr lang="en" sz="2600" b="1" kern="1200" dirty="0" err="1"/>
            <a:t>L</a:t>
          </a:r>
          <a:r>
            <a:rPr lang="en" sz="2600" kern="1200" dirty="0" err="1"/>
            <a:t>ity</a:t>
          </a:r>
          <a:r>
            <a:rPr lang="en" sz="2600" kern="1200" dirty="0"/>
            <a:t> </a:t>
          </a:r>
          <a:r>
            <a:rPr lang="en" sz="2600" b="1" kern="1200" dirty="0"/>
            <a:t>E</a:t>
          </a:r>
          <a:r>
            <a:rPr lang="en" sz="2600" kern="1200" dirty="0"/>
            <a:t>xperience and </a:t>
          </a:r>
          <a:r>
            <a:rPr lang="en" sz="2600" kern="1200" dirty="0" err="1"/>
            <a:t>p</a:t>
          </a:r>
          <a:r>
            <a:rPr lang="en" sz="2600" b="1" kern="1200" dirty="0" err="1"/>
            <a:t>E</a:t>
          </a:r>
          <a:r>
            <a:rPr lang="en" sz="2600" kern="1200" dirty="0" err="1"/>
            <a:t>rformance</a:t>
          </a:r>
          <a:r>
            <a:rPr lang="en" sz="2600" kern="1200" dirty="0"/>
            <a:t>).</a:t>
          </a:r>
          <a:endParaRPr lang="en-US" sz="2600" kern="1200" dirty="0"/>
        </a:p>
      </dsp:txBody>
      <dsp:txXfrm rot="10800000">
        <a:off x="1696533" y="2852"/>
        <a:ext cx="4528370" cy="1344953"/>
      </dsp:txXfrm>
    </dsp:sp>
    <dsp:sp modelId="{FFD4BAE9-6CF9-A04A-8FC8-F1E18F4F6962}">
      <dsp:nvSpPr>
        <dsp:cNvPr id="0" name=""/>
        <dsp:cNvSpPr/>
      </dsp:nvSpPr>
      <dsp:spPr>
        <a:xfrm>
          <a:off x="1090296" y="405329"/>
          <a:ext cx="539998" cy="539998"/>
        </a:xfrm>
        <a:prstGeom prst="ellipse">
          <a:avLst/>
        </a:prstGeom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393D4C-9001-0745-9C11-A2ABBEDE7B08}">
      <dsp:nvSpPr>
        <dsp:cNvPr id="0" name=""/>
        <dsp:cNvSpPr/>
      </dsp:nvSpPr>
      <dsp:spPr>
        <a:xfrm rot="10800000">
          <a:off x="1360295" y="1749284"/>
          <a:ext cx="4864608" cy="1344953"/>
        </a:xfrm>
        <a:prstGeom prst="homePlate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3087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b="1" kern="1200" dirty="0">
              <a:latin typeface="Arial" panose="020B0604020202020204" pitchFamily="34" charset="0"/>
            </a:rPr>
            <a:t> Over open source Cassandra.</a:t>
          </a:r>
          <a:endParaRPr lang="en-US" sz="2600" b="1" kern="1200" dirty="0"/>
        </a:p>
      </dsp:txBody>
      <dsp:txXfrm rot="10800000">
        <a:off x="1696533" y="1749284"/>
        <a:ext cx="4528370" cy="1344953"/>
      </dsp:txXfrm>
    </dsp:sp>
    <dsp:sp modelId="{3E33CF7B-6884-A84B-AE1B-C3247E8F18B8}">
      <dsp:nvSpPr>
        <dsp:cNvPr id="0" name=""/>
        <dsp:cNvSpPr/>
      </dsp:nvSpPr>
      <dsp:spPr>
        <a:xfrm>
          <a:off x="1090296" y="2151762"/>
          <a:ext cx="539998" cy="539998"/>
        </a:xfrm>
        <a:prstGeom prst="ellipse">
          <a:avLst/>
        </a:prstGeom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801EE3-598E-5E42-A0F6-A22CEEFAB44B}">
      <dsp:nvSpPr>
        <dsp:cNvPr id="0" name=""/>
        <dsp:cNvSpPr/>
      </dsp:nvSpPr>
      <dsp:spPr>
        <a:xfrm rot="10800000">
          <a:off x="1360295" y="3495717"/>
          <a:ext cx="4864608" cy="1344953"/>
        </a:xfrm>
        <a:prstGeom prst="homePlate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3087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b="1" kern="1200" dirty="0">
              <a:latin typeface="Arial" panose="020B0604020202020204" pitchFamily="34" charset="0"/>
            </a:rPr>
            <a:t>Posts stored as key-value pairs. (Similar to Facebook)</a:t>
          </a:r>
        </a:p>
      </dsp:txBody>
      <dsp:txXfrm rot="10800000">
        <a:off x="1696533" y="3495717"/>
        <a:ext cx="4528370" cy="1344953"/>
      </dsp:txXfrm>
    </dsp:sp>
    <dsp:sp modelId="{D6234832-C5BA-B54A-8D04-523F5C5199CA}">
      <dsp:nvSpPr>
        <dsp:cNvPr id="0" name=""/>
        <dsp:cNvSpPr/>
      </dsp:nvSpPr>
      <dsp:spPr>
        <a:xfrm>
          <a:off x="1090296" y="3898194"/>
          <a:ext cx="539998" cy="539998"/>
        </a:xfrm>
        <a:prstGeom prst="ellipse">
          <a:avLst/>
        </a:prstGeom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9076A-69CD-0A46-9A8B-33B619CA24F0}">
      <dsp:nvSpPr>
        <dsp:cNvPr id="0" name=""/>
        <dsp:cNvSpPr/>
      </dsp:nvSpPr>
      <dsp:spPr>
        <a:xfrm rot="5400000">
          <a:off x="-181230" y="181230"/>
          <a:ext cx="1208202" cy="845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00FDFF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baseline="0" dirty="0">
              <a:solidFill>
                <a:schemeClr val="tx1"/>
              </a:solidFill>
            </a:rPr>
            <a:t>1</a:t>
          </a:r>
        </a:p>
      </dsp:txBody>
      <dsp:txXfrm rot="-5400000">
        <a:off x="1" y="422871"/>
        <a:ext cx="845741" cy="362461"/>
      </dsp:txXfrm>
    </dsp:sp>
    <dsp:sp modelId="{A5B4C418-DA07-C749-B0D1-F7F8254EBADC}">
      <dsp:nvSpPr>
        <dsp:cNvPr id="0" name=""/>
        <dsp:cNvSpPr/>
      </dsp:nvSpPr>
      <dsp:spPr>
        <a:xfrm rot="5400000">
          <a:off x="4544887" y="-3651553"/>
          <a:ext cx="899966" cy="82125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00FDFF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400"/>
            <a:buChar char="••"/>
          </a:pPr>
          <a:r>
            <a:rPr lang="en-IN" sz="3000" b="0" kern="1200" baseline="0" dirty="0">
              <a:solidFill>
                <a:srgbClr val="000000"/>
              </a:solidFill>
            </a:rPr>
            <a:t>Proposed a model for analysing a system with multiple SC sub-domains.</a:t>
          </a:r>
          <a:endParaRPr lang="en-US" sz="3000" b="0" kern="1200" baseline="0" dirty="0"/>
        </a:p>
      </dsp:txBody>
      <dsp:txXfrm rot="-5400000">
        <a:off x="888602" y="48665"/>
        <a:ext cx="8168604" cy="812100"/>
      </dsp:txXfrm>
    </dsp:sp>
    <dsp:sp modelId="{27FC64C2-F41A-B542-ADD4-A38719D6EEEE}">
      <dsp:nvSpPr>
        <dsp:cNvPr id="0" name=""/>
        <dsp:cNvSpPr/>
      </dsp:nvSpPr>
      <dsp:spPr>
        <a:xfrm rot="5400000">
          <a:off x="-181230" y="1269289"/>
          <a:ext cx="1208202" cy="845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0070C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baseline="0" dirty="0">
              <a:solidFill>
                <a:schemeClr val="tx1"/>
              </a:solidFill>
            </a:rPr>
            <a:t>2</a:t>
          </a:r>
          <a:endParaRPr lang="en-US" sz="2300" kern="1200" dirty="0"/>
        </a:p>
      </dsp:txBody>
      <dsp:txXfrm rot="-5400000">
        <a:off x="1" y="1510930"/>
        <a:ext cx="845741" cy="362461"/>
      </dsp:txXfrm>
    </dsp:sp>
    <dsp:sp modelId="{7642A48B-CB68-184C-9460-AA4FCCED90F7}">
      <dsp:nvSpPr>
        <dsp:cNvPr id="0" name=""/>
        <dsp:cNvSpPr/>
      </dsp:nvSpPr>
      <dsp:spPr>
        <a:xfrm rot="5400000">
          <a:off x="4542229" y="-2543910"/>
          <a:ext cx="905283" cy="8298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00B0F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400"/>
            <a:buChar char="••"/>
          </a:pPr>
          <a:r>
            <a:rPr lang="en-IN" sz="3000" b="0" kern="1200" baseline="0" dirty="0">
              <a:solidFill>
                <a:srgbClr val="000000"/>
              </a:solidFill>
            </a:rPr>
            <a:t>Used it to implement a novel social consistency model.</a:t>
          </a:r>
          <a:endParaRPr lang="en-US" sz="3000" b="0" kern="1200" baseline="0" dirty="0"/>
        </a:p>
      </dsp:txBody>
      <dsp:txXfrm rot="-5400000">
        <a:off x="845742" y="1196769"/>
        <a:ext cx="8254066" cy="816899"/>
      </dsp:txXfrm>
    </dsp:sp>
    <dsp:sp modelId="{A2332BE2-A2DB-714F-A262-8BB121C2C5A3}">
      <dsp:nvSpPr>
        <dsp:cNvPr id="0" name=""/>
        <dsp:cNvSpPr/>
      </dsp:nvSpPr>
      <dsp:spPr>
        <a:xfrm rot="5400000">
          <a:off x="-181230" y="2438494"/>
          <a:ext cx="1208202" cy="845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FF000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baseline="0" dirty="0">
              <a:solidFill>
                <a:schemeClr val="tx1"/>
              </a:solidFill>
            </a:rPr>
            <a:t>3</a:t>
          </a:r>
          <a:endParaRPr lang="en-US" sz="2300" kern="1200" dirty="0"/>
        </a:p>
      </dsp:txBody>
      <dsp:txXfrm rot="-5400000">
        <a:off x="1" y="2680135"/>
        <a:ext cx="845741" cy="362461"/>
      </dsp:txXfrm>
    </dsp:sp>
    <dsp:sp modelId="{541BFF4F-E993-2B4D-93FD-EDA26B65F7F3}">
      <dsp:nvSpPr>
        <dsp:cNvPr id="0" name=""/>
        <dsp:cNvSpPr/>
      </dsp:nvSpPr>
      <dsp:spPr>
        <a:xfrm rot="5400000">
          <a:off x="4602205" y="-1499199"/>
          <a:ext cx="785331" cy="8298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FF000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400"/>
            <a:buChar char="••"/>
          </a:pPr>
          <a:r>
            <a:rPr lang="en-IN" sz="2600" b="0" kern="1200" baseline="0" dirty="0">
              <a:solidFill>
                <a:srgbClr val="000000"/>
              </a:solidFill>
            </a:rPr>
            <a:t>Evaluated on synthetic and real-world datasets.</a:t>
          </a:r>
          <a:endParaRPr lang="en-US" sz="2600" b="0" kern="1200" dirty="0"/>
        </a:p>
      </dsp:txBody>
      <dsp:txXfrm rot="-5400000">
        <a:off x="845742" y="2295601"/>
        <a:ext cx="8259921" cy="708657"/>
      </dsp:txXfrm>
    </dsp:sp>
    <dsp:sp modelId="{DC19BB6A-1891-C649-8636-289C205292BD}">
      <dsp:nvSpPr>
        <dsp:cNvPr id="0" name=""/>
        <dsp:cNvSpPr/>
      </dsp:nvSpPr>
      <dsp:spPr>
        <a:xfrm rot="5400000">
          <a:off x="-181230" y="3576777"/>
          <a:ext cx="1208202" cy="845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7030A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baseline="0" dirty="0">
              <a:solidFill>
                <a:schemeClr val="tx1"/>
              </a:solidFill>
            </a:rPr>
            <a:t>4</a:t>
          </a:r>
          <a:endParaRPr lang="en-US" sz="2300" kern="1200" dirty="0"/>
        </a:p>
      </dsp:txBody>
      <dsp:txXfrm rot="-5400000">
        <a:off x="1" y="3818418"/>
        <a:ext cx="845741" cy="362461"/>
      </dsp:txXfrm>
    </dsp:sp>
    <dsp:sp modelId="{1B56B9C2-A2BC-5C46-BA1D-3A8FA612DEAB}">
      <dsp:nvSpPr>
        <dsp:cNvPr id="0" name=""/>
        <dsp:cNvSpPr/>
      </dsp:nvSpPr>
      <dsp:spPr>
        <a:xfrm rot="5400000">
          <a:off x="4536272" y="-433249"/>
          <a:ext cx="917196" cy="8298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algn="ctr" rotWithShape="0">
            <a:srgbClr val="7030A0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400"/>
            <a:buChar char="••"/>
          </a:pPr>
          <a:r>
            <a:rPr lang="en-IN" sz="2800" b="0" kern="1200" baseline="0" dirty="0">
              <a:solidFill>
                <a:srgbClr val="000000"/>
              </a:solidFill>
            </a:rPr>
            <a:t>Compared against Cassandra. Outperforms by handling 1.6X - 2.4X more workload. </a:t>
          </a:r>
          <a:endParaRPr lang="en-US" sz="2800" b="0" kern="1200" baseline="0" dirty="0"/>
        </a:p>
      </dsp:txBody>
      <dsp:txXfrm rot="-5400000">
        <a:off x="845741" y="3302056"/>
        <a:ext cx="8253484" cy="827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6032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87f02da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87f02da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283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64b088bb3_4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64b088bb3_4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389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64b088bb3_4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64b088bb3_4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849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464b088bb3_4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464b088bb3_4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53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464b088bb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464b088bb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026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464b088bb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464b088bb3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189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64b088bb3_4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64b088bb3_4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65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64b088bb3_4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64b088bb3_4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77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4a3d39ef5e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4a3d39ef5e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351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464b088bb3_4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464b088bb3_4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685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464b088bb3_4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464b088bb3_4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33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64b088bb3_4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64b088bb3_4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088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4a3d39ef5e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4a3d39ef5e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44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64b088bb3_4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64b088bb3_4_1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4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64b088bb3_4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64b088bb3_4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657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64b088bb3_4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64b088bb3_4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24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64b088bb3_4_1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64b088bb3_4_1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640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64b088bb3_4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64b088bb3_4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820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64b088bb3_4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64b088bb3_4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764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64b088bb3_4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64b088bb3_4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80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904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601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9701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7164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3027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302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2131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8425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80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486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697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918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320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110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234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88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456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24"/>
            <a:ext cx="1767506" cy="5139964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214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  <p:sldLayoutId id="2147484591" r:id="rId13"/>
    <p:sldLayoutId id="2147484592" r:id="rId14"/>
    <p:sldLayoutId id="2147484593" r:id="rId15"/>
    <p:sldLayoutId id="2147484594" r:id="rId16"/>
    <p:sldLayoutId id="2147484595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66900" y="405823"/>
            <a:ext cx="90102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u="sng" dirty="0">
                <a:solidFill>
                  <a:srgbClr val="980000"/>
                </a:solidFill>
              </a:rPr>
              <a:t>Probabilistic Sequential Consistency in Social Networks</a:t>
            </a:r>
            <a:endParaRPr sz="3800" b="1" u="sng" dirty="0">
              <a:solidFill>
                <a:srgbClr val="980000"/>
              </a:solidFill>
            </a:endParaRPr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400">
                <a:solidFill>
                  <a:schemeClr val="tx1"/>
                </a:solidFill>
              </a:rPr>
              <a:t>1</a:t>
            </a:fld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80" name="Google Shape;80;p20"/>
          <p:cNvSpPr txBox="1"/>
          <p:nvPr/>
        </p:nvSpPr>
        <p:spPr>
          <a:xfrm>
            <a:off x="2077300" y="1383725"/>
            <a:ext cx="57414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Presented by: Priyanka Singla</a:t>
            </a:r>
            <a:endParaRPr sz="2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</p:txBody>
      </p:sp>
      <p:sp>
        <p:nvSpPr>
          <p:cNvPr id="82" name="Google Shape;82;p20"/>
          <p:cNvSpPr txBox="1"/>
          <p:nvPr/>
        </p:nvSpPr>
        <p:spPr>
          <a:xfrm>
            <a:off x="5300800" y="3865950"/>
            <a:ext cx="2859600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Prof. K. Gopinath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(IISc)</a:t>
            </a:r>
            <a:endParaRPr sz="2400"/>
          </a:p>
        </p:txBody>
      </p:sp>
      <p:pic>
        <p:nvPicPr>
          <p:cNvPr id="83" name="Google Shape;83;p20"/>
          <p:cNvPicPr preferRelativeResize="0"/>
          <p:nvPr/>
        </p:nvPicPr>
        <p:blipFill rotWithShape="1">
          <a:blip r:embed="rId3">
            <a:alphaModFix/>
          </a:blip>
          <a:srcRect t="-4547" r="-7492"/>
          <a:stretch/>
        </p:blipFill>
        <p:spPr>
          <a:xfrm>
            <a:off x="5402600" y="2163193"/>
            <a:ext cx="1893374" cy="162423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0"/>
          <p:cNvSpPr txBox="1"/>
          <p:nvPr/>
        </p:nvSpPr>
        <p:spPr>
          <a:xfrm>
            <a:off x="828899" y="3860343"/>
            <a:ext cx="3987649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/>
              <a:t>Shubhankar</a:t>
            </a:r>
            <a:r>
              <a:rPr lang="en" sz="2400" dirty="0"/>
              <a:t> Suman Singh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Prof. </a:t>
            </a:r>
            <a:r>
              <a:rPr lang="en" sz="2400" dirty="0" err="1">
                <a:solidFill>
                  <a:schemeClr val="dk1"/>
                </a:solidFill>
              </a:rPr>
              <a:t>Smruti</a:t>
            </a:r>
            <a:r>
              <a:rPr lang="en" sz="2400" dirty="0">
                <a:solidFill>
                  <a:schemeClr val="dk1"/>
                </a:solidFill>
              </a:rPr>
              <a:t> R. Sarangi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          (IIT-Delhi)</a:t>
            </a:r>
            <a:endParaRPr sz="2400" dirty="0">
              <a:solidFill>
                <a:schemeClr val="dk1"/>
              </a:solidFill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85" name="Google Shape;85;p20"/>
          <p:cNvPicPr preferRelativeResize="0"/>
          <p:nvPr/>
        </p:nvPicPr>
        <p:blipFill rotWithShape="1">
          <a:blip r:embed="rId4">
            <a:alphaModFix/>
          </a:blip>
          <a:srcRect l="-6065" t="-4144" r="-4626"/>
          <a:stretch/>
        </p:blipFill>
        <p:spPr>
          <a:xfrm>
            <a:off x="1434150" y="2021325"/>
            <a:ext cx="1969363" cy="18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Pod&#10;&#10;Description automatically generated">
            <a:extLst>
              <a:ext uri="{FF2B5EF4-FFF2-40B4-BE49-F238E27FC236}">
                <a16:creationId xmlns:a16="http://schemas.microsoft.com/office/drawing/2014/main" xmlns="" id="{208EC83F-3E2B-4544-B025-FACBEC848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9" t="5584" r="5583" b="40549"/>
          <a:stretch/>
        </p:blipFill>
        <p:spPr>
          <a:xfrm>
            <a:off x="1183884" y="136436"/>
            <a:ext cx="1913862" cy="1765005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xmlns="" id="{527D6CDA-9F4E-B641-AD94-F9061DD8CA86}"/>
              </a:ext>
            </a:extLst>
          </p:cNvPr>
          <p:cNvGrpSpPr/>
          <p:nvPr/>
        </p:nvGrpSpPr>
        <p:grpSpPr>
          <a:xfrm>
            <a:off x="6453894" y="1759249"/>
            <a:ext cx="2814813" cy="2073647"/>
            <a:chOff x="6375856" y="1747842"/>
            <a:chExt cx="2814813" cy="20736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9122EA1-9BD3-E142-94DE-27A8C41CF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277" t="34317" r="55802" b="53517"/>
            <a:stretch/>
          </p:blipFill>
          <p:spPr>
            <a:xfrm>
              <a:off x="6764164" y="1926235"/>
              <a:ext cx="574158" cy="5515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2D1D8A2-9650-4141-8C5F-BDC3DBD0B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029" t="48578" r="51117" b="39256"/>
            <a:stretch/>
          </p:blipFill>
          <p:spPr>
            <a:xfrm>
              <a:off x="8151497" y="2022593"/>
              <a:ext cx="648586" cy="5515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B81FE53-8F13-814B-BB82-5A26111E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277" t="34317" r="55802" b="53517"/>
            <a:stretch/>
          </p:blipFill>
          <p:spPr>
            <a:xfrm>
              <a:off x="7489726" y="1863770"/>
              <a:ext cx="574158" cy="5515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19E2DD9-5F53-8B4E-B766-468F0A742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029" t="48578" r="51117" b="39256"/>
            <a:stretch/>
          </p:blipFill>
          <p:spPr>
            <a:xfrm>
              <a:off x="7210513" y="2627320"/>
              <a:ext cx="648586" cy="55156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93B278F-4E16-B641-A6BC-0A43D3B22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277" t="34317" r="55802" b="53517"/>
            <a:stretch/>
          </p:blipFill>
          <p:spPr>
            <a:xfrm>
              <a:off x="6375856" y="2596087"/>
              <a:ext cx="574158" cy="5515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3C3D294-A008-294A-A629-5848EAE53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029" t="48578" r="51117" b="39256"/>
            <a:stretch/>
          </p:blipFill>
          <p:spPr>
            <a:xfrm>
              <a:off x="8324275" y="2854596"/>
              <a:ext cx="648586" cy="55156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B32892C-6513-8048-8DA0-8763A716D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029" t="48578" r="51117" b="39256"/>
            <a:stretch/>
          </p:blipFill>
          <p:spPr>
            <a:xfrm>
              <a:off x="7659739" y="3269924"/>
              <a:ext cx="648586" cy="551565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9D0074EB-7E1C-8747-AC7F-45AEF7B02B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5325" y="2353865"/>
              <a:ext cx="355975" cy="29904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5713705C-C8C9-8542-BBAC-0366C8653C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3758" y="2366494"/>
              <a:ext cx="355975" cy="29904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A205A3BE-FC73-A34E-9899-BE2349CFF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1241" y="3280559"/>
              <a:ext cx="355975" cy="29904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F2E26863-D532-1347-B047-1A9CEF8CADAB}"/>
                </a:ext>
              </a:extLst>
            </p:cNvPr>
            <p:cNvCxnSpPr>
              <a:cxnSpLocks/>
            </p:cNvCxnSpPr>
            <p:nvPr/>
          </p:nvCxnSpPr>
          <p:spPr>
            <a:xfrm>
              <a:off x="8624539" y="2564855"/>
              <a:ext cx="154065" cy="3914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D87577F-240D-2A4C-9C30-333DDA2828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0513" y="2135402"/>
              <a:ext cx="320788" cy="1802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6F746E29-D130-5644-89BE-9287D9F7AD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6902" y="2850606"/>
              <a:ext cx="505476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C77800D2-6BC8-144D-BB74-CDC2EDA796A2}"/>
                </a:ext>
              </a:extLst>
            </p:cNvPr>
            <p:cNvCxnSpPr>
              <a:cxnSpLocks/>
            </p:cNvCxnSpPr>
            <p:nvPr/>
          </p:nvCxnSpPr>
          <p:spPr>
            <a:xfrm>
              <a:off x="7776805" y="2919719"/>
              <a:ext cx="759801" cy="12833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F16B1E77-6255-CC46-A3C9-4DA739886626}"/>
                </a:ext>
              </a:extLst>
            </p:cNvPr>
            <p:cNvCxnSpPr>
              <a:cxnSpLocks/>
            </p:cNvCxnSpPr>
            <p:nvPr/>
          </p:nvCxnSpPr>
          <p:spPr>
            <a:xfrm>
              <a:off x="7984032" y="2240561"/>
              <a:ext cx="278996" cy="5781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97D82815-974F-2841-889F-58D76DEE3176}"/>
                </a:ext>
              </a:extLst>
            </p:cNvPr>
            <p:cNvSpPr txBox="1"/>
            <p:nvPr/>
          </p:nvSpPr>
          <p:spPr>
            <a:xfrm>
              <a:off x="8701571" y="2394815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9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AC0C3BD6-80FD-F64D-A8B9-CAAD28962FD1}"/>
                </a:ext>
              </a:extLst>
            </p:cNvPr>
            <p:cNvSpPr txBox="1"/>
            <p:nvPr/>
          </p:nvSpPr>
          <p:spPr>
            <a:xfrm>
              <a:off x="7197490" y="1747842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8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05210586-C7A6-AB49-A037-48E73FAAAF0D}"/>
                </a:ext>
              </a:extLst>
            </p:cNvPr>
            <p:cNvSpPr txBox="1"/>
            <p:nvPr/>
          </p:nvSpPr>
          <p:spPr>
            <a:xfrm>
              <a:off x="7929408" y="2609032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8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FD1A5AA7-1CE4-A242-90F4-15BE475B1C09}"/>
                </a:ext>
              </a:extLst>
            </p:cNvPr>
            <p:cNvSpPr txBox="1"/>
            <p:nvPr/>
          </p:nvSpPr>
          <p:spPr>
            <a:xfrm>
              <a:off x="6931408" y="2481494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9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34C98BC2-C14C-A646-B1FB-1289AD96E0D2}"/>
                </a:ext>
              </a:extLst>
            </p:cNvPr>
            <p:cNvSpPr txBox="1"/>
            <p:nvPr/>
          </p:nvSpPr>
          <p:spPr>
            <a:xfrm>
              <a:off x="6515382" y="2182250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9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E84A2458-CDEB-724E-A7E1-A86D93ED039D}"/>
                </a:ext>
              </a:extLst>
            </p:cNvPr>
            <p:cNvSpPr txBox="1"/>
            <p:nvPr/>
          </p:nvSpPr>
          <p:spPr>
            <a:xfrm>
              <a:off x="7358229" y="2226317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8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BC0DEDD-502F-4C43-8591-FFDBA28E7728}"/>
                </a:ext>
              </a:extLst>
            </p:cNvPr>
            <p:cNvSpPr txBox="1"/>
            <p:nvPr/>
          </p:nvSpPr>
          <p:spPr>
            <a:xfrm>
              <a:off x="7942619" y="1831871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6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09889A5B-1BDC-6046-B8E2-72B09BE7E65D}"/>
                </a:ext>
              </a:extLst>
            </p:cNvPr>
            <p:cNvSpPr txBox="1"/>
            <p:nvPr/>
          </p:nvSpPr>
          <p:spPr>
            <a:xfrm>
              <a:off x="8290546" y="3279784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8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9C0ADB-B4DD-E84D-83E4-8301DA4F1B6F}"/>
              </a:ext>
            </a:extLst>
          </p:cNvPr>
          <p:cNvGrpSpPr/>
          <p:nvPr/>
        </p:nvGrpSpPr>
        <p:grpSpPr>
          <a:xfrm>
            <a:off x="187843" y="1899330"/>
            <a:ext cx="4009198" cy="3171428"/>
            <a:chOff x="489102" y="2037385"/>
            <a:chExt cx="4009198" cy="3171428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86C53CE2-F3BA-964C-95A0-3D0D0DEE22BC}"/>
                </a:ext>
              </a:extLst>
            </p:cNvPr>
            <p:cNvSpPr txBox="1"/>
            <p:nvPr/>
          </p:nvSpPr>
          <p:spPr>
            <a:xfrm>
              <a:off x="3047114" y="4762537"/>
              <a:ext cx="48909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9</a:t>
              </a: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xmlns="" id="{C3834280-9077-9749-A0D2-27A82539D7D6}"/>
                </a:ext>
              </a:extLst>
            </p:cNvPr>
            <p:cNvGrpSpPr/>
            <p:nvPr/>
          </p:nvGrpSpPr>
          <p:grpSpPr>
            <a:xfrm>
              <a:off x="489102" y="2037385"/>
              <a:ext cx="4009198" cy="3119959"/>
              <a:chOff x="489102" y="2037385"/>
              <a:chExt cx="4009198" cy="311995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ED8049B8-2CE0-2748-8865-07BE1DADB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104" t="6410" r="33975" b="79285"/>
              <a:stretch/>
            </p:blipFill>
            <p:spPr>
              <a:xfrm>
                <a:off x="489102" y="2880767"/>
                <a:ext cx="574158" cy="648587"/>
              </a:xfrm>
              <a:prstGeom prst="rect">
                <a:avLst/>
              </a:prstGeom>
            </p:spPr>
          </p:pic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xmlns="" id="{3A995B89-CC7E-0443-BF81-B487947D4C28}"/>
                  </a:ext>
                </a:extLst>
              </p:cNvPr>
              <p:cNvGrpSpPr/>
              <p:nvPr/>
            </p:nvGrpSpPr>
            <p:grpSpPr>
              <a:xfrm>
                <a:off x="610450" y="2037385"/>
                <a:ext cx="3887850" cy="3119959"/>
                <a:chOff x="458050" y="1991315"/>
                <a:chExt cx="3887850" cy="3119959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xmlns="" id="{2EB1F2E8-1BE4-C642-8A06-A34636666A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104" t="6410" r="33975" b="79285"/>
                <a:stretch/>
              </p:blipFill>
              <p:spPr>
                <a:xfrm>
                  <a:off x="1073887" y="2159741"/>
                  <a:ext cx="574158" cy="648587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xmlns="" id="{3FF0FF20-0EEB-0546-8D10-5B29ECDC5E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8172" t="18839" r="59395" b="66855"/>
                <a:stretch/>
              </p:blipFill>
              <p:spPr>
                <a:xfrm>
                  <a:off x="2166493" y="4462687"/>
                  <a:ext cx="478464" cy="648587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xmlns="" id="{B3510A44-831F-5843-B018-8EB737CED3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9277" t="34317" r="55802" b="53517"/>
                <a:stretch/>
              </p:blipFill>
              <p:spPr>
                <a:xfrm>
                  <a:off x="1919395" y="2169708"/>
                  <a:ext cx="574158" cy="551564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xmlns="" id="{A95120C6-71D8-494A-9DFF-A9769CA03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2029" t="48578" r="51117" b="39256"/>
                <a:stretch/>
              </p:blipFill>
              <p:spPr>
                <a:xfrm>
                  <a:off x="3306728" y="2266066"/>
                  <a:ext cx="648586" cy="551565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xmlns="" id="{7D5D6D9A-DB3A-6541-86FF-668E84412C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9277" t="34317" r="55802" b="53517"/>
                <a:stretch/>
              </p:blipFill>
              <p:spPr>
                <a:xfrm>
                  <a:off x="2644957" y="2107243"/>
                  <a:ext cx="574158" cy="551564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xmlns="" id="{D1234353-9F1A-CB40-B9A2-9591A3ADA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104" t="6410" r="33975" b="79285"/>
                <a:stretch/>
              </p:blipFill>
              <p:spPr>
                <a:xfrm>
                  <a:off x="629868" y="3571878"/>
                  <a:ext cx="574158" cy="648587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xmlns="" id="{A2758524-E75C-8446-B574-F9915FE69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2029" t="48578" r="51117" b="39256"/>
                <a:stretch/>
              </p:blipFill>
              <p:spPr>
                <a:xfrm>
                  <a:off x="2365744" y="2870793"/>
                  <a:ext cx="648586" cy="551565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xmlns="" id="{68F3069A-2491-DA44-87E9-40DF70D48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8172" t="18839" r="59395" b="66855"/>
                <a:stretch/>
              </p:blipFill>
              <p:spPr>
                <a:xfrm>
                  <a:off x="1355651" y="3911122"/>
                  <a:ext cx="478464" cy="648587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xmlns="" id="{4885BC90-30D6-964F-8651-DBAEF6CFBA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9277" t="34317" r="55802" b="53517"/>
                <a:stretch/>
              </p:blipFill>
              <p:spPr>
                <a:xfrm>
                  <a:off x="1531087" y="2839560"/>
                  <a:ext cx="574158" cy="551564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xmlns="" id="{F055C7C6-8D44-654F-8123-FFA20AD19F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2029" t="48578" r="51117" b="39256"/>
                <a:stretch/>
              </p:blipFill>
              <p:spPr>
                <a:xfrm>
                  <a:off x="3479506" y="3098069"/>
                  <a:ext cx="648586" cy="551565"/>
                </a:xfrm>
                <a:prstGeom prst="rect">
                  <a:avLst/>
                </a:prstGeom>
              </p:spPr>
            </p:pic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xmlns="" id="{3964199E-FC43-B14A-A107-F98243E0B1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2029" t="48578" r="51117" b="39256"/>
                <a:stretch/>
              </p:blipFill>
              <p:spPr>
                <a:xfrm>
                  <a:off x="2814970" y="3513397"/>
                  <a:ext cx="648586" cy="551565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xmlns="" id="{6A4611E3-B1CA-234A-983F-0F3A4E557F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8172" t="18839" r="59395" b="66855"/>
                <a:stretch/>
              </p:blipFill>
              <p:spPr>
                <a:xfrm>
                  <a:off x="2038793" y="3571878"/>
                  <a:ext cx="478464" cy="648587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xmlns="" id="{AC8F21EB-3DFD-DA48-AE18-B2F8C1DD41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8172" t="18839" r="59395" b="66855"/>
                <a:stretch/>
              </p:blipFill>
              <p:spPr>
                <a:xfrm>
                  <a:off x="2785732" y="4074267"/>
                  <a:ext cx="478464" cy="648587"/>
                </a:xfrm>
                <a:prstGeom prst="rect">
                  <a:avLst/>
                </a:prstGeom>
              </p:spPr>
            </p:pic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xmlns="" id="{9D905F65-BFA3-C340-9C9F-A6E00897C2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97540" y="3391124"/>
                  <a:ext cx="180754" cy="56153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xmlns="" id="{929FBD46-8CC6-644A-8B43-BEA523D9C6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7912" y="2571752"/>
                  <a:ext cx="355975" cy="2990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xmlns="" id="{F39A30AE-43DE-BC4F-BE99-718DA11A0C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0556" y="2597338"/>
                  <a:ext cx="355975" cy="2990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xmlns="" id="{F1717753-D4F0-6B40-97E2-7687B4B0C1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8989" y="2609967"/>
                  <a:ext cx="355975" cy="2990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xmlns="" id="{69D31BA3-DC4D-1542-8AE5-9A680FD93B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58091" y="3393121"/>
                  <a:ext cx="355975" cy="2990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xmlns="" id="{6673C413-A493-A645-A9CB-D3F1D1C2C5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86472" y="3524032"/>
                  <a:ext cx="355975" cy="2990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xmlns="" id="{E040A723-7C9A-7548-B6D9-C0B41C6C4E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90037" y="4668869"/>
                  <a:ext cx="355975" cy="2990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xmlns="" id="{6B7AB52D-C625-B044-964A-6BB05A3FC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25081" y="4146036"/>
                  <a:ext cx="355975" cy="29904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xmlns="" id="{2494B892-178F-9347-8C82-6B93FD954E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7320" y="3306061"/>
                  <a:ext cx="191388" cy="52631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xmlns="" id="{36A7DF3A-396A-5E46-B612-A7804626CC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9770" y="2808328"/>
                  <a:ext cx="154065" cy="39141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xmlns="" id="{7F28DC70-08FB-764E-AFDD-064F17F3D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7805" y="2439998"/>
                  <a:ext cx="505476" cy="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xmlns="" id="{6A5DD518-2618-6E43-9D43-BAE34C5CF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65744" y="2378875"/>
                  <a:ext cx="320788" cy="1802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xmlns="" id="{B2382BBD-6CD0-184B-B1D1-7D0D2D8AF8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62133" y="3094079"/>
                  <a:ext cx="505476" cy="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xmlns="" id="{E4C38658-70FE-C14A-9D83-39706F0FC5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32036" y="3163192"/>
                  <a:ext cx="759801" cy="12833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xmlns="" id="{668272C1-E92B-7A46-A33A-90C9595411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9263" y="2484034"/>
                  <a:ext cx="278996" cy="5781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xmlns="" id="{6E253EEE-FD78-8543-88B3-94F2DA6B3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6963" y="4064963"/>
                  <a:ext cx="321741" cy="27578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xmlns="" id="{841E341A-5648-1D4D-BAFB-10B55D51AFE6}"/>
                    </a:ext>
                  </a:extLst>
                </p:cNvPr>
                <p:cNvCxnSpPr>
                  <a:cxnSpLocks/>
                  <a:endCxn id="98" idx="1"/>
                </p:cNvCxnSpPr>
                <p:nvPr/>
              </p:nvCxnSpPr>
              <p:spPr>
                <a:xfrm>
                  <a:off x="1778294" y="4526814"/>
                  <a:ext cx="388199" cy="26016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xmlns="" id="{F51ECD09-B760-6C45-BA41-544F996F904D}"/>
                    </a:ext>
                  </a:extLst>
                </p:cNvPr>
                <p:cNvCxnSpPr>
                  <a:cxnSpLocks/>
                  <a:endCxn id="105" idx="1"/>
                </p:cNvCxnSpPr>
                <p:nvPr/>
              </p:nvCxnSpPr>
              <p:spPr>
                <a:xfrm flipV="1">
                  <a:off x="820880" y="3115342"/>
                  <a:ext cx="710207" cy="3938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xmlns="" id="{3114775C-96B0-3143-9185-650AED7CBC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49633" y="3572213"/>
                  <a:ext cx="726626" cy="98749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xmlns="" id="{D7FAC55B-AA8A-6147-BE76-E7AC19F82E32}"/>
                    </a:ext>
                  </a:extLst>
                </p:cNvPr>
                <p:cNvCxnSpPr>
                  <a:cxnSpLocks/>
                  <a:stCxn id="136" idx="1"/>
                  <a:endCxn id="109" idx="1"/>
                </p:cNvCxnSpPr>
                <p:nvPr/>
              </p:nvCxnSpPr>
              <p:spPr>
                <a:xfrm>
                  <a:off x="2518855" y="4044655"/>
                  <a:ext cx="266877" cy="3539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xmlns="" id="{CAE5A571-50F3-AA4C-BCE1-1DE82308C3D1}"/>
                    </a:ext>
                  </a:extLst>
                </p:cNvPr>
                <p:cNvSpPr txBox="1"/>
                <p:nvPr/>
              </p:nvSpPr>
              <p:spPr>
                <a:xfrm>
                  <a:off x="458050" y="3452261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9</a:t>
                  </a: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xmlns="" id="{0153E4C7-06D9-BF47-86AE-6786E19D2A1B}"/>
                    </a:ext>
                  </a:extLst>
                </p:cNvPr>
                <p:cNvSpPr txBox="1"/>
                <p:nvPr/>
              </p:nvSpPr>
              <p:spPr>
                <a:xfrm>
                  <a:off x="1014183" y="2747101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1</a:t>
                  </a:r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xmlns="" id="{1F071F02-EEF9-B544-B456-DDE63091F2AD}"/>
                    </a:ext>
                  </a:extLst>
                </p:cNvPr>
                <p:cNvSpPr txBox="1"/>
                <p:nvPr/>
              </p:nvSpPr>
              <p:spPr>
                <a:xfrm>
                  <a:off x="1587233" y="2055411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2</a:t>
                  </a: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xmlns="" id="{873B6C58-C324-A544-B489-5D6AA34D732B}"/>
                    </a:ext>
                  </a:extLst>
                </p:cNvPr>
                <p:cNvSpPr txBox="1"/>
                <p:nvPr/>
              </p:nvSpPr>
              <p:spPr>
                <a:xfrm>
                  <a:off x="1108442" y="3701795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5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xmlns="" id="{FC622BFB-3EFE-D94D-B40D-94E4E814B240}"/>
                    </a:ext>
                  </a:extLst>
                </p:cNvPr>
                <p:cNvSpPr txBox="1"/>
                <p:nvPr/>
              </p:nvSpPr>
              <p:spPr>
                <a:xfrm>
                  <a:off x="1767867" y="3893096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7</a:t>
                  </a: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xmlns="" id="{021C9EB8-844A-7D49-8DA8-5B5BFE08D189}"/>
                    </a:ext>
                  </a:extLst>
                </p:cNvPr>
                <p:cNvSpPr txBox="1"/>
                <p:nvPr/>
              </p:nvSpPr>
              <p:spPr>
                <a:xfrm>
                  <a:off x="1723223" y="4599333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9</a:t>
                  </a: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xmlns="" id="{BFF5AD61-4B7D-1D47-9CAA-635BEE8FFE0E}"/>
                    </a:ext>
                  </a:extLst>
                </p:cNvPr>
                <p:cNvSpPr txBox="1"/>
                <p:nvPr/>
              </p:nvSpPr>
              <p:spPr>
                <a:xfrm>
                  <a:off x="2518855" y="3829211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9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xmlns="" id="{D0139521-1EC9-F440-A098-D3D3F9EDFE35}"/>
                    </a:ext>
                  </a:extLst>
                </p:cNvPr>
                <p:cNvSpPr txBox="1"/>
                <p:nvPr/>
              </p:nvSpPr>
              <p:spPr>
                <a:xfrm>
                  <a:off x="3653670" y="3795911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1</a:t>
                  </a: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xmlns="" id="{C0B4CF6C-F8C8-3A43-B235-E7E7F2B1E6DB}"/>
                    </a:ext>
                  </a:extLst>
                </p:cNvPr>
                <p:cNvSpPr txBox="1"/>
                <p:nvPr/>
              </p:nvSpPr>
              <p:spPr>
                <a:xfrm>
                  <a:off x="1414978" y="3297010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1</a:t>
                  </a: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xmlns="" id="{3A863611-4B0A-A44B-B789-F0C8FFC6EA54}"/>
                    </a:ext>
                  </a:extLst>
                </p:cNvPr>
                <p:cNvSpPr txBox="1"/>
                <p:nvPr/>
              </p:nvSpPr>
              <p:spPr>
                <a:xfrm>
                  <a:off x="3856802" y="2638288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9</a:t>
                  </a: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xmlns="" id="{AF9E3A9F-0E94-E94A-9861-7579E3E0E425}"/>
                    </a:ext>
                  </a:extLst>
                </p:cNvPr>
                <p:cNvSpPr txBox="1"/>
                <p:nvPr/>
              </p:nvSpPr>
              <p:spPr>
                <a:xfrm>
                  <a:off x="2352721" y="1991315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8</a:t>
                  </a: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xmlns="" id="{9F131699-7EEB-FB41-A4C1-C0C71F49930E}"/>
                    </a:ext>
                  </a:extLst>
                </p:cNvPr>
                <p:cNvSpPr txBox="1"/>
                <p:nvPr/>
              </p:nvSpPr>
              <p:spPr>
                <a:xfrm>
                  <a:off x="3116538" y="2820606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8</a:t>
                  </a: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xmlns="" id="{F0E17059-AC74-2F43-8AFE-CF33BE884D0C}"/>
                    </a:ext>
                  </a:extLst>
                </p:cNvPr>
                <p:cNvSpPr txBox="1"/>
                <p:nvPr/>
              </p:nvSpPr>
              <p:spPr>
                <a:xfrm>
                  <a:off x="2086639" y="2724967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9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xmlns="" id="{68F46D5B-5C04-D94C-A182-4D751B631AF5}"/>
                    </a:ext>
                  </a:extLst>
                </p:cNvPr>
                <p:cNvSpPr txBox="1"/>
                <p:nvPr/>
              </p:nvSpPr>
              <p:spPr>
                <a:xfrm>
                  <a:off x="1670613" y="2415090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9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xmlns="" id="{80910958-B864-CC44-91C7-A5CFA960F145}"/>
                    </a:ext>
                  </a:extLst>
                </p:cNvPr>
                <p:cNvSpPr txBox="1"/>
                <p:nvPr/>
              </p:nvSpPr>
              <p:spPr>
                <a:xfrm>
                  <a:off x="2513460" y="2469790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8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xmlns="" id="{76CAEF79-C861-AD43-BF5C-8A47FB55A05A}"/>
                    </a:ext>
                  </a:extLst>
                </p:cNvPr>
                <p:cNvSpPr txBox="1"/>
                <p:nvPr/>
              </p:nvSpPr>
              <p:spPr>
                <a:xfrm>
                  <a:off x="3097850" y="2075344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6</a:t>
                  </a: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xmlns="" id="{89605606-8614-8E4C-8280-CF49C75B73AC}"/>
                    </a:ext>
                  </a:extLst>
                </p:cNvPr>
                <p:cNvSpPr txBox="1"/>
                <p:nvPr/>
              </p:nvSpPr>
              <p:spPr>
                <a:xfrm>
                  <a:off x="3445777" y="3576422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8</a:t>
                  </a:r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xmlns="" id="{97909F42-5F20-5F4E-87BE-CACFDC70B2FD}"/>
                    </a:ext>
                  </a:extLst>
                </p:cNvPr>
                <p:cNvSpPr txBox="1"/>
                <p:nvPr/>
              </p:nvSpPr>
              <p:spPr>
                <a:xfrm>
                  <a:off x="681420" y="2373525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9</a:t>
                  </a: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xmlns="" id="{0AD751F1-45EC-F14A-B09E-31E1F9918B16}"/>
                    </a:ext>
                  </a:extLst>
                </p:cNvPr>
                <p:cNvSpPr txBox="1"/>
                <p:nvPr/>
              </p:nvSpPr>
              <p:spPr>
                <a:xfrm>
                  <a:off x="2522003" y="3378723"/>
                  <a:ext cx="48909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/>
                    <a:t>3</a:t>
                  </a:r>
                </a:p>
              </p:txBody>
            </p:sp>
          </p:grpSp>
        </p:grpSp>
      </p:grpSp>
      <p:sp>
        <p:nvSpPr>
          <p:cNvPr id="150" name="Freeform 149">
            <a:extLst>
              <a:ext uri="{FF2B5EF4-FFF2-40B4-BE49-F238E27FC236}">
                <a16:creationId xmlns:a16="http://schemas.microsoft.com/office/drawing/2014/main" xmlns="" id="{E8388691-5872-B049-ADD8-10DD783611B2}"/>
              </a:ext>
            </a:extLst>
          </p:cNvPr>
          <p:cNvSpPr/>
          <p:nvPr/>
        </p:nvSpPr>
        <p:spPr>
          <a:xfrm>
            <a:off x="4816244" y="1875177"/>
            <a:ext cx="3383089" cy="2982279"/>
          </a:xfrm>
          <a:custGeom>
            <a:avLst/>
            <a:gdLst>
              <a:gd name="connsiteX0" fmla="*/ 0 w 3383089"/>
              <a:gd name="connsiteY0" fmla="*/ 409200 h 2982279"/>
              <a:gd name="connsiteX1" fmla="*/ 74428 w 3383089"/>
              <a:gd name="connsiteY1" fmla="*/ 345404 h 2982279"/>
              <a:gd name="connsiteX2" fmla="*/ 127590 w 3383089"/>
              <a:gd name="connsiteY2" fmla="*/ 324139 h 2982279"/>
              <a:gd name="connsiteX3" fmla="*/ 202018 w 3383089"/>
              <a:gd name="connsiteY3" fmla="*/ 281609 h 2982279"/>
              <a:gd name="connsiteX4" fmla="*/ 233916 w 3383089"/>
              <a:gd name="connsiteY4" fmla="*/ 270976 h 2982279"/>
              <a:gd name="connsiteX5" fmla="*/ 297711 w 3383089"/>
              <a:gd name="connsiteY5" fmla="*/ 239079 h 2982279"/>
              <a:gd name="connsiteX6" fmla="*/ 329609 w 3383089"/>
              <a:gd name="connsiteY6" fmla="*/ 217814 h 2982279"/>
              <a:gd name="connsiteX7" fmla="*/ 404037 w 3383089"/>
              <a:gd name="connsiteY7" fmla="*/ 175283 h 2982279"/>
              <a:gd name="connsiteX8" fmla="*/ 435935 w 3383089"/>
              <a:gd name="connsiteY8" fmla="*/ 143386 h 2982279"/>
              <a:gd name="connsiteX9" fmla="*/ 467832 w 3383089"/>
              <a:gd name="connsiteY9" fmla="*/ 100855 h 2982279"/>
              <a:gd name="connsiteX10" fmla="*/ 489097 w 3383089"/>
              <a:gd name="connsiteY10" fmla="*/ 68958 h 2982279"/>
              <a:gd name="connsiteX11" fmla="*/ 520995 w 3383089"/>
              <a:gd name="connsiteY11" fmla="*/ 47693 h 2982279"/>
              <a:gd name="connsiteX12" fmla="*/ 552893 w 3383089"/>
              <a:gd name="connsiteY12" fmla="*/ 37060 h 2982279"/>
              <a:gd name="connsiteX13" fmla="*/ 754911 w 3383089"/>
              <a:gd name="connsiteY13" fmla="*/ 15795 h 2982279"/>
              <a:gd name="connsiteX14" fmla="*/ 1041990 w 3383089"/>
              <a:gd name="connsiteY14" fmla="*/ 15795 h 2982279"/>
              <a:gd name="connsiteX15" fmla="*/ 1084521 w 3383089"/>
              <a:gd name="connsiteY15" fmla="*/ 26428 h 2982279"/>
              <a:gd name="connsiteX16" fmla="*/ 1297172 w 3383089"/>
              <a:gd name="connsiteY16" fmla="*/ 47693 h 2982279"/>
              <a:gd name="connsiteX17" fmla="*/ 1360967 w 3383089"/>
              <a:gd name="connsiteY17" fmla="*/ 79590 h 2982279"/>
              <a:gd name="connsiteX18" fmla="*/ 1392865 w 3383089"/>
              <a:gd name="connsiteY18" fmla="*/ 90223 h 2982279"/>
              <a:gd name="connsiteX19" fmla="*/ 1456660 w 3383089"/>
              <a:gd name="connsiteY19" fmla="*/ 132753 h 2982279"/>
              <a:gd name="connsiteX20" fmla="*/ 1488558 w 3383089"/>
              <a:gd name="connsiteY20" fmla="*/ 196548 h 2982279"/>
              <a:gd name="connsiteX21" fmla="*/ 1509823 w 3383089"/>
              <a:gd name="connsiteY21" fmla="*/ 260344 h 2982279"/>
              <a:gd name="connsiteX22" fmla="*/ 1520456 w 3383089"/>
              <a:gd name="connsiteY22" fmla="*/ 292241 h 2982279"/>
              <a:gd name="connsiteX23" fmla="*/ 1531088 w 3383089"/>
              <a:gd name="connsiteY23" fmla="*/ 324139 h 2982279"/>
              <a:gd name="connsiteX24" fmla="*/ 1541721 w 3383089"/>
              <a:gd name="connsiteY24" fmla="*/ 356037 h 2982279"/>
              <a:gd name="connsiteX25" fmla="*/ 1531088 w 3383089"/>
              <a:gd name="connsiteY25" fmla="*/ 462362 h 2982279"/>
              <a:gd name="connsiteX26" fmla="*/ 1509823 w 3383089"/>
              <a:gd name="connsiteY26" fmla="*/ 526158 h 2982279"/>
              <a:gd name="connsiteX27" fmla="*/ 1477925 w 3383089"/>
              <a:gd name="connsiteY27" fmla="*/ 589953 h 2982279"/>
              <a:gd name="connsiteX28" fmla="*/ 1467293 w 3383089"/>
              <a:gd name="connsiteY28" fmla="*/ 621851 h 2982279"/>
              <a:gd name="connsiteX29" fmla="*/ 1424762 w 3383089"/>
              <a:gd name="connsiteY29" fmla="*/ 685646 h 2982279"/>
              <a:gd name="connsiteX30" fmla="*/ 1382232 w 3383089"/>
              <a:gd name="connsiteY30" fmla="*/ 770707 h 2982279"/>
              <a:gd name="connsiteX31" fmla="*/ 1350335 w 3383089"/>
              <a:gd name="connsiteY31" fmla="*/ 834502 h 2982279"/>
              <a:gd name="connsiteX32" fmla="*/ 1339702 w 3383089"/>
              <a:gd name="connsiteY32" fmla="*/ 866400 h 2982279"/>
              <a:gd name="connsiteX33" fmla="*/ 1318437 w 3383089"/>
              <a:gd name="connsiteY33" fmla="*/ 898297 h 2982279"/>
              <a:gd name="connsiteX34" fmla="*/ 1286539 w 3383089"/>
              <a:gd name="connsiteY34" fmla="*/ 1004623 h 2982279"/>
              <a:gd name="connsiteX35" fmla="*/ 1275907 w 3383089"/>
              <a:gd name="connsiteY35" fmla="*/ 1068418 h 2982279"/>
              <a:gd name="connsiteX36" fmla="*/ 1297172 w 3383089"/>
              <a:gd name="connsiteY36" fmla="*/ 1270437 h 2982279"/>
              <a:gd name="connsiteX37" fmla="*/ 1307804 w 3383089"/>
              <a:gd name="connsiteY37" fmla="*/ 1302334 h 2982279"/>
              <a:gd name="connsiteX38" fmla="*/ 1350335 w 3383089"/>
              <a:gd name="connsiteY38" fmla="*/ 1355497 h 2982279"/>
              <a:gd name="connsiteX39" fmla="*/ 1392865 w 3383089"/>
              <a:gd name="connsiteY39" fmla="*/ 1387395 h 2982279"/>
              <a:gd name="connsiteX40" fmla="*/ 1424762 w 3383089"/>
              <a:gd name="connsiteY40" fmla="*/ 1408660 h 2982279"/>
              <a:gd name="connsiteX41" fmla="*/ 1488558 w 3383089"/>
              <a:gd name="connsiteY41" fmla="*/ 1429925 h 2982279"/>
              <a:gd name="connsiteX42" fmla="*/ 1562986 w 3383089"/>
              <a:gd name="connsiteY42" fmla="*/ 1451190 h 2982279"/>
              <a:gd name="connsiteX43" fmla="*/ 1594883 w 3383089"/>
              <a:gd name="connsiteY43" fmla="*/ 1461823 h 2982279"/>
              <a:gd name="connsiteX44" fmla="*/ 1711842 w 3383089"/>
              <a:gd name="connsiteY44" fmla="*/ 1472455 h 2982279"/>
              <a:gd name="connsiteX45" fmla="*/ 1871330 w 3383089"/>
              <a:gd name="connsiteY45" fmla="*/ 1493721 h 2982279"/>
              <a:gd name="connsiteX46" fmla="*/ 2360428 w 3383089"/>
              <a:gd name="connsiteY46" fmla="*/ 1504353 h 2982279"/>
              <a:gd name="connsiteX47" fmla="*/ 2466753 w 3383089"/>
              <a:gd name="connsiteY47" fmla="*/ 1536251 h 2982279"/>
              <a:gd name="connsiteX48" fmla="*/ 2498651 w 3383089"/>
              <a:gd name="connsiteY48" fmla="*/ 1546883 h 2982279"/>
              <a:gd name="connsiteX49" fmla="*/ 2530549 w 3383089"/>
              <a:gd name="connsiteY49" fmla="*/ 1568148 h 2982279"/>
              <a:gd name="connsiteX50" fmla="*/ 2551814 w 3383089"/>
              <a:gd name="connsiteY50" fmla="*/ 1589414 h 2982279"/>
              <a:gd name="connsiteX51" fmla="*/ 2583711 w 3383089"/>
              <a:gd name="connsiteY51" fmla="*/ 1600046 h 2982279"/>
              <a:gd name="connsiteX52" fmla="*/ 2604976 w 3383089"/>
              <a:gd name="connsiteY52" fmla="*/ 1631944 h 2982279"/>
              <a:gd name="connsiteX53" fmla="*/ 2679404 w 3383089"/>
              <a:gd name="connsiteY53" fmla="*/ 1717004 h 2982279"/>
              <a:gd name="connsiteX54" fmla="*/ 2711302 w 3383089"/>
              <a:gd name="connsiteY54" fmla="*/ 1780800 h 2982279"/>
              <a:gd name="connsiteX55" fmla="*/ 2775097 w 3383089"/>
              <a:gd name="connsiteY55" fmla="*/ 1823330 h 2982279"/>
              <a:gd name="connsiteX56" fmla="*/ 2806995 w 3383089"/>
              <a:gd name="connsiteY56" fmla="*/ 1844595 h 2982279"/>
              <a:gd name="connsiteX57" fmla="*/ 2828260 w 3383089"/>
              <a:gd name="connsiteY57" fmla="*/ 1876493 h 2982279"/>
              <a:gd name="connsiteX58" fmla="*/ 2902688 w 3383089"/>
              <a:gd name="connsiteY58" fmla="*/ 1919023 h 2982279"/>
              <a:gd name="connsiteX59" fmla="*/ 2966483 w 3383089"/>
              <a:gd name="connsiteY59" fmla="*/ 1961553 h 2982279"/>
              <a:gd name="connsiteX60" fmla="*/ 3030279 w 3383089"/>
              <a:gd name="connsiteY60" fmla="*/ 1982818 h 2982279"/>
              <a:gd name="connsiteX61" fmla="*/ 3062176 w 3383089"/>
              <a:gd name="connsiteY61" fmla="*/ 1993451 h 2982279"/>
              <a:gd name="connsiteX62" fmla="*/ 3094074 w 3383089"/>
              <a:gd name="connsiteY62" fmla="*/ 2014716 h 2982279"/>
              <a:gd name="connsiteX63" fmla="*/ 3157869 w 3383089"/>
              <a:gd name="connsiteY63" fmla="*/ 2067879 h 2982279"/>
              <a:gd name="connsiteX64" fmla="*/ 3200400 w 3383089"/>
              <a:gd name="connsiteY64" fmla="*/ 2163572 h 2982279"/>
              <a:gd name="connsiteX65" fmla="*/ 3211032 w 3383089"/>
              <a:gd name="connsiteY65" fmla="*/ 2195469 h 2982279"/>
              <a:gd name="connsiteX66" fmla="*/ 3221665 w 3383089"/>
              <a:gd name="connsiteY66" fmla="*/ 2227367 h 2982279"/>
              <a:gd name="connsiteX67" fmla="*/ 3232297 w 3383089"/>
              <a:gd name="connsiteY67" fmla="*/ 2503814 h 2982279"/>
              <a:gd name="connsiteX68" fmla="*/ 3242930 w 3383089"/>
              <a:gd name="connsiteY68" fmla="*/ 2535711 h 2982279"/>
              <a:gd name="connsiteX69" fmla="*/ 3253562 w 3383089"/>
              <a:gd name="connsiteY69" fmla="*/ 2578241 h 2982279"/>
              <a:gd name="connsiteX70" fmla="*/ 3264195 w 3383089"/>
              <a:gd name="connsiteY70" fmla="*/ 2610139 h 2982279"/>
              <a:gd name="connsiteX71" fmla="*/ 3274828 w 3383089"/>
              <a:gd name="connsiteY71" fmla="*/ 2673934 h 2982279"/>
              <a:gd name="connsiteX72" fmla="*/ 3306725 w 3383089"/>
              <a:gd name="connsiteY72" fmla="*/ 2737730 h 2982279"/>
              <a:gd name="connsiteX73" fmla="*/ 3338623 w 3383089"/>
              <a:gd name="connsiteY73" fmla="*/ 2769628 h 2982279"/>
              <a:gd name="connsiteX74" fmla="*/ 3349256 w 3383089"/>
              <a:gd name="connsiteY74" fmla="*/ 2801525 h 2982279"/>
              <a:gd name="connsiteX75" fmla="*/ 3370521 w 3383089"/>
              <a:gd name="connsiteY75" fmla="*/ 2865321 h 2982279"/>
              <a:gd name="connsiteX76" fmla="*/ 3338623 w 3383089"/>
              <a:gd name="connsiteY76" fmla="*/ 2886586 h 2982279"/>
              <a:gd name="connsiteX77" fmla="*/ 3274828 w 3383089"/>
              <a:gd name="connsiteY77" fmla="*/ 2907851 h 2982279"/>
              <a:gd name="connsiteX78" fmla="*/ 3253562 w 3383089"/>
              <a:gd name="connsiteY78" fmla="*/ 2929116 h 2982279"/>
              <a:gd name="connsiteX79" fmla="*/ 3242930 w 3383089"/>
              <a:gd name="connsiteY79" fmla="*/ 2961014 h 2982279"/>
              <a:gd name="connsiteX80" fmla="*/ 3211032 w 3383089"/>
              <a:gd name="connsiteY80" fmla="*/ 2971646 h 2982279"/>
              <a:gd name="connsiteX81" fmla="*/ 3200400 w 3383089"/>
              <a:gd name="connsiteY81" fmla="*/ 2982279 h 298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83089" h="2982279">
                <a:moveTo>
                  <a:pt x="0" y="409200"/>
                </a:moveTo>
                <a:cubicBezTo>
                  <a:pt x="24809" y="387935"/>
                  <a:pt x="47240" y="363530"/>
                  <a:pt x="74428" y="345404"/>
                </a:cubicBezTo>
                <a:cubicBezTo>
                  <a:pt x="90308" y="334817"/>
                  <a:pt x="110519" y="332674"/>
                  <a:pt x="127590" y="324139"/>
                </a:cubicBezTo>
                <a:cubicBezTo>
                  <a:pt x="234372" y="270748"/>
                  <a:pt x="71535" y="337531"/>
                  <a:pt x="202018" y="281609"/>
                </a:cubicBezTo>
                <a:cubicBezTo>
                  <a:pt x="212320" y="277194"/>
                  <a:pt x="223891" y="275988"/>
                  <a:pt x="233916" y="270976"/>
                </a:cubicBezTo>
                <a:cubicBezTo>
                  <a:pt x="316357" y="229755"/>
                  <a:pt x="217541" y="265801"/>
                  <a:pt x="297711" y="239079"/>
                </a:cubicBezTo>
                <a:cubicBezTo>
                  <a:pt x="308344" y="231991"/>
                  <a:pt x="318514" y="224154"/>
                  <a:pt x="329609" y="217814"/>
                </a:cubicBezTo>
                <a:cubicBezTo>
                  <a:pt x="362695" y="198908"/>
                  <a:pt x="375780" y="198830"/>
                  <a:pt x="404037" y="175283"/>
                </a:cubicBezTo>
                <a:cubicBezTo>
                  <a:pt x="415589" y="165657"/>
                  <a:pt x="426149" y="154803"/>
                  <a:pt x="435935" y="143386"/>
                </a:cubicBezTo>
                <a:cubicBezTo>
                  <a:pt x="447468" y="129931"/>
                  <a:pt x="457532" y="115275"/>
                  <a:pt x="467832" y="100855"/>
                </a:cubicBezTo>
                <a:cubicBezTo>
                  <a:pt x="475259" y="90457"/>
                  <a:pt x="480061" y="77994"/>
                  <a:pt x="489097" y="68958"/>
                </a:cubicBezTo>
                <a:cubicBezTo>
                  <a:pt x="498133" y="59922"/>
                  <a:pt x="509565" y="53408"/>
                  <a:pt x="520995" y="47693"/>
                </a:cubicBezTo>
                <a:cubicBezTo>
                  <a:pt x="531020" y="42681"/>
                  <a:pt x="542116" y="40139"/>
                  <a:pt x="552893" y="37060"/>
                </a:cubicBezTo>
                <a:cubicBezTo>
                  <a:pt x="631746" y="14531"/>
                  <a:pt x="636871" y="23665"/>
                  <a:pt x="754911" y="15795"/>
                </a:cubicBezTo>
                <a:cubicBezTo>
                  <a:pt x="877981" y="-8820"/>
                  <a:pt x="818653" y="-1385"/>
                  <a:pt x="1041990" y="15795"/>
                </a:cubicBezTo>
                <a:cubicBezTo>
                  <a:pt x="1056560" y="16916"/>
                  <a:pt x="1070078" y="24206"/>
                  <a:pt x="1084521" y="26428"/>
                </a:cubicBezTo>
                <a:cubicBezTo>
                  <a:pt x="1127709" y="33072"/>
                  <a:pt x="1259753" y="44291"/>
                  <a:pt x="1297172" y="47693"/>
                </a:cubicBezTo>
                <a:cubicBezTo>
                  <a:pt x="1377342" y="74415"/>
                  <a:pt x="1278526" y="38369"/>
                  <a:pt x="1360967" y="79590"/>
                </a:cubicBezTo>
                <a:cubicBezTo>
                  <a:pt x="1370992" y="84602"/>
                  <a:pt x="1383068" y="84780"/>
                  <a:pt x="1392865" y="90223"/>
                </a:cubicBezTo>
                <a:cubicBezTo>
                  <a:pt x="1415206" y="102635"/>
                  <a:pt x="1456660" y="132753"/>
                  <a:pt x="1456660" y="132753"/>
                </a:cubicBezTo>
                <a:cubicBezTo>
                  <a:pt x="1495443" y="249097"/>
                  <a:pt x="1433589" y="72866"/>
                  <a:pt x="1488558" y="196548"/>
                </a:cubicBezTo>
                <a:cubicBezTo>
                  <a:pt x="1497662" y="217032"/>
                  <a:pt x="1502734" y="239079"/>
                  <a:pt x="1509823" y="260344"/>
                </a:cubicBezTo>
                <a:lnTo>
                  <a:pt x="1520456" y="292241"/>
                </a:lnTo>
                <a:lnTo>
                  <a:pt x="1531088" y="324139"/>
                </a:lnTo>
                <a:lnTo>
                  <a:pt x="1541721" y="356037"/>
                </a:lnTo>
                <a:cubicBezTo>
                  <a:pt x="1538177" y="391479"/>
                  <a:pt x="1537652" y="427354"/>
                  <a:pt x="1531088" y="462362"/>
                </a:cubicBezTo>
                <a:cubicBezTo>
                  <a:pt x="1526957" y="484394"/>
                  <a:pt x="1516912" y="504893"/>
                  <a:pt x="1509823" y="526158"/>
                </a:cubicBezTo>
                <a:cubicBezTo>
                  <a:pt x="1495150" y="570176"/>
                  <a:pt x="1505405" y="548732"/>
                  <a:pt x="1477925" y="589953"/>
                </a:cubicBezTo>
                <a:cubicBezTo>
                  <a:pt x="1474381" y="600586"/>
                  <a:pt x="1472736" y="612054"/>
                  <a:pt x="1467293" y="621851"/>
                </a:cubicBezTo>
                <a:cubicBezTo>
                  <a:pt x="1454881" y="644192"/>
                  <a:pt x="1424762" y="685646"/>
                  <a:pt x="1424762" y="685646"/>
                </a:cubicBezTo>
                <a:cubicBezTo>
                  <a:pt x="1400327" y="758951"/>
                  <a:pt x="1419347" y="733591"/>
                  <a:pt x="1382232" y="770707"/>
                </a:cubicBezTo>
                <a:cubicBezTo>
                  <a:pt x="1355510" y="850877"/>
                  <a:pt x="1391556" y="752061"/>
                  <a:pt x="1350335" y="834502"/>
                </a:cubicBezTo>
                <a:cubicBezTo>
                  <a:pt x="1345323" y="844527"/>
                  <a:pt x="1344714" y="856375"/>
                  <a:pt x="1339702" y="866400"/>
                </a:cubicBezTo>
                <a:cubicBezTo>
                  <a:pt x="1333987" y="877829"/>
                  <a:pt x="1323627" y="886620"/>
                  <a:pt x="1318437" y="898297"/>
                </a:cubicBezTo>
                <a:cubicBezTo>
                  <a:pt x="1308577" y="920483"/>
                  <a:pt x="1292162" y="976510"/>
                  <a:pt x="1286539" y="1004623"/>
                </a:cubicBezTo>
                <a:cubicBezTo>
                  <a:pt x="1282311" y="1025763"/>
                  <a:pt x="1279451" y="1047153"/>
                  <a:pt x="1275907" y="1068418"/>
                </a:cubicBezTo>
                <a:cubicBezTo>
                  <a:pt x="1283778" y="1186493"/>
                  <a:pt x="1274640" y="1191574"/>
                  <a:pt x="1297172" y="1270437"/>
                </a:cubicBezTo>
                <a:cubicBezTo>
                  <a:pt x="1300251" y="1281213"/>
                  <a:pt x="1302792" y="1292310"/>
                  <a:pt x="1307804" y="1302334"/>
                </a:cubicBezTo>
                <a:cubicBezTo>
                  <a:pt x="1317616" y="1321959"/>
                  <a:pt x="1333379" y="1341367"/>
                  <a:pt x="1350335" y="1355497"/>
                </a:cubicBezTo>
                <a:cubicBezTo>
                  <a:pt x="1363949" y="1366842"/>
                  <a:pt x="1378445" y="1377095"/>
                  <a:pt x="1392865" y="1387395"/>
                </a:cubicBezTo>
                <a:cubicBezTo>
                  <a:pt x="1403263" y="1394822"/>
                  <a:pt x="1413085" y="1403470"/>
                  <a:pt x="1424762" y="1408660"/>
                </a:cubicBezTo>
                <a:cubicBezTo>
                  <a:pt x="1445246" y="1417764"/>
                  <a:pt x="1467293" y="1422837"/>
                  <a:pt x="1488558" y="1429925"/>
                </a:cubicBezTo>
                <a:cubicBezTo>
                  <a:pt x="1565062" y="1455426"/>
                  <a:pt x="1469500" y="1424480"/>
                  <a:pt x="1562986" y="1451190"/>
                </a:cubicBezTo>
                <a:cubicBezTo>
                  <a:pt x="1573762" y="1454269"/>
                  <a:pt x="1583788" y="1460238"/>
                  <a:pt x="1594883" y="1461823"/>
                </a:cubicBezTo>
                <a:cubicBezTo>
                  <a:pt x="1633637" y="1467359"/>
                  <a:pt x="1672934" y="1468132"/>
                  <a:pt x="1711842" y="1472455"/>
                </a:cubicBezTo>
                <a:cubicBezTo>
                  <a:pt x="1744092" y="1476038"/>
                  <a:pt x="1841744" y="1492625"/>
                  <a:pt x="1871330" y="1493721"/>
                </a:cubicBezTo>
                <a:cubicBezTo>
                  <a:pt x="2034289" y="1499756"/>
                  <a:pt x="2197395" y="1500809"/>
                  <a:pt x="2360428" y="1504353"/>
                </a:cubicBezTo>
                <a:cubicBezTo>
                  <a:pt x="2424708" y="1520424"/>
                  <a:pt x="2389088" y="1510363"/>
                  <a:pt x="2466753" y="1536251"/>
                </a:cubicBezTo>
                <a:lnTo>
                  <a:pt x="2498651" y="1546883"/>
                </a:lnTo>
                <a:cubicBezTo>
                  <a:pt x="2509284" y="1553971"/>
                  <a:pt x="2520570" y="1560165"/>
                  <a:pt x="2530549" y="1568148"/>
                </a:cubicBezTo>
                <a:cubicBezTo>
                  <a:pt x="2538377" y="1574410"/>
                  <a:pt x="2543218" y="1584256"/>
                  <a:pt x="2551814" y="1589414"/>
                </a:cubicBezTo>
                <a:cubicBezTo>
                  <a:pt x="2561424" y="1595180"/>
                  <a:pt x="2573079" y="1596502"/>
                  <a:pt x="2583711" y="1600046"/>
                </a:cubicBezTo>
                <a:cubicBezTo>
                  <a:pt x="2590799" y="1610679"/>
                  <a:pt x="2595940" y="1622908"/>
                  <a:pt x="2604976" y="1631944"/>
                </a:cubicBezTo>
                <a:cubicBezTo>
                  <a:pt x="2648394" y="1675362"/>
                  <a:pt x="2649277" y="1626625"/>
                  <a:pt x="2679404" y="1717004"/>
                </a:cubicBezTo>
                <a:cubicBezTo>
                  <a:pt x="2686988" y="1739756"/>
                  <a:pt x="2691904" y="1763826"/>
                  <a:pt x="2711302" y="1780800"/>
                </a:cubicBezTo>
                <a:cubicBezTo>
                  <a:pt x="2730536" y="1797630"/>
                  <a:pt x="2753832" y="1809153"/>
                  <a:pt x="2775097" y="1823330"/>
                </a:cubicBezTo>
                <a:lnTo>
                  <a:pt x="2806995" y="1844595"/>
                </a:lnTo>
                <a:cubicBezTo>
                  <a:pt x="2814083" y="1855228"/>
                  <a:pt x="2819224" y="1867457"/>
                  <a:pt x="2828260" y="1876493"/>
                </a:cubicBezTo>
                <a:cubicBezTo>
                  <a:pt x="2846649" y="1894882"/>
                  <a:pt x="2881841" y="1906515"/>
                  <a:pt x="2902688" y="1919023"/>
                </a:cubicBezTo>
                <a:cubicBezTo>
                  <a:pt x="2924603" y="1932172"/>
                  <a:pt x="2942237" y="1953471"/>
                  <a:pt x="2966483" y="1961553"/>
                </a:cubicBezTo>
                <a:lnTo>
                  <a:pt x="3030279" y="1982818"/>
                </a:lnTo>
                <a:cubicBezTo>
                  <a:pt x="3040911" y="1986362"/>
                  <a:pt x="3052851" y="1987234"/>
                  <a:pt x="3062176" y="1993451"/>
                </a:cubicBezTo>
                <a:cubicBezTo>
                  <a:pt x="3072809" y="2000539"/>
                  <a:pt x="3084257" y="2006535"/>
                  <a:pt x="3094074" y="2014716"/>
                </a:cubicBezTo>
                <a:cubicBezTo>
                  <a:pt x="3175947" y="2082943"/>
                  <a:pt x="3078670" y="2015079"/>
                  <a:pt x="3157869" y="2067879"/>
                </a:cubicBezTo>
                <a:cubicBezTo>
                  <a:pt x="3191569" y="2118426"/>
                  <a:pt x="3175094" y="2087653"/>
                  <a:pt x="3200400" y="2163572"/>
                </a:cubicBezTo>
                <a:lnTo>
                  <a:pt x="3211032" y="2195469"/>
                </a:lnTo>
                <a:lnTo>
                  <a:pt x="3221665" y="2227367"/>
                </a:lnTo>
                <a:cubicBezTo>
                  <a:pt x="3225209" y="2319516"/>
                  <a:pt x="3225952" y="2411815"/>
                  <a:pt x="3232297" y="2503814"/>
                </a:cubicBezTo>
                <a:cubicBezTo>
                  <a:pt x="3233068" y="2514995"/>
                  <a:pt x="3239851" y="2524935"/>
                  <a:pt x="3242930" y="2535711"/>
                </a:cubicBezTo>
                <a:cubicBezTo>
                  <a:pt x="3246945" y="2549762"/>
                  <a:pt x="3249548" y="2564190"/>
                  <a:pt x="3253562" y="2578241"/>
                </a:cubicBezTo>
                <a:cubicBezTo>
                  <a:pt x="3256641" y="2589018"/>
                  <a:pt x="3261764" y="2599198"/>
                  <a:pt x="3264195" y="2610139"/>
                </a:cubicBezTo>
                <a:cubicBezTo>
                  <a:pt x="3268872" y="2631184"/>
                  <a:pt x="3270151" y="2652889"/>
                  <a:pt x="3274828" y="2673934"/>
                </a:cubicBezTo>
                <a:cubicBezTo>
                  <a:pt x="3280641" y="2700092"/>
                  <a:pt x="3289345" y="2716874"/>
                  <a:pt x="3306725" y="2737730"/>
                </a:cubicBezTo>
                <a:cubicBezTo>
                  <a:pt x="3316351" y="2749282"/>
                  <a:pt x="3327990" y="2758995"/>
                  <a:pt x="3338623" y="2769628"/>
                </a:cubicBezTo>
                <a:cubicBezTo>
                  <a:pt x="3342167" y="2780260"/>
                  <a:pt x="3343039" y="2792200"/>
                  <a:pt x="3349256" y="2801525"/>
                </a:cubicBezTo>
                <a:cubicBezTo>
                  <a:pt x="3368700" y="2830691"/>
                  <a:pt x="3401097" y="2827101"/>
                  <a:pt x="3370521" y="2865321"/>
                </a:cubicBezTo>
                <a:cubicBezTo>
                  <a:pt x="3362538" y="2875300"/>
                  <a:pt x="3350300" y="2881396"/>
                  <a:pt x="3338623" y="2886586"/>
                </a:cubicBezTo>
                <a:cubicBezTo>
                  <a:pt x="3318140" y="2895690"/>
                  <a:pt x="3274828" y="2907851"/>
                  <a:pt x="3274828" y="2907851"/>
                </a:cubicBezTo>
                <a:cubicBezTo>
                  <a:pt x="3267739" y="2914939"/>
                  <a:pt x="3258720" y="2920520"/>
                  <a:pt x="3253562" y="2929116"/>
                </a:cubicBezTo>
                <a:cubicBezTo>
                  <a:pt x="3247796" y="2938727"/>
                  <a:pt x="3250855" y="2953089"/>
                  <a:pt x="3242930" y="2961014"/>
                </a:cubicBezTo>
                <a:cubicBezTo>
                  <a:pt x="3235005" y="2968939"/>
                  <a:pt x="3221057" y="2966634"/>
                  <a:pt x="3211032" y="2971646"/>
                </a:cubicBezTo>
                <a:cubicBezTo>
                  <a:pt x="3206549" y="2973888"/>
                  <a:pt x="3203944" y="2978735"/>
                  <a:pt x="3200400" y="2982279"/>
                </a:cubicBezTo>
              </a:path>
            </a:pathLst>
          </a:cu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6AB44FE-9350-1346-9EAC-AF9CE3110777}"/>
              </a:ext>
            </a:extLst>
          </p:cNvPr>
          <p:cNvGrpSpPr/>
          <p:nvPr/>
        </p:nvGrpSpPr>
        <p:grpSpPr>
          <a:xfrm>
            <a:off x="4817102" y="2051832"/>
            <a:ext cx="3078577" cy="2979797"/>
            <a:chOff x="4511751" y="2202823"/>
            <a:chExt cx="3078577" cy="2979797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xmlns="" id="{7E99AC22-089B-844A-9DF8-12EB6E273C20}"/>
                </a:ext>
              </a:extLst>
            </p:cNvPr>
            <p:cNvGrpSpPr/>
            <p:nvPr/>
          </p:nvGrpSpPr>
          <p:grpSpPr>
            <a:xfrm>
              <a:off x="4511751" y="2202823"/>
              <a:ext cx="2982882" cy="2951533"/>
              <a:chOff x="4777513" y="2107280"/>
              <a:chExt cx="2982882" cy="295153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D145D729-ED18-F741-A048-4E2158F78F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104" t="6410" r="33975" b="79285"/>
              <a:stretch/>
            </p:blipFill>
            <p:spPr>
              <a:xfrm>
                <a:off x="5570086" y="2107280"/>
                <a:ext cx="574158" cy="64858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C9B460CF-72E8-A64A-A8FA-92453F0075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172" t="18839" r="59395" b="66855"/>
              <a:stretch/>
            </p:blipFill>
            <p:spPr>
              <a:xfrm>
                <a:off x="6662692" y="4410226"/>
                <a:ext cx="478464" cy="64858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BE4CA2D1-B5F8-CD4D-9E5E-5BD6259467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104" t="6410" r="33975" b="79285"/>
              <a:stretch/>
            </p:blipFill>
            <p:spPr>
              <a:xfrm>
                <a:off x="5126067" y="3519417"/>
                <a:ext cx="574158" cy="64858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64876630-9C77-DE45-B117-349D9FC9CD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172" t="18839" r="59395" b="66855"/>
              <a:stretch/>
            </p:blipFill>
            <p:spPr>
              <a:xfrm>
                <a:off x="5851850" y="3858661"/>
                <a:ext cx="478464" cy="64858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B5EB11D-B72D-6845-A781-44F569C2E0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172" t="18839" r="59395" b="66855"/>
              <a:stretch/>
            </p:blipFill>
            <p:spPr>
              <a:xfrm>
                <a:off x="6534992" y="3519417"/>
                <a:ext cx="478464" cy="64858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36A1447-9A58-B547-B1C8-03AE0525C9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172" t="18839" r="59395" b="66855"/>
              <a:stretch/>
            </p:blipFill>
            <p:spPr>
              <a:xfrm>
                <a:off x="7281931" y="4021806"/>
                <a:ext cx="478464" cy="648587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7169E2A8-88E1-4447-AAB3-C4CCF9BAF2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4111" y="2519291"/>
                <a:ext cx="355975" cy="29904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E1FD42C2-5A91-6F46-81D8-1300705007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6236" y="4616408"/>
                <a:ext cx="355975" cy="29904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F822FBFB-22E2-EC4C-9390-333E64B5B6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179" y="4072309"/>
                <a:ext cx="355975" cy="29904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A4F8EF85-BE24-EB4B-ADF6-CF51E9DA15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3519" y="3253600"/>
                <a:ext cx="191388" cy="52631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1DF7A521-BE0F-7645-954F-34802959C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3162" y="4012502"/>
                <a:ext cx="321741" cy="275786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8416B9B6-021C-3A46-A0A2-A1B4B41A9412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>
                <a:off x="6274493" y="4474353"/>
                <a:ext cx="388199" cy="26016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12ACFEB6-4BD9-0A41-955E-44918C3C57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2450" y="3967495"/>
                <a:ext cx="515785" cy="35002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1E16C163-057B-E44B-B930-145E8A611FE6}"/>
                  </a:ext>
                </a:extLst>
              </p:cNvPr>
              <p:cNvSpPr txBox="1"/>
              <p:nvPr/>
            </p:nvSpPr>
            <p:spPr>
              <a:xfrm>
                <a:off x="4954249" y="3399800"/>
                <a:ext cx="48909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9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7C0A4BB0-DB6E-A847-91FD-34CDFFA49C77}"/>
                  </a:ext>
                </a:extLst>
              </p:cNvPr>
              <p:cNvSpPr txBox="1"/>
              <p:nvPr/>
            </p:nvSpPr>
            <p:spPr>
              <a:xfrm>
                <a:off x="5604641" y="3649334"/>
                <a:ext cx="48909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5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E33BA9D6-B468-9B4B-B086-E6C369BCBCEC}"/>
                  </a:ext>
                </a:extLst>
              </p:cNvPr>
              <p:cNvSpPr txBox="1"/>
              <p:nvPr/>
            </p:nvSpPr>
            <p:spPr>
              <a:xfrm>
                <a:off x="6264066" y="3840635"/>
                <a:ext cx="48909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7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1EDD970C-D6EE-2746-9ABF-AFD1979A1C20}"/>
                  </a:ext>
                </a:extLst>
              </p:cNvPr>
              <p:cNvSpPr txBox="1"/>
              <p:nvPr/>
            </p:nvSpPr>
            <p:spPr>
              <a:xfrm>
                <a:off x="6219422" y="4546872"/>
                <a:ext cx="48909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9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FE3139E6-93C6-9F47-8F06-889DB42A72A0}"/>
                  </a:ext>
                </a:extLst>
              </p:cNvPr>
              <p:cNvSpPr txBox="1"/>
              <p:nvPr/>
            </p:nvSpPr>
            <p:spPr>
              <a:xfrm>
                <a:off x="7015054" y="3776750"/>
                <a:ext cx="48909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9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9A3B0412-128F-8B43-8CD9-7F728DE91407}"/>
                  </a:ext>
                </a:extLst>
              </p:cNvPr>
              <p:cNvSpPr txBox="1"/>
              <p:nvPr/>
            </p:nvSpPr>
            <p:spPr>
              <a:xfrm>
                <a:off x="5104910" y="2330689"/>
                <a:ext cx="48909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9</a:t>
                </a:r>
              </a:p>
            </p:txBody>
          </p: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xmlns="" id="{D4F44C6F-35A3-BC4F-9960-B5F1B61547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104" t="6410" r="33975" b="79285"/>
              <a:stretch/>
            </p:blipFill>
            <p:spPr>
              <a:xfrm>
                <a:off x="4777513" y="2672051"/>
                <a:ext cx="574158" cy="648587"/>
              </a:xfrm>
              <a:prstGeom prst="rect">
                <a:avLst/>
              </a:prstGeom>
            </p:spPr>
          </p:pic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33304FC7-4908-454F-8E26-2CA8DC9C6B06}"/>
                </a:ext>
              </a:extLst>
            </p:cNvPr>
            <p:cNvSpPr txBox="1"/>
            <p:nvPr/>
          </p:nvSpPr>
          <p:spPr>
            <a:xfrm>
              <a:off x="7101230" y="4751733"/>
              <a:ext cx="489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9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xmlns="" id="{025E7CC5-92C7-BF4C-A02E-4D9F278E55F7}"/>
              </a:ext>
            </a:extLst>
          </p:cNvPr>
          <p:cNvGrpSpPr/>
          <p:nvPr/>
        </p:nvGrpSpPr>
        <p:grpSpPr>
          <a:xfrm>
            <a:off x="4475348" y="-149084"/>
            <a:ext cx="3957091" cy="1958287"/>
            <a:chOff x="4399529" y="22473"/>
            <a:chExt cx="3957091" cy="1958287"/>
          </a:xfrm>
        </p:grpSpPr>
        <p:pic>
          <p:nvPicPr>
            <p:cNvPr id="157" name="Picture 156" descr="A picture containing iPod&#10;&#10;Description automatically generated">
              <a:extLst>
                <a:ext uri="{FF2B5EF4-FFF2-40B4-BE49-F238E27FC236}">
                  <a16:creationId xmlns:a16="http://schemas.microsoft.com/office/drawing/2014/main" xmlns="" id="{D5DE6B95-B431-E346-88E5-0C8A1058C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899" t="5584" r="5583" b="40549"/>
            <a:stretch/>
          </p:blipFill>
          <p:spPr>
            <a:xfrm>
              <a:off x="4399529" y="215755"/>
              <a:ext cx="1913862" cy="1765005"/>
            </a:xfrm>
            <a:prstGeom prst="rect">
              <a:avLst/>
            </a:prstGeom>
          </p:spPr>
        </p:pic>
        <p:pic>
          <p:nvPicPr>
            <p:cNvPr id="158" name="Picture 157" descr="A picture containing iPod&#10;&#10;Description automatically generated">
              <a:extLst>
                <a:ext uri="{FF2B5EF4-FFF2-40B4-BE49-F238E27FC236}">
                  <a16:creationId xmlns:a16="http://schemas.microsoft.com/office/drawing/2014/main" xmlns="" id="{A2AAD318-FE52-FB42-A62D-EB79D33E3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899" t="5584" r="5583" b="40549"/>
            <a:stretch/>
          </p:blipFill>
          <p:spPr>
            <a:xfrm>
              <a:off x="6442758" y="22473"/>
              <a:ext cx="1913862" cy="1765005"/>
            </a:xfrm>
            <a:prstGeom prst="rect">
              <a:avLst/>
            </a:prstGeom>
          </p:spPr>
        </p:pic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xmlns="" id="{85833A67-8338-8C4B-ABD7-31EE7C24022D}"/>
                </a:ext>
              </a:extLst>
            </p:cNvPr>
            <p:cNvCxnSpPr>
              <a:cxnSpLocks/>
            </p:cNvCxnSpPr>
            <p:nvPr/>
          </p:nvCxnSpPr>
          <p:spPr>
            <a:xfrm>
              <a:off x="5639141" y="797442"/>
              <a:ext cx="1377028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2" name="Google Shape;81;p20">
            <a:extLst>
              <a:ext uri="{FF2B5EF4-FFF2-40B4-BE49-F238E27FC236}">
                <a16:creationId xmlns:a16="http://schemas.microsoft.com/office/drawing/2014/main" xmlns="" id="{852375E3-CD9E-2E4E-A9AD-3975062A4483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10</a:t>
            </a:fld>
            <a:endParaRPr lang="en" sz="2400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DBBD7EA-613D-AC41-8EEC-54BE50C5B5BF}"/>
              </a:ext>
            </a:extLst>
          </p:cNvPr>
          <p:cNvGrpSpPr/>
          <p:nvPr/>
        </p:nvGrpSpPr>
        <p:grpSpPr>
          <a:xfrm>
            <a:off x="711561" y="2348013"/>
            <a:ext cx="3094894" cy="2103787"/>
            <a:chOff x="711561" y="2348013"/>
            <a:chExt cx="3094894" cy="21037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AAD89643-FA94-204C-B42D-16D9508B3A77}"/>
                </a:ext>
              </a:extLst>
            </p:cNvPr>
            <p:cNvCxnSpPr>
              <a:cxnSpLocks/>
            </p:cNvCxnSpPr>
            <p:nvPr/>
          </p:nvCxnSpPr>
          <p:spPr>
            <a:xfrm>
              <a:off x="1348946" y="2348013"/>
              <a:ext cx="540988" cy="0"/>
            </a:xfrm>
            <a:prstGeom prst="line">
              <a:avLst/>
            </a:prstGeom>
            <a:ln w="1270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A9736A9F-5CCB-E348-B8C9-DF1E07E7E034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 flipV="1">
              <a:off x="711561" y="3023357"/>
              <a:ext cx="670667" cy="19214"/>
            </a:xfrm>
            <a:prstGeom prst="line">
              <a:avLst/>
            </a:prstGeom>
            <a:ln w="1270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CA4EFC41-5240-F94A-AC5A-24E8B0A73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8374" y="3214076"/>
              <a:ext cx="246882" cy="738595"/>
            </a:xfrm>
            <a:prstGeom prst="line">
              <a:avLst/>
            </a:prstGeom>
            <a:ln w="1270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0985A767-4A17-3D48-B40E-FDA24C9D61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3862" y="3278435"/>
              <a:ext cx="347273" cy="331375"/>
            </a:xfrm>
            <a:prstGeom prst="line">
              <a:avLst/>
            </a:prstGeom>
            <a:ln w="1270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2CD7F151-88C1-0441-867B-364312E3B9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5337" y="3493138"/>
              <a:ext cx="691118" cy="958662"/>
            </a:xfrm>
            <a:prstGeom prst="line">
              <a:avLst/>
            </a:prstGeom>
            <a:ln w="1270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54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5B5DBB-2D87-3046-BB35-C8964913FE67}"/>
              </a:ext>
            </a:extLst>
          </p:cNvPr>
          <p:cNvSpPr txBox="1"/>
          <p:nvPr/>
        </p:nvSpPr>
        <p:spPr>
          <a:xfrm>
            <a:off x="82458" y="2080544"/>
            <a:ext cx="63207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/>
              <a:t>Why Social Networks?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A10F8F-1677-9843-BFB3-1B0FE17209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2974F4F-8B89-3D40-95A9-1C594B456B54}"/>
              </a:ext>
            </a:extLst>
          </p:cNvPr>
          <p:cNvGrpSpPr/>
          <p:nvPr/>
        </p:nvGrpSpPr>
        <p:grpSpPr>
          <a:xfrm>
            <a:off x="122842" y="24992"/>
            <a:ext cx="8898316" cy="5031825"/>
            <a:chOff x="122842" y="24992"/>
            <a:chExt cx="8898316" cy="5031825"/>
          </a:xfrm>
        </p:grpSpPr>
        <p:pic>
          <p:nvPicPr>
            <p:cNvPr id="1026" name="Picture 2" descr="https://lh4.googleusercontent.com/tmXojFYuRSfKVKMRVcaT8YI5tc2bJmjB4jfM75UGMqAueCPXI9-Jk5WsiEEnYlhYpbph-1Zdmd5WhN954AljE6GaERF6RQV5_tudwvaaz6yjIZ3VYqx3LqCnSQEoQA3one_skxZcSiM">
              <a:extLst>
                <a:ext uri="{FF2B5EF4-FFF2-40B4-BE49-F238E27FC236}">
                  <a16:creationId xmlns:a16="http://schemas.microsoft.com/office/drawing/2014/main" xmlns="" id="{BD40EFBB-414E-5B48-A42C-D6113FDD4E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75"/>
            <a:stretch/>
          </p:blipFill>
          <p:spPr bwMode="auto">
            <a:xfrm>
              <a:off x="122842" y="3102879"/>
              <a:ext cx="4271358" cy="1953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lh5.googleusercontent.com/EfkRIye-0wHoL_4eJraL-fI5NLltY6UsBN339zpsYVkcWC8saCae2qeA7aR6qWPzPiJsITSn2EW5Xyb00BxvbQSWVJPAfehFm3CyAQAwdrQjyWOH7cUOwCoYyWP-QEqrGSmgPM-OL1Q">
              <a:extLst>
                <a:ext uri="{FF2B5EF4-FFF2-40B4-BE49-F238E27FC236}">
                  <a16:creationId xmlns:a16="http://schemas.microsoft.com/office/drawing/2014/main" xmlns="" id="{1433358F-92DA-B147-92E4-6F5E2B11A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42" y="24992"/>
              <a:ext cx="3659792" cy="2015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lh3.googleusercontent.com/KEK78sqMsnD-LJbiY9GOafKfrNgUyJ1BBU1AjWlNwEMRDQSBlIP9XUiJY-r7R7blIashWTGNPzC3rqbArSMgG9hu1M3S9YdMUw-0rM4HcxDOPdnGH0P0XtxrYcgue-s__mfM_Ldo-Xg">
              <a:extLst>
                <a:ext uri="{FF2B5EF4-FFF2-40B4-BE49-F238E27FC236}">
                  <a16:creationId xmlns:a16="http://schemas.microsoft.com/office/drawing/2014/main" xmlns="" id="{735FC9D4-F8BB-424B-AAA7-017F2FADB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800" y="3127872"/>
              <a:ext cx="3890358" cy="186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7D6EAA5-C8B2-3140-B5EF-1108EB8211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" t="32403" r="52791" b="28268"/>
          <a:stretch/>
        </p:blipFill>
        <p:spPr>
          <a:xfrm>
            <a:off x="53252" y="2184499"/>
            <a:ext cx="8967906" cy="770273"/>
          </a:xfrm>
          <a:prstGeom prst="rect">
            <a:avLst/>
          </a:prstGeom>
        </p:spPr>
      </p:pic>
      <p:grpSp>
        <p:nvGrpSpPr>
          <p:cNvPr id="17" name="Google Shape;686;p39">
            <a:extLst>
              <a:ext uri="{FF2B5EF4-FFF2-40B4-BE49-F238E27FC236}">
                <a16:creationId xmlns:a16="http://schemas.microsoft.com/office/drawing/2014/main" xmlns="" id="{4CC0F15F-DF28-D94A-8FC1-ACB7036F3463}"/>
              </a:ext>
            </a:extLst>
          </p:cNvPr>
          <p:cNvGrpSpPr/>
          <p:nvPr/>
        </p:nvGrpSpPr>
        <p:grpSpPr>
          <a:xfrm>
            <a:off x="1342521" y="808821"/>
            <a:ext cx="6897662" cy="4094354"/>
            <a:chOff x="3621064" y="0"/>
            <a:chExt cx="5268660" cy="2705450"/>
          </a:xfrm>
        </p:grpSpPr>
        <p:pic>
          <p:nvPicPr>
            <p:cNvPr id="18" name="Google Shape;687;p39">
              <a:extLst>
                <a:ext uri="{FF2B5EF4-FFF2-40B4-BE49-F238E27FC236}">
                  <a16:creationId xmlns:a16="http://schemas.microsoft.com/office/drawing/2014/main" xmlns="" id="{9F4C8A2D-B7E2-804B-BF52-7C2EA7D0220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20139" b="33717"/>
            <a:stretch/>
          </p:blipFill>
          <p:spPr>
            <a:xfrm>
              <a:off x="3621064" y="0"/>
              <a:ext cx="4293503" cy="794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88;p39">
              <a:extLst>
                <a:ext uri="{FF2B5EF4-FFF2-40B4-BE49-F238E27FC236}">
                  <a16:creationId xmlns:a16="http://schemas.microsoft.com/office/drawing/2014/main" xmlns="" id="{9937950E-3177-4C4A-BC0C-0F3D2CAF662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1" t="18253" r="46385" b="44194"/>
            <a:stretch/>
          </p:blipFill>
          <p:spPr>
            <a:xfrm>
              <a:off x="3682621" y="744730"/>
              <a:ext cx="3644106" cy="447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689;p39">
              <a:extLst>
                <a:ext uri="{FF2B5EF4-FFF2-40B4-BE49-F238E27FC236}">
                  <a16:creationId xmlns:a16="http://schemas.microsoft.com/office/drawing/2014/main" xmlns="" id="{FB341036-07EB-8B45-A0C1-ACC27E27DA3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41571"/>
            <a:stretch/>
          </p:blipFill>
          <p:spPr>
            <a:xfrm>
              <a:off x="4234625" y="961495"/>
              <a:ext cx="3373975" cy="667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690;p39">
              <a:extLst>
                <a:ext uri="{FF2B5EF4-FFF2-40B4-BE49-F238E27FC236}">
                  <a16:creationId xmlns:a16="http://schemas.microsoft.com/office/drawing/2014/main" xmlns="" id="{A5CE6B01-7883-5F4B-8E32-F9033CE2D16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40856"/>
            <a:stretch/>
          </p:blipFill>
          <p:spPr>
            <a:xfrm>
              <a:off x="4234625" y="1655750"/>
              <a:ext cx="4117249" cy="52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691;p39">
              <a:extLst>
                <a:ext uri="{FF2B5EF4-FFF2-40B4-BE49-F238E27FC236}">
                  <a16:creationId xmlns:a16="http://schemas.microsoft.com/office/drawing/2014/main" xmlns="" id="{DB3186C2-E4CA-3D40-81FA-420A01F04DDE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26279" y="2180600"/>
              <a:ext cx="4563445" cy="524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04EB70-D6CA-184B-B451-15CDD7291010}"/>
              </a:ext>
            </a:extLst>
          </p:cNvPr>
          <p:cNvSpPr txBox="1"/>
          <p:nvPr/>
        </p:nvSpPr>
        <p:spPr>
          <a:xfrm>
            <a:off x="9194800" y="50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622E5ABF-F168-4C45-8079-4F14A2617984}"/>
              </a:ext>
            </a:extLst>
          </p:cNvPr>
          <p:cNvSpPr/>
          <p:nvPr/>
        </p:nvSpPr>
        <p:spPr>
          <a:xfrm>
            <a:off x="4540007" y="117970"/>
            <a:ext cx="4521534" cy="263925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000" b="1" dirty="0"/>
              <a:t>For all practical purposes, users mostly interact with other users socially connected to them.</a:t>
            </a:r>
          </a:p>
        </p:txBody>
      </p:sp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A4A3DBA-A8F0-D041-AF1F-011D6FC63A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58" y="718635"/>
            <a:ext cx="9090748" cy="3599693"/>
          </a:xfrm>
          <a:prstGeom prst="rect">
            <a:avLst/>
          </a:prstGeom>
        </p:spPr>
      </p:pic>
      <p:sp>
        <p:nvSpPr>
          <p:cNvPr id="29" name="Google Shape;81;p20">
            <a:extLst>
              <a:ext uri="{FF2B5EF4-FFF2-40B4-BE49-F238E27FC236}">
                <a16:creationId xmlns:a16="http://schemas.microsoft.com/office/drawing/2014/main" xmlns="" id="{6BA2670C-69D8-CC46-B216-A545100970B1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11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8FA19788-7497-714B-8E2B-B696A541AE4C}"/>
              </a:ext>
            </a:extLst>
          </p:cNvPr>
          <p:cNvSpPr/>
          <p:nvPr/>
        </p:nvSpPr>
        <p:spPr>
          <a:xfrm>
            <a:off x="3390900" y="12700"/>
            <a:ext cx="2819400" cy="1379666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Weighted Graph G(C,E)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6C3F73B-EC98-3240-8F9F-8243A7495D16}"/>
              </a:ext>
            </a:extLst>
          </p:cNvPr>
          <p:cNvGrpSpPr/>
          <p:nvPr/>
        </p:nvGrpSpPr>
        <p:grpSpPr>
          <a:xfrm>
            <a:off x="2104042" y="1392366"/>
            <a:ext cx="5454650" cy="1988151"/>
            <a:chOff x="2104042" y="1392366"/>
            <a:chExt cx="5454650" cy="198815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611D215A-672D-784B-A66E-49A8FE5AECBA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 flipH="1">
              <a:off x="3687158" y="1392366"/>
              <a:ext cx="1113442" cy="78971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C9538442-D45F-8D43-91E6-05031D630200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>
              <a:off x="4800600" y="1392366"/>
              <a:ext cx="1370504" cy="66014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E9038CBE-1780-9546-BF11-DC93897BAAB6}"/>
                </a:ext>
              </a:extLst>
            </p:cNvPr>
            <p:cNvSpPr/>
            <p:nvPr/>
          </p:nvSpPr>
          <p:spPr>
            <a:xfrm>
              <a:off x="2104042" y="2135917"/>
              <a:ext cx="2235200" cy="1244600"/>
            </a:xfrm>
            <a:prstGeom prst="ellipse">
              <a:avLst/>
            </a:prstGeom>
            <a:solidFill>
              <a:srgbClr val="FFAA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</a:rPr>
                <a:t>Edge Weights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0F1172CC-1A19-E544-A1C6-713BA1B1A915}"/>
                </a:ext>
              </a:extLst>
            </p:cNvPr>
            <p:cNvSpPr/>
            <p:nvPr/>
          </p:nvSpPr>
          <p:spPr>
            <a:xfrm>
              <a:off x="5323492" y="2023333"/>
              <a:ext cx="2235200" cy="1244600"/>
            </a:xfrm>
            <a:prstGeom prst="ellipse">
              <a:avLst/>
            </a:prstGeom>
            <a:solidFill>
              <a:srgbClr val="FFAA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</a:rPr>
                <a:t>Node Weights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0F7E60AE-66D5-6642-90AD-B0259EC5D579}"/>
              </a:ext>
            </a:extLst>
          </p:cNvPr>
          <p:cNvGrpSpPr/>
          <p:nvPr/>
        </p:nvGrpSpPr>
        <p:grpSpPr>
          <a:xfrm>
            <a:off x="6604000" y="3208767"/>
            <a:ext cx="2417158" cy="1934733"/>
            <a:chOff x="6604000" y="3208767"/>
            <a:chExt cx="2417158" cy="193473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1EB4ED0B-E504-604A-95DA-B7A5A17BE1A7}"/>
                </a:ext>
              </a:extLst>
            </p:cNvPr>
            <p:cNvSpPr/>
            <p:nvPr/>
          </p:nvSpPr>
          <p:spPr>
            <a:xfrm>
              <a:off x="6604000" y="3898900"/>
              <a:ext cx="2417158" cy="12446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</a:rPr>
                <a:t>Dynamic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AAA9B5FC-A78C-7B46-AA4A-246DDA32143A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6637942" y="3208767"/>
              <a:ext cx="1174637" cy="69013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66FBD93-1C89-C54B-894B-62F8E4EEE512}"/>
              </a:ext>
            </a:extLst>
          </p:cNvPr>
          <p:cNvGrpSpPr/>
          <p:nvPr/>
        </p:nvGrpSpPr>
        <p:grpSpPr>
          <a:xfrm>
            <a:off x="3221642" y="3380517"/>
            <a:ext cx="2988658" cy="1762983"/>
            <a:chOff x="3221642" y="3380517"/>
            <a:chExt cx="2988658" cy="176298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68C815C-9B4F-DE4C-8C0E-1E76092365A5}"/>
                </a:ext>
              </a:extLst>
            </p:cNvPr>
            <p:cNvSpPr/>
            <p:nvPr/>
          </p:nvSpPr>
          <p:spPr>
            <a:xfrm>
              <a:off x="3539144" y="3898900"/>
              <a:ext cx="2671156" cy="12446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</a:rPr>
                <a:t>Per-object Dynamic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4D46B361-D044-CC40-A43B-2ABCF63797FB}"/>
                </a:ext>
              </a:extLst>
            </p:cNvPr>
            <p:cNvCxnSpPr>
              <a:cxnSpLocks/>
              <a:stCxn id="16" idx="4"/>
              <a:endCxn id="19" idx="0"/>
            </p:cNvCxnSpPr>
            <p:nvPr/>
          </p:nvCxnSpPr>
          <p:spPr>
            <a:xfrm>
              <a:off x="3221642" y="3380517"/>
              <a:ext cx="1653080" cy="51838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7030B417-0FDA-9B45-9355-DE431890BBC9}"/>
              </a:ext>
            </a:extLst>
          </p:cNvPr>
          <p:cNvGrpSpPr/>
          <p:nvPr/>
        </p:nvGrpSpPr>
        <p:grpSpPr>
          <a:xfrm>
            <a:off x="618142" y="3380517"/>
            <a:ext cx="2603500" cy="1762983"/>
            <a:chOff x="618142" y="3380517"/>
            <a:chExt cx="2603500" cy="17629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8E1C19F4-6163-4B4A-AB74-27A0679B60FB}"/>
                </a:ext>
              </a:extLst>
            </p:cNvPr>
            <p:cNvSpPr/>
            <p:nvPr/>
          </p:nvSpPr>
          <p:spPr>
            <a:xfrm>
              <a:off x="618142" y="3898900"/>
              <a:ext cx="2235200" cy="1244600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</a:rPr>
                <a:t>Static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F731FD4C-BAF9-0F4D-B9C1-ADC84ABAEDBE}"/>
                </a:ext>
              </a:extLst>
            </p:cNvPr>
            <p:cNvCxnSpPr>
              <a:cxnSpLocks/>
              <a:stCxn id="16" idx="4"/>
              <a:endCxn id="18" idx="0"/>
            </p:cNvCxnSpPr>
            <p:nvPr/>
          </p:nvCxnSpPr>
          <p:spPr>
            <a:xfrm flipH="1">
              <a:off x="1735742" y="3380517"/>
              <a:ext cx="1485900" cy="51838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EAD69C37-5E63-EA40-8B45-D4A402C1D1FC}"/>
              </a:ext>
            </a:extLst>
          </p:cNvPr>
          <p:cNvSpPr/>
          <p:nvPr/>
        </p:nvSpPr>
        <p:spPr>
          <a:xfrm>
            <a:off x="326156" y="437951"/>
            <a:ext cx="2417158" cy="151814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buClr>
                <a:schemeClr val="dk1"/>
              </a:buClr>
              <a:buSzPts val="2200"/>
            </a:pPr>
            <a:r>
              <a:rPr lang="en-IN" sz="2600" b="1" dirty="0">
                <a:solidFill>
                  <a:schemeClr val="dk1"/>
                </a:solidFill>
              </a:rPr>
              <a:t>Captures client-client interaction.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37887248-20BE-FD43-9067-EBC82D600BAC}"/>
              </a:ext>
            </a:extLst>
          </p:cNvPr>
          <p:cNvSpPr/>
          <p:nvPr/>
        </p:nvSpPr>
        <p:spPr>
          <a:xfrm>
            <a:off x="261561" y="288192"/>
            <a:ext cx="3208602" cy="1725382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buClr>
                <a:schemeClr val="dk1"/>
              </a:buClr>
              <a:buSzPts val="2200"/>
            </a:pPr>
            <a:r>
              <a:rPr lang="en" sz="2600" b="1" dirty="0">
                <a:solidFill>
                  <a:schemeClr val="dk1"/>
                </a:solidFill>
              </a:rPr>
              <a:t>Captures the contribution of each client in overload</a:t>
            </a:r>
            <a:endParaRPr lang="en-IN" sz="2600" b="1" dirty="0">
              <a:solidFill>
                <a:schemeClr val="dk1"/>
              </a:solidFill>
            </a:endParaRPr>
          </a:p>
        </p:txBody>
      </p:sp>
      <p:sp>
        <p:nvSpPr>
          <p:cNvPr id="32" name="Google Shape;81;p20">
            <a:extLst>
              <a:ext uri="{FF2B5EF4-FFF2-40B4-BE49-F238E27FC236}">
                <a16:creationId xmlns:a16="http://schemas.microsoft.com/office/drawing/2014/main" xmlns="" id="{E2B4A4D8-CB51-B749-86F6-C5AAFD26B863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12</a:t>
            </a:fld>
            <a:endParaRPr lang="en" sz="24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EC2FDE5-A339-5E4F-9165-E500EF40008F}"/>
              </a:ext>
            </a:extLst>
          </p:cNvPr>
          <p:cNvGrpSpPr/>
          <p:nvPr/>
        </p:nvGrpSpPr>
        <p:grpSpPr>
          <a:xfrm>
            <a:off x="2381036" y="1991767"/>
            <a:ext cx="4653012" cy="1721212"/>
            <a:chOff x="1934017" y="3701765"/>
            <a:chExt cx="4653012" cy="17212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8DB9ECD0-D7F5-F24B-8002-F879CC44CA1B}"/>
                </a:ext>
              </a:extLst>
            </p:cNvPr>
            <p:cNvSpPr/>
            <p:nvPr/>
          </p:nvSpPr>
          <p:spPr>
            <a:xfrm>
              <a:off x="1934017" y="3718685"/>
              <a:ext cx="4653012" cy="1704292"/>
            </a:xfrm>
            <a:prstGeom prst="rect">
              <a:avLst/>
            </a:prstGeom>
            <a:gradFill flip="none" rotWithShape="1">
              <a:gsLst>
                <a:gs pos="0">
                  <a:srgbClr val="FF40FF">
                    <a:tint val="66000"/>
                    <a:satMod val="160000"/>
                  </a:srgbClr>
                </a:gs>
                <a:gs pos="50000">
                  <a:srgbClr val="FF40FF">
                    <a:tint val="44500"/>
                    <a:satMod val="160000"/>
                  </a:srgbClr>
                </a:gs>
                <a:gs pos="100000">
                  <a:srgbClr val="FF40FF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2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xmlns="" id="{45E38AE4-4A30-5945-BB62-4BE034C9C4C7}"/>
                    </a:ext>
                  </a:extLst>
                </p:cNvPr>
                <p:cNvSpPr txBox="1"/>
                <p:nvPr/>
              </p:nvSpPr>
              <p:spPr>
                <a:xfrm>
                  <a:off x="2270635" y="3701765"/>
                  <a:ext cx="4013150" cy="16775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𝑺𝑾</m:t>
                        </m:r>
                        <m:r>
                          <a:rPr lang="en-US" sz="4000" b="1" i="1" baseline="-25000" smtClean="0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p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sz="4000" b="1" i="1" baseline="-25000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𝒙𝒊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nary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5E38AE4-4A30-5945-BB62-4BE034C9C4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635" y="3701765"/>
                  <a:ext cx="4013150" cy="1677511"/>
                </a:xfrm>
                <a:prstGeom prst="rect">
                  <a:avLst/>
                </a:prstGeom>
                <a:blipFill>
                  <a:blip r:embed="rId2"/>
                  <a:stretch>
                    <a:fillRect l="-5047" t="-119549" b="-1796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091160C-5F31-7647-9224-959A9B0C10F0}"/>
              </a:ext>
            </a:extLst>
          </p:cNvPr>
          <p:cNvGrpSpPr/>
          <p:nvPr/>
        </p:nvGrpSpPr>
        <p:grpSpPr>
          <a:xfrm>
            <a:off x="5785612" y="333248"/>
            <a:ext cx="3147408" cy="2165350"/>
            <a:chOff x="5803900" y="406400"/>
            <a:chExt cx="3147408" cy="2165350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90290FFE-95D1-AC4A-BF60-3EDFE7D19CA0}"/>
                </a:ext>
              </a:extLst>
            </p:cNvPr>
            <p:cNvCxnSpPr/>
            <p:nvPr/>
          </p:nvCxnSpPr>
          <p:spPr>
            <a:xfrm flipH="1">
              <a:off x="5803900" y="965200"/>
              <a:ext cx="977900" cy="160655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9222B6DE-B4E2-9143-B38C-EC60E64445F1}"/>
                </a:ext>
              </a:extLst>
            </p:cNvPr>
            <p:cNvSpPr txBox="1"/>
            <p:nvPr/>
          </p:nvSpPr>
          <p:spPr>
            <a:xfrm>
              <a:off x="6733192" y="406400"/>
              <a:ext cx="18901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</a:rPr>
                <a:t>Priority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E6A2121B-B978-8148-84E4-461DDCFA49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2389" y="1707849"/>
              <a:ext cx="619010" cy="82893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9217837A-F04E-5F48-A8A4-84A7AD867F90}"/>
                </a:ext>
              </a:extLst>
            </p:cNvPr>
            <p:cNvSpPr txBox="1"/>
            <p:nvPr/>
          </p:nvSpPr>
          <p:spPr>
            <a:xfrm>
              <a:off x="7061200" y="1170717"/>
              <a:ext cx="18901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</a:rPr>
                <a:t>Feature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758865F-E230-0149-8267-383171C434E0}"/>
              </a:ext>
            </a:extLst>
          </p:cNvPr>
          <p:cNvGrpSpPr/>
          <p:nvPr/>
        </p:nvGrpSpPr>
        <p:grpSpPr>
          <a:xfrm>
            <a:off x="1335025" y="2176272"/>
            <a:ext cx="7194772" cy="1234440"/>
            <a:chOff x="1335025" y="2176272"/>
            <a:chExt cx="7194772" cy="123444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B4B1BB3F-BC6D-8B48-9694-431E32BEBD21}"/>
                </a:ext>
              </a:extLst>
            </p:cNvPr>
            <p:cNvSpPr/>
            <p:nvPr/>
          </p:nvSpPr>
          <p:spPr>
            <a:xfrm>
              <a:off x="1335025" y="2176272"/>
              <a:ext cx="7194772" cy="1234440"/>
            </a:xfrm>
            <a:prstGeom prst="rect">
              <a:avLst/>
            </a:prstGeom>
            <a:gradFill flip="none" rotWithShape="1">
              <a:gsLst>
                <a:gs pos="0">
                  <a:srgbClr val="FF40FF">
                    <a:tint val="66000"/>
                    <a:satMod val="160000"/>
                  </a:srgbClr>
                </a:gs>
                <a:gs pos="50000">
                  <a:srgbClr val="FF40FF">
                    <a:tint val="44500"/>
                    <a:satMod val="160000"/>
                  </a:srgbClr>
                </a:gs>
                <a:gs pos="100000">
                  <a:srgbClr val="FF40FF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432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id="{F430080A-EB65-5542-A42D-4AF60D7783CD}"/>
                    </a:ext>
                  </a:extLst>
                </p:cNvPr>
                <p:cNvSpPr txBox="1"/>
                <p:nvPr/>
              </p:nvSpPr>
              <p:spPr>
                <a:xfrm>
                  <a:off x="1426465" y="2415991"/>
                  <a:ext cx="7045994" cy="6765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500" b="0" i="1" smtClean="0">
                            <a:latin typeface="Cambria Math" panose="02040503050406030204" pitchFamily="18" charset="0"/>
                          </a:rPr>
                          <m:t>𝐷𝑊</m:t>
                        </m:r>
                        <m:r>
                          <a:rPr lang="en-US" sz="4500" i="1" baseline="-25000">
                            <a:latin typeface="Cambria Math" panose="02040503050406030204" pitchFamily="18" charset="0"/>
                          </a:rPr>
                          <m:t>𝑛𝑒𝑤</m:t>
                        </m:r>
                        <m:r>
                          <a:rPr lang="en-US" sz="4500" b="0" i="1" smtClean="0">
                            <a:latin typeface="Cambria Math" panose="02040503050406030204" pitchFamily="18" charset="0"/>
                          </a:rPr>
                          <m:t>=1+</m:t>
                        </m:r>
                        <m:r>
                          <a:rPr lang="en-US" sz="45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4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sz="4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𝐷𝑊𝑜𝑙</m:t>
                        </m:r>
                        <m:r>
                          <a:rPr lang="en-US" sz="45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4500" baseline="-250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430080A-EB65-5542-A42D-4AF60D7783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6465" y="2415991"/>
                  <a:ext cx="7045994" cy="676532"/>
                </a:xfrm>
                <a:prstGeom prst="rect">
                  <a:avLst/>
                </a:prstGeom>
                <a:blipFill>
                  <a:blip r:embed="rId3"/>
                  <a:stretch>
                    <a:fillRect l="-899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0D9F6F6-A2E5-0D44-A7CC-AD1F98EB47BE}"/>
              </a:ext>
            </a:extLst>
          </p:cNvPr>
          <p:cNvGrpSpPr/>
          <p:nvPr/>
        </p:nvGrpSpPr>
        <p:grpSpPr>
          <a:xfrm>
            <a:off x="5750560" y="281849"/>
            <a:ext cx="2514600" cy="2232751"/>
            <a:chOff x="5613400" y="53249"/>
            <a:chExt cx="2514600" cy="2232751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22FBADF2-2BEA-EA48-A524-FEFDBD308DF0}"/>
                </a:ext>
              </a:extLst>
            </p:cNvPr>
            <p:cNvCxnSpPr/>
            <p:nvPr/>
          </p:nvCxnSpPr>
          <p:spPr>
            <a:xfrm flipH="1">
              <a:off x="5613400" y="546100"/>
              <a:ext cx="827692" cy="17399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8506518-05B7-134C-A382-BDA382E25999}"/>
                </a:ext>
              </a:extLst>
            </p:cNvPr>
            <p:cNvSpPr txBox="1"/>
            <p:nvPr/>
          </p:nvSpPr>
          <p:spPr>
            <a:xfrm>
              <a:off x="6378690" y="53249"/>
              <a:ext cx="174931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</a:rPr>
                <a:t>Damping Function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1DC5E3F-7A9A-C541-8D28-DB2DB9552F3F}"/>
              </a:ext>
            </a:extLst>
          </p:cNvPr>
          <p:cNvGrpSpPr/>
          <p:nvPr/>
        </p:nvGrpSpPr>
        <p:grpSpPr>
          <a:xfrm>
            <a:off x="2138979" y="3199380"/>
            <a:ext cx="5755679" cy="829878"/>
            <a:chOff x="2774118" y="2379667"/>
            <a:chExt cx="5755679" cy="8298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53550408-F5A5-7A41-877E-BF022F2AE129}"/>
                </a:ext>
              </a:extLst>
            </p:cNvPr>
            <p:cNvSpPr/>
            <p:nvPr/>
          </p:nvSpPr>
          <p:spPr>
            <a:xfrm>
              <a:off x="2774118" y="2379667"/>
              <a:ext cx="5755679" cy="829878"/>
            </a:xfrm>
            <a:prstGeom prst="rect">
              <a:avLst/>
            </a:prstGeom>
            <a:gradFill flip="none" rotWithShape="1">
              <a:gsLst>
                <a:gs pos="0">
                  <a:srgbClr val="FF40FF">
                    <a:tint val="66000"/>
                    <a:satMod val="160000"/>
                  </a:srgbClr>
                </a:gs>
                <a:gs pos="50000">
                  <a:srgbClr val="FF40FF">
                    <a:tint val="44500"/>
                    <a:satMod val="160000"/>
                  </a:srgbClr>
                </a:gs>
                <a:gs pos="100000">
                  <a:srgbClr val="FF40FF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432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BADF690E-1061-7742-B3D3-A46D2D8AF42D}"/>
                    </a:ext>
                  </a:extLst>
                </p:cNvPr>
                <p:cNvSpPr txBox="1"/>
                <p:nvPr/>
              </p:nvSpPr>
              <p:spPr>
                <a:xfrm>
                  <a:off x="2774119" y="2379667"/>
                  <a:ext cx="5755678" cy="7081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5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4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=1/(1+</m:t>
                        </m:r>
                        <m:sSup>
                          <m:sSup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p>
                        </m:sSup>
                        <m:r>
                          <a:rPr lang="en-US" sz="45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5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ADF690E-1061-7742-B3D3-A46D2D8AF4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4119" y="2379667"/>
                  <a:ext cx="5755678" cy="708143"/>
                </a:xfrm>
                <a:prstGeom prst="rect">
                  <a:avLst/>
                </a:prstGeom>
                <a:blipFill>
                  <a:blip r:embed="rId4"/>
                  <a:stretch>
                    <a:fillRect l="-2863" r="-2643" b="-3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Google Shape;1025;p59">
            <a:extLst>
              <a:ext uri="{FF2B5EF4-FFF2-40B4-BE49-F238E27FC236}">
                <a16:creationId xmlns:a16="http://schemas.microsoft.com/office/drawing/2014/main" xmlns="" id="{DB46A221-EBFD-6C41-A5A6-73554FF131C9}"/>
              </a:ext>
            </a:extLst>
          </p:cNvPr>
          <p:cNvSpPr/>
          <p:nvPr/>
        </p:nvSpPr>
        <p:spPr>
          <a:xfrm>
            <a:off x="1888142" y="2107583"/>
            <a:ext cx="6870700" cy="189205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40FF">
                  <a:tint val="66000"/>
                  <a:satMod val="160000"/>
                </a:srgbClr>
              </a:gs>
              <a:gs pos="50000">
                <a:srgbClr val="FF40FF">
                  <a:tint val="44500"/>
                  <a:satMod val="160000"/>
                </a:srgbClr>
              </a:gs>
              <a:gs pos="100000">
                <a:srgbClr val="FF40FF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3200" b="1" dirty="0">
                <a:solidFill>
                  <a:srgbClr val="000000"/>
                </a:solidFill>
              </a:rPr>
              <a:t>Minimize loss in social connectivity.</a:t>
            </a:r>
            <a:endParaRPr sz="3200" b="1"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3200" b="1" dirty="0">
                <a:solidFill>
                  <a:srgbClr val="000000"/>
                </a:solidFill>
              </a:rPr>
              <a:t>Maximize load balancing.</a:t>
            </a:r>
            <a:endParaRPr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6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74" grpId="0" animBg="1"/>
      <p:bldP spid="74" grpId="1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2ED3F0-D5E3-7242-9685-521FED4B866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44868" y="5747742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711D04E-6FD0-1444-BCB9-D476B4B6C912}"/>
              </a:ext>
            </a:extLst>
          </p:cNvPr>
          <p:cNvGrpSpPr/>
          <p:nvPr/>
        </p:nvGrpSpPr>
        <p:grpSpPr>
          <a:xfrm>
            <a:off x="233965" y="2436611"/>
            <a:ext cx="3189719" cy="2417307"/>
            <a:chOff x="233965" y="2436611"/>
            <a:chExt cx="3189719" cy="24173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1209C4A-661D-E143-8E82-60571BA63969}"/>
                </a:ext>
              </a:extLst>
            </p:cNvPr>
            <p:cNvSpPr txBox="1"/>
            <p:nvPr/>
          </p:nvSpPr>
          <p:spPr>
            <a:xfrm>
              <a:off x="233965" y="3264232"/>
              <a:ext cx="318971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6E9D3D"/>
                  </a:solidFill>
                </a:rPr>
                <a:t>Performance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21797D4-317A-B44D-BA72-03F869CE8517}"/>
                </a:ext>
              </a:extLst>
            </p:cNvPr>
            <p:cNvSpPr txBox="1"/>
            <p:nvPr/>
          </p:nvSpPr>
          <p:spPr>
            <a:xfrm>
              <a:off x="233965" y="2436611"/>
              <a:ext cx="31492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schemeClr val="accent2">
                      <a:lumMod val="50000"/>
                    </a:schemeClr>
                  </a:solidFill>
                </a:rPr>
                <a:t>Violations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2E5EAE8-AB79-364A-B4A6-3E762FE63C0B}"/>
                </a:ext>
              </a:extLst>
            </p:cNvPr>
            <p:cNvSpPr txBox="1"/>
            <p:nvPr/>
          </p:nvSpPr>
          <p:spPr>
            <a:xfrm>
              <a:off x="233965" y="4222976"/>
              <a:ext cx="249583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F0000"/>
                  </a:solidFill>
                </a:rPr>
                <a:t>Quality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F37AE87-E0C9-9344-95F8-E71F11D1A92A}"/>
              </a:ext>
            </a:extLst>
          </p:cNvPr>
          <p:cNvGrpSpPr/>
          <p:nvPr/>
        </p:nvGrpSpPr>
        <p:grpSpPr>
          <a:xfrm>
            <a:off x="3383203" y="2736693"/>
            <a:ext cx="5510365" cy="1801754"/>
            <a:chOff x="3510793" y="1652168"/>
            <a:chExt cx="5510365" cy="180175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AB5A156A-4B04-8D47-A3BD-2AF837AE2166}"/>
                </a:ext>
              </a:extLst>
            </p:cNvPr>
            <p:cNvCxnSpPr>
              <a:cxnSpLocks/>
            </p:cNvCxnSpPr>
            <p:nvPr/>
          </p:nvCxnSpPr>
          <p:spPr>
            <a:xfrm>
              <a:off x="3551274" y="2495178"/>
              <a:ext cx="1605517" cy="0"/>
            </a:xfrm>
            <a:prstGeom prst="straightConnector1">
              <a:avLst/>
            </a:prstGeom>
            <a:ln w="254000">
              <a:solidFill>
                <a:srgbClr val="92D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80423FC6-C82F-714B-AE7C-61EC9B8D2AA9}"/>
                </a:ext>
              </a:extLst>
            </p:cNvPr>
            <p:cNvCxnSpPr>
              <a:cxnSpLocks/>
            </p:cNvCxnSpPr>
            <p:nvPr/>
          </p:nvCxnSpPr>
          <p:spPr>
            <a:xfrm>
              <a:off x="3510793" y="1652168"/>
              <a:ext cx="1571570" cy="0"/>
            </a:xfrm>
            <a:prstGeom prst="straightConnector1">
              <a:avLst/>
            </a:prstGeom>
            <a:ln w="2540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F9EBE676-0A15-7947-9EC5-7583DD7CD5A3}"/>
                </a:ext>
              </a:extLst>
            </p:cNvPr>
            <p:cNvCxnSpPr>
              <a:cxnSpLocks/>
            </p:cNvCxnSpPr>
            <p:nvPr/>
          </p:nvCxnSpPr>
          <p:spPr>
            <a:xfrm>
              <a:off x="3551274" y="3453922"/>
              <a:ext cx="5469884" cy="0"/>
            </a:xfrm>
            <a:prstGeom prst="straightConnector1">
              <a:avLst/>
            </a:prstGeom>
            <a:ln w="2540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37CB416-544B-F742-A58E-F2963A342BA9}"/>
              </a:ext>
            </a:extLst>
          </p:cNvPr>
          <p:cNvGrpSpPr/>
          <p:nvPr/>
        </p:nvGrpSpPr>
        <p:grpSpPr>
          <a:xfrm>
            <a:off x="3369026" y="2736693"/>
            <a:ext cx="4640837" cy="1823020"/>
            <a:chOff x="3457628" y="1620269"/>
            <a:chExt cx="4640837" cy="182302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B4DB17C8-8B93-034D-8563-D679086A2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274" y="2442013"/>
              <a:ext cx="2388787" cy="10635"/>
            </a:xfrm>
            <a:prstGeom prst="straightConnector1">
              <a:avLst/>
            </a:prstGeom>
            <a:ln w="254000">
              <a:solidFill>
                <a:srgbClr val="92D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8AE7B370-6433-D64A-AF28-43FBE0B30DBD}"/>
                </a:ext>
              </a:extLst>
            </p:cNvPr>
            <p:cNvCxnSpPr>
              <a:cxnSpLocks/>
            </p:cNvCxnSpPr>
            <p:nvPr/>
          </p:nvCxnSpPr>
          <p:spPr>
            <a:xfrm>
              <a:off x="3457628" y="1620269"/>
              <a:ext cx="2344202" cy="0"/>
            </a:xfrm>
            <a:prstGeom prst="straightConnector1">
              <a:avLst/>
            </a:prstGeom>
            <a:ln w="2540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ACD46DFD-17FB-0345-9156-D0889358177C}"/>
                </a:ext>
              </a:extLst>
            </p:cNvPr>
            <p:cNvCxnSpPr>
              <a:cxnSpLocks/>
            </p:cNvCxnSpPr>
            <p:nvPr/>
          </p:nvCxnSpPr>
          <p:spPr>
            <a:xfrm>
              <a:off x="3551274" y="3443289"/>
              <a:ext cx="4547191" cy="0"/>
            </a:xfrm>
            <a:prstGeom prst="straightConnector1">
              <a:avLst/>
            </a:prstGeom>
            <a:ln w="2540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19FD8F9-ABBE-364E-B38A-E3A3114B1716}"/>
              </a:ext>
            </a:extLst>
          </p:cNvPr>
          <p:cNvGrpSpPr/>
          <p:nvPr/>
        </p:nvGrpSpPr>
        <p:grpSpPr>
          <a:xfrm>
            <a:off x="3397380" y="2717453"/>
            <a:ext cx="3935550" cy="1823020"/>
            <a:chOff x="3457628" y="1620269"/>
            <a:chExt cx="3935550" cy="1823020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A6A50015-0712-EC40-8C31-D9CD847B5C02}"/>
                </a:ext>
              </a:extLst>
            </p:cNvPr>
            <p:cNvCxnSpPr>
              <a:cxnSpLocks/>
            </p:cNvCxnSpPr>
            <p:nvPr/>
          </p:nvCxnSpPr>
          <p:spPr>
            <a:xfrm>
              <a:off x="3551274" y="2442016"/>
              <a:ext cx="3023204" cy="24820"/>
            </a:xfrm>
            <a:prstGeom prst="straightConnector1">
              <a:avLst/>
            </a:prstGeom>
            <a:ln w="254000">
              <a:solidFill>
                <a:srgbClr val="92D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BE2FE7BC-AACF-094F-BEF0-2D73EBAEDDF0}"/>
                </a:ext>
              </a:extLst>
            </p:cNvPr>
            <p:cNvCxnSpPr>
              <a:cxnSpLocks/>
            </p:cNvCxnSpPr>
            <p:nvPr/>
          </p:nvCxnSpPr>
          <p:spPr>
            <a:xfrm>
              <a:off x="3457628" y="1620269"/>
              <a:ext cx="2989252" cy="0"/>
            </a:xfrm>
            <a:prstGeom prst="straightConnector1">
              <a:avLst/>
            </a:prstGeom>
            <a:ln w="2540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0757AAE0-C76B-F140-BDF9-3705B44F2264}"/>
                </a:ext>
              </a:extLst>
            </p:cNvPr>
            <p:cNvCxnSpPr>
              <a:cxnSpLocks/>
            </p:cNvCxnSpPr>
            <p:nvPr/>
          </p:nvCxnSpPr>
          <p:spPr>
            <a:xfrm>
              <a:off x="3551274" y="3443289"/>
              <a:ext cx="3841904" cy="0"/>
            </a:xfrm>
            <a:prstGeom prst="straightConnector1">
              <a:avLst/>
            </a:prstGeom>
            <a:ln w="2540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A91EAD37-A64D-C144-958E-12D43102060F}"/>
              </a:ext>
            </a:extLst>
          </p:cNvPr>
          <p:cNvGrpSpPr/>
          <p:nvPr/>
        </p:nvGrpSpPr>
        <p:grpSpPr>
          <a:xfrm>
            <a:off x="3383203" y="2717453"/>
            <a:ext cx="3733524" cy="1823020"/>
            <a:chOff x="3457628" y="1620269"/>
            <a:chExt cx="3733524" cy="1823020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17EAE9BC-63A4-E14A-B68E-541BFBFD8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274" y="2432958"/>
              <a:ext cx="3639878" cy="9059"/>
            </a:xfrm>
            <a:prstGeom prst="straightConnector1">
              <a:avLst/>
            </a:prstGeom>
            <a:ln w="254000">
              <a:solidFill>
                <a:srgbClr val="92D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B0BE9578-B8FB-D64D-9F54-317B0BC8BA67}"/>
                </a:ext>
              </a:extLst>
            </p:cNvPr>
            <p:cNvCxnSpPr>
              <a:cxnSpLocks/>
            </p:cNvCxnSpPr>
            <p:nvPr/>
          </p:nvCxnSpPr>
          <p:spPr>
            <a:xfrm>
              <a:off x="3457628" y="1620269"/>
              <a:ext cx="3659096" cy="19238"/>
            </a:xfrm>
            <a:prstGeom prst="straightConnector1">
              <a:avLst/>
            </a:prstGeom>
            <a:ln w="2540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8AB73D51-F773-6B44-849A-F568B41D4401}"/>
                </a:ext>
              </a:extLst>
            </p:cNvPr>
            <p:cNvCxnSpPr>
              <a:cxnSpLocks/>
            </p:cNvCxnSpPr>
            <p:nvPr/>
          </p:nvCxnSpPr>
          <p:spPr>
            <a:xfrm>
              <a:off x="3551274" y="3443289"/>
              <a:ext cx="2869302" cy="0"/>
            </a:xfrm>
            <a:prstGeom prst="straightConnector1">
              <a:avLst/>
            </a:prstGeom>
            <a:ln w="2540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A4B8269C-8153-ED44-B769-1D8CAA66BFC8}"/>
              </a:ext>
            </a:extLst>
          </p:cNvPr>
          <p:cNvGrpSpPr/>
          <p:nvPr/>
        </p:nvGrpSpPr>
        <p:grpSpPr>
          <a:xfrm>
            <a:off x="3369026" y="2680807"/>
            <a:ext cx="4610520" cy="1857640"/>
            <a:chOff x="3457628" y="1585649"/>
            <a:chExt cx="4610520" cy="1857640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xmlns="" id="{6C8503B3-5379-7B42-80A5-9FE78DE1AF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274" y="2422776"/>
              <a:ext cx="4516874" cy="19242"/>
            </a:xfrm>
            <a:prstGeom prst="straightConnector1">
              <a:avLst/>
            </a:prstGeom>
            <a:ln w="254000">
              <a:solidFill>
                <a:srgbClr val="92D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C8B22993-806E-2D4B-9315-A2B146351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628" y="1585649"/>
              <a:ext cx="4507740" cy="34620"/>
            </a:xfrm>
            <a:prstGeom prst="straightConnector1">
              <a:avLst/>
            </a:prstGeom>
            <a:ln w="2540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AF4D27CD-F6EB-1748-81A4-A1DE794F6A29}"/>
                </a:ext>
              </a:extLst>
            </p:cNvPr>
            <p:cNvCxnSpPr>
              <a:cxnSpLocks/>
            </p:cNvCxnSpPr>
            <p:nvPr/>
          </p:nvCxnSpPr>
          <p:spPr>
            <a:xfrm>
              <a:off x="3551274" y="3443289"/>
              <a:ext cx="2026084" cy="0"/>
            </a:xfrm>
            <a:prstGeom prst="straightConnector1">
              <a:avLst/>
            </a:prstGeom>
            <a:ln w="2540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00C5F2A2-2B8B-2845-AD33-45A61549CC63}"/>
              </a:ext>
            </a:extLst>
          </p:cNvPr>
          <p:cNvGrpSpPr/>
          <p:nvPr/>
        </p:nvGrpSpPr>
        <p:grpSpPr>
          <a:xfrm>
            <a:off x="3383203" y="2672895"/>
            <a:ext cx="5350386" cy="1854919"/>
            <a:chOff x="3457628" y="1588370"/>
            <a:chExt cx="5350386" cy="1854919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5D75A2CA-6ABC-C44E-8EB1-FEE4AA797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274" y="2420751"/>
              <a:ext cx="5256740" cy="21268"/>
            </a:xfrm>
            <a:prstGeom prst="straightConnector1">
              <a:avLst/>
            </a:prstGeom>
            <a:ln w="254000">
              <a:solidFill>
                <a:srgbClr val="92D05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1A4AB0BA-75A9-C449-8DF8-1EB36739CA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628" y="1588370"/>
              <a:ext cx="5228679" cy="31899"/>
            </a:xfrm>
            <a:prstGeom prst="straightConnector1">
              <a:avLst/>
            </a:prstGeom>
            <a:ln w="2540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xmlns="" id="{8E19477A-AB34-1F4C-8A45-B0792BE52C13}"/>
                </a:ext>
              </a:extLst>
            </p:cNvPr>
            <p:cNvCxnSpPr>
              <a:cxnSpLocks/>
            </p:cNvCxnSpPr>
            <p:nvPr/>
          </p:nvCxnSpPr>
          <p:spPr>
            <a:xfrm>
              <a:off x="3551274" y="3443289"/>
              <a:ext cx="1126559" cy="0"/>
            </a:xfrm>
            <a:prstGeom prst="straightConnector1">
              <a:avLst/>
            </a:prstGeom>
            <a:ln w="2540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B0A0FC71-CA21-2A42-B9F7-56FA903AE24A}"/>
              </a:ext>
            </a:extLst>
          </p:cNvPr>
          <p:cNvSpPr txBox="1"/>
          <p:nvPr/>
        </p:nvSpPr>
        <p:spPr>
          <a:xfrm>
            <a:off x="382772" y="5528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89C60D3C-96B3-E04D-9808-B0E666A53A77}"/>
              </a:ext>
            </a:extLst>
          </p:cNvPr>
          <p:cNvGrpSpPr/>
          <p:nvPr/>
        </p:nvGrpSpPr>
        <p:grpSpPr>
          <a:xfrm>
            <a:off x="1734286" y="111129"/>
            <a:ext cx="5598644" cy="2359476"/>
            <a:chOff x="1734286" y="111129"/>
            <a:chExt cx="5598644" cy="2359476"/>
          </a:xfrm>
        </p:grpSpPr>
        <p:pic>
          <p:nvPicPr>
            <p:cNvPr id="93" name="Picture 92" descr="A close up of a clock&#10;&#10;Description automatically generated">
              <a:extLst>
                <a:ext uri="{FF2B5EF4-FFF2-40B4-BE49-F238E27FC236}">
                  <a16:creationId xmlns:a16="http://schemas.microsoft.com/office/drawing/2014/main" xmlns="" id="{FEB5AB7F-C962-0E4B-BBEB-BE6059C55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0380"/>
                      </a14:imgEffect>
                      <a14:imgEffect>
                        <a14:saturation sat="399000"/>
                      </a14:imgEffect>
                    </a14:imgLayer>
                  </a14:imgProps>
                </a:ext>
              </a:extLst>
            </a:blip>
            <a:srcRect l="21979" r="17857"/>
            <a:stretch/>
          </p:blipFill>
          <p:spPr>
            <a:xfrm>
              <a:off x="1734286" y="111129"/>
              <a:ext cx="1991028" cy="2359476"/>
            </a:xfrm>
            <a:prstGeom prst="rect">
              <a:avLst/>
            </a:prstGeom>
            <a:solidFill>
              <a:srgbClr val="FFAAAB">
                <a:alpha val="0"/>
              </a:srgbClr>
            </a:solidFill>
            <a:effectLst>
              <a:outerShdw blurRad="1270000" dist="50800" dir="5400000" algn="ctr" rotWithShape="0">
                <a:srgbClr val="000000">
                  <a:alpha val="0"/>
                </a:srgbClr>
              </a:outerShdw>
              <a:softEdge rad="127000"/>
            </a:effectLst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9373238D-56CA-544B-BF74-A10BA409E17C}"/>
                </a:ext>
              </a:extLst>
            </p:cNvPr>
            <p:cNvSpPr/>
            <p:nvPr/>
          </p:nvSpPr>
          <p:spPr>
            <a:xfrm>
              <a:off x="4316819" y="478468"/>
              <a:ext cx="3016111" cy="137159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i="1" dirty="0"/>
                <a:t>Violations as a Tuning knob</a:t>
              </a:r>
            </a:p>
          </p:txBody>
        </p:sp>
      </p:grpSp>
      <p:sp>
        <p:nvSpPr>
          <p:cNvPr id="98" name="Google Shape;81;p20">
            <a:extLst>
              <a:ext uri="{FF2B5EF4-FFF2-40B4-BE49-F238E27FC236}">
                <a16:creationId xmlns:a16="http://schemas.microsoft.com/office/drawing/2014/main" xmlns="" id="{4F4F9845-6F05-774A-896A-E0B92EF7D504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13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53100"/>
            <a:ext cx="10174151" cy="521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24"/>
          <p:cNvGrpSpPr/>
          <p:nvPr/>
        </p:nvGrpSpPr>
        <p:grpSpPr>
          <a:xfrm>
            <a:off x="6804837" y="3180714"/>
            <a:ext cx="2393049" cy="1815457"/>
            <a:chOff x="3513950" y="-65603"/>
            <a:chExt cx="2134905" cy="1618953"/>
          </a:xfrm>
        </p:grpSpPr>
        <p:pic>
          <p:nvPicPr>
            <p:cNvPr id="121" name="Google Shape;12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3950" y="-65603"/>
              <a:ext cx="2088600" cy="1618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24"/>
            <p:cNvSpPr txBox="1"/>
            <p:nvPr/>
          </p:nvSpPr>
          <p:spPr>
            <a:xfrm rot="21077072">
              <a:off x="3567617" y="256430"/>
              <a:ext cx="2081238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dirty="0">
                  <a:solidFill>
                    <a:srgbClr val="FFFFFF"/>
                  </a:solidFill>
                </a:rPr>
                <a:t>Overloading</a:t>
              </a:r>
              <a:endParaRPr sz="2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4" name="Google Shape;124;p24"/>
          <p:cNvGrpSpPr/>
          <p:nvPr/>
        </p:nvGrpSpPr>
        <p:grpSpPr>
          <a:xfrm>
            <a:off x="4196467" y="3015957"/>
            <a:ext cx="2206802" cy="2089095"/>
            <a:chOff x="452089" y="435540"/>
            <a:chExt cx="2219552" cy="1962125"/>
          </a:xfrm>
        </p:grpSpPr>
        <p:pic>
          <p:nvPicPr>
            <p:cNvPr id="125" name="Google Shape;12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2089" y="435540"/>
              <a:ext cx="2170775" cy="196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4"/>
            <p:cNvSpPr txBox="1"/>
            <p:nvPr/>
          </p:nvSpPr>
          <p:spPr>
            <a:xfrm rot="21077072">
              <a:off x="628448" y="768135"/>
              <a:ext cx="2043193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>
                  <a:solidFill>
                    <a:srgbClr val="FFFFFF"/>
                  </a:solidFill>
                </a:rPr>
                <a:t>Existing</a:t>
              </a:r>
              <a:br>
                <a:rPr lang="en" sz="2500" dirty="0">
                  <a:solidFill>
                    <a:srgbClr val="FFFFFF"/>
                  </a:solidFill>
                </a:rPr>
              </a:br>
              <a:r>
                <a:rPr lang="en" sz="2500" dirty="0">
                  <a:solidFill>
                    <a:srgbClr val="FFFFFF"/>
                  </a:solidFill>
                </a:rPr>
                <a:t>Solutions</a:t>
              </a:r>
              <a:endParaRPr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oogle Shape;123;p24">
            <a:extLst>
              <a:ext uri="{FF2B5EF4-FFF2-40B4-BE49-F238E27FC236}">
                <a16:creationId xmlns:a16="http://schemas.microsoft.com/office/drawing/2014/main" xmlns="" id="{7C4F64A7-38F9-FC44-AE3D-AF445200BEB1}"/>
              </a:ext>
            </a:extLst>
          </p:cNvPr>
          <p:cNvGrpSpPr/>
          <p:nvPr/>
        </p:nvGrpSpPr>
        <p:grpSpPr>
          <a:xfrm>
            <a:off x="0" y="1057385"/>
            <a:ext cx="2789229" cy="2584118"/>
            <a:chOff x="393229" y="219491"/>
            <a:chExt cx="2789229" cy="2584118"/>
          </a:xfrm>
        </p:grpSpPr>
        <p:pic>
          <p:nvPicPr>
            <p:cNvPr id="14" name="Google Shape;125;p24">
              <a:extLst>
                <a:ext uri="{FF2B5EF4-FFF2-40B4-BE49-F238E27FC236}">
                  <a16:creationId xmlns:a16="http://schemas.microsoft.com/office/drawing/2014/main" xmlns="" id="{88861932-1D38-8B44-9016-2585A7AE07C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3229" y="219491"/>
              <a:ext cx="2789229" cy="2584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7;p24">
              <a:extLst>
                <a:ext uri="{FF2B5EF4-FFF2-40B4-BE49-F238E27FC236}">
                  <a16:creationId xmlns:a16="http://schemas.microsoft.com/office/drawing/2014/main" xmlns="" id="{8357C43E-1A81-6B40-B639-D923FFF24FC9}"/>
                </a:ext>
              </a:extLst>
            </p:cNvPr>
            <p:cNvSpPr/>
            <p:nvPr/>
          </p:nvSpPr>
          <p:spPr>
            <a:xfrm rot="21052160">
              <a:off x="837444" y="807715"/>
              <a:ext cx="2040676" cy="80907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/>
                <a:t>Theoretical</a:t>
              </a:r>
              <a:br>
                <a:rPr lang="en" sz="2500" dirty="0"/>
              </a:br>
              <a:r>
                <a:rPr lang="en" sz="2500" dirty="0"/>
                <a:t>Model</a:t>
              </a:r>
              <a:endParaRPr sz="2500" dirty="0"/>
            </a:p>
          </p:txBody>
        </p:sp>
      </p:grpSp>
      <p:pic>
        <p:nvPicPr>
          <p:cNvPr id="16" name="Google Shape;869;p48">
            <a:extLst>
              <a:ext uri="{FF2B5EF4-FFF2-40B4-BE49-F238E27FC236}">
                <a16:creationId xmlns:a16="http://schemas.microsoft.com/office/drawing/2014/main" xmlns="" id="{2124C346-6AA0-5D4E-BED7-C14EED3007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921891">
            <a:off x="4219278" y="-66971"/>
            <a:ext cx="1093994" cy="111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5;p24">
            <a:extLst>
              <a:ext uri="{FF2B5EF4-FFF2-40B4-BE49-F238E27FC236}">
                <a16:creationId xmlns:a16="http://schemas.microsoft.com/office/drawing/2014/main" xmlns="" id="{B23683C2-6806-D24B-94B0-5CFC8236811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997" y="1802151"/>
            <a:ext cx="2158306" cy="20890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26;p24">
            <a:extLst>
              <a:ext uri="{FF2B5EF4-FFF2-40B4-BE49-F238E27FC236}">
                <a16:creationId xmlns:a16="http://schemas.microsoft.com/office/drawing/2014/main" xmlns="" id="{DC63CC43-4847-3044-9D01-19D4428C7C9F}"/>
              </a:ext>
            </a:extLst>
          </p:cNvPr>
          <p:cNvSpPr txBox="1"/>
          <p:nvPr/>
        </p:nvSpPr>
        <p:spPr>
          <a:xfrm rot="20886633">
            <a:off x="2628085" y="2106295"/>
            <a:ext cx="2157708" cy="48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</a:rPr>
              <a:t>Social</a:t>
            </a:r>
            <a:br>
              <a:rPr lang="en" sz="2500" dirty="0">
                <a:solidFill>
                  <a:srgbClr val="FFFFFF"/>
                </a:solidFill>
              </a:rPr>
            </a:br>
            <a:r>
              <a:rPr lang="en" sz="2500" dirty="0">
                <a:solidFill>
                  <a:srgbClr val="FFFFFF"/>
                </a:solidFill>
              </a:rPr>
              <a:t>Consistency</a:t>
            </a:r>
            <a:endParaRPr sz="25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EA4E774-87A1-FA43-98D6-02A4F3A4174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27015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500" smtClean="0"/>
              <a:t>14</a:t>
            </a:fld>
            <a:endParaRPr lang="en" sz="2500" dirty="0"/>
          </a:p>
        </p:txBody>
      </p:sp>
    </p:spTree>
    <p:extLst>
      <p:ext uri="{BB962C8B-B14F-4D97-AF65-F5344CB8AC3E}">
        <p14:creationId xmlns:p14="http://schemas.microsoft.com/office/powerpoint/2010/main" val="14290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30"/>
          <p:cNvGrpSpPr/>
          <p:nvPr/>
        </p:nvGrpSpPr>
        <p:grpSpPr>
          <a:xfrm>
            <a:off x="2295962" y="69825"/>
            <a:ext cx="2591400" cy="1975200"/>
            <a:chOff x="112512" y="2911800"/>
            <a:chExt cx="2591400" cy="1975200"/>
          </a:xfrm>
        </p:grpSpPr>
        <p:sp>
          <p:nvSpPr>
            <p:cNvPr id="198" name="Google Shape;198;p30"/>
            <p:cNvSpPr/>
            <p:nvPr/>
          </p:nvSpPr>
          <p:spPr>
            <a:xfrm>
              <a:off x="112512" y="2911800"/>
              <a:ext cx="2591400" cy="19752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pic>
          <p:nvPicPr>
            <p:cNvPr id="199" name="Google Shape;19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3112" y="3225878"/>
              <a:ext cx="400050" cy="57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16350" y="3406963"/>
              <a:ext cx="550069" cy="72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42412" y="4378664"/>
              <a:ext cx="433400" cy="47375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2" name="Google Shape;202;p30"/>
            <p:cNvCxnSpPr>
              <a:stCxn id="199" idx="3"/>
              <a:endCxn id="200" idx="1"/>
            </p:cNvCxnSpPr>
            <p:nvPr/>
          </p:nvCxnSpPr>
          <p:spPr>
            <a:xfrm>
              <a:off x="963162" y="3511628"/>
              <a:ext cx="953100" cy="2598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3" name="Google Shape;203;p30"/>
            <p:cNvCxnSpPr>
              <a:endCxn id="199" idx="2"/>
            </p:cNvCxnSpPr>
            <p:nvPr/>
          </p:nvCxnSpPr>
          <p:spPr>
            <a:xfrm rot="10800000">
              <a:off x="763137" y="3797378"/>
              <a:ext cx="696000" cy="5814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04" name="Google Shape;204;p30"/>
            <p:cNvSpPr txBox="1"/>
            <p:nvPr/>
          </p:nvSpPr>
          <p:spPr>
            <a:xfrm>
              <a:off x="1286312" y="3115450"/>
              <a:ext cx="9531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p</a:t>
              </a:r>
              <a:endParaRPr sz="2400" b="1"/>
            </a:p>
          </p:txBody>
        </p:sp>
        <p:sp>
          <p:nvSpPr>
            <p:cNvPr id="205" name="Google Shape;205;p30"/>
            <p:cNvSpPr txBox="1"/>
            <p:nvPr/>
          </p:nvSpPr>
          <p:spPr>
            <a:xfrm rot="2106347">
              <a:off x="1107674" y="3838891"/>
              <a:ext cx="953072" cy="320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p</a:t>
              </a:r>
              <a:endParaRPr sz="2400" b="1"/>
            </a:p>
          </p:txBody>
        </p:sp>
      </p:grpSp>
      <p:sp>
        <p:nvSpPr>
          <p:cNvPr id="207" name="Google Shape;207;p30"/>
          <p:cNvSpPr txBox="1"/>
          <p:nvPr/>
        </p:nvSpPr>
        <p:spPr>
          <a:xfrm>
            <a:off x="120450" y="-21925"/>
            <a:ext cx="5211600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System Model</a:t>
            </a:r>
            <a:endParaRPr sz="2400" b="1" u="sng"/>
          </a:p>
        </p:txBody>
      </p:sp>
      <p:sp>
        <p:nvSpPr>
          <p:cNvPr id="209" name="Google Shape;209;p30"/>
          <p:cNvSpPr txBox="1"/>
          <p:nvPr/>
        </p:nvSpPr>
        <p:spPr>
          <a:xfrm>
            <a:off x="5054700" y="586275"/>
            <a:ext cx="6960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210" name="Google Shape;210;p30"/>
          <p:cNvSpPr txBox="1"/>
          <p:nvPr/>
        </p:nvSpPr>
        <p:spPr>
          <a:xfrm>
            <a:off x="5138700" y="2719875"/>
            <a:ext cx="2310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grpSp>
        <p:nvGrpSpPr>
          <p:cNvPr id="211" name="Google Shape;211;p30"/>
          <p:cNvGrpSpPr/>
          <p:nvPr/>
        </p:nvGrpSpPr>
        <p:grpSpPr>
          <a:xfrm>
            <a:off x="5762423" y="2337238"/>
            <a:ext cx="3032100" cy="2277422"/>
            <a:chOff x="5750700" y="2337238"/>
            <a:chExt cx="3032100" cy="2277422"/>
          </a:xfrm>
        </p:grpSpPr>
        <p:sp>
          <p:nvSpPr>
            <p:cNvPr id="212" name="Google Shape;212;p30"/>
            <p:cNvSpPr txBox="1"/>
            <p:nvPr/>
          </p:nvSpPr>
          <p:spPr>
            <a:xfrm>
              <a:off x="7396350" y="2429850"/>
              <a:ext cx="12021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38761D"/>
                  </a:solidFill>
                </a:rPr>
                <a:t>(x+1)</a:t>
              </a:r>
              <a:endParaRPr sz="2400" b="1">
                <a:solidFill>
                  <a:srgbClr val="38761D"/>
                </a:solidFill>
              </a:endParaRPr>
            </a:p>
          </p:txBody>
        </p:sp>
        <p:grpSp>
          <p:nvGrpSpPr>
            <p:cNvPr id="213" name="Google Shape;213;p30"/>
            <p:cNvGrpSpPr/>
            <p:nvPr/>
          </p:nvGrpSpPr>
          <p:grpSpPr>
            <a:xfrm>
              <a:off x="5750700" y="2337238"/>
              <a:ext cx="3032100" cy="2277422"/>
              <a:chOff x="5750700" y="2337238"/>
              <a:chExt cx="3032100" cy="2277422"/>
            </a:xfrm>
          </p:grpSpPr>
          <p:cxnSp>
            <p:nvCxnSpPr>
              <p:cNvPr id="214" name="Google Shape;214;p30"/>
              <p:cNvCxnSpPr/>
              <p:nvPr/>
            </p:nvCxnSpPr>
            <p:spPr>
              <a:xfrm rot="10800000" flipH="1">
                <a:off x="6954000" y="2480915"/>
                <a:ext cx="609600" cy="1800"/>
              </a:xfrm>
              <a:prstGeom prst="straightConnector1">
                <a:avLst/>
              </a:prstGeom>
              <a:noFill/>
              <a:ln w="793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15" name="Google Shape;215;p30"/>
              <p:cNvSpPr txBox="1"/>
              <p:nvPr/>
            </p:nvSpPr>
            <p:spPr>
              <a:xfrm>
                <a:off x="6973929" y="2337238"/>
                <a:ext cx="953100" cy="32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>
                    <a:solidFill>
                      <a:srgbClr val="0000FF"/>
                    </a:solidFill>
                  </a:rPr>
                  <a:t>p</a:t>
                </a:r>
                <a:endParaRPr sz="2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16" name="Google Shape;216;p30"/>
              <p:cNvSpPr txBox="1"/>
              <p:nvPr/>
            </p:nvSpPr>
            <p:spPr>
              <a:xfrm>
                <a:off x="6367050" y="2393525"/>
                <a:ext cx="953100" cy="32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>
                    <a:solidFill>
                      <a:srgbClr val="38761D"/>
                    </a:solidFill>
                  </a:rPr>
                  <a:t>(x)</a:t>
                </a:r>
                <a:endParaRPr sz="2400" b="1" dirty="0">
                  <a:solidFill>
                    <a:srgbClr val="38761D"/>
                  </a:solidFill>
                </a:endParaRPr>
              </a:p>
            </p:txBody>
          </p:sp>
          <p:cxnSp>
            <p:nvCxnSpPr>
              <p:cNvPr id="217" name="Google Shape;217;p30"/>
              <p:cNvCxnSpPr/>
              <p:nvPr/>
            </p:nvCxnSpPr>
            <p:spPr>
              <a:xfrm rot="10800000" flipH="1">
                <a:off x="6970000" y="2758075"/>
                <a:ext cx="212700" cy="137730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FF4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18" name="Google Shape;218;p30"/>
              <p:cNvSpPr txBox="1"/>
              <p:nvPr/>
            </p:nvSpPr>
            <p:spPr>
              <a:xfrm>
                <a:off x="5750700" y="4051399"/>
                <a:ext cx="3032100" cy="563261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600" b="1" dirty="0">
                    <a:solidFill>
                      <a:srgbClr val="FF40FF"/>
                    </a:solidFill>
                  </a:rPr>
                  <a:t>Intra-Cluster Communication</a:t>
                </a:r>
                <a:endParaRPr sz="2600" b="1" dirty="0">
                  <a:solidFill>
                    <a:srgbClr val="FF40FF"/>
                  </a:solidFill>
                </a:endParaRPr>
              </a:p>
            </p:txBody>
          </p:sp>
        </p:grpSp>
      </p:grpSp>
      <p:grpSp>
        <p:nvGrpSpPr>
          <p:cNvPr id="219" name="Google Shape;219;p30"/>
          <p:cNvGrpSpPr/>
          <p:nvPr/>
        </p:nvGrpSpPr>
        <p:grpSpPr>
          <a:xfrm>
            <a:off x="5503350" y="2378450"/>
            <a:ext cx="3633600" cy="1081850"/>
            <a:chOff x="5460300" y="2395925"/>
            <a:chExt cx="3633600" cy="1081850"/>
          </a:xfrm>
        </p:grpSpPr>
        <p:sp>
          <p:nvSpPr>
            <p:cNvPr id="220" name="Google Shape;220;p30"/>
            <p:cNvSpPr txBox="1"/>
            <p:nvPr/>
          </p:nvSpPr>
          <p:spPr>
            <a:xfrm>
              <a:off x="5851725" y="3074275"/>
              <a:ext cx="2856900" cy="40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Linear Order</a:t>
              </a:r>
              <a:endParaRPr sz="2400"/>
            </a:p>
          </p:txBody>
        </p:sp>
        <p:cxnSp>
          <p:nvCxnSpPr>
            <p:cNvPr id="221" name="Google Shape;221;p30"/>
            <p:cNvCxnSpPr/>
            <p:nvPr/>
          </p:nvCxnSpPr>
          <p:spPr>
            <a:xfrm>
              <a:off x="5460300" y="2479225"/>
              <a:ext cx="3633600" cy="20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22" name="Google Shape;222;p30"/>
            <p:cNvSpPr/>
            <p:nvPr/>
          </p:nvSpPr>
          <p:spPr>
            <a:xfrm>
              <a:off x="5618100" y="239592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6227700" y="240654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6837300" y="2419024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4D79"/>
                </a:solidFill>
              </a:endParaRPr>
            </a:p>
          </p:txBody>
        </p:sp>
        <p:sp>
          <p:nvSpPr>
            <p:cNvPr id="225" name="Google Shape;225;p30"/>
            <p:cNvSpPr/>
            <p:nvPr/>
          </p:nvSpPr>
          <p:spPr>
            <a:xfrm>
              <a:off x="7446900" y="24171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8056500" y="24171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8666100" y="2427786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30"/>
          <p:cNvGrpSpPr/>
          <p:nvPr/>
        </p:nvGrpSpPr>
        <p:grpSpPr>
          <a:xfrm>
            <a:off x="-31938" y="1755764"/>
            <a:ext cx="4395088" cy="3381786"/>
            <a:chOff x="-31938" y="1755764"/>
            <a:chExt cx="4395088" cy="3381786"/>
          </a:xfrm>
        </p:grpSpPr>
        <p:grpSp>
          <p:nvGrpSpPr>
            <p:cNvPr id="229" name="Google Shape;229;p30"/>
            <p:cNvGrpSpPr/>
            <p:nvPr/>
          </p:nvGrpSpPr>
          <p:grpSpPr>
            <a:xfrm>
              <a:off x="-31938" y="2174267"/>
              <a:ext cx="4383900" cy="2963283"/>
              <a:chOff x="286162" y="443692"/>
              <a:chExt cx="4383900" cy="2963283"/>
            </a:xfrm>
          </p:grpSpPr>
          <p:sp>
            <p:nvSpPr>
              <p:cNvPr id="230" name="Google Shape;230;p30"/>
              <p:cNvSpPr/>
              <p:nvPr/>
            </p:nvSpPr>
            <p:spPr>
              <a:xfrm>
                <a:off x="2684062" y="1240375"/>
                <a:ext cx="1986000" cy="2166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 b="1">
                  <a:highlight>
                    <a:srgbClr val="000000"/>
                  </a:highlight>
                </a:endParaRPr>
              </a:p>
            </p:txBody>
          </p:sp>
          <p:sp>
            <p:nvSpPr>
              <p:cNvPr id="231" name="Google Shape;231;p30"/>
              <p:cNvSpPr/>
              <p:nvPr/>
            </p:nvSpPr>
            <p:spPr>
              <a:xfrm rot="-395899">
                <a:off x="341588" y="571461"/>
                <a:ext cx="2287049" cy="1096861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highlight>
                    <a:srgbClr val="000000"/>
                  </a:highlight>
                </a:endParaRPr>
              </a:p>
            </p:txBody>
          </p:sp>
          <p:pic>
            <p:nvPicPr>
              <p:cNvPr id="232" name="Google Shape;232;p30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118112" y="1554625"/>
                <a:ext cx="428625" cy="5857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3" name="Google Shape;233;p3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883512" y="1897353"/>
                <a:ext cx="607219" cy="578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" name="Google Shape;234;p3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381225" y="2752126"/>
                <a:ext cx="433400" cy="4737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5" name="Google Shape;235;p3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15512" y="862128"/>
                <a:ext cx="607219" cy="578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6" name="Google Shape;236;p3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599600" y="738113"/>
                <a:ext cx="550069" cy="728663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37" name="Google Shape;237;p30"/>
              <p:cNvCxnSpPr>
                <a:stCxn id="231" idx="4"/>
                <a:endCxn id="230" idx="2"/>
              </p:cNvCxnSpPr>
              <p:nvPr/>
            </p:nvCxnSpPr>
            <p:spPr>
              <a:xfrm>
                <a:off x="1548112" y="1664692"/>
                <a:ext cx="1136100" cy="659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38" name="Google Shape;238;p30"/>
              <p:cNvSpPr txBox="1"/>
              <p:nvPr/>
            </p:nvSpPr>
            <p:spPr>
              <a:xfrm rot="1852580">
                <a:off x="1574935" y="2010990"/>
                <a:ext cx="1281405" cy="585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1-p</a:t>
                </a:r>
                <a:endParaRPr sz="2400" b="1" dirty="0"/>
              </a:p>
            </p:txBody>
          </p:sp>
        </p:grpSp>
        <p:cxnSp>
          <p:nvCxnSpPr>
            <p:cNvPr id="239" name="Google Shape;239;p30"/>
            <p:cNvCxnSpPr>
              <a:stCxn id="198" idx="3"/>
              <a:endCxn id="230" idx="0"/>
            </p:cNvCxnSpPr>
            <p:nvPr/>
          </p:nvCxnSpPr>
          <p:spPr>
            <a:xfrm>
              <a:off x="2675464" y="1755764"/>
              <a:ext cx="683400" cy="12153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0" name="Google Shape;240;p30"/>
            <p:cNvSpPr txBox="1"/>
            <p:nvPr/>
          </p:nvSpPr>
          <p:spPr>
            <a:xfrm>
              <a:off x="3089650" y="2198175"/>
              <a:ext cx="1273500" cy="47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/>
                <a:t>1-p</a:t>
              </a:r>
              <a:endParaRPr sz="2400" b="1" dirty="0"/>
            </a:p>
          </p:txBody>
        </p:sp>
      </p:grpSp>
      <p:sp>
        <p:nvSpPr>
          <p:cNvPr id="47" name="Google Shape;81;p20">
            <a:extLst>
              <a:ext uri="{FF2B5EF4-FFF2-40B4-BE49-F238E27FC236}">
                <a16:creationId xmlns:a16="http://schemas.microsoft.com/office/drawing/2014/main" xmlns="" id="{F6C059C5-4A2C-5044-BE51-E37A18EC66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400">
                <a:solidFill>
                  <a:schemeClr val="tx1"/>
                </a:solidFill>
              </a:rPr>
              <a:t>15</a:t>
            </a:fld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BD43C3-0B05-464A-B983-5B791BD3717E}"/>
              </a:ext>
            </a:extLst>
          </p:cNvPr>
          <p:cNvSpPr/>
          <p:nvPr/>
        </p:nvSpPr>
        <p:spPr>
          <a:xfrm>
            <a:off x="160611" y="987577"/>
            <a:ext cx="2734912" cy="9887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N" sz="2300" b="1" dirty="0">
                <a:solidFill>
                  <a:schemeClr val="tx1"/>
                </a:solidFill>
              </a:rPr>
              <a:t>Each sub-domain is sequentially consistent.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04CCE98-2E73-2A4F-8525-9EECB2004D55}"/>
              </a:ext>
            </a:extLst>
          </p:cNvPr>
          <p:cNvSpPr/>
          <p:nvPr/>
        </p:nvSpPr>
        <p:spPr>
          <a:xfrm>
            <a:off x="5661150" y="1304764"/>
            <a:ext cx="2937300" cy="974026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Happens-before relationship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30DA8E-39ED-4340-A043-3DA09A45DA9E}"/>
              </a:ext>
            </a:extLst>
          </p:cNvPr>
          <p:cNvSpPr txBox="1"/>
          <p:nvPr/>
        </p:nvSpPr>
        <p:spPr>
          <a:xfrm>
            <a:off x="3634154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3EA2B4-9478-7F46-AC31-C7A832A770DC}"/>
              </a:ext>
            </a:extLst>
          </p:cNvPr>
          <p:cNvSpPr txBox="1"/>
          <p:nvPr/>
        </p:nvSpPr>
        <p:spPr>
          <a:xfrm>
            <a:off x="3317631" y="32590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93134C-32E7-EB43-B50B-604D7FA12E10}"/>
              </a:ext>
            </a:extLst>
          </p:cNvPr>
          <p:cNvSpPr txBox="1"/>
          <p:nvPr/>
        </p:nvSpPr>
        <p:spPr>
          <a:xfrm>
            <a:off x="4091354" y="4525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33"/>
          <p:cNvGrpSpPr/>
          <p:nvPr/>
        </p:nvGrpSpPr>
        <p:grpSpPr>
          <a:xfrm>
            <a:off x="2295962" y="69825"/>
            <a:ext cx="2591400" cy="1975200"/>
            <a:chOff x="112512" y="2911800"/>
            <a:chExt cx="2591400" cy="1975200"/>
          </a:xfrm>
        </p:grpSpPr>
        <p:sp>
          <p:nvSpPr>
            <p:cNvPr id="410" name="Google Shape;410;p33"/>
            <p:cNvSpPr/>
            <p:nvPr/>
          </p:nvSpPr>
          <p:spPr>
            <a:xfrm>
              <a:off x="112512" y="2911800"/>
              <a:ext cx="2591400" cy="19752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u="sng"/>
            </a:p>
          </p:txBody>
        </p:sp>
        <p:pic>
          <p:nvPicPr>
            <p:cNvPr id="411" name="Google Shape;411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3112" y="3225878"/>
              <a:ext cx="400050" cy="57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16350" y="3406963"/>
              <a:ext cx="550069" cy="728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42412" y="4378664"/>
              <a:ext cx="433400" cy="47375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4" name="Google Shape;414;p33"/>
            <p:cNvCxnSpPr>
              <a:stCxn id="411" idx="3"/>
              <a:endCxn id="412" idx="1"/>
            </p:cNvCxnSpPr>
            <p:nvPr/>
          </p:nvCxnSpPr>
          <p:spPr>
            <a:xfrm>
              <a:off x="963162" y="3511628"/>
              <a:ext cx="953100" cy="2598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15" name="Google Shape;415;p33"/>
            <p:cNvCxnSpPr>
              <a:endCxn id="411" idx="2"/>
            </p:cNvCxnSpPr>
            <p:nvPr/>
          </p:nvCxnSpPr>
          <p:spPr>
            <a:xfrm rot="10800000">
              <a:off x="763137" y="3797378"/>
              <a:ext cx="696000" cy="5814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16" name="Google Shape;416;p33"/>
            <p:cNvSpPr txBox="1"/>
            <p:nvPr/>
          </p:nvSpPr>
          <p:spPr>
            <a:xfrm>
              <a:off x="1286312" y="3115450"/>
              <a:ext cx="9531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p</a:t>
              </a:r>
              <a:endParaRPr sz="2400" b="1"/>
            </a:p>
          </p:txBody>
        </p:sp>
        <p:sp>
          <p:nvSpPr>
            <p:cNvPr id="417" name="Google Shape;417;p33"/>
            <p:cNvSpPr txBox="1"/>
            <p:nvPr/>
          </p:nvSpPr>
          <p:spPr>
            <a:xfrm rot="2106347">
              <a:off x="1107674" y="3838891"/>
              <a:ext cx="953072" cy="320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p</a:t>
              </a:r>
              <a:endParaRPr sz="2400" b="1"/>
            </a:p>
          </p:txBody>
        </p:sp>
      </p:grpSp>
      <p:sp>
        <p:nvSpPr>
          <p:cNvPr id="419" name="Google Shape;419;p33"/>
          <p:cNvSpPr/>
          <p:nvPr/>
        </p:nvSpPr>
        <p:spPr>
          <a:xfrm>
            <a:off x="5843500" y="162500"/>
            <a:ext cx="3046500" cy="5445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/>
              <a:t>Random Walk</a:t>
            </a:r>
            <a:endParaRPr sz="2600" b="1" dirty="0"/>
          </a:p>
        </p:txBody>
      </p:sp>
      <p:grpSp>
        <p:nvGrpSpPr>
          <p:cNvPr id="420" name="Google Shape;420;p33"/>
          <p:cNvGrpSpPr/>
          <p:nvPr/>
        </p:nvGrpSpPr>
        <p:grpSpPr>
          <a:xfrm>
            <a:off x="4837800" y="1859275"/>
            <a:ext cx="3757677" cy="810000"/>
            <a:chOff x="4837800" y="1859275"/>
            <a:chExt cx="3757677" cy="810000"/>
          </a:xfrm>
        </p:grpSpPr>
        <p:sp>
          <p:nvSpPr>
            <p:cNvPr id="421" name="Google Shape;421;p33"/>
            <p:cNvSpPr/>
            <p:nvPr/>
          </p:nvSpPr>
          <p:spPr>
            <a:xfrm>
              <a:off x="5339578" y="2043336"/>
              <a:ext cx="3255899" cy="338600"/>
            </a:xfrm>
            <a:custGeom>
              <a:avLst/>
              <a:gdLst/>
              <a:ahLst/>
              <a:cxnLst/>
              <a:rect l="l" t="t" r="r" b="b"/>
              <a:pathLst>
                <a:path w="134098" h="13544" extrusionOk="0">
                  <a:moveTo>
                    <a:pt x="0" y="11651"/>
                  </a:moveTo>
                  <a:cubicBezTo>
                    <a:pt x="6625" y="11718"/>
                    <a:pt x="28639" y="13993"/>
                    <a:pt x="39747" y="12052"/>
                  </a:cubicBezTo>
                  <a:cubicBezTo>
                    <a:pt x="50855" y="10112"/>
                    <a:pt x="58149" y="-59"/>
                    <a:pt x="66647" y="8"/>
                  </a:cubicBezTo>
                  <a:cubicBezTo>
                    <a:pt x="75145" y="75"/>
                    <a:pt x="79495" y="10313"/>
                    <a:pt x="90737" y="12454"/>
                  </a:cubicBezTo>
                  <a:cubicBezTo>
                    <a:pt x="101979" y="14595"/>
                    <a:pt x="126871" y="12788"/>
                    <a:pt x="134098" y="12855"/>
                  </a:cubicBezTo>
                </a:path>
              </a:pathLst>
            </a:custGeom>
            <a:noFill/>
            <a:ln w="3810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422" name="Google Shape;422;p33"/>
            <p:cNvSpPr txBox="1"/>
            <p:nvPr/>
          </p:nvSpPr>
          <p:spPr>
            <a:xfrm>
              <a:off x="4837800" y="1859275"/>
              <a:ext cx="1867200" cy="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D=N(</a:t>
              </a:r>
              <a:r>
                <a:rPr lang="en" sz="2400" dirty="0" err="1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μ</a:t>
              </a:r>
              <a:r>
                <a:rPr lang="en" sz="24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,𝞼</a:t>
              </a:r>
              <a:r>
                <a:rPr lang="en" sz="2400" baseline="300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</a:t>
              </a:r>
              <a:r>
                <a:rPr lang="en" sz="24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)</a:t>
              </a:r>
              <a:endParaRPr sz="2400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423" name="Google Shape;423;p33"/>
          <p:cNvSpPr txBox="1"/>
          <p:nvPr/>
        </p:nvSpPr>
        <p:spPr>
          <a:xfrm>
            <a:off x="120450" y="-21925"/>
            <a:ext cx="5211600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System Model</a:t>
            </a:r>
            <a:endParaRPr sz="2400" b="1" u="sng"/>
          </a:p>
        </p:txBody>
      </p:sp>
      <p:sp>
        <p:nvSpPr>
          <p:cNvPr id="425" name="Google Shape;425;p33"/>
          <p:cNvSpPr txBox="1"/>
          <p:nvPr/>
        </p:nvSpPr>
        <p:spPr>
          <a:xfrm>
            <a:off x="5054700" y="586275"/>
            <a:ext cx="6960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</a:t>
            </a:r>
            <a:endParaRPr sz="2400" b="1"/>
          </a:p>
        </p:txBody>
      </p:sp>
      <p:sp>
        <p:nvSpPr>
          <p:cNvPr id="426" name="Google Shape;426;p33"/>
          <p:cNvSpPr txBox="1"/>
          <p:nvPr/>
        </p:nvSpPr>
        <p:spPr>
          <a:xfrm>
            <a:off x="5138700" y="2719875"/>
            <a:ext cx="2310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grpSp>
        <p:nvGrpSpPr>
          <p:cNvPr id="427" name="Google Shape;427;p33"/>
          <p:cNvGrpSpPr/>
          <p:nvPr/>
        </p:nvGrpSpPr>
        <p:grpSpPr>
          <a:xfrm>
            <a:off x="5437550" y="1862525"/>
            <a:ext cx="3589500" cy="159361"/>
            <a:chOff x="5437550" y="2929325"/>
            <a:chExt cx="3589500" cy="159361"/>
          </a:xfrm>
        </p:grpSpPr>
        <p:cxnSp>
          <p:nvCxnSpPr>
            <p:cNvPr id="428" name="Google Shape;428;p33"/>
            <p:cNvCxnSpPr/>
            <p:nvPr/>
          </p:nvCxnSpPr>
          <p:spPr>
            <a:xfrm>
              <a:off x="5437550" y="3005525"/>
              <a:ext cx="3589500" cy="318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9" name="Google Shape;429;p33"/>
            <p:cNvSpPr/>
            <p:nvPr/>
          </p:nvSpPr>
          <p:spPr>
            <a:xfrm>
              <a:off x="5618100" y="292932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6227700" y="293994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6837300" y="2952424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446900" y="29505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056500" y="29505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8666100" y="2961186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33"/>
          <p:cNvGrpSpPr/>
          <p:nvPr/>
        </p:nvGrpSpPr>
        <p:grpSpPr>
          <a:xfrm>
            <a:off x="5437550" y="1329125"/>
            <a:ext cx="3589500" cy="159361"/>
            <a:chOff x="5437550" y="2929325"/>
            <a:chExt cx="3589500" cy="159361"/>
          </a:xfrm>
        </p:grpSpPr>
        <p:cxnSp>
          <p:nvCxnSpPr>
            <p:cNvPr id="436" name="Google Shape;436;p33"/>
            <p:cNvCxnSpPr/>
            <p:nvPr/>
          </p:nvCxnSpPr>
          <p:spPr>
            <a:xfrm>
              <a:off x="5437550" y="3005525"/>
              <a:ext cx="3589500" cy="318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7" name="Google Shape;437;p33"/>
            <p:cNvSpPr/>
            <p:nvPr/>
          </p:nvSpPr>
          <p:spPr>
            <a:xfrm>
              <a:off x="5618100" y="292932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6227700" y="293994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6837300" y="2952424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446900" y="29505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8056500" y="29505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8666100" y="2961186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33"/>
          <p:cNvGrpSpPr/>
          <p:nvPr/>
        </p:nvGrpSpPr>
        <p:grpSpPr>
          <a:xfrm>
            <a:off x="5437550" y="871925"/>
            <a:ext cx="3589500" cy="159361"/>
            <a:chOff x="5437550" y="2929325"/>
            <a:chExt cx="3589500" cy="159361"/>
          </a:xfrm>
        </p:grpSpPr>
        <p:cxnSp>
          <p:nvCxnSpPr>
            <p:cNvPr id="444" name="Google Shape;444;p33"/>
            <p:cNvCxnSpPr/>
            <p:nvPr/>
          </p:nvCxnSpPr>
          <p:spPr>
            <a:xfrm>
              <a:off x="5437550" y="3005525"/>
              <a:ext cx="3589500" cy="318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5" name="Google Shape;445;p33"/>
            <p:cNvSpPr/>
            <p:nvPr/>
          </p:nvSpPr>
          <p:spPr>
            <a:xfrm>
              <a:off x="5618100" y="292932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6227700" y="293994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6837300" y="2952424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7446900" y="29505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8056500" y="29505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666100" y="2961186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33"/>
          <p:cNvGrpSpPr/>
          <p:nvPr/>
        </p:nvGrpSpPr>
        <p:grpSpPr>
          <a:xfrm>
            <a:off x="6367050" y="2370728"/>
            <a:ext cx="2231400" cy="379222"/>
            <a:chOff x="6367050" y="2370728"/>
            <a:chExt cx="2231400" cy="379222"/>
          </a:xfrm>
        </p:grpSpPr>
        <p:sp>
          <p:nvSpPr>
            <p:cNvPr id="452" name="Google Shape;452;p33"/>
            <p:cNvSpPr txBox="1"/>
            <p:nvPr/>
          </p:nvSpPr>
          <p:spPr>
            <a:xfrm>
              <a:off x="7396350" y="2429850"/>
              <a:ext cx="12021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38761D"/>
                  </a:solidFill>
                </a:rPr>
                <a:t>(x+1,y)</a:t>
              </a:r>
              <a:endParaRPr sz="2400" b="1">
                <a:solidFill>
                  <a:srgbClr val="38761D"/>
                </a:solidFill>
              </a:endParaRPr>
            </a:p>
          </p:txBody>
        </p:sp>
        <p:grpSp>
          <p:nvGrpSpPr>
            <p:cNvPr id="453" name="Google Shape;453;p33"/>
            <p:cNvGrpSpPr/>
            <p:nvPr/>
          </p:nvGrpSpPr>
          <p:grpSpPr>
            <a:xfrm>
              <a:off x="6367050" y="2370728"/>
              <a:ext cx="1617910" cy="342897"/>
              <a:chOff x="6367050" y="2370728"/>
              <a:chExt cx="1617910" cy="342897"/>
            </a:xfrm>
          </p:grpSpPr>
          <p:cxnSp>
            <p:nvCxnSpPr>
              <p:cNvPr id="454" name="Google Shape;454;p33"/>
              <p:cNvCxnSpPr/>
              <p:nvPr/>
            </p:nvCxnSpPr>
            <p:spPr>
              <a:xfrm rot="10800000" flipH="1">
                <a:off x="6954000" y="2480915"/>
                <a:ext cx="609600" cy="1800"/>
              </a:xfrm>
              <a:prstGeom prst="straightConnector1">
                <a:avLst/>
              </a:prstGeom>
              <a:noFill/>
              <a:ln w="889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455" name="Google Shape;455;p33"/>
              <p:cNvSpPr txBox="1"/>
              <p:nvPr/>
            </p:nvSpPr>
            <p:spPr>
              <a:xfrm>
                <a:off x="7031860" y="2370728"/>
                <a:ext cx="953100" cy="32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>
                    <a:solidFill>
                      <a:srgbClr val="0000FF"/>
                    </a:solidFill>
                  </a:rPr>
                  <a:t>p</a:t>
                </a:r>
                <a:endParaRPr sz="2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56" name="Google Shape;456;p33"/>
              <p:cNvSpPr txBox="1"/>
              <p:nvPr/>
            </p:nvSpPr>
            <p:spPr>
              <a:xfrm>
                <a:off x="6367050" y="2393525"/>
                <a:ext cx="953100" cy="32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>
                    <a:solidFill>
                      <a:srgbClr val="38761D"/>
                    </a:solidFill>
                  </a:rPr>
                  <a:t>(</a:t>
                </a:r>
                <a:r>
                  <a:rPr lang="en" sz="2400" b="1" dirty="0" err="1">
                    <a:solidFill>
                      <a:srgbClr val="38761D"/>
                    </a:solidFill>
                  </a:rPr>
                  <a:t>x,y</a:t>
                </a:r>
                <a:r>
                  <a:rPr lang="en" sz="2400" b="1" dirty="0">
                    <a:solidFill>
                      <a:srgbClr val="38761D"/>
                    </a:solidFill>
                  </a:rPr>
                  <a:t>)</a:t>
                </a:r>
                <a:endParaRPr sz="2400" b="1" dirty="0">
                  <a:solidFill>
                    <a:srgbClr val="38761D"/>
                  </a:solidFill>
                </a:endParaRPr>
              </a:p>
            </p:txBody>
          </p:sp>
        </p:grpSp>
      </p:grpSp>
      <p:grpSp>
        <p:nvGrpSpPr>
          <p:cNvPr id="459" name="Google Shape;459;p33"/>
          <p:cNvGrpSpPr/>
          <p:nvPr/>
        </p:nvGrpSpPr>
        <p:grpSpPr>
          <a:xfrm>
            <a:off x="5487912" y="2381936"/>
            <a:ext cx="3633600" cy="904173"/>
            <a:chOff x="5460300" y="2395925"/>
            <a:chExt cx="3633600" cy="904173"/>
          </a:xfrm>
        </p:grpSpPr>
        <p:sp>
          <p:nvSpPr>
            <p:cNvPr id="460" name="Google Shape;460;p33"/>
            <p:cNvSpPr txBox="1"/>
            <p:nvPr/>
          </p:nvSpPr>
          <p:spPr>
            <a:xfrm>
              <a:off x="5763175" y="2896598"/>
              <a:ext cx="2856900" cy="40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b="1" dirty="0"/>
                <a:t>Linear Order</a:t>
              </a:r>
              <a:endParaRPr sz="2600" b="1" dirty="0"/>
            </a:p>
          </p:txBody>
        </p:sp>
        <p:cxnSp>
          <p:nvCxnSpPr>
            <p:cNvPr id="461" name="Google Shape;461;p33"/>
            <p:cNvCxnSpPr/>
            <p:nvPr/>
          </p:nvCxnSpPr>
          <p:spPr>
            <a:xfrm>
              <a:off x="5460300" y="2479225"/>
              <a:ext cx="3633600" cy="20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62" name="Google Shape;462;p33"/>
            <p:cNvSpPr/>
            <p:nvPr/>
          </p:nvSpPr>
          <p:spPr>
            <a:xfrm>
              <a:off x="5618100" y="239592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6227700" y="240654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6837300" y="2419024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4D79"/>
                </a:solidFill>
              </a:endParaRPr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7446900" y="24171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>
              <a:off x="8056500" y="2417165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>
              <a:off x="8666100" y="2427786"/>
              <a:ext cx="116700" cy="1275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33"/>
          <p:cNvGrpSpPr/>
          <p:nvPr/>
        </p:nvGrpSpPr>
        <p:grpSpPr>
          <a:xfrm>
            <a:off x="-31938" y="1755764"/>
            <a:ext cx="4395088" cy="3381786"/>
            <a:chOff x="-31938" y="1755764"/>
            <a:chExt cx="4395088" cy="3381786"/>
          </a:xfrm>
        </p:grpSpPr>
        <p:grpSp>
          <p:nvGrpSpPr>
            <p:cNvPr id="469" name="Google Shape;469;p33"/>
            <p:cNvGrpSpPr/>
            <p:nvPr/>
          </p:nvGrpSpPr>
          <p:grpSpPr>
            <a:xfrm>
              <a:off x="-31938" y="2174267"/>
              <a:ext cx="4383900" cy="2963283"/>
              <a:chOff x="286162" y="443692"/>
              <a:chExt cx="4383900" cy="2963283"/>
            </a:xfrm>
          </p:grpSpPr>
          <p:sp>
            <p:nvSpPr>
              <p:cNvPr id="470" name="Google Shape;470;p33"/>
              <p:cNvSpPr/>
              <p:nvPr/>
            </p:nvSpPr>
            <p:spPr>
              <a:xfrm>
                <a:off x="2684062" y="1240375"/>
                <a:ext cx="1986000" cy="2166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 b="1">
                  <a:highlight>
                    <a:srgbClr val="000000"/>
                  </a:highlight>
                </a:endParaRPr>
              </a:p>
            </p:txBody>
          </p:sp>
          <p:sp>
            <p:nvSpPr>
              <p:cNvPr id="471" name="Google Shape;471;p33"/>
              <p:cNvSpPr/>
              <p:nvPr/>
            </p:nvSpPr>
            <p:spPr>
              <a:xfrm rot="-395899">
                <a:off x="341588" y="571461"/>
                <a:ext cx="2287049" cy="1096861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highlight>
                    <a:srgbClr val="000000"/>
                  </a:highlight>
                </a:endParaRPr>
              </a:p>
            </p:txBody>
          </p:sp>
          <p:pic>
            <p:nvPicPr>
              <p:cNvPr id="472" name="Google Shape;472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118112" y="1554625"/>
                <a:ext cx="428625" cy="5857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3" name="Google Shape;473;p3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883512" y="1897353"/>
                <a:ext cx="607219" cy="578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4" name="Google Shape;474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381225" y="2752126"/>
                <a:ext cx="433400" cy="4737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5" name="Google Shape;475;p3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15512" y="862128"/>
                <a:ext cx="607219" cy="578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3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599600" y="738113"/>
                <a:ext cx="550069" cy="728663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77" name="Google Shape;477;p33"/>
              <p:cNvCxnSpPr>
                <a:stCxn id="471" idx="4"/>
                <a:endCxn id="470" idx="2"/>
              </p:cNvCxnSpPr>
              <p:nvPr/>
            </p:nvCxnSpPr>
            <p:spPr>
              <a:xfrm>
                <a:off x="1548112" y="1664692"/>
                <a:ext cx="1136100" cy="659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478" name="Google Shape;478;p33"/>
              <p:cNvSpPr txBox="1"/>
              <p:nvPr/>
            </p:nvSpPr>
            <p:spPr>
              <a:xfrm rot="1852580">
                <a:off x="1574935" y="2010990"/>
                <a:ext cx="1281405" cy="585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1-p</a:t>
                </a:r>
                <a:endParaRPr sz="2400"/>
              </a:p>
            </p:txBody>
          </p:sp>
        </p:grpSp>
        <p:cxnSp>
          <p:nvCxnSpPr>
            <p:cNvPr id="479" name="Google Shape;479;p33"/>
            <p:cNvCxnSpPr>
              <a:stCxn id="410" idx="3"/>
              <a:endCxn id="470" idx="0"/>
            </p:cNvCxnSpPr>
            <p:nvPr/>
          </p:nvCxnSpPr>
          <p:spPr>
            <a:xfrm>
              <a:off x="2675464" y="1755764"/>
              <a:ext cx="683400" cy="12153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80" name="Google Shape;480;p33"/>
            <p:cNvSpPr txBox="1"/>
            <p:nvPr/>
          </p:nvSpPr>
          <p:spPr>
            <a:xfrm>
              <a:off x="3089650" y="2198175"/>
              <a:ext cx="1273500" cy="47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1-p</a:t>
              </a:r>
              <a:endParaRPr sz="2400"/>
            </a:p>
          </p:txBody>
        </p:sp>
      </p:grpSp>
      <p:grpSp>
        <p:nvGrpSpPr>
          <p:cNvPr id="481" name="Google Shape;481;p33"/>
          <p:cNvGrpSpPr/>
          <p:nvPr/>
        </p:nvGrpSpPr>
        <p:grpSpPr>
          <a:xfrm>
            <a:off x="6494425" y="859762"/>
            <a:ext cx="3124150" cy="3165844"/>
            <a:chOff x="6494425" y="859762"/>
            <a:chExt cx="3124150" cy="3165844"/>
          </a:xfrm>
        </p:grpSpPr>
        <p:cxnSp>
          <p:nvCxnSpPr>
            <p:cNvPr id="482" name="Google Shape;482;p33"/>
            <p:cNvCxnSpPr/>
            <p:nvPr/>
          </p:nvCxnSpPr>
          <p:spPr>
            <a:xfrm rot="10800000" flipH="1">
              <a:off x="6953990" y="1459193"/>
              <a:ext cx="1119600" cy="1023300"/>
            </a:xfrm>
            <a:prstGeom prst="straightConnector1">
              <a:avLst/>
            </a:prstGeom>
            <a:noFill/>
            <a:ln w="4445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83" name="Google Shape;483;p33"/>
            <p:cNvSpPr txBox="1"/>
            <p:nvPr/>
          </p:nvSpPr>
          <p:spPr>
            <a:xfrm rot="-2699235">
              <a:off x="6929238" y="1481752"/>
              <a:ext cx="953109" cy="320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0000FF"/>
                  </a:solidFill>
                </a:rPr>
                <a:t>1 - p</a:t>
              </a:r>
              <a:endParaRPr sz="2400" b="1">
                <a:solidFill>
                  <a:srgbClr val="0000FF"/>
                </a:solidFill>
              </a:endParaRPr>
            </a:p>
          </p:txBody>
        </p:sp>
        <p:sp>
          <p:nvSpPr>
            <p:cNvPr id="484" name="Google Shape;484;p33"/>
            <p:cNvSpPr txBox="1"/>
            <p:nvPr/>
          </p:nvSpPr>
          <p:spPr>
            <a:xfrm>
              <a:off x="7548750" y="859762"/>
              <a:ext cx="1202100" cy="3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38761D"/>
                  </a:solidFill>
                </a:rPr>
                <a:t>(x’,y’)</a:t>
              </a:r>
              <a:endParaRPr sz="2400" b="1">
                <a:solidFill>
                  <a:srgbClr val="38761D"/>
                </a:solidFill>
              </a:endParaRPr>
            </a:p>
          </p:txBody>
        </p:sp>
        <p:cxnSp>
          <p:nvCxnSpPr>
            <p:cNvPr id="485" name="Google Shape;485;p33"/>
            <p:cNvCxnSpPr/>
            <p:nvPr/>
          </p:nvCxnSpPr>
          <p:spPr>
            <a:xfrm rot="10800000">
              <a:off x="7546510" y="1992593"/>
              <a:ext cx="844800" cy="1460400"/>
            </a:xfrm>
            <a:prstGeom prst="straightConnector1">
              <a:avLst/>
            </a:prstGeom>
            <a:noFill/>
            <a:ln w="50800" cap="flat" cmpd="sng">
              <a:solidFill>
                <a:srgbClr val="FF4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86" name="Google Shape;486;p33"/>
            <p:cNvSpPr txBox="1"/>
            <p:nvPr/>
          </p:nvSpPr>
          <p:spPr>
            <a:xfrm>
              <a:off x="6494425" y="3429513"/>
              <a:ext cx="3124150" cy="59609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b="1" dirty="0">
                  <a:solidFill>
                    <a:srgbClr val="FF40FF"/>
                  </a:solidFill>
                </a:rPr>
                <a:t>Inter-Cluster Communication</a:t>
              </a:r>
              <a:endParaRPr sz="2600" b="1" dirty="0">
                <a:solidFill>
                  <a:srgbClr val="FF40FF"/>
                </a:solidFill>
              </a:endParaRPr>
            </a:p>
          </p:txBody>
        </p:sp>
      </p:grpSp>
      <p:sp>
        <p:nvSpPr>
          <p:cNvPr id="80" name="Google Shape;81;p20">
            <a:extLst>
              <a:ext uri="{FF2B5EF4-FFF2-40B4-BE49-F238E27FC236}">
                <a16:creationId xmlns:a16="http://schemas.microsoft.com/office/drawing/2014/main" xmlns="" id="{FF9A10E9-001B-3543-A6F3-9E8E3AE5BC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400">
                <a:solidFill>
                  <a:schemeClr val="tx1"/>
                </a:solidFill>
              </a:rPr>
              <a:t>16</a:t>
            </a:fld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988E520-028F-2742-ACD8-3CE6818D3F4A}"/>
              </a:ext>
            </a:extLst>
          </p:cNvPr>
          <p:cNvSpPr/>
          <p:nvPr/>
        </p:nvSpPr>
        <p:spPr>
          <a:xfrm>
            <a:off x="43131" y="1031286"/>
            <a:ext cx="2829404" cy="103661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chemeClr val="tx1"/>
                </a:solidFill>
              </a:rPr>
              <a:t>Each sub-domain is sequentially consistent.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5"/>
          <p:cNvSpPr txBox="1">
            <a:spLocks noGrp="1"/>
          </p:cNvSpPr>
          <p:nvPr>
            <p:ph type="title"/>
          </p:nvPr>
        </p:nvSpPr>
        <p:spPr>
          <a:xfrm>
            <a:off x="0" y="-2512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/>
              <a:t>SC Violation</a:t>
            </a:r>
            <a:endParaRPr sz="2400" b="1" u="sng" dirty="0"/>
          </a:p>
        </p:txBody>
      </p:sp>
      <p:cxnSp>
        <p:nvCxnSpPr>
          <p:cNvPr id="577" name="Google Shape;577;p35"/>
          <p:cNvCxnSpPr/>
          <p:nvPr/>
        </p:nvCxnSpPr>
        <p:spPr>
          <a:xfrm>
            <a:off x="1650625" y="1201325"/>
            <a:ext cx="6006900" cy="45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35"/>
          <p:cNvSpPr/>
          <p:nvPr/>
        </p:nvSpPr>
        <p:spPr>
          <a:xfrm>
            <a:off x="1525675" y="8677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5"/>
          <p:cNvSpPr/>
          <p:nvPr/>
        </p:nvSpPr>
        <p:spPr>
          <a:xfrm>
            <a:off x="3444625" y="8677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5"/>
          <p:cNvSpPr/>
          <p:nvPr/>
        </p:nvSpPr>
        <p:spPr>
          <a:xfrm>
            <a:off x="5377325" y="8677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5"/>
          <p:cNvSpPr/>
          <p:nvPr/>
        </p:nvSpPr>
        <p:spPr>
          <a:xfrm>
            <a:off x="7081825" y="8677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2" name="Google Shape;582;p35"/>
          <p:cNvCxnSpPr/>
          <p:nvPr/>
        </p:nvCxnSpPr>
        <p:spPr>
          <a:xfrm>
            <a:off x="1650625" y="2344325"/>
            <a:ext cx="6006900" cy="45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3" name="Google Shape;583;p35"/>
          <p:cNvSpPr/>
          <p:nvPr/>
        </p:nvSpPr>
        <p:spPr>
          <a:xfrm>
            <a:off x="1525675" y="20107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5"/>
          <p:cNvSpPr/>
          <p:nvPr/>
        </p:nvSpPr>
        <p:spPr>
          <a:xfrm>
            <a:off x="3444625" y="20107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5"/>
          <p:cNvSpPr/>
          <p:nvPr/>
        </p:nvSpPr>
        <p:spPr>
          <a:xfrm>
            <a:off x="5377325" y="20107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5"/>
          <p:cNvSpPr/>
          <p:nvPr/>
        </p:nvSpPr>
        <p:spPr>
          <a:xfrm>
            <a:off x="7081825" y="20107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7" name="Google Shape;587;p35"/>
          <p:cNvCxnSpPr/>
          <p:nvPr/>
        </p:nvCxnSpPr>
        <p:spPr>
          <a:xfrm>
            <a:off x="1650625" y="3639725"/>
            <a:ext cx="6006900" cy="45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5"/>
          <p:cNvSpPr/>
          <p:nvPr/>
        </p:nvSpPr>
        <p:spPr>
          <a:xfrm>
            <a:off x="1525675" y="33061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5"/>
          <p:cNvSpPr/>
          <p:nvPr/>
        </p:nvSpPr>
        <p:spPr>
          <a:xfrm>
            <a:off x="3444625" y="33061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5"/>
          <p:cNvSpPr/>
          <p:nvPr/>
        </p:nvSpPr>
        <p:spPr>
          <a:xfrm>
            <a:off x="5377325" y="33061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5"/>
          <p:cNvSpPr/>
          <p:nvPr/>
        </p:nvSpPr>
        <p:spPr>
          <a:xfrm>
            <a:off x="7081825" y="3306125"/>
            <a:ext cx="722700" cy="712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2" name="Google Shape;592;p35"/>
          <p:cNvGrpSpPr/>
          <p:nvPr/>
        </p:nvGrpSpPr>
        <p:grpSpPr>
          <a:xfrm>
            <a:off x="4137225" y="1876388"/>
            <a:ext cx="1962800" cy="847137"/>
            <a:chOff x="4137225" y="2104988"/>
            <a:chExt cx="1962800" cy="847137"/>
          </a:xfrm>
        </p:grpSpPr>
        <p:sp>
          <p:nvSpPr>
            <p:cNvPr id="593" name="Google Shape;593;p35"/>
            <p:cNvSpPr/>
            <p:nvPr/>
          </p:nvSpPr>
          <p:spPr>
            <a:xfrm>
              <a:off x="5377325" y="2239325"/>
              <a:ext cx="722700" cy="712800"/>
            </a:xfrm>
            <a:prstGeom prst="ellipse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3</a:t>
              </a:r>
              <a:endParaRPr sz="2400"/>
            </a:p>
          </p:txBody>
        </p:sp>
        <p:cxnSp>
          <p:nvCxnSpPr>
            <p:cNvPr id="594" name="Google Shape;594;p35"/>
            <p:cNvCxnSpPr>
              <a:cxnSpLocks/>
            </p:cNvCxnSpPr>
            <p:nvPr/>
          </p:nvCxnSpPr>
          <p:spPr>
            <a:xfrm>
              <a:off x="4174200" y="2608425"/>
              <a:ext cx="1203000" cy="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96" name="Google Shape;596;p35"/>
            <p:cNvSpPr txBox="1"/>
            <p:nvPr/>
          </p:nvSpPr>
          <p:spPr>
            <a:xfrm>
              <a:off x="4137225" y="2104988"/>
              <a:ext cx="9435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/>
                <a:t>p</a:t>
              </a:r>
              <a:endParaRPr sz="2400" dirty="0"/>
            </a:p>
          </p:txBody>
        </p:sp>
      </p:grpSp>
      <p:grpSp>
        <p:nvGrpSpPr>
          <p:cNvPr id="597" name="Google Shape;597;p35"/>
          <p:cNvGrpSpPr/>
          <p:nvPr/>
        </p:nvGrpSpPr>
        <p:grpSpPr>
          <a:xfrm>
            <a:off x="3451500" y="867725"/>
            <a:ext cx="2655326" cy="1855800"/>
            <a:chOff x="3451500" y="1096325"/>
            <a:chExt cx="2655326" cy="1855800"/>
          </a:xfrm>
        </p:grpSpPr>
        <p:sp>
          <p:nvSpPr>
            <p:cNvPr id="598" name="Google Shape;598;p35"/>
            <p:cNvSpPr/>
            <p:nvPr/>
          </p:nvSpPr>
          <p:spPr>
            <a:xfrm>
              <a:off x="3451500" y="1096325"/>
              <a:ext cx="722700" cy="712800"/>
            </a:xfrm>
            <a:prstGeom prst="ellipse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4</a:t>
              </a:r>
              <a:endParaRPr sz="2400" b="1"/>
            </a:p>
          </p:txBody>
        </p:sp>
        <p:cxnSp>
          <p:nvCxnSpPr>
            <p:cNvPr id="599" name="Google Shape;599;p35"/>
            <p:cNvCxnSpPr>
              <a:stCxn id="593" idx="1"/>
              <a:endCxn id="598" idx="6"/>
            </p:cNvCxnSpPr>
            <p:nvPr/>
          </p:nvCxnSpPr>
          <p:spPr>
            <a:xfrm rot="10800000">
              <a:off x="4174262" y="1452712"/>
              <a:ext cx="1308900" cy="89100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00" name="Google Shape;600;p35"/>
            <p:cNvSpPr txBox="1"/>
            <p:nvPr/>
          </p:nvSpPr>
          <p:spPr>
            <a:xfrm>
              <a:off x="5032825" y="1656725"/>
              <a:ext cx="9435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1-p</a:t>
              </a:r>
              <a:endParaRPr sz="2400"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5384126" y="2239325"/>
              <a:ext cx="722700" cy="712800"/>
            </a:xfrm>
            <a:prstGeom prst="ellipse">
              <a:avLst/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3</a:t>
              </a:r>
              <a:endParaRPr sz="2400"/>
            </a:p>
          </p:txBody>
        </p:sp>
      </p:grpSp>
      <p:grpSp>
        <p:nvGrpSpPr>
          <p:cNvPr id="602" name="Google Shape;602;p35"/>
          <p:cNvGrpSpPr/>
          <p:nvPr/>
        </p:nvGrpSpPr>
        <p:grpSpPr>
          <a:xfrm>
            <a:off x="1511925" y="867725"/>
            <a:ext cx="2662275" cy="3151200"/>
            <a:chOff x="1511925" y="1096325"/>
            <a:chExt cx="2662275" cy="3151200"/>
          </a:xfrm>
        </p:grpSpPr>
        <p:sp>
          <p:nvSpPr>
            <p:cNvPr id="603" name="Google Shape;603;p35"/>
            <p:cNvSpPr/>
            <p:nvPr/>
          </p:nvSpPr>
          <p:spPr>
            <a:xfrm>
              <a:off x="1511925" y="3534725"/>
              <a:ext cx="722700" cy="712800"/>
            </a:xfrm>
            <a:prstGeom prst="ellipse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/>
                <a:t>5</a:t>
              </a:r>
              <a:endParaRPr sz="2400" b="1" dirty="0"/>
            </a:p>
          </p:txBody>
        </p:sp>
        <p:cxnSp>
          <p:nvCxnSpPr>
            <p:cNvPr id="604" name="Google Shape;604;p35"/>
            <p:cNvCxnSpPr>
              <a:stCxn id="598" idx="2"/>
              <a:endCxn id="603" idx="0"/>
            </p:cNvCxnSpPr>
            <p:nvPr/>
          </p:nvCxnSpPr>
          <p:spPr>
            <a:xfrm flipH="1">
              <a:off x="1873200" y="1452725"/>
              <a:ext cx="1578300" cy="2082000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05" name="Google Shape;605;p35"/>
            <p:cNvSpPr txBox="1"/>
            <p:nvPr/>
          </p:nvSpPr>
          <p:spPr>
            <a:xfrm>
              <a:off x="2272125" y="1857875"/>
              <a:ext cx="9435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/>
                <a:t>1-p</a:t>
              </a:r>
              <a:endParaRPr sz="2400" dirty="0"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3451500" y="1096325"/>
              <a:ext cx="722700" cy="712800"/>
            </a:xfrm>
            <a:prstGeom prst="ellipse">
              <a:avLst/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4</a:t>
              </a:r>
              <a:endParaRPr sz="2400" b="1"/>
            </a:p>
          </p:txBody>
        </p:sp>
      </p:grpSp>
      <p:sp>
        <p:nvSpPr>
          <p:cNvPr id="607" name="Google Shape;607;p35"/>
          <p:cNvSpPr/>
          <p:nvPr/>
        </p:nvSpPr>
        <p:spPr>
          <a:xfrm>
            <a:off x="919530" y="4016086"/>
            <a:ext cx="3864402" cy="847152"/>
          </a:xfrm>
          <a:prstGeom prst="irregularSeal2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Violation</a:t>
            </a:r>
            <a:endParaRPr sz="2400" b="1" dirty="0"/>
          </a:p>
        </p:txBody>
      </p:sp>
      <p:grpSp>
        <p:nvGrpSpPr>
          <p:cNvPr id="608" name="Google Shape;608;p35"/>
          <p:cNvGrpSpPr/>
          <p:nvPr/>
        </p:nvGrpSpPr>
        <p:grpSpPr>
          <a:xfrm>
            <a:off x="3444625" y="3113825"/>
            <a:ext cx="1840050" cy="905100"/>
            <a:chOff x="3444625" y="3113825"/>
            <a:chExt cx="1840050" cy="905100"/>
          </a:xfrm>
        </p:grpSpPr>
        <p:sp>
          <p:nvSpPr>
            <p:cNvPr id="609" name="Google Shape;609;p35"/>
            <p:cNvSpPr/>
            <p:nvPr/>
          </p:nvSpPr>
          <p:spPr>
            <a:xfrm>
              <a:off x="3444625" y="3306125"/>
              <a:ext cx="722700" cy="712800"/>
            </a:xfrm>
            <a:prstGeom prst="ellipse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1</a:t>
              </a:r>
              <a:endParaRPr sz="2400" b="1"/>
            </a:p>
          </p:txBody>
        </p:sp>
        <p:sp>
          <p:nvSpPr>
            <p:cNvPr id="610" name="Google Shape;610;p35"/>
            <p:cNvSpPr txBox="1"/>
            <p:nvPr/>
          </p:nvSpPr>
          <p:spPr>
            <a:xfrm>
              <a:off x="4029475" y="3113825"/>
              <a:ext cx="1255200" cy="52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(x,y)</a:t>
              </a:r>
              <a:endParaRPr sz="2400" b="1"/>
            </a:p>
          </p:txBody>
        </p:sp>
      </p:grpSp>
      <p:sp>
        <p:nvSpPr>
          <p:cNvPr id="612" name="Google Shape;612;p35"/>
          <p:cNvSpPr txBox="1"/>
          <p:nvPr/>
        </p:nvSpPr>
        <p:spPr>
          <a:xfrm>
            <a:off x="4814075" y="2727900"/>
            <a:ext cx="25761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Read or Write, happens before relation.</a:t>
            </a:r>
            <a:endParaRPr sz="1600" b="1"/>
          </a:p>
        </p:txBody>
      </p:sp>
      <p:sp>
        <p:nvSpPr>
          <p:cNvPr id="613" name="Google Shape;613;p35"/>
          <p:cNvSpPr txBox="1"/>
          <p:nvPr/>
        </p:nvSpPr>
        <p:spPr>
          <a:xfrm>
            <a:off x="1992923" y="42239"/>
            <a:ext cx="7419686" cy="77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Frontier(y) = Max { x: State(</a:t>
            </a:r>
            <a:r>
              <a:rPr lang="en" sz="2800" b="1" dirty="0" err="1"/>
              <a:t>x,y</a:t>
            </a:r>
            <a:r>
              <a:rPr lang="en" sz="2800" b="1" dirty="0"/>
              <a:t>) = visited }</a:t>
            </a:r>
            <a:endParaRPr sz="2800" b="1" dirty="0"/>
          </a:p>
        </p:txBody>
      </p:sp>
      <p:sp>
        <p:nvSpPr>
          <p:cNvPr id="614" name="Google Shape;614;p35"/>
          <p:cNvSpPr/>
          <p:nvPr/>
        </p:nvSpPr>
        <p:spPr>
          <a:xfrm>
            <a:off x="115340" y="1927875"/>
            <a:ext cx="501900" cy="5259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V</a:t>
            </a:r>
            <a:endParaRPr sz="2400" b="1"/>
          </a:p>
        </p:txBody>
      </p:sp>
      <p:sp>
        <p:nvSpPr>
          <p:cNvPr id="615" name="Google Shape;615;p35"/>
          <p:cNvSpPr/>
          <p:nvPr/>
        </p:nvSpPr>
        <p:spPr>
          <a:xfrm>
            <a:off x="617250" y="1927875"/>
            <a:ext cx="548700" cy="5259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F</a:t>
            </a:r>
            <a:endParaRPr sz="2400" b="1"/>
          </a:p>
        </p:txBody>
      </p:sp>
      <p:cxnSp>
        <p:nvCxnSpPr>
          <p:cNvPr id="617" name="Google Shape;617;p35"/>
          <p:cNvCxnSpPr/>
          <p:nvPr/>
        </p:nvCxnSpPr>
        <p:spPr>
          <a:xfrm>
            <a:off x="4175525" y="4568825"/>
            <a:ext cx="4908300" cy="201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8" name="Google Shape;618;p35"/>
          <p:cNvSpPr txBox="1"/>
          <p:nvPr/>
        </p:nvSpPr>
        <p:spPr>
          <a:xfrm>
            <a:off x="4703701" y="4029075"/>
            <a:ext cx="4753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00FF"/>
                </a:solidFill>
              </a:rPr>
              <a:t>Each cluster’s progress</a:t>
            </a:r>
            <a:endParaRPr sz="2200" b="1" dirty="0">
              <a:solidFill>
                <a:srgbClr val="0000FF"/>
              </a:solidFill>
            </a:endParaRPr>
          </a:p>
        </p:txBody>
      </p:sp>
      <p:grpSp>
        <p:nvGrpSpPr>
          <p:cNvPr id="619" name="Google Shape;619;p35"/>
          <p:cNvGrpSpPr/>
          <p:nvPr/>
        </p:nvGrpSpPr>
        <p:grpSpPr>
          <a:xfrm>
            <a:off x="3444625" y="2010725"/>
            <a:ext cx="1255100" cy="2008200"/>
            <a:chOff x="3444625" y="2010725"/>
            <a:chExt cx="1255100" cy="2008200"/>
          </a:xfrm>
        </p:grpSpPr>
        <p:grpSp>
          <p:nvGrpSpPr>
            <p:cNvPr id="620" name="Google Shape;620;p35"/>
            <p:cNvGrpSpPr/>
            <p:nvPr/>
          </p:nvGrpSpPr>
          <p:grpSpPr>
            <a:xfrm>
              <a:off x="3451500" y="2010725"/>
              <a:ext cx="1248225" cy="1295400"/>
              <a:chOff x="3451500" y="2239325"/>
              <a:chExt cx="1248225" cy="1295400"/>
            </a:xfrm>
          </p:grpSpPr>
          <p:sp>
            <p:nvSpPr>
              <p:cNvPr id="595" name="Google Shape;595;p35"/>
              <p:cNvSpPr/>
              <p:nvPr/>
            </p:nvSpPr>
            <p:spPr>
              <a:xfrm>
                <a:off x="3451500" y="2239325"/>
                <a:ext cx="722700" cy="7128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/>
                  <a:t>2</a:t>
                </a:r>
                <a:endParaRPr sz="2400" b="1"/>
              </a:p>
            </p:txBody>
          </p:sp>
          <p:cxnSp>
            <p:nvCxnSpPr>
              <p:cNvPr id="621" name="Google Shape;621;p35"/>
              <p:cNvCxnSpPr>
                <a:stCxn id="609" idx="0"/>
                <a:endCxn id="595" idx="4"/>
              </p:cNvCxnSpPr>
              <p:nvPr/>
            </p:nvCxnSpPr>
            <p:spPr>
              <a:xfrm rot="10800000" flipH="1">
                <a:off x="3805975" y="2952125"/>
                <a:ext cx="6900" cy="5826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622" name="Google Shape;622;p35"/>
              <p:cNvSpPr txBox="1"/>
              <p:nvPr/>
            </p:nvSpPr>
            <p:spPr>
              <a:xfrm>
                <a:off x="3756225" y="2973300"/>
                <a:ext cx="943500" cy="33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1-p</a:t>
                </a:r>
                <a:endParaRPr sz="2400"/>
              </a:p>
            </p:txBody>
          </p:sp>
        </p:grpSp>
        <p:sp>
          <p:nvSpPr>
            <p:cNvPr id="623" name="Google Shape;623;p35"/>
            <p:cNvSpPr/>
            <p:nvPr/>
          </p:nvSpPr>
          <p:spPr>
            <a:xfrm>
              <a:off x="3444625" y="3306125"/>
              <a:ext cx="722700" cy="712800"/>
            </a:xfrm>
            <a:prstGeom prst="ellipse">
              <a:avLst/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1</a:t>
              </a:r>
              <a:endParaRPr sz="2400" b="1"/>
            </a:p>
          </p:txBody>
        </p:sp>
      </p:grpSp>
      <p:sp>
        <p:nvSpPr>
          <p:cNvPr id="51" name="Google Shape;81;p20">
            <a:extLst>
              <a:ext uri="{FF2B5EF4-FFF2-40B4-BE49-F238E27FC236}">
                <a16:creationId xmlns:a16="http://schemas.microsoft.com/office/drawing/2014/main" xmlns="" id="{E12BBAB7-C040-C440-AE62-99E3903D8C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400">
                <a:solidFill>
                  <a:schemeClr val="tx1"/>
                </a:solidFill>
              </a:rPr>
              <a:t>17</a:t>
            </a:fld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FF154F-52F7-DF47-B4A9-DAD3985B1C7F}"/>
              </a:ext>
            </a:extLst>
          </p:cNvPr>
          <p:cNvSpPr txBox="1"/>
          <p:nvPr/>
        </p:nvSpPr>
        <p:spPr>
          <a:xfrm>
            <a:off x="2667000" y="346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5095834-7085-0644-83FD-8E349EBB95B6}"/>
              </a:ext>
            </a:extLst>
          </p:cNvPr>
          <p:cNvGrpSpPr/>
          <p:nvPr/>
        </p:nvGrpSpPr>
        <p:grpSpPr>
          <a:xfrm>
            <a:off x="2263846" y="3143525"/>
            <a:ext cx="1206432" cy="503700"/>
            <a:chOff x="2263846" y="3143525"/>
            <a:chExt cx="1206432" cy="503700"/>
          </a:xfrm>
        </p:grpSpPr>
        <p:cxnSp>
          <p:nvCxnSpPr>
            <p:cNvPr id="55" name="Google Shape;594;p35">
              <a:extLst>
                <a:ext uri="{FF2B5EF4-FFF2-40B4-BE49-F238E27FC236}">
                  <a16:creationId xmlns:a16="http://schemas.microsoft.com/office/drawing/2014/main" xmlns="" id="{17686E95-C8E3-1941-90E2-FE2A384D5C98}"/>
                </a:ext>
              </a:extLst>
            </p:cNvPr>
            <p:cNvCxnSpPr>
              <a:cxnSpLocks/>
            </p:cNvCxnSpPr>
            <p:nvPr/>
          </p:nvCxnSpPr>
          <p:spPr>
            <a:xfrm>
              <a:off x="2263846" y="3639450"/>
              <a:ext cx="1206432" cy="7775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7" name="Google Shape;596;p35">
              <a:extLst>
                <a:ext uri="{FF2B5EF4-FFF2-40B4-BE49-F238E27FC236}">
                  <a16:creationId xmlns:a16="http://schemas.microsoft.com/office/drawing/2014/main" xmlns="" id="{61C5ECCA-DD06-AA4A-9789-9E469AFDF2D8}"/>
                </a:ext>
              </a:extLst>
            </p:cNvPr>
            <p:cNvSpPr txBox="1"/>
            <p:nvPr/>
          </p:nvSpPr>
          <p:spPr>
            <a:xfrm>
              <a:off x="2359570" y="3143525"/>
              <a:ext cx="9435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/>
                <a:t>p</a:t>
              </a: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6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6"/>
          <p:cNvSpPr/>
          <p:nvPr/>
        </p:nvSpPr>
        <p:spPr>
          <a:xfrm>
            <a:off x="5962731" y="381870"/>
            <a:ext cx="2828467" cy="2552730"/>
          </a:xfrm>
          <a:prstGeom prst="ellipse">
            <a:avLst/>
          </a:prstGeom>
          <a:solidFill>
            <a:srgbClr val="EDA29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latin typeface="Comic Sans MS"/>
                <a:ea typeface="Comic Sans MS"/>
                <a:cs typeface="Comic Sans MS"/>
                <a:sym typeface="Comic Sans MS"/>
              </a:rPr>
              <a:t> Violation Probability       (</a:t>
            </a:r>
            <a:r>
              <a:rPr lang="en" sz="2600" b="1" dirty="0" err="1"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lang="en" sz="2600" b="1" baseline="-25000" dirty="0" err="1">
                <a:latin typeface="Comic Sans MS"/>
                <a:ea typeface="Comic Sans MS"/>
                <a:cs typeface="Comic Sans MS"/>
                <a:sym typeface="Comic Sans MS"/>
              </a:rPr>
              <a:t>vio</a:t>
            </a:r>
            <a:r>
              <a:rPr lang="en" sz="2600" b="1"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26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630" name="Google Shape;630;p36"/>
          <p:cNvGrpSpPr/>
          <p:nvPr/>
        </p:nvGrpSpPr>
        <p:grpSpPr>
          <a:xfrm>
            <a:off x="5156200" y="652515"/>
            <a:ext cx="2012101" cy="2041972"/>
            <a:chOff x="-449098" y="1397189"/>
            <a:chExt cx="2365508" cy="2365508"/>
          </a:xfrm>
        </p:grpSpPr>
        <p:sp>
          <p:nvSpPr>
            <p:cNvPr id="631" name="Google Shape;631;p36"/>
            <p:cNvSpPr/>
            <p:nvPr/>
          </p:nvSpPr>
          <p:spPr>
            <a:xfrm rot="-2700000">
              <a:off x="-54166" y="1695098"/>
              <a:ext cx="1575643" cy="1769691"/>
            </a:xfrm>
            <a:custGeom>
              <a:avLst/>
              <a:gdLst/>
              <a:ahLst/>
              <a:cxnLst/>
              <a:rect l="l" t="t" r="r" b="b"/>
              <a:pathLst>
                <a:path w="254" h="285" extrusionOk="0">
                  <a:moveTo>
                    <a:pt x="200" y="153"/>
                  </a:move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0" y="41"/>
                    <a:pt x="218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267"/>
                    <a:pt x="1" y="276"/>
                    <a:pt x="1" y="285"/>
                  </a:cubicBezTo>
                  <a:cubicBezTo>
                    <a:pt x="43" y="263"/>
                    <a:pt x="90" y="251"/>
                    <a:pt x="140" y="250"/>
                  </a:cubicBezTo>
                  <a:cubicBezTo>
                    <a:pt x="142" y="211"/>
                    <a:pt x="164" y="174"/>
                    <a:pt x="200" y="153"/>
                  </a:cubicBezTo>
                  <a:close/>
                </a:path>
              </a:pathLst>
            </a:custGeom>
            <a:solidFill>
              <a:srgbClr val="A72A1E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 txBox="1"/>
            <p:nvPr/>
          </p:nvSpPr>
          <p:spPr>
            <a:xfrm rot="-5400000">
              <a:off x="-132492" y="2290153"/>
              <a:ext cx="14961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</a:t>
              </a:r>
              <a:endParaRPr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33" name="Google Shape;633;p36"/>
          <p:cNvGrpSpPr/>
          <p:nvPr/>
        </p:nvGrpSpPr>
        <p:grpSpPr>
          <a:xfrm>
            <a:off x="6374084" y="2031544"/>
            <a:ext cx="2012100" cy="1418992"/>
            <a:chOff x="1156921" y="3246456"/>
            <a:chExt cx="2012100" cy="1418992"/>
          </a:xfrm>
        </p:grpSpPr>
        <p:sp>
          <p:nvSpPr>
            <p:cNvPr id="634" name="Google Shape;634;p36"/>
            <p:cNvSpPr/>
            <p:nvPr/>
          </p:nvSpPr>
          <p:spPr>
            <a:xfrm rot="18900000">
              <a:off x="1299698" y="3246456"/>
              <a:ext cx="1634589" cy="1418992"/>
            </a:xfrm>
            <a:custGeom>
              <a:avLst/>
              <a:gdLst/>
              <a:ahLst/>
              <a:cxnLst/>
              <a:rect l="l" t="t" r="r" b="b"/>
              <a:pathLst>
                <a:path w="285" h="254" extrusionOk="0">
                  <a:moveTo>
                    <a:pt x="152" y="54"/>
                  </a:moveTo>
                  <a:cubicBezTo>
                    <a:pt x="142" y="37"/>
                    <a:pt x="137" y="19"/>
                    <a:pt x="136" y="0"/>
                  </a:cubicBezTo>
                  <a:cubicBezTo>
                    <a:pt x="86" y="1"/>
                    <a:pt x="40" y="14"/>
                    <a:pt x="0" y="36"/>
                  </a:cubicBezTo>
                  <a:cubicBezTo>
                    <a:pt x="20" y="160"/>
                    <a:pt x="127" y="254"/>
                    <a:pt x="257" y="254"/>
                  </a:cubicBezTo>
                  <a:cubicBezTo>
                    <a:pt x="266" y="254"/>
                    <a:pt x="276" y="254"/>
                    <a:pt x="285" y="253"/>
                  </a:cubicBezTo>
                  <a:cubicBezTo>
                    <a:pt x="263" y="211"/>
                    <a:pt x="251" y="164"/>
                    <a:pt x="250" y="115"/>
                  </a:cubicBezTo>
                  <a:cubicBezTo>
                    <a:pt x="210" y="112"/>
                    <a:pt x="173" y="91"/>
                    <a:pt x="152" y="54"/>
                  </a:cubicBezTo>
                  <a:close/>
                </a:path>
              </a:pathLst>
            </a:custGeom>
            <a:solidFill>
              <a:srgbClr val="CC0000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 txBox="1"/>
            <p:nvPr/>
          </p:nvSpPr>
          <p:spPr>
            <a:xfrm>
              <a:off x="1156921" y="3731975"/>
              <a:ext cx="2012100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# Clusters (R)</a:t>
              </a:r>
              <a:endParaRPr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36" name="Google Shape;636;p36"/>
          <p:cNvGrpSpPr/>
          <p:nvPr/>
        </p:nvGrpSpPr>
        <p:grpSpPr>
          <a:xfrm>
            <a:off x="7886464" y="681942"/>
            <a:ext cx="1348229" cy="1592084"/>
            <a:chOff x="2988932" y="1747454"/>
            <a:chExt cx="1348229" cy="1592084"/>
          </a:xfrm>
        </p:grpSpPr>
        <p:sp>
          <p:nvSpPr>
            <p:cNvPr id="637" name="Google Shape;637;p36"/>
            <p:cNvSpPr/>
            <p:nvPr/>
          </p:nvSpPr>
          <p:spPr>
            <a:xfrm rot="18900000">
              <a:off x="2988932" y="1819877"/>
              <a:ext cx="1348229" cy="1519661"/>
            </a:xfrm>
            <a:custGeom>
              <a:avLst/>
              <a:gdLst/>
              <a:ahLst/>
              <a:cxnLst/>
              <a:rect l="l" t="t" r="r" b="b"/>
              <a:pathLst>
                <a:path w="254" h="285" extrusionOk="0">
                  <a:moveTo>
                    <a:pt x="53" y="133"/>
                  </a:moveTo>
                  <a:cubicBezTo>
                    <a:pt x="37" y="142"/>
                    <a:pt x="18" y="148"/>
                    <a:pt x="0" y="149"/>
                  </a:cubicBezTo>
                  <a:cubicBezTo>
                    <a:pt x="1" y="198"/>
                    <a:pt x="14" y="244"/>
                    <a:pt x="36" y="285"/>
                  </a:cubicBezTo>
                  <a:cubicBezTo>
                    <a:pt x="159" y="264"/>
                    <a:pt x="254" y="157"/>
                    <a:pt x="254" y="27"/>
                  </a:cubicBezTo>
                  <a:cubicBezTo>
                    <a:pt x="254" y="18"/>
                    <a:pt x="253" y="9"/>
                    <a:pt x="252" y="0"/>
                  </a:cubicBezTo>
                  <a:cubicBezTo>
                    <a:pt x="211" y="21"/>
                    <a:pt x="164" y="34"/>
                    <a:pt x="114" y="34"/>
                  </a:cubicBezTo>
                  <a:cubicBezTo>
                    <a:pt x="112" y="74"/>
                    <a:pt x="90" y="111"/>
                    <a:pt x="53" y="133"/>
                  </a:cubicBezTo>
                  <a:close/>
                </a:path>
              </a:pathLst>
            </a:custGeom>
            <a:solidFill>
              <a:srgbClr val="E06666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 txBox="1"/>
            <p:nvPr/>
          </p:nvSpPr>
          <p:spPr>
            <a:xfrm rot="5400000">
              <a:off x="2954366" y="2213954"/>
              <a:ext cx="14961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# Steps (k)</a:t>
              </a:r>
              <a:endParaRPr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39" name="Google Shape;639;p36"/>
          <p:cNvGrpSpPr/>
          <p:nvPr/>
        </p:nvGrpSpPr>
        <p:grpSpPr>
          <a:xfrm>
            <a:off x="6110989" y="-315619"/>
            <a:ext cx="2342810" cy="1616220"/>
            <a:chOff x="1178980" y="385921"/>
            <a:chExt cx="2017775" cy="1362179"/>
          </a:xfrm>
        </p:grpSpPr>
        <p:sp>
          <p:nvSpPr>
            <p:cNvPr id="640" name="Google Shape;640;p36"/>
            <p:cNvSpPr/>
            <p:nvPr/>
          </p:nvSpPr>
          <p:spPr>
            <a:xfrm rot="18900000">
              <a:off x="1497544" y="385921"/>
              <a:ext cx="1461576" cy="1362179"/>
            </a:xfrm>
            <a:custGeom>
              <a:avLst/>
              <a:gdLst/>
              <a:ahLst/>
              <a:cxnLst/>
              <a:rect l="l" t="t" r="r" b="b"/>
              <a:pathLst>
                <a:path w="285" h="253" extrusionOk="0">
                  <a:moveTo>
                    <a:pt x="28" y="0"/>
                  </a:moveTo>
                  <a:cubicBezTo>
                    <a:pt x="19" y="0"/>
                    <a:pt x="9" y="0"/>
                    <a:pt x="0" y="1"/>
                  </a:cubicBezTo>
                  <a:cubicBezTo>
                    <a:pt x="22" y="43"/>
                    <a:pt x="34" y="90"/>
                    <a:pt x="35" y="140"/>
                  </a:cubicBezTo>
                  <a:cubicBezTo>
                    <a:pt x="74" y="142"/>
                    <a:pt x="112" y="163"/>
                    <a:pt x="133" y="200"/>
                  </a:cubicBezTo>
                  <a:cubicBezTo>
                    <a:pt x="143" y="217"/>
                    <a:pt x="148" y="235"/>
                    <a:pt x="149" y="253"/>
                  </a:cubicBezTo>
                  <a:cubicBezTo>
                    <a:pt x="198" y="252"/>
                    <a:pt x="244" y="239"/>
                    <a:pt x="285" y="217"/>
                  </a:cubicBezTo>
                  <a:cubicBezTo>
                    <a:pt x="264" y="94"/>
                    <a:pt x="157" y="0"/>
                    <a:pt x="28" y="0"/>
                  </a:cubicBezTo>
                  <a:close/>
                </a:path>
              </a:pathLst>
            </a:custGeom>
            <a:solidFill>
              <a:srgbClr val="802017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1" name="Google Shape;641;p36"/>
            <p:cNvSpPr txBox="1"/>
            <p:nvPr/>
          </p:nvSpPr>
          <p:spPr>
            <a:xfrm>
              <a:off x="1178980" y="729310"/>
              <a:ext cx="2017775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>
                  <a:solidFill>
                    <a:schemeClr val="bg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Distribution</a:t>
              </a:r>
              <a:r>
                <a:rPr lang="en" sz="2200" dirty="0">
                  <a:latin typeface="Comic Sans MS"/>
                  <a:ea typeface="Comic Sans MS"/>
                  <a:cs typeface="Comic Sans MS"/>
                  <a:sym typeface="Comic Sans MS"/>
                </a:rPr>
                <a:t> </a:t>
              </a:r>
              <a:endParaRPr sz="2200" dirty="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2" name="Google Shape;642;p36"/>
            <p:cNvSpPr txBox="1"/>
            <p:nvPr/>
          </p:nvSpPr>
          <p:spPr>
            <a:xfrm>
              <a:off x="1400584" y="936502"/>
              <a:ext cx="1656000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bg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(</a:t>
              </a:r>
              <a:r>
                <a:rPr lang="en" sz="2400" b="1" dirty="0">
                  <a:solidFill>
                    <a:schemeClr val="bg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𝞼</a:t>
              </a:r>
              <a:r>
                <a:rPr lang="en" sz="2000" dirty="0">
                  <a:solidFill>
                    <a:schemeClr val="bg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)</a:t>
              </a:r>
              <a:endParaRPr sz="20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77F844-195F-E843-83C8-25CF9CA77C44}"/>
              </a:ext>
            </a:extLst>
          </p:cNvPr>
          <p:cNvGrpSpPr/>
          <p:nvPr/>
        </p:nvGrpSpPr>
        <p:grpSpPr>
          <a:xfrm>
            <a:off x="185647" y="91811"/>
            <a:ext cx="4007225" cy="2310801"/>
            <a:chOff x="1511925" y="867725"/>
            <a:chExt cx="6292600" cy="3151200"/>
          </a:xfrm>
        </p:grpSpPr>
        <p:cxnSp>
          <p:nvCxnSpPr>
            <p:cNvPr id="29" name="Google Shape;577;p35">
              <a:extLst>
                <a:ext uri="{FF2B5EF4-FFF2-40B4-BE49-F238E27FC236}">
                  <a16:creationId xmlns:a16="http://schemas.microsoft.com/office/drawing/2014/main" xmlns="" id="{AFBF18F3-AA68-9D42-BBF4-2A3746F39882}"/>
                </a:ext>
              </a:extLst>
            </p:cNvPr>
            <p:cNvCxnSpPr/>
            <p:nvPr/>
          </p:nvCxnSpPr>
          <p:spPr>
            <a:xfrm>
              <a:off x="1650625" y="1201325"/>
              <a:ext cx="6006900" cy="456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" name="Google Shape;578;p35">
              <a:extLst>
                <a:ext uri="{FF2B5EF4-FFF2-40B4-BE49-F238E27FC236}">
                  <a16:creationId xmlns:a16="http://schemas.microsoft.com/office/drawing/2014/main" xmlns="" id="{66C79DD9-DF3A-FC44-9D55-6FD8F19A5D42}"/>
                </a:ext>
              </a:extLst>
            </p:cNvPr>
            <p:cNvSpPr/>
            <p:nvPr/>
          </p:nvSpPr>
          <p:spPr>
            <a:xfrm>
              <a:off x="1525675" y="8677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9;p35">
              <a:extLst>
                <a:ext uri="{FF2B5EF4-FFF2-40B4-BE49-F238E27FC236}">
                  <a16:creationId xmlns:a16="http://schemas.microsoft.com/office/drawing/2014/main" xmlns="" id="{6FB6D108-C683-9142-B048-43779CE146E6}"/>
                </a:ext>
              </a:extLst>
            </p:cNvPr>
            <p:cNvSpPr/>
            <p:nvPr/>
          </p:nvSpPr>
          <p:spPr>
            <a:xfrm>
              <a:off x="3444625" y="8677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80;p35">
              <a:extLst>
                <a:ext uri="{FF2B5EF4-FFF2-40B4-BE49-F238E27FC236}">
                  <a16:creationId xmlns:a16="http://schemas.microsoft.com/office/drawing/2014/main" xmlns="" id="{058F4AD5-89F7-9049-9780-4D968EDA721B}"/>
                </a:ext>
              </a:extLst>
            </p:cNvPr>
            <p:cNvSpPr/>
            <p:nvPr/>
          </p:nvSpPr>
          <p:spPr>
            <a:xfrm>
              <a:off x="5377325" y="8677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81;p35">
              <a:extLst>
                <a:ext uri="{FF2B5EF4-FFF2-40B4-BE49-F238E27FC236}">
                  <a16:creationId xmlns:a16="http://schemas.microsoft.com/office/drawing/2014/main" xmlns="" id="{7D52DAEF-5E1C-1B4F-A96D-8BB0A16EDAD1}"/>
                </a:ext>
              </a:extLst>
            </p:cNvPr>
            <p:cNvSpPr/>
            <p:nvPr/>
          </p:nvSpPr>
          <p:spPr>
            <a:xfrm>
              <a:off x="7081825" y="8677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" name="Google Shape;582;p35">
              <a:extLst>
                <a:ext uri="{FF2B5EF4-FFF2-40B4-BE49-F238E27FC236}">
                  <a16:creationId xmlns:a16="http://schemas.microsoft.com/office/drawing/2014/main" xmlns="" id="{EE2B32B6-3800-8F4C-BE38-B170B5C0523F}"/>
                </a:ext>
              </a:extLst>
            </p:cNvPr>
            <p:cNvCxnSpPr/>
            <p:nvPr/>
          </p:nvCxnSpPr>
          <p:spPr>
            <a:xfrm>
              <a:off x="1650625" y="2344325"/>
              <a:ext cx="6006900" cy="456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" name="Google Shape;583;p35">
              <a:extLst>
                <a:ext uri="{FF2B5EF4-FFF2-40B4-BE49-F238E27FC236}">
                  <a16:creationId xmlns:a16="http://schemas.microsoft.com/office/drawing/2014/main" xmlns="" id="{BF400FF8-C46A-C54B-A181-25ADB9C95EFE}"/>
                </a:ext>
              </a:extLst>
            </p:cNvPr>
            <p:cNvSpPr/>
            <p:nvPr/>
          </p:nvSpPr>
          <p:spPr>
            <a:xfrm>
              <a:off x="1525675" y="20107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84;p35">
              <a:extLst>
                <a:ext uri="{FF2B5EF4-FFF2-40B4-BE49-F238E27FC236}">
                  <a16:creationId xmlns:a16="http://schemas.microsoft.com/office/drawing/2014/main" xmlns="" id="{3A7E0279-740F-A94C-97CE-32094B441939}"/>
                </a:ext>
              </a:extLst>
            </p:cNvPr>
            <p:cNvSpPr/>
            <p:nvPr/>
          </p:nvSpPr>
          <p:spPr>
            <a:xfrm>
              <a:off x="3444625" y="20107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5;p35">
              <a:extLst>
                <a:ext uri="{FF2B5EF4-FFF2-40B4-BE49-F238E27FC236}">
                  <a16:creationId xmlns:a16="http://schemas.microsoft.com/office/drawing/2014/main" xmlns="" id="{5F0CE8C5-7553-AE4E-8145-87DA66E9AB36}"/>
                </a:ext>
              </a:extLst>
            </p:cNvPr>
            <p:cNvSpPr/>
            <p:nvPr/>
          </p:nvSpPr>
          <p:spPr>
            <a:xfrm>
              <a:off x="5377325" y="20107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6;p35">
              <a:extLst>
                <a:ext uri="{FF2B5EF4-FFF2-40B4-BE49-F238E27FC236}">
                  <a16:creationId xmlns:a16="http://schemas.microsoft.com/office/drawing/2014/main" xmlns="" id="{69E5D5F9-B645-A84A-8F50-49169D5F84BC}"/>
                </a:ext>
              </a:extLst>
            </p:cNvPr>
            <p:cNvSpPr/>
            <p:nvPr/>
          </p:nvSpPr>
          <p:spPr>
            <a:xfrm>
              <a:off x="7081825" y="20107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" name="Google Shape;587;p35">
              <a:extLst>
                <a:ext uri="{FF2B5EF4-FFF2-40B4-BE49-F238E27FC236}">
                  <a16:creationId xmlns:a16="http://schemas.microsoft.com/office/drawing/2014/main" xmlns="" id="{79EA55C7-06FB-3A42-8616-17AB7445D261}"/>
                </a:ext>
              </a:extLst>
            </p:cNvPr>
            <p:cNvCxnSpPr/>
            <p:nvPr/>
          </p:nvCxnSpPr>
          <p:spPr>
            <a:xfrm>
              <a:off x="1650625" y="3639725"/>
              <a:ext cx="6006900" cy="456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" name="Google Shape;588;p35">
              <a:extLst>
                <a:ext uri="{FF2B5EF4-FFF2-40B4-BE49-F238E27FC236}">
                  <a16:creationId xmlns:a16="http://schemas.microsoft.com/office/drawing/2014/main" xmlns="" id="{33F90E5D-F6F5-BD42-B957-DDBF4BDD3D81}"/>
                </a:ext>
              </a:extLst>
            </p:cNvPr>
            <p:cNvSpPr/>
            <p:nvPr/>
          </p:nvSpPr>
          <p:spPr>
            <a:xfrm>
              <a:off x="1525675" y="33061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9;p35">
              <a:extLst>
                <a:ext uri="{FF2B5EF4-FFF2-40B4-BE49-F238E27FC236}">
                  <a16:creationId xmlns:a16="http://schemas.microsoft.com/office/drawing/2014/main" xmlns="" id="{77922EBC-E545-8C4E-AA71-DAD01849C078}"/>
                </a:ext>
              </a:extLst>
            </p:cNvPr>
            <p:cNvSpPr/>
            <p:nvPr/>
          </p:nvSpPr>
          <p:spPr>
            <a:xfrm>
              <a:off x="3444625" y="33061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90;p35">
              <a:extLst>
                <a:ext uri="{FF2B5EF4-FFF2-40B4-BE49-F238E27FC236}">
                  <a16:creationId xmlns:a16="http://schemas.microsoft.com/office/drawing/2014/main" xmlns="" id="{95259D2F-1147-7D43-A170-0C814DE2F092}"/>
                </a:ext>
              </a:extLst>
            </p:cNvPr>
            <p:cNvSpPr/>
            <p:nvPr/>
          </p:nvSpPr>
          <p:spPr>
            <a:xfrm>
              <a:off x="5377325" y="33061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91;p35">
              <a:extLst>
                <a:ext uri="{FF2B5EF4-FFF2-40B4-BE49-F238E27FC236}">
                  <a16:creationId xmlns:a16="http://schemas.microsoft.com/office/drawing/2014/main" xmlns="" id="{356D9DA0-A277-3140-ADA8-C0BB0B432869}"/>
                </a:ext>
              </a:extLst>
            </p:cNvPr>
            <p:cNvSpPr/>
            <p:nvPr/>
          </p:nvSpPr>
          <p:spPr>
            <a:xfrm>
              <a:off x="7081825" y="3306125"/>
              <a:ext cx="722700" cy="7128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592;p35">
              <a:extLst>
                <a:ext uri="{FF2B5EF4-FFF2-40B4-BE49-F238E27FC236}">
                  <a16:creationId xmlns:a16="http://schemas.microsoft.com/office/drawing/2014/main" xmlns="" id="{07E8EDD6-8677-5646-988A-68A0272B72FE}"/>
                </a:ext>
              </a:extLst>
            </p:cNvPr>
            <p:cNvGrpSpPr/>
            <p:nvPr/>
          </p:nvGrpSpPr>
          <p:grpSpPr>
            <a:xfrm>
              <a:off x="4174200" y="2010725"/>
              <a:ext cx="1925825" cy="712800"/>
              <a:chOff x="4174200" y="2239325"/>
              <a:chExt cx="1925825" cy="712800"/>
            </a:xfrm>
          </p:grpSpPr>
          <p:sp>
            <p:nvSpPr>
              <p:cNvPr id="45" name="Google Shape;593;p35">
                <a:extLst>
                  <a:ext uri="{FF2B5EF4-FFF2-40B4-BE49-F238E27FC236}">
                    <a16:creationId xmlns:a16="http://schemas.microsoft.com/office/drawing/2014/main" xmlns="" id="{C9B9D05E-CF1B-D64E-B23C-D234FDB7C3CD}"/>
                  </a:ext>
                </a:extLst>
              </p:cNvPr>
              <p:cNvSpPr/>
              <p:nvPr/>
            </p:nvSpPr>
            <p:spPr>
              <a:xfrm>
                <a:off x="5377325" y="2239325"/>
                <a:ext cx="722700" cy="7128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3</a:t>
                </a:r>
                <a:endParaRPr sz="2400"/>
              </a:p>
            </p:txBody>
          </p:sp>
          <p:cxnSp>
            <p:nvCxnSpPr>
              <p:cNvPr id="46" name="Google Shape;594;p35">
                <a:extLst>
                  <a:ext uri="{FF2B5EF4-FFF2-40B4-BE49-F238E27FC236}">
                    <a16:creationId xmlns:a16="http://schemas.microsoft.com/office/drawing/2014/main" xmlns="" id="{593373DD-9555-BD48-A322-C9C468607C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4200" y="2608425"/>
                <a:ext cx="12030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48" name="Google Shape;597;p35">
              <a:extLst>
                <a:ext uri="{FF2B5EF4-FFF2-40B4-BE49-F238E27FC236}">
                  <a16:creationId xmlns:a16="http://schemas.microsoft.com/office/drawing/2014/main" xmlns="" id="{A06082DC-2923-9449-9991-1B4592E4671F}"/>
                </a:ext>
              </a:extLst>
            </p:cNvPr>
            <p:cNvGrpSpPr/>
            <p:nvPr/>
          </p:nvGrpSpPr>
          <p:grpSpPr>
            <a:xfrm>
              <a:off x="3451500" y="867725"/>
              <a:ext cx="2655326" cy="1855800"/>
              <a:chOff x="3451500" y="1096325"/>
              <a:chExt cx="2655326" cy="1855800"/>
            </a:xfrm>
          </p:grpSpPr>
          <p:sp>
            <p:nvSpPr>
              <p:cNvPr id="49" name="Google Shape;598;p35">
                <a:extLst>
                  <a:ext uri="{FF2B5EF4-FFF2-40B4-BE49-F238E27FC236}">
                    <a16:creationId xmlns:a16="http://schemas.microsoft.com/office/drawing/2014/main" xmlns="" id="{DDD6D531-887E-4740-BD97-BD81122E8E1D}"/>
                  </a:ext>
                </a:extLst>
              </p:cNvPr>
              <p:cNvSpPr/>
              <p:nvPr/>
            </p:nvSpPr>
            <p:spPr>
              <a:xfrm>
                <a:off x="3451500" y="1096325"/>
                <a:ext cx="722700" cy="7128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/>
                  <a:t>4</a:t>
                </a:r>
                <a:endParaRPr sz="2400" b="1"/>
              </a:p>
            </p:txBody>
          </p:sp>
          <p:cxnSp>
            <p:nvCxnSpPr>
              <p:cNvPr id="50" name="Google Shape;599;p35">
                <a:extLst>
                  <a:ext uri="{FF2B5EF4-FFF2-40B4-BE49-F238E27FC236}">
                    <a16:creationId xmlns:a16="http://schemas.microsoft.com/office/drawing/2014/main" xmlns="" id="{358107DC-5C16-7144-8703-179D9A01B72B}"/>
                  </a:ext>
                </a:extLst>
              </p:cNvPr>
              <p:cNvCxnSpPr>
                <a:stCxn id="45" idx="1"/>
                <a:endCxn id="49" idx="6"/>
              </p:cNvCxnSpPr>
              <p:nvPr/>
            </p:nvCxnSpPr>
            <p:spPr>
              <a:xfrm rot="10800000">
                <a:off x="4174262" y="1452712"/>
                <a:ext cx="1308900" cy="891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52" name="Google Shape;601;p35">
                <a:extLst>
                  <a:ext uri="{FF2B5EF4-FFF2-40B4-BE49-F238E27FC236}">
                    <a16:creationId xmlns:a16="http://schemas.microsoft.com/office/drawing/2014/main" xmlns="" id="{6F9EED5B-D8CE-CD46-9CD5-37F0F8830FC4}"/>
                  </a:ext>
                </a:extLst>
              </p:cNvPr>
              <p:cNvSpPr/>
              <p:nvPr/>
            </p:nvSpPr>
            <p:spPr>
              <a:xfrm>
                <a:off x="5384126" y="2239325"/>
                <a:ext cx="722700" cy="712800"/>
              </a:xfrm>
              <a:prstGeom prst="ellipse">
                <a:avLst/>
              </a:prstGeom>
              <a:solidFill>
                <a:srgbClr val="00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3</a:t>
                </a:r>
                <a:endParaRPr sz="2400"/>
              </a:p>
            </p:txBody>
          </p:sp>
        </p:grpSp>
        <p:grpSp>
          <p:nvGrpSpPr>
            <p:cNvPr id="53" name="Google Shape;602;p35">
              <a:extLst>
                <a:ext uri="{FF2B5EF4-FFF2-40B4-BE49-F238E27FC236}">
                  <a16:creationId xmlns:a16="http://schemas.microsoft.com/office/drawing/2014/main" xmlns="" id="{B0C39D1A-93D7-0443-8F4A-9F8EBC6FEAEE}"/>
                </a:ext>
              </a:extLst>
            </p:cNvPr>
            <p:cNvGrpSpPr/>
            <p:nvPr/>
          </p:nvGrpSpPr>
          <p:grpSpPr>
            <a:xfrm>
              <a:off x="1511925" y="867725"/>
              <a:ext cx="2662275" cy="3151200"/>
              <a:chOff x="1511925" y="1096325"/>
              <a:chExt cx="2662275" cy="3151200"/>
            </a:xfrm>
          </p:grpSpPr>
          <p:sp>
            <p:nvSpPr>
              <p:cNvPr id="54" name="Google Shape;603;p35">
                <a:extLst>
                  <a:ext uri="{FF2B5EF4-FFF2-40B4-BE49-F238E27FC236}">
                    <a16:creationId xmlns:a16="http://schemas.microsoft.com/office/drawing/2014/main" xmlns="" id="{DB15C4A3-AC0B-7940-B797-E8FB1A2498FE}"/>
                  </a:ext>
                </a:extLst>
              </p:cNvPr>
              <p:cNvSpPr/>
              <p:nvPr/>
            </p:nvSpPr>
            <p:spPr>
              <a:xfrm>
                <a:off x="1511925" y="3534725"/>
                <a:ext cx="722700" cy="7128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/>
                  <a:t>5</a:t>
                </a:r>
                <a:endParaRPr sz="2400" b="1" dirty="0"/>
              </a:p>
            </p:txBody>
          </p:sp>
          <p:cxnSp>
            <p:nvCxnSpPr>
              <p:cNvPr id="55" name="Google Shape;604;p35">
                <a:extLst>
                  <a:ext uri="{FF2B5EF4-FFF2-40B4-BE49-F238E27FC236}">
                    <a16:creationId xmlns:a16="http://schemas.microsoft.com/office/drawing/2014/main" xmlns="" id="{3FC39AA8-9A5C-8544-B007-32ACBF302686}"/>
                  </a:ext>
                </a:extLst>
              </p:cNvPr>
              <p:cNvCxnSpPr>
                <a:stCxn id="49" idx="2"/>
                <a:endCxn id="54" idx="0"/>
              </p:cNvCxnSpPr>
              <p:nvPr/>
            </p:nvCxnSpPr>
            <p:spPr>
              <a:xfrm flipH="1">
                <a:off x="1873200" y="1452725"/>
                <a:ext cx="1578300" cy="2082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57" name="Google Shape;606;p35">
                <a:extLst>
                  <a:ext uri="{FF2B5EF4-FFF2-40B4-BE49-F238E27FC236}">
                    <a16:creationId xmlns:a16="http://schemas.microsoft.com/office/drawing/2014/main" xmlns="" id="{BA086154-5376-9B41-84CB-64288E7FE86D}"/>
                  </a:ext>
                </a:extLst>
              </p:cNvPr>
              <p:cNvSpPr/>
              <p:nvPr/>
            </p:nvSpPr>
            <p:spPr>
              <a:xfrm>
                <a:off x="3451500" y="1096325"/>
                <a:ext cx="722700" cy="712800"/>
              </a:xfrm>
              <a:prstGeom prst="ellipse">
                <a:avLst/>
              </a:prstGeom>
              <a:solidFill>
                <a:srgbClr val="00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/>
                  <a:t>4</a:t>
                </a:r>
                <a:endParaRPr sz="2400" b="1"/>
              </a:p>
            </p:txBody>
          </p:sp>
        </p:grpSp>
        <p:sp>
          <p:nvSpPr>
            <p:cNvPr id="58" name="Google Shape;609;p35">
              <a:extLst>
                <a:ext uri="{FF2B5EF4-FFF2-40B4-BE49-F238E27FC236}">
                  <a16:creationId xmlns:a16="http://schemas.microsoft.com/office/drawing/2014/main" xmlns="" id="{47E9B403-4D84-6C48-A2F9-EF45832E1B9C}"/>
                </a:ext>
              </a:extLst>
            </p:cNvPr>
            <p:cNvSpPr/>
            <p:nvPr/>
          </p:nvSpPr>
          <p:spPr>
            <a:xfrm>
              <a:off x="3444625" y="3306125"/>
              <a:ext cx="722700" cy="712800"/>
            </a:xfrm>
            <a:prstGeom prst="ellipse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1</a:t>
              </a:r>
              <a:endParaRPr sz="2400" b="1"/>
            </a:p>
          </p:txBody>
        </p:sp>
        <p:grpSp>
          <p:nvGrpSpPr>
            <p:cNvPr id="59" name="Google Shape;619;p35">
              <a:extLst>
                <a:ext uri="{FF2B5EF4-FFF2-40B4-BE49-F238E27FC236}">
                  <a16:creationId xmlns:a16="http://schemas.microsoft.com/office/drawing/2014/main" xmlns="" id="{0E18786A-BE3F-1B44-8151-A8F2F64F036C}"/>
                </a:ext>
              </a:extLst>
            </p:cNvPr>
            <p:cNvGrpSpPr/>
            <p:nvPr/>
          </p:nvGrpSpPr>
          <p:grpSpPr>
            <a:xfrm>
              <a:off x="3444625" y="2010725"/>
              <a:ext cx="729575" cy="2008200"/>
              <a:chOff x="3444625" y="2010725"/>
              <a:chExt cx="729575" cy="2008200"/>
            </a:xfrm>
          </p:grpSpPr>
          <p:grpSp>
            <p:nvGrpSpPr>
              <p:cNvPr id="60" name="Google Shape;620;p35">
                <a:extLst>
                  <a:ext uri="{FF2B5EF4-FFF2-40B4-BE49-F238E27FC236}">
                    <a16:creationId xmlns:a16="http://schemas.microsoft.com/office/drawing/2014/main" xmlns="" id="{003D6689-4AAA-1148-BF64-92425B09AC4F}"/>
                  </a:ext>
                </a:extLst>
              </p:cNvPr>
              <p:cNvGrpSpPr/>
              <p:nvPr/>
            </p:nvGrpSpPr>
            <p:grpSpPr>
              <a:xfrm>
                <a:off x="3451500" y="2010725"/>
                <a:ext cx="722700" cy="1295400"/>
                <a:chOff x="3451500" y="2239325"/>
                <a:chExt cx="722700" cy="1295400"/>
              </a:xfrm>
            </p:grpSpPr>
            <p:sp>
              <p:nvSpPr>
                <p:cNvPr id="62" name="Google Shape;595;p35">
                  <a:extLst>
                    <a:ext uri="{FF2B5EF4-FFF2-40B4-BE49-F238E27FC236}">
                      <a16:creationId xmlns:a16="http://schemas.microsoft.com/office/drawing/2014/main" xmlns="" id="{92E678B1-352B-FC44-8D01-B9816825854D}"/>
                    </a:ext>
                  </a:extLst>
                </p:cNvPr>
                <p:cNvSpPr/>
                <p:nvPr/>
              </p:nvSpPr>
              <p:spPr>
                <a:xfrm>
                  <a:off x="3451500" y="2239325"/>
                  <a:ext cx="722700" cy="712800"/>
                </a:xfrm>
                <a:prstGeom prst="ellipse">
                  <a:avLst/>
                </a:prstGeom>
                <a:solidFill>
                  <a:srgbClr val="38761D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2400" b="1"/>
                    <a:t>2</a:t>
                  </a:r>
                  <a:endParaRPr sz="2400" b="1"/>
                </a:p>
              </p:txBody>
            </p:sp>
            <p:cxnSp>
              <p:nvCxnSpPr>
                <p:cNvPr id="63" name="Google Shape;621;p35">
                  <a:extLst>
                    <a:ext uri="{FF2B5EF4-FFF2-40B4-BE49-F238E27FC236}">
                      <a16:creationId xmlns:a16="http://schemas.microsoft.com/office/drawing/2014/main" xmlns="" id="{2573B7B8-C023-374B-A2FE-421E8497B677}"/>
                    </a:ext>
                  </a:extLst>
                </p:cNvPr>
                <p:cNvCxnSpPr>
                  <a:stCxn id="58" idx="0"/>
                  <a:endCxn id="62" idx="4"/>
                </p:cNvCxnSpPr>
                <p:nvPr/>
              </p:nvCxnSpPr>
              <p:spPr>
                <a:xfrm rot="10800000" flipH="1">
                  <a:off x="3805975" y="2952125"/>
                  <a:ext cx="6900" cy="582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98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sp>
            <p:nvSpPr>
              <p:cNvPr id="61" name="Google Shape;623;p35">
                <a:extLst>
                  <a:ext uri="{FF2B5EF4-FFF2-40B4-BE49-F238E27FC236}">
                    <a16:creationId xmlns:a16="http://schemas.microsoft.com/office/drawing/2014/main" xmlns="" id="{ECAA8A77-42C1-F745-96F9-09AE79B35BC3}"/>
                  </a:ext>
                </a:extLst>
              </p:cNvPr>
              <p:cNvSpPr/>
              <p:nvPr/>
            </p:nvSpPr>
            <p:spPr>
              <a:xfrm>
                <a:off x="3444625" y="3306125"/>
                <a:ext cx="722700" cy="712800"/>
              </a:xfrm>
              <a:prstGeom prst="ellipse">
                <a:avLst/>
              </a:prstGeom>
              <a:solidFill>
                <a:srgbClr val="00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/>
                  <a:t>1</a:t>
                </a:r>
                <a:endParaRPr sz="2400" b="1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9773AE1E-5958-E142-8D45-71ECC476AEE4}"/>
                </a:ext>
              </a:extLst>
            </p:cNvPr>
            <p:cNvSpPr txBox="1"/>
            <p:nvPr/>
          </p:nvSpPr>
          <p:spPr>
            <a:xfrm>
              <a:off x="2667000" y="34671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66" name="Google Shape;594;p35">
              <a:extLst>
                <a:ext uri="{FF2B5EF4-FFF2-40B4-BE49-F238E27FC236}">
                  <a16:creationId xmlns:a16="http://schemas.microsoft.com/office/drawing/2014/main" xmlns="" id="{DF1EDD1A-DE2B-6F4A-99D1-8CDE4AC9E67A}"/>
                </a:ext>
              </a:extLst>
            </p:cNvPr>
            <p:cNvCxnSpPr>
              <a:cxnSpLocks/>
            </p:cNvCxnSpPr>
            <p:nvPr/>
          </p:nvCxnSpPr>
          <p:spPr>
            <a:xfrm>
              <a:off x="2263846" y="3639450"/>
              <a:ext cx="1206433" cy="7774"/>
            </a:xfrm>
            <a:prstGeom prst="straightConnector1">
              <a:avLst/>
            </a:prstGeom>
            <a:noFill/>
            <a:ln w="38100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7131516-A68D-C74D-9B9C-AD76A9F8FBAC}"/>
              </a:ext>
            </a:extLst>
          </p:cNvPr>
          <p:cNvGrpSpPr/>
          <p:nvPr/>
        </p:nvGrpSpPr>
        <p:grpSpPr>
          <a:xfrm>
            <a:off x="735756" y="38127"/>
            <a:ext cx="4854771" cy="2474437"/>
            <a:chOff x="735756" y="38127"/>
            <a:chExt cx="4854771" cy="2474437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xmlns="" id="{D93F50B0-463F-C343-975E-D5E02651FCD5}"/>
                </a:ext>
              </a:extLst>
            </p:cNvPr>
            <p:cNvSpPr/>
            <p:nvPr/>
          </p:nvSpPr>
          <p:spPr>
            <a:xfrm>
              <a:off x="4038068" y="38127"/>
              <a:ext cx="497855" cy="2474437"/>
            </a:xfrm>
            <a:prstGeom prst="rightBrac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C080D06-236C-A349-9B82-56ADBAAEA9B5}"/>
                </a:ext>
              </a:extLst>
            </p:cNvPr>
            <p:cNvSpPr/>
            <p:nvPr/>
          </p:nvSpPr>
          <p:spPr>
            <a:xfrm>
              <a:off x="735756" y="1494747"/>
              <a:ext cx="772327" cy="587329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xmlns="" id="{2F57E256-2556-E340-842B-AD9AD9BB4EB6}"/>
                </a:ext>
              </a:extLst>
            </p:cNvPr>
            <p:cNvSpPr/>
            <p:nvPr/>
          </p:nvSpPr>
          <p:spPr>
            <a:xfrm>
              <a:off x="4435227" y="620724"/>
              <a:ext cx="1155300" cy="587329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R=3</a:t>
              </a:r>
            </a:p>
          </p:txBody>
        </p:sp>
      </p:grpSp>
      <p:pic>
        <p:nvPicPr>
          <p:cNvPr id="73" name="Google Shape;628;p36">
            <a:extLst>
              <a:ext uri="{FF2B5EF4-FFF2-40B4-BE49-F238E27FC236}">
                <a16:creationId xmlns:a16="http://schemas.microsoft.com/office/drawing/2014/main" xmlns="" id="{DE22B114-FB50-9A40-8997-AA09FF899A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94" y="252677"/>
            <a:ext cx="4845954" cy="441571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648;p36">
            <a:extLst>
              <a:ext uri="{FF2B5EF4-FFF2-40B4-BE49-F238E27FC236}">
                <a16:creationId xmlns:a16="http://schemas.microsoft.com/office/drawing/2014/main" xmlns="" id="{9866F9E4-74C5-0149-B8A4-38EB99BD968B}"/>
              </a:ext>
            </a:extLst>
          </p:cNvPr>
          <p:cNvSpPr txBox="1"/>
          <p:nvPr/>
        </p:nvSpPr>
        <p:spPr>
          <a:xfrm>
            <a:off x="4985660" y="3497038"/>
            <a:ext cx="4381084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/>
              <a:t>As p or R increases, </a:t>
            </a:r>
            <a:r>
              <a:rPr lang="en" sz="3400" b="1" dirty="0" err="1"/>
              <a:t>P</a:t>
            </a:r>
            <a:r>
              <a:rPr lang="en" sz="3400" b="1" baseline="-25000" dirty="0" err="1"/>
              <a:t>vio</a:t>
            </a:r>
            <a:r>
              <a:rPr lang="en" sz="3400" b="1" dirty="0"/>
              <a:t> decreases.</a:t>
            </a:r>
            <a:endParaRPr sz="3400" b="1" baseline="-25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1D10D77-5E0B-C749-885B-22A7725B66A1}"/>
              </a:ext>
            </a:extLst>
          </p:cNvPr>
          <p:cNvGrpSpPr/>
          <p:nvPr/>
        </p:nvGrpSpPr>
        <p:grpSpPr>
          <a:xfrm>
            <a:off x="389662" y="353151"/>
            <a:ext cx="2722065" cy="2502966"/>
            <a:chOff x="389662" y="353151"/>
            <a:chExt cx="2722065" cy="25029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F618534C-6C33-0B42-AA53-7E70AE8A9C81}"/>
                </a:ext>
              </a:extLst>
            </p:cNvPr>
            <p:cNvGrpSpPr/>
            <p:nvPr/>
          </p:nvGrpSpPr>
          <p:grpSpPr>
            <a:xfrm>
              <a:off x="389662" y="353151"/>
              <a:ext cx="2311111" cy="1790859"/>
              <a:chOff x="389662" y="353151"/>
              <a:chExt cx="2311111" cy="1790859"/>
            </a:xfrm>
          </p:grpSpPr>
          <p:cxnSp>
            <p:nvCxnSpPr>
              <p:cNvPr id="79" name="Google Shape;621;p35">
                <a:extLst>
                  <a:ext uri="{FF2B5EF4-FFF2-40B4-BE49-F238E27FC236}">
                    <a16:creationId xmlns:a16="http://schemas.microsoft.com/office/drawing/2014/main" xmlns="" id="{B99EA767-FEB5-784A-B986-37B8FD0716D6}"/>
                  </a:ext>
                </a:extLst>
              </p:cNvPr>
              <p:cNvCxnSpPr/>
              <p:nvPr/>
            </p:nvCxnSpPr>
            <p:spPr>
              <a:xfrm rot="10800000" flipH="1">
                <a:off x="1668205" y="1450284"/>
                <a:ext cx="4394" cy="427226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0" name="Google Shape;594;p35">
                <a:extLst>
                  <a:ext uri="{FF2B5EF4-FFF2-40B4-BE49-F238E27FC236}">
                    <a16:creationId xmlns:a16="http://schemas.microsoft.com/office/drawing/2014/main" xmlns="" id="{BC1A6F97-A3E6-2F4B-A2FC-BAB755E78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7245" y="1200646"/>
                <a:ext cx="766089" cy="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1" name="Google Shape;599;p35">
                <a:extLst>
                  <a:ext uri="{FF2B5EF4-FFF2-40B4-BE49-F238E27FC236}">
                    <a16:creationId xmlns:a16="http://schemas.microsoft.com/office/drawing/2014/main" xmlns="" id="{F31C510B-2B94-E846-98EE-E61493C3482B}"/>
                  </a:ext>
                </a:extLst>
              </p:cNvPr>
              <p:cNvCxnSpPr/>
              <p:nvPr/>
            </p:nvCxnSpPr>
            <p:spPr>
              <a:xfrm rot="10800000">
                <a:off x="1867245" y="353151"/>
                <a:ext cx="833528" cy="653377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2" name="Google Shape;604;p35">
                <a:extLst>
                  <a:ext uri="{FF2B5EF4-FFF2-40B4-BE49-F238E27FC236}">
                    <a16:creationId xmlns:a16="http://schemas.microsoft.com/office/drawing/2014/main" xmlns="" id="{0822622C-5BF5-9448-A40E-42C085D6C276}"/>
                  </a:ext>
                </a:extLst>
              </p:cNvPr>
              <p:cNvCxnSpPr/>
              <p:nvPr/>
            </p:nvCxnSpPr>
            <p:spPr>
              <a:xfrm flipH="1">
                <a:off x="389662" y="395173"/>
                <a:ext cx="1005086" cy="1526748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83" name="Google Shape;594;p35">
                <a:extLst>
                  <a:ext uri="{FF2B5EF4-FFF2-40B4-BE49-F238E27FC236}">
                    <a16:creationId xmlns:a16="http://schemas.microsoft.com/office/drawing/2014/main" xmlns="" id="{5DAAFD70-7CA2-1349-BA6C-967A37FB8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82" y="2138309"/>
                <a:ext cx="768275" cy="5701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xmlns="" id="{79B02E2A-2465-C04F-9A50-4D8FE7C67FC5}"/>
                </a:ext>
              </a:extLst>
            </p:cNvPr>
            <p:cNvSpPr/>
            <p:nvPr/>
          </p:nvSpPr>
          <p:spPr>
            <a:xfrm>
              <a:off x="1956427" y="2268788"/>
              <a:ext cx="1155300" cy="587329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K=5</a:t>
              </a:r>
            </a:p>
          </p:txBody>
        </p:sp>
      </p:grpSp>
      <p:grpSp>
        <p:nvGrpSpPr>
          <p:cNvPr id="88" name="Google Shape;420;p33">
            <a:extLst>
              <a:ext uri="{FF2B5EF4-FFF2-40B4-BE49-F238E27FC236}">
                <a16:creationId xmlns:a16="http://schemas.microsoft.com/office/drawing/2014/main" xmlns="" id="{58D29B19-6BB2-474D-A568-04949E3244AA}"/>
              </a:ext>
            </a:extLst>
          </p:cNvPr>
          <p:cNvGrpSpPr/>
          <p:nvPr/>
        </p:nvGrpSpPr>
        <p:grpSpPr>
          <a:xfrm>
            <a:off x="610543" y="475112"/>
            <a:ext cx="3757677" cy="810000"/>
            <a:chOff x="4837800" y="1859275"/>
            <a:chExt cx="3757677" cy="810000"/>
          </a:xfrm>
        </p:grpSpPr>
        <p:sp>
          <p:nvSpPr>
            <p:cNvPr id="89" name="Google Shape;421;p33">
              <a:extLst>
                <a:ext uri="{FF2B5EF4-FFF2-40B4-BE49-F238E27FC236}">
                  <a16:creationId xmlns:a16="http://schemas.microsoft.com/office/drawing/2014/main" xmlns="" id="{8A035999-39ED-704F-AF05-9CF0BBB59724}"/>
                </a:ext>
              </a:extLst>
            </p:cNvPr>
            <p:cNvSpPr/>
            <p:nvPr/>
          </p:nvSpPr>
          <p:spPr>
            <a:xfrm>
              <a:off x="5339578" y="2043336"/>
              <a:ext cx="3255899" cy="338600"/>
            </a:xfrm>
            <a:custGeom>
              <a:avLst/>
              <a:gdLst/>
              <a:ahLst/>
              <a:cxnLst/>
              <a:rect l="l" t="t" r="r" b="b"/>
              <a:pathLst>
                <a:path w="134098" h="13544" extrusionOk="0">
                  <a:moveTo>
                    <a:pt x="0" y="11651"/>
                  </a:moveTo>
                  <a:cubicBezTo>
                    <a:pt x="6625" y="11718"/>
                    <a:pt x="28639" y="13993"/>
                    <a:pt x="39747" y="12052"/>
                  </a:cubicBezTo>
                  <a:cubicBezTo>
                    <a:pt x="50855" y="10112"/>
                    <a:pt x="58149" y="-59"/>
                    <a:pt x="66647" y="8"/>
                  </a:cubicBezTo>
                  <a:cubicBezTo>
                    <a:pt x="75145" y="75"/>
                    <a:pt x="79495" y="10313"/>
                    <a:pt x="90737" y="12454"/>
                  </a:cubicBezTo>
                  <a:cubicBezTo>
                    <a:pt x="101979" y="14595"/>
                    <a:pt x="126871" y="12788"/>
                    <a:pt x="134098" y="12855"/>
                  </a:cubicBezTo>
                </a:path>
              </a:pathLst>
            </a:custGeom>
            <a:noFill/>
            <a:ln w="38100" cap="flat" cmpd="sng">
              <a:solidFill>
                <a:srgbClr val="CC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Google Shape;422;p33">
              <a:extLst>
                <a:ext uri="{FF2B5EF4-FFF2-40B4-BE49-F238E27FC236}">
                  <a16:creationId xmlns:a16="http://schemas.microsoft.com/office/drawing/2014/main" xmlns="" id="{422C333E-837A-074F-9064-BF428C1F7995}"/>
                </a:ext>
              </a:extLst>
            </p:cNvPr>
            <p:cNvSpPr txBox="1"/>
            <p:nvPr/>
          </p:nvSpPr>
          <p:spPr>
            <a:xfrm>
              <a:off x="4837800" y="1859275"/>
              <a:ext cx="1867200" cy="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𝞼</a:t>
              </a:r>
              <a:endParaRPr sz="240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91" name="Google Shape;643;p36">
            <a:extLst>
              <a:ext uri="{FF2B5EF4-FFF2-40B4-BE49-F238E27FC236}">
                <a16:creationId xmlns:a16="http://schemas.microsoft.com/office/drawing/2014/main" xmlns="" id="{EC708AB1-3F9E-5941-8C6F-BD47F6FC0FB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631" y="273851"/>
            <a:ext cx="4943122" cy="425752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648;p36">
            <a:extLst>
              <a:ext uri="{FF2B5EF4-FFF2-40B4-BE49-F238E27FC236}">
                <a16:creationId xmlns:a16="http://schemas.microsoft.com/office/drawing/2014/main" xmlns="" id="{CDCE6DDB-7DD9-EF44-B988-B6E912FC12D0}"/>
              </a:ext>
            </a:extLst>
          </p:cNvPr>
          <p:cNvSpPr txBox="1"/>
          <p:nvPr/>
        </p:nvSpPr>
        <p:spPr>
          <a:xfrm>
            <a:off x="4643825" y="3422676"/>
            <a:ext cx="4625662" cy="68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400" b="1" dirty="0"/>
              <a:t>As </a:t>
            </a:r>
            <a:r>
              <a:rPr lang="e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𝞼 or </a:t>
            </a:r>
            <a:r>
              <a:rPr lang="en" sz="3600" b="1" dirty="0"/>
              <a:t>k </a:t>
            </a:r>
            <a:r>
              <a:rPr lang="en" sz="3400" b="1" dirty="0"/>
              <a:t>increases, </a:t>
            </a:r>
            <a:r>
              <a:rPr lang="en" sz="3400" b="1" dirty="0" err="1"/>
              <a:t>P</a:t>
            </a:r>
            <a:r>
              <a:rPr lang="en" sz="3400" b="1" baseline="-25000" dirty="0" err="1"/>
              <a:t>vio</a:t>
            </a:r>
            <a:r>
              <a:rPr lang="en" sz="3400" b="1" dirty="0"/>
              <a:t> increases.</a:t>
            </a:r>
            <a:endParaRPr sz="3400" b="1" baseline="-25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A425351-C7A1-9640-8557-C605A9D2C748}"/>
              </a:ext>
            </a:extLst>
          </p:cNvPr>
          <p:cNvGrpSpPr/>
          <p:nvPr/>
        </p:nvGrpSpPr>
        <p:grpSpPr>
          <a:xfrm>
            <a:off x="735756" y="2178042"/>
            <a:ext cx="5398123" cy="1428758"/>
            <a:chOff x="735756" y="2178042"/>
            <a:chExt cx="5398123" cy="142875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D42D80F1-3C8F-D84D-A88F-D6754411C8EA}"/>
                </a:ext>
              </a:extLst>
            </p:cNvPr>
            <p:cNvSpPr/>
            <p:nvPr/>
          </p:nvSpPr>
          <p:spPr>
            <a:xfrm>
              <a:off x="735756" y="2178042"/>
              <a:ext cx="2528144" cy="1428758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700" b="1" dirty="0">
                  <a:solidFill>
                    <a:schemeClr val="tx1"/>
                  </a:solidFill>
                </a:rPr>
                <a:t>Clust_Size: Choose R</a:t>
              </a:r>
            </a:p>
            <a:p>
              <a:pPr algn="ctr"/>
              <a:endParaRPr lang="en-US" dirty="0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xmlns="" id="{FBCDE8FC-00AF-4E4A-9108-263469895483}"/>
                </a:ext>
              </a:extLst>
            </p:cNvPr>
            <p:cNvSpPr/>
            <p:nvPr/>
          </p:nvSpPr>
          <p:spPr>
            <a:xfrm>
              <a:off x="3605735" y="2178042"/>
              <a:ext cx="2528144" cy="1428758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700" b="1" dirty="0" err="1">
                  <a:solidFill>
                    <a:schemeClr val="tx1"/>
                  </a:solidFill>
                </a:rPr>
                <a:t>Run_Length:Choose</a:t>
              </a:r>
              <a:r>
                <a:rPr lang="en-IN" sz="2700" b="1" dirty="0">
                  <a:solidFill>
                    <a:schemeClr val="tx1"/>
                  </a:solidFill>
                </a:rPr>
                <a:t> k</a:t>
              </a:r>
            </a:p>
            <a:p>
              <a:pPr algn="ctr"/>
              <a:r>
                <a:rPr lang="en-US" dirty="0"/>
                <a:t>	</a:t>
              </a:r>
            </a:p>
          </p:txBody>
        </p:sp>
      </p:grpSp>
      <p:sp>
        <p:nvSpPr>
          <p:cNvPr id="96" name="Google Shape;81;p20">
            <a:extLst>
              <a:ext uri="{FF2B5EF4-FFF2-40B4-BE49-F238E27FC236}">
                <a16:creationId xmlns:a16="http://schemas.microsoft.com/office/drawing/2014/main" xmlns="" id="{9D512D0B-7440-DA44-A92B-C47899733A81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18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92" grpId="0"/>
      <p:bldP spid="9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64CC1B56-A0C3-7945-BCC3-638D90D42D99}"/>
              </a:ext>
            </a:extLst>
          </p:cNvPr>
          <p:cNvGraphicFramePr/>
          <p:nvPr/>
        </p:nvGraphicFramePr>
        <p:xfrm>
          <a:off x="1524000" y="9969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C0A9A17-0403-2741-997C-B38215FC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00" y="86683"/>
            <a:ext cx="8520600" cy="572700"/>
          </a:xfrm>
        </p:spPr>
        <p:txBody>
          <a:bodyPr>
            <a:noAutofit/>
          </a:bodyPr>
          <a:lstStyle/>
          <a:p>
            <a:r>
              <a:rPr lang="en-US" sz="3500" b="1" u="sng" dirty="0"/>
              <a:t>Split-Merge</a:t>
            </a:r>
          </a:p>
        </p:txBody>
      </p:sp>
      <p:sp>
        <p:nvSpPr>
          <p:cNvPr id="5" name="Google Shape;81;p20">
            <a:extLst>
              <a:ext uri="{FF2B5EF4-FFF2-40B4-BE49-F238E27FC236}">
                <a16:creationId xmlns:a16="http://schemas.microsoft.com/office/drawing/2014/main" xmlns="" id="{A05E0E81-FF95-D546-9249-2E7028AE347E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19</a:t>
            </a:fld>
            <a:endParaRPr lang="en" sz="2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043729-3CAE-3C41-927D-771CCB70CB96}"/>
              </a:ext>
            </a:extLst>
          </p:cNvPr>
          <p:cNvSpPr/>
          <p:nvPr/>
        </p:nvSpPr>
        <p:spPr>
          <a:xfrm>
            <a:off x="5460001" y="1399007"/>
            <a:ext cx="3683999" cy="96197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R’: Number of clusters after split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64A76B4-C184-5941-B37E-137B2D053F49}"/>
              </a:ext>
            </a:extLst>
          </p:cNvPr>
          <p:cNvGrpSpPr/>
          <p:nvPr/>
        </p:nvGrpSpPr>
        <p:grpSpPr>
          <a:xfrm>
            <a:off x="657365" y="894241"/>
            <a:ext cx="2936227" cy="1905693"/>
            <a:chOff x="657365" y="894241"/>
            <a:chExt cx="2936227" cy="19056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102ADFB-A21D-1945-B88B-20677E1403ED}"/>
                </a:ext>
              </a:extLst>
            </p:cNvPr>
            <p:cNvSpPr/>
            <p:nvPr/>
          </p:nvSpPr>
          <p:spPr>
            <a:xfrm>
              <a:off x="657365" y="894241"/>
              <a:ext cx="2359152" cy="852263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L: Request rate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9F97C3C-6D17-F748-A7C8-FA27D589533C}"/>
                </a:ext>
              </a:extLst>
            </p:cNvPr>
            <p:cNvSpPr/>
            <p:nvPr/>
          </p:nvSpPr>
          <p:spPr>
            <a:xfrm>
              <a:off x="704088" y="1947671"/>
              <a:ext cx="2889504" cy="852263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𝞽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: User defined threshold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296CC1-BD09-514C-9A70-E5E0092AAD79}"/>
              </a:ext>
            </a:extLst>
          </p:cNvPr>
          <p:cNvSpPr/>
          <p:nvPr/>
        </p:nvSpPr>
        <p:spPr>
          <a:xfrm>
            <a:off x="5705856" y="3090672"/>
            <a:ext cx="3182112" cy="163677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P: User defined bound on violation probability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44256BD-F3C4-F34D-9441-1341460E6D25}"/>
              </a:ext>
            </a:extLst>
          </p:cNvPr>
          <p:cNvSpPr/>
          <p:nvPr/>
        </p:nvSpPr>
        <p:spPr>
          <a:xfrm>
            <a:off x="3159369" y="0"/>
            <a:ext cx="2825262" cy="572700"/>
          </a:xfrm>
          <a:prstGeom prst="rect">
            <a:avLst/>
          </a:prstGeom>
          <a:gradFill flip="none" rotWithShape="1">
            <a:gsLst>
              <a:gs pos="0">
                <a:srgbClr val="FF40FF">
                  <a:tint val="66000"/>
                  <a:satMod val="160000"/>
                </a:srgbClr>
              </a:gs>
              <a:gs pos="50000">
                <a:srgbClr val="FF40FF">
                  <a:tint val="44500"/>
                  <a:satMod val="160000"/>
                </a:srgbClr>
              </a:gs>
              <a:gs pos="100000">
                <a:srgbClr val="FF40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Split: Choose 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DA84D17-885B-6D47-BA7D-969762C568F8}"/>
              </a:ext>
            </a:extLst>
          </p:cNvPr>
          <p:cNvSpPr/>
          <p:nvPr/>
        </p:nvSpPr>
        <p:spPr>
          <a:xfrm>
            <a:off x="5454912" y="523223"/>
            <a:ext cx="3683999" cy="96197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R: Number of clusters initially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974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1">
                                            <p:graphicEl>
                                              <a:dgm id="{E48CB567-BF58-2B4B-BF13-0D6F74CEBF5C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graphicEl>
                                              <a:dgm id="{1EE8AB9B-6FE6-F04D-B9CC-3523FDF83DE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graphicEl>
                                              <a:dgm id="{3D1916ED-2311-AD49-8108-2B9A9E8B49FC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graphicEl>
                                              <a:dgm id="{BEF3484A-40AD-3E48-9642-6FD7A71B72E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04453DB4-DF0F-4C4A-8382-8564F208D953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P spid="2" grpId="0" animBg="1"/>
      <p:bldP spid="2" grpId="1" animBg="1"/>
      <p:bldP spid="8" grpId="0" animBg="1"/>
      <p:bldP spid="8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53100"/>
            <a:ext cx="10174151" cy="521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21"/>
          <p:cNvGrpSpPr/>
          <p:nvPr/>
        </p:nvGrpSpPr>
        <p:grpSpPr>
          <a:xfrm>
            <a:off x="6374597" y="2483053"/>
            <a:ext cx="2789229" cy="2584118"/>
            <a:chOff x="572272" y="-6197"/>
            <a:chExt cx="2789229" cy="2584118"/>
          </a:xfrm>
        </p:grpSpPr>
        <p:grpSp>
          <p:nvGrpSpPr>
            <p:cNvPr id="93" name="Google Shape;93;p21"/>
            <p:cNvGrpSpPr/>
            <p:nvPr/>
          </p:nvGrpSpPr>
          <p:grpSpPr>
            <a:xfrm>
              <a:off x="572272" y="-6197"/>
              <a:ext cx="2789229" cy="2584118"/>
              <a:chOff x="724676" y="304800"/>
              <a:chExt cx="2170775" cy="1962125"/>
            </a:xfrm>
          </p:grpSpPr>
          <p:pic>
            <p:nvPicPr>
              <p:cNvPr id="94" name="Google Shape;94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24676" y="304800"/>
                <a:ext cx="2170775" cy="1962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5" name="Google Shape;95;p21"/>
              <p:cNvSpPr txBox="1"/>
              <p:nvPr/>
            </p:nvSpPr>
            <p:spPr>
              <a:xfrm rot="-522928">
                <a:off x="794203" y="634422"/>
                <a:ext cx="2043193" cy="4567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6" name="Google Shape;96;p21"/>
            <p:cNvSpPr/>
            <p:nvPr/>
          </p:nvSpPr>
          <p:spPr>
            <a:xfrm rot="20853414">
              <a:off x="824048" y="819802"/>
              <a:ext cx="2395929" cy="36690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dirty="0"/>
                <a:t>Overloading</a:t>
              </a:r>
              <a:endParaRPr sz="28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C9D5354-8CD5-3441-BBEF-EAAB70B959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500" smtClean="0"/>
              <a:t>2</a:t>
            </a:fld>
            <a:endParaRPr lang="en" sz="2500" dirty="0"/>
          </a:p>
        </p:txBody>
      </p:sp>
      <p:pic>
        <p:nvPicPr>
          <p:cNvPr id="10" name="Google Shape;869;p48">
            <a:extLst>
              <a:ext uri="{FF2B5EF4-FFF2-40B4-BE49-F238E27FC236}">
                <a16:creationId xmlns:a16="http://schemas.microsoft.com/office/drawing/2014/main" xmlns="" id="{6E68CFBB-DBC3-4842-95A4-7822ADDB967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921891">
            <a:off x="3853458" y="-19524"/>
            <a:ext cx="987373" cy="1026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6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53100"/>
            <a:ext cx="10174151" cy="521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24"/>
          <p:cNvGrpSpPr/>
          <p:nvPr/>
        </p:nvGrpSpPr>
        <p:grpSpPr>
          <a:xfrm>
            <a:off x="6804837" y="3180714"/>
            <a:ext cx="2393049" cy="1815457"/>
            <a:chOff x="3513950" y="-65603"/>
            <a:chExt cx="2134905" cy="1618953"/>
          </a:xfrm>
        </p:grpSpPr>
        <p:pic>
          <p:nvPicPr>
            <p:cNvPr id="121" name="Google Shape;12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3950" y="-65603"/>
              <a:ext cx="2088600" cy="1618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24"/>
            <p:cNvSpPr txBox="1"/>
            <p:nvPr/>
          </p:nvSpPr>
          <p:spPr>
            <a:xfrm rot="21077072">
              <a:off x="3567617" y="256430"/>
              <a:ext cx="2081238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dirty="0">
                  <a:solidFill>
                    <a:srgbClr val="FFFFFF"/>
                  </a:solidFill>
                </a:rPr>
                <a:t>Overloading</a:t>
              </a:r>
              <a:endParaRPr sz="2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4" name="Google Shape;124;p24"/>
          <p:cNvGrpSpPr/>
          <p:nvPr/>
        </p:nvGrpSpPr>
        <p:grpSpPr>
          <a:xfrm>
            <a:off x="4196467" y="3015957"/>
            <a:ext cx="2206802" cy="2089095"/>
            <a:chOff x="452089" y="435540"/>
            <a:chExt cx="2219552" cy="1962125"/>
          </a:xfrm>
        </p:grpSpPr>
        <p:pic>
          <p:nvPicPr>
            <p:cNvPr id="125" name="Google Shape;12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2089" y="435540"/>
              <a:ext cx="2170775" cy="196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4"/>
            <p:cNvSpPr txBox="1"/>
            <p:nvPr/>
          </p:nvSpPr>
          <p:spPr>
            <a:xfrm rot="21077072">
              <a:off x="628448" y="768135"/>
              <a:ext cx="2043193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>
                  <a:solidFill>
                    <a:srgbClr val="FFFFFF"/>
                  </a:solidFill>
                </a:rPr>
                <a:t>Existing</a:t>
              </a:r>
              <a:br>
                <a:rPr lang="en" sz="2500" dirty="0">
                  <a:solidFill>
                    <a:srgbClr val="FFFFFF"/>
                  </a:solidFill>
                </a:rPr>
              </a:br>
              <a:r>
                <a:rPr lang="en" sz="2500" dirty="0">
                  <a:solidFill>
                    <a:srgbClr val="FFFFFF"/>
                  </a:solidFill>
                </a:rPr>
                <a:t>Solutions</a:t>
              </a:r>
              <a:endParaRPr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oogle Shape;123;p24">
            <a:extLst>
              <a:ext uri="{FF2B5EF4-FFF2-40B4-BE49-F238E27FC236}">
                <a16:creationId xmlns:a16="http://schemas.microsoft.com/office/drawing/2014/main" xmlns="" id="{7C4F64A7-38F9-FC44-AE3D-AF445200BEB1}"/>
              </a:ext>
            </a:extLst>
          </p:cNvPr>
          <p:cNvGrpSpPr/>
          <p:nvPr/>
        </p:nvGrpSpPr>
        <p:grpSpPr>
          <a:xfrm>
            <a:off x="1579002" y="-53101"/>
            <a:ext cx="2767696" cy="2496831"/>
            <a:chOff x="393229" y="219491"/>
            <a:chExt cx="2789229" cy="2584118"/>
          </a:xfrm>
        </p:grpSpPr>
        <p:pic>
          <p:nvPicPr>
            <p:cNvPr id="14" name="Google Shape;125;p24">
              <a:extLst>
                <a:ext uri="{FF2B5EF4-FFF2-40B4-BE49-F238E27FC236}">
                  <a16:creationId xmlns:a16="http://schemas.microsoft.com/office/drawing/2014/main" xmlns="" id="{88861932-1D38-8B44-9016-2585A7AE07C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3229" y="219491"/>
              <a:ext cx="2789229" cy="2584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27;p24">
              <a:extLst>
                <a:ext uri="{FF2B5EF4-FFF2-40B4-BE49-F238E27FC236}">
                  <a16:creationId xmlns:a16="http://schemas.microsoft.com/office/drawing/2014/main" xmlns="" id="{8357C43E-1A81-6B40-B639-D923FFF24FC9}"/>
                </a:ext>
              </a:extLst>
            </p:cNvPr>
            <p:cNvSpPr/>
            <p:nvPr/>
          </p:nvSpPr>
          <p:spPr>
            <a:xfrm rot="21052160">
              <a:off x="837444" y="807715"/>
              <a:ext cx="2040676" cy="80907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/>
                <a:t>Evaluation</a:t>
              </a:r>
              <a:endParaRPr sz="2500" dirty="0"/>
            </a:p>
          </p:txBody>
        </p:sp>
      </p:grpSp>
      <p:pic>
        <p:nvPicPr>
          <p:cNvPr id="16" name="Google Shape;869;p48">
            <a:extLst>
              <a:ext uri="{FF2B5EF4-FFF2-40B4-BE49-F238E27FC236}">
                <a16:creationId xmlns:a16="http://schemas.microsoft.com/office/drawing/2014/main" xmlns="" id="{2124C346-6AA0-5D4E-BED7-C14EED3007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921891">
            <a:off x="4219278" y="-66971"/>
            <a:ext cx="1093994" cy="111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5;p24">
            <a:extLst>
              <a:ext uri="{FF2B5EF4-FFF2-40B4-BE49-F238E27FC236}">
                <a16:creationId xmlns:a16="http://schemas.microsoft.com/office/drawing/2014/main" xmlns="" id="{B23683C2-6806-D24B-94B0-5CFC8236811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997" y="1802151"/>
            <a:ext cx="2158306" cy="20890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26;p24">
            <a:extLst>
              <a:ext uri="{FF2B5EF4-FFF2-40B4-BE49-F238E27FC236}">
                <a16:creationId xmlns:a16="http://schemas.microsoft.com/office/drawing/2014/main" xmlns="" id="{DC63CC43-4847-3044-9D01-19D4428C7C9F}"/>
              </a:ext>
            </a:extLst>
          </p:cNvPr>
          <p:cNvSpPr txBox="1"/>
          <p:nvPr/>
        </p:nvSpPr>
        <p:spPr>
          <a:xfrm rot="20886633">
            <a:off x="2628085" y="2106295"/>
            <a:ext cx="2157708" cy="48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</a:rPr>
              <a:t>Consistency</a:t>
            </a:r>
            <a:br>
              <a:rPr lang="en" sz="2500" dirty="0">
                <a:solidFill>
                  <a:srgbClr val="FFFFFF"/>
                </a:solidFill>
              </a:rPr>
            </a:br>
            <a:r>
              <a:rPr lang="en" sz="2500" dirty="0">
                <a:solidFill>
                  <a:srgbClr val="FFFFFF"/>
                </a:solidFill>
              </a:rPr>
              <a:t>Spectrum</a:t>
            </a:r>
            <a:endParaRPr sz="25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EA4E774-87A1-FA43-98D6-02A4F3A4174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27015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500" smtClean="0"/>
              <a:t>20</a:t>
            </a:fld>
            <a:endParaRPr lang="en" sz="2500" dirty="0"/>
          </a:p>
        </p:txBody>
      </p:sp>
      <p:pic>
        <p:nvPicPr>
          <p:cNvPr id="17" name="Google Shape;125;p24">
            <a:extLst>
              <a:ext uri="{FF2B5EF4-FFF2-40B4-BE49-F238E27FC236}">
                <a16:creationId xmlns:a16="http://schemas.microsoft.com/office/drawing/2014/main" xmlns="" id="{F2DF0A7F-25D2-0443-8FAF-CFF0D70CB9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4" y="1524128"/>
            <a:ext cx="2158306" cy="20890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6;p24">
            <a:extLst>
              <a:ext uri="{FF2B5EF4-FFF2-40B4-BE49-F238E27FC236}">
                <a16:creationId xmlns:a16="http://schemas.microsoft.com/office/drawing/2014/main" xmlns="" id="{01F64830-5C04-6F4E-9CD4-26E6D5BAF277}"/>
              </a:ext>
            </a:extLst>
          </p:cNvPr>
          <p:cNvSpPr txBox="1"/>
          <p:nvPr/>
        </p:nvSpPr>
        <p:spPr>
          <a:xfrm rot="20886633">
            <a:off x="10223" y="1895335"/>
            <a:ext cx="2157708" cy="48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</a:rPr>
              <a:t>Theoretical</a:t>
            </a:r>
            <a:br>
              <a:rPr lang="en" sz="2500" dirty="0">
                <a:solidFill>
                  <a:srgbClr val="FFFFFF"/>
                </a:solidFill>
              </a:rPr>
            </a:br>
            <a:r>
              <a:rPr lang="en" sz="2500" dirty="0">
                <a:solidFill>
                  <a:srgbClr val="FFFFFF"/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27296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6A33284-10E5-4145-9701-50424C5AC95A}"/>
              </a:ext>
            </a:extLst>
          </p:cNvPr>
          <p:cNvGrpSpPr/>
          <p:nvPr/>
        </p:nvGrpSpPr>
        <p:grpSpPr>
          <a:xfrm>
            <a:off x="2491977" y="81717"/>
            <a:ext cx="6277119" cy="5061783"/>
            <a:chOff x="2569464" y="81717"/>
            <a:chExt cx="6277119" cy="506178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0EE0D859-8C27-3140-A1D9-D979DDC61CBB}"/>
                </a:ext>
              </a:extLst>
            </p:cNvPr>
            <p:cNvSpPr/>
            <p:nvPr/>
          </p:nvSpPr>
          <p:spPr>
            <a:xfrm>
              <a:off x="2695918" y="3365393"/>
              <a:ext cx="2509602" cy="1778107"/>
            </a:xfrm>
            <a:prstGeom prst="ellipse">
              <a:avLst/>
            </a:prstGeom>
            <a:solidFill>
              <a:srgbClr val="92D050">
                <a:alpha val="55000"/>
              </a:srgbClr>
            </a:solidFill>
            <a:ln>
              <a:solidFill>
                <a:schemeClr val="accent1">
                  <a:shade val="50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A62E0E58-4067-2247-A399-C178CF1C9236}"/>
                </a:ext>
              </a:extLst>
            </p:cNvPr>
            <p:cNvSpPr/>
            <p:nvPr/>
          </p:nvSpPr>
          <p:spPr>
            <a:xfrm>
              <a:off x="4329916" y="218259"/>
              <a:ext cx="4388651" cy="3194021"/>
            </a:xfrm>
            <a:prstGeom prst="ellipse">
              <a:avLst/>
            </a:prstGeom>
            <a:solidFill>
              <a:srgbClr val="FF0000">
                <a:alpha val="35000"/>
              </a:srgbClr>
            </a:solidFill>
            <a:ln>
              <a:solidFill>
                <a:schemeClr val="accent1">
                  <a:shade val="50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E53F3A45-BF0A-9C41-97AC-64779CF18C1C}"/>
                </a:ext>
              </a:extLst>
            </p:cNvPr>
            <p:cNvSpPr/>
            <p:nvPr/>
          </p:nvSpPr>
          <p:spPr>
            <a:xfrm>
              <a:off x="4457932" y="1921906"/>
              <a:ext cx="4388651" cy="3194021"/>
            </a:xfrm>
            <a:prstGeom prst="ellipse">
              <a:avLst/>
            </a:prstGeom>
            <a:solidFill>
              <a:srgbClr val="92D050">
                <a:alpha val="34000"/>
              </a:srgbClr>
            </a:solidFill>
            <a:ln>
              <a:solidFill>
                <a:schemeClr val="accent1">
                  <a:shade val="50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F53B4EFD-6797-1E46-B289-533BDB053684}"/>
                </a:ext>
              </a:extLst>
            </p:cNvPr>
            <p:cNvSpPr/>
            <p:nvPr/>
          </p:nvSpPr>
          <p:spPr>
            <a:xfrm>
              <a:off x="2569464" y="81717"/>
              <a:ext cx="2509602" cy="1778107"/>
            </a:xfrm>
            <a:prstGeom prst="ellipse">
              <a:avLst/>
            </a:prstGeom>
            <a:solidFill>
              <a:srgbClr val="FF0000">
                <a:alpha val="54000"/>
              </a:srgbClr>
            </a:solidFill>
            <a:ln>
              <a:solidFill>
                <a:schemeClr val="accent1">
                  <a:shade val="50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CA3AE6B-9AAB-5341-AE83-B9B6C1E5F981}"/>
                </a:ext>
              </a:extLst>
            </p:cNvPr>
            <p:cNvSpPr txBox="1"/>
            <p:nvPr/>
          </p:nvSpPr>
          <p:spPr>
            <a:xfrm>
              <a:off x="3051145" y="302656"/>
              <a:ext cx="2057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GLEE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EBC10B5-4C6F-9C4E-A4FA-A8F3B6E77E9B}"/>
                </a:ext>
              </a:extLst>
            </p:cNvPr>
            <p:cNvSpPr txBox="1"/>
            <p:nvPr/>
          </p:nvSpPr>
          <p:spPr>
            <a:xfrm>
              <a:off x="2839821" y="3663332"/>
              <a:ext cx="25096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Cassandra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BF73858-2939-AD44-847B-EBDC6BFFDBC3}"/>
              </a:ext>
            </a:extLst>
          </p:cNvPr>
          <p:cNvGrpSpPr/>
          <p:nvPr/>
        </p:nvGrpSpPr>
        <p:grpSpPr>
          <a:xfrm>
            <a:off x="2762334" y="726795"/>
            <a:ext cx="2250999" cy="4167222"/>
            <a:chOff x="2762334" y="726795"/>
            <a:chExt cx="2250999" cy="416722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2F41B92-52BA-BF4D-ADAA-65F2C9E2D0E8}"/>
                </a:ext>
              </a:extLst>
            </p:cNvPr>
            <p:cNvSpPr txBox="1"/>
            <p:nvPr/>
          </p:nvSpPr>
          <p:spPr>
            <a:xfrm>
              <a:off x="2955957" y="4063020"/>
              <a:ext cx="2057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Eventual </a:t>
              </a:r>
              <a:br>
                <a:rPr lang="en-US" sz="2400" b="1" dirty="0"/>
              </a:br>
              <a:r>
                <a:rPr lang="en-US" sz="2400" b="1" dirty="0"/>
                <a:t>Consistency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5E9440B-89F2-B14F-A3D4-36A77EAD34EF}"/>
                </a:ext>
              </a:extLst>
            </p:cNvPr>
            <p:cNvSpPr txBox="1"/>
            <p:nvPr/>
          </p:nvSpPr>
          <p:spPr>
            <a:xfrm>
              <a:off x="2762334" y="726795"/>
              <a:ext cx="2057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Social </a:t>
              </a:r>
              <a:br>
                <a:rPr lang="en-US" sz="2400" b="1" dirty="0"/>
              </a:br>
              <a:r>
                <a:rPr lang="en-US" sz="2400" b="1" dirty="0"/>
                <a:t>Consistency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469FC1-4D3B-E641-B917-702472D60943}"/>
              </a:ext>
            </a:extLst>
          </p:cNvPr>
          <p:cNvSpPr txBox="1"/>
          <p:nvPr/>
        </p:nvSpPr>
        <p:spPr>
          <a:xfrm>
            <a:off x="4910326" y="1059852"/>
            <a:ext cx="3429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Replication Factor: 1</a:t>
            </a:r>
            <a:br>
              <a:rPr lang="en-US" sz="2400" b="1" dirty="0"/>
            </a:br>
            <a:r>
              <a:rPr lang="en-US" sz="2400" b="1" dirty="0"/>
              <a:t>Consistency Value: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E19129-5CF3-DD45-9940-DEBB631B69A6}"/>
              </a:ext>
            </a:extLst>
          </p:cNvPr>
          <p:cNvSpPr txBox="1"/>
          <p:nvPr/>
        </p:nvSpPr>
        <p:spPr>
          <a:xfrm>
            <a:off x="4910327" y="2289465"/>
            <a:ext cx="3429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Replication Factor: 1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Consistency Value: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FF4C1D-7552-7E47-918D-8E441D337EF4}"/>
              </a:ext>
            </a:extLst>
          </p:cNvPr>
          <p:cNvSpPr txBox="1"/>
          <p:nvPr/>
        </p:nvSpPr>
        <p:spPr>
          <a:xfrm>
            <a:off x="5157235" y="3562883"/>
            <a:ext cx="361186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Replication Factor: </a:t>
            </a:r>
            <a:r>
              <a:rPr lang="en-US" sz="3500" b="1" dirty="0">
                <a:solidFill>
                  <a:srgbClr val="0432FF"/>
                </a:solidFill>
              </a:rPr>
              <a:t>+1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Consistency Value: 1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1A72E9FB-27DA-ED46-9C9E-80BF0D9B1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0723075"/>
              </p:ext>
            </p:extLst>
          </p:nvPr>
        </p:nvGraphicFramePr>
        <p:xfrm>
          <a:off x="1156834" y="149988"/>
          <a:ext cx="7315200" cy="4843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Google Shape;81;p20">
            <a:extLst>
              <a:ext uri="{FF2B5EF4-FFF2-40B4-BE49-F238E27FC236}">
                <a16:creationId xmlns:a16="http://schemas.microsoft.com/office/drawing/2014/main" xmlns="" id="{659E194E-C95B-AF47-BA8A-7CEE9599C9F5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21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7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>
                                            <p:graphicEl>
                                              <a:dgm id="{FFD4BAE9-6CF9-A04A-8FC8-F1E18F4F6962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B0252B59-60B1-694B-9F88-73500B190F0C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3E33CF7B-6884-A84B-AE1B-C3247E8F18B8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7C393D4C-9001-0745-9C11-A2ABBEDE7B08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D6234832-C5BA-B54A-8D04-523F5C5199CA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49801EE3-598E-5E42-A0F6-A22CEEFAB44B}"/>
                                            </p:graphic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FFD4BAE9-6CF9-A04A-8FC8-F1E18F4F69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FFD4BAE9-6CF9-A04A-8FC8-F1E18F4F6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FFD4BAE9-6CF9-A04A-8FC8-F1E18F4F6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4BAE9-6CF9-A04A-8FC8-F1E18F4F6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B0252B59-60B1-694B-9F88-73500B190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>
                                            <p:graphicEl>
                                              <a:dgm id="{B0252B59-60B1-694B-9F88-73500B190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0252B59-60B1-694B-9F88-73500B190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252B59-60B1-694B-9F88-73500B190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3E33CF7B-6884-A84B-AE1B-C3247E8F18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3E33CF7B-6884-A84B-AE1B-C3247E8F1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3E33CF7B-6884-A84B-AE1B-C3247E8F1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E33CF7B-6884-A84B-AE1B-C3247E8F18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7C393D4C-9001-0745-9C11-A2ABBEDE7B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7C393D4C-9001-0745-9C11-A2ABBEDE7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7C393D4C-9001-0745-9C11-A2ABBEDE7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393D4C-9001-0745-9C11-A2ABBEDE7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D6234832-C5BA-B54A-8D04-523F5C5199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graphicEl>
                                              <a:dgm id="{D6234832-C5BA-B54A-8D04-523F5C519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D6234832-C5BA-B54A-8D04-523F5C519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234832-C5BA-B54A-8D04-523F5C519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49801EE3-598E-5E42-A0F6-A22CEEFAB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49801EE3-598E-5E42-A0F6-A22CEEFA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49801EE3-598E-5E42-A0F6-A22CEEFA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801EE3-598E-5E42-A0F6-A22CEEFA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build="allAtOnce"/>
      <p:bldP spid="13" grpId="0"/>
      <p:bldGraphic spid="8" grpId="0">
        <p:bldSub>
          <a:bldDgm bld="one"/>
        </p:bldSub>
      </p:bldGraphic>
      <p:bldGraphic spid="8" grpId="1">
        <p:bldSub>
          <a:bldDgm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724;p42">
            <a:extLst>
              <a:ext uri="{FF2B5EF4-FFF2-40B4-BE49-F238E27FC236}">
                <a16:creationId xmlns:a16="http://schemas.microsoft.com/office/drawing/2014/main" xmlns="" id="{3F3C8923-3157-F74E-A587-AC7079CD396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36955" y="176684"/>
            <a:ext cx="6256045" cy="41794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25;p42">
            <a:extLst>
              <a:ext uri="{FF2B5EF4-FFF2-40B4-BE49-F238E27FC236}">
                <a16:creationId xmlns:a16="http://schemas.microsoft.com/office/drawing/2014/main" xmlns="" id="{0B689914-AE96-574E-B924-7CB288ACF2DA}"/>
              </a:ext>
            </a:extLst>
          </p:cNvPr>
          <p:cNvSpPr txBox="1"/>
          <p:nvPr/>
        </p:nvSpPr>
        <p:spPr>
          <a:xfrm>
            <a:off x="2294154" y="4460717"/>
            <a:ext cx="5008345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Mixed Workload</a:t>
            </a:r>
            <a:endParaRPr sz="4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903610-5158-C447-8F11-18F85615DB56}"/>
              </a:ext>
            </a:extLst>
          </p:cNvPr>
          <p:cNvSpPr/>
          <p:nvPr/>
        </p:nvSpPr>
        <p:spPr>
          <a:xfrm>
            <a:off x="5202842" y="3289300"/>
            <a:ext cx="3818316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" sz="3500" b="1" dirty="0">
                <a:solidFill>
                  <a:schemeClr val="bg2">
                    <a:lumMod val="10000"/>
                  </a:schemeClr>
                </a:solidFill>
              </a:rPr>
              <a:t>1.6X No Split</a:t>
            </a:r>
          </a:p>
          <a:p>
            <a:pPr lvl="0"/>
            <a:r>
              <a:rPr lang="it" sz="3500" b="1" dirty="0">
                <a:solidFill>
                  <a:schemeClr val="bg2">
                    <a:lumMod val="10000"/>
                  </a:schemeClr>
                </a:solidFill>
              </a:rPr>
              <a:t>1.5X Cassandra</a:t>
            </a:r>
          </a:p>
        </p:txBody>
      </p:sp>
      <p:sp>
        <p:nvSpPr>
          <p:cNvPr id="10" name="Google Shape;81;p20">
            <a:extLst>
              <a:ext uri="{FF2B5EF4-FFF2-40B4-BE49-F238E27FC236}">
                <a16:creationId xmlns:a16="http://schemas.microsoft.com/office/drawing/2014/main" xmlns="" id="{933D0ED7-1A80-2549-89FE-9336C05543FC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22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31;p42">
            <a:extLst>
              <a:ext uri="{FF2B5EF4-FFF2-40B4-BE49-F238E27FC236}">
                <a16:creationId xmlns:a16="http://schemas.microsoft.com/office/drawing/2014/main" xmlns="" id="{D20B4C59-A3E4-0A49-983B-94984F8D134C}"/>
              </a:ext>
            </a:extLst>
          </p:cNvPr>
          <p:cNvGrpSpPr/>
          <p:nvPr/>
        </p:nvGrpSpPr>
        <p:grpSpPr>
          <a:xfrm>
            <a:off x="605442" y="0"/>
            <a:ext cx="7123137" cy="4748134"/>
            <a:chOff x="1431092" y="21391"/>
            <a:chExt cx="7123137" cy="4748134"/>
          </a:xfrm>
        </p:grpSpPr>
        <p:pic>
          <p:nvPicPr>
            <p:cNvPr id="6" name="Google Shape;732;p42">
              <a:extLst>
                <a:ext uri="{FF2B5EF4-FFF2-40B4-BE49-F238E27FC236}">
                  <a16:creationId xmlns:a16="http://schemas.microsoft.com/office/drawing/2014/main" xmlns="" id="{2931560A-73AF-3145-808C-F59FA9111E6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31092" y="21391"/>
              <a:ext cx="7123137" cy="420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733;p42">
              <a:extLst>
                <a:ext uri="{FF2B5EF4-FFF2-40B4-BE49-F238E27FC236}">
                  <a16:creationId xmlns:a16="http://schemas.microsoft.com/office/drawing/2014/main" xmlns="" id="{1BDEA14F-1128-2F43-839A-05B99FD77DDF}"/>
                </a:ext>
              </a:extLst>
            </p:cNvPr>
            <p:cNvSpPr txBox="1"/>
            <p:nvPr/>
          </p:nvSpPr>
          <p:spPr>
            <a:xfrm>
              <a:off x="2622349" y="4279925"/>
              <a:ext cx="5100812" cy="4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 dirty="0"/>
                <a:t>Multi-Split Workload</a:t>
              </a:r>
              <a:endParaRPr sz="4000" b="1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D3210F6-B131-9B44-BBCC-F7867C5B6055}"/>
              </a:ext>
            </a:extLst>
          </p:cNvPr>
          <p:cNvSpPr/>
          <p:nvPr/>
        </p:nvSpPr>
        <p:spPr>
          <a:xfrm>
            <a:off x="4720242" y="3009150"/>
            <a:ext cx="3818316" cy="1066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" sz="3500" b="1" dirty="0">
                <a:solidFill>
                  <a:schemeClr val="bg2">
                    <a:lumMod val="10000"/>
                  </a:schemeClr>
                </a:solidFill>
              </a:rPr>
              <a:t>2.4X No Split</a:t>
            </a:r>
          </a:p>
          <a:p>
            <a:pPr lvl="0"/>
            <a:r>
              <a:rPr lang="it" sz="3500" b="1" dirty="0">
                <a:solidFill>
                  <a:schemeClr val="bg2">
                    <a:lumMod val="10000"/>
                  </a:schemeClr>
                </a:solidFill>
              </a:rPr>
              <a:t>2.4X Cassandra</a:t>
            </a:r>
          </a:p>
        </p:txBody>
      </p:sp>
      <p:sp>
        <p:nvSpPr>
          <p:cNvPr id="10" name="Google Shape;81;p20">
            <a:extLst>
              <a:ext uri="{FF2B5EF4-FFF2-40B4-BE49-F238E27FC236}">
                <a16:creationId xmlns:a16="http://schemas.microsoft.com/office/drawing/2014/main" xmlns="" id="{DE346B61-30D4-D044-8068-DF3F7FA6CB10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23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53100"/>
            <a:ext cx="10174151" cy="521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24"/>
          <p:cNvGrpSpPr/>
          <p:nvPr/>
        </p:nvGrpSpPr>
        <p:grpSpPr>
          <a:xfrm>
            <a:off x="6804837" y="3180714"/>
            <a:ext cx="2393049" cy="1815457"/>
            <a:chOff x="3513950" y="-65603"/>
            <a:chExt cx="2134905" cy="1618953"/>
          </a:xfrm>
        </p:grpSpPr>
        <p:pic>
          <p:nvPicPr>
            <p:cNvPr id="121" name="Google Shape;12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3950" y="-65603"/>
              <a:ext cx="2088600" cy="1618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24"/>
            <p:cNvSpPr txBox="1"/>
            <p:nvPr/>
          </p:nvSpPr>
          <p:spPr>
            <a:xfrm rot="21077072">
              <a:off x="3567617" y="256430"/>
              <a:ext cx="2081238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dirty="0">
                  <a:solidFill>
                    <a:srgbClr val="FFFFFF"/>
                  </a:solidFill>
                </a:rPr>
                <a:t>Overloading</a:t>
              </a:r>
              <a:endParaRPr sz="2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4" name="Google Shape;124;p24"/>
          <p:cNvGrpSpPr/>
          <p:nvPr/>
        </p:nvGrpSpPr>
        <p:grpSpPr>
          <a:xfrm>
            <a:off x="4196467" y="3015957"/>
            <a:ext cx="2206802" cy="2089095"/>
            <a:chOff x="452089" y="435540"/>
            <a:chExt cx="2219552" cy="1962125"/>
          </a:xfrm>
        </p:grpSpPr>
        <p:pic>
          <p:nvPicPr>
            <p:cNvPr id="125" name="Google Shape;12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2089" y="435540"/>
              <a:ext cx="2170775" cy="196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4"/>
            <p:cNvSpPr txBox="1"/>
            <p:nvPr/>
          </p:nvSpPr>
          <p:spPr>
            <a:xfrm rot="21077072">
              <a:off x="628448" y="768135"/>
              <a:ext cx="2043193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>
                  <a:solidFill>
                    <a:srgbClr val="FFFFFF"/>
                  </a:solidFill>
                </a:rPr>
                <a:t>Existing</a:t>
              </a:r>
              <a:br>
                <a:rPr lang="en" sz="2500" dirty="0">
                  <a:solidFill>
                    <a:srgbClr val="FFFFFF"/>
                  </a:solidFill>
                </a:rPr>
              </a:br>
              <a:r>
                <a:rPr lang="en" sz="2500" dirty="0">
                  <a:solidFill>
                    <a:srgbClr val="FFFFFF"/>
                  </a:solidFill>
                </a:rPr>
                <a:t>Solutions</a:t>
              </a:r>
              <a:endParaRPr sz="25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6" name="Google Shape;869;p48">
            <a:extLst>
              <a:ext uri="{FF2B5EF4-FFF2-40B4-BE49-F238E27FC236}">
                <a16:creationId xmlns:a16="http://schemas.microsoft.com/office/drawing/2014/main" xmlns="" id="{2124C346-6AA0-5D4E-BED7-C14EED3007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5656"/>
          <a:stretch/>
        </p:blipFill>
        <p:spPr>
          <a:xfrm rot="2715131">
            <a:off x="3927469" y="438290"/>
            <a:ext cx="1696107" cy="110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5;p24">
            <a:extLst>
              <a:ext uri="{FF2B5EF4-FFF2-40B4-BE49-F238E27FC236}">
                <a16:creationId xmlns:a16="http://schemas.microsoft.com/office/drawing/2014/main" xmlns="" id="{B23683C2-6806-D24B-94B0-5CFC8236811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997" y="1802151"/>
            <a:ext cx="2158306" cy="20890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26;p24">
            <a:extLst>
              <a:ext uri="{FF2B5EF4-FFF2-40B4-BE49-F238E27FC236}">
                <a16:creationId xmlns:a16="http://schemas.microsoft.com/office/drawing/2014/main" xmlns="" id="{DC63CC43-4847-3044-9D01-19D4428C7C9F}"/>
              </a:ext>
            </a:extLst>
          </p:cNvPr>
          <p:cNvSpPr txBox="1"/>
          <p:nvPr/>
        </p:nvSpPr>
        <p:spPr>
          <a:xfrm rot="20886633">
            <a:off x="2628085" y="2106295"/>
            <a:ext cx="2157708" cy="48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</a:rPr>
              <a:t>Consistency</a:t>
            </a:r>
            <a:br>
              <a:rPr lang="en" sz="2500" dirty="0">
                <a:solidFill>
                  <a:srgbClr val="FFFFFF"/>
                </a:solidFill>
              </a:rPr>
            </a:br>
            <a:r>
              <a:rPr lang="en" sz="2500" dirty="0">
                <a:solidFill>
                  <a:srgbClr val="FFFFFF"/>
                </a:solidFill>
              </a:rPr>
              <a:t>Spectrum</a:t>
            </a:r>
            <a:endParaRPr sz="25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EA4E774-87A1-FA43-98D6-02A4F3A4174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27015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500" smtClean="0"/>
              <a:t>24</a:t>
            </a:fld>
            <a:endParaRPr lang="en" sz="2500" dirty="0"/>
          </a:p>
        </p:txBody>
      </p:sp>
      <p:pic>
        <p:nvPicPr>
          <p:cNvPr id="17" name="Google Shape;125;p24">
            <a:extLst>
              <a:ext uri="{FF2B5EF4-FFF2-40B4-BE49-F238E27FC236}">
                <a16:creationId xmlns:a16="http://schemas.microsoft.com/office/drawing/2014/main" xmlns="" id="{F2DF0A7F-25D2-0443-8FAF-CFF0D70CB9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4" y="1524128"/>
            <a:ext cx="2158306" cy="20890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6;p24">
            <a:extLst>
              <a:ext uri="{FF2B5EF4-FFF2-40B4-BE49-F238E27FC236}">
                <a16:creationId xmlns:a16="http://schemas.microsoft.com/office/drawing/2014/main" xmlns="" id="{01F64830-5C04-6F4E-9CD4-26E6D5BAF277}"/>
              </a:ext>
            </a:extLst>
          </p:cNvPr>
          <p:cNvSpPr txBox="1"/>
          <p:nvPr/>
        </p:nvSpPr>
        <p:spPr>
          <a:xfrm rot="20886633">
            <a:off x="10223" y="1895335"/>
            <a:ext cx="2157708" cy="48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</a:rPr>
              <a:t>Theoretical</a:t>
            </a:r>
            <a:br>
              <a:rPr lang="en" sz="2500" dirty="0">
                <a:solidFill>
                  <a:srgbClr val="FFFFFF"/>
                </a:solidFill>
              </a:rPr>
            </a:br>
            <a:r>
              <a:rPr lang="en" sz="2500" dirty="0">
                <a:solidFill>
                  <a:srgbClr val="FFFFFF"/>
                </a:solidFill>
              </a:rPr>
              <a:t>Model</a:t>
            </a:r>
          </a:p>
        </p:txBody>
      </p:sp>
      <p:pic>
        <p:nvPicPr>
          <p:cNvPr id="21" name="Google Shape;125;p24">
            <a:extLst>
              <a:ext uri="{FF2B5EF4-FFF2-40B4-BE49-F238E27FC236}">
                <a16:creationId xmlns:a16="http://schemas.microsoft.com/office/drawing/2014/main" xmlns="" id="{278B64C1-49EE-7A46-AD75-A6DF9ACE53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3221" y="56080"/>
            <a:ext cx="2158306" cy="208909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26;p24">
            <a:extLst>
              <a:ext uri="{FF2B5EF4-FFF2-40B4-BE49-F238E27FC236}">
                <a16:creationId xmlns:a16="http://schemas.microsoft.com/office/drawing/2014/main" xmlns="" id="{1308CE48-9964-904A-ADBD-003E12C20106}"/>
              </a:ext>
            </a:extLst>
          </p:cNvPr>
          <p:cNvSpPr txBox="1"/>
          <p:nvPr/>
        </p:nvSpPr>
        <p:spPr>
          <a:xfrm rot="20886633">
            <a:off x="1522280" y="565157"/>
            <a:ext cx="2157708" cy="48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7666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F3BBF86C-658B-DD40-A0E0-D18887703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126498"/>
              </p:ext>
            </p:extLst>
          </p:nvPr>
        </p:nvGraphicFramePr>
        <p:xfrm>
          <a:off x="0" y="480849"/>
          <a:ext cx="91440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Google Shape;758;p44">
            <a:extLst>
              <a:ext uri="{FF2B5EF4-FFF2-40B4-BE49-F238E27FC236}">
                <a16:creationId xmlns:a16="http://schemas.microsoft.com/office/drawing/2014/main" xmlns="" id="{B082979D-D9C3-4A49-A192-D083B9F538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875" y="-65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 dirty="0"/>
              <a:t>Summary</a:t>
            </a:r>
            <a:endParaRPr sz="2600" b="1" u="sng" dirty="0"/>
          </a:p>
        </p:txBody>
      </p:sp>
      <p:sp>
        <p:nvSpPr>
          <p:cNvPr id="8" name="Google Shape;81;p20">
            <a:extLst>
              <a:ext uri="{FF2B5EF4-FFF2-40B4-BE49-F238E27FC236}">
                <a16:creationId xmlns:a16="http://schemas.microsoft.com/office/drawing/2014/main" xmlns="" id="{9A2B47BF-1118-2242-8946-38E8BF87809F}"/>
              </a:ext>
            </a:extLst>
          </p:cNvPr>
          <p:cNvSpPr txBox="1">
            <a:spLocks/>
          </p:cNvSpPr>
          <p:nvPr/>
        </p:nvSpPr>
        <p:spPr>
          <a:xfrm>
            <a:off x="8536685" y="4690999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25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6B967-A525-DA41-BD25-CD706F4FEB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9218" name="Picture 2" descr="Image result for thankyou slide">
            <a:extLst>
              <a:ext uri="{FF2B5EF4-FFF2-40B4-BE49-F238E27FC236}">
                <a16:creationId xmlns:a16="http://schemas.microsoft.com/office/drawing/2014/main" xmlns="" id="{8FCC7377-99F6-F343-9F1F-4B3C8CA6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solidFill>
            <a:schemeClr val="tx2">
              <a:lumMod val="50000"/>
              <a:alpha val="0"/>
            </a:schemeClr>
          </a:solidFill>
          <a:effectLst>
            <a:outerShdw blurRad="50800" dist="50800" dir="5400000" algn="ctr" rotWithShape="0">
              <a:srgbClr val="FF0000">
                <a:alpha val="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5884DA-A13A-6644-99E4-B374C4A46F90}"/>
              </a:ext>
            </a:extLst>
          </p:cNvPr>
          <p:cNvSpPr/>
          <p:nvPr/>
        </p:nvSpPr>
        <p:spPr>
          <a:xfrm>
            <a:off x="121504" y="121451"/>
            <a:ext cx="306324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81;p20">
            <a:extLst>
              <a:ext uri="{FF2B5EF4-FFF2-40B4-BE49-F238E27FC236}">
                <a16:creationId xmlns:a16="http://schemas.microsoft.com/office/drawing/2014/main" xmlns="" id="{615C8BE5-E6A5-884F-81B2-6F6DB06DC9AB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26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6725"/>
            <a:ext cx="8991601" cy="3578704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55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/>
              <a:t>Twitter DataSet</a:t>
            </a:r>
            <a:endParaRPr sz="2600" b="1" u="sng"/>
          </a:p>
        </p:txBody>
      </p:sp>
      <p:sp>
        <p:nvSpPr>
          <p:cNvPr id="964" name="Google Shape;964;p5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963" name="Google Shape;963;p55"/>
          <p:cNvSpPr txBox="1"/>
          <p:nvPr/>
        </p:nvSpPr>
        <p:spPr>
          <a:xfrm>
            <a:off x="158575" y="572275"/>
            <a:ext cx="54054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</p:txBody>
      </p:sp>
      <p:cxnSp>
        <p:nvCxnSpPr>
          <p:cNvPr id="965" name="Google Shape;965;p55"/>
          <p:cNvCxnSpPr/>
          <p:nvPr/>
        </p:nvCxnSpPr>
        <p:spPr>
          <a:xfrm rot="10800000">
            <a:off x="3019950" y="4206975"/>
            <a:ext cx="19500" cy="8214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6" name="Google Shape;966;p55"/>
          <p:cNvSpPr txBox="1"/>
          <p:nvPr/>
        </p:nvSpPr>
        <p:spPr>
          <a:xfrm>
            <a:off x="3354425" y="371225"/>
            <a:ext cx="2337300" cy="1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Req Rate increased from  9000 req/s to 18000 req/s.</a:t>
            </a:r>
            <a:endParaRPr sz="1800" b="1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3"/>
          <p:cNvSpPr txBox="1">
            <a:spLocks noGrp="1"/>
          </p:cNvSpPr>
          <p:nvPr>
            <p:ph type="title"/>
          </p:nvPr>
        </p:nvSpPr>
        <p:spPr>
          <a:xfrm>
            <a:off x="152399" y="76200"/>
            <a:ext cx="44888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/>
              <a:t>Quality of Experience (</a:t>
            </a:r>
            <a:r>
              <a:rPr lang="en" sz="2400" b="1" u="sng" dirty="0" err="1"/>
              <a:t>QoE</a:t>
            </a:r>
            <a:r>
              <a:rPr lang="en" sz="2400" b="1" u="sng" dirty="0"/>
              <a:t>)</a:t>
            </a:r>
            <a:endParaRPr sz="2400" b="1" u="sng" dirty="0"/>
          </a:p>
        </p:txBody>
      </p:sp>
      <p:sp>
        <p:nvSpPr>
          <p:cNvPr id="744" name="Google Shape;744;p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743" name="Google Shape;743;p43"/>
          <p:cNvSpPr txBox="1"/>
          <p:nvPr/>
        </p:nvSpPr>
        <p:spPr>
          <a:xfrm>
            <a:off x="83125" y="3398600"/>
            <a:ext cx="44889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Implemented ‘Random’ model</a:t>
            </a:r>
            <a:r>
              <a:rPr lang="en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 [ENTZ, RLB].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Char char="○"/>
            </a:pPr>
            <a:r>
              <a:rPr lang="en" sz="1600">
                <a:solidFill>
                  <a:srgbClr val="0000FF"/>
                </a:solidFill>
              </a:rPr>
              <a:t>Clients do not interact.</a:t>
            </a:r>
            <a:endParaRPr sz="1600">
              <a:solidFill>
                <a:srgbClr val="0000FF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○"/>
            </a:pPr>
            <a:r>
              <a:rPr lang="en" sz="1600">
                <a:solidFill>
                  <a:srgbClr val="FF0000"/>
                </a:solidFill>
              </a:rPr>
              <a:t>Random Partitioning.</a:t>
            </a:r>
            <a:endParaRPr sz="1600">
              <a:solidFill>
                <a:srgbClr val="FF0000"/>
              </a:solidFill>
            </a:endParaRPr>
          </a:p>
        </p:txBody>
      </p:sp>
      <p:grpSp>
        <p:nvGrpSpPr>
          <p:cNvPr id="745" name="Google Shape;745;p43"/>
          <p:cNvGrpSpPr/>
          <p:nvPr/>
        </p:nvGrpSpPr>
        <p:grpSpPr>
          <a:xfrm>
            <a:off x="392426" y="1626763"/>
            <a:ext cx="3809956" cy="1664995"/>
            <a:chOff x="3061175" y="1836788"/>
            <a:chExt cx="3743325" cy="1510199"/>
          </a:xfrm>
        </p:grpSpPr>
        <p:pic>
          <p:nvPicPr>
            <p:cNvPr id="746" name="Google Shape;746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06300" y="1836788"/>
              <a:ext cx="3398200" cy="816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61175" y="2689262"/>
              <a:ext cx="3475474" cy="657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8" name="Google Shape;748;p43"/>
          <p:cNvSpPr txBox="1"/>
          <p:nvPr/>
        </p:nvSpPr>
        <p:spPr>
          <a:xfrm>
            <a:off x="82499" y="-8918"/>
            <a:ext cx="4302600" cy="2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Quality of response is high, if it contains all the previous writes by user’s social connection.</a:t>
            </a:r>
            <a:endParaRPr dirty="0"/>
          </a:p>
        </p:txBody>
      </p:sp>
      <p:pic>
        <p:nvPicPr>
          <p:cNvPr id="749" name="Google Shape;749;p43"/>
          <p:cNvPicPr preferRelativeResize="0"/>
          <p:nvPr/>
        </p:nvPicPr>
        <p:blipFill rotWithShape="1">
          <a:blip r:embed="rId5">
            <a:alphaModFix/>
          </a:blip>
          <a:srcRect l="52061"/>
          <a:stretch/>
        </p:blipFill>
        <p:spPr>
          <a:xfrm>
            <a:off x="4602075" y="2723600"/>
            <a:ext cx="2794298" cy="241990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43"/>
          <p:cNvSpPr txBox="1"/>
          <p:nvPr/>
        </p:nvSpPr>
        <p:spPr>
          <a:xfrm>
            <a:off x="4957100" y="648900"/>
            <a:ext cx="14868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Average quality 1.37X </a:t>
            </a:r>
            <a:endParaRPr sz="1800" b="1">
              <a:solidFill>
                <a:srgbClr val="FF9900"/>
              </a:solidFill>
            </a:endParaRPr>
          </a:p>
        </p:txBody>
      </p:sp>
      <p:sp>
        <p:nvSpPr>
          <p:cNvPr id="751" name="Google Shape;751;p43"/>
          <p:cNvSpPr txBox="1"/>
          <p:nvPr/>
        </p:nvSpPr>
        <p:spPr>
          <a:xfrm>
            <a:off x="7396375" y="2837075"/>
            <a:ext cx="1831800" cy="11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30% requests have  quality reduction of 50%</a:t>
            </a:r>
            <a:endParaRPr sz="1800" b="1">
              <a:solidFill>
                <a:srgbClr val="FF9900"/>
              </a:solidFill>
            </a:endParaRPr>
          </a:p>
        </p:txBody>
      </p:sp>
      <p:sp>
        <p:nvSpPr>
          <p:cNvPr id="752" name="Google Shape;752;p43"/>
          <p:cNvSpPr txBox="1"/>
          <p:nvPr/>
        </p:nvSpPr>
        <p:spPr>
          <a:xfrm>
            <a:off x="5356830" y="-3121"/>
            <a:ext cx="202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dk1"/>
                </a:solidFill>
              </a:rPr>
              <a:t>Twitter dataset.</a:t>
            </a:r>
            <a:endParaRPr sz="1800" b="1" u="sng">
              <a:solidFill>
                <a:schemeClr val="dk1"/>
              </a:solidFill>
            </a:endParaRPr>
          </a:p>
        </p:txBody>
      </p:sp>
      <p:pic>
        <p:nvPicPr>
          <p:cNvPr id="753" name="Google Shape;75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2325" y="420300"/>
            <a:ext cx="2989176" cy="219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66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Google Shape;9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7501" y="110400"/>
            <a:ext cx="2748525" cy="20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2201275"/>
            <a:ext cx="7395675" cy="28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50"/>
          <p:cNvSpPr txBox="1"/>
          <p:nvPr/>
        </p:nvSpPr>
        <p:spPr>
          <a:xfrm>
            <a:off x="220825" y="1139325"/>
            <a:ext cx="43059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" sz="2400"/>
              <a:t>Our  formulation Adapted to model Cassandra</a:t>
            </a:r>
            <a:endParaRPr sz="2400"/>
          </a:p>
        </p:txBody>
      </p:sp>
      <p:sp>
        <p:nvSpPr>
          <p:cNvPr id="913" name="Google Shape;913;p50"/>
          <p:cNvSpPr txBox="1"/>
          <p:nvPr/>
        </p:nvSpPr>
        <p:spPr>
          <a:xfrm>
            <a:off x="341275" y="150550"/>
            <a:ext cx="55305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/>
              <a:t>Empirical Validation of our model</a:t>
            </a:r>
            <a:endParaRPr sz="2600" b="1" u="sng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DDFD36D-FAAE-AA49-9BDC-8A825A8749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16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-18676" y="171536"/>
            <a:ext cx="9595563" cy="47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u="sng" cap="none" dirty="0">
                <a:latin typeface="+mn-lt"/>
                <a:ea typeface="Arvo"/>
                <a:cs typeface="Arvo"/>
                <a:sym typeface="Arvo"/>
              </a:rPr>
              <a:t>Does no partitioning guarantee assure CA?</a:t>
            </a:r>
            <a:endParaRPr sz="3300" b="1" u="sng" cap="none" dirty="0">
              <a:latin typeface="+mn-lt"/>
              <a:ea typeface="Arvo"/>
              <a:cs typeface="Arvo"/>
              <a:sym typeface="Arvo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5403462" y="1595787"/>
            <a:ext cx="2329800" cy="1151400"/>
          </a:xfrm>
          <a:prstGeom prst="flowChartAlternateProcess">
            <a:avLst/>
          </a:prstGeom>
          <a:solidFill>
            <a:srgbClr val="E691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System Overloading?</a:t>
            </a:r>
            <a:endParaRPr sz="24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2"/>
          <p:cNvSpPr txBox="1"/>
          <p:nvPr/>
        </p:nvSpPr>
        <p:spPr>
          <a:xfrm>
            <a:off x="321200" y="1766575"/>
            <a:ext cx="16863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Brewer’s CAP theorem</a:t>
            </a:r>
            <a:endParaRPr sz="2400" b="1" dirty="0"/>
          </a:p>
        </p:txBody>
      </p:sp>
      <p:pic>
        <p:nvPicPr>
          <p:cNvPr id="105" name="Google Shape;1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8104" y="890650"/>
            <a:ext cx="4229521" cy="393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6114DE-783C-BD4D-AC0E-63B8896855C4}"/>
              </a:ext>
            </a:extLst>
          </p:cNvPr>
          <p:cNvSpPr txBox="1"/>
          <p:nvPr/>
        </p:nvSpPr>
        <p:spPr>
          <a:xfrm>
            <a:off x="14332688" y="-5528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Google Shape;81;p20">
            <a:extLst>
              <a:ext uri="{FF2B5EF4-FFF2-40B4-BE49-F238E27FC236}">
                <a16:creationId xmlns:a16="http://schemas.microsoft.com/office/drawing/2014/main" xmlns="" id="{A9379326-CDA1-844D-B456-8965CF99C6B1}"/>
              </a:ext>
            </a:extLst>
          </p:cNvPr>
          <p:cNvSpPr txBox="1">
            <a:spLocks/>
          </p:cNvSpPr>
          <p:nvPr/>
        </p:nvSpPr>
        <p:spPr>
          <a:xfrm>
            <a:off x="8539794" y="4666755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3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42"/>
          <p:cNvGrpSpPr/>
          <p:nvPr/>
        </p:nvGrpSpPr>
        <p:grpSpPr>
          <a:xfrm>
            <a:off x="68555" y="-51916"/>
            <a:ext cx="4608400" cy="2177152"/>
            <a:chOff x="41150" y="-12256"/>
            <a:chExt cx="4608400" cy="2177152"/>
          </a:xfrm>
        </p:grpSpPr>
        <p:pic>
          <p:nvPicPr>
            <p:cNvPr id="724" name="Google Shape;724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150" y="-12256"/>
              <a:ext cx="3555501" cy="21771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5" name="Google Shape;725;p42"/>
            <p:cNvSpPr txBox="1"/>
            <p:nvPr/>
          </p:nvSpPr>
          <p:spPr>
            <a:xfrm>
              <a:off x="3549450" y="160150"/>
              <a:ext cx="1100100" cy="39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/>
                <a:t>Mixed</a:t>
              </a:r>
              <a:endParaRPr sz="1800" b="1"/>
            </a:p>
          </p:txBody>
        </p:sp>
      </p:grpSp>
      <p:pic>
        <p:nvPicPr>
          <p:cNvPr id="726" name="Google Shape;726;p42"/>
          <p:cNvPicPr preferRelativeResize="0"/>
          <p:nvPr/>
        </p:nvPicPr>
        <p:blipFill rotWithShape="1">
          <a:blip r:embed="rId4">
            <a:alphaModFix/>
          </a:blip>
          <a:srcRect r="51842"/>
          <a:stretch/>
        </p:blipFill>
        <p:spPr>
          <a:xfrm>
            <a:off x="310800" y="2323325"/>
            <a:ext cx="4253927" cy="2800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p42"/>
          <p:cNvCxnSpPr/>
          <p:nvPr/>
        </p:nvCxnSpPr>
        <p:spPr>
          <a:xfrm rot="10800000">
            <a:off x="2914000" y="4497000"/>
            <a:ext cx="18300" cy="5271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4" name="Google Shape;734;p42"/>
          <p:cNvSpPr txBox="1">
            <a:spLocks noGrp="1"/>
          </p:cNvSpPr>
          <p:nvPr>
            <p:ph type="title"/>
          </p:nvPr>
        </p:nvSpPr>
        <p:spPr>
          <a:xfrm>
            <a:off x="3465550" y="1857485"/>
            <a:ext cx="2569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/>
              <a:t>Twitter DataSet</a:t>
            </a:r>
            <a:endParaRPr sz="2000" b="1" u="sng"/>
          </a:p>
        </p:txBody>
      </p:sp>
      <p:sp>
        <p:nvSpPr>
          <p:cNvPr id="728" name="Google Shape;728;p4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729" name="Google Shape;729;p42"/>
          <p:cNvSpPr txBox="1"/>
          <p:nvPr/>
        </p:nvSpPr>
        <p:spPr>
          <a:xfrm>
            <a:off x="3847500" y="596550"/>
            <a:ext cx="21711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1.6X No Split</a:t>
            </a:r>
            <a:endParaRPr sz="1800" b="1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1.5X Cassandra</a:t>
            </a:r>
            <a:endParaRPr sz="1800" b="1">
              <a:solidFill>
                <a:srgbClr val="FF9900"/>
              </a:solidFill>
            </a:endParaRPr>
          </a:p>
        </p:txBody>
      </p:sp>
      <p:sp>
        <p:nvSpPr>
          <p:cNvPr id="730" name="Google Shape;730;p42"/>
          <p:cNvSpPr/>
          <p:nvPr/>
        </p:nvSpPr>
        <p:spPr>
          <a:xfrm>
            <a:off x="3864375" y="702625"/>
            <a:ext cx="1726500" cy="652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42"/>
          <p:cNvGrpSpPr/>
          <p:nvPr/>
        </p:nvGrpSpPr>
        <p:grpSpPr>
          <a:xfrm>
            <a:off x="3992388" y="-21391"/>
            <a:ext cx="4730949" cy="2256801"/>
            <a:chOff x="4413049" y="0"/>
            <a:chExt cx="4730949" cy="2256801"/>
          </a:xfrm>
        </p:grpSpPr>
        <p:pic>
          <p:nvPicPr>
            <p:cNvPr id="732" name="Google Shape;732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92014" y="0"/>
              <a:ext cx="3551984" cy="2256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3" name="Google Shape;733;p42"/>
            <p:cNvSpPr txBox="1"/>
            <p:nvPr/>
          </p:nvSpPr>
          <p:spPr>
            <a:xfrm>
              <a:off x="4413049" y="1235500"/>
              <a:ext cx="1296300" cy="4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/>
                <a:t>Multi-Split</a:t>
              </a:r>
              <a:endParaRPr sz="1800" b="1"/>
            </a:p>
          </p:txBody>
        </p:sp>
      </p:grpSp>
      <p:sp>
        <p:nvSpPr>
          <p:cNvPr id="735" name="Google Shape;735;p42"/>
          <p:cNvSpPr txBox="1"/>
          <p:nvPr/>
        </p:nvSpPr>
        <p:spPr>
          <a:xfrm>
            <a:off x="5737750" y="2323325"/>
            <a:ext cx="2171100" cy="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2.4X No Split</a:t>
            </a:r>
            <a:endParaRPr sz="1800" b="1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9900"/>
                </a:solidFill>
              </a:rPr>
              <a:t>2.4X Cassandra</a:t>
            </a:r>
            <a:endParaRPr sz="1800" b="1">
              <a:solidFill>
                <a:srgbClr val="FF9900"/>
              </a:solidFill>
            </a:endParaRPr>
          </a:p>
        </p:txBody>
      </p:sp>
      <p:sp>
        <p:nvSpPr>
          <p:cNvPr id="736" name="Google Shape;736;p42"/>
          <p:cNvSpPr/>
          <p:nvPr/>
        </p:nvSpPr>
        <p:spPr>
          <a:xfrm>
            <a:off x="5640975" y="2218250"/>
            <a:ext cx="2268000" cy="953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7" name="Google Shape;73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0527" y="2430185"/>
            <a:ext cx="3145547" cy="2408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7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7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/>
          <p:nvPr/>
        </p:nvSpPr>
        <p:spPr>
          <a:xfrm>
            <a:off x="6714975" y="3549850"/>
            <a:ext cx="22695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3,283,353 retweets.</a:t>
            </a:r>
            <a:endParaRPr sz="30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112" name="Google Shape;112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91A16BE4-9FD5-EA4C-8BF2-F359B75306FA}"/>
              </a:ext>
            </a:extLst>
          </p:cNvPr>
          <p:cNvGraphicFramePr/>
          <p:nvPr/>
        </p:nvGraphicFramePr>
        <p:xfrm>
          <a:off x="85060" y="95899"/>
          <a:ext cx="6943061" cy="661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20956C-5425-CB48-BFD9-CE2D0B3B0902}"/>
              </a:ext>
            </a:extLst>
          </p:cNvPr>
          <p:cNvGrpSpPr/>
          <p:nvPr/>
        </p:nvGrpSpPr>
        <p:grpSpPr>
          <a:xfrm>
            <a:off x="685329" y="1020726"/>
            <a:ext cx="6029647" cy="4019107"/>
            <a:chOff x="685329" y="1020726"/>
            <a:chExt cx="6029647" cy="40191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EFE1C6D-0F85-704A-A746-1EAB0824539D}"/>
                </a:ext>
              </a:extLst>
            </p:cNvPr>
            <p:cNvSpPr/>
            <p:nvPr/>
          </p:nvSpPr>
          <p:spPr>
            <a:xfrm>
              <a:off x="685330" y="1020726"/>
              <a:ext cx="6029646" cy="401910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AE9DA6-1471-454F-8CE3-77BC6D2E77AC}"/>
                </a:ext>
              </a:extLst>
            </p:cNvPr>
            <p:cNvSpPr txBox="1"/>
            <p:nvPr/>
          </p:nvSpPr>
          <p:spPr>
            <a:xfrm>
              <a:off x="685329" y="1031784"/>
              <a:ext cx="6029646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</a:rPr>
                <a:t>Something is technically wrong.</a:t>
              </a:r>
              <a:r>
                <a:rPr lang="en-US" sz="3000" dirty="0">
                  <a:solidFill>
                    <a:schemeClr val="bg1"/>
                  </a:solidFill>
                </a:rPr>
                <a:t/>
              </a:r>
              <a:br>
                <a:rPr lang="en-US" sz="3000" dirty="0">
                  <a:solidFill>
                    <a:schemeClr val="bg1"/>
                  </a:solidFill>
                </a:rPr>
              </a:br>
              <a:r>
                <a:rPr lang="en-US" sz="2200" dirty="0">
                  <a:solidFill>
                    <a:schemeClr val="bg1"/>
                  </a:solidFill>
                </a:rPr>
                <a:t>Thanks for noticing-we’re going to fix it up and have things back to normal soon.</a:t>
              </a:r>
            </a:p>
            <a:p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79E484C-CB74-E648-82FD-E570C4DF2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46253" y="2891345"/>
              <a:ext cx="3345271" cy="18781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</p:pic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05FCEB-68B6-5444-B731-73E19E20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Google Shape;81;p20">
            <a:extLst>
              <a:ext uri="{FF2B5EF4-FFF2-40B4-BE49-F238E27FC236}">
                <a16:creationId xmlns:a16="http://schemas.microsoft.com/office/drawing/2014/main" xmlns="" id="{8DB9C61D-8184-F74A-AE80-0F0D6D787355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bg1"/>
                </a:solidFill>
              </a:rPr>
              <a:pPr/>
              <a:t>4</a:t>
            </a:fld>
            <a:endParaRPr lang="e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2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53100"/>
            <a:ext cx="10174151" cy="521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24"/>
          <p:cNvGrpSpPr/>
          <p:nvPr/>
        </p:nvGrpSpPr>
        <p:grpSpPr>
          <a:xfrm>
            <a:off x="6395285" y="3296093"/>
            <a:ext cx="2309370" cy="1700079"/>
            <a:chOff x="3513950" y="-65603"/>
            <a:chExt cx="2134905" cy="1618953"/>
          </a:xfrm>
        </p:grpSpPr>
        <p:pic>
          <p:nvPicPr>
            <p:cNvPr id="121" name="Google Shape;12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3950" y="-65603"/>
              <a:ext cx="2088600" cy="1618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24"/>
            <p:cNvSpPr txBox="1"/>
            <p:nvPr/>
          </p:nvSpPr>
          <p:spPr>
            <a:xfrm rot="21077072">
              <a:off x="3567617" y="256430"/>
              <a:ext cx="2081238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dirty="0">
                  <a:solidFill>
                    <a:srgbClr val="FFFFFF"/>
                  </a:solidFill>
                </a:rPr>
                <a:t>Overloading</a:t>
              </a:r>
              <a:endParaRPr sz="2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3" name="Google Shape;123;p24"/>
          <p:cNvGrpSpPr/>
          <p:nvPr/>
        </p:nvGrpSpPr>
        <p:grpSpPr>
          <a:xfrm>
            <a:off x="3478997" y="2330653"/>
            <a:ext cx="2789229" cy="2584118"/>
            <a:chOff x="572272" y="-6197"/>
            <a:chExt cx="2789229" cy="2584118"/>
          </a:xfrm>
        </p:grpSpPr>
        <p:grpSp>
          <p:nvGrpSpPr>
            <p:cNvPr id="124" name="Google Shape;124;p24"/>
            <p:cNvGrpSpPr/>
            <p:nvPr/>
          </p:nvGrpSpPr>
          <p:grpSpPr>
            <a:xfrm>
              <a:off x="572272" y="-6197"/>
              <a:ext cx="2789229" cy="2584118"/>
              <a:chOff x="724676" y="304800"/>
              <a:chExt cx="2170775" cy="1962125"/>
            </a:xfrm>
          </p:grpSpPr>
          <p:pic>
            <p:nvPicPr>
              <p:cNvPr id="125" name="Google Shape;125;p2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24676" y="304800"/>
                <a:ext cx="2170775" cy="1962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6" name="Google Shape;126;p24"/>
              <p:cNvSpPr txBox="1"/>
              <p:nvPr/>
            </p:nvSpPr>
            <p:spPr>
              <a:xfrm rot="-522928">
                <a:off x="794203" y="634422"/>
                <a:ext cx="2043193" cy="4567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>
                    <a:solidFill>
                      <a:srgbClr val="FFFFFF"/>
                    </a:solidFill>
                  </a:rPr>
                  <a:t>Existing</a:t>
                </a:r>
                <a:br>
                  <a:rPr lang="en" sz="2500">
                    <a:solidFill>
                      <a:srgbClr val="FFFFFF"/>
                    </a:solidFill>
                  </a:rPr>
                </a:br>
                <a:r>
                  <a:rPr lang="en" sz="2500">
                    <a:solidFill>
                      <a:srgbClr val="FFFFFF"/>
                    </a:solidFill>
                  </a:rPr>
                  <a:t>Solutions</a:t>
                </a:r>
                <a:endParaRPr sz="25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7" name="Google Shape;127;p24"/>
            <p:cNvSpPr/>
            <p:nvPr/>
          </p:nvSpPr>
          <p:spPr>
            <a:xfrm rot="-496618">
              <a:off x="1190873" y="545186"/>
              <a:ext cx="1738003" cy="80907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/>
                <a:t>Existing</a:t>
              </a:r>
              <a:br>
                <a:rPr lang="en" sz="2500"/>
              </a:br>
              <a:r>
                <a:rPr lang="en" sz="2500"/>
                <a:t>Solutions</a:t>
              </a:r>
              <a:endParaRPr sz="250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0A39259-DF63-A94E-89B5-3B589E75CA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40559" y="4695116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500" smtClean="0"/>
              <a:t>5</a:t>
            </a:fld>
            <a:endParaRPr lang="en" sz="2500" dirty="0"/>
          </a:p>
        </p:txBody>
      </p:sp>
      <p:pic>
        <p:nvPicPr>
          <p:cNvPr id="12" name="Google Shape;869;p48">
            <a:extLst>
              <a:ext uri="{FF2B5EF4-FFF2-40B4-BE49-F238E27FC236}">
                <a16:creationId xmlns:a16="http://schemas.microsoft.com/office/drawing/2014/main" xmlns="" id="{61DE439B-45BD-D149-9102-6AFC0AE3A87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921891">
            <a:off x="4219278" y="-66971"/>
            <a:ext cx="1093994" cy="1111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/>
          <p:nvPr/>
        </p:nvSpPr>
        <p:spPr>
          <a:xfrm>
            <a:off x="3327750" y="1556250"/>
            <a:ext cx="2488500" cy="1683900"/>
          </a:xfrm>
          <a:prstGeom prst="flowChartAlternateProcess">
            <a:avLst/>
          </a:prstGeom>
          <a:solidFill>
            <a:srgbClr val="FFAAA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Existing solutions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3807894" y="2896025"/>
            <a:ext cx="5208600" cy="20514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Admission control and load balancing  [ENTZ, RLB].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Favor some clients.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Drop non-critical requests.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rgbClr val="FF0000"/>
                </a:solidFill>
                <a:latin typeface="Arvo"/>
                <a:ea typeface="Arvo"/>
                <a:cs typeface="Arvo"/>
                <a:sym typeface="Arvo"/>
              </a:rPr>
              <a:t>Cannot satisfy all  clients.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34" name="Google Shape;134;p25"/>
          <p:cNvSpPr/>
          <p:nvPr/>
        </p:nvSpPr>
        <p:spPr>
          <a:xfrm>
            <a:off x="2845445" y="176509"/>
            <a:ext cx="6091800" cy="28443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Relaxed Consistency Models</a:t>
            </a:r>
            <a:endParaRPr sz="2400" b="1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Red-Blue consistency [LPCGPR].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Char char="●"/>
            </a:pPr>
            <a:r>
              <a:rPr lang="en-I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CRDTs : Conflict-free Replicated Data Types [SPBZ].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Prioritize some operations. (Amazon)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rgbClr val="FF0000"/>
                </a:solidFill>
                <a:latin typeface="Arvo"/>
                <a:ea typeface="Arvo"/>
                <a:cs typeface="Arvo"/>
                <a:sym typeface="Arvo"/>
              </a:rPr>
              <a:t>Operation dependent.</a:t>
            </a:r>
            <a:endParaRPr sz="2400" dirty="0">
              <a:solidFill>
                <a:srgbClr val="FF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35" name="Google Shape;135;p25"/>
          <p:cNvSpPr/>
          <p:nvPr/>
        </p:nvSpPr>
        <p:spPr>
          <a:xfrm>
            <a:off x="4805148" y="979212"/>
            <a:ext cx="3214091" cy="1010625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Trades off consistency or availability.</a:t>
            </a:r>
            <a:endParaRPr sz="2400" b="1" dirty="0"/>
          </a:p>
        </p:txBody>
      </p:sp>
      <p:sp>
        <p:nvSpPr>
          <p:cNvPr id="136" name="Google Shape;136;p25"/>
          <p:cNvSpPr/>
          <p:nvPr/>
        </p:nvSpPr>
        <p:spPr>
          <a:xfrm>
            <a:off x="133356" y="2538167"/>
            <a:ext cx="5083500" cy="23934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Replication and caching [W, LPCGPR].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rvo"/>
              <a:buChar char="●"/>
            </a:pPr>
            <a:r>
              <a:rPr lang="en" sz="2400" dirty="0">
                <a:latin typeface="Arvo"/>
                <a:ea typeface="Arvo"/>
                <a:cs typeface="Arvo"/>
                <a:sym typeface="Arvo"/>
              </a:rPr>
              <a:t>Read dominating workloads.</a:t>
            </a:r>
            <a:endParaRPr sz="2400" dirty="0"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rgbClr val="FF0000"/>
                </a:solidFill>
                <a:latin typeface="Arvo"/>
                <a:ea typeface="Arvo"/>
                <a:cs typeface="Arvo"/>
                <a:sym typeface="Arvo"/>
              </a:rPr>
              <a:t>Trades off performance or consistency for write dominated.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37" name="Google Shape;137;p25"/>
          <p:cNvSpPr/>
          <p:nvPr/>
        </p:nvSpPr>
        <p:spPr>
          <a:xfrm>
            <a:off x="983685" y="3113097"/>
            <a:ext cx="3029536" cy="1115325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IN" sz="2400" b="1" dirty="0"/>
              <a:t>Trades off consistency or availability.</a:t>
            </a:r>
          </a:p>
        </p:txBody>
      </p:sp>
      <p:sp>
        <p:nvSpPr>
          <p:cNvPr id="138" name="Google Shape;138;p25"/>
          <p:cNvSpPr/>
          <p:nvPr/>
        </p:nvSpPr>
        <p:spPr>
          <a:xfrm>
            <a:off x="138020" y="110340"/>
            <a:ext cx="5503800" cy="247215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Data and metadata  partitioning [LM, WBMP].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Entire system overload.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vo"/>
              <a:buChar char="●"/>
            </a:pPr>
            <a:r>
              <a:rPr lang="en" sz="2400" dirty="0">
                <a:solidFill>
                  <a:srgbClr val="FF0000"/>
                </a:solidFill>
                <a:latin typeface="Arvo"/>
                <a:ea typeface="Arvo"/>
                <a:cs typeface="Arvo"/>
                <a:sym typeface="Arvo"/>
              </a:rPr>
              <a:t>Performance deterioration when accesses are skewed.</a:t>
            </a:r>
            <a:endParaRPr sz="2400" dirty="0">
              <a:solidFill>
                <a:srgbClr val="FF0000"/>
              </a:solidFill>
              <a:latin typeface="Arvo"/>
              <a:ea typeface="Arvo"/>
              <a:cs typeface="Arvo"/>
              <a:sym typeface="Arvo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vo"/>
              <a:buChar char="○"/>
            </a:pPr>
            <a:r>
              <a:rPr lang="en" sz="2400" dirty="0">
                <a:solidFill>
                  <a:srgbClr val="FF0000"/>
                </a:solidFill>
                <a:latin typeface="Arvo"/>
                <a:ea typeface="Arvo"/>
                <a:cs typeface="Arvo"/>
                <a:sym typeface="Arvo"/>
              </a:rPr>
              <a:t>Single object overload.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39" name="Google Shape;139;p25"/>
          <p:cNvSpPr/>
          <p:nvPr/>
        </p:nvSpPr>
        <p:spPr>
          <a:xfrm>
            <a:off x="1690910" y="1030850"/>
            <a:ext cx="2725285" cy="934572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IN" sz="2400" b="1" dirty="0"/>
              <a:t>Trades off availability.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2D7B741-2A39-6847-84DE-7DCA2F79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F52B182-A83B-D144-B686-3CC21184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12" name="Google Shape;81;p20">
            <a:extLst>
              <a:ext uri="{FF2B5EF4-FFF2-40B4-BE49-F238E27FC236}">
                <a16:creationId xmlns:a16="http://schemas.microsoft.com/office/drawing/2014/main" xmlns="" id="{EFE90ED3-7F6F-E64F-956E-BED1BF9F372D}"/>
              </a:ext>
            </a:extLst>
          </p:cNvPr>
          <p:cNvSpPr txBox="1">
            <a:spLocks/>
          </p:cNvSpPr>
          <p:nvPr/>
        </p:nvSpPr>
        <p:spPr>
          <a:xfrm>
            <a:off x="8472458" y="4705749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6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Google Shape;144;p26"/>
          <p:cNvCxnSpPr/>
          <p:nvPr/>
        </p:nvCxnSpPr>
        <p:spPr>
          <a:xfrm>
            <a:off x="4671725" y="3055325"/>
            <a:ext cx="904500" cy="84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5" name="Google Shape;145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46" name="Google Shape;146;p26"/>
          <p:cNvSpPr/>
          <p:nvPr/>
        </p:nvSpPr>
        <p:spPr>
          <a:xfrm>
            <a:off x="3736475" y="1655825"/>
            <a:ext cx="1826400" cy="1399500"/>
          </a:xfrm>
          <a:prstGeom prst="flowChartAlternateProcess">
            <a:avLst/>
          </a:prstGeom>
          <a:solidFill>
            <a:srgbClr val="FFAAA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rPr>
              <a:t>Existing solutions</a:t>
            </a:r>
            <a:endParaRPr sz="2400" dirty="0">
              <a:solidFill>
                <a:schemeClr val="dk1"/>
              </a:solidFill>
              <a:latin typeface="Arvo"/>
              <a:ea typeface="Arvo"/>
              <a:cs typeface="Arvo"/>
              <a:sym typeface="Arvo"/>
            </a:endParaRPr>
          </a:p>
        </p:txBody>
      </p:sp>
      <p:cxnSp>
        <p:nvCxnSpPr>
          <p:cNvPr id="147" name="Google Shape;147;p26"/>
          <p:cNvCxnSpPr>
            <a:stCxn id="146" idx="0"/>
            <a:endCxn id="148" idx="1"/>
          </p:cNvCxnSpPr>
          <p:nvPr/>
        </p:nvCxnSpPr>
        <p:spPr>
          <a:xfrm rot="10800000" flipH="1">
            <a:off x="4649675" y="986225"/>
            <a:ext cx="1027500" cy="66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6"/>
          <p:cNvCxnSpPr/>
          <p:nvPr/>
        </p:nvCxnSpPr>
        <p:spPr>
          <a:xfrm flipH="1">
            <a:off x="3805325" y="3055206"/>
            <a:ext cx="866400" cy="93712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26"/>
          <p:cNvCxnSpPr>
            <a:stCxn id="146" idx="0"/>
            <a:endCxn id="151" idx="3"/>
          </p:cNvCxnSpPr>
          <p:nvPr/>
        </p:nvCxnSpPr>
        <p:spPr>
          <a:xfrm rot="10800000">
            <a:off x="3672275" y="1024325"/>
            <a:ext cx="977400" cy="63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2" name="Google Shape;152;p26"/>
          <p:cNvSpPr/>
          <p:nvPr/>
        </p:nvSpPr>
        <p:spPr>
          <a:xfrm>
            <a:off x="69350" y="301125"/>
            <a:ext cx="3597600" cy="927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en" sz="2400" b="1" dirty="0">
                <a:solidFill>
                  <a:schemeClr val="dk1"/>
                </a:solidFill>
              </a:rPr>
              <a:t>Data and metadata  partitioning</a:t>
            </a: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5701475" y="319575"/>
            <a:ext cx="3392100" cy="9276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2400" b="1" dirty="0">
                <a:solidFill>
                  <a:schemeClr val="dk1"/>
                </a:solidFill>
              </a:rPr>
              <a:t>Relaxed consistency models </a:t>
            </a: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5576225" y="3643450"/>
            <a:ext cx="3286800" cy="10353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</a:rPr>
              <a:t>Admission control and load balancing </a:t>
            </a: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69350" y="3619720"/>
            <a:ext cx="3720600" cy="1059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IN" sz="2400" b="1" dirty="0">
                <a:solidFill>
                  <a:schemeClr val="dk1"/>
                </a:solidFill>
              </a:rPr>
              <a:t>Replication and caching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1665470" y="1551639"/>
            <a:ext cx="6793200" cy="17271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CC0000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600"/>
              <a:buChar char="-"/>
            </a:pPr>
            <a:r>
              <a:rPr lang="en" sz="2600" b="1" dirty="0">
                <a:solidFill>
                  <a:srgbClr val="CC0000"/>
                </a:solidFill>
              </a:rPr>
              <a:t>Cannot satisfy all the clients.</a:t>
            </a:r>
            <a:endParaRPr sz="2600" b="1" dirty="0">
              <a:solidFill>
                <a:srgbClr val="CC0000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600"/>
              <a:buChar char="-"/>
            </a:pPr>
            <a:r>
              <a:rPr lang="en" sz="2600" b="1" dirty="0">
                <a:solidFill>
                  <a:srgbClr val="CC0000"/>
                </a:solidFill>
              </a:rPr>
              <a:t>Unable to handle write dominated, single object overloads.</a:t>
            </a:r>
            <a:endParaRPr sz="2600" b="1" dirty="0">
              <a:solidFill>
                <a:srgbClr val="CC0000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600"/>
              <a:buChar char="-"/>
            </a:pPr>
            <a:r>
              <a:rPr lang="en" sz="2600" b="1" dirty="0">
                <a:solidFill>
                  <a:srgbClr val="CC0000"/>
                </a:solidFill>
              </a:rPr>
              <a:t>Operation dependent.</a:t>
            </a:r>
            <a:endParaRPr sz="2600" b="1"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CC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D43692-4CBB-1B4A-9D1C-873E21558FB3}"/>
              </a:ext>
            </a:extLst>
          </p:cNvPr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 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D3BAC4-930F-4141-871A-B75CCFDF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Google Shape;81;p20">
            <a:extLst>
              <a:ext uri="{FF2B5EF4-FFF2-40B4-BE49-F238E27FC236}">
                <a16:creationId xmlns:a16="http://schemas.microsoft.com/office/drawing/2014/main" xmlns="" id="{4254140E-5BB3-4740-B015-8507A6D845A1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7</a:t>
            </a:fld>
            <a:endParaRPr lang="en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53100"/>
            <a:ext cx="10174151" cy="5216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24"/>
          <p:cNvGrpSpPr/>
          <p:nvPr/>
        </p:nvGrpSpPr>
        <p:grpSpPr>
          <a:xfrm>
            <a:off x="6804837" y="3180714"/>
            <a:ext cx="2393049" cy="1815457"/>
            <a:chOff x="3513950" y="-65603"/>
            <a:chExt cx="2134905" cy="1618953"/>
          </a:xfrm>
        </p:grpSpPr>
        <p:pic>
          <p:nvPicPr>
            <p:cNvPr id="121" name="Google Shape;12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3950" y="-65603"/>
              <a:ext cx="2088600" cy="1618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24"/>
            <p:cNvSpPr txBox="1"/>
            <p:nvPr/>
          </p:nvSpPr>
          <p:spPr>
            <a:xfrm rot="21077072">
              <a:off x="3567617" y="256430"/>
              <a:ext cx="2081238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dirty="0">
                  <a:solidFill>
                    <a:srgbClr val="FFFFFF"/>
                  </a:solidFill>
                </a:rPr>
                <a:t>Overloading</a:t>
              </a:r>
              <a:endParaRPr sz="2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4" name="Google Shape;124;p24"/>
          <p:cNvGrpSpPr/>
          <p:nvPr/>
        </p:nvGrpSpPr>
        <p:grpSpPr>
          <a:xfrm>
            <a:off x="4467488" y="2876757"/>
            <a:ext cx="2158306" cy="2089095"/>
            <a:chOff x="724676" y="304800"/>
            <a:chExt cx="2170775" cy="1962125"/>
          </a:xfrm>
        </p:grpSpPr>
        <p:pic>
          <p:nvPicPr>
            <p:cNvPr id="125" name="Google Shape;12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4676" y="304800"/>
              <a:ext cx="2170775" cy="196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4"/>
            <p:cNvSpPr txBox="1"/>
            <p:nvPr/>
          </p:nvSpPr>
          <p:spPr>
            <a:xfrm rot="21077072">
              <a:off x="803146" y="577460"/>
              <a:ext cx="2043193" cy="456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>
                  <a:solidFill>
                    <a:srgbClr val="FFFFFF"/>
                  </a:solidFill>
                </a:rPr>
                <a:t>Existing</a:t>
              </a:r>
              <a:br>
                <a:rPr lang="en" sz="2500" dirty="0">
                  <a:solidFill>
                    <a:srgbClr val="FFFFFF"/>
                  </a:solidFill>
                </a:rPr>
              </a:br>
              <a:r>
                <a:rPr lang="en" sz="2500" dirty="0">
                  <a:solidFill>
                    <a:srgbClr val="FFFFFF"/>
                  </a:solidFill>
                </a:rPr>
                <a:t>Solutions</a:t>
              </a:r>
              <a:endParaRPr sz="2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oogle Shape;123;p24">
            <a:extLst>
              <a:ext uri="{FF2B5EF4-FFF2-40B4-BE49-F238E27FC236}">
                <a16:creationId xmlns:a16="http://schemas.microsoft.com/office/drawing/2014/main" xmlns="" id="{7C4F64A7-38F9-FC44-AE3D-AF445200BEB1}"/>
              </a:ext>
            </a:extLst>
          </p:cNvPr>
          <p:cNvGrpSpPr/>
          <p:nvPr/>
        </p:nvGrpSpPr>
        <p:grpSpPr>
          <a:xfrm>
            <a:off x="1782771" y="1982769"/>
            <a:ext cx="2789229" cy="2584118"/>
            <a:chOff x="572272" y="-6197"/>
            <a:chExt cx="2789229" cy="2584118"/>
          </a:xfrm>
        </p:grpSpPr>
        <p:grpSp>
          <p:nvGrpSpPr>
            <p:cNvPr id="12" name="Google Shape;124;p24">
              <a:extLst>
                <a:ext uri="{FF2B5EF4-FFF2-40B4-BE49-F238E27FC236}">
                  <a16:creationId xmlns:a16="http://schemas.microsoft.com/office/drawing/2014/main" xmlns="" id="{9D3492C6-7BAB-6C42-8516-8398C8146EF4}"/>
                </a:ext>
              </a:extLst>
            </p:cNvPr>
            <p:cNvGrpSpPr/>
            <p:nvPr/>
          </p:nvGrpSpPr>
          <p:grpSpPr>
            <a:xfrm>
              <a:off x="572272" y="-6197"/>
              <a:ext cx="2789229" cy="2584118"/>
              <a:chOff x="724676" y="304800"/>
              <a:chExt cx="2170775" cy="1962125"/>
            </a:xfrm>
          </p:grpSpPr>
          <p:pic>
            <p:nvPicPr>
              <p:cNvPr id="14" name="Google Shape;125;p24">
                <a:extLst>
                  <a:ext uri="{FF2B5EF4-FFF2-40B4-BE49-F238E27FC236}">
                    <a16:creationId xmlns:a16="http://schemas.microsoft.com/office/drawing/2014/main" xmlns="" id="{88861932-1D38-8B44-9016-2585A7AE07C4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24676" y="304800"/>
                <a:ext cx="2170775" cy="1962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Google Shape;126;p24">
                <a:extLst>
                  <a:ext uri="{FF2B5EF4-FFF2-40B4-BE49-F238E27FC236}">
                    <a16:creationId xmlns:a16="http://schemas.microsoft.com/office/drawing/2014/main" xmlns="" id="{B0C4817D-DB33-4C47-A0A0-A55EE63F9BA7}"/>
                  </a:ext>
                </a:extLst>
              </p:cNvPr>
              <p:cNvSpPr txBox="1"/>
              <p:nvPr/>
            </p:nvSpPr>
            <p:spPr>
              <a:xfrm rot="-522928">
                <a:off x="794203" y="634422"/>
                <a:ext cx="2043193" cy="4567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>
                    <a:solidFill>
                      <a:srgbClr val="FFFFFF"/>
                    </a:solidFill>
                  </a:rPr>
                  <a:t>Existing</a:t>
                </a:r>
                <a:br>
                  <a:rPr lang="en" sz="2500">
                    <a:solidFill>
                      <a:srgbClr val="FFFFFF"/>
                    </a:solidFill>
                  </a:rPr>
                </a:br>
                <a:r>
                  <a:rPr lang="en" sz="2500">
                    <a:solidFill>
                      <a:srgbClr val="FFFFFF"/>
                    </a:solidFill>
                  </a:rPr>
                  <a:t>Solutions</a:t>
                </a:r>
                <a:endParaRPr sz="25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Google Shape;127;p24">
              <a:extLst>
                <a:ext uri="{FF2B5EF4-FFF2-40B4-BE49-F238E27FC236}">
                  <a16:creationId xmlns:a16="http://schemas.microsoft.com/office/drawing/2014/main" xmlns="" id="{8357C43E-1A81-6B40-B639-D923FFF24FC9}"/>
                </a:ext>
              </a:extLst>
            </p:cNvPr>
            <p:cNvSpPr/>
            <p:nvPr/>
          </p:nvSpPr>
          <p:spPr>
            <a:xfrm rot="20933649">
              <a:off x="1082967" y="523400"/>
              <a:ext cx="2040676" cy="809073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/>
                <a:t>Social Consistency</a:t>
              </a:r>
              <a:endParaRPr sz="2500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53C73-2D31-D846-9E68-1DD83EF7B4F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95116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500" smtClean="0"/>
              <a:t>8</a:t>
            </a:fld>
            <a:endParaRPr lang="en" sz="2500" dirty="0"/>
          </a:p>
        </p:txBody>
      </p:sp>
      <p:pic>
        <p:nvPicPr>
          <p:cNvPr id="18" name="Google Shape;869;p48">
            <a:extLst>
              <a:ext uri="{FF2B5EF4-FFF2-40B4-BE49-F238E27FC236}">
                <a16:creationId xmlns:a16="http://schemas.microsoft.com/office/drawing/2014/main" xmlns="" id="{2E6455DF-8BF6-AE4C-A8E1-A5F268528B8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921891">
            <a:off x="4219278" y="-66971"/>
            <a:ext cx="1093994" cy="1111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8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/>
        </p:nvSpPr>
        <p:spPr>
          <a:xfrm>
            <a:off x="2450775" y="923425"/>
            <a:ext cx="4886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Consistency Spectrum</a:t>
            </a:r>
            <a:endParaRPr sz="3000" b="1"/>
          </a:p>
        </p:txBody>
      </p:sp>
      <p:grpSp>
        <p:nvGrpSpPr>
          <p:cNvPr id="162" name="Google Shape;162;p27"/>
          <p:cNvGrpSpPr/>
          <p:nvPr/>
        </p:nvGrpSpPr>
        <p:grpSpPr>
          <a:xfrm>
            <a:off x="122350" y="84875"/>
            <a:ext cx="8160000" cy="3188161"/>
            <a:chOff x="122350" y="84875"/>
            <a:chExt cx="8160000" cy="3188161"/>
          </a:xfrm>
        </p:grpSpPr>
        <p:sp>
          <p:nvSpPr>
            <p:cNvPr id="163" name="Google Shape;163;p27"/>
            <p:cNvSpPr txBox="1"/>
            <p:nvPr/>
          </p:nvSpPr>
          <p:spPr>
            <a:xfrm>
              <a:off x="122350" y="84875"/>
              <a:ext cx="8160000" cy="9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/>
                <a:t>Once an update completes, subsequent accesses return the same value.</a:t>
              </a:r>
              <a:endParaRPr sz="2600"/>
            </a:p>
          </p:txBody>
        </p:sp>
        <p:pic>
          <p:nvPicPr>
            <p:cNvPr id="164" name="Google Shape;164;p27"/>
            <p:cNvPicPr preferRelativeResize="0"/>
            <p:nvPr/>
          </p:nvPicPr>
          <p:blipFill rotWithShape="1">
            <a:blip r:embed="rId3">
              <a:alphaModFix/>
            </a:blip>
            <a:srcRect r="51010" b="25992"/>
            <a:stretch/>
          </p:blipFill>
          <p:spPr>
            <a:xfrm>
              <a:off x="2399107" y="2432100"/>
              <a:ext cx="3824431" cy="8409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" name="Google Shape;165;p27"/>
          <p:cNvGrpSpPr/>
          <p:nvPr/>
        </p:nvGrpSpPr>
        <p:grpSpPr>
          <a:xfrm>
            <a:off x="146700" y="-4850"/>
            <a:ext cx="8160000" cy="3383011"/>
            <a:chOff x="146700" y="-81050"/>
            <a:chExt cx="8160000" cy="3383011"/>
          </a:xfrm>
        </p:grpSpPr>
        <p:sp>
          <p:nvSpPr>
            <p:cNvPr id="166" name="Google Shape;166;p27"/>
            <p:cNvSpPr txBox="1"/>
            <p:nvPr/>
          </p:nvSpPr>
          <p:spPr>
            <a:xfrm>
              <a:off x="146700" y="-81050"/>
              <a:ext cx="8160000" cy="9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 dirty="0">
                  <a:solidFill>
                    <a:srgbClr val="000000"/>
                  </a:solidFill>
                </a:rPr>
                <a:t>If no new updates, eventually all reads will return the last updated value.</a:t>
              </a:r>
              <a:endParaRPr sz="2600" dirty="0"/>
            </a:p>
          </p:txBody>
        </p:sp>
        <p:pic>
          <p:nvPicPr>
            <p:cNvPr id="167" name="Google Shape;167;p27"/>
            <p:cNvPicPr preferRelativeResize="0"/>
            <p:nvPr/>
          </p:nvPicPr>
          <p:blipFill rotWithShape="1">
            <a:blip r:embed="rId4">
              <a:alphaModFix/>
            </a:blip>
            <a:srcRect r="51246" b="23097"/>
            <a:stretch/>
          </p:blipFill>
          <p:spPr>
            <a:xfrm>
              <a:off x="2934144" y="2470430"/>
              <a:ext cx="3919661" cy="8315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27"/>
          <p:cNvSpPr txBox="1"/>
          <p:nvPr/>
        </p:nvSpPr>
        <p:spPr>
          <a:xfrm>
            <a:off x="2209575" y="114278"/>
            <a:ext cx="21984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-Slow</a:t>
            </a:r>
            <a:r>
              <a:rPr lang="en" sz="2400">
                <a:solidFill>
                  <a:srgbClr val="FF0000"/>
                </a:solidFill>
              </a:rPr>
              <a:t> Reads/Writes.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2212498" y="2478450"/>
            <a:ext cx="2862551" cy="1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38761D"/>
                </a:solidFill>
              </a:rPr>
              <a:t>+</a:t>
            </a:r>
            <a:r>
              <a:rPr lang="en" sz="2400" dirty="0">
                <a:solidFill>
                  <a:srgbClr val="38761D"/>
                </a:solidFill>
              </a:rPr>
              <a:t>User</a:t>
            </a:r>
            <a:r>
              <a:rPr lang="en" sz="2400" b="1" dirty="0">
                <a:solidFill>
                  <a:srgbClr val="38761D"/>
                </a:solidFill>
              </a:rPr>
              <a:t> Satisfaction.</a:t>
            </a:r>
            <a:endParaRPr sz="2400"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38761D"/>
                </a:solidFill>
              </a:rPr>
              <a:t>+</a:t>
            </a:r>
            <a:r>
              <a:rPr lang="en" sz="2400" b="1" dirty="0">
                <a:solidFill>
                  <a:srgbClr val="38761D"/>
                </a:solidFill>
              </a:rPr>
              <a:t>No </a:t>
            </a:r>
            <a:r>
              <a:rPr lang="en" sz="2400" dirty="0">
                <a:solidFill>
                  <a:srgbClr val="38761D"/>
                </a:solidFill>
              </a:rPr>
              <a:t>Violations</a:t>
            </a:r>
            <a:r>
              <a:rPr lang="en" sz="2400" b="1" dirty="0">
                <a:solidFill>
                  <a:srgbClr val="38761D"/>
                </a:solidFill>
              </a:rPr>
              <a:t>.</a:t>
            </a:r>
            <a:endParaRPr sz="2400" b="1" dirty="0">
              <a:solidFill>
                <a:srgbClr val="38761D"/>
              </a:solidFill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5075050" y="86553"/>
            <a:ext cx="21984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-Poor</a:t>
            </a:r>
            <a:r>
              <a:rPr lang="en" sz="2400">
                <a:solidFill>
                  <a:srgbClr val="FF0000"/>
                </a:solidFill>
              </a:rPr>
              <a:t> quality of response.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5197353" y="2515125"/>
            <a:ext cx="2298600" cy="1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38761D"/>
                </a:solidFill>
              </a:rPr>
              <a:t>+Good </a:t>
            </a:r>
            <a:r>
              <a:rPr lang="en" sz="2400" dirty="0">
                <a:solidFill>
                  <a:srgbClr val="38761D"/>
                </a:solidFill>
              </a:rPr>
              <a:t>performance</a:t>
            </a:r>
            <a:r>
              <a:rPr lang="en" sz="2400" b="1" dirty="0">
                <a:solidFill>
                  <a:srgbClr val="38761D"/>
                </a:solidFill>
              </a:rPr>
              <a:t>, low </a:t>
            </a:r>
            <a:r>
              <a:rPr lang="en" sz="2400" dirty="0">
                <a:solidFill>
                  <a:srgbClr val="38761D"/>
                </a:solidFill>
              </a:rPr>
              <a:t>latency</a:t>
            </a:r>
            <a:r>
              <a:rPr lang="en" sz="2400" b="1" dirty="0">
                <a:solidFill>
                  <a:srgbClr val="38761D"/>
                </a:solidFill>
              </a:rPr>
              <a:t>.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172" name="Google Shape;172;p27"/>
          <p:cNvSpPr/>
          <p:nvPr/>
        </p:nvSpPr>
        <p:spPr>
          <a:xfrm>
            <a:off x="1852650" y="1141400"/>
            <a:ext cx="5876100" cy="161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0000"/>
              </a:gs>
              <a:gs pos="47000">
                <a:srgbClr val="00FF00"/>
              </a:gs>
              <a:gs pos="54000">
                <a:srgbClr val="80FF00"/>
              </a:gs>
              <a:gs pos="100000">
                <a:srgbClr val="FFFF00"/>
              </a:gs>
            </a:gsLst>
            <a:lin ang="0" scaled="0"/>
          </a:gra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Strong		        Eventual</a:t>
            </a:r>
            <a:endParaRPr sz="3600" b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56B7B2BF-87A5-0948-9CD4-DF7D37AE3CFA}"/>
              </a:ext>
            </a:extLst>
          </p:cNvPr>
          <p:cNvSpPr/>
          <p:nvPr/>
        </p:nvSpPr>
        <p:spPr>
          <a:xfrm>
            <a:off x="1433014" y="4101152"/>
            <a:ext cx="6849336" cy="8461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outerShdw blurRad="50800" dist="50800" dir="5400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/>
              <a:t>Can we have the best of both worlds?</a:t>
            </a:r>
          </a:p>
        </p:txBody>
      </p:sp>
      <p:sp>
        <p:nvSpPr>
          <p:cNvPr id="19" name="Google Shape;81;p20">
            <a:extLst>
              <a:ext uri="{FF2B5EF4-FFF2-40B4-BE49-F238E27FC236}">
                <a16:creationId xmlns:a16="http://schemas.microsoft.com/office/drawing/2014/main" xmlns="" id="{00224A8E-6ADD-1649-A1CC-5CC87CE695A3}"/>
              </a:ext>
            </a:extLst>
          </p:cNvPr>
          <p:cNvSpPr txBox="1">
            <a:spLocks/>
          </p:cNvSpPr>
          <p:nvPr/>
        </p:nvSpPr>
        <p:spPr>
          <a:xfrm>
            <a:off x="8486635" y="4648967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en-US"/>
            </a:defPPr>
            <a:lvl1pPr marL="0" lvl="0" algn="r" defTabSz="457200" rtl="0" eaLnBrk="1" latinLnBrk="0" hangingPunct="1">
              <a:buNone/>
              <a:defRPr sz="15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lvl="1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4572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2400" smtClean="0">
                <a:solidFill>
                  <a:schemeClr val="tx1"/>
                </a:solidFill>
              </a:rPr>
              <a:pPr/>
              <a:t>9</a:t>
            </a:fld>
            <a:endParaRPr lang="en" sz="2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403D69E-4173-F146-8F66-99315008A8FE}"/>
              </a:ext>
            </a:extLst>
          </p:cNvPr>
          <p:cNvSpPr/>
          <p:nvPr/>
        </p:nvSpPr>
        <p:spPr>
          <a:xfrm>
            <a:off x="1475798" y="1449445"/>
            <a:ext cx="2322576" cy="10295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D3E5895-7EB7-0344-8FC6-7B12671DD447}"/>
              </a:ext>
            </a:extLst>
          </p:cNvPr>
          <p:cNvSpPr/>
          <p:nvPr/>
        </p:nvSpPr>
        <p:spPr>
          <a:xfrm>
            <a:off x="5020470" y="1480629"/>
            <a:ext cx="2322576" cy="10295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Wisp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{79C76C14-23E5-1A45-8F78-CC3136B60941}tf10001069</Template>
  <TotalTime>7478</TotalTime>
  <Words>861</Words>
  <Application>Microsoft Office PowerPoint</Application>
  <PresentationFormat>On-screen Show (16:9)</PresentationFormat>
  <Paragraphs>297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Century Gothic</vt:lpstr>
      <vt:lpstr>Wingdings 3</vt:lpstr>
      <vt:lpstr>Wingdings</vt:lpstr>
      <vt:lpstr>Comic Sans MS</vt:lpstr>
      <vt:lpstr>Arial</vt:lpstr>
      <vt:lpstr>Cambria Math</vt:lpstr>
      <vt:lpstr>Arvo</vt:lpstr>
      <vt:lpstr>Wisp</vt:lpstr>
      <vt:lpstr>Probabilistic Sequential Consistency in Social Networks</vt:lpstr>
      <vt:lpstr>PowerPoint Presentation</vt:lpstr>
      <vt:lpstr>Does no partitioning guarantee assure CA?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 Violation</vt:lpstr>
      <vt:lpstr>PowerPoint Presentation</vt:lpstr>
      <vt:lpstr>Split-Merge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Twitter DataSet</vt:lpstr>
      <vt:lpstr>Quality of Experience (QoE)</vt:lpstr>
      <vt:lpstr>PowerPoint Presentation</vt:lpstr>
      <vt:lpstr>Twitter DataSet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Sequential Consistency in Social Networks</dc:title>
  <dc:creator>srsarangi</dc:creator>
  <cp:lastModifiedBy>Smruti Ranjan Sarangi</cp:lastModifiedBy>
  <cp:revision>95</cp:revision>
  <dcterms:modified xsi:type="dcterms:W3CDTF">2019-01-19T04:15:35Z</dcterms:modified>
</cp:coreProperties>
</file>