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55"/>
  </p:notesMasterIdLst>
  <p:sldIdLst>
    <p:sldId id="256" r:id="rId2"/>
    <p:sldId id="258" r:id="rId3"/>
    <p:sldId id="259" r:id="rId4"/>
    <p:sldId id="267" r:id="rId5"/>
    <p:sldId id="262" r:id="rId6"/>
    <p:sldId id="260" r:id="rId7"/>
    <p:sldId id="261" r:id="rId8"/>
    <p:sldId id="263" r:id="rId9"/>
    <p:sldId id="264" r:id="rId10"/>
    <p:sldId id="265" r:id="rId11"/>
    <p:sldId id="284" r:id="rId12"/>
    <p:sldId id="285" r:id="rId13"/>
    <p:sldId id="268" r:id="rId14"/>
    <p:sldId id="266" r:id="rId15"/>
    <p:sldId id="271" r:id="rId16"/>
    <p:sldId id="272" r:id="rId17"/>
    <p:sldId id="273" r:id="rId18"/>
    <p:sldId id="274" r:id="rId19"/>
    <p:sldId id="286" r:id="rId20"/>
    <p:sldId id="269" r:id="rId21"/>
    <p:sldId id="270" r:id="rId22"/>
    <p:sldId id="275" r:id="rId23"/>
    <p:sldId id="276" r:id="rId24"/>
    <p:sldId id="277" r:id="rId25"/>
    <p:sldId id="279" r:id="rId26"/>
    <p:sldId id="278" r:id="rId27"/>
    <p:sldId id="282" r:id="rId28"/>
    <p:sldId id="283" r:id="rId29"/>
    <p:sldId id="287" r:id="rId30"/>
    <p:sldId id="280" r:id="rId31"/>
    <p:sldId id="281" r:id="rId32"/>
    <p:sldId id="288" r:id="rId33"/>
    <p:sldId id="289" r:id="rId34"/>
    <p:sldId id="291" r:id="rId35"/>
    <p:sldId id="311" r:id="rId36"/>
    <p:sldId id="290" r:id="rId37"/>
    <p:sldId id="292" r:id="rId38"/>
    <p:sldId id="293" r:id="rId39"/>
    <p:sldId id="296" r:id="rId40"/>
    <p:sldId id="297" r:id="rId41"/>
    <p:sldId id="298" r:id="rId42"/>
    <p:sldId id="299" r:id="rId43"/>
    <p:sldId id="300" r:id="rId44"/>
    <p:sldId id="305" r:id="rId45"/>
    <p:sldId id="306" r:id="rId46"/>
    <p:sldId id="301" r:id="rId47"/>
    <p:sldId id="294" r:id="rId48"/>
    <p:sldId id="302" r:id="rId49"/>
    <p:sldId id="303" r:id="rId50"/>
    <p:sldId id="304" r:id="rId51"/>
    <p:sldId id="310" r:id="rId52"/>
    <p:sldId id="309" r:id="rId53"/>
    <p:sldId id="295" r:id="rId5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20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722E13-E4EF-4F6C-8052-396DDE0FE5DC}" type="datetimeFigureOut">
              <a:rPr lang="en-US" smtClean="0"/>
              <a:t>1/21/2017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E1E8A9-80E6-40D1-8535-B81F808AA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551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E1E8A9-80E6-40D1-8535-B81F808AAD37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6522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E1E8A9-80E6-40D1-8535-B81F808AAD37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4719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E1E8A9-80E6-40D1-8535-B81F808AAD37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218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F81A5-246E-4689-9BAB-A61029CB2579}" type="datetime1">
              <a:rPr lang="en-US" smtClean="0"/>
              <a:t>1/21/2017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4856F-DC3D-476B-ACD9-6E97A22CA44F}" type="datetime1">
              <a:rPr lang="en-US" smtClean="0"/>
              <a:t>1/21/2017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AD8B2-1CB6-42CC-A951-C22F71D13DD0}" type="datetime1">
              <a:rPr lang="en-US" smtClean="0"/>
              <a:t>1/21/2017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53E38-4C3B-454B-A6C9-ECAF2DBC676C}" type="datetime1">
              <a:rPr lang="en-US" smtClean="0"/>
              <a:t>1/21/2017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89CB2-F331-47E4-AA6C-4A19CCF0C7D6}" type="datetime1">
              <a:rPr lang="en-US" smtClean="0"/>
              <a:t>1/21/2017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10540-2CA0-43B3-A08A-6B7781570F39}" type="datetime1">
              <a:rPr lang="en-US" smtClean="0"/>
              <a:t>1/21/2017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AF045-BB0B-4421-A109-E76AE3AB95B7}" type="datetime1">
              <a:rPr lang="en-US" smtClean="0"/>
              <a:t>1/21/2017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64296-F6A1-4E10-972A-D93AB384FC4F}" type="datetime1">
              <a:rPr lang="en-US" smtClean="0"/>
              <a:t>1/21/2017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78AD2-96FB-4E53-924B-B64479CF3AB5}" type="datetime1">
              <a:rPr lang="en-US" smtClean="0"/>
              <a:t>1/21/2017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A3FA6-67B6-4086-8E2F-23C99BF36D5F}" type="datetime1">
              <a:rPr lang="en-US" smtClean="0"/>
              <a:t>1/21/2017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8E822-A1D3-41AD-BB71-77773DDE62BF}" type="datetime1">
              <a:rPr lang="en-US" smtClean="0"/>
              <a:t>1/21/2017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BEBC0-6AA9-45C8-82E2-9C661A47E19F}" type="datetime1">
              <a:rPr lang="en-US" smtClean="0"/>
              <a:t>1/21/2017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4E977-ED5F-4FAD-82FC-A4AF6A9264A5}" type="datetime1">
              <a:rPr lang="en-US" smtClean="0"/>
              <a:t>1/21/2017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6B239-AE1E-4635-BEB6-4039BB7EA509}" type="datetime1">
              <a:rPr lang="en-US" smtClean="0"/>
              <a:t>1/21/2017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C16A4-DCD4-4D2F-977B-C289085C4C6C}" type="datetime1">
              <a:rPr lang="en-US" smtClean="0"/>
              <a:t>1/21/2017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C49EE-2E51-4430-BE77-207926110F44}" type="datetime1">
              <a:rPr lang="en-US" smtClean="0"/>
              <a:t>1/21/2017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52DE9-0633-4FF8-B1DC-DE2DB6912E82}" type="datetime1">
              <a:rPr lang="en-US" smtClean="0"/>
              <a:t>1/21/2017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adv-r.had.co.nz/Functional-programming.html" TargetMode="Externa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blog.revolutionanalytics.com/2014/02/3d-" TargetMode="Externa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R Language</a:t>
            </a:r>
            <a:br>
              <a:rPr lang="en-US" dirty="0" smtClean="0"/>
            </a:br>
            <a:r>
              <a:rPr lang="en-US" dirty="0"/>
              <a:t>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Dr. </a:t>
            </a:r>
            <a:r>
              <a:rPr lang="en-US" dirty="0" err="1" smtClean="0"/>
              <a:t>Smruti</a:t>
            </a:r>
            <a:r>
              <a:rPr lang="en-US" dirty="0" smtClean="0"/>
              <a:t> R. Sarangi and Ms. </a:t>
            </a:r>
            <a:r>
              <a:rPr lang="en-US" dirty="0" err="1" smtClean="0"/>
              <a:t>Hameedah</a:t>
            </a:r>
            <a:r>
              <a:rPr lang="en-US" dirty="0" smtClean="0"/>
              <a:t> Sultan</a:t>
            </a:r>
          </a:p>
          <a:p>
            <a:r>
              <a:rPr lang="en-US" dirty="0" smtClean="0"/>
              <a:t>Computer Science and Engineering</a:t>
            </a:r>
          </a:p>
          <a:p>
            <a:r>
              <a:rPr lang="en-US" dirty="0" smtClean="0"/>
              <a:t>IIT Delhi</a:t>
            </a:r>
            <a:endParaRPr lang="en-US" dirty="0"/>
          </a:p>
        </p:txBody>
      </p:sp>
      <p:pic>
        <p:nvPicPr>
          <p:cNvPr id="1026" name="Picture 2" descr="R logo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4709" y="3846512"/>
            <a:ext cx="2095500" cy="1619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432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Generating Vectors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 Suppose we want a vector of the form:</a:t>
            </a:r>
            <a:br>
              <a:rPr lang="en-US" dirty="0" smtClean="0"/>
            </a:br>
            <a:r>
              <a:rPr lang="en-US" dirty="0" smtClean="0"/>
              <a:t>(1,2,3,... 100)</a:t>
            </a:r>
          </a:p>
          <a:p>
            <a:r>
              <a:rPr lang="en-US" dirty="0" smtClean="0"/>
              <a:t>We do not have to </a:t>
            </a:r>
            <a:r>
              <a:rPr lang="en-US" dirty="0" smtClean="0">
                <a:solidFill>
                  <a:srgbClr val="0070C0"/>
                </a:solidFill>
              </a:rPr>
              <a:t>generate</a:t>
            </a:r>
            <a:r>
              <a:rPr lang="en-US" dirty="0" smtClean="0"/>
              <a:t> it manually.</a:t>
            </a:r>
          </a:p>
          <a:p>
            <a:r>
              <a:rPr lang="en-US" dirty="0" smtClean="0"/>
              <a:t>We can use the following commands:</a:t>
            </a:r>
            <a:br>
              <a:rPr lang="en-US" dirty="0" smtClean="0"/>
            </a:br>
            <a:r>
              <a:rPr lang="en-US" b="1" dirty="0" smtClean="0"/>
              <a:t>&gt; </a:t>
            </a:r>
            <a:r>
              <a:rPr lang="en-US" dirty="0" smtClean="0"/>
              <a:t>v &lt;- 1:100</a:t>
            </a:r>
            <a:br>
              <a:rPr lang="en-US" dirty="0" smtClean="0"/>
            </a:br>
            <a:r>
              <a:rPr lang="en-US" dirty="0" smtClean="0"/>
              <a:t>OR</a:t>
            </a:r>
            <a:br>
              <a:rPr lang="en-US" dirty="0" smtClean="0"/>
            </a:br>
            <a:r>
              <a:rPr lang="en-US" b="1" dirty="0" smtClean="0"/>
              <a:t>&gt; </a:t>
            </a:r>
            <a:r>
              <a:rPr lang="en-US" dirty="0" smtClean="0"/>
              <a:t>v &lt;- </a:t>
            </a:r>
            <a:r>
              <a:rPr lang="en-US" dirty="0" err="1" smtClean="0"/>
              <a:t>seq</a:t>
            </a:r>
            <a:r>
              <a:rPr lang="en-US" dirty="0" smtClean="0"/>
              <a:t>(1,100)</a:t>
            </a:r>
          </a:p>
          <a:p>
            <a:r>
              <a:rPr lang="en-US" i="1" dirty="0" err="1">
                <a:solidFill>
                  <a:srgbClr val="0070C0"/>
                </a:solidFill>
              </a:rPr>
              <a:t>s</a:t>
            </a:r>
            <a:r>
              <a:rPr lang="en-US" i="1" dirty="0" err="1" smtClean="0">
                <a:solidFill>
                  <a:srgbClr val="0070C0"/>
                </a:solidFill>
              </a:rPr>
              <a:t>eq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takes an additional argument, which is the difference between consecutive numbers:</a:t>
            </a:r>
          </a:p>
          <a:p>
            <a:pPr lvl="1"/>
            <a:r>
              <a:rPr lang="en-US" dirty="0" err="1" smtClean="0"/>
              <a:t>seq</a:t>
            </a:r>
            <a:r>
              <a:rPr lang="en-US" dirty="0" smtClean="0"/>
              <a:t> (1,100,10) gives (1,11,21,31 ... , 91)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rep</a:t>
            </a:r>
            <a:r>
              <a:rPr lang="en-US" dirty="0" smtClean="0"/>
              <a:t> (2,5) generates a vector (2, 2, 2, 2, 2)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726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Boolean Variables and Vectors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1412" y="1583266"/>
            <a:ext cx="8915400" cy="377762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 R </a:t>
            </a:r>
            <a:r>
              <a:rPr lang="en-US" dirty="0" smtClean="0">
                <a:solidFill>
                  <a:srgbClr val="FF0000"/>
                </a:solidFill>
              </a:rPr>
              <a:t>recognizes</a:t>
            </a:r>
            <a:r>
              <a:rPr lang="en-US" dirty="0" smtClean="0"/>
              <a:t> the constants: TRUE, FALSE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TRUE corresponds to 1</a:t>
            </a:r>
          </a:p>
          <a:p>
            <a:pPr lvl="1"/>
            <a:r>
              <a:rPr lang="en-US" dirty="0" smtClean="0"/>
              <a:t> FALSE corresponds to 0</a:t>
            </a:r>
          </a:p>
          <a:p>
            <a:r>
              <a:rPr lang="en-US" dirty="0" smtClean="0"/>
              <a:t>We can </a:t>
            </a:r>
            <a:r>
              <a:rPr lang="en-US" dirty="0" smtClean="0">
                <a:solidFill>
                  <a:srgbClr val="00B050"/>
                </a:solidFill>
              </a:rPr>
              <a:t>define</a:t>
            </a:r>
            <a:r>
              <a:rPr lang="en-US" dirty="0" smtClean="0"/>
              <a:t> a vector of the form: 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v &lt;- c (TRUE, FALSE, TRUE)</a:t>
            </a:r>
          </a:p>
          <a:p>
            <a:r>
              <a:rPr lang="en-US" dirty="0"/>
              <a:t> </a:t>
            </a:r>
            <a:r>
              <a:rPr lang="en-US" dirty="0" smtClean="0"/>
              <a:t>We can also define a </a:t>
            </a:r>
            <a:r>
              <a:rPr lang="en-US" dirty="0" smtClean="0">
                <a:solidFill>
                  <a:srgbClr val="FF0000"/>
                </a:solidFill>
              </a:rPr>
              <a:t>logical vector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Can be created with logical operators: &lt;, &lt;=, &gt;=, ==, !=, &amp; and I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394201" y="5360888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&gt; v &lt;- 1:9 &gt; 5</a:t>
            </a:r>
          </a:p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&gt; v</a:t>
            </a:r>
          </a:p>
          <a:p>
            <a:r>
              <a:rPr lang="da-DK" dirty="0">
                <a:solidFill>
                  <a:prstClr val="black"/>
                </a:solidFill>
                <a:latin typeface="Lucida Console" panose="020B0609040504020204" pitchFamily="49" charset="0"/>
              </a:rPr>
              <a:t>[1] FALSE FALSE FALSE FALSE FALSE  TRUE  TRUE  TRUE  TRUE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5639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Vectors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232833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 Similarly, we can have a vector of strings</a:t>
            </a:r>
          </a:p>
          <a:p>
            <a:pPr lvl="1"/>
            <a:r>
              <a:rPr lang="en-US" dirty="0"/>
              <a:t> </a:t>
            </a:r>
            <a:r>
              <a:rPr lang="en-US" b="1" dirty="0" smtClean="0"/>
              <a:t>&gt; </a:t>
            </a:r>
            <a:r>
              <a:rPr lang="en-US" dirty="0" err="1" smtClean="0"/>
              <a:t>vec</a:t>
            </a:r>
            <a:r>
              <a:rPr lang="en-US" dirty="0" smtClean="0"/>
              <a:t> &lt;- c (“f1”, “f2”, “f3”)</a:t>
            </a:r>
          </a:p>
          <a:p>
            <a:pPr marL="0" indent="0">
              <a:buNone/>
            </a:pPr>
            <a:r>
              <a:rPr lang="en-US" dirty="0" smtClean="0"/>
              <a:t>	    </a:t>
            </a:r>
            <a:r>
              <a:rPr lang="en-US" sz="2400" b="1" dirty="0" smtClean="0"/>
              <a:t>&gt;</a:t>
            </a:r>
            <a:r>
              <a:rPr lang="en-US" sz="2400" dirty="0" smtClean="0"/>
              <a:t> </a:t>
            </a:r>
            <a:r>
              <a:rPr lang="en-US" sz="2400" dirty="0" err="1"/>
              <a:t>vec</a:t>
            </a: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         [</a:t>
            </a:r>
            <a:r>
              <a:rPr lang="en-US" sz="2400" dirty="0"/>
              <a:t>1] "f1" "f2" "</a:t>
            </a:r>
            <a:r>
              <a:rPr lang="en-US" sz="2400" dirty="0" smtClean="0"/>
              <a:t>f3“</a:t>
            </a:r>
          </a:p>
          <a:p>
            <a:r>
              <a:rPr lang="en-US" dirty="0"/>
              <a:t> </a:t>
            </a:r>
            <a:r>
              <a:rPr lang="en-US" dirty="0" smtClean="0"/>
              <a:t>The </a:t>
            </a:r>
            <a:r>
              <a:rPr lang="en-US" dirty="0" smtClean="0">
                <a:solidFill>
                  <a:srgbClr val="00B050"/>
                </a:solidFill>
              </a:rPr>
              <a:t>paste function </a:t>
            </a:r>
            <a:r>
              <a:rPr lang="en-US" dirty="0" smtClean="0"/>
              <a:t>can be used to create a vector of strings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598333" y="455363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 paste(1:3, 3:5,sep="*")</a:t>
            </a:r>
          </a:p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[1] "1*3" "2*4" "3*5"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913466" y="5246008"/>
            <a:ext cx="908201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It takes two </a:t>
            </a:r>
            <a:r>
              <a:rPr lang="en-US" sz="2400" dirty="0" smtClean="0">
                <a:solidFill>
                  <a:srgbClr val="0070C0"/>
                </a:solidFill>
              </a:rPr>
              <a:t>vectors</a:t>
            </a:r>
            <a:r>
              <a:rPr lang="en-US" sz="2400" dirty="0" smtClean="0"/>
              <a:t> of the same </a:t>
            </a:r>
            <a:r>
              <a:rPr lang="en-US" sz="2400" dirty="0" smtClean="0">
                <a:solidFill>
                  <a:srgbClr val="FF0000"/>
                </a:solidFill>
              </a:rPr>
              <a:t>length</a:t>
            </a:r>
            <a:r>
              <a:rPr lang="en-US" sz="2400" dirty="0" smtClean="0"/>
              <a:t>, and an optional argument, </a:t>
            </a:r>
            <a:r>
              <a:rPr lang="en-US" sz="2400" i="1" dirty="0" err="1" smtClean="0">
                <a:solidFill>
                  <a:srgbClr val="00B050"/>
                </a:solidFill>
              </a:rPr>
              <a:t>sep</a:t>
            </a:r>
            <a:r>
              <a:rPr lang="en-US" sz="2400" dirty="0" err="1" smtClean="0"/>
              <a:t>.</a:t>
            </a:r>
            <a:r>
              <a:rPr lang="en-US" sz="2400" dirty="0" smtClean="0"/>
              <a:t> The </a:t>
            </a:r>
            <a:r>
              <a:rPr lang="en-US" sz="2400" dirty="0" err="1" smtClean="0"/>
              <a:t>i</a:t>
            </a:r>
            <a:r>
              <a:rPr lang="en-US" sz="2400" baseline="30000" dirty="0" err="1" smtClean="0"/>
              <a:t>th</a:t>
            </a:r>
            <a:r>
              <a:rPr lang="en-US" sz="2400" dirty="0" smtClean="0"/>
              <a:t> element of the </a:t>
            </a:r>
            <a:r>
              <a:rPr lang="en-US" sz="2400" dirty="0" smtClean="0">
                <a:solidFill>
                  <a:srgbClr val="FF0000"/>
                </a:solidFill>
              </a:rPr>
              <a:t>result</a:t>
            </a:r>
            <a:r>
              <a:rPr lang="en-US" sz="2400" dirty="0" smtClean="0"/>
              <a:t> string, contains the </a:t>
            </a:r>
            <a:r>
              <a:rPr lang="en-US" sz="2400" dirty="0" err="1" smtClean="0"/>
              <a:t>i</a:t>
            </a:r>
            <a:r>
              <a:rPr lang="en-US" sz="2400" baseline="30000" dirty="0" err="1" smtClean="0"/>
              <a:t>th</a:t>
            </a:r>
            <a:r>
              <a:rPr lang="en-US" sz="2400" dirty="0" smtClean="0"/>
              <a:t> elements of both the </a:t>
            </a:r>
            <a:r>
              <a:rPr lang="en-US" sz="2400" dirty="0" smtClean="0">
                <a:solidFill>
                  <a:srgbClr val="0070C0"/>
                </a:solidFill>
              </a:rPr>
              <a:t>arguments</a:t>
            </a:r>
            <a:r>
              <a:rPr lang="en-US" sz="2400" dirty="0" smtClean="0"/>
              <a:t>, separated by the string specified by </a:t>
            </a:r>
            <a:r>
              <a:rPr lang="en-US" sz="2400" i="1" dirty="0" err="1" smtClean="0">
                <a:solidFill>
                  <a:srgbClr val="00B050"/>
                </a:solidFill>
              </a:rPr>
              <a:t>sep</a:t>
            </a:r>
            <a:r>
              <a:rPr lang="en-US" sz="2400" i="1" dirty="0" err="1" smtClean="0"/>
              <a:t>.</a:t>
            </a: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508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741612" y="2286000"/>
            <a:ext cx="8915400" cy="37776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 Variables and Vectors</a:t>
            </a:r>
          </a:p>
          <a:p>
            <a:r>
              <a:rPr lang="en-US" smtClean="0"/>
              <a:t> Factors</a:t>
            </a:r>
          </a:p>
          <a:p>
            <a:r>
              <a:rPr lang="en-US" smtClean="0"/>
              <a:t> Arrays and Matrices</a:t>
            </a:r>
          </a:p>
          <a:p>
            <a:r>
              <a:rPr lang="en-US" smtClean="0"/>
              <a:t> Data Frames</a:t>
            </a:r>
          </a:p>
          <a:p>
            <a:r>
              <a:rPr lang="en-US" smtClean="0"/>
              <a:t> Functions and Conditionals</a:t>
            </a:r>
          </a:p>
          <a:p>
            <a:r>
              <a:rPr lang="en-US" smtClean="0"/>
              <a:t> Graphical Procedures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976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3208866"/>
            <a:ext cx="8915400" cy="3115734"/>
          </a:xfrm>
        </p:spPr>
        <p:txBody>
          <a:bodyPr/>
          <a:lstStyle/>
          <a:p>
            <a:r>
              <a:rPr lang="en-US" dirty="0" smtClean="0"/>
              <a:t>Consider the following </a:t>
            </a:r>
            <a:r>
              <a:rPr lang="en-US" dirty="0" smtClean="0">
                <a:solidFill>
                  <a:srgbClr val="FF0000"/>
                </a:solidFill>
              </a:rPr>
              <a:t>problem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We have a </a:t>
            </a:r>
            <a:r>
              <a:rPr lang="en-US" dirty="0" smtClean="0">
                <a:solidFill>
                  <a:srgbClr val="0070C0"/>
                </a:solidFill>
              </a:rPr>
              <a:t>vector</a:t>
            </a:r>
            <a:r>
              <a:rPr lang="en-US" dirty="0" smtClean="0"/>
              <a:t> of the type of the Nationality of students, and a </a:t>
            </a:r>
            <a:r>
              <a:rPr lang="en-US" dirty="0" smtClean="0">
                <a:solidFill>
                  <a:srgbClr val="0070C0"/>
                </a:solidFill>
              </a:rPr>
              <a:t>vector</a:t>
            </a:r>
            <a:r>
              <a:rPr lang="en-US" dirty="0" smtClean="0"/>
              <a:t> of their marks in a given subject.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AIM: Find the </a:t>
            </a:r>
            <a:r>
              <a:rPr lang="en-US" dirty="0" smtClean="0">
                <a:solidFill>
                  <a:srgbClr val="00B050"/>
                </a:solidFill>
              </a:rPr>
              <a:t>average</a:t>
            </a:r>
            <a:r>
              <a:rPr lang="en-US" dirty="0" smtClean="0"/>
              <a:t> scores per nationality.		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3251200" y="1557867"/>
            <a:ext cx="2700867" cy="57573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Factor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6443134" y="1240366"/>
            <a:ext cx="4783666" cy="178646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Definition: A </a:t>
            </a:r>
            <a:r>
              <a:rPr lang="en-US" i="1" dirty="0" smtClean="0"/>
              <a:t>vector</a:t>
            </a:r>
            <a:r>
              <a:rPr lang="en-US" dirty="0" smtClean="0"/>
              <a:t> used to specify</a:t>
            </a:r>
          </a:p>
          <a:p>
            <a:pPr algn="ctr"/>
            <a:r>
              <a:rPr lang="en-US" dirty="0" smtClean="0"/>
              <a:t>a grouping (classification) of objects</a:t>
            </a:r>
          </a:p>
          <a:p>
            <a:pPr algn="ctr"/>
            <a:r>
              <a:rPr lang="en-US" dirty="0" smtClean="0"/>
              <a:t>in other vectors.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389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Graphical View of the Problem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4334933" y="1905000"/>
            <a:ext cx="1735667" cy="5503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Indian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4334933" y="2455334"/>
            <a:ext cx="1735667" cy="55033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Chinese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4334932" y="3005668"/>
            <a:ext cx="1735667" cy="5503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Indian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4334931" y="3556002"/>
            <a:ext cx="1735667" cy="55033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Chinese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4334930" y="4119037"/>
            <a:ext cx="1735667" cy="5503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Indian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4334930" y="4669371"/>
            <a:ext cx="1735667" cy="550334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Russian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7222067" y="1905000"/>
            <a:ext cx="1735667" cy="5503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7222067" y="2455334"/>
            <a:ext cx="1735667" cy="55033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7222066" y="3005668"/>
            <a:ext cx="1735667" cy="5503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7222065" y="3556002"/>
            <a:ext cx="1735667" cy="55033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9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7222064" y="4119037"/>
            <a:ext cx="1735667" cy="5503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7222064" y="4669371"/>
            <a:ext cx="1735667" cy="550334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334930" y="5495728"/>
            <a:ext cx="20489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Nationality</a:t>
            </a:r>
            <a:endParaRPr lang="en-US" sz="2800" dirty="0"/>
          </a:p>
        </p:txBody>
      </p:sp>
      <p:sp>
        <p:nvSpPr>
          <p:cNvPr id="17" name="TextBox 16"/>
          <p:cNvSpPr txBox="1"/>
          <p:nvPr/>
        </p:nvSpPr>
        <p:spPr>
          <a:xfrm>
            <a:off x="7496625" y="5508429"/>
            <a:ext cx="11865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Marks</a:t>
            </a:r>
            <a:endParaRPr lang="en-US" sz="2800" dirty="0"/>
          </a:p>
        </p:txBody>
      </p:sp>
      <p:sp>
        <p:nvSpPr>
          <p:cNvPr id="18" name="Rounded Rectangle 17"/>
          <p:cNvSpPr/>
          <p:nvPr/>
        </p:nvSpPr>
        <p:spPr>
          <a:xfrm>
            <a:off x="1447798" y="2658533"/>
            <a:ext cx="1735667" cy="5503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Indian</a:t>
            </a:r>
            <a:endParaRPr lang="en-US" dirty="0"/>
          </a:p>
        </p:txBody>
      </p:sp>
      <p:sp>
        <p:nvSpPr>
          <p:cNvPr id="19" name="Rounded Rectangle 18"/>
          <p:cNvSpPr/>
          <p:nvPr/>
        </p:nvSpPr>
        <p:spPr>
          <a:xfrm>
            <a:off x="1447797" y="3208867"/>
            <a:ext cx="1735667" cy="55033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Chinese</a:t>
            </a:r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>
            <a:off x="1447796" y="3759201"/>
            <a:ext cx="1735667" cy="550334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Russian</a:t>
            </a:r>
            <a:endParaRPr lang="en-US" dirty="0"/>
          </a:p>
        </p:txBody>
      </p:sp>
      <p:cxnSp>
        <p:nvCxnSpPr>
          <p:cNvPr id="22" name="Straight Arrow Connector 21"/>
          <p:cNvCxnSpPr>
            <a:stCxn id="18" idx="3"/>
            <a:endCxn id="4" idx="1"/>
          </p:cNvCxnSpPr>
          <p:nvPr/>
        </p:nvCxnSpPr>
        <p:spPr>
          <a:xfrm flipV="1">
            <a:off x="3183465" y="2180167"/>
            <a:ext cx="1151468" cy="7535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8" idx="3"/>
            <a:endCxn id="6" idx="1"/>
          </p:cNvCxnSpPr>
          <p:nvPr/>
        </p:nvCxnSpPr>
        <p:spPr>
          <a:xfrm>
            <a:off x="3183465" y="2933700"/>
            <a:ext cx="1151467" cy="3471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8" idx="1"/>
          </p:cNvCxnSpPr>
          <p:nvPr/>
        </p:nvCxnSpPr>
        <p:spPr>
          <a:xfrm>
            <a:off x="3242733" y="2946401"/>
            <a:ext cx="1092197" cy="14478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9" idx="3"/>
            <a:endCxn id="5" idx="1"/>
          </p:cNvCxnSpPr>
          <p:nvPr/>
        </p:nvCxnSpPr>
        <p:spPr>
          <a:xfrm flipV="1">
            <a:off x="3183464" y="2730501"/>
            <a:ext cx="1151469" cy="753533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19" idx="3"/>
            <a:endCxn id="7" idx="1"/>
          </p:cNvCxnSpPr>
          <p:nvPr/>
        </p:nvCxnSpPr>
        <p:spPr>
          <a:xfrm>
            <a:off x="3183464" y="3484034"/>
            <a:ext cx="1151467" cy="347135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20" idx="3"/>
            <a:endCxn id="9" idx="1"/>
          </p:cNvCxnSpPr>
          <p:nvPr/>
        </p:nvCxnSpPr>
        <p:spPr>
          <a:xfrm>
            <a:off x="3183463" y="4034368"/>
            <a:ext cx="1151467" cy="91017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1664650" y="4348495"/>
            <a:ext cx="13019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Factor</a:t>
            </a: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541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3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8020" y="5232902"/>
            <a:ext cx="8915400" cy="1535141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C00000"/>
                </a:solidFill>
              </a:rPr>
              <a:t>levels</a:t>
            </a:r>
            <a:r>
              <a:rPr lang="en-US" dirty="0" smtClean="0"/>
              <a:t> of a factor indicate the categories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63684" y="1744827"/>
            <a:ext cx="886973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&gt; </a:t>
            </a:r>
            <a:r>
              <a:rPr lang="en-US" sz="2400" dirty="0" smtClean="0"/>
              <a:t> nationalities </a:t>
            </a:r>
            <a:r>
              <a:rPr lang="en-US" sz="2400" dirty="0"/>
              <a:t>&lt;- c ("Indian", "Chinese", "Indian", "Chinese", </a:t>
            </a:r>
            <a:endParaRPr lang="en-US" sz="2400" dirty="0" smtClean="0"/>
          </a:p>
          <a:p>
            <a:r>
              <a:rPr lang="en-US" sz="2400" dirty="0" smtClean="0"/>
              <a:t>                                       "</a:t>
            </a:r>
            <a:r>
              <a:rPr lang="en-US" sz="2400" dirty="0"/>
              <a:t>Indian", "Russian</a:t>
            </a:r>
            <a:r>
              <a:rPr lang="en-US" sz="2400" dirty="0" smtClean="0"/>
              <a:t>") # create a factor</a:t>
            </a:r>
            <a:br>
              <a:rPr lang="en-US" sz="2400" dirty="0" smtClean="0"/>
            </a:br>
            <a:r>
              <a:rPr lang="en-US" sz="2400" b="1" dirty="0" smtClean="0"/>
              <a:t>&gt; </a:t>
            </a:r>
            <a:r>
              <a:rPr lang="en-IN" sz="2400" dirty="0"/>
              <a:t> marks &lt;- c (6, 8, 7, 9, 8, 10</a:t>
            </a:r>
            <a:r>
              <a:rPr lang="en-IN" sz="2400" dirty="0" smtClean="0"/>
              <a:t>)</a:t>
            </a:r>
          </a:p>
          <a:p>
            <a:endParaRPr lang="en-US" sz="2400" b="1" dirty="0"/>
          </a:p>
        </p:txBody>
      </p:sp>
      <p:sp>
        <p:nvSpPr>
          <p:cNvPr id="5" name="Cloud Callout 4"/>
          <p:cNvSpPr/>
          <p:nvPr/>
        </p:nvSpPr>
        <p:spPr>
          <a:xfrm>
            <a:off x="8437830" y="335340"/>
            <a:ext cx="3485584" cy="820935"/>
          </a:xfrm>
          <a:prstGeom prst="cloudCallou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# character starts a comment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963684" y="3441374"/>
            <a:ext cx="760176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&gt;</a:t>
            </a:r>
            <a:r>
              <a:rPr lang="en-US" sz="2400" dirty="0" smtClean="0"/>
              <a:t> </a:t>
            </a:r>
            <a:r>
              <a:rPr lang="en-US" sz="2400" dirty="0" err="1" smtClean="0"/>
              <a:t>fac</a:t>
            </a:r>
            <a:r>
              <a:rPr lang="en-US" sz="2400" dirty="0" smtClean="0"/>
              <a:t> &lt;- </a:t>
            </a:r>
            <a:r>
              <a:rPr lang="en-US" sz="2400" dirty="0" smtClean="0">
                <a:solidFill>
                  <a:srgbClr val="FF0000"/>
                </a:solidFill>
              </a:rPr>
              <a:t>factor</a:t>
            </a:r>
            <a:r>
              <a:rPr lang="en-US" sz="2400" dirty="0" smtClean="0"/>
              <a:t>(nationalities)</a:t>
            </a:r>
          </a:p>
          <a:p>
            <a:r>
              <a:rPr lang="en-US" sz="2400" b="1" dirty="0" smtClean="0"/>
              <a:t>&gt; </a:t>
            </a:r>
            <a:r>
              <a:rPr lang="en-US" sz="2400" dirty="0" err="1" smtClean="0"/>
              <a:t>fac</a:t>
            </a:r>
            <a:endParaRPr lang="en-US" sz="2400" dirty="0" smtClean="0"/>
          </a:p>
          <a:p>
            <a:r>
              <a:rPr lang="it-IT" sz="2400" dirty="0"/>
              <a:t>[1] Indian  Chinese Indian  Chinese Indian  Russian</a:t>
            </a:r>
          </a:p>
          <a:p>
            <a:r>
              <a:rPr lang="en-US" sz="2400" dirty="0"/>
              <a:t>Levels: Chinese Indian Russian</a:t>
            </a:r>
            <a:endParaRPr lang="en-US" sz="2400" b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888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-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564333"/>
          </a:xfrm>
        </p:spPr>
        <p:txBody>
          <a:bodyPr/>
          <a:lstStyle/>
          <a:p>
            <a:r>
              <a:rPr lang="en-US" dirty="0" smtClean="0"/>
              <a:t> Now let us apply the factor to the marks vector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589212" y="3078178"/>
            <a:ext cx="58144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&gt; </a:t>
            </a:r>
            <a:r>
              <a:rPr lang="en-US" sz="2400" dirty="0" smtClean="0"/>
              <a:t>results &lt;- </a:t>
            </a:r>
            <a:r>
              <a:rPr lang="en-US" sz="2400" dirty="0" err="1" smtClean="0"/>
              <a:t>tapply</a:t>
            </a:r>
            <a:r>
              <a:rPr lang="en-US" sz="2400" dirty="0" smtClean="0"/>
              <a:t> (marks, </a:t>
            </a:r>
            <a:r>
              <a:rPr lang="en-US" sz="2400" dirty="0" err="1" smtClean="0"/>
              <a:t>fac</a:t>
            </a:r>
            <a:r>
              <a:rPr lang="en-US" sz="2400" dirty="0" smtClean="0"/>
              <a:t>, mean)</a:t>
            </a:r>
            <a:r>
              <a:rPr lang="en-US" sz="2400" b="1" dirty="0" smtClean="0"/>
              <a:t> </a:t>
            </a:r>
            <a:endParaRPr lang="en-US" sz="2400" b="1" dirty="0"/>
          </a:p>
        </p:txBody>
      </p:sp>
      <p:sp>
        <p:nvSpPr>
          <p:cNvPr id="5" name="Rectangular Callout 4"/>
          <p:cNvSpPr/>
          <p:nvPr/>
        </p:nvSpPr>
        <p:spPr>
          <a:xfrm>
            <a:off x="5057655" y="4688311"/>
            <a:ext cx="2571184" cy="751438"/>
          </a:xfrm>
          <a:prstGeom prst="wedgeRectCallout">
            <a:avLst>
              <a:gd name="adj1" fmla="val -15199"/>
              <a:gd name="adj2" fmla="val -214609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List of marks</a:t>
            </a:r>
            <a:endParaRPr lang="en-US" dirty="0"/>
          </a:p>
        </p:txBody>
      </p:sp>
      <p:sp>
        <p:nvSpPr>
          <p:cNvPr id="6" name="Rectangular Callout 5"/>
          <p:cNvSpPr/>
          <p:nvPr/>
        </p:nvSpPr>
        <p:spPr>
          <a:xfrm>
            <a:off x="1827292" y="3773786"/>
            <a:ext cx="2571184" cy="751438"/>
          </a:xfrm>
          <a:prstGeom prst="wedgeRectCallout">
            <a:avLst>
              <a:gd name="adj1" fmla="val 70716"/>
              <a:gd name="adj2" fmla="val -90512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Works on each element of the list</a:t>
            </a:r>
            <a:endParaRPr lang="en-US" dirty="0"/>
          </a:p>
        </p:txBody>
      </p:sp>
      <p:sp>
        <p:nvSpPr>
          <p:cNvPr id="7" name="Rectangular Callout 6"/>
          <p:cNvSpPr/>
          <p:nvPr/>
        </p:nvSpPr>
        <p:spPr>
          <a:xfrm>
            <a:off x="6272543" y="3733831"/>
            <a:ext cx="1631133" cy="751438"/>
          </a:xfrm>
          <a:prstGeom prst="wedgeRectCallout">
            <a:avLst>
              <a:gd name="adj1" fmla="val -26467"/>
              <a:gd name="adj2" fmla="val -88102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factor</a:t>
            </a:r>
            <a:endParaRPr lang="en-US" dirty="0"/>
          </a:p>
        </p:txBody>
      </p:sp>
      <p:sp>
        <p:nvSpPr>
          <p:cNvPr id="8" name="Rectangular Callout 7"/>
          <p:cNvSpPr/>
          <p:nvPr/>
        </p:nvSpPr>
        <p:spPr>
          <a:xfrm>
            <a:off x="8317117" y="3733831"/>
            <a:ext cx="2556095" cy="751438"/>
          </a:xfrm>
          <a:prstGeom prst="wedgeRectCallout">
            <a:avLst>
              <a:gd name="adj1" fmla="val -79751"/>
              <a:gd name="adj2" fmla="val -8930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compute the mean in each category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2999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for the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15961" y="3716270"/>
            <a:ext cx="8915400" cy="2108767"/>
          </a:xfrm>
        </p:spPr>
        <p:txBody>
          <a:bodyPr/>
          <a:lstStyle/>
          <a:p>
            <a:r>
              <a:rPr lang="en-US" dirty="0" smtClean="0"/>
              <a:t> Let us now </a:t>
            </a:r>
            <a:r>
              <a:rPr lang="en-US" dirty="0" smtClean="0">
                <a:solidFill>
                  <a:srgbClr val="0070C0"/>
                </a:solidFill>
              </a:rPr>
              <a:t>apply</a:t>
            </a:r>
            <a:r>
              <a:rPr lang="en-US" dirty="0" smtClean="0"/>
              <a:t> the sum function</a:t>
            </a:r>
            <a:br>
              <a:rPr lang="en-US" dirty="0" smtClean="0"/>
            </a:br>
            <a:r>
              <a:rPr lang="en-US" b="1" dirty="0" smtClean="0"/>
              <a:t>&gt; </a:t>
            </a:r>
            <a:r>
              <a:rPr lang="en-US" dirty="0" err="1" smtClean="0"/>
              <a:t>tapply</a:t>
            </a:r>
            <a:r>
              <a:rPr lang="en-US" dirty="0" smtClean="0"/>
              <a:t> (marks, </a:t>
            </a:r>
            <a:r>
              <a:rPr lang="en-US" dirty="0" err="1" smtClean="0"/>
              <a:t>fac</a:t>
            </a:r>
            <a:r>
              <a:rPr lang="en-US" dirty="0" smtClean="0"/>
              <a:t>, sum)</a:t>
            </a:r>
            <a:br>
              <a:rPr lang="en-US" dirty="0" smtClean="0"/>
            </a:br>
            <a:r>
              <a:rPr lang="en-US" dirty="0"/>
              <a:t>Chinese  Indian Russian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</a:t>
            </a:r>
            <a:r>
              <a:rPr lang="en-US" dirty="0"/>
              <a:t>17      21      10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592925" y="1610305"/>
            <a:ext cx="399340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&gt; </a:t>
            </a:r>
            <a:r>
              <a:rPr lang="en-US" sz="2400" dirty="0" smtClean="0"/>
              <a:t>results</a:t>
            </a:r>
          </a:p>
          <a:p>
            <a:r>
              <a:rPr lang="en-US" sz="2400" b="1" dirty="0"/>
              <a:t> </a:t>
            </a:r>
            <a:r>
              <a:rPr lang="en-US" sz="2400" b="1" dirty="0" smtClean="0"/>
              <a:t>   </a:t>
            </a:r>
            <a:r>
              <a:rPr lang="en-US" sz="2400" dirty="0" smtClean="0"/>
              <a:t>Chinese  </a:t>
            </a:r>
            <a:r>
              <a:rPr lang="en-US" sz="2400" dirty="0"/>
              <a:t>Indian Russian</a:t>
            </a:r>
          </a:p>
          <a:p>
            <a:r>
              <a:rPr lang="en-US" sz="2400" dirty="0"/>
              <a:t>    8.5     7.0    10.0</a:t>
            </a:r>
            <a:endParaRPr lang="en-US" sz="2400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158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levels and 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3012" y="3327400"/>
            <a:ext cx="8915400" cy="377762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 Let us </a:t>
            </a:r>
            <a:r>
              <a:rPr lang="en-US" dirty="0" smtClean="0">
                <a:solidFill>
                  <a:srgbClr val="FF0000"/>
                </a:solidFill>
              </a:rPr>
              <a:t>assume</a:t>
            </a:r>
            <a:r>
              <a:rPr lang="en-US" dirty="0" smtClean="0"/>
              <a:t> that the factor is </a:t>
            </a:r>
            <a:r>
              <a:rPr lang="en-US" i="1" dirty="0" smtClean="0"/>
              <a:t>fac.</a:t>
            </a:r>
          </a:p>
          <a:p>
            <a:r>
              <a:rPr lang="en-US" i="1" dirty="0"/>
              <a:t> </a:t>
            </a:r>
            <a:r>
              <a:rPr lang="en-US" i="1" dirty="0" err="1" smtClean="0"/>
              <a:t>fac</a:t>
            </a:r>
            <a:r>
              <a:rPr lang="en-US" i="1" dirty="0" smtClean="0"/>
              <a:t> </a:t>
            </a:r>
            <a:r>
              <a:rPr lang="en-US" dirty="0" smtClean="0"/>
              <a:t>is</a:t>
            </a:r>
          </a:p>
          <a:p>
            <a:pPr marL="457200" lvl="1" indent="0">
              <a:buNone/>
            </a:pPr>
            <a:r>
              <a:rPr lang="it-IT" sz="2000" dirty="0" smtClean="0"/>
              <a:t>[</a:t>
            </a:r>
            <a:r>
              <a:rPr lang="it-IT" sz="2000" dirty="0"/>
              <a:t>1] Indian  Chinese Indian  Chinese Indian  Russian</a:t>
            </a:r>
          </a:p>
          <a:p>
            <a:pPr marL="457200" lvl="1" indent="0">
              <a:buNone/>
            </a:pPr>
            <a:r>
              <a:rPr lang="en-US" sz="2000" dirty="0"/>
              <a:t>Levels: Chinese Indian </a:t>
            </a:r>
            <a:r>
              <a:rPr lang="en-US" sz="2000" dirty="0" smtClean="0"/>
              <a:t>Russian</a:t>
            </a:r>
          </a:p>
          <a:p>
            <a:r>
              <a:rPr lang="en-US" dirty="0"/>
              <a:t> </a:t>
            </a:r>
            <a:r>
              <a:rPr lang="en-US" i="1" dirty="0" smtClean="0">
                <a:solidFill>
                  <a:srgbClr val="0070C0"/>
                </a:solidFill>
              </a:rPr>
              <a:t>levels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returns a vector containing all the unique labels</a:t>
            </a:r>
          </a:p>
          <a:p>
            <a:r>
              <a:rPr lang="en-US" dirty="0"/>
              <a:t> </a:t>
            </a:r>
            <a:r>
              <a:rPr lang="en-US" i="1" dirty="0" smtClean="0">
                <a:solidFill>
                  <a:srgbClr val="FF0000"/>
                </a:solidFill>
              </a:rPr>
              <a:t>table</a:t>
            </a:r>
            <a:r>
              <a:rPr lang="en-US" i="1" dirty="0" smtClean="0"/>
              <a:t> </a:t>
            </a:r>
            <a:r>
              <a:rPr lang="en-US" dirty="0" smtClean="0"/>
              <a:t>returns a special kind of array that contains the </a:t>
            </a:r>
            <a:r>
              <a:rPr lang="en-US" dirty="0" smtClean="0">
                <a:solidFill>
                  <a:srgbClr val="00B050"/>
                </a:solidFill>
              </a:rPr>
              <a:t>counts</a:t>
            </a:r>
            <a:r>
              <a:rPr lang="en-US" dirty="0" smtClean="0"/>
              <a:t> of entries for each label</a:t>
            </a:r>
          </a:p>
          <a:p>
            <a:endParaRPr lang="en-US" b="1" dirty="0"/>
          </a:p>
          <a:p>
            <a:pPr lvl="1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870200" y="1408837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&gt; levels (</a:t>
            </a:r>
            <a:r>
              <a:rPr lang="en-US" dirty="0" err="1">
                <a:solidFill>
                  <a:prstClr val="black"/>
                </a:solidFill>
                <a:latin typeface="Lucida Console" panose="020B0609040504020204" pitchFamily="49" charset="0"/>
              </a:rPr>
              <a:t>fac</a:t>
            </a:r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)</a:t>
            </a:r>
          </a:p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[1] "Chinese" "Indian"  "Russian"</a:t>
            </a:r>
          </a:p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&gt; table (</a:t>
            </a:r>
            <a:r>
              <a:rPr lang="en-US" dirty="0" err="1">
                <a:solidFill>
                  <a:prstClr val="black"/>
                </a:solidFill>
                <a:latin typeface="Lucida Console" panose="020B0609040504020204" pitchFamily="49" charset="0"/>
              </a:rPr>
              <a:t>fac</a:t>
            </a:r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)</a:t>
            </a:r>
          </a:p>
          <a:p>
            <a:r>
              <a:rPr lang="en-US" dirty="0" err="1">
                <a:solidFill>
                  <a:prstClr val="black"/>
                </a:solidFill>
                <a:latin typeface="Lucida Console" panose="020B0609040504020204" pitchFamily="49" charset="0"/>
              </a:rPr>
              <a:t>fac</a:t>
            </a:r>
            <a:endParaRPr lang="en-US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Chinese  Indian Russian</a:t>
            </a:r>
          </a:p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      2       3       1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68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of 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Language</a:t>
            </a:r>
            <a:r>
              <a:rPr lang="en-US" dirty="0" smtClean="0"/>
              <a:t> for statistical computing and data analysis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Freely available </a:t>
            </a:r>
            <a:r>
              <a:rPr lang="en-US" dirty="0" smtClean="0"/>
              <a:t>under GPL v2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Extensive</a:t>
            </a:r>
            <a:r>
              <a:rPr lang="en-US" dirty="0" smtClean="0"/>
              <a:t> library support</a:t>
            </a:r>
          </a:p>
          <a:p>
            <a:r>
              <a:rPr lang="en-US" dirty="0" smtClean="0"/>
              <a:t>Programming </a:t>
            </a:r>
            <a:r>
              <a:rPr lang="en-US" dirty="0" smtClean="0">
                <a:solidFill>
                  <a:srgbClr val="C00000"/>
                </a:solidFill>
              </a:rPr>
              <a:t>paradigms</a:t>
            </a:r>
          </a:p>
          <a:p>
            <a:pPr lvl="1"/>
            <a:r>
              <a:rPr lang="en-US" dirty="0" smtClean="0"/>
              <a:t>procedural</a:t>
            </a:r>
          </a:p>
          <a:p>
            <a:pPr lvl="1"/>
            <a:r>
              <a:rPr lang="en-US" dirty="0" smtClean="0"/>
              <a:t>functional</a:t>
            </a:r>
          </a:p>
          <a:p>
            <a:pPr lvl="1"/>
            <a:r>
              <a:rPr lang="en-US" dirty="0" smtClean="0"/>
              <a:t>object-oriented</a:t>
            </a:r>
          </a:p>
          <a:p>
            <a:r>
              <a:rPr lang="en-US" dirty="0" smtClean="0"/>
              <a:t>General </a:t>
            </a:r>
            <a:r>
              <a:rPr lang="en-US" dirty="0" smtClean="0">
                <a:solidFill>
                  <a:srgbClr val="FF0000"/>
                </a:solidFill>
              </a:rPr>
              <a:t>matrix</a:t>
            </a:r>
            <a:r>
              <a:rPr lang="en-US" dirty="0" smtClean="0"/>
              <a:t> computation (similar to </a:t>
            </a:r>
            <a:r>
              <a:rPr lang="en-US" dirty="0" err="1" smtClean="0"/>
              <a:t>Matlab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158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741612" y="2286000"/>
            <a:ext cx="8915400" cy="37776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 Variables and Vectors</a:t>
            </a:r>
          </a:p>
          <a:p>
            <a:r>
              <a:rPr lang="en-US" smtClean="0"/>
              <a:t> Factors</a:t>
            </a:r>
          </a:p>
          <a:p>
            <a:r>
              <a:rPr lang="en-US" smtClean="0"/>
              <a:t> Arrays and Matrices</a:t>
            </a:r>
          </a:p>
          <a:p>
            <a:r>
              <a:rPr lang="en-US" smtClean="0"/>
              <a:t> Data Frames</a:t>
            </a:r>
          </a:p>
          <a:p>
            <a:r>
              <a:rPr lang="en-US" smtClean="0"/>
              <a:t> Functions and Conditionals</a:t>
            </a:r>
          </a:p>
          <a:p>
            <a:r>
              <a:rPr lang="en-US" smtClean="0"/>
              <a:t> Graphical Procedures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09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 and Matrices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22193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 Generic </a:t>
            </a:r>
            <a:r>
              <a:rPr lang="en-US" dirty="0" smtClean="0">
                <a:solidFill>
                  <a:srgbClr val="C00000"/>
                </a:solidFill>
              </a:rPr>
              <a:t>array</a:t>
            </a:r>
            <a:r>
              <a:rPr lang="en-US" dirty="0" smtClean="0"/>
              <a:t> function</a:t>
            </a:r>
          </a:p>
          <a:p>
            <a:r>
              <a:rPr lang="en-US" dirty="0" smtClean="0"/>
              <a:t>Creates an array. Takes two </a:t>
            </a:r>
            <a:r>
              <a:rPr lang="en-US" dirty="0" smtClean="0">
                <a:solidFill>
                  <a:srgbClr val="C00000"/>
                </a:solidFill>
              </a:rPr>
              <a:t>arguments</a:t>
            </a:r>
            <a:r>
              <a:rPr lang="en-US" dirty="0" smtClean="0"/>
              <a:t>:</a:t>
            </a:r>
          </a:p>
          <a:p>
            <a:pPr lvl="1"/>
            <a:r>
              <a:rPr lang="en-US" dirty="0"/>
              <a:t> </a:t>
            </a:r>
            <a:r>
              <a:rPr lang="en-US" dirty="0" err="1" smtClean="0"/>
              <a:t>data_vector</a:t>
            </a:r>
            <a:r>
              <a:rPr lang="en-US" dirty="0"/>
              <a:t> </a:t>
            </a:r>
            <a:r>
              <a:rPr lang="en-US" dirty="0" smtClean="0">
                <a:sym typeface="Wingdings" panose="05000000000000000000" pitchFamily="2" charset="2"/>
              </a:rPr>
              <a:t> vector of values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dimension_vector</a:t>
            </a:r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Example:</a:t>
            </a:r>
            <a:br>
              <a:rPr lang="en-US" dirty="0" smtClean="0">
                <a:sym typeface="Wingdings" panose="05000000000000000000" pitchFamily="2" charset="2"/>
              </a:rPr>
            </a:br>
            <a:r>
              <a:rPr lang="en-US" b="1" dirty="0" smtClean="0">
                <a:sym typeface="Wingdings" panose="05000000000000000000" pitchFamily="2" charset="2"/>
              </a:rPr>
              <a:t>&gt; </a:t>
            </a:r>
            <a:r>
              <a:rPr lang="en-US" dirty="0"/>
              <a:t> array (1:10, c(2,5))</a:t>
            </a:r>
          </a:p>
          <a:p>
            <a:pPr marL="0" indent="0">
              <a:buNone/>
            </a:pPr>
            <a:r>
              <a:rPr lang="en-US" dirty="0" smtClean="0"/>
              <a:t>            [,1 [,</a:t>
            </a:r>
            <a:r>
              <a:rPr lang="en-US" dirty="0"/>
              <a:t>2] </a:t>
            </a:r>
            <a:r>
              <a:rPr lang="en-US" dirty="0" smtClean="0"/>
              <a:t>[,</a:t>
            </a:r>
            <a:r>
              <a:rPr lang="en-US" dirty="0"/>
              <a:t>3] </a:t>
            </a:r>
            <a:r>
              <a:rPr lang="en-US" dirty="0" smtClean="0"/>
              <a:t>[,4] [,</a:t>
            </a:r>
            <a:r>
              <a:rPr lang="en-US" dirty="0"/>
              <a:t>5]</a:t>
            </a:r>
          </a:p>
          <a:p>
            <a:pPr marL="0" indent="0">
              <a:buNone/>
            </a:pPr>
            <a:r>
              <a:rPr lang="en-US" dirty="0" smtClean="0"/>
              <a:t>    [</a:t>
            </a:r>
            <a:r>
              <a:rPr lang="en-US" dirty="0"/>
              <a:t>1,]    1    3    5    7    9</a:t>
            </a:r>
          </a:p>
          <a:p>
            <a:pPr marL="0" indent="0">
              <a:buNone/>
            </a:pPr>
            <a:r>
              <a:rPr lang="en-US" dirty="0" smtClean="0"/>
              <a:t>    [</a:t>
            </a:r>
            <a:r>
              <a:rPr lang="en-US" dirty="0"/>
              <a:t>2,]    2    4    6    8   </a:t>
            </a:r>
            <a:r>
              <a:rPr lang="en-US" dirty="0" smtClean="0"/>
              <a:t>10</a:t>
            </a:r>
          </a:p>
          <a:p>
            <a:pPr marL="0" indent="0">
              <a:buNone/>
            </a:pPr>
            <a:r>
              <a:rPr lang="en-US" dirty="0" smtClean="0"/>
              <a:t>The numbers are laid out in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column major </a:t>
            </a:r>
            <a:r>
              <a:rPr lang="en-US" dirty="0" smtClean="0"/>
              <a:t>order.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2751667" y="6265333"/>
            <a:ext cx="6468533" cy="49953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Count from 1, Not 0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9187" y="6065520"/>
            <a:ext cx="792480" cy="79248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752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ways to make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 Take a vector, and assign it dimensions</a:t>
            </a:r>
          </a:p>
          <a:p>
            <a:r>
              <a:rPr lang="en-US" dirty="0"/>
              <a:t> </a:t>
            </a:r>
            <a:r>
              <a:rPr lang="en-US" b="1" dirty="0" smtClean="0"/>
              <a:t>&gt;</a:t>
            </a:r>
            <a:r>
              <a:rPr lang="en-US" dirty="0" smtClean="0"/>
              <a:t> </a:t>
            </a:r>
            <a:r>
              <a:rPr lang="en-US" dirty="0"/>
              <a:t>v &lt;- c (1,2,3,4)</a:t>
            </a:r>
          </a:p>
          <a:p>
            <a:pPr marL="0" indent="0">
              <a:buNone/>
            </a:pPr>
            <a:r>
              <a:rPr lang="en-US" dirty="0" smtClean="0"/>
              <a:t>     </a:t>
            </a:r>
            <a:r>
              <a:rPr lang="en-US" b="1" dirty="0" smtClean="0"/>
              <a:t>&gt;</a:t>
            </a:r>
            <a:r>
              <a:rPr lang="en-US" dirty="0" smtClean="0"/>
              <a:t> </a:t>
            </a:r>
            <a:r>
              <a:rPr lang="en-US" dirty="0">
                <a:solidFill>
                  <a:srgbClr val="FF0000"/>
                </a:solidFill>
              </a:rPr>
              <a:t>dim</a:t>
            </a:r>
            <a:r>
              <a:rPr lang="en-US" dirty="0"/>
              <a:t>(v) &lt;- c(2,2)</a:t>
            </a:r>
          </a:p>
          <a:p>
            <a:pPr marL="0" indent="0">
              <a:buNone/>
            </a:pPr>
            <a:r>
              <a:rPr lang="en-US" dirty="0" smtClean="0"/>
              <a:t>     </a:t>
            </a:r>
            <a:r>
              <a:rPr lang="en-US" b="1" dirty="0" smtClean="0"/>
              <a:t>&gt;</a:t>
            </a:r>
            <a:r>
              <a:rPr lang="en-US" dirty="0" smtClean="0"/>
              <a:t> </a:t>
            </a:r>
            <a:r>
              <a:rPr lang="en-US" dirty="0"/>
              <a:t>v</a:t>
            </a:r>
          </a:p>
          <a:p>
            <a:pPr marL="0" indent="0">
              <a:buNone/>
            </a:pPr>
            <a:r>
              <a:rPr lang="en-US" dirty="0"/>
              <a:t>     [,1] [,2]</a:t>
            </a:r>
          </a:p>
          <a:p>
            <a:pPr marL="0" indent="0">
              <a:buNone/>
            </a:pPr>
            <a:r>
              <a:rPr lang="en-US" dirty="0" smtClean="0"/>
              <a:t>[</a:t>
            </a:r>
            <a:r>
              <a:rPr lang="en-US" dirty="0"/>
              <a:t>1,]    1    3</a:t>
            </a:r>
          </a:p>
          <a:p>
            <a:pPr marL="0" indent="0">
              <a:buNone/>
            </a:pPr>
            <a:r>
              <a:rPr lang="en-US" dirty="0"/>
              <a:t>[2,]    2    4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50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 are Created in </a:t>
            </a:r>
            <a:r>
              <a:rPr lang="en-US" dirty="0"/>
              <a:t>C</a:t>
            </a:r>
            <a:r>
              <a:rPr lang="en-US" dirty="0" smtClean="0"/>
              <a:t>olumn Major Order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418667" y="1397001"/>
            <a:ext cx="2282997" cy="5355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&gt; </a:t>
            </a:r>
            <a:r>
              <a:rPr lang="en-US" dirty="0" smtClean="0"/>
              <a:t>v &lt;- 1:8</a:t>
            </a:r>
            <a:endParaRPr lang="en-US" b="1" dirty="0" smtClean="0"/>
          </a:p>
          <a:p>
            <a:r>
              <a:rPr lang="en-US" b="1" dirty="0" smtClean="0"/>
              <a:t>&gt;</a:t>
            </a:r>
            <a:r>
              <a:rPr lang="en-US" dirty="0" smtClean="0"/>
              <a:t> </a:t>
            </a:r>
            <a:r>
              <a:rPr lang="en-US" dirty="0"/>
              <a:t>dim(v) &lt;- c(2,2,2)</a:t>
            </a:r>
          </a:p>
          <a:p>
            <a:r>
              <a:rPr lang="en-US" b="1" dirty="0"/>
              <a:t>&gt;</a:t>
            </a:r>
            <a:r>
              <a:rPr lang="en-US" dirty="0"/>
              <a:t> v</a:t>
            </a:r>
          </a:p>
          <a:p>
            <a:r>
              <a:rPr lang="en-US" dirty="0"/>
              <a:t>, , 1</a:t>
            </a:r>
          </a:p>
          <a:p>
            <a:endParaRPr lang="en-US" dirty="0"/>
          </a:p>
          <a:p>
            <a:r>
              <a:rPr lang="en-US" dirty="0"/>
              <a:t>     [,1] [,2]</a:t>
            </a:r>
          </a:p>
          <a:p>
            <a:r>
              <a:rPr lang="en-US" dirty="0"/>
              <a:t>[1,]    1    3</a:t>
            </a:r>
          </a:p>
          <a:p>
            <a:r>
              <a:rPr lang="en-US" dirty="0"/>
              <a:t>[2,]    2    4</a:t>
            </a:r>
          </a:p>
          <a:p>
            <a:endParaRPr lang="en-US" dirty="0"/>
          </a:p>
          <a:p>
            <a:r>
              <a:rPr lang="en-US" dirty="0"/>
              <a:t>, , 2</a:t>
            </a:r>
          </a:p>
          <a:p>
            <a:endParaRPr lang="en-US" dirty="0"/>
          </a:p>
          <a:p>
            <a:r>
              <a:rPr lang="en-US" dirty="0"/>
              <a:t>     [,1] [,2]</a:t>
            </a:r>
          </a:p>
          <a:p>
            <a:r>
              <a:rPr lang="en-US" dirty="0"/>
              <a:t>[1,]    5    7</a:t>
            </a:r>
          </a:p>
          <a:p>
            <a:r>
              <a:rPr lang="en-US" dirty="0"/>
              <a:t>[2,]    6    </a:t>
            </a:r>
            <a:r>
              <a:rPr lang="en-US" dirty="0" smtClean="0"/>
              <a:t>8</a:t>
            </a:r>
          </a:p>
          <a:p>
            <a:endParaRPr lang="en-US" b="1" dirty="0" smtClean="0"/>
          </a:p>
          <a:p>
            <a:r>
              <a:rPr lang="en-US" b="1" dirty="0" smtClean="0"/>
              <a:t>&gt;</a:t>
            </a:r>
            <a:r>
              <a:rPr lang="en-US" dirty="0" smtClean="0"/>
              <a:t> </a:t>
            </a:r>
            <a:r>
              <a:rPr lang="en-US" dirty="0"/>
              <a:t>v[2,1,2]</a:t>
            </a:r>
          </a:p>
          <a:p>
            <a:r>
              <a:rPr lang="en-US" dirty="0"/>
              <a:t>[1] 6</a:t>
            </a:r>
          </a:p>
          <a:p>
            <a:endParaRPr lang="en-US" b="1" dirty="0"/>
          </a:p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8297333" y="2709333"/>
            <a:ext cx="3640667" cy="51646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Start from the last index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8297332" y="3812189"/>
            <a:ext cx="3640667" cy="1115411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Array elements are accessed by specifying their index (within square brackets)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951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i="1" dirty="0" smtClean="0"/>
              <a:t>matrix </a:t>
            </a:r>
            <a:r>
              <a:rPr lang="en-US" dirty="0" smtClean="0"/>
              <a:t>command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 A </a:t>
            </a:r>
            <a:r>
              <a:rPr lang="en-US" dirty="0" smtClean="0">
                <a:solidFill>
                  <a:srgbClr val="C00000"/>
                </a:solidFill>
              </a:rPr>
              <a:t>matrix </a:t>
            </a:r>
            <a:r>
              <a:rPr lang="en-US" dirty="0" smtClean="0"/>
              <a:t>is a 2-D array</a:t>
            </a:r>
          </a:p>
          <a:p>
            <a:r>
              <a:rPr lang="en-US" dirty="0" smtClean="0"/>
              <a:t>There is a </a:t>
            </a:r>
            <a:r>
              <a:rPr lang="en-US" dirty="0" smtClean="0">
                <a:solidFill>
                  <a:srgbClr val="FF0000"/>
                </a:solidFill>
              </a:rPr>
              <a:t>fast</a:t>
            </a:r>
            <a:r>
              <a:rPr lang="en-US" dirty="0" smtClean="0"/>
              <a:t> method of creating a matrix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Use the matrix (data, dim1, dim2) command</a:t>
            </a:r>
          </a:p>
          <a:p>
            <a:r>
              <a:rPr lang="en-US" b="1" dirty="0" smtClean="0">
                <a:solidFill>
                  <a:srgbClr val="00B050"/>
                </a:solidFill>
              </a:rPr>
              <a:t>Example: 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b="1" dirty="0" smtClean="0"/>
              <a:t>&gt;</a:t>
            </a:r>
            <a:r>
              <a:rPr lang="en-US" dirty="0" smtClean="0"/>
              <a:t> </a:t>
            </a:r>
            <a:r>
              <a:rPr lang="en-US" dirty="0"/>
              <a:t>matrix(1:4, 2, 2)</a:t>
            </a:r>
          </a:p>
          <a:p>
            <a:pPr marL="0" indent="0">
              <a:buNone/>
            </a:pPr>
            <a:r>
              <a:rPr lang="en-US" dirty="0"/>
              <a:t>     [,1] [,2]</a:t>
            </a:r>
          </a:p>
          <a:p>
            <a:pPr marL="0" indent="0">
              <a:buNone/>
            </a:pPr>
            <a:r>
              <a:rPr lang="en-US" dirty="0"/>
              <a:t>[1,]    1    3</a:t>
            </a:r>
          </a:p>
          <a:p>
            <a:pPr marL="0" indent="0">
              <a:buNone/>
            </a:pPr>
            <a:r>
              <a:rPr lang="en-US" dirty="0"/>
              <a:t>[2,]    2    4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5099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cbind</a:t>
            </a:r>
            <a:r>
              <a:rPr lang="en-US" dirty="0" smtClean="0"/>
              <a:t> and </a:t>
            </a:r>
            <a:r>
              <a:rPr lang="en-US" dirty="0" err="1" smtClean="0"/>
              <a:t>rbind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2209800" y="1692540"/>
            <a:ext cx="1820333" cy="112606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mat1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5113867" y="1692540"/>
            <a:ext cx="1820333" cy="112606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mat2</a:t>
            </a:r>
            <a:endParaRPr lang="en-US" dirty="0"/>
          </a:p>
        </p:txBody>
      </p:sp>
      <p:sp>
        <p:nvSpPr>
          <p:cNvPr id="6" name="Right Brace 5"/>
          <p:cNvSpPr/>
          <p:nvPr/>
        </p:nvSpPr>
        <p:spPr>
          <a:xfrm rot="5400000">
            <a:off x="4262569" y="760414"/>
            <a:ext cx="618861" cy="4724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153454" y="3342190"/>
            <a:ext cx="8370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cbind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7332133" y="2090473"/>
            <a:ext cx="651934" cy="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7332133" y="2255573"/>
            <a:ext cx="651934" cy="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1" name="Rounded Rectangle 10"/>
          <p:cNvSpPr/>
          <p:nvPr/>
        </p:nvSpPr>
        <p:spPr>
          <a:xfrm>
            <a:off x="8229600" y="1692540"/>
            <a:ext cx="1820333" cy="112606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mat1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10049933" y="1692539"/>
            <a:ext cx="1820333" cy="112606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mat2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1701800" y="4427273"/>
            <a:ext cx="1820333" cy="112606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mat1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4605867" y="4427273"/>
            <a:ext cx="1820333" cy="112606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mat2</a:t>
            </a:r>
            <a:endParaRPr lang="en-US" dirty="0"/>
          </a:p>
        </p:txBody>
      </p:sp>
      <p:sp>
        <p:nvSpPr>
          <p:cNvPr id="15" name="Right Brace 14"/>
          <p:cNvSpPr/>
          <p:nvPr/>
        </p:nvSpPr>
        <p:spPr>
          <a:xfrm rot="5400000">
            <a:off x="3754569" y="3495147"/>
            <a:ext cx="618861" cy="4724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645454" y="6076923"/>
            <a:ext cx="756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rbind</a:t>
            </a:r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6824133" y="4825206"/>
            <a:ext cx="651934" cy="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824133" y="4990306"/>
            <a:ext cx="651934" cy="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9" name="Rounded Rectangle 18"/>
          <p:cNvSpPr/>
          <p:nvPr/>
        </p:nvSpPr>
        <p:spPr>
          <a:xfrm>
            <a:off x="8136467" y="4194121"/>
            <a:ext cx="1820333" cy="112606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mat1</a:t>
            </a:r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>
            <a:off x="8136467" y="5320188"/>
            <a:ext cx="1820333" cy="112606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mat2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907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Problem: set the diagonal elements of a matrix to 0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496734" y="2016543"/>
            <a:ext cx="6096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&gt; mat &lt;- </a:t>
            </a:r>
            <a:r>
              <a:rPr lang="en-US" dirty="0">
                <a:solidFill>
                  <a:srgbClr val="7030A0"/>
                </a:solidFill>
                <a:latin typeface="Lucida Console" panose="020B0609040504020204" pitchFamily="49" charset="0"/>
              </a:rPr>
              <a:t>matrix</a:t>
            </a:r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(</a:t>
            </a:r>
            <a:r>
              <a:rPr lang="en-US" dirty="0">
                <a:solidFill>
                  <a:srgbClr val="0033CC"/>
                </a:solidFill>
                <a:latin typeface="Lucida Console" panose="020B0609040504020204" pitchFamily="49" charset="0"/>
              </a:rPr>
              <a:t>1:16,4,4</a:t>
            </a:r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)</a:t>
            </a:r>
          </a:p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&gt; mat</a:t>
            </a:r>
          </a:p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     [,1] [,2] [,3] [,4]</a:t>
            </a:r>
          </a:p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[1,]    1    5    9   13</a:t>
            </a:r>
          </a:p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[2,]    2    6   10   14</a:t>
            </a:r>
          </a:p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[3,]    3    7   11   15</a:t>
            </a:r>
          </a:p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[4,]    4    8   12   16</a:t>
            </a:r>
          </a:p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&gt; indices &lt;- </a:t>
            </a:r>
            <a:r>
              <a:rPr lang="en-US" dirty="0" err="1">
                <a:solidFill>
                  <a:srgbClr val="7030A0"/>
                </a:solidFill>
                <a:latin typeface="Lucida Console" panose="020B0609040504020204" pitchFamily="49" charset="0"/>
              </a:rPr>
              <a:t>cbind</a:t>
            </a:r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 (</a:t>
            </a:r>
            <a:r>
              <a:rPr lang="en-US" dirty="0">
                <a:solidFill>
                  <a:srgbClr val="0033CC"/>
                </a:solidFill>
                <a:latin typeface="Lucida Console" panose="020B0609040504020204" pitchFamily="49" charset="0"/>
              </a:rPr>
              <a:t>1:4, 1:4</a:t>
            </a:r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)</a:t>
            </a:r>
          </a:p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&gt; mat[indices] &lt;- 0</a:t>
            </a:r>
          </a:p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&gt; mat</a:t>
            </a:r>
          </a:p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     [,1] [,2] [,3] [,4]</a:t>
            </a:r>
          </a:p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[1,]    0    5    9   13</a:t>
            </a:r>
          </a:p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[2,]    2    0   10   14</a:t>
            </a:r>
          </a:p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[3,]    3    7    0   15</a:t>
            </a:r>
          </a:p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[4,]    4    8   12    0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033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Recycling Rule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4470400"/>
            <a:ext cx="8915400" cy="2074333"/>
          </a:xfrm>
        </p:spPr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C00000"/>
                </a:solidFill>
              </a:rPr>
              <a:t>smaller </a:t>
            </a:r>
            <a:r>
              <a:rPr lang="en-US" dirty="0" smtClean="0"/>
              <a:t>structure is </a:t>
            </a:r>
            <a:r>
              <a:rPr lang="en-US" dirty="0" smtClean="0">
                <a:solidFill>
                  <a:srgbClr val="FF0000"/>
                </a:solidFill>
              </a:rPr>
              <a:t>replicated</a:t>
            </a:r>
            <a:r>
              <a:rPr lang="en-US" dirty="0" smtClean="0"/>
              <a:t> to match the length of the longer structure</a:t>
            </a:r>
          </a:p>
          <a:p>
            <a:r>
              <a:rPr lang="en-US" dirty="0" smtClean="0"/>
              <a:t>Note that the size of the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longer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dirty="0" smtClean="0"/>
              <a:t>structure has to be a </a:t>
            </a:r>
            <a:r>
              <a:rPr lang="en-US" dirty="0" smtClean="0">
                <a:solidFill>
                  <a:srgbClr val="0070C0"/>
                </a:solidFill>
              </a:rPr>
              <a:t>multiple</a:t>
            </a:r>
            <a:r>
              <a:rPr lang="en-US" dirty="0" smtClean="0"/>
              <a:t> of the size of the smaller structure.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75258" y="129467"/>
            <a:ext cx="1810808" cy="177553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794000" y="1405173"/>
            <a:ext cx="6096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&gt; </a:t>
            </a:r>
            <a:r>
              <a:rPr lang="en-US" dirty="0" err="1">
                <a:solidFill>
                  <a:srgbClr val="7030A0"/>
                </a:solidFill>
                <a:latin typeface="Lucida Console" panose="020B0609040504020204" pitchFamily="49" charset="0"/>
              </a:rPr>
              <a:t>cbind</a:t>
            </a:r>
            <a:r>
              <a:rPr lang="en-US" dirty="0">
                <a:solidFill>
                  <a:srgbClr val="7030A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(1:4, 1:8)</a:t>
            </a:r>
          </a:p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     [,1] [,2]</a:t>
            </a:r>
          </a:p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[1,]    1    1</a:t>
            </a:r>
          </a:p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[2,]    2    2</a:t>
            </a:r>
          </a:p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[3,]    3    3</a:t>
            </a:r>
          </a:p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[4,]    4    4</a:t>
            </a:r>
          </a:p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[5,]    1    5</a:t>
            </a:r>
          </a:p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[6,]    2    6</a:t>
            </a:r>
          </a:p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[7,]    3    7</a:t>
            </a:r>
          </a:p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[8,]    4    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7797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17710"/>
            <a:ext cx="8911687" cy="1280890"/>
          </a:xfrm>
        </p:spPr>
        <p:txBody>
          <a:bodyPr/>
          <a:lstStyle/>
          <a:p>
            <a:r>
              <a:rPr lang="en-US" dirty="0" smtClean="0"/>
              <a:t>Matrix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264555"/>
            <a:ext cx="8915400" cy="2836333"/>
          </a:xfrm>
        </p:spPr>
        <p:txBody>
          <a:bodyPr/>
          <a:lstStyle/>
          <a:p>
            <a:r>
              <a:rPr lang="en-US" dirty="0" smtClean="0"/>
              <a:t> A * B is a normal element-by-element </a:t>
            </a:r>
            <a:r>
              <a:rPr lang="en-US" dirty="0" smtClean="0">
                <a:solidFill>
                  <a:srgbClr val="FF0000"/>
                </a:solidFill>
              </a:rPr>
              <a:t>product</a:t>
            </a:r>
          </a:p>
          <a:p>
            <a:r>
              <a:rPr lang="en-US" dirty="0" smtClean="0"/>
              <a:t>A %*% B is a matrix </a:t>
            </a:r>
            <a:r>
              <a:rPr lang="en-US" dirty="0" smtClean="0">
                <a:solidFill>
                  <a:srgbClr val="FF0000"/>
                </a:solidFill>
              </a:rPr>
              <a:t>product</a:t>
            </a:r>
          </a:p>
          <a:p>
            <a:r>
              <a:rPr lang="en-US" dirty="0" smtClean="0"/>
              <a:t> Equation </a:t>
            </a:r>
            <a:r>
              <a:rPr lang="en-US" dirty="0" smtClean="0">
                <a:solidFill>
                  <a:srgbClr val="00B050"/>
                </a:solidFill>
              </a:rPr>
              <a:t>solution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 solve (A, b)  (for </a:t>
            </a:r>
            <a:r>
              <a:rPr lang="en-US" dirty="0" smtClean="0">
                <a:solidFill>
                  <a:srgbClr val="0070C0"/>
                </a:solidFill>
              </a:rPr>
              <a:t>equations</a:t>
            </a:r>
            <a:r>
              <a:rPr lang="en-US" dirty="0" smtClean="0"/>
              <a:t> of the form Ax = b)</a:t>
            </a:r>
          </a:p>
          <a:p>
            <a:r>
              <a:rPr lang="en-US" dirty="0" smtClean="0"/>
              <a:t> solve (A) returns the </a:t>
            </a:r>
            <a:r>
              <a:rPr lang="en-US" dirty="0" smtClean="0">
                <a:solidFill>
                  <a:srgbClr val="0070C0"/>
                </a:solidFill>
              </a:rPr>
              <a:t>inverse</a:t>
            </a:r>
            <a:r>
              <a:rPr lang="en-US" dirty="0" smtClean="0"/>
              <a:t> of the </a:t>
            </a:r>
            <a:r>
              <a:rPr lang="en-US" dirty="0" smtClean="0">
                <a:solidFill>
                  <a:srgbClr val="FF0000"/>
                </a:solidFill>
              </a:rPr>
              <a:t>matrix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378200" y="4100888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dirty="0">
                <a:solidFill>
                  <a:prstClr val="black"/>
                </a:solidFill>
                <a:latin typeface="Lucida Console" panose="020B0609040504020204" pitchFamily="49" charset="0"/>
              </a:rPr>
              <a:t>&gt; A &lt;- </a:t>
            </a:r>
            <a:r>
              <a:rPr lang="pt-BR" dirty="0">
                <a:solidFill>
                  <a:srgbClr val="7030A0"/>
                </a:solidFill>
                <a:latin typeface="Lucida Console" panose="020B0609040504020204" pitchFamily="49" charset="0"/>
              </a:rPr>
              <a:t>matrix</a:t>
            </a:r>
            <a:r>
              <a:rPr lang="pt-BR" dirty="0">
                <a:solidFill>
                  <a:prstClr val="black"/>
                </a:solidFill>
                <a:latin typeface="Lucida Console" panose="020B0609040504020204" pitchFamily="49" charset="0"/>
              </a:rPr>
              <a:t> (1:4, 2, 2)</a:t>
            </a:r>
          </a:p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&gt; b &lt;- 5:6</a:t>
            </a:r>
          </a:p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&gt; </a:t>
            </a:r>
            <a:r>
              <a:rPr lang="en-US" dirty="0">
                <a:solidFill>
                  <a:srgbClr val="7030A0"/>
                </a:solidFill>
                <a:latin typeface="Lucida Console" panose="020B0609040504020204" pitchFamily="49" charset="0"/>
              </a:rPr>
              <a:t>solve </a:t>
            </a:r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(</a:t>
            </a:r>
            <a:r>
              <a:rPr lang="en-US" dirty="0" err="1">
                <a:solidFill>
                  <a:prstClr val="black"/>
                </a:solidFill>
                <a:latin typeface="Lucida Console" panose="020B0609040504020204" pitchFamily="49" charset="0"/>
              </a:rPr>
              <a:t>A,b</a:t>
            </a:r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)</a:t>
            </a:r>
          </a:p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[1] -1  2</a:t>
            </a:r>
          </a:p>
        </p:txBody>
      </p:sp>
      <p:sp>
        <p:nvSpPr>
          <p:cNvPr id="6" name="Rectangle 5"/>
          <p:cNvSpPr/>
          <p:nvPr/>
        </p:nvSpPr>
        <p:spPr>
          <a:xfrm>
            <a:off x="3378200" y="5657671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&gt; </a:t>
            </a:r>
            <a:r>
              <a:rPr lang="en-US" dirty="0">
                <a:solidFill>
                  <a:srgbClr val="7030A0"/>
                </a:solidFill>
                <a:latin typeface="Lucida Console" panose="020B0609040504020204" pitchFamily="49" charset="0"/>
              </a:rPr>
              <a:t>solve</a:t>
            </a:r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(A) %*% b</a:t>
            </a:r>
          </a:p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     [,1]</a:t>
            </a:r>
          </a:p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[1,]   -1</a:t>
            </a:r>
          </a:p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[2,]    2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7611533" y="4368800"/>
            <a:ext cx="3657600" cy="72813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Solve an equation of the form: Ax = b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7611533" y="5692621"/>
            <a:ext cx="3657600" cy="72813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r>
              <a:rPr lang="en-US" baseline="30000" dirty="0" smtClean="0"/>
              <a:t>-1</a:t>
            </a:r>
            <a:r>
              <a:rPr lang="en-US" dirty="0" smtClean="0"/>
              <a:t> * b = x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226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Features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8294852"/>
              </p:ext>
            </p:extLst>
          </p:nvPr>
        </p:nvGraphicFramePr>
        <p:xfrm>
          <a:off x="2592925" y="4013199"/>
          <a:ext cx="8128000" cy="1854200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4064000"/>
                <a:gridCol w="4064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Feature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Function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Eigen</a:t>
                      </a:r>
                      <a:r>
                        <a:rPr lang="en-US" baseline="0" dirty="0" smtClean="0"/>
                        <a:t> Values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eigen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Singular</a:t>
                      </a:r>
                      <a:r>
                        <a:rPr lang="en-US" baseline="0" dirty="0" smtClean="0"/>
                        <a:t> Value Decomposition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svd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Least</a:t>
                      </a:r>
                      <a:r>
                        <a:rPr lang="en-US" baseline="0" dirty="0" smtClean="0"/>
                        <a:t> Squares Fitting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lsfit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QR decomposition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qr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2589212" y="1264555"/>
            <a:ext cx="8915400" cy="2836333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dirty="0" err="1" smtClean="0"/>
              <a:t>nrow</a:t>
            </a:r>
            <a:r>
              <a:rPr lang="en-US" dirty="0" smtClean="0"/>
              <a:t> (mat) </a:t>
            </a:r>
            <a:r>
              <a:rPr lang="en-US" dirty="0" smtClean="0">
                <a:sym typeface="Wingdings" panose="05000000000000000000" pitchFamily="2" charset="2"/>
              </a:rPr>
              <a:t> Number of rows in the matrix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ncol</a:t>
            </a:r>
            <a:r>
              <a:rPr lang="en-US" dirty="0" smtClean="0">
                <a:sym typeface="Wingdings" panose="05000000000000000000" pitchFamily="2" charset="2"/>
              </a:rPr>
              <a:t> (mat)  Number of columns in the matrix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000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R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Command Line</a:t>
            </a:r>
          </a:p>
          <a:p>
            <a:pPr lvl="1"/>
            <a:r>
              <a:rPr lang="en-US" dirty="0" smtClean="0"/>
              <a:t>Just type R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The R command prompt comes up</a:t>
            </a:r>
            <a:br>
              <a:rPr lang="en-US" dirty="0" smtClean="0"/>
            </a:br>
            <a:r>
              <a:rPr lang="en-US" dirty="0" smtClean="0"/>
              <a:t>&gt;  .....</a:t>
            </a:r>
          </a:p>
          <a:p>
            <a:r>
              <a:rPr lang="en-US" dirty="0" smtClean="0"/>
              <a:t>With a GUI</a:t>
            </a:r>
          </a:p>
          <a:p>
            <a:pPr lvl="1"/>
            <a:r>
              <a:rPr lang="en-US" dirty="0" smtClean="0"/>
              <a:t>R Studio</a:t>
            </a:r>
          </a:p>
          <a:p>
            <a:pPr lvl="1"/>
            <a:r>
              <a:rPr lang="en-US" dirty="0" smtClean="0"/>
              <a:t>R Commander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3702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741612" y="2286000"/>
            <a:ext cx="8915400" cy="37776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 Variables and Vectors</a:t>
            </a:r>
          </a:p>
          <a:p>
            <a:r>
              <a:rPr lang="en-US" smtClean="0"/>
              <a:t> Factors</a:t>
            </a:r>
          </a:p>
          <a:p>
            <a:r>
              <a:rPr lang="en-US" smtClean="0"/>
              <a:t> Arrays and Matrices</a:t>
            </a:r>
          </a:p>
          <a:p>
            <a:r>
              <a:rPr lang="en-US" smtClean="0"/>
              <a:t> Data Frames</a:t>
            </a:r>
          </a:p>
          <a:p>
            <a:r>
              <a:rPr lang="en-US" smtClean="0"/>
              <a:t> Functions and Conditionals</a:t>
            </a:r>
          </a:p>
          <a:p>
            <a:r>
              <a:rPr lang="en-US" smtClean="0"/>
              <a:t> Graphical Procedures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77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Lists and Data Frames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 A </a:t>
            </a:r>
            <a:r>
              <a:rPr lang="en-US" dirty="0" smtClean="0">
                <a:solidFill>
                  <a:srgbClr val="FF0000"/>
                </a:solidFill>
              </a:rPr>
              <a:t>list</a:t>
            </a:r>
            <a:r>
              <a:rPr lang="en-US" dirty="0" smtClean="0"/>
              <a:t> is a heterogeneous data structure</a:t>
            </a:r>
          </a:p>
          <a:p>
            <a:pPr lvl="1"/>
            <a:r>
              <a:rPr lang="en-US" dirty="0" smtClean="0"/>
              <a:t> It can contain data belonging to all kinds of types</a:t>
            </a:r>
          </a:p>
          <a:p>
            <a:r>
              <a:rPr lang="en-US" dirty="0"/>
              <a:t> </a:t>
            </a:r>
            <a:r>
              <a:rPr lang="en-US" dirty="0" smtClean="0">
                <a:solidFill>
                  <a:srgbClr val="00B050"/>
                </a:solidFill>
              </a:rPr>
              <a:t>Example</a:t>
            </a:r>
            <a:r>
              <a:rPr lang="en-US" dirty="0" smtClean="0"/>
              <a:t>:</a:t>
            </a:r>
          </a:p>
          <a:p>
            <a:pPr lvl="1"/>
            <a:r>
              <a:rPr lang="en-US" dirty="0"/>
              <a:t> </a:t>
            </a:r>
            <a:r>
              <a:rPr lang="en-US" b="1" dirty="0" smtClean="0"/>
              <a:t>&gt; </a:t>
            </a:r>
            <a:r>
              <a:rPr lang="en-US" dirty="0" err="1" smtClean="0"/>
              <a:t>lst</a:t>
            </a:r>
            <a:r>
              <a:rPr lang="en-US" dirty="0" smtClean="0"/>
              <a:t> &lt;- list (“one”, 1, TRUE)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Elements can be lists, arrays, factors, and normal variables</a:t>
            </a:r>
          </a:p>
          <a:p>
            <a:r>
              <a:rPr lang="en-US" dirty="0"/>
              <a:t> </a:t>
            </a:r>
            <a:r>
              <a:rPr lang="en-US" dirty="0" smtClean="0"/>
              <a:t>The </a:t>
            </a:r>
            <a:r>
              <a:rPr lang="en-US" dirty="0" smtClean="0">
                <a:solidFill>
                  <a:srgbClr val="C00000"/>
                </a:solidFill>
              </a:rPr>
              <a:t>components</a:t>
            </a:r>
            <a:r>
              <a:rPr lang="en-US" dirty="0" smtClean="0"/>
              <a:t> are always </a:t>
            </a:r>
            <a:r>
              <a:rPr lang="en-US" dirty="0" smtClean="0">
                <a:solidFill>
                  <a:srgbClr val="0070C0"/>
                </a:solidFill>
              </a:rPr>
              <a:t>numbered</a:t>
            </a:r>
          </a:p>
          <a:p>
            <a:r>
              <a:rPr lang="en-US" dirty="0"/>
              <a:t> </a:t>
            </a:r>
            <a:r>
              <a:rPr lang="en-US" dirty="0" smtClean="0"/>
              <a:t> They are </a:t>
            </a:r>
            <a:r>
              <a:rPr lang="en-US" dirty="0" smtClean="0">
                <a:solidFill>
                  <a:srgbClr val="00B050"/>
                </a:solidFill>
              </a:rPr>
              <a:t>accessed</a:t>
            </a:r>
            <a:r>
              <a:rPr lang="en-US" dirty="0" smtClean="0"/>
              <a:t> as follows: </a:t>
            </a:r>
            <a:r>
              <a:rPr lang="en-US" dirty="0" err="1" smtClean="0"/>
              <a:t>lst</a:t>
            </a:r>
            <a:r>
              <a:rPr lang="en-US" dirty="0" smtClean="0"/>
              <a:t>[[1]], </a:t>
            </a:r>
            <a:r>
              <a:rPr lang="en-US" dirty="0" err="1" smtClean="0"/>
              <a:t>lst</a:t>
            </a:r>
            <a:r>
              <a:rPr lang="en-US" dirty="0" smtClean="0"/>
              <a:t>[[2]], </a:t>
            </a:r>
            <a:r>
              <a:rPr lang="en-US" dirty="0" err="1" smtClean="0"/>
              <a:t>lst</a:t>
            </a:r>
            <a:r>
              <a:rPr lang="en-US" dirty="0" smtClean="0"/>
              <a:t>[[3]]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[[ ... ]] is the operator for accessing an element in a list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22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Named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Lists</a:t>
            </a:r>
            <a:r>
              <a:rPr lang="en-US" dirty="0" smtClean="0"/>
              <a:t> can also have named components</a:t>
            </a:r>
          </a:p>
          <a:p>
            <a:pPr lvl="1"/>
            <a:r>
              <a:rPr lang="en-US" dirty="0"/>
              <a:t> </a:t>
            </a:r>
            <a:r>
              <a:rPr lang="en-US" dirty="0" err="1" smtClean="0"/>
              <a:t>lst</a:t>
            </a:r>
            <a:r>
              <a:rPr lang="en-US" dirty="0" smtClean="0"/>
              <a:t> &lt;- list(name=“Sofia”, age=29, marks=33.7)</a:t>
            </a:r>
          </a:p>
          <a:p>
            <a:pPr lvl="2"/>
            <a:r>
              <a:rPr lang="en-US" dirty="0"/>
              <a:t> </a:t>
            </a:r>
            <a:r>
              <a:rPr lang="en-US" dirty="0" smtClean="0"/>
              <a:t>The three components are: </a:t>
            </a:r>
            <a:r>
              <a:rPr lang="en-US" dirty="0" err="1" smtClean="0"/>
              <a:t>lst$name</a:t>
            </a:r>
            <a:r>
              <a:rPr lang="en-US" dirty="0" smtClean="0"/>
              <a:t>, </a:t>
            </a:r>
            <a:r>
              <a:rPr lang="en-US" dirty="0" err="1" smtClean="0"/>
              <a:t>lst$age</a:t>
            </a:r>
            <a:r>
              <a:rPr lang="en-US" dirty="0" smtClean="0"/>
              <a:t>, </a:t>
            </a:r>
            <a:r>
              <a:rPr lang="en-US" dirty="0" err="1" smtClean="0"/>
              <a:t>lst$marks</a:t>
            </a:r>
            <a:endParaRPr lang="en-US" dirty="0" smtClean="0"/>
          </a:p>
          <a:p>
            <a:pPr lvl="1"/>
            <a:r>
              <a:rPr lang="en-US" dirty="0"/>
              <a:t> </a:t>
            </a:r>
            <a:r>
              <a:rPr lang="en-US" dirty="0" smtClean="0"/>
              <a:t>We can also </a:t>
            </a:r>
            <a:r>
              <a:rPr lang="en-US" dirty="0" smtClean="0">
                <a:solidFill>
                  <a:srgbClr val="0070C0"/>
                </a:solidFill>
              </a:rPr>
              <a:t>use</a:t>
            </a:r>
          </a:p>
          <a:p>
            <a:pPr lvl="2"/>
            <a:r>
              <a:rPr lang="en-US" dirty="0"/>
              <a:t> </a:t>
            </a:r>
            <a:r>
              <a:rPr lang="en-US" dirty="0" err="1" smtClean="0"/>
              <a:t>lst</a:t>
            </a:r>
            <a:r>
              <a:rPr lang="en-US" dirty="0" smtClean="0"/>
              <a:t> [[“name”]], </a:t>
            </a:r>
            <a:r>
              <a:rPr lang="en-US" dirty="0" err="1" smtClean="0"/>
              <a:t>lst</a:t>
            </a:r>
            <a:r>
              <a:rPr lang="en-US" dirty="0" smtClean="0"/>
              <a:t>[[“age”]], </a:t>
            </a:r>
            <a:r>
              <a:rPr lang="en-US" dirty="0" err="1" smtClean="0"/>
              <a:t>lst</a:t>
            </a:r>
            <a:r>
              <a:rPr lang="en-US" dirty="0" smtClean="0"/>
              <a:t> [[“marks”]]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03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Frames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929467"/>
            <a:ext cx="8915400" cy="626534"/>
          </a:xfrm>
        </p:spPr>
        <p:txBody>
          <a:bodyPr/>
          <a:lstStyle/>
          <a:p>
            <a:r>
              <a:rPr lang="en-US" dirty="0" smtClean="0"/>
              <a:t> It is a table in 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969000" y="1507067"/>
            <a:ext cx="2878667" cy="128693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 Frame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4995334" y="1507067"/>
            <a:ext cx="897466" cy="27093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995334" y="1837268"/>
            <a:ext cx="897466" cy="27093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4995334" y="2167469"/>
            <a:ext cx="897466" cy="27093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4995334" y="2514594"/>
            <a:ext cx="897466" cy="27093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5969000" y="1130290"/>
            <a:ext cx="702734" cy="304807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6705599" y="1130290"/>
            <a:ext cx="702734" cy="304807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7442198" y="1130290"/>
            <a:ext cx="702734" cy="304807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8178797" y="1130290"/>
            <a:ext cx="702734" cy="304807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Left Brace 12"/>
          <p:cNvSpPr/>
          <p:nvPr/>
        </p:nvSpPr>
        <p:spPr>
          <a:xfrm>
            <a:off x="4521200" y="1507067"/>
            <a:ext cx="279400" cy="127846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868358" y="1950536"/>
            <a:ext cx="686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rows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115323" y="724973"/>
            <a:ext cx="1119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columns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114800" y="3945467"/>
            <a:ext cx="589135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&gt; </a:t>
            </a:r>
            <a:r>
              <a:rPr lang="en-US" dirty="0" smtClean="0"/>
              <a:t> </a:t>
            </a:r>
            <a:r>
              <a:rPr lang="en-US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entries </a:t>
            </a:r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&lt;- c(“</a:t>
            </a:r>
            <a:r>
              <a:rPr lang="en-US" dirty="0">
                <a:solidFill>
                  <a:srgbClr val="7030A0"/>
                </a:solidFill>
                <a:latin typeface="Lucida Console" panose="020B0609040504020204" pitchFamily="49" charset="0"/>
              </a:rPr>
              <a:t>cars</a:t>
            </a:r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”, “</a:t>
            </a:r>
            <a:r>
              <a:rPr lang="en-US" dirty="0">
                <a:solidFill>
                  <a:srgbClr val="7030A0"/>
                </a:solidFill>
                <a:latin typeface="Lucida Console" panose="020B0609040504020204" pitchFamily="49" charset="0"/>
              </a:rPr>
              <a:t>trucks</a:t>
            </a:r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”, “</a:t>
            </a:r>
            <a:r>
              <a:rPr lang="en-US" dirty="0">
                <a:solidFill>
                  <a:srgbClr val="7030A0"/>
                </a:solidFill>
                <a:latin typeface="Lucida Console" panose="020B0609040504020204" pitchFamily="49" charset="0"/>
              </a:rPr>
              <a:t>bikes</a:t>
            </a:r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”)</a:t>
            </a:r>
          </a:p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&gt;</a:t>
            </a:r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 price &lt;- c (</a:t>
            </a:r>
            <a:r>
              <a:rPr lang="en-US" dirty="0">
                <a:solidFill>
                  <a:srgbClr val="0033CC"/>
                </a:solidFill>
                <a:latin typeface="Lucida Console" panose="020B0609040504020204" pitchFamily="49" charset="0"/>
              </a:rPr>
              <a:t>8, 10, 5</a:t>
            </a:r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)</a:t>
            </a:r>
          </a:p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&gt; </a:t>
            </a:r>
            <a:r>
              <a:rPr lang="en-US" dirty="0" err="1">
                <a:solidFill>
                  <a:prstClr val="black"/>
                </a:solidFill>
                <a:latin typeface="Lucida Console" panose="020B0609040504020204" pitchFamily="49" charset="0"/>
              </a:rPr>
              <a:t>num</a:t>
            </a:r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 &lt;- c (</a:t>
            </a:r>
            <a:r>
              <a:rPr lang="en-US" dirty="0">
                <a:solidFill>
                  <a:srgbClr val="0033CC"/>
                </a:solidFill>
                <a:latin typeface="Lucida Console" panose="020B0609040504020204" pitchFamily="49" charset="0"/>
              </a:rPr>
              <a:t>1, 2, 3</a:t>
            </a:r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)</a:t>
            </a:r>
            <a:b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</a:br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&gt; </a:t>
            </a:r>
            <a:r>
              <a:rPr lang="en-US" dirty="0" err="1">
                <a:solidFill>
                  <a:prstClr val="black"/>
                </a:solidFill>
                <a:latin typeface="Lucida Console" panose="020B0609040504020204" pitchFamily="49" charset="0"/>
              </a:rPr>
              <a:t>df</a:t>
            </a:r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 &lt;- </a:t>
            </a:r>
            <a:r>
              <a:rPr lang="en-US" dirty="0" err="1">
                <a:solidFill>
                  <a:prstClr val="black"/>
                </a:solidFill>
                <a:latin typeface="Lucida Console" panose="020B0609040504020204" pitchFamily="49" charset="0"/>
              </a:rPr>
              <a:t>data.frame</a:t>
            </a:r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(entries, price, </a:t>
            </a:r>
            <a:r>
              <a:rPr lang="en-US" dirty="0" err="1">
                <a:solidFill>
                  <a:prstClr val="black"/>
                </a:solidFill>
                <a:latin typeface="Lucida Console" panose="020B0609040504020204" pitchFamily="49" charset="0"/>
              </a:rPr>
              <a:t>num</a:t>
            </a:r>
            <a:r>
              <a:rPr lang="en-US" dirty="0" smtClean="0"/>
              <a:t>)</a:t>
            </a:r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19" name="Rectangle 18"/>
          <p:cNvSpPr/>
          <p:nvPr/>
        </p:nvSpPr>
        <p:spPr>
          <a:xfrm>
            <a:off x="4008966" y="5380672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&gt; </a:t>
            </a:r>
            <a:r>
              <a:rPr lang="en-US" dirty="0" err="1">
                <a:solidFill>
                  <a:prstClr val="black"/>
                </a:solidFill>
                <a:latin typeface="Lucida Console" panose="020B0609040504020204" pitchFamily="49" charset="0"/>
              </a:rPr>
              <a:t>df</a:t>
            </a:r>
            <a:endParaRPr lang="en-US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  entries price </a:t>
            </a:r>
            <a:r>
              <a:rPr lang="en-US" dirty="0" err="1">
                <a:solidFill>
                  <a:prstClr val="black"/>
                </a:solidFill>
                <a:latin typeface="Lucida Console" panose="020B0609040504020204" pitchFamily="49" charset="0"/>
              </a:rPr>
              <a:t>num</a:t>
            </a:r>
            <a:endParaRPr lang="en-US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1    cars     8   1</a:t>
            </a:r>
          </a:p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2  trucks    10   2</a:t>
            </a:r>
          </a:p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3   bikes     5   3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6823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Accessing an Element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9287102" cy="47244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 Can be </a:t>
            </a:r>
            <a:r>
              <a:rPr lang="en-US" dirty="0" smtClean="0">
                <a:solidFill>
                  <a:srgbClr val="00B050"/>
                </a:solidFill>
              </a:rPr>
              <a:t>accessed</a:t>
            </a:r>
            <a:r>
              <a:rPr lang="en-US" dirty="0" smtClean="0"/>
              <a:t> as a regular </a:t>
            </a:r>
            <a:r>
              <a:rPr lang="en-US" dirty="0" smtClean="0"/>
              <a:t>array, or as a list</a:t>
            </a:r>
            <a:endParaRPr lang="en-US" dirty="0" smtClean="0"/>
          </a:p>
          <a:p>
            <a:pPr marL="0" lvl="1" indent="0">
              <a:buNone/>
            </a:pPr>
            <a:r>
              <a:rPr lang="en-US" sz="18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	</a:t>
            </a:r>
            <a:r>
              <a:rPr lang="en-US" sz="23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&gt; </a:t>
            </a:r>
            <a:r>
              <a:rPr lang="en-US" sz="2300" dirty="0" err="1">
                <a:solidFill>
                  <a:prstClr val="black"/>
                </a:solidFill>
                <a:latin typeface="Lucida Console" panose="020B0609040504020204" pitchFamily="49" charset="0"/>
              </a:rPr>
              <a:t>df</a:t>
            </a:r>
            <a:r>
              <a:rPr lang="en-US" sz="2300" dirty="0">
                <a:solidFill>
                  <a:prstClr val="black"/>
                </a:solidFill>
                <a:latin typeface="Lucida Console" panose="020B0609040504020204" pitchFamily="49" charset="0"/>
              </a:rPr>
              <a:t>[</a:t>
            </a:r>
            <a:r>
              <a:rPr lang="en-US" sz="2300" dirty="0">
                <a:solidFill>
                  <a:srgbClr val="0033CC"/>
                </a:solidFill>
                <a:latin typeface="Lucida Console" panose="020B0609040504020204" pitchFamily="49" charset="0"/>
              </a:rPr>
              <a:t>1,2</a:t>
            </a:r>
            <a:r>
              <a:rPr lang="en-US" sz="2300" dirty="0">
                <a:solidFill>
                  <a:prstClr val="black"/>
                </a:solidFill>
                <a:latin typeface="Lucida Console" panose="020B0609040504020204" pitchFamily="49" charset="0"/>
              </a:rPr>
              <a:t>]</a:t>
            </a:r>
          </a:p>
          <a:p>
            <a:pPr marL="0" lvl="1" indent="0">
              <a:buNone/>
            </a:pPr>
            <a:r>
              <a:rPr lang="en-US" sz="23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	[</a:t>
            </a:r>
            <a:r>
              <a:rPr lang="en-US" sz="2300" dirty="0">
                <a:solidFill>
                  <a:prstClr val="black"/>
                </a:solidFill>
                <a:latin typeface="Lucida Console" panose="020B0609040504020204" pitchFamily="49" charset="0"/>
              </a:rPr>
              <a:t>1] 8</a:t>
            </a:r>
            <a:endParaRPr lang="en-US" sz="2300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pPr marL="0" lvl="1" indent="0">
              <a:spcBef>
                <a:spcPts val="1200"/>
              </a:spcBef>
              <a:buNone/>
            </a:pPr>
            <a:r>
              <a:rPr lang="en-IN" sz="23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	&gt; </a:t>
            </a:r>
            <a:r>
              <a:rPr lang="en-IN" sz="2300" dirty="0" err="1" smtClean="0">
                <a:solidFill>
                  <a:prstClr val="black"/>
                </a:solidFill>
                <a:latin typeface="Lucida Console" panose="020B0609040504020204" pitchFamily="49" charset="0"/>
              </a:rPr>
              <a:t>df</a:t>
            </a:r>
            <a:r>
              <a:rPr lang="en-IN" sz="23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[</a:t>
            </a:r>
            <a:r>
              <a:rPr lang="en-IN" sz="2300" dirty="0" smtClean="0">
                <a:solidFill>
                  <a:srgbClr val="0033CC"/>
                </a:solidFill>
                <a:latin typeface="Lucida Console" panose="020B0609040504020204" pitchFamily="49" charset="0"/>
              </a:rPr>
              <a:t>2</a:t>
            </a:r>
            <a:r>
              <a:rPr lang="en-IN" sz="2300" dirty="0">
                <a:solidFill>
                  <a:srgbClr val="0033CC"/>
                </a:solidFill>
                <a:latin typeface="Lucida Console" panose="020B0609040504020204" pitchFamily="49" charset="0"/>
              </a:rPr>
              <a:t>,</a:t>
            </a:r>
            <a:r>
              <a:rPr lang="en-IN" sz="2300" dirty="0">
                <a:solidFill>
                  <a:prstClr val="black"/>
                </a:solidFill>
                <a:latin typeface="Lucida Console" panose="020B0609040504020204" pitchFamily="49" charset="0"/>
              </a:rPr>
              <a:t>]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IN" sz="2300" dirty="0">
                <a:solidFill>
                  <a:prstClr val="black"/>
                </a:solidFill>
                <a:latin typeface="Lucida Console" panose="020B0609040504020204" pitchFamily="49" charset="0"/>
              </a:rPr>
              <a:t>  </a:t>
            </a:r>
            <a:r>
              <a:rPr lang="en-IN" sz="23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		entries </a:t>
            </a:r>
            <a:r>
              <a:rPr lang="en-IN" sz="2300" dirty="0">
                <a:solidFill>
                  <a:prstClr val="black"/>
                </a:solidFill>
                <a:latin typeface="Lucida Console" panose="020B0609040504020204" pitchFamily="49" charset="0"/>
              </a:rPr>
              <a:t>price </a:t>
            </a:r>
            <a:r>
              <a:rPr lang="en-IN" sz="2300" dirty="0" err="1">
                <a:solidFill>
                  <a:prstClr val="black"/>
                </a:solidFill>
                <a:latin typeface="Lucida Console" panose="020B0609040504020204" pitchFamily="49" charset="0"/>
              </a:rPr>
              <a:t>num</a:t>
            </a:r>
            <a:endParaRPr lang="en-IN" sz="2300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en-IN" sz="23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	2  trucks    </a:t>
            </a:r>
            <a:r>
              <a:rPr lang="en-IN" sz="2300" dirty="0">
                <a:solidFill>
                  <a:prstClr val="black"/>
                </a:solidFill>
                <a:latin typeface="Lucida Console" panose="020B0609040504020204" pitchFamily="49" charset="0"/>
              </a:rPr>
              <a:t>10   </a:t>
            </a:r>
            <a:r>
              <a:rPr lang="en-IN" sz="23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2</a:t>
            </a:r>
            <a:endParaRPr lang="en-US" sz="2300" dirty="0" smtClean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pPr marL="0" lvl="1" indent="0">
              <a:spcBef>
                <a:spcPts val="1200"/>
              </a:spcBef>
              <a:buNone/>
            </a:pPr>
            <a:r>
              <a:rPr lang="en-IN" sz="2300" dirty="0">
                <a:solidFill>
                  <a:prstClr val="black"/>
                </a:solidFill>
                <a:latin typeface="Lucida Console" panose="020B0609040504020204" pitchFamily="49" charset="0"/>
              </a:rPr>
              <a:t>	&gt; </a:t>
            </a:r>
            <a:r>
              <a:rPr lang="en-IN" sz="2300" dirty="0" err="1" smtClean="0">
                <a:solidFill>
                  <a:prstClr val="black"/>
                </a:solidFill>
                <a:latin typeface="Lucida Console" panose="020B0609040504020204" pitchFamily="49" charset="0"/>
              </a:rPr>
              <a:t>df$price</a:t>
            </a:r>
            <a:endParaRPr lang="en-IN" sz="2300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en-IN" sz="2300" dirty="0">
                <a:solidFill>
                  <a:prstClr val="black"/>
                </a:solidFill>
                <a:latin typeface="Lucida Console" panose="020B0609040504020204" pitchFamily="49" charset="0"/>
              </a:rPr>
              <a:t>	[1]  8 10  </a:t>
            </a:r>
            <a:r>
              <a:rPr lang="en-IN" sz="23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5</a:t>
            </a:r>
          </a:p>
          <a:p>
            <a:pPr marL="0" lvl="1" indent="0">
              <a:spcBef>
                <a:spcPts val="0"/>
              </a:spcBef>
              <a:buNone/>
            </a:pPr>
            <a:endParaRPr lang="en-US" sz="2300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r>
              <a:rPr lang="en-US" dirty="0" smtClean="0"/>
              <a:t> Summary shows a summary of each variable in the data frame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sz="2000" dirty="0">
                <a:solidFill>
                  <a:prstClr val="black"/>
                </a:solidFill>
                <a:latin typeface="Lucida Console" panose="020B0609040504020204" pitchFamily="49" charset="0"/>
              </a:rPr>
              <a:t>&gt; </a:t>
            </a:r>
            <a:r>
              <a:rPr lang="en-US" sz="2000" dirty="0">
                <a:solidFill>
                  <a:srgbClr val="7030A0"/>
                </a:solidFill>
                <a:latin typeface="Lucida Console" panose="020B0609040504020204" pitchFamily="49" charset="0"/>
              </a:rPr>
              <a:t>summary</a:t>
            </a:r>
            <a:r>
              <a:rPr lang="en-US" sz="2000" dirty="0">
                <a:solidFill>
                  <a:prstClr val="black"/>
                </a:solidFill>
                <a:latin typeface="Lucida Console" panose="020B0609040504020204" pitchFamily="49" charset="0"/>
              </a:rPr>
              <a:t>(</a:t>
            </a:r>
            <a:r>
              <a:rPr lang="en-US" sz="2000" dirty="0" err="1">
                <a:solidFill>
                  <a:prstClr val="black"/>
                </a:solidFill>
                <a:latin typeface="Lucida Console" panose="020B0609040504020204" pitchFamily="49" charset="0"/>
              </a:rPr>
              <a:t>df</a:t>
            </a:r>
            <a:r>
              <a:rPr lang="en-US" sz="2000" dirty="0">
                <a:solidFill>
                  <a:prstClr val="black"/>
                </a:solidFill>
                <a:latin typeface="Lucida Console" panose="020B06090405040202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 </a:t>
            </a:r>
            <a:r>
              <a:rPr lang="en-US" sz="2000" dirty="0">
                <a:solidFill>
                  <a:prstClr val="black"/>
                </a:solidFill>
                <a:latin typeface="Lucida Console" panose="020B0609040504020204" pitchFamily="49" charset="0"/>
              </a:rPr>
              <a:t>  </a:t>
            </a:r>
            <a:r>
              <a:rPr lang="en-US" sz="20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	entries      </a:t>
            </a:r>
            <a:r>
              <a:rPr lang="en-US" sz="2000" dirty="0">
                <a:solidFill>
                  <a:prstClr val="black"/>
                </a:solidFill>
                <a:latin typeface="Lucida Console" panose="020B0609040504020204" pitchFamily="49" charset="0"/>
              </a:rPr>
              <a:t>price             </a:t>
            </a:r>
            <a:r>
              <a:rPr lang="en-US" sz="2000" dirty="0" err="1">
                <a:solidFill>
                  <a:prstClr val="black"/>
                </a:solidFill>
                <a:latin typeface="Lucida Console" panose="020B0609040504020204" pitchFamily="49" charset="0"/>
              </a:rPr>
              <a:t>num</a:t>
            </a:r>
            <a:r>
              <a:rPr lang="en-US" sz="2000" dirty="0">
                <a:solidFill>
                  <a:prstClr val="black"/>
                </a:solidFill>
                <a:latin typeface="Lucida Console" panose="020B0609040504020204" pitchFamily="49" charset="0"/>
              </a:rPr>
              <a:t>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 	bikes </a:t>
            </a:r>
            <a:r>
              <a:rPr lang="en-US" sz="2000" dirty="0">
                <a:solidFill>
                  <a:prstClr val="black"/>
                </a:solidFill>
                <a:latin typeface="Lucida Console" panose="020B0609040504020204" pitchFamily="49" charset="0"/>
              </a:rPr>
              <a:t>:1   Min.   </a:t>
            </a:r>
            <a:r>
              <a:rPr lang="en-US" sz="2000" dirty="0">
                <a:solidFill>
                  <a:prstClr val="black"/>
                </a:solidFill>
                <a:latin typeface="Lucida Console" panose="020B0609040504020204" pitchFamily="49" charset="0"/>
              </a:rPr>
              <a:t>: 5.000   Min.   :1.0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	cars  </a:t>
            </a:r>
            <a:r>
              <a:rPr lang="en-US" sz="2000" dirty="0">
                <a:solidFill>
                  <a:prstClr val="black"/>
                </a:solidFill>
                <a:latin typeface="Lucida Console" panose="020B0609040504020204" pitchFamily="49" charset="0"/>
              </a:rPr>
              <a:t>:1   1st Qu.: 6.500   1st Qu.:1.5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	trucks:1   </a:t>
            </a:r>
            <a:r>
              <a:rPr lang="en-US" sz="2000" dirty="0">
                <a:solidFill>
                  <a:prstClr val="black"/>
                </a:solidFill>
                <a:latin typeface="Lucida Console" panose="020B0609040504020204" pitchFamily="49" charset="0"/>
              </a:rPr>
              <a:t>Median : 8.000   Median :2.0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    </a:t>
            </a:r>
            <a:r>
              <a:rPr lang="en-US" sz="20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	Mean   </a:t>
            </a:r>
            <a:r>
              <a:rPr lang="en-US" sz="2000" dirty="0">
                <a:solidFill>
                  <a:prstClr val="black"/>
                </a:solidFill>
                <a:latin typeface="Lucida Console" panose="020B0609040504020204" pitchFamily="49" charset="0"/>
              </a:rPr>
              <a:t>: 7.667   Mean   :2.0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    </a:t>
            </a:r>
            <a:r>
              <a:rPr lang="en-US" sz="20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	3rd </a:t>
            </a:r>
            <a:r>
              <a:rPr lang="en-US" sz="2000" dirty="0">
                <a:solidFill>
                  <a:prstClr val="black"/>
                </a:solidFill>
                <a:latin typeface="Lucida Console" panose="020B0609040504020204" pitchFamily="49" charset="0"/>
              </a:rPr>
              <a:t>Qu.: 9.000   3rd Qu.:2.5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    </a:t>
            </a:r>
            <a:r>
              <a:rPr lang="en-US" sz="20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	Max</a:t>
            </a:r>
            <a:r>
              <a:rPr lang="en-US" sz="2000" dirty="0">
                <a:solidFill>
                  <a:prstClr val="black"/>
                </a:solidFill>
                <a:latin typeface="Lucida Console" panose="020B0609040504020204" pitchFamily="49" charset="0"/>
              </a:rPr>
              <a:t>.   </a:t>
            </a:r>
            <a:r>
              <a:rPr lang="en-US" sz="2000" dirty="0">
                <a:solidFill>
                  <a:prstClr val="black"/>
                </a:solidFill>
                <a:latin typeface="Lucida Console" panose="020B0609040504020204" pitchFamily="49" charset="0"/>
              </a:rPr>
              <a:t>:10.000   Max.   :3.0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34</a:t>
            </a:fld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783771" y="2808513"/>
            <a:ext cx="2719841" cy="1034145"/>
            <a:chOff x="2256649" y="2733868"/>
            <a:chExt cx="1172351" cy="1132635"/>
          </a:xfrm>
          <a:solidFill>
            <a:schemeClr val="bg2">
              <a:lumMod val="90000"/>
            </a:schemeClr>
          </a:solidFill>
        </p:grpSpPr>
        <p:sp>
          <p:nvSpPr>
            <p:cNvPr id="10" name="Oval 9"/>
            <p:cNvSpPr/>
            <p:nvPr/>
          </p:nvSpPr>
          <p:spPr>
            <a:xfrm>
              <a:off x="3162232" y="3518160"/>
              <a:ext cx="266768" cy="348343"/>
            </a:xfrm>
            <a:prstGeom prst="ellipse">
              <a:avLst/>
            </a:prstGeom>
            <a:noFill/>
            <a:ln w="1905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solidFill>
                  <a:sysClr val="windowText" lastClr="000000"/>
                </a:solidFill>
              </a:endParaRPr>
            </a:p>
          </p:txBody>
        </p:sp>
        <p:sp>
          <p:nvSpPr>
            <p:cNvPr id="11" name="Rounded Rectangular Callout 10"/>
            <p:cNvSpPr/>
            <p:nvPr/>
          </p:nvSpPr>
          <p:spPr>
            <a:xfrm>
              <a:off x="2256649" y="2733868"/>
              <a:ext cx="804482" cy="784292"/>
            </a:xfrm>
            <a:prstGeom prst="wedgeRoundRectCallout">
              <a:avLst>
                <a:gd name="adj1" fmla="val 62610"/>
                <a:gd name="adj2" fmla="val 49878"/>
                <a:gd name="adj3" fmla="val 16667"/>
              </a:avLst>
            </a:prstGeom>
            <a:grpFill/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sz="1400" dirty="0" smtClean="0">
                  <a:solidFill>
                    <a:sysClr val="windowText" lastClr="000000"/>
                  </a:solidFill>
                </a:rPr>
                <a:t>Row names, i.e. character values</a:t>
              </a:r>
              <a:endParaRPr lang="en-IN" sz="1400" dirty="0">
                <a:solidFill>
                  <a:sysClr val="windowText" lastClr="000000"/>
                </a:solidFill>
              </a:endParaRPr>
            </a:p>
          </p:txBody>
        </p:sp>
      </p:grp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657367"/>
              </p:ext>
            </p:extLst>
          </p:nvPr>
        </p:nvGraphicFramePr>
        <p:xfrm>
          <a:off x="7892142" y="4937760"/>
          <a:ext cx="3984172" cy="1920240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2337992"/>
                <a:gridCol w="1646180"/>
              </a:tblGrid>
              <a:tr h="32789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Feature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Function</a:t>
                      </a:r>
                      <a:endParaRPr lang="en-US" sz="1600" dirty="0"/>
                    </a:p>
                  </a:txBody>
                  <a:tcPr/>
                </a:tc>
              </a:tr>
              <a:tr h="28526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Show</a:t>
                      </a:r>
                      <a:r>
                        <a:rPr lang="en-US" sz="1600" baseline="0" dirty="0" smtClean="0"/>
                        <a:t> first 6 rows of </a:t>
                      </a:r>
                      <a:r>
                        <a:rPr lang="en-US" sz="1600" baseline="0" dirty="0" err="1" smtClean="0"/>
                        <a:t>df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head(</a:t>
                      </a:r>
                      <a:r>
                        <a:rPr lang="en-US" sz="1600" dirty="0" err="1" smtClean="0"/>
                        <a:t>df</a:t>
                      </a:r>
                      <a:r>
                        <a:rPr lang="en-US" sz="1600" dirty="0" smtClean="0"/>
                        <a:t>)</a:t>
                      </a:r>
                      <a:endParaRPr lang="en-US" sz="1600" dirty="0"/>
                    </a:p>
                  </a:txBody>
                  <a:tcPr/>
                </a:tc>
              </a:tr>
              <a:tr h="28526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List objects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ls</a:t>
                      </a:r>
                      <a:r>
                        <a:rPr lang="en-US" sz="1600" dirty="0" smtClean="0"/>
                        <a:t>()</a:t>
                      </a:r>
                      <a:endParaRPr lang="en-US" sz="1600" dirty="0"/>
                    </a:p>
                  </a:txBody>
                  <a:tcPr/>
                </a:tc>
              </a:tr>
              <a:tr h="49272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Remove</a:t>
                      </a:r>
                      <a:r>
                        <a:rPr lang="en-US" sz="1600" baseline="0" dirty="0" smtClean="0"/>
                        <a:t> variables x &amp; y from data frame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rm</a:t>
                      </a:r>
                      <a:r>
                        <a:rPr lang="en-US" sz="1600" dirty="0" smtClean="0"/>
                        <a:t>(</a:t>
                      </a:r>
                      <a:r>
                        <a:rPr lang="en-US" sz="1600" dirty="0" err="1" smtClean="0"/>
                        <a:t>x,y</a:t>
                      </a:r>
                      <a:r>
                        <a:rPr lang="en-US" sz="1600" dirty="0" smtClean="0"/>
                        <a:t>)</a:t>
                      </a:r>
                      <a:endParaRPr lang="en-US" sz="1600" dirty="0"/>
                    </a:p>
                  </a:txBody>
                  <a:tcPr/>
                </a:tc>
              </a:tr>
              <a:tr h="28526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Sort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err="1" smtClean="0"/>
                        <a:t>df</a:t>
                      </a:r>
                      <a:r>
                        <a:rPr lang="en-US" sz="1600" baseline="0" dirty="0" smtClean="0"/>
                        <a:t> on variable x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[order(</a:t>
                      </a:r>
                      <a:r>
                        <a:rPr lang="en-US" sz="1600" dirty="0" err="1" smtClean="0"/>
                        <a:t>df$x</a:t>
                      </a:r>
                      <a:r>
                        <a:rPr lang="en-US" sz="1600" dirty="0" smtClean="0"/>
                        <a:t>),]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9972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Operations on Data Frames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484914"/>
          </a:xfrm>
        </p:spPr>
        <p:txBody>
          <a:bodyPr>
            <a:normAutofit fontScale="77500" lnSpcReduction="20000"/>
          </a:bodyPr>
          <a:lstStyle/>
          <a:p>
            <a:r>
              <a:rPr lang="en-IN" dirty="0" smtClean="0"/>
              <a:t>A data frame can be sorted on the values of a variable, filtered using values of a variable, and grouped by a variable.</a:t>
            </a:r>
          </a:p>
          <a:p>
            <a:endParaRPr lang="en-IN" dirty="0" smtClean="0"/>
          </a:p>
          <a:p>
            <a:r>
              <a:rPr lang="en-IN" dirty="0" err="1" smtClean="0"/>
              <a:t>Eg</a:t>
            </a:r>
            <a:r>
              <a:rPr lang="en-IN" dirty="0" smtClean="0"/>
              <a:t>. Filter rows where entries = “cars”</a:t>
            </a:r>
          </a:p>
          <a:p>
            <a:pPr marL="0" indent="0">
              <a:lnSpc>
                <a:spcPct val="80000"/>
              </a:lnSpc>
              <a:buClr>
                <a:srgbClr val="A53010"/>
              </a:buClr>
              <a:buNone/>
            </a:pPr>
            <a:r>
              <a:rPr lang="en-IN" sz="13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	</a:t>
            </a:r>
            <a:r>
              <a:rPr lang="en-IN" sz="23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&gt; </a:t>
            </a:r>
            <a:r>
              <a:rPr lang="en-IN" sz="2300" dirty="0" err="1" smtClean="0">
                <a:solidFill>
                  <a:prstClr val="black"/>
                </a:solidFill>
                <a:latin typeface="Lucida Console" panose="020B0609040504020204" pitchFamily="49" charset="0"/>
              </a:rPr>
              <a:t>df</a:t>
            </a:r>
            <a:r>
              <a:rPr lang="en-IN" sz="23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[</a:t>
            </a:r>
            <a:r>
              <a:rPr lang="en-IN" sz="2300" dirty="0" err="1" smtClean="0">
                <a:solidFill>
                  <a:prstClr val="black"/>
                </a:solidFill>
                <a:latin typeface="Lucida Console" panose="020B0609040504020204" pitchFamily="49" charset="0"/>
              </a:rPr>
              <a:t>df</a:t>
            </a:r>
            <a:r>
              <a:rPr lang="en-IN" sz="2300" dirty="0" err="1" smtClean="0">
                <a:solidFill>
                  <a:srgbClr val="7030A0"/>
                </a:solidFill>
                <a:latin typeface="Lucida Console" panose="020B0609040504020204" pitchFamily="49" charset="0"/>
              </a:rPr>
              <a:t>$</a:t>
            </a:r>
            <a:r>
              <a:rPr lang="en-IN" sz="2300" dirty="0" err="1" smtClean="0">
                <a:solidFill>
                  <a:prstClr val="black"/>
                </a:solidFill>
                <a:latin typeface="Lucida Console" panose="020B0609040504020204" pitchFamily="49" charset="0"/>
              </a:rPr>
              <a:t>entries</a:t>
            </a:r>
            <a:r>
              <a:rPr lang="en-IN" sz="23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IN" sz="2300" dirty="0">
                <a:solidFill>
                  <a:prstClr val="black"/>
                </a:solidFill>
                <a:latin typeface="Lucida Console" panose="020B0609040504020204" pitchFamily="49" charset="0"/>
              </a:rPr>
              <a:t>== "</a:t>
            </a:r>
            <a:r>
              <a:rPr lang="en-IN" sz="2300" dirty="0">
                <a:solidFill>
                  <a:srgbClr val="7030A0"/>
                </a:solidFill>
                <a:latin typeface="Lucida Console" panose="020B0609040504020204" pitchFamily="49" charset="0"/>
              </a:rPr>
              <a:t>cars</a:t>
            </a:r>
            <a:r>
              <a:rPr lang="en-IN" sz="23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",]</a:t>
            </a:r>
          </a:p>
          <a:p>
            <a:pPr marL="0" indent="0">
              <a:lnSpc>
                <a:spcPct val="80000"/>
              </a:lnSpc>
              <a:buClr>
                <a:srgbClr val="A53010"/>
              </a:buClr>
              <a:buNone/>
            </a:pPr>
            <a:r>
              <a:rPr lang="en-IN" sz="23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IN" sz="23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	  entries </a:t>
            </a:r>
            <a:r>
              <a:rPr lang="en-IN" sz="2300" dirty="0">
                <a:solidFill>
                  <a:prstClr val="black"/>
                </a:solidFill>
                <a:latin typeface="Lucida Console" panose="020B0609040504020204" pitchFamily="49" charset="0"/>
              </a:rPr>
              <a:t>price </a:t>
            </a:r>
            <a:r>
              <a:rPr lang="en-IN" sz="2300" dirty="0" err="1">
                <a:solidFill>
                  <a:prstClr val="black"/>
                </a:solidFill>
                <a:latin typeface="Lucida Console" panose="020B0609040504020204" pitchFamily="49" charset="0"/>
              </a:rPr>
              <a:t>num</a:t>
            </a:r>
            <a:endParaRPr lang="en-IN" sz="2300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600"/>
              </a:spcBef>
              <a:buClr>
                <a:srgbClr val="A53010"/>
              </a:buClr>
              <a:buNone/>
            </a:pPr>
            <a:r>
              <a:rPr lang="en-IN" sz="23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	1    </a:t>
            </a:r>
            <a:r>
              <a:rPr lang="en-IN" sz="2300" dirty="0">
                <a:solidFill>
                  <a:prstClr val="black"/>
                </a:solidFill>
                <a:latin typeface="Lucida Console" panose="020B0609040504020204" pitchFamily="49" charset="0"/>
              </a:rPr>
              <a:t>cars     8   </a:t>
            </a:r>
            <a:r>
              <a:rPr lang="en-IN" sz="23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1</a:t>
            </a:r>
          </a:p>
          <a:p>
            <a:pPr>
              <a:lnSpc>
                <a:spcPct val="80000"/>
              </a:lnSpc>
              <a:buClr>
                <a:srgbClr val="A53010"/>
              </a:buClr>
            </a:pPr>
            <a:endParaRPr lang="en-IN" dirty="0" smtClean="0"/>
          </a:p>
          <a:p>
            <a:pPr>
              <a:lnSpc>
                <a:spcPct val="80000"/>
              </a:lnSpc>
              <a:buClr>
                <a:srgbClr val="A53010"/>
              </a:buClr>
            </a:pPr>
            <a:r>
              <a:rPr lang="en-IN" dirty="0" smtClean="0"/>
              <a:t>Group by entries</a:t>
            </a:r>
          </a:p>
          <a:p>
            <a:pPr marL="0" indent="0">
              <a:lnSpc>
                <a:spcPct val="90000"/>
              </a:lnSpc>
              <a:buClr>
                <a:srgbClr val="A53010"/>
              </a:buClr>
              <a:buNone/>
            </a:pPr>
            <a:r>
              <a:rPr lang="en-IN" sz="16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	</a:t>
            </a:r>
            <a:r>
              <a:rPr lang="en-IN" sz="21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&gt; </a:t>
            </a:r>
            <a:r>
              <a:rPr lang="en-IN" sz="2100" dirty="0" smtClean="0">
                <a:solidFill>
                  <a:srgbClr val="7030A0"/>
                </a:solidFill>
                <a:latin typeface="Lucida Console" panose="020B0609040504020204" pitchFamily="49" charset="0"/>
              </a:rPr>
              <a:t>aggregate</a:t>
            </a:r>
            <a:r>
              <a:rPr lang="en-IN" sz="21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(</a:t>
            </a:r>
            <a:r>
              <a:rPr lang="en-IN" sz="2100" dirty="0" err="1" smtClean="0">
                <a:solidFill>
                  <a:prstClr val="black"/>
                </a:solidFill>
                <a:latin typeface="Lucida Console" panose="020B0609040504020204" pitchFamily="49" charset="0"/>
              </a:rPr>
              <a:t>df,by</a:t>
            </a:r>
            <a:r>
              <a:rPr lang="en-IN" sz="21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IN" sz="2100" dirty="0">
                <a:solidFill>
                  <a:prstClr val="black"/>
                </a:solidFill>
                <a:latin typeface="Lucida Console" panose="020B0609040504020204" pitchFamily="49" charset="0"/>
              </a:rPr>
              <a:t>= list(entries), mean</a:t>
            </a:r>
            <a:r>
              <a:rPr lang="en-IN" sz="21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)</a:t>
            </a:r>
          </a:p>
          <a:p>
            <a:pPr marL="400050" lvl="1" indent="0">
              <a:lnSpc>
                <a:spcPct val="90000"/>
              </a:lnSpc>
              <a:buClr>
                <a:srgbClr val="A53010"/>
              </a:buClr>
              <a:buNone/>
            </a:pPr>
            <a:r>
              <a:rPr lang="en-IN" sz="21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		Group.1 </a:t>
            </a:r>
            <a:r>
              <a:rPr lang="en-IN" sz="2100" dirty="0">
                <a:solidFill>
                  <a:prstClr val="black"/>
                </a:solidFill>
                <a:latin typeface="Lucida Console" panose="020B0609040504020204" pitchFamily="49" charset="0"/>
              </a:rPr>
              <a:t>entries price </a:t>
            </a:r>
            <a:r>
              <a:rPr lang="en-IN" sz="2100" dirty="0" err="1">
                <a:solidFill>
                  <a:prstClr val="black"/>
                </a:solidFill>
                <a:latin typeface="Lucida Console" panose="020B0609040504020204" pitchFamily="49" charset="0"/>
              </a:rPr>
              <a:t>num</a:t>
            </a:r>
            <a:endParaRPr lang="en-IN" sz="2100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pPr marL="400050" lvl="1" indent="0">
              <a:lnSpc>
                <a:spcPct val="90000"/>
              </a:lnSpc>
              <a:spcBef>
                <a:spcPts val="600"/>
              </a:spcBef>
              <a:buClr>
                <a:srgbClr val="A53010"/>
              </a:buClr>
              <a:buNone/>
            </a:pPr>
            <a:r>
              <a:rPr lang="en-IN" sz="21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1   bikes      </a:t>
            </a:r>
            <a:r>
              <a:rPr lang="en-IN" sz="2100" dirty="0">
                <a:solidFill>
                  <a:prstClr val="black"/>
                </a:solidFill>
                <a:latin typeface="Lucida Console" panose="020B0609040504020204" pitchFamily="49" charset="0"/>
              </a:rPr>
              <a:t>NA     5   3</a:t>
            </a:r>
          </a:p>
          <a:p>
            <a:pPr marL="400050" lvl="1" indent="0">
              <a:lnSpc>
                <a:spcPct val="90000"/>
              </a:lnSpc>
              <a:spcBef>
                <a:spcPts val="600"/>
              </a:spcBef>
              <a:buClr>
                <a:srgbClr val="A53010"/>
              </a:buClr>
              <a:buNone/>
            </a:pPr>
            <a:r>
              <a:rPr lang="en-IN" sz="21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2    cars      NA     </a:t>
            </a:r>
            <a:r>
              <a:rPr lang="en-IN" sz="2100" dirty="0">
                <a:solidFill>
                  <a:prstClr val="black"/>
                </a:solidFill>
                <a:latin typeface="Lucida Console" panose="020B0609040504020204" pitchFamily="49" charset="0"/>
              </a:rPr>
              <a:t>8   1</a:t>
            </a:r>
          </a:p>
          <a:p>
            <a:pPr marL="400050" lvl="1" indent="0">
              <a:lnSpc>
                <a:spcPct val="90000"/>
              </a:lnSpc>
              <a:spcBef>
                <a:spcPts val="600"/>
              </a:spcBef>
              <a:buClr>
                <a:srgbClr val="A53010"/>
              </a:buClr>
              <a:buNone/>
            </a:pPr>
            <a:r>
              <a:rPr lang="en-IN" sz="21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3  trucks      </a:t>
            </a:r>
            <a:r>
              <a:rPr lang="en-IN" sz="2100" dirty="0">
                <a:solidFill>
                  <a:prstClr val="black"/>
                </a:solidFill>
                <a:latin typeface="Lucida Console" panose="020B0609040504020204" pitchFamily="49" charset="0"/>
              </a:rPr>
              <a:t>NA    10   2</a:t>
            </a:r>
            <a:endParaRPr lang="en-IN" sz="2100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pPr>
              <a:lnSpc>
                <a:spcPct val="80000"/>
              </a:lnSpc>
              <a:buClr>
                <a:srgbClr val="A53010"/>
              </a:buClr>
            </a:pPr>
            <a:endParaRPr lang="en-IN" dirty="0"/>
          </a:p>
          <a:p>
            <a:pPr marL="0" indent="0">
              <a:lnSpc>
                <a:spcPct val="80000"/>
              </a:lnSpc>
              <a:buClr>
                <a:srgbClr val="A53010"/>
              </a:buClr>
              <a:buNone/>
            </a:pPr>
            <a:endParaRPr lang="en-IN" sz="1600" dirty="0">
              <a:solidFill>
                <a:prstClr val="black"/>
              </a:solidFill>
              <a:latin typeface="Lucida Console" panose="020B06090405040202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6728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Data from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Reads</a:t>
            </a:r>
            <a:r>
              <a:rPr lang="en-US" dirty="0" smtClean="0"/>
              <a:t> in a data frame from a file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 Steps</a:t>
            </a:r>
            <a:r>
              <a:rPr lang="en-US" dirty="0" smtClean="0"/>
              <a:t>:</a:t>
            </a:r>
          </a:p>
          <a:p>
            <a:pPr lvl="1"/>
            <a:r>
              <a:rPr lang="en-US" dirty="0"/>
              <a:t> </a:t>
            </a:r>
            <a:r>
              <a:rPr lang="en-US" dirty="0" smtClean="0">
                <a:solidFill>
                  <a:srgbClr val="0070C0"/>
                </a:solidFill>
              </a:rPr>
              <a:t>Store</a:t>
            </a:r>
            <a:r>
              <a:rPr lang="en-US" dirty="0" smtClean="0"/>
              <a:t> the data frame in a file</a:t>
            </a:r>
          </a:p>
          <a:p>
            <a:pPr lvl="1"/>
            <a:r>
              <a:rPr lang="en-US" dirty="0"/>
              <a:t> </a:t>
            </a:r>
            <a:r>
              <a:rPr lang="en-US" dirty="0" smtClean="0">
                <a:solidFill>
                  <a:srgbClr val="FF0000"/>
                </a:solidFill>
              </a:rPr>
              <a:t>Read</a:t>
            </a:r>
            <a:r>
              <a:rPr lang="en-US" dirty="0" smtClean="0"/>
              <a:t> it in</a:t>
            </a:r>
          </a:p>
          <a:p>
            <a:pPr lvl="2"/>
            <a:r>
              <a:rPr lang="en-US" dirty="0"/>
              <a:t> </a:t>
            </a:r>
            <a:r>
              <a:rPr lang="en-US" dirty="0" smtClean="0"/>
              <a:t>&gt; </a:t>
            </a:r>
            <a:r>
              <a:rPr lang="en-US" dirty="0" err="1" smtClean="0"/>
              <a:t>df</a:t>
            </a:r>
            <a:r>
              <a:rPr lang="en-US" dirty="0" smtClean="0"/>
              <a:t> &lt;- </a:t>
            </a:r>
            <a:r>
              <a:rPr lang="en-US" dirty="0" err="1" smtClean="0"/>
              <a:t>read.table</a:t>
            </a:r>
            <a:r>
              <a:rPr lang="en-US" dirty="0" smtClean="0"/>
              <a:t> (“&lt;filename&gt;”)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 Access</a:t>
            </a:r>
            <a:r>
              <a:rPr lang="en-US" dirty="0" smtClean="0"/>
              <a:t> </a:t>
            </a:r>
            <a:r>
              <a:rPr lang="en-US" dirty="0" smtClean="0"/>
              <a:t>the data frame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1747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741612" y="2286000"/>
            <a:ext cx="8915400" cy="37776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 Variables and Vectors</a:t>
            </a:r>
          </a:p>
          <a:p>
            <a:r>
              <a:rPr lang="en-US" smtClean="0"/>
              <a:t> Factors</a:t>
            </a:r>
          </a:p>
          <a:p>
            <a:r>
              <a:rPr lang="en-US" smtClean="0"/>
              <a:t> Arrays and Matrices</a:t>
            </a:r>
          </a:p>
          <a:p>
            <a:r>
              <a:rPr lang="en-US" smtClean="0"/>
              <a:t> Data Frames</a:t>
            </a:r>
          </a:p>
          <a:p>
            <a:r>
              <a:rPr lang="en-US" smtClean="0"/>
              <a:t> Functions and Conditionals</a:t>
            </a:r>
          </a:p>
          <a:p>
            <a:r>
              <a:rPr lang="en-US" smtClean="0"/>
              <a:t> Graphical Procedures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856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Grouping, Loops, Conditional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45279" y="1833518"/>
            <a:ext cx="8915400" cy="3777622"/>
          </a:xfrm>
        </p:spPr>
        <p:txBody>
          <a:bodyPr/>
          <a:lstStyle/>
          <a:p>
            <a:r>
              <a:rPr lang="en-US" dirty="0" smtClean="0"/>
              <a:t> R does have support for regular </a:t>
            </a:r>
            <a:r>
              <a:rPr lang="en-US" dirty="0" smtClean="0">
                <a:solidFill>
                  <a:srgbClr val="FF0000"/>
                </a:solidFill>
              </a:rPr>
              <a:t>if statements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0070C0"/>
                </a:solidFill>
              </a:rPr>
              <a:t>while loops</a:t>
            </a:r>
            <a:r>
              <a:rPr lang="en-US" dirty="0" smtClean="0"/>
              <a:t>, and other </a:t>
            </a:r>
            <a:r>
              <a:rPr lang="en-US" dirty="0" smtClean="0">
                <a:solidFill>
                  <a:srgbClr val="00B050"/>
                </a:solidFill>
              </a:rPr>
              <a:t>conditionals</a:t>
            </a:r>
          </a:p>
          <a:p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smtClean="0">
                <a:solidFill>
                  <a:srgbClr val="00B050"/>
                </a:solidFill>
              </a:rPr>
              <a:t>if statement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if</a:t>
            </a:r>
            <a:r>
              <a:rPr lang="en-US" dirty="0" smtClean="0">
                <a:solidFill>
                  <a:schemeClr val="tx1"/>
                </a:solidFill>
              </a:rPr>
              <a:t> (</a:t>
            </a:r>
            <a:r>
              <a:rPr lang="en-US" dirty="0" smtClean="0">
                <a:solidFill>
                  <a:srgbClr val="00B050"/>
                </a:solidFill>
              </a:rPr>
              <a:t>condition</a:t>
            </a:r>
            <a:r>
              <a:rPr lang="en-US" dirty="0" smtClean="0">
                <a:solidFill>
                  <a:schemeClr val="tx1"/>
                </a:solidFill>
              </a:rPr>
              <a:t>) statement 1 else statement 2. Use {} for creating grouped statements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The </a:t>
            </a:r>
            <a:r>
              <a:rPr lang="en-US" dirty="0" smtClean="0">
                <a:solidFill>
                  <a:srgbClr val="00B050"/>
                </a:solidFill>
              </a:rPr>
              <a:t>condition</a:t>
            </a:r>
            <a:r>
              <a:rPr lang="en-US" dirty="0" smtClean="0">
                <a:solidFill>
                  <a:schemeClr val="tx1"/>
                </a:solidFill>
              </a:rPr>
              <a:t> should evaluate to a single variable (not a vector)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Example</a:t>
            </a:r>
            <a:r>
              <a:rPr lang="en-US" dirty="0" smtClean="0">
                <a:solidFill>
                  <a:schemeClr val="tx1"/>
                </a:solidFill>
              </a:rPr>
              <a:t>: </a:t>
            </a:r>
            <a:endParaRPr lang="en-US" dirty="0" smtClean="0">
              <a:solidFill>
                <a:srgbClr val="00B050"/>
              </a:solidFill>
            </a:endParaRPr>
          </a:p>
          <a:p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301066" y="5539657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&gt; x &lt;- 3</a:t>
            </a:r>
          </a:p>
          <a:p>
            <a:r>
              <a:rPr lang="en-IN" dirty="0">
                <a:solidFill>
                  <a:prstClr val="black"/>
                </a:solidFill>
                <a:latin typeface="Lucida Console" panose="020B0609040504020204" pitchFamily="49" charset="0"/>
              </a:rPr>
              <a:t>&gt; if (x &gt; 0) x &lt;- x+ 3 else x &lt;- x + 6</a:t>
            </a:r>
          </a:p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&gt; x</a:t>
            </a:r>
          </a:p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[1] 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359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81212" y="1355679"/>
            <a:ext cx="8915400" cy="2226733"/>
          </a:xfrm>
        </p:spPr>
        <p:txBody>
          <a:bodyPr/>
          <a:lstStyle/>
          <a:p>
            <a:r>
              <a:rPr lang="en-US" dirty="0" smtClean="0"/>
              <a:t> for (</a:t>
            </a:r>
            <a:r>
              <a:rPr lang="en-US" dirty="0" err="1" smtClean="0">
                <a:solidFill>
                  <a:srgbClr val="0070C0"/>
                </a:solidFill>
              </a:rPr>
              <a:t>var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in expr1) {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....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....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403601" y="3794667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E</a:t>
            </a:r>
            <a:r>
              <a:rPr lang="en-US" b="1" dirty="0" smtClean="0"/>
              <a:t>xample: 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5080000" y="3718679"/>
            <a:ext cx="6096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&gt; for (v in 1:10) print (v)</a:t>
            </a:r>
          </a:p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[1] 1</a:t>
            </a:r>
          </a:p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[1] 2</a:t>
            </a:r>
          </a:p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[1] 3</a:t>
            </a:r>
          </a:p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[1] 4</a:t>
            </a:r>
          </a:p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[1] 5</a:t>
            </a:r>
          </a:p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[1] 6</a:t>
            </a:r>
          </a:p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[1] 7</a:t>
            </a:r>
          </a:p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[1] 8</a:t>
            </a:r>
          </a:p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[1] 9</a:t>
            </a:r>
          </a:p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[1] 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596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Variables and Vectors</a:t>
            </a:r>
          </a:p>
          <a:p>
            <a:r>
              <a:rPr lang="en-US" dirty="0" smtClean="0"/>
              <a:t> Factors</a:t>
            </a:r>
          </a:p>
          <a:p>
            <a:r>
              <a:rPr lang="en-US" dirty="0" smtClean="0"/>
              <a:t> Arrays and Matrices</a:t>
            </a:r>
          </a:p>
          <a:p>
            <a:r>
              <a:rPr lang="en-US" dirty="0" smtClean="0"/>
              <a:t> Data Frames</a:t>
            </a:r>
          </a:p>
          <a:p>
            <a:r>
              <a:rPr lang="en-US" dirty="0"/>
              <a:t> </a:t>
            </a:r>
            <a:r>
              <a:rPr lang="en-US" dirty="0" smtClean="0"/>
              <a:t>Functions and Conditionals</a:t>
            </a:r>
          </a:p>
          <a:p>
            <a:r>
              <a:rPr lang="en-US" dirty="0"/>
              <a:t> </a:t>
            </a:r>
            <a:r>
              <a:rPr lang="en-US" dirty="0" smtClean="0"/>
              <a:t>Graphical Procedures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81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While loop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446867" y="1641607"/>
            <a:ext cx="6096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&gt; while (x[</a:t>
            </a:r>
            <a:r>
              <a:rPr lang="en-US" dirty="0" err="1">
                <a:solidFill>
                  <a:prstClr val="black"/>
                </a:solidFill>
                <a:latin typeface="Lucida Console" panose="020B0609040504020204" pitchFamily="49" charset="0"/>
              </a:rPr>
              <a:t>i</a:t>
            </a:r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] &lt; 10) {</a:t>
            </a:r>
          </a:p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+ print (x[</a:t>
            </a:r>
            <a:r>
              <a:rPr lang="en-US" dirty="0" err="1">
                <a:solidFill>
                  <a:prstClr val="black"/>
                </a:solidFill>
                <a:latin typeface="Lucida Console" panose="020B0609040504020204" pitchFamily="49" charset="0"/>
              </a:rPr>
              <a:t>i</a:t>
            </a:r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])</a:t>
            </a:r>
          </a:p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+ </a:t>
            </a:r>
            <a:r>
              <a:rPr lang="en-US" dirty="0" err="1">
                <a:solidFill>
                  <a:prstClr val="black"/>
                </a:solidFill>
                <a:latin typeface="Lucida Console" panose="020B0609040504020204" pitchFamily="49" charset="0"/>
              </a:rPr>
              <a:t>i</a:t>
            </a:r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 &lt;- </a:t>
            </a:r>
            <a:r>
              <a:rPr lang="en-US" dirty="0" err="1">
                <a:solidFill>
                  <a:prstClr val="black"/>
                </a:solidFill>
                <a:latin typeface="Lucida Console" panose="020B0609040504020204" pitchFamily="49" charset="0"/>
              </a:rPr>
              <a:t>i</a:t>
            </a:r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 + 1</a:t>
            </a:r>
          </a:p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+ }</a:t>
            </a:r>
          </a:p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[1] 1</a:t>
            </a:r>
          </a:p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[1] 2</a:t>
            </a:r>
          </a:p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[1] 3</a:t>
            </a:r>
          </a:p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[1] 4</a:t>
            </a:r>
          </a:p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[1] 5</a:t>
            </a:r>
          </a:p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[1] 6</a:t>
            </a:r>
          </a:p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[1] 7</a:t>
            </a:r>
          </a:p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[1] 8</a:t>
            </a:r>
          </a:p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[1] 9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4309533" y="5571067"/>
            <a:ext cx="4064000" cy="51646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Use the </a:t>
            </a:r>
            <a:r>
              <a:rPr lang="en-US" i="1" dirty="0" smtClean="0"/>
              <a:t>break</a:t>
            </a:r>
            <a:r>
              <a:rPr lang="en-US" dirty="0" smtClean="0"/>
              <a:t> statement to exit a loop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21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one’s own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3911600"/>
            <a:ext cx="8915400" cy="199962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 A </a:t>
            </a:r>
            <a:r>
              <a:rPr lang="en-US" dirty="0" smtClean="0">
                <a:solidFill>
                  <a:srgbClr val="0070C0"/>
                </a:solidFill>
              </a:rPr>
              <a:t>function</a:t>
            </a:r>
            <a:r>
              <a:rPr lang="en-US" dirty="0" smtClean="0"/>
              <a:t> takes a list of arguments within ( ... )</a:t>
            </a:r>
          </a:p>
          <a:p>
            <a:r>
              <a:rPr lang="en-US" dirty="0"/>
              <a:t> </a:t>
            </a:r>
            <a:r>
              <a:rPr lang="en-US" dirty="0" smtClean="0"/>
              <a:t>To </a:t>
            </a:r>
            <a:r>
              <a:rPr lang="en-US" dirty="0" smtClean="0">
                <a:solidFill>
                  <a:srgbClr val="FF0000"/>
                </a:solidFill>
              </a:rPr>
              <a:t>return</a:t>
            </a:r>
            <a:r>
              <a:rPr lang="en-US" dirty="0" smtClean="0"/>
              <a:t> a value, just print the expression (without assignment statements)</a:t>
            </a:r>
          </a:p>
          <a:p>
            <a:r>
              <a:rPr lang="en-US" dirty="0"/>
              <a:t> </a:t>
            </a:r>
            <a:r>
              <a:rPr lang="en-US" dirty="0" smtClean="0"/>
              <a:t>Function </a:t>
            </a:r>
            <a:r>
              <a:rPr lang="en-US" dirty="0" smtClean="0">
                <a:solidFill>
                  <a:srgbClr val="00B050"/>
                </a:solidFill>
              </a:rPr>
              <a:t>calling</a:t>
            </a:r>
            <a:r>
              <a:rPr lang="en-US" dirty="0" smtClean="0"/>
              <a:t> convention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smtClean="0">
                <a:solidFill>
                  <a:srgbClr val="C00000"/>
                </a:solidFill>
                <a:sym typeface="Wingdings" panose="05000000000000000000" pitchFamily="2" charset="2"/>
              </a:rPr>
              <a:t>similar</a:t>
            </a:r>
            <a:r>
              <a:rPr lang="en-US" dirty="0" smtClean="0">
                <a:sym typeface="Wingdings" panose="05000000000000000000" pitchFamily="2" charset="2"/>
              </a:rPr>
              <a:t> to C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158067" y="1905000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&gt; cube &lt;- function (x) {</a:t>
            </a:r>
          </a:p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+ x * x * x</a:t>
            </a:r>
          </a:p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+ }</a:t>
            </a:r>
          </a:p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&gt; cube(4)</a:t>
            </a:r>
          </a:p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[1] 64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2117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Applying a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6812" y="3717455"/>
            <a:ext cx="8915400" cy="1262694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 </a:t>
            </a:r>
            <a:r>
              <a:rPr lang="en-US" dirty="0" smtClean="0">
                <a:solidFill>
                  <a:srgbClr val="00B050"/>
                </a:solidFill>
              </a:rPr>
              <a:t>Apply</a:t>
            </a:r>
            <a:r>
              <a:rPr lang="en-US" dirty="0" smtClean="0"/>
              <a:t> the cube function to a vector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Applies the function to each and every argument</a:t>
            </a:r>
          </a:p>
          <a:p>
            <a:r>
              <a:rPr lang="en-US" i="1" dirty="0" err="1" smtClean="0"/>
              <a:t>sapply</a:t>
            </a:r>
            <a:r>
              <a:rPr lang="en-US" i="1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returns</a:t>
            </a:r>
            <a:r>
              <a:rPr lang="en-US" dirty="0" smtClean="0"/>
              <a:t> a list</a:t>
            </a:r>
            <a:endParaRPr lang="en-US" i="1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715551" y="1786467"/>
            <a:ext cx="2292615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&gt; </a:t>
            </a:r>
            <a:r>
              <a:rPr lang="en-US" dirty="0" err="1"/>
              <a:t>lapply</a:t>
            </a:r>
            <a:r>
              <a:rPr lang="en-US" dirty="0"/>
              <a:t> (</a:t>
            </a:r>
            <a:r>
              <a:rPr lang="en-US" dirty="0" smtClean="0"/>
              <a:t>1:2,cube</a:t>
            </a:r>
            <a:r>
              <a:rPr lang="en-US" dirty="0"/>
              <a:t>)</a:t>
            </a:r>
          </a:p>
          <a:p>
            <a:r>
              <a:rPr lang="en-US" dirty="0"/>
              <a:t>[[1]]</a:t>
            </a:r>
          </a:p>
          <a:p>
            <a:r>
              <a:rPr lang="en-US" dirty="0"/>
              <a:t>[1] 1</a:t>
            </a:r>
          </a:p>
          <a:p>
            <a:endParaRPr lang="en-US" dirty="0"/>
          </a:p>
          <a:p>
            <a:r>
              <a:rPr lang="en-US" dirty="0"/>
              <a:t>[[2]]</a:t>
            </a:r>
          </a:p>
          <a:p>
            <a:r>
              <a:rPr lang="en-US" dirty="0"/>
              <a:t>[1] 8</a:t>
            </a:r>
          </a:p>
          <a:p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3344333" y="5307081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&gt; </a:t>
            </a:r>
            <a:r>
              <a:rPr lang="en-US" dirty="0" err="1">
                <a:solidFill>
                  <a:prstClr val="black"/>
                </a:solidFill>
                <a:latin typeface="Lucida Console" panose="020B0609040504020204" pitchFamily="49" charset="0"/>
              </a:rPr>
              <a:t>sapply</a:t>
            </a:r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 (1:3, cube)</a:t>
            </a:r>
          </a:p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[1]  1  8 27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6697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Named arguments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3852332"/>
            <a:ext cx="8915400" cy="205888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Possible</a:t>
            </a:r>
            <a:r>
              <a:rPr lang="en-US" dirty="0" smtClean="0"/>
              <a:t> to specify default values in the function declaration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If a </a:t>
            </a:r>
            <a:r>
              <a:rPr lang="en-US" dirty="0" smtClean="0">
                <a:solidFill>
                  <a:srgbClr val="0070C0"/>
                </a:solidFill>
              </a:rPr>
              <a:t>variable</a:t>
            </a:r>
            <a:r>
              <a:rPr lang="en-US" dirty="0" smtClean="0"/>
              <a:t> is not specified, the default value is used</a:t>
            </a:r>
          </a:p>
          <a:p>
            <a:pPr lvl="1"/>
            <a:r>
              <a:rPr lang="en-US" dirty="0" smtClean="0"/>
              <a:t> We can also specify the </a:t>
            </a:r>
            <a:r>
              <a:rPr lang="en-US" dirty="0" smtClean="0">
                <a:solidFill>
                  <a:srgbClr val="0070C0"/>
                </a:solidFill>
              </a:rPr>
              <a:t>values</a:t>
            </a:r>
            <a:r>
              <a:rPr lang="en-US" dirty="0" smtClean="0"/>
              <a:t> of the </a:t>
            </a:r>
            <a:r>
              <a:rPr lang="en-US" dirty="0" smtClean="0">
                <a:solidFill>
                  <a:srgbClr val="0070C0"/>
                </a:solidFill>
              </a:rPr>
              <a:t>variables</a:t>
            </a:r>
            <a:r>
              <a:rPr lang="en-US" dirty="0" smtClean="0"/>
              <a:t> by the name of the argument (</a:t>
            </a:r>
            <a:r>
              <a:rPr lang="en-US" dirty="0" smtClean="0">
                <a:solidFill>
                  <a:srgbClr val="FF0000"/>
                </a:solidFill>
              </a:rPr>
              <a:t>last line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482445" y="1490472"/>
            <a:ext cx="6096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dirty="0">
                <a:solidFill>
                  <a:prstClr val="black"/>
                </a:solidFill>
                <a:latin typeface="Lucida Console" panose="020B0609040504020204" pitchFamily="49" charset="0"/>
              </a:rPr>
              <a:t>&gt; </a:t>
            </a:r>
            <a:r>
              <a:rPr lang="es-ES" dirty="0" err="1">
                <a:solidFill>
                  <a:prstClr val="black"/>
                </a:solidFill>
                <a:latin typeface="Lucida Console" panose="020B0609040504020204" pitchFamily="49" charset="0"/>
              </a:rPr>
              <a:t>fun</a:t>
            </a:r>
            <a:r>
              <a:rPr lang="es-ES" dirty="0">
                <a:solidFill>
                  <a:prstClr val="black"/>
                </a:solidFill>
                <a:latin typeface="Lucida Console" panose="020B0609040504020204" pitchFamily="49" charset="0"/>
              </a:rPr>
              <a:t> &lt;- </a:t>
            </a:r>
            <a:r>
              <a:rPr lang="es-ES" dirty="0" err="1">
                <a:solidFill>
                  <a:prstClr val="black"/>
                </a:solidFill>
                <a:latin typeface="Lucida Console" panose="020B0609040504020204" pitchFamily="49" charset="0"/>
              </a:rPr>
              <a:t>function</a:t>
            </a:r>
            <a:r>
              <a:rPr lang="es-ES" dirty="0">
                <a:solidFill>
                  <a:prstClr val="black"/>
                </a:solidFill>
                <a:latin typeface="Lucida Console" panose="020B0609040504020204" pitchFamily="49" charset="0"/>
              </a:rPr>
              <a:t> (x=4, y=3) { x - y }</a:t>
            </a:r>
          </a:p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&gt; fun()</a:t>
            </a:r>
          </a:p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[1] 1</a:t>
            </a:r>
          </a:p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&gt; fun (4,3)</a:t>
            </a:r>
          </a:p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[1] 1</a:t>
            </a:r>
          </a:p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&gt; fun (y=4, x=3)</a:t>
            </a:r>
          </a:p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[1] -1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647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Scoping in 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3920068"/>
            <a:ext cx="8915400" cy="199115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Scope</a:t>
            </a:r>
            <a:r>
              <a:rPr lang="en-US" dirty="0" smtClean="0"/>
              <a:t> of variables in R</a:t>
            </a:r>
          </a:p>
          <a:p>
            <a:pPr lvl="1"/>
            <a:r>
              <a:rPr lang="en-US" dirty="0"/>
              <a:t> </a:t>
            </a:r>
            <a:r>
              <a:rPr lang="en-US" dirty="0" smtClean="0">
                <a:solidFill>
                  <a:srgbClr val="00B050"/>
                </a:solidFill>
              </a:rPr>
              <a:t>Function</a:t>
            </a:r>
            <a:r>
              <a:rPr lang="en-US" dirty="0" smtClean="0"/>
              <a:t> arguments (valid only inside the function)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Local</a:t>
            </a:r>
            <a:r>
              <a:rPr lang="en-US" dirty="0" smtClean="0"/>
              <a:t> variables (valid only inside the function)</a:t>
            </a:r>
          </a:p>
          <a:p>
            <a:pPr lvl="1"/>
            <a:r>
              <a:rPr lang="en-US" dirty="0"/>
              <a:t> </a:t>
            </a:r>
            <a:r>
              <a:rPr lang="en-US" dirty="0" smtClean="0">
                <a:solidFill>
                  <a:srgbClr val="0070C0"/>
                </a:solidFill>
              </a:rPr>
              <a:t>Global</a:t>
            </a:r>
            <a:r>
              <a:rPr lang="en-US" dirty="0" smtClean="0"/>
              <a:t> variables (balance)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361267" y="1764437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&gt; deposit &lt;- function (</a:t>
            </a:r>
            <a:r>
              <a:rPr lang="en-US" dirty="0" err="1">
                <a:solidFill>
                  <a:prstClr val="black"/>
                </a:solidFill>
                <a:latin typeface="Lucida Console" panose="020B0609040504020204" pitchFamily="49" charset="0"/>
              </a:rPr>
              <a:t>amt</a:t>
            </a:r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)  balance + </a:t>
            </a:r>
            <a:r>
              <a:rPr lang="en-US" dirty="0" err="1">
                <a:solidFill>
                  <a:prstClr val="black"/>
                </a:solidFill>
                <a:latin typeface="Lucida Console" panose="020B0609040504020204" pitchFamily="49" charset="0"/>
              </a:rPr>
              <a:t>amt</a:t>
            </a:r>
            <a:endParaRPr lang="en-US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r>
              <a:rPr lang="en-IN" dirty="0">
                <a:solidFill>
                  <a:prstClr val="black"/>
                </a:solidFill>
                <a:latin typeface="Lucida Console" panose="020B0609040504020204" pitchFamily="49" charset="0"/>
              </a:rPr>
              <a:t>&gt; withdraw &lt;- function (</a:t>
            </a:r>
            <a:r>
              <a:rPr lang="en-IN" dirty="0" err="1">
                <a:solidFill>
                  <a:prstClr val="black"/>
                </a:solidFill>
                <a:latin typeface="Lucida Console" panose="020B0609040504020204" pitchFamily="49" charset="0"/>
              </a:rPr>
              <a:t>amt</a:t>
            </a:r>
            <a:r>
              <a:rPr lang="en-IN" dirty="0">
                <a:solidFill>
                  <a:prstClr val="black"/>
                </a:solidFill>
                <a:latin typeface="Lucida Console" panose="020B0609040504020204" pitchFamily="49" charset="0"/>
              </a:rPr>
              <a:t>) balance - </a:t>
            </a:r>
            <a:r>
              <a:rPr lang="en-IN" dirty="0" err="1">
                <a:solidFill>
                  <a:prstClr val="black"/>
                </a:solidFill>
                <a:latin typeface="Lucida Console" panose="020B0609040504020204" pitchFamily="49" charset="0"/>
              </a:rPr>
              <a:t>amt</a:t>
            </a:r>
            <a:endParaRPr lang="en-IN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&gt; balance &lt;- withdraw(10)</a:t>
            </a:r>
          </a:p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&gt; balance &lt;- deposit (20)</a:t>
            </a:r>
          </a:p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&gt; balance</a:t>
            </a:r>
          </a:p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[1] 110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051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Functional Programming: Closures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4910666"/>
            <a:ext cx="8915400" cy="1000555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 A function with pre-specified data is called a </a:t>
            </a:r>
            <a:r>
              <a:rPr lang="en-US" dirty="0" smtClean="0">
                <a:solidFill>
                  <a:srgbClr val="0070C0"/>
                </a:solidFill>
              </a:rPr>
              <a:t>closure</a:t>
            </a:r>
          </a:p>
          <a:p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exponent</a:t>
            </a:r>
            <a:r>
              <a:rPr lang="en-US" dirty="0" smtClean="0">
                <a:solidFill>
                  <a:schemeClr val="tx1"/>
                </a:solidFill>
              </a:rPr>
              <a:t> returns a function </a:t>
            </a:r>
            <a:r>
              <a:rPr lang="en-US" dirty="0" smtClean="0">
                <a:solidFill>
                  <a:srgbClr val="00B050"/>
                </a:solidFill>
              </a:rPr>
              <a:t>power</a:t>
            </a:r>
            <a:r>
              <a:rPr lang="en-US" dirty="0" smtClean="0">
                <a:solidFill>
                  <a:schemeClr val="tx1"/>
                </a:solidFill>
              </a:rPr>
              <a:t> (with n = 2)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45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556000" y="1749904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&gt; exponent &lt;- function (n) {</a:t>
            </a:r>
          </a:p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+ power &lt;- function (x) {</a:t>
            </a:r>
          </a:p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+ x ** n</a:t>
            </a:r>
          </a:p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+ }</a:t>
            </a:r>
          </a:p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+ }</a:t>
            </a:r>
          </a:p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&gt; square &lt;- exponent(2)</a:t>
            </a:r>
          </a:p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&gt; square(4)</a:t>
            </a:r>
          </a:p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[1] 16</a:t>
            </a:r>
          </a:p>
        </p:txBody>
      </p:sp>
    </p:spTree>
    <p:extLst>
      <p:ext uri="{BB962C8B-B14F-4D97-AF65-F5344CB8AC3E}">
        <p14:creationId xmlns:p14="http://schemas.microsoft.com/office/powerpoint/2010/main" val="4235345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Numerical Integration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861733" y="1225689"/>
            <a:ext cx="6096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IN" dirty="0">
                <a:solidFill>
                  <a:prstClr val="black"/>
                </a:solidFill>
                <a:latin typeface="Lucida Console" panose="020B0609040504020204" pitchFamily="49" charset="0"/>
              </a:rPr>
              <a:t>&gt; composite &lt;- </a:t>
            </a:r>
            <a:r>
              <a:rPr lang="en-IN" dirty="0">
                <a:solidFill>
                  <a:srgbClr val="7030A0"/>
                </a:solidFill>
                <a:latin typeface="Lucida Console" panose="020B0609040504020204" pitchFamily="49" charset="0"/>
              </a:rPr>
              <a:t>function</a:t>
            </a:r>
            <a:r>
              <a:rPr lang="en-IN" dirty="0">
                <a:solidFill>
                  <a:prstClr val="black"/>
                </a:solidFill>
                <a:latin typeface="Lucida Console" panose="020B0609040504020204" pitchFamily="49" charset="0"/>
              </a:rPr>
              <a:t>(f, a, b, n = </a:t>
            </a:r>
            <a:r>
              <a:rPr lang="en-IN" dirty="0">
                <a:solidFill>
                  <a:srgbClr val="0033CC"/>
                </a:solidFill>
                <a:latin typeface="Lucida Console" panose="020B0609040504020204" pitchFamily="49" charset="0"/>
              </a:rPr>
              <a:t>10</a:t>
            </a:r>
            <a:r>
              <a:rPr lang="en-IN" dirty="0">
                <a:solidFill>
                  <a:prstClr val="black"/>
                </a:solidFill>
                <a:latin typeface="Lucida Console" panose="020B0609040504020204" pitchFamily="49" charset="0"/>
              </a:rPr>
              <a:t>, rule) {</a:t>
            </a:r>
          </a:p>
          <a:p>
            <a:endParaRPr lang="en-US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  area &lt;- </a:t>
            </a:r>
            <a:r>
              <a:rPr lang="en-US" dirty="0">
                <a:solidFill>
                  <a:srgbClr val="0033CC"/>
                </a:solidFill>
                <a:latin typeface="Lucida Console" panose="020B0609040504020204" pitchFamily="49" charset="0"/>
              </a:rPr>
              <a:t>0</a:t>
            </a:r>
          </a:p>
          <a:p>
            <a:r>
              <a:rPr lang="en-IN" dirty="0">
                <a:solidFill>
                  <a:prstClr val="black"/>
                </a:solidFill>
                <a:latin typeface="Lucida Console" panose="020B0609040504020204" pitchFamily="49" charset="0"/>
              </a:rPr>
              <a:t>+   points &lt;- </a:t>
            </a:r>
            <a:r>
              <a:rPr lang="en-IN" dirty="0" err="1">
                <a:solidFill>
                  <a:prstClr val="black"/>
                </a:solidFill>
                <a:latin typeface="Lucida Console" panose="020B0609040504020204" pitchFamily="49" charset="0"/>
              </a:rPr>
              <a:t>seq</a:t>
            </a:r>
            <a:r>
              <a:rPr lang="en-IN" dirty="0">
                <a:solidFill>
                  <a:prstClr val="black"/>
                </a:solidFill>
                <a:latin typeface="Lucida Console" panose="020B0609040504020204" pitchFamily="49" charset="0"/>
              </a:rPr>
              <a:t>(a, b, length = n </a:t>
            </a:r>
            <a:r>
              <a:rPr lang="en-IN" dirty="0">
                <a:solidFill>
                  <a:srgbClr val="0033CC"/>
                </a:solidFill>
                <a:latin typeface="Lucida Console" panose="020B0609040504020204" pitchFamily="49" charset="0"/>
              </a:rPr>
              <a:t>+ 1</a:t>
            </a:r>
            <a:r>
              <a:rPr lang="en-IN" dirty="0">
                <a:solidFill>
                  <a:prstClr val="black"/>
                </a:solidFill>
                <a:latin typeface="Lucida Console" panose="020B0609040504020204" pitchFamily="49" charset="0"/>
              </a:rPr>
              <a:t>)</a:t>
            </a:r>
          </a:p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+</a:t>
            </a:r>
          </a:p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+   area &lt;- </a:t>
            </a:r>
            <a:r>
              <a:rPr lang="en-US" dirty="0">
                <a:solidFill>
                  <a:srgbClr val="0033CC"/>
                </a:solidFill>
                <a:latin typeface="Lucida Console" panose="020B0609040504020204" pitchFamily="49" charset="0"/>
              </a:rPr>
              <a:t>0</a:t>
            </a:r>
          </a:p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+   </a:t>
            </a:r>
            <a:r>
              <a:rPr lang="en-US" dirty="0">
                <a:solidFill>
                  <a:srgbClr val="7030A0"/>
                </a:solidFill>
                <a:latin typeface="Lucida Console" panose="020B0609040504020204" pitchFamily="49" charset="0"/>
              </a:rPr>
              <a:t>for</a:t>
            </a:r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 (</a:t>
            </a:r>
            <a:r>
              <a:rPr lang="en-US" dirty="0" err="1">
                <a:solidFill>
                  <a:prstClr val="black"/>
                </a:solidFill>
                <a:latin typeface="Lucida Console" panose="020B0609040504020204" pitchFamily="49" charset="0"/>
              </a:rPr>
              <a:t>i</a:t>
            </a:r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7030A0"/>
                </a:solidFill>
                <a:latin typeface="Lucida Console" panose="020B0609040504020204" pitchFamily="49" charset="0"/>
              </a:rPr>
              <a:t>in</a:t>
            </a:r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Lucida Console" panose="020B0609040504020204" pitchFamily="49" charset="0"/>
              </a:rPr>
              <a:t>seq_len</a:t>
            </a:r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(n)) {</a:t>
            </a:r>
          </a:p>
          <a:p>
            <a:r>
              <a:rPr lang="en-IN" dirty="0">
                <a:solidFill>
                  <a:prstClr val="black"/>
                </a:solidFill>
                <a:latin typeface="Lucida Console" panose="020B0609040504020204" pitchFamily="49" charset="0"/>
              </a:rPr>
              <a:t>+     area &lt;- area + rule(f, points[</a:t>
            </a:r>
            <a:r>
              <a:rPr lang="en-IN" dirty="0" err="1">
                <a:solidFill>
                  <a:prstClr val="black"/>
                </a:solidFill>
                <a:latin typeface="Lucida Console" panose="020B0609040504020204" pitchFamily="49" charset="0"/>
              </a:rPr>
              <a:t>i</a:t>
            </a:r>
            <a:r>
              <a:rPr lang="en-IN" dirty="0">
                <a:solidFill>
                  <a:prstClr val="black"/>
                </a:solidFill>
                <a:latin typeface="Lucida Console" panose="020B0609040504020204" pitchFamily="49" charset="0"/>
              </a:rPr>
              <a:t>], points[</a:t>
            </a:r>
            <a:r>
              <a:rPr lang="en-IN" dirty="0" err="1">
                <a:solidFill>
                  <a:prstClr val="black"/>
                </a:solidFill>
                <a:latin typeface="Lucida Console" panose="020B0609040504020204" pitchFamily="49" charset="0"/>
              </a:rPr>
              <a:t>i</a:t>
            </a:r>
            <a:r>
              <a:rPr lang="en-IN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IN" dirty="0">
                <a:solidFill>
                  <a:srgbClr val="0033CC"/>
                </a:solidFill>
                <a:latin typeface="Lucida Console" panose="020B0609040504020204" pitchFamily="49" charset="0"/>
              </a:rPr>
              <a:t>+ 1</a:t>
            </a:r>
            <a:r>
              <a:rPr lang="en-IN" dirty="0">
                <a:solidFill>
                  <a:prstClr val="black"/>
                </a:solidFill>
                <a:latin typeface="Lucida Console" panose="020B0609040504020204" pitchFamily="49" charset="0"/>
              </a:rPr>
              <a:t>])</a:t>
            </a:r>
          </a:p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+   }</a:t>
            </a:r>
          </a:p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+</a:t>
            </a:r>
          </a:p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+   area</a:t>
            </a:r>
          </a:p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+ }</a:t>
            </a:r>
          </a:p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&gt; midpoint &lt;- </a:t>
            </a:r>
            <a:r>
              <a:rPr lang="en-US" dirty="0">
                <a:solidFill>
                  <a:srgbClr val="7030A0"/>
                </a:solidFill>
                <a:latin typeface="Lucida Console" panose="020B0609040504020204" pitchFamily="49" charset="0"/>
              </a:rPr>
              <a:t>function</a:t>
            </a:r>
            <a:r>
              <a:rPr lang="en-US" dirty="0">
                <a:latin typeface="Lucida Console" panose="020B0609040504020204" pitchFamily="49" charset="0"/>
              </a:rPr>
              <a:t>(f</a:t>
            </a:r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, a, b) {</a:t>
            </a:r>
          </a:p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+   (b - a) * f((a + b) </a:t>
            </a:r>
            <a:r>
              <a:rPr lang="en-US" dirty="0">
                <a:solidFill>
                  <a:srgbClr val="0033CC"/>
                </a:solidFill>
                <a:latin typeface="Lucida Console" panose="020B0609040504020204" pitchFamily="49" charset="0"/>
              </a:rPr>
              <a:t>/ 2</a:t>
            </a:r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)</a:t>
            </a:r>
          </a:p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+ }</a:t>
            </a:r>
          </a:p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&gt; composite(sin, </a:t>
            </a:r>
            <a:r>
              <a:rPr lang="en-US" dirty="0">
                <a:solidFill>
                  <a:srgbClr val="0033CC"/>
                </a:solidFill>
                <a:latin typeface="Lucida Console" panose="020B0609040504020204" pitchFamily="49" charset="0"/>
              </a:rPr>
              <a:t>0</a:t>
            </a:r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, pi, n = </a:t>
            </a:r>
            <a:r>
              <a:rPr lang="en-US" dirty="0" smtClean="0">
                <a:solidFill>
                  <a:srgbClr val="0033CC"/>
                </a:solidFill>
                <a:latin typeface="Lucida Console" panose="020B0609040504020204" pitchFamily="49" charset="0"/>
              </a:rPr>
              <a:t>1000</a:t>
            </a:r>
            <a:r>
              <a:rPr lang="en-US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, </a:t>
            </a:r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rule = midpoint)</a:t>
            </a:r>
          </a:p>
          <a:p>
            <a:r>
              <a:rPr lang="en-US" dirty="0">
                <a:solidFill>
                  <a:prstClr val="black"/>
                </a:solidFill>
                <a:latin typeface="Lucida Console" panose="020B0609040504020204" pitchFamily="49" charset="0"/>
              </a:rPr>
              <a:t>[1] </a:t>
            </a:r>
            <a:r>
              <a:rPr lang="en-US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2.00000</a:t>
            </a:r>
            <a:endParaRPr lang="en-US" dirty="0">
              <a:solidFill>
                <a:prstClr val="black"/>
              </a:solidFill>
              <a:latin typeface="Lucida Console" panose="020B0609040504020204" pitchFamily="49" charset="0"/>
            </a:endParaRPr>
          </a:p>
        </p:txBody>
      </p:sp>
      <p:sp>
        <p:nvSpPr>
          <p:cNvPr id="5" name="Right Brace 4"/>
          <p:cNvSpPr/>
          <p:nvPr/>
        </p:nvSpPr>
        <p:spPr>
          <a:xfrm>
            <a:off x="9057208" y="1354667"/>
            <a:ext cx="338666" cy="3623733"/>
          </a:xfrm>
          <a:prstGeom prst="rightBrac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9702800" y="2963333"/>
            <a:ext cx="2175933" cy="10785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Function for numerical integration</a:t>
            </a:r>
            <a:endParaRPr lang="en-US" dirty="0"/>
          </a:p>
        </p:txBody>
      </p:sp>
      <p:sp>
        <p:nvSpPr>
          <p:cNvPr id="7" name="Right Brace 6"/>
          <p:cNvSpPr/>
          <p:nvPr/>
        </p:nvSpPr>
        <p:spPr>
          <a:xfrm>
            <a:off x="9057208" y="5096933"/>
            <a:ext cx="273059" cy="685800"/>
          </a:xfrm>
          <a:prstGeom prst="rightBrac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125946" y="136245"/>
            <a:ext cx="61061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70C0"/>
                </a:solidFill>
                <a:hlinkClick r:id="rId2"/>
              </a:rPr>
              <a:t>http://adv-r.had.co.nz/Functional-programming.html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718733" y="138655"/>
            <a:ext cx="1253067" cy="366922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source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9702799" y="5142689"/>
            <a:ext cx="2175933" cy="5942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Midpoint rule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ounded Rectangle 10"/>
              <p:cNvSpPr/>
              <p:nvPr/>
            </p:nvSpPr>
            <p:spPr>
              <a:xfrm>
                <a:off x="9702799" y="6158689"/>
                <a:ext cx="2175933" cy="594288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sup>
                        <m:e>
                          <m:func>
                            <m:func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func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Rounded 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02799" y="6158689"/>
                <a:ext cx="2175933" cy="594288"/>
              </a:xfrm>
              <a:prstGeom prst="round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ight Brace 11"/>
          <p:cNvSpPr/>
          <p:nvPr/>
        </p:nvSpPr>
        <p:spPr>
          <a:xfrm>
            <a:off x="9057208" y="5994399"/>
            <a:ext cx="273059" cy="685800"/>
          </a:xfrm>
          <a:prstGeom prst="rightBrac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ular Callout 12"/>
          <p:cNvSpPr/>
          <p:nvPr/>
        </p:nvSpPr>
        <p:spPr>
          <a:xfrm>
            <a:off x="314854" y="5486400"/>
            <a:ext cx="2278071" cy="778934"/>
          </a:xfrm>
          <a:prstGeom prst="wedgeRectCallout">
            <a:avLst>
              <a:gd name="adj1" fmla="val 67716"/>
              <a:gd name="adj2" fmla="val 59036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function passed as an argument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478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741612" y="2286000"/>
            <a:ext cx="8915400" cy="37776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 Variables and Vectors</a:t>
            </a:r>
          </a:p>
          <a:p>
            <a:r>
              <a:rPr lang="en-US" dirty="0" smtClean="0"/>
              <a:t> Factors</a:t>
            </a:r>
          </a:p>
          <a:p>
            <a:r>
              <a:rPr lang="en-US" dirty="0" smtClean="0"/>
              <a:t> Arrays and Matrices</a:t>
            </a:r>
          </a:p>
          <a:p>
            <a:r>
              <a:rPr lang="en-US" dirty="0" smtClean="0"/>
              <a:t> Data Frames</a:t>
            </a:r>
          </a:p>
          <a:p>
            <a:r>
              <a:rPr lang="en-US" dirty="0" smtClean="0"/>
              <a:t> Functions and Conditionals</a:t>
            </a:r>
          </a:p>
          <a:p>
            <a:r>
              <a:rPr lang="en-US" dirty="0" smtClean="0"/>
              <a:t> Graphical Procedures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119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Plotting a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068896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 </a:t>
            </a:r>
            <a:r>
              <a:rPr lang="en-US" dirty="0" smtClean="0"/>
              <a:t>A basic 2D plot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sz="1800" dirty="0">
                <a:solidFill>
                  <a:prstClr val="black"/>
                </a:solidFill>
                <a:latin typeface="Lucida Console" panose="020B0609040504020204" pitchFamily="49" charset="0"/>
              </a:rPr>
              <a:t>vec1 &lt;-</a:t>
            </a:r>
            <a:r>
              <a:rPr lang="en-US" sz="1800" dirty="0">
                <a:solidFill>
                  <a:prstClr val="black"/>
                </a:solidFill>
                <a:latin typeface="Lucida Console" panose="020B0609040504020204" pitchFamily="49" charset="0"/>
              </a:rPr>
              <a:t>cube(</a:t>
            </a:r>
            <a:r>
              <a:rPr lang="en-US" sz="1800" dirty="0" err="1">
                <a:solidFill>
                  <a:prstClr val="black"/>
                </a:solidFill>
                <a:latin typeface="Lucida Console" panose="020B0609040504020204" pitchFamily="49" charset="0"/>
              </a:rPr>
              <a:t>seq</a:t>
            </a:r>
            <a:r>
              <a:rPr lang="en-US" sz="1800" dirty="0">
                <a:solidFill>
                  <a:prstClr val="black"/>
                </a:solidFill>
                <a:latin typeface="Lucida Console" panose="020B0609040504020204" pitchFamily="49" charset="0"/>
              </a:rPr>
              <a:t>(</a:t>
            </a:r>
            <a:r>
              <a:rPr lang="en-US" sz="1800" dirty="0">
                <a:solidFill>
                  <a:srgbClr val="0033CC"/>
                </a:solidFill>
                <a:latin typeface="Lucida Console" panose="020B0609040504020204" pitchFamily="49" charset="0"/>
              </a:rPr>
              <a:t>1</a:t>
            </a:r>
            <a:r>
              <a:rPr lang="en-US" sz="1800" dirty="0">
                <a:solidFill>
                  <a:prstClr val="black"/>
                </a:solidFill>
                <a:latin typeface="Lucida Console" panose="020B0609040504020204" pitchFamily="49" charset="0"/>
              </a:rPr>
              <a:t>,</a:t>
            </a:r>
            <a:r>
              <a:rPr lang="en-US" sz="1800" dirty="0">
                <a:solidFill>
                  <a:srgbClr val="0033CC"/>
                </a:solidFill>
                <a:latin typeface="Lucida Console" panose="020B0609040504020204" pitchFamily="49" charset="0"/>
              </a:rPr>
              <a:t>100</a:t>
            </a:r>
            <a:r>
              <a:rPr lang="en-US" sz="1800" dirty="0">
                <a:solidFill>
                  <a:prstClr val="black"/>
                </a:solidFill>
                <a:latin typeface="Lucida Console" panose="020B0609040504020204" pitchFamily="49" charset="0"/>
              </a:rPr>
              <a:t>,</a:t>
            </a:r>
            <a:r>
              <a:rPr lang="en-US" sz="1800" dirty="0">
                <a:solidFill>
                  <a:srgbClr val="0033CC"/>
                </a:solidFill>
                <a:latin typeface="Lucida Console" panose="020B0609040504020204" pitchFamily="49" charset="0"/>
              </a:rPr>
              <a:t>10</a:t>
            </a:r>
            <a:r>
              <a:rPr lang="en-US" sz="1800" dirty="0">
                <a:solidFill>
                  <a:prstClr val="black"/>
                </a:solidFill>
                <a:latin typeface="Lucida Console" panose="020B0609040504020204" pitchFamily="49" charset="0"/>
              </a:rPr>
              <a:t>))</a:t>
            </a:r>
          </a:p>
          <a:p>
            <a:pPr marL="0" indent="0">
              <a:buNone/>
            </a:pPr>
            <a:r>
              <a:rPr lang="en-US" sz="1800" dirty="0">
                <a:solidFill>
                  <a:prstClr val="black"/>
                </a:solidFill>
                <a:latin typeface="Lucida Console" panose="020B0609040504020204" pitchFamily="49" charset="0"/>
              </a:rPr>
              <a:t>vec2 </a:t>
            </a:r>
            <a:r>
              <a:rPr lang="en-US" sz="1800" dirty="0">
                <a:solidFill>
                  <a:prstClr val="black"/>
                </a:solidFill>
                <a:latin typeface="Lucida Console" panose="020B0609040504020204" pitchFamily="49" charset="0"/>
              </a:rPr>
              <a:t>&lt;-</a:t>
            </a:r>
            <a:r>
              <a:rPr lang="en-US" sz="1800" dirty="0">
                <a:solidFill>
                  <a:prstClr val="black"/>
                </a:solidFill>
                <a:latin typeface="Lucida Console" panose="020B0609040504020204" pitchFamily="49" charset="0"/>
              </a:rPr>
              <a:t>cube(</a:t>
            </a:r>
            <a:r>
              <a:rPr lang="en-US" sz="1800" dirty="0" err="1">
                <a:solidFill>
                  <a:prstClr val="black"/>
                </a:solidFill>
                <a:latin typeface="Lucida Console" panose="020B0609040504020204" pitchFamily="49" charset="0"/>
              </a:rPr>
              <a:t>seq</a:t>
            </a:r>
            <a:r>
              <a:rPr lang="en-US" sz="1800" dirty="0">
                <a:solidFill>
                  <a:prstClr val="black"/>
                </a:solidFill>
                <a:latin typeface="Lucida Console" panose="020B0609040504020204" pitchFamily="49" charset="0"/>
              </a:rPr>
              <a:t>(</a:t>
            </a:r>
            <a:r>
              <a:rPr lang="en-US" sz="1800" dirty="0">
                <a:solidFill>
                  <a:srgbClr val="0033CC"/>
                </a:solidFill>
                <a:latin typeface="Lucida Console" panose="020B0609040504020204" pitchFamily="49" charset="0"/>
              </a:rPr>
              <a:t>5</a:t>
            </a:r>
            <a:r>
              <a:rPr lang="en-US" sz="1800" dirty="0">
                <a:solidFill>
                  <a:prstClr val="black"/>
                </a:solidFill>
                <a:latin typeface="Lucida Console" panose="020B0609040504020204" pitchFamily="49" charset="0"/>
              </a:rPr>
              <a:t>,</a:t>
            </a:r>
            <a:r>
              <a:rPr lang="en-US" sz="1800" dirty="0">
                <a:solidFill>
                  <a:srgbClr val="0033CC"/>
                </a:solidFill>
                <a:latin typeface="Lucida Console" panose="020B0609040504020204" pitchFamily="49" charset="0"/>
              </a:rPr>
              <a:t>100</a:t>
            </a:r>
            <a:r>
              <a:rPr lang="en-US" sz="1800" dirty="0">
                <a:solidFill>
                  <a:prstClr val="black"/>
                </a:solidFill>
                <a:latin typeface="Lucida Console" panose="020B0609040504020204" pitchFamily="49" charset="0"/>
              </a:rPr>
              <a:t>,</a:t>
            </a:r>
            <a:r>
              <a:rPr lang="en-US" sz="1800" dirty="0">
                <a:solidFill>
                  <a:srgbClr val="0033CC"/>
                </a:solidFill>
                <a:latin typeface="Lucida Console" panose="020B0609040504020204" pitchFamily="49" charset="0"/>
              </a:rPr>
              <a:t>10</a:t>
            </a:r>
            <a:r>
              <a:rPr lang="en-US" sz="18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))</a:t>
            </a:r>
            <a:endParaRPr lang="en-US" sz="1800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pPr marL="0" indent="0">
              <a:buNone/>
            </a:pPr>
            <a:r>
              <a:rPr lang="en-US" sz="18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plot(vec1, </a:t>
            </a:r>
            <a:r>
              <a:rPr lang="en-US" sz="1800" dirty="0">
                <a:solidFill>
                  <a:prstClr val="black"/>
                </a:solidFill>
                <a:latin typeface="Lucida Console" panose="020B0609040504020204" pitchFamily="49" charset="0"/>
              </a:rPr>
              <a:t>type="</a:t>
            </a:r>
            <a:r>
              <a:rPr lang="en-US" sz="1800" dirty="0">
                <a:solidFill>
                  <a:srgbClr val="7030A0"/>
                </a:solidFill>
                <a:latin typeface="Lucida Console" panose="020B0609040504020204" pitchFamily="49" charset="0"/>
              </a:rPr>
              <a:t>o</a:t>
            </a:r>
            <a:r>
              <a:rPr lang="en-US" sz="1800" dirty="0">
                <a:solidFill>
                  <a:prstClr val="black"/>
                </a:solidFill>
                <a:latin typeface="Lucida Console" panose="020B0609040504020204" pitchFamily="49" charset="0"/>
              </a:rPr>
              <a:t>", col="</a:t>
            </a:r>
            <a:r>
              <a:rPr lang="en-US" sz="1800" dirty="0" smtClean="0">
                <a:solidFill>
                  <a:srgbClr val="7030A0"/>
                </a:solidFill>
                <a:latin typeface="Lucida Console" panose="020B0609040504020204" pitchFamily="49" charset="0"/>
              </a:rPr>
              <a:t>blue</a:t>
            </a:r>
            <a:r>
              <a:rPr lang="en-US" sz="1800" dirty="0">
                <a:solidFill>
                  <a:prstClr val="black"/>
                </a:solidFill>
                <a:latin typeface="Lucida Console" panose="020B0609040504020204" pitchFamily="49" charset="0"/>
              </a:rPr>
              <a:t>“, </a:t>
            </a:r>
            <a:r>
              <a:rPr lang="en-US" sz="1800" dirty="0" err="1" smtClean="0">
                <a:solidFill>
                  <a:prstClr val="black"/>
                </a:solidFill>
                <a:latin typeface="Lucida Console" panose="020B0609040504020204" pitchFamily="49" charset="0"/>
              </a:rPr>
              <a:t>ylim</a:t>
            </a:r>
            <a:r>
              <a:rPr lang="en-US" sz="18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=c(</a:t>
            </a:r>
            <a:r>
              <a:rPr lang="en-US" sz="1800" dirty="0" smtClean="0">
                <a:solidFill>
                  <a:srgbClr val="0033CC"/>
                </a:solidFill>
                <a:latin typeface="Lucida Console" panose="020B0609040504020204" pitchFamily="49" charset="0"/>
              </a:rPr>
              <a:t>0</a:t>
            </a:r>
            <a:r>
              <a:rPr lang="en-US" sz="18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,</a:t>
            </a:r>
            <a:r>
              <a:rPr lang="en-US" sz="1800" dirty="0" smtClean="0">
                <a:solidFill>
                  <a:srgbClr val="0033CC"/>
                </a:solidFill>
                <a:latin typeface="Lucida Console" panose="020B0609040504020204" pitchFamily="49" charset="0"/>
              </a:rPr>
              <a:t>3e5</a:t>
            </a:r>
            <a:r>
              <a:rPr lang="en-US" sz="18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))</a:t>
            </a:r>
          </a:p>
          <a:p>
            <a:pPr marL="0" indent="0">
              <a:buNone/>
            </a:pPr>
            <a:r>
              <a:rPr lang="en-US" sz="1800" dirty="0">
                <a:solidFill>
                  <a:prstClr val="black"/>
                </a:solidFill>
                <a:latin typeface="Lucida Console" panose="020B0609040504020204" pitchFamily="49" charset="0"/>
              </a:rPr>
              <a:t>title(main</a:t>
            </a:r>
            <a:r>
              <a:rPr lang="en-US" sz="18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=“</a:t>
            </a:r>
            <a:r>
              <a:rPr lang="en-US" sz="1800" dirty="0" smtClean="0">
                <a:solidFill>
                  <a:srgbClr val="7030A0"/>
                </a:solidFill>
                <a:latin typeface="Lucida Console" panose="020B0609040504020204" pitchFamily="49" charset="0"/>
              </a:rPr>
              <a:t>Plot of Cubes</a:t>
            </a:r>
            <a:r>
              <a:rPr lang="en-US" sz="18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", </a:t>
            </a:r>
            <a:r>
              <a:rPr lang="en-US" sz="1800" dirty="0" err="1">
                <a:solidFill>
                  <a:prstClr val="black"/>
                </a:solidFill>
                <a:latin typeface="Lucida Console" panose="020B0609040504020204" pitchFamily="49" charset="0"/>
              </a:rPr>
              <a:t>col.main</a:t>
            </a:r>
            <a:r>
              <a:rPr lang="en-US" sz="1800" dirty="0">
                <a:solidFill>
                  <a:prstClr val="black"/>
                </a:solidFill>
                <a:latin typeface="Lucida Console" panose="020B0609040504020204" pitchFamily="49" charset="0"/>
              </a:rPr>
              <a:t>="</a:t>
            </a:r>
            <a:r>
              <a:rPr lang="en-US" sz="1800" dirty="0">
                <a:solidFill>
                  <a:srgbClr val="7030A0"/>
                </a:solidFill>
                <a:latin typeface="Lucida Console" panose="020B0609040504020204" pitchFamily="49" charset="0"/>
              </a:rPr>
              <a:t>red</a:t>
            </a:r>
            <a:r>
              <a:rPr lang="en-US" sz="18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")</a:t>
            </a:r>
          </a:p>
          <a:p>
            <a:pPr marL="0" indent="0">
              <a:buNone/>
            </a:pPr>
            <a:endParaRPr lang="en-US" sz="1800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pPr lvl="0">
              <a:buClr>
                <a:srgbClr val="A53010"/>
              </a:buClr>
            </a:pP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t>To add a line to the same plot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:</a:t>
            </a:r>
          </a:p>
          <a:p>
            <a:pPr marL="0" lvl="0" indent="0">
              <a:buClr>
                <a:srgbClr val="A53010"/>
              </a:buClr>
              <a:buNone/>
            </a:pPr>
            <a:r>
              <a:rPr lang="en-US" sz="18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lines(vec2, </a:t>
            </a:r>
            <a:r>
              <a:rPr lang="en-US" sz="1800" dirty="0">
                <a:solidFill>
                  <a:prstClr val="black"/>
                </a:solidFill>
                <a:latin typeface="Lucida Console" panose="020B0609040504020204" pitchFamily="49" charset="0"/>
              </a:rPr>
              <a:t>type</a:t>
            </a:r>
            <a:r>
              <a:rPr lang="en-US" sz="18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=“</a:t>
            </a:r>
            <a:r>
              <a:rPr lang="en-US" sz="1800" dirty="0" smtClean="0">
                <a:solidFill>
                  <a:srgbClr val="7030A0"/>
                </a:solidFill>
                <a:latin typeface="Lucida Console" panose="020B0609040504020204" pitchFamily="49" charset="0"/>
              </a:rPr>
              <a:t>o</a:t>
            </a:r>
            <a:r>
              <a:rPr lang="en-US" sz="18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", </a:t>
            </a:r>
            <a:r>
              <a:rPr lang="en-US" sz="1800" dirty="0" err="1" smtClean="0">
                <a:solidFill>
                  <a:prstClr val="black"/>
                </a:solidFill>
                <a:latin typeface="Lucida Console" panose="020B0609040504020204" pitchFamily="49" charset="0"/>
              </a:rPr>
              <a:t>lty</a:t>
            </a:r>
            <a:r>
              <a:rPr lang="en-US" sz="18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 = </a:t>
            </a:r>
            <a:r>
              <a:rPr lang="en-US" sz="1800" dirty="0" smtClean="0">
                <a:solidFill>
                  <a:srgbClr val="0033CC"/>
                </a:solidFill>
                <a:latin typeface="Lucida Console" panose="020B0609040504020204" pitchFamily="49" charset="0"/>
              </a:rPr>
              <a:t>2</a:t>
            </a:r>
            <a:r>
              <a:rPr lang="en-US" sz="18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, </a:t>
            </a:r>
            <a:r>
              <a:rPr lang="en-US" sz="1800" dirty="0" err="1" smtClean="0">
                <a:solidFill>
                  <a:prstClr val="black"/>
                </a:solidFill>
                <a:latin typeface="Lucida Console" panose="020B0609040504020204" pitchFamily="49" charset="0"/>
              </a:rPr>
              <a:t>pch</a:t>
            </a:r>
            <a:r>
              <a:rPr lang="en-US" sz="18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 = </a:t>
            </a:r>
            <a:r>
              <a:rPr lang="en-US" sz="1800" dirty="0" smtClean="0">
                <a:solidFill>
                  <a:srgbClr val="0033CC"/>
                </a:solidFill>
                <a:latin typeface="Lucida Console" panose="020B0609040504020204" pitchFamily="49" charset="0"/>
              </a:rPr>
              <a:t>22</a:t>
            </a:r>
            <a:r>
              <a:rPr lang="en-US" sz="18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, </a:t>
            </a:r>
            <a:r>
              <a:rPr lang="en-US" sz="1800" dirty="0">
                <a:solidFill>
                  <a:prstClr val="black"/>
                </a:solidFill>
                <a:latin typeface="Lucida Console" panose="020B0609040504020204" pitchFamily="49" charset="0"/>
              </a:rPr>
              <a:t>col</a:t>
            </a:r>
            <a:r>
              <a:rPr lang="en-US" sz="18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=“</a:t>
            </a:r>
            <a:r>
              <a:rPr lang="en-US" sz="1800" dirty="0" smtClean="0">
                <a:solidFill>
                  <a:srgbClr val="7030A0"/>
                </a:solidFill>
                <a:latin typeface="Lucida Console" panose="020B0609040504020204" pitchFamily="49" charset="0"/>
              </a:rPr>
              <a:t>red</a:t>
            </a:r>
            <a:r>
              <a:rPr lang="en-US" sz="18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“)</a:t>
            </a:r>
            <a:endParaRPr lang="en-US" sz="1800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pPr lvl="0">
              <a:buClr>
                <a:srgbClr val="A53010"/>
              </a:buClr>
            </a:pPr>
            <a:endParaRPr lang="en-US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0">
              <a:buClr>
                <a:srgbClr val="A53010"/>
              </a:buClr>
            </a:pP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To add a legend:</a:t>
            </a:r>
          </a:p>
          <a:p>
            <a:pPr marL="0" indent="0">
              <a:buClr>
                <a:srgbClr val="A53010"/>
              </a:buClr>
              <a:buNone/>
            </a:pPr>
            <a:r>
              <a:rPr lang="en-IN" sz="1900" dirty="0">
                <a:solidFill>
                  <a:prstClr val="black"/>
                </a:solidFill>
                <a:latin typeface="Lucida Console" panose="020B0609040504020204" pitchFamily="49" charset="0"/>
              </a:rPr>
              <a:t>legend(1, </a:t>
            </a:r>
            <a:r>
              <a:rPr lang="en-IN" sz="1900" dirty="0">
                <a:solidFill>
                  <a:prstClr val="black"/>
                </a:solidFill>
                <a:latin typeface="Lucida Console" panose="020B0609040504020204" pitchFamily="49" charset="0"/>
              </a:rPr>
              <a:t>max(vec1), </a:t>
            </a:r>
            <a:r>
              <a:rPr lang="en-IN" sz="1900" dirty="0">
                <a:solidFill>
                  <a:prstClr val="black"/>
                </a:solidFill>
                <a:latin typeface="Lucida Console" panose="020B0609040504020204" pitchFamily="49" charset="0"/>
              </a:rPr>
              <a:t>c</a:t>
            </a:r>
            <a:r>
              <a:rPr lang="en-IN" sz="1900" dirty="0">
                <a:solidFill>
                  <a:prstClr val="black"/>
                </a:solidFill>
                <a:latin typeface="Lucida Console" panose="020B0609040504020204" pitchFamily="49" charset="0"/>
              </a:rPr>
              <a:t>(“</a:t>
            </a:r>
            <a:r>
              <a:rPr lang="en-IN" sz="1900" dirty="0">
                <a:solidFill>
                  <a:srgbClr val="7030A0"/>
                </a:solidFill>
                <a:latin typeface="Lucida Console" panose="020B0609040504020204" pitchFamily="49" charset="0"/>
              </a:rPr>
              <a:t>vec1</a:t>
            </a:r>
            <a:r>
              <a:rPr lang="en-IN" sz="1900" dirty="0">
                <a:solidFill>
                  <a:prstClr val="black"/>
                </a:solidFill>
                <a:latin typeface="Lucida Console" panose="020B0609040504020204" pitchFamily="49" charset="0"/>
              </a:rPr>
              <a:t>",“</a:t>
            </a:r>
            <a:r>
              <a:rPr lang="en-IN" sz="1900" dirty="0">
                <a:solidFill>
                  <a:srgbClr val="7030A0"/>
                </a:solidFill>
                <a:latin typeface="Lucida Console" panose="020B0609040504020204" pitchFamily="49" charset="0"/>
              </a:rPr>
              <a:t>vec2</a:t>
            </a:r>
            <a:r>
              <a:rPr lang="en-IN" sz="1900" dirty="0">
                <a:solidFill>
                  <a:prstClr val="black"/>
                </a:solidFill>
                <a:latin typeface="Lucida Console" panose="020B0609040504020204" pitchFamily="49" charset="0"/>
              </a:rPr>
              <a:t>"), </a:t>
            </a:r>
            <a:r>
              <a:rPr lang="en-IN" sz="1900" dirty="0" err="1">
                <a:solidFill>
                  <a:prstClr val="black"/>
                </a:solidFill>
                <a:latin typeface="Lucida Console" panose="020B0609040504020204" pitchFamily="49" charset="0"/>
              </a:rPr>
              <a:t>cex</a:t>
            </a:r>
            <a:r>
              <a:rPr lang="en-IN" sz="1900" dirty="0">
                <a:solidFill>
                  <a:prstClr val="black"/>
                </a:solidFill>
                <a:latin typeface="Lucida Console" panose="020B0609040504020204" pitchFamily="49" charset="0"/>
              </a:rPr>
              <a:t>=</a:t>
            </a:r>
            <a:r>
              <a:rPr lang="en-IN" sz="1900" dirty="0">
                <a:solidFill>
                  <a:srgbClr val="0033CC"/>
                </a:solidFill>
                <a:latin typeface="Lucida Console" panose="020B0609040504020204" pitchFamily="49" charset="0"/>
              </a:rPr>
              <a:t>0.8</a:t>
            </a:r>
            <a:r>
              <a:rPr lang="en-IN" sz="1900" dirty="0">
                <a:solidFill>
                  <a:prstClr val="black"/>
                </a:solidFill>
                <a:latin typeface="Lucida Console" panose="020B0609040504020204" pitchFamily="49" charset="0"/>
              </a:rPr>
              <a:t>, </a:t>
            </a:r>
            <a:r>
              <a:rPr lang="en-IN" sz="1900" dirty="0">
                <a:solidFill>
                  <a:prstClr val="black"/>
                </a:solidFill>
                <a:latin typeface="Lucida Console" panose="020B0609040504020204" pitchFamily="49" charset="0"/>
              </a:rPr>
              <a:t>col=c</a:t>
            </a:r>
            <a:r>
              <a:rPr lang="en-IN" sz="1900" dirty="0">
                <a:solidFill>
                  <a:prstClr val="black"/>
                </a:solidFill>
                <a:latin typeface="Lucida Console" panose="020B0609040504020204" pitchFamily="49" charset="0"/>
              </a:rPr>
              <a:t>("</a:t>
            </a:r>
            <a:r>
              <a:rPr lang="en-IN" sz="1900" dirty="0" err="1">
                <a:solidFill>
                  <a:srgbClr val="7030A0"/>
                </a:solidFill>
                <a:latin typeface="Lucida Console" panose="020B0609040504020204" pitchFamily="49" charset="0"/>
              </a:rPr>
              <a:t>blue</a:t>
            </a:r>
            <a:r>
              <a:rPr lang="en-IN" sz="1900" dirty="0" err="1">
                <a:solidFill>
                  <a:prstClr val="black"/>
                </a:solidFill>
                <a:latin typeface="Lucida Console" panose="020B0609040504020204" pitchFamily="49" charset="0"/>
              </a:rPr>
              <a:t>","</a:t>
            </a:r>
            <a:r>
              <a:rPr lang="en-IN" sz="1900" dirty="0" err="1">
                <a:solidFill>
                  <a:srgbClr val="7030A0"/>
                </a:solidFill>
                <a:latin typeface="Lucida Console" panose="020B0609040504020204" pitchFamily="49" charset="0"/>
              </a:rPr>
              <a:t>red</a:t>
            </a:r>
            <a:r>
              <a:rPr lang="en-IN" sz="1900" dirty="0">
                <a:solidFill>
                  <a:prstClr val="black"/>
                </a:solidFill>
                <a:latin typeface="Lucida Console" panose="020B0609040504020204" pitchFamily="49" charset="0"/>
              </a:rPr>
              <a:t>"), </a:t>
            </a:r>
            <a:r>
              <a:rPr lang="en-IN" sz="1900" dirty="0" err="1">
                <a:solidFill>
                  <a:prstClr val="black"/>
                </a:solidFill>
                <a:latin typeface="Lucida Console" panose="020B0609040504020204" pitchFamily="49" charset="0"/>
              </a:rPr>
              <a:t>pch</a:t>
            </a:r>
            <a:r>
              <a:rPr lang="en-IN" sz="1900" dirty="0">
                <a:solidFill>
                  <a:prstClr val="black"/>
                </a:solidFill>
                <a:latin typeface="Lucida Console" panose="020B0609040504020204" pitchFamily="49" charset="0"/>
              </a:rPr>
              <a:t>=</a:t>
            </a:r>
            <a:r>
              <a:rPr lang="en-IN" sz="1900" dirty="0">
                <a:solidFill>
                  <a:srgbClr val="0033CC"/>
                </a:solidFill>
                <a:latin typeface="Lucida Console" panose="020B0609040504020204" pitchFamily="49" charset="0"/>
              </a:rPr>
              <a:t>21:22</a:t>
            </a:r>
            <a:r>
              <a:rPr lang="en-IN" sz="1900" dirty="0">
                <a:solidFill>
                  <a:prstClr val="black"/>
                </a:solidFill>
                <a:latin typeface="Lucida Console" panose="020B0609040504020204" pitchFamily="49" charset="0"/>
              </a:rPr>
              <a:t>, </a:t>
            </a:r>
            <a:r>
              <a:rPr lang="en-IN" sz="1900" dirty="0" err="1">
                <a:solidFill>
                  <a:prstClr val="black"/>
                </a:solidFill>
                <a:latin typeface="Lucida Console" panose="020B0609040504020204" pitchFamily="49" charset="0"/>
              </a:rPr>
              <a:t>lty</a:t>
            </a:r>
            <a:r>
              <a:rPr lang="en-IN" sz="1900" dirty="0">
                <a:solidFill>
                  <a:prstClr val="black"/>
                </a:solidFill>
                <a:latin typeface="Lucida Console" panose="020B0609040504020204" pitchFamily="49" charset="0"/>
              </a:rPr>
              <a:t>=</a:t>
            </a:r>
            <a:r>
              <a:rPr lang="en-IN" sz="1900" dirty="0">
                <a:solidFill>
                  <a:srgbClr val="0033CC"/>
                </a:solidFill>
                <a:latin typeface="Lucida Console" panose="020B0609040504020204" pitchFamily="49" charset="0"/>
              </a:rPr>
              <a:t>1:2</a:t>
            </a:r>
            <a:r>
              <a:rPr lang="en-IN" sz="1900" dirty="0">
                <a:solidFill>
                  <a:prstClr val="black"/>
                </a:solidFill>
                <a:latin typeface="Lucida Console" panose="020B0609040504020204" pitchFamily="49" charset="0"/>
              </a:rPr>
              <a:t>)</a:t>
            </a:r>
            <a:endParaRPr lang="en-IN" sz="1900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pPr lvl="0">
              <a:buClr>
                <a:srgbClr val="A53010"/>
              </a:buClr>
            </a:pPr>
            <a:endParaRPr lang="en-US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0">
              <a:buClr>
                <a:srgbClr val="A53010"/>
              </a:buClr>
            </a:pPr>
            <a:endParaRPr lang="en-US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0" indent="0">
              <a:buNone/>
            </a:pPr>
            <a:endParaRPr lang="en-US" sz="1800" dirty="0" smtClean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48</a:t>
            </a:fld>
            <a:endParaRPr lang="en-US" dirty="0"/>
          </a:p>
        </p:txBody>
      </p:sp>
      <p:sp>
        <p:nvSpPr>
          <p:cNvPr id="9" name="Rounded Rectangular Callout 8"/>
          <p:cNvSpPr/>
          <p:nvPr/>
        </p:nvSpPr>
        <p:spPr>
          <a:xfrm>
            <a:off x="6141132" y="2484911"/>
            <a:ext cx="1447800" cy="446314"/>
          </a:xfrm>
          <a:prstGeom prst="wedgeRoundRectCallout">
            <a:avLst>
              <a:gd name="adj1" fmla="val -140545"/>
              <a:gd name="adj2" fmla="val 113354"/>
              <a:gd name="adj3" fmla="val 16667"/>
            </a:avLst>
          </a:prstGeom>
          <a:solidFill>
            <a:schemeClr val="bg2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400" dirty="0" smtClean="0">
                <a:solidFill>
                  <a:schemeClr val="bg1"/>
                </a:solidFill>
              </a:rPr>
              <a:t>Plot type (</a:t>
            </a:r>
            <a:r>
              <a:rPr lang="en-IN" sz="1400" dirty="0" err="1" smtClean="0">
                <a:solidFill>
                  <a:schemeClr val="bg1"/>
                </a:solidFill>
              </a:rPr>
              <a:t>overplotted</a:t>
            </a:r>
            <a:r>
              <a:rPr lang="en-IN" sz="1400" dirty="0" smtClean="0">
                <a:solidFill>
                  <a:schemeClr val="bg1"/>
                </a:solidFill>
              </a:rPr>
              <a:t>)</a:t>
            </a:r>
            <a:endParaRPr lang="en-IN" sz="1400" dirty="0">
              <a:solidFill>
                <a:schemeClr val="bg1"/>
              </a:solidFill>
            </a:endParaRPr>
          </a:p>
        </p:txBody>
      </p:sp>
      <p:sp>
        <p:nvSpPr>
          <p:cNvPr id="12" name="Rounded Rectangular Callout 11"/>
          <p:cNvSpPr/>
          <p:nvPr/>
        </p:nvSpPr>
        <p:spPr>
          <a:xfrm>
            <a:off x="5397953" y="4832721"/>
            <a:ext cx="1132115" cy="435429"/>
          </a:xfrm>
          <a:prstGeom prst="wedgeRoundRectCallout">
            <a:avLst>
              <a:gd name="adj1" fmla="val -13041"/>
              <a:gd name="adj2" fmla="val -72500"/>
              <a:gd name="adj3" fmla="val 16667"/>
            </a:avLst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400" dirty="0" smtClean="0">
                <a:solidFill>
                  <a:schemeClr val="bg1"/>
                </a:solidFill>
              </a:rPr>
              <a:t>Line type: dashed</a:t>
            </a:r>
            <a:endParaRPr lang="en-IN" sz="1400" dirty="0">
              <a:solidFill>
                <a:schemeClr val="bg1"/>
              </a:solidFill>
            </a:endParaRPr>
          </a:p>
        </p:txBody>
      </p:sp>
      <p:sp>
        <p:nvSpPr>
          <p:cNvPr id="13" name="Rounded Rectangular Callout 12"/>
          <p:cNvSpPr/>
          <p:nvPr/>
        </p:nvSpPr>
        <p:spPr>
          <a:xfrm>
            <a:off x="6645663" y="4832721"/>
            <a:ext cx="1513114" cy="435429"/>
          </a:xfrm>
          <a:prstGeom prst="wedgeRoundRectCallout">
            <a:avLst>
              <a:gd name="adj1" fmla="val -27308"/>
              <a:gd name="adj2" fmla="val -75000"/>
              <a:gd name="adj3" fmla="val 16667"/>
            </a:avLst>
          </a:prstGeom>
          <a:solidFill>
            <a:schemeClr val="bg2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400" dirty="0" smtClean="0">
                <a:solidFill>
                  <a:schemeClr val="bg1"/>
                </a:solidFill>
              </a:rPr>
              <a:t>Marker type: square</a:t>
            </a:r>
            <a:endParaRPr lang="en-IN" sz="1400" dirty="0">
              <a:solidFill>
                <a:schemeClr val="bg1"/>
              </a:solidFill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588932" y="70166"/>
            <a:ext cx="4711698" cy="3312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63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Plotting: Linear Regression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9355" y="1554688"/>
            <a:ext cx="8915400" cy="3777622"/>
          </a:xfrm>
        </p:spPr>
        <p:txBody>
          <a:bodyPr>
            <a:normAutofit/>
          </a:bodyPr>
          <a:lstStyle/>
          <a:p>
            <a:pPr marL="0" indent="0">
              <a:buClr>
                <a:srgbClr val="A53010"/>
              </a:buClr>
              <a:buNone/>
            </a:pPr>
            <a:r>
              <a:rPr lang="en-US" sz="15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library</a:t>
            </a:r>
            <a:r>
              <a:rPr lang="en-US" sz="1500" dirty="0">
                <a:solidFill>
                  <a:prstClr val="black"/>
                </a:solidFill>
                <a:latin typeface="Lucida Console" panose="020B0609040504020204" pitchFamily="49" charset="0"/>
              </a:rPr>
              <a:t>("</a:t>
            </a:r>
            <a:r>
              <a:rPr lang="en-US" sz="1500" dirty="0">
                <a:solidFill>
                  <a:srgbClr val="7030A0"/>
                </a:solidFill>
                <a:latin typeface="Lucida Console" panose="020B0609040504020204" pitchFamily="49" charset="0"/>
              </a:rPr>
              <a:t>MASS</a:t>
            </a:r>
            <a:r>
              <a:rPr lang="en-US" sz="1500" dirty="0">
                <a:solidFill>
                  <a:prstClr val="black"/>
                </a:solidFill>
                <a:latin typeface="Lucida Console" panose="020B0609040504020204" pitchFamily="49" charset="0"/>
              </a:rPr>
              <a:t>")</a:t>
            </a:r>
          </a:p>
          <a:p>
            <a:pPr marL="0" indent="0">
              <a:buClr>
                <a:srgbClr val="A53010"/>
              </a:buClr>
              <a:buNone/>
            </a:pPr>
            <a:r>
              <a:rPr lang="en-US" sz="1500" dirty="0">
                <a:solidFill>
                  <a:prstClr val="black"/>
                </a:solidFill>
                <a:latin typeface="Lucida Console" panose="020B0609040504020204" pitchFamily="49" charset="0"/>
              </a:rPr>
              <a:t>data(cats</a:t>
            </a:r>
            <a:r>
              <a:rPr lang="en-US" sz="15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)				 </a:t>
            </a:r>
            <a:r>
              <a:rPr lang="en-US" sz="1500" dirty="0" smtClean="0">
                <a:solidFill>
                  <a:schemeClr val="bg2">
                    <a:lumMod val="50000"/>
                  </a:schemeClr>
                </a:solidFill>
                <a:latin typeface="Lucida Console" panose="020B0609040504020204" pitchFamily="49" charset="0"/>
              </a:rPr>
              <a:t># load data</a:t>
            </a:r>
            <a:endParaRPr lang="en-US" sz="1500" dirty="0">
              <a:solidFill>
                <a:schemeClr val="bg2">
                  <a:lumMod val="50000"/>
                </a:schemeClr>
              </a:solidFill>
              <a:latin typeface="Lucida Console" panose="020B0609040504020204" pitchFamily="49" charset="0"/>
            </a:endParaRPr>
          </a:p>
          <a:p>
            <a:pPr marL="0" indent="0">
              <a:buClr>
                <a:srgbClr val="A53010"/>
              </a:buClr>
              <a:buNone/>
            </a:pPr>
            <a:r>
              <a:rPr lang="en-US" sz="1500" dirty="0">
                <a:solidFill>
                  <a:prstClr val="black"/>
                </a:solidFill>
                <a:latin typeface="Lucida Console" panose="020B0609040504020204" pitchFamily="49" charset="0"/>
              </a:rPr>
              <a:t>plot(</a:t>
            </a:r>
            <a:r>
              <a:rPr lang="en-US" sz="1500" dirty="0" err="1">
                <a:solidFill>
                  <a:prstClr val="black"/>
                </a:solidFill>
                <a:latin typeface="Lucida Console" panose="020B0609040504020204" pitchFamily="49" charset="0"/>
              </a:rPr>
              <a:t>cats$Bwt</a:t>
            </a:r>
            <a:r>
              <a:rPr lang="en-US" sz="1500" dirty="0">
                <a:solidFill>
                  <a:prstClr val="black"/>
                </a:solidFill>
                <a:latin typeface="Lucida Console" panose="020B0609040504020204" pitchFamily="49" charset="0"/>
              </a:rPr>
              <a:t>, </a:t>
            </a:r>
            <a:r>
              <a:rPr lang="en-US" sz="1500" dirty="0" err="1">
                <a:solidFill>
                  <a:prstClr val="black"/>
                </a:solidFill>
                <a:latin typeface="Lucida Console" panose="020B0609040504020204" pitchFamily="49" charset="0"/>
              </a:rPr>
              <a:t>cats$Hwt</a:t>
            </a:r>
            <a:r>
              <a:rPr lang="en-US" sz="15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) </a:t>
            </a:r>
            <a:r>
              <a:rPr lang="en-US" sz="1500" dirty="0" smtClean="0">
                <a:solidFill>
                  <a:schemeClr val="bg2">
                    <a:lumMod val="50000"/>
                  </a:schemeClr>
                </a:solidFill>
                <a:latin typeface="Lucida Console" panose="020B0609040504020204" pitchFamily="49" charset="0"/>
              </a:rPr>
              <a:t># scatter plot of cats body weight </a:t>
            </a:r>
            <a:r>
              <a:rPr lang="en-US" sz="1500" dirty="0" err="1" smtClean="0">
                <a:solidFill>
                  <a:schemeClr val="bg2">
                    <a:lumMod val="50000"/>
                  </a:schemeClr>
                </a:solidFill>
                <a:latin typeface="Lucida Console" panose="020B0609040504020204" pitchFamily="49" charset="0"/>
              </a:rPr>
              <a:t>vs</a:t>
            </a:r>
            <a:r>
              <a:rPr lang="en-US" sz="1500" dirty="0" smtClean="0">
                <a:solidFill>
                  <a:schemeClr val="bg2">
                    <a:lumMod val="50000"/>
                  </a:schemeClr>
                </a:solidFill>
                <a:latin typeface="Lucida Console" panose="020B0609040504020204" pitchFamily="49" charset="0"/>
              </a:rPr>
              <a:t> heart rate</a:t>
            </a:r>
            <a:endParaRPr lang="en-US" sz="1500" dirty="0">
              <a:solidFill>
                <a:schemeClr val="bg2">
                  <a:lumMod val="50000"/>
                </a:schemeClr>
              </a:solidFill>
              <a:latin typeface="Lucida Console" panose="020B0609040504020204" pitchFamily="49" charset="0"/>
            </a:endParaRPr>
          </a:p>
          <a:p>
            <a:pPr marL="0" indent="0">
              <a:buClr>
                <a:srgbClr val="A53010"/>
              </a:buClr>
              <a:buNone/>
            </a:pPr>
            <a:r>
              <a:rPr lang="en-US" sz="1500" dirty="0">
                <a:solidFill>
                  <a:prstClr val="black"/>
                </a:solidFill>
                <a:latin typeface="Lucida Console" panose="020B0609040504020204" pitchFamily="49" charset="0"/>
              </a:rPr>
              <a:t>M &lt;- lm(formula = </a:t>
            </a:r>
            <a:r>
              <a:rPr lang="en-US" sz="1500" dirty="0" err="1">
                <a:solidFill>
                  <a:prstClr val="black"/>
                </a:solidFill>
                <a:latin typeface="Lucida Console" panose="020B0609040504020204" pitchFamily="49" charset="0"/>
              </a:rPr>
              <a:t>cats$Hwt</a:t>
            </a:r>
            <a:r>
              <a:rPr lang="en-US" sz="1500" dirty="0">
                <a:solidFill>
                  <a:prstClr val="black"/>
                </a:solidFill>
                <a:latin typeface="Lucida Console" panose="020B0609040504020204" pitchFamily="49" charset="0"/>
              </a:rPr>
              <a:t> ~ </a:t>
            </a:r>
            <a:r>
              <a:rPr lang="en-US" sz="1500" dirty="0" err="1">
                <a:solidFill>
                  <a:prstClr val="black"/>
                </a:solidFill>
                <a:latin typeface="Lucida Console" panose="020B0609040504020204" pitchFamily="49" charset="0"/>
              </a:rPr>
              <a:t>cats$Bwt</a:t>
            </a:r>
            <a:r>
              <a:rPr lang="en-US" sz="1500" dirty="0">
                <a:solidFill>
                  <a:prstClr val="black"/>
                </a:solidFill>
                <a:latin typeface="Lucida Console" panose="020B0609040504020204" pitchFamily="49" charset="0"/>
              </a:rPr>
              <a:t>, data=cats</a:t>
            </a:r>
            <a:r>
              <a:rPr lang="en-US" sz="15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) </a:t>
            </a:r>
            <a:r>
              <a:rPr lang="en-US" sz="1500" dirty="0" smtClean="0">
                <a:solidFill>
                  <a:schemeClr val="bg2">
                    <a:lumMod val="50000"/>
                  </a:schemeClr>
                </a:solidFill>
                <a:latin typeface="Lucida Console" panose="020B0609040504020204" pitchFamily="49" charset="0"/>
              </a:rPr>
              <a:t># fit a linear model</a:t>
            </a:r>
            <a:endParaRPr lang="en-US" sz="1500" dirty="0">
              <a:solidFill>
                <a:schemeClr val="bg2">
                  <a:lumMod val="50000"/>
                </a:schemeClr>
              </a:solidFill>
              <a:latin typeface="Lucida Console" panose="020B0609040504020204" pitchFamily="49" charset="0"/>
            </a:endParaRPr>
          </a:p>
          <a:p>
            <a:pPr marL="0" indent="0">
              <a:buClr>
                <a:srgbClr val="A53010"/>
              </a:buClr>
              <a:buNone/>
            </a:pPr>
            <a:r>
              <a:rPr lang="en-US" sz="1500" dirty="0" err="1">
                <a:solidFill>
                  <a:prstClr val="black"/>
                </a:solidFill>
                <a:latin typeface="Lucida Console" panose="020B0609040504020204" pitchFamily="49" charset="0"/>
              </a:rPr>
              <a:t>regmodel</a:t>
            </a:r>
            <a:r>
              <a:rPr lang="en-US" sz="1500" dirty="0">
                <a:solidFill>
                  <a:prstClr val="black"/>
                </a:solidFill>
                <a:latin typeface="Lucida Console" panose="020B0609040504020204" pitchFamily="49" charset="0"/>
              </a:rPr>
              <a:t> &lt;- predict(M</a:t>
            </a:r>
            <a:r>
              <a:rPr lang="en-US" sz="15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)   </a:t>
            </a:r>
            <a:r>
              <a:rPr lang="en-US" sz="1500" dirty="0" smtClean="0">
                <a:solidFill>
                  <a:schemeClr val="bg2">
                    <a:lumMod val="50000"/>
                  </a:schemeClr>
                </a:solidFill>
                <a:latin typeface="Lucida Console" panose="020B0609040504020204" pitchFamily="49" charset="0"/>
              </a:rPr>
              <a:t># predict values using this model</a:t>
            </a:r>
            <a:endParaRPr lang="en-US" sz="1500" dirty="0">
              <a:solidFill>
                <a:schemeClr val="bg2">
                  <a:lumMod val="50000"/>
                </a:schemeClr>
              </a:solidFill>
              <a:latin typeface="Lucida Console" panose="020B0609040504020204" pitchFamily="49" charset="0"/>
            </a:endParaRPr>
          </a:p>
          <a:p>
            <a:pPr marL="0" indent="0">
              <a:buClr>
                <a:srgbClr val="A53010"/>
              </a:buClr>
              <a:buNone/>
            </a:pPr>
            <a:r>
              <a:rPr lang="en-US" sz="1500" dirty="0">
                <a:solidFill>
                  <a:prstClr val="black"/>
                </a:solidFill>
                <a:latin typeface="Lucida Console" panose="020B0609040504020204" pitchFamily="49" charset="0"/>
              </a:rPr>
              <a:t>plot(</a:t>
            </a:r>
            <a:r>
              <a:rPr lang="en-US" sz="1500" dirty="0" err="1">
                <a:solidFill>
                  <a:prstClr val="black"/>
                </a:solidFill>
                <a:latin typeface="Lucida Console" panose="020B0609040504020204" pitchFamily="49" charset="0"/>
              </a:rPr>
              <a:t>cats$Bwt</a:t>
            </a:r>
            <a:r>
              <a:rPr lang="en-US" sz="1500" dirty="0">
                <a:solidFill>
                  <a:prstClr val="black"/>
                </a:solidFill>
                <a:latin typeface="Lucida Console" panose="020B0609040504020204" pitchFamily="49" charset="0"/>
              </a:rPr>
              <a:t>, </a:t>
            </a:r>
            <a:r>
              <a:rPr lang="en-US" sz="1500" dirty="0" err="1">
                <a:solidFill>
                  <a:prstClr val="black"/>
                </a:solidFill>
                <a:latin typeface="Lucida Console" panose="020B0609040504020204" pitchFamily="49" charset="0"/>
              </a:rPr>
              <a:t>cats$Hwt</a:t>
            </a:r>
            <a:r>
              <a:rPr lang="en-US" sz="1500" dirty="0">
                <a:solidFill>
                  <a:prstClr val="black"/>
                </a:solidFill>
                <a:latin typeface="Lucida Console" panose="020B0609040504020204" pitchFamily="49" charset="0"/>
              </a:rPr>
              <a:t>, </a:t>
            </a:r>
            <a:r>
              <a:rPr lang="en-US" sz="1500" dirty="0" err="1">
                <a:solidFill>
                  <a:prstClr val="black"/>
                </a:solidFill>
                <a:latin typeface="Lucida Console" panose="020B0609040504020204" pitchFamily="49" charset="0"/>
              </a:rPr>
              <a:t>pch</a:t>
            </a:r>
            <a:r>
              <a:rPr lang="en-US" sz="1500" dirty="0">
                <a:solidFill>
                  <a:prstClr val="black"/>
                </a:solidFill>
                <a:latin typeface="Lucida Console" panose="020B0609040504020204" pitchFamily="49" charset="0"/>
              </a:rPr>
              <a:t> = </a:t>
            </a:r>
            <a:r>
              <a:rPr lang="en-US" sz="1500" dirty="0">
                <a:solidFill>
                  <a:srgbClr val="0033CC"/>
                </a:solidFill>
                <a:latin typeface="Lucida Console" panose="020B0609040504020204" pitchFamily="49" charset="0"/>
              </a:rPr>
              <a:t>16</a:t>
            </a:r>
            <a:r>
              <a:rPr lang="en-US" sz="1500" dirty="0">
                <a:solidFill>
                  <a:prstClr val="black"/>
                </a:solidFill>
                <a:latin typeface="Lucida Console" panose="020B0609040504020204" pitchFamily="49" charset="0"/>
              </a:rPr>
              <a:t>, </a:t>
            </a:r>
            <a:r>
              <a:rPr lang="en-US" sz="1500" dirty="0" err="1">
                <a:solidFill>
                  <a:prstClr val="black"/>
                </a:solidFill>
                <a:latin typeface="Lucida Console" panose="020B0609040504020204" pitchFamily="49" charset="0"/>
              </a:rPr>
              <a:t>cex</a:t>
            </a:r>
            <a:r>
              <a:rPr lang="en-US" sz="1500" dirty="0">
                <a:solidFill>
                  <a:prstClr val="black"/>
                </a:solidFill>
                <a:latin typeface="Lucida Console" panose="020B0609040504020204" pitchFamily="49" charset="0"/>
              </a:rPr>
              <a:t> = </a:t>
            </a:r>
            <a:r>
              <a:rPr lang="en-US" sz="1500" dirty="0">
                <a:solidFill>
                  <a:srgbClr val="0033CC"/>
                </a:solidFill>
                <a:latin typeface="Lucida Console" panose="020B0609040504020204" pitchFamily="49" charset="0"/>
              </a:rPr>
              <a:t>1.3</a:t>
            </a:r>
            <a:r>
              <a:rPr lang="en-US" sz="1500" dirty="0">
                <a:solidFill>
                  <a:prstClr val="black"/>
                </a:solidFill>
                <a:latin typeface="Lucida Console" panose="020B0609040504020204" pitchFamily="49" charset="0"/>
              </a:rPr>
              <a:t>, col = "</a:t>
            </a:r>
            <a:r>
              <a:rPr lang="en-US" sz="1500" dirty="0">
                <a:solidFill>
                  <a:srgbClr val="7030A0"/>
                </a:solidFill>
                <a:latin typeface="Lucida Console" panose="020B0609040504020204" pitchFamily="49" charset="0"/>
              </a:rPr>
              <a:t>blue</a:t>
            </a:r>
            <a:r>
              <a:rPr lang="en-US" sz="1500" dirty="0">
                <a:solidFill>
                  <a:prstClr val="black"/>
                </a:solidFill>
                <a:latin typeface="Lucida Console" panose="020B0609040504020204" pitchFamily="49" charset="0"/>
              </a:rPr>
              <a:t>", main = "</a:t>
            </a:r>
            <a:r>
              <a:rPr lang="en-US" sz="1500" dirty="0">
                <a:solidFill>
                  <a:srgbClr val="7030A0"/>
                </a:solidFill>
                <a:latin typeface="Lucida Console" panose="020B0609040504020204" pitchFamily="49" charset="0"/>
              </a:rPr>
              <a:t>Heart rate plotted against body </a:t>
            </a:r>
            <a:r>
              <a:rPr lang="en-US" sz="1500" dirty="0" smtClean="0">
                <a:solidFill>
                  <a:srgbClr val="7030A0"/>
                </a:solidFill>
                <a:latin typeface="Lucida Console" panose="020B0609040504020204" pitchFamily="49" charset="0"/>
              </a:rPr>
              <a:t>weight </a:t>
            </a:r>
            <a:r>
              <a:rPr lang="en-US" sz="1500" dirty="0">
                <a:solidFill>
                  <a:srgbClr val="7030A0"/>
                </a:solidFill>
                <a:latin typeface="Lucida Console" panose="020B0609040504020204" pitchFamily="49" charset="0"/>
              </a:rPr>
              <a:t>of </a:t>
            </a:r>
            <a:r>
              <a:rPr lang="en-US" sz="1500" dirty="0" smtClean="0">
                <a:solidFill>
                  <a:srgbClr val="7030A0"/>
                </a:solidFill>
                <a:latin typeface="Lucida Console" panose="020B0609040504020204" pitchFamily="49" charset="0"/>
              </a:rPr>
              <a:t>cats</a:t>
            </a:r>
            <a:r>
              <a:rPr lang="en-US" sz="1500" dirty="0">
                <a:solidFill>
                  <a:prstClr val="black"/>
                </a:solidFill>
                <a:latin typeface="Lucida Console" panose="020B0609040504020204" pitchFamily="49" charset="0"/>
              </a:rPr>
              <a:t>", </a:t>
            </a:r>
            <a:r>
              <a:rPr lang="en-US" sz="1500" dirty="0" err="1">
                <a:solidFill>
                  <a:prstClr val="black"/>
                </a:solidFill>
                <a:latin typeface="Lucida Console" panose="020B0609040504020204" pitchFamily="49" charset="0"/>
              </a:rPr>
              <a:t>xlab</a:t>
            </a:r>
            <a:r>
              <a:rPr lang="en-US" sz="1500" dirty="0">
                <a:solidFill>
                  <a:prstClr val="black"/>
                </a:solidFill>
                <a:latin typeface="Lucida Console" panose="020B0609040504020204" pitchFamily="49" charset="0"/>
              </a:rPr>
              <a:t> = "</a:t>
            </a:r>
            <a:r>
              <a:rPr lang="en-US" sz="1500" dirty="0">
                <a:solidFill>
                  <a:srgbClr val="7030A0"/>
                </a:solidFill>
                <a:latin typeface="Lucida Console" panose="020B0609040504020204" pitchFamily="49" charset="0"/>
              </a:rPr>
              <a:t>Body weight</a:t>
            </a:r>
            <a:r>
              <a:rPr lang="en-US" sz="1500" dirty="0">
                <a:solidFill>
                  <a:prstClr val="black"/>
                </a:solidFill>
                <a:latin typeface="Lucida Console" panose="020B0609040504020204" pitchFamily="49" charset="0"/>
              </a:rPr>
              <a:t>", </a:t>
            </a:r>
            <a:r>
              <a:rPr lang="en-US" sz="1500" dirty="0" err="1">
                <a:solidFill>
                  <a:prstClr val="black"/>
                </a:solidFill>
                <a:latin typeface="Lucida Console" panose="020B0609040504020204" pitchFamily="49" charset="0"/>
              </a:rPr>
              <a:t>ylab</a:t>
            </a:r>
            <a:r>
              <a:rPr lang="en-US" sz="1500" dirty="0">
                <a:solidFill>
                  <a:prstClr val="black"/>
                </a:solidFill>
                <a:latin typeface="Lucida Console" panose="020B0609040504020204" pitchFamily="49" charset="0"/>
              </a:rPr>
              <a:t> = "</a:t>
            </a:r>
            <a:r>
              <a:rPr lang="en-US" sz="1500" dirty="0">
                <a:solidFill>
                  <a:srgbClr val="7030A0"/>
                </a:solidFill>
                <a:latin typeface="Lucida Console" panose="020B0609040504020204" pitchFamily="49" charset="0"/>
              </a:rPr>
              <a:t>Heart rate</a:t>
            </a:r>
            <a:r>
              <a:rPr lang="en-US" sz="15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")			 </a:t>
            </a:r>
            <a:r>
              <a:rPr lang="en-US" sz="1500" dirty="0" smtClean="0">
                <a:solidFill>
                  <a:schemeClr val="bg2">
                    <a:lumMod val="50000"/>
                  </a:schemeClr>
                </a:solidFill>
                <a:latin typeface="Lucida Console" panose="020B0609040504020204" pitchFamily="49" charset="0"/>
              </a:rPr>
              <a:t># scatter plot</a:t>
            </a:r>
            <a:endParaRPr lang="en-US" sz="1500" dirty="0">
              <a:solidFill>
                <a:schemeClr val="bg2">
                  <a:lumMod val="50000"/>
                </a:schemeClr>
              </a:solidFill>
              <a:latin typeface="Lucida Console" panose="020B0609040504020204" pitchFamily="49" charset="0"/>
            </a:endParaRPr>
          </a:p>
          <a:p>
            <a:pPr marL="0" indent="0">
              <a:buClr>
                <a:srgbClr val="A53010"/>
              </a:buClr>
              <a:buNone/>
            </a:pPr>
            <a:r>
              <a:rPr lang="en-US" sz="1500" dirty="0" err="1">
                <a:solidFill>
                  <a:prstClr val="black"/>
                </a:solidFill>
                <a:latin typeface="Lucida Console" panose="020B0609040504020204" pitchFamily="49" charset="0"/>
              </a:rPr>
              <a:t>abline</a:t>
            </a:r>
            <a:r>
              <a:rPr lang="en-US" sz="1500" dirty="0">
                <a:solidFill>
                  <a:prstClr val="black"/>
                </a:solidFill>
                <a:latin typeface="Lucida Console" panose="020B0609040504020204" pitchFamily="49" charset="0"/>
              </a:rPr>
              <a:t>(M) </a:t>
            </a:r>
            <a:r>
              <a:rPr lang="en-US" sz="15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				 </a:t>
            </a:r>
            <a:r>
              <a:rPr lang="en-US" sz="1500" dirty="0" smtClean="0">
                <a:solidFill>
                  <a:schemeClr val="bg2">
                    <a:lumMod val="50000"/>
                  </a:schemeClr>
                </a:solidFill>
                <a:latin typeface="Lucida Console" panose="020B0609040504020204" pitchFamily="49" charset="0"/>
              </a:rPr>
              <a:t># plot the regression line</a:t>
            </a:r>
            <a:endParaRPr lang="en-US" sz="1500" dirty="0">
              <a:solidFill>
                <a:schemeClr val="bg2">
                  <a:lumMod val="50000"/>
                </a:schemeClr>
              </a:solidFill>
              <a:latin typeface="Lucida Console" panose="020B0609040504020204" pitchFamily="49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49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414352" y="3993191"/>
            <a:ext cx="4870097" cy="2985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5285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Normal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 We can use </a:t>
            </a:r>
            <a:r>
              <a:rPr lang="en-US" b="1" dirty="0" smtClean="0">
                <a:solidFill>
                  <a:srgbClr val="0070C0"/>
                </a:solidFill>
              </a:rPr>
              <a:t>&lt;-</a:t>
            </a:r>
            <a:r>
              <a:rPr lang="en-US" dirty="0" smtClean="0"/>
              <a:t> as the </a:t>
            </a:r>
            <a:r>
              <a:rPr lang="en-US" dirty="0" smtClean="0">
                <a:solidFill>
                  <a:srgbClr val="FF0000"/>
                </a:solidFill>
              </a:rPr>
              <a:t>assignment</a:t>
            </a:r>
            <a:r>
              <a:rPr lang="en-US" dirty="0" smtClean="0"/>
              <a:t> operator in R</a:t>
            </a:r>
          </a:p>
          <a:p>
            <a:r>
              <a:rPr lang="en-US" dirty="0"/>
              <a:t> </a:t>
            </a:r>
            <a:r>
              <a:rPr lang="en-US" b="1" dirty="0" smtClean="0"/>
              <a:t>&gt;</a:t>
            </a:r>
            <a:r>
              <a:rPr lang="en-US" dirty="0" smtClean="0"/>
              <a:t> x &lt;- </a:t>
            </a:r>
            <a:r>
              <a:rPr lang="en-US" dirty="0" smtClean="0">
                <a:solidFill>
                  <a:srgbClr val="0033CC"/>
                </a:solidFill>
              </a:rPr>
              <a:t>4</a:t>
            </a:r>
            <a:r>
              <a:rPr lang="en-US" dirty="0" smtClean="0"/>
              <a:t>  </a:t>
            </a:r>
            <a:br>
              <a:rPr lang="en-US" dirty="0" smtClean="0"/>
            </a:br>
            <a:r>
              <a:rPr lang="en-US" dirty="0" smtClean="0"/>
              <a:t>(set x to 4)</a:t>
            </a:r>
          </a:p>
          <a:p>
            <a:r>
              <a:rPr lang="en-US" dirty="0" smtClean="0"/>
              <a:t>For </a:t>
            </a:r>
            <a:r>
              <a:rPr lang="en-US" dirty="0" smtClean="0">
                <a:solidFill>
                  <a:srgbClr val="00B050"/>
                </a:solidFill>
              </a:rPr>
              <a:t>printing</a:t>
            </a:r>
            <a:r>
              <a:rPr lang="en-US" dirty="0" smtClean="0"/>
              <a:t> the value of x</a:t>
            </a:r>
          </a:p>
          <a:p>
            <a:r>
              <a:rPr lang="en-US" b="1" dirty="0" smtClean="0"/>
              <a:t>&gt; x</a:t>
            </a:r>
            <a:br>
              <a:rPr lang="en-US" b="1" dirty="0" smtClean="0"/>
            </a:br>
            <a:r>
              <a:rPr lang="en-US" dirty="0" smtClean="0"/>
              <a:t>[1] 4</a:t>
            </a:r>
          </a:p>
          <a:p>
            <a:r>
              <a:rPr lang="en-US" dirty="0" smtClean="0"/>
              <a:t>OR, </a:t>
            </a:r>
            <a:r>
              <a:rPr lang="en-US" b="1" dirty="0" smtClean="0"/>
              <a:t>&gt; </a:t>
            </a:r>
            <a:r>
              <a:rPr lang="en-US" dirty="0" smtClean="0"/>
              <a:t>print(x)</a:t>
            </a:r>
            <a:br>
              <a:rPr lang="en-US" dirty="0" smtClean="0"/>
            </a:br>
            <a:r>
              <a:rPr lang="en-US" dirty="0" smtClean="0"/>
              <a:t>[1] 4	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8236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3-D plots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Clr>
                <a:srgbClr val="A53010"/>
              </a:buClr>
            </a:pPr>
            <a:r>
              <a:rPr lang="en-US" dirty="0" smtClean="0"/>
              <a:t>Packages </a:t>
            </a:r>
            <a:r>
              <a:rPr lang="en-US" dirty="0" smtClean="0">
                <a:solidFill>
                  <a:srgbClr val="7030A0"/>
                </a:solidFill>
              </a:rPr>
              <a:t>plot3D, ggplot2 </a:t>
            </a:r>
            <a:r>
              <a:rPr lang="en-US" dirty="0" smtClean="0"/>
              <a:t>contain useful 3D plotting options</a:t>
            </a:r>
          </a:p>
          <a:p>
            <a:pPr>
              <a:buClr>
                <a:srgbClr val="A53010"/>
              </a:buClr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p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lot3d, scatter3d, surf3d, persp3d </a:t>
            </a:r>
            <a:r>
              <a:rPr lang="en-US" dirty="0" smtClean="0"/>
              <a:t>are some of the commonly used plots.</a:t>
            </a:r>
          </a:p>
          <a:p>
            <a:pPr>
              <a:buClr>
                <a:srgbClr val="A53010"/>
              </a:buClr>
            </a:pPr>
            <a:r>
              <a:rPr lang="en-US" dirty="0" smtClean="0"/>
              <a:t>plot3d is from package </a:t>
            </a:r>
            <a:r>
              <a:rPr lang="en-US" dirty="0" err="1" smtClean="0">
                <a:solidFill>
                  <a:srgbClr val="7030A0"/>
                </a:solidFill>
              </a:rPr>
              <a:t>rgl</a:t>
            </a:r>
            <a:r>
              <a:rPr lang="en-US" dirty="0" smtClean="0"/>
              <a:t>.</a:t>
            </a:r>
          </a:p>
          <a:p>
            <a:pPr lvl="1">
              <a:buClr>
                <a:srgbClr val="A53010"/>
              </a:buClr>
            </a:pPr>
            <a:r>
              <a:rPr lang="en-US" dirty="0" smtClean="0"/>
              <a:t>It allows creating interactive 3D plots that can be rotated using the mouse.</a:t>
            </a:r>
          </a:p>
          <a:p>
            <a:pPr marL="0" indent="0">
              <a:lnSpc>
                <a:spcPct val="80000"/>
              </a:lnSpc>
              <a:buClr>
                <a:srgbClr val="A53010"/>
              </a:buClr>
              <a:buNone/>
            </a:pPr>
            <a:r>
              <a:rPr lang="en-IN" sz="13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		</a:t>
            </a:r>
            <a:r>
              <a:rPr lang="en-IN" sz="16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plot3d(x, y, z, </a:t>
            </a:r>
            <a:r>
              <a:rPr lang="en-IN" sz="1600" dirty="0">
                <a:solidFill>
                  <a:prstClr val="black"/>
                </a:solidFill>
                <a:latin typeface="Lucida Console" panose="020B0609040504020204" pitchFamily="49" charset="0"/>
              </a:rPr>
              <a:t>col="</a:t>
            </a:r>
            <a:r>
              <a:rPr lang="en-IN" sz="1600" dirty="0">
                <a:solidFill>
                  <a:srgbClr val="7030A0"/>
                </a:solidFill>
                <a:latin typeface="Lucida Console" panose="020B0609040504020204" pitchFamily="49" charset="0"/>
              </a:rPr>
              <a:t>red</a:t>
            </a:r>
            <a:r>
              <a:rPr lang="en-IN" sz="1600" dirty="0">
                <a:solidFill>
                  <a:prstClr val="black"/>
                </a:solidFill>
                <a:latin typeface="Lucida Console" panose="020B0609040504020204" pitchFamily="49" charset="0"/>
              </a:rPr>
              <a:t>", size=</a:t>
            </a:r>
            <a:r>
              <a:rPr lang="en-IN" sz="1600" dirty="0">
                <a:solidFill>
                  <a:srgbClr val="0070C0"/>
                </a:solidFill>
                <a:latin typeface="Lucida Console" panose="020B0609040504020204" pitchFamily="49" charset="0"/>
              </a:rPr>
              <a:t>3</a:t>
            </a:r>
            <a:r>
              <a:rPr lang="en-IN" sz="1600" dirty="0">
                <a:solidFill>
                  <a:prstClr val="black"/>
                </a:solidFill>
                <a:latin typeface="Lucida Console" panose="020B0609040504020204" pitchFamily="49" charset="0"/>
              </a:rPr>
              <a:t>)</a:t>
            </a:r>
          </a:p>
          <a:p>
            <a:pPr lvl="1">
              <a:buClr>
                <a:srgbClr val="A53010"/>
              </a:buClr>
            </a:pPr>
            <a:endParaRPr lang="en-US" dirty="0"/>
          </a:p>
          <a:p>
            <a:pPr>
              <a:buClr>
                <a:srgbClr val="A53010"/>
              </a:buClr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282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3-D </a:t>
            </a:r>
            <a:r>
              <a:rPr lang="en-US" dirty="0" smtClean="0"/>
              <a:t>plots: surf3D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Clr>
                <a:srgbClr val="A53010"/>
              </a:buClr>
            </a:pPr>
            <a:r>
              <a:rPr lang="en-US" dirty="0" smtClean="0"/>
              <a:t>Surf3d (package: plot3D) allows us to create surface plots like the one shown below:</a:t>
            </a:r>
          </a:p>
          <a:p>
            <a:pPr>
              <a:buClr>
                <a:srgbClr val="A53010"/>
              </a:buClr>
            </a:pPr>
            <a:endParaRPr lang="en-US" dirty="0" smtClean="0"/>
          </a:p>
          <a:p>
            <a:pPr>
              <a:buClr>
                <a:srgbClr val="A53010"/>
              </a:buClr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51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97325" y="3134667"/>
            <a:ext cx="6819048" cy="418095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5494394" y="3132281"/>
            <a:ext cx="8632371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chemeClr val="bg2">
                    <a:lumMod val="50000"/>
                  </a:schemeClr>
                </a:solidFill>
                <a:latin typeface="Lucida Console" panose="020B0609040504020204" pitchFamily="49" charset="0"/>
              </a:rPr>
              <a:t>#source: </a:t>
            </a:r>
            <a:r>
              <a:rPr lang="en-IN" sz="1400" dirty="0">
                <a:solidFill>
                  <a:schemeClr val="bg2">
                    <a:lumMod val="50000"/>
                  </a:schemeClr>
                </a:solidFill>
                <a:latin typeface="Lucida Console" panose="020B0609040504020204" pitchFamily="49" charset="0"/>
                <a:hlinkClick r:id="rId4"/>
              </a:rPr>
              <a:t>http://</a:t>
            </a:r>
            <a:r>
              <a:rPr lang="en-IN" sz="1400" dirty="0" smtClean="0">
                <a:solidFill>
                  <a:schemeClr val="bg2">
                    <a:lumMod val="50000"/>
                  </a:schemeClr>
                </a:solidFill>
                <a:latin typeface="Lucida Console" panose="020B0609040504020204" pitchFamily="49" charset="0"/>
                <a:hlinkClick r:id="rId4"/>
              </a:rPr>
              <a:t>blog.revolutionanalytics.com/2014/02/3d-</a:t>
            </a:r>
            <a:endParaRPr lang="en-IN" sz="1400" dirty="0" smtClean="0">
              <a:solidFill>
                <a:schemeClr val="bg2">
                  <a:lumMod val="50000"/>
                </a:schemeClr>
              </a:solidFill>
              <a:latin typeface="Lucida Console" panose="020B0609040504020204" pitchFamily="49" charset="0"/>
            </a:endParaRPr>
          </a:p>
          <a:p>
            <a:r>
              <a:rPr lang="en-IN" sz="1400" dirty="0" smtClean="0">
                <a:solidFill>
                  <a:schemeClr val="bg2">
                    <a:lumMod val="50000"/>
                  </a:schemeClr>
                </a:solidFill>
                <a:latin typeface="Lucida Console" panose="020B0609040504020204" pitchFamily="49" charset="0"/>
              </a:rPr>
              <a:t>plots-in-r.html</a:t>
            </a:r>
            <a:endParaRPr lang="en-IN" sz="1400" dirty="0">
              <a:solidFill>
                <a:schemeClr val="bg2">
                  <a:lumMod val="50000"/>
                </a:schemeClr>
              </a:solidFill>
              <a:latin typeface="Lucida Console" panose="020B0609040504020204" pitchFamily="49" charset="0"/>
            </a:endParaRPr>
          </a:p>
          <a:p>
            <a:r>
              <a:rPr lang="en-IN" sz="1400" dirty="0">
                <a:latin typeface="Lucida Console" panose="020B0609040504020204" pitchFamily="49" charset="0"/>
              </a:rPr>
              <a:t>library ('</a:t>
            </a:r>
            <a:r>
              <a:rPr lang="en-IN" sz="1400" dirty="0">
                <a:solidFill>
                  <a:srgbClr val="7030A0"/>
                </a:solidFill>
                <a:latin typeface="Lucida Console" panose="020B0609040504020204" pitchFamily="49" charset="0"/>
              </a:rPr>
              <a:t>ggplot2</a:t>
            </a:r>
            <a:r>
              <a:rPr lang="en-IN" sz="1400" dirty="0">
                <a:latin typeface="Lucida Console" panose="020B0609040504020204" pitchFamily="49" charset="0"/>
              </a:rPr>
              <a:t>')</a:t>
            </a:r>
          </a:p>
          <a:p>
            <a:r>
              <a:rPr lang="en-IN" sz="1400" dirty="0">
                <a:latin typeface="Lucida Console" panose="020B0609040504020204" pitchFamily="49" charset="0"/>
              </a:rPr>
              <a:t>library(plot3D)</a:t>
            </a:r>
          </a:p>
          <a:p>
            <a:r>
              <a:rPr lang="en-IN" sz="1400" dirty="0" smtClean="0">
                <a:latin typeface="Lucida Console" panose="020B0609040504020204" pitchFamily="49" charset="0"/>
              </a:rPr>
              <a:t>par(mar </a:t>
            </a:r>
            <a:r>
              <a:rPr lang="en-IN" sz="1400" dirty="0">
                <a:latin typeface="Lucida Console" panose="020B0609040504020204" pitchFamily="49" charset="0"/>
              </a:rPr>
              <a:t>= c(</a:t>
            </a:r>
            <a:r>
              <a:rPr lang="en-IN" sz="1400" dirty="0">
                <a:solidFill>
                  <a:srgbClr val="0033CC"/>
                </a:solidFill>
                <a:latin typeface="Lucida Console" panose="020B0609040504020204" pitchFamily="49" charset="0"/>
              </a:rPr>
              <a:t>2</a:t>
            </a:r>
            <a:r>
              <a:rPr lang="en-IN" sz="1400" dirty="0">
                <a:latin typeface="Lucida Console" panose="020B0609040504020204" pitchFamily="49" charset="0"/>
              </a:rPr>
              <a:t>, </a:t>
            </a:r>
            <a:r>
              <a:rPr lang="en-IN" sz="1400" dirty="0">
                <a:solidFill>
                  <a:srgbClr val="0033CC"/>
                </a:solidFill>
                <a:latin typeface="Lucida Console" panose="020B0609040504020204" pitchFamily="49" charset="0"/>
              </a:rPr>
              <a:t>2</a:t>
            </a:r>
            <a:r>
              <a:rPr lang="en-IN" sz="1400" dirty="0">
                <a:latin typeface="Lucida Console" panose="020B0609040504020204" pitchFamily="49" charset="0"/>
              </a:rPr>
              <a:t>, </a:t>
            </a:r>
            <a:r>
              <a:rPr lang="en-IN" sz="1400" dirty="0">
                <a:solidFill>
                  <a:srgbClr val="0033CC"/>
                </a:solidFill>
                <a:latin typeface="Lucida Console" panose="020B0609040504020204" pitchFamily="49" charset="0"/>
              </a:rPr>
              <a:t>2</a:t>
            </a:r>
            <a:r>
              <a:rPr lang="en-IN" sz="1400" dirty="0">
                <a:latin typeface="Lucida Console" panose="020B0609040504020204" pitchFamily="49" charset="0"/>
              </a:rPr>
              <a:t>, </a:t>
            </a:r>
            <a:r>
              <a:rPr lang="en-IN" sz="1400" dirty="0">
                <a:solidFill>
                  <a:srgbClr val="0033CC"/>
                </a:solidFill>
                <a:latin typeface="Lucida Console" panose="020B0609040504020204" pitchFamily="49" charset="0"/>
              </a:rPr>
              <a:t>2</a:t>
            </a:r>
            <a:r>
              <a:rPr lang="en-IN" sz="1400" dirty="0">
                <a:latin typeface="Lucida Console" panose="020B0609040504020204" pitchFamily="49" charset="0"/>
              </a:rPr>
              <a:t>))</a:t>
            </a:r>
          </a:p>
          <a:p>
            <a:r>
              <a:rPr lang="en-IN" sz="1400" dirty="0">
                <a:latin typeface="Lucida Console" panose="020B0609040504020204" pitchFamily="49" charset="0"/>
              </a:rPr>
              <a:t>par(</a:t>
            </a:r>
            <a:r>
              <a:rPr lang="en-IN" sz="1400" dirty="0" err="1">
                <a:latin typeface="Lucida Console" panose="020B0609040504020204" pitchFamily="49" charset="0"/>
              </a:rPr>
              <a:t>mfrow</a:t>
            </a:r>
            <a:r>
              <a:rPr lang="en-IN" sz="1400" dirty="0">
                <a:latin typeface="Lucida Console" panose="020B0609040504020204" pitchFamily="49" charset="0"/>
              </a:rPr>
              <a:t> = c(</a:t>
            </a:r>
            <a:r>
              <a:rPr lang="en-IN" sz="1400" dirty="0">
                <a:solidFill>
                  <a:srgbClr val="0033CC"/>
                </a:solidFill>
                <a:latin typeface="Lucida Console" panose="020B0609040504020204" pitchFamily="49" charset="0"/>
              </a:rPr>
              <a:t>1</a:t>
            </a:r>
            <a:r>
              <a:rPr lang="en-IN" sz="1400" dirty="0">
                <a:latin typeface="Lucida Console" panose="020B0609040504020204" pitchFamily="49" charset="0"/>
              </a:rPr>
              <a:t>, </a:t>
            </a:r>
            <a:r>
              <a:rPr lang="en-IN" sz="1400" dirty="0">
                <a:solidFill>
                  <a:srgbClr val="0033CC"/>
                </a:solidFill>
                <a:latin typeface="Lucida Console" panose="020B0609040504020204" pitchFamily="49" charset="0"/>
              </a:rPr>
              <a:t>1</a:t>
            </a:r>
            <a:r>
              <a:rPr lang="en-IN" sz="1400" dirty="0">
                <a:latin typeface="Lucida Console" panose="020B0609040504020204" pitchFamily="49" charset="0"/>
              </a:rPr>
              <a:t>))</a:t>
            </a:r>
          </a:p>
          <a:p>
            <a:r>
              <a:rPr lang="en-IN" sz="1400" dirty="0">
                <a:latin typeface="Lucida Console" panose="020B0609040504020204" pitchFamily="49" charset="0"/>
              </a:rPr>
              <a:t>R &lt;- </a:t>
            </a:r>
            <a:r>
              <a:rPr lang="en-IN" sz="1400" dirty="0" smtClean="0">
                <a:solidFill>
                  <a:srgbClr val="0033CC"/>
                </a:solidFill>
                <a:latin typeface="Lucida Console" panose="020B0609040504020204" pitchFamily="49" charset="0"/>
              </a:rPr>
              <a:t>3; </a:t>
            </a:r>
            <a:r>
              <a:rPr lang="en-IN" sz="1400" dirty="0" smtClean="0">
                <a:latin typeface="Lucida Console" panose="020B0609040504020204" pitchFamily="49" charset="0"/>
              </a:rPr>
              <a:t>r </a:t>
            </a:r>
            <a:r>
              <a:rPr lang="en-IN" sz="1400" dirty="0">
                <a:latin typeface="Lucida Console" panose="020B0609040504020204" pitchFamily="49" charset="0"/>
              </a:rPr>
              <a:t>&lt;- </a:t>
            </a:r>
            <a:r>
              <a:rPr lang="en-IN" sz="1400" dirty="0">
                <a:solidFill>
                  <a:srgbClr val="0033CC"/>
                </a:solidFill>
                <a:latin typeface="Lucida Console" panose="020B0609040504020204" pitchFamily="49" charset="0"/>
              </a:rPr>
              <a:t>2</a:t>
            </a:r>
          </a:p>
          <a:p>
            <a:r>
              <a:rPr lang="en-IN" sz="1400" dirty="0">
                <a:latin typeface="Lucida Console" panose="020B0609040504020204" pitchFamily="49" charset="0"/>
              </a:rPr>
              <a:t>x &lt;- </a:t>
            </a:r>
            <a:r>
              <a:rPr lang="en-IN" sz="1400" dirty="0" err="1">
                <a:latin typeface="Lucida Console" panose="020B0609040504020204" pitchFamily="49" charset="0"/>
              </a:rPr>
              <a:t>seq</a:t>
            </a:r>
            <a:r>
              <a:rPr lang="en-IN" sz="1400" dirty="0">
                <a:latin typeface="Lucida Console" panose="020B0609040504020204" pitchFamily="49" charset="0"/>
              </a:rPr>
              <a:t>(</a:t>
            </a:r>
            <a:r>
              <a:rPr lang="en-IN" sz="1400" dirty="0">
                <a:solidFill>
                  <a:srgbClr val="0033CC"/>
                </a:solidFill>
                <a:latin typeface="Lucida Console" panose="020B0609040504020204" pitchFamily="49" charset="0"/>
              </a:rPr>
              <a:t>0</a:t>
            </a:r>
            <a:r>
              <a:rPr lang="en-IN" sz="1400" dirty="0">
                <a:latin typeface="Lucida Console" panose="020B0609040504020204" pitchFamily="49" charset="0"/>
              </a:rPr>
              <a:t>, </a:t>
            </a:r>
            <a:r>
              <a:rPr lang="en-IN" sz="1400" dirty="0">
                <a:solidFill>
                  <a:srgbClr val="0033CC"/>
                </a:solidFill>
                <a:latin typeface="Lucida Console" panose="020B0609040504020204" pitchFamily="49" charset="0"/>
              </a:rPr>
              <a:t>2</a:t>
            </a:r>
            <a:r>
              <a:rPr lang="en-IN" sz="1400" dirty="0">
                <a:latin typeface="Lucida Console" panose="020B0609040504020204" pitchFamily="49" charset="0"/>
              </a:rPr>
              <a:t>*</a:t>
            </a:r>
            <a:r>
              <a:rPr lang="en-IN" sz="1400" dirty="0" err="1">
                <a:latin typeface="Lucida Console" panose="020B0609040504020204" pitchFamily="49" charset="0"/>
              </a:rPr>
              <a:t>pi,length.out</a:t>
            </a:r>
            <a:r>
              <a:rPr lang="en-IN" sz="1400" dirty="0">
                <a:latin typeface="Lucida Console" panose="020B0609040504020204" pitchFamily="49" charset="0"/>
              </a:rPr>
              <a:t>=</a:t>
            </a:r>
            <a:r>
              <a:rPr lang="en-IN" sz="1400" dirty="0">
                <a:solidFill>
                  <a:srgbClr val="0033CC"/>
                </a:solidFill>
                <a:latin typeface="Lucida Console" panose="020B0609040504020204" pitchFamily="49" charset="0"/>
              </a:rPr>
              <a:t>50</a:t>
            </a:r>
            <a:r>
              <a:rPr lang="en-IN" sz="1400" dirty="0">
                <a:latin typeface="Lucida Console" panose="020B0609040504020204" pitchFamily="49" charset="0"/>
              </a:rPr>
              <a:t>)</a:t>
            </a:r>
          </a:p>
          <a:p>
            <a:r>
              <a:rPr lang="en-IN" sz="1400" dirty="0">
                <a:latin typeface="Lucida Console" panose="020B0609040504020204" pitchFamily="49" charset="0"/>
              </a:rPr>
              <a:t>y &lt;- </a:t>
            </a:r>
            <a:r>
              <a:rPr lang="en-IN" sz="1400" dirty="0" err="1">
                <a:latin typeface="Lucida Console" panose="020B0609040504020204" pitchFamily="49" charset="0"/>
              </a:rPr>
              <a:t>seq</a:t>
            </a:r>
            <a:r>
              <a:rPr lang="en-IN" sz="1400" dirty="0">
                <a:latin typeface="Lucida Console" panose="020B0609040504020204" pitchFamily="49" charset="0"/>
              </a:rPr>
              <a:t>(</a:t>
            </a:r>
            <a:r>
              <a:rPr lang="en-IN" sz="1400" dirty="0">
                <a:solidFill>
                  <a:srgbClr val="0033CC"/>
                </a:solidFill>
                <a:latin typeface="Lucida Console" panose="020B0609040504020204" pitchFamily="49" charset="0"/>
              </a:rPr>
              <a:t>0</a:t>
            </a:r>
            <a:r>
              <a:rPr lang="en-IN" sz="1400" dirty="0">
                <a:latin typeface="Lucida Console" panose="020B0609040504020204" pitchFamily="49" charset="0"/>
              </a:rPr>
              <a:t>, </a:t>
            </a:r>
            <a:r>
              <a:rPr lang="en-IN" sz="1400" dirty="0" err="1">
                <a:latin typeface="Lucida Console" panose="020B0609040504020204" pitchFamily="49" charset="0"/>
              </a:rPr>
              <a:t>pi,length.out</a:t>
            </a:r>
            <a:r>
              <a:rPr lang="en-IN" sz="1400" dirty="0">
                <a:latin typeface="Lucida Console" panose="020B0609040504020204" pitchFamily="49" charset="0"/>
              </a:rPr>
              <a:t>=</a:t>
            </a:r>
            <a:r>
              <a:rPr lang="en-IN" sz="1400" dirty="0">
                <a:solidFill>
                  <a:srgbClr val="0033CC"/>
                </a:solidFill>
                <a:latin typeface="Lucida Console" panose="020B0609040504020204" pitchFamily="49" charset="0"/>
              </a:rPr>
              <a:t>50</a:t>
            </a:r>
            <a:r>
              <a:rPr lang="en-IN" sz="1400" dirty="0">
                <a:latin typeface="Lucida Console" panose="020B0609040504020204" pitchFamily="49" charset="0"/>
              </a:rPr>
              <a:t>)</a:t>
            </a:r>
          </a:p>
          <a:p>
            <a:r>
              <a:rPr lang="en-IN" sz="1400" dirty="0">
                <a:latin typeface="Lucida Console" panose="020B0609040504020204" pitchFamily="49" charset="0"/>
              </a:rPr>
              <a:t>M &lt;- mesh(x, y)</a:t>
            </a:r>
          </a:p>
          <a:p>
            <a:r>
              <a:rPr lang="en-IN" sz="1400" dirty="0" smtClean="0">
                <a:latin typeface="Lucida Console" panose="020B0609040504020204" pitchFamily="49" charset="0"/>
              </a:rPr>
              <a:t>alpha </a:t>
            </a:r>
            <a:r>
              <a:rPr lang="en-IN" sz="1400" dirty="0">
                <a:latin typeface="Lucida Console" panose="020B0609040504020204" pitchFamily="49" charset="0"/>
              </a:rPr>
              <a:t>&lt;- </a:t>
            </a:r>
            <a:r>
              <a:rPr lang="en-IN" sz="1400" dirty="0" err="1" smtClean="0">
                <a:latin typeface="Lucida Console" panose="020B0609040504020204" pitchFamily="49" charset="0"/>
              </a:rPr>
              <a:t>M$x</a:t>
            </a:r>
            <a:r>
              <a:rPr lang="en-IN" sz="1400" dirty="0" smtClean="0">
                <a:latin typeface="Lucida Console" panose="020B0609040504020204" pitchFamily="49" charset="0"/>
              </a:rPr>
              <a:t>; beta </a:t>
            </a:r>
            <a:r>
              <a:rPr lang="en-IN" sz="1400" dirty="0">
                <a:latin typeface="Lucida Console" panose="020B0609040504020204" pitchFamily="49" charset="0"/>
              </a:rPr>
              <a:t>&lt;- </a:t>
            </a:r>
            <a:r>
              <a:rPr lang="en-IN" sz="1400" dirty="0" err="1">
                <a:latin typeface="Lucida Console" panose="020B0609040504020204" pitchFamily="49" charset="0"/>
              </a:rPr>
              <a:t>M$y</a:t>
            </a:r>
            <a:endParaRPr lang="en-IN" sz="1400" dirty="0">
              <a:latin typeface="Lucida Console" panose="020B0609040504020204" pitchFamily="49" charset="0"/>
            </a:endParaRPr>
          </a:p>
          <a:p>
            <a:r>
              <a:rPr lang="en-IN" sz="1400" dirty="0" smtClean="0">
                <a:latin typeface="Lucida Console" panose="020B0609040504020204" pitchFamily="49" charset="0"/>
              </a:rPr>
              <a:t>surf3D(x </a:t>
            </a:r>
            <a:r>
              <a:rPr lang="en-IN" sz="1400" dirty="0">
                <a:latin typeface="Lucida Console" panose="020B0609040504020204" pitchFamily="49" charset="0"/>
              </a:rPr>
              <a:t>= (R + r*</a:t>
            </a:r>
            <a:r>
              <a:rPr lang="en-IN" sz="1400" dirty="0" err="1">
                <a:latin typeface="Lucida Console" panose="020B0609040504020204" pitchFamily="49" charset="0"/>
              </a:rPr>
              <a:t>cos</a:t>
            </a:r>
            <a:r>
              <a:rPr lang="en-IN" sz="1400" dirty="0">
                <a:latin typeface="Lucida Console" panose="020B0609040504020204" pitchFamily="49" charset="0"/>
              </a:rPr>
              <a:t>(alpha)) * </a:t>
            </a:r>
            <a:r>
              <a:rPr lang="en-IN" sz="1400" dirty="0" err="1">
                <a:latin typeface="Lucida Console" panose="020B0609040504020204" pitchFamily="49" charset="0"/>
              </a:rPr>
              <a:t>cos</a:t>
            </a:r>
            <a:r>
              <a:rPr lang="en-IN" sz="1400" dirty="0">
                <a:latin typeface="Lucida Console" panose="020B0609040504020204" pitchFamily="49" charset="0"/>
              </a:rPr>
              <a:t>(beta),</a:t>
            </a:r>
          </a:p>
          <a:p>
            <a:r>
              <a:rPr lang="en-IN" sz="1400" dirty="0">
                <a:latin typeface="Lucida Console" panose="020B0609040504020204" pitchFamily="49" charset="0"/>
              </a:rPr>
              <a:t>       y = (R + r*</a:t>
            </a:r>
            <a:r>
              <a:rPr lang="en-IN" sz="1400" dirty="0" err="1">
                <a:latin typeface="Lucida Console" panose="020B0609040504020204" pitchFamily="49" charset="0"/>
              </a:rPr>
              <a:t>cos</a:t>
            </a:r>
            <a:r>
              <a:rPr lang="en-IN" sz="1400" dirty="0">
                <a:latin typeface="Lucida Console" panose="020B0609040504020204" pitchFamily="49" charset="0"/>
              </a:rPr>
              <a:t>(alpha)) * sin(beta),</a:t>
            </a:r>
          </a:p>
          <a:p>
            <a:r>
              <a:rPr lang="en-IN" sz="1400" dirty="0">
                <a:latin typeface="Lucida Console" panose="020B0609040504020204" pitchFamily="49" charset="0"/>
              </a:rPr>
              <a:t>       z = r * sin(alpha),</a:t>
            </a:r>
          </a:p>
          <a:p>
            <a:r>
              <a:rPr lang="en-IN" sz="1400" dirty="0">
                <a:latin typeface="Lucida Console" panose="020B0609040504020204" pitchFamily="49" charset="0"/>
              </a:rPr>
              <a:t>       </a:t>
            </a:r>
            <a:r>
              <a:rPr lang="en-IN" sz="1400" dirty="0" err="1">
                <a:latin typeface="Lucida Console" panose="020B0609040504020204" pitchFamily="49" charset="0"/>
              </a:rPr>
              <a:t>colkey</a:t>
            </a:r>
            <a:r>
              <a:rPr lang="en-IN" sz="1400" dirty="0">
                <a:latin typeface="Lucida Console" panose="020B0609040504020204" pitchFamily="49" charset="0"/>
              </a:rPr>
              <a:t>=FALSE,</a:t>
            </a:r>
          </a:p>
          <a:p>
            <a:r>
              <a:rPr lang="en-IN" sz="1400" dirty="0">
                <a:latin typeface="Lucida Console" panose="020B0609040504020204" pitchFamily="49" charset="0"/>
              </a:rPr>
              <a:t>       </a:t>
            </a:r>
            <a:r>
              <a:rPr lang="en-IN" sz="1400" dirty="0" err="1">
                <a:latin typeface="Lucida Console" panose="020B0609040504020204" pitchFamily="49" charset="0"/>
              </a:rPr>
              <a:t>bty</a:t>
            </a:r>
            <a:r>
              <a:rPr lang="en-IN" sz="1400" dirty="0">
                <a:latin typeface="Lucida Console" panose="020B0609040504020204" pitchFamily="49" charset="0"/>
              </a:rPr>
              <a:t>="</a:t>
            </a:r>
            <a:r>
              <a:rPr lang="en-IN" sz="1400" dirty="0">
                <a:solidFill>
                  <a:srgbClr val="7030A0"/>
                </a:solidFill>
                <a:latin typeface="Lucida Console" panose="020B0609040504020204" pitchFamily="49" charset="0"/>
              </a:rPr>
              <a:t>b2</a:t>
            </a:r>
            <a:r>
              <a:rPr lang="en-IN" sz="1400" dirty="0">
                <a:latin typeface="Lucida Console" panose="020B0609040504020204" pitchFamily="49" charset="0"/>
              </a:rPr>
              <a:t>",</a:t>
            </a:r>
          </a:p>
          <a:p>
            <a:r>
              <a:rPr lang="en-IN" sz="1400" dirty="0">
                <a:latin typeface="Lucida Console" panose="020B0609040504020204" pitchFamily="49" charset="0"/>
              </a:rPr>
              <a:t>       main="</a:t>
            </a:r>
            <a:r>
              <a:rPr lang="en-IN" sz="1400" dirty="0">
                <a:solidFill>
                  <a:srgbClr val="7030A0"/>
                </a:solidFill>
                <a:latin typeface="Lucida Console" panose="020B0609040504020204" pitchFamily="49" charset="0"/>
              </a:rPr>
              <a:t>Half</a:t>
            </a:r>
            <a:r>
              <a:rPr lang="en-IN" sz="1400" dirty="0">
                <a:latin typeface="Lucida Console" panose="020B0609040504020204" pitchFamily="49" charset="0"/>
              </a:rPr>
              <a:t> </a:t>
            </a:r>
            <a:r>
              <a:rPr lang="en-IN" sz="1400" dirty="0">
                <a:solidFill>
                  <a:srgbClr val="7030A0"/>
                </a:solidFill>
                <a:latin typeface="Lucida Console" panose="020B0609040504020204" pitchFamily="49" charset="0"/>
              </a:rPr>
              <a:t>of</a:t>
            </a:r>
            <a:r>
              <a:rPr lang="en-IN" sz="1400" dirty="0">
                <a:latin typeface="Lucida Console" panose="020B0609040504020204" pitchFamily="49" charset="0"/>
              </a:rPr>
              <a:t> </a:t>
            </a:r>
            <a:r>
              <a:rPr lang="en-IN" sz="1400" dirty="0">
                <a:solidFill>
                  <a:srgbClr val="7030A0"/>
                </a:solidFill>
                <a:latin typeface="Lucida Console" panose="020B0609040504020204" pitchFamily="49" charset="0"/>
              </a:rPr>
              <a:t>a</a:t>
            </a:r>
            <a:r>
              <a:rPr lang="en-IN" sz="1400" dirty="0">
                <a:latin typeface="Lucida Console" panose="020B0609040504020204" pitchFamily="49" charset="0"/>
              </a:rPr>
              <a:t> </a:t>
            </a:r>
            <a:r>
              <a:rPr lang="en-IN" sz="1400" dirty="0">
                <a:solidFill>
                  <a:srgbClr val="7030A0"/>
                </a:solidFill>
                <a:latin typeface="Lucida Console" panose="020B0609040504020204" pitchFamily="49" charset="0"/>
              </a:rPr>
              <a:t>Torus</a:t>
            </a:r>
            <a:r>
              <a:rPr lang="en-IN" sz="1400" dirty="0" smtClean="0">
                <a:latin typeface="Lucida Console" panose="020B0609040504020204" pitchFamily="49" charset="0"/>
              </a:rPr>
              <a:t>")</a:t>
            </a:r>
            <a:endParaRPr lang="en-IN" sz="1400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2547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3-D </a:t>
            </a:r>
            <a:r>
              <a:rPr lang="en-US" dirty="0" smtClean="0"/>
              <a:t>plots: persp3d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Clr>
                <a:srgbClr val="A53010"/>
              </a:buClr>
            </a:pPr>
            <a:r>
              <a:rPr lang="en-US" dirty="0" smtClean="0"/>
              <a:t>persp3d(package: plot3D) allows us to create surface plots like the one shown below:</a:t>
            </a:r>
          </a:p>
          <a:p>
            <a:pPr>
              <a:buClr>
                <a:srgbClr val="A53010"/>
              </a:buClr>
            </a:pPr>
            <a:endParaRPr lang="en-US" dirty="0" smtClean="0"/>
          </a:p>
          <a:p>
            <a:pPr>
              <a:buClr>
                <a:srgbClr val="A53010"/>
              </a:buClr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52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141854" y="3356677"/>
            <a:ext cx="8632371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A53010"/>
              </a:buClr>
            </a:pPr>
            <a:endParaRPr lang="en-US" sz="1600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pPr>
              <a:buClr>
                <a:srgbClr val="A53010"/>
              </a:buClr>
            </a:pPr>
            <a:r>
              <a:rPr lang="en-US" sz="1600" dirty="0" err="1">
                <a:solidFill>
                  <a:prstClr val="black"/>
                </a:solidFill>
                <a:latin typeface="Lucida Console" panose="020B0609040504020204" pitchFamily="49" charset="0"/>
              </a:rPr>
              <a:t>xdim</a:t>
            </a:r>
            <a:r>
              <a:rPr lang="en-US" sz="1600" dirty="0">
                <a:solidFill>
                  <a:prstClr val="black"/>
                </a:solidFill>
                <a:latin typeface="Lucida Console" panose="020B0609040504020204" pitchFamily="49" charset="0"/>
              </a:rPr>
              <a:t> &lt;- </a:t>
            </a:r>
            <a:r>
              <a:rPr lang="en-US" sz="1600" dirty="0" smtClean="0">
                <a:solidFill>
                  <a:srgbClr val="0033CC"/>
                </a:solidFill>
                <a:latin typeface="Lucida Console" panose="020B0609040504020204" pitchFamily="49" charset="0"/>
              </a:rPr>
              <a:t>16</a:t>
            </a:r>
            <a:endParaRPr lang="en-US" sz="1600" dirty="0">
              <a:solidFill>
                <a:srgbClr val="0033CC"/>
              </a:solidFill>
              <a:latin typeface="Lucida Console" panose="020B0609040504020204" pitchFamily="49" charset="0"/>
            </a:endParaRPr>
          </a:p>
          <a:p>
            <a:pPr>
              <a:buClr>
                <a:srgbClr val="A53010"/>
              </a:buClr>
            </a:pPr>
            <a:r>
              <a:rPr lang="en-US" sz="1600" dirty="0" err="1" smtClean="0">
                <a:solidFill>
                  <a:prstClr val="black"/>
                </a:solidFill>
                <a:latin typeface="Lucida Console" panose="020B0609040504020204" pitchFamily="49" charset="0"/>
              </a:rPr>
              <a:t>newmap</a:t>
            </a:r>
            <a:r>
              <a:rPr lang="en-US" sz="16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 &lt;- array(</a:t>
            </a:r>
            <a:r>
              <a:rPr lang="en-US" sz="1600" dirty="0" smtClean="0">
                <a:solidFill>
                  <a:srgbClr val="0033CC"/>
                </a:solidFill>
                <a:latin typeface="Lucida Console" panose="020B0609040504020204" pitchFamily="49" charset="0"/>
              </a:rPr>
              <a:t>0</a:t>
            </a:r>
            <a:r>
              <a:rPr lang="en-US" sz="16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,dim=c(</a:t>
            </a:r>
            <a:r>
              <a:rPr lang="en-US" sz="1600" dirty="0" err="1" smtClean="0">
                <a:solidFill>
                  <a:prstClr val="black"/>
                </a:solidFill>
                <a:latin typeface="Lucida Console" panose="020B0609040504020204" pitchFamily="49" charset="0"/>
              </a:rPr>
              <a:t>xdim,xdim</a:t>
            </a:r>
            <a:r>
              <a:rPr lang="en-US" sz="16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))</a:t>
            </a:r>
          </a:p>
          <a:p>
            <a:pPr>
              <a:buClr>
                <a:srgbClr val="A53010"/>
              </a:buClr>
            </a:pPr>
            <a:r>
              <a:rPr lang="en-US" sz="1600" dirty="0" err="1" smtClean="0">
                <a:solidFill>
                  <a:prstClr val="black"/>
                </a:solidFill>
                <a:latin typeface="Lucida Console" panose="020B0609040504020204" pitchFamily="49" charset="0"/>
              </a:rPr>
              <a:t>newmap</a:t>
            </a:r>
            <a:r>
              <a:rPr lang="en-US" sz="16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600" dirty="0">
                <a:solidFill>
                  <a:prstClr val="black"/>
                </a:solidFill>
                <a:latin typeface="Lucida Console" panose="020B0609040504020204" pitchFamily="49" charset="0"/>
              </a:rPr>
              <a:t>&lt;- </a:t>
            </a:r>
            <a:r>
              <a:rPr lang="en-US" sz="1600" dirty="0" err="1" smtClean="0">
                <a:latin typeface="Lucida Console" panose="020B0609040504020204" pitchFamily="49" charset="0"/>
              </a:rPr>
              <a:t>rnorm</a:t>
            </a:r>
            <a:r>
              <a:rPr lang="en-US" sz="1600" dirty="0" smtClean="0">
                <a:latin typeface="Lucida Console" panose="020B0609040504020204" pitchFamily="49" charset="0"/>
              </a:rPr>
              <a:t>(</a:t>
            </a:r>
            <a:r>
              <a:rPr lang="en-US" sz="1600" dirty="0" smtClean="0">
                <a:solidFill>
                  <a:srgbClr val="0033CC"/>
                </a:solidFill>
                <a:latin typeface="Lucida Console" panose="020B0609040504020204" pitchFamily="49" charset="0"/>
              </a:rPr>
              <a:t>256,1,.2</a:t>
            </a:r>
            <a:r>
              <a:rPr lang="en-US" sz="16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)</a:t>
            </a:r>
            <a:endParaRPr lang="en-US" sz="1600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pPr>
              <a:buClr>
                <a:srgbClr val="A53010"/>
              </a:buClr>
            </a:pPr>
            <a:r>
              <a:rPr lang="en-US" sz="1600" dirty="0" err="1">
                <a:solidFill>
                  <a:prstClr val="black"/>
                </a:solidFill>
                <a:latin typeface="Lucida Console" panose="020B0609040504020204" pitchFamily="49" charset="0"/>
              </a:rPr>
              <a:t>jet.colors</a:t>
            </a:r>
            <a:r>
              <a:rPr lang="en-US" sz="1600" dirty="0">
                <a:solidFill>
                  <a:prstClr val="black"/>
                </a:solidFill>
                <a:latin typeface="Lucida Console" panose="020B0609040504020204" pitchFamily="49" charset="0"/>
              </a:rPr>
              <a:t> &lt;- </a:t>
            </a:r>
            <a:r>
              <a:rPr lang="en-US" sz="1600" dirty="0" err="1">
                <a:solidFill>
                  <a:prstClr val="black"/>
                </a:solidFill>
                <a:latin typeface="Lucida Console" panose="020B0609040504020204" pitchFamily="49" charset="0"/>
              </a:rPr>
              <a:t>colorRampPalette</a:t>
            </a:r>
            <a:r>
              <a:rPr lang="en-US" sz="1600" dirty="0">
                <a:solidFill>
                  <a:prstClr val="black"/>
                </a:solidFill>
                <a:latin typeface="Lucida Console" panose="020B0609040504020204" pitchFamily="49" charset="0"/>
              </a:rPr>
              <a:t>( c("</a:t>
            </a:r>
            <a:r>
              <a:rPr lang="en-US" sz="1600" dirty="0">
                <a:solidFill>
                  <a:srgbClr val="7030A0"/>
                </a:solidFill>
                <a:latin typeface="Lucida Console" panose="020B0609040504020204" pitchFamily="49" charset="0"/>
              </a:rPr>
              <a:t>yellow</a:t>
            </a:r>
            <a:r>
              <a:rPr lang="en-US" sz="1600" dirty="0">
                <a:solidFill>
                  <a:prstClr val="black"/>
                </a:solidFill>
                <a:latin typeface="Lucida Console" panose="020B0609040504020204" pitchFamily="49" charset="0"/>
              </a:rPr>
              <a:t>", "</a:t>
            </a:r>
            <a:r>
              <a:rPr lang="en-US" sz="1600" dirty="0">
                <a:solidFill>
                  <a:srgbClr val="7030A0"/>
                </a:solidFill>
                <a:latin typeface="Lucida Console" panose="020B0609040504020204" pitchFamily="49" charset="0"/>
              </a:rPr>
              <a:t>red</a:t>
            </a:r>
            <a:r>
              <a:rPr lang="en-US" sz="1600" dirty="0">
                <a:solidFill>
                  <a:prstClr val="black"/>
                </a:solidFill>
                <a:latin typeface="Lucida Console" panose="020B0609040504020204" pitchFamily="49" charset="0"/>
              </a:rPr>
              <a:t>") ) </a:t>
            </a:r>
          </a:p>
          <a:p>
            <a:pPr>
              <a:buClr>
                <a:srgbClr val="A53010"/>
              </a:buClr>
            </a:pPr>
            <a:r>
              <a:rPr lang="en-US" sz="1600" dirty="0">
                <a:solidFill>
                  <a:prstClr val="black"/>
                </a:solidFill>
                <a:latin typeface="Lucida Console" panose="020B0609040504020204" pitchFamily="49" charset="0"/>
              </a:rPr>
              <a:t>pal &lt;- </a:t>
            </a:r>
            <a:r>
              <a:rPr lang="en-US" sz="1600" dirty="0" err="1">
                <a:solidFill>
                  <a:prstClr val="black"/>
                </a:solidFill>
                <a:latin typeface="Lucida Console" panose="020B0609040504020204" pitchFamily="49" charset="0"/>
              </a:rPr>
              <a:t>jet.colors</a:t>
            </a:r>
            <a:r>
              <a:rPr lang="en-US" sz="1600" dirty="0">
                <a:solidFill>
                  <a:prstClr val="black"/>
                </a:solidFill>
                <a:latin typeface="Lucida Console" panose="020B0609040504020204" pitchFamily="49" charset="0"/>
              </a:rPr>
              <a:t>(</a:t>
            </a:r>
            <a:r>
              <a:rPr lang="en-US" sz="1600" dirty="0">
                <a:solidFill>
                  <a:srgbClr val="0033CC"/>
                </a:solidFill>
                <a:latin typeface="Lucida Console" panose="020B0609040504020204" pitchFamily="49" charset="0"/>
              </a:rPr>
              <a:t>100</a:t>
            </a:r>
            <a:r>
              <a:rPr lang="en-US" sz="1600" dirty="0">
                <a:solidFill>
                  <a:prstClr val="black"/>
                </a:solidFill>
                <a:latin typeface="Lucida Console" panose="020B0609040504020204" pitchFamily="49" charset="0"/>
              </a:rPr>
              <a:t>)</a:t>
            </a:r>
          </a:p>
          <a:p>
            <a:pPr>
              <a:buClr>
                <a:srgbClr val="A53010"/>
              </a:buClr>
            </a:pPr>
            <a:r>
              <a:rPr lang="en-US" sz="1600" dirty="0" err="1">
                <a:solidFill>
                  <a:prstClr val="black"/>
                </a:solidFill>
                <a:latin typeface="Lucida Console" panose="020B0609040504020204" pitchFamily="49" charset="0"/>
              </a:rPr>
              <a:t>col.ind</a:t>
            </a:r>
            <a:r>
              <a:rPr lang="en-US" sz="1600" dirty="0">
                <a:solidFill>
                  <a:prstClr val="black"/>
                </a:solidFill>
                <a:latin typeface="Lucida Console" panose="020B0609040504020204" pitchFamily="49" charset="0"/>
              </a:rPr>
              <a:t> &lt;- cut(newmap,</a:t>
            </a:r>
            <a:r>
              <a:rPr lang="en-US" sz="1600" dirty="0">
                <a:solidFill>
                  <a:srgbClr val="0033CC"/>
                </a:solidFill>
                <a:latin typeface="Lucida Console" panose="020B0609040504020204" pitchFamily="49" charset="0"/>
              </a:rPr>
              <a:t>100</a:t>
            </a:r>
            <a:r>
              <a:rPr lang="en-US" sz="1600" dirty="0">
                <a:solidFill>
                  <a:prstClr val="black"/>
                </a:solidFill>
                <a:latin typeface="Lucida Console" panose="020B0609040504020204" pitchFamily="49" charset="0"/>
              </a:rPr>
              <a:t>) </a:t>
            </a:r>
            <a:r>
              <a:rPr lang="en-US" sz="1600" dirty="0">
                <a:solidFill>
                  <a:schemeClr val="bg2">
                    <a:lumMod val="50000"/>
                  </a:schemeClr>
                </a:solidFill>
                <a:latin typeface="Lucida Console" panose="020B0609040504020204" pitchFamily="49" charset="0"/>
              </a:rPr>
              <a:t># </a:t>
            </a:r>
            <a:r>
              <a:rPr lang="en-US" sz="1600" dirty="0" err="1">
                <a:solidFill>
                  <a:schemeClr val="bg2">
                    <a:lumMod val="50000"/>
                  </a:schemeClr>
                </a:solidFill>
                <a:latin typeface="Lucida Console" panose="020B0609040504020204" pitchFamily="49" charset="0"/>
              </a:rPr>
              <a:t>colour</a:t>
            </a:r>
            <a:r>
              <a:rPr lang="en-US" sz="1600" dirty="0">
                <a:solidFill>
                  <a:schemeClr val="bg2">
                    <a:lumMod val="50000"/>
                  </a:schemeClr>
                </a:solidFill>
                <a:latin typeface="Lucida Console" panose="020B0609040504020204" pitchFamily="49" charset="0"/>
              </a:rPr>
              <a:t> indices of each point</a:t>
            </a:r>
          </a:p>
          <a:p>
            <a:pPr>
              <a:buClr>
                <a:srgbClr val="A53010"/>
              </a:buClr>
            </a:pPr>
            <a:r>
              <a:rPr lang="en-US" sz="1600" dirty="0">
                <a:solidFill>
                  <a:prstClr val="black"/>
                </a:solidFill>
                <a:latin typeface="Lucida Console" panose="020B0609040504020204" pitchFamily="49" charset="0"/>
              </a:rPr>
              <a:t>persp3d(</a:t>
            </a:r>
            <a:r>
              <a:rPr lang="en-US" sz="1600" dirty="0" err="1">
                <a:solidFill>
                  <a:prstClr val="black"/>
                </a:solidFill>
                <a:latin typeface="Lucida Console" panose="020B0609040504020204" pitchFamily="49" charset="0"/>
              </a:rPr>
              <a:t>seq</a:t>
            </a:r>
            <a:r>
              <a:rPr lang="en-US" sz="1600" dirty="0">
                <a:solidFill>
                  <a:prstClr val="black"/>
                </a:solidFill>
                <a:latin typeface="Lucida Console" panose="020B0609040504020204" pitchFamily="49" charset="0"/>
              </a:rPr>
              <a:t>(</a:t>
            </a:r>
            <a:r>
              <a:rPr lang="en-US" sz="1600" dirty="0">
                <a:solidFill>
                  <a:srgbClr val="0033CC"/>
                </a:solidFill>
                <a:latin typeface="Lucida Console" panose="020B0609040504020204" pitchFamily="49" charset="0"/>
              </a:rPr>
              <a:t>1</a:t>
            </a:r>
            <a:r>
              <a:rPr lang="en-US" sz="1600" dirty="0">
                <a:solidFill>
                  <a:prstClr val="black"/>
                </a:solidFill>
                <a:latin typeface="Lucida Console" panose="020B0609040504020204" pitchFamily="49" charset="0"/>
              </a:rPr>
              <a:t>:xdim),</a:t>
            </a:r>
            <a:r>
              <a:rPr lang="en-US" sz="1600" dirty="0" err="1">
                <a:solidFill>
                  <a:prstClr val="black"/>
                </a:solidFill>
                <a:latin typeface="Lucida Console" panose="020B0609040504020204" pitchFamily="49" charset="0"/>
              </a:rPr>
              <a:t>seq</a:t>
            </a:r>
            <a:r>
              <a:rPr lang="en-US" sz="1600" dirty="0">
                <a:solidFill>
                  <a:prstClr val="black"/>
                </a:solidFill>
                <a:latin typeface="Lucida Console" panose="020B0609040504020204" pitchFamily="49" charset="0"/>
              </a:rPr>
              <a:t>(</a:t>
            </a:r>
            <a:r>
              <a:rPr lang="en-US" sz="1600" dirty="0">
                <a:solidFill>
                  <a:srgbClr val="0033CC"/>
                </a:solidFill>
                <a:latin typeface="Lucida Console" panose="020B0609040504020204" pitchFamily="49" charset="0"/>
              </a:rPr>
              <a:t>1</a:t>
            </a:r>
            <a:r>
              <a:rPr lang="en-US" sz="1600" dirty="0">
                <a:solidFill>
                  <a:prstClr val="black"/>
                </a:solidFill>
                <a:latin typeface="Lucida Console" panose="020B0609040504020204" pitchFamily="49" charset="0"/>
              </a:rPr>
              <a:t>:xdim),</a:t>
            </a:r>
            <a:r>
              <a:rPr lang="en-US" sz="1600" dirty="0" err="1">
                <a:solidFill>
                  <a:prstClr val="black"/>
                </a:solidFill>
                <a:latin typeface="Lucida Console" panose="020B0609040504020204" pitchFamily="49" charset="0"/>
              </a:rPr>
              <a:t>newmap,shade</a:t>
            </a:r>
            <a:r>
              <a:rPr lang="en-US" sz="1600" dirty="0">
                <a:solidFill>
                  <a:prstClr val="black"/>
                </a:solidFill>
                <a:latin typeface="Lucida Console" panose="020B0609040504020204" pitchFamily="49" charset="0"/>
              </a:rPr>
              <a:t>=TRUE, </a:t>
            </a:r>
            <a:endParaRPr lang="en-US" sz="1600" dirty="0" smtClean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pPr>
              <a:buClr>
                <a:srgbClr val="A53010"/>
              </a:buClr>
            </a:pPr>
            <a:r>
              <a:rPr lang="en-US" sz="16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type</a:t>
            </a:r>
            <a:r>
              <a:rPr lang="en-US" sz="1600" dirty="0">
                <a:solidFill>
                  <a:prstClr val="black"/>
                </a:solidFill>
                <a:latin typeface="Lucida Console" panose="020B0609040504020204" pitchFamily="49" charset="0"/>
              </a:rPr>
              <a:t>="</a:t>
            </a:r>
            <a:r>
              <a:rPr lang="en-US" sz="1600" dirty="0">
                <a:solidFill>
                  <a:srgbClr val="7030A0"/>
                </a:solidFill>
                <a:latin typeface="Lucida Console" panose="020B0609040504020204" pitchFamily="49" charset="0"/>
              </a:rPr>
              <a:t>wire</a:t>
            </a:r>
            <a:r>
              <a:rPr lang="en-US" sz="1600" dirty="0">
                <a:solidFill>
                  <a:prstClr val="black"/>
                </a:solidFill>
                <a:latin typeface="Lucida Console" panose="020B0609040504020204" pitchFamily="49" charset="0"/>
              </a:rPr>
              <a:t>", col=pal[</a:t>
            </a:r>
            <a:r>
              <a:rPr lang="en-US" sz="1600" dirty="0" err="1">
                <a:solidFill>
                  <a:prstClr val="black"/>
                </a:solidFill>
                <a:latin typeface="Lucida Console" panose="020B0609040504020204" pitchFamily="49" charset="0"/>
              </a:rPr>
              <a:t>col.ind</a:t>
            </a:r>
            <a:r>
              <a:rPr lang="en-US" sz="1600" dirty="0">
                <a:solidFill>
                  <a:prstClr val="black"/>
                </a:solidFill>
                <a:latin typeface="Lucida Console" panose="020B0609040504020204" pitchFamily="49" charset="0"/>
              </a:rPr>
              <a:t>],</a:t>
            </a:r>
            <a:r>
              <a:rPr lang="en-US" sz="1600" dirty="0" err="1">
                <a:solidFill>
                  <a:prstClr val="black"/>
                </a:solidFill>
                <a:latin typeface="Lucida Console" panose="020B0609040504020204" pitchFamily="49" charset="0"/>
              </a:rPr>
              <a:t>xlab</a:t>
            </a:r>
            <a:r>
              <a:rPr lang="en-US" sz="1600" dirty="0">
                <a:solidFill>
                  <a:prstClr val="black"/>
                </a:solidFill>
                <a:latin typeface="Lucida Console" panose="020B0609040504020204" pitchFamily="49" charset="0"/>
              </a:rPr>
              <a:t>="",</a:t>
            </a:r>
            <a:r>
              <a:rPr lang="en-US" sz="1600" dirty="0" err="1">
                <a:solidFill>
                  <a:prstClr val="black"/>
                </a:solidFill>
                <a:latin typeface="Lucida Console" panose="020B0609040504020204" pitchFamily="49" charset="0"/>
              </a:rPr>
              <a:t>ylab</a:t>
            </a:r>
            <a:r>
              <a:rPr lang="en-US" sz="1600" dirty="0">
                <a:solidFill>
                  <a:prstClr val="black"/>
                </a:solidFill>
                <a:latin typeface="Lucida Console" panose="020B0609040504020204" pitchFamily="49" charset="0"/>
              </a:rPr>
              <a:t>="",</a:t>
            </a:r>
            <a:r>
              <a:rPr lang="en-US" sz="1600" dirty="0" err="1">
                <a:solidFill>
                  <a:prstClr val="black"/>
                </a:solidFill>
                <a:latin typeface="Lucida Console" panose="020B0609040504020204" pitchFamily="49" charset="0"/>
              </a:rPr>
              <a:t>zlab</a:t>
            </a:r>
            <a:r>
              <a:rPr lang="en-US" sz="16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="",</a:t>
            </a:r>
          </a:p>
          <a:p>
            <a:pPr>
              <a:buClr>
                <a:srgbClr val="A53010"/>
              </a:buClr>
            </a:pPr>
            <a:r>
              <a:rPr lang="en-US" sz="1600" dirty="0" err="1" smtClean="0">
                <a:solidFill>
                  <a:prstClr val="black"/>
                </a:solidFill>
                <a:latin typeface="Lucida Console" panose="020B0609040504020204" pitchFamily="49" charset="0"/>
              </a:rPr>
              <a:t>cex.axis</a:t>
            </a:r>
            <a:r>
              <a:rPr lang="en-US" sz="16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=</a:t>
            </a:r>
            <a:r>
              <a:rPr lang="en-US" sz="1600" dirty="0" smtClean="0">
                <a:solidFill>
                  <a:srgbClr val="0033CC"/>
                </a:solidFill>
                <a:latin typeface="Lucida Console" panose="020B0609040504020204" pitchFamily="49" charset="0"/>
              </a:rPr>
              <a:t>1.5</a:t>
            </a:r>
            <a:r>
              <a:rPr lang="en-US" sz="16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,xtics</a:t>
            </a:r>
            <a:r>
              <a:rPr lang="en-US" sz="1600" dirty="0">
                <a:solidFill>
                  <a:prstClr val="black"/>
                </a:solidFill>
                <a:latin typeface="Lucida Console" panose="020B0609040504020204" pitchFamily="49" charset="0"/>
              </a:rPr>
              <a:t>="",aspect=</a:t>
            </a:r>
            <a:r>
              <a:rPr lang="en-US" sz="1600" dirty="0">
                <a:solidFill>
                  <a:srgbClr val="0033CC"/>
                </a:solidFill>
                <a:latin typeface="Lucida Console" panose="020B0609040504020204" pitchFamily="49" charset="0"/>
              </a:rPr>
              <a:t>2</a:t>
            </a:r>
            <a:r>
              <a:rPr lang="en-US" sz="1600" dirty="0">
                <a:solidFill>
                  <a:prstClr val="black"/>
                </a:solidFill>
                <a:latin typeface="Lucida Console" panose="020B0609040504020204" pitchFamily="49" charset="0"/>
              </a:rPr>
              <a:t>,zlim=c(</a:t>
            </a:r>
            <a:r>
              <a:rPr lang="en-US" sz="1600" dirty="0">
                <a:solidFill>
                  <a:srgbClr val="0033CC"/>
                </a:solidFill>
                <a:latin typeface="Lucida Console" panose="020B0609040504020204" pitchFamily="49" charset="0"/>
              </a:rPr>
              <a:t>0,5</a:t>
            </a:r>
            <a:r>
              <a:rPr lang="en-US" sz="1600" dirty="0">
                <a:solidFill>
                  <a:prstClr val="black"/>
                </a:solidFill>
                <a:latin typeface="Lucida Console" panose="020B0609040504020204" pitchFamily="49" charset="0"/>
              </a:rPr>
              <a:t>))</a:t>
            </a:r>
            <a:endParaRPr lang="en-US" sz="1600" dirty="0">
              <a:solidFill>
                <a:prstClr val="black"/>
              </a:solidFill>
              <a:latin typeface="Lucida Console" panose="020B0609040504020204" pitchFamily="49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11906" y="2668352"/>
            <a:ext cx="4428881" cy="4189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8298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009621" y="2365435"/>
            <a:ext cx="4464579" cy="250819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2031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Numeric Vector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 </a:t>
            </a:r>
            <a:r>
              <a:rPr lang="en-US" dirty="0" smtClean="0">
                <a:solidFill>
                  <a:srgbClr val="C00000"/>
                </a:solidFill>
              </a:rPr>
              <a:t>Simplest</a:t>
            </a:r>
            <a:r>
              <a:rPr lang="en-US" dirty="0" smtClean="0"/>
              <a:t> data structure</a:t>
            </a:r>
          </a:p>
          <a:p>
            <a:pPr lvl="1"/>
            <a:r>
              <a:rPr lang="en-US" dirty="0" smtClean="0"/>
              <a:t>Numeric vector</a:t>
            </a:r>
          </a:p>
          <a:p>
            <a:pPr lvl="1"/>
            <a:r>
              <a:rPr lang="en-US" b="1" dirty="0" smtClean="0"/>
              <a:t>&gt;</a:t>
            </a:r>
            <a:r>
              <a:rPr lang="en-US" dirty="0" smtClean="0"/>
              <a:t> v &lt;- c(</a:t>
            </a:r>
            <a:r>
              <a:rPr lang="en-US" dirty="0" smtClean="0">
                <a:solidFill>
                  <a:srgbClr val="0033CC"/>
                </a:solidFill>
              </a:rPr>
              <a:t>1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0033CC"/>
                </a:solidFill>
              </a:rPr>
              <a:t>2,3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 </a:t>
            </a:r>
            <a:r>
              <a:rPr lang="en-US" b="1" dirty="0" smtClean="0">
                <a:solidFill>
                  <a:srgbClr val="0070C0"/>
                </a:solidFill>
              </a:rPr>
              <a:t>&lt;-</a:t>
            </a:r>
            <a:r>
              <a:rPr lang="en-US" dirty="0" smtClean="0"/>
              <a:t> is the assignment operator</a:t>
            </a:r>
          </a:p>
          <a:p>
            <a:pPr lvl="1"/>
            <a:r>
              <a:rPr lang="en-US" dirty="0"/>
              <a:t> </a:t>
            </a:r>
            <a:r>
              <a:rPr lang="en-US" b="1" dirty="0" smtClean="0">
                <a:solidFill>
                  <a:srgbClr val="0070C0"/>
                </a:solidFill>
              </a:rPr>
              <a:t>c</a:t>
            </a:r>
            <a:r>
              <a:rPr lang="en-US" dirty="0" smtClean="0"/>
              <a:t> is the list concatenation operator</a:t>
            </a:r>
          </a:p>
          <a:p>
            <a:r>
              <a:rPr lang="en-US" dirty="0" smtClean="0"/>
              <a:t>To </a:t>
            </a:r>
            <a:r>
              <a:rPr lang="en-US" dirty="0" smtClean="0">
                <a:solidFill>
                  <a:srgbClr val="00B050"/>
                </a:solidFill>
              </a:rPr>
              <a:t>print</a:t>
            </a:r>
            <a:r>
              <a:rPr lang="en-US" dirty="0" smtClean="0"/>
              <a:t> the value, </a:t>
            </a:r>
            <a:r>
              <a:rPr lang="en-US" i="1" dirty="0" smtClean="0"/>
              <a:t>v</a:t>
            </a:r>
          </a:p>
          <a:p>
            <a:pPr lvl="1"/>
            <a:r>
              <a:rPr lang="en-US" dirty="0" smtClean="0"/>
              <a:t>Type :   </a:t>
            </a:r>
            <a:r>
              <a:rPr lang="en-US" b="1" dirty="0" smtClean="0"/>
              <a:t>&gt;</a:t>
            </a:r>
            <a:r>
              <a:rPr lang="en-US" dirty="0" smtClean="0"/>
              <a:t> v</a:t>
            </a:r>
          </a:p>
          <a:p>
            <a:pPr lvl="1"/>
            <a:r>
              <a:rPr lang="en-US" dirty="0" smtClean="0"/>
              <a:t>Output: </a:t>
            </a:r>
            <a:r>
              <a:rPr lang="en-US" dirty="0"/>
              <a:t>[1] 1 2 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362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vector is a full fledged variable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 Let us do the following:</a:t>
            </a:r>
          </a:p>
          <a:p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b="1" dirty="0" smtClean="0"/>
              <a:t>&gt; </a:t>
            </a:r>
            <a:r>
              <a:rPr lang="en-US" dirty="0" smtClean="0"/>
              <a:t>1/v</a:t>
            </a:r>
            <a:br>
              <a:rPr lang="en-US" dirty="0" smtClean="0"/>
            </a:br>
            <a:r>
              <a:rPr lang="en-US" dirty="0"/>
              <a:t>[1] 1.0000000 0.5000000 </a:t>
            </a:r>
            <a:r>
              <a:rPr lang="en-US" dirty="0" smtClean="0"/>
              <a:t>0.3333333</a:t>
            </a:r>
          </a:p>
          <a:p>
            <a:r>
              <a:rPr lang="en-US" b="1" dirty="0" smtClean="0"/>
              <a:t>  &gt; </a:t>
            </a:r>
            <a:r>
              <a:rPr lang="en-US" dirty="0" smtClean="0"/>
              <a:t>v + 2</a:t>
            </a:r>
            <a:br>
              <a:rPr lang="en-US" dirty="0" smtClean="0"/>
            </a:br>
            <a:r>
              <a:rPr lang="en-US" dirty="0"/>
              <a:t>[1] 3 4 </a:t>
            </a:r>
            <a:r>
              <a:rPr lang="en-US" dirty="0" smtClean="0"/>
              <a:t>5</a:t>
            </a:r>
          </a:p>
          <a:p>
            <a:r>
              <a:rPr lang="en-US" dirty="0" smtClean="0"/>
              <a:t>We can </a:t>
            </a:r>
            <a:r>
              <a:rPr lang="en-US" dirty="0" smtClean="0">
                <a:solidFill>
                  <a:srgbClr val="00B050"/>
                </a:solidFill>
              </a:rPr>
              <a:t>treat</a:t>
            </a:r>
            <a:r>
              <a:rPr lang="en-US" dirty="0" smtClean="0"/>
              <a:t> a vector as a regular variable</a:t>
            </a:r>
          </a:p>
          <a:p>
            <a:r>
              <a:rPr lang="en-US" dirty="0" smtClean="0"/>
              <a:t>For </a:t>
            </a:r>
            <a:r>
              <a:rPr lang="en-US" b="1" dirty="0" smtClean="0">
                <a:solidFill>
                  <a:srgbClr val="00B050"/>
                </a:solidFill>
              </a:rPr>
              <a:t>example</a:t>
            </a:r>
            <a:r>
              <a:rPr lang="en-US" dirty="0" smtClean="0"/>
              <a:t>, we can have:</a:t>
            </a:r>
          </a:p>
          <a:p>
            <a:pPr lvl="1"/>
            <a:r>
              <a:rPr lang="en-US" b="1" dirty="0" smtClean="0"/>
              <a:t>&gt; </a:t>
            </a:r>
            <a:r>
              <a:rPr lang="en-US" dirty="0" smtClean="0"/>
              <a:t>v1 &lt;- v / 2</a:t>
            </a:r>
            <a:br>
              <a:rPr lang="en-US" dirty="0" smtClean="0"/>
            </a:br>
            <a:r>
              <a:rPr lang="en-US" b="1" dirty="0" smtClean="0"/>
              <a:t>&gt; </a:t>
            </a:r>
            <a:r>
              <a:rPr lang="en-US" dirty="0" smtClean="0"/>
              <a:t>v1</a:t>
            </a:r>
            <a:br>
              <a:rPr lang="en-US" dirty="0" smtClean="0"/>
            </a:br>
            <a:r>
              <a:rPr lang="en-US" dirty="0"/>
              <a:t>[1] 0.5 1.0 1.5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413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 vector with vectors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&gt;</a:t>
            </a:r>
            <a:r>
              <a:rPr lang="en-US" dirty="0"/>
              <a:t> </a:t>
            </a:r>
            <a:r>
              <a:rPr lang="en-US" dirty="0" smtClean="0"/>
              <a:t>v </a:t>
            </a:r>
            <a:r>
              <a:rPr lang="en-US" dirty="0"/>
              <a:t>&lt;- c (1,2,3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b="1" dirty="0" smtClean="0"/>
              <a:t>&gt;</a:t>
            </a:r>
            <a:r>
              <a:rPr lang="en-US" dirty="0" smtClean="0"/>
              <a:t> v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 [</a:t>
            </a:r>
            <a:r>
              <a:rPr lang="en-US" dirty="0"/>
              <a:t>1] 1 2 </a:t>
            </a:r>
            <a:r>
              <a:rPr lang="en-US" dirty="0" smtClean="0"/>
              <a:t>3</a:t>
            </a:r>
            <a:br>
              <a:rPr lang="en-US" dirty="0" smtClean="0"/>
            </a:br>
            <a:r>
              <a:rPr lang="en-US" dirty="0" smtClean="0"/>
              <a:t>    </a:t>
            </a:r>
            <a:r>
              <a:rPr lang="en-US" b="1" dirty="0" smtClean="0"/>
              <a:t>&gt;</a:t>
            </a:r>
            <a:r>
              <a:rPr lang="en-US" dirty="0" smtClean="0"/>
              <a:t> </a:t>
            </a:r>
            <a:r>
              <a:rPr lang="en-US" dirty="0" err="1" smtClean="0"/>
              <a:t>vnew</a:t>
            </a:r>
            <a:r>
              <a:rPr lang="en-US" dirty="0" smtClean="0"/>
              <a:t> </a:t>
            </a:r>
            <a:r>
              <a:rPr lang="en-US" dirty="0"/>
              <a:t>&lt;- c (</a:t>
            </a:r>
            <a:r>
              <a:rPr lang="en-US" dirty="0" smtClean="0"/>
              <a:t>v,0,v)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b="1" dirty="0" smtClean="0"/>
              <a:t>&gt;</a:t>
            </a:r>
            <a:r>
              <a:rPr lang="en-US" dirty="0" smtClean="0"/>
              <a:t> </a:t>
            </a:r>
            <a:r>
              <a:rPr lang="en-US" dirty="0" err="1" smtClean="0"/>
              <a:t>vnew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 [</a:t>
            </a:r>
            <a:r>
              <a:rPr lang="en-US" dirty="0"/>
              <a:t>1] 1 2 3 0 1 2 </a:t>
            </a:r>
            <a:r>
              <a:rPr lang="en-US" dirty="0" smtClean="0"/>
              <a:t>3</a:t>
            </a:r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b="1" dirty="0" smtClean="0">
                <a:solidFill>
                  <a:srgbClr val="0070C0"/>
                </a:solidFill>
              </a:rPr>
              <a:t>c</a:t>
            </a:r>
            <a:r>
              <a:rPr lang="en-US" dirty="0" smtClean="0"/>
              <a:t> operator concatenates all the vectors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752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 on Vectors and Complex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 If </a:t>
            </a:r>
            <a:r>
              <a:rPr lang="en-US" i="1" dirty="0" smtClean="0"/>
              <a:t>v </a:t>
            </a:r>
            <a:r>
              <a:rPr lang="en-US" dirty="0" smtClean="0"/>
              <a:t>is a vector</a:t>
            </a:r>
          </a:p>
          <a:p>
            <a:r>
              <a:rPr lang="en-US" dirty="0"/>
              <a:t> </a:t>
            </a:r>
            <a:r>
              <a:rPr lang="en-US" dirty="0" smtClean="0"/>
              <a:t>Here, are a few of the </a:t>
            </a:r>
            <a:r>
              <a:rPr lang="en-US" dirty="0" smtClean="0">
                <a:solidFill>
                  <a:srgbClr val="00B050"/>
                </a:solidFill>
              </a:rPr>
              <a:t>functions</a:t>
            </a:r>
            <a:r>
              <a:rPr lang="en-US" dirty="0" smtClean="0"/>
              <a:t> that take </a:t>
            </a:r>
            <a:r>
              <a:rPr lang="en-US" dirty="0" smtClean="0">
                <a:solidFill>
                  <a:srgbClr val="0070C0"/>
                </a:solidFill>
              </a:rPr>
              <a:t>vectors</a:t>
            </a:r>
            <a:r>
              <a:rPr lang="en-US" dirty="0" smtClean="0"/>
              <a:t> as inputs:</a:t>
            </a:r>
            <a:br>
              <a:rPr lang="en-US" dirty="0" smtClean="0"/>
            </a:br>
            <a:r>
              <a:rPr lang="en-US" dirty="0" smtClean="0"/>
              <a:t>mean(v), max(v), </a:t>
            </a:r>
            <a:r>
              <a:rPr lang="en-US" dirty="0" err="1" smtClean="0"/>
              <a:t>sqrt</a:t>
            </a:r>
            <a:r>
              <a:rPr lang="en-US" dirty="0" smtClean="0"/>
              <a:t>(v), length(v), sum(v), prod(v), sort (v) (in ascending order)</a:t>
            </a:r>
          </a:p>
          <a:p>
            <a:r>
              <a:rPr lang="en-US" b="1" dirty="0"/>
              <a:t>&gt;</a:t>
            </a:r>
            <a:r>
              <a:rPr lang="en-US" dirty="0"/>
              <a:t> x &lt;- 1 + 1i</a:t>
            </a:r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b="1" dirty="0" smtClean="0"/>
              <a:t>&gt;</a:t>
            </a:r>
            <a:r>
              <a:rPr lang="en-US" dirty="0" smtClean="0"/>
              <a:t> </a:t>
            </a:r>
            <a:r>
              <a:rPr lang="en-US" dirty="0"/>
              <a:t>y &lt;- 1i</a:t>
            </a:r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b="1" dirty="0" smtClean="0"/>
              <a:t>&gt;</a:t>
            </a:r>
            <a:r>
              <a:rPr lang="en-US" dirty="0" smtClean="0"/>
              <a:t> </a:t>
            </a:r>
            <a:r>
              <a:rPr lang="en-US" dirty="0"/>
              <a:t>x * y</a:t>
            </a:r>
          </a:p>
          <a:p>
            <a:pPr marL="0" indent="0">
              <a:buNone/>
            </a:pPr>
            <a:r>
              <a:rPr lang="en-US" dirty="0" smtClean="0"/>
              <a:t>    [</a:t>
            </a:r>
            <a:r>
              <a:rPr lang="en-US" dirty="0"/>
              <a:t>1] -1+1i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6942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2674</TotalTime>
  <Words>2817</Words>
  <Application>Microsoft Office PowerPoint</Application>
  <PresentationFormat>Widescreen</PresentationFormat>
  <Paragraphs>625</Paragraphs>
  <Slides>53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61" baseType="lpstr">
      <vt:lpstr>Arial</vt:lpstr>
      <vt:lpstr>Calibri</vt:lpstr>
      <vt:lpstr>Cambria Math</vt:lpstr>
      <vt:lpstr>Century Gothic</vt:lpstr>
      <vt:lpstr>Lucida Console</vt:lpstr>
      <vt:lpstr>Wingdings</vt:lpstr>
      <vt:lpstr>Wingdings 3</vt:lpstr>
      <vt:lpstr>Wisp</vt:lpstr>
      <vt:lpstr>The R Language  </vt:lpstr>
      <vt:lpstr>Overview of R</vt:lpstr>
      <vt:lpstr>Running R </vt:lpstr>
      <vt:lpstr>Outline</vt:lpstr>
      <vt:lpstr>Normal Variables</vt:lpstr>
      <vt:lpstr>A Numeric Vector</vt:lpstr>
      <vt:lpstr>A vector is a full fledged variable</vt:lpstr>
      <vt:lpstr>Creating a vector with vectors</vt:lpstr>
      <vt:lpstr>Functions on Vectors and Complex Numbers</vt:lpstr>
      <vt:lpstr>Generating Vectors</vt:lpstr>
      <vt:lpstr>Boolean Variables and Vectors</vt:lpstr>
      <vt:lpstr>String Vectors</vt:lpstr>
      <vt:lpstr>Outline</vt:lpstr>
      <vt:lpstr>Factors</vt:lpstr>
      <vt:lpstr>Graphical View of the Problem</vt:lpstr>
      <vt:lpstr>Code</vt:lpstr>
      <vt:lpstr>Code - II</vt:lpstr>
      <vt:lpstr>Time for the results</vt:lpstr>
      <vt:lpstr>levels and table</vt:lpstr>
      <vt:lpstr>Outline</vt:lpstr>
      <vt:lpstr>Arrays and Matrices</vt:lpstr>
      <vt:lpstr>Other ways to make arrays</vt:lpstr>
      <vt:lpstr>Arrays are Created in Column Major Order</vt:lpstr>
      <vt:lpstr>The matrix command</vt:lpstr>
      <vt:lpstr>cbind and rbind</vt:lpstr>
      <vt:lpstr>Problem: set the diagonal elements of a matrix to 0</vt:lpstr>
      <vt:lpstr>Recycling Rule</vt:lpstr>
      <vt:lpstr>Matrix Operations</vt:lpstr>
      <vt:lpstr>Additional Features</vt:lpstr>
      <vt:lpstr>Outline</vt:lpstr>
      <vt:lpstr>Lists and Data Frames</vt:lpstr>
      <vt:lpstr>Named Components</vt:lpstr>
      <vt:lpstr>Data Frames</vt:lpstr>
      <vt:lpstr>Accessing an Element</vt:lpstr>
      <vt:lpstr>Operations on Data Frames</vt:lpstr>
      <vt:lpstr>Reading Data from Files</vt:lpstr>
      <vt:lpstr>Outline</vt:lpstr>
      <vt:lpstr>Grouping, Loops, Conditional Execution</vt:lpstr>
      <vt:lpstr>For loop</vt:lpstr>
      <vt:lpstr>While loop</vt:lpstr>
      <vt:lpstr>Writing one’s own functions</vt:lpstr>
      <vt:lpstr>Applying a Function</vt:lpstr>
      <vt:lpstr>Named arguments</vt:lpstr>
      <vt:lpstr>Scoping in R</vt:lpstr>
      <vt:lpstr>Functional Programming: Closures</vt:lpstr>
      <vt:lpstr>Example: Numerical Integration</vt:lpstr>
      <vt:lpstr>Outline</vt:lpstr>
      <vt:lpstr>Plotting a Function</vt:lpstr>
      <vt:lpstr>Plotting: Linear Regression</vt:lpstr>
      <vt:lpstr>Creating 3-D plots </vt:lpstr>
      <vt:lpstr>Creating 3-D plots: surf3D </vt:lpstr>
      <vt:lpstr>Creating 3-D plots: persp3d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Smruti Sarangi</dc:creator>
  <cp:lastModifiedBy>Hameedah</cp:lastModifiedBy>
  <cp:revision>116</cp:revision>
  <dcterms:created xsi:type="dcterms:W3CDTF">2017-01-10T13:12:20Z</dcterms:created>
  <dcterms:modified xsi:type="dcterms:W3CDTF">2017-01-22T11:36:50Z</dcterms:modified>
</cp:coreProperties>
</file>