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3178" autoAdjust="0"/>
  </p:normalViewPr>
  <p:slideViewPr>
    <p:cSldViewPr snapToGrid="0">
      <p:cViewPr>
        <p:scale>
          <a:sx n="60" d="100"/>
          <a:sy n="60" d="100"/>
        </p:scale>
        <p:origin x="-8526" y="-781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2" d="100"/>
          <a:sy n="42" d="100"/>
        </p:scale>
        <p:origin x="2328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37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4302680" y="-1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formatted for you.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add or remove bullet points from text,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or body text,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make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instead of ours? No problem!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Just click a picture, press the Delete key, then click the icon to add your picture.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 smtClean="0"/>
              <a:t>Type your question or a statement of the problem here</a:t>
            </a:r>
            <a:endParaRPr lang="en-US" dirty="0"/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2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6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58240" y="685860"/>
            <a:ext cx="30175200" cy="2971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8240" y="6019800"/>
            <a:ext cx="4158996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15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Ethical Hacking of License Managers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 smtClean="0"/>
              <a:t>Karishma Agarwal, </a:t>
            </a:r>
            <a:r>
              <a:rPr lang="en-US" dirty="0" err="1" smtClean="0"/>
              <a:t>Prathmesh</a:t>
            </a:r>
            <a:r>
              <a:rPr lang="en-US" dirty="0" smtClean="0"/>
              <a:t> </a:t>
            </a:r>
            <a:r>
              <a:rPr lang="en-US" dirty="0" err="1" smtClean="0"/>
              <a:t>Kallurkar</a:t>
            </a:r>
            <a:r>
              <a:rPr lang="en-US" dirty="0" smtClean="0"/>
              <a:t>, Siva </a:t>
            </a:r>
            <a:r>
              <a:rPr lang="en-US" dirty="0" smtClean="0"/>
              <a:t>Krishna </a:t>
            </a:r>
            <a:r>
              <a:rPr lang="en-US" dirty="0" err="1" smtClean="0"/>
              <a:t>Aleti</a:t>
            </a:r>
            <a:r>
              <a:rPr lang="en-US" dirty="0" smtClean="0"/>
              <a:t> </a:t>
            </a:r>
            <a:r>
              <a:rPr lang="en-US" dirty="0" smtClean="0"/>
              <a:t>, </a:t>
            </a:r>
            <a:r>
              <a:rPr lang="en-US" dirty="0" err="1" smtClean="0"/>
              <a:t>Smruti</a:t>
            </a:r>
            <a:r>
              <a:rPr lang="en-US" dirty="0" smtClean="0"/>
              <a:t> R. Sarangi ,IIT Delhi</a:t>
            </a:r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3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39"/>
          </p:nvPr>
        </p:nvSpPr>
        <p:spPr>
          <a:xfrm>
            <a:off x="965200" y="7093368"/>
            <a:ext cx="12865100" cy="5198579"/>
          </a:xfrm>
        </p:spPr>
        <p:txBody>
          <a:bodyPr/>
          <a:lstStyle/>
          <a:p>
            <a:pPr algn="just"/>
            <a:r>
              <a:rPr lang="en-US" dirty="0"/>
              <a:t>This </a:t>
            </a:r>
            <a:r>
              <a:rPr lang="en-US" dirty="0" smtClean="0"/>
              <a:t>paper proposes a novel strategy to circumvent the license validation </a:t>
            </a:r>
            <a:r>
              <a:rPr lang="en-US" dirty="0" smtClean="0"/>
              <a:t>of </a:t>
            </a:r>
            <a:r>
              <a:rPr lang="en-US" dirty="0" smtClean="0"/>
              <a:t>proprietary software. We use an emulator, Intel PIN, to collect the control flow information of the program. This information is used to create an automated </a:t>
            </a:r>
            <a:r>
              <a:rPr lang="en-US" dirty="0" smtClean="0"/>
              <a:t>tool, </a:t>
            </a:r>
            <a:r>
              <a:rPr lang="en-US" dirty="0" smtClean="0"/>
              <a:t>which determines the potential regions of code </a:t>
            </a:r>
            <a:r>
              <a:rPr lang="en-US" dirty="0" smtClean="0"/>
              <a:t>that </a:t>
            </a:r>
            <a:r>
              <a:rPr lang="en-US" dirty="0" smtClean="0"/>
              <a:t>could be checking the validity of the license file and tries to skip them.</a:t>
            </a:r>
            <a:endParaRPr lang="en-US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37"/>
          </p:nvPr>
        </p:nvSpPr>
        <p:spPr>
          <a:xfrm>
            <a:off x="1067150" y="18859797"/>
            <a:ext cx="12801600" cy="128016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38"/>
          </p:nvPr>
        </p:nvSpPr>
        <p:spPr>
          <a:xfrm>
            <a:off x="1028700" y="20220131"/>
            <a:ext cx="12801600" cy="45430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Traditional techniques use a lot of manual intervention to reverse engineer a proprietary software. Commonly used tools are :</a:t>
            </a:r>
          </a:p>
          <a:p>
            <a:r>
              <a:rPr lang="en-US" sz="4000" dirty="0" err="1" smtClean="0"/>
              <a:t>Decompilers</a:t>
            </a:r>
            <a:endParaRPr lang="en-US" sz="4000" dirty="0" smtClean="0"/>
          </a:p>
          <a:p>
            <a:r>
              <a:rPr lang="en-US" sz="4000" dirty="0" smtClean="0"/>
              <a:t>Disassemblers</a:t>
            </a:r>
          </a:p>
          <a:p>
            <a:r>
              <a:rPr lang="en-US" sz="4000" dirty="0" smtClean="0"/>
              <a:t>Debuggers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sz="4000" dirty="0" smtClean="0"/>
              <a:t>Microring Resonators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076961" y="12456853"/>
            <a:ext cx="12801600" cy="12192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en-US" dirty="0" smtClean="0"/>
              <a:t>Working of a License Manager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962661" y="24885342"/>
            <a:ext cx="12801600" cy="12192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en-US" dirty="0" smtClean="0"/>
              <a:t>Software used for our Experimentations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en-US" dirty="0" smtClean="0"/>
              <a:t>Control Flow Deviation Analysis(CFDA)</a:t>
            </a:r>
            <a:endParaRPr lang="en-US" dirty="0"/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40"/>
          </p:nvPr>
        </p:nvSpPr>
        <p:spPr>
          <a:xfrm>
            <a:off x="15544800" y="15207012"/>
            <a:ext cx="12801600" cy="12192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en-US" dirty="0" smtClean="0"/>
              <a:t>Results of CFDA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>
          <a:xfrm>
            <a:off x="15586959" y="21188064"/>
            <a:ext cx="12801600" cy="12192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en-US" dirty="0" smtClean="0"/>
              <a:t>Call Graph Alteration (CGA)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29900880" y="11480693"/>
            <a:ext cx="12801600" cy="12192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en-US" dirty="0" smtClean="0"/>
              <a:t>Results of CGA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30008176" y="25158615"/>
            <a:ext cx="12801600" cy="12192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>
          <a:xfrm>
            <a:off x="30004789" y="26500893"/>
            <a:ext cx="12801600" cy="5020057"/>
          </a:xfrm>
        </p:spPr>
        <p:txBody>
          <a:bodyPr>
            <a:normAutofit/>
          </a:bodyPr>
          <a:lstStyle/>
          <a:p>
            <a:pPr algn="just"/>
            <a:r>
              <a:rPr lang="en-US" sz="4000" dirty="0" err="1" smtClean="0"/>
              <a:t>LicenseManager</a:t>
            </a:r>
            <a:r>
              <a:rPr lang="en-US" sz="4000" dirty="0" smtClean="0"/>
              <a:t>: http</a:t>
            </a:r>
            <a:r>
              <a:rPr lang="en-US" sz="4000" dirty="0"/>
              <a:t>://java.nicholaswilliams.net/licensemanager/.</a:t>
            </a:r>
          </a:p>
          <a:p>
            <a:pPr algn="just"/>
            <a:r>
              <a:rPr lang="en-US" sz="4000" dirty="0" smtClean="0"/>
              <a:t>License3j : http</a:t>
            </a:r>
            <a:r>
              <a:rPr lang="en-US" sz="4000" dirty="0"/>
              <a:t>://verhas.github.io/license3j/home.html.</a:t>
            </a:r>
          </a:p>
          <a:p>
            <a:pPr algn="just"/>
            <a:r>
              <a:rPr lang="en-US" sz="4000" dirty="0" err="1" smtClean="0"/>
              <a:t>Luk</a:t>
            </a:r>
            <a:r>
              <a:rPr lang="en-US" sz="4000" dirty="0" smtClean="0"/>
              <a:t>, Chi-Keung, et. al. “Pin : building customized program analysis tools with dynamic </a:t>
            </a:r>
            <a:r>
              <a:rPr lang="en-US" sz="4000" smtClean="0"/>
              <a:t>instrumentation</a:t>
            </a:r>
            <a:r>
              <a:rPr lang="en-US" sz="4000" smtClean="0"/>
              <a:t>”, </a:t>
            </a:r>
            <a:r>
              <a:rPr lang="en-US" sz="4000" dirty="0" smtClean="0"/>
              <a:t>ACM SIGPLAN Notices. Vol. 40 No. 6, 2005</a:t>
            </a:r>
            <a:r>
              <a:rPr lang="nn-NO" sz="4000" dirty="0" smtClean="0"/>
              <a:t>.</a:t>
            </a:r>
            <a:endParaRPr lang="en-US" sz="4000" dirty="0"/>
          </a:p>
        </p:txBody>
      </p:sp>
      <p:sp>
        <p:nvSpPr>
          <p:cNvPr id="54" name="Text Placeholder 17"/>
          <p:cNvSpPr txBox="1">
            <a:spLocks/>
          </p:cNvSpPr>
          <p:nvPr/>
        </p:nvSpPr>
        <p:spPr>
          <a:xfrm>
            <a:off x="29900880" y="17567739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76300" y="26226655"/>
            <a:ext cx="1250719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We use three applications for our purpose : </a:t>
            </a:r>
            <a:endParaRPr lang="en-US" sz="4000" dirty="0" smtClean="0"/>
          </a:p>
          <a:p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/>
              <a:t>T</a:t>
            </a:r>
            <a:r>
              <a:rPr lang="en-US" sz="4000" dirty="0" smtClean="0"/>
              <a:t>wo </a:t>
            </a:r>
            <a:r>
              <a:rPr lang="en-US" sz="4000" dirty="0"/>
              <a:t>of them </a:t>
            </a:r>
            <a:r>
              <a:rPr lang="en-US" sz="4000" dirty="0" smtClean="0"/>
              <a:t>are </a:t>
            </a:r>
            <a:r>
              <a:rPr lang="en-US" sz="4000" dirty="0"/>
              <a:t>open source </a:t>
            </a:r>
            <a:r>
              <a:rPr lang="en-US" sz="4000" dirty="0" smtClean="0"/>
              <a:t>license </a:t>
            </a:r>
            <a:r>
              <a:rPr lang="en-US" sz="4000" dirty="0" smtClean="0"/>
              <a:t>managers</a:t>
            </a:r>
            <a:r>
              <a:rPr lang="en-US" sz="4000" dirty="0"/>
              <a:t>:</a:t>
            </a:r>
            <a:r>
              <a:rPr lang="en-US" sz="4000" dirty="0" smtClean="0"/>
              <a:t> </a:t>
            </a:r>
            <a:r>
              <a:rPr lang="en-US" sz="4000" dirty="0" smtClean="0"/>
              <a:t>License3j </a:t>
            </a:r>
            <a:r>
              <a:rPr lang="en-US" sz="4000" dirty="0"/>
              <a:t>and </a:t>
            </a:r>
            <a:r>
              <a:rPr lang="en-US" sz="4000" dirty="0" err="1" smtClean="0"/>
              <a:t>LicenseManager</a:t>
            </a:r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The third </a:t>
            </a:r>
            <a:r>
              <a:rPr lang="en-US" sz="4000" dirty="0"/>
              <a:t>application is a proprietary software whose source code is not </a:t>
            </a:r>
            <a:r>
              <a:rPr lang="en-US" sz="4000" dirty="0" smtClean="0"/>
              <a:t>available </a:t>
            </a:r>
            <a:r>
              <a:rPr lang="en-US" sz="4000" dirty="0"/>
              <a:t>with us.</a:t>
            </a:r>
          </a:p>
          <a:p>
            <a:endParaRPr lang="en-US" sz="4000" dirty="0" err="1" smtClean="0"/>
          </a:p>
        </p:txBody>
      </p:sp>
      <p:sp>
        <p:nvSpPr>
          <p:cNvPr id="3" name="TextBox 2"/>
          <p:cNvSpPr txBox="1"/>
          <p:nvPr/>
        </p:nvSpPr>
        <p:spPr>
          <a:xfrm>
            <a:off x="15445565" y="16941101"/>
            <a:ext cx="1280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/>
              <a:t>We were able to subvert the date check for all the three software using this approach. However, the CRC check and decryption of </a:t>
            </a:r>
            <a:r>
              <a:rPr lang="en-US" sz="4000" dirty="0" smtClean="0"/>
              <a:t>the license </a:t>
            </a:r>
            <a:r>
              <a:rPr lang="en-US" sz="4000" dirty="0" smtClean="0"/>
              <a:t>file is performed using multiple functions, each causing a side-effect by changing a global variable, hence rendering this approach impractical for our purpose.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706165" y="28380006"/>
            <a:ext cx="12801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we provide an incorrect license file to the software, the execution follows a series of functions before crashing. If we skip a correct function in this call stack, we may reach a valid state without passing through the license check.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9900880" y="5396166"/>
                <a:ext cx="12801600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/>
                  <a:t>The </a:t>
                </a:r>
                <a:r>
                  <a:rPr lang="en-US" sz="4000" dirty="0" err="1" smtClean="0"/>
                  <a:t>licenseCheck</a:t>
                </a:r>
                <a:r>
                  <a:rPr lang="en-US" sz="4000" dirty="0" smtClean="0"/>
                  <a:t> functionality can be circumvented by skipping multiple instructions inside the correct function. Finding the identity of the correct function and the correct skip takes O(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>) time, </a:t>
                </a:r>
                <a:r>
                  <a:rPr lang="en-US" sz="4000" dirty="0" smtClean="0"/>
                  <a:t>where </a:t>
                </a:r>
                <a:r>
                  <a:rPr lang="en-US" sz="4000" i="1" dirty="0" smtClean="0"/>
                  <a:t>m</a:t>
                </a:r>
                <a:r>
                  <a:rPr lang="en-US" sz="4000" dirty="0" smtClean="0"/>
                  <a:t> is the number of functions inside the call stack and </a:t>
                </a:r>
                <a:r>
                  <a:rPr lang="en-US" sz="4000" i="1" dirty="0" smtClean="0"/>
                  <a:t>n</a:t>
                </a:r>
                <a:r>
                  <a:rPr lang="en-US" sz="4000" dirty="0" smtClean="0"/>
                  <a:t> is the number of instructions in a function. A tool was created which jumps from the 4 instructions before each function call to any of the 4 instructions after the function call. 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0880" y="5396166"/>
                <a:ext cx="12801600" cy="5016758"/>
              </a:xfrm>
              <a:prstGeom prst="rect">
                <a:avLst/>
              </a:prstGeom>
              <a:blipFill rotWithShape="0">
                <a:blip r:embed="rId3"/>
                <a:stretch>
                  <a:fillRect l="-1667" t="-2187" r="-1667" b="-425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9900880" y="13359210"/>
            <a:ext cx="126796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We were able to break the </a:t>
            </a:r>
            <a:r>
              <a:rPr lang="en-US" sz="4000" dirty="0" smtClean="0"/>
              <a:t>applications </a:t>
            </a:r>
            <a:r>
              <a:rPr lang="en-US" sz="4000" dirty="0" smtClean="0"/>
              <a:t>created using License3j and the commercial software by skipping a single instruction (function call). However, we could break </a:t>
            </a:r>
            <a:r>
              <a:rPr lang="en-US" sz="4000" dirty="0" err="1" smtClean="0"/>
              <a:t>LicenseManager</a:t>
            </a:r>
            <a:r>
              <a:rPr lang="en-US" sz="4000" dirty="0" smtClean="0"/>
              <a:t> by using small skips of 4 instructions.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900880" y="19394942"/>
            <a:ext cx="126796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/>
              <a:t>Our approach uses an emulator to analyze the control flow of the software using an incorrect license file. We prove the correctness of </a:t>
            </a:r>
            <a:r>
              <a:rPr lang="en-US" sz="4000" dirty="0" smtClean="0"/>
              <a:t>the CGA </a:t>
            </a:r>
            <a:r>
              <a:rPr lang="en-US" sz="4000" dirty="0" smtClean="0"/>
              <a:t>approach on all the three applications. This approach </a:t>
            </a:r>
            <a:r>
              <a:rPr lang="en-US" sz="4000" dirty="0" smtClean="0"/>
              <a:t>uses </a:t>
            </a:r>
            <a:r>
              <a:rPr lang="en-US" sz="4000" dirty="0" smtClean="0"/>
              <a:t>a lot of combinations to break the license </a:t>
            </a:r>
            <a:r>
              <a:rPr lang="en-US" sz="4000" dirty="0" smtClean="0"/>
              <a:t>validation phase. </a:t>
            </a:r>
            <a:r>
              <a:rPr lang="en-US" sz="4000" dirty="0" smtClean="0"/>
              <a:t>We are currently working on pruning the combinations by a substantial amount.</a:t>
            </a:r>
          </a:p>
        </p:txBody>
      </p:sp>
      <p:pic>
        <p:nvPicPr>
          <p:cNvPr id="26" name="Picture Placeholder 25"/>
          <p:cNvPicPr>
            <a:picLocks noGrp="1" noChangeAspect="1"/>
          </p:cNvPicPr>
          <p:nvPr>
            <p:ph type="pic" sz="quarter" idx="4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32" b="27932"/>
          <a:stretch>
            <a:fillRect/>
          </a:stretch>
        </p:blipFill>
        <p:spPr>
          <a:xfrm>
            <a:off x="33095246" y="1380134"/>
            <a:ext cx="10575235" cy="3496817"/>
          </a:xfrm>
        </p:spPr>
      </p:pic>
      <p:sp>
        <p:nvSpPr>
          <p:cNvPr id="27" name="TextBox 26"/>
          <p:cNvSpPr txBox="1"/>
          <p:nvPr/>
        </p:nvSpPr>
        <p:spPr>
          <a:xfrm>
            <a:off x="15384780" y="7094691"/>
            <a:ext cx="36024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/>
              <a:t>The basic strategy is to ascertain the difference in the dynamic control flow of the application with a valid license key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405220" y="12520782"/>
            <a:ext cx="1319197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/>
              <a:t>and an invalid </a:t>
            </a:r>
            <a:r>
              <a:rPr lang="en-US" sz="4000" dirty="0"/>
              <a:t>one. This difference is then leveraged to spoof a valid run. </a:t>
            </a:r>
            <a:r>
              <a:rPr lang="en-US" sz="4000" dirty="0" smtClean="0"/>
              <a:t>The Longest </a:t>
            </a:r>
            <a:r>
              <a:rPr lang="en-US" sz="4000" dirty="0"/>
              <a:t>Common Subsequence (LCS</a:t>
            </a:r>
            <a:r>
              <a:rPr lang="en-US" sz="4000" dirty="0" smtClean="0"/>
              <a:t>) algorithm </a:t>
            </a:r>
            <a:r>
              <a:rPr lang="en-US" sz="4000" dirty="0"/>
              <a:t>is applied to find the divergence in the two execution traces.</a:t>
            </a:r>
          </a:p>
          <a:p>
            <a:pPr algn="just"/>
            <a:endParaRPr lang="en-US" sz="4000" dirty="0" smtClean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18" y="14033779"/>
            <a:ext cx="5694158" cy="42858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13964797"/>
            <a:ext cx="5627096" cy="45723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4449" y="23019036"/>
            <a:ext cx="11336885" cy="51178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9231" y="7500252"/>
            <a:ext cx="8317934" cy="471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ience Poster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TS104001343</Template>
  <TotalTime>0</TotalTime>
  <Words>513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Science Poster</vt:lpstr>
      <vt:lpstr>Ethical Hacking of License Managers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2013-10-06T16:09:53Z</dcterms:created>
  <dcterms:modified xsi:type="dcterms:W3CDTF">2015-02-12T06:16:57Z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TC040013439991</vt:lpwstr>
  </property>
</Properties>
</file>