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74.xml" ContentType="application/vnd.openxmlformats-officedocument.presentationml.notesSlide+xml"/>
  <Override PartName="/ppt/notesSlides/notesSlide75.xml" ContentType="application/vnd.openxmlformats-officedocument.presentationml.notesSlide+xml"/>
  <Override PartName="/ppt/notesSlides/notesSlide76.xml" ContentType="application/vnd.openxmlformats-officedocument.presentationml.notesSlide+xml"/>
  <Override PartName="/ppt/notesSlides/notesSlide77.xml" ContentType="application/vnd.openxmlformats-officedocument.presentationml.notesSlide+xml"/>
  <Override PartName="/ppt/notesSlides/notesSlide78.xml" ContentType="application/vnd.openxmlformats-officedocument.presentationml.notesSlide+xml"/>
  <Override PartName="/ppt/notesSlides/notesSlide79.xml" ContentType="application/vnd.openxmlformats-officedocument.presentationml.notesSlide+xml"/>
  <Override PartName="/ppt/notesSlides/notesSlide80.xml" ContentType="application/vnd.openxmlformats-officedocument.presentationml.notesSlide+xml"/>
  <Override PartName="/ppt/notesSlides/notesSlide81.xml" ContentType="application/vnd.openxmlformats-officedocument.presentationml.notesSlide+xml"/>
  <Override PartName="/ppt/notesSlides/notesSlide82.xml" ContentType="application/vnd.openxmlformats-officedocument.presentationml.notesSlide+xml"/>
  <Override PartName="/ppt/notesSlides/notesSlide8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96" r:id="rId2"/>
  </p:sldMasterIdLst>
  <p:notesMasterIdLst>
    <p:notesMasterId r:id="rId87"/>
  </p:notesMasterIdLst>
  <p:handoutMasterIdLst>
    <p:handoutMasterId r:id="rId88"/>
  </p:handoutMasterIdLst>
  <p:sldIdLst>
    <p:sldId id="256" r:id="rId3"/>
    <p:sldId id="343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341" r:id="rId35"/>
    <p:sldId id="287" r:id="rId36"/>
    <p:sldId id="288" r:id="rId37"/>
    <p:sldId id="289" r:id="rId38"/>
    <p:sldId id="290" r:id="rId39"/>
    <p:sldId id="291" r:id="rId40"/>
    <p:sldId id="292" r:id="rId41"/>
    <p:sldId id="293" r:id="rId42"/>
    <p:sldId id="294" r:id="rId43"/>
    <p:sldId id="295" r:id="rId44"/>
    <p:sldId id="296" r:id="rId45"/>
    <p:sldId id="297" r:id="rId46"/>
    <p:sldId id="298" r:id="rId47"/>
    <p:sldId id="299" r:id="rId48"/>
    <p:sldId id="300" r:id="rId49"/>
    <p:sldId id="301" r:id="rId50"/>
    <p:sldId id="302" r:id="rId51"/>
    <p:sldId id="303" r:id="rId52"/>
    <p:sldId id="304" r:id="rId53"/>
    <p:sldId id="305" r:id="rId54"/>
    <p:sldId id="306" r:id="rId55"/>
    <p:sldId id="307" r:id="rId56"/>
    <p:sldId id="308" r:id="rId57"/>
    <p:sldId id="309" r:id="rId58"/>
    <p:sldId id="310" r:id="rId59"/>
    <p:sldId id="311" r:id="rId60"/>
    <p:sldId id="312" r:id="rId61"/>
    <p:sldId id="313" r:id="rId62"/>
    <p:sldId id="314" r:id="rId63"/>
    <p:sldId id="315" r:id="rId64"/>
    <p:sldId id="316" r:id="rId65"/>
    <p:sldId id="317" r:id="rId66"/>
    <p:sldId id="318" r:id="rId67"/>
    <p:sldId id="319" r:id="rId68"/>
    <p:sldId id="320" r:id="rId69"/>
    <p:sldId id="321" r:id="rId70"/>
    <p:sldId id="322" r:id="rId71"/>
    <p:sldId id="338" r:id="rId72"/>
    <p:sldId id="324" r:id="rId73"/>
    <p:sldId id="337" r:id="rId74"/>
    <p:sldId id="326" r:id="rId75"/>
    <p:sldId id="327" r:id="rId76"/>
    <p:sldId id="328" r:id="rId77"/>
    <p:sldId id="329" r:id="rId78"/>
    <p:sldId id="330" r:id="rId79"/>
    <p:sldId id="331" r:id="rId80"/>
    <p:sldId id="332" r:id="rId81"/>
    <p:sldId id="333" r:id="rId82"/>
    <p:sldId id="334" r:id="rId83"/>
    <p:sldId id="342" r:id="rId84"/>
    <p:sldId id="339" r:id="rId85"/>
    <p:sldId id="336" r:id="rId8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562" autoAdjust="0"/>
    <p:restoredTop sz="94723" autoAdjust="0"/>
  </p:normalViewPr>
  <p:slideViewPr>
    <p:cSldViewPr showGuides="1">
      <p:cViewPr varScale="1">
        <p:scale>
          <a:sx n="111" d="100"/>
          <a:sy n="111" d="100"/>
        </p:scale>
        <p:origin x="504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63" Type="http://schemas.openxmlformats.org/officeDocument/2006/relationships/slide" Target="slides/slide61.xml"/><Relationship Id="rId68" Type="http://schemas.openxmlformats.org/officeDocument/2006/relationships/slide" Target="slides/slide66.xml"/><Relationship Id="rId84" Type="http://schemas.openxmlformats.org/officeDocument/2006/relationships/slide" Target="slides/slide82.xml"/><Relationship Id="rId89" Type="http://schemas.openxmlformats.org/officeDocument/2006/relationships/presProps" Target="presProps.xml"/><Relationship Id="rId16" Type="http://schemas.openxmlformats.org/officeDocument/2006/relationships/slide" Target="slides/slide14.xml"/><Relationship Id="rId11" Type="http://schemas.openxmlformats.org/officeDocument/2006/relationships/slide" Target="slides/slide9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74" Type="http://schemas.openxmlformats.org/officeDocument/2006/relationships/slide" Target="slides/slide72.xml"/><Relationship Id="rId79" Type="http://schemas.openxmlformats.org/officeDocument/2006/relationships/slide" Target="slides/slide77.xml"/><Relationship Id="rId5" Type="http://schemas.openxmlformats.org/officeDocument/2006/relationships/slide" Target="slides/slide3.xml"/><Relationship Id="rId90" Type="http://schemas.openxmlformats.org/officeDocument/2006/relationships/viewProps" Target="viewProps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slide" Target="slides/slide62.xml"/><Relationship Id="rId69" Type="http://schemas.openxmlformats.org/officeDocument/2006/relationships/slide" Target="slides/slide67.xml"/><Relationship Id="rId77" Type="http://schemas.openxmlformats.org/officeDocument/2006/relationships/slide" Target="slides/slide75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72" Type="http://schemas.openxmlformats.org/officeDocument/2006/relationships/slide" Target="slides/slide70.xml"/><Relationship Id="rId80" Type="http://schemas.openxmlformats.org/officeDocument/2006/relationships/slide" Target="slides/slide78.xml"/><Relationship Id="rId85" Type="http://schemas.openxmlformats.org/officeDocument/2006/relationships/slide" Target="slides/slide83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slide" Target="slides/slide65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70" Type="http://schemas.openxmlformats.org/officeDocument/2006/relationships/slide" Target="slides/slide68.xml"/><Relationship Id="rId75" Type="http://schemas.openxmlformats.org/officeDocument/2006/relationships/slide" Target="slides/slide73.xml"/><Relationship Id="rId83" Type="http://schemas.openxmlformats.org/officeDocument/2006/relationships/slide" Target="slides/slide81.xml"/><Relationship Id="rId88" Type="http://schemas.openxmlformats.org/officeDocument/2006/relationships/handoutMaster" Target="handoutMasters/handoutMaster1.xml"/><Relationship Id="rId9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slide" Target="slides/slide63.xml"/><Relationship Id="rId73" Type="http://schemas.openxmlformats.org/officeDocument/2006/relationships/slide" Target="slides/slide71.xml"/><Relationship Id="rId78" Type="http://schemas.openxmlformats.org/officeDocument/2006/relationships/slide" Target="slides/slide76.xml"/><Relationship Id="rId81" Type="http://schemas.openxmlformats.org/officeDocument/2006/relationships/slide" Target="slides/slide79.xml"/><Relationship Id="rId86" Type="http://schemas.openxmlformats.org/officeDocument/2006/relationships/slide" Target="slides/slide84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9" Type="http://schemas.openxmlformats.org/officeDocument/2006/relationships/slide" Target="slides/slide37.xml"/><Relationship Id="rId34" Type="http://schemas.openxmlformats.org/officeDocument/2006/relationships/slide" Target="slides/slide32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76" Type="http://schemas.openxmlformats.org/officeDocument/2006/relationships/slide" Target="slides/slide74.xml"/><Relationship Id="rId7" Type="http://schemas.openxmlformats.org/officeDocument/2006/relationships/slide" Target="slides/slide5.xml"/><Relationship Id="rId71" Type="http://schemas.openxmlformats.org/officeDocument/2006/relationships/slide" Target="slides/slide69.xml"/><Relationship Id="rId9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29" Type="http://schemas.openxmlformats.org/officeDocument/2006/relationships/slide" Target="slides/slide27.xml"/><Relationship Id="rId24" Type="http://schemas.openxmlformats.org/officeDocument/2006/relationships/slide" Target="slides/slide22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66" Type="http://schemas.openxmlformats.org/officeDocument/2006/relationships/slide" Target="slides/slide64.xml"/><Relationship Id="rId87" Type="http://schemas.openxmlformats.org/officeDocument/2006/relationships/notesMaster" Target="notesMasters/notesMaster1.xml"/><Relationship Id="rId61" Type="http://schemas.openxmlformats.org/officeDocument/2006/relationships/slide" Target="slides/slide59.xml"/><Relationship Id="rId82" Type="http://schemas.openxmlformats.org/officeDocument/2006/relationships/slide" Target="slides/slide80.xml"/><Relationship Id="rId19" Type="http://schemas.openxmlformats.org/officeDocument/2006/relationships/slide" Target="slides/slide1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6173" cy="456900"/>
          </a:xfrm>
          <a:prstGeom prst="rect">
            <a:avLst/>
          </a:prstGeom>
          <a:noFill/>
          <a:ln>
            <a:noFill/>
          </a:ln>
        </p:spPr>
        <p:txBody>
          <a:bodyPr vert="horz" wrap="none" lIns="78903" tIns="39452" rIns="78903" bIns="39452" compatLnSpc="0"/>
          <a:lstStyle/>
          <a:p>
            <a:pPr hangingPunct="0">
              <a:defRPr sz="1400"/>
            </a:pPr>
            <a:endParaRPr lang="en-IN" sz="1200"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quarter" idx="1"/>
          </p:nvPr>
        </p:nvSpPr>
        <p:spPr>
          <a:xfrm>
            <a:off x="3881795" y="0"/>
            <a:ext cx="2976173" cy="456900"/>
          </a:xfrm>
          <a:prstGeom prst="rect">
            <a:avLst/>
          </a:prstGeom>
          <a:noFill/>
          <a:ln>
            <a:noFill/>
          </a:ln>
        </p:spPr>
        <p:txBody>
          <a:bodyPr vert="horz" wrap="none" lIns="78903" tIns="39452" rIns="78903" bIns="39452" compatLnSpc="0"/>
          <a:lstStyle/>
          <a:p>
            <a:pPr algn="r" hangingPunct="0">
              <a:defRPr sz="1400"/>
            </a:pPr>
            <a:endParaRPr lang="en-IN" sz="1200"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2"/>
          </p:nvPr>
        </p:nvSpPr>
        <p:spPr>
          <a:xfrm>
            <a:off x="0" y="8686952"/>
            <a:ext cx="2976173" cy="456900"/>
          </a:xfrm>
          <a:prstGeom prst="rect">
            <a:avLst/>
          </a:prstGeom>
          <a:noFill/>
          <a:ln>
            <a:noFill/>
          </a:ln>
        </p:spPr>
        <p:txBody>
          <a:bodyPr vert="horz" wrap="none" lIns="78903" tIns="39452" rIns="78903" bIns="39452" anchor="b" compatLnSpc="0"/>
          <a:lstStyle/>
          <a:p>
            <a:pPr hangingPunct="0">
              <a:defRPr sz="1400"/>
            </a:pPr>
            <a:endParaRPr lang="en-IN" sz="1200"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3"/>
          </p:nvPr>
        </p:nvSpPr>
        <p:spPr>
          <a:xfrm>
            <a:off x="3881795" y="8686952"/>
            <a:ext cx="2976173" cy="456900"/>
          </a:xfrm>
          <a:prstGeom prst="rect">
            <a:avLst/>
          </a:prstGeom>
          <a:noFill/>
          <a:ln>
            <a:noFill/>
          </a:ln>
        </p:spPr>
        <p:txBody>
          <a:bodyPr vert="horz" wrap="none" lIns="78903" tIns="39452" rIns="78903" bIns="39452" anchor="b" compatLnSpc="0"/>
          <a:lstStyle/>
          <a:p>
            <a:pPr algn="r" hangingPunct="0">
              <a:defRPr sz="1400"/>
            </a:pPr>
            <a:fld id="{E173E825-B6A6-4432-B8B0-C2805FA696EC}" type="slidenum">
              <a:rPr/>
              <a:pPr algn="r" hangingPunct="0">
                <a:defRPr sz="1400"/>
              </a:pPr>
              <a:t>‹#›</a:t>
            </a:fld>
            <a:endParaRPr lang="en-IN" sz="1200">
              <a:latin typeface="Arial" pitchFamily="18"/>
              <a:ea typeface="Microsoft YaHei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6635175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>
          <a:xfrm>
            <a:off x="217488" y="812800"/>
            <a:ext cx="7123112" cy="4008438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en-IN"/>
          </a:p>
        </p:txBody>
      </p:sp>
      <p:sp>
        <p:nvSpPr>
          <p:cNvPr id="4" name="Header Placeholder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rtl="0" hangingPunct="0">
              <a:buNone/>
              <a:tabLst/>
              <a:defRPr lang="en-IN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en-IN"/>
          </a:p>
        </p:txBody>
      </p:sp>
      <p:sp>
        <p:nvSpPr>
          <p:cNvPr id="5" name="Date Placeholder 4"/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algn="r" rtl="0" hangingPunct="0">
              <a:buNone/>
              <a:tabLst/>
              <a:defRPr lang="en-IN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en-IN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>
            <a:lvl1pPr lvl="0" rtl="0" hangingPunct="0">
              <a:buNone/>
              <a:tabLst/>
              <a:defRPr lang="en-IN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en-IN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>
            <a:lvl1pPr lvl="0" algn="r" rtl="0" hangingPunct="0">
              <a:buNone/>
              <a:tabLst/>
              <a:defRPr lang="en-IN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8ACDBE9C-F5B6-420A-842D-7BF524960081}" type="slidenum">
              <a:rPr/>
              <a:pPr lvl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856049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en-IN" sz="2000" b="0" i="0" u="none" strike="noStrike" kern="1200">
        <a:ln>
          <a:noFill/>
        </a:ln>
        <a:latin typeface="Arial" pitchFamily="18"/>
        <a:ea typeface="Microsoft YaHei" pitchFamily="2"/>
        <a:cs typeface="Mangal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7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7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8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8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8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532809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5031847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1639141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0877692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8604765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0845907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0023300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6736648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7249314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05115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970053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4035429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0355431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9281013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2458656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5602093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2379693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3264693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0510856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9567836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8188270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103375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2980003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2983939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7336897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8050902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32500665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70746010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94045570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22235099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52411364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52295005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424367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49376260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66944757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72086790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61761016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58691520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93676749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8097009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01609983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78953976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98827382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675336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90329899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49358160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98087083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95519247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85608306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45413509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03862657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50964387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0394242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92356658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298423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56355322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21791628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64957300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74338508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63280921"/>
      </p:ext>
    </p:extLst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18215201"/>
      </p:ext>
    </p:extLst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51062903"/>
      </p:ext>
    </p:extLst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09739944"/>
      </p:ext>
    </p:extLst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63459138"/>
      </p:ext>
    </p:extLst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43305758"/>
      </p:ext>
    </p:extLst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3112" cy="40084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8ACDBE9C-F5B6-420A-842D-7BF524960081}" type="slidenum">
              <a:rPr lang="en-US" smtClean="0"/>
              <a:pPr lvl="0"/>
              <a:t>70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1358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39853441"/>
      </p:ext>
    </p:extLst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08343990"/>
      </p:ext>
    </p:extLst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3112" cy="40084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8ACDBE9C-F5B6-420A-842D-7BF524960081}" type="slidenum">
              <a:rPr lang="en-US" smtClean="0"/>
              <a:pPr lvl="0"/>
              <a:t>72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977881"/>
      </p:ext>
    </p:extLst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04514911"/>
      </p:ext>
    </p:extLst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89437207"/>
      </p:ext>
    </p:extLst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98288599"/>
      </p:ext>
    </p:extLst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03471417"/>
      </p:ext>
    </p:extLst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4161403"/>
      </p:ext>
    </p:extLst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26529032"/>
      </p:ext>
    </p:extLst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22651261"/>
      </p:ext>
    </p:extLst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587104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5758679"/>
      </p:ext>
    </p:extLst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40703666"/>
      </p:ext>
    </p:extLst>
  </p:cSld>
  <p:clrMapOvr>
    <a:masterClrMapping/>
  </p:clrMapOvr>
</p:notes>
</file>

<file path=ppt/notesSlides/notesSlide8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3112" cy="40084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8ACDBE9C-F5B6-420A-842D-7BF524960081}" type="slidenum">
              <a:rPr lang="en-US" smtClean="0"/>
              <a:pPr lvl="0"/>
              <a:t>82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02216"/>
      </p:ext>
    </p:extLst>
  </p:cSld>
  <p:clrMapOvr>
    <a:masterClrMapping/>
  </p:clrMapOvr>
</p:notes>
</file>

<file path=ppt/notesSlides/notesSlide8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3112" cy="40084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8ACDBE9C-F5B6-420A-842D-7BF524960081}" type="slidenum">
              <a:rPr lang="en-US" smtClean="0"/>
              <a:pPr lvl="0"/>
              <a:t>83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161328"/>
      </p:ext>
    </p:extLst>
  </p:cSld>
  <p:clrMapOvr>
    <a:masterClrMapping/>
  </p:clrMapOvr>
</p:notes>
</file>

<file path=ppt/notesSlides/notesSlide8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310060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728080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304800" y="228600"/>
            <a:ext cx="11594592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82220" y="5353963"/>
            <a:ext cx="11631168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600200"/>
            <a:ext cx="103632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556001"/>
            <a:ext cx="85344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8" name="Slide Number Placeholder 1"/>
          <p:cNvSpPr txBox="1">
            <a:spLocks/>
          </p:cNvSpPr>
          <p:nvPr userDrawn="1"/>
        </p:nvSpPr>
        <p:spPr>
          <a:xfrm>
            <a:off x="11391038" y="6356351"/>
            <a:ext cx="7493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C7ECFE0B-7F5F-4898-975F-840EFF1947DD}" type="slidenum">
              <a:rPr lang="en-US" sz="1000" smtClean="0">
                <a:latin typeface="Calibri" panose="020F0502020204030204" pitchFamily="34" charset="0"/>
              </a:rPr>
              <a:pPr>
                <a:defRPr/>
              </a:pPr>
              <a:t>‹#›</a:t>
            </a:fld>
            <a:endParaRPr lang="en-US" sz="10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Slide Number Placeholder 1"/>
          <p:cNvSpPr txBox="1">
            <a:spLocks/>
          </p:cNvSpPr>
          <p:nvPr userDrawn="1"/>
        </p:nvSpPr>
        <p:spPr>
          <a:xfrm>
            <a:off x="11391038" y="6356351"/>
            <a:ext cx="7493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C7ECFE0B-7F5F-4898-975F-840EFF1947DD}" type="slidenum">
              <a:rPr lang="en-US" sz="1000" smtClean="0">
                <a:latin typeface="Calibri" panose="020F0502020204030204" pitchFamily="34" charset="0"/>
              </a:rPr>
              <a:pPr>
                <a:defRPr/>
              </a:pPr>
              <a:t>‹#›</a:t>
            </a:fld>
            <a:endParaRPr lang="en-US" sz="10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447801"/>
            <a:ext cx="27432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47800"/>
            <a:ext cx="80264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2" name="Slide Number Placeholder 1"/>
          <p:cNvSpPr txBox="1">
            <a:spLocks/>
          </p:cNvSpPr>
          <p:nvPr userDrawn="1"/>
        </p:nvSpPr>
        <p:spPr>
          <a:xfrm>
            <a:off x="11391038" y="6356351"/>
            <a:ext cx="7493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C7ECFE0B-7F5F-4898-975F-840EFF1947DD}" type="slidenum">
              <a:rPr lang="en-US" sz="1000" smtClean="0">
                <a:latin typeface="Calibri" panose="020F0502020204030204" pitchFamily="34" charset="0"/>
              </a:rPr>
              <a:pPr>
                <a:defRPr/>
              </a:pPr>
              <a:t>‹#›</a:t>
            </a:fld>
            <a:endParaRPr lang="en-US" sz="10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FC25D-E115-4E72-9DF1-C91070505D11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2DFC1-4E1E-4329-BF59-BF5CA936B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3530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FC25D-E115-4E72-9DF1-C91070505D11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2DFC1-4E1E-4329-BF59-BF5CA936B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5944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FC25D-E115-4E72-9DF1-C91070505D11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2DFC1-4E1E-4329-BF59-BF5CA936B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6816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FC25D-E115-4E72-9DF1-C91070505D11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2DFC1-4E1E-4329-BF59-BF5CA936B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7354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FC25D-E115-4E72-9DF1-C91070505D11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2DFC1-4E1E-4329-BF59-BF5CA936B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3374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FC25D-E115-4E72-9DF1-C91070505D11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2DFC1-4E1E-4329-BF59-BF5CA936B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7167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FC25D-E115-4E72-9DF1-C91070505D11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2DFC1-4E1E-4329-BF59-BF5CA936B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17038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FC25D-E115-4E72-9DF1-C91070505D11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2DFC1-4E1E-4329-BF59-BF5CA936B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685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FC25D-E115-4E72-9DF1-C91070505D11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2DFC1-4E1E-4329-BF59-BF5CA936B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27342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FC25D-E115-4E72-9DF1-C91070505D11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2DFC1-4E1E-4329-BF59-BF5CA936B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89584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FC25D-E115-4E72-9DF1-C91070505D11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2DFC1-4E1E-4329-BF59-BF5CA936B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533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228600"/>
            <a:ext cx="11594592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8063251" y="4203592"/>
            <a:ext cx="383523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3492427" y="4075290"/>
            <a:ext cx="7392687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3771637" y="4087562"/>
            <a:ext cx="729064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7479319" y="4074175"/>
            <a:ext cx="4410667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82220" y="4058555"/>
            <a:ext cx="11631168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0043" y="2463560"/>
            <a:ext cx="103632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3153" y="1437449"/>
            <a:ext cx="8556979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Slide Number Placeholder 1"/>
          <p:cNvSpPr txBox="1">
            <a:spLocks/>
          </p:cNvSpPr>
          <p:nvPr userDrawn="1"/>
        </p:nvSpPr>
        <p:spPr>
          <a:xfrm>
            <a:off x="11391038" y="6356351"/>
            <a:ext cx="7493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C7ECFE0B-7F5F-4898-975F-840EFF1947DD}" type="slidenum">
              <a:rPr lang="en-US" sz="1000" smtClean="0">
                <a:latin typeface="Calibri" panose="020F0502020204030204" pitchFamily="34" charset="0"/>
              </a:rPr>
              <a:pPr>
                <a:defRPr/>
              </a:pPr>
              <a:t>‹#›</a:t>
            </a:fld>
            <a:endParaRPr lang="en-US" sz="10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902207" y="2679192"/>
            <a:ext cx="5096256" cy="3447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2679192"/>
            <a:ext cx="5096256" cy="3447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2208" y="2678114"/>
            <a:ext cx="5096256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3110" y="3429001"/>
            <a:ext cx="5093407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7600" y="2678113"/>
            <a:ext cx="5096256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3429001"/>
            <a:ext cx="5096256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</p:grpSp>
      <p:sp>
        <p:nvSpPr>
          <p:cNvPr id="16" name="Slide Number Placeholder 1"/>
          <p:cNvSpPr txBox="1">
            <a:spLocks/>
          </p:cNvSpPr>
          <p:nvPr userDrawn="1"/>
        </p:nvSpPr>
        <p:spPr>
          <a:xfrm>
            <a:off x="11391038" y="6356351"/>
            <a:ext cx="7493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C7ECFE0B-7F5F-4898-975F-840EFF1947DD}" type="slidenum">
              <a:rPr lang="en-US" sz="1000" smtClean="0">
                <a:latin typeface="Calibri" panose="020F0502020204030204" pitchFamily="34" charset="0"/>
              </a:rPr>
              <a:pPr>
                <a:defRPr/>
              </a:pPr>
              <a:t>‹#›</a:t>
            </a:fld>
            <a:endParaRPr lang="en-US" sz="10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3581401"/>
            <a:ext cx="44704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1219200" y="2286000"/>
            <a:ext cx="44704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02616" y="1828800"/>
            <a:ext cx="5205435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Slide Number Placeholder 1"/>
          <p:cNvSpPr txBox="1">
            <a:spLocks/>
          </p:cNvSpPr>
          <p:nvPr userDrawn="1"/>
        </p:nvSpPr>
        <p:spPr>
          <a:xfrm>
            <a:off x="11391038" y="6356351"/>
            <a:ext cx="7493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C7ECFE0B-7F5F-4898-975F-840EFF1947DD}" type="slidenum">
              <a:rPr lang="en-US" sz="1000" smtClean="0">
                <a:latin typeface="Calibri" panose="020F0502020204030204" pitchFamily="34" charset="0"/>
              </a:rPr>
              <a:pPr>
                <a:defRPr/>
              </a:pPr>
              <a:t>‹#›</a:t>
            </a:fld>
            <a:endParaRPr lang="en-US" sz="10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228600"/>
            <a:ext cx="11594592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82220" y="5353963"/>
            <a:ext cx="11631168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8874" y="338667"/>
            <a:ext cx="5083527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91112" y="2785533"/>
            <a:ext cx="5091289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17600" y="1371600"/>
            <a:ext cx="475488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7" name="Slide Number Placeholder 1"/>
          <p:cNvSpPr txBox="1">
            <a:spLocks/>
          </p:cNvSpPr>
          <p:nvPr userDrawn="1"/>
        </p:nvSpPr>
        <p:spPr>
          <a:xfrm>
            <a:off x="11391038" y="6356351"/>
            <a:ext cx="7493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C7ECFE0B-7F5F-4898-975F-840EFF1947DD}" type="slidenum">
              <a:rPr lang="en-US" sz="1000" smtClean="0">
                <a:latin typeface="Calibri" panose="020F0502020204030204" pitchFamily="34" charset="0"/>
              </a:rPr>
              <a:pPr>
                <a:defRPr/>
              </a:pPr>
              <a:t>‹#›</a:t>
            </a:fld>
            <a:endParaRPr lang="en-US" sz="10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228600"/>
            <a:ext cx="11594592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82220" y="1679429"/>
            <a:ext cx="11631168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338328"/>
            <a:ext cx="109728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2757" y="2675467"/>
            <a:ext cx="9877777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7/15/2024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630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pngall.com/free-png" TargetMode="External"/><Relationship Id="rId3" Type="http://schemas.openxmlformats.org/officeDocument/2006/relationships/image" Target="../media/image3.jpeg"/><Relationship Id="rId7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cs.wikipedia.org/wiki/Sumatra_PDF" TargetMode="External"/><Relationship Id="rId5" Type="http://schemas.openxmlformats.org/officeDocument/2006/relationships/image" Target="../media/image4.png"/><Relationship Id="rId4" Type="http://schemas.openxmlformats.org/officeDocument/2006/relationships/hyperlink" Target="https://www.htnovo.net/2018/08/in-arrivo-swipe-laterali-su-youtube.html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sm.us/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7.xml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6.xml"/><Relationship Id="rId1" Type="http://schemas.openxmlformats.org/officeDocument/2006/relationships/slideLayout" Target="../slideLayouts/slideLayout7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7.xml"/><Relationship Id="rId1" Type="http://schemas.openxmlformats.org/officeDocument/2006/relationships/slideLayout" Target="../slideLayouts/slideLayout7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8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9.xml"/><Relationship Id="rId1" Type="http://schemas.openxmlformats.org/officeDocument/2006/relationships/slideLayout" Target="../slideLayouts/slideLayout7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0.xml"/><Relationship Id="rId1" Type="http://schemas.openxmlformats.org/officeDocument/2006/relationships/slideLayout" Target="../slideLayouts/slideLayout7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1.xml"/><Relationship Id="rId1" Type="http://schemas.openxmlformats.org/officeDocument/2006/relationships/slideLayout" Target="../slideLayouts/slideLayout7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2.xml"/><Relationship Id="rId1" Type="http://schemas.openxmlformats.org/officeDocument/2006/relationships/slideLayout" Target="../slideLayouts/slideLayout7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1828800" y="4308158"/>
            <a:ext cx="8686800" cy="492443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ctr">
            <a:spAutoFit/>
          </a:bodyPr>
          <a:lstStyle>
            <a:defPPr lvl="0">
              <a:buSzPct val="45000"/>
              <a:buFont typeface="StarSymbol"/>
              <a:buNone/>
              <a:defRPr/>
            </a:defPPr>
            <a:lvl1pPr lvl="0" algn="ctr" rtl="0" hangingPunct="1">
              <a:spcBef>
                <a:spcPts val="0"/>
              </a:spcBef>
              <a:spcAft>
                <a:spcPts val="0"/>
              </a:spcAft>
              <a:buSzPct val="45000"/>
              <a:buFont typeface="StarSymbol"/>
              <a:buChar char="●"/>
              <a:tabLst/>
              <a:defRPr lang="en-US" sz="3200" b="1" i="0" u="none" strike="noStrike" kern="1200" spc="0">
                <a:ln>
                  <a:noFill/>
                </a:ln>
                <a:solidFill>
                  <a:srgbClr val="FFFFFF"/>
                </a:solidFill>
                <a:effectLst>
                  <a:outerShdw dist="17961" dir="2700000">
                    <a:scrgbClr r="0" g="0" b="0"/>
                  </a:outerShdw>
                </a:effectLst>
                <a:latin typeface="Helvetica" pitchFamily="34"/>
                <a:ea typeface="Helvetica" pitchFamily="2"/>
                <a:cs typeface="Helvetica" pitchFamily="2"/>
              </a:defRPr>
            </a:lvl1pPr>
            <a:lvl2pPr lvl="1">
              <a:buSzPct val="45000"/>
              <a:buFont typeface="StarSymbol"/>
              <a:buChar char="●"/>
              <a:defRPr/>
            </a:lvl2pPr>
            <a:lvl3pPr lvl="2">
              <a:buSzPct val="45000"/>
              <a:buFont typeface="StarSymbol"/>
              <a:buChar char="●"/>
              <a:defRPr/>
            </a:lvl3pPr>
            <a:lvl4pPr lvl="3">
              <a:buSzPct val="45000"/>
              <a:buFont typeface="StarSymbol"/>
              <a:buChar char="●"/>
              <a:defRPr/>
            </a:lvl4pPr>
            <a:lvl5pPr lvl="4">
              <a:buSzPct val="45000"/>
              <a:buFont typeface="StarSymbol"/>
              <a:buChar char="●"/>
              <a:defRPr/>
            </a:lvl5pPr>
            <a:lvl6pPr lvl="5">
              <a:buSzPct val="45000"/>
              <a:buFont typeface="StarSymbol"/>
              <a:buChar char="●"/>
              <a:defRPr/>
            </a:lvl6pPr>
            <a:lvl7pPr lvl="6">
              <a:buSzPct val="45000"/>
              <a:buFont typeface="StarSymbol"/>
              <a:buChar char="●"/>
              <a:defRPr/>
            </a:lvl7pPr>
            <a:lvl8pPr lvl="7">
              <a:buSzPct val="45000"/>
              <a:buFont typeface="StarSymbol"/>
              <a:buChar char="●"/>
              <a:defRPr/>
            </a:lvl8pPr>
            <a:lvl9pPr lvl="8">
              <a:buSzPct val="45000"/>
              <a:buFont typeface="StarSymbol"/>
              <a:buChar char="●"/>
              <a:defRPr/>
            </a:lvl9pPr>
          </a:lstStyle>
          <a:p>
            <a:pPr>
              <a:buNone/>
            </a:pPr>
            <a:r>
              <a:rPr lang="en-US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Chapter 5:  x86 Assembly Language  </a:t>
            </a:r>
          </a:p>
        </p:txBody>
      </p:sp>
      <p:sp>
        <p:nvSpPr>
          <p:cNvPr id="10" name="TextBox 1"/>
          <p:cNvSpPr txBox="1">
            <a:spLocks noChangeArrowheads="1"/>
          </p:cNvSpPr>
          <p:nvPr/>
        </p:nvSpPr>
        <p:spPr bwMode="auto">
          <a:xfrm>
            <a:off x="4191000" y="2967336"/>
            <a:ext cx="44196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tabLst>
                <a:tab pos="108585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tabLst>
                <a:tab pos="108585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tabLst>
                <a:tab pos="108585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tabLst>
                <a:tab pos="108585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tabLst>
                <a:tab pos="108585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08585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08585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08585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08585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fi-FI" sz="2400" b="1" dirty="0">
                <a:cs typeface="Arial" panose="020B0604020202020204" pitchFamily="34" charset="0"/>
              </a:rPr>
              <a:t>Prof. Smruti Ranjan Sarangi IIT Delhi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124200" y="2226676"/>
            <a:ext cx="655391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Basic Computer Architecture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7962900" y="514290"/>
            <a:ext cx="2400300" cy="40011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2000" b="1" dirty="0">
                <a:cs typeface="Arial" panose="020B0604020202020204" pitchFamily="34" charset="0"/>
              </a:rPr>
              <a:t>PowerPoint Slides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2413000" y="152401"/>
            <a:ext cx="7416800" cy="936625"/>
          </a:xfrm>
        </p:spPr>
        <p:txBody>
          <a:bodyPr vert="horz" lIns="0" tIns="0" rIns="0" bIns="0" rtlCol="0" anchor="ctr">
            <a:norm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fr-FR" dirty="0">
                <a:solidFill>
                  <a:schemeClr val="tx1"/>
                </a:solidFill>
              </a:rPr>
              <a:t>x86 Flags </a:t>
            </a:r>
            <a:r>
              <a:rPr lang="fr-FR" dirty="0" err="1">
                <a:solidFill>
                  <a:schemeClr val="tx1"/>
                </a:solidFill>
              </a:rPr>
              <a:t>Registers</a:t>
            </a:r>
            <a:r>
              <a:rPr lang="fr-FR" dirty="0">
                <a:solidFill>
                  <a:schemeClr val="tx1"/>
                </a:solidFill>
              </a:rPr>
              <a:t> and PC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2667000" y="4267200"/>
            <a:ext cx="7416800" cy="1733550"/>
          </a:xfrm>
        </p:spPr>
        <p:txBody>
          <a:bodyPr vert="horz" lIns="0" tIns="0" rIns="0" bIns="0" rtlCol="0">
            <a:normAutofit/>
          </a:bodyPr>
          <a:lstStyle>
            <a:defPPr marL="432000" marR="0" lvl="0" indent="-324000" algn="l" hangingPunct="1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defPPr>
            <a:lvl1pPr marL="432000" marR="0" lvl="0" indent="-324000" algn="l" hangingPunct="1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1pPr>
            <a:lvl2pPr marL="864000" marR="0" lvl="1" indent="-324000" algn="l" hangingPunct="1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tabLst/>
              <a:defRPr lang="fr-FR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2pPr>
            <a:lvl3pPr marL="1295999" marR="0" lvl="2" indent="-288000" algn="l" hangingPunct="1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3pPr>
            <a:lvl4pPr marL="1728000" marR="0" lvl="3" indent="-216000" algn="l" hangingPunct="1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4pPr>
            <a:lvl5pPr marL="2160000" marR="0" lvl="4" indent="-216000" algn="l" hangingPunct="1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5pPr>
            <a:lvl6pPr marL="2592000" marR="0" lvl="5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6pPr>
            <a:lvl7pPr marL="3024000" marR="0" lvl="6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7pPr>
            <a:lvl8pPr marL="3456000" marR="0" lvl="7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8pPr>
            <a:lvl9pPr marL="3887999" marR="0" lvl="8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9pPr>
          </a:lstStyle>
          <a:p>
            <a:pPr lvl="0">
              <a:buSzPct val="100000"/>
              <a:buFont typeface="Symbol" panose="05050102010706020507" pitchFamily="18" charset="2"/>
              <a:buChar char="*"/>
            </a:pPr>
            <a:r>
              <a:rPr lang="en-US" sz="2400" dirty="0">
                <a:latin typeface="Calibri" panose="020F0502020204030204" pitchFamily="34" charset="0"/>
              </a:rPr>
              <a:t>Similar to the </a:t>
            </a:r>
            <a:r>
              <a:rPr lang="en-US" sz="2400" dirty="0" err="1">
                <a:latin typeface="Calibri" panose="020F0502020204030204" pitchFamily="34" charset="0"/>
              </a:rPr>
              <a:t>SimpleRisc</a:t>
            </a:r>
            <a:r>
              <a:rPr lang="en-US" sz="2400" dirty="0">
                <a:latin typeface="Calibri" panose="020F0502020204030204" pitchFamily="34" charset="0"/>
              </a:rPr>
              <a:t> </a:t>
            </a:r>
            <a:r>
              <a:rPr lang="en-US" sz="2400" dirty="0">
                <a:solidFill>
                  <a:srgbClr val="2323DC"/>
                </a:solidFill>
                <a:latin typeface="Calibri" panose="020F0502020204030204" pitchFamily="34" charset="0"/>
              </a:rPr>
              <a:t>flags</a:t>
            </a:r>
            <a:r>
              <a:rPr lang="en-US" sz="2400" dirty="0">
                <a:latin typeface="Calibri" panose="020F0502020204030204" pitchFamily="34" charset="0"/>
              </a:rPr>
              <a:t> register</a:t>
            </a:r>
          </a:p>
          <a:p>
            <a:pPr lvl="0">
              <a:buSzPct val="100000"/>
              <a:buFont typeface="Symbol" panose="05050102010706020507" pitchFamily="18" charset="2"/>
              <a:buChar char="*"/>
            </a:pPr>
            <a:r>
              <a:rPr lang="en-US" sz="2400" dirty="0">
                <a:latin typeface="Calibri" panose="020F0502020204030204" pitchFamily="34" charset="0"/>
              </a:rPr>
              <a:t>It has 16 bit, 32 bit, and 64 bit </a:t>
            </a:r>
            <a:r>
              <a:rPr lang="en-US" sz="2400" dirty="0">
                <a:solidFill>
                  <a:srgbClr val="DC2300"/>
                </a:solidFill>
                <a:latin typeface="Calibri" panose="020F0502020204030204" pitchFamily="34" charset="0"/>
              </a:rPr>
              <a:t>variants</a:t>
            </a:r>
          </a:p>
          <a:p>
            <a:pPr lvl="0">
              <a:buSzPct val="100000"/>
              <a:buFont typeface="Symbol" panose="05050102010706020507" pitchFamily="18" charset="2"/>
              <a:buChar char="*"/>
            </a:pPr>
            <a:r>
              <a:rPr lang="en-US" sz="2400" dirty="0">
                <a:latin typeface="Calibri" panose="020F0502020204030204" pitchFamily="34" charset="0"/>
              </a:rPr>
              <a:t>The PC is known as IP (instruction pointer)</a:t>
            </a:r>
          </a:p>
        </p:txBody>
      </p:sp>
      <p:sp>
        <p:nvSpPr>
          <p:cNvPr id="6" name="Freeform 5"/>
          <p:cNvSpPr/>
          <p:nvPr/>
        </p:nvSpPr>
        <p:spPr>
          <a:xfrm>
            <a:off x="6471001" y="1800000"/>
            <a:ext cx="2951999" cy="432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99CCFF"/>
          </a:solidFill>
          <a:ln w="0">
            <a:solidFill>
              <a:srgbClr val="000000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/>
          <a:p>
            <a:pPr algn="ctr" hangingPunct="0"/>
            <a:r>
              <a:rPr lang="en-IN">
                <a:latin typeface="Arial" pitchFamily="18"/>
                <a:ea typeface="Microsoft YaHei" pitchFamily="2"/>
                <a:cs typeface="Mangal" pitchFamily="2"/>
              </a:rPr>
              <a:t>Fields in the flags register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2514601" y="2418798"/>
            <a:ext cx="2873417" cy="1344588"/>
            <a:chOff x="1627212" y="4922743"/>
            <a:chExt cx="2873417" cy="1344588"/>
          </a:xfrm>
        </p:grpSpPr>
        <p:sp>
          <p:nvSpPr>
            <p:cNvPr id="10" name="Rectangle 119"/>
            <p:cNvSpPr>
              <a:spLocks noChangeArrowheads="1"/>
            </p:cNvSpPr>
            <p:nvPr/>
          </p:nvSpPr>
          <p:spPr bwMode="auto">
            <a:xfrm>
              <a:off x="1627212" y="5570431"/>
              <a:ext cx="2854367" cy="347656"/>
            </a:xfrm>
            <a:prstGeom prst="rect">
              <a:avLst/>
            </a:prstGeom>
            <a:solidFill>
              <a:srgbClr val="FFE6D5"/>
            </a:solidFill>
            <a:ln w="8" cap="flat">
              <a:solidFill>
                <a:srgbClr val="15111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Rectangle 120"/>
            <p:cNvSpPr>
              <a:spLocks noChangeArrowheads="1"/>
            </p:cNvSpPr>
            <p:nvPr/>
          </p:nvSpPr>
          <p:spPr bwMode="auto">
            <a:xfrm>
              <a:off x="1630387" y="5919675"/>
              <a:ext cx="2854367" cy="347656"/>
            </a:xfrm>
            <a:prstGeom prst="rect">
              <a:avLst/>
            </a:prstGeom>
            <a:solidFill>
              <a:srgbClr val="FFE6D5"/>
            </a:solidFill>
            <a:ln w="8" cap="flat">
              <a:solidFill>
                <a:srgbClr val="15111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Rectangle 121"/>
            <p:cNvSpPr>
              <a:spLocks noChangeArrowheads="1"/>
            </p:cNvSpPr>
            <p:nvPr/>
          </p:nvSpPr>
          <p:spPr bwMode="auto">
            <a:xfrm>
              <a:off x="3046458" y="5575194"/>
              <a:ext cx="1438296" cy="284157"/>
            </a:xfrm>
            <a:prstGeom prst="rect">
              <a:avLst/>
            </a:prstGeom>
            <a:solidFill>
              <a:srgbClr val="D38D5F"/>
            </a:solidFill>
            <a:ln w="5" cap="flat">
              <a:solidFill>
                <a:srgbClr val="15111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Rectangle 122"/>
            <p:cNvSpPr>
              <a:spLocks noChangeArrowheads="1"/>
            </p:cNvSpPr>
            <p:nvPr/>
          </p:nvSpPr>
          <p:spPr bwMode="auto">
            <a:xfrm>
              <a:off x="3048046" y="5924437"/>
              <a:ext cx="1438296" cy="279395"/>
            </a:xfrm>
            <a:prstGeom prst="rect">
              <a:avLst/>
            </a:prstGeom>
            <a:solidFill>
              <a:srgbClr val="D38D5F"/>
            </a:solidFill>
            <a:ln w="5" cap="flat">
              <a:solidFill>
                <a:srgbClr val="15111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Rectangle 123"/>
            <p:cNvSpPr>
              <a:spLocks noChangeArrowheads="1"/>
            </p:cNvSpPr>
            <p:nvPr/>
          </p:nvSpPr>
          <p:spPr bwMode="auto">
            <a:xfrm>
              <a:off x="3136947" y="5627580"/>
              <a:ext cx="426399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>
                  <a:solidFill>
                    <a:srgbClr val="000000"/>
                  </a:solidFill>
                  <a:latin typeface="Sans"/>
                </a:rPr>
                <a:t>eflags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15" name="Rectangle 124"/>
            <p:cNvSpPr>
              <a:spLocks noChangeArrowheads="1"/>
            </p:cNvSpPr>
            <p:nvPr/>
          </p:nvSpPr>
          <p:spPr bwMode="auto">
            <a:xfrm>
              <a:off x="3127422" y="5964124"/>
              <a:ext cx="226024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>
                  <a:solidFill>
                    <a:srgbClr val="000000"/>
                  </a:solidFill>
                  <a:latin typeface="Sans"/>
                </a:rPr>
                <a:t>eip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16" name="Rectangle 125"/>
            <p:cNvSpPr>
              <a:spLocks noChangeArrowheads="1"/>
            </p:cNvSpPr>
            <p:nvPr/>
          </p:nvSpPr>
          <p:spPr bwMode="auto">
            <a:xfrm>
              <a:off x="3775131" y="5575194"/>
              <a:ext cx="711210" cy="228596"/>
            </a:xfrm>
            <a:prstGeom prst="rect">
              <a:avLst/>
            </a:prstGeom>
            <a:solidFill>
              <a:srgbClr val="FF8080"/>
            </a:solidFill>
            <a:ln w="10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Rectangle 126"/>
            <p:cNvSpPr>
              <a:spLocks noChangeArrowheads="1"/>
            </p:cNvSpPr>
            <p:nvPr/>
          </p:nvSpPr>
          <p:spPr bwMode="auto">
            <a:xfrm>
              <a:off x="3868795" y="5589481"/>
              <a:ext cx="383118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>
                  <a:solidFill>
                    <a:srgbClr val="000000"/>
                  </a:solidFill>
                  <a:latin typeface="Sans"/>
                </a:rPr>
                <a:t>flags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18" name="Rectangle 127"/>
            <p:cNvSpPr>
              <a:spLocks noChangeArrowheads="1"/>
            </p:cNvSpPr>
            <p:nvPr/>
          </p:nvSpPr>
          <p:spPr bwMode="auto">
            <a:xfrm>
              <a:off x="3765606" y="5922850"/>
              <a:ext cx="711210" cy="227008"/>
            </a:xfrm>
            <a:prstGeom prst="rect">
              <a:avLst/>
            </a:prstGeom>
            <a:solidFill>
              <a:srgbClr val="FF8080"/>
            </a:solidFill>
            <a:ln w="10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Rectangle 128"/>
            <p:cNvSpPr>
              <a:spLocks noChangeArrowheads="1"/>
            </p:cNvSpPr>
            <p:nvPr/>
          </p:nvSpPr>
          <p:spPr bwMode="auto">
            <a:xfrm>
              <a:off x="4000560" y="5919675"/>
              <a:ext cx="153888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 err="1">
                  <a:solidFill>
                    <a:srgbClr val="000000"/>
                  </a:solidFill>
                  <a:latin typeface="Sans"/>
                </a:rPr>
                <a:t>ip</a:t>
              </a:r>
              <a:endParaRPr lang="en-US" dirty="0">
                <a:latin typeface="Arial" pitchFamily="34" charset="0"/>
              </a:endParaRPr>
            </a:p>
          </p:txBody>
        </p:sp>
        <p:sp>
          <p:nvSpPr>
            <p:cNvPr id="20" name="Rectangle 129"/>
            <p:cNvSpPr>
              <a:spLocks noChangeArrowheads="1"/>
            </p:cNvSpPr>
            <p:nvPr/>
          </p:nvSpPr>
          <p:spPr bwMode="auto">
            <a:xfrm>
              <a:off x="1747864" y="5610118"/>
              <a:ext cx="400751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>
                  <a:solidFill>
                    <a:srgbClr val="000000"/>
                  </a:solidFill>
                  <a:latin typeface="Sans"/>
                </a:rPr>
                <a:t>rflags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21" name="Rectangle 130"/>
            <p:cNvSpPr>
              <a:spLocks noChangeArrowheads="1"/>
            </p:cNvSpPr>
            <p:nvPr/>
          </p:nvSpPr>
          <p:spPr bwMode="auto">
            <a:xfrm>
              <a:off x="1738339" y="5946662"/>
              <a:ext cx="19877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>
                  <a:solidFill>
                    <a:srgbClr val="000000"/>
                  </a:solidFill>
                  <a:latin typeface="Sans"/>
                </a:rPr>
                <a:t>rip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22" name="Line 131"/>
            <p:cNvSpPr>
              <a:spLocks noChangeShapeType="1"/>
            </p:cNvSpPr>
            <p:nvPr/>
          </p:nvSpPr>
          <p:spPr bwMode="auto">
            <a:xfrm flipV="1">
              <a:off x="3360788" y="5019579"/>
              <a:ext cx="1136667" cy="6350"/>
            </a:xfrm>
            <a:prstGeom prst="line">
              <a:avLst/>
            </a:prstGeom>
            <a:noFill/>
            <a:ln w="6" cap="flat">
              <a:solidFill>
                <a:srgbClr val="1623FD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132"/>
            <p:cNvSpPr>
              <a:spLocks/>
            </p:cNvSpPr>
            <p:nvPr/>
          </p:nvSpPr>
          <p:spPr bwMode="auto">
            <a:xfrm>
              <a:off x="4354577" y="4978305"/>
              <a:ext cx="142877" cy="84136"/>
            </a:xfrm>
            <a:custGeom>
              <a:avLst/>
              <a:gdLst>
                <a:gd name="T0" fmla="*/ 26 w 90"/>
                <a:gd name="T1" fmla="*/ 26 h 53"/>
                <a:gd name="T2" fmla="*/ 0 w 90"/>
                <a:gd name="T3" fmla="*/ 53 h 53"/>
                <a:gd name="T4" fmla="*/ 90 w 90"/>
                <a:gd name="T5" fmla="*/ 26 h 53"/>
                <a:gd name="T6" fmla="*/ 0 w 90"/>
                <a:gd name="T7" fmla="*/ 0 h 53"/>
                <a:gd name="T8" fmla="*/ 26 w 90"/>
                <a:gd name="T9" fmla="*/ 26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53">
                  <a:moveTo>
                    <a:pt x="26" y="26"/>
                  </a:moveTo>
                  <a:lnTo>
                    <a:pt x="0" y="53"/>
                  </a:lnTo>
                  <a:lnTo>
                    <a:pt x="90" y="26"/>
                  </a:lnTo>
                  <a:lnTo>
                    <a:pt x="0" y="0"/>
                  </a:lnTo>
                  <a:lnTo>
                    <a:pt x="26" y="26"/>
                  </a:lnTo>
                  <a:close/>
                </a:path>
              </a:pathLst>
            </a:custGeom>
            <a:solidFill>
              <a:srgbClr val="000000"/>
            </a:solidFill>
            <a:ln w="6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Line 133"/>
            <p:cNvSpPr>
              <a:spLocks noChangeShapeType="1"/>
            </p:cNvSpPr>
            <p:nvPr/>
          </p:nvSpPr>
          <p:spPr bwMode="auto">
            <a:xfrm flipH="1" flipV="1">
              <a:off x="1644675" y="5013229"/>
              <a:ext cx="1084278" cy="6350"/>
            </a:xfrm>
            <a:prstGeom prst="line">
              <a:avLst/>
            </a:prstGeom>
            <a:noFill/>
            <a:ln w="6" cap="flat">
              <a:solidFill>
                <a:srgbClr val="1623FD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134"/>
            <p:cNvSpPr>
              <a:spLocks/>
            </p:cNvSpPr>
            <p:nvPr/>
          </p:nvSpPr>
          <p:spPr bwMode="auto">
            <a:xfrm>
              <a:off x="1644675" y="4971955"/>
              <a:ext cx="142877" cy="84136"/>
            </a:xfrm>
            <a:custGeom>
              <a:avLst/>
              <a:gdLst>
                <a:gd name="T0" fmla="*/ 64 w 90"/>
                <a:gd name="T1" fmla="*/ 27 h 53"/>
                <a:gd name="T2" fmla="*/ 90 w 90"/>
                <a:gd name="T3" fmla="*/ 0 h 53"/>
                <a:gd name="T4" fmla="*/ 0 w 90"/>
                <a:gd name="T5" fmla="*/ 26 h 53"/>
                <a:gd name="T6" fmla="*/ 90 w 90"/>
                <a:gd name="T7" fmla="*/ 53 h 53"/>
                <a:gd name="T8" fmla="*/ 64 w 90"/>
                <a:gd name="T9" fmla="*/ 27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53">
                  <a:moveTo>
                    <a:pt x="64" y="27"/>
                  </a:moveTo>
                  <a:lnTo>
                    <a:pt x="90" y="0"/>
                  </a:lnTo>
                  <a:lnTo>
                    <a:pt x="0" y="26"/>
                  </a:lnTo>
                  <a:lnTo>
                    <a:pt x="90" y="53"/>
                  </a:lnTo>
                  <a:lnTo>
                    <a:pt x="64" y="27"/>
                  </a:lnTo>
                  <a:close/>
                </a:path>
              </a:pathLst>
            </a:custGeom>
            <a:solidFill>
              <a:srgbClr val="000000"/>
            </a:solidFill>
            <a:ln w="6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Rectangle 135"/>
            <p:cNvSpPr>
              <a:spLocks noChangeArrowheads="1"/>
            </p:cNvSpPr>
            <p:nvPr/>
          </p:nvSpPr>
          <p:spPr bwMode="auto">
            <a:xfrm>
              <a:off x="2763879" y="4938618"/>
              <a:ext cx="419987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>
                  <a:solidFill>
                    <a:srgbClr val="000000"/>
                  </a:solidFill>
                  <a:latin typeface="Sans"/>
                </a:rPr>
                <a:t>64 bits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27" name="Line 136"/>
            <p:cNvSpPr>
              <a:spLocks noChangeShapeType="1"/>
            </p:cNvSpPr>
            <p:nvPr/>
          </p:nvSpPr>
          <p:spPr bwMode="auto">
            <a:xfrm>
              <a:off x="4116449" y="5197376"/>
              <a:ext cx="358780" cy="0"/>
            </a:xfrm>
            <a:prstGeom prst="line">
              <a:avLst/>
            </a:prstGeom>
            <a:noFill/>
            <a:ln w="6" cap="flat">
              <a:solidFill>
                <a:srgbClr val="1623FD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137"/>
            <p:cNvSpPr>
              <a:spLocks/>
            </p:cNvSpPr>
            <p:nvPr/>
          </p:nvSpPr>
          <p:spPr bwMode="auto">
            <a:xfrm>
              <a:off x="4333939" y="5156101"/>
              <a:ext cx="141290" cy="82548"/>
            </a:xfrm>
            <a:custGeom>
              <a:avLst/>
              <a:gdLst>
                <a:gd name="T0" fmla="*/ 25 w 89"/>
                <a:gd name="T1" fmla="*/ 26 h 52"/>
                <a:gd name="T2" fmla="*/ 0 w 89"/>
                <a:gd name="T3" fmla="*/ 52 h 52"/>
                <a:gd name="T4" fmla="*/ 89 w 89"/>
                <a:gd name="T5" fmla="*/ 26 h 52"/>
                <a:gd name="T6" fmla="*/ 0 w 89"/>
                <a:gd name="T7" fmla="*/ 0 h 52"/>
                <a:gd name="T8" fmla="*/ 25 w 89"/>
                <a:gd name="T9" fmla="*/ 26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9" h="52">
                  <a:moveTo>
                    <a:pt x="25" y="26"/>
                  </a:moveTo>
                  <a:lnTo>
                    <a:pt x="0" y="52"/>
                  </a:lnTo>
                  <a:lnTo>
                    <a:pt x="89" y="26"/>
                  </a:lnTo>
                  <a:lnTo>
                    <a:pt x="0" y="0"/>
                  </a:lnTo>
                  <a:lnTo>
                    <a:pt x="25" y="26"/>
                  </a:lnTo>
                  <a:close/>
                </a:path>
              </a:pathLst>
            </a:custGeom>
            <a:solidFill>
              <a:srgbClr val="000000"/>
            </a:solidFill>
            <a:ln w="6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Line 138"/>
            <p:cNvSpPr>
              <a:spLocks noChangeShapeType="1"/>
            </p:cNvSpPr>
            <p:nvPr/>
          </p:nvSpPr>
          <p:spPr bwMode="auto">
            <a:xfrm flipH="1">
              <a:off x="3081384" y="5208488"/>
              <a:ext cx="398468" cy="0"/>
            </a:xfrm>
            <a:prstGeom prst="line">
              <a:avLst/>
            </a:prstGeom>
            <a:noFill/>
            <a:ln w="6" cap="flat">
              <a:solidFill>
                <a:srgbClr val="1623FD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139"/>
            <p:cNvSpPr>
              <a:spLocks/>
            </p:cNvSpPr>
            <p:nvPr/>
          </p:nvSpPr>
          <p:spPr bwMode="auto">
            <a:xfrm>
              <a:off x="3081384" y="5167214"/>
              <a:ext cx="141290" cy="82548"/>
            </a:xfrm>
            <a:custGeom>
              <a:avLst/>
              <a:gdLst>
                <a:gd name="T0" fmla="*/ 64 w 89"/>
                <a:gd name="T1" fmla="*/ 26 h 52"/>
                <a:gd name="T2" fmla="*/ 89 w 89"/>
                <a:gd name="T3" fmla="*/ 0 h 52"/>
                <a:gd name="T4" fmla="*/ 0 w 89"/>
                <a:gd name="T5" fmla="*/ 26 h 52"/>
                <a:gd name="T6" fmla="*/ 89 w 89"/>
                <a:gd name="T7" fmla="*/ 52 h 52"/>
                <a:gd name="T8" fmla="*/ 64 w 89"/>
                <a:gd name="T9" fmla="*/ 26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9" h="52">
                  <a:moveTo>
                    <a:pt x="64" y="26"/>
                  </a:moveTo>
                  <a:lnTo>
                    <a:pt x="89" y="0"/>
                  </a:lnTo>
                  <a:lnTo>
                    <a:pt x="0" y="26"/>
                  </a:lnTo>
                  <a:lnTo>
                    <a:pt x="89" y="52"/>
                  </a:lnTo>
                  <a:lnTo>
                    <a:pt x="64" y="26"/>
                  </a:lnTo>
                  <a:close/>
                </a:path>
              </a:pathLst>
            </a:custGeom>
            <a:solidFill>
              <a:srgbClr val="000000"/>
            </a:solidFill>
            <a:ln w="6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Rectangle 140"/>
            <p:cNvSpPr>
              <a:spLocks noChangeArrowheads="1"/>
            </p:cNvSpPr>
            <p:nvPr/>
          </p:nvSpPr>
          <p:spPr bwMode="auto">
            <a:xfrm>
              <a:off x="3535415" y="5118002"/>
              <a:ext cx="419987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>
                  <a:solidFill>
                    <a:srgbClr val="000000"/>
                  </a:solidFill>
                  <a:latin typeface="Sans"/>
                </a:rPr>
                <a:t>32 bits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32" name="Line 141"/>
            <p:cNvSpPr>
              <a:spLocks noChangeShapeType="1"/>
            </p:cNvSpPr>
            <p:nvPr/>
          </p:nvSpPr>
          <p:spPr bwMode="auto">
            <a:xfrm>
              <a:off x="1627212" y="4922743"/>
              <a:ext cx="0" cy="180972"/>
            </a:xfrm>
            <a:prstGeom prst="line">
              <a:avLst/>
            </a:prstGeom>
            <a:noFill/>
            <a:ln w="1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Line 142"/>
            <p:cNvSpPr>
              <a:spLocks noChangeShapeType="1"/>
            </p:cNvSpPr>
            <p:nvPr/>
          </p:nvSpPr>
          <p:spPr bwMode="auto">
            <a:xfrm>
              <a:off x="4497454" y="4922743"/>
              <a:ext cx="0" cy="180972"/>
            </a:xfrm>
            <a:prstGeom prst="line">
              <a:avLst/>
            </a:prstGeom>
            <a:noFill/>
            <a:ln w="1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Line 143"/>
            <p:cNvSpPr>
              <a:spLocks noChangeShapeType="1"/>
            </p:cNvSpPr>
            <p:nvPr/>
          </p:nvSpPr>
          <p:spPr bwMode="auto">
            <a:xfrm>
              <a:off x="4500629" y="5098953"/>
              <a:ext cx="0" cy="180972"/>
            </a:xfrm>
            <a:prstGeom prst="line">
              <a:avLst/>
            </a:prstGeom>
            <a:noFill/>
            <a:ln w="1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Line 144"/>
            <p:cNvSpPr>
              <a:spLocks noChangeShapeType="1"/>
            </p:cNvSpPr>
            <p:nvPr/>
          </p:nvSpPr>
          <p:spPr bwMode="auto">
            <a:xfrm>
              <a:off x="3082971" y="5116415"/>
              <a:ext cx="0" cy="180972"/>
            </a:xfrm>
            <a:prstGeom prst="line">
              <a:avLst/>
            </a:prstGeom>
            <a:noFill/>
            <a:ln w="1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Line 145"/>
            <p:cNvSpPr>
              <a:spLocks noChangeShapeType="1"/>
            </p:cNvSpPr>
            <p:nvPr/>
          </p:nvSpPr>
          <p:spPr bwMode="auto">
            <a:xfrm>
              <a:off x="4356165" y="5402159"/>
              <a:ext cx="127002" cy="0"/>
            </a:xfrm>
            <a:prstGeom prst="line">
              <a:avLst/>
            </a:prstGeom>
            <a:noFill/>
            <a:ln w="4" cap="flat">
              <a:solidFill>
                <a:srgbClr val="1623FD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146"/>
            <p:cNvSpPr>
              <a:spLocks/>
            </p:cNvSpPr>
            <p:nvPr/>
          </p:nvSpPr>
          <p:spPr bwMode="auto">
            <a:xfrm>
              <a:off x="4448241" y="5389460"/>
              <a:ext cx="41276" cy="25400"/>
            </a:xfrm>
            <a:custGeom>
              <a:avLst/>
              <a:gdLst>
                <a:gd name="T0" fmla="*/ 7 w 26"/>
                <a:gd name="T1" fmla="*/ 8 h 16"/>
                <a:gd name="T2" fmla="*/ 0 w 26"/>
                <a:gd name="T3" fmla="*/ 16 h 16"/>
                <a:gd name="T4" fmla="*/ 26 w 26"/>
                <a:gd name="T5" fmla="*/ 8 h 16"/>
                <a:gd name="T6" fmla="*/ 0 w 26"/>
                <a:gd name="T7" fmla="*/ 0 h 16"/>
                <a:gd name="T8" fmla="*/ 7 w 26"/>
                <a:gd name="T9" fmla="*/ 8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16">
                  <a:moveTo>
                    <a:pt x="7" y="8"/>
                  </a:moveTo>
                  <a:lnTo>
                    <a:pt x="0" y="16"/>
                  </a:lnTo>
                  <a:lnTo>
                    <a:pt x="26" y="8"/>
                  </a:lnTo>
                  <a:lnTo>
                    <a:pt x="0" y="0"/>
                  </a:lnTo>
                  <a:lnTo>
                    <a:pt x="7" y="8"/>
                  </a:lnTo>
                  <a:close/>
                </a:path>
              </a:pathLst>
            </a:custGeom>
            <a:solidFill>
              <a:srgbClr val="000000"/>
            </a:solidFill>
            <a:ln w="2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Rectangle 147"/>
            <p:cNvSpPr>
              <a:spLocks noChangeArrowheads="1"/>
            </p:cNvSpPr>
            <p:nvPr/>
          </p:nvSpPr>
          <p:spPr bwMode="auto">
            <a:xfrm>
              <a:off x="3919596" y="5335486"/>
              <a:ext cx="383118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100">
                  <a:solidFill>
                    <a:srgbClr val="000000"/>
                  </a:solidFill>
                  <a:latin typeface="Sans"/>
                </a:rPr>
                <a:t>16 bits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39" name="Line 148"/>
            <p:cNvSpPr>
              <a:spLocks noChangeShapeType="1"/>
            </p:cNvSpPr>
            <p:nvPr/>
          </p:nvSpPr>
          <p:spPr bwMode="auto">
            <a:xfrm>
              <a:off x="4495867" y="5311674"/>
              <a:ext cx="0" cy="182559"/>
            </a:xfrm>
            <a:prstGeom prst="line">
              <a:avLst/>
            </a:prstGeom>
            <a:noFill/>
            <a:ln w="7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Line 149"/>
            <p:cNvSpPr>
              <a:spLocks noChangeShapeType="1"/>
            </p:cNvSpPr>
            <p:nvPr/>
          </p:nvSpPr>
          <p:spPr bwMode="auto">
            <a:xfrm>
              <a:off x="3784656" y="5311674"/>
              <a:ext cx="0" cy="182559"/>
            </a:xfrm>
            <a:prstGeom prst="line">
              <a:avLst/>
            </a:prstGeom>
            <a:noFill/>
            <a:ln w="1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Line 150"/>
            <p:cNvSpPr>
              <a:spLocks noChangeShapeType="1"/>
            </p:cNvSpPr>
            <p:nvPr/>
          </p:nvSpPr>
          <p:spPr bwMode="auto">
            <a:xfrm flipH="1">
              <a:off x="3795769" y="5405334"/>
              <a:ext cx="128589" cy="0"/>
            </a:xfrm>
            <a:prstGeom prst="line">
              <a:avLst/>
            </a:prstGeom>
            <a:noFill/>
            <a:ln w="4" cap="flat">
              <a:solidFill>
                <a:srgbClr val="1623FD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151"/>
            <p:cNvSpPr>
              <a:spLocks/>
            </p:cNvSpPr>
            <p:nvPr/>
          </p:nvSpPr>
          <p:spPr bwMode="auto">
            <a:xfrm>
              <a:off x="3789419" y="5394222"/>
              <a:ext cx="42863" cy="23812"/>
            </a:xfrm>
            <a:custGeom>
              <a:avLst/>
              <a:gdLst>
                <a:gd name="T0" fmla="*/ 19 w 27"/>
                <a:gd name="T1" fmla="*/ 7 h 15"/>
                <a:gd name="T2" fmla="*/ 27 w 27"/>
                <a:gd name="T3" fmla="*/ 0 h 15"/>
                <a:gd name="T4" fmla="*/ 0 w 27"/>
                <a:gd name="T5" fmla="*/ 7 h 15"/>
                <a:gd name="T6" fmla="*/ 27 w 27"/>
                <a:gd name="T7" fmla="*/ 15 h 15"/>
                <a:gd name="T8" fmla="*/ 19 w 27"/>
                <a:gd name="T9" fmla="*/ 7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15">
                  <a:moveTo>
                    <a:pt x="19" y="7"/>
                  </a:moveTo>
                  <a:lnTo>
                    <a:pt x="27" y="0"/>
                  </a:lnTo>
                  <a:lnTo>
                    <a:pt x="0" y="7"/>
                  </a:lnTo>
                  <a:lnTo>
                    <a:pt x="27" y="15"/>
                  </a:lnTo>
                  <a:lnTo>
                    <a:pt x="19" y="7"/>
                  </a:lnTo>
                  <a:close/>
                </a:path>
              </a:pathLst>
            </a:custGeom>
            <a:solidFill>
              <a:srgbClr val="000000"/>
            </a:solidFill>
            <a:ln w="2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3" name="Group 5"/>
          <p:cNvGrpSpPr>
            <a:grpSpLocks noChangeAspect="1"/>
          </p:cNvGrpSpPr>
          <p:nvPr/>
        </p:nvGrpSpPr>
        <p:grpSpPr bwMode="auto">
          <a:xfrm>
            <a:off x="5770564" y="2487614"/>
            <a:ext cx="4219575" cy="1362075"/>
            <a:chOff x="2915" y="1567"/>
            <a:chExt cx="2658" cy="858"/>
          </a:xfrm>
        </p:grpSpPr>
        <p:sp>
          <p:nvSpPr>
            <p:cNvPr id="44" name="AutoShape 4"/>
            <p:cNvSpPr>
              <a:spLocks noChangeAspect="1" noChangeArrowheads="1" noTextEdit="1"/>
            </p:cNvSpPr>
            <p:nvPr/>
          </p:nvSpPr>
          <p:spPr bwMode="auto">
            <a:xfrm>
              <a:off x="2915" y="1567"/>
              <a:ext cx="2658" cy="8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6"/>
            <p:cNvSpPr>
              <a:spLocks noEditPoints="1"/>
            </p:cNvSpPr>
            <p:nvPr/>
          </p:nvSpPr>
          <p:spPr bwMode="auto">
            <a:xfrm>
              <a:off x="2929" y="1581"/>
              <a:ext cx="2625" cy="154"/>
            </a:xfrm>
            <a:custGeom>
              <a:avLst/>
              <a:gdLst>
                <a:gd name="T0" fmla="*/ 0 w 375"/>
                <a:gd name="T1" fmla="*/ 0 h 22"/>
                <a:gd name="T2" fmla="*/ 375 w 375"/>
                <a:gd name="T3" fmla="*/ 0 h 22"/>
                <a:gd name="T4" fmla="*/ 0 w 375"/>
                <a:gd name="T5" fmla="*/ 4 h 22"/>
                <a:gd name="T6" fmla="*/ 375 w 375"/>
                <a:gd name="T7" fmla="*/ 4 h 22"/>
                <a:gd name="T8" fmla="*/ 0 w 375"/>
                <a:gd name="T9" fmla="*/ 22 h 22"/>
                <a:gd name="T10" fmla="*/ 0 w 375"/>
                <a:gd name="T11" fmla="*/ 4 h 22"/>
                <a:gd name="T12" fmla="*/ 4 w 375"/>
                <a:gd name="T13" fmla="*/ 22 h 22"/>
                <a:gd name="T14" fmla="*/ 4 w 375"/>
                <a:gd name="T15" fmla="*/ 4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75" h="22">
                  <a:moveTo>
                    <a:pt x="0" y="0"/>
                  </a:moveTo>
                  <a:lnTo>
                    <a:pt x="375" y="0"/>
                  </a:lnTo>
                  <a:moveTo>
                    <a:pt x="0" y="4"/>
                  </a:moveTo>
                  <a:lnTo>
                    <a:pt x="375" y="4"/>
                  </a:lnTo>
                  <a:moveTo>
                    <a:pt x="0" y="22"/>
                  </a:moveTo>
                  <a:lnTo>
                    <a:pt x="0" y="4"/>
                  </a:lnTo>
                  <a:moveTo>
                    <a:pt x="4" y="22"/>
                  </a:moveTo>
                  <a:lnTo>
                    <a:pt x="4" y="4"/>
                  </a:lnTo>
                </a:path>
              </a:pathLst>
            </a:custGeom>
            <a:noFill/>
            <a:ln w="7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Rectangle 7"/>
            <p:cNvSpPr>
              <a:spLocks noChangeArrowheads="1"/>
            </p:cNvSpPr>
            <p:nvPr/>
          </p:nvSpPr>
          <p:spPr bwMode="auto">
            <a:xfrm>
              <a:off x="3020" y="1602"/>
              <a:ext cx="216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300">
                  <a:solidFill>
                    <a:srgbClr val="1A1B1C"/>
                  </a:solidFill>
                  <a:latin typeface="Times New Roman" pitchFamily="18" charset="0"/>
                </a:rPr>
                <a:t>Field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47" name="Line 8"/>
            <p:cNvSpPr>
              <a:spLocks noChangeShapeType="1"/>
            </p:cNvSpPr>
            <p:nvPr/>
          </p:nvSpPr>
          <p:spPr bwMode="auto">
            <a:xfrm flipV="1">
              <a:off x="3314" y="1609"/>
              <a:ext cx="0" cy="126"/>
            </a:xfrm>
            <a:prstGeom prst="line">
              <a:avLst/>
            </a:prstGeom>
            <a:noFill/>
            <a:ln w="7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Rectangle 9"/>
            <p:cNvSpPr>
              <a:spLocks noChangeArrowheads="1"/>
            </p:cNvSpPr>
            <p:nvPr/>
          </p:nvSpPr>
          <p:spPr bwMode="auto">
            <a:xfrm>
              <a:off x="3377" y="1602"/>
              <a:ext cx="420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300">
                  <a:solidFill>
                    <a:srgbClr val="1A1B1C"/>
                  </a:solidFill>
                  <a:latin typeface="Times New Roman" pitchFamily="18" charset="0"/>
                </a:rPr>
                <a:t>Condition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49" name="Line 10"/>
            <p:cNvSpPr>
              <a:spLocks noChangeShapeType="1"/>
            </p:cNvSpPr>
            <p:nvPr/>
          </p:nvSpPr>
          <p:spPr bwMode="auto">
            <a:xfrm flipV="1">
              <a:off x="3909" y="1609"/>
              <a:ext cx="0" cy="126"/>
            </a:xfrm>
            <a:prstGeom prst="line">
              <a:avLst/>
            </a:prstGeom>
            <a:noFill/>
            <a:ln w="7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Rectangle 11"/>
            <p:cNvSpPr>
              <a:spLocks noChangeArrowheads="1"/>
            </p:cNvSpPr>
            <p:nvPr/>
          </p:nvSpPr>
          <p:spPr bwMode="auto">
            <a:xfrm>
              <a:off x="3972" y="1602"/>
              <a:ext cx="431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300">
                  <a:solidFill>
                    <a:srgbClr val="1A1B1C"/>
                  </a:solidFill>
                  <a:latin typeface="Times New Roman" pitchFamily="18" charset="0"/>
                </a:rPr>
                <a:t>Semantics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51" name="Freeform 12"/>
            <p:cNvSpPr>
              <a:spLocks noEditPoints="1"/>
            </p:cNvSpPr>
            <p:nvPr/>
          </p:nvSpPr>
          <p:spPr bwMode="auto">
            <a:xfrm>
              <a:off x="2929" y="1609"/>
              <a:ext cx="2625" cy="252"/>
            </a:xfrm>
            <a:custGeom>
              <a:avLst/>
              <a:gdLst>
                <a:gd name="T0" fmla="*/ 371 w 375"/>
                <a:gd name="T1" fmla="*/ 18 h 36"/>
                <a:gd name="T2" fmla="*/ 371 w 375"/>
                <a:gd name="T3" fmla="*/ 0 h 36"/>
                <a:gd name="T4" fmla="*/ 375 w 375"/>
                <a:gd name="T5" fmla="*/ 18 h 36"/>
                <a:gd name="T6" fmla="*/ 375 w 375"/>
                <a:gd name="T7" fmla="*/ 0 h 36"/>
                <a:gd name="T8" fmla="*/ 0 w 375"/>
                <a:gd name="T9" fmla="*/ 18 h 36"/>
                <a:gd name="T10" fmla="*/ 375 w 375"/>
                <a:gd name="T11" fmla="*/ 18 h 36"/>
                <a:gd name="T12" fmla="*/ 0 w 375"/>
                <a:gd name="T13" fmla="*/ 36 h 36"/>
                <a:gd name="T14" fmla="*/ 0 w 375"/>
                <a:gd name="T15" fmla="*/ 18 h 36"/>
                <a:gd name="T16" fmla="*/ 4 w 375"/>
                <a:gd name="T17" fmla="*/ 36 h 36"/>
                <a:gd name="T18" fmla="*/ 4 w 375"/>
                <a:gd name="T19" fmla="*/ 18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75" h="36">
                  <a:moveTo>
                    <a:pt x="371" y="18"/>
                  </a:moveTo>
                  <a:lnTo>
                    <a:pt x="371" y="0"/>
                  </a:lnTo>
                  <a:moveTo>
                    <a:pt x="375" y="18"/>
                  </a:moveTo>
                  <a:lnTo>
                    <a:pt x="375" y="0"/>
                  </a:lnTo>
                  <a:moveTo>
                    <a:pt x="0" y="18"/>
                  </a:moveTo>
                  <a:lnTo>
                    <a:pt x="375" y="18"/>
                  </a:lnTo>
                  <a:moveTo>
                    <a:pt x="0" y="36"/>
                  </a:moveTo>
                  <a:lnTo>
                    <a:pt x="0" y="18"/>
                  </a:lnTo>
                  <a:moveTo>
                    <a:pt x="4" y="36"/>
                  </a:moveTo>
                  <a:lnTo>
                    <a:pt x="4" y="18"/>
                  </a:lnTo>
                </a:path>
              </a:pathLst>
            </a:custGeom>
            <a:noFill/>
            <a:ln w="7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Rectangle 13"/>
            <p:cNvSpPr>
              <a:spLocks noChangeArrowheads="1"/>
            </p:cNvSpPr>
            <p:nvPr/>
          </p:nvSpPr>
          <p:spPr bwMode="auto">
            <a:xfrm>
              <a:off x="3020" y="1735"/>
              <a:ext cx="134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300">
                  <a:solidFill>
                    <a:srgbClr val="1A1B1C"/>
                  </a:solidFill>
                  <a:latin typeface="Times New Roman" pitchFamily="18" charset="0"/>
                </a:rPr>
                <a:t>OF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53" name="Line 14"/>
            <p:cNvSpPr>
              <a:spLocks noChangeShapeType="1"/>
            </p:cNvSpPr>
            <p:nvPr/>
          </p:nvSpPr>
          <p:spPr bwMode="auto">
            <a:xfrm flipV="1">
              <a:off x="3314" y="1735"/>
              <a:ext cx="0" cy="126"/>
            </a:xfrm>
            <a:prstGeom prst="line">
              <a:avLst/>
            </a:prstGeom>
            <a:noFill/>
            <a:ln w="7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Rectangle 15"/>
            <p:cNvSpPr>
              <a:spLocks noChangeArrowheads="1"/>
            </p:cNvSpPr>
            <p:nvPr/>
          </p:nvSpPr>
          <p:spPr bwMode="auto">
            <a:xfrm>
              <a:off x="3377" y="1735"/>
              <a:ext cx="403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300" dirty="0">
                  <a:solidFill>
                    <a:srgbClr val="1A1B1C"/>
                  </a:solidFill>
                  <a:latin typeface="Times New Roman" pitchFamily="18" charset="0"/>
                </a:rPr>
                <a:t>Overflow</a:t>
              </a:r>
              <a:endParaRPr lang="en-US" dirty="0">
                <a:latin typeface="Arial" pitchFamily="34" charset="0"/>
              </a:endParaRPr>
            </a:p>
          </p:txBody>
        </p:sp>
        <p:sp>
          <p:nvSpPr>
            <p:cNvPr id="55" name="Line 16"/>
            <p:cNvSpPr>
              <a:spLocks noChangeShapeType="1"/>
            </p:cNvSpPr>
            <p:nvPr/>
          </p:nvSpPr>
          <p:spPr bwMode="auto">
            <a:xfrm flipV="1">
              <a:off x="3909" y="1735"/>
              <a:ext cx="0" cy="126"/>
            </a:xfrm>
            <a:prstGeom prst="line">
              <a:avLst/>
            </a:prstGeom>
            <a:noFill/>
            <a:ln w="7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Rectangle 17"/>
            <p:cNvSpPr>
              <a:spLocks noChangeArrowheads="1"/>
            </p:cNvSpPr>
            <p:nvPr/>
          </p:nvSpPr>
          <p:spPr bwMode="auto">
            <a:xfrm>
              <a:off x="3972" y="1735"/>
              <a:ext cx="797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300" dirty="0">
                  <a:solidFill>
                    <a:srgbClr val="1A1B1C"/>
                  </a:solidFill>
                  <a:latin typeface="Times New Roman" pitchFamily="18" charset="0"/>
                </a:rPr>
                <a:t>Set on an overflow</a:t>
              </a:r>
              <a:endParaRPr lang="en-US" dirty="0">
                <a:latin typeface="Arial" pitchFamily="34" charset="0"/>
              </a:endParaRPr>
            </a:p>
          </p:txBody>
        </p:sp>
        <p:sp>
          <p:nvSpPr>
            <p:cNvPr id="57" name="Freeform 18"/>
            <p:cNvSpPr>
              <a:spLocks noEditPoints="1"/>
            </p:cNvSpPr>
            <p:nvPr/>
          </p:nvSpPr>
          <p:spPr bwMode="auto">
            <a:xfrm>
              <a:off x="2929" y="1735"/>
              <a:ext cx="2625" cy="259"/>
            </a:xfrm>
            <a:custGeom>
              <a:avLst/>
              <a:gdLst>
                <a:gd name="T0" fmla="*/ 371 w 375"/>
                <a:gd name="T1" fmla="*/ 18 h 37"/>
                <a:gd name="T2" fmla="*/ 371 w 375"/>
                <a:gd name="T3" fmla="*/ 0 h 37"/>
                <a:gd name="T4" fmla="*/ 375 w 375"/>
                <a:gd name="T5" fmla="*/ 18 h 37"/>
                <a:gd name="T6" fmla="*/ 375 w 375"/>
                <a:gd name="T7" fmla="*/ 0 h 37"/>
                <a:gd name="T8" fmla="*/ 0 w 375"/>
                <a:gd name="T9" fmla="*/ 19 h 37"/>
                <a:gd name="T10" fmla="*/ 375 w 375"/>
                <a:gd name="T11" fmla="*/ 19 h 37"/>
                <a:gd name="T12" fmla="*/ 0 w 375"/>
                <a:gd name="T13" fmla="*/ 37 h 37"/>
                <a:gd name="T14" fmla="*/ 0 w 375"/>
                <a:gd name="T15" fmla="*/ 19 h 37"/>
                <a:gd name="T16" fmla="*/ 4 w 375"/>
                <a:gd name="T17" fmla="*/ 37 h 37"/>
                <a:gd name="T18" fmla="*/ 4 w 375"/>
                <a:gd name="T19" fmla="*/ 19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75" h="37">
                  <a:moveTo>
                    <a:pt x="371" y="18"/>
                  </a:moveTo>
                  <a:lnTo>
                    <a:pt x="371" y="0"/>
                  </a:lnTo>
                  <a:moveTo>
                    <a:pt x="375" y="18"/>
                  </a:moveTo>
                  <a:lnTo>
                    <a:pt x="375" y="0"/>
                  </a:lnTo>
                  <a:moveTo>
                    <a:pt x="0" y="19"/>
                  </a:moveTo>
                  <a:lnTo>
                    <a:pt x="375" y="19"/>
                  </a:lnTo>
                  <a:moveTo>
                    <a:pt x="0" y="37"/>
                  </a:moveTo>
                  <a:lnTo>
                    <a:pt x="0" y="19"/>
                  </a:lnTo>
                  <a:moveTo>
                    <a:pt x="4" y="37"/>
                  </a:moveTo>
                  <a:lnTo>
                    <a:pt x="4" y="19"/>
                  </a:lnTo>
                </a:path>
              </a:pathLst>
            </a:custGeom>
            <a:noFill/>
            <a:ln w="7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Rectangle 19"/>
            <p:cNvSpPr>
              <a:spLocks noChangeArrowheads="1"/>
            </p:cNvSpPr>
            <p:nvPr/>
          </p:nvSpPr>
          <p:spPr bwMode="auto">
            <a:xfrm>
              <a:off x="3020" y="1868"/>
              <a:ext cx="128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300">
                  <a:solidFill>
                    <a:srgbClr val="1A1B1C"/>
                  </a:solidFill>
                  <a:latin typeface="Times New Roman" pitchFamily="18" charset="0"/>
                </a:rPr>
                <a:t>CF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59" name="Line 20"/>
            <p:cNvSpPr>
              <a:spLocks noChangeShapeType="1"/>
            </p:cNvSpPr>
            <p:nvPr/>
          </p:nvSpPr>
          <p:spPr bwMode="auto">
            <a:xfrm flipV="1">
              <a:off x="3314" y="1868"/>
              <a:ext cx="0" cy="126"/>
            </a:xfrm>
            <a:prstGeom prst="line">
              <a:avLst/>
            </a:prstGeom>
            <a:noFill/>
            <a:ln w="7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Rectangle 21"/>
            <p:cNvSpPr>
              <a:spLocks noChangeArrowheads="1"/>
            </p:cNvSpPr>
            <p:nvPr/>
          </p:nvSpPr>
          <p:spPr bwMode="auto">
            <a:xfrm>
              <a:off x="3377" y="1868"/>
              <a:ext cx="429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300" dirty="0">
                  <a:solidFill>
                    <a:srgbClr val="1A1B1C"/>
                  </a:solidFill>
                  <a:latin typeface="Times New Roman" pitchFamily="18" charset="0"/>
                </a:rPr>
                <a:t>Carry flag</a:t>
              </a:r>
              <a:endParaRPr lang="en-US" dirty="0">
                <a:latin typeface="Arial" pitchFamily="34" charset="0"/>
              </a:endParaRPr>
            </a:p>
          </p:txBody>
        </p:sp>
        <p:sp>
          <p:nvSpPr>
            <p:cNvPr id="61" name="Line 22"/>
            <p:cNvSpPr>
              <a:spLocks noChangeShapeType="1"/>
            </p:cNvSpPr>
            <p:nvPr/>
          </p:nvSpPr>
          <p:spPr bwMode="auto">
            <a:xfrm flipV="1">
              <a:off x="3909" y="1868"/>
              <a:ext cx="0" cy="126"/>
            </a:xfrm>
            <a:prstGeom prst="line">
              <a:avLst/>
            </a:prstGeom>
            <a:noFill/>
            <a:ln w="7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Rectangle 23"/>
            <p:cNvSpPr>
              <a:spLocks noChangeArrowheads="1"/>
            </p:cNvSpPr>
            <p:nvPr/>
          </p:nvSpPr>
          <p:spPr bwMode="auto">
            <a:xfrm>
              <a:off x="3972" y="1868"/>
              <a:ext cx="1025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300" dirty="0">
                  <a:solidFill>
                    <a:srgbClr val="1A1B1C"/>
                  </a:solidFill>
                  <a:latin typeface="Times New Roman" pitchFamily="18" charset="0"/>
                </a:rPr>
                <a:t>Set on a carry or borrow</a:t>
              </a:r>
              <a:endParaRPr lang="en-US" dirty="0">
                <a:latin typeface="Arial" pitchFamily="34" charset="0"/>
              </a:endParaRPr>
            </a:p>
          </p:txBody>
        </p:sp>
        <p:sp>
          <p:nvSpPr>
            <p:cNvPr id="63" name="Freeform 24"/>
            <p:cNvSpPr>
              <a:spLocks noEditPoints="1"/>
            </p:cNvSpPr>
            <p:nvPr/>
          </p:nvSpPr>
          <p:spPr bwMode="auto">
            <a:xfrm>
              <a:off x="2929" y="1868"/>
              <a:ext cx="2625" cy="384"/>
            </a:xfrm>
            <a:custGeom>
              <a:avLst/>
              <a:gdLst>
                <a:gd name="T0" fmla="*/ 371 w 375"/>
                <a:gd name="T1" fmla="*/ 18 h 55"/>
                <a:gd name="T2" fmla="*/ 371 w 375"/>
                <a:gd name="T3" fmla="*/ 0 h 55"/>
                <a:gd name="T4" fmla="*/ 375 w 375"/>
                <a:gd name="T5" fmla="*/ 18 h 55"/>
                <a:gd name="T6" fmla="*/ 375 w 375"/>
                <a:gd name="T7" fmla="*/ 0 h 55"/>
                <a:gd name="T8" fmla="*/ 0 w 375"/>
                <a:gd name="T9" fmla="*/ 18 h 55"/>
                <a:gd name="T10" fmla="*/ 375 w 375"/>
                <a:gd name="T11" fmla="*/ 18 h 55"/>
                <a:gd name="T12" fmla="*/ 0 w 375"/>
                <a:gd name="T13" fmla="*/ 55 h 55"/>
                <a:gd name="T14" fmla="*/ 0 w 375"/>
                <a:gd name="T15" fmla="*/ 19 h 55"/>
                <a:gd name="T16" fmla="*/ 4 w 375"/>
                <a:gd name="T17" fmla="*/ 55 h 55"/>
                <a:gd name="T18" fmla="*/ 4 w 375"/>
                <a:gd name="T19" fmla="*/ 19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75" h="55">
                  <a:moveTo>
                    <a:pt x="371" y="18"/>
                  </a:moveTo>
                  <a:lnTo>
                    <a:pt x="371" y="0"/>
                  </a:lnTo>
                  <a:moveTo>
                    <a:pt x="375" y="18"/>
                  </a:moveTo>
                  <a:lnTo>
                    <a:pt x="375" y="0"/>
                  </a:lnTo>
                  <a:moveTo>
                    <a:pt x="0" y="18"/>
                  </a:moveTo>
                  <a:lnTo>
                    <a:pt x="375" y="18"/>
                  </a:lnTo>
                  <a:moveTo>
                    <a:pt x="0" y="55"/>
                  </a:moveTo>
                  <a:lnTo>
                    <a:pt x="0" y="19"/>
                  </a:lnTo>
                  <a:moveTo>
                    <a:pt x="4" y="55"/>
                  </a:moveTo>
                  <a:lnTo>
                    <a:pt x="4" y="19"/>
                  </a:lnTo>
                </a:path>
              </a:pathLst>
            </a:custGeom>
            <a:noFill/>
            <a:ln w="7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48" name="Rectangle 25"/>
            <p:cNvSpPr>
              <a:spLocks noChangeArrowheads="1"/>
            </p:cNvSpPr>
            <p:nvPr/>
          </p:nvSpPr>
          <p:spPr bwMode="auto">
            <a:xfrm>
              <a:off x="3020" y="1994"/>
              <a:ext cx="123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300">
                  <a:solidFill>
                    <a:srgbClr val="1A1B1C"/>
                  </a:solidFill>
                  <a:latin typeface="Times New Roman" pitchFamily="18" charset="0"/>
                </a:rPr>
                <a:t>ZF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2049" name="Line 26"/>
            <p:cNvSpPr>
              <a:spLocks noChangeShapeType="1"/>
            </p:cNvSpPr>
            <p:nvPr/>
          </p:nvSpPr>
          <p:spPr bwMode="auto">
            <a:xfrm flipV="1">
              <a:off x="3314" y="2001"/>
              <a:ext cx="0" cy="251"/>
            </a:xfrm>
            <a:prstGeom prst="line">
              <a:avLst/>
            </a:prstGeom>
            <a:noFill/>
            <a:ln w="7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1" name="Rectangle 27"/>
            <p:cNvSpPr>
              <a:spLocks noChangeArrowheads="1"/>
            </p:cNvSpPr>
            <p:nvPr/>
          </p:nvSpPr>
          <p:spPr bwMode="auto">
            <a:xfrm>
              <a:off x="3377" y="1994"/>
              <a:ext cx="389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300" dirty="0">
                  <a:solidFill>
                    <a:srgbClr val="1A1B1C"/>
                  </a:solidFill>
                  <a:latin typeface="Times New Roman" pitchFamily="18" charset="0"/>
                </a:rPr>
                <a:t>Zero flag</a:t>
              </a:r>
              <a:endParaRPr lang="en-US" dirty="0">
                <a:latin typeface="Arial" pitchFamily="34" charset="0"/>
              </a:endParaRPr>
            </a:p>
          </p:txBody>
        </p:sp>
        <p:sp>
          <p:nvSpPr>
            <p:cNvPr id="2052" name="Line 28"/>
            <p:cNvSpPr>
              <a:spLocks noChangeShapeType="1"/>
            </p:cNvSpPr>
            <p:nvPr/>
          </p:nvSpPr>
          <p:spPr bwMode="auto">
            <a:xfrm flipV="1">
              <a:off x="3909" y="2001"/>
              <a:ext cx="0" cy="251"/>
            </a:xfrm>
            <a:prstGeom prst="line">
              <a:avLst/>
            </a:prstGeom>
            <a:noFill/>
            <a:ln w="7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3" name="Rectangle 29"/>
            <p:cNvSpPr>
              <a:spLocks noChangeArrowheads="1"/>
            </p:cNvSpPr>
            <p:nvPr/>
          </p:nvSpPr>
          <p:spPr bwMode="auto">
            <a:xfrm>
              <a:off x="3972" y="1994"/>
              <a:ext cx="1318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300" dirty="0">
                  <a:solidFill>
                    <a:srgbClr val="1A1B1C"/>
                  </a:solidFill>
                  <a:latin typeface="Times New Roman" pitchFamily="18" charset="0"/>
                </a:rPr>
                <a:t>Set when the result is a 0,or the</a:t>
              </a:r>
              <a:endParaRPr lang="en-US" dirty="0">
                <a:latin typeface="Arial" pitchFamily="34" charset="0"/>
              </a:endParaRPr>
            </a:p>
          </p:txBody>
        </p:sp>
        <p:sp>
          <p:nvSpPr>
            <p:cNvPr id="2054" name="Rectangle 30"/>
            <p:cNvSpPr>
              <a:spLocks noChangeArrowheads="1"/>
            </p:cNvSpPr>
            <p:nvPr/>
          </p:nvSpPr>
          <p:spPr bwMode="auto">
            <a:xfrm>
              <a:off x="3972" y="2120"/>
              <a:ext cx="1329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300" dirty="0">
                  <a:solidFill>
                    <a:srgbClr val="1A1B1C"/>
                  </a:solidFill>
                  <a:latin typeface="Times New Roman" pitchFamily="18" charset="0"/>
                </a:rPr>
                <a:t>comparison leads to an equality</a:t>
              </a:r>
              <a:endParaRPr lang="en-US" dirty="0">
                <a:latin typeface="Arial" pitchFamily="34" charset="0"/>
              </a:endParaRPr>
            </a:p>
          </p:txBody>
        </p:sp>
        <p:sp>
          <p:nvSpPr>
            <p:cNvPr id="2055" name="Freeform 31"/>
            <p:cNvSpPr>
              <a:spLocks noEditPoints="1"/>
            </p:cNvSpPr>
            <p:nvPr/>
          </p:nvSpPr>
          <p:spPr bwMode="auto">
            <a:xfrm>
              <a:off x="2929" y="2001"/>
              <a:ext cx="2625" cy="377"/>
            </a:xfrm>
            <a:custGeom>
              <a:avLst/>
              <a:gdLst>
                <a:gd name="T0" fmla="*/ 371 w 375"/>
                <a:gd name="T1" fmla="*/ 36 h 54"/>
                <a:gd name="T2" fmla="*/ 371 w 375"/>
                <a:gd name="T3" fmla="*/ 0 h 54"/>
                <a:gd name="T4" fmla="*/ 375 w 375"/>
                <a:gd name="T5" fmla="*/ 36 h 54"/>
                <a:gd name="T6" fmla="*/ 375 w 375"/>
                <a:gd name="T7" fmla="*/ 0 h 54"/>
                <a:gd name="T8" fmla="*/ 0 w 375"/>
                <a:gd name="T9" fmla="*/ 36 h 54"/>
                <a:gd name="T10" fmla="*/ 375 w 375"/>
                <a:gd name="T11" fmla="*/ 36 h 54"/>
                <a:gd name="T12" fmla="*/ 0 w 375"/>
                <a:gd name="T13" fmla="*/ 54 h 54"/>
                <a:gd name="T14" fmla="*/ 0 w 375"/>
                <a:gd name="T15" fmla="*/ 36 h 54"/>
                <a:gd name="T16" fmla="*/ 4 w 375"/>
                <a:gd name="T17" fmla="*/ 54 h 54"/>
                <a:gd name="T18" fmla="*/ 4 w 375"/>
                <a:gd name="T19" fmla="*/ 36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75" h="54">
                  <a:moveTo>
                    <a:pt x="371" y="36"/>
                  </a:moveTo>
                  <a:lnTo>
                    <a:pt x="371" y="0"/>
                  </a:lnTo>
                  <a:moveTo>
                    <a:pt x="375" y="36"/>
                  </a:moveTo>
                  <a:lnTo>
                    <a:pt x="375" y="0"/>
                  </a:lnTo>
                  <a:moveTo>
                    <a:pt x="0" y="36"/>
                  </a:moveTo>
                  <a:lnTo>
                    <a:pt x="375" y="36"/>
                  </a:lnTo>
                  <a:moveTo>
                    <a:pt x="0" y="54"/>
                  </a:moveTo>
                  <a:lnTo>
                    <a:pt x="0" y="36"/>
                  </a:lnTo>
                  <a:moveTo>
                    <a:pt x="4" y="54"/>
                  </a:moveTo>
                  <a:lnTo>
                    <a:pt x="4" y="36"/>
                  </a:lnTo>
                </a:path>
              </a:pathLst>
            </a:custGeom>
            <a:noFill/>
            <a:ln w="7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6" name="Rectangle 32"/>
            <p:cNvSpPr>
              <a:spLocks noChangeArrowheads="1"/>
            </p:cNvSpPr>
            <p:nvPr/>
          </p:nvSpPr>
          <p:spPr bwMode="auto">
            <a:xfrm>
              <a:off x="3020" y="2252"/>
              <a:ext cx="117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300">
                  <a:solidFill>
                    <a:srgbClr val="1A1B1C"/>
                  </a:solidFill>
                  <a:latin typeface="Times New Roman" pitchFamily="18" charset="0"/>
                </a:rPr>
                <a:t>SF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2057" name="Line 33"/>
            <p:cNvSpPr>
              <a:spLocks noChangeShapeType="1"/>
            </p:cNvSpPr>
            <p:nvPr/>
          </p:nvSpPr>
          <p:spPr bwMode="auto">
            <a:xfrm flipV="1">
              <a:off x="3314" y="2252"/>
              <a:ext cx="0" cy="126"/>
            </a:xfrm>
            <a:prstGeom prst="line">
              <a:avLst/>
            </a:prstGeom>
            <a:noFill/>
            <a:ln w="7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8" name="Rectangle 34"/>
            <p:cNvSpPr>
              <a:spLocks noChangeArrowheads="1"/>
            </p:cNvSpPr>
            <p:nvPr/>
          </p:nvSpPr>
          <p:spPr bwMode="auto">
            <a:xfrm>
              <a:off x="3377" y="2252"/>
              <a:ext cx="383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300" dirty="0">
                  <a:solidFill>
                    <a:srgbClr val="1A1B1C"/>
                  </a:solidFill>
                  <a:latin typeface="Times New Roman" pitchFamily="18" charset="0"/>
                </a:rPr>
                <a:t>Sign flag</a:t>
              </a:r>
              <a:endParaRPr lang="en-US" dirty="0">
                <a:latin typeface="Arial" pitchFamily="34" charset="0"/>
              </a:endParaRPr>
            </a:p>
          </p:txBody>
        </p:sp>
        <p:sp>
          <p:nvSpPr>
            <p:cNvPr id="2059" name="Line 35"/>
            <p:cNvSpPr>
              <a:spLocks noChangeShapeType="1"/>
            </p:cNvSpPr>
            <p:nvPr/>
          </p:nvSpPr>
          <p:spPr bwMode="auto">
            <a:xfrm flipV="1">
              <a:off x="3909" y="2252"/>
              <a:ext cx="0" cy="126"/>
            </a:xfrm>
            <a:prstGeom prst="line">
              <a:avLst/>
            </a:prstGeom>
            <a:noFill/>
            <a:ln w="7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0" name="Rectangle 36"/>
            <p:cNvSpPr>
              <a:spLocks noChangeArrowheads="1"/>
            </p:cNvSpPr>
            <p:nvPr/>
          </p:nvSpPr>
          <p:spPr bwMode="auto">
            <a:xfrm>
              <a:off x="3972" y="2252"/>
              <a:ext cx="858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300" dirty="0">
                  <a:solidFill>
                    <a:srgbClr val="1A1B1C"/>
                  </a:solidFill>
                  <a:latin typeface="Times New Roman" pitchFamily="18" charset="0"/>
                </a:rPr>
                <a:t>Sign bit of the result</a:t>
              </a:r>
              <a:endParaRPr lang="en-US" dirty="0">
                <a:latin typeface="Arial" pitchFamily="34" charset="0"/>
              </a:endParaRPr>
            </a:p>
          </p:txBody>
        </p:sp>
        <p:sp>
          <p:nvSpPr>
            <p:cNvPr id="2061" name="Freeform 37"/>
            <p:cNvSpPr>
              <a:spLocks noEditPoints="1"/>
            </p:cNvSpPr>
            <p:nvPr/>
          </p:nvSpPr>
          <p:spPr bwMode="auto">
            <a:xfrm>
              <a:off x="2929" y="2252"/>
              <a:ext cx="2625" cy="154"/>
            </a:xfrm>
            <a:custGeom>
              <a:avLst/>
              <a:gdLst>
                <a:gd name="T0" fmla="*/ 371 w 375"/>
                <a:gd name="T1" fmla="*/ 18 h 22"/>
                <a:gd name="T2" fmla="*/ 371 w 375"/>
                <a:gd name="T3" fmla="*/ 0 h 22"/>
                <a:gd name="T4" fmla="*/ 375 w 375"/>
                <a:gd name="T5" fmla="*/ 18 h 22"/>
                <a:gd name="T6" fmla="*/ 375 w 375"/>
                <a:gd name="T7" fmla="*/ 0 h 22"/>
                <a:gd name="T8" fmla="*/ 0 w 375"/>
                <a:gd name="T9" fmla="*/ 18 h 22"/>
                <a:gd name="T10" fmla="*/ 375 w 375"/>
                <a:gd name="T11" fmla="*/ 18 h 22"/>
                <a:gd name="T12" fmla="*/ 0 w 375"/>
                <a:gd name="T13" fmla="*/ 22 h 22"/>
                <a:gd name="T14" fmla="*/ 375 w 375"/>
                <a:gd name="T1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75" h="22">
                  <a:moveTo>
                    <a:pt x="371" y="18"/>
                  </a:moveTo>
                  <a:lnTo>
                    <a:pt x="371" y="0"/>
                  </a:lnTo>
                  <a:moveTo>
                    <a:pt x="375" y="18"/>
                  </a:moveTo>
                  <a:lnTo>
                    <a:pt x="375" y="0"/>
                  </a:lnTo>
                  <a:moveTo>
                    <a:pt x="0" y="18"/>
                  </a:moveTo>
                  <a:lnTo>
                    <a:pt x="375" y="18"/>
                  </a:lnTo>
                  <a:moveTo>
                    <a:pt x="0" y="22"/>
                  </a:moveTo>
                  <a:lnTo>
                    <a:pt x="375" y="22"/>
                  </a:lnTo>
                </a:path>
              </a:pathLst>
            </a:custGeom>
            <a:noFill/>
            <a:ln w="7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2413000" y="206376"/>
            <a:ext cx="7416800" cy="936625"/>
          </a:xfrm>
        </p:spPr>
        <p:txBody>
          <a:bodyPr vert="horz" lIns="0" tIns="0" rIns="0" bIns="0" rtlCol="0" anchor="ctr">
            <a:norm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fr-FR" dirty="0" err="1">
                <a:solidFill>
                  <a:schemeClr val="tx1"/>
                </a:solidFill>
              </a:rPr>
              <a:t>Floating</a:t>
            </a:r>
            <a:r>
              <a:rPr lang="fr-FR" dirty="0">
                <a:solidFill>
                  <a:schemeClr val="tx1"/>
                </a:solidFill>
              </a:rPr>
              <a:t>-point </a:t>
            </a:r>
            <a:r>
              <a:rPr lang="fr-FR" dirty="0" err="1">
                <a:solidFill>
                  <a:schemeClr val="tx1"/>
                </a:solidFill>
              </a:rPr>
              <a:t>Registers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2489200" y="3062288"/>
            <a:ext cx="7416800" cy="2957512"/>
          </a:xfrm>
        </p:spPr>
        <p:txBody>
          <a:bodyPr vert="horz" lIns="0" tIns="0" rIns="0" bIns="0" rtlCol="0">
            <a:normAutofit/>
          </a:bodyPr>
          <a:lstStyle>
            <a:defPPr marL="432000" marR="0" lvl="0" indent="-324000" algn="l" hangingPunct="1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defPPr>
            <a:lvl1pPr marL="432000" marR="0" lvl="0" indent="-324000" algn="l" hangingPunct="1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1pPr>
            <a:lvl2pPr marL="864000" marR="0" lvl="1" indent="-324000" algn="l" hangingPunct="1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tabLst/>
              <a:defRPr lang="fr-FR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2pPr>
            <a:lvl3pPr marL="1295999" marR="0" lvl="2" indent="-288000" algn="l" hangingPunct="1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3pPr>
            <a:lvl4pPr marL="1728000" marR="0" lvl="3" indent="-216000" algn="l" hangingPunct="1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4pPr>
            <a:lvl5pPr marL="2160000" marR="0" lvl="4" indent="-216000" algn="l" hangingPunct="1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5pPr>
            <a:lvl6pPr marL="2592000" marR="0" lvl="5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6pPr>
            <a:lvl7pPr marL="3024000" marR="0" lvl="6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7pPr>
            <a:lvl8pPr marL="3456000" marR="0" lvl="7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8pPr>
            <a:lvl9pPr marL="3887999" marR="0" lvl="8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9pPr>
          </a:lstStyle>
          <a:p>
            <a:pPr lvl="0">
              <a:buSzPct val="100000"/>
              <a:buFont typeface="Symbol" panose="05050102010706020507" pitchFamily="18" charset="2"/>
              <a:buChar char="*"/>
            </a:pPr>
            <a:r>
              <a:rPr lang="en-US" sz="2800" dirty="0">
                <a:latin typeface="Calibri" panose="020F0502020204030204" pitchFamily="34" charset="0"/>
              </a:rPr>
              <a:t>x86 has 8 (80 bit) floating-point </a:t>
            </a:r>
            <a:r>
              <a:rPr lang="en-US" sz="2800" dirty="0">
                <a:solidFill>
                  <a:srgbClr val="FF420E"/>
                </a:solidFill>
                <a:latin typeface="Calibri" panose="020F0502020204030204" pitchFamily="34" charset="0"/>
              </a:rPr>
              <a:t>registers</a:t>
            </a:r>
          </a:p>
          <a:p>
            <a:pPr lvl="1">
              <a:buSzPct val="100000"/>
              <a:buFont typeface="Symbol" panose="05050102010706020507" pitchFamily="18" charset="2"/>
              <a:buChar char="*"/>
            </a:pPr>
            <a:r>
              <a:rPr lang="en-US" dirty="0">
                <a:latin typeface="Calibri" panose="020F0502020204030204" pitchFamily="34" charset="0"/>
              </a:rPr>
              <a:t>st0 – st7</a:t>
            </a:r>
          </a:p>
          <a:p>
            <a:pPr lvl="1">
              <a:buSzPct val="100000"/>
              <a:buFont typeface="Symbol" panose="05050102010706020507" pitchFamily="18" charset="2"/>
              <a:buChar char="*"/>
            </a:pPr>
            <a:r>
              <a:rPr lang="en-US" dirty="0">
                <a:latin typeface="Calibri" panose="020F0502020204030204" pitchFamily="34" charset="0"/>
              </a:rPr>
              <a:t>They are also arranged as a </a:t>
            </a:r>
            <a:r>
              <a:rPr lang="en-US" dirty="0">
                <a:solidFill>
                  <a:srgbClr val="2323DC"/>
                </a:solidFill>
                <a:latin typeface="Calibri" panose="020F0502020204030204" pitchFamily="34" charset="0"/>
              </a:rPr>
              <a:t>stack</a:t>
            </a:r>
          </a:p>
          <a:p>
            <a:pPr lvl="1">
              <a:buSzPct val="100000"/>
              <a:buFont typeface="Symbol" panose="05050102010706020507" pitchFamily="18" charset="2"/>
              <a:buChar char="*"/>
            </a:pP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</a:rPr>
              <a:t>st0</a:t>
            </a:r>
            <a:r>
              <a:rPr lang="en-US" dirty="0">
                <a:latin typeface="Calibri" panose="020F0502020204030204" pitchFamily="34" charset="0"/>
              </a:rPr>
              <a:t> is the top of the </a:t>
            </a:r>
            <a:r>
              <a:rPr lang="en-US" dirty="0">
                <a:solidFill>
                  <a:srgbClr val="2323DC"/>
                </a:solidFill>
                <a:latin typeface="Calibri" panose="020F0502020204030204" pitchFamily="34" charset="0"/>
              </a:rPr>
              <a:t>stack</a:t>
            </a:r>
          </a:p>
          <a:p>
            <a:pPr lvl="1">
              <a:buSzPct val="100000"/>
              <a:buFont typeface="Symbol" panose="05050102010706020507" pitchFamily="18" charset="2"/>
              <a:buChar char="*"/>
            </a:pPr>
            <a:r>
              <a:rPr lang="en-US" dirty="0">
                <a:latin typeface="Calibri" panose="020F0502020204030204" pitchFamily="34" charset="0"/>
              </a:rPr>
              <a:t>We can perform both </a:t>
            </a:r>
            <a:r>
              <a:rPr lang="en-US" dirty="0">
                <a:solidFill>
                  <a:srgbClr val="C5000B"/>
                </a:solidFill>
                <a:latin typeface="Calibri" panose="020F0502020204030204" pitchFamily="34" charset="0"/>
              </a:rPr>
              <a:t>register</a:t>
            </a:r>
            <a:r>
              <a:rPr lang="en-US" dirty="0">
                <a:latin typeface="Calibri" panose="020F0502020204030204" pitchFamily="34" charset="0"/>
              </a:rPr>
              <a:t> operations, as well as </a:t>
            </a:r>
            <a:r>
              <a:rPr lang="en-US" dirty="0">
                <a:solidFill>
                  <a:srgbClr val="2300DC"/>
                </a:solidFill>
                <a:latin typeface="Calibri" panose="020F0502020204030204" pitchFamily="34" charset="0"/>
              </a:rPr>
              <a:t>stack</a:t>
            </a:r>
            <a:r>
              <a:rPr lang="en-US" dirty="0">
                <a:latin typeface="Calibri" panose="020F0502020204030204" pitchFamily="34" charset="0"/>
              </a:rPr>
              <a:t> operations</a:t>
            </a:r>
          </a:p>
        </p:txBody>
      </p:sp>
      <p:sp>
        <p:nvSpPr>
          <p:cNvPr id="4" name="Freeform 3"/>
          <p:cNvSpPr/>
          <p:nvPr/>
        </p:nvSpPr>
        <p:spPr>
          <a:xfrm>
            <a:off x="4835999" y="1951201"/>
            <a:ext cx="648000" cy="576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99CCFF"/>
          </a:solidFill>
          <a:ln w="0">
            <a:solidFill>
              <a:srgbClr val="000000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/>
          <a:p>
            <a:pPr algn="ctr" hangingPunct="0"/>
            <a:r>
              <a:rPr lang="en-IN" dirty="0">
                <a:latin typeface="Arial" pitchFamily="18"/>
                <a:ea typeface="Microsoft YaHei" pitchFamily="2"/>
                <a:cs typeface="Mangal" pitchFamily="2"/>
              </a:rPr>
              <a:t>st0</a:t>
            </a:r>
          </a:p>
        </p:txBody>
      </p:sp>
      <p:sp>
        <p:nvSpPr>
          <p:cNvPr id="5" name="Freeform 4"/>
          <p:cNvSpPr/>
          <p:nvPr/>
        </p:nvSpPr>
        <p:spPr>
          <a:xfrm>
            <a:off x="5484000" y="1951201"/>
            <a:ext cx="648000" cy="576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99CCFF"/>
          </a:solidFill>
          <a:ln w="0">
            <a:solidFill>
              <a:srgbClr val="000000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/>
          <a:p>
            <a:pPr algn="ctr" hangingPunct="0"/>
            <a:r>
              <a:rPr lang="en-IN">
                <a:latin typeface="Arial" pitchFamily="18"/>
                <a:ea typeface="Microsoft YaHei" pitchFamily="2"/>
                <a:cs typeface="Mangal" pitchFamily="2"/>
              </a:rPr>
              <a:t>st1</a:t>
            </a:r>
          </a:p>
        </p:txBody>
      </p:sp>
      <p:sp>
        <p:nvSpPr>
          <p:cNvPr id="6" name="Freeform 5"/>
          <p:cNvSpPr/>
          <p:nvPr/>
        </p:nvSpPr>
        <p:spPr>
          <a:xfrm>
            <a:off x="8076000" y="1951201"/>
            <a:ext cx="648000" cy="576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99CCFF"/>
          </a:solidFill>
          <a:ln w="0">
            <a:solidFill>
              <a:srgbClr val="000000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/>
          <a:p>
            <a:pPr algn="ctr" hangingPunct="0"/>
            <a:r>
              <a:rPr lang="en-IN">
                <a:latin typeface="Arial" pitchFamily="18"/>
                <a:ea typeface="Microsoft YaHei" pitchFamily="2"/>
                <a:cs typeface="Mangal" pitchFamily="2"/>
              </a:rPr>
              <a:t>st5</a:t>
            </a:r>
          </a:p>
        </p:txBody>
      </p:sp>
      <p:sp>
        <p:nvSpPr>
          <p:cNvPr id="7" name="Freeform 6"/>
          <p:cNvSpPr/>
          <p:nvPr/>
        </p:nvSpPr>
        <p:spPr>
          <a:xfrm>
            <a:off x="7427999" y="1951201"/>
            <a:ext cx="648000" cy="576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99CCFF"/>
          </a:solidFill>
          <a:ln w="0">
            <a:solidFill>
              <a:srgbClr val="000000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/>
          <a:p>
            <a:pPr algn="ctr" hangingPunct="0"/>
            <a:r>
              <a:rPr lang="en-IN">
                <a:latin typeface="Arial" pitchFamily="18"/>
                <a:ea typeface="Microsoft YaHei" pitchFamily="2"/>
                <a:cs typeface="Mangal" pitchFamily="2"/>
              </a:rPr>
              <a:t>st4</a:t>
            </a:r>
          </a:p>
        </p:txBody>
      </p:sp>
      <p:sp>
        <p:nvSpPr>
          <p:cNvPr id="8" name="Freeform 7"/>
          <p:cNvSpPr/>
          <p:nvPr/>
        </p:nvSpPr>
        <p:spPr>
          <a:xfrm>
            <a:off x="6132000" y="1951201"/>
            <a:ext cx="648000" cy="576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99CCFF"/>
          </a:solidFill>
          <a:ln w="0">
            <a:solidFill>
              <a:srgbClr val="000000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/>
          <a:p>
            <a:pPr algn="ctr" hangingPunct="0"/>
            <a:r>
              <a:rPr lang="en-IN">
                <a:latin typeface="Arial" pitchFamily="18"/>
                <a:ea typeface="Microsoft YaHei" pitchFamily="2"/>
                <a:cs typeface="Mangal" pitchFamily="2"/>
              </a:rPr>
              <a:t>st0</a:t>
            </a:r>
          </a:p>
        </p:txBody>
      </p:sp>
      <p:sp>
        <p:nvSpPr>
          <p:cNvPr id="9" name="Freeform 8"/>
          <p:cNvSpPr/>
          <p:nvPr/>
        </p:nvSpPr>
        <p:spPr>
          <a:xfrm>
            <a:off x="6780000" y="1951201"/>
            <a:ext cx="648000" cy="576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99CCFF"/>
          </a:solidFill>
          <a:ln w="0">
            <a:solidFill>
              <a:srgbClr val="000000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/>
          <a:p>
            <a:pPr algn="ctr" hangingPunct="0"/>
            <a:r>
              <a:rPr lang="en-IN">
                <a:latin typeface="Arial" pitchFamily="18"/>
                <a:ea typeface="Microsoft YaHei" pitchFamily="2"/>
                <a:cs typeface="Mangal" pitchFamily="2"/>
              </a:rPr>
              <a:t>st0</a:t>
            </a:r>
          </a:p>
        </p:txBody>
      </p:sp>
      <p:sp>
        <p:nvSpPr>
          <p:cNvPr id="10" name="Freeform 9"/>
          <p:cNvSpPr/>
          <p:nvPr/>
        </p:nvSpPr>
        <p:spPr>
          <a:xfrm>
            <a:off x="6132000" y="1951201"/>
            <a:ext cx="648000" cy="576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99CCFF"/>
          </a:solidFill>
          <a:ln w="0">
            <a:solidFill>
              <a:srgbClr val="000000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/>
          <a:p>
            <a:pPr algn="ctr" hangingPunct="0"/>
            <a:r>
              <a:rPr lang="en-IN">
                <a:latin typeface="Arial" pitchFamily="18"/>
                <a:ea typeface="Microsoft YaHei" pitchFamily="2"/>
                <a:cs typeface="Mangal" pitchFamily="2"/>
              </a:rPr>
              <a:t>st2</a:t>
            </a:r>
          </a:p>
        </p:txBody>
      </p:sp>
      <p:sp>
        <p:nvSpPr>
          <p:cNvPr id="11" name="Freeform 10"/>
          <p:cNvSpPr/>
          <p:nvPr/>
        </p:nvSpPr>
        <p:spPr>
          <a:xfrm>
            <a:off x="6780000" y="1951201"/>
            <a:ext cx="648000" cy="576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99CCFF"/>
          </a:solidFill>
          <a:ln w="0">
            <a:solidFill>
              <a:srgbClr val="000000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/>
          <a:p>
            <a:pPr algn="ctr" hangingPunct="0"/>
            <a:r>
              <a:rPr lang="en-IN">
                <a:latin typeface="Arial" pitchFamily="18"/>
                <a:ea typeface="Microsoft YaHei" pitchFamily="2"/>
                <a:cs typeface="Mangal" pitchFamily="2"/>
              </a:rPr>
              <a:t>st3</a:t>
            </a:r>
          </a:p>
        </p:txBody>
      </p:sp>
      <p:sp>
        <p:nvSpPr>
          <p:cNvPr id="12" name="Freeform 11"/>
          <p:cNvSpPr/>
          <p:nvPr/>
        </p:nvSpPr>
        <p:spPr>
          <a:xfrm>
            <a:off x="8724000" y="1951201"/>
            <a:ext cx="648000" cy="576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99CCFF"/>
          </a:solidFill>
          <a:ln w="0">
            <a:solidFill>
              <a:srgbClr val="000000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/>
          <a:p>
            <a:pPr algn="ctr" hangingPunct="0"/>
            <a:r>
              <a:rPr lang="en-IN">
                <a:latin typeface="Arial" pitchFamily="18"/>
                <a:ea typeface="Microsoft YaHei" pitchFamily="2"/>
                <a:cs typeface="Mangal" pitchFamily="2"/>
              </a:rPr>
              <a:t>st6</a:t>
            </a:r>
          </a:p>
        </p:txBody>
      </p:sp>
      <p:sp>
        <p:nvSpPr>
          <p:cNvPr id="13" name="Freeform 12"/>
          <p:cNvSpPr/>
          <p:nvPr/>
        </p:nvSpPr>
        <p:spPr>
          <a:xfrm>
            <a:off x="9372000" y="1951201"/>
            <a:ext cx="648000" cy="576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99CCFF"/>
          </a:solidFill>
          <a:ln w="0">
            <a:solidFill>
              <a:srgbClr val="000000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/>
          <a:p>
            <a:pPr algn="ctr" hangingPunct="0"/>
            <a:r>
              <a:rPr lang="en-IN">
                <a:latin typeface="Arial" pitchFamily="18"/>
                <a:ea typeface="Microsoft YaHei" pitchFamily="2"/>
                <a:cs typeface="Mangal" pitchFamily="2"/>
              </a:rPr>
              <a:t>st7</a:t>
            </a:r>
          </a:p>
        </p:txBody>
      </p:sp>
      <p:sp>
        <p:nvSpPr>
          <p:cNvPr id="14" name="Freeform 13"/>
          <p:cNvSpPr/>
          <p:nvPr/>
        </p:nvSpPr>
        <p:spPr>
          <a:xfrm>
            <a:off x="2964000" y="1735202"/>
            <a:ext cx="1584000" cy="100799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CC99"/>
          </a:solidFill>
          <a:ln w="0">
            <a:solidFill>
              <a:srgbClr val="000000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/>
          <a:p>
            <a:pPr algn="ctr" hangingPunct="0"/>
            <a:r>
              <a:rPr lang="en-IN">
                <a:latin typeface="Arial" pitchFamily="18"/>
                <a:ea typeface="Microsoft YaHei" pitchFamily="2"/>
                <a:cs typeface="Mangal" pitchFamily="2"/>
              </a:rPr>
              <a:t>FP register</a:t>
            </a:r>
          </a:p>
          <a:p>
            <a:pPr algn="ctr" hangingPunct="0"/>
            <a:r>
              <a:rPr lang="en-IN">
                <a:latin typeface="Arial" pitchFamily="18"/>
                <a:ea typeface="Microsoft YaHei" pitchFamily="2"/>
                <a:cs typeface="Mangal" pitchFamily="2"/>
              </a:rPr>
              <a:t>stack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2336800" y="206376"/>
            <a:ext cx="7416800" cy="936625"/>
          </a:xfrm>
        </p:spPr>
        <p:txBody>
          <a:bodyPr vert="horz" lIns="0" tIns="0" rIns="0" bIns="0" rtlCol="0" anchor="ctr">
            <a:norm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fr-FR" dirty="0" err="1">
                <a:solidFill>
                  <a:schemeClr val="tx1"/>
                </a:solidFill>
              </a:rPr>
              <a:t>View</a:t>
            </a:r>
            <a:r>
              <a:rPr lang="fr-FR" dirty="0">
                <a:solidFill>
                  <a:schemeClr val="tx1"/>
                </a:solidFill>
              </a:rPr>
              <a:t> of Memory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2362200" y="1371600"/>
            <a:ext cx="7416800" cy="2738438"/>
          </a:xfrm>
        </p:spPr>
        <p:txBody>
          <a:bodyPr vert="horz" lIns="0" tIns="0" rIns="0" bIns="0" rtlCol="0">
            <a:normAutofit/>
          </a:bodyPr>
          <a:lstStyle>
            <a:defPPr marL="432000" marR="0" lvl="0" indent="-324000" algn="l" hangingPunct="1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defPPr>
            <a:lvl1pPr marL="432000" marR="0" lvl="0" indent="-324000" algn="l" hangingPunct="1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1pPr>
            <a:lvl2pPr marL="864000" marR="0" lvl="1" indent="-324000" algn="l" hangingPunct="1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tabLst/>
              <a:defRPr lang="fr-FR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2pPr>
            <a:lvl3pPr marL="1295999" marR="0" lvl="2" indent="-288000" algn="l" hangingPunct="1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3pPr>
            <a:lvl4pPr marL="1728000" marR="0" lvl="3" indent="-216000" algn="l" hangingPunct="1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4pPr>
            <a:lvl5pPr marL="2160000" marR="0" lvl="4" indent="-216000" algn="l" hangingPunct="1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5pPr>
            <a:lvl6pPr marL="2592000" marR="0" lvl="5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6pPr>
            <a:lvl7pPr marL="3024000" marR="0" lvl="6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7pPr>
            <a:lvl8pPr marL="3456000" marR="0" lvl="7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8pPr>
            <a:lvl9pPr marL="3887999" marR="0" lvl="8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9pPr>
          </a:lstStyle>
          <a:p>
            <a:pPr lvl="0">
              <a:buSzPct val="100000"/>
              <a:buFont typeface="Symbol" panose="05050102010706020507" pitchFamily="18" charset="2"/>
              <a:buChar char="*"/>
            </a:pPr>
            <a:r>
              <a:rPr lang="en-US" sz="2600" dirty="0">
                <a:latin typeface="Calibri" panose="020F0502020204030204" pitchFamily="34" charset="0"/>
              </a:rPr>
              <a:t>x86 follows a </a:t>
            </a:r>
            <a:r>
              <a:rPr lang="en-US" sz="2600" dirty="0">
                <a:solidFill>
                  <a:srgbClr val="00AE00"/>
                </a:solidFill>
                <a:latin typeface="Calibri" panose="020F0502020204030204" pitchFamily="34" charset="0"/>
              </a:rPr>
              <a:t>segmented</a:t>
            </a:r>
            <a:r>
              <a:rPr lang="en-US" sz="2600" dirty="0">
                <a:latin typeface="Calibri" panose="020F0502020204030204" pitchFamily="34" charset="0"/>
              </a:rPr>
              <a:t> memory model</a:t>
            </a:r>
          </a:p>
          <a:p>
            <a:pPr lvl="1">
              <a:buSzPct val="100000"/>
              <a:buFont typeface="Symbol" panose="05050102010706020507" pitchFamily="18" charset="2"/>
              <a:buChar char="*"/>
            </a:pPr>
            <a:r>
              <a:rPr lang="en-US" sz="2000" dirty="0">
                <a:latin typeface="Calibri" panose="020F0502020204030204" pitchFamily="34" charset="0"/>
              </a:rPr>
              <a:t>Each address in </a:t>
            </a:r>
            <a:r>
              <a:rPr lang="en-US" sz="2000" dirty="0">
                <a:solidFill>
                  <a:srgbClr val="FF0000"/>
                </a:solidFill>
                <a:latin typeface="Calibri" panose="020F0502020204030204" pitchFamily="34" charset="0"/>
              </a:rPr>
              <a:t>x86</a:t>
            </a:r>
            <a:r>
              <a:rPr lang="en-US" sz="2000" dirty="0">
                <a:latin typeface="Calibri" panose="020F0502020204030204" pitchFamily="34" charset="0"/>
              </a:rPr>
              <a:t> is actually an </a:t>
            </a:r>
            <a:r>
              <a:rPr lang="en-US" sz="2000" dirty="0">
                <a:solidFill>
                  <a:srgbClr val="008000"/>
                </a:solidFill>
                <a:latin typeface="Calibri" panose="020F0502020204030204" pitchFamily="34" charset="0"/>
              </a:rPr>
              <a:t>offset</a:t>
            </a:r>
            <a:r>
              <a:rPr lang="en-US" sz="2000" dirty="0">
                <a:latin typeface="Calibri" panose="020F0502020204030204" pitchFamily="34" charset="0"/>
              </a:rPr>
              <a:t> from the start of the </a:t>
            </a:r>
            <a:r>
              <a:rPr lang="en-US" sz="2000" dirty="0">
                <a:solidFill>
                  <a:srgbClr val="2323DC"/>
                </a:solidFill>
                <a:latin typeface="Calibri" panose="020F0502020204030204" pitchFamily="34" charset="0"/>
              </a:rPr>
              <a:t>segment</a:t>
            </a:r>
            <a:r>
              <a:rPr lang="en-US" sz="2000" dirty="0">
                <a:latin typeface="Calibri" panose="020F0502020204030204" pitchFamily="34" charset="0"/>
              </a:rPr>
              <a:t>.</a:t>
            </a:r>
          </a:p>
          <a:p>
            <a:pPr lvl="1">
              <a:buSzPct val="100000"/>
              <a:buFont typeface="Symbol" panose="05050102010706020507" pitchFamily="18" charset="2"/>
              <a:buChar char="*"/>
            </a:pPr>
            <a:r>
              <a:rPr lang="en-US" sz="2000" dirty="0">
                <a:latin typeface="Calibri" panose="020F0502020204030204" pitchFamily="34" charset="0"/>
              </a:rPr>
              <a:t>For example, an </a:t>
            </a:r>
            <a:r>
              <a:rPr lang="en-US" sz="2000" dirty="0">
                <a:solidFill>
                  <a:srgbClr val="2300DC"/>
                </a:solidFill>
                <a:latin typeface="Calibri" panose="020F0502020204030204" pitchFamily="34" charset="0"/>
              </a:rPr>
              <a:t>instruction</a:t>
            </a:r>
            <a:r>
              <a:rPr lang="en-US" sz="2000" dirty="0">
                <a:latin typeface="Calibri" panose="020F0502020204030204" pitchFamily="34" charset="0"/>
              </a:rPr>
              <a:t> address is an offset in the </a:t>
            </a:r>
            <a:r>
              <a:rPr lang="en-US" sz="2000" dirty="0">
                <a:solidFill>
                  <a:srgbClr val="FF6633"/>
                </a:solidFill>
                <a:latin typeface="Calibri" panose="020F0502020204030204" pitchFamily="34" charset="0"/>
              </a:rPr>
              <a:t>code segment</a:t>
            </a:r>
          </a:p>
          <a:p>
            <a:pPr lvl="1">
              <a:buSzPct val="100000"/>
              <a:buFont typeface="Symbol" panose="05050102010706020507" pitchFamily="18" charset="2"/>
              <a:buChar char="*"/>
            </a:pPr>
            <a:r>
              <a:rPr lang="en-US" sz="2000" dirty="0">
                <a:latin typeface="Calibri" panose="020F0502020204030204" pitchFamily="34" charset="0"/>
              </a:rPr>
              <a:t>The starting address of the code segment is maintained in a </a:t>
            </a:r>
            <a:r>
              <a:rPr lang="en-US" sz="2000" dirty="0">
                <a:solidFill>
                  <a:srgbClr val="33A3A3"/>
                </a:solidFill>
                <a:latin typeface="Calibri" panose="020F0502020204030204" pitchFamily="34" charset="0"/>
              </a:rPr>
              <a:t>code segment (CS) register</a:t>
            </a:r>
          </a:p>
        </p:txBody>
      </p:sp>
      <p:sp>
        <p:nvSpPr>
          <p:cNvPr id="4" name="Freeform 3"/>
          <p:cNvSpPr/>
          <p:nvPr/>
        </p:nvSpPr>
        <p:spPr>
          <a:xfrm>
            <a:off x="3616160" y="5341681"/>
            <a:ext cx="432000" cy="50399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99CCFF"/>
          </a:solidFill>
          <a:ln w="0">
            <a:solidFill>
              <a:srgbClr val="000000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/>
          <a:p>
            <a:pPr hangingPunct="0"/>
            <a:endParaRPr lang="en-IN"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4048159" y="5341681"/>
            <a:ext cx="432000" cy="50399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99CCFF"/>
          </a:solidFill>
          <a:ln w="0">
            <a:solidFill>
              <a:srgbClr val="000000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/>
          <a:p>
            <a:pPr hangingPunct="0"/>
            <a:endParaRPr lang="en-IN"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4480160" y="5341681"/>
            <a:ext cx="432000" cy="50399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99CCFF"/>
          </a:solidFill>
          <a:ln w="0">
            <a:solidFill>
              <a:srgbClr val="000000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/>
          <a:p>
            <a:pPr hangingPunct="0"/>
            <a:endParaRPr lang="en-IN"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4912160" y="5341681"/>
            <a:ext cx="432000" cy="50399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99CCFF"/>
          </a:solidFill>
          <a:ln w="0">
            <a:solidFill>
              <a:srgbClr val="000000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/>
          <a:p>
            <a:pPr hangingPunct="0"/>
            <a:endParaRPr lang="en-IN"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5344160" y="5341681"/>
            <a:ext cx="432000" cy="50399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99CCFF"/>
          </a:solidFill>
          <a:ln w="0">
            <a:solidFill>
              <a:srgbClr val="000000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/>
          <a:p>
            <a:pPr hangingPunct="0"/>
            <a:endParaRPr lang="en-IN"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5776160" y="5341681"/>
            <a:ext cx="432000" cy="50399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99CCFF"/>
          </a:solidFill>
          <a:ln w="0">
            <a:solidFill>
              <a:srgbClr val="000000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/>
          <a:p>
            <a:pPr hangingPunct="0"/>
            <a:endParaRPr lang="en-IN"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6208160" y="5341681"/>
            <a:ext cx="432000" cy="50399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99CCFF"/>
          </a:solidFill>
          <a:ln w="0">
            <a:solidFill>
              <a:srgbClr val="000000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/>
          <a:p>
            <a:pPr hangingPunct="0"/>
            <a:endParaRPr lang="en-IN"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6640160" y="5341681"/>
            <a:ext cx="432000" cy="50399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99CCFF"/>
          </a:solidFill>
          <a:ln w="0">
            <a:solidFill>
              <a:srgbClr val="000000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/>
          <a:p>
            <a:pPr hangingPunct="0"/>
            <a:endParaRPr lang="en-IN"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7072160" y="5341681"/>
            <a:ext cx="432000" cy="50399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99CCFF"/>
          </a:solidFill>
          <a:ln w="0">
            <a:solidFill>
              <a:srgbClr val="000000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/>
          <a:p>
            <a:pPr hangingPunct="0"/>
            <a:endParaRPr lang="en-IN"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13" name="Freeform 12"/>
          <p:cNvSpPr/>
          <p:nvPr/>
        </p:nvSpPr>
        <p:spPr>
          <a:xfrm>
            <a:off x="7504160" y="5341681"/>
            <a:ext cx="432000" cy="50399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99CCFF"/>
          </a:solidFill>
          <a:ln w="0">
            <a:solidFill>
              <a:srgbClr val="000000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/>
          <a:p>
            <a:pPr hangingPunct="0"/>
            <a:endParaRPr lang="en-IN"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14" name="Freeform 13"/>
          <p:cNvSpPr/>
          <p:nvPr/>
        </p:nvSpPr>
        <p:spPr>
          <a:xfrm>
            <a:off x="7936160" y="5341681"/>
            <a:ext cx="432000" cy="50399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99CCFF"/>
          </a:solidFill>
          <a:ln w="0">
            <a:solidFill>
              <a:srgbClr val="000000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/>
          <a:p>
            <a:pPr hangingPunct="0"/>
            <a:endParaRPr lang="en-IN"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15" name="Freeform 14"/>
          <p:cNvSpPr/>
          <p:nvPr/>
        </p:nvSpPr>
        <p:spPr>
          <a:xfrm>
            <a:off x="8368160" y="5341681"/>
            <a:ext cx="432000" cy="50399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99CCFF"/>
          </a:solidFill>
          <a:ln w="0">
            <a:solidFill>
              <a:srgbClr val="000000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/>
          <a:p>
            <a:pPr hangingPunct="0"/>
            <a:endParaRPr lang="en-IN"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875040" y="5413679"/>
            <a:ext cx="1015384" cy="356336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hangingPunct="0"/>
            <a:r>
              <a:rPr lang="en-IN">
                <a:latin typeface="Arial" pitchFamily="18"/>
                <a:ea typeface="Microsoft YaHei" pitchFamily="2"/>
                <a:cs typeface="Mangal" pitchFamily="2"/>
              </a:rPr>
              <a:t>memory</a:t>
            </a:r>
          </a:p>
        </p:txBody>
      </p:sp>
      <p:sp>
        <p:nvSpPr>
          <p:cNvPr id="17" name="Freeform 16"/>
          <p:cNvSpPr/>
          <p:nvPr/>
        </p:nvSpPr>
        <p:spPr>
          <a:xfrm>
            <a:off x="2680160" y="4464000"/>
            <a:ext cx="1368000" cy="432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EB613D"/>
          </a:solidFill>
          <a:ln w="0">
            <a:solidFill>
              <a:srgbClr val="000000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/>
          <a:p>
            <a:pPr algn="ctr" hangingPunct="0"/>
            <a:r>
              <a:rPr lang="en-IN">
                <a:latin typeface="Arial" pitchFamily="18"/>
                <a:ea typeface="Microsoft YaHei" pitchFamily="2"/>
                <a:cs typeface="Mangal" pitchFamily="2"/>
              </a:rPr>
              <a:t>CS Register</a:t>
            </a:r>
          </a:p>
        </p:txBody>
      </p:sp>
      <p:sp>
        <p:nvSpPr>
          <p:cNvPr id="18" name="Freeform 17"/>
          <p:cNvSpPr/>
          <p:nvPr/>
        </p:nvSpPr>
        <p:spPr>
          <a:xfrm>
            <a:off x="6448280" y="4464000"/>
            <a:ext cx="1631880" cy="432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solidFill>
            <a:srgbClr val="99CCFF"/>
          </a:solidFill>
          <a:ln w="0">
            <a:solidFill>
              <a:srgbClr val="000000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/>
          <a:p>
            <a:pPr algn="ctr" hangingPunct="0"/>
            <a:r>
              <a:rPr lang="en-IN" dirty="0">
                <a:latin typeface="Arial" pitchFamily="18"/>
                <a:ea typeface="Microsoft YaHei" pitchFamily="2"/>
                <a:cs typeface="Mangal" pitchFamily="2"/>
              </a:rPr>
              <a:t>Address</a:t>
            </a:r>
          </a:p>
        </p:txBody>
      </p:sp>
      <p:sp>
        <p:nvSpPr>
          <p:cNvPr id="19" name="Freeform 18"/>
          <p:cNvSpPr/>
          <p:nvPr/>
        </p:nvSpPr>
        <p:spPr>
          <a:xfrm>
            <a:off x="4984161" y="4464000"/>
            <a:ext cx="503999" cy="360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solidFill>
            <a:srgbClr val="99CCFF"/>
          </a:solidFill>
          <a:ln w="0">
            <a:solidFill>
              <a:srgbClr val="000000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/>
          <a:p>
            <a:pPr hangingPunct="0"/>
            <a:endParaRPr lang="en-IN"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20" name="Straight Connector 19"/>
          <p:cNvSpPr/>
          <p:nvPr/>
        </p:nvSpPr>
        <p:spPr>
          <a:xfrm>
            <a:off x="5056160" y="4642200"/>
            <a:ext cx="432000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hangingPunct="0"/>
            <a:endParaRPr lang="en-IN"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21" name="Straight Connector 20"/>
          <p:cNvSpPr/>
          <p:nvPr/>
        </p:nvSpPr>
        <p:spPr>
          <a:xfrm>
            <a:off x="5231120" y="4464000"/>
            <a:ext cx="0" cy="33768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hangingPunct="0"/>
            <a:endParaRPr lang="en-IN"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22" name="Straight Connector 21"/>
          <p:cNvSpPr/>
          <p:nvPr/>
        </p:nvSpPr>
        <p:spPr>
          <a:xfrm>
            <a:off x="4048160" y="4608000"/>
            <a:ext cx="936001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  <p:txBody>
          <a:bodyPr vert="horz" wrap="none" lIns="90000" tIns="45000" rIns="90000" bIns="45000" anchor="ctr" anchorCtr="1" compatLnSpc="0"/>
          <a:lstStyle/>
          <a:p>
            <a:pPr hangingPunct="0"/>
            <a:endParaRPr lang="en-IN"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23" name="Straight Connector 22"/>
          <p:cNvSpPr/>
          <p:nvPr/>
        </p:nvSpPr>
        <p:spPr>
          <a:xfrm flipH="1">
            <a:off x="5488160" y="4680000"/>
            <a:ext cx="960120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  <p:txBody>
          <a:bodyPr vert="horz" wrap="none" lIns="90000" tIns="45000" rIns="90000" bIns="45000" anchor="ctr" anchorCtr="1" compatLnSpc="0"/>
          <a:lstStyle/>
          <a:p>
            <a:pPr hangingPunct="0"/>
            <a:endParaRPr lang="en-IN"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24" name="Straight Connector 23"/>
          <p:cNvSpPr/>
          <p:nvPr/>
        </p:nvSpPr>
        <p:spPr>
          <a:xfrm>
            <a:off x="5231120" y="4801680"/>
            <a:ext cx="0" cy="54000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  <p:txBody>
          <a:bodyPr vert="horz" wrap="none" lIns="90000" tIns="45000" rIns="90000" bIns="45000" anchor="ctr" anchorCtr="1" compatLnSpc="0"/>
          <a:lstStyle/>
          <a:p>
            <a:pPr hangingPunct="0"/>
            <a:endParaRPr lang="en-IN"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826120" y="5917680"/>
            <a:ext cx="2639034" cy="444758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hangingPunct="0"/>
            <a:r>
              <a:rPr lang="en-IN" sz="2400" b="1">
                <a:solidFill>
                  <a:srgbClr val="FF420E"/>
                </a:solidFill>
                <a:latin typeface="Arial" pitchFamily="18"/>
                <a:ea typeface="Microsoft YaHei" pitchFamily="2"/>
                <a:cs typeface="Mangal" pitchFamily="2"/>
              </a:rPr>
              <a:t>Conceptual View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2362200" y="152401"/>
            <a:ext cx="7416800" cy="936625"/>
          </a:xfrm>
        </p:spPr>
        <p:txBody>
          <a:bodyPr vert="horz" lIns="0" tIns="0" rIns="0" bIns="0" rtlCol="0" anchor="ctr">
            <a:norm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fr-FR" dirty="0">
                <a:solidFill>
                  <a:schemeClr val="tx1"/>
                </a:solidFill>
              </a:rPr>
              <a:t>Segmentation in x86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2362200" y="3460750"/>
            <a:ext cx="7645400" cy="2482850"/>
          </a:xfrm>
        </p:spPr>
        <p:txBody>
          <a:bodyPr vert="horz" lIns="0" tIns="0" rIns="0" bIns="0" rtlCol="0">
            <a:normAutofit/>
          </a:bodyPr>
          <a:lstStyle>
            <a:defPPr marL="432000" marR="0" lvl="0" indent="-324000" algn="l" hangingPunct="1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defPPr>
            <a:lvl1pPr marL="432000" marR="0" lvl="0" indent="-324000" algn="l" hangingPunct="1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1pPr>
            <a:lvl2pPr marL="864000" marR="0" lvl="1" indent="-324000" algn="l" hangingPunct="1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tabLst/>
              <a:defRPr lang="fr-FR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2pPr>
            <a:lvl3pPr marL="1295999" marR="0" lvl="2" indent="-288000" algn="l" hangingPunct="1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3pPr>
            <a:lvl4pPr marL="1728000" marR="0" lvl="3" indent="-216000" algn="l" hangingPunct="1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4pPr>
            <a:lvl5pPr marL="2160000" marR="0" lvl="4" indent="-216000" algn="l" hangingPunct="1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5pPr>
            <a:lvl6pPr marL="2592000" marR="0" lvl="5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6pPr>
            <a:lvl7pPr marL="3024000" marR="0" lvl="6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7pPr>
            <a:lvl8pPr marL="3456000" marR="0" lvl="7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8pPr>
            <a:lvl9pPr marL="3887999" marR="0" lvl="8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9pPr>
          </a:lstStyle>
          <a:p>
            <a:pPr lvl="0">
              <a:buSzPct val="100000"/>
              <a:buFont typeface="Symbol" panose="05050102010706020507" pitchFamily="18" charset="2"/>
              <a:buChar char="*"/>
            </a:pPr>
            <a:r>
              <a:rPr lang="en-US" dirty="0">
                <a:latin typeface="Calibri" panose="020F0502020204030204" pitchFamily="34" charset="0"/>
              </a:rPr>
              <a:t>x86 has 6 different segment registers</a:t>
            </a:r>
          </a:p>
          <a:p>
            <a:pPr lvl="1">
              <a:buSzPct val="100000"/>
              <a:buFont typeface="Symbol" panose="05050102010706020507" pitchFamily="18" charset="2"/>
              <a:buChar char="*"/>
            </a:pPr>
            <a:r>
              <a:rPr lang="en-US" dirty="0">
                <a:latin typeface="Calibri" panose="020F0502020204030204" pitchFamily="34" charset="0"/>
              </a:rPr>
              <a:t>Each register is 16 bits wide</a:t>
            </a:r>
          </a:p>
          <a:p>
            <a:pPr lvl="1">
              <a:buSzPct val="100000"/>
              <a:buFont typeface="Symbol" panose="05050102010706020507" pitchFamily="18" charset="2"/>
              <a:buChar char="*"/>
            </a:pPr>
            <a:r>
              <a:rPr lang="en-US" dirty="0">
                <a:latin typeface="Calibri" panose="020F0502020204030204" pitchFamily="34" charset="0"/>
              </a:rPr>
              <a:t>Code segment (</a:t>
            </a:r>
            <a:r>
              <a:rPr lang="en-US" dirty="0" err="1">
                <a:latin typeface="Calibri" panose="020F0502020204030204" pitchFamily="34" charset="0"/>
              </a:rPr>
              <a:t>cs</a:t>
            </a:r>
            <a:r>
              <a:rPr lang="en-US" dirty="0">
                <a:latin typeface="Calibri" panose="020F0502020204030204" pitchFamily="34" charset="0"/>
              </a:rPr>
              <a:t>), data segment (ds), stack segment (</a:t>
            </a:r>
            <a:r>
              <a:rPr lang="en-US" dirty="0" err="1">
                <a:latin typeface="Calibri" panose="020F0502020204030204" pitchFamily="34" charset="0"/>
              </a:rPr>
              <a:t>ss</a:t>
            </a:r>
            <a:r>
              <a:rPr lang="en-US" dirty="0">
                <a:latin typeface="Calibri" panose="020F0502020204030204" pitchFamily="34" charset="0"/>
              </a:rPr>
              <a:t>), extra segment (</a:t>
            </a:r>
            <a:r>
              <a:rPr lang="en-US" dirty="0" err="1">
                <a:latin typeface="Calibri" panose="020F0502020204030204" pitchFamily="34" charset="0"/>
              </a:rPr>
              <a:t>es</a:t>
            </a:r>
            <a:r>
              <a:rPr lang="en-US" dirty="0">
                <a:latin typeface="Calibri" panose="020F0502020204030204" pitchFamily="34" charset="0"/>
              </a:rPr>
              <a:t>), extra segment 1 (fs), extra segment 2 (</a:t>
            </a:r>
            <a:r>
              <a:rPr lang="en-US" dirty="0" err="1">
                <a:latin typeface="Calibri" panose="020F0502020204030204" pitchFamily="34" charset="0"/>
              </a:rPr>
              <a:t>gs</a:t>
            </a:r>
            <a:r>
              <a:rPr lang="en-US" dirty="0">
                <a:latin typeface="Calibri" panose="020F0502020204030204" pitchFamily="34" charset="0"/>
              </a:rPr>
              <a:t>)</a:t>
            </a:r>
          </a:p>
        </p:txBody>
      </p:sp>
      <p:grpSp>
        <p:nvGrpSpPr>
          <p:cNvPr id="3081" name="Group 3080"/>
          <p:cNvGrpSpPr/>
          <p:nvPr/>
        </p:nvGrpSpPr>
        <p:grpSpPr>
          <a:xfrm>
            <a:off x="4869021" y="1676401"/>
            <a:ext cx="1989138" cy="1404145"/>
            <a:chOff x="6205538" y="2024856"/>
            <a:chExt cx="1989138" cy="1404145"/>
          </a:xfrm>
        </p:grpSpPr>
        <p:sp>
          <p:nvSpPr>
            <p:cNvPr id="25" name="Rectangle 6"/>
            <p:cNvSpPr>
              <a:spLocks noChangeArrowheads="1"/>
            </p:cNvSpPr>
            <p:nvPr/>
          </p:nvSpPr>
          <p:spPr bwMode="auto">
            <a:xfrm>
              <a:off x="6421438" y="2452688"/>
              <a:ext cx="728663" cy="215900"/>
            </a:xfrm>
            <a:prstGeom prst="rect">
              <a:avLst/>
            </a:prstGeom>
            <a:solidFill>
              <a:srgbClr val="EE775F"/>
            </a:solidFill>
            <a:ln w="10" cap="flat">
              <a:solidFill>
                <a:srgbClr val="24282B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Rectangle 7"/>
            <p:cNvSpPr>
              <a:spLocks noChangeArrowheads="1"/>
            </p:cNvSpPr>
            <p:nvPr/>
          </p:nvSpPr>
          <p:spPr bwMode="auto">
            <a:xfrm>
              <a:off x="6653213" y="2436813"/>
              <a:ext cx="15068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>
                  <a:solidFill>
                    <a:srgbClr val="24282B"/>
                  </a:solidFill>
                  <a:latin typeface="Times New Roman" pitchFamily="18" charset="0"/>
                </a:rPr>
                <a:t>cs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27" name="Rectangle 8"/>
            <p:cNvSpPr>
              <a:spLocks noChangeArrowheads="1"/>
            </p:cNvSpPr>
            <p:nvPr/>
          </p:nvSpPr>
          <p:spPr bwMode="auto">
            <a:xfrm>
              <a:off x="6403975" y="2784475"/>
              <a:ext cx="730250" cy="214313"/>
            </a:xfrm>
            <a:prstGeom prst="rect">
              <a:avLst/>
            </a:prstGeom>
            <a:solidFill>
              <a:srgbClr val="EE775F"/>
            </a:solidFill>
            <a:ln w="10" cap="flat">
              <a:solidFill>
                <a:srgbClr val="24282B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Rectangle 9"/>
            <p:cNvSpPr>
              <a:spLocks noChangeArrowheads="1"/>
            </p:cNvSpPr>
            <p:nvPr/>
          </p:nvSpPr>
          <p:spPr bwMode="auto">
            <a:xfrm>
              <a:off x="6653213" y="2767013"/>
              <a:ext cx="141064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>
                  <a:solidFill>
                    <a:srgbClr val="24282B"/>
                  </a:solidFill>
                  <a:latin typeface="Times New Roman" pitchFamily="18" charset="0"/>
                </a:rPr>
                <a:t>ss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29" name="Rectangle 10"/>
            <p:cNvSpPr>
              <a:spLocks noChangeArrowheads="1"/>
            </p:cNvSpPr>
            <p:nvPr/>
          </p:nvSpPr>
          <p:spPr bwMode="auto">
            <a:xfrm>
              <a:off x="6421438" y="3098800"/>
              <a:ext cx="728663" cy="214313"/>
            </a:xfrm>
            <a:prstGeom prst="rect">
              <a:avLst/>
            </a:prstGeom>
            <a:solidFill>
              <a:srgbClr val="EE775F"/>
            </a:solidFill>
            <a:ln w="10" cap="flat">
              <a:solidFill>
                <a:srgbClr val="24282B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Rectangle 11"/>
            <p:cNvSpPr>
              <a:spLocks noChangeArrowheads="1"/>
            </p:cNvSpPr>
            <p:nvPr/>
          </p:nvSpPr>
          <p:spPr bwMode="auto">
            <a:xfrm>
              <a:off x="7332663" y="2470150"/>
              <a:ext cx="730250" cy="214313"/>
            </a:xfrm>
            <a:prstGeom prst="rect">
              <a:avLst/>
            </a:prstGeom>
            <a:solidFill>
              <a:srgbClr val="EE775F"/>
            </a:solidFill>
            <a:ln w="10" cap="flat">
              <a:solidFill>
                <a:srgbClr val="24282B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Rectangle 12"/>
            <p:cNvSpPr>
              <a:spLocks noChangeArrowheads="1"/>
            </p:cNvSpPr>
            <p:nvPr/>
          </p:nvSpPr>
          <p:spPr bwMode="auto">
            <a:xfrm>
              <a:off x="6635750" y="3098800"/>
              <a:ext cx="160300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>
                  <a:solidFill>
                    <a:srgbClr val="24282B"/>
                  </a:solidFill>
                  <a:latin typeface="Times New Roman" pitchFamily="18" charset="0"/>
                </a:rPr>
                <a:t>ds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3072" name="Rectangle 13"/>
            <p:cNvSpPr>
              <a:spLocks noChangeArrowheads="1"/>
            </p:cNvSpPr>
            <p:nvPr/>
          </p:nvSpPr>
          <p:spPr bwMode="auto">
            <a:xfrm>
              <a:off x="7316788" y="2784475"/>
              <a:ext cx="728663" cy="214313"/>
            </a:xfrm>
            <a:prstGeom prst="rect">
              <a:avLst/>
            </a:prstGeom>
            <a:solidFill>
              <a:srgbClr val="EE775F"/>
            </a:solidFill>
            <a:ln w="10" cap="flat">
              <a:solidFill>
                <a:srgbClr val="24282B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3" name="Rectangle 14"/>
            <p:cNvSpPr>
              <a:spLocks noChangeArrowheads="1"/>
            </p:cNvSpPr>
            <p:nvPr/>
          </p:nvSpPr>
          <p:spPr bwMode="auto">
            <a:xfrm>
              <a:off x="7548563" y="2419350"/>
              <a:ext cx="15068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>
                  <a:solidFill>
                    <a:srgbClr val="24282B"/>
                  </a:solidFill>
                  <a:latin typeface="Times New Roman" pitchFamily="18" charset="0"/>
                </a:rPr>
                <a:t>es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3075" name="Rectangle 15"/>
            <p:cNvSpPr>
              <a:spLocks noChangeArrowheads="1"/>
            </p:cNvSpPr>
            <p:nvPr/>
          </p:nvSpPr>
          <p:spPr bwMode="auto">
            <a:xfrm>
              <a:off x="7332663" y="3098800"/>
              <a:ext cx="730250" cy="214313"/>
            </a:xfrm>
            <a:prstGeom prst="rect">
              <a:avLst/>
            </a:prstGeom>
            <a:solidFill>
              <a:srgbClr val="EE775F"/>
            </a:solidFill>
            <a:ln w="10" cap="flat">
              <a:solidFill>
                <a:srgbClr val="24282B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6" name="Rectangle 16"/>
            <p:cNvSpPr>
              <a:spLocks noChangeArrowheads="1"/>
            </p:cNvSpPr>
            <p:nvPr/>
          </p:nvSpPr>
          <p:spPr bwMode="auto">
            <a:xfrm>
              <a:off x="7564438" y="3082925"/>
              <a:ext cx="160300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>
                  <a:solidFill>
                    <a:srgbClr val="24282B"/>
                  </a:solidFill>
                  <a:latin typeface="Times New Roman" pitchFamily="18" charset="0"/>
                </a:rPr>
                <a:t>gs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3077" name="Rectangle 17"/>
            <p:cNvSpPr>
              <a:spLocks noChangeArrowheads="1"/>
            </p:cNvSpPr>
            <p:nvPr/>
          </p:nvSpPr>
          <p:spPr bwMode="auto">
            <a:xfrm>
              <a:off x="6205538" y="2354263"/>
              <a:ext cx="1989138" cy="1074738"/>
            </a:xfrm>
            <a:prstGeom prst="rect">
              <a:avLst/>
            </a:prstGeom>
            <a:noFill/>
            <a:ln w="12700" cap="flat">
              <a:solidFill>
                <a:srgbClr val="3C1D7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8" name="Rectangle 18"/>
            <p:cNvSpPr>
              <a:spLocks noChangeArrowheads="1"/>
            </p:cNvSpPr>
            <p:nvPr/>
          </p:nvSpPr>
          <p:spPr bwMode="auto">
            <a:xfrm>
              <a:off x="7581900" y="2784475"/>
              <a:ext cx="129844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>
                  <a:solidFill>
                    <a:srgbClr val="24282B"/>
                  </a:solidFill>
                  <a:latin typeface="Times New Roman" pitchFamily="18" charset="0"/>
                </a:rPr>
                <a:t>fs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3079" name="Freeform 19"/>
            <p:cNvSpPr>
              <a:spLocks/>
            </p:cNvSpPr>
            <p:nvPr/>
          </p:nvSpPr>
          <p:spPr bwMode="auto">
            <a:xfrm>
              <a:off x="6289358" y="2024856"/>
              <a:ext cx="1873250" cy="280988"/>
            </a:xfrm>
            <a:custGeom>
              <a:avLst/>
              <a:gdLst>
                <a:gd name="T0" fmla="*/ 8 w 106"/>
                <a:gd name="T1" fmla="*/ 0 h 17"/>
                <a:gd name="T2" fmla="*/ 97 w 106"/>
                <a:gd name="T3" fmla="*/ 0 h 17"/>
                <a:gd name="T4" fmla="*/ 106 w 106"/>
                <a:gd name="T5" fmla="*/ 8 h 17"/>
                <a:gd name="T6" fmla="*/ 97 w 106"/>
                <a:gd name="T7" fmla="*/ 17 h 17"/>
                <a:gd name="T8" fmla="*/ 8 w 106"/>
                <a:gd name="T9" fmla="*/ 17 h 17"/>
                <a:gd name="T10" fmla="*/ 0 w 106"/>
                <a:gd name="T11" fmla="*/ 8 h 17"/>
                <a:gd name="T12" fmla="*/ 8 w 106"/>
                <a:gd name="T13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6" h="17">
                  <a:moveTo>
                    <a:pt x="8" y="0"/>
                  </a:moveTo>
                  <a:lnTo>
                    <a:pt x="97" y="0"/>
                  </a:lnTo>
                  <a:cubicBezTo>
                    <a:pt x="102" y="0"/>
                    <a:pt x="106" y="3"/>
                    <a:pt x="106" y="8"/>
                  </a:cubicBezTo>
                  <a:cubicBezTo>
                    <a:pt x="106" y="13"/>
                    <a:pt x="102" y="17"/>
                    <a:pt x="97" y="17"/>
                  </a:cubicBezTo>
                  <a:lnTo>
                    <a:pt x="8" y="17"/>
                  </a:lnTo>
                  <a:cubicBezTo>
                    <a:pt x="4" y="17"/>
                    <a:pt x="0" y="13"/>
                    <a:pt x="0" y="8"/>
                  </a:cubicBezTo>
                  <a:cubicBezTo>
                    <a:pt x="0" y="3"/>
                    <a:pt x="4" y="0"/>
                    <a:pt x="8" y="0"/>
                  </a:cubicBezTo>
                  <a:close/>
                </a:path>
              </a:pathLst>
            </a:custGeom>
            <a:solidFill>
              <a:srgbClr val="F0D8C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0" name="Rectangle 20"/>
            <p:cNvSpPr>
              <a:spLocks noChangeArrowheads="1"/>
            </p:cNvSpPr>
            <p:nvPr/>
          </p:nvSpPr>
          <p:spPr bwMode="auto">
            <a:xfrm>
              <a:off x="6334125" y="2057400"/>
              <a:ext cx="1711325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srgbClr val="24282B"/>
                  </a:solidFill>
                  <a:latin typeface="Times New Roman" pitchFamily="18" charset="0"/>
                </a:rPr>
                <a:t>16 bit segment registers</a:t>
              </a:r>
              <a:endParaRPr lang="en-US" sz="1600" dirty="0">
                <a:latin typeface="Arial" pitchFamily="34" charset="0"/>
              </a:endParaRPr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752600" y="228601"/>
            <a:ext cx="8915400" cy="936625"/>
          </a:xfrm>
        </p:spPr>
        <p:txBody>
          <a:bodyPr vert="horz" lIns="0" tIns="0" rIns="0" bIns="0" rtlCol="0" anchor="ctr">
            <a:norm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fr-FR" sz="4200" dirty="0" err="1">
                <a:solidFill>
                  <a:schemeClr val="tx1"/>
                </a:solidFill>
              </a:rPr>
              <a:t>Segmented</a:t>
            </a:r>
            <a:r>
              <a:rPr lang="fr-FR" sz="4200" dirty="0">
                <a:solidFill>
                  <a:schemeClr val="tx1"/>
                </a:solidFill>
              </a:rPr>
              <a:t> vs </a:t>
            </a:r>
            <a:r>
              <a:rPr lang="fr-FR" sz="4200" dirty="0" err="1">
                <a:solidFill>
                  <a:schemeClr val="tx1"/>
                </a:solidFill>
              </a:rPr>
              <a:t>Linear</a:t>
            </a:r>
            <a:r>
              <a:rPr lang="fr-FR" sz="4200" dirty="0">
                <a:solidFill>
                  <a:schemeClr val="tx1"/>
                </a:solidFill>
              </a:rPr>
              <a:t> Memory Model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2286000" y="1676400"/>
            <a:ext cx="7645400" cy="5029200"/>
          </a:xfrm>
        </p:spPr>
        <p:txBody>
          <a:bodyPr vert="horz" lIns="0" tIns="0" rIns="0" bIns="0" rtlCol="0">
            <a:noAutofit/>
          </a:bodyPr>
          <a:lstStyle>
            <a:defPPr marL="432000" marR="0" lvl="0" indent="-324000" algn="l" hangingPunct="1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defPPr>
            <a:lvl1pPr marL="432000" marR="0" lvl="0" indent="-324000" algn="l" hangingPunct="1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1pPr>
            <a:lvl2pPr marL="864000" marR="0" lvl="1" indent="-324000" algn="l" hangingPunct="1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tabLst/>
              <a:defRPr lang="fr-FR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2pPr>
            <a:lvl3pPr marL="1295999" marR="0" lvl="2" indent="-288000" algn="l" hangingPunct="1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3pPr>
            <a:lvl4pPr marL="1728000" marR="0" lvl="3" indent="-216000" algn="l" hangingPunct="1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4pPr>
            <a:lvl5pPr marL="2160000" marR="0" lvl="4" indent="-216000" algn="l" hangingPunct="1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5pPr>
            <a:lvl6pPr marL="2592000" marR="0" lvl="5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6pPr>
            <a:lvl7pPr marL="3024000" marR="0" lvl="6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7pPr>
            <a:lvl8pPr marL="3456000" marR="0" lvl="7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8pPr>
            <a:lvl9pPr marL="3887999" marR="0" lvl="8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9pPr>
          </a:lstStyle>
          <a:p>
            <a:pPr lvl="0">
              <a:buSzPct val="100000"/>
              <a:buFont typeface="Symbol" panose="05050102010706020507" pitchFamily="18" charset="2"/>
              <a:buChar char="*"/>
            </a:pPr>
            <a:r>
              <a:rPr lang="en-US" sz="2000" dirty="0">
                <a:latin typeface="Calibri" panose="020F0502020204030204" pitchFamily="34" charset="0"/>
              </a:rPr>
              <a:t>In a </a:t>
            </a:r>
            <a:r>
              <a:rPr lang="en-US" sz="2000" dirty="0">
                <a:solidFill>
                  <a:srgbClr val="FF3333"/>
                </a:solidFill>
                <a:latin typeface="Calibri" panose="020F0502020204030204" pitchFamily="34" charset="0"/>
              </a:rPr>
              <a:t>linear memory model</a:t>
            </a:r>
            <a:r>
              <a:rPr lang="en-US" sz="2000" dirty="0">
                <a:latin typeface="Calibri" panose="020F0502020204030204" pitchFamily="34" charset="0"/>
              </a:rPr>
              <a:t> (e.g. </a:t>
            </a:r>
            <a:r>
              <a:rPr lang="en-US" sz="2000" dirty="0" err="1">
                <a:latin typeface="Calibri" panose="020F0502020204030204" pitchFamily="34" charset="0"/>
              </a:rPr>
              <a:t>SimpleRisc</a:t>
            </a:r>
            <a:r>
              <a:rPr lang="en-US" sz="2000" dirty="0">
                <a:latin typeface="Calibri" panose="020F0502020204030204" pitchFamily="34" charset="0"/>
              </a:rPr>
              <a:t>, ARM) the address specified in the instruction is sent to the memory system</a:t>
            </a:r>
          </a:p>
          <a:p>
            <a:pPr lvl="1">
              <a:buSzPct val="100000"/>
              <a:buFont typeface="Symbol" panose="05050102010706020507" pitchFamily="18" charset="2"/>
              <a:buChar char="*"/>
            </a:pPr>
            <a:r>
              <a:rPr lang="en-US" sz="1400" dirty="0">
                <a:latin typeface="Calibri" panose="020F0502020204030204" pitchFamily="34" charset="0"/>
              </a:rPr>
              <a:t>There are </a:t>
            </a:r>
            <a:r>
              <a:rPr lang="en-US" sz="1400" b="1" dirty="0">
                <a:solidFill>
                  <a:srgbClr val="FF0000"/>
                </a:solidFill>
                <a:latin typeface="Calibri" panose="020F0502020204030204" pitchFamily="34" charset="0"/>
              </a:rPr>
              <a:t>no</a:t>
            </a:r>
            <a:r>
              <a:rPr lang="en-US" sz="1400" dirty="0">
                <a:latin typeface="Calibri" panose="020F0502020204030204" pitchFamily="34" charset="0"/>
              </a:rPr>
              <a:t> segment registers</a:t>
            </a:r>
          </a:p>
          <a:p>
            <a:pPr lvl="0">
              <a:buSzPct val="100000"/>
              <a:buFont typeface="Symbol" panose="05050102010706020507" pitchFamily="18" charset="2"/>
              <a:buChar char="*"/>
            </a:pPr>
            <a:r>
              <a:rPr lang="en-US" sz="2000" dirty="0">
                <a:latin typeface="Calibri" panose="020F0502020204030204" pitchFamily="34" charset="0"/>
              </a:rPr>
              <a:t>What are the advantages of a </a:t>
            </a:r>
            <a:r>
              <a:rPr lang="en-US" sz="2000" dirty="0">
                <a:solidFill>
                  <a:srgbClr val="2323DC"/>
                </a:solidFill>
                <a:latin typeface="Calibri" panose="020F0502020204030204" pitchFamily="34" charset="0"/>
              </a:rPr>
              <a:t>segmented memory model</a:t>
            </a:r>
            <a:r>
              <a:rPr lang="en-US" sz="2000" dirty="0">
                <a:latin typeface="Calibri" panose="020F0502020204030204" pitchFamily="34" charset="0"/>
              </a:rPr>
              <a:t>?</a:t>
            </a:r>
          </a:p>
          <a:p>
            <a:pPr lvl="1">
              <a:buSzPct val="100000"/>
              <a:buFont typeface="Symbol" panose="05050102010706020507" pitchFamily="18" charset="2"/>
              <a:buChar char="*"/>
            </a:pPr>
            <a:r>
              <a:rPr lang="en-US" sz="2000" dirty="0">
                <a:latin typeface="Calibri" panose="020F0502020204030204" pitchFamily="34" charset="0"/>
              </a:rPr>
              <a:t>The </a:t>
            </a:r>
            <a:r>
              <a:rPr lang="en-US" sz="2000" dirty="0">
                <a:solidFill>
                  <a:srgbClr val="DC2300"/>
                </a:solidFill>
                <a:latin typeface="Calibri" panose="020F0502020204030204" pitchFamily="34" charset="0"/>
              </a:rPr>
              <a:t>contents</a:t>
            </a:r>
            <a:r>
              <a:rPr lang="en-US" sz="2000" dirty="0">
                <a:latin typeface="Calibri" panose="020F0502020204030204" pitchFamily="34" charset="0"/>
              </a:rPr>
              <a:t> of the segment registers can be changed by the </a:t>
            </a:r>
            <a:r>
              <a:rPr lang="en-US" sz="2000" dirty="0">
                <a:solidFill>
                  <a:srgbClr val="2323DC"/>
                </a:solidFill>
                <a:latin typeface="Calibri" panose="020F0502020204030204" pitchFamily="34" charset="0"/>
              </a:rPr>
              <a:t>operating system</a:t>
            </a:r>
            <a:r>
              <a:rPr lang="en-US" sz="2000" dirty="0">
                <a:latin typeface="Calibri" panose="020F0502020204030204" pitchFamily="34" charset="0"/>
              </a:rPr>
              <a:t> at runtime.</a:t>
            </a:r>
          </a:p>
          <a:p>
            <a:pPr lvl="1">
              <a:buSzPct val="100000"/>
              <a:buFont typeface="Symbol" panose="05050102010706020507" pitchFamily="18" charset="2"/>
              <a:buChar char="*"/>
            </a:pPr>
            <a:r>
              <a:rPr lang="en-US" sz="2000" dirty="0">
                <a:latin typeface="Calibri" panose="020F0502020204030204" pitchFamily="34" charset="0"/>
              </a:rPr>
              <a:t>Can map the</a:t>
            </a:r>
            <a:r>
              <a:rPr lang="en-US" sz="2000" dirty="0">
                <a:solidFill>
                  <a:srgbClr val="2323DC"/>
                </a:solidFill>
                <a:latin typeface="Calibri" panose="020F0502020204030204" pitchFamily="34" charset="0"/>
              </a:rPr>
              <a:t> text section(code)</a:t>
            </a:r>
            <a:r>
              <a:rPr lang="en-US" sz="2000" dirty="0">
                <a:latin typeface="Calibri" panose="020F0502020204030204" pitchFamily="34" charset="0"/>
              </a:rPr>
              <a:t> to another part of memory, or in principle to other devices also (discussed in </a:t>
            </a:r>
            <a:r>
              <a:rPr lang="en-US" sz="2000" u="sng" dirty="0">
                <a:latin typeface="Calibri" panose="020F0502020204030204" pitchFamily="34" charset="0"/>
              </a:rPr>
              <a:t>Chapter 10</a:t>
            </a:r>
            <a:r>
              <a:rPr lang="en-US" sz="2000" dirty="0">
                <a:latin typeface="Calibri" panose="020F0502020204030204" pitchFamily="34" charset="0"/>
              </a:rPr>
              <a:t>)</a:t>
            </a:r>
          </a:p>
          <a:p>
            <a:pPr lvl="1">
              <a:buSzPct val="100000"/>
              <a:buFont typeface="Symbol" panose="05050102010706020507" pitchFamily="18" charset="2"/>
              <a:buChar char="*"/>
            </a:pPr>
            <a:r>
              <a:rPr lang="en-US" sz="2000" dirty="0">
                <a:solidFill>
                  <a:srgbClr val="2323DC"/>
                </a:solidFill>
                <a:latin typeface="Calibri" panose="020F0502020204030204" pitchFamily="34" charset="0"/>
              </a:rPr>
              <a:t>Stores</a:t>
            </a:r>
            <a:r>
              <a:rPr lang="en-US" sz="2000" dirty="0">
                <a:latin typeface="Calibri" panose="020F0502020204030204" pitchFamily="34" charset="0"/>
              </a:rPr>
              <a:t> cannot modify the instructions in the text section. </a:t>
            </a:r>
            <a:r>
              <a:rPr lang="en-US" sz="2000" dirty="0">
                <a:solidFill>
                  <a:srgbClr val="FF3333"/>
                </a:solidFill>
                <a:latin typeface="Calibri" panose="020F0502020204030204" pitchFamily="34" charset="0"/>
              </a:rPr>
              <a:t>REASON </a:t>
            </a:r>
            <a:r>
              <a:rPr lang="en-US" sz="2000" dirty="0">
                <a:latin typeface="Calibri" panose="020F0502020204030204" pitchFamily="34" charset="0"/>
              </a:rPr>
              <a:t>: Stores use the </a:t>
            </a:r>
            <a:r>
              <a:rPr lang="en-US" sz="2000" dirty="0">
                <a:solidFill>
                  <a:srgbClr val="00AE00"/>
                </a:solidFill>
                <a:latin typeface="Calibri" panose="020F0502020204030204" pitchFamily="34" charset="0"/>
              </a:rPr>
              <a:t>data segment</a:t>
            </a:r>
            <a:r>
              <a:rPr lang="en-US" sz="2000" dirty="0">
                <a:latin typeface="Calibri" panose="020F0502020204030204" pitchFamily="34" charset="0"/>
              </a:rPr>
              <a:t>, and instructions use the </a:t>
            </a:r>
            <a:r>
              <a:rPr lang="en-US" sz="2000" dirty="0">
                <a:solidFill>
                  <a:srgbClr val="DC2300"/>
                </a:solidFill>
                <a:latin typeface="Calibri" panose="020F0502020204030204" pitchFamily="34" charset="0"/>
              </a:rPr>
              <a:t>code segment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2413000" y="152401"/>
            <a:ext cx="7416800" cy="936625"/>
          </a:xfrm>
        </p:spPr>
        <p:txBody>
          <a:bodyPr vert="horz" lIns="0" tIns="0" rIns="0" bIns="0" rtlCol="0" anchor="ctr">
            <a:norm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fr-FR" dirty="0">
                <a:solidFill>
                  <a:schemeClr val="tx1"/>
                </a:solidFill>
              </a:rPr>
              <a:t>How </a:t>
            </a:r>
            <a:r>
              <a:rPr lang="fr-FR" dirty="0" err="1">
                <a:solidFill>
                  <a:schemeClr val="tx1"/>
                </a:solidFill>
              </a:rPr>
              <a:t>does</a:t>
            </a:r>
            <a:r>
              <a:rPr lang="fr-FR" dirty="0">
                <a:solidFill>
                  <a:schemeClr val="tx1"/>
                </a:solidFill>
              </a:rPr>
              <a:t> Segmentation </a:t>
            </a:r>
            <a:r>
              <a:rPr lang="fr-FR" dirty="0" err="1">
                <a:solidFill>
                  <a:schemeClr val="tx1"/>
                </a:solidFill>
              </a:rPr>
              <a:t>Work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2438400" y="1600200"/>
            <a:ext cx="7721600" cy="4578350"/>
          </a:xfrm>
        </p:spPr>
        <p:txBody>
          <a:bodyPr vert="horz" lIns="0" tIns="0" rIns="0" bIns="0" rtlCol="0">
            <a:normAutofit/>
          </a:bodyPr>
          <a:lstStyle>
            <a:defPPr marL="432000" marR="0" lvl="0" indent="-324000" algn="l" hangingPunct="1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defPPr>
            <a:lvl1pPr marL="432000" marR="0" lvl="0" indent="-324000" algn="l" hangingPunct="1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1pPr>
            <a:lvl2pPr marL="864000" marR="0" lvl="1" indent="-324000" algn="l" hangingPunct="1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tabLst/>
              <a:defRPr lang="fr-FR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2pPr>
            <a:lvl3pPr marL="1295999" marR="0" lvl="2" indent="-288000" algn="l" hangingPunct="1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3pPr>
            <a:lvl4pPr marL="1728000" marR="0" lvl="3" indent="-216000" algn="l" hangingPunct="1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4pPr>
            <a:lvl5pPr marL="2160000" marR="0" lvl="4" indent="-216000" algn="l" hangingPunct="1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5pPr>
            <a:lvl6pPr marL="2592000" marR="0" lvl="5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6pPr>
            <a:lvl7pPr marL="3024000" marR="0" lvl="6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7pPr>
            <a:lvl8pPr marL="3456000" marR="0" lvl="7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8pPr>
            <a:lvl9pPr marL="3887999" marR="0" lvl="8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9pPr>
          </a:lstStyle>
          <a:p>
            <a:pPr lvl="0">
              <a:buSzPct val="100000"/>
              <a:buFont typeface="Symbol" panose="05050102010706020507" pitchFamily="18" charset="2"/>
              <a:buChar char="*"/>
            </a:pPr>
            <a:r>
              <a:rPr lang="en-US" sz="2400" dirty="0">
                <a:latin typeface="Calibri" panose="020F0502020204030204" pitchFamily="34" charset="0"/>
              </a:rPr>
              <a:t>The </a:t>
            </a:r>
            <a:r>
              <a:rPr lang="en-US" sz="2400" dirty="0">
                <a:solidFill>
                  <a:srgbClr val="2323DC"/>
                </a:solidFill>
                <a:latin typeface="Calibri" panose="020F0502020204030204" pitchFamily="34" charset="0"/>
              </a:rPr>
              <a:t>segment registers </a:t>
            </a:r>
            <a:r>
              <a:rPr lang="en-US" sz="2400" dirty="0">
                <a:latin typeface="Calibri" panose="020F0502020204030204" pitchFamily="34" charset="0"/>
              </a:rPr>
              <a:t>nowadays contain an offset into a segment descriptor table</a:t>
            </a:r>
          </a:p>
          <a:p>
            <a:pPr lvl="1">
              <a:buSzPct val="100000"/>
              <a:buFont typeface="Symbol" panose="05050102010706020507" pitchFamily="18" charset="2"/>
              <a:buChar char="*"/>
            </a:pPr>
            <a:r>
              <a:rPr lang="en-US" dirty="0">
                <a:latin typeface="Calibri" panose="020F0502020204030204" pitchFamily="34" charset="0"/>
              </a:rPr>
              <a:t>Because, 16 bits are not sufficient to store a memory address</a:t>
            </a:r>
          </a:p>
          <a:p>
            <a:pPr lvl="0">
              <a:buSzPct val="100000"/>
              <a:buFont typeface="Symbol" panose="05050102010706020507" pitchFamily="18" charset="2"/>
              <a:buChar char="*"/>
            </a:pPr>
            <a:r>
              <a:rPr lang="en-US" sz="2400" dirty="0">
                <a:latin typeface="Calibri" panose="020F0502020204030204" pitchFamily="34" charset="0"/>
              </a:rPr>
              <a:t>Modern x86 processors have two kinds of </a:t>
            </a:r>
            <a:r>
              <a:rPr lang="en-US" sz="2400" dirty="0">
                <a:solidFill>
                  <a:srgbClr val="2323DC"/>
                </a:solidFill>
                <a:latin typeface="Calibri" panose="020F0502020204030204" pitchFamily="34" charset="0"/>
              </a:rPr>
              <a:t>segment descriptor tables</a:t>
            </a:r>
          </a:p>
          <a:p>
            <a:pPr lvl="1">
              <a:buSzPct val="100000"/>
              <a:buFont typeface="Symbol" panose="05050102010706020507" pitchFamily="18" charset="2"/>
              <a:buChar char="*"/>
            </a:pPr>
            <a:r>
              <a:rPr lang="en-US" sz="2000" b="1" dirty="0">
                <a:solidFill>
                  <a:srgbClr val="DC2300"/>
                </a:solidFill>
                <a:latin typeface="Calibri" panose="020F0502020204030204" pitchFamily="34" charset="0"/>
              </a:rPr>
              <a:t>LDT</a:t>
            </a:r>
            <a:r>
              <a:rPr lang="en-US" sz="2000" dirty="0">
                <a:latin typeface="Calibri" panose="020F0502020204030204" pitchFamily="34" charset="0"/>
              </a:rPr>
              <a:t> (Local Descriptor Table), 1 per process, typically not used nowadays</a:t>
            </a:r>
          </a:p>
          <a:p>
            <a:pPr lvl="1">
              <a:buSzPct val="100000"/>
              <a:buFont typeface="Symbol" panose="05050102010706020507" pitchFamily="18" charset="2"/>
              <a:buChar char="*"/>
            </a:pPr>
            <a:r>
              <a:rPr lang="en-US" sz="2000" b="1" dirty="0">
                <a:solidFill>
                  <a:srgbClr val="DC2300"/>
                </a:solidFill>
                <a:latin typeface="Calibri" panose="020F0502020204030204" pitchFamily="34" charset="0"/>
              </a:rPr>
              <a:t>GDT</a:t>
            </a:r>
            <a:r>
              <a:rPr lang="en-US" sz="2000" dirty="0">
                <a:latin typeface="Calibri" panose="020F0502020204030204" pitchFamily="34" charset="0"/>
              </a:rPr>
              <a:t> (Global Descriptor Table), contains 8191 entries</a:t>
            </a:r>
          </a:p>
          <a:p>
            <a:pPr lvl="1">
              <a:buSzPct val="100000"/>
              <a:buFont typeface="Symbol" panose="05050102010706020507" pitchFamily="18" charset="2"/>
              <a:buChar char="*"/>
            </a:pPr>
            <a:r>
              <a:rPr lang="en-US" sz="2000" dirty="0">
                <a:latin typeface="Calibri" panose="020F0502020204030204" pitchFamily="34" charset="0"/>
              </a:rPr>
              <a:t>Each </a:t>
            </a:r>
            <a:r>
              <a:rPr lang="en-US" sz="2000" dirty="0">
                <a:solidFill>
                  <a:srgbClr val="2300DC"/>
                </a:solidFill>
                <a:latin typeface="Calibri" panose="020F0502020204030204" pitchFamily="34" charset="0"/>
              </a:rPr>
              <a:t>entry</a:t>
            </a:r>
            <a:r>
              <a:rPr lang="en-US" sz="2000" dirty="0">
                <a:latin typeface="Calibri" panose="020F0502020204030204" pitchFamily="34" charset="0"/>
              </a:rPr>
              <a:t> in these </a:t>
            </a:r>
            <a:r>
              <a:rPr lang="en-US" sz="2000" b="1" dirty="0">
                <a:solidFill>
                  <a:srgbClr val="004A4A"/>
                </a:solidFill>
                <a:latin typeface="Calibri" panose="020F0502020204030204" pitchFamily="34" charset="0"/>
              </a:rPr>
              <a:t>tables</a:t>
            </a:r>
            <a:r>
              <a:rPr lang="en-US" sz="2000" dirty="0">
                <a:latin typeface="Calibri" panose="020F0502020204030204" pitchFamily="34" charset="0"/>
              </a:rPr>
              <a:t> contains the starting address of the segment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2438400" y="228601"/>
            <a:ext cx="7416800" cy="936625"/>
          </a:xfrm>
        </p:spPr>
        <p:txBody>
          <a:bodyPr vert="horz" lIns="0" tIns="0" rIns="0" bIns="0" rtlCol="0" anchor="ctr">
            <a:norm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fr-FR" dirty="0">
                <a:solidFill>
                  <a:schemeClr val="tx1"/>
                </a:solidFill>
              </a:rPr>
              <a:t>Segment </a:t>
            </a:r>
            <a:r>
              <a:rPr lang="fr-FR" dirty="0" err="1">
                <a:solidFill>
                  <a:schemeClr val="tx1"/>
                </a:solidFill>
              </a:rPr>
              <a:t>Descriptor</a:t>
            </a:r>
            <a:r>
              <a:rPr lang="fr-FR" dirty="0">
                <a:solidFill>
                  <a:schemeClr val="tx1"/>
                </a:solidFill>
              </a:rPr>
              <a:t> Cache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2362200" y="1600200"/>
            <a:ext cx="7416800" cy="3886200"/>
          </a:xfrm>
        </p:spPr>
        <p:txBody>
          <a:bodyPr vert="horz" lIns="0" tIns="0" rIns="0" bIns="0" rtlCol="0">
            <a:noAutofit/>
          </a:bodyPr>
          <a:lstStyle>
            <a:defPPr marL="432000" marR="0" lvl="0" indent="-324000" algn="l" hangingPunct="1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defPPr>
            <a:lvl1pPr marL="432000" marR="0" lvl="0" indent="-324000" algn="l" hangingPunct="1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1pPr>
            <a:lvl2pPr marL="864000" marR="0" lvl="1" indent="-324000" algn="l" hangingPunct="1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tabLst/>
              <a:defRPr lang="fr-FR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2pPr>
            <a:lvl3pPr marL="1295999" marR="0" lvl="2" indent="-288000" algn="l" hangingPunct="1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3pPr>
            <a:lvl4pPr marL="1728000" marR="0" lvl="3" indent="-216000" algn="l" hangingPunct="1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4pPr>
            <a:lvl5pPr marL="2160000" marR="0" lvl="4" indent="-216000" algn="l" hangingPunct="1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5pPr>
            <a:lvl6pPr marL="2592000" marR="0" lvl="5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6pPr>
            <a:lvl7pPr marL="3024000" marR="0" lvl="6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7pPr>
            <a:lvl8pPr marL="3456000" marR="0" lvl="7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8pPr>
            <a:lvl9pPr marL="3887999" marR="0" lvl="8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9pPr>
          </a:lstStyle>
          <a:p>
            <a:pPr lvl="1">
              <a:buSzPct val="100000"/>
              <a:buFont typeface="Symbol" panose="05050102010706020507" pitchFamily="18" charset="2"/>
              <a:buChar char="*"/>
            </a:pPr>
            <a:endParaRPr lang="en-US" dirty="0">
              <a:latin typeface="Calibri" panose="020F0502020204030204" pitchFamily="34" charset="0"/>
            </a:endParaRPr>
          </a:p>
          <a:p>
            <a:pPr lvl="0">
              <a:buSzPct val="100000"/>
              <a:buFont typeface="Symbol" panose="05050102010706020507" pitchFamily="18" charset="2"/>
              <a:buChar char="*"/>
            </a:pPr>
            <a:r>
              <a:rPr lang="en-US" sz="2400" dirty="0">
                <a:latin typeface="Calibri" panose="020F0502020204030204" pitchFamily="34" charset="0"/>
              </a:rPr>
              <a:t>Every memory access needs to access the GDT or LDT :  </a:t>
            </a:r>
            <a:r>
              <a:rPr lang="en-US" sz="2400" dirty="0">
                <a:solidFill>
                  <a:srgbClr val="FF3333"/>
                </a:solidFill>
                <a:latin typeface="Calibri" panose="020F0502020204030204" pitchFamily="34" charset="0"/>
              </a:rPr>
              <a:t>VERY SLOW</a:t>
            </a:r>
          </a:p>
          <a:p>
            <a:pPr lvl="0">
              <a:buSzPct val="100000"/>
              <a:buFont typeface="Symbol" panose="05050102010706020507" pitchFamily="18" charset="2"/>
              <a:buChar char="*"/>
            </a:pPr>
            <a:r>
              <a:rPr lang="en-US" sz="2400" dirty="0">
                <a:latin typeface="Calibri" panose="020F0502020204030204" pitchFamily="34" charset="0"/>
              </a:rPr>
              <a:t>Use a </a:t>
            </a:r>
            <a:r>
              <a:rPr lang="en-US" sz="2400" dirty="0">
                <a:solidFill>
                  <a:srgbClr val="2300DC"/>
                </a:solidFill>
                <a:latin typeface="Calibri" panose="020F0502020204030204" pitchFamily="34" charset="0"/>
              </a:rPr>
              <a:t>segment descriptor cache (SDC)</a:t>
            </a:r>
            <a:r>
              <a:rPr lang="en-US" sz="2400" dirty="0">
                <a:latin typeface="Calibri" panose="020F0502020204030204" pitchFamily="34" charset="0"/>
              </a:rPr>
              <a:t> at each processor that stores a copy of the relevant entries in the GDT</a:t>
            </a:r>
          </a:p>
          <a:p>
            <a:pPr lvl="1">
              <a:buSzPct val="100000"/>
              <a:buFont typeface="Symbol" panose="05050102010706020507" pitchFamily="18" charset="2"/>
              <a:buChar char="*"/>
            </a:pPr>
            <a:r>
              <a:rPr lang="en-US" dirty="0">
                <a:latin typeface="Calibri" panose="020F0502020204030204" pitchFamily="34" charset="0"/>
              </a:rPr>
              <a:t>Lookup the </a:t>
            </a:r>
            <a:r>
              <a:rPr lang="en-US" dirty="0">
                <a:solidFill>
                  <a:srgbClr val="2300DC"/>
                </a:solidFill>
                <a:latin typeface="Calibri" panose="020F0502020204030204" pitchFamily="34" charset="0"/>
              </a:rPr>
              <a:t>SDC</a:t>
            </a:r>
            <a:r>
              <a:rPr lang="en-US" dirty="0">
                <a:latin typeface="Calibri" panose="020F0502020204030204" pitchFamily="34" charset="0"/>
              </a:rPr>
              <a:t> first</a:t>
            </a:r>
          </a:p>
          <a:p>
            <a:pPr lvl="1">
              <a:buSzPct val="100000"/>
              <a:buFont typeface="Symbol" panose="05050102010706020507" pitchFamily="18" charset="2"/>
              <a:buChar char="*"/>
            </a:pPr>
            <a:r>
              <a:rPr lang="en-US" dirty="0">
                <a:latin typeface="Calibri" panose="020F0502020204030204" pitchFamily="34" charset="0"/>
              </a:rPr>
              <a:t>If an </a:t>
            </a:r>
            <a:r>
              <a:rPr lang="en-US" dirty="0">
                <a:solidFill>
                  <a:srgbClr val="0000FF"/>
                </a:solidFill>
                <a:latin typeface="Calibri" panose="020F0502020204030204" pitchFamily="34" charset="0"/>
              </a:rPr>
              <a:t>entry</a:t>
            </a:r>
            <a:r>
              <a:rPr lang="en-US" dirty="0">
                <a:latin typeface="Calibri" panose="020F0502020204030204" pitchFamily="34" charset="0"/>
              </a:rPr>
              <a:t> is not there, send a </a:t>
            </a:r>
            <a:r>
              <a:rPr lang="en-US" dirty="0">
                <a:solidFill>
                  <a:srgbClr val="DC2300"/>
                </a:solidFill>
                <a:latin typeface="Calibri" panose="020F0502020204030204" pitchFamily="34" charset="0"/>
              </a:rPr>
              <a:t>request</a:t>
            </a:r>
            <a:r>
              <a:rPr lang="en-US" dirty="0">
                <a:latin typeface="Calibri" panose="020F0502020204030204" pitchFamily="34" charset="0"/>
              </a:rPr>
              <a:t> to the </a:t>
            </a:r>
            <a:r>
              <a:rPr lang="en-US" dirty="0">
                <a:solidFill>
                  <a:srgbClr val="DC2300"/>
                </a:solidFill>
                <a:latin typeface="Calibri" panose="020F0502020204030204" pitchFamily="34" charset="0"/>
              </a:rPr>
              <a:t>GDT</a:t>
            </a:r>
          </a:p>
          <a:p>
            <a:pPr lvl="1">
              <a:buSzPct val="100000"/>
              <a:buFont typeface="Symbol" panose="05050102010706020507" pitchFamily="18" charset="2"/>
              <a:buChar char="*"/>
            </a:pPr>
            <a:r>
              <a:rPr lang="en-US" dirty="0">
                <a:solidFill>
                  <a:srgbClr val="2300DC"/>
                </a:solidFill>
                <a:latin typeface="Calibri" panose="020F0502020204030204" pitchFamily="34" charset="0"/>
              </a:rPr>
              <a:t>Quick</a:t>
            </a:r>
            <a:r>
              <a:rPr lang="en-US" dirty="0">
                <a:latin typeface="Calibri" panose="020F0502020204030204" pitchFamily="34" charset="0"/>
              </a:rPr>
              <a:t>, </a:t>
            </a:r>
            <a:r>
              <a:rPr lang="en-US" dirty="0">
                <a:solidFill>
                  <a:srgbClr val="DC2300"/>
                </a:solidFill>
                <a:latin typeface="Calibri" panose="020F0502020204030204" pitchFamily="34" charset="0"/>
              </a:rPr>
              <a:t>fast</a:t>
            </a:r>
            <a:r>
              <a:rPr lang="en-US" dirty="0">
                <a:latin typeface="Calibri" panose="020F0502020204030204" pitchFamily="34" charset="0"/>
              </a:rPr>
              <a:t>, and </a:t>
            </a:r>
            <a:r>
              <a:rPr lang="en-US" dirty="0">
                <a:solidFill>
                  <a:srgbClr val="33CC66"/>
                </a:solidFill>
                <a:latin typeface="Calibri" panose="020F0502020204030204" pitchFamily="34" charset="0"/>
              </a:rPr>
              <a:t>efficient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2362200" y="152401"/>
            <a:ext cx="7416800" cy="936625"/>
          </a:xfrm>
        </p:spPr>
        <p:txBody>
          <a:bodyPr vert="horz" lIns="0" tIns="0" rIns="0" bIns="0" rtlCol="0" anchor="ctr">
            <a:norm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fr-FR" dirty="0">
                <a:solidFill>
                  <a:schemeClr val="tx1"/>
                </a:solidFill>
              </a:rPr>
              <a:t>Memory </a:t>
            </a:r>
            <a:r>
              <a:rPr lang="fr-FR" dirty="0" err="1">
                <a:solidFill>
                  <a:schemeClr val="tx1"/>
                </a:solidFill>
              </a:rPr>
              <a:t>Addressing</a:t>
            </a:r>
            <a:r>
              <a:rPr lang="fr-FR" dirty="0">
                <a:solidFill>
                  <a:schemeClr val="tx1"/>
                </a:solidFill>
              </a:rPr>
              <a:t> Mode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2667000" y="4953000"/>
            <a:ext cx="7848600" cy="1200150"/>
          </a:xfrm>
        </p:spPr>
        <p:txBody>
          <a:bodyPr vert="horz" lIns="0" tIns="0" rIns="0" bIns="0" rtlCol="0">
            <a:normAutofit/>
          </a:bodyPr>
          <a:lstStyle>
            <a:defPPr marL="432000" marR="0" lvl="0" indent="-324000" algn="l" hangingPunct="1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defPPr>
            <a:lvl1pPr marL="432000" marR="0" lvl="0" indent="-324000" algn="l" hangingPunct="1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1pPr>
            <a:lvl2pPr marL="864000" marR="0" lvl="1" indent="-324000" algn="l" hangingPunct="1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tabLst/>
              <a:defRPr lang="fr-FR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2pPr>
            <a:lvl3pPr marL="1295999" marR="0" lvl="2" indent="-288000" algn="l" hangingPunct="1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3pPr>
            <a:lvl4pPr marL="1728000" marR="0" lvl="3" indent="-216000" algn="l" hangingPunct="1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4pPr>
            <a:lvl5pPr marL="2160000" marR="0" lvl="4" indent="-216000" algn="l" hangingPunct="1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5pPr>
            <a:lvl6pPr marL="2592000" marR="0" lvl="5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6pPr>
            <a:lvl7pPr marL="3024000" marR="0" lvl="6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7pPr>
            <a:lvl8pPr marL="3456000" marR="0" lvl="7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8pPr>
            <a:lvl9pPr marL="3887999" marR="0" lvl="8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9pPr>
          </a:lstStyle>
          <a:p>
            <a:pPr lvl="0">
              <a:buSzPct val="100000"/>
              <a:buFont typeface="Symbol" panose="05050102010706020507" pitchFamily="18" charset="2"/>
              <a:buChar char="*"/>
            </a:pPr>
            <a:r>
              <a:rPr lang="en-US" sz="2200" dirty="0">
                <a:latin typeface="Calibri" panose="020F0502020204030204" pitchFamily="34" charset="0"/>
              </a:rPr>
              <a:t>x86 supports a </a:t>
            </a:r>
            <a:r>
              <a:rPr lang="en-US" sz="2200" dirty="0">
                <a:solidFill>
                  <a:srgbClr val="00AE00"/>
                </a:solidFill>
                <a:latin typeface="Calibri" panose="020F0502020204030204" pitchFamily="34" charset="0"/>
              </a:rPr>
              <a:t>base</a:t>
            </a:r>
            <a:r>
              <a:rPr lang="en-US" sz="2200" dirty="0">
                <a:latin typeface="Calibri" panose="020F0502020204030204" pitchFamily="34" charset="0"/>
              </a:rPr>
              <a:t>, a </a:t>
            </a:r>
            <a:r>
              <a:rPr lang="en-US" sz="2200" dirty="0">
                <a:solidFill>
                  <a:srgbClr val="2300DC"/>
                </a:solidFill>
                <a:latin typeface="Calibri" panose="020F0502020204030204" pitchFamily="34" charset="0"/>
              </a:rPr>
              <a:t>scaled index</a:t>
            </a:r>
            <a:r>
              <a:rPr lang="en-US" sz="2200" dirty="0">
                <a:latin typeface="Calibri" panose="020F0502020204030204" pitchFamily="34" charset="0"/>
              </a:rPr>
              <a:t> and an </a:t>
            </a:r>
            <a:r>
              <a:rPr lang="en-US" sz="22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offset</a:t>
            </a:r>
            <a:r>
              <a:rPr lang="en-US" sz="2200" dirty="0">
                <a:latin typeface="Calibri" panose="020F0502020204030204" pitchFamily="34" charset="0"/>
              </a:rPr>
              <a:t> (known as the </a:t>
            </a:r>
            <a:r>
              <a:rPr lang="en-US" sz="2200" dirty="0">
                <a:solidFill>
                  <a:srgbClr val="FF3333"/>
                </a:solidFill>
                <a:latin typeface="Calibri" panose="020F0502020204030204" pitchFamily="34" charset="0"/>
              </a:rPr>
              <a:t>displacement</a:t>
            </a:r>
            <a:r>
              <a:rPr lang="en-US" sz="2200" dirty="0">
                <a:latin typeface="Calibri" panose="020F0502020204030204" pitchFamily="34" charset="0"/>
              </a:rPr>
              <a:t>)</a:t>
            </a:r>
          </a:p>
          <a:p>
            <a:pPr lvl="0">
              <a:buSzPct val="100000"/>
              <a:buFont typeface="Symbol" panose="05050102010706020507" pitchFamily="18" charset="2"/>
              <a:buChar char="*"/>
            </a:pPr>
            <a:r>
              <a:rPr lang="en-US" sz="2200" dirty="0">
                <a:latin typeface="Calibri" panose="020F0502020204030204" pitchFamily="34" charset="0"/>
              </a:rPr>
              <a:t>Each of the fields is optional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362200" y="1524001"/>
                <a:ext cx="7696200" cy="228524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𝑎𝑑𝑑𝑟𝑒𝑠𝑠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limLow>
                        <m:limLow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limLowPr>
                        <m:e>
                          <m:groupChr>
                            <m:groupChrPr>
                              <m:chr m:val="⏟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groupChrPr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eqArr>
                                    <m:eqArr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eqArr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𝑐𝑠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:</m:t>
                                      </m:r>
                                    </m:e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𝑑𝑠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:</m:t>
                                      </m:r>
                                    </m:e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𝑠𝑠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:</m:t>
                                      </m:r>
                                    </m:e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𝑒𝑠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:</m:t>
                                      </m:r>
                                    </m:e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𝑓𝑠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:</m:t>
                                      </m:r>
                                    </m:e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𝑔𝑠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:</m:t>
                                      </m:r>
                                    </m:e>
                                  </m:eqArr>
                                </m:e>
                              </m:d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eqArr>
                                    <m:eqArr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eqArr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𝑒𝑎𝑥</m:t>
                                      </m:r>
                                    </m:e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𝑒𝑏𝑥</m:t>
                                      </m:r>
                                    </m:e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𝑒𝑐𝑥</m:t>
                                      </m:r>
                                    </m:e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𝑒𝑑𝑥</m:t>
                                      </m:r>
                                    </m:e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𝑒𝑠𝑝</m:t>
                                      </m:r>
                                    </m:e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𝑒𝑏𝑝</m:t>
                                      </m:r>
                                    </m:e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𝑒𝑠𝑖</m:t>
                                      </m:r>
                                    </m:e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𝑒𝑑𝑖</m:t>
                                      </m:r>
                                    </m:e>
                                  </m:eqArr>
                                </m:e>
                              </m:d>
                            </m:e>
                          </m:groupChr>
                        </m:e>
                        <m:li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𝑏𝑎𝑠𝑒</m:t>
                          </m:r>
                        </m:lim>
                      </m:limLow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limLow>
                            <m:limLow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groupChr>
                                <m:groupChrPr>
                                  <m:chr m:val="⏟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groupChrPr>
                                <m:e>
                                  <m:d>
                                    <m:d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eqArr>
                                        <m:eqArr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eqArr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𝑒𝑎𝑥</m:t>
                                          </m:r>
                                        </m:e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𝑒𝑏𝑥</m:t>
                                          </m:r>
                                        </m:e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𝑒𝑐𝑥</m:t>
                                          </m:r>
                                        </m:e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𝑒𝑑𝑥</m:t>
                                          </m:r>
                                        </m:e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𝑒𝑏𝑝</m:t>
                                          </m:r>
                                        </m:e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𝑒𝑠𝑖</m:t>
                                          </m:r>
                                        </m:e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𝑒𝑑𝑖</m:t>
                                          </m:r>
                                        </m:e>
                                      </m:eqArr>
                                    </m:e>
                                  </m:d>
                                </m:e>
                              </m:groupChr>
                            </m:e>
                            <m:li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𝑖𝑛𝑑𝑒𝑥</m:t>
                              </m:r>
                            </m:lim>
                          </m:limLow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∗</m:t>
                          </m:r>
                          <m:limLow>
                            <m:limLow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groupChr>
                                <m:groupChrPr>
                                  <m:chr m:val="⏟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groupChrPr>
                                <m:e>
                                  <m:d>
                                    <m:dPr>
                                      <m:begChr m:val="["/>
                                      <m:endChr m:val="]"/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eqArr>
                                        <m:eqArr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eqArr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e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e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4</m:t>
                                          </m:r>
                                        </m:e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8</m:t>
                                          </m:r>
                                        </m:e>
                                      </m:eqArr>
                                    </m:e>
                                  </m:d>
                                </m:e>
                              </m:groupChr>
                            </m:e>
                            <m:li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𝑠𝑐𝑎𝑙𝑒</m:t>
                              </m:r>
                            </m:lim>
                          </m:limLow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limLow>
                        <m:limLow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limLowPr>
                        <m:e>
                          <m:groupChr>
                            <m:groupChrPr>
                              <m:chr m:val="⏟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groupChrPr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𝑑𝑖𝑠𝑝𝑙𝑎𝑐𝑒𝑚𝑒𝑛𝑡</m:t>
                                  </m:r>
                                </m:e>
                              </m:d>
                            </m:e>
                          </m:groupChr>
                        </m:e>
                        <m:li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𝑜𝑓𝑓𝑠𝑒𝑡</m:t>
                          </m:r>
                        </m:lim>
                      </m:limLow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2200" y="1524001"/>
                <a:ext cx="7696200" cy="228524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2438400" y="206376"/>
            <a:ext cx="7416800" cy="936625"/>
          </a:xfrm>
        </p:spPr>
        <p:txBody>
          <a:bodyPr vert="horz" lIns="0" tIns="0" rIns="0" bIns="0" rtlCol="0" anchor="ctr">
            <a:norm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fr-FR" dirty="0" err="1">
                <a:solidFill>
                  <a:schemeClr val="tx1"/>
                </a:solidFill>
              </a:rPr>
              <a:t>Examples</a:t>
            </a:r>
            <a:r>
              <a:rPr lang="fr-FR" dirty="0">
                <a:solidFill>
                  <a:schemeClr val="tx1"/>
                </a:solidFill>
              </a:rPr>
              <a:t> of </a:t>
            </a:r>
            <a:r>
              <a:rPr lang="fr-FR" dirty="0" err="1">
                <a:solidFill>
                  <a:schemeClr val="tx1"/>
                </a:solidFill>
              </a:rPr>
              <a:t>Addressing</a:t>
            </a:r>
            <a:r>
              <a:rPr lang="fr-FR" dirty="0">
                <a:solidFill>
                  <a:schemeClr val="tx1"/>
                </a:solidFill>
              </a:rPr>
              <a:t> Modes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2743200" y="4191000"/>
            <a:ext cx="7416800" cy="1974850"/>
          </a:xfrm>
        </p:spPr>
        <p:txBody>
          <a:bodyPr vert="horz" lIns="0" tIns="0" rIns="0" bIns="0" rtlCol="0">
            <a:normAutofit/>
          </a:bodyPr>
          <a:lstStyle>
            <a:defPPr marL="432000" marR="0" lvl="0" indent="-324000" algn="l" hangingPunct="1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defPPr>
            <a:lvl1pPr marL="432000" marR="0" lvl="0" indent="-324000" algn="l" hangingPunct="1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1pPr>
            <a:lvl2pPr marL="864000" marR="0" lvl="1" indent="-324000" algn="l" hangingPunct="1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tabLst/>
              <a:defRPr lang="fr-FR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2pPr>
            <a:lvl3pPr marL="1295999" marR="0" lvl="2" indent="-288000" algn="l" hangingPunct="1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3pPr>
            <a:lvl4pPr marL="1728000" marR="0" lvl="3" indent="-216000" algn="l" hangingPunct="1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4pPr>
            <a:lvl5pPr marL="2160000" marR="0" lvl="4" indent="-216000" algn="l" hangingPunct="1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5pPr>
            <a:lvl6pPr marL="2592000" marR="0" lvl="5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6pPr>
            <a:lvl7pPr marL="3024000" marR="0" lvl="6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7pPr>
            <a:lvl8pPr marL="3456000" marR="0" lvl="7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8pPr>
            <a:lvl9pPr marL="3887999" marR="0" lvl="8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9pPr>
          </a:lstStyle>
          <a:p>
            <a:pPr lvl="0">
              <a:buSzPct val="100000"/>
              <a:buFont typeface="Symbol" panose="05050102010706020507" pitchFamily="18" charset="2"/>
              <a:buChar char="*"/>
            </a:pPr>
            <a:r>
              <a:rPr lang="en-US" sz="2600" dirty="0">
                <a:latin typeface="Calibri" panose="020F0502020204030204" pitchFamily="34" charset="0"/>
              </a:rPr>
              <a:t>x86 supports </a:t>
            </a:r>
            <a:r>
              <a:rPr lang="en-US" sz="2600" dirty="0">
                <a:solidFill>
                  <a:srgbClr val="DC2300"/>
                </a:solidFill>
                <a:latin typeface="Calibri" panose="020F0502020204030204" pitchFamily="34" charset="0"/>
              </a:rPr>
              <a:t>memory direct addressing</a:t>
            </a:r>
          </a:p>
          <a:p>
            <a:pPr lvl="0">
              <a:buSzPct val="100000"/>
              <a:buFont typeface="Symbol" panose="05050102010706020507" pitchFamily="18" charset="2"/>
              <a:buChar char="*"/>
            </a:pPr>
            <a:r>
              <a:rPr lang="en-US" sz="2600" dirty="0">
                <a:latin typeface="Calibri" panose="020F0502020204030204" pitchFamily="34" charset="0"/>
              </a:rPr>
              <a:t>The address can just be the </a:t>
            </a:r>
            <a:r>
              <a:rPr lang="en-US" sz="2600" dirty="0">
                <a:solidFill>
                  <a:srgbClr val="2300DC"/>
                </a:solidFill>
                <a:latin typeface="Calibri" panose="020F0502020204030204" pitchFamily="34" charset="0"/>
              </a:rPr>
              <a:t>index</a:t>
            </a:r>
          </a:p>
          <a:p>
            <a:pPr lvl="0">
              <a:buSzPct val="100000"/>
              <a:buFont typeface="Symbol" panose="05050102010706020507" pitchFamily="18" charset="2"/>
              <a:buChar char="*"/>
            </a:pPr>
            <a:r>
              <a:rPr lang="en-US" sz="2600" dirty="0">
                <a:latin typeface="Calibri" panose="020F0502020204030204" pitchFamily="34" charset="0"/>
              </a:rPr>
              <a:t>It can be a combination of the </a:t>
            </a:r>
            <a:r>
              <a:rPr lang="en-US" sz="2600" dirty="0">
                <a:solidFill>
                  <a:srgbClr val="008000"/>
                </a:solidFill>
                <a:latin typeface="Calibri" panose="020F0502020204030204" pitchFamily="34" charset="0"/>
              </a:rPr>
              <a:t>base</a:t>
            </a:r>
            <a:r>
              <a:rPr lang="en-US" sz="2600" dirty="0">
                <a:latin typeface="Calibri" panose="020F0502020204030204" pitchFamily="34" charset="0"/>
              </a:rPr>
              <a:t>, </a:t>
            </a:r>
            <a:r>
              <a:rPr lang="en-US" sz="2600" dirty="0">
                <a:solidFill>
                  <a:srgbClr val="2300DC"/>
                </a:solidFill>
                <a:latin typeface="Calibri" panose="020F0502020204030204" pitchFamily="34" charset="0"/>
              </a:rPr>
              <a:t>scaled index</a:t>
            </a:r>
            <a:r>
              <a:rPr lang="en-US" sz="2600" dirty="0">
                <a:latin typeface="Calibri" panose="020F0502020204030204" pitchFamily="34" charset="0"/>
              </a:rPr>
              <a:t>, and </a:t>
            </a:r>
            <a:r>
              <a:rPr lang="en-US" sz="2600" dirty="0">
                <a:solidFill>
                  <a:srgbClr val="DC2300"/>
                </a:solidFill>
                <a:latin typeface="Calibri" panose="020F0502020204030204" pitchFamily="34" charset="0"/>
              </a:rPr>
              <a:t>displacement</a:t>
            </a:r>
          </a:p>
        </p:txBody>
      </p:sp>
      <p:grpSp>
        <p:nvGrpSpPr>
          <p:cNvPr id="7" name="Group 5"/>
          <p:cNvGrpSpPr>
            <a:grpSpLocks noChangeAspect="1"/>
          </p:cNvGrpSpPr>
          <p:nvPr/>
        </p:nvGrpSpPr>
        <p:grpSpPr bwMode="auto">
          <a:xfrm>
            <a:off x="2819400" y="1841501"/>
            <a:ext cx="6400800" cy="1927225"/>
            <a:chOff x="1032" y="1160"/>
            <a:chExt cx="4032" cy="1214"/>
          </a:xfrm>
        </p:grpSpPr>
        <p:sp>
          <p:nvSpPr>
            <p:cNvPr id="8" name="AutoShape 4"/>
            <p:cNvSpPr>
              <a:spLocks noChangeAspect="1" noChangeArrowheads="1" noTextEdit="1"/>
            </p:cNvSpPr>
            <p:nvPr/>
          </p:nvSpPr>
          <p:spPr bwMode="auto">
            <a:xfrm>
              <a:off x="1032" y="1160"/>
              <a:ext cx="4032" cy="1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Line 6"/>
            <p:cNvSpPr>
              <a:spLocks noChangeShapeType="1"/>
            </p:cNvSpPr>
            <p:nvPr/>
          </p:nvSpPr>
          <p:spPr bwMode="auto">
            <a:xfrm flipV="1">
              <a:off x="1078" y="1206"/>
              <a:ext cx="0" cy="136"/>
            </a:xfrm>
            <a:prstGeom prst="line">
              <a:avLst/>
            </a:prstGeom>
            <a:noFill/>
            <a:ln w="8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Line 7"/>
            <p:cNvSpPr>
              <a:spLocks noChangeShapeType="1"/>
            </p:cNvSpPr>
            <p:nvPr/>
          </p:nvSpPr>
          <p:spPr bwMode="auto">
            <a:xfrm flipV="1">
              <a:off x="1047" y="1206"/>
              <a:ext cx="0" cy="136"/>
            </a:xfrm>
            <a:prstGeom prst="line">
              <a:avLst/>
            </a:prstGeom>
            <a:noFill/>
            <a:ln w="8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Line 8"/>
            <p:cNvSpPr>
              <a:spLocks noChangeShapeType="1"/>
            </p:cNvSpPr>
            <p:nvPr/>
          </p:nvSpPr>
          <p:spPr bwMode="auto">
            <a:xfrm>
              <a:off x="1047" y="1206"/>
              <a:ext cx="4000" cy="0"/>
            </a:xfrm>
            <a:prstGeom prst="line">
              <a:avLst/>
            </a:prstGeom>
            <a:noFill/>
            <a:ln w="8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Line 9"/>
            <p:cNvSpPr>
              <a:spLocks noChangeShapeType="1"/>
            </p:cNvSpPr>
            <p:nvPr/>
          </p:nvSpPr>
          <p:spPr bwMode="auto">
            <a:xfrm>
              <a:off x="1047" y="1175"/>
              <a:ext cx="4000" cy="0"/>
            </a:xfrm>
            <a:prstGeom prst="line">
              <a:avLst/>
            </a:prstGeom>
            <a:noFill/>
            <a:ln w="8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Rectangle 10"/>
            <p:cNvSpPr>
              <a:spLocks noChangeArrowheads="1"/>
            </p:cNvSpPr>
            <p:nvPr/>
          </p:nvSpPr>
          <p:spPr bwMode="auto">
            <a:xfrm>
              <a:off x="1146" y="1205"/>
              <a:ext cx="783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srgbClr val="1A1B1C"/>
                  </a:solidFill>
                  <a:latin typeface="Times New Roman" pitchFamily="18" charset="0"/>
                </a:rPr>
                <a:t>Memory operand</a:t>
              </a:r>
              <a:endParaRPr lang="en-US" dirty="0">
                <a:latin typeface="Arial" pitchFamily="34" charset="0"/>
              </a:endParaRPr>
            </a:p>
          </p:txBody>
        </p:sp>
        <p:sp>
          <p:nvSpPr>
            <p:cNvPr id="14" name="Line 11"/>
            <p:cNvSpPr>
              <a:spLocks noChangeShapeType="1"/>
            </p:cNvSpPr>
            <p:nvPr/>
          </p:nvSpPr>
          <p:spPr bwMode="auto">
            <a:xfrm flipV="1">
              <a:off x="2110" y="1206"/>
              <a:ext cx="0" cy="136"/>
            </a:xfrm>
            <a:prstGeom prst="line">
              <a:avLst/>
            </a:prstGeom>
            <a:noFill/>
            <a:ln w="8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Rectangle 12"/>
            <p:cNvSpPr>
              <a:spLocks noChangeArrowheads="1"/>
            </p:cNvSpPr>
            <p:nvPr/>
          </p:nvSpPr>
          <p:spPr bwMode="auto">
            <a:xfrm>
              <a:off x="2186" y="1205"/>
              <a:ext cx="1303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srgbClr val="1A1B1C"/>
                  </a:solidFill>
                  <a:latin typeface="Times New Roman" pitchFamily="18" charset="0"/>
                </a:rPr>
                <a:t>Value of the address </a:t>
              </a:r>
            </a:p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srgbClr val="1A1B1C"/>
                  </a:solidFill>
                  <a:latin typeface="Times New Roman" pitchFamily="18" charset="0"/>
                </a:rPr>
                <a:t>(in register transfer notation)</a:t>
              </a:r>
              <a:endParaRPr lang="en-US" dirty="0">
                <a:latin typeface="Arial" pitchFamily="34" charset="0"/>
              </a:endParaRPr>
            </a:p>
          </p:txBody>
        </p:sp>
        <p:sp>
          <p:nvSpPr>
            <p:cNvPr id="16" name="Line 13"/>
            <p:cNvSpPr>
              <a:spLocks noChangeShapeType="1"/>
            </p:cNvSpPr>
            <p:nvPr/>
          </p:nvSpPr>
          <p:spPr bwMode="auto">
            <a:xfrm flipV="1">
              <a:off x="3719" y="1206"/>
              <a:ext cx="0" cy="136"/>
            </a:xfrm>
            <a:prstGeom prst="line">
              <a:avLst/>
            </a:prstGeom>
            <a:noFill/>
            <a:ln w="8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Rectangle 14"/>
            <p:cNvSpPr>
              <a:spLocks noChangeArrowheads="1"/>
            </p:cNvSpPr>
            <p:nvPr/>
          </p:nvSpPr>
          <p:spPr bwMode="auto">
            <a:xfrm>
              <a:off x="3787" y="1205"/>
              <a:ext cx="796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srgbClr val="1A1B1C"/>
                  </a:solidFill>
                  <a:latin typeface="Times New Roman" pitchFamily="18" charset="0"/>
                </a:rPr>
                <a:t>Addressing mode</a:t>
              </a:r>
              <a:endParaRPr lang="en-US" dirty="0">
                <a:latin typeface="Arial" pitchFamily="34" charset="0"/>
              </a:endParaRPr>
            </a:p>
          </p:txBody>
        </p:sp>
        <p:sp>
          <p:nvSpPr>
            <p:cNvPr id="18" name="Freeform 15"/>
            <p:cNvSpPr>
              <a:spLocks noEditPoints="1"/>
            </p:cNvSpPr>
            <p:nvPr/>
          </p:nvSpPr>
          <p:spPr bwMode="auto">
            <a:xfrm>
              <a:off x="1047" y="1206"/>
              <a:ext cx="4000" cy="273"/>
            </a:xfrm>
            <a:custGeom>
              <a:avLst/>
              <a:gdLst>
                <a:gd name="T0" fmla="*/ 523 w 527"/>
                <a:gd name="T1" fmla="*/ 18 h 36"/>
                <a:gd name="T2" fmla="*/ 523 w 527"/>
                <a:gd name="T3" fmla="*/ 0 h 36"/>
                <a:gd name="T4" fmla="*/ 527 w 527"/>
                <a:gd name="T5" fmla="*/ 18 h 36"/>
                <a:gd name="T6" fmla="*/ 527 w 527"/>
                <a:gd name="T7" fmla="*/ 0 h 36"/>
                <a:gd name="T8" fmla="*/ 0 w 527"/>
                <a:gd name="T9" fmla="*/ 36 h 36"/>
                <a:gd name="T10" fmla="*/ 0 w 527"/>
                <a:gd name="T11" fmla="*/ 18 h 36"/>
                <a:gd name="T12" fmla="*/ 4 w 527"/>
                <a:gd name="T13" fmla="*/ 36 h 36"/>
                <a:gd name="T14" fmla="*/ 4 w 527"/>
                <a:gd name="T15" fmla="*/ 18 h 36"/>
                <a:gd name="T16" fmla="*/ 140 w 527"/>
                <a:gd name="T17" fmla="*/ 36 h 36"/>
                <a:gd name="T18" fmla="*/ 140 w 527"/>
                <a:gd name="T19" fmla="*/ 18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27" h="36">
                  <a:moveTo>
                    <a:pt x="523" y="18"/>
                  </a:moveTo>
                  <a:lnTo>
                    <a:pt x="523" y="0"/>
                  </a:lnTo>
                  <a:moveTo>
                    <a:pt x="527" y="18"/>
                  </a:moveTo>
                  <a:lnTo>
                    <a:pt x="527" y="0"/>
                  </a:lnTo>
                  <a:moveTo>
                    <a:pt x="0" y="36"/>
                  </a:moveTo>
                  <a:lnTo>
                    <a:pt x="0" y="18"/>
                  </a:lnTo>
                  <a:moveTo>
                    <a:pt x="4" y="36"/>
                  </a:moveTo>
                  <a:lnTo>
                    <a:pt x="4" y="18"/>
                  </a:lnTo>
                  <a:moveTo>
                    <a:pt x="140" y="36"/>
                  </a:moveTo>
                  <a:lnTo>
                    <a:pt x="140" y="18"/>
                  </a:lnTo>
                </a:path>
              </a:pathLst>
            </a:custGeom>
            <a:noFill/>
            <a:ln w="8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Rectangle 16"/>
            <p:cNvSpPr>
              <a:spLocks noChangeArrowheads="1"/>
            </p:cNvSpPr>
            <p:nvPr/>
          </p:nvSpPr>
          <p:spPr bwMode="auto">
            <a:xfrm>
              <a:off x="2186" y="1342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Arial" pitchFamily="34" charset="0"/>
              </a:endParaRPr>
            </a:p>
          </p:txBody>
        </p:sp>
        <p:sp>
          <p:nvSpPr>
            <p:cNvPr id="20" name="Freeform 17"/>
            <p:cNvSpPr>
              <a:spLocks noEditPoints="1"/>
            </p:cNvSpPr>
            <p:nvPr/>
          </p:nvSpPr>
          <p:spPr bwMode="auto">
            <a:xfrm>
              <a:off x="1047" y="1342"/>
              <a:ext cx="4000" cy="281"/>
            </a:xfrm>
            <a:custGeom>
              <a:avLst/>
              <a:gdLst>
                <a:gd name="T0" fmla="*/ 352 w 527"/>
                <a:gd name="T1" fmla="*/ 18 h 37"/>
                <a:gd name="T2" fmla="*/ 352 w 527"/>
                <a:gd name="T3" fmla="*/ 0 h 37"/>
                <a:gd name="T4" fmla="*/ 523 w 527"/>
                <a:gd name="T5" fmla="*/ 18 h 37"/>
                <a:gd name="T6" fmla="*/ 523 w 527"/>
                <a:gd name="T7" fmla="*/ 0 h 37"/>
                <a:gd name="T8" fmla="*/ 527 w 527"/>
                <a:gd name="T9" fmla="*/ 18 h 37"/>
                <a:gd name="T10" fmla="*/ 527 w 527"/>
                <a:gd name="T11" fmla="*/ 0 h 37"/>
                <a:gd name="T12" fmla="*/ 0 w 527"/>
                <a:gd name="T13" fmla="*/ 18 h 37"/>
                <a:gd name="T14" fmla="*/ 527 w 527"/>
                <a:gd name="T15" fmla="*/ 18 h 37"/>
                <a:gd name="T16" fmla="*/ 0 w 527"/>
                <a:gd name="T17" fmla="*/ 37 h 37"/>
                <a:gd name="T18" fmla="*/ 0 w 527"/>
                <a:gd name="T19" fmla="*/ 19 h 37"/>
                <a:gd name="T20" fmla="*/ 4 w 527"/>
                <a:gd name="T21" fmla="*/ 37 h 37"/>
                <a:gd name="T22" fmla="*/ 4 w 527"/>
                <a:gd name="T23" fmla="*/ 19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27" h="37">
                  <a:moveTo>
                    <a:pt x="352" y="18"/>
                  </a:moveTo>
                  <a:lnTo>
                    <a:pt x="352" y="0"/>
                  </a:lnTo>
                  <a:moveTo>
                    <a:pt x="523" y="18"/>
                  </a:moveTo>
                  <a:lnTo>
                    <a:pt x="523" y="0"/>
                  </a:lnTo>
                  <a:moveTo>
                    <a:pt x="527" y="18"/>
                  </a:moveTo>
                  <a:lnTo>
                    <a:pt x="527" y="0"/>
                  </a:lnTo>
                  <a:moveTo>
                    <a:pt x="0" y="18"/>
                  </a:moveTo>
                  <a:lnTo>
                    <a:pt x="527" y="18"/>
                  </a:lnTo>
                  <a:moveTo>
                    <a:pt x="0" y="37"/>
                  </a:moveTo>
                  <a:lnTo>
                    <a:pt x="0" y="19"/>
                  </a:lnTo>
                  <a:moveTo>
                    <a:pt x="4" y="37"/>
                  </a:moveTo>
                  <a:lnTo>
                    <a:pt x="4" y="19"/>
                  </a:lnTo>
                </a:path>
              </a:pathLst>
            </a:custGeom>
            <a:noFill/>
            <a:ln w="8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Rectangle 18"/>
            <p:cNvSpPr>
              <a:spLocks noChangeArrowheads="1"/>
            </p:cNvSpPr>
            <p:nvPr/>
          </p:nvSpPr>
          <p:spPr bwMode="auto">
            <a:xfrm>
              <a:off x="1146" y="1478"/>
              <a:ext cx="232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>
                  <a:solidFill>
                    <a:srgbClr val="1A1B1C"/>
                  </a:solidFill>
                  <a:latin typeface="Times New Roman" pitchFamily="18" charset="0"/>
                </a:rPr>
                <a:t>[eax]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22" name="Line 19"/>
            <p:cNvSpPr>
              <a:spLocks noChangeShapeType="1"/>
            </p:cNvSpPr>
            <p:nvPr/>
          </p:nvSpPr>
          <p:spPr bwMode="auto">
            <a:xfrm flipV="1">
              <a:off x="2110" y="1486"/>
              <a:ext cx="0" cy="137"/>
            </a:xfrm>
            <a:prstGeom prst="line">
              <a:avLst/>
            </a:prstGeom>
            <a:noFill/>
            <a:ln w="8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Rectangle 20"/>
            <p:cNvSpPr>
              <a:spLocks noChangeArrowheads="1"/>
            </p:cNvSpPr>
            <p:nvPr/>
          </p:nvSpPr>
          <p:spPr bwMode="auto">
            <a:xfrm>
              <a:off x="2186" y="1478"/>
              <a:ext cx="158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>
                  <a:solidFill>
                    <a:srgbClr val="1A1B1C"/>
                  </a:solidFill>
                  <a:latin typeface="Times New Roman" pitchFamily="18" charset="0"/>
                </a:rPr>
                <a:t>eax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24" name="Line 21"/>
            <p:cNvSpPr>
              <a:spLocks noChangeShapeType="1"/>
            </p:cNvSpPr>
            <p:nvPr/>
          </p:nvSpPr>
          <p:spPr bwMode="auto">
            <a:xfrm flipV="1">
              <a:off x="3719" y="1486"/>
              <a:ext cx="0" cy="137"/>
            </a:xfrm>
            <a:prstGeom prst="line">
              <a:avLst/>
            </a:prstGeom>
            <a:noFill/>
            <a:ln w="8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Rectangle 22"/>
            <p:cNvSpPr>
              <a:spLocks noChangeArrowheads="1"/>
            </p:cNvSpPr>
            <p:nvPr/>
          </p:nvSpPr>
          <p:spPr bwMode="auto">
            <a:xfrm>
              <a:off x="3787" y="1478"/>
              <a:ext cx="720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>
                  <a:solidFill>
                    <a:srgbClr val="1A1B1C"/>
                  </a:solidFill>
                  <a:latin typeface="Times New Roman" pitchFamily="18" charset="0"/>
                </a:rPr>
                <a:t>register-indirect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26" name="Freeform 23"/>
            <p:cNvSpPr>
              <a:spLocks noEditPoints="1"/>
            </p:cNvSpPr>
            <p:nvPr/>
          </p:nvSpPr>
          <p:spPr bwMode="auto">
            <a:xfrm>
              <a:off x="1047" y="1486"/>
              <a:ext cx="4000" cy="273"/>
            </a:xfrm>
            <a:custGeom>
              <a:avLst/>
              <a:gdLst>
                <a:gd name="T0" fmla="*/ 523 w 527"/>
                <a:gd name="T1" fmla="*/ 18 h 36"/>
                <a:gd name="T2" fmla="*/ 523 w 527"/>
                <a:gd name="T3" fmla="*/ 0 h 36"/>
                <a:gd name="T4" fmla="*/ 527 w 527"/>
                <a:gd name="T5" fmla="*/ 18 h 36"/>
                <a:gd name="T6" fmla="*/ 527 w 527"/>
                <a:gd name="T7" fmla="*/ 0 h 36"/>
                <a:gd name="T8" fmla="*/ 0 w 527"/>
                <a:gd name="T9" fmla="*/ 18 h 36"/>
                <a:gd name="T10" fmla="*/ 527 w 527"/>
                <a:gd name="T11" fmla="*/ 18 h 36"/>
                <a:gd name="T12" fmla="*/ 0 w 527"/>
                <a:gd name="T13" fmla="*/ 36 h 36"/>
                <a:gd name="T14" fmla="*/ 0 w 527"/>
                <a:gd name="T15" fmla="*/ 18 h 36"/>
                <a:gd name="T16" fmla="*/ 4 w 527"/>
                <a:gd name="T17" fmla="*/ 36 h 36"/>
                <a:gd name="T18" fmla="*/ 4 w 527"/>
                <a:gd name="T19" fmla="*/ 18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27" h="36">
                  <a:moveTo>
                    <a:pt x="523" y="18"/>
                  </a:moveTo>
                  <a:lnTo>
                    <a:pt x="523" y="0"/>
                  </a:lnTo>
                  <a:moveTo>
                    <a:pt x="527" y="18"/>
                  </a:moveTo>
                  <a:lnTo>
                    <a:pt x="527" y="0"/>
                  </a:lnTo>
                  <a:moveTo>
                    <a:pt x="0" y="18"/>
                  </a:moveTo>
                  <a:lnTo>
                    <a:pt x="527" y="18"/>
                  </a:lnTo>
                  <a:moveTo>
                    <a:pt x="0" y="36"/>
                  </a:moveTo>
                  <a:lnTo>
                    <a:pt x="0" y="18"/>
                  </a:lnTo>
                  <a:moveTo>
                    <a:pt x="4" y="36"/>
                  </a:moveTo>
                  <a:lnTo>
                    <a:pt x="4" y="18"/>
                  </a:lnTo>
                </a:path>
              </a:pathLst>
            </a:custGeom>
            <a:noFill/>
            <a:ln w="8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Rectangle 24"/>
            <p:cNvSpPr>
              <a:spLocks noChangeArrowheads="1"/>
            </p:cNvSpPr>
            <p:nvPr/>
          </p:nvSpPr>
          <p:spPr bwMode="auto">
            <a:xfrm>
              <a:off x="1146" y="1622"/>
              <a:ext cx="623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srgbClr val="1A1B1C"/>
                  </a:solidFill>
                  <a:latin typeface="Times New Roman" pitchFamily="18" charset="0"/>
                </a:rPr>
                <a:t>[</a:t>
              </a:r>
              <a:r>
                <a:rPr lang="en-US" sz="1400" dirty="0" err="1">
                  <a:solidFill>
                    <a:srgbClr val="1A1B1C"/>
                  </a:solidFill>
                  <a:latin typeface="Times New Roman" pitchFamily="18" charset="0"/>
                </a:rPr>
                <a:t>eax</a:t>
              </a:r>
              <a:r>
                <a:rPr lang="en-US" sz="1400" dirty="0">
                  <a:solidFill>
                    <a:srgbClr val="1A1B1C"/>
                  </a:solidFill>
                  <a:latin typeface="Times New Roman" pitchFamily="18" charset="0"/>
                </a:rPr>
                <a:t> + </a:t>
              </a:r>
              <a:r>
                <a:rPr lang="en-US" sz="1400" dirty="0" err="1">
                  <a:solidFill>
                    <a:srgbClr val="1A1B1C"/>
                  </a:solidFill>
                  <a:latin typeface="Times New Roman" pitchFamily="18" charset="0"/>
                </a:rPr>
                <a:t>ecx</a:t>
              </a:r>
              <a:r>
                <a:rPr lang="en-US" sz="1400" dirty="0">
                  <a:solidFill>
                    <a:srgbClr val="1A1B1C"/>
                  </a:solidFill>
                  <a:latin typeface="Times New Roman" pitchFamily="18" charset="0"/>
                </a:rPr>
                <a:t>*2]</a:t>
              </a:r>
              <a:endParaRPr lang="en-US" dirty="0">
                <a:latin typeface="Arial" pitchFamily="34" charset="0"/>
              </a:endParaRPr>
            </a:p>
          </p:txBody>
        </p:sp>
        <p:sp>
          <p:nvSpPr>
            <p:cNvPr id="28" name="Line 25"/>
            <p:cNvSpPr>
              <a:spLocks noChangeShapeType="1"/>
            </p:cNvSpPr>
            <p:nvPr/>
          </p:nvSpPr>
          <p:spPr bwMode="auto">
            <a:xfrm flipV="1">
              <a:off x="2110" y="1623"/>
              <a:ext cx="0" cy="136"/>
            </a:xfrm>
            <a:prstGeom prst="line">
              <a:avLst/>
            </a:prstGeom>
            <a:noFill/>
            <a:ln w="8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Rectangle 26"/>
            <p:cNvSpPr>
              <a:spLocks noChangeArrowheads="1"/>
            </p:cNvSpPr>
            <p:nvPr/>
          </p:nvSpPr>
          <p:spPr bwMode="auto">
            <a:xfrm>
              <a:off x="2186" y="1622"/>
              <a:ext cx="605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 err="1">
                  <a:solidFill>
                    <a:srgbClr val="1A1B1C"/>
                  </a:solidFill>
                  <a:latin typeface="Times New Roman" pitchFamily="18" charset="0"/>
                </a:rPr>
                <a:t>eax</a:t>
              </a:r>
              <a:r>
                <a:rPr lang="en-US" sz="1400" dirty="0">
                  <a:solidFill>
                    <a:srgbClr val="1A1B1C"/>
                  </a:solidFill>
                  <a:latin typeface="Times New Roman" pitchFamily="18" charset="0"/>
                </a:rPr>
                <a:t> + 2 * </a:t>
              </a:r>
              <a:r>
                <a:rPr lang="en-US" sz="1400" dirty="0" err="1">
                  <a:solidFill>
                    <a:srgbClr val="1A1B1C"/>
                  </a:solidFill>
                  <a:latin typeface="Times New Roman" pitchFamily="18" charset="0"/>
                </a:rPr>
                <a:t>ecx</a:t>
              </a:r>
              <a:endParaRPr lang="en-US" dirty="0">
                <a:latin typeface="Arial" pitchFamily="34" charset="0"/>
              </a:endParaRPr>
            </a:p>
          </p:txBody>
        </p:sp>
        <p:sp>
          <p:nvSpPr>
            <p:cNvPr id="30" name="Line 27"/>
            <p:cNvSpPr>
              <a:spLocks noChangeShapeType="1"/>
            </p:cNvSpPr>
            <p:nvPr/>
          </p:nvSpPr>
          <p:spPr bwMode="auto">
            <a:xfrm flipV="1">
              <a:off x="3719" y="1623"/>
              <a:ext cx="0" cy="136"/>
            </a:xfrm>
            <a:prstGeom prst="line">
              <a:avLst/>
            </a:prstGeom>
            <a:noFill/>
            <a:ln w="8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Rectangle 28"/>
            <p:cNvSpPr>
              <a:spLocks noChangeArrowheads="1"/>
            </p:cNvSpPr>
            <p:nvPr/>
          </p:nvSpPr>
          <p:spPr bwMode="auto">
            <a:xfrm>
              <a:off x="3787" y="1622"/>
              <a:ext cx="812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>
                  <a:solidFill>
                    <a:srgbClr val="1A1B1C"/>
                  </a:solidFill>
                  <a:latin typeface="Times New Roman" pitchFamily="18" charset="0"/>
                </a:rPr>
                <a:t>base-scaled-index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4096" name="Freeform 29"/>
            <p:cNvSpPr>
              <a:spLocks noEditPoints="1"/>
            </p:cNvSpPr>
            <p:nvPr/>
          </p:nvSpPr>
          <p:spPr bwMode="auto">
            <a:xfrm>
              <a:off x="1047" y="1623"/>
              <a:ext cx="4000" cy="280"/>
            </a:xfrm>
            <a:custGeom>
              <a:avLst/>
              <a:gdLst>
                <a:gd name="T0" fmla="*/ 523 w 527"/>
                <a:gd name="T1" fmla="*/ 18 h 37"/>
                <a:gd name="T2" fmla="*/ 523 w 527"/>
                <a:gd name="T3" fmla="*/ 0 h 37"/>
                <a:gd name="T4" fmla="*/ 527 w 527"/>
                <a:gd name="T5" fmla="*/ 18 h 37"/>
                <a:gd name="T6" fmla="*/ 527 w 527"/>
                <a:gd name="T7" fmla="*/ 0 h 37"/>
                <a:gd name="T8" fmla="*/ 0 w 527"/>
                <a:gd name="T9" fmla="*/ 19 h 37"/>
                <a:gd name="T10" fmla="*/ 527 w 527"/>
                <a:gd name="T11" fmla="*/ 19 h 37"/>
                <a:gd name="T12" fmla="*/ 0 w 527"/>
                <a:gd name="T13" fmla="*/ 37 h 37"/>
                <a:gd name="T14" fmla="*/ 0 w 527"/>
                <a:gd name="T15" fmla="*/ 19 h 37"/>
                <a:gd name="T16" fmla="*/ 4 w 527"/>
                <a:gd name="T17" fmla="*/ 37 h 37"/>
                <a:gd name="T18" fmla="*/ 4 w 527"/>
                <a:gd name="T19" fmla="*/ 19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27" h="37">
                  <a:moveTo>
                    <a:pt x="523" y="18"/>
                  </a:moveTo>
                  <a:lnTo>
                    <a:pt x="523" y="0"/>
                  </a:lnTo>
                  <a:moveTo>
                    <a:pt x="527" y="18"/>
                  </a:moveTo>
                  <a:lnTo>
                    <a:pt x="527" y="0"/>
                  </a:lnTo>
                  <a:moveTo>
                    <a:pt x="0" y="19"/>
                  </a:moveTo>
                  <a:lnTo>
                    <a:pt x="527" y="19"/>
                  </a:lnTo>
                  <a:moveTo>
                    <a:pt x="0" y="37"/>
                  </a:moveTo>
                  <a:lnTo>
                    <a:pt x="0" y="19"/>
                  </a:lnTo>
                  <a:moveTo>
                    <a:pt x="4" y="37"/>
                  </a:moveTo>
                  <a:lnTo>
                    <a:pt x="4" y="19"/>
                  </a:lnTo>
                </a:path>
              </a:pathLst>
            </a:custGeom>
            <a:noFill/>
            <a:ln w="8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97" name="Rectangle 30"/>
            <p:cNvSpPr>
              <a:spLocks noChangeArrowheads="1"/>
            </p:cNvSpPr>
            <p:nvPr/>
          </p:nvSpPr>
          <p:spPr bwMode="auto">
            <a:xfrm>
              <a:off x="1146" y="1766"/>
              <a:ext cx="830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srgbClr val="1A1B1C"/>
                  </a:solidFill>
                  <a:latin typeface="Times New Roman" pitchFamily="18" charset="0"/>
                </a:rPr>
                <a:t>[</a:t>
              </a:r>
              <a:r>
                <a:rPr lang="en-US" sz="1400" dirty="0" err="1">
                  <a:solidFill>
                    <a:srgbClr val="1A1B1C"/>
                  </a:solidFill>
                  <a:latin typeface="Times New Roman" pitchFamily="18" charset="0"/>
                </a:rPr>
                <a:t>eax</a:t>
              </a:r>
              <a:r>
                <a:rPr lang="en-US" sz="1400" dirty="0">
                  <a:solidFill>
                    <a:srgbClr val="1A1B1C"/>
                  </a:solidFill>
                  <a:latin typeface="Times New Roman" pitchFamily="18" charset="0"/>
                </a:rPr>
                <a:t> + </a:t>
              </a:r>
              <a:r>
                <a:rPr lang="en-US" sz="1400" dirty="0" err="1">
                  <a:solidFill>
                    <a:srgbClr val="1A1B1C"/>
                  </a:solidFill>
                  <a:latin typeface="Times New Roman" pitchFamily="18" charset="0"/>
                </a:rPr>
                <a:t>ecx</a:t>
              </a:r>
              <a:r>
                <a:rPr lang="en-US" sz="1400" dirty="0">
                  <a:solidFill>
                    <a:srgbClr val="1A1B1C"/>
                  </a:solidFill>
                  <a:latin typeface="Times New Roman" pitchFamily="18" charset="0"/>
                </a:rPr>
                <a:t>*2 - 32]</a:t>
              </a:r>
              <a:endParaRPr lang="en-US" dirty="0">
                <a:latin typeface="Arial" pitchFamily="34" charset="0"/>
              </a:endParaRPr>
            </a:p>
          </p:txBody>
        </p:sp>
        <p:sp>
          <p:nvSpPr>
            <p:cNvPr id="4099" name="Line 31"/>
            <p:cNvSpPr>
              <a:spLocks noChangeShapeType="1"/>
            </p:cNvSpPr>
            <p:nvPr/>
          </p:nvSpPr>
          <p:spPr bwMode="auto">
            <a:xfrm flipV="1">
              <a:off x="2110" y="1767"/>
              <a:ext cx="0" cy="136"/>
            </a:xfrm>
            <a:prstGeom prst="line">
              <a:avLst/>
            </a:prstGeom>
            <a:noFill/>
            <a:ln w="8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00" name="Rectangle 32"/>
            <p:cNvSpPr>
              <a:spLocks noChangeArrowheads="1"/>
            </p:cNvSpPr>
            <p:nvPr/>
          </p:nvSpPr>
          <p:spPr bwMode="auto">
            <a:xfrm>
              <a:off x="2186" y="1766"/>
              <a:ext cx="784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 err="1">
                  <a:solidFill>
                    <a:srgbClr val="1A1B1C"/>
                  </a:solidFill>
                  <a:latin typeface="Times New Roman" pitchFamily="18" charset="0"/>
                </a:rPr>
                <a:t>eax</a:t>
              </a:r>
              <a:r>
                <a:rPr lang="en-US" sz="1400" dirty="0">
                  <a:solidFill>
                    <a:srgbClr val="1A1B1C"/>
                  </a:solidFill>
                  <a:latin typeface="Times New Roman" pitchFamily="18" charset="0"/>
                </a:rPr>
                <a:t> + 2* </a:t>
              </a:r>
              <a:r>
                <a:rPr lang="en-US" sz="1400" dirty="0" err="1">
                  <a:solidFill>
                    <a:srgbClr val="1A1B1C"/>
                  </a:solidFill>
                  <a:latin typeface="Times New Roman" pitchFamily="18" charset="0"/>
                </a:rPr>
                <a:t>ecx</a:t>
              </a:r>
              <a:r>
                <a:rPr lang="en-US" sz="1400" dirty="0">
                  <a:solidFill>
                    <a:srgbClr val="1A1B1C"/>
                  </a:solidFill>
                  <a:latin typeface="Times New Roman" pitchFamily="18" charset="0"/>
                </a:rPr>
                <a:t> - 32</a:t>
              </a:r>
              <a:endParaRPr lang="en-US" dirty="0">
                <a:latin typeface="Arial" pitchFamily="34" charset="0"/>
              </a:endParaRPr>
            </a:p>
          </p:txBody>
        </p:sp>
        <p:sp>
          <p:nvSpPr>
            <p:cNvPr id="4101" name="Line 33"/>
            <p:cNvSpPr>
              <a:spLocks noChangeShapeType="1"/>
            </p:cNvSpPr>
            <p:nvPr/>
          </p:nvSpPr>
          <p:spPr bwMode="auto">
            <a:xfrm flipV="1">
              <a:off x="3719" y="1767"/>
              <a:ext cx="0" cy="136"/>
            </a:xfrm>
            <a:prstGeom prst="line">
              <a:avLst/>
            </a:prstGeom>
            <a:noFill/>
            <a:ln w="8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02" name="Rectangle 34"/>
            <p:cNvSpPr>
              <a:spLocks noChangeArrowheads="1"/>
            </p:cNvSpPr>
            <p:nvPr/>
          </p:nvSpPr>
          <p:spPr bwMode="auto">
            <a:xfrm>
              <a:off x="3787" y="1766"/>
              <a:ext cx="1105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srgbClr val="1A1B1C"/>
                  </a:solidFill>
                  <a:latin typeface="Times New Roman" pitchFamily="18" charset="0"/>
                </a:rPr>
                <a:t>base-scaled-index-offset</a:t>
              </a:r>
              <a:endParaRPr lang="en-US" dirty="0">
                <a:latin typeface="Arial" pitchFamily="34" charset="0"/>
              </a:endParaRPr>
            </a:p>
          </p:txBody>
        </p:sp>
        <p:sp>
          <p:nvSpPr>
            <p:cNvPr id="4104" name="Freeform 36"/>
            <p:cNvSpPr>
              <a:spLocks noEditPoints="1"/>
            </p:cNvSpPr>
            <p:nvPr/>
          </p:nvSpPr>
          <p:spPr bwMode="auto">
            <a:xfrm>
              <a:off x="1047" y="1767"/>
              <a:ext cx="4000" cy="280"/>
            </a:xfrm>
            <a:custGeom>
              <a:avLst/>
              <a:gdLst>
                <a:gd name="T0" fmla="*/ 523 w 527"/>
                <a:gd name="T1" fmla="*/ 18 h 37"/>
                <a:gd name="T2" fmla="*/ 523 w 527"/>
                <a:gd name="T3" fmla="*/ 0 h 37"/>
                <a:gd name="T4" fmla="*/ 527 w 527"/>
                <a:gd name="T5" fmla="*/ 18 h 37"/>
                <a:gd name="T6" fmla="*/ 527 w 527"/>
                <a:gd name="T7" fmla="*/ 0 h 37"/>
                <a:gd name="T8" fmla="*/ 0 w 527"/>
                <a:gd name="T9" fmla="*/ 18 h 37"/>
                <a:gd name="T10" fmla="*/ 527 w 527"/>
                <a:gd name="T11" fmla="*/ 18 h 37"/>
                <a:gd name="T12" fmla="*/ 0 w 527"/>
                <a:gd name="T13" fmla="*/ 37 h 37"/>
                <a:gd name="T14" fmla="*/ 0 w 527"/>
                <a:gd name="T15" fmla="*/ 19 h 37"/>
                <a:gd name="T16" fmla="*/ 4 w 527"/>
                <a:gd name="T17" fmla="*/ 37 h 37"/>
                <a:gd name="T18" fmla="*/ 4 w 527"/>
                <a:gd name="T19" fmla="*/ 19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27" h="37">
                  <a:moveTo>
                    <a:pt x="523" y="18"/>
                  </a:moveTo>
                  <a:lnTo>
                    <a:pt x="523" y="0"/>
                  </a:lnTo>
                  <a:moveTo>
                    <a:pt x="527" y="18"/>
                  </a:moveTo>
                  <a:lnTo>
                    <a:pt x="527" y="0"/>
                  </a:lnTo>
                  <a:moveTo>
                    <a:pt x="0" y="18"/>
                  </a:moveTo>
                  <a:lnTo>
                    <a:pt x="527" y="18"/>
                  </a:lnTo>
                  <a:moveTo>
                    <a:pt x="0" y="37"/>
                  </a:moveTo>
                  <a:lnTo>
                    <a:pt x="0" y="19"/>
                  </a:lnTo>
                  <a:moveTo>
                    <a:pt x="4" y="37"/>
                  </a:moveTo>
                  <a:lnTo>
                    <a:pt x="4" y="19"/>
                  </a:lnTo>
                </a:path>
              </a:pathLst>
            </a:custGeom>
            <a:noFill/>
            <a:ln w="8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05" name="Rectangle 37"/>
            <p:cNvSpPr>
              <a:spLocks noChangeArrowheads="1"/>
            </p:cNvSpPr>
            <p:nvPr/>
          </p:nvSpPr>
          <p:spPr bwMode="auto">
            <a:xfrm>
              <a:off x="1146" y="1903"/>
              <a:ext cx="445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srgbClr val="1A1B1C"/>
                  </a:solidFill>
                  <a:latin typeface="Times New Roman" pitchFamily="18" charset="0"/>
                </a:rPr>
                <a:t>[</a:t>
              </a:r>
              <a:r>
                <a:rPr lang="en-US" sz="1400" dirty="0" err="1">
                  <a:solidFill>
                    <a:srgbClr val="1A1B1C"/>
                  </a:solidFill>
                  <a:latin typeface="Times New Roman" pitchFamily="18" charset="0"/>
                </a:rPr>
                <a:t>edx</a:t>
              </a:r>
              <a:r>
                <a:rPr lang="en-US" sz="1400" dirty="0">
                  <a:solidFill>
                    <a:srgbClr val="1A1B1C"/>
                  </a:solidFill>
                  <a:latin typeface="Times New Roman" pitchFamily="18" charset="0"/>
                </a:rPr>
                <a:t> - 12]</a:t>
              </a:r>
              <a:endParaRPr lang="en-US" dirty="0">
                <a:latin typeface="Arial" pitchFamily="34" charset="0"/>
              </a:endParaRPr>
            </a:p>
          </p:txBody>
        </p:sp>
        <p:sp>
          <p:nvSpPr>
            <p:cNvPr id="4106" name="Line 38"/>
            <p:cNvSpPr>
              <a:spLocks noChangeShapeType="1"/>
            </p:cNvSpPr>
            <p:nvPr/>
          </p:nvSpPr>
          <p:spPr bwMode="auto">
            <a:xfrm flipV="1">
              <a:off x="2110" y="1911"/>
              <a:ext cx="0" cy="136"/>
            </a:xfrm>
            <a:prstGeom prst="line">
              <a:avLst/>
            </a:prstGeom>
            <a:noFill/>
            <a:ln w="8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07" name="Rectangle 39"/>
            <p:cNvSpPr>
              <a:spLocks noChangeArrowheads="1"/>
            </p:cNvSpPr>
            <p:nvPr/>
          </p:nvSpPr>
          <p:spPr bwMode="auto">
            <a:xfrm>
              <a:off x="2186" y="1903"/>
              <a:ext cx="371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 err="1">
                  <a:solidFill>
                    <a:srgbClr val="1A1B1C"/>
                  </a:solidFill>
                  <a:latin typeface="Times New Roman" pitchFamily="18" charset="0"/>
                </a:rPr>
                <a:t>edx</a:t>
              </a:r>
              <a:r>
                <a:rPr lang="en-US" sz="1400" dirty="0">
                  <a:solidFill>
                    <a:srgbClr val="1A1B1C"/>
                  </a:solidFill>
                  <a:latin typeface="Times New Roman" pitchFamily="18" charset="0"/>
                </a:rPr>
                <a:t> - 12</a:t>
              </a:r>
              <a:endParaRPr lang="en-US" dirty="0">
                <a:latin typeface="Arial" pitchFamily="34" charset="0"/>
              </a:endParaRPr>
            </a:p>
          </p:txBody>
        </p:sp>
        <p:sp>
          <p:nvSpPr>
            <p:cNvPr id="4108" name="Line 40"/>
            <p:cNvSpPr>
              <a:spLocks noChangeShapeType="1"/>
            </p:cNvSpPr>
            <p:nvPr/>
          </p:nvSpPr>
          <p:spPr bwMode="auto">
            <a:xfrm flipV="1">
              <a:off x="3719" y="1911"/>
              <a:ext cx="0" cy="136"/>
            </a:xfrm>
            <a:prstGeom prst="line">
              <a:avLst/>
            </a:prstGeom>
            <a:noFill/>
            <a:ln w="8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09" name="Rectangle 41"/>
            <p:cNvSpPr>
              <a:spLocks noChangeArrowheads="1"/>
            </p:cNvSpPr>
            <p:nvPr/>
          </p:nvSpPr>
          <p:spPr bwMode="auto">
            <a:xfrm>
              <a:off x="3787" y="1903"/>
              <a:ext cx="495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srgbClr val="1A1B1C"/>
                  </a:solidFill>
                  <a:latin typeface="Times New Roman" pitchFamily="18" charset="0"/>
                </a:rPr>
                <a:t>base-offset</a:t>
              </a:r>
              <a:endParaRPr lang="en-US" dirty="0">
                <a:latin typeface="Arial" pitchFamily="34" charset="0"/>
              </a:endParaRPr>
            </a:p>
          </p:txBody>
        </p:sp>
        <p:sp>
          <p:nvSpPr>
            <p:cNvPr id="4110" name="Rectangle 42"/>
            <p:cNvSpPr>
              <a:spLocks noChangeArrowheads="1"/>
            </p:cNvSpPr>
            <p:nvPr/>
          </p:nvSpPr>
          <p:spPr bwMode="auto">
            <a:xfrm>
              <a:off x="4086" y="1890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Arial" pitchFamily="34" charset="0"/>
              </a:endParaRPr>
            </a:p>
          </p:txBody>
        </p:sp>
        <p:sp>
          <p:nvSpPr>
            <p:cNvPr id="4111" name="Freeform 43"/>
            <p:cNvSpPr>
              <a:spLocks noEditPoints="1"/>
            </p:cNvSpPr>
            <p:nvPr/>
          </p:nvSpPr>
          <p:spPr bwMode="auto">
            <a:xfrm>
              <a:off x="1047" y="1911"/>
              <a:ext cx="4000" cy="273"/>
            </a:xfrm>
            <a:custGeom>
              <a:avLst/>
              <a:gdLst>
                <a:gd name="T0" fmla="*/ 523 w 527"/>
                <a:gd name="T1" fmla="*/ 18 h 36"/>
                <a:gd name="T2" fmla="*/ 523 w 527"/>
                <a:gd name="T3" fmla="*/ 0 h 36"/>
                <a:gd name="T4" fmla="*/ 527 w 527"/>
                <a:gd name="T5" fmla="*/ 18 h 36"/>
                <a:gd name="T6" fmla="*/ 527 w 527"/>
                <a:gd name="T7" fmla="*/ 0 h 36"/>
                <a:gd name="T8" fmla="*/ 0 w 527"/>
                <a:gd name="T9" fmla="*/ 18 h 36"/>
                <a:gd name="T10" fmla="*/ 527 w 527"/>
                <a:gd name="T11" fmla="*/ 18 h 36"/>
                <a:gd name="T12" fmla="*/ 0 w 527"/>
                <a:gd name="T13" fmla="*/ 36 h 36"/>
                <a:gd name="T14" fmla="*/ 0 w 527"/>
                <a:gd name="T15" fmla="*/ 18 h 36"/>
                <a:gd name="T16" fmla="*/ 4 w 527"/>
                <a:gd name="T17" fmla="*/ 36 h 36"/>
                <a:gd name="T18" fmla="*/ 4 w 527"/>
                <a:gd name="T19" fmla="*/ 18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27" h="36">
                  <a:moveTo>
                    <a:pt x="523" y="18"/>
                  </a:moveTo>
                  <a:lnTo>
                    <a:pt x="523" y="0"/>
                  </a:lnTo>
                  <a:moveTo>
                    <a:pt x="527" y="18"/>
                  </a:moveTo>
                  <a:lnTo>
                    <a:pt x="527" y="0"/>
                  </a:lnTo>
                  <a:moveTo>
                    <a:pt x="0" y="18"/>
                  </a:moveTo>
                  <a:lnTo>
                    <a:pt x="527" y="18"/>
                  </a:lnTo>
                  <a:moveTo>
                    <a:pt x="0" y="36"/>
                  </a:moveTo>
                  <a:lnTo>
                    <a:pt x="0" y="18"/>
                  </a:lnTo>
                  <a:moveTo>
                    <a:pt x="4" y="36"/>
                  </a:moveTo>
                  <a:lnTo>
                    <a:pt x="4" y="18"/>
                  </a:lnTo>
                </a:path>
              </a:pathLst>
            </a:custGeom>
            <a:noFill/>
            <a:ln w="8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12" name="Rectangle 44"/>
            <p:cNvSpPr>
              <a:spLocks noChangeArrowheads="1"/>
            </p:cNvSpPr>
            <p:nvPr/>
          </p:nvSpPr>
          <p:spPr bwMode="auto">
            <a:xfrm>
              <a:off x="1146" y="2047"/>
              <a:ext cx="351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>
                  <a:solidFill>
                    <a:srgbClr val="1A1B1C"/>
                  </a:solidFill>
                  <a:latin typeface="Times New Roman" pitchFamily="18" charset="0"/>
                </a:rPr>
                <a:t>[edx*2]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4113" name="Line 45"/>
            <p:cNvSpPr>
              <a:spLocks noChangeShapeType="1"/>
            </p:cNvSpPr>
            <p:nvPr/>
          </p:nvSpPr>
          <p:spPr bwMode="auto">
            <a:xfrm flipV="1">
              <a:off x="2110" y="2047"/>
              <a:ext cx="0" cy="137"/>
            </a:xfrm>
            <a:prstGeom prst="line">
              <a:avLst/>
            </a:prstGeom>
            <a:noFill/>
            <a:ln w="8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14" name="Rectangle 46"/>
            <p:cNvSpPr>
              <a:spLocks noChangeArrowheads="1"/>
            </p:cNvSpPr>
            <p:nvPr/>
          </p:nvSpPr>
          <p:spPr bwMode="auto">
            <a:xfrm>
              <a:off x="2186" y="2047"/>
              <a:ext cx="333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 err="1">
                  <a:solidFill>
                    <a:srgbClr val="1A1B1C"/>
                  </a:solidFill>
                  <a:latin typeface="Times New Roman" pitchFamily="18" charset="0"/>
                </a:rPr>
                <a:t>edx</a:t>
              </a:r>
              <a:r>
                <a:rPr lang="en-US" sz="1400" dirty="0">
                  <a:solidFill>
                    <a:srgbClr val="1A1B1C"/>
                  </a:solidFill>
                  <a:latin typeface="Times New Roman" pitchFamily="18" charset="0"/>
                </a:rPr>
                <a:t> * 2</a:t>
              </a:r>
              <a:endParaRPr lang="en-US" dirty="0">
                <a:latin typeface="Arial" pitchFamily="34" charset="0"/>
              </a:endParaRPr>
            </a:p>
          </p:txBody>
        </p:sp>
        <p:sp>
          <p:nvSpPr>
            <p:cNvPr id="4115" name="Line 47"/>
            <p:cNvSpPr>
              <a:spLocks noChangeShapeType="1"/>
            </p:cNvSpPr>
            <p:nvPr/>
          </p:nvSpPr>
          <p:spPr bwMode="auto">
            <a:xfrm flipV="1">
              <a:off x="3719" y="2047"/>
              <a:ext cx="0" cy="137"/>
            </a:xfrm>
            <a:prstGeom prst="line">
              <a:avLst/>
            </a:prstGeom>
            <a:noFill/>
            <a:ln w="8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16" name="Rectangle 48"/>
            <p:cNvSpPr>
              <a:spLocks noChangeArrowheads="1"/>
            </p:cNvSpPr>
            <p:nvPr/>
          </p:nvSpPr>
          <p:spPr bwMode="auto">
            <a:xfrm>
              <a:off x="3787" y="2047"/>
              <a:ext cx="573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>
                  <a:solidFill>
                    <a:srgbClr val="1A1B1C"/>
                  </a:solidFill>
                  <a:latin typeface="Times New Roman" pitchFamily="18" charset="0"/>
                </a:rPr>
                <a:t>scaled-index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4117" name="Freeform 49"/>
            <p:cNvSpPr>
              <a:spLocks noEditPoints="1"/>
            </p:cNvSpPr>
            <p:nvPr/>
          </p:nvSpPr>
          <p:spPr bwMode="auto">
            <a:xfrm>
              <a:off x="1047" y="2047"/>
              <a:ext cx="4000" cy="281"/>
            </a:xfrm>
            <a:custGeom>
              <a:avLst/>
              <a:gdLst>
                <a:gd name="T0" fmla="*/ 523 w 527"/>
                <a:gd name="T1" fmla="*/ 18 h 37"/>
                <a:gd name="T2" fmla="*/ 523 w 527"/>
                <a:gd name="T3" fmla="*/ 0 h 37"/>
                <a:gd name="T4" fmla="*/ 527 w 527"/>
                <a:gd name="T5" fmla="*/ 18 h 37"/>
                <a:gd name="T6" fmla="*/ 527 w 527"/>
                <a:gd name="T7" fmla="*/ 0 h 37"/>
                <a:gd name="T8" fmla="*/ 0 w 527"/>
                <a:gd name="T9" fmla="*/ 19 h 37"/>
                <a:gd name="T10" fmla="*/ 527 w 527"/>
                <a:gd name="T11" fmla="*/ 19 h 37"/>
                <a:gd name="T12" fmla="*/ 0 w 527"/>
                <a:gd name="T13" fmla="*/ 37 h 37"/>
                <a:gd name="T14" fmla="*/ 0 w 527"/>
                <a:gd name="T15" fmla="*/ 19 h 37"/>
                <a:gd name="T16" fmla="*/ 4 w 527"/>
                <a:gd name="T17" fmla="*/ 37 h 37"/>
                <a:gd name="T18" fmla="*/ 4 w 527"/>
                <a:gd name="T19" fmla="*/ 19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27" h="37">
                  <a:moveTo>
                    <a:pt x="523" y="18"/>
                  </a:moveTo>
                  <a:lnTo>
                    <a:pt x="523" y="0"/>
                  </a:lnTo>
                  <a:moveTo>
                    <a:pt x="527" y="18"/>
                  </a:moveTo>
                  <a:lnTo>
                    <a:pt x="527" y="0"/>
                  </a:lnTo>
                  <a:moveTo>
                    <a:pt x="0" y="19"/>
                  </a:moveTo>
                  <a:lnTo>
                    <a:pt x="527" y="19"/>
                  </a:lnTo>
                  <a:moveTo>
                    <a:pt x="0" y="37"/>
                  </a:moveTo>
                  <a:lnTo>
                    <a:pt x="0" y="19"/>
                  </a:lnTo>
                  <a:moveTo>
                    <a:pt x="4" y="37"/>
                  </a:moveTo>
                  <a:lnTo>
                    <a:pt x="4" y="19"/>
                  </a:lnTo>
                </a:path>
              </a:pathLst>
            </a:custGeom>
            <a:noFill/>
            <a:ln w="8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18" name="Rectangle 50"/>
            <p:cNvSpPr>
              <a:spLocks noChangeArrowheads="1"/>
            </p:cNvSpPr>
            <p:nvPr/>
          </p:nvSpPr>
          <p:spPr bwMode="auto">
            <a:xfrm>
              <a:off x="1146" y="2191"/>
              <a:ext cx="664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>
                  <a:solidFill>
                    <a:srgbClr val="1A1B1C"/>
                  </a:solidFill>
                  <a:latin typeface="Times New Roman" pitchFamily="18" charset="0"/>
                </a:rPr>
                <a:t>[0xFFE13342]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4119" name="Line 51"/>
            <p:cNvSpPr>
              <a:spLocks noChangeShapeType="1"/>
            </p:cNvSpPr>
            <p:nvPr/>
          </p:nvSpPr>
          <p:spPr bwMode="auto">
            <a:xfrm flipV="1">
              <a:off x="2110" y="2191"/>
              <a:ext cx="0" cy="137"/>
            </a:xfrm>
            <a:prstGeom prst="line">
              <a:avLst/>
            </a:prstGeom>
            <a:noFill/>
            <a:ln w="8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20" name="Rectangle 52"/>
            <p:cNvSpPr>
              <a:spLocks noChangeArrowheads="1"/>
            </p:cNvSpPr>
            <p:nvPr/>
          </p:nvSpPr>
          <p:spPr bwMode="auto">
            <a:xfrm>
              <a:off x="2186" y="2191"/>
              <a:ext cx="590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>
                  <a:solidFill>
                    <a:srgbClr val="1A1B1C"/>
                  </a:solidFill>
                  <a:latin typeface="Times New Roman" pitchFamily="18" charset="0"/>
                </a:rPr>
                <a:t>0xFFE13342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4121" name="Line 53"/>
            <p:cNvSpPr>
              <a:spLocks noChangeShapeType="1"/>
            </p:cNvSpPr>
            <p:nvPr/>
          </p:nvSpPr>
          <p:spPr bwMode="auto">
            <a:xfrm flipV="1">
              <a:off x="3719" y="2191"/>
              <a:ext cx="0" cy="137"/>
            </a:xfrm>
            <a:prstGeom prst="line">
              <a:avLst/>
            </a:prstGeom>
            <a:noFill/>
            <a:ln w="8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22" name="Rectangle 54"/>
            <p:cNvSpPr>
              <a:spLocks noChangeArrowheads="1"/>
            </p:cNvSpPr>
            <p:nvPr/>
          </p:nvSpPr>
          <p:spPr bwMode="auto">
            <a:xfrm>
              <a:off x="3787" y="2191"/>
              <a:ext cx="671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>
                  <a:solidFill>
                    <a:srgbClr val="1A1B1C"/>
                  </a:solidFill>
                  <a:latin typeface="Times New Roman" pitchFamily="18" charset="0"/>
                </a:rPr>
                <a:t>memory-direct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4123" name="Freeform 55"/>
            <p:cNvSpPr>
              <a:spLocks noEditPoints="1"/>
            </p:cNvSpPr>
            <p:nvPr/>
          </p:nvSpPr>
          <p:spPr bwMode="auto">
            <a:xfrm>
              <a:off x="1047" y="2191"/>
              <a:ext cx="4000" cy="167"/>
            </a:xfrm>
            <a:custGeom>
              <a:avLst/>
              <a:gdLst>
                <a:gd name="T0" fmla="*/ 523 w 527"/>
                <a:gd name="T1" fmla="*/ 18 h 22"/>
                <a:gd name="T2" fmla="*/ 523 w 527"/>
                <a:gd name="T3" fmla="*/ 0 h 22"/>
                <a:gd name="T4" fmla="*/ 527 w 527"/>
                <a:gd name="T5" fmla="*/ 18 h 22"/>
                <a:gd name="T6" fmla="*/ 527 w 527"/>
                <a:gd name="T7" fmla="*/ 0 h 22"/>
                <a:gd name="T8" fmla="*/ 0 w 527"/>
                <a:gd name="T9" fmla="*/ 18 h 22"/>
                <a:gd name="T10" fmla="*/ 527 w 527"/>
                <a:gd name="T11" fmla="*/ 18 h 22"/>
                <a:gd name="T12" fmla="*/ 0 w 527"/>
                <a:gd name="T13" fmla="*/ 22 h 22"/>
                <a:gd name="T14" fmla="*/ 527 w 527"/>
                <a:gd name="T1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27" h="22">
                  <a:moveTo>
                    <a:pt x="523" y="18"/>
                  </a:moveTo>
                  <a:lnTo>
                    <a:pt x="523" y="0"/>
                  </a:lnTo>
                  <a:moveTo>
                    <a:pt x="527" y="18"/>
                  </a:moveTo>
                  <a:lnTo>
                    <a:pt x="527" y="0"/>
                  </a:lnTo>
                  <a:moveTo>
                    <a:pt x="0" y="18"/>
                  </a:moveTo>
                  <a:lnTo>
                    <a:pt x="527" y="18"/>
                  </a:lnTo>
                  <a:moveTo>
                    <a:pt x="0" y="22"/>
                  </a:moveTo>
                  <a:lnTo>
                    <a:pt x="527" y="22"/>
                  </a:lnTo>
                </a:path>
              </a:pathLst>
            </a:custGeom>
            <a:noFill/>
            <a:ln w="8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2489200" y="381000"/>
            <a:ext cx="7416800" cy="738664"/>
          </a:xfrm>
        </p:spPr>
        <p:txBody>
          <a:bodyPr vert="horz" lIns="0" tIns="0" rIns="0" bIns="0" rtlCol="0" anchor="ctr"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fr-FR" sz="4800" dirty="0" err="1">
                <a:solidFill>
                  <a:schemeClr val="tx1"/>
                </a:solidFill>
              </a:rPr>
              <a:t>Outline</a:t>
            </a:r>
            <a:endParaRPr lang="fr-FR" sz="4800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3048001" y="1682750"/>
            <a:ext cx="6167437" cy="3879850"/>
          </a:xfrm>
        </p:spPr>
        <p:txBody>
          <a:bodyPr vert="horz" lIns="0" tIns="0" rIns="0" bIns="0" rtlCol="0">
            <a:normAutofit/>
          </a:bodyPr>
          <a:lstStyle>
            <a:defPPr marL="432000" marR="0" lvl="0" indent="-324000" algn="l" hangingPunct="1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defPPr>
            <a:lvl1pPr marL="432000" marR="0" lvl="0" indent="-324000" algn="l" hangingPunct="1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1pPr>
            <a:lvl2pPr marL="864000" marR="0" lvl="1" indent="-324000" algn="l" hangingPunct="1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tabLst/>
              <a:defRPr lang="fr-FR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2pPr>
            <a:lvl3pPr marL="1295999" marR="0" lvl="2" indent="-288000" algn="l" hangingPunct="1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3pPr>
            <a:lvl4pPr marL="1728000" marR="0" lvl="3" indent="-216000" algn="l" hangingPunct="1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4pPr>
            <a:lvl5pPr marL="2160000" marR="0" lvl="4" indent="-216000" algn="l" hangingPunct="1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5pPr>
            <a:lvl6pPr marL="2592000" marR="0" lvl="5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6pPr>
            <a:lvl7pPr marL="3024000" marR="0" lvl="6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7pPr>
            <a:lvl8pPr marL="3456000" marR="0" lvl="7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8pPr>
            <a:lvl9pPr marL="3887999" marR="0" lvl="8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9pPr>
          </a:lstStyle>
          <a:p>
            <a:pPr marL="571500" indent="-571500">
              <a:buSzPct val="100000"/>
              <a:buFont typeface="Symbol" panose="05050102010706020507" pitchFamily="18" charset="2"/>
              <a:buChar char="*"/>
            </a:pPr>
            <a:r>
              <a:rPr lang="en-US" dirty="0">
                <a:latin typeface="Calibri" pitchFamily="34"/>
              </a:rPr>
              <a:t>x86 Machine Model</a:t>
            </a:r>
          </a:p>
          <a:p>
            <a:pPr marL="571500" indent="-571500">
              <a:buSzPct val="100000"/>
              <a:buFont typeface="Symbol" panose="05050102010706020507" pitchFamily="18" charset="2"/>
              <a:buChar char="*"/>
            </a:pPr>
            <a:r>
              <a:rPr lang="en-US" dirty="0">
                <a:latin typeface="Calibri" pitchFamily="34"/>
              </a:rPr>
              <a:t>Simple Integer Instructions</a:t>
            </a:r>
          </a:p>
          <a:p>
            <a:pPr marL="571500" indent="-571500">
              <a:buSzPct val="100000"/>
              <a:buFont typeface="Symbol" panose="05050102010706020507" pitchFamily="18" charset="2"/>
              <a:buChar char="*"/>
            </a:pPr>
            <a:r>
              <a:rPr lang="en-US" dirty="0">
                <a:latin typeface="Calibri" pitchFamily="34"/>
              </a:rPr>
              <a:t>Branch Instructions</a:t>
            </a:r>
          </a:p>
          <a:p>
            <a:pPr marL="571500" indent="-571500">
              <a:buSzPct val="100000"/>
              <a:buFont typeface="Symbol" panose="05050102010706020507" pitchFamily="18" charset="2"/>
              <a:buChar char="*"/>
            </a:pPr>
            <a:r>
              <a:rPr lang="en-US" dirty="0">
                <a:latin typeface="Calibri" pitchFamily="34"/>
              </a:rPr>
              <a:t>Advanced Memory Instructions</a:t>
            </a:r>
          </a:p>
          <a:p>
            <a:pPr marL="571500" indent="-571500">
              <a:buSzPct val="100000"/>
              <a:buFont typeface="Symbol" panose="05050102010706020507" pitchFamily="18" charset="2"/>
              <a:buChar char="*"/>
            </a:pPr>
            <a:r>
              <a:rPr lang="en-US" dirty="0">
                <a:latin typeface="Calibri" pitchFamily="34"/>
              </a:rPr>
              <a:t>Floating Point Instructions</a:t>
            </a:r>
          </a:p>
          <a:p>
            <a:pPr marL="571500" indent="-571500">
              <a:buSzPct val="100000"/>
              <a:buFont typeface="Symbol" panose="05050102010706020507" pitchFamily="18" charset="2"/>
              <a:buChar char="*"/>
            </a:pPr>
            <a:r>
              <a:rPr lang="en-US" dirty="0">
                <a:latin typeface="Calibri" pitchFamily="34"/>
              </a:rPr>
              <a:t>Encoding the x86 ISA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 rot="10800000">
            <a:off x="8763000" y="2209801"/>
            <a:ext cx="1181160" cy="83735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diagram&#10;&#10;Description automatically generated">
            <a:extLst>
              <a:ext uri="{FF2B5EF4-FFF2-40B4-BE49-F238E27FC236}">
                <a16:creationId xmlns:a16="http://schemas.microsoft.com/office/drawing/2014/main" id="{D3D80D30-FE51-CD9D-5CC3-1E6451E2A31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62" r="1" b="1"/>
          <a:stretch/>
        </p:blipFill>
        <p:spPr>
          <a:xfrm>
            <a:off x="6907095" y="498930"/>
            <a:ext cx="3622400" cy="3768005"/>
          </a:xfrm>
          <a:prstGeom prst="rect">
            <a:avLst/>
          </a:prstGeom>
        </p:spPr>
      </p:pic>
      <p:pic>
        <p:nvPicPr>
          <p:cNvPr id="7" name="Picture 6" descr="Logo, company name&#10;&#10;Description automatically generated">
            <a:extLst>
              <a:ext uri="{FF2B5EF4-FFF2-40B4-BE49-F238E27FC236}">
                <a16:creationId xmlns:a16="http://schemas.microsoft.com/office/drawing/2014/main" id="{A7652BF1-810B-0F49-5E7D-8DF8BD96699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2119910" y="2739012"/>
            <a:ext cx="1637340" cy="81867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0487C0B8-FD78-D965-9CAE-3E77ECCDE920}"/>
              </a:ext>
            </a:extLst>
          </p:cNvPr>
          <p:cNvSpPr txBox="1"/>
          <p:nvPr/>
        </p:nvSpPr>
        <p:spPr>
          <a:xfrm>
            <a:off x="2295020" y="2215144"/>
            <a:ext cx="3471400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>
              <a:defRPr/>
            </a:pPr>
            <a:r>
              <a:rPr lang="en-US" sz="2100" dirty="0">
                <a:solidFill>
                  <a:srgbClr val="0070C0"/>
                </a:solidFill>
                <a:latin typeface="Calibri" panose="020F0502020204030204"/>
              </a:rPr>
              <a:t>Download</a:t>
            </a:r>
            <a:r>
              <a:rPr lang="en-US" sz="2100" dirty="0">
                <a:solidFill>
                  <a:prstClr val="black"/>
                </a:solidFill>
                <a:latin typeface="Calibri" panose="020F0502020204030204"/>
              </a:rPr>
              <a:t> the pdf of the book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5B78C334-AE33-9514-448B-30A8A4380861}"/>
              </a:ext>
            </a:extLst>
          </p:cNvPr>
          <p:cNvSpPr/>
          <p:nvPr/>
        </p:nvSpPr>
        <p:spPr>
          <a:xfrm>
            <a:off x="1728055" y="1446230"/>
            <a:ext cx="4594860" cy="577463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685800">
              <a:defRPr/>
            </a:pPr>
            <a:r>
              <a:rPr lang="en-US" sz="3000" dirty="0">
                <a:solidFill>
                  <a:srgbClr val="4472C4">
                    <a:lumMod val="75000"/>
                  </a:srgbClr>
                </a:solidFill>
                <a:latin typeface="Calibri" panose="020F0502020204030204"/>
              </a:rPr>
              <a:t>www.basiccomparch.com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C9EB651-07D4-8AE2-89BB-936AAFD257E5}"/>
              </a:ext>
            </a:extLst>
          </p:cNvPr>
          <p:cNvSpPr txBox="1"/>
          <p:nvPr/>
        </p:nvSpPr>
        <p:spPr>
          <a:xfrm>
            <a:off x="3507550" y="2952139"/>
            <a:ext cx="893193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>
              <a:defRPr/>
            </a:pPr>
            <a:r>
              <a:rPr lang="en-US" sz="2100" dirty="0">
                <a:solidFill>
                  <a:prstClr val="black"/>
                </a:solidFill>
                <a:latin typeface="Calibri" panose="020F0502020204030204"/>
              </a:rPr>
              <a:t>videos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3EB5B37-F1CA-D7C6-E537-4D9E12A3CF35}"/>
              </a:ext>
            </a:extLst>
          </p:cNvPr>
          <p:cNvSpPr txBox="1"/>
          <p:nvPr/>
        </p:nvSpPr>
        <p:spPr>
          <a:xfrm>
            <a:off x="2305074" y="3594402"/>
            <a:ext cx="3799310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>
              <a:defRPr/>
            </a:pPr>
            <a:r>
              <a:rPr lang="en-US" sz="2100" dirty="0">
                <a:solidFill>
                  <a:prstClr val="black"/>
                </a:solidFill>
                <a:latin typeface="Calibri" panose="020F0502020204030204"/>
              </a:rPr>
              <a:t>Slides, software, solution manual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AC6EE2A-0F5B-DB3C-D4B1-01393362F879}"/>
              </a:ext>
            </a:extLst>
          </p:cNvPr>
          <p:cNvSpPr txBox="1"/>
          <p:nvPr/>
        </p:nvSpPr>
        <p:spPr>
          <a:xfrm>
            <a:off x="6774322" y="4386020"/>
            <a:ext cx="405457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>
              <a:defRPr/>
            </a:pPr>
            <a:r>
              <a:rPr lang="en-US" sz="2400" dirty="0">
                <a:solidFill>
                  <a:srgbClr val="0070C0"/>
                </a:solidFill>
                <a:latin typeface="Calibri" panose="020F0502020204030204"/>
              </a:rPr>
              <a:t>Print version </a:t>
            </a:r>
          </a:p>
          <a:p>
            <a:pPr defTabSz="685800">
              <a:defRPr/>
            </a:pPr>
            <a:r>
              <a:rPr lang="en-US" sz="2400" dirty="0">
                <a:solidFill>
                  <a:prstClr val="black"/>
                </a:solidFill>
                <a:latin typeface="Calibri" panose="020F0502020204030204"/>
              </a:rPr>
              <a:t>(Publisher: </a:t>
            </a:r>
            <a:r>
              <a:rPr lang="en-US" sz="2400" dirty="0" err="1">
                <a:solidFill>
                  <a:prstClr val="black"/>
                </a:solidFill>
                <a:latin typeface="Calibri" panose="020F0502020204030204"/>
              </a:rPr>
              <a:t>WhiteFalcon</a:t>
            </a:r>
            <a:r>
              <a:rPr lang="en-US" sz="2400" dirty="0">
                <a:solidFill>
                  <a:prstClr val="black"/>
                </a:solidFill>
                <a:latin typeface="Calibri" panose="020F0502020204030204"/>
              </a:rPr>
              <a:t>, 2021)</a:t>
            </a:r>
          </a:p>
          <a:p>
            <a:pPr defTabSz="685800">
              <a:defRPr/>
            </a:pPr>
            <a:r>
              <a:rPr lang="en-US" sz="2400" dirty="0">
                <a:solidFill>
                  <a:prstClr val="black"/>
                </a:solidFill>
                <a:latin typeface="Calibri" panose="020F0502020204030204"/>
              </a:rPr>
              <a:t>Available on e-commerce sites.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66ABBD54-7F85-9C2B-385C-5768D374462E}"/>
              </a:ext>
            </a:extLst>
          </p:cNvPr>
          <p:cNvCxnSpPr/>
          <p:nvPr/>
        </p:nvCxnSpPr>
        <p:spPr>
          <a:xfrm>
            <a:off x="2020850" y="2023693"/>
            <a:ext cx="0" cy="181426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E9230681-F47C-F5C4-0813-C21451E430E6}"/>
              </a:ext>
            </a:extLst>
          </p:cNvPr>
          <p:cNvCxnSpPr>
            <a:cxnSpLocks/>
          </p:cNvCxnSpPr>
          <p:nvPr/>
        </p:nvCxnSpPr>
        <p:spPr>
          <a:xfrm>
            <a:off x="2020851" y="3837957"/>
            <a:ext cx="265341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449609A5-9DF2-9D3F-F66B-FA3EF8152271}"/>
              </a:ext>
            </a:extLst>
          </p:cNvPr>
          <p:cNvCxnSpPr>
            <a:cxnSpLocks/>
          </p:cNvCxnSpPr>
          <p:nvPr/>
        </p:nvCxnSpPr>
        <p:spPr>
          <a:xfrm>
            <a:off x="2020851" y="3182637"/>
            <a:ext cx="265341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0856D426-8775-4EFE-C20F-5152967572B9}"/>
              </a:ext>
            </a:extLst>
          </p:cNvPr>
          <p:cNvCxnSpPr>
            <a:cxnSpLocks/>
          </p:cNvCxnSpPr>
          <p:nvPr/>
        </p:nvCxnSpPr>
        <p:spPr>
          <a:xfrm>
            <a:off x="2020851" y="2435877"/>
            <a:ext cx="265341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7" name="Picture 26" descr="Logo&#10;&#10;Description automatically generated">
            <a:extLst>
              <a:ext uri="{FF2B5EF4-FFF2-40B4-BE49-F238E27FC236}">
                <a16:creationId xmlns:a16="http://schemas.microsoft.com/office/drawing/2014/main" id="{34857DA3-B110-A850-C1C1-D25D975197B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>
            <a:off x="5741305" y="2149115"/>
            <a:ext cx="718457" cy="524474"/>
          </a:xfrm>
          <a:prstGeom prst="rect">
            <a:avLst/>
          </a:prstGeom>
        </p:spPr>
      </p:pic>
      <p:pic>
        <p:nvPicPr>
          <p:cNvPr id="30" name="Picture 29" descr="Icon&#10;&#10;Description automatically generated">
            <a:extLst>
              <a:ext uri="{FF2B5EF4-FFF2-40B4-BE49-F238E27FC236}">
                <a16:creationId xmlns:a16="http://schemas.microsoft.com/office/drawing/2014/main" id="{B26CF05F-AADE-4F4C-0236-232B4EA6AD2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8"/>
              </a:ext>
            </a:extLst>
          </a:blip>
          <a:stretch>
            <a:fillRect/>
          </a:stretch>
        </p:blipFill>
        <p:spPr>
          <a:xfrm>
            <a:off x="3176599" y="556879"/>
            <a:ext cx="2108309" cy="985571"/>
          </a:xfrm>
          <a:prstGeom prst="rect">
            <a:avLst/>
          </a:prstGeom>
        </p:spPr>
      </p:pic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52731E0F-3139-A4AA-EC70-3A5651C80459}"/>
              </a:ext>
            </a:extLst>
          </p:cNvPr>
          <p:cNvSpPr/>
          <p:nvPr/>
        </p:nvSpPr>
        <p:spPr>
          <a:xfrm>
            <a:off x="1523999" y="4386020"/>
            <a:ext cx="5250322" cy="1915103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defTabSz="685800">
              <a:defRPr/>
            </a:pPr>
            <a:r>
              <a:rPr lang="en-US" sz="2400" dirty="0">
                <a:solidFill>
                  <a:srgbClr val="00B050"/>
                </a:solidFill>
                <a:latin typeface="Comic Sans MS" panose="030F0702030302020204" pitchFamily="66" charset="0"/>
              </a:rPr>
              <a:t>The pdf version of the book and all the learning resources can be freely downloaded from the website: www.basiccomparch.com</a:t>
            </a:r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A4F48367-88AB-7E64-C122-FDE9AADCA5EA}"/>
              </a:ext>
            </a:extLst>
          </p:cNvPr>
          <p:cNvSpPr/>
          <p:nvPr/>
        </p:nvSpPr>
        <p:spPr>
          <a:xfrm>
            <a:off x="1534160" y="74828"/>
            <a:ext cx="1805486" cy="44903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685800">
              <a:defRPr/>
            </a:pPr>
            <a:r>
              <a:rPr lang="en-US" sz="2400" dirty="0">
                <a:solidFill>
                  <a:prstClr val="black"/>
                </a:solidFill>
                <a:latin typeface="Calibri" panose="020F0502020204030204"/>
              </a:rPr>
              <a:t>2</a:t>
            </a:r>
            <a:r>
              <a:rPr lang="en-US" sz="2400" baseline="30000" dirty="0">
                <a:solidFill>
                  <a:prstClr val="black"/>
                </a:solidFill>
                <a:latin typeface="Calibri" panose="020F0502020204030204"/>
              </a:rPr>
              <a:t>nd</a:t>
            </a:r>
            <a:r>
              <a:rPr lang="en-US" sz="2400" dirty="0">
                <a:solidFill>
                  <a:prstClr val="black"/>
                </a:solidFill>
                <a:latin typeface="Calibri" panose="020F0502020204030204"/>
              </a:rPr>
              <a:t> version</a:t>
            </a:r>
          </a:p>
        </p:txBody>
      </p:sp>
    </p:spTree>
    <p:extLst>
      <p:ext uri="{BB962C8B-B14F-4D97-AF65-F5344CB8AC3E}">
        <p14:creationId xmlns:p14="http://schemas.microsoft.com/office/powerpoint/2010/main" val="14639792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2413000" y="228601"/>
            <a:ext cx="7416800" cy="936625"/>
          </a:xfrm>
        </p:spPr>
        <p:txBody>
          <a:bodyPr vert="horz" lIns="0" tIns="0" rIns="0" bIns="0" rtlCol="0" anchor="ctr">
            <a:norm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fr-FR" dirty="0">
                <a:solidFill>
                  <a:schemeClr val="tx1"/>
                </a:solidFill>
              </a:rPr>
              <a:t>Basic x86 </a:t>
            </a:r>
            <a:r>
              <a:rPr lang="fr-FR" dirty="0" err="1">
                <a:solidFill>
                  <a:schemeClr val="tx1"/>
                </a:solidFill>
              </a:rPr>
              <a:t>Assembly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2209800" y="1524000"/>
            <a:ext cx="7924800" cy="4724400"/>
          </a:xfrm>
        </p:spPr>
        <p:txBody>
          <a:bodyPr vert="horz" lIns="0" tIns="0" rIns="0" bIns="0" rtlCol="0">
            <a:normAutofit/>
          </a:bodyPr>
          <a:lstStyle>
            <a:defPPr marL="432000" marR="0" lvl="0" indent="-324000" algn="l" hangingPunct="1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defPPr>
            <a:lvl1pPr marL="432000" marR="0" lvl="0" indent="-324000" algn="l" hangingPunct="1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1pPr>
            <a:lvl2pPr marL="864000" marR="0" lvl="1" indent="-324000" algn="l" hangingPunct="1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tabLst/>
              <a:defRPr lang="fr-FR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2pPr>
            <a:lvl3pPr marL="1295999" marR="0" lvl="2" indent="-288000" algn="l" hangingPunct="1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3pPr>
            <a:lvl4pPr marL="1728000" marR="0" lvl="3" indent="-216000" algn="l" hangingPunct="1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4pPr>
            <a:lvl5pPr marL="2160000" marR="0" lvl="4" indent="-216000" algn="l" hangingPunct="1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5pPr>
            <a:lvl6pPr marL="2592000" marR="0" lvl="5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6pPr>
            <a:lvl7pPr marL="3024000" marR="0" lvl="6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7pPr>
            <a:lvl8pPr marL="3456000" marR="0" lvl="7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8pPr>
            <a:lvl9pPr marL="3887999" marR="0" lvl="8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9pPr>
          </a:lstStyle>
          <a:p>
            <a:pPr lvl="0">
              <a:buSzPct val="100000"/>
              <a:buFont typeface="Symbol" panose="05050102010706020507" pitchFamily="18" charset="2"/>
              <a:buChar char="*"/>
            </a:pPr>
            <a:r>
              <a:rPr lang="en-US" sz="2200" dirty="0">
                <a:latin typeface="Calibri" panose="020F0502020204030204" pitchFamily="34" charset="0"/>
              </a:rPr>
              <a:t>We shall use the </a:t>
            </a:r>
            <a:r>
              <a:rPr lang="en-US" sz="2200" dirty="0">
                <a:solidFill>
                  <a:srgbClr val="008000"/>
                </a:solidFill>
                <a:latin typeface="Calibri" panose="020F0502020204030204" pitchFamily="34" charset="0"/>
              </a:rPr>
              <a:t>NASM</a:t>
            </a:r>
            <a:r>
              <a:rPr lang="en-US" sz="2200" dirty="0">
                <a:latin typeface="Calibri" panose="020F0502020204030204" pitchFamily="34" charset="0"/>
              </a:rPr>
              <a:t> assembler in this book</a:t>
            </a:r>
          </a:p>
          <a:p>
            <a:pPr lvl="1">
              <a:buSzPct val="100000"/>
              <a:buFont typeface="Symbol" panose="05050102010706020507" pitchFamily="18" charset="2"/>
              <a:buChar char="*"/>
            </a:pPr>
            <a:r>
              <a:rPr lang="en-US" sz="2200" dirty="0">
                <a:latin typeface="Calibri" panose="020F0502020204030204" pitchFamily="34" charset="0"/>
              </a:rPr>
              <a:t>Available at : </a:t>
            </a:r>
            <a:r>
              <a:rPr lang="en-US" sz="2200" dirty="0">
                <a:latin typeface="Calibri" panose="020F0502020204030204" pitchFamily="34" charset="0"/>
                <a:hlinkClick r:id="rId3"/>
              </a:rPr>
              <a:t>http://www.nasm.us</a:t>
            </a:r>
          </a:p>
          <a:p>
            <a:pPr lvl="0">
              <a:buSzPct val="100000"/>
              <a:buFont typeface="Symbol" panose="05050102010706020507" pitchFamily="18" charset="2"/>
              <a:buChar char="*"/>
            </a:pPr>
            <a:r>
              <a:rPr lang="en-US" sz="2200" dirty="0">
                <a:latin typeface="Calibri" panose="020F0502020204030204" pitchFamily="34" charset="0"/>
              </a:rPr>
              <a:t>Generic </a:t>
            </a:r>
            <a:r>
              <a:rPr lang="en-US" sz="2200" dirty="0">
                <a:solidFill>
                  <a:srgbClr val="2300DC"/>
                </a:solidFill>
                <a:latin typeface="Calibri" panose="020F0502020204030204" pitchFamily="34" charset="0"/>
              </a:rPr>
              <a:t>structure</a:t>
            </a:r>
            <a:r>
              <a:rPr lang="en-US" sz="2200" dirty="0">
                <a:latin typeface="Calibri" panose="020F0502020204030204" pitchFamily="34" charset="0"/>
              </a:rPr>
              <a:t> of an assembly statement</a:t>
            </a:r>
          </a:p>
          <a:p>
            <a:pPr lvl="1">
              <a:buSzPct val="100000"/>
              <a:buFont typeface="Symbol" panose="05050102010706020507" pitchFamily="18" charset="2"/>
              <a:buChar char="*"/>
            </a:pPr>
            <a:r>
              <a:rPr lang="en-US" sz="2200" dirty="0">
                <a:latin typeface="Calibri" panose="020F0502020204030204" pitchFamily="34" charset="0"/>
              </a:rPr>
              <a:t>&lt;label&gt; : &lt;assembly instruction&gt; ; &lt;comment&gt;</a:t>
            </a:r>
          </a:p>
          <a:p>
            <a:pPr lvl="1">
              <a:buSzPct val="100000"/>
              <a:buFont typeface="Symbol" panose="05050102010706020507" pitchFamily="18" charset="2"/>
              <a:buChar char="*"/>
            </a:pPr>
            <a:r>
              <a:rPr lang="en-US" sz="2200" dirty="0">
                <a:solidFill>
                  <a:srgbClr val="DC2300"/>
                </a:solidFill>
                <a:latin typeface="Calibri" panose="020F0502020204030204" pitchFamily="34" charset="0"/>
              </a:rPr>
              <a:t>Comments</a:t>
            </a:r>
            <a:r>
              <a:rPr lang="en-US" sz="2200" dirty="0">
                <a:latin typeface="Calibri" panose="020F0502020204030204" pitchFamily="34" charset="0"/>
              </a:rPr>
              <a:t> are preceded by a ;</a:t>
            </a:r>
          </a:p>
          <a:p>
            <a:pPr lvl="0">
              <a:buSzPct val="100000"/>
              <a:buFont typeface="Symbol" panose="05050102010706020507" pitchFamily="18" charset="2"/>
              <a:buChar char="*"/>
            </a:pPr>
            <a:r>
              <a:rPr lang="en-US" sz="2200" dirty="0">
                <a:latin typeface="Calibri" panose="020F0502020204030204" pitchFamily="34" charset="0"/>
              </a:rPr>
              <a:t>x86 assembly instructions</a:t>
            </a:r>
          </a:p>
          <a:p>
            <a:pPr lvl="1">
              <a:buSzPct val="100000"/>
              <a:buFont typeface="Symbol" panose="05050102010706020507" pitchFamily="18" charset="2"/>
              <a:buChar char="*"/>
            </a:pPr>
            <a:r>
              <a:rPr lang="en-US" sz="2200" dirty="0">
                <a:latin typeface="Calibri" panose="020F0502020204030204" pitchFamily="34" charset="0"/>
              </a:rPr>
              <a:t>Typically in the 1 and 2 address format</a:t>
            </a:r>
          </a:p>
          <a:p>
            <a:pPr lvl="1">
              <a:buSzPct val="100000"/>
              <a:buFont typeface="Symbol" panose="05050102010706020507" pitchFamily="18" charset="2"/>
              <a:buChar char="*"/>
            </a:pPr>
            <a:r>
              <a:rPr lang="en-US" sz="2200" dirty="0">
                <a:solidFill>
                  <a:srgbClr val="008000"/>
                </a:solidFill>
                <a:latin typeface="Calibri" panose="020F0502020204030204" pitchFamily="34" charset="0"/>
              </a:rPr>
              <a:t>2 address format</a:t>
            </a:r>
            <a:r>
              <a:rPr lang="en-US" sz="2200" dirty="0">
                <a:latin typeface="Calibri" panose="020F0502020204030204" pitchFamily="34" charset="0"/>
              </a:rPr>
              <a:t> : &lt;instruction&gt; &lt;operand 1&gt; &lt;operand 2&gt;</a:t>
            </a:r>
          </a:p>
          <a:p>
            <a:pPr lvl="1">
              <a:buSzPct val="100000"/>
              <a:buFont typeface="Symbol" panose="05050102010706020507" pitchFamily="18" charset="2"/>
              <a:buChar char="*"/>
            </a:pPr>
            <a:r>
              <a:rPr lang="en-US" sz="2200" dirty="0">
                <a:solidFill>
                  <a:srgbClr val="2300DC"/>
                </a:solidFill>
                <a:latin typeface="Calibri" panose="020F0502020204030204" pitchFamily="34" charset="0"/>
              </a:rPr>
              <a:t>&lt;operand 1&gt;</a:t>
            </a:r>
            <a:r>
              <a:rPr lang="en-US" sz="2200" dirty="0">
                <a:latin typeface="Calibri" panose="020F0502020204030204" pitchFamily="34" charset="0"/>
              </a:rPr>
              <a:t> is typically both the </a:t>
            </a:r>
            <a:r>
              <a:rPr lang="en-US" sz="22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source</a:t>
            </a:r>
            <a:r>
              <a:rPr lang="en-US" sz="2200" dirty="0">
                <a:latin typeface="Calibri" panose="020F0502020204030204" pitchFamily="34" charset="0"/>
              </a:rPr>
              <a:t> and </a:t>
            </a:r>
            <a:r>
              <a:rPr lang="en-US" sz="2200" dirty="0">
                <a:solidFill>
                  <a:srgbClr val="00B050"/>
                </a:solidFill>
                <a:latin typeface="Calibri" panose="020F0502020204030204" pitchFamily="34" charset="0"/>
              </a:rPr>
              <a:t>destination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2438400" y="228601"/>
            <a:ext cx="7416800" cy="936625"/>
          </a:xfrm>
        </p:spPr>
        <p:txBody>
          <a:bodyPr vert="horz" lIns="0" tIns="0" rIns="0" bIns="0" rtlCol="0" anchor="ctr">
            <a:norm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fr-FR" dirty="0">
                <a:solidFill>
                  <a:schemeClr val="tx1"/>
                </a:solidFill>
              </a:rPr>
              <a:t>Basic x86 </a:t>
            </a:r>
            <a:r>
              <a:rPr lang="fr-FR" dirty="0" err="1">
                <a:solidFill>
                  <a:schemeClr val="tx1"/>
                </a:solidFill>
              </a:rPr>
              <a:t>Assembly</a:t>
            </a:r>
            <a:r>
              <a:rPr lang="fr-FR" dirty="0">
                <a:solidFill>
                  <a:schemeClr val="tx1"/>
                </a:solidFill>
              </a:rPr>
              <a:t> – II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2438400" y="1447800"/>
            <a:ext cx="7415212" cy="4667250"/>
          </a:xfrm>
        </p:spPr>
        <p:txBody>
          <a:bodyPr vert="horz" lIns="0" tIns="0" rIns="0" bIns="0" rtlCol="0">
            <a:normAutofit/>
          </a:bodyPr>
          <a:lstStyle>
            <a:defPPr marL="432000" marR="0" lvl="0" indent="-324000" algn="l" hangingPunct="1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defPPr>
            <a:lvl1pPr marL="432000" marR="0" lvl="0" indent="-324000" algn="l" hangingPunct="1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1pPr>
            <a:lvl2pPr marL="864000" marR="0" lvl="1" indent="-324000" algn="l" hangingPunct="1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tabLst/>
              <a:defRPr lang="fr-FR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2pPr>
            <a:lvl3pPr marL="1295999" marR="0" lvl="2" indent="-288000" algn="l" hangingPunct="1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3pPr>
            <a:lvl4pPr marL="1728000" marR="0" lvl="3" indent="-216000" algn="l" hangingPunct="1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4pPr>
            <a:lvl5pPr marL="2160000" marR="0" lvl="4" indent="-216000" algn="l" hangingPunct="1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5pPr>
            <a:lvl6pPr marL="2592000" marR="0" lvl="5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6pPr>
            <a:lvl7pPr marL="3024000" marR="0" lvl="6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7pPr>
            <a:lvl8pPr marL="3456000" marR="0" lvl="7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8pPr>
            <a:lvl9pPr marL="3887999" marR="0" lvl="8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9pPr>
          </a:lstStyle>
          <a:p>
            <a:pPr lvl="0">
              <a:buSzPct val="100000"/>
              <a:buFont typeface="Symbol" panose="05050102010706020507" pitchFamily="18" charset="2"/>
              <a:buChar char="*"/>
            </a:pPr>
            <a:r>
              <a:rPr lang="en-US" sz="2800" dirty="0">
                <a:solidFill>
                  <a:srgbClr val="DC2300"/>
                </a:solidFill>
                <a:latin typeface="Calibri" panose="020F0502020204030204" pitchFamily="34" charset="0"/>
              </a:rPr>
              <a:t>Rules</a:t>
            </a:r>
            <a:r>
              <a:rPr lang="en-US" sz="2800" dirty="0">
                <a:latin typeface="Calibri" panose="020F0502020204030204" pitchFamily="34" charset="0"/>
              </a:rPr>
              <a:t> for </a:t>
            </a:r>
            <a:r>
              <a:rPr lang="en-US" sz="2800" dirty="0">
                <a:solidFill>
                  <a:srgbClr val="008080"/>
                </a:solidFill>
                <a:latin typeface="Calibri" panose="020F0502020204030204" pitchFamily="34" charset="0"/>
              </a:rPr>
              <a:t>operands</a:t>
            </a:r>
            <a:r>
              <a:rPr lang="en-US" sz="2800" dirty="0">
                <a:latin typeface="Calibri" panose="020F0502020204030204" pitchFamily="34" charset="0"/>
              </a:rPr>
              <a:t> (for most </a:t>
            </a:r>
            <a:r>
              <a:rPr lang="en-US" sz="2800" dirty="0">
                <a:solidFill>
                  <a:srgbClr val="2323DC"/>
                </a:solidFill>
                <a:latin typeface="Calibri" panose="020F0502020204030204" pitchFamily="34" charset="0"/>
              </a:rPr>
              <a:t>instructions</a:t>
            </a:r>
            <a:r>
              <a:rPr lang="en-US" sz="2800" dirty="0">
                <a:latin typeface="Calibri" panose="020F0502020204030204" pitchFamily="34" charset="0"/>
              </a:rPr>
              <a:t>)</a:t>
            </a:r>
          </a:p>
          <a:p>
            <a:pPr lvl="1">
              <a:buSzPct val="100000"/>
              <a:buFont typeface="Symbol" panose="05050102010706020507" pitchFamily="18" charset="2"/>
              <a:buChar char="*"/>
            </a:pPr>
            <a:r>
              <a:rPr lang="en-US" sz="2200" dirty="0">
                <a:latin typeface="Calibri" panose="020F0502020204030204" pitchFamily="34" charset="0"/>
              </a:rPr>
              <a:t>Both the </a:t>
            </a:r>
            <a:r>
              <a:rPr lang="en-US" sz="2200" dirty="0">
                <a:solidFill>
                  <a:srgbClr val="2323DC"/>
                </a:solidFill>
                <a:latin typeface="Calibri" panose="020F0502020204030204" pitchFamily="34" charset="0"/>
              </a:rPr>
              <a:t>operands</a:t>
            </a:r>
            <a:r>
              <a:rPr lang="en-US" sz="2200" dirty="0">
                <a:latin typeface="Calibri" panose="020F0502020204030204" pitchFamily="34" charset="0"/>
              </a:rPr>
              <a:t> can be a register</a:t>
            </a:r>
          </a:p>
          <a:p>
            <a:pPr lvl="1">
              <a:buSzPct val="100000"/>
              <a:buFont typeface="Symbol" panose="05050102010706020507" pitchFamily="18" charset="2"/>
              <a:buChar char="*"/>
            </a:pPr>
            <a:r>
              <a:rPr lang="en-US" sz="2200" dirty="0">
                <a:latin typeface="Calibri" panose="020F0502020204030204" pitchFamily="34" charset="0"/>
              </a:rPr>
              <a:t>At most one of them can be an </a:t>
            </a:r>
            <a:r>
              <a:rPr lang="en-US" sz="2200" dirty="0">
                <a:solidFill>
                  <a:srgbClr val="DC2300"/>
                </a:solidFill>
                <a:latin typeface="Calibri" panose="020F0502020204030204" pitchFamily="34" charset="0"/>
              </a:rPr>
              <a:t>immediate</a:t>
            </a:r>
          </a:p>
          <a:p>
            <a:pPr lvl="1">
              <a:buSzPct val="100000"/>
              <a:buFont typeface="Symbol" panose="05050102010706020507" pitchFamily="18" charset="2"/>
              <a:buChar char="*"/>
            </a:pPr>
            <a:r>
              <a:rPr lang="en-US" sz="2200" dirty="0">
                <a:latin typeface="Calibri" panose="020F0502020204030204" pitchFamily="34" charset="0"/>
              </a:rPr>
              <a:t>At most one of them can be a </a:t>
            </a:r>
            <a:r>
              <a:rPr lang="en-US" sz="2200" dirty="0">
                <a:solidFill>
                  <a:srgbClr val="008000"/>
                </a:solidFill>
                <a:latin typeface="Calibri" panose="020F0502020204030204" pitchFamily="34" charset="0"/>
              </a:rPr>
              <a:t>memory location</a:t>
            </a:r>
          </a:p>
          <a:p>
            <a:pPr lvl="1">
              <a:buSzPct val="100000"/>
              <a:buFont typeface="Symbol" panose="05050102010706020507" pitchFamily="18" charset="2"/>
              <a:buChar char="*"/>
            </a:pPr>
            <a:r>
              <a:rPr lang="en-US" sz="2200" dirty="0">
                <a:latin typeface="Calibri" panose="020F0502020204030204" pitchFamily="34" charset="0"/>
              </a:rPr>
              <a:t>A memory operand is encapsulated in</a:t>
            </a:r>
            <a:r>
              <a:rPr lang="en-US" sz="2200" dirty="0">
                <a:solidFill>
                  <a:srgbClr val="0000FF"/>
                </a:solidFill>
                <a:latin typeface="Calibri" panose="020F0502020204030204" pitchFamily="34" charset="0"/>
              </a:rPr>
              <a:t> []</a:t>
            </a:r>
          </a:p>
          <a:p>
            <a:pPr lvl="0">
              <a:buSzPct val="100000"/>
              <a:buFont typeface="Symbol" panose="05050102010706020507" pitchFamily="18" charset="2"/>
              <a:buChar char="*"/>
            </a:pPr>
            <a:r>
              <a:rPr lang="en-US" sz="2800" dirty="0">
                <a:solidFill>
                  <a:srgbClr val="DC2300"/>
                </a:solidFill>
                <a:latin typeface="Calibri" panose="020F0502020204030204" pitchFamily="34" charset="0"/>
              </a:rPr>
              <a:t>Rules</a:t>
            </a:r>
            <a:r>
              <a:rPr lang="en-US" sz="2800" dirty="0">
                <a:latin typeface="Calibri" panose="020F0502020204030204" pitchFamily="34" charset="0"/>
              </a:rPr>
              <a:t> for </a:t>
            </a:r>
            <a:r>
              <a:rPr lang="en-US" sz="2800" dirty="0">
                <a:solidFill>
                  <a:srgbClr val="2300DC"/>
                </a:solidFill>
                <a:latin typeface="Calibri" panose="020F0502020204030204" pitchFamily="34" charset="0"/>
              </a:rPr>
              <a:t>immediates</a:t>
            </a:r>
          </a:p>
          <a:p>
            <a:pPr lvl="1">
              <a:buSzPct val="100000"/>
              <a:buFont typeface="Symbol" panose="05050102010706020507" pitchFamily="18" charset="2"/>
              <a:buChar char="*"/>
            </a:pPr>
            <a:r>
              <a:rPr lang="en-US" sz="2200" dirty="0">
                <a:latin typeface="Calibri" panose="020F0502020204030204" pitchFamily="34" charset="0"/>
              </a:rPr>
              <a:t>The size of an </a:t>
            </a:r>
            <a:r>
              <a:rPr lang="en-US" sz="2200" dirty="0">
                <a:solidFill>
                  <a:srgbClr val="DC2300"/>
                </a:solidFill>
                <a:latin typeface="Calibri" panose="020F0502020204030204" pitchFamily="34" charset="0"/>
              </a:rPr>
              <a:t>immediate</a:t>
            </a:r>
            <a:r>
              <a:rPr lang="en-US" sz="2200" dirty="0">
                <a:latin typeface="Calibri" panose="020F0502020204030204" pitchFamily="34" charset="0"/>
              </a:rPr>
              <a:t> is equal to the size of the memory address</a:t>
            </a:r>
          </a:p>
          <a:p>
            <a:pPr lvl="1">
              <a:buSzPct val="100000"/>
              <a:buFont typeface="Symbol" panose="05050102010706020507" pitchFamily="18" charset="2"/>
              <a:buChar char="*"/>
            </a:pPr>
            <a:r>
              <a:rPr lang="en-US" sz="2200" dirty="0">
                <a:latin typeface="Calibri" panose="020F0502020204030204" pitchFamily="34" charset="0"/>
              </a:rPr>
              <a:t>For example, for a 32 bit machine, the maximum size of an </a:t>
            </a:r>
            <a:r>
              <a:rPr lang="en-US" sz="2200" dirty="0">
                <a:solidFill>
                  <a:srgbClr val="B84700"/>
                </a:solidFill>
                <a:latin typeface="Calibri" panose="020F0502020204030204" pitchFamily="34" charset="0"/>
              </a:rPr>
              <a:t>immediate</a:t>
            </a:r>
            <a:r>
              <a:rPr lang="en-US" sz="2200" dirty="0">
                <a:latin typeface="Calibri" panose="020F0502020204030204" pitchFamily="34" charset="0"/>
              </a:rPr>
              <a:t> is 32 bits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2413000" y="228601"/>
            <a:ext cx="7416800" cy="936625"/>
          </a:xfrm>
        </p:spPr>
        <p:txBody>
          <a:bodyPr vert="horz" lIns="0" tIns="0" rIns="0" bIns="0" rtlCol="0" anchor="ctr">
            <a:norm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fr-FR" dirty="0">
                <a:solidFill>
                  <a:schemeClr val="tx1"/>
                </a:solidFill>
              </a:rPr>
              <a:t>Basic x86 </a:t>
            </a:r>
            <a:r>
              <a:rPr lang="fr-FR" dirty="0" err="1">
                <a:solidFill>
                  <a:schemeClr val="tx1"/>
                </a:solidFill>
              </a:rPr>
              <a:t>Assembly</a:t>
            </a:r>
            <a:r>
              <a:rPr lang="fr-FR" dirty="0">
                <a:solidFill>
                  <a:schemeClr val="tx1"/>
                </a:solidFill>
              </a:rPr>
              <a:t> – III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1752600" y="2057400"/>
            <a:ext cx="8763000" cy="3505200"/>
          </a:xfrm>
        </p:spPr>
        <p:txBody>
          <a:bodyPr vert="horz" lIns="0" tIns="0" rIns="0" bIns="0" rtlCol="0">
            <a:normAutofit/>
          </a:bodyPr>
          <a:lstStyle>
            <a:defPPr marL="432000" marR="0" lvl="0" indent="-324000" algn="l" hangingPunct="1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defPPr>
            <a:lvl1pPr marL="432000" marR="0" lvl="0" indent="-324000" algn="l" hangingPunct="1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1pPr>
            <a:lvl2pPr marL="864000" marR="0" lvl="1" indent="-324000" algn="l" hangingPunct="1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tabLst/>
              <a:defRPr lang="fr-FR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2pPr>
            <a:lvl3pPr marL="1295999" marR="0" lvl="2" indent="-288000" algn="l" hangingPunct="1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3pPr>
            <a:lvl4pPr marL="1728000" marR="0" lvl="3" indent="-216000" algn="l" hangingPunct="1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4pPr>
            <a:lvl5pPr marL="2160000" marR="0" lvl="4" indent="-216000" algn="l" hangingPunct="1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5pPr>
            <a:lvl6pPr marL="2592000" marR="0" lvl="5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6pPr>
            <a:lvl7pPr marL="3024000" marR="0" lvl="6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7pPr>
            <a:lvl8pPr marL="3456000" marR="0" lvl="7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8pPr>
            <a:lvl9pPr marL="3887999" marR="0" lvl="8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9pPr>
          </a:lstStyle>
          <a:p>
            <a:pPr>
              <a:spcBef>
                <a:spcPts val="1400"/>
              </a:spcBef>
              <a:spcAft>
                <a:spcPts val="1600"/>
              </a:spcAft>
              <a:buSzPct val="100000"/>
              <a:buFont typeface="Symbol" panose="05050102010706020507" pitchFamily="18" charset="2"/>
              <a:buChar char="*"/>
            </a:pPr>
            <a:r>
              <a:rPr lang="en-US" dirty="0">
                <a:latin typeface="Calibri" panose="020F0502020204030204" pitchFamily="34" charset="0"/>
              </a:rPr>
              <a:t>We shall use the 32 bit </a:t>
            </a:r>
            <a:r>
              <a:rPr lang="en-US" dirty="0" err="1">
                <a:solidFill>
                  <a:srgbClr val="280099"/>
                </a:solidFill>
                <a:latin typeface="Calibri" panose="020F0502020204030204" pitchFamily="34" charset="0"/>
              </a:rPr>
              <a:t>flavour</a:t>
            </a:r>
            <a:r>
              <a:rPr lang="en-US" dirty="0">
                <a:latin typeface="Calibri" panose="020F0502020204030204" pitchFamily="34" charset="0"/>
              </a:rPr>
              <a:t> of x86 in this </a:t>
            </a:r>
            <a:r>
              <a:rPr lang="en-US" dirty="0">
                <a:solidFill>
                  <a:srgbClr val="008000"/>
                </a:solidFill>
                <a:latin typeface="Calibri" panose="020F0502020204030204" pitchFamily="34" charset="0"/>
              </a:rPr>
              <a:t>book</a:t>
            </a:r>
          </a:p>
          <a:p>
            <a:pPr lvl="1">
              <a:spcBef>
                <a:spcPts val="1400"/>
              </a:spcBef>
              <a:spcAft>
                <a:spcPts val="1600"/>
              </a:spcAft>
              <a:buSzPct val="100000"/>
              <a:buFont typeface="Symbol" panose="05050102010706020507" pitchFamily="18" charset="2"/>
              <a:buChar char="*"/>
            </a:pPr>
            <a:r>
              <a:rPr lang="en-US" dirty="0">
                <a:latin typeface="Calibri" panose="020F0502020204030204" pitchFamily="34" charset="0"/>
              </a:rPr>
              <a:t>Readers can seamlessly </a:t>
            </a:r>
            <a:r>
              <a:rPr lang="en-US" dirty="0">
                <a:solidFill>
                  <a:srgbClr val="2300DC"/>
                </a:solidFill>
                <a:latin typeface="Calibri" panose="020F0502020204030204" pitchFamily="34" charset="0"/>
              </a:rPr>
              <a:t>write</a:t>
            </a:r>
            <a:r>
              <a:rPr lang="en-US" dirty="0">
                <a:latin typeface="Calibri" panose="020F0502020204030204" pitchFamily="34" charset="0"/>
              </a:rPr>
              <a:t> 16 bit x86 programs</a:t>
            </a:r>
          </a:p>
          <a:p>
            <a:pPr lvl="1">
              <a:spcBef>
                <a:spcPts val="1400"/>
              </a:spcBef>
              <a:spcAft>
                <a:spcPts val="1600"/>
              </a:spcAft>
              <a:buSzPct val="100000"/>
              <a:buFont typeface="Symbol" panose="05050102010706020507" pitchFamily="18" charset="2"/>
              <a:buChar char="*"/>
            </a:pPr>
            <a:r>
              <a:rPr lang="en-US" dirty="0">
                <a:latin typeface="Calibri" panose="020F0502020204030204" pitchFamily="34" charset="0"/>
              </a:rPr>
              <a:t>Simply use the </a:t>
            </a:r>
            <a:r>
              <a:rPr lang="en-US" dirty="0">
                <a:solidFill>
                  <a:srgbClr val="DC2300"/>
                </a:solidFill>
                <a:latin typeface="Calibri" panose="020F0502020204030204" pitchFamily="34" charset="0"/>
              </a:rPr>
              <a:t>registers </a:t>
            </a:r>
            <a:r>
              <a:rPr lang="en-US" dirty="0">
                <a:latin typeface="Calibri" panose="020F0502020204030204" pitchFamily="34" charset="0"/>
              </a:rPr>
              <a:t>: </a:t>
            </a:r>
            <a:r>
              <a:rPr lang="en-US" dirty="0">
                <a:solidFill>
                  <a:srgbClr val="008000"/>
                </a:solidFill>
                <a:latin typeface="Calibri" panose="020F0502020204030204" pitchFamily="34" charset="0"/>
              </a:rPr>
              <a:t>ax, </a:t>
            </a:r>
            <a:r>
              <a:rPr lang="en-US" dirty="0" err="1">
                <a:solidFill>
                  <a:srgbClr val="008000"/>
                </a:solidFill>
                <a:latin typeface="Calibri" panose="020F0502020204030204" pitchFamily="34" charset="0"/>
              </a:rPr>
              <a:t>bx</a:t>
            </a:r>
            <a:r>
              <a:rPr lang="en-US" dirty="0">
                <a:solidFill>
                  <a:srgbClr val="008000"/>
                </a:solidFill>
                <a:latin typeface="Calibri" panose="020F0502020204030204" pitchFamily="34" charset="0"/>
              </a:rPr>
              <a:t>, cx, dx, </a:t>
            </a:r>
            <a:r>
              <a:rPr lang="en-US" dirty="0" err="1">
                <a:solidFill>
                  <a:srgbClr val="008000"/>
                </a:solidFill>
                <a:latin typeface="Calibri" panose="020F0502020204030204" pitchFamily="34" charset="0"/>
              </a:rPr>
              <a:t>sp</a:t>
            </a:r>
            <a:r>
              <a:rPr lang="en-US" dirty="0">
                <a:solidFill>
                  <a:srgbClr val="008000"/>
                </a:solidFill>
                <a:latin typeface="Calibri" panose="020F0502020204030204" pitchFamily="34" charset="0"/>
              </a:rPr>
              <a:t>, </a:t>
            </a:r>
            <a:r>
              <a:rPr lang="en-US" dirty="0" err="1">
                <a:solidFill>
                  <a:srgbClr val="008000"/>
                </a:solidFill>
                <a:latin typeface="Calibri" panose="020F0502020204030204" pitchFamily="34" charset="0"/>
              </a:rPr>
              <a:t>bp</a:t>
            </a:r>
            <a:r>
              <a:rPr lang="en-US" dirty="0">
                <a:solidFill>
                  <a:srgbClr val="008000"/>
                </a:solidFill>
                <a:latin typeface="Calibri" panose="020F0502020204030204" pitchFamily="34" charset="0"/>
              </a:rPr>
              <a:t>, </a:t>
            </a:r>
            <a:r>
              <a:rPr lang="en-US" dirty="0" err="1">
                <a:solidFill>
                  <a:srgbClr val="008000"/>
                </a:solidFill>
                <a:latin typeface="Calibri" panose="020F0502020204030204" pitchFamily="34" charset="0"/>
              </a:rPr>
              <a:t>si</a:t>
            </a:r>
            <a:r>
              <a:rPr lang="en-US" dirty="0">
                <a:solidFill>
                  <a:srgbClr val="008000"/>
                </a:solidFill>
                <a:latin typeface="Calibri" panose="020F0502020204030204" pitchFamily="34" charset="0"/>
              </a:rPr>
              <a:t>, di</a:t>
            </a:r>
          </a:p>
          <a:p>
            <a:pPr lvl="1">
              <a:spcBef>
                <a:spcPts val="1400"/>
              </a:spcBef>
              <a:spcAft>
                <a:spcPts val="1600"/>
              </a:spcAft>
              <a:buSzPct val="100000"/>
              <a:buFont typeface="Symbol" panose="05050102010706020507" pitchFamily="18" charset="2"/>
              <a:buChar char="*"/>
            </a:pPr>
            <a:r>
              <a:rPr lang="en-US" dirty="0">
                <a:latin typeface="Calibri" panose="020F0502020204030204" pitchFamily="34" charset="0"/>
              </a:rPr>
              <a:t>Readers can also write 64 bit programs by using the </a:t>
            </a:r>
            <a:r>
              <a:rPr lang="en-US" dirty="0">
                <a:solidFill>
                  <a:srgbClr val="DC2300"/>
                </a:solidFill>
                <a:latin typeface="Calibri" panose="020F0502020204030204" pitchFamily="34" charset="0"/>
              </a:rPr>
              <a:t>registers </a:t>
            </a:r>
            <a:r>
              <a:rPr lang="en-US" dirty="0">
                <a:latin typeface="Calibri" panose="020F0502020204030204" pitchFamily="34" charset="0"/>
              </a:rPr>
              <a:t>: </a:t>
            </a:r>
            <a:r>
              <a:rPr lang="en-US" dirty="0" err="1">
                <a:solidFill>
                  <a:srgbClr val="008000"/>
                </a:solidFill>
                <a:latin typeface="Calibri" panose="020F0502020204030204" pitchFamily="34" charset="0"/>
              </a:rPr>
              <a:t>rax</a:t>
            </a:r>
            <a:r>
              <a:rPr lang="en-US" dirty="0">
                <a:solidFill>
                  <a:srgbClr val="008000"/>
                </a:solidFill>
                <a:latin typeface="Calibri" panose="020F0502020204030204" pitchFamily="34" charset="0"/>
              </a:rPr>
              <a:t>, </a:t>
            </a:r>
            <a:r>
              <a:rPr lang="en-US" dirty="0" err="1">
                <a:solidFill>
                  <a:srgbClr val="008000"/>
                </a:solidFill>
                <a:latin typeface="Calibri" panose="020F0502020204030204" pitchFamily="34" charset="0"/>
              </a:rPr>
              <a:t>rbx</a:t>
            </a:r>
            <a:r>
              <a:rPr lang="en-US" dirty="0">
                <a:solidFill>
                  <a:srgbClr val="008000"/>
                </a:solidFill>
                <a:latin typeface="Calibri" panose="020F0502020204030204" pitchFamily="34" charset="0"/>
              </a:rPr>
              <a:t>, </a:t>
            </a:r>
            <a:r>
              <a:rPr lang="en-US" dirty="0" err="1">
                <a:solidFill>
                  <a:srgbClr val="008000"/>
                </a:solidFill>
                <a:latin typeface="Calibri" panose="020F0502020204030204" pitchFamily="34" charset="0"/>
              </a:rPr>
              <a:t>rcx</a:t>
            </a:r>
            <a:r>
              <a:rPr lang="en-US" dirty="0">
                <a:solidFill>
                  <a:srgbClr val="008000"/>
                </a:solidFill>
                <a:latin typeface="Calibri" panose="020F0502020204030204" pitchFamily="34" charset="0"/>
              </a:rPr>
              <a:t>, </a:t>
            </a:r>
            <a:r>
              <a:rPr lang="en-US" dirty="0" err="1">
                <a:solidFill>
                  <a:srgbClr val="008000"/>
                </a:solidFill>
                <a:latin typeface="Calibri" panose="020F0502020204030204" pitchFamily="34" charset="0"/>
              </a:rPr>
              <a:t>rdx</a:t>
            </a:r>
            <a:r>
              <a:rPr lang="en-US" dirty="0">
                <a:solidFill>
                  <a:srgbClr val="008000"/>
                </a:solidFill>
                <a:latin typeface="Calibri" panose="020F0502020204030204" pitchFamily="34" charset="0"/>
              </a:rPr>
              <a:t>, </a:t>
            </a:r>
            <a:r>
              <a:rPr lang="en-US" dirty="0" err="1">
                <a:solidFill>
                  <a:srgbClr val="008000"/>
                </a:solidFill>
                <a:latin typeface="Calibri" panose="020F0502020204030204" pitchFamily="34" charset="0"/>
              </a:rPr>
              <a:t>rsp</a:t>
            </a:r>
            <a:r>
              <a:rPr lang="en-US" dirty="0">
                <a:solidFill>
                  <a:srgbClr val="008000"/>
                </a:solidFill>
                <a:latin typeface="Calibri" panose="020F0502020204030204" pitchFamily="34" charset="0"/>
              </a:rPr>
              <a:t>, </a:t>
            </a:r>
            <a:r>
              <a:rPr lang="en-US" dirty="0" err="1">
                <a:solidFill>
                  <a:srgbClr val="008000"/>
                </a:solidFill>
                <a:latin typeface="Calibri" panose="020F0502020204030204" pitchFamily="34" charset="0"/>
              </a:rPr>
              <a:t>rbp</a:t>
            </a:r>
            <a:r>
              <a:rPr lang="en-US" dirty="0">
                <a:solidFill>
                  <a:srgbClr val="008000"/>
                </a:solidFill>
                <a:latin typeface="Calibri" panose="020F0502020204030204" pitchFamily="34" charset="0"/>
              </a:rPr>
              <a:t>, </a:t>
            </a:r>
            <a:r>
              <a:rPr lang="en-US" dirty="0" err="1">
                <a:solidFill>
                  <a:srgbClr val="008000"/>
                </a:solidFill>
                <a:latin typeface="Calibri" panose="020F0502020204030204" pitchFamily="34" charset="0"/>
              </a:rPr>
              <a:t>rsi</a:t>
            </a:r>
            <a:r>
              <a:rPr lang="en-US" dirty="0">
                <a:solidFill>
                  <a:srgbClr val="008000"/>
                </a:solidFill>
                <a:latin typeface="Calibri" panose="020F0502020204030204" pitchFamily="34" charset="0"/>
              </a:rPr>
              <a:t>, </a:t>
            </a:r>
            <a:r>
              <a:rPr lang="en-US" dirty="0" err="1">
                <a:solidFill>
                  <a:srgbClr val="008000"/>
                </a:solidFill>
                <a:latin typeface="Calibri" panose="020F0502020204030204" pitchFamily="34" charset="0"/>
              </a:rPr>
              <a:t>rdi</a:t>
            </a:r>
            <a:r>
              <a:rPr lang="en-US" dirty="0">
                <a:solidFill>
                  <a:srgbClr val="008000"/>
                </a:solidFill>
                <a:latin typeface="Calibri" panose="020F0502020204030204" pitchFamily="34" charset="0"/>
              </a:rPr>
              <a:t>, </a:t>
            </a:r>
            <a:r>
              <a:rPr lang="en-US">
                <a:solidFill>
                  <a:srgbClr val="008000"/>
                </a:solidFill>
                <a:latin typeface="Calibri" panose="020F0502020204030204" pitchFamily="34" charset="0"/>
              </a:rPr>
              <a:t>and r8 </a:t>
            </a:r>
            <a:r>
              <a:rPr lang="en-US" dirty="0">
                <a:solidFill>
                  <a:srgbClr val="008000"/>
                </a:solidFill>
                <a:latin typeface="Calibri" panose="020F0502020204030204" pitchFamily="34" charset="0"/>
              </a:rPr>
              <a:t>– r15</a:t>
            </a:r>
          </a:p>
          <a:p>
            <a:pPr lvl="1">
              <a:spcBef>
                <a:spcPts val="1400"/>
              </a:spcBef>
              <a:spcAft>
                <a:spcPts val="1600"/>
              </a:spcAft>
              <a:buSzPct val="100000"/>
              <a:buFont typeface="Symbol" panose="05050102010706020507" pitchFamily="18" charset="2"/>
              <a:buChar char="*"/>
            </a:pPr>
            <a:endParaRPr lang="en-US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2362200" y="206376"/>
            <a:ext cx="7416800" cy="936625"/>
          </a:xfrm>
        </p:spPr>
        <p:txBody>
          <a:bodyPr vert="horz" lIns="0" tIns="0" rIns="0" bIns="0" rtlCol="0" anchor="ctr">
            <a:norm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fr-FR" dirty="0">
                <a:solidFill>
                  <a:schemeClr val="tx1"/>
                </a:solidFill>
              </a:rPr>
              <a:t>The </a:t>
            </a:r>
            <a:r>
              <a:rPr lang="fr-FR" i="1" dirty="0" err="1">
                <a:solidFill>
                  <a:schemeClr val="tx1"/>
                </a:solidFill>
              </a:rPr>
              <a:t>mov</a:t>
            </a:r>
            <a:r>
              <a:rPr lang="fr-FR" dirty="0">
                <a:solidFill>
                  <a:schemeClr val="tx1"/>
                </a:solidFill>
              </a:rPr>
              <a:t> instruction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2489200" y="2895601"/>
            <a:ext cx="7416800" cy="3101975"/>
          </a:xfrm>
        </p:spPr>
        <p:txBody>
          <a:bodyPr vert="horz" lIns="0" tIns="0" rIns="0" bIns="0" rtlCol="0">
            <a:normAutofit/>
          </a:bodyPr>
          <a:lstStyle>
            <a:defPPr marL="432000" marR="0" lvl="0" indent="-324000" algn="l" hangingPunct="1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defPPr>
            <a:lvl1pPr marL="432000" marR="0" lvl="0" indent="-324000" algn="l" hangingPunct="1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1pPr>
            <a:lvl2pPr marL="864000" marR="0" lvl="1" indent="-324000" algn="l" hangingPunct="1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tabLst/>
              <a:defRPr lang="fr-FR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2pPr>
            <a:lvl3pPr marL="1295999" marR="0" lvl="2" indent="-288000" algn="l" hangingPunct="1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3pPr>
            <a:lvl4pPr marL="1728000" marR="0" lvl="3" indent="-216000" algn="l" hangingPunct="1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4pPr>
            <a:lvl5pPr marL="2160000" marR="0" lvl="4" indent="-216000" algn="l" hangingPunct="1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5pPr>
            <a:lvl6pPr marL="2592000" marR="0" lvl="5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6pPr>
            <a:lvl7pPr marL="3024000" marR="0" lvl="6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7pPr>
            <a:lvl8pPr marL="3456000" marR="0" lvl="7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8pPr>
            <a:lvl9pPr marL="3887999" marR="0" lvl="8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9pPr>
          </a:lstStyle>
          <a:p>
            <a:pPr lvl="0">
              <a:buSzPct val="100000"/>
              <a:buFont typeface="Symbol" panose="05050102010706020507" pitchFamily="18" charset="2"/>
              <a:buChar char="*"/>
            </a:pPr>
            <a:r>
              <a:rPr lang="en-US" sz="2800" dirty="0">
                <a:latin typeface="Calibri" panose="020F0502020204030204" pitchFamily="34" charset="0"/>
              </a:rPr>
              <a:t>Extremely </a:t>
            </a:r>
            <a:r>
              <a:rPr lang="en-US" sz="2800" dirty="0">
                <a:solidFill>
                  <a:srgbClr val="2323DC"/>
                </a:solidFill>
                <a:latin typeface="Calibri" panose="020F0502020204030204" pitchFamily="34" charset="0"/>
              </a:rPr>
              <a:t>versatile</a:t>
            </a:r>
            <a:r>
              <a:rPr lang="en-US" sz="2800" dirty="0">
                <a:latin typeface="Calibri" panose="020F0502020204030204" pitchFamily="34" charset="0"/>
              </a:rPr>
              <a:t> instruction</a:t>
            </a:r>
          </a:p>
          <a:p>
            <a:pPr lvl="1">
              <a:buSzPct val="100000"/>
              <a:buFont typeface="Symbol" panose="05050102010706020507" pitchFamily="18" charset="2"/>
              <a:buChar char="*"/>
            </a:pPr>
            <a:r>
              <a:rPr lang="en-US" sz="2200" dirty="0">
                <a:latin typeface="Calibri" panose="020F0502020204030204" pitchFamily="34" charset="0"/>
              </a:rPr>
              <a:t>Can be used to </a:t>
            </a:r>
            <a:r>
              <a:rPr lang="en-US" sz="2200" dirty="0">
                <a:solidFill>
                  <a:srgbClr val="0047FF"/>
                </a:solidFill>
                <a:latin typeface="Calibri" panose="020F0502020204030204" pitchFamily="34" charset="0"/>
              </a:rPr>
              <a:t>load</a:t>
            </a:r>
            <a:r>
              <a:rPr lang="en-US" sz="2200" dirty="0">
                <a:latin typeface="Calibri" panose="020F0502020204030204" pitchFamily="34" charset="0"/>
              </a:rPr>
              <a:t> an immediate</a:t>
            </a:r>
          </a:p>
          <a:p>
            <a:pPr lvl="1">
              <a:buSzPct val="100000"/>
              <a:buFont typeface="Symbol" panose="05050102010706020507" pitchFamily="18" charset="2"/>
              <a:buChar char="*"/>
            </a:pPr>
            <a:r>
              <a:rPr lang="en-US" sz="2200" dirty="0">
                <a:solidFill>
                  <a:srgbClr val="FF3366"/>
                </a:solidFill>
                <a:latin typeface="Calibri" panose="020F0502020204030204" pitchFamily="34" charset="0"/>
              </a:rPr>
              <a:t>Load</a:t>
            </a:r>
            <a:r>
              <a:rPr lang="en-US" sz="2200" dirty="0">
                <a:latin typeface="Calibri" panose="020F0502020204030204" pitchFamily="34" charset="0"/>
              </a:rPr>
              <a:t> and </a:t>
            </a:r>
            <a:r>
              <a:rPr lang="en-US" sz="2200" dirty="0">
                <a:solidFill>
                  <a:srgbClr val="008080"/>
                </a:solidFill>
                <a:latin typeface="Calibri" panose="020F0502020204030204" pitchFamily="34" charset="0"/>
              </a:rPr>
              <a:t>store</a:t>
            </a:r>
            <a:r>
              <a:rPr lang="en-US" sz="2200" dirty="0">
                <a:latin typeface="Calibri" panose="020F0502020204030204" pitchFamily="34" charset="0"/>
              </a:rPr>
              <a:t> values to memory</a:t>
            </a:r>
          </a:p>
          <a:p>
            <a:pPr lvl="1">
              <a:buSzPct val="100000"/>
              <a:buFont typeface="Symbol" panose="05050102010706020507" pitchFamily="18" charset="2"/>
              <a:buChar char="*"/>
            </a:pPr>
            <a:r>
              <a:rPr lang="en-US" sz="2200" dirty="0">
                <a:solidFill>
                  <a:srgbClr val="0000FF"/>
                </a:solidFill>
                <a:latin typeface="Calibri" panose="020F0502020204030204" pitchFamily="34" charset="0"/>
              </a:rPr>
              <a:t>Move</a:t>
            </a:r>
            <a:r>
              <a:rPr lang="en-US" sz="2200" dirty="0">
                <a:latin typeface="Calibri" panose="020F0502020204030204" pitchFamily="34" charset="0"/>
              </a:rPr>
              <a:t> values between registers</a:t>
            </a:r>
          </a:p>
          <a:p>
            <a:pPr lvl="0">
              <a:buSzPct val="100000"/>
              <a:buFont typeface="Symbol" panose="05050102010706020507" pitchFamily="18" charset="2"/>
              <a:buChar char="*"/>
            </a:pPr>
            <a:r>
              <a:rPr lang="en-US" sz="2200" dirty="0">
                <a:latin typeface="Calibri" panose="020F0502020204030204" pitchFamily="34" charset="0"/>
              </a:rPr>
              <a:t>Example</a:t>
            </a:r>
          </a:p>
          <a:p>
            <a:pPr lvl="1">
              <a:buSzPct val="100000"/>
              <a:buFont typeface="Symbol" panose="05050102010706020507" pitchFamily="18" charset="2"/>
              <a:buChar char="*"/>
            </a:pPr>
            <a:r>
              <a:rPr lang="en-US" sz="2200" dirty="0" err="1">
                <a:latin typeface="Calibri" panose="020F0502020204030204" pitchFamily="34" charset="0"/>
              </a:rPr>
              <a:t>mov</a:t>
            </a:r>
            <a:r>
              <a:rPr lang="en-US" sz="2200" dirty="0">
                <a:latin typeface="Calibri" panose="020F0502020204030204" pitchFamily="34" charset="0"/>
              </a:rPr>
              <a:t> </a:t>
            </a:r>
            <a:r>
              <a:rPr lang="en-US" sz="2200" dirty="0" err="1">
                <a:latin typeface="Calibri" panose="020F0502020204030204" pitchFamily="34" charset="0"/>
              </a:rPr>
              <a:t>ebx</a:t>
            </a:r>
            <a:r>
              <a:rPr lang="en-US" sz="2200" dirty="0">
                <a:latin typeface="Calibri" panose="020F0502020204030204" pitchFamily="34" charset="0"/>
              </a:rPr>
              <a:t>, [</a:t>
            </a:r>
            <a:r>
              <a:rPr lang="en-US" sz="2200" dirty="0" err="1">
                <a:latin typeface="Calibri" panose="020F0502020204030204" pitchFamily="34" charset="0"/>
              </a:rPr>
              <a:t>esp</a:t>
            </a:r>
            <a:r>
              <a:rPr lang="en-US" sz="2200" dirty="0">
                <a:latin typeface="Calibri" panose="020F0502020204030204" pitchFamily="34" charset="0"/>
              </a:rPr>
              <a:t> – </a:t>
            </a:r>
            <a:r>
              <a:rPr lang="en-US" sz="2200" dirty="0" err="1">
                <a:latin typeface="Calibri" panose="020F0502020204030204" pitchFamily="34" charset="0"/>
              </a:rPr>
              <a:t>eax</a:t>
            </a:r>
            <a:r>
              <a:rPr lang="en-US" sz="2200" dirty="0">
                <a:latin typeface="Calibri" panose="020F0502020204030204" pitchFamily="34" charset="0"/>
              </a:rPr>
              <a:t>*4 - 12]</a:t>
            </a:r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 bwMode="auto">
          <a:xfrm>
            <a:off x="2971800" y="1752600"/>
            <a:ext cx="6400800" cy="681038"/>
            <a:chOff x="1089" y="1200"/>
            <a:chExt cx="4032" cy="429"/>
          </a:xfrm>
        </p:grpSpPr>
        <p:sp>
          <p:nvSpPr>
            <p:cNvPr id="8" name="AutoShape 5"/>
            <p:cNvSpPr>
              <a:spLocks noChangeAspect="1" noChangeArrowheads="1" noTextEdit="1"/>
            </p:cNvSpPr>
            <p:nvPr/>
          </p:nvSpPr>
          <p:spPr bwMode="auto">
            <a:xfrm>
              <a:off x="1089" y="1200"/>
              <a:ext cx="4032" cy="4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7"/>
            <p:cNvSpPr>
              <a:spLocks noEditPoints="1"/>
            </p:cNvSpPr>
            <p:nvPr/>
          </p:nvSpPr>
          <p:spPr bwMode="auto">
            <a:xfrm>
              <a:off x="1107" y="1218"/>
              <a:ext cx="3991" cy="194"/>
            </a:xfrm>
            <a:custGeom>
              <a:avLst/>
              <a:gdLst>
                <a:gd name="T0" fmla="*/ 0 w 451"/>
                <a:gd name="T1" fmla="*/ 0 h 22"/>
                <a:gd name="T2" fmla="*/ 451 w 451"/>
                <a:gd name="T3" fmla="*/ 0 h 22"/>
                <a:gd name="T4" fmla="*/ 0 w 451"/>
                <a:gd name="T5" fmla="*/ 3 h 22"/>
                <a:gd name="T6" fmla="*/ 451 w 451"/>
                <a:gd name="T7" fmla="*/ 3 h 22"/>
                <a:gd name="T8" fmla="*/ 0 w 451"/>
                <a:gd name="T9" fmla="*/ 22 h 22"/>
                <a:gd name="T10" fmla="*/ 0 w 451"/>
                <a:gd name="T11" fmla="*/ 4 h 22"/>
                <a:gd name="T12" fmla="*/ 4 w 451"/>
                <a:gd name="T13" fmla="*/ 22 h 22"/>
                <a:gd name="T14" fmla="*/ 4 w 451"/>
                <a:gd name="T15" fmla="*/ 4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51" h="22">
                  <a:moveTo>
                    <a:pt x="0" y="0"/>
                  </a:moveTo>
                  <a:lnTo>
                    <a:pt x="451" y="0"/>
                  </a:lnTo>
                  <a:moveTo>
                    <a:pt x="0" y="3"/>
                  </a:moveTo>
                  <a:lnTo>
                    <a:pt x="451" y="3"/>
                  </a:lnTo>
                  <a:moveTo>
                    <a:pt x="0" y="22"/>
                  </a:moveTo>
                  <a:lnTo>
                    <a:pt x="0" y="4"/>
                  </a:lnTo>
                  <a:moveTo>
                    <a:pt x="4" y="22"/>
                  </a:moveTo>
                  <a:lnTo>
                    <a:pt x="4" y="4"/>
                  </a:lnTo>
                </a:path>
              </a:pathLst>
            </a:custGeom>
            <a:noFill/>
            <a:ln w="0">
              <a:solidFill>
                <a:srgbClr val="1A1B1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1222" y="1244"/>
              <a:ext cx="564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700">
                  <a:solidFill>
                    <a:srgbClr val="1A1B1C"/>
                  </a:solidFill>
                  <a:latin typeface="Times New Roman" pitchFamily="18" charset="0"/>
                </a:rPr>
                <a:t>Semantics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11" name="Line 9"/>
            <p:cNvSpPr>
              <a:spLocks noChangeShapeType="1"/>
            </p:cNvSpPr>
            <p:nvPr/>
          </p:nvSpPr>
          <p:spPr bwMode="auto">
            <a:xfrm flipV="1">
              <a:off x="3266" y="1253"/>
              <a:ext cx="0" cy="159"/>
            </a:xfrm>
            <a:prstGeom prst="line">
              <a:avLst/>
            </a:prstGeom>
            <a:noFill/>
            <a:ln w="0">
              <a:solidFill>
                <a:srgbClr val="1A1B1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>
              <a:off x="3355" y="1244"/>
              <a:ext cx="488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700">
                  <a:solidFill>
                    <a:srgbClr val="1A1B1C"/>
                  </a:solidFill>
                  <a:latin typeface="Times New Roman" pitchFamily="18" charset="0"/>
                </a:rPr>
                <a:t>Example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13" name="Line 11"/>
            <p:cNvSpPr>
              <a:spLocks noChangeShapeType="1"/>
            </p:cNvSpPr>
            <p:nvPr/>
          </p:nvSpPr>
          <p:spPr bwMode="auto">
            <a:xfrm flipV="1">
              <a:off x="4195" y="1253"/>
              <a:ext cx="0" cy="159"/>
            </a:xfrm>
            <a:prstGeom prst="line">
              <a:avLst/>
            </a:prstGeom>
            <a:noFill/>
            <a:ln w="0">
              <a:solidFill>
                <a:srgbClr val="1A1B1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auto">
            <a:xfrm>
              <a:off x="4275" y="1244"/>
              <a:ext cx="663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700">
                  <a:solidFill>
                    <a:srgbClr val="1A1B1C"/>
                  </a:solidFill>
                  <a:latin typeface="Times New Roman" pitchFamily="18" charset="0"/>
                </a:rPr>
                <a:t>Explanation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15" name="Freeform 13"/>
            <p:cNvSpPr>
              <a:spLocks noEditPoints="1"/>
            </p:cNvSpPr>
            <p:nvPr/>
          </p:nvSpPr>
          <p:spPr bwMode="auto">
            <a:xfrm>
              <a:off x="1107" y="1253"/>
              <a:ext cx="3991" cy="319"/>
            </a:xfrm>
            <a:custGeom>
              <a:avLst/>
              <a:gdLst>
                <a:gd name="T0" fmla="*/ 447 w 451"/>
                <a:gd name="T1" fmla="*/ 18 h 36"/>
                <a:gd name="T2" fmla="*/ 447 w 451"/>
                <a:gd name="T3" fmla="*/ 0 h 36"/>
                <a:gd name="T4" fmla="*/ 451 w 451"/>
                <a:gd name="T5" fmla="*/ 18 h 36"/>
                <a:gd name="T6" fmla="*/ 451 w 451"/>
                <a:gd name="T7" fmla="*/ 0 h 36"/>
                <a:gd name="T8" fmla="*/ 0 w 451"/>
                <a:gd name="T9" fmla="*/ 18 h 36"/>
                <a:gd name="T10" fmla="*/ 451 w 451"/>
                <a:gd name="T11" fmla="*/ 18 h 36"/>
                <a:gd name="T12" fmla="*/ 0 w 451"/>
                <a:gd name="T13" fmla="*/ 36 h 36"/>
                <a:gd name="T14" fmla="*/ 0 w 451"/>
                <a:gd name="T15" fmla="*/ 18 h 36"/>
                <a:gd name="T16" fmla="*/ 4 w 451"/>
                <a:gd name="T17" fmla="*/ 36 h 36"/>
                <a:gd name="T18" fmla="*/ 4 w 451"/>
                <a:gd name="T19" fmla="*/ 18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51" h="36">
                  <a:moveTo>
                    <a:pt x="447" y="18"/>
                  </a:moveTo>
                  <a:lnTo>
                    <a:pt x="447" y="0"/>
                  </a:lnTo>
                  <a:moveTo>
                    <a:pt x="451" y="18"/>
                  </a:moveTo>
                  <a:lnTo>
                    <a:pt x="451" y="0"/>
                  </a:lnTo>
                  <a:moveTo>
                    <a:pt x="0" y="18"/>
                  </a:moveTo>
                  <a:lnTo>
                    <a:pt x="451" y="18"/>
                  </a:lnTo>
                  <a:moveTo>
                    <a:pt x="0" y="36"/>
                  </a:moveTo>
                  <a:lnTo>
                    <a:pt x="0" y="18"/>
                  </a:lnTo>
                  <a:moveTo>
                    <a:pt x="4" y="36"/>
                  </a:moveTo>
                  <a:lnTo>
                    <a:pt x="4" y="18"/>
                  </a:lnTo>
                </a:path>
              </a:pathLst>
            </a:custGeom>
            <a:noFill/>
            <a:ln w="0">
              <a:solidFill>
                <a:srgbClr val="1A1B1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Rectangle 14"/>
            <p:cNvSpPr>
              <a:spLocks noChangeArrowheads="1"/>
            </p:cNvSpPr>
            <p:nvPr/>
          </p:nvSpPr>
          <p:spPr bwMode="auto">
            <a:xfrm>
              <a:off x="1222" y="1412"/>
              <a:ext cx="1787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sz="1700" dirty="0" err="1">
                  <a:latin typeface="Times New Roman" pitchFamily="18" charset="0"/>
                  <a:cs typeface="Times New Roman" pitchFamily="18" charset="0"/>
                </a:rPr>
                <a:t>mov</a:t>
              </a:r>
              <a:r>
                <a:rPr lang="en-US" sz="1700" dirty="0">
                  <a:latin typeface="Times New Roman" pitchFamily="18" charset="0"/>
                  <a:cs typeface="Times New Roman" pitchFamily="18" charset="0"/>
                </a:rPr>
                <a:t> (</a:t>
              </a:r>
              <a:r>
                <a:rPr lang="en-US" sz="1700" i="1" dirty="0" err="1">
                  <a:latin typeface="Times New Roman" pitchFamily="18" charset="0"/>
                  <a:cs typeface="Times New Roman" pitchFamily="18" charset="0"/>
                </a:rPr>
                <a:t>reg</a:t>
              </a:r>
              <a:r>
                <a:rPr lang="en-US" sz="1700" dirty="0">
                  <a:latin typeface="Times New Roman" pitchFamily="18" charset="0"/>
                  <a:cs typeface="Times New Roman" pitchFamily="18" charset="0"/>
                </a:rPr>
                <a:t>/</a:t>
              </a:r>
              <a:r>
                <a:rPr lang="en-US" sz="1700" i="1" dirty="0" err="1">
                  <a:latin typeface="Times New Roman" pitchFamily="18" charset="0"/>
                  <a:cs typeface="Times New Roman" pitchFamily="18" charset="0"/>
                </a:rPr>
                <a:t>mem</a:t>
              </a:r>
              <a:r>
                <a:rPr lang="en-US" sz="1700" dirty="0">
                  <a:latin typeface="Times New Roman" pitchFamily="18" charset="0"/>
                  <a:cs typeface="Times New Roman" pitchFamily="18" charset="0"/>
                </a:rPr>
                <a:t>),  (</a:t>
              </a:r>
              <a:r>
                <a:rPr lang="en-US" sz="1700" i="1" dirty="0" err="1">
                  <a:latin typeface="Times New Roman" pitchFamily="18" charset="0"/>
                  <a:cs typeface="Times New Roman" pitchFamily="18" charset="0"/>
                </a:rPr>
                <a:t>reg</a:t>
              </a:r>
              <a:r>
                <a:rPr lang="en-US" sz="1700" dirty="0">
                  <a:latin typeface="Times New Roman" pitchFamily="18" charset="0"/>
                  <a:cs typeface="Times New Roman" pitchFamily="18" charset="0"/>
                </a:rPr>
                <a:t>/</a:t>
              </a:r>
              <a:r>
                <a:rPr lang="en-US" sz="1700" i="1" dirty="0" err="1">
                  <a:latin typeface="Times New Roman" pitchFamily="18" charset="0"/>
                  <a:cs typeface="Times New Roman" pitchFamily="18" charset="0"/>
                </a:rPr>
                <a:t>mem</a:t>
              </a:r>
              <a:r>
                <a:rPr lang="en-US" sz="1700" dirty="0">
                  <a:latin typeface="Times New Roman" pitchFamily="18" charset="0"/>
                  <a:cs typeface="Times New Roman" pitchFamily="18" charset="0"/>
                </a:rPr>
                <a:t>/</a:t>
              </a:r>
              <a:r>
                <a:rPr lang="en-US" sz="1700" i="1" dirty="0" err="1">
                  <a:latin typeface="Times New Roman" pitchFamily="18" charset="0"/>
                  <a:cs typeface="Times New Roman" pitchFamily="18" charset="0"/>
                </a:rPr>
                <a:t>imm</a:t>
              </a:r>
              <a:r>
                <a:rPr lang="en-US" sz="1700" dirty="0">
                  <a:latin typeface="Times New Roman" pitchFamily="18" charset="0"/>
                  <a:cs typeface="Times New Roman" pitchFamily="18" charset="0"/>
                </a:rPr>
                <a:t>)</a:t>
              </a:r>
            </a:p>
          </p:txBody>
        </p:sp>
        <p:sp>
          <p:nvSpPr>
            <p:cNvPr id="17" name="Line 15"/>
            <p:cNvSpPr>
              <a:spLocks noChangeShapeType="1"/>
            </p:cNvSpPr>
            <p:nvPr/>
          </p:nvSpPr>
          <p:spPr bwMode="auto">
            <a:xfrm flipV="1">
              <a:off x="3266" y="1412"/>
              <a:ext cx="0" cy="160"/>
            </a:xfrm>
            <a:prstGeom prst="line">
              <a:avLst/>
            </a:prstGeom>
            <a:noFill/>
            <a:ln w="0">
              <a:solidFill>
                <a:srgbClr val="1A1B1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Rectangle 16"/>
            <p:cNvSpPr>
              <a:spLocks noChangeArrowheads="1"/>
            </p:cNvSpPr>
            <p:nvPr/>
          </p:nvSpPr>
          <p:spPr bwMode="auto">
            <a:xfrm>
              <a:off x="3355" y="1412"/>
              <a:ext cx="735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700" dirty="0" err="1">
                  <a:solidFill>
                    <a:srgbClr val="1A1B1C"/>
                  </a:solidFill>
                  <a:latin typeface="Times New Roman" pitchFamily="18" charset="0"/>
                </a:rPr>
                <a:t>mov</a:t>
              </a:r>
              <a:r>
                <a:rPr lang="en-US" sz="1700" dirty="0">
                  <a:solidFill>
                    <a:srgbClr val="1A1B1C"/>
                  </a:solidFill>
                  <a:latin typeface="Times New Roman" pitchFamily="18" charset="0"/>
                </a:rPr>
                <a:t> </a:t>
              </a:r>
              <a:r>
                <a:rPr lang="en-US" sz="1700" dirty="0" err="1">
                  <a:solidFill>
                    <a:srgbClr val="1A1B1C"/>
                  </a:solidFill>
                  <a:latin typeface="Times New Roman" pitchFamily="18" charset="0"/>
                </a:rPr>
                <a:t>eax</a:t>
              </a:r>
              <a:r>
                <a:rPr lang="en-US" sz="1700" dirty="0">
                  <a:solidFill>
                    <a:srgbClr val="1A1B1C"/>
                  </a:solidFill>
                  <a:latin typeface="Times New Roman" pitchFamily="18" charset="0"/>
                </a:rPr>
                <a:t>, </a:t>
              </a:r>
              <a:r>
                <a:rPr lang="en-US" sz="1700" dirty="0" err="1">
                  <a:solidFill>
                    <a:srgbClr val="1A1B1C"/>
                  </a:solidFill>
                  <a:latin typeface="Times New Roman" pitchFamily="18" charset="0"/>
                </a:rPr>
                <a:t>ebx</a:t>
              </a:r>
              <a:endParaRPr lang="en-US" dirty="0">
                <a:latin typeface="Arial" pitchFamily="34" charset="0"/>
              </a:endParaRPr>
            </a:p>
          </p:txBody>
        </p:sp>
        <p:sp>
          <p:nvSpPr>
            <p:cNvPr id="19" name="Line 17"/>
            <p:cNvSpPr>
              <a:spLocks noChangeShapeType="1"/>
            </p:cNvSpPr>
            <p:nvPr/>
          </p:nvSpPr>
          <p:spPr bwMode="auto">
            <a:xfrm flipV="1">
              <a:off x="4195" y="1412"/>
              <a:ext cx="0" cy="160"/>
            </a:xfrm>
            <a:prstGeom prst="line">
              <a:avLst/>
            </a:prstGeom>
            <a:noFill/>
            <a:ln w="0">
              <a:solidFill>
                <a:srgbClr val="1A1B1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Rectangle 18"/>
            <p:cNvSpPr>
              <a:spLocks noChangeArrowheads="1"/>
            </p:cNvSpPr>
            <p:nvPr/>
          </p:nvSpPr>
          <p:spPr bwMode="auto">
            <a:xfrm>
              <a:off x="4275" y="1412"/>
              <a:ext cx="594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700" dirty="0" err="1">
                  <a:solidFill>
                    <a:srgbClr val="1A1B1C"/>
                  </a:solidFill>
                  <a:latin typeface="Times New Roman" pitchFamily="18" charset="0"/>
                </a:rPr>
                <a:t>eax</a:t>
              </a:r>
              <a:r>
                <a:rPr lang="en-US" sz="1700" dirty="0">
                  <a:solidFill>
                    <a:srgbClr val="1A1B1C"/>
                  </a:solidFill>
                  <a:latin typeface="Times New Roman" pitchFamily="18" charset="0"/>
                </a:rPr>
                <a:t> ← </a:t>
              </a:r>
              <a:r>
                <a:rPr lang="en-US" sz="1700" dirty="0" err="1">
                  <a:solidFill>
                    <a:srgbClr val="1A1B1C"/>
                  </a:solidFill>
                  <a:latin typeface="Times New Roman" pitchFamily="18" charset="0"/>
                </a:rPr>
                <a:t>ebx</a:t>
              </a:r>
              <a:endParaRPr lang="en-US" dirty="0">
                <a:latin typeface="Arial" pitchFamily="34" charset="0"/>
              </a:endParaRPr>
            </a:p>
          </p:txBody>
        </p:sp>
        <p:sp>
          <p:nvSpPr>
            <p:cNvPr id="23" name="Freeform 21"/>
            <p:cNvSpPr>
              <a:spLocks noEditPoints="1"/>
            </p:cNvSpPr>
            <p:nvPr/>
          </p:nvSpPr>
          <p:spPr bwMode="auto">
            <a:xfrm>
              <a:off x="1107" y="1412"/>
              <a:ext cx="3991" cy="195"/>
            </a:xfrm>
            <a:custGeom>
              <a:avLst/>
              <a:gdLst>
                <a:gd name="T0" fmla="*/ 447 w 451"/>
                <a:gd name="T1" fmla="*/ 18 h 22"/>
                <a:gd name="T2" fmla="*/ 447 w 451"/>
                <a:gd name="T3" fmla="*/ 0 h 22"/>
                <a:gd name="T4" fmla="*/ 451 w 451"/>
                <a:gd name="T5" fmla="*/ 18 h 22"/>
                <a:gd name="T6" fmla="*/ 451 w 451"/>
                <a:gd name="T7" fmla="*/ 0 h 22"/>
                <a:gd name="T8" fmla="*/ 0 w 451"/>
                <a:gd name="T9" fmla="*/ 19 h 22"/>
                <a:gd name="T10" fmla="*/ 451 w 451"/>
                <a:gd name="T11" fmla="*/ 19 h 22"/>
                <a:gd name="T12" fmla="*/ 0 w 451"/>
                <a:gd name="T13" fmla="*/ 22 h 22"/>
                <a:gd name="T14" fmla="*/ 451 w 451"/>
                <a:gd name="T1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51" h="22">
                  <a:moveTo>
                    <a:pt x="447" y="18"/>
                  </a:moveTo>
                  <a:lnTo>
                    <a:pt x="447" y="0"/>
                  </a:lnTo>
                  <a:moveTo>
                    <a:pt x="451" y="18"/>
                  </a:moveTo>
                  <a:lnTo>
                    <a:pt x="451" y="0"/>
                  </a:lnTo>
                  <a:moveTo>
                    <a:pt x="0" y="19"/>
                  </a:moveTo>
                  <a:lnTo>
                    <a:pt x="451" y="19"/>
                  </a:lnTo>
                  <a:moveTo>
                    <a:pt x="0" y="22"/>
                  </a:moveTo>
                  <a:lnTo>
                    <a:pt x="451" y="22"/>
                  </a:lnTo>
                </a:path>
              </a:pathLst>
            </a:custGeom>
            <a:noFill/>
            <a:ln w="0">
              <a:solidFill>
                <a:srgbClr val="1A1B1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2489200" y="228601"/>
            <a:ext cx="7416800" cy="936625"/>
          </a:xfrm>
        </p:spPr>
        <p:txBody>
          <a:bodyPr vert="horz" lIns="0" tIns="0" rIns="0" bIns="0" rtlCol="0" anchor="ctr">
            <a:norm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fr-FR" i="1" dirty="0" err="1">
                <a:solidFill>
                  <a:schemeClr val="tx1"/>
                </a:solidFill>
              </a:rPr>
              <a:t>movsx</a:t>
            </a:r>
            <a:r>
              <a:rPr lang="fr-FR" dirty="0">
                <a:solidFill>
                  <a:schemeClr val="tx1"/>
                </a:solidFill>
              </a:rPr>
              <a:t> and </a:t>
            </a:r>
            <a:r>
              <a:rPr lang="fr-FR" i="1" dirty="0" err="1">
                <a:solidFill>
                  <a:schemeClr val="tx1"/>
                </a:solidFill>
              </a:rPr>
              <a:t>movzx</a:t>
            </a:r>
            <a:r>
              <a:rPr lang="fr-FR" i="1" dirty="0">
                <a:solidFill>
                  <a:schemeClr val="tx1"/>
                </a:solidFill>
              </a:rPr>
              <a:t> </a:t>
            </a:r>
            <a:r>
              <a:rPr lang="fr-FR" dirty="0">
                <a:solidFill>
                  <a:schemeClr val="tx1"/>
                </a:solidFill>
              </a:rPr>
              <a:t>instructions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2209800" y="3581400"/>
            <a:ext cx="7816850" cy="2438400"/>
          </a:xfrm>
        </p:spPr>
        <p:txBody>
          <a:bodyPr vert="horz" lIns="0" tIns="0" rIns="0" bIns="0" rtlCol="0">
            <a:normAutofit/>
          </a:bodyPr>
          <a:lstStyle>
            <a:defPPr marL="432000" marR="0" lvl="0" indent="-324000" algn="l" hangingPunct="1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defPPr>
            <a:lvl1pPr marL="432000" marR="0" lvl="0" indent="-324000" algn="l" hangingPunct="1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1pPr>
            <a:lvl2pPr marL="864000" marR="0" lvl="1" indent="-324000" algn="l" hangingPunct="1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tabLst/>
              <a:defRPr lang="fr-FR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2pPr>
            <a:lvl3pPr marL="1295999" marR="0" lvl="2" indent="-288000" algn="l" hangingPunct="1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3pPr>
            <a:lvl4pPr marL="1728000" marR="0" lvl="3" indent="-216000" algn="l" hangingPunct="1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4pPr>
            <a:lvl5pPr marL="2160000" marR="0" lvl="4" indent="-216000" algn="l" hangingPunct="1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5pPr>
            <a:lvl6pPr marL="2592000" marR="0" lvl="5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6pPr>
            <a:lvl7pPr marL="3024000" marR="0" lvl="6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7pPr>
            <a:lvl8pPr marL="3456000" marR="0" lvl="7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8pPr>
            <a:lvl9pPr marL="3887999" marR="0" lvl="8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9pPr>
          </a:lstStyle>
          <a:p>
            <a:pPr lvl="0">
              <a:buSzPct val="100000"/>
              <a:buFont typeface="Symbol" panose="05050102010706020507" pitchFamily="18" charset="2"/>
              <a:buChar char="*"/>
            </a:pPr>
            <a:r>
              <a:rPr lang="en-US" sz="2800" dirty="0">
                <a:latin typeface="Calibri" panose="020F0502020204030204" pitchFamily="34" charset="0"/>
              </a:rPr>
              <a:t>The regular </a:t>
            </a:r>
            <a:r>
              <a:rPr lang="en-US" sz="2800" i="1" dirty="0" err="1">
                <a:solidFill>
                  <a:srgbClr val="2300DC"/>
                </a:solidFill>
                <a:latin typeface="Calibri" panose="020F0502020204030204" pitchFamily="34" charset="0"/>
              </a:rPr>
              <a:t>mov</a:t>
            </a:r>
            <a:r>
              <a:rPr lang="en-US" sz="2800" dirty="0">
                <a:latin typeface="Calibri" panose="020F0502020204030204" pitchFamily="34" charset="0"/>
              </a:rPr>
              <a:t> instruction assumes that the source and destination have the same </a:t>
            </a:r>
            <a:r>
              <a:rPr lang="en-US" sz="2800" dirty="0">
                <a:solidFill>
                  <a:srgbClr val="2300DC"/>
                </a:solidFill>
                <a:latin typeface="Calibri" panose="020F0502020204030204" pitchFamily="34" charset="0"/>
              </a:rPr>
              <a:t>size</a:t>
            </a:r>
          </a:p>
          <a:p>
            <a:pPr lvl="0">
              <a:buSzPct val="100000"/>
              <a:buFont typeface="Symbol" panose="05050102010706020507" pitchFamily="18" charset="2"/>
              <a:buChar char="*"/>
            </a:pPr>
            <a:r>
              <a:rPr lang="en-US" sz="2800" dirty="0">
                <a:latin typeface="Calibri" panose="020F0502020204030204" pitchFamily="34" charset="0"/>
              </a:rPr>
              <a:t>The </a:t>
            </a:r>
            <a:r>
              <a:rPr lang="en-US" sz="2800" i="1" dirty="0" err="1">
                <a:solidFill>
                  <a:srgbClr val="2300DC"/>
                </a:solidFill>
                <a:latin typeface="Calibri" panose="020F0502020204030204" pitchFamily="34" charset="0"/>
              </a:rPr>
              <a:t>movsx</a:t>
            </a:r>
            <a:r>
              <a:rPr lang="en-US" sz="2800" i="1" dirty="0">
                <a:latin typeface="Calibri" panose="020F0502020204030204" pitchFamily="34" charset="0"/>
              </a:rPr>
              <a:t> </a:t>
            </a:r>
            <a:r>
              <a:rPr lang="en-US" sz="2800" dirty="0">
                <a:latin typeface="Calibri" panose="020F0502020204030204" pitchFamily="34" charset="0"/>
              </a:rPr>
              <a:t>and </a:t>
            </a:r>
            <a:r>
              <a:rPr lang="en-US" sz="2800" i="1" dirty="0" err="1">
                <a:latin typeface="Calibri" panose="020F0502020204030204" pitchFamily="34" charset="0"/>
              </a:rPr>
              <a:t>movzx</a:t>
            </a:r>
            <a:r>
              <a:rPr lang="en-US" sz="2800" dirty="0">
                <a:latin typeface="Calibri" panose="020F0502020204030204" pitchFamily="34" charset="0"/>
              </a:rPr>
              <a:t> instructions replace the MSB bits by the </a:t>
            </a:r>
            <a:r>
              <a:rPr lang="en-US" sz="2800" dirty="0">
                <a:solidFill>
                  <a:srgbClr val="008080"/>
                </a:solidFill>
                <a:latin typeface="Calibri" panose="020F0502020204030204" pitchFamily="34" charset="0"/>
              </a:rPr>
              <a:t>sign bit</a:t>
            </a:r>
            <a:r>
              <a:rPr lang="en-US" sz="2800" dirty="0">
                <a:latin typeface="Calibri" panose="020F0502020204030204" pitchFamily="34" charset="0"/>
              </a:rPr>
              <a:t>, or </a:t>
            </a:r>
            <a:r>
              <a:rPr lang="en-US" sz="2800" dirty="0">
                <a:solidFill>
                  <a:srgbClr val="DC2300"/>
                </a:solidFill>
                <a:latin typeface="Calibri" panose="020F0502020204030204" pitchFamily="34" charset="0"/>
              </a:rPr>
              <a:t>zeros</a:t>
            </a:r>
            <a:r>
              <a:rPr lang="en-US" sz="2800" dirty="0">
                <a:latin typeface="Calibri" panose="020F0502020204030204" pitchFamily="34" charset="0"/>
              </a:rPr>
              <a:t> respectively</a:t>
            </a:r>
          </a:p>
        </p:txBody>
      </p:sp>
      <p:grpSp>
        <p:nvGrpSpPr>
          <p:cNvPr id="7" name="Group 5"/>
          <p:cNvGrpSpPr>
            <a:grpSpLocks noChangeAspect="1"/>
          </p:cNvGrpSpPr>
          <p:nvPr/>
        </p:nvGrpSpPr>
        <p:grpSpPr bwMode="auto">
          <a:xfrm>
            <a:off x="2586038" y="1676401"/>
            <a:ext cx="7167562" cy="1357313"/>
            <a:chOff x="1053" y="1262"/>
            <a:chExt cx="4515" cy="855"/>
          </a:xfrm>
        </p:grpSpPr>
        <p:sp>
          <p:nvSpPr>
            <p:cNvPr id="8" name="AutoShape 4"/>
            <p:cNvSpPr>
              <a:spLocks noChangeAspect="1" noChangeArrowheads="1" noTextEdit="1"/>
            </p:cNvSpPr>
            <p:nvPr/>
          </p:nvSpPr>
          <p:spPr bwMode="auto">
            <a:xfrm>
              <a:off x="1053" y="1262"/>
              <a:ext cx="4515" cy="8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6"/>
            <p:cNvSpPr>
              <a:spLocks noEditPoints="1"/>
            </p:cNvSpPr>
            <p:nvPr/>
          </p:nvSpPr>
          <p:spPr bwMode="auto">
            <a:xfrm>
              <a:off x="1069" y="1278"/>
              <a:ext cx="4476" cy="176"/>
            </a:xfrm>
            <a:custGeom>
              <a:avLst/>
              <a:gdLst>
                <a:gd name="T0" fmla="*/ 0 w 560"/>
                <a:gd name="T1" fmla="*/ 0 h 22"/>
                <a:gd name="T2" fmla="*/ 560 w 560"/>
                <a:gd name="T3" fmla="*/ 0 h 22"/>
                <a:gd name="T4" fmla="*/ 0 w 560"/>
                <a:gd name="T5" fmla="*/ 4 h 22"/>
                <a:gd name="T6" fmla="*/ 560 w 560"/>
                <a:gd name="T7" fmla="*/ 4 h 22"/>
                <a:gd name="T8" fmla="*/ 0 w 560"/>
                <a:gd name="T9" fmla="*/ 22 h 22"/>
                <a:gd name="T10" fmla="*/ 0 w 560"/>
                <a:gd name="T11" fmla="*/ 4 h 22"/>
                <a:gd name="T12" fmla="*/ 4 w 560"/>
                <a:gd name="T13" fmla="*/ 22 h 22"/>
                <a:gd name="T14" fmla="*/ 4 w 560"/>
                <a:gd name="T15" fmla="*/ 4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60" h="22">
                  <a:moveTo>
                    <a:pt x="0" y="0"/>
                  </a:moveTo>
                  <a:lnTo>
                    <a:pt x="560" y="0"/>
                  </a:lnTo>
                  <a:moveTo>
                    <a:pt x="0" y="4"/>
                  </a:moveTo>
                  <a:lnTo>
                    <a:pt x="560" y="4"/>
                  </a:lnTo>
                  <a:moveTo>
                    <a:pt x="0" y="22"/>
                  </a:moveTo>
                  <a:lnTo>
                    <a:pt x="0" y="4"/>
                  </a:lnTo>
                  <a:moveTo>
                    <a:pt x="4" y="22"/>
                  </a:moveTo>
                  <a:lnTo>
                    <a:pt x="4" y="4"/>
                  </a:lnTo>
                </a:path>
              </a:pathLst>
            </a:custGeom>
            <a:noFill/>
            <a:ln w="8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Rectangle 7"/>
            <p:cNvSpPr>
              <a:spLocks noChangeArrowheads="1"/>
            </p:cNvSpPr>
            <p:nvPr/>
          </p:nvSpPr>
          <p:spPr bwMode="auto">
            <a:xfrm>
              <a:off x="1173" y="1310"/>
              <a:ext cx="497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500">
                  <a:solidFill>
                    <a:srgbClr val="1A1B1C"/>
                  </a:solidFill>
                  <a:latin typeface="Times New Roman" pitchFamily="18" charset="0"/>
                </a:rPr>
                <a:t>Semantics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11" name="Line 8"/>
            <p:cNvSpPr>
              <a:spLocks noChangeShapeType="1"/>
            </p:cNvSpPr>
            <p:nvPr/>
          </p:nvSpPr>
          <p:spPr bwMode="auto">
            <a:xfrm flipV="1">
              <a:off x="2428" y="1310"/>
              <a:ext cx="0" cy="144"/>
            </a:xfrm>
            <a:prstGeom prst="line">
              <a:avLst/>
            </a:prstGeom>
            <a:noFill/>
            <a:ln w="8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Rectangle 9"/>
            <p:cNvSpPr>
              <a:spLocks noChangeArrowheads="1"/>
            </p:cNvSpPr>
            <p:nvPr/>
          </p:nvSpPr>
          <p:spPr bwMode="auto">
            <a:xfrm>
              <a:off x="2508" y="1310"/>
              <a:ext cx="429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500">
                  <a:solidFill>
                    <a:srgbClr val="1A1B1C"/>
                  </a:solidFill>
                  <a:latin typeface="Times New Roman" pitchFamily="18" charset="0"/>
                </a:rPr>
                <a:t>Example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13" name="Line 10"/>
            <p:cNvSpPr>
              <a:spLocks noChangeShapeType="1"/>
            </p:cNvSpPr>
            <p:nvPr/>
          </p:nvSpPr>
          <p:spPr bwMode="auto">
            <a:xfrm flipV="1">
              <a:off x="3323" y="1310"/>
              <a:ext cx="0" cy="144"/>
            </a:xfrm>
            <a:prstGeom prst="line">
              <a:avLst/>
            </a:prstGeom>
            <a:noFill/>
            <a:ln w="8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Rectangle 11"/>
            <p:cNvSpPr>
              <a:spLocks noChangeArrowheads="1"/>
            </p:cNvSpPr>
            <p:nvPr/>
          </p:nvSpPr>
          <p:spPr bwMode="auto">
            <a:xfrm>
              <a:off x="3395" y="1310"/>
              <a:ext cx="584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500">
                  <a:solidFill>
                    <a:srgbClr val="1A1B1C"/>
                  </a:solidFill>
                  <a:latin typeface="Times New Roman" pitchFamily="18" charset="0"/>
                </a:rPr>
                <a:t>Explanation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15" name="Freeform 12"/>
            <p:cNvSpPr>
              <a:spLocks noEditPoints="1"/>
            </p:cNvSpPr>
            <p:nvPr/>
          </p:nvSpPr>
          <p:spPr bwMode="auto">
            <a:xfrm>
              <a:off x="1069" y="1310"/>
              <a:ext cx="4476" cy="439"/>
            </a:xfrm>
            <a:custGeom>
              <a:avLst/>
              <a:gdLst>
                <a:gd name="T0" fmla="*/ 556 w 560"/>
                <a:gd name="T1" fmla="*/ 18 h 55"/>
                <a:gd name="T2" fmla="*/ 556 w 560"/>
                <a:gd name="T3" fmla="*/ 0 h 55"/>
                <a:gd name="T4" fmla="*/ 560 w 560"/>
                <a:gd name="T5" fmla="*/ 18 h 55"/>
                <a:gd name="T6" fmla="*/ 560 w 560"/>
                <a:gd name="T7" fmla="*/ 0 h 55"/>
                <a:gd name="T8" fmla="*/ 0 w 560"/>
                <a:gd name="T9" fmla="*/ 18 h 55"/>
                <a:gd name="T10" fmla="*/ 560 w 560"/>
                <a:gd name="T11" fmla="*/ 18 h 55"/>
                <a:gd name="T12" fmla="*/ 0 w 560"/>
                <a:gd name="T13" fmla="*/ 55 h 55"/>
                <a:gd name="T14" fmla="*/ 0 w 560"/>
                <a:gd name="T15" fmla="*/ 19 h 55"/>
                <a:gd name="T16" fmla="*/ 4 w 560"/>
                <a:gd name="T17" fmla="*/ 55 h 55"/>
                <a:gd name="T18" fmla="*/ 4 w 560"/>
                <a:gd name="T19" fmla="*/ 19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60" h="55">
                  <a:moveTo>
                    <a:pt x="556" y="18"/>
                  </a:moveTo>
                  <a:lnTo>
                    <a:pt x="556" y="0"/>
                  </a:lnTo>
                  <a:moveTo>
                    <a:pt x="560" y="18"/>
                  </a:moveTo>
                  <a:lnTo>
                    <a:pt x="560" y="0"/>
                  </a:lnTo>
                  <a:moveTo>
                    <a:pt x="0" y="18"/>
                  </a:moveTo>
                  <a:lnTo>
                    <a:pt x="560" y="18"/>
                  </a:lnTo>
                  <a:moveTo>
                    <a:pt x="0" y="55"/>
                  </a:moveTo>
                  <a:lnTo>
                    <a:pt x="0" y="19"/>
                  </a:lnTo>
                  <a:moveTo>
                    <a:pt x="4" y="55"/>
                  </a:moveTo>
                  <a:lnTo>
                    <a:pt x="4" y="19"/>
                  </a:lnTo>
                </a:path>
              </a:pathLst>
            </a:custGeom>
            <a:noFill/>
            <a:ln w="8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Rectangle 13"/>
            <p:cNvSpPr>
              <a:spLocks noChangeArrowheads="1"/>
            </p:cNvSpPr>
            <p:nvPr/>
          </p:nvSpPr>
          <p:spPr bwMode="auto">
            <a:xfrm>
              <a:off x="1173" y="1454"/>
              <a:ext cx="1164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sz="1600" dirty="0" err="1">
                  <a:latin typeface="Times New Roman" pitchFamily="18" charset="0"/>
                  <a:cs typeface="Times New Roman" pitchFamily="18" charset="0"/>
                </a:rPr>
                <a:t>movsx</a:t>
              </a:r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600" i="1" dirty="0" err="1">
                  <a:latin typeface="Times New Roman" pitchFamily="18" charset="0"/>
                  <a:cs typeface="Times New Roman" pitchFamily="18" charset="0"/>
                </a:rPr>
                <a:t>reg</a:t>
              </a:r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, (</a:t>
              </a:r>
              <a:r>
                <a:rPr lang="en-US" sz="1600" i="1" dirty="0" err="1">
                  <a:latin typeface="Times New Roman" pitchFamily="18" charset="0"/>
                  <a:cs typeface="Times New Roman" pitchFamily="18" charset="0"/>
                </a:rPr>
                <a:t>reg</a:t>
              </a:r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/</a:t>
              </a:r>
              <a:r>
                <a:rPr lang="en-US" sz="1600" i="1" dirty="0" err="1">
                  <a:latin typeface="Times New Roman" pitchFamily="18" charset="0"/>
                  <a:cs typeface="Times New Roman" pitchFamily="18" charset="0"/>
                </a:rPr>
                <a:t>mem</a:t>
              </a:r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)</a:t>
              </a:r>
            </a:p>
          </p:txBody>
        </p:sp>
        <p:sp>
          <p:nvSpPr>
            <p:cNvPr id="17" name="Line 14"/>
            <p:cNvSpPr>
              <a:spLocks noChangeShapeType="1"/>
            </p:cNvSpPr>
            <p:nvPr/>
          </p:nvSpPr>
          <p:spPr bwMode="auto">
            <a:xfrm flipV="1">
              <a:off x="2428" y="1462"/>
              <a:ext cx="0" cy="287"/>
            </a:xfrm>
            <a:prstGeom prst="line">
              <a:avLst/>
            </a:prstGeom>
            <a:noFill/>
            <a:ln w="8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Rectangle 15"/>
            <p:cNvSpPr>
              <a:spLocks noChangeArrowheads="1"/>
            </p:cNvSpPr>
            <p:nvPr/>
          </p:nvSpPr>
          <p:spPr bwMode="auto">
            <a:xfrm>
              <a:off x="2508" y="1454"/>
              <a:ext cx="673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500" dirty="0" err="1">
                  <a:solidFill>
                    <a:srgbClr val="1A1B1C"/>
                  </a:solidFill>
                  <a:latin typeface="Times New Roman" pitchFamily="18" charset="0"/>
                </a:rPr>
                <a:t>movsx</a:t>
              </a:r>
              <a:r>
                <a:rPr lang="en-US" sz="1500" dirty="0">
                  <a:solidFill>
                    <a:srgbClr val="1A1B1C"/>
                  </a:solidFill>
                  <a:latin typeface="Times New Roman" pitchFamily="18" charset="0"/>
                </a:rPr>
                <a:t> </a:t>
              </a:r>
              <a:r>
                <a:rPr lang="en-US" sz="1500" dirty="0" err="1">
                  <a:solidFill>
                    <a:srgbClr val="1A1B1C"/>
                  </a:solidFill>
                  <a:latin typeface="Times New Roman" pitchFamily="18" charset="0"/>
                </a:rPr>
                <a:t>eax,bx</a:t>
              </a:r>
              <a:endParaRPr lang="en-US" dirty="0">
                <a:latin typeface="Arial" pitchFamily="34" charset="0"/>
              </a:endParaRPr>
            </a:p>
          </p:txBody>
        </p:sp>
        <p:sp>
          <p:nvSpPr>
            <p:cNvPr id="19" name="Line 16"/>
            <p:cNvSpPr>
              <a:spLocks noChangeShapeType="1"/>
            </p:cNvSpPr>
            <p:nvPr/>
          </p:nvSpPr>
          <p:spPr bwMode="auto">
            <a:xfrm flipV="1">
              <a:off x="3323" y="1462"/>
              <a:ext cx="0" cy="287"/>
            </a:xfrm>
            <a:prstGeom prst="line">
              <a:avLst/>
            </a:prstGeom>
            <a:noFill/>
            <a:ln w="8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Rectangle 17"/>
            <p:cNvSpPr>
              <a:spLocks noChangeArrowheads="1"/>
            </p:cNvSpPr>
            <p:nvPr/>
          </p:nvSpPr>
          <p:spPr bwMode="auto">
            <a:xfrm>
              <a:off x="3395" y="1454"/>
              <a:ext cx="1793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sz="1600" dirty="0" err="1">
                  <a:latin typeface="Times New Roman" pitchFamily="18" charset="0"/>
                  <a:cs typeface="Times New Roman" pitchFamily="18" charset="0"/>
                </a:rPr>
                <a:t>eax</a:t>
              </a:r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600" i="1" dirty="0">
                  <a:latin typeface="Times New Roman" pitchFamily="18" charset="0"/>
                  <a:cs typeface="Times New Roman" pitchFamily="18" charset="0"/>
                </a:rPr>
                <a:t>← </a:t>
              </a:r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sign extend(</a:t>
              </a:r>
              <a:r>
                <a:rPr lang="en-US" sz="1600" dirty="0" err="1">
                  <a:latin typeface="Times New Roman" pitchFamily="18" charset="0"/>
                  <a:cs typeface="Times New Roman" pitchFamily="18" charset="0"/>
                </a:rPr>
                <a:t>bx</a:t>
              </a:r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), the second</a:t>
              </a:r>
            </a:p>
            <a:p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operand is either 8 or 16 bits</a:t>
              </a:r>
            </a:p>
          </p:txBody>
        </p:sp>
        <p:sp>
          <p:nvSpPr>
            <p:cNvPr id="21" name="Freeform 18"/>
            <p:cNvSpPr>
              <a:spLocks noEditPoints="1"/>
            </p:cNvSpPr>
            <p:nvPr/>
          </p:nvSpPr>
          <p:spPr bwMode="auto">
            <a:xfrm>
              <a:off x="1069" y="1462"/>
              <a:ext cx="4476" cy="583"/>
            </a:xfrm>
            <a:custGeom>
              <a:avLst/>
              <a:gdLst>
                <a:gd name="T0" fmla="*/ 556 w 560"/>
                <a:gd name="T1" fmla="*/ 36 h 73"/>
                <a:gd name="T2" fmla="*/ 556 w 560"/>
                <a:gd name="T3" fmla="*/ 0 h 73"/>
                <a:gd name="T4" fmla="*/ 560 w 560"/>
                <a:gd name="T5" fmla="*/ 36 h 73"/>
                <a:gd name="T6" fmla="*/ 560 w 560"/>
                <a:gd name="T7" fmla="*/ 0 h 73"/>
                <a:gd name="T8" fmla="*/ 0 w 560"/>
                <a:gd name="T9" fmla="*/ 36 h 73"/>
                <a:gd name="T10" fmla="*/ 560 w 560"/>
                <a:gd name="T11" fmla="*/ 36 h 73"/>
                <a:gd name="T12" fmla="*/ 0 w 560"/>
                <a:gd name="T13" fmla="*/ 73 h 73"/>
                <a:gd name="T14" fmla="*/ 0 w 560"/>
                <a:gd name="T15" fmla="*/ 36 h 73"/>
                <a:gd name="T16" fmla="*/ 4 w 560"/>
                <a:gd name="T17" fmla="*/ 73 h 73"/>
                <a:gd name="T18" fmla="*/ 4 w 560"/>
                <a:gd name="T19" fmla="*/ 36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60" h="73">
                  <a:moveTo>
                    <a:pt x="556" y="36"/>
                  </a:moveTo>
                  <a:lnTo>
                    <a:pt x="556" y="0"/>
                  </a:lnTo>
                  <a:moveTo>
                    <a:pt x="560" y="36"/>
                  </a:moveTo>
                  <a:lnTo>
                    <a:pt x="560" y="0"/>
                  </a:lnTo>
                  <a:moveTo>
                    <a:pt x="0" y="36"/>
                  </a:moveTo>
                  <a:lnTo>
                    <a:pt x="560" y="36"/>
                  </a:lnTo>
                  <a:moveTo>
                    <a:pt x="0" y="73"/>
                  </a:moveTo>
                  <a:lnTo>
                    <a:pt x="0" y="36"/>
                  </a:lnTo>
                  <a:moveTo>
                    <a:pt x="4" y="73"/>
                  </a:moveTo>
                  <a:lnTo>
                    <a:pt x="4" y="36"/>
                  </a:lnTo>
                </a:path>
              </a:pathLst>
            </a:custGeom>
            <a:noFill/>
            <a:ln w="8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Rectangle 19"/>
            <p:cNvSpPr>
              <a:spLocks noChangeArrowheads="1"/>
            </p:cNvSpPr>
            <p:nvPr/>
          </p:nvSpPr>
          <p:spPr bwMode="auto">
            <a:xfrm>
              <a:off x="1173" y="1749"/>
              <a:ext cx="1165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sz="1600" dirty="0" err="1">
                  <a:latin typeface="Times New Roman" pitchFamily="18" charset="0"/>
                  <a:cs typeface="Times New Roman" pitchFamily="18" charset="0"/>
                </a:rPr>
                <a:t>movzx</a:t>
              </a:r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600" i="1" dirty="0" err="1">
                  <a:latin typeface="Times New Roman" pitchFamily="18" charset="0"/>
                  <a:cs typeface="Times New Roman" pitchFamily="18" charset="0"/>
                </a:rPr>
                <a:t>reg</a:t>
              </a:r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, (</a:t>
              </a:r>
              <a:r>
                <a:rPr lang="en-US" sz="1600" i="1" dirty="0" err="1">
                  <a:latin typeface="Times New Roman" pitchFamily="18" charset="0"/>
                  <a:cs typeface="Times New Roman" pitchFamily="18" charset="0"/>
                </a:rPr>
                <a:t>reg</a:t>
              </a:r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/</a:t>
              </a:r>
              <a:r>
                <a:rPr lang="en-US" sz="1600" i="1" dirty="0" err="1">
                  <a:latin typeface="Times New Roman" pitchFamily="18" charset="0"/>
                  <a:cs typeface="Times New Roman" pitchFamily="18" charset="0"/>
                </a:rPr>
                <a:t>mem</a:t>
              </a:r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)</a:t>
              </a:r>
            </a:p>
          </p:txBody>
        </p:sp>
        <p:sp>
          <p:nvSpPr>
            <p:cNvPr id="23" name="Line 20"/>
            <p:cNvSpPr>
              <a:spLocks noChangeShapeType="1"/>
            </p:cNvSpPr>
            <p:nvPr/>
          </p:nvSpPr>
          <p:spPr bwMode="auto">
            <a:xfrm flipV="1">
              <a:off x="2428" y="1749"/>
              <a:ext cx="0" cy="296"/>
            </a:xfrm>
            <a:prstGeom prst="line">
              <a:avLst/>
            </a:prstGeom>
            <a:noFill/>
            <a:ln w="8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Rectangle 21"/>
            <p:cNvSpPr>
              <a:spLocks noChangeArrowheads="1"/>
            </p:cNvSpPr>
            <p:nvPr/>
          </p:nvSpPr>
          <p:spPr bwMode="auto">
            <a:xfrm>
              <a:off x="2508" y="1749"/>
              <a:ext cx="673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500" dirty="0" err="1">
                  <a:solidFill>
                    <a:srgbClr val="1A1B1C"/>
                  </a:solidFill>
                  <a:latin typeface="Times New Roman" pitchFamily="18" charset="0"/>
                </a:rPr>
                <a:t>movsx</a:t>
              </a:r>
              <a:r>
                <a:rPr lang="en-US" sz="1500" dirty="0">
                  <a:solidFill>
                    <a:srgbClr val="1A1B1C"/>
                  </a:solidFill>
                  <a:latin typeface="Times New Roman" pitchFamily="18" charset="0"/>
                </a:rPr>
                <a:t> </a:t>
              </a:r>
              <a:r>
                <a:rPr lang="en-US" sz="1500" dirty="0" err="1">
                  <a:solidFill>
                    <a:srgbClr val="1A1B1C"/>
                  </a:solidFill>
                  <a:latin typeface="Times New Roman" pitchFamily="18" charset="0"/>
                </a:rPr>
                <a:t>eax,bx</a:t>
              </a:r>
              <a:endParaRPr lang="en-US" dirty="0">
                <a:latin typeface="Arial" pitchFamily="34" charset="0"/>
              </a:endParaRPr>
            </a:p>
          </p:txBody>
        </p:sp>
        <p:sp>
          <p:nvSpPr>
            <p:cNvPr id="25" name="Line 22"/>
            <p:cNvSpPr>
              <a:spLocks noChangeShapeType="1"/>
            </p:cNvSpPr>
            <p:nvPr/>
          </p:nvSpPr>
          <p:spPr bwMode="auto">
            <a:xfrm flipV="1">
              <a:off x="3323" y="1749"/>
              <a:ext cx="0" cy="296"/>
            </a:xfrm>
            <a:prstGeom prst="line">
              <a:avLst/>
            </a:prstGeom>
            <a:noFill/>
            <a:ln w="8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Rectangle 23"/>
            <p:cNvSpPr>
              <a:spLocks noChangeArrowheads="1"/>
            </p:cNvSpPr>
            <p:nvPr/>
          </p:nvSpPr>
          <p:spPr bwMode="auto">
            <a:xfrm>
              <a:off x="3395" y="1749"/>
              <a:ext cx="1810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sz="1600" dirty="0" err="1">
                  <a:latin typeface="Times New Roman" pitchFamily="18" charset="0"/>
                  <a:cs typeface="Times New Roman" pitchFamily="18" charset="0"/>
                </a:rPr>
                <a:t>eax</a:t>
              </a:r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600" i="1" dirty="0">
                  <a:latin typeface="Times New Roman" pitchFamily="18" charset="0"/>
                  <a:cs typeface="Times New Roman" pitchFamily="18" charset="0"/>
                </a:rPr>
                <a:t>← </a:t>
              </a:r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zero extend(</a:t>
              </a:r>
              <a:r>
                <a:rPr lang="en-US" sz="1600" dirty="0" err="1">
                  <a:latin typeface="Times New Roman" pitchFamily="18" charset="0"/>
                  <a:cs typeface="Times New Roman" pitchFamily="18" charset="0"/>
                </a:rPr>
                <a:t>bx</a:t>
              </a:r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), the second</a:t>
              </a:r>
            </a:p>
            <a:p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operand is either 8 or 16 bits</a:t>
              </a:r>
            </a:p>
          </p:txBody>
        </p:sp>
        <p:sp>
          <p:nvSpPr>
            <p:cNvPr id="27" name="Freeform 24"/>
            <p:cNvSpPr>
              <a:spLocks noEditPoints="1"/>
            </p:cNvSpPr>
            <p:nvPr/>
          </p:nvSpPr>
          <p:spPr bwMode="auto">
            <a:xfrm>
              <a:off x="1069" y="1749"/>
              <a:ext cx="4476" cy="352"/>
            </a:xfrm>
            <a:custGeom>
              <a:avLst/>
              <a:gdLst>
                <a:gd name="T0" fmla="*/ 556 w 560"/>
                <a:gd name="T1" fmla="*/ 37 h 44"/>
                <a:gd name="T2" fmla="*/ 556 w 560"/>
                <a:gd name="T3" fmla="*/ 0 h 44"/>
                <a:gd name="T4" fmla="*/ 560 w 560"/>
                <a:gd name="T5" fmla="*/ 37 h 44"/>
                <a:gd name="T6" fmla="*/ 560 w 560"/>
                <a:gd name="T7" fmla="*/ 0 h 44"/>
                <a:gd name="T8" fmla="*/ 0 w 560"/>
                <a:gd name="T9" fmla="*/ 37 h 44"/>
                <a:gd name="T10" fmla="*/ 560 w 560"/>
                <a:gd name="T11" fmla="*/ 37 h 44"/>
                <a:gd name="T12" fmla="*/ 0 w 560"/>
                <a:gd name="T13" fmla="*/ 40 h 44"/>
                <a:gd name="T14" fmla="*/ 560 w 560"/>
                <a:gd name="T15" fmla="*/ 40 h 44"/>
                <a:gd name="T16" fmla="*/ 0 w 560"/>
                <a:gd name="T17" fmla="*/ 44 h 44"/>
                <a:gd name="T18" fmla="*/ 560 w 560"/>
                <a:gd name="T19" fmla="*/ 4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60" h="44">
                  <a:moveTo>
                    <a:pt x="556" y="37"/>
                  </a:moveTo>
                  <a:lnTo>
                    <a:pt x="556" y="0"/>
                  </a:lnTo>
                  <a:moveTo>
                    <a:pt x="560" y="37"/>
                  </a:moveTo>
                  <a:lnTo>
                    <a:pt x="560" y="0"/>
                  </a:lnTo>
                  <a:moveTo>
                    <a:pt x="0" y="37"/>
                  </a:moveTo>
                  <a:lnTo>
                    <a:pt x="560" y="37"/>
                  </a:lnTo>
                  <a:moveTo>
                    <a:pt x="0" y="40"/>
                  </a:moveTo>
                  <a:lnTo>
                    <a:pt x="560" y="40"/>
                  </a:lnTo>
                  <a:moveTo>
                    <a:pt x="0" y="44"/>
                  </a:moveTo>
                  <a:lnTo>
                    <a:pt x="560" y="44"/>
                  </a:lnTo>
                </a:path>
              </a:pathLst>
            </a:custGeom>
            <a:noFill/>
            <a:ln w="8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2413000" y="228601"/>
            <a:ext cx="7416800" cy="936625"/>
          </a:xfrm>
        </p:spPr>
        <p:txBody>
          <a:bodyPr vert="horz" lIns="0" tIns="0" rIns="0" bIns="0" rtlCol="0" anchor="ctr">
            <a:norm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fr-FR" dirty="0">
                <a:solidFill>
                  <a:schemeClr val="tx1"/>
                </a:solidFill>
              </a:rPr>
              <a:t>Exchange Instruction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2209800" y="3756026"/>
            <a:ext cx="7848600" cy="968375"/>
          </a:xfrm>
        </p:spPr>
        <p:txBody>
          <a:bodyPr vert="horz" lIns="0" tIns="0" rIns="0" bIns="0" rtlCol="0">
            <a:normAutofit/>
          </a:bodyPr>
          <a:lstStyle>
            <a:defPPr marL="432000" marR="0" lvl="0" indent="-324000" algn="l" hangingPunct="1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defPPr>
            <a:lvl1pPr marL="432000" marR="0" lvl="0" indent="-324000" algn="l" hangingPunct="1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1pPr>
            <a:lvl2pPr marL="864000" marR="0" lvl="1" indent="-324000" algn="l" hangingPunct="1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tabLst/>
              <a:defRPr lang="fr-FR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2pPr>
            <a:lvl3pPr marL="1295999" marR="0" lvl="2" indent="-288000" algn="l" hangingPunct="1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3pPr>
            <a:lvl4pPr marL="1728000" marR="0" lvl="3" indent="-216000" algn="l" hangingPunct="1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4pPr>
            <a:lvl5pPr marL="2160000" marR="0" lvl="4" indent="-216000" algn="l" hangingPunct="1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5pPr>
            <a:lvl6pPr marL="2592000" marR="0" lvl="5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6pPr>
            <a:lvl7pPr marL="3024000" marR="0" lvl="6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7pPr>
            <a:lvl8pPr marL="3456000" marR="0" lvl="7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8pPr>
            <a:lvl9pPr marL="3887999" marR="0" lvl="8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9pPr>
          </a:lstStyle>
          <a:p>
            <a:pPr lvl="0">
              <a:buSzPct val="100000"/>
              <a:buFont typeface="Symbol" panose="05050102010706020507" pitchFamily="18" charset="2"/>
              <a:buChar char="*"/>
            </a:pPr>
            <a:r>
              <a:rPr lang="en-US" sz="2800" dirty="0">
                <a:solidFill>
                  <a:srgbClr val="FF0000"/>
                </a:solidFill>
                <a:latin typeface="Calibri" panose="020F0502020204030204" pitchFamily="34" charset="0"/>
              </a:rPr>
              <a:t>Exchanges</a:t>
            </a:r>
            <a:r>
              <a:rPr lang="en-US" sz="2800" dirty="0">
                <a:latin typeface="Calibri" panose="020F0502020204030204" pitchFamily="34" charset="0"/>
              </a:rPr>
              <a:t> the </a:t>
            </a:r>
            <a:r>
              <a:rPr lang="en-US" sz="2800" dirty="0">
                <a:solidFill>
                  <a:srgbClr val="2323DC"/>
                </a:solidFill>
                <a:latin typeface="Calibri" panose="020F0502020204030204" pitchFamily="34" charset="0"/>
              </a:rPr>
              <a:t>contents</a:t>
            </a:r>
            <a:r>
              <a:rPr lang="en-US" sz="2800" dirty="0">
                <a:latin typeface="Calibri" panose="020F0502020204030204" pitchFamily="34" charset="0"/>
              </a:rPr>
              <a:t> of &lt;operand 1&gt; and &lt;operand 2&gt;</a:t>
            </a:r>
          </a:p>
        </p:txBody>
      </p:sp>
      <p:sp>
        <p:nvSpPr>
          <p:cNvPr id="8" name="AutoShape 4"/>
          <p:cNvSpPr>
            <a:spLocks noChangeAspect="1" noChangeArrowheads="1" noTextEdit="1"/>
          </p:cNvSpPr>
          <p:nvPr/>
        </p:nvSpPr>
        <p:spPr bwMode="auto">
          <a:xfrm>
            <a:off x="2209801" y="2155825"/>
            <a:ext cx="7680325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Line 6"/>
          <p:cNvSpPr>
            <a:spLocks noChangeShapeType="1"/>
          </p:cNvSpPr>
          <p:nvPr/>
        </p:nvSpPr>
        <p:spPr bwMode="auto">
          <a:xfrm flipV="1">
            <a:off x="2292350" y="2238376"/>
            <a:ext cx="0" cy="244475"/>
          </a:xfrm>
          <a:prstGeom prst="line">
            <a:avLst/>
          </a:prstGeom>
          <a:noFill/>
          <a:ln w="9" cap="flat">
            <a:solidFill>
              <a:srgbClr val="1A1B1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Line 7"/>
          <p:cNvSpPr>
            <a:spLocks noChangeShapeType="1"/>
          </p:cNvSpPr>
          <p:nvPr/>
        </p:nvSpPr>
        <p:spPr bwMode="auto">
          <a:xfrm flipV="1">
            <a:off x="2236788" y="2238376"/>
            <a:ext cx="0" cy="244475"/>
          </a:xfrm>
          <a:prstGeom prst="line">
            <a:avLst/>
          </a:prstGeom>
          <a:noFill/>
          <a:ln w="9" cap="flat">
            <a:solidFill>
              <a:srgbClr val="1A1B1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Line 8"/>
          <p:cNvSpPr>
            <a:spLocks noChangeShapeType="1"/>
          </p:cNvSpPr>
          <p:nvPr/>
        </p:nvSpPr>
        <p:spPr bwMode="auto">
          <a:xfrm>
            <a:off x="2236789" y="2238375"/>
            <a:ext cx="7616825" cy="0"/>
          </a:xfrm>
          <a:prstGeom prst="line">
            <a:avLst/>
          </a:prstGeom>
          <a:noFill/>
          <a:ln w="9" cap="flat">
            <a:solidFill>
              <a:srgbClr val="1A1B1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Line 9"/>
          <p:cNvSpPr>
            <a:spLocks noChangeShapeType="1"/>
          </p:cNvSpPr>
          <p:nvPr/>
        </p:nvSpPr>
        <p:spPr bwMode="auto">
          <a:xfrm>
            <a:off x="2236789" y="2182813"/>
            <a:ext cx="7616825" cy="0"/>
          </a:xfrm>
          <a:prstGeom prst="line">
            <a:avLst/>
          </a:prstGeom>
          <a:noFill/>
          <a:ln w="9" cap="flat">
            <a:solidFill>
              <a:srgbClr val="1A1B1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2414588" y="2224089"/>
            <a:ext cx="84638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1A1B1C"/>
                </a:solidFill>
                <a:latin typeface="Times New Roman" pitchFamily="18" charset="0"/>
              </a:rPr>
              <a:t>Semantics</a:t>
            </a:r>
            <a:endParaRPr lang="en-US" dirty="0">
              <a:latin typeface="Arial" pitchFamily="34" charset="0"/>
            </a:endParaRPr>
          </a:p>
        </p:txBody>
      </p:sp>
      <p:sp>
        <p:nvSpPr>
          <p:cNvPr id="14" name="Line 11"/>
          <p:cNvSpPr>
            <a:spLocks noChangeShapeType="1"/>
          </p:cNvSpPr>
          <p:nvPr/>
        </p:nvSpPr>
        <p:spPr bwMode="auto">
          <a:xfrm flipV="1">
            <a:off x="5099050" y="2238376"/>
            <a:ext cx="0" cy="244475"/>
          </a:xfrm>
          <a:prstGeom prst="line">
            <a:avLst/>
          </a:prstGeom>
          <a:noFill/>
          <a:ln w="9" cap="flat">
            <a:solidFill>
              <a:srgbClr val="1A1B1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Rectangle 12"/>
          <p:cNvSpPr>
            <a:spLocks noChangeArrowheads="1"/>
          </p:cNvSpPr>
          <p:nvPr/>
        </p:nvSpPr>
        <p:spPr bwMode="auto">
          <a:xfrm>
            <a:off x="5235576" y="2224089"/>
            <a:ext cx="73096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1A1B1C"/>
                </a:solidFill>
                <a:latin typeface="Times New Roman" pitchFamily="18" charset="0"/>
              </a:rPr>
              <a:t>Example</a:t>
            </a:r>
            <a:endParaRPr lang="en-US">
              <a:latin typeface="Arial" pitchFamily="34" charset="0"/>
            </a:endParaRPr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 flipV="1">
            <a:off x="7224713" y="2238376"/>
            <a:ext cx="0" cy="244475"/>
          </a:xfrm>
          <a:prstGeom prst="line">
            <a:avLst/>
          </a:prstGeom>
          <a:noFill/>
          <a:ln w="9" cap="flat">
            <a:solidFill>
              <a:srgbClr val="1A1B1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Rectangle 14"/>
          <p:cNvSpPr>
            <a:spLocks noChangeArrowheads="1"/>
          </p:cNvSpPr>
          <p:nvPr/>
        </p:nvSpPr>
        <p:spPr bwMode="auto">
          <a:xfrm>
            <a:off x="7361238" y="2224089"/>
            <a:ext cx="99386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1A1B1C"/>
                </a:solidFill>
                <a:latin typeface="Times New Roman" pitchFamily="18" charset="0"/>
              </a:rPr>
              <a:t>Explanation</a:t>
            </a:r>
            <a:endParaRPr lang="en-US">
              <a:latin typeface="Arial" pitchFamily="34" charset="0"/>
            </a:endParaRPr>
          </a:p>
        </p:txBody>
      </p:sp>
      <p:sp>
        <p:nvSpPr>
          <p:cNvPr id="18" name="Freeform 15"/>
          <p:cNvSpPr>
            <a:spLocks noEditPoints="1"/>
          </p:cNvSpPr>
          <p:nvPr/>
        </p:nvSpPr>
        <p:spPr bwMode="auto">
          <a:xfrm>
            <a:off x="2236789" y="2238376"/>
            <a:ext cx="7616825" cy="735013"/>
          </a:xfrm>
          <a:custGeom>
            <a:avLst/>
            <a:gdLst>
              <a:gd name="T0" fmla="*/ 555 w 559"/>
              <a:gd name="T1" fmla="*/ 18 h 54"/>
              <a:gd name="T2" fmla="*/ 555 w 559"/>
              <a:gd name="T3" fmla="*/ 0 h 54"/>
              <a:gd name="T4" fmla="*/ 559 w 559"/>
              <a:gd name="T5" fmla="*/ 18 h 54"/>
              <a:gd name="T6" fmla="*/ 559 w 559"/>
              <a:gd name="T7" fmla="*/ 0 h 54"/>
              <a:gd name="T8" fmla="*/ 0 w 559"/>
              <a:gd name="T9" fmla="*/ 18 h 54"/>
              <a:gd name="T10" fmla="*/ 559 w 559"/>
              <a:gd name="T11" fmla="*/ 18 h 54"/>
              <a:gd name="T12" fmla="*/ 0 w 559"/>
              <a:gd name="T13" fmla="*/ 54 h 54"/>
              <a:gd name="T14" fmla="*/ 0 w 559"/>
              <a:gd name="T15" fmla="*/ 18 h 54"/>
              <a:gd name="T16" fmla="*/ 4 w 559"/>
              <a:gd name="T17" fmla="*/ 54 h 54"/>
              <a:gd name="T18" fmla="*/ 4 w 559"/>
              <a:gd name="T19" fmla="*/ 18 h 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59" h="54">
                <a:moveTo>
                  <a:pt x="555" y="18"/>
                </a:moveTo>
                <a:lnTo>
                  <a:pt x="555" y="0"/>
                </a:lnTo>
                <a:moveTo>
                  <a:pt x="559" y="18"/>
                </a:moveTo>
                <a:lnTo>
                  <a:pt x="559" y="0"/>
                </a:lnTo>
                <a:moveTo>
                  <a:pt x="0" y="18"/>
                </a:moveTo>
                <a:lnTo>
                  <a:pt x="559" y="18"/>
                </a:lnTo>
                <a:moveTo>
                  <a:pt x="0" y="54"/>
                </a:moveTo>
                <a:lnTo>
                  <a:pt x="0" y="18"/>
                </a:lnTo>
                <a:moveTo>
                  <a:pt x="4" y="54"/>
                </a:moveTo>
                <a:lnTo>
                  <a:pt x="4" y="18"/>
                </a:lnTo>
              </a:path>
            </a:pathLst>
          </a:custGeom>
          <a:noFill/>
          <a:ln w="9" cap="flat">
            <a:solidFill>
              <a:srgbClr val="1A1B1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Rectangle 16"/>
          <p:cNvSpPr>
            <a:spLocks noChangeArrowheads="1"/>
          </p:cNvSpPr>
          <p:nvPr/>
        </p:nvSpPr>
        <p:spPr bwMode="auto">
          <a:xfrm>
            <a:off x="2414588" y="2482851"/>
            <a:ext cx="231653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xchg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1600" i="1" dirty="0" err="1">
                <a:latin typeface="Times New Roman" pitchFamily="18" charset="0"/>
                <a:cs typeface="Times New Roman" pitchFamily="18" charset="0"/>
              </a:rPr>
              <a:t>reg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1600" i="1" dirty="0" err="1">
                <a:latin typeface="Times New Roman" pitchFamily="18" charset="0"/>
                <a:cs typeface="Times New Roman" pitchFamily="18" charset="0"/>
              </a:rPr>
              <a:t>mem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), (</a:t>
            </a:r>
            <a:r>
              <a:rPr lang="en-US" sz="1600" i="1" dirty="0" err="1">
                <a:latin typeface="Times New Roman" pitchFamily="18" charset="0"/>
                <a:cs typeface="Times New Roman" pitchFamily="18" charset="0"/>
              </a:rPr>
              <a:t>reg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1600" i="1" dirty="0" err="1">
                <a:latin typeface="Times New Roman" pitchFamily="18" charset="0"/>
                <a:cs typeface="Times New Roman" pitchFamily="18" charset="0"/>
              </a:rPr>
              <a:t>mem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 flipV="1">
            <a:off x="5099050" y="2482850"/>
            <a:ext cx="0" cy="490538"/>
          </a:xfrm>
          <a:prstGeom prst="line">
            <a:avLst/>
          </a:prstGeom>
          <a:noFill/>
          <a:ln w="9" cap="flat">
            <a:solidFill>
              <a:srgbClr val="1A1B1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Rectangle 18"/>
          <p:cNvSpPr>
            <a:spLocks noChangeArrowheads="1"/>
          </p:cNvSpPr>
          <p:nvPr/>
        </p:nvSpPr>
        <p:spPr bwMode="auto">
          <a:xfrm>
            <a:off x="5235576" y="2482851"/>
            <a:ext cx="173124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xchg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eax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, [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eax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edi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]</a:t>
            </a:r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 flipV="1">
            <a:off x="7224713" y="2482850"/>
            <a:ext cx="0" cy="490538"/>
          </a:xfrm>
          <a:prstGeom prst="line">
            <a:avLst/>
          </a:prstGeom>
          <a:noFill/>
          <a:ln w="9" cap="flat">
            <a:solidFill>
              <a:srgbClr val="1A1B1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Rectangle 20"/>
          <p:cNvSpPr>
            <a:spLocks noChangeArrowheads="1"/>
          </p:cNvSpPr>
          <p:nvPr/>
        </p:nvSpPr>
        <p:spPr bwMode="auto">
          <a:xfrm>
            <a:off x="7361239" y="2482851"/>
            <a:ext cx="2021387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swap the contents of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eax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and [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eax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edi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]</a:t>
            </a:r>
          </a:p>
        </p:txBody>
      </p:sp>
      <p:sp>
        <p:nvSpPr>
          <p:cNvPr id="24" name="Freeform 21"/>
          <p:cNvSpPr>
            <a:spLocks noEditPoints="1"/>
          </p:cNvSpPr>
          <p:nvPr/>
        </p:nvSpPr>
        <p:spPr bwMode="auto">
          <a:xfrm>
            <a:off x="2236789" y="2482850"/>
            <a:ext cx="7616825" cy="546100"/>
          </a:xfrm>
          <a:custGeom>
            <a:avLst/>
            <a:gdLst>
              <a:gd name="T0" fmla="*/ 555 w 559"/>
              <a:gd name="T1" fmla="*/ 36 h 40"/>
              <a:gd name="T2" fmla="*/ 555 w 559"/>
              <a:gd name="T3" fmla="*/ 0 h 40"/>
              <a:gd name="T4" fmla="*/ 559 w 559"/>
              <a:gd name="T5" fmla="*/ 36 h 40"/>
              <a:gd name="T6" fmla="*/ 559 w 559"/>
              <a:gd name="T7" fmla="*/ 0 h 40"/>
              <a:gd name="T8" fmla="*/ 0 w 559"/>
              <a:gd name="T9" fmla="*/ 36 h 40"/>
              <a:gd name="T10" fmla="*/ 559 w 559"/>
              <a:gd name="T11" fmla="*/ 36 h 40"/>
              <a:gd name="T12" fmla="*/ 0 w 559"/>
              <a:gd name="T13" fmla="*/ 40 h 40"/>
              <a:gd name="T14" fmla="*/ 559 w 559"/>
              <a:gd name="T15" fmla="*/ 40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59" h="40">
                <a:moveTo>
                  <a:pt x="555" y="36"/>
                </a:moveTo>
                <a:lnTo>
                  <a:pt x="555" y="0"/>
                </a:lnTo>
                <a:moveTo>
                  <a:pt x="559" y="36"/>
                </a:moveTo>
                <a:lnTo>
                  <a:pt x="559" y="0"/>
                </a:lnTo>
                <a:moveTo>
                  <a:pt x="0" y="36"/>
                </a:moveTo>
                <a:lnTo>
                  <a:pt x="559" y="36"/>
                </a:lnTo>
                <a:moveTo>
                  <a:pt x="0" y="40"/>
                </a:moveTo>
                <a:lnTo>
                  <a:pt x="559" y="40"/>
                </a:lnTo>
              </a:path>
            </a:pathLst>
          </a:custGeom>
          <a:noFill/>
          <a:ln w="9" cap="flat">
            <a:solidFill>
              <a:srgbClr val="1A1B1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2362200" y="228601"/>
            <a:ext cx="7416800" cy="936625"/>
          </a:xfrm>
        </p:spPr>
        <p:txBody>
          <a:bodyPr vert="horz" lIns="0" tIns="0" rIns="0" bIns="0" rtlCol="0" anchor="ctr">
            <a:normAutofit fontScale="90000"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fr-FR" dirty="0" err="1">
                <a:solidFill>
                  <a:schemeClr val="tx1"/>
                </a:solidFill>
              </a:rPr>
              <a:t>Stack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i="1" dirty="0">
                <a:solidFill>
                  <a:schemeClr val="tx1"/>
                </a:solidFill>
              </a:rPr>
              <a:t>push </a:t>
            </a:r>
            <a:r>
              <a:rPr lang="fr-FR" dirty="0">
                <a:solidFill>
                  <a:schemeClr val="tx1"/>
                </a:solidFill>
              </a:rPr>
              <a:t>and </a:t>
            </a:r>
            <a:r>
              <a:rPr lang="fr-FR" i="1" dirty="0">
                <a:solidFill>
                  <a:schemeClr val="tx1"/>
                </a:solidFill>
              </a:rPr>
              <a:t>pop </a:t>
            </a:r>
            <a:r>
              <a:rPr lang="fr-FR" dirty="0">
                <a:solidFill>
                  <a:schemeClr val="tx1"/>
                </a:solidFill>
              </a:rPr>
              <a:t>Instructions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2386014" y="3048000"/>
            <a:ext cx="7900987" cy="3314700"/>
          </a:xfrm>
        </p:spPr>
        <p:txBody>
          <a:bodyPr vert="horz" lIns="0" tIns="0" rIns="0" bIns="0" rtlCol="0">
            <a:normAutofit/>
          </a:bodyPr>
          <a:lstStyle>
            <a:defPPr marL="432000" marR="0" lvl="0" indent="-324000" algn="l" hangingPunct="1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defPPr>
            <a:lvl1pPr marL="432000" marR="0" lvl="0" indent="-324000" algn="l" hangingPunct="1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1pPr>
            <a:lvl2pPr marL="864000" marR="0" lvl="1" indent="-324000" algn="l" hangingPunct="1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tabLst/>
              <a:defRPr lang="fr-FR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2pPr>
            <a:lvl3pPr marL="1295999" marR="0" lvl="2" indent="-288000" algn="l" hangingPunct="1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3pPr>
            <a:lvl4pPr marL="1728000" marR="0" lvl="3" indent="-216000" algn="l" hangingPunct="1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4pPr>
            <a:lvl5pPr marL="2160000" marR="0" lvl="4" indent="-216000" algn="l" hangingPunct="1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5pPr>
            <a:lvl6pPr marL="2592000" marR="0" lvl="5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6pPr>
            <a:lvl7pPr marL="3024000" marR="0" lvl="6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7pPr>
            <a:lvl8pPr marL="3456000" marR="0" lvl="7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8pPr>
            <a:lvl9pPr marL="3887999" marR="0" lvl="8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9pPr>
          </a:lstStyle>
          <a:p>
            <a:pPr lvl="0">
              <a:buSzPct val="100000"/>
              <a:buFont typeface="Symbol" panose="05050102010706020507" pitchFamily="18" charset="2"/>
              <a:buChar char="*"/>
            </a:pPr>
            <a:r>
              <a:rPr lang="en-US" sz="2600" dirty="0">
                <a:latin typeface="Calibri" panose="020F0502020204030204" pitchFamily="34" charset="0"/>
              </a:rPr>
              <a:t>An x86 </a:t>
            </a:r>
            <a:r>
              <a:rPr lang="en-US" sz="2600" dirty="0">
                <a:solidFill>
                  <a:srgbClr val="008000"/>
                </a:solidFill>
                <a:latin typeface="Calibri" panose="020F0502020204030204" pitchFamily="34" charset="0"/>
              </a:rPr>
              <a:t>processor</a:t>
            </a:r>
            <a:r>
              <a:rPr lang="en-US" sz="2600" dirty="0">
                <a:latin typeface="Calibri" panose="020F0502020204030204" pitchFamily="34" charset="0"/>
              </a:rPr>
              <a:t> is aware of the </a:t>
            </a:r>
            <a:r>
              <a:rPr lang="en-US" sz="2600" dirty="0">
                <a:solidFill>
                  <a:srgbClr val="280099"/>
                </a:solidFill>
                <a:latin typeface="Calibri" panose="020F0502020204030204" pitchFamily="34" charset="0"/>
              </a:rPr>
              <a:t>stack</a:t>
            </a:r>
          </a:p>
          <a:p>
            <a:pPr lvl="0">
              <a:buSzPct val="100000"/>
              <a:buFont typeface="Symbol" panose="05050102010706020507" pitchFamily="18" charset="2"/>
              <a:buChar char="*"/>
            </a:pPr>
            <a:r>
              <a:rPr lang="en-US" sz="2600" dirty="0">
                <a:latin typeface="Calibri" panose="020F0502020204030204" pitchFamily="34" charset="0"/>
              </a:rPr>
              <a:t>It is aware that the </a:t>
            </a:r>
            <a:r>
              <a:rPr lang="en-US" sz="2600" dirty="0">
                <a:solidFill>
                  <a:srgbClr val="280099"/>
                </a:solidFill>
                <a:latin typeface="Calibri" panose="020F0502020204030204" pitchFamily="34" charset="0"/>
              </a:rPr>
              <a:t>stack pointer</a:t>
            </a:r>
            <a:r>
              <a:rPr lang="en-US" sz="2600" dirty="0">
                <a:latin typeface="Calibri" panose="020F0502020204030204" pitchFamily="34" charset="0"/>
              </a:rPr>
              <a:t> is stored in the </a:t>
            </a:r>
            <a:r>
              <a:rPr lang="en-US" sz="2600" dirty="0">
                <a:solidFill>
                  <a:srgbClr val="DC2300"/>
                </a:solidFill>
                <a:latin typeface="Calibri" panose="020F0502020204030204" pitchFamily="34" charset="0"/>
              </a:rPr>
              <a:t>register</a:t>
            </a:r>
            <a:r>
              <a:rPr lang="en-US" sz="2600" dirty="0">
                <a:latin typeface="Calibri" panose="020F0502020204030204" pitchFamily="34" charset="0"/>
              </a:rPr>
              <a:t>, </a:t>
            </a:r>
            <a:r>
              <a:rPr lang="en-US" sz="2600" dirty="0" err="1">
                <a:solidFill>
                  <a:srgbClr val="280099"/>
                </a:solidFill>
                <a:latin typeface="Calibri" panose="020F0502020204030204" pitchFamily="34" charset="0"/>
              </a:rPr>
              <a:t>esp</a:t>
            </a:r>
            <a:endParaRPr lang="en-US" sz="2600" dirty="0">
              <a:solidFill>
                <a:srgbClr val="280099"/>
              </a:solidFill>
              <a:latin typeface="Calibri" panose="020F0502020204030204" pitchFamily="34" charset="0"/>
            </a:endParaRPr>
          </a:p>
          <a:p>
            <a:pPr lvl="0">
              <a:buSzPct val="100000"/>
              <a:buFont typeface="Symbol" panose="05050102010706020507" pitchFamily="18" charset="2"/>
              <a:buChar char="*"/>
            </a:pPr>
            <a:r>
              <a:rPr lang="en-US" sz="2600" dirty="0">
                <a:latin typeface="Calibri" panose="020F0502020204030204" pitchFamily="34" charset="0"/>
              </a:rPr>
              <a:t>The </a:t>
            </a:r>
            <a:r>
              <a:rPr lang="en-US" sz="2600" dirty="0">
                <a:solidFill>
                  <a:srgbClr val="280099"/>
                </a:solidFill>
                <a:latin typeface="Calibri" panose="020F0502020204030204" pitchFamily="34" charset="0"/>
              </a:rPr>
              <a:t>push</a:t>
            </a:r>
            <a:r>
              <a:rPr lang="en-US" sz="2600" dirty="0">
                <a:latin typeface="Calibri" panose="020F0502020204030204" pitchFamily="34" charset="0"/>
              </a:rPr>
              <a:t> instruction decrements the </a:t>
            </a:r>
            <a:r>
              <a:rPr lang="en-US" sz="2600" dirty="0">
                <a:solidFill>
                  <a:srgbClr val="FF3333"/>
                </a:solidFill>
                <a:latin typeface="Calibri" panose="020F0502020204030204" pitchFamily="34" charset="0"/>
              </a:rPr>
              <a:t>stack pointer</a:t>
            </a:r>
          </a:p>
          <a:p>
            <a:pPr lvl="0">
              <a:buSzPct val="100000"/>
              <a:buFont typeface="Symbol" panose="05050102010706020507" pitchFamily="18" charset="2"/>
              <a:buChar char="*"/>
            </a:pPr>
            <a:r>
              <a:rPr lang="en-US" sz="2600" dirty="0">
                <a:latin typeface="Calibri" panose="020F0502020204030204" pitchFamily="34" charset="0"/>
              </a:rPr>
              <a:t>The </a:t>
            </a:r>
            <a:r>
              <a:rPr lang="en-US" sz="2600" dirty="0">
                <a:solidFill>
                  <a:srgbClr val="008000"/>
                </a:solidFill>
                <a:latin typeface="Calibri" panose="020F0502020204030204" pitchFamily="34" charset="0"/>
              </a:rPr>
              <a:t>pop</a:t>
            </a:r>
            <a:r>
              <a:rPr lang="en-US" sz="2600" dirty="0">
                <a:latin typeface="Calibri" panose="020F0502020204030204" pitchFamily="34" charset="0"/>
              </a:rPr>
              <a:t> instruction increments the </a:t>
            </a:r>
            <a:r>
              <a:rPr lang="en-US" sz="2600" dirty="0">
                <a:solidFill>
                  <a:srgbClr val="FF3333"/>
                </a:solidFill>
                <a:latin typeface="Calibri" panose="020F0502020204030204" pitchFamily="34" charset="0"/>
              </a:rPr>
              <a:t>stack pointer</a:t>
            </a:r>
            <a:r>
              <a:rPr lang="en-US" sz="2600" dirty="0">
                <a:latin typeface="Calibri" panose="020F0502020204030204" pitchFamily="34" charset="0"/>
              </a:rPr>
              <a:t> and returns the contents at the </a:t>
            </a:r>
            <a:r>
              <a:rPr lang="en-US" sz="2600" dirty="0">
                <a:solidFill>
                  <a:srgbClr val="2300DC"/>
                </a:solidFill>
                <a:latin typeface="Calibri" panose="020F0502020204030204" pitchFamily="34" charset="0"/>
              </a:rPr>
              <a:t>top of the stack</a:t>
            </a:r>
          </a:p>
        </p:txBody>
      </p:sp>
      <p:grpSp>
        <p:nvGrpSpPr>
          <p:cNvPr id="7" name="Group 5"/>
          <p:cNvGrpSpPr>
            <a:grpSpLocks noChangeAspect="1"/>
          </p:cNvGrpSpPr>
          <p:nvPr/>
        </p:nvGrpSpPr>
        <p:grpSpPr bwMode="auto">
          <a:xfrm>
            <a:off x="2438400" y="1698626"/>
            <a:ext cx="7315200" cy="892175"/>
            <a:chOff x="916" y="1104"/>
            <a:chExt cx="4608" cy="562"/>
          </a:xfrm>
        </p:grpSpPr>
        <p:sp>
          <p:nvSpPr>
            <p:cNvPr id="8" name="AutoShape 4"/>
            <p:cNvSpPr>
              <a:spLocks noChangeAspect="1" noChangeArrowheads="1" noTextEdit="1"/>
            </p:cNvSpPr>
            <p:nvPr/>
          </p:nvSpPr>
          <p:spPr bwMode="auto">
            <a:xfrm>
              <a:off x="916" y="1104"/>
              <a:ext cx="4608" cy="5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042" y="1146"/>
              <a:ext cx="533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>
                  <a:solidFill>
                    <a:srgbClr val="1A1B1C"/>
                  </a:solidFill>
                  <a:latin typeface="Times New Roman" pitchFamily="18" charset="0"/>
                </a:rPr>
                <a:t>Semantics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10" name="Rectangle 7"/>
            <p:cNvSpPr>
              <a:spLocks noChangeArrowheads="1"/>
            </p:cNvSpPr>
            <p:nvPr/>
          </p:nvSpPr>
          <p:spPr bwMode="auto">
            <a:xfrm>
              <a:off x="2406" y="1146"/>
              <a:ext cx="460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>
                  <a:solidFill>
                    <a:srgbClr val="1A1B1C"/>
                  </a:solidFill>
                  <a:latin typeface="Times New Roman" pitchFamily="18" charset="0"/>
                </a:rPr>
                <a:t>Example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11" name="Rectangle 8"/>
            <p:cNvSpPr>
              <a:spLocks noChangeArrowheads="1"/>
            </p:cNvSpPr>
            <p:nvPr/>
          </p:nvSpPr>
          <p:spPr bwMode="auto">
            <a:xfrm>
              <a:off x="3042" y="1146"/>
              <a:ext cx="626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>
                  <a:solidFill>
                    <a:srgbClr val="1A1B1C"/>
                  </a:solidFill>
                  <a:latin typeface="Times New Roman" pitchFamily="18" charset="0"/>
                </a:rPr>
                <a:t>Explanation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12" name="Rectangle 9"/>
            <p:cNvSpPr>
              <a:spLocks noChangeArrowheads="1"/>
            </p:cNvSpPr>
            <p:nvPr/>
          </p:nvSpPr>
          <p:spPr bwMode="auto">
            <a:xfrm>
              <a:off x="1042" y="1304"/>
              <a:ext cx="1070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push (</a:t>
              </a:r>
              <a:r>
                <a:rPr lang="en-US" sz="1600" i="1" dirty="0" err="1">
                  <a:latin typeface="Times New Roman" pitchFamily="18" charset="0"/>
                  <a:cs typeface="Times New Roman" pitchFamily="18" charset="0"/>
                </a:rPr>
                <a:t>reg</a:t>
              </a:r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/</a:t>
              </a:r>
              <a:r>
                <a:rPr lang="en-US" sz="1600" i="1" dirty="0" err="1">
                  <a:latin typeface="Times New Roman" pitchFamily="18" charset="0"/>
                  <a:cs typeface="Times New Roman" pitchFamily="18" charset="0"/>
                </a:rPr>
                <a:t>mem</a:t>
              </a:r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/</a:t>
              </a:r>
              <a:r>
                <a:rPr lang="en-US" sz="1600" i="1" dirty="0" err="1">
                  <a:latin typeface="Times New Roman" pitchFamily="18" charset="0"/>
                  <a:cs typeface="Times New Roman" pitchFamily="18" charset="0"/>
                </a:rPr>
                <a:t>imm</a:t>
              </a:r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)</a:t>
              </a:r>
            </a:p>
          </p:txBody>
        </p:sp>
        <p:sp>
          <p:nvSpPr>
            <p:cNvPr id="13" name="Rectangle 10"/>
            <p:cNvSpPr>
              <a:spLocks noChangeArrowheads="1"/>
            </p:cNvSpPr>
            <p:nvPr/>
          </p:nvSpPr>
          <p:spPr bwMode="auto">
            <a:xfrm>
              <a:off x="2406" y="1304"/>
              <a:ext cx="456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solidFill>
                    <a:srgbClr val="1A1B1C"/>
                  </a:solidFill>
                  <a:latin typeface="Times New Roman" pitchFamily="18" charset="0"/>
                </a:rPr>
                <a:t>push </a:t>
              </a:r>
              <a:r>
                <a:rPr lang="en-US" sz="1600" dirty="0" err="1">
                  <a:solidFill>
                    <a:srgbClr val="1A1B1C"/>
                  </a:solidFill>
                  <a:latin typeface="Times New Roman" pitchFamily="18" charset="0"/>
                </a:rPr>
                <a:t>ecx</a:t>
              </a:r>
              <a:endParaRPr lang="en-US" dirty="0">
                <a:latin typeface="Arial" pitchFamily="34" charset="0"/>
              </a:endParaRPr>
            </a:p>
          </p:txBody>
        </p:sp>
        <p:sp>
          <p:nvSpPr>
            <p:cNvPr id="14" name="Rectangle 11"/>
            <p:cNvSpPr>
              <a:spLocks noChangeArrowheads="1"/>
            </p:cNvSpPr>
            <p:nvPr/>
          </p:nvSpPr>
          <p:spPr bwMode="auto">
            <a:xfrm>
              <a:off x="3042" y="1304"/>
              <a:ext cx="2174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temp </a:t>
              </a:r>
              <a:r>
                <a:rPr lang="en-US" sz="1600" i="1" dirty="0">
                  <a:latin typeface="Times New Roman" pitchFamily="18" charset="0"/>
                  <a:cs typeface="Times New Roman" pitchFamily="18" charset="0"/>
                </a:rPr>
                <a:t>← </a:t>
              </a:r>
              <a:r>
                <a:rPr lang="en-US" sz="1600" dirty="0" err="1">
                  <a:latin typeface="Times New Roman" pitchFamily="18" charset="0"/>
                  <a:cs typeface="Times New Roman" pitchFamily="18" charset="0"/>
                </a:rPr>
                <a:t>ecx</a:t>
              </a:r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; </a:t>
              </a:r>
              <a:r>
                <a:rPr lang="en-US" sz="1600" dirty="0" err="1">
                  <a:latin typeface="Times New Roman" pitchFamily="18" charset="0"/>
                  <a:cs typeface="Times New Roman" pitchFamily="18" charset="0"/>
                </a:rPr>
                <a:t>esp</a:t>
              </a:r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600" i="1" dirty="0">
                  <a:latin typeface="Times New Roman" pitchFamily="18" charset="0"/>
                  <a:cs typeface="Times New Roman" pitchFamily="18" charset="0"/>
                </a:rPr>
                <a:t>← </a:t>
              </a:r>
              <a:r>
                <a:rPr lang="en-US" sz="1600" dirty="0" err="1">
                  <a:latin typeface="Times New Roman" pitchFamily="18" charset="0"/>
                  <a:cs typeface="Times New Roman" pitchFamily="18" charset="0"/>
                </a:rPr>
                <a:t>esp</a:t>
              </a:r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 - 4; [</a:t>
              </a:r>
              <a:r>
                <a:rPr lang="en-US" sz="1600" dirty="0" err="1">
                  <a:latin typeface="Times New Roman" pitchFamily="18" charset="0"/>
                  <a:cs typeface="Times New Roman" pitchFamily="18" charset="0"/>
                </a:rPr>
                <a:t>esp</a:t>
              </a:r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] </a:t>
              </a:r>
              <a:r>
                <a:rPr lang="en-US" sz="1600" i="1" dirty="0">
                  <a:latin typeface="Times New Roman" pitchFamily="18" charset="0"/>
                  <a:cs typeface="Times New Roman" pitchFamily="18" charset="0"/>
                </a:rPr>
                <a:t>← </a:t>
              </a:r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temp</a:t>
              </a:r>
            </a:p>
          </p:txBody>
        </p:sp>
        <p:sp>
          <p:nvSpPr>
            <p:cNvPr id="15" name="Rectangle 12"/>
            <p:cNvSpPr>
              <a:spLocks noChangeArrowheads="1"/>
            </p:cNvSpPr>
            <p:nvPr/>
          </p:nvSpPr>
          <p:spPr bwMode="auto">
            <a:xfrm>
              <a:off x="1042" y="1463"/>
              <a:ext cx="761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pop (</a:t>
              </a:r>
              <a:r>
                <a:rPr lang="en-US" sz="1600" i="1" dirty="0" err="1">
                  <a:latin typeface="Times New Roman" pitchFamily="18" charset="0"/>
                  <a:cs typeface="Times New Roman" pitchFamily="18" charset="0"/>
                </a:rPr>
                <a:t>reg</a:t>
              </a:r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/</a:t>
              </a:r>
              <a:r>
                <a:rPr lang="en-US" sz="1600" i="1" dirty="0" err="1">
                  <a:latin typeface="Times New Roman" pitchFamily="18" charset="0"/>
                  <a:cs typeface="Times New Roman" pitchFamily="18" charset="0"/>
                </a:rPr>
                <a:t>mem</a:t>
              </a:r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)</a:t>
              </a:r>
            </a:p>
          </p:txBody>
        </p:sp>
        <p:sp>
          <p:nvSpPr>
            <p:cNvPr id="16" name="Rectangle 13"/>
            <p:cNvSpPr>
              <a:spLocks noChangeArrowheads="1"/>
            </p:cNvSpPr>
            <p:nvPr/>
          </p:nvSpPr>
          <p:spPr bwMode="auto">
            <a:xfrm>
              <a:off x="2406" y="1463"/>
              <a:ext cx="406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solidFill>
                    <a:srgbClr val="1A1B1C"/>
                  </a:solidFill>
                  <a:latin typeface="Times New Roman" pitchFamily="18" charset="0"/>
                </a:rPr>
                <a:t>pop </a:t>
              </a:r>
              <a:r>
                <a:rPr lang="en-US" sz="1600" dirty="0" err="1">
                  <a:solidFill>
                    <a:srgbClr val="1A1B1C"/>
                  </a:solidFill>
                  <a:latin typeface="Times New Roman" pitchFamily="18" charset="0"/>
                </a:rPr>
                <a:t>ecx</a:t>
              </a:r>
              <a:endParaRPr lang="en-US" dirty="0">
                <a:latin typeface="Arial" pitchFamily="34" charset="0"/>
              </a:endParaRPr>
            </a:p>
          </p:txBody>
        </p:sp>
        <p:sp>
          <p:nvSpPr>
            <p:cNvPr id="17" name="Rectangle 14"/>
            <p:cNvSpPr>
              <a:spLocks noChangeArrowheads="1"/>
            </p:cNvSpPr>
            <p:nvPr/>
          </p:nvSpPr>
          <p:spPr bwMode="auto">
            <a:xfrm>
              <a:off x="3042" y="1463"/>
              <a:ext cx="2225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temp </a:t>
              </a:r>
              <a:r>
                <a:rPr lang="en-US" sz="1600" i="1" dirty="0">
                  <a:latin typeface="Times New Roman" pitchFamily="18" charset="0"/>
                  <a:cs typeface="Times New Roman" pitchFamily="18" charset="0"/>
                </a:rPr>
                <a:t>← </a:t>
              </a:r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[</a:t>
              </a:r>
              <a:r>
                <a:rPr lang="en-US" sz="1600" dirty="0" err="1">
                  <a:latin typeface="Times New Roman" pitchFamily="18" charset="0"/>
                  <a:cs typeface="Times New Roman" pitchFamily="18" charset="0"/>
                </a:rPr>
                <a:t>esp</a:t>
              </a:r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]; </a:t>
              </a:r>
              <a:r>
                <a:rPr lang="en-US" sz="1600" dirty="0" err="1">
                  <a:latin typeface="Times New Roman" pitchFamily="18" charset="0"/>
                  <a:cs typeface="Times New Roman" pitchFamily="18" charset="0"/>
                </a:rPr>
                <a:t>esp</a:t>
              </a:r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600" i="1" dirty="0">
                  <a:latin typeface="Times New Roman" pitchFamily="18" charset="0"/>
                  <a:cs typeface="Times New Roman" pitchFamily="18" charset="0"/>
                </a:rPr>
                <a:t>← </a:t>
              </a:r>
              <a:r>
                <a:rPr lang="en-US" sz="1600" dirty="0" err="1">
                  <a:latin typeface="Times New Roman" pitchFamily="18" charset="0"/>
                  <a:cs typeface="Times New Roman" pitchFamily="18" charset="0"/>
                </a:rPr>
                <a:t>esp</a:t>
              </a:r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 + 4; </a:t>
              </a:r>
              <a:r>
                <a:rPr lang="en-US" sz="1600" dirty="0" err="1">
                  <a:latin typeface="Times New Roman" pitchFamily="18" charset="0"/>
                  <a:cs typeface="Times New Roman" pitchFamily="18" charset="0"/>
                </a:rPr>
                <a:t>ecx</a:t>
              </a:r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600" i="1" dirty="0">
                  <a:latin typeface="Times New Roman" pitchFamily="18" charset="0"/>
                  <a:cs typeface="Times New Roman" pitchFamily="18" charset="0"/>
                </a:rPr>
                <a:t>← </a:t>
              </a:r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temp</a:t>
              </a:r>
            </a:p>
          </p:txBody>
        </p:sp>
        <p:sp>
          <p:nvSpPr>
            <p:cNvPr id="18" name="Line 15"/>
            <p:cNvSpPr>
              <a:spLocks noChangeShapeType="1"/>
            </p:cNvSpPr>
            <p:nvPr/>
          </p:nvSpPr>
          <p:spPr bwMode="auto">
            <a:xfrm flipV="1">
              <a:off x="966" y="1154"/>
              <a:ext cx="0" cy="151"/>
            </a:xfrm>
            <a:prstGeom prst="line">
              <a:avLst/>
            </a:prstGeom>
            <a:noFill/>
            <a:ln w="8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Line 16"/>
            <p:cNvSpPr>
              <a:spLocks noChangeShapeType="1"/>
            </p:cNvSpPr>
            <p:nvPr/>
          </p:nvSpPr>
          <p:spPr bwMode="auto">
            <a:xfrm flipV="1">
              <a:off x="933" y="1154"/>
              <a:ext cx="0" cy="151"/>
            </a:xfrm>
            <a:prstGeom prst="line">
              <a:avLst/>
            </a:prstGeom>
            <a:noFill/>
            <a:ln w="8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Line 17"/>
            <p:cNvSpPr>
              <a:spLocks noChangeShapeType="1"/>
            </p:cNvSpPr>
            <p:nvPr/>
          </p:nvSpPr>
          <p:spPr bwMode="auto">
            <a:xfrm>
              <a:off x="933" y="1154"/>
              <a:ext cx="4570" cy="0"/>
            </a:xfrm>
            <a:prstGeom prst="line">
              <a:avLst/>
            </a:prstGeom>
            <a:noFill/>
            <a:ln w="8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Line 18"/>
            <p:cNvSpPr>
              <a:spLocks noChangeShapeType="1"/>
            </p:cNvSpPr>
            <p:nvPr/>
          </p:nvSpPr>
          <p:spPr bwMode="auto">
            <a:xfrm>
              <a:off x="933" y="1121"/>
              <a:ext cx="4570" cy="0"/>
            </a:xfrm>
            <a:prstGeom prst="line">
              <a:avLst/>
            </a:prstGeom>
            <a:noFill/>
            <a:ln w="8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Line 19"/>
            <p:cNvSpPr>
              <a:spLocks noChangeShapeType="1"/>
            </p:cNvSpPr>
            <p:nvPr/>
          </p:nvSpPr>
          <p:spPr bwMode="auto">
            <a:xfrm flipV="1">
              <a:off x="2331" y="1154"/>
              <a:ext cx="0" cy="151"/>
            </a:xfrm>
            <a:prstGeom prst="line">
              <a:avLst/>
            </a:prstGeom>
            <a:noFill/>
            <a:ln w="8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Line 20"/>
            <p:cNvSpPr>
              <a:spLocks noChangeShapeType="1"/>
            </p:cNvSpPr>
            <p:nvPr/>
          </p:nvSpPr>
          <p:spPr bwMode="auto">
            <a:xfrm flipV="1">
              <a:off x="2967" y="1154"/>
              <a:ext cx="0" cy="151"/>
            </a:xfrm>
            <a:prstGeom prst="line">
              <a:avLst/>
            </a:prstGeom>
            <a:noFill/>
            <a:ln w="8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21"/>
            <p:cNvSpPr>
              <a:spLocks noEditPoints="1"/>
            </p:cNvSpPr>
            <p:nvPr/>
          </p:nvSpPr>
          <p:spPr bwMode="auto">
            <a:xfrm>
              <a:off x="933" y="1154"/>
              <a:ext cx="4570" cy="310"/>
            </a:xfrm>
            <a:custGeom>
              <a:avLst/>
              <a:gdLst>
                <a:gd name="T0" fmla="*/ 542 w 546"/>
                <a:gd name="T1" fmla="*/ 18 h 37"/>
                <a:gd name="T2" fmla="*/ 542 w 546"/>
                <a:gd name="T3" fmla="*/ 0 h 37"/>
                <a:gd name="T4" fmla="*/ 546 w 546"/>
                <a:gd name="T5" fmla="*/ 18 h 37"/>
                <a:gd name="T6" fmla="*/ 546 w 546"/>
                <a:gd name="T7" fmla="*/ 0 h 37"/>
                <a:gd name="T8" fmla="*/ 0 w 546"/>
                <a:gd name="T9" fmla="*/ 18 h 37"/>
                <a:gd name="T10" fmla="*/ 546 w 546"/>
                <a:gd name="T11" fmla="*/ 18 h 37"/>
                <a:gd name="T12" fmla="*/ 0 w 546"/>
                <a:gd name="T13" fmla="*/ 37 h 37"/>
                <a:gd name="T14" fmla="*/ 0 w 546"/>
                <a:gd name="T15" fmla="*/ 18 h 37"/>
                <a:gd name="T16" fmla="*/ 4 w 546"/>
                <a:gd name="T17" fmla="*/ 37 h 37"/>
                <a:gd name="T18" fmla="*/ 4 w 546"/>
                <a:gd name="T19" fmla="*/ 18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46" h="37">
                  <a:moveTo>
                    <a:pt x="542" y="18"/>
                  </a:moveTo>
                  <a:lnTo>
                    <a:pt x="542" y="0"/>
                  </a:lnTo>
                  <a:moveTo>
                    <a:pt x="546" y="18"/>
                  </a:moveTo>
                  <a:lnTo>
                    <a:pt x="546" y="0"/>
                  </a:lnTo>
                  <a:moveTo>
                    <a:pt x="0" y="18"/>
                  </a:moveTo>
                  <a:lnTo>
                    <a:pt x="546" y="18"/>
                  </a:lnTo>
                  <a:moveTo>
                    <a:pt x="0" y="37"/>
                  </a:moveTo>
                  <a:lnTo>
                    <a:pt x="0" y="18"/>
                  </a:lnTo>
                  <a:moveTo>
                    <a:pt x="4" y="37"/>
                  </a:moveTo>
                  <a:lnTo>
                    <a:pt x="4" y="18"/>
                  </a:lnTo>
                </a:path>
              </a:pathLst>
            </a:custGeom>
            <a:noFill/>
            <a:ln w="8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Line 22"/>
            <p:cNvSpPr>
              <a:spLocks noChangeShapeType="1"/>
            </p:cNvSpPr>
            <p:nvPr/>
          </p:nvSpPr>
          <p:spPr bwMode="auto">
            <a:xfrm flipV="1">
              <a:off x="2331" y="1305"/>
              <a:ext cx="0" cy="159"/>
            </a:xfrm>
            <a:prstGeom prst="line">
              <a:avLst/>
            </a:prstGeom>
            <a:noFill/>
            <a:ln w="8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Line 23"/>
            <p:cNvSpPr>
              <a:spLocks noChangeShapeType="1"/>
            </p:cNvSpPr>
            <p:nvPr/>
          </p:nvSpPr>
          <p:spPr bwMode="auto">
            <a:xfrm flipV="1">
              <a:off x="2967" y="1305"/>
              <a:ext cx="0" cy="159"/>
            </a:xfrm>
            <a:prstGeom prst="line">
              <a:avLst/>
            </a:prstGeom>
            <a:noFill/>
            <a:ln w="8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4"/>
            <p:cNvSpPr>
              <a:spLocks noEditPoints="1"/>
            </p:cNvSpPr>
            <p:nvPr/>
          </p:nvSpPr>
          <p:spPr bwMode="auto">
            <a:xfrm>
              <a:off x="933" y="1305"/>
              <a:ext cx="4570" cy="309"/>
            </a:xfrm>
            <a:custGeom>
              <a:avLst/>
              <a:gdLst>
                <a:gd name="T0" fmla="*/ 542 w 546"/>
                <a:gd name="T1" fmla="*/ 19 h 37"/>
                <a:gd name="T2" fmla="*/ 542 w 546"/>
                <a:gd name="T3" fmla="*/ 0 h 37"/>
                <a:gd name="T4" fmla="*/ 546 w 546"/>
                <a:gd name="T5" fmla="*/ 19 h 37"/>
                <a:gd name="T6" fmla="*/ 546 w 546"/>
                <a:gd name="T7" fmla="*/ 0 h 37"/>
                <a:gd name="T8" fmla="*/ 0 w 546"/>
                <a:gd name="T9" fmla="*/ 19 h 37"/>
                <a:gd name="T10" fmla="*/ 546 w 546"/>
                <a:gd name="T11" fmla="*/ 19 h 37"/>
                <a:gd name="T12" fmla="*/ 0 w 546"/>
                <a:gd name="T13" fmla="*/ 37 h 37"/>
                <a:gd name="T14" fmla="*/ 0 w 546"/>
                <a:gd name="T15" fmla="*/ 19 h 37"/>
                <a:gd name="T16" fmla="*/ 4 w 546"/>
                <a:gd name="T17" fmla="*/ 37 h 37"/>
                <a:gd name="T18" fmla="*/ 4 w 546"/>
                <a:gd name="T19" fmla="*/ 19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46" h="37">
                  <a:moveTo>
                    <a:pt x="542" y="19"/>
                  </a:moveTo>
                  <a:lnTo>
                    <a:pt x="542" y="0"/>
                  </a:lnTo>
                  <a:moveTo>
                    <a:pt x="546" y="19"/>
                  </a:moveTo>
                  <a:lnTo>
                    <a:pt x="546" y="0"/>
                  </a:lnTo>
                  <a:moveTo>
                    <a:pt x="0" y="19"/>
                  </a:moveTo>
                  <a:lnTo>
                    <a:pt x="546" y="19"/>
                  </a:lnTo>
                  <a:moveTo>
                    <a:pt x="0" y="37"/>
                  </a:moveTo>
                  <a:lnTo>
                    <a:pt x="0" y="19"/>
                  </a:lnTo>
                  <a:moveTo>
                    <a:pt x="4" y="37"/>
                  </a:moveTo>
                  <a:lnTo>
                    <a:pt x="4" y="19"/>
                  </a:lnTo>
                </a:path>
              </a:pathLst>
            </a:custGeom>
            <a:noFill/>
            <a:ln w="8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Line 25"/>
            <p:cNvSpPr>
              <a:spLocks noChangeShapeType="1"/>
            </p:cNvSpPr>
            <p:nvPr/>
          </p:nvSpPr>
          <p:spPr bwMode="auto">
            <a:xfrm flipV="1">
              <a:off x="2331" y="1464"/>
              <a:ext cx="0" cy="150"/>
            </a:xfrm>
            <a:prstGeom prst="line">
              <a:avLst/>
            </a:prstGeom>
            <a:noFill/>
            <a:ln w="8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Line 26"/>
            <p:cNvSpPr>
              <a:spLocks noChangeShapeType="1"/>
            </p:cNvSpPr>
            <p:nvPr/>
          </p:nvSpPr>
          <p:spPr bwMode="auto">
            <a:xfrm flipV="1">
              <a:off x="2967" y="1464"/>
              <a:ext cx="0" cy="150"/>
            </a:xfrm>
            <a:prstGeom prst="line">
              <a:avLst/>
            </a:prstGeom>
            <a:noFill/>
            <a:ln w="8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27"/>
            <p:cNvSpPr>
              <a:spLocks noEditPoints="1"/>
            </p:cNvSpPr>
            <p:nvPr/>
          </p:nvSpPr>
          <p:spPr bwMode="auto">
            <a:xfrm>
              <a:off x="933" y="1464"/>
              <a:ext cx="4570" cy="184"/>
            </a:xfrm>
            <a:custGeom>
              <a:avLst/>
              <a:gdLst>
                <a:gd name="T0" fmla="*/ 542 w 546"/>
                <a:gd name="T1" fmla="*/ 18 h 22"/>
                <a:gd name="T2" fmla="*/ 542 w 546"/>
                <a:gd name="T3" fmla="*/ 0 h 22"/>
                <a:gd name="T4" fmla="*/ 546 w 546"/>
                <a:gd name="T5" fmla="*/ 18 h 22"/>
                <a:gd name="T6" fmla="*/ 546 w 546"/>
                <a:gd name="T7" fmla="*/ 0 h 22"/>
                <a:gd name="T8" fmla="*/ 0 w 546"/>
                <a:gd name="T9" fmla="*/ 18 h 22"/>
                <a:gd name="T10" fmla="*/ 546 w 546"/>
                <a:gd name="T11" fmla="*/ 18 h 22"/>
                <a:gd name="T12" fmla="*/ 0 w 546"/>
                <a:gd name="T13" fmla="*/ 22 h 22"/>
                <a:gd name="T14" fmla="*/ 546 w 546"/>
                <a:gd name="T1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46" h="22">
                  <a:moveTo>
                    <a:pt x="542" y="18"/>
                  </a:moveTo>
                  <a:lnTo>
                    <a:pt x="542" y="0"/>
                  </a:lnTo>
                  <a:moveTo>
                    <a:pt x="546" y="18"/>
                  </a:moveTo>
                  <a:lnTo>
                    <a:pt x="546" y="0"/>
                  </a:lnTo>
                  <a:moveTo>
                    <a:pt x="0" y="18"/>
                  </a:moveTo>
                  <a:lnTo>
                    <a:pt x="546" y="18"/>
                  </a:lnTo>
                  <a:moveTo>
                    <a:pt x="0" y="22"/>
                  </a:moveTo>
                  <a:lnTo>
                    <a:pt x="546" y="22"/>
                  </a:lnTo>
                </a:path>
              </a:pathLst>
            </a:custGeom>
            <a:noFill/>
            <a:ln w="8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2413000" y="206376"/>
            <a:ext cx="7416800" cy="936625"/>
          </a:xfrm>
        </p:spPr>
        <p:txBody>
          <a:bodyPr vert="horz" lIns="0" tIns="0" rIns="0" bIns="0" rtlCol="0" anchor="ctr">
            <a:normAutofit fontScale="90000"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fr-FR" dirty="0" err="1">
                <a:solidFill>
                  <a:schemeClr val="tx1"/>
                </a:solidFill>
              </a:rPr>
              <a:t>Specifying</a:t>
            </a:r>
            <a:r>
              <a:rPr lang="fr-FR" dirty="0">
                <a:solidFill>
                  <a:schemeClr val="tx1"/>
                </a:solidFill>
              </a:rPr>
              <a:t> Memory </a:t>
            </a:r>
            <a:r>
              <a:rPr lang="fr-FR" dirty="0" err="1">
                <a:solidFill>
                  <a:schemeClr val="tx1"/>
                </a:solidFill>
              </a:rPr>
              <a:t>Operand</a:t>
            </a:r>
            <a:r>
              <a:rPr lang="fr-FR" dirty="0">
                <a:solidFill>
                  <a:schemeClr val="tx1"/>
                </a:solidFill>
              </a:rPr>
              <a:t> Sizes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2238376" y="1600200"/>
            <a:ext cx="7667625" cy="4724400"/>
          </a:xfrm>
        </p:spPr>
        <p:txBody>
          <a:bodyPr vert="horz" lIns="0" tIns="0" rIns="0" bIns="0" rtlCol="0">
            <a:normAutofit/>
          </a:bodyPr>
          <a:lstStyle>
            <a:defPPr marL="432000" marR="0" lvl="0" indent="-324000" algn="l" hangingPunct="1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defPPr>
            <a:lvl1pPr marL="432000" marR="0" lvl="0" indent="-324000" algn="l" hangingPunct="1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1pPr>
            <a:lvl2pPr marL="864000" marR="0" lvl="1" indent="-324000" algn="l" hangingPunct="1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tabLst/>
              <a:defRPr lang="fr-FR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2pPr>
            <a:lvl3pPr marL="1295999" marR="0" lvl="2" indent="-288000" algn="l" hangingPunct="1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3pPr>
            <a:lvl4pPr marL="1728000" marR="0" lvl="3" indent="-216000" algn="l" hangingPunct="1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4pPr>
            <a:lvl5pPr marL="2160000" marR="0" lvl="4" indent="-216000" algn="l" hangingPunct="1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5pPr>
            <a:lvl6pPr marL="2592000" marR="0" lvl="5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6pPr>
            <a:lvl7pPr marL="3024000" marR="0" lvl="6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7pPr>
            <a:lvl8pPr marL="3456000" marR="0" lvl="7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8pPr>
            <a:lvl9pPr marL="3887999" marR="0" lvl="8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9pPr>
          </a:lstStyle>
          <a:p>
            <a:pPr lvl="0">
              <a:buSzPct val="100000"/>
              <a:buFont typeface="Symbol" panose="05050102010706020507" pitchFamily="18" charset="2"/>
              <a:buChar char="*"/>
            </a:pPr>
            <a:r>
              <a:rPr lang="en-US" sz="2600" dirty="0">
                <a:latin typeface="Calibri" panose="020F0502020204030204" pitchFamily="34" charset="0"/>
              </a:rPr>
              <a:t>The processor knows the </a:t>
            </a:r>
            <a:r>
              <a:rPr lang="en-US" sz="2600" dirty="0">
                <a:solidFill>
                  <a:srgbClr val="2300DC"/>
                </a:solidFill>
                <a:latin typeface="Calibri" panose="020F0502020204030204" pitchFamily="34" charset="0"/>
              </a:rPr>
              <a:t>size</a:t>
            </a:r>
            <a:r>
              <a:rPr lang="en-US" sz="2600" dirty="0">
                <a:latin typeface="Calibri" panose="020F0502020204030204" pitchFamily="34" charset="0"/>
              </a:rPr>
              <a:t> of a </a:t>
            </a:r>
            <a:r>
              <a:rPr lang="en-US" sz="2600" dirty="0">
                <a:solidFill>
                  <a:srgbClr val="FF0000"/>
                </a:solidFill>
                <a:latin typeface="Calibri" panose="020F0502020204030204" pitchFamily="34" charset="0"/>
              </a:rPr>
              <a:t>register</a:t>
            </a:r>
            <a:r>
              <a:rPr lang="en-US" sz="2600" dirty="0">
                <a:latin typeface="Calibri" panose="020F0502020204030204" pitchFamily="34" charset="0"/>
              </a:rPr>
              <a:t> operand from its </a:t>
            </a:r>
            <a:r>
              <a:rPr lang="en-US" sz="2600" dirty="0">
                <a:solidFill>
                  <a:srgbClr val="008000"/>
                </a:solidFill>
                <a:latin typeface="Calibri" panose="020F0502020204030204" pitchFamily="34" charset="0"/>
              </a:rPr>
              <a:t>name</a:t>
            </a:r>
          </a:p>
          <a:p>
            <a:pPr lvl="1">
              <a:buSzPct val="100000"/>
              <a:buFont typeface="Symbol" panose="05050102010706020507" pitchFamily="18" charset="2"/>
              <a:buChar char="*"/>
            </a:pPr>
            <a:r>
              <a:rPr lang="en-US" sz="2000" dirty="0" err="1">
                <a:solidFill>
                  <a:srgbClr val="DC2300"/>
                </a:solidFill>
                <a:latin typeface="Calibri" panose="020F0502020204030204" pitchFamily="34" charset="0"/>
              </a:rPr>
              <a:t>eax</a:t>
            </a:r>
            <a:r>
              <a:rPr lang="en-US" sz="2000" dirty="0">
                <a:latin typeface="Calibri" panose="020F0502020204030204" pitchFamily="34" charset="0"/>
              </a:rPr>
              <a:t> is a 32 bit operand</a:t>
            </a:r>
          </a:p>
          <a:p>
            <a:pPr lvl="1">
              <a:buSzPct val="100000"/>
              <a:buFont typeface="Symbol" panose="05050102010706020507" pitchFamily="18" charset="2"/>
              <a:buChar char="*"/>
            </a:pPr>
            <a:r>
              <a:rPr lang="en-US" sz="2000" dirty="0">
                <a:solidFill>
                  <a:srgbClr val="DC2300"/>
                </a:solidFill>
                <a:latin typeface="Calibri" panose="020F0502020204030204" pitchFamily="34" charset="0"/>
              </a:rPr>
              <a:t>ax</a:t>
            </a:r>
            <a:r>
              <a:rPr lang="en-US" sz="2000" dirty="0">
                <a:latin typeface="Calibri" panose="020F0502020204030204" pitchFamily="34" charset="0"/>
              </a:rPr>
              <a:t> is a 16 bit operand</a:t>
            </a:r>
          </a:p>
          <a:p>
            <a:pPr lvl="0">
              <a:buSzPct val="100000"/>
              <a:buFont typeface="Symbol" panose="05050102010706020507" pitchFamily="18" charset="2"/>
              <a:buChar char="*"/>
            </a:pPr>
            <a:r>
              <a:rPr lang="en-US" sz="2600" dirty="0">
                <a:latin typeface="Calibri" panose="020F0502020204030204" pitchFamily="34" charset="0"/>
              </a:rPr>
              <a:t>What about </a:t>
            </a:r>
            <a:r>
              <a:rPr lang="en-US" sz="2600" dirty="0">
                <a:solidFill>
                  <a:srgbClr val="280099"/>
                </a:solidFill>
                <a:latin typeface="Calibri" panose="020F0502020204030204" pitchFamily="34" charset="0"/>
              </a:rPr>
              <a:t>memory operands</a:t>
            </a:r>
            <a:r>
              <a:rPr lang="en-US" sz="2600" dirty="0">
                <a:latin typeface="Calibri" panose="020F0502020204030204" pitchFamily="34" charset="0"/>
              </a:rPr>
              <a:t> ?</a:t>
            </a:r>
          </a:p>
          <a:p>
            <a:pPr lvl="1">
              <a:buSzPct val="100000"/>
              <a:buFont typeface="Symbol" panose="05050102010706020507" pitchFamily="18" charset="2"/>
              <a:buChar char="*"/>
            </a:pPr>
            <a:r>
              <a:rPr lang="en-US" sz="2000" dirty="0">
                <a:latin typeface="Calibri" panose="020F0502020204030204" pitchFamily="34" charset="0"/>
              </a:rPr>
              <a:t>push [</a:t>
            </a:r>
            <a:r>
              <a:rPr lang="en-US" sz="2000" dirty="0" err="1">
                <a:latin typeface="Calibri" panose="020F0502020204030204" pitchFamily="34" charset="0"/>
              </a:rPr>
              <a:t>eax</a:t>
            </a:r>
            <a:r>
              <a:rPr lang="en-US" sz="2000" dirty="0">
                <a:latin typeface="Calibri" panose="020F0502020204030204" pitchFamily="34" charset="0"/>
              </a:rPr>
              <a:t>] → How many </a:t>
            </a:r>
            <a:r>
              <a:rPr lang="en-US" sz="2000" dirty="0">
                <a:solidFill>
                  <a:srgbClr val="008000"/>
                </a:solidFill>
                <a:latin typeface="Calibri" panose="020F0502020204030204" pitchFamily="34" charset="0"/>
              </a:rPr>
              <a:t>bytes</a:t>
            </a:r>
            <a:r>
              <a:rPr lang="en-US" sz="2000" dirty="0">
                <a:latin typeface="Calibri" panose="020F0502020204030204" pitchFamily="34" charset="0"/>
              </a:rPr>
              <a:t> need to be pushed ?</a:t>
            </a:r>
          </a:p>
          <a:p>
            <a:pPr lvl="1">
              <a:buSzPct val="100000"/>
              <a:buFont typeface="Symbol" panose="05050102010706020507" pitchFamily="18" charset="2"/>
              <a:buChar char="*"/>
            </a:pPr>
            <a:r>
              <a:rPr lang="en-US" sz="2000" dirty="0">
                <a:latin typeface="Calibri" panose="020F0502020204030204" pitchFamily="34" charset="0"/>
              </a:rPr>
              <a:t>Solution : Use a </a:t>
            </a:r>
            <a:r>
              <a:rPr lang="en-US" sz="2000" dirty="0">
                <a:solidFill>
                  <a:srgbClr val="0000FF"/>
                </a:solidFill>
                <a:latin typeface="Calibri" panose="020F0502020204030204" pitchFamily="34" charset="0"/>
              </a:rPr>
              <a:t>modifier</a:t>
            </a:r>
          </a:p>
          <a:p>
            <a:pPr lvl="1">
              <a:buSzPct val="100000"/>
              <a:buFont typeface="Symbol" panose="05050102010706020507" pitchFamily="18" charset="2"/>
              <a:buChar char="*"/>
            </a:pPr>
            <a:r>
              <a:rPr lang="en-US" sz="2000" dirty="0">
                <a:latin typeface="Calibri" panose="020F0502020204030204" pitchFamily="34" charset="0"/>
              </a:rPr>
              <a:t>push </a:t>
            </a:r>
            <a:r>
              <a:rPr lang="en-US" sz="2000" dirty="0" err="1">
                <a:latin typeface="Calibri" panose="020F0502020204030204" pitchFamily="34" charset="0"/>
              </a:rPr>
              <a:t>dword</a:t>
            </a:r>
            <a:r>
              <a:rPr lang="en-US" sz="2000" dirty="0">
                <a:latin typeface="Calibri" panose="020F0502020204030204" pitchFamily="34" charset="0"/>
              </a:rPr>
              <a:t> [</a:t>
            </a:r>
            <a:r>
              <a:rPr lang="en-US" sz="2000" dirty="0" err="1">
                <a:latin typeface="Calibri" panose="020F0502020204030204" pitchFamily="34" charset="0"/>
              </a:rPr>
              <a:t>eax</a:t>
            </a:r>
            <a:r>
              <a:rPr lang="en-US" sz="2000" dirty="0">
                <a:latin typeface="Calibri" panose="020F0502020204030204" pitchFamily="34" charset="0"/>
              </a:rPr>
              <a:t>] ; pushes 32 bits</a:t>
            </a:r>
          </a:p>
          <a:p>
            <a:pPr lvl="1">
              <a:buSzPct val="100000"/>
              <a:buFont typeface="Symbol" panose="05050102010706020507" pitchFamily="18" charset="2"/>
              <a:buChar char="*"/>
            </a:pPr>
            <a:r>
              <a:rPr lang="en-US" sz="2000" dirty="0">
                <a:latin typeface="Calibri" panose="020F0502020204030204" pitchFamily="34" charset="0"/>
              </a:rPr>
              <a:t>Similarly, we need to use </a:t>
            </a:r>
            <a:r>
              <a:rPr lang="en-US" sz="2000" dirty="0">
                <a:solidFill>
                  <a:srgbClr val="0000FF"/>
                </a:solidFill>
                <a:latin typeface="Calibri" panose="020F0502020204030204" pitchFamily="34" charset="0"/>
              </a:rPr>
              <a:t>modifiers</a:t>
            </a:r>
            <a:r>
              <a:rPr lang="en-US" sz="2000" dirty="0">
                <a:latin typeface="Calibri" panose="020F0502020204030204" pitchFamily="34" charset="0"/>
              </a:rPr>
              <a:t> for other instructions such as </a:t>
            </a:r>
            <a:r>
              <a:rPr lang="en-US" sz="2000" dirty="0">
                <a:solidFill>
                  <a:srgbClr val="008000"/>
                </a:solidFill>
                <a:latin typeface="Calibri" panose="020F0502020204030204" pitchFamily="34" charset="0"/>
              </a:rPr>
              <a:t>pop</a:t>
            </a:r>
            <a:r>
              <a:rPr lang="en-US" sz="2000" dirty="0">
                <a:latin typeface="Calibri" panose="020F0502020204030204" pitchFamily="34" charset="0"/>
              </a:rPr>
              <a:t> (when the number of </a:t>
            </a:r>
            <a:r>
              <a:rPr lang="en-US" sz="2000" dirty="0">
                <a:solidFill>
                  <a:srgbClr val="008000"/>
                </a:solidFill>
                <a:latin typeface="Calibri" panose="020F0502020204030204" pitchFamily="34" charset="0"/>
              </a:rPr>
              <a:t>bytes</a:t>
            </a:r>
            <a:r>
              <a:rPr lang="en-US" sz="2000" dirty="0">
                <a:latin typeface="Calibri" panose="020F0502020204030204" pitchFamily="34" charset="0"/>
              </a:rPr>
              <a:t> to be transferred are </a:t>
            </a:r>
            <a:r>
              <a:rPr lang="en-US" sz="2000" dirty="0">
                <a:solidFill>
                  <a:srgbClr val="FF0000"/>
                </a:solidFill>
                <a:latin typeface="Calibri" panose="020F0502020204030204" pitchFamily="34" charset="0"/>
              </a:rPr>
              <a:t>not known</a:t>
            </a:r>
            <a:r>
              <a:rPr lang="en-US" sz="2000" dirty="0">
                <a:latin typeface="Calibri" panose="020F0502020204030204" pitchFamily="34" charset="0"/>
              </a:rPr>
              <a:t>)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2362200" y="206376"/>
            <a:ext cx="7416800" cy="936625"/>
          </a:xfrm>
        </p:spPr>
        <p:txBody>
          <a:bodyPr vert="horz" lIns="0" tIns="0" rIns="0" bIns="0" rtlCol="0" anchor="ctr">
            <a:norm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fr-FR" dirty="0" err="1">
                <a:solidFill>
                  <a:schemeClr val="tx1"/>
                </a:solidFill>
              </a:rPr>
              <a:t>Modifiers</a:t>
            </a:r>
            <a:endParaRPr lang="fr-FR" dirty="0">
              <a:solidFill>
                <a:schemeClr val="tx1"/>
              </a:solidFill>
            </a:endParaRPr>
          </a:p>
        </p:txBody>
      </p:sp>
      <p:grpSp>
        <p:nvGrpSpPr>
          <p:cNvPr id="7" name="Group 5"/>
          <p:cNvGrpSpPr>
            <a:grpSpLocks noChangeAspect="1"/>
          </p:cNvGrpSpPr>
          <p:nvPr/>
        </p:nvGrpSpPr>
        <p:grpSpPr bwMode="auto">
          <a:xfrm>
            <a:off x="4876800" y="1447800"/>
            <a:ext cx="2286000" cy="1620838"/>
            <a:chOff x="3024" y="1126"/>
            <a:chExt cx="1440" cy="1021"/>
          </a:xfrm>
        </p:grpSpPr>
        <p:sp>
          <p:nvSpPr>
            <p:cNvPr id="8" name="AutoShape 4"/>
            <p:cNvSpPr>
              <a:spLocks noChangeAspect="1" noChangeArrowheads="1" noTextEdit="1"/>
            </p:cNvSpPr>
            <p:nvPr/>
          </p:nvSpPr>
          <p:spPr bwMode="auto">
            <a:xfrm>
              <a:off x="3024" y="1126"/>
              <a:ext cx="1440" cy="10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6"/>
            <p:cNvSpPr>
              <a:spLocks noEditPoints="1"/>
            </p:cNvSpPr>
            <p:nvPr/>
          </p:nvSpPr>
          <p:spPr bwMode="auto">
            <a:xfrm>
              <a:off x="3044" y="1146"/>
              <a:ext cx="1395" cy="214"/>
            </a:xfrm>
            <a:custGeom>
              <a:avLst/>
              <a:gdLst>
                <a:gd name="T0" fmla="*/ 0 w 143"/>
                <a:gd name="T1" fmla="*/ 0 h 22"/>
                <a:gd name="T2" fmla="*/ 143 w 143"/>
                <a:gd name="T3" fmla="*/ 0 h 22"/>
                <a:gd name="T4" fmla="*/ 0 w 143"/>
                <a:gd name="T5" fmla="*/ 4 h 22"/>
                <a:gd name="T6" fmla="*/ 143 w 143"/>
                <a:gd name="T7" fmla="*/ 4 h 22"/>
                <a:gd name="T8" fmla="*/ 0 w 143"/>
                <a:gd name="T9" fmla="*/ 22 h 22"/>
                <a:gd name="T10" fmla="*/ 0 w 143"/>
                <a:gd name="T11" fmla="*/ 4 h 22"/>
                <a:gd name="T12" fmla="*/ 4 w 143"/>
                <a:gd name="T13" fmla="*/ 22 h 22"/>
                <a:gd name="T14" fmla="*/ 4 w 143"/>
                <a:gd name="T15" fmla="*/ 4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3" h="22">
                  <a:moveTo>
                    <a:pt x="0" y="0"/>
                  </a:moveTo>
                  <a:lnTo>
                    <a:pt x="143" y="0"/>
                  </a:lnTo>
                  <a:moveTo>
                    <a:pt x="0" y="4"/>
                  </a:moveTo>
                  <a:lnTo>
                    <a:pt x="143" y="4"/>
                  </a:lnTo>
                  <a:moveTo>
                    <a:pt x="0" y="22"/>
                  </a:moveTo>
                  <a:lnTo>
                    <a:pt x="0" y="4"/>
                  </a:lnTo>
                  <a:moveTo>
                    <a:pt x="4" y="22"/>
                  </a:moveTo>
                  <a:lnTo>
                    <a:pt x="4" y="4"/>
                  </a:lnTo>
                </a:path>
              </a:pathLst>
            </a:custGeom>
            <a:noFill/>
            <a:ln w="10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Rectangle 7"/>
            <p:cNvSpPr>
              <a:spLocks noChangeArrowheads="1"/>
            </p:cNvSpPr>
            <p:nvPr/>
          </p:nvSpPr>
          <p:spPr bwMode="auto">
            <a:xfrm>
              <a:off x="3170" y="1175"/>
              <a:ext cx="517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solidFill>
                    <a:srgbClr val="1A1B1C"/>
                  </a:solidFill>
                  <a:latin typeface="Times New Roman" pitchFamily="18" charset="0"/>
                </a:rPr>
                <a:t>Modifier</a:t>
              </a:r>
              <a:endParaRPr lang="en-US" dirty="0">
                <a:latin typeface="Arial" pitchFamily="34" charset="0"/>
              </a:endParaRPr>
            </a:p>
          </p:txBody>
        </p:sp>
        <p:sp>
          <p:nvSpPr>
            <p:cNvPr id="11" name="Line 8"/>
            <p:cNvSpPr>
              <a:spLocks noChangeShapeType="1"/>
            </p:cNvSpPr>
            <p:nvPr/>
          </p:nvSpPr>
          <p:spPr bwMode="auto">
            <a:xfrm flipV="1">
              <a:off x="3795" y="1185"/>
              <a:ext cx="0" cy="175"/>
            </a:xfrm>
            <a:prstGeom prst="line">
              <a:avLst/>
            </a:prstGeom>
            <a:noFill/>
            <a:ln w="10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Rectangle 9"/>
            <p:cNvSpPr>
              <a:spLocks noChangeArrowheads="1"/>
            </p:cNvSpPr>
            <p:nvPr/>
          </p:nvSpPr>
          <p:spPr bwMode="auto">
            <a:xfrm>
              <a:off x="3883" y="1175"/>
              <a:ext cx="25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1A1B1C"/>
                  </a:solidFill>
                  <a:latin typeface="Times New Roman" pitchFamily="18" charset="0"/>
                </a:rPr>
                <a:t>Size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13" name="Freeform 10"/>
            <p:cNvSpPr>
              <a:spLocks noEditPoints="1"/>
            </p:cNvSpPr>
            <p:nvPr/>
          </p:nvSpPr>
          <p:spPr bwMode="auto">
            <a:xfrm>
              <a:off x="3044" y="1185"/>
              <a:ext cx="1395" cy="351"/>
            </a:xfrm>
            <a:custGeom>
              <a:avLst/>
              <a:gdLst>
                <a:gd name="T0" fmla="*/ 139 w 143"/>
                <a:gd name="T1" fmla="*/ 18 h 36"/>
                <a:gd name="T2" fmla="*/ 139 w 143"/>
                <a:gd name="T3" fmla="*/ 0 h 36"/>
                <a:gd name="T4" fmla="*/ 143 w 143"/>
                <a:gd name="T5" fmla="*/ 18 h 36"/>
                <a:gd name="T6" fmla="*/ 143 w 143"/>
                <a:gd name="T7" fmla="*/ 0 h 36"/>
                <a:gd name="T8" fmla="*/ 0 w 143"/>
                <a:gd name="T9" fmla="*/ 18 h 36"/>
                <a:gd name="T10" fmla="*/ 143 w 143"/>
                <a:gd name="T11" fmla="*/ 18 h 36"/>
                <a:gd name="T12" fmla="*/ 0 w 143"/>
                <a:gd name="T13" fmla="*/ 36 h 36"/>
                <a:gd name="T14" fmla="*/ 0 w 143"/>
                <a:gd name="T15" fmla="*/ 18 h 36"/>
                <a:gd name="T16" fmla="*/ 4 w 143"/>
                <a:gd name="T17" fmla="*/ 36 h 36"/>
                <a:gd name="T18" fmla="*/ 4 w 143"/>
                <a:gd name="T19" fmla="*/ 18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3" h="36">
                  <a:moveTo>
                    <a:pt x="139" y="18"/>
                  </a:moveTo>
                  <a:lnTo>
                    <a:pt x="139" y="0"/>
                  </a:lnTo>
                  <a:moveTo>
                    <a:pt x="143" y="18"/>
                  </a:moveTo>
                  <a:lnTo>
                    <a:pt x="143" y="0"/>
                  </a:lnTo>
                  <a:moveTo>
                    <a:pt x="0" y="18"/>
                  </a:moveTo>
                  <a:lnTo>
                    <a:pt x="143" y="18"/>
                  </a:lnTo>
                  <a:moveTo>
                    <a:pt x="0" y="36"/>
                  </a:moveTo>
                  <a:lnTo>
                    <a:pt x="0" y="18"/>
                  </a:lnTo>
                  <a:moveTo>
                    <a:pt x="4" y="36"/>
                  </a:moveTo>
                  <a:lnTo>
                    <a:pt x="4" y="18"/>
                  </a:lnTo>
                </a:path>
              </a:pathLst>
            </a:custGeom>
            <a:noFill/>
            <a:ln w="10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Rectangle 11"/>
            <p:cNvSpPr>
              <a:spLocks noChangeArrowheads="1"/>
            </p:cNvSpPr>
            <p:nvPr/>
          </p:nvSpPr>
          <p:spPr bwMode="auto">
            <a:xfrm>
              <a:off x="3170" y="1360"/>
              <a:ext cx="25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solidFill>
                    <a:srgbClr val="1A1B1C"/>
                  </a:solidFill>
                  <a:latin typeface="Times New Roman" pitchFamily="18" charset="0"/>
                </a:rPr>
                <a:t>byte</a:t>
              </a:r>
              <a:endParaRPr lang="en-US" dirty="0">
                <a:latin typeface="Arial" pitchFamily="34" charset="0"/>
              </a:endParaRPr>
            </a:p>
          </p:txBody>
        </p:sp>
        <p:sp>
          <p:nvSpPr>
            <p:cNvPr id="15" name="Line 12"/>
            <p:cNvSpPr>
              <a:spLocks noChangeShapeType="1"/>
            </p:cNvSpPr>
            <p:nvPr/>
          </p:nvSpPr>
          <p:spPr bwMode="auto">
            <a:xfrm flipV="1">
              <a:off x="3795" y="1360"/>
              <a:ext cx="0" cy="176"/>
            </a:xfrm>
            <a:prstGeom prst="line">
              <a:avLst/>
            </a:prstGeom>
            <a:noFill/>
            <a:ln w="10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Rectangle 13"/>
            <p:cNvSpPr>
              <a:spLocks noChangeArrowheads="1"/>
            </p:cNvSpPr>
            <p:nvPr/>
          </p:nvSpPr>
          <p:spPr bwMode="auto">
            <a:xfrm>
              <a:off x="3883" y="1360"/>
              <a:ext cx="319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solidFill>
                    <a:srgbClr val="1A1B1C"/>
                  </a:solidFill>
                  <a:latin typeface="Times New Roman" pitchFamily="18" charset="0"/>
                </a:rPr>
                <a:t>8 bits</a:t>
              </a:r>
              <a:endParaRPr lang="en-US" dirty="0">
                <a:latin typeface="Arial" pitchFamily="34" charset="0"/>
              </a:endParaRPr>
            </a:p>
          </p:txBody>
        </p:sp>
        <p:sp>
          <p:nvSpPr>
            <p:cNvPr id="17" name="Freeform 14"/>
            <p:cNvSpPr>
              <a:spLocks noEditPoints="1"/>
            </p:cNvSpPr>
            <p:nvPr/>
          </p:nvSpPr>
          <p:spPr bwMode="auto">
            <a:xfrm>
              <a:off x="3044" y="1360"/>
              <a:ext cx="1395" cy="362"/>
            </a:xfrm>
            <a:custGeom>
              <a:avLst/>
              <a:gdLst>
                <a:gd name="T0" fmla="*/ 139 w 143"/>
                <a:gd name="T1" fmla="*/ 18 h 37"/>
                <a:gd name="T2" fmla="*/ 139 w 143"/>
                <a:gd name="T3" fmla="*/ 0 h 37"/>
                <a:gd name="T4" fmla="*/ 143 w 143"/>
                <a:gd name="T5" fmla="*/ 18 h 37"/>
                <a:gd name="T6" fmla="*/ 143 w 143"/>
                <a:gd name="T7" fmla="*/ 0 h 37"/>
                <a:gd name="T8" fmla="*/ 0 w 143"/>
                <a:gd name="T9" fmla="*/ 19 h 37"/>
                <a:gd name="T10" fmla="*/ 143 w 143"/>
                <a:gd name="T11" fmla="*/ 19 h 37"/>
                <a:gd name="T12" fmla="*/ 0 w 143"/>
                <a:gd name="T13" fmla="*/ 37 h 37"/>
                <a:gd name="T14" fmla="*/ 0 w 143"/>
                <a:gd name="T15" fmla="*/ 19 h 37"/>
                <a:gd name="T16" fmla="*/ 4 w 143"/>
                <a:gd name="T17" fmla="*/ 37 h 37"/>
                <a:gd name="T18" fmla="*/ 4 w 143"/>
                <a:gd name="T19" fmla="*/ 19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3" h="37">
                  <a:moveTo>
                    <a:pt x="139" y="18"/>
                  </a:moveTo>
                  <a:lnTo>
                    <a:pt x="139" y="0"/>
                  </a:lnTo>
                  <a:moveTo>
                    <a:pt x="143" y="18"/>
                  </a:moveTo>
                  <a:lnTo>
                    <a:pt x="143" y="0"/>
                  </a:lnTo>
                  <a:moveTo>
                    <a:pt x="0" y="19"/>
                  </a:moveTo>
                  <a:lnTo>
                    <a:pt x="143" y="19"/>
                  </a:lnTo>
                  <a:moveTo>
                    <a:pt x="0" y="37"/>
                  </a:moveTo>
                  <a:lnTo>
                    <a:pt x="0" y="19"/>
                  </a:lnTo>
                  <a:moveTo>
                    <a:pt x="4" y="37"/>
                  </a:moveTo>
                  <a:lnTo>
                    <a:pt x="4" y="19"/>
                  </a:lnTo>
                </a:path>
              </a:pathLst>
            </a:custGeom>
            <a:noFill/>
            <a:ln w="10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Rectangle 15"/>
            <p:cNvSpPr>
              <a:spLocks noChangeArrowheads="1"/>
            </p:cNvSpPr>
            <p:nvPr/>
          </p:nvSpPr>
          <p:spPr bwMode="auto">
            <a:xfrm>
              <a:off x="3170" y="1546"/>
              <a:ext cx="299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1A1B1C"/>
                  </a:solidFill>
                  <a:latin typeface="Times New Roman" pitchFamily="18" charset="0"/>
                </a:rPr>
                <a:t>word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19" name="Line 16"/>
            <p:cNvSpPr>
              <a:spLocks noChangeShapeType="1"/>
            </p:cNvSpPr>
            <p:nvPr/>
          </p:nvSpPr>
          <p:spPr bwMode="auto">
            <a:xfrm flipV="1">
              <a:off x="3795" y="1546"/>
              <a:ext cx="0" cy="176"/>
            </a:xfrm>
            <a:prstGeom prst="line">
              <a:avLst/>
            </a:prstGeom>
            <a:noFill/>
            <a:ln w="10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Rectangle 17"/>
            <p:cNvSpPr>
              <a:spLocks noChangeArrowheads="1"/>
            </p:cNvSpPr>
            <p:nvPr/>
          </p:nvSpPr>
          <p:spPr bwMode="auto">
            <a:xfrm>
              <a:off x="3883" y="1546"/>
              <a:ext cx="392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solidFill>
                    <a:srgbClr val="1A1B1C"/>
                  </a:solidFill>
                  <a:latin typeface="Times New Roman" pitchFamily="18" charset="0"/>
                </a:rPr>
                <a:t>16 bits</a:t>
              </a:r>
              <a:endParaRPr lang="en-US" dirty="0">
                <a:latin typeface="Arial" pitchFamily="34" charset="0"/>
              </a:endParaRPr>
            </a:p>
          </p:txBody>
        </p:sp>
        <p:sp>
          <p:nvSpPr>
            <p:cNvPr id="21" name="Freeform 18"/>
            <p:cNvSpPr>
              <a:spLocks noEditPoints="1"/>
            </p:cNvSpPr>
            <p:nvPr/>
          </p:nvSpPr>
          <p:spPr bwMode="auto">
            <a:xfrm>
              <a:off x="3044" y="1546"/>
              <a:ext cx="1395" cy="361"/>
            </a:xfrm>
            <a:custGeom>
              <a:avLst/>
              <a:gdLst>
                <a:gd name="T0" fmla="*/ 139 w 143"/>
                <a:gd name="T1" fmla="*/ 18 h 37"/>
                <a:gd name="T2" fmla="*/ 139 w 143"/>
                <a:gd name="T3" fmla="*/ 0 h 37"/>
                <a:gd name="T4" fmla="*/ 143 w 143"/>
                <a:gd name="T5" fmla="*/ 18 h 37"/>
                <a:gd name="T6" fmla="*/ 143 w 143"/>
                <a:gd name="T7" fmla="*/ 0 h 37"/>
                <a:gd name="T8" fmla="*/ 0 w 143"/>
                <a:gd name="T9" fmla="*/ 18 h 37"/>
                <a:gd name="T10" fmla="*/ 143 w 143"/>
                <a:gd name="T11" fmla="*/ 18 h 37"/>
                <a:gd name="T12" fmla="*/ 0 w 143"/>
                <a:gd name="T13" fmla="*/ 37 h 37"/>
                <a:gd name="T14" fmla="*/ 0 w 143"/>
                <a:gd name="T15" fmla="*/ 19 h 37"/>
                <a:gd name="T16" fmla="*/ 4 w 143"/>
                <a:gd name="T17" fmla="*/ 37 h 37"/>
                <a:gd name="T18" fmla="*/ 4 w 143"/>
                <a:gd name="T19" fmla="*/ 19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3" h="37">
                  <a:moveTo>
                    <a:pt x="139" y="18"/>
                  </a:moveTo>
                  <a:lnTo>
                    <a:pt x="139" y="0"/>
                  </a:lnTo>
                  <a:moveTo>
                    <a:pt x="143" y="18"/>
                  </a:moveTo>
                  <a:lnTo>
                    <a:pt x="143" y="0"/>
                  </a:lnTo>
                  <a:moveTo>
                    <a:pt x="0" y="18"/>
                  </a:moveTo>
                  <a:lnTo>
                    <a:pt x="143" y="18"/>
                  </a:lnTo>
                  <a:moveTo>
                    <a:pt x="0" y="37"/>
                  </a:moveTo>
                  <a:lnTo>
                    <a:pt x="0" y="19"/>
                  </a:lnTo>
                  <a:moveTo>
                    <a:pt x="4" y="37"/>
                  </a:moveTo>
                  <a:lnTo>
                    <a:pt x="4" y="19"/>
                  </a:lnTo>
                </a:path>
              </a:pathLst>
            </a:custGeom>
            <a:noFill/>
            <a:ln w="10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Rectangle 19"/>
            <p:cNvSpPr>
              <a:spLocks noChangeArrowheads="1"/>
            </p:cNvSpPr>
            <p:nvPr/>
          </p:nvSpPr>
          <p:spPr bwMode="auto">
            <a:xfrm>
              <a:off x="3170" y="1722"/>
              <a:ext cx="372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1A1B1C"/>
                  </a:solidFill>
                  <a:latin typeface="Times New Roman" pitchFamily="18" charset="0"/>
                </a:rPr>
                <a:t>dword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23" name="Line 20"/>
            <p:cNvSpPr>
              <a:spLocks noChangeShapeType="1"/>
            </p:cNvSpPr>
            <p:nvPr/>
          </p:nvSpPr>
          <p:spPr bwMode="auto">
            <a:xfrm flipV="1">
              <a:off x="3795" y="1731"/>
              <a:ext cx="0" cy="176"/>
            </a:xfrm>
            <a:prstGeom prst="line">
              <a:avLst/>
            </a:prstGeom>
            <a:noFill/>
            <a:ln w="10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Rectangle 21"/>
            <p:cNvSpPr>
              <a:spLocks noChangeArrowheads="1"/>
            </p:cNvSpPr>
            <p:nvPr/>
          </p:nvSpPr>
          <p:spPr bwMode="auto">
            <a:xfrm>
              <a:off x="3883" y="1722"/>
              <a:ext cx="392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solidFill>
                    <a:srgbClr val="1A1B1C"/>
                  </a:solidFill>
                  <a:latin typeface="Times New Roman" pitchFamily="18" charset="0"/>
                </a:rPr>
                <a:t>32 bits</a:t>
              </a:r>
              <a:endParaRPr lang="en-US" dirty="0">
                <a:latin typeface="Arial" pitchFamily="34" charset="0"/>
              </a:endParaRPr>
            </a:p>
          </p:txBody>
        </p:sp>
        <p:sp>
          <p:nvSpPr>
            <p:cNvPr id="25" name="Freeform 22"/>
            <p:cNvSpPr>
              <a:spLocks noEditPoints="1"/>
            </p:cNvSpPr>
            <p:nvPr/>
          </p:nvSpPr>
          <p:spPr bwMode="auto">
            <a:xfrm>
              <a:off x="3044" y="1731"/>
              <a:ext cx="1395" cy="352"/>
            </a:xfrm>
            <a:custGeom>
              <a:avLst/>
              <a:gdLst>
                <a:gd name="T0" fmla="*/ 139 w 143"/>
                <a:gd name="T1" fmla="*/ 18 h 36"/>
                <a:gd name="T2" fmla="*/ 139 w 143"/>
                <a:gd name="T3" fmla="*/ 0 h 36"/>
                <a:gd name="T4" fmla="*/ 143 w 143"/>
                <a:gd name="T5" fmla="*/ 18 h 36"/>
                <a:gd name="T6" fmla="*/ 143 w 143"/>
                <a:gd name="T7" fmla="*/ 0 h 36"/>
                <a:gd name="T8" fmla="*/ 0 w 143"/>
                <a:gd name="T9" fmla="*/ 18 h 36"/>
                <a:gd name="T10" fmla="*/ 143 w 143"/>
                <a:gd name="T11" fmla="*/ 18 h 36"/>
                <a:gd name="T12" fmla="*/ 0 w 143"/>
                <a:gd name="T13" fmla="*/ 36 h 36"/>
                <a:gd name="T14" fmla="*/ 0 w 143"/>
                <a:gd name="T15" fmla="*/ 18 h 36"/>
                <a:gd name="T16" fmla="*/ 4 w 143"/>
                <a:gd name="T17" fmla="*/ 36 h 36"/>
                <a:gd name="T18" fmla="*/ 4 w 143"/>
                <a:gd name="T19" fmla="*/ 18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3" h="36">
                  <a:moveTo>
                    <a:pt x="139" y="18"/>
                  </a:moveTo>
                  <a:lnTo>
                    <a:pt x="139" y="0"/>
                  </a:lnTo>
                  <a:moveTo>
                    <a:pt x="143" y="18"/>
                  </a:moveTo>
                  <a:lnTo>
                    <a:pt x="143" y="0"/>
                  </a:lnTo>
                  <a:moveTo>
                    <a:pt x="0" y="18"/>
                  </a:moveTo>
                  <a:lnTo>
                    <a:pt x="143" y="18"/>
                  </a:lnTo>
                  <a:moveTo>
                    <a:pt x="0" y="36"/>
                  </a:moveTo>
                  <a:lnTo>
                    <a:pt x="0" y="18"/>
                  </a:lnTo>
                  <a:moveTo>
                    <a:pt x="4" y="36"/>
                  </a:moveTo>
                  <a:lnTo>
                    <a:pt x="4" y="18"/>
                  </a:lnTo>
                </a:path>
              </a:pathLst>
            </a:custGeom>
            <a:noFill/>
            <a:ln w="10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Rectangle 23"/>
            <p:cNvSpPr>
              <a:spLocks noChangeArrowheads="1"/>
            </p:cNvSpPr>
            <p:nvPr/>
          </p:nvSpPr>
          <p:spPr bwMode="auto">
            <a:xfrm>
              <a:off x="3170" y="1907"/>
              <a:ext cx="372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1A1B1C"/>
                  </a:solidFill>
                  <a:latin typeface="Times New Roman" pitchFamily="18" charset="0"/>
                </a:rPr>
                <a:t>qword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27" name="Line 24"/>
            <p:cNvSpPr>
              <a:spLocks noChangeShapeType="1"/>
            </p:cNvSpPr>
            <p:nvPr/>
          </p:nvSpPr>
          <p:spPr bwMode="auto">
            <a:xfrm flipV="1">
              <a:off x="3795" y="1907"/>
              <a:ext cx="0" cy="176"/>
            </a:xfrm>
            <a:prstGeom prst="line">
              <a:avLst/>
            </a:prstGeom>
            <a:noFill/>
            <a:ln w="10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Rectangle 25"/>
            <p:cNvSpPr>
              <a:spLocks noChangeArrowheads="1"/>
            </p:cNvSpPr>
            <p:nvPr/>
          </p:nvSpPr>
          <p:spPr bwMode="auto">
            <a:xfrm>
              <a:off x="3883" y="1907"/>
              <a:ext cx="392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solidFill>
                    <a:srgbClr val="1A1B1C"/>
                  </a:solidFill>
                  <a:latin typeface="Times New Roman" pitchFamily="18" charset="0"/>
                </a:rPr>
                <a:t>64 bits</a:t>
              </a:r>
              <a:endParaRPr lang="en-US" dirty="0">
                <a:latin typeface="Arial" pitchFamily="34" charset="0"/>
              </a:endParaRPr>
            </a:p>
          </p:txBody>
        </p:sp>
        <p:sp>
          <p:nvSpPr>
            <p:cNvPr id="29" name="Freeform 26"/>
            <p:cNvSpPr>
              <a:spLocks noEditPoints="1"/>
            </p:cNvSpPr>
            <p:nvPr/>
          </p:nvSpPr>
          <p:spPr bwMode="auto">
            <a:xfrm>
              <a:off x="3044" y="1907"/>
              <a:ext cx="1395" cy="215"/>
            </a:xfrm>
            <a:custGeom>
              <a:avLst/>
              <a:gdLst>
                <a:gd name="T0" fmla="*/ 139 w 143"/>
                <a:gd name="T1" fmla="*/ 18 h 22"/>
                <a:gd name="T2" fmla="*/ 139 w 143"/>
                <a:gd name="T3" fmla="*/ 0 h 22"/>
                <a:gd name="T4" fmla="*/ 143 w 143"/>
                <a:gd name="T5" fmla="*/ 18 h 22"/>
                <a:gd name="T6" fmla="*/ 143 w 143"/>
                <a:gd name="T7" fmla="*/ 0 h 22"/>
                <a:gd name="T8" fmla="*/ 0 w 143"/>
                <a:gd name="T9" fmla="*/ 18 h 22"/>
                <a:gd name="T10" fmla="*/ 143 w 143"/>
                <a:gd name="T11" fmla="*/ 18 h 22"/>
                <a:gd name="T12" fmla="*/ 0 w 143"/>
                <a:gd name="T13" fmla="*/ 22 h 22"/>
                <a:gd name="T14" fmla="*/ 143 w 143"/>
                <a:gd name="T1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3" h="22">
                  <a:moveTo>
                    <a:pt x="139" y="18"/>
                  </a:moveTo>
                  <a:lnTo>
                    <a:pt x="139" y="0"/>
                  </a:lnTo>
                  <a:moveTo>
                    <a:pt x="143" y="18"/>
                  </a:moveTo>
                  <a:lnTo>
                    <a:pt x="143" y="0"/>
                  </a:lnTo>
                  <a:moveTo>
                    <a:pt x="0" y="18"/>
                  </a:moveTo>
                  <a:lnTo>
                    <a:pt x="143" y="18"/>
                  </a:lnTo>
                  <a:moveTo>
                    <a:pt x="0" y="22"/>
                  </a:moveTo>
                  <a:lnTo>
                    <a:pt x="143" y="22"/>
                  </a:lnTo>
                </a:path>
              </a:pathLst>
            </a:custGeom>
            <a:noFill/>
            <a:ln w="10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" name="Rectangle 2"/>
          <p:cNvSpPr/>
          <p:nvPr/>
        </p:nvSpPr>
        <p:spPr>
          <a:xfrm>
            <a:off x="3551238" y="3328947"/>
            <a:ext cx="4572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i="1" dirty="0">
                <a:latin typeface="Times New Roman" pitchFamily="18" charset="0"/>
                <a:cs typeface="Times New Roman" pitchFamily="18" charset="0"/>
              </a:rPr>
              <a:t>What is the value of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ebx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in this code snippet? </a:t>
            </a:r>
          </a:p>
          <a:p>
            <a:endParaRPr lang="en-US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eax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10</a:t>
            </a:r>
          </a:p>
          <a:p>
            <a:r>
              <a:rPr lang="en-US" dirty="0" err="1"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[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esp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],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eax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push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dword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[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esp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]</a:t>
            </a:r>
          </a:p>
          <a:p>
            <a:r>
              <a:rPr lang="en-US" dirty="0" err="1"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ebx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[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esp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]</a:t>
            </a:r>
          </a:p>
          <a:p>
            <a:endParaRPr lang="en-US" i="1" dirty="0">
              <a:latin typeface="Times New Roman" pitchFamily="18" charset="0"/>
              <a:cs typeface="Times New Roman" pitchFamily="18" charset="0"/>
            </a:endParaRPr>
          </a:p>
          <a:p>
            <a:endParaRPr lang="en-US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Answer: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10</a:t>
            </a:r>
            <a:endParaRPr lang="en-US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2413000" y="304801"/>
            <a:ext cx="7416800" cy="936625"/>
          </a:xfrm>
        </p:spPr>
        <p:txBody>
          <a:bodyPr vert="horz" lIns="0" tIns="0" rIns="0" bIns="0" rtlCol="0" anchor="ctr">
            <a:norm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fr-FR" dirty="0">
                <a:solidFill>
                  <a:schemeClr val="tx1"/>
                </a:solidFill>
              </a:rPr>
              <a:t>ALU Instructions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2414588" y="3560764"/>
            <a:ext cx="7415212" cy="2687637"/>
          </a:xfrm>
        </p:spPr>
        <p:txBody>
          <a:bodyPr vert="horz" lIns="0" tIns="0" rIns="0" bIns="0" rtlCol="0">
            <a:normAutofit/>
          </a:bodyPr>
          <a:lstStyle>
            <a:defPPr marL="432000" marR="0" lvl="0" indent="-324000" algn="l" hangingPunct="1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defPPr>
            <a:lvl1pPr marL="432000" marR="0" lvl="0" indent="-324000" algn="l" hangingPunct="1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1pPr>
            <a:lvl2pPr marL="864000" marR="0" lvl="1" indent="-324000" algn="l" hangingPunct="1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tabLst/>
              <a:defRPr lang="fr-FR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2pPr>
            <a:lvl3pPr marL="1295999" marR="0" lvl="2" indent="-288000" algn="l" hangingPunct="1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3pPr>
            <a:lvl4pPr marL="1728000" marR="0" lvl="3" indent="-216000" algn="l" hangingPunct="1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4pPr>
            <a:lvl5pPr marL="2160000" marR="0" lvl="4" indent="-216000" algn="l" hangingPunct="1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5pPr>
            <a:lvl6pPr marL="2592000" marR="0" lvl="5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6pPr>
            <a:lvl7pPr marL="3024000" marR="0" lvl="6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7pPr>
            <a:lvl8pPr marL="3456000" marR="0" lvl="7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8pPr>
            <a:lvl9pPr marL="3887999" marR="0" lvl="8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9pPr>
          </a:lstStyle>
          <a:p>
            <a:pPr lvl="0">
              <a:buSzPct val="100000"/>
              <a:buFont typeface="Symbol" panose="05050102010706020507" pitchFamily="18" charset="2"/>
              <a:buChar char="*"/>
            </a:pPr>
            <a:r>
              <a:rPr lang="en-US" sz="2200" dirty="0">
                <a:latin typeface="Calibri" panose="020F0502020204030204" pitchFamily="34" charset="0"/>
              </a:rPr>
              <a:t>All of these are 2 operand </a:t>
            </a:r>
            <a:r>
              <a:rPr lang="en-US" sz="2200" dirty="0">
                <a:solidFill>
                  <a:srgbClr val="0000FF"/>
                </a:solidFill>
                <a:latin typeface="Calibri" panose="020F0502020204030204" pitchFamily="34" charset="0"/>
              </a:rPr>
              <a:t>instructions</a:t>
            </a:r>
          </a:p>
          <a:p>
            <a:pPr lvl="0">
              <a:buSzPct val="100000"/>
              <a:buFont typeface="Symbol" panose="05050102010706020507" pitchFamily="18" charset="2"/>
              <a:buChar char="*"/>
            </a:pPr>
            <a:r>
              <a:rPr lang="en-US" sz="2200" dirty="0">
                <a:latin typeface="Calibri" panose="020F0502020204030204" pitchFamily="34" charset="0"/>
              </a:rPr>
              <a:t>The first </a:t>
            </a:r>
            <a:r>
              <a:rPr lang="en-US" sz="2200" dirty="0">
                <a:solidFill>
                  <a:srgbClr val="008000"/>
                </a:solidFill>
                <a:latin typeface="Calibri" panose="020F0502020204030204" pitchFamily="34" charset="0"/>
              </a:rPr>
              <a:t>operand</a:t>
            </a:r>
            <a:r>
              <a:rPr lang="en-US" sz="2200" dirty="0">
                <a:latin typeface="Calibri" panose="020F0502020204030204" pitchFamily="34" charset="0"/>
              </a:rPr>
              <a:t> is both the </a:t>
            </a:r>
            <a:r>
              <a:rPr lang="en-US" sz="2200" dirty="0">
                <a:solidFill>
                  <a:srgbClr val="008080"/>
                </a:solidFill>
                <a:latin typeface="Calibri" panose="020F0502020204030204" pitchFamily="34" charset="0"/>
              </a:rPr>
              <a:t>source</a:t>
            </a:r>
            <a:r>
              <a:rPr lang="en-US" sz="2200" dirty="0">
                <a:latin typeface="Calibri" panose="020F0502020204030204" pitchFamily="34" charset="0"/>
              </a:rPr>
              <a:t> and </a:t>
            </a:r>
            <a:r>
              <a:rPr lang="en-US" sz="2200" dirty="0">
                <a:solidFill>
                  <a:srgbClr val="2300DC"/>
                </a:solidFill>
                <a:latin typeface="Calibri" panose="020F0502020204030204" pitchFamily="34" charset="0"/>
              </a:rPr>
              <a:t>destination</a:t>
            </a:r>
          </a:p>
          <a:p>
            <a:pPr lvl="0">
              <a:buSzPct val="100000"/>
              <a:buFont typeface="Symbol" panose="05050102010706020507" pitchFamily="18" charset="2"/>
              <a:buChar char="*"/>
            </a:pPr>
            <a:r>
              <a:rPr lang="en-US" sz="2200" dirty="0">
                <a:latin typeface="Calibri" panose="020F0502020204030204" pitchFamily="34" charset="0"/>
              </a:rPr>
              <a:t>Example : Add registers </a:t>
            </a:r>
            <a:r>
              <a:rPr lang="en-US" sz="2200" dirty="0" err="1">
                <a:solidFill>
                  <a:srgbClr val="FF0000"/>
                </a:solidFill>
                <a:latin typeface="Calibri" panose="020F0502020204030204" pitchFamily="34" charset="0"/>
              </a:rPr>
              <a:t>eax</a:t>
            </a:r>
            <a:r>
              <a:rPr lang="en-US" sz="2200" dirty="0">
                <a:latin typeface="Calibri" panose="020F0502020204030204" pitchFamily="34" charset="0"/>
              </a:rPr>
              <a:t>, and </a:t>
            </a:r>
            <a:r>
              <a:rPr lang="en-US" sz="2200" dirty="0" err="1">
                <a:solidFill>
                  <a:srgbClr val="0000FF"/>
                </a:solidFill>
                <a:latin typeface="Calibri" panose="020F0502020204030204" pitchFamily="34" charset="0"/>
              </a:rPr>
              <a:t>ebx</a:t>
            </a:r>
            <a:r>
              <a:rPr lang="en-US" sz="2200" dirty="0">
                <a:latin typeface="Calibri" panose="020F0502020204030204" pitchFamily="34" charset="0"/>
              </a:rPr>
              <a:t>. Save the result in </a:t>
            </a:r>
            <a:r>
              <a:rPr lang="en-US" sz="2200" dirty="0" err="1">
                <a:solidFill>
                  <a:srgbClr val="008000"/>
                </a:solidFill>
                <a:latin typeface="Calibri" panose="020F0502020204030204" pitchFamily="34" charset="0"/>
              </a:rPr>
              <a:t>ecx</a:t>
            </a:r>
            <a:endParaRPr lang="en-US" sz="2200" dirty="0">
              <a:latin typeface="Calibri" panose="020F0502020204030204" pitchFamily="34" charset="0"/>
            </a:endParaRPr>
          </a:p>
          <a:p>
            <a:pPr marL="540000" lvl="1" indent="0">
              <a:buSzPct val="100000"/>
              <a:buNone/>
            </a:pPr>
            <a:r>
              <a:rPr lang="en-US" sz="2200" dirty="0">
                <a:latin typeface="Calibri" panose="020F0502020204030204" pitchFamily="34" charset="0"/>
              </a:rPr>
              <a:t>add </a:t>
            </a:r>
            <a:r>
              <a:rPr lang="en-US" sz="2200" dirty="0" err="1">
                <a:latin typeface="Calibri" panose="020F0502020204030204" pitchFamily="34" charset="0"/>
              </a:rPr>
              <a:t>eax</a:t>
            </a:r>
            <a:r>
              <a:rPr lang="en-US" sz="2200" dirty="0">
                <a:latin typeface="Calibri" panose="020F0502020204030204" pitchFamily="34" charset="0"/>
              </a:rPr>
              <a:t>, </a:t>
            </a:r>
            <a:r>
              <a:rPr lang="en-US" sz="2200" dirty="0" err="1">
                <a:latin typeface="Calibri" panose="020F0502020204030204" pitchFamily="34" charset="0"/>
              </a:rPr>
              <a:t>ebx</a:t>
            </a:r>
            <a:endParaRPr lang="en-US" sz="2200" dirty="0">
              <a:latin typeface="Calibri" panose="020F0502020204030204" pitchFamily="34" charset="0"/>
            </a:endParaRPr>
          </a:p>
          <a:p>
            <a:pPr marL="540000" lvl="1" indent="0">
              <a:buSzPct val="100000"/>
              <a:buNone/>
            </a:pPr>
            <a:r>
              <a:rPr lang="en-US" sz="2200" dirty="0" err="1">
                <a:latin typeface="Calibri" panose="020F0502020204030204" pitchFamily="34" charset="0"/>
              </a:rPr>
              <a:t>mov</a:t>
            </a:r>
            <a:r>
              <a:rPr lang="en-US" sz="2200" dirty="0">
                <a:latin typeface="Calibri" panose="020F0502020204030204" pitchFamily="34" charset="0"/>
              </a:rPr>
              <a:t> </a:t>
            </a:r>
            <a:r>
              <a:rPr lang="en-US" sz="2200" dirty="0" err="1">
                <a:latin typeface="Calibri" panose="020F0502020204030204" pitchFamily="34" charset="0"/>
              </a:rPr>
              <a:t>ecx</a:t>
            </a:r>
            <a:r>
              <a:rPr lang="en-US" sz="2200" dirty="0">
                <a:latin typeface="Calibri" panose="020F0502020204030204" pitchFamily="34" charset="0"/>
              </a:rPr>
              <a:t>, </a:t>
            </a:r>
            <a:r>
              <a:rPr lang="en-US" sz="2200" dirty="0" err="1">
                <a:latin typeface="Calibri" panose="020F0502020204030204" pitchFamily="34" charset="0"/>
              </a:rPr>
              <a:t>eax</a:t>
            </a:r>
            <a:endParaRPr lang="en-US" sz="2200" dirty="0">
              <a:latin typeface="Calibri" panose="020F0502020204030204" pitchFamily="34" charset="0"/>
            </a:endParaRPr>
          </a:p>
        </p:txBody>
      </p:sp>
      <p:grpSp>
        <p:nvGrpSpPr>
          <p:cNvPr id="7" name="Group 5"/>
          <p:cNvGrpSpPr>
            <a:grpSpLocks noChangeAspect="1"/>
          </p:cNvGrpSpPr>
          <p:nvPr/>
        </p:nvGrpSpPr>
        <p:grpSpPr bwMode="auto">
          <a:xfrm>
            <a:off x="2209801" y="1676400"/>
            <a:ext cx="7848601" cy="1651002"/>
            <a:chOff x="768" y="1085"/>
            <a:chExt cx="4944" cy="1040"/>
          </a:xfrm>
        </p:grpSpPr>
        <p:sp>
          <p:nvSpPr>
            <p:cNvPr id="8" name="AutoShape 4"/>
            <p:cNvSpPr>
              <a:spLocks noChangeAspect="1" noChangeArrowheads="1" noTextEdit="1"/>
            </p:cNvSpPr>
            <p:nvPr/>
          </p:nvSpPr>
          <p:spPr bwMode="auto">
            <a:xfrm>
              <a:off x="768" y="1085"/>
              <a:ext cx="4944" cy="9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Line 6"/>
            <p:cNvSpPr>
              <a:spLocks noChangeShapeType="1"/>
            </p:cNvSpPr>
            <p:nvPr/>
          </p:nvSpPr>
          <p:spPr bwMode="auto">
            <a:xfrm flipV="1">
              <a:off x="820" y="1137"/>
              <a:ext cx="0" cy="155"/>
            </a:xfrm>
            <a:prstGeom prst="line">
              <a:avLst/>
            </a:prstGeom>
            <a:noFill/>
            <a:ln w="9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Line 7"/>
            <p:cNvSpPr>
              <a:spLocks noChangeShapeType="1"/>
            </p:cNvSpPr>
            <p:nvPr/>
          </p:nvSpPr>
          <p:spPr bwMode="auto">
            <a:xfrm flipV="1">
              <a:off x="785" y="1137"/>
              <a:ext cx="0" cy="155"/>
            </a:xfrm>
            <a:prstGeom prst="line">
              <a:avLst/>
            </a:prstGeom>
            <a:noFill/>
            <a:ln w="9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Line 8"/>
            <p:cNvSpPr>
              <a:spLocks noChangeShapeType="1"/>
            </p:cNvSpPr>
            <p:nvPr/>
          </p:nvSpPr>
          <p:spPr bwMode="auto">
            <a:xfrm>
              <a:off x="785" y="1137"/>
              <a:ext cx="4901" cy="0"/>
            </a:xfrm>
            <a:prstGeom prst="line">
              <a:avLst/>
            </a:prstGeom>
            <a:noFill/>
            <a:ln w="9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Line 9"/>
            <p:cNvSpPr>
              <a:spLocks noChangeShapeType="1"/>
            </p:cNvSpPr>
            <p:nvPr/>
          </p:nvSpPr>
          <p:spPr bwMode="auto">
            <a:xfrm>
              <a:off x="785" y="1102"/>
              <a:ext cx="4901" cy="0"/>
            </a:xfrm>
            <a:prstGeom prst="line">
              <a:avLst/>
            </a:prstGeom>
            <a:noFill/>
            <a:ln w="9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Rectangle 10"/>
            <p:cNvSpPr>
              <a:spLocks noChangeArrowheads="1"/>
            </p:cNvSpPr>
            <p:nvPr/>
          </p:nvSpPr>
          <p:spPr bwMode="auto">
            <a:xfrm>
              <a:off x="897" y="1128"/>
              <a:ext cx="533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solidFill>
                    <a:srgbClr val="1A1B1C"/>
                  </a:solidFill>
                  <a:latin typeface="Times New Roman" pitchFamily="18" charset="0"/>
                </a:rPr>
                <a:t>Semantics</a:t>
              </a:r>
              <a:endParaRPr lang="en-US" dirty="0">
                <a:latin typeface="Arial" pitchFamily="34" charset="0"/>
              </a:endParaRPr>
            </a:p>
          </p:txBody>
        </p:sp>
        <p:sp>
          <p:nvSpPr>
            <p:cNvPr id="14" name="Line 11"/>
            <p:cNvSpPr>
              <a:spLocks noChangeShapeType="1"/>
            </p:cNvSpPr>
            <p:nvPr/>
          </p:nvSpPr>
          <p:spPr bwMode="auto">
            <a:xfrm flipV="1">
              <a:off x="2865" y="1137"/>
              <a:ext cx="0" cy="155"/>
            </a:xfrm>
            <a:prstGeom prst="line">
              <a:avLst/>
            </a:prstGeom>
            <a:noFill/>
            <a:ln w="9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Rectangle 12"/>
            <p:cNvSpPr>
              <a:spLocks noChangeArrowheads="1"/>
            </p:cNvSpPr>
            <p:nvPr/>
          </p:nvSpPr>
          <p:spPr bwMode="auto">
            <a:xfrm>
              <a:off x="2942" y="1128"/>
              <a:ext cx="460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>
                  <a:solidFill>
                    <a:srgbClr val="1A1B1C"/>
                  </a:solidFill>
                  <a:latin typeface="Times New Roman" pitchFamily="18" charset="0"/>
                </a:rPr>
                <a:t>Example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16" name="Line 13"/>
            <p:cNvSpPr>
              <a:spLocks noChangeShapeType="1"/>
            </p:cNvSpPr>
            <p:nvPr/>
          </p:nvSpPr>
          <p:spPr bwMode="auto">
            <a:xfrm flipV="1">
              <a:off x="3736" y="1137"/>
              <a:ext cx="0" cy="155"/>
            </a:xfrm>
            <a:prstGeom prst="line">
              <a:avLst/>
            </a:prstGeom>
            <a:noFill/>
            <a:ln w="9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Rectangle 14"/>
            <p:cNvSpPr>
              <a:spLocks noChangeArrowheads="1"/>
            </p:cNvSpPr>
            <p:nvPr/>
          </p:nvSpPr>
          <p:spPr bwMode="auto">
            <a:xfrm>
              <a:off x="3822" y="1128"/>
              <a:ext cx="626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>
                  <a:solidFill>
                    <a:srgbClr val="1A1B1C"/>
                  </a:solidFill>
                  <a:latin typeface="Times New Roman" pitchFamily="18" charset="0"/>
                </a:rPr>
                <a:t>Explanation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18" name="Freeform 15"/>
            <p:cNvSpPr>
              <a:spLocks noEditPoints="1"/>
            </p:cNvSpPr>
            <p:nvPr/>
          </p:nvSpPr>
          <p:spPr bwMode="auto">
            <a:xfrm>
              <a:off x="785" y="1137"/>
              <a:ext cx="4901" cy="311"/>
            </a:xfrm>
            <a:custGeom>
              <a:avLst/>
              <a:gdLst>
                <a:gd name="T0" fmla="*/ 564 w 568"/>
                <a:gd name="T1" fmla="*/ 18 h 36"/>
                <a:gd name="T2" fmla="*/ 564 w 568"/>
                <a:gd name="T3" fmla="*/ 0 h 36"/>
                <a:gd name="T4" fmla="*/ 568 w 568"/>
                <a:gd name="T5" fmla="*/ 18 h 36"/>
                <a:gd name="T6" fmla="*/ 568 w 568"/>
                <a:gd name="T7" fmla="*/ 0 h 36"/>
                <a:gd name="T8" fmla="*/ 0 w 568"/>
                <a:gd name="T9" fmla="*/ 18 h 36"/>
                <a:gd name="T10" fmla="*/ 568 w 568"/>
                <a:gd name="T11" fmla="*/ 18 h 36"/>
                <a:gd name="T12" fmla="*/ 0 w 568"/>
                <a:gd name="T13" fmla="*/ 36 h 36"/>
                <a:gd name="T14" fmla="*/ 0 w 568"/>
                <a:gd name="T15" fmla="*/ 18 h 36"/>
                <a:gd name="T16" fmla="*/ 4 w 568"/>
                <a:gd name="T17" fmla="*/ 36 h 36"/>
                <a:gd name="T18" fmla="*/ 4 w 568"/>
                <a:gd name="T19" fmla="*/ 18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68" h="36">
                  <a:moveTo>
                    <a:pt x="564" y="18"/>
                  </a:moveTo>
                  <a:lnTo>
                    <a:pt x="564" y="0"/>
                  </a:lnTo>
                  <a:moveTo>
                    <a:pt x="568" y="18"/>
                  </a:moveTo>
                  <a:lnTo>
                    <a:pt x="568" y="0"/>
                  </a:lnTo>
                  <a:moveTo>
                    <a:pt x="0" y="18"/>
                  </a:moveTo>
                  <a:lnTo>
                    <a:pt x="568" y="18"/>
                  </a:lnTo>
                  <a:moveTo>
                    <a:pt x="0" y="36"/>
                  </a:moveTo>
                  <a:lnTo>
                    <a:pt x="0" y="18"/>
                  </a:lnTo>
                  <a:moveTo>
                    <a:pt x="4" y="36"/>
                  </a:moveTo>
                  <a:lnTo>
                    <a:pt x="4" y="18"/>
                  </a:lnTo>
                </a:path>
              </a:pathLst>
            </a:custGeom>
            <a:noFill/>
            <a:ln w="9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Rectangle 16"/>
            <p:cNvSpPr>
              <a:spLocks noChangeArrowheads="1"/>
            </p:cNvSpPr>
            <p:nvPr/>
          </p:nvSpPr>
          <p:spPr bwMode="auto">
            <a:xfrm>
              <a:off x="897" y="1292"/>
              <a:ext cx="1784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solidFill>
                    <a:srgbClr val="1A1B1C"/>
                  </a:solidFill>
                  <a:latin typeface="Times New Roman" pitchFamily="18" charset="0"/>
                  <a:cs typeface="Times New Roman" pitchFamily="18" charset="0"/>
                </a:rPr>
                <a:t>add 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(</a:t>
              </a:r>
              <a:r>
                <a:rPr lang="en-US" i="1" dirty="0" err="1">
                  <a:latin typeface="Times New Roman" pitchFamily="18" charset="0"/>
                  <a:cs typeface="Times New Roman" pitchFamily="18" charset="0"/>
                </a:rPr>
                <a:t>reg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/</a:t>
              </a:r>
              <a:r>
                <a:rPr lang="en-US" i="1" dirty="0" err="1">
                  <a:latin typeface="Times New Roman" pitchFamily="18" charset="0"/>
                  <a:cs typeface="Times New Roman" pitchFamily="18" charset="0"/>
                </a:rPr>
                <a:t>mem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), (</a:t>
              </a:r>
              <a:r>
                <a:rPr lang="en-US" i="1" dirty="0" err="1">
                  <a:latin typeface="Times New Roman" pitchFamily="18" charset="0"/>
                  <a:cs typeface="Times New Roman" pitchFamily="18" charset="0"/>
                </a:rPr>
                <a:t>reg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/</a:t>
              </a:r>
              <a:r>
                <a:rPr lang="en-US" i="1" dirty="0" err="1">
                  <a:latin typeface="Times New Roman" pitchFamily="18" charset="0"/>
                  <a:cs typeface="Times New Roman" pitchFamily="18" charset="0"/>
                </a:rPr>
                <a:t>mem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/</a:t>
              </a:r>
              <a:r>
                <a:rPr lang="en-US" i="1" dirty="0" err="1">
                  <a:latin typeface="Times New Roman" pitchFamily="18" charset="0"/>
                  <a:cs typeface="Times New Roman" pitchFamily="18" charset="0"/>
                </a:rPr>
                <a:t>imm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)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" name="Line 17"/>
            <p:cNvSpPr>
              <a:spLocks noChangeShapeType="1"/>
            </p:cNvSpPr>
            <p:nvPr/>
          </p:nvSpPr>
          <p:spPr bwMode="auto">
            <a:xfrm flipV="1">
              <a:off x="2865" y="1292"/>
              <a:ext cx="0" cy="156"/>
            </a:xfrm>
            <a:prstGeom prst="line">
              <a:avLst/>
            </a:prstGeom>
            <a:noFill/>
            <a:ln w="9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Rectangle 18"/>
            <p:cNvSpPr>
              <a:spLocks noChangeArrowheads="1"/>
            </p:cNvSpPr>
            <p:nvPr/>
          </p:nvSpPr>
          <p:spPr bwMode="auto">
            <a:xfrm>
              <a:off x="2942" y="1292"/>
              <a:ext cx="650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solidFill>
                    <a:srgbClr val="1A1B1C"/>
                  </a:solidFill>
                  <a:latin typeface="Times New Roman" pitchFamily="18" charset="0"/>
                </a:rPr>
                <a:t>add </a:t>
              </a:r>
              <a:r>
                <a:rPr lang="en-US" sz="1600" dirty="0" err="1">
                  <a:solidFill>
                    <a:srgbClr val="1A1B1C"/>
                  </a:solidFill>
                  <a:latin typeface="Times New Roman" pitchFamily="18" charset="0"/>
                </a:rPr>
                <a:t>eax</a:t>
              </a:r>
              <a:r>
                <a:rPr lang="en-US" sz="1600" dirty="0">
                  <a:solidFill>
                    <a:srgbClr val="1A1B1C"/>
                  </a:solidFill>
                  <a:latin typeface="Times New Roman" pitchFamily="18" charset="0"/>
                </a:rPr>
                <a:t>, </a:t>
              </a:r>
              <a:r>
                <a:rPr lang="en-US" sz="1600" dirty="0" err="1">
                  <a:solidFill>
                    <a:srgbClr val="1A1B1C"/>
                  </a:solidFill>
                  <a:latin typeface="Times New Roman" pitchFamily="18" charset="0"/>
                </a:rPr>
                <a:t>ebx</a:t>
              </a:r>
              <a:endParaRPr lang="en-US" dirty="0">
                <a:latin typeface="Arial" pitchFamily="34" charset="0"/>
              </a:endParaRPr>
            </a:p>
          </p:txBody>
        </p:sp>
        <p:sp>
          <p:nvSpPr>
            <p:cNvPr id="22" name="Line 19"/>
            <p:cNvSpPr>
              <a:spLocks noChangeShapeType="1"/>
            </p:cNvSpPr>
            <p:nvPr/>
          </p:nvSpPr>
          <p:spPr bwMode="auto">
            <a:xfrm flipV="1">
              <a:off x="3736" y="1292"/>
              <a:ext cx="0" cy="156"/>
            </a:xfrm>
            <a:prstGeom prst="line">
              <a:avLst/>
            </a:prstGeom>
            <a:noFill/>
            <a:ln w="9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Rectangle 20"/>
            <p:cNvSpPr>
              <a:spLocks noChangeArrowheads="1"/>
            </p:cNvSpPr>
            <p:nvPr/>
          </p:nvSpPr>
          <p:spPr bwMode="auto">
            <a:xfrm>
              <a:off x="3822" y="1292"/>
              <a:ext cx="877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sz="1600" dirty="0" err="1">
                  <a:latin typeface="Times New Roman" pitchFamily="18" charset="0"/>
                  <a:cs typeface="Times New Roman" pitchFamily="18" charset="0"/>
                </a:rPr>
                <a:t>eax</a:t>
              </a:r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600" i="1" dirty="0">
                  <a:latin typeface="Times New Roman" pitchFamily="18" charset="0"/>
                  <a:cs typeface="Times New Roman" pitchFamily="18" charset="0"/>
                </a:rPr>
                <a:t>← </a:t>
              </a:r>
              <a:r>
                <a:rPr lang="en-US" sz="1600" dirty="0" err="1">
                  <a:latin typeface="Times New Roman" pitchFamily="18" charset="0"/>
                  <a:cs typeface="Times New Roman" pitchFamily="18" charset="0"/>
                </a:rPr>
                <a:t>eax</a:t>
              </a:r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 + </a:t>
              </a:r>
              <a:r>
                <a:rPr lang="en-US" sz="1600" dirty="0" err="1">
                  <a:latin typeface="Times New Roman" pitchFamily="18" charset="0"/>
                  <a:cs typeface="Times New Roman" pitchFamily="18" charset="0"/>
                </a:rPr>
                <a:t>ebx</a:t>
              </a:r>
              <a:endParaRPr lang="en-US" sz="16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" name="Freeform 21"/>
            <p:cNvSpPr>
              <a:spLocks noEditPoints="1"/>
            </p:cNvSpPr>
            <p:nvPr/>
          </p:nvSpPr>
          <p:spPr bwMode="auto">
            <a:xfrm>
              <a:off x="785" y="1292"/>
              <a:ext cx="4901" cy="320"/>
            </a:xfrm>
            <a:custGeom>
              <a:avLst/>
              <a:gdLst>
                <a:gd name="T0" fmla="*/ 564 w 568"/>
                <a:gd name="T1" fmla="*/ 18 h 37"/>
                <a:gd name="T2" fmla="*/ 564 w 568"/>
                <a:gd name="T3" fmla="*/ 0 h 37"/>
                <a:gd name="T4" fmla="*/ 568 w 568"/>
                <a:gd name="T5" fmla="*/ 18 h 37"/>
                <a:gd name="T6" fmla="*/ 568 w 568"/>
                <a:gd name="T7" fmla="*/ 0 h 37"/>
                <a:gd name="T8" fmla="*/ 0 w 568"/>
                <a:gd name="T9" fmla="*/ 19 h 37"/>
                <a:gd name="T10" fmla="*/ 568 w 568"/>
                <a:gd name="T11" fmla="*/ 19 h 37"/>
                <a:gd name="T12" fmla="*/ 0 w 568"/>
                <a:gd name="T13" fmla="*/ 37 h 37"/>
                <a:gd name="T14" fmla="*/ 0 w 568"/>
                <a:gd name="T15" fmla="*/ 19 h 37"/>
                <a:gd name="T16" fmla="*/ 4 w 568"/>
                <a:gd name="T17" fmla="*/ 37 h 37"/>
                <a:gd name="T18" fmla="*/ 4 w 568"/>
                <a:gd name="T19" fmla="*/ 19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68" h="37">
                  <a:moveTo>
                    <a:pt x="564" y="18"/>
                  </a:moveTo>
                  <a:lnTo>
                    <a:pt x="564" y="0"/>
                  </a:lnTo>
                  <a:moveTo>
                    <a:pt x="568" y="18"/>
                  </a:moveTo>
                  <a:lnTo>
                    <a:pt x="568" y="0"/>
                  </a:lnTo>
                  <a:moveTo>
                    <a:pt x="0" y="19"/>
                  </a:moveTo>
                  <a:lnTo>
                    <a:pt x="568" y="19"/>
                  </a:lnTo>
                  <a:moveTo>
                    <a:pt x="0" y="37"/>
                  </a:moveTo>
                  <a:lnTo>
                    <a:pt x="0" y="19"/>
                  </a:lnTo>
                  <a:moveTo>
                    <a:pt x="4" y="37"/>
                  </a:moveTo>
                  <a:lnTo>
                    <a:pt x="4" y="19"/>
                  </a:lnTo>
                </a:path>
              </a:pathLst>
            </a:custGeom>
            <a:noFill/>
            <a:ln w="9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Rectangle 22"/>
            <p:cNvSpPr>
              <a:spLocks noChangeArrowheads="1"/>
            </p:cNvSpPr>
            <p:nvPr/>
          </p:nvSpPr>
          <p:spPr bwMode="auto">
            <a:xfrm>
              <a:off x="897" y="1456"/>
              <a:ext cx="1776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solidFill>
                    <a:srgbClr val="1A1B1C"/>
                  </a:solidFill>
                  <a:latin typeface="Times New Roman" pitchFamily="18" charset="0"/>
                  <a:cs typeface="Times New Roman" pitchFamily="18" charset="0"/>
                </a:rPr>
                <a:t>sub 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(</a:t>
              </a:r>
              <a:r>
                <a:rPr lang="en-US" i="1" dirty="0" err="1">
                  <a:latin typeface="Times New Roman" pitchFamily="18" charset="0"/>
                  <a:cs typeface="Times New Roman" pitchFamily="18" charset="0"/>
                </a:rPr>
                <a:t>reg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/</a:t>
              </a:r>
              <a:r>
                <a:rPr lang="en-US" i="1" dirty="0" err="1">
                  <a:latin typeface="Times New Roman" pitchFamily="18" charset="0"/>
                  <a:cs typeface="Times New Roman" pitchFamily="18" charset="0"/>
                </a:rPr>
                <a:t>mem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), (</a:t>
              </a:r>
              <a:r>
                <a:rPr lang="en-US" i="1" dirty="0" err="1">
                  <a:latin typeface="Times New Roman" pitchFamily="18" charset="0"/>
                  <a:cs typeface="Times New Roman" pitchFamily="18" charset="0"/>
                </a:rPr>
                <a:t>reg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/</a:t>
              </a:r>
              <a:r>
                <a:rPr lang="en-US" i="1" dirty="0" err="1">
                  <a:latin typeface="Times New Roman" pitchFamily="18" charset="0"/>
                  <a:cs typeface="Times New Roman" pitchFamily="18" charset="0"/>
                </a:rPr>
                <a:t>mem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/</a:t>
              </a:r>
              <a:r>
                <a:rPr lang="en-US" i="1" dirty="0" err="1">
                  <a:latin typeface="Times New Roman" pitchFamily="18" charset="0"/>
                  <a:cs typeface="Times New Roman" pitchFamily="18" charset="0"/>
                </a:rPr>
                <a:t>imm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)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" name="Line 23"/>
            <p:cNvSpPr>
              <a:spLocks noChangeShapeType="1"/>
            </p:cNvSpPr>
            <p:nvPr/>
          </p:nvSpPr>
          <p:spPr bwMode="auto">
            <a:xfrm flipV="1">
              <a:off x="2865" y="1456"/>
              <a:ext cx="0" cy="156"/>
            </a:xfrm>
            <a:prstGeom prst="line">
              <a:avLst/>
            </a:prstGeom>
            <a:noFill/>
            <a:ln w="9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Rectangle 24"/>
            <p:cNvSpPr>
              <a:spLocks noChangeArrowheads="1"/>
            </p:cNvSpPr>
            <p:nvPr/>
          </p:nvSpPr>
          <p:spPr bwMode="auto">
            <a:xfrm>
              <a:off x="2942" y="1456"/>
              <a:ext cx="643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solidFill>
                    <a:srgbClr val="1A1B1C"/>
                  </a:solidFill>
                  <a:latin typeface="Times New Roman" pitchFamily="18" charset="0"/>
                </a:rPr>
                <a:t>sub </a:t>
              </a:r>
              <a:r>
                <a:rPr lang="en-US" sz="1600" dirty="0" err="1">
                  <a:solidFill>
                    <a:srgbClr val="1A1B1C"/>
                  </a:solidFill>
                  <a:latin typeface="Times New Roman" pitchFamily="18" charset="0"/>
                </a:rPr>
                <a:t>eax</a:t>
              </a:r>
              <a:r>
                <a:rPr lang="en-US" sz="1600" dirty="0">
                  <a:solidFill>
                    <a:srgbClr val="1A1B1C"/>
                  </a:solidFill>
                  <a:latin typeface="Times New Roman" pitchFamily="18" charset="0"/>
                </a:rPr>
                <a:t>, </a:t>
              </a:r>
              <a:r>
                <a:rPr lang="en-US" sz="1600" dirty="0" err="1">
                  <a:solidFill>
                    <a:srgbClr val="1A1B1C"/>
                  </a:solidFill>
                  <a:latin typeface="Times New Roman" pitchFamily="18" charset="0"/>
                </a:rPr>
                <a:t>ebx</a:t>
              </a:r>
              <a:endParaRPr lang="en-US" dirty="0">
                <a:latin typeface="Arial" pitchFamily="34" charset="0"/>
              </a:endParaRPr>
            </a:p>
          </p:txBody>
        </p:sp>
        <p:sp>
          <p:nvSpPr>
            <p:cNvPr id="28" name="Line 25"/>
            <p:cNvSpPr>
              <a:spLocks noChangeShapeType="1"/>
            </p:cNvSpPr>
            <p:nvPr/>
          </p:nvSpPr>
          <p:spPr bwMode="auto">
            <a:xfrm flipV="1">
              <a:off x="3736" y="1456"/>
              <a:ext cx="0" cy="156"/>
            </a:xfrm>
            <a:prstGeom prst="line">
              <a:avLst/>
            </a:prstGeom>
            <a:noFill/>
            <a:ln w="9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Rectangle 26"/>
            <p:cNvSpPr>
              <a:spLocks noChangeArrowheads="1"/>
            </p:cNvSpPr>
            <p:nvPr/>
          </p:nvSpPr>
          <p:spPr bwMode="auto">
            <a:xfrm>
              <a:off x="3822" y="1456"/>
              <a:ext cx="848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sz="1600" dirty="0" err="1">
                  <a:latin typeface="Times New Roman" pitchFamily="18" charset="0"/>
                  <a:cs typeface="Times New Roman" pitchFamily="18" charset="0"/>
                </a:rPr>
                <a:t>eax</a:t>
              </a:r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600" i="1" dirty="0">
                  <a:latin typeface="Times New Roman" pitchFamily="18" charset="0"/>
                  <a:cs typeface="Times New Roman" pitchFamily="18" charset="0"/>
                </a:rPr>
                <a:t>← </a:t>
              </a:r>
              <a:r>
                <a:rPr lang="en-US" sz="1600" dirty="0" err="1">
                  <a:latin typeface="Times New Roman" pitchFamily="18" charset="0"/>
                  <a:cs typeface="Times New Roman" pitchFamily="18" charset="0"/>
                </a:rPr>
                <a:t>eax</a:t>
              </a:r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 - </a:t>
              </a:r>
              <a:r>
                <a:rPr lang="en-US" sz="1600" dirty="0" err="1">
                  <a:latin typeface="Times New Roman" pitchFamily="18" charset="0"/>
                  <a:cs typeface="Times New Roman" pitchFamily="18" charset="0"/>
                </a:rPr>
                <a:t>ebx</a:t>
              </a:r>
              <a:endParaRPr lang="en-US" sz="16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" name="Freeform 27"/>
            <p:cNvSpPr>
              <a:spLocks noEditPoints="1"/>
            </p:cNvSpPr>
            <p:nvPr/>
          </p:nvSpPr>
          <p:spPr bwMode="auto">
            <a:xfrm>
              <a:off x="785" y="1456"/>
              <a:ext cx="4901" cy="320"/>
            </a:xfrm>
            <a:custGeom>
              <a:avLst/>
              <a:gdLst>
                <a:gd name="T0" fmla="*/ 564 w 568"/>
                <a:gd name="T1" fmla="*/ 18 h 37"/>
                <a:gd name="T2" fmla="*/ 564 w 568"/>
                <a:gd name="T3" fmla="*/ 0 h 37"/>
                <a:gd name="T4" fmla="*/ 568 w 568"/>
                <a:gd name="T5" fmla="*/ 18 h 37"/>
                <a:gd name="T6" fmla="*/ 568 w 568"/>
                <a:gd name="T7" fmla="*/ 0 h 37"/>
                <a:gd name="T8" fmla="*/ 0 w 568"/>
                <a:gd name="T9" fmla="*/ 18 h 37"/>
                <a:gd name="T10" fmla="*/ 568 w 568"/>
                <a:gd name="T11" fmla="*/ 18 h 37"/>
                <a:gd name="T12" fmla="*/ 0 w 568"/>
                <a:gd name="T13" fmla="*/ 37 h 37"/>
                <a:gd name="T14" fmla="*/ 0 w 568"/>
                <a:gd name="T15" fmla="*/ 19 h 37"/>
                <a:gd name="T16" fmla="*/ 4 w 568"/>
                <a:gd name="T17" fmla="*/ 37 h 37"/>
                <a:gd name="T18" fmla="*/ 4 w 568"/>
                <a:gd name="T19" fmla="*/ 19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68" h="37">
                  <a:moveTo>
                    <a:pt x="564" y="18"/>
                  </a:moveTo>
                  <a:lnTo>
                    <a:pt x="564" y="0"/>
                  </a:lnTo>
                  <a:moveTo>
                    <a:pt x="568" y="18"/>
                  </a:moveTo>
                  <a:lnTo>
                    <a:pt x="568" y="0"/>
                  </a:lnTo>
                  <a:moveTo>
                    <a:pt x="0" y="18"/>
                  </a:moveTo>
                  <a:lnTo>
                    <a:pt x="568" y="18"/>
                  </a:lnTo>
                  <a:moveTo>
                    <a:pt x="0" y="37"/>
                  </a:moveTo>
                  <a:lnTo>
                    <a:pt x="0" y="19"/>
                  </a:lnTo>
                  <a:moveTo>
                    <a:pt x="4" y="37"/>
                  </a:moveTo>
                  <a:lnTo>
                    <a:pt x="4" y="19"/>
                  </a:lnTo>
                </a:path>
              </a:pathLst>
            </a:custGeom>
            <a:noFill/>
            <a:ln w="9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Rectangle 28"/>
            <p:cNvSpPr>
              <a:spLocks noChangeArrowheads="1"/>
            </p:cNvSpPr>
            <p:nvPr/>
          </p:nvSpPr>
          <p:spPr bwMode="auto">
            <a:xfrm>
              <a:off x="897" y="1612"/>
              <a:ext cx="1776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 err="1">
                  <a:solidFill>
                    <a:srgbClr val="1A1B1C"/>
                  </a:solidFill>
                  <a:latin typeface="Times New Roman" pitchFamily="18" charset="0"/>
                  <a:cs typeface="Times New Roman" pitchFamily="18" charset="0"/>
                </a:rPr>
                <a:t>adc</a:t>
              </a:r>
              <a:r>
                <a:rPr lang="en-US" sz="1600" dirty="0">
                  <a:solidFill>
                    <a:srgbClr val="1A1B1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(</a:t>
              </a:r>
              <a:r>
                <a:rPr lang="en-US" i="1" dirty="0" err="1">
                  <a:latin typeface="Times New Roman" pitchFamily="18" charset="0"/>
                  <a:cs typeface="Times New Roman" pitchFamily="18" charset="0"/>
                </a:rPr>
                <a:t>reg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/</a:t>
              </a:r>
              <a:r>
                <a:rPr lang="en-US" i="1" dirty="0" err="1">
                  <a:latin typeface="Times New Roman" pitchFamily="18" charset="0"/>
                  <a:cs typeface="Times New Roman" pitchFamily="18" charset="0"/>
                </a:rPr>
                <a:t>mem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), (</a:t>
              </a:r>
              <a:r>
                <a:rPr lang="en-US" i="1" dirty="0" err="1">
                  <a:latin typeface="Times New Roman" pitchFamily="18" charset="0"/>
                  <a:cs typeface="Times New Roman" pitchFamily="18" charset="0"/>
                </a:rPr>
                <a:t>reg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/</a:t>
              </a:r>
              <a:r>
                <a:rPr lang="en-US" i="1" dirty="0" err="1">
                  <a:latin typeface="Times New Roman" pitchFamily="18" charset="0"/>
                  <a:cs typeface="Times New Roman" pitchFamily="18" charset="0"/>
                </a:rPr>
                <a:t>mem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/</a:t>
              </a:r>
              <a:r>
                <a:rPr lang="en-US" i="1" dirty="0" err="1">
                  <a:latin typeface="Times New Roman" pitchFamily="18" charset="0"/>
                  <a:cs typeface="Times New Roman" pitchFamily="18" charset="0"/>
                </a:rPr>
                <a:t>imm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)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240" name="Line 29"/>
            <p:cNvSpPr>
              <a:spLocks noChangeShapeType="1"/>
            </p:cNvSpPr>
            <p:nvPr/>
          </p:nvSpPr>
          <p:spPr bwMode="auto">
            <a:xfrm flipV="1">
              <a:off x="2865" y="1620"/>
              <a:ext cx="0" cy="156"/>
            </a:xfrm>
            <a:prstGeom prst="line">
              <a:avLst/>
            </a:prstGeom>
            <a:noFill/>
            <a:ln w="9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41" name="Rectangle 30"/>
            <p:cNvSpPr>
              <a:spLocks noChangeArrowheads="1"/>
            </p:cNvSpPr>
            <p:nvPr/>
          </p:nvSpPr>
          <p:spPr bwMode="auto">
            <a:xfrm>
              <a:off x="2942" y="1612"/>
              <a:ext cx="643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 err="1">
                  <a:solidFill>
                    <a:srgbClr val="1A1B1C"/>
                  </a:solidFill>
                  <a:latin typeface="Times New Roman" pitchFamily="18" charset="0"/>
                </a:rPr>
                <a:t>adc</a:t>
              </a:r>
              <a:r>
                <a:rPr lang="en-US" sz="1600" dirty="0">
                  <a:solidFill>
                    <a:srgbClr val="1A1B1C"/>
                  </a:solidFill>
                  <a:latin typeface="Times New Roman" pitchFamily="18" charset="0"/>
                </a:rPr>
                <a:t> </a:t>
              </a:r>
              <a:r>
                <a:rPr lang="en-US" sz="1600" dirty="0" err="1">
                  <a:solidFill>
                    <a:srgbClr val="1A1B1C"/>
                  </a:solidFill>
                  <a:latin typeface="Times New Roman" pitchFamily="18" charset="0"/>
                </a:rPr>
                <a:t>eax</a:t>
              </a:r>
              <a:r>
                <a:rPr lang="en-US" sz="1600" dirty="0">
                  <a:solidFill>
                    <a:srgbClr val="1A1B1C"/>
                  </a:solidFill>
                  <a:latin typeface="Times New Roman" pitchFamily="18" charset="0"/>
                </a:rPr>
                <a:t>, </a:t>
              </a:r>
              <a:r>
                <a:rPr lang="en-US" sz="1600" dirty="0" err="1">
                  <a:solidFill>
                    <a:srgbClr val="1A1B1C"/>
                  </a:solidFill>
                  <a:latin typeface="Times New Roman" pitchFamily="18" charset="0"/>
                </a:rPr>
                <a:t>ebx</a:t>
              </a:r>
              <a:endParaRPr lang="en-US" dirty="0">
                <a:latin typeface="Arial" pitchFamily="34" charset="0"/>
              </a:endParaRPr>
            </a:p>
          </p:txBody>
        </p:sp>
        <p:sp>
          <p:nvSpPr>
            <p:cNvPr id="10243" name="Line 31"/>
            <p:cNvSpPr>
              <a:spLocks noChangeShapeType="1"/>
            </p:cNvSpPr>
            <p:nvPr/>
          </p:nvSpPr>
          <p:spPr bwMode="auto">
            <a:xfrm flipV="1">
              <a:off x="3736" y="1620"/>
              <a:ext cx="0" cy="156"/>
            </a:xfrm>
            <a:prstGeom prst="line">
              <a:avLst/>
            </a:prstGeom>
            <a:noFill/>
            <a:ln w="9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44" name="Rectangle 32"/>
            <p:cNvSpPr>
              <a:spLocks noChangeArrowheads="1"/>
            </p:cNvSpPr>
            <p:nvPr/>
          </p:nvSpPr>
          <p:spPr bwMode="auto">
            <a:xfrm>
              <a:off x="3822" y="1612"/>
              <a:ext cx="1538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sz="1600" dirty="0" err="1">
                  <a:latin typeface="Times New Roman" pitchFamily="18" charset="0"/>
                  <a:cs typeface="Times New Roman" pitchFamily="18" charset="0"/>
                </a:rPr>
                <a:t>eax</a:t>
              </a:r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600" i="1" dirty="0">
                  <a:latin typeface="Times New Roman" pitchFamily="18" charset="0"/>
                  <a:cs typeface="Times New Roman" pitchFamily="18" charset="0"/>
                </a:rPr>
                <a:t>← </a:t>
              </a:r>
              <a:r>
                <a:rPr lang="en-US" sz="1600" dirty="0" err="1">
                  <a:latin typeface="Times New Roman" pitchFamily="18" charset="0"/>
                  <a:cs typeface="Times New Roman" pitchFamily="18" charset="0"/>
                </a:rPr>
                <a:t>eax</a:t>
              </a:r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 + </a:t>
              </a:r>
              <a:r>
                <a:rPr lang="en-US" sz="1600" dirty="0" err="1">
                  <a:latin typeface="Times New Roman" pitchFamily="18" charset="0"/>
                  <a:cs typeface="Times New Roman" pitchFamily="18" charset="0"/>
                </a:rPr>
                <a:t>ebx</a:t>
              </a:r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 + (carry bit)</a:t>
              </a:r>
            </a:p>
          </p:txBody>
        </p:sp>
        <p:sp>
          <p:nvSpPr>
            <p:cNvPr id="10245" name="Freeform 33"/>
            <p:cNvSpPr>
              <a:spLocks noEditPoints="1"/>
            </p:cNvSpPr>
            <p:nvPr/>
          </p:nvSpPr>
          <p:spPr bwMode="auto">
            <a:xfrm>
              <a:off x="785" y="1620"/>
              <a:ext cx="4901" cy="311"/>
            </a:xfrm>
            <a:custGeom>
              <a:avLst/>
              <a:gdLst>
                <a:gd name="T0" fmla="*/ 564 w 568"/>
                <a:gd name="T1" fmla="*/ 18 h 36"/>
                <a:gd name="T2" fmla="*/ 564 w 568"/>
                <a:gd name="T3" fmla="*/ 0 h 36"/>
                <a:gd name="T4" fmla="*/ 568 w 568"/>
                <a:gd name="T5" fmla="*/ 18 h 36"/>
                <a:gd name="T6" fmla="*/ 568 w 568"/>
                <a:gd name="T7" fmla="*/ 0 h 36"/>
                <a:gd name="T8" fmla="*/ 0 w 568"/>
                <a:gd name="T9" fmla="*/ 18 h 36"/>
                <a:gd name="T10" fmla="*/ 568 w 568"/>
                <a:gd name="T11" fmla="*/ 18 h 36"/>
                <a:gd name="T12" fmla="*/ 0 w 568"/>
                <a:gd name="T13" fmla="*/ 36 h 36"/>
                <a:gd name="T14" fmla="*/ 0 w 568"/>
                <a:gd name="T15" fmla="*/ 18 h 36"/>
                <a:gd name="T16" fmla="*/ 4 w 568"/>
                <a:gd name="T17" fmla="*/ 36 h 36"/>
                <a:gd name="T18" fmla="*/ 4 w 568"/>
                <a:gd name="T19" fmla="*/ 18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68" h="36">
                  <a:moveTo>
                    <a:pt x="564" y="18"/>
                  </a:moveTo>
                  <a:lnTo>
                    <a:pt x="564" y="0"/>
                  </a:lnTo>
                  <a:moveTo>
                    <a:pt x="568" y="18"/>
                  </a:moveTo>
                  <a:lnTo>
                    <a:pt x="568" y="0"/>
                  </a:lnTo>
                  <a:moveTo>
                    <a:pt x="0" y="18"/>
                  </a:moveTo>
                  <a:lnTo>
                    <a:pt x="568" y="18"/>
                  </a:lnTo>
                  <a:moveTo>
                    <a:pt x="0" y="36"/>
                  </a:moveTo>
                  <a:lnTo>
                    <a:pt x="0" y="18"/>
                  </a:lnTo>
                  <a:moveTo>
                    <a:pt x="4" y="36"/>
                  </a:moveTo>
                  <a:lnTo>
                    <a:pt x="4" y="18"/>
                  </a:lnTo>
                </a:path>
              </a:pathLst>
            </a:custGeom>
            <a:noFill/>
            <a:ln w="9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46" name="Rectangle 34"/>
            <p:cNvSpPr>
              <a:spLocks noChangeArrowheads="1"/>
            </p:cNvSpPr>
            <p:nvPr/>
          </p:nvSpPr>
          <p:spPr bwMode="auto">
            <a:xfrm>
              <a:off x="897" y="1776"/>
              <a:ext cx="1776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 err="1">
                  <a:solidFill>
                    <a:srgbClr val="1A1B1C"/>
                  </a:solidFill>
                  <a:latin typeface="Times New Roman" pitchFamily="18" charset="0"/>
                  <a:cs typeface="Times New Roman" pitchFamily="18" charset="0"/>
                </a:rPr>
                <a:t>sbb</a:t>
              </a:r>
              <a:r>
                <a:rPr lang="en-US" sz="1600" dirty="0">
                  <a:solidFill>
                    <a:srgbClr val="1A1B1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(</a:t>
              </a:r>
              <a:r>
                <a:rPr lang="en-US" i="1" dirty="0" err="1">
                  <a:latin typeface="Times New Roman" pitchFamily="18" charset="0"/>
                  <a:cs typeface="Times New Roman" pitchFamily="18" charset="0"/>
                </a:rPr>
                <a:t>reg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/</a:t>
              </a:r>
              <a:r>
                <a:rPr lang="en-US" i="1" dirty="0" err="1">
                  <a:latin typeface="Times New Roman" pitchFamily="18" charset="0"/>
                  <a:cs typeface="Times New Roman" pitchFamily="18" charset="0"/>
                </a:rPr>
                <a:t>mem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), (</a:t>
              </a:r>
              <a:r>
                <a:rPr lang="en-US" i="1" dirty="0" err="1">
                  <a:latin typeface="Times New Roman" pitchFamily="18" charset="0"/>
                  <a:cs typeface="Times New Roman" pitchFamily="18" charset="0"/>
                </a:rPr>
                <a:t>reg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/</a:t>
              </a:r>
              <a:r>
                <a:rPr lang="en-US" i="1" dirty="0" err="1">
                  <a:latin typeface="Times New Roman" pitchFamily="18" charset="0"/>
                  <a:cs typeface="Times New Roman" pitchFamily="18" charset="0"/>
                </a:rPr>
                <a:t>mem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/</a:t>
              </a:r>
              <a:r>
                <a:rPr lang="en-US" i="1" dirty="0" err="1">
                  <a:latin typeface="Times New Roman" pitchFamily="18" charset="0"/>
                  <a:cs typeface="Times New Roman" pitchFamily="18" charset="0"/>
                </a:rPr>
                <a:t>imm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)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247" name="Line 35"/>
            <p:cNvSpPr>
              <a:spLocks noChangeShapeType="1"/>
            </p:cNvSpPr>
            <p:nvPr/>
          </p:nvSpPr>
          <p:spPr bwMode="auto">
            <a:xfrm flipV="1">
              <a:off x="2865" y="1776"/>
              <a:ext cx="0" cy="155"/>
            </a:xfrm>
            <a:prstGeom prst="line">
              <a:avLst/>
            </a:prstGeom>
            <a:noFill/>
            <a:ln w="9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48" name="Rectangle 36"/>
            <p:cNvSpPr>
              <a:spLocks noChangeArrowheads="1"/>
            </p:cNvSpPr>
            <p:nvPr/>
          </p:nvSpPr>
          <p:spPr bwMode="auto">
            <a:xfrm>
              <a:off x="2942" y="1776"/>
              <a:ext cx="643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 err="1">
                  <a:solidFill>
                    <a:srgbClr val="1A1B1C"/>
                  </a:solidFill>
                  <a:latin typeface="Times New Roman" pitchFamily="18" charset="0"/>
                </a:rPr>
                <a:t>sbb</a:t>
              </a:r>
              <a:r>
                <a:rPr lang="en-US" sz="1600" dirty="0">
                  <a:solidFill>
                    <a:srgbClr val="1A1B1C"/>
                  </a:solidFill>
                  <a:latin typeface="Times New Roman" pitchFamily="18" charset="0"/>
                </a:rPr>
                <a:t> </a:t>
              </a:r>
              <a:r>
                <a:rPr lang="en-US" sz="1600" dirty="0" err="1">
                  <a:solidFill>
                    <a:srgbClr val="1A1B1C"/>
                  </a:solidFill>
                  <a:latin typeface="Times New Roman" pitchFamily="18" charset="0"/>
                </a:rPr>
                <a:t>eax</a:t>
              </a:r>
              <a:r>
                <a:rPr lang="en-US" sz="1600" dirty="0">
                  <a:solidFill>
                    <a:srgbClr val="1A1B1C"/>
                  </a:solidFill>
                  <a:latin typeface="Times New Roman" pitchFamily="18" charset="0"/>
                </a:rPr>
                <a:t>, </a:t>
              </a:r>
              <a:r>
                <a:rPr lang="en-US" sz="1600" dirty="0" err="1">
                  <a:solidFill>
                    <a:srgbClr val="1A1B1C"/>
                  </a:solidFill>
                  <a:latin typeface="Times New Roman" pitchFamily="18" charset="0"/>
                </a:rPr>
                <a:t>ebx</a:t>
              </a:r>
              <a:endParaRPr lang="en-US" dirty="0">
                <a:latin typeface="Arial" pitchFamily="34" charset="0"/>
              </a:endParaRPr>
            </a:p>
          </p:txBody>
        </p:sp>
        <p:sp>
          <p:nvSpPr>
            <p:cNvPr id="10249" name="Line 37"/>
            <p:cNvSpPr>
              <a:spLocks noChangeShapeType="1"/>
            </p:cNvSpPr>
            <p:nvPr/>
          </p:nvSpPr>
          <p:spPr bwMode="auto">
            <a:xfrm flipV="1">
              <a:off x="3736" y="1776"/>
              <a:ext cx="0" cy="155"/>
            </a:xfrm>
            <a:prstGeom prst="line">
              <a:avLst/>
            </a:prstGeom>
            <a:noFill/>
            <a:ln w="9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50" name="Rectangle 38"/>
            <p:cNvSpPr>
              <a:spLocks noChangeArrowheads="1"/>
            </p:cNvSpPr>
            <p:nvPr/>
          </p:nvSpPr>
          <p:spPr bwMode="auto">
            <a:xfrm>
              <a:off x="3822" y="1776"/>
              <a:ext cx="1479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sz="1600" dirty="0" err="1">
                  <a:latin typeface="Times New Roman" pitchFamily="18" charset="0"/>
                  <a:cs typeface="Times New Roman" pitchFamily="18" charset="0"/>
                </a:rPr>
                <a:t>eax</a:t>
              </a:r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600" i="1" dirty="0">
                  <a:latin typeface="Times New Roman" pitchFamily="18" charset="0"/>
                  <a:cs typeface="Times New Roman" pitchFamily="18" charset="0"/>
                </a:rPr>
                <a:t>← </a:t>
              </a:r>
              <a:r>
                <a:rPr lang="en-US" sz="1600" dirty="0" err="1">
                  <a:latin typeface="Times New Roman" pitchFamily="18" charset="0"/>
                  <a:cs typeface="Times New Roman" pitchFamily="18" charset="0"/>
                </a:rPr>
                <a:t>eax</a:t>
              </a:r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 - </a:t>
              </a:r>
              <a:r>
                <a:rPr lang="en-US" sz="1600" dirty="0" err="1">
                  <a:latin typeface="Times New Roman" pitchFamily="18" charset="0"/>
                  <a:cs typeface="Times New Roman" pitchFamily="18" charset="0"/>
                </a:rPr>
                <a:t>ebx</a:t>
              </a:r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 - (carry bit)</a:t>
              </a:r>
            </a:p>
          </p:txBody>
        </p:sp>
        <p:sp>
          <p:nvSpPr>
            <p:cNvPr id="10251" name="Freeform 39"/>
            <p:cNvSpPr>
              <a:spLocks noEditPoints="1"/>
            </p:cNvSpPr>
            <p:nvPr/>
          </p:nvSpPr>
          <p:spPr bwMode="auto">
            <a:xfrm>
              <a:off x="785" y="1776"/>
              <a:ext cx="4901" cy="190"/>
            </a:xfrm>
            <a:custGeom>
              <a:avLst/>
              <a:gdLst>
                <a:gd name="T0" fmla="*/ 564 w 568"/>
                <a:gd name="T1" fmla="*/ 18 h 22"/>
                <a:gd name="T2" fmla="*/ 564 w 568"/>
                <a:gd name="T3" fmla="*/ 0 h 22"/>
                <a:gd name="T4" fmla="*/ 568 w 568"/>
                <a:gd name="T5" fmla="*/ 18 h 22"/>
                <a:gd name="T6" fmla="*/ 568 w 568"/>
                <a:gd name="T7" fmla="*/ 0 h 22"/>
                <a:gd name="T8" fmla="*/ 0 w 568"/>
                <a:gd name="T9" fmla="*/ 18 h 22"/>
                <a:gd name="T10" fmla="*/ 568 w 568"/>
                <a:gd name="T11" fmla="*/ 18 h 22"/>
                <a:gd name="T12" fmla="*/ 0 w 568"/>
                <a:gd name="T13" fmla="*/ 22 h 22"/>
                <a:gd name="T14" fmla="*/ 568 w 568"/>
                <a:gd name="T1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68" h="22">
                  <a:moveTo>
                    <a:pt x="564" y="18"/>
                  </a:moveTo>
                  <a:lnTo>
                    <a:pt x="564" y="0"/>
                  </a:lnTo>
                  <a:moveTo>
                    <a:pt x="568" y="18"/>
                  </a:moveTo>
                  <a:lnTo>
                    <a:pt x="568" y="0"/>
                  </a:lnTo>
                  <a:moveTo>
                    <a:pt x="0" y="18"/>
                  </a:moveTo>
                  <a:lnTo>
                    <a:pt x="568" y="18"/>
                  </a:lnTo>
                  <a:moveTo>
                    <a:pt x="0" y="22"/>
                  </a:moveTo>
                  <a:lnTo>
                    <a:pt x="568" y="22"/>
                  </a:lnTo>
                </a:path>
              </a:pathLst>
            </a:custGeom>
            <a:noFill/>
            <a:ln w="9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2362200" y="336133"/>
            <a:ext cx="7416800" cy="677108"/>
          </a:xfrm>
        </p:spPr>
        <p:txBody>
          <a:bodyPr vert="horz" lIns="0" tIns="0" rIns="0" bIns="0" rtlCol="0" anchor="ctr"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fr-FR" dirty="0" err="1">
                <a:solidFill>
                  <a:schemeClr val="tx1"/>
                </a:solidFill>
              </a:rPr>
              <a:t>Overview</a:t>
            </a:r>
            <a:r>
              <a:rPr lang="fr-FR" dirty="0">
                <a:solidFill>
                  <a:schemeClr val="tx1"/>
                </a:solidFill>
              </a:rPr>
              <a:t> of the x86 ISA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2519364" y="1435100"/>
            <a:ext cx="7767637" cy="4813300"/>
          </a:xfrm>
        </p:spPr>
        <p:txBody>
          <a:bodyPr vert="horz" lIns="0" tIns="0" rIns="0" bIns="0" rtlCol="0">
            <a:normAutofit lnSpcReduction="10000"/>
          </a:bodyPr>
          <a:lstStyle>
            <a:defPPr marL="432000" marR="0" lvl="0" indent="-324000" algn="l" hangingPunct="1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defPPr>
            <a:lvl1pPr marL="432000" marR="0" lvl="0" indent="-324000" algn="l" hangingPunct="1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1pPr>
            <a:lvl2pPr marL="864000" marR="0" lvl="1" indent="-324000" algn="l" hangingPunct="1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tabLst/>
              <a:defRPr lang="fr-FR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2pPr>
            <a:lvl3pPr marL="1295999" marR="0" lvl="2" indent="-288000" algn="l" hangingPunct="1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3pPr>
            <a:lvl4pPr marL="1728000" marR="0" lvl="3" indent="-216000" algn="l" hangingPunct="1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4pPr>
            <a:lvl5pPr marL="2160000" marR="0" lvl="4" indent="-216000" algn="l" hangingPunct="1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5pPr>
            <a:lvl6pPr marL="2592000" marR="0" lvl="5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6pPr>
            <a:lvl7pPr marL="3024000" marR="0" lvl="6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7pPr>
            <a:lvl8pPr marL="3456000" marR="0" lvl="7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8pPr>
            <a:lvl9pPr marL="3887999" marR="0" lvl="8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9pPr>
          </a:lstStyle>
          <a:p>
            <a:pPr lvl="0">
              <a:buSzPct val="100000"/>
              <a:buFont typeface="Symbol" panose="05050102010706020507" pitchFamily="18" charset="2"/>
              <a:buChar char="*"/>
            </a:pPr>
            <a:r>
              <a:rPr lang="en-US" sz="2600" dirty="0">
                <a:latin typeface="Calibri" pitchFamily="34"/>
              </a:rPr>
              <a:t>It is not one ISA</a:t>
            </a:r>
          </a:p>
          <a:p>
            <a:pPr lvl="1">
              <a:buSzPct val="100000"/>
              <a:buFont typeface="Symbol" panose="05050102010706020507" pitchFamily="18" charset="2"/>
              <a:buChar char="*"/>
            </a:pPr>
            <a:r>
              <a:rPr lang="en-US" sz="2000" dirty="0">
                <a:latin typeface="Calibri" pitchFamily="34"/>
              </a:rPr>
              <a:t>It is a </a:t>
            </a:r>
            <a:r>
              <a:rPr lang="en-US" sz="2000" dirty="0">
                <a:solidFill>
                  <a:srgbClr val="008000"/>
                </a:solidFill>
                <a:latin typeface="Calibri" pitchFamily="34"/>
              </a:rPr>
              <a:t>family</a:t>
            </a:r>
            <a:r>
              <a:rPr lang="en-US" sz="2000" dirty="0">
                <a:latin typeface="Calibri" pitchFamily="34"/>
              </a:rPr>
              <a:t> of ISAs</a:t>
            </a:r>
          </a:p>
          <a:p>
            <a:pPr lvl="0">
              <a:buSzPct val="100000"/>
              <a:buFont typeface="Symbol" panose="05050102010706020507" pitchFamily="18" charset="2"/>
              <a:buChar char="*"/>
            </a:pPr>
            <a:r>
              <a:rPr lang="en-US" sz="2600" dirty="0">
                <a:latin typeface="Calibri" pitchFamily="34"/>
              </a:rPr>
              <a:t>The </a:t>
            </a:r>
            <a:r>
              <a:rPr lang="en-US" sz="2600" dirty="0">
                <a:solidFill>
                  <a:srgbClr val="2300DC"/>
                </a:solidFill>
                <a:latin typeface="Calibri" pitchFamily="34"/>
              </a:rPr>
              <a:t>great-grandfather</a:t>
            </a:r>
            <a:r>
              <a:rPr lang="en-US" sz="2600" dirty="0">
                <a:latin typeface="Calibri" pitchFamily="34"/>
              </a:rPr>
              <a:t> in the family</a:t>
            </a:r>
          </a:p>
          <a:p>
            <a:pPr lvl="1">
              <a:buSzPct val="100000"/>
              <a:buFont typeface="Symbol" panose="05050102010706020507" pitchFamily="18" charset="2"/>
              <a:buChar char="*"/>
            </a:pPr>
            <a:r>
              <a:rPr lang="en-US" sz="2000" dirty="0">
                <a:latin typeface="Calibri" pitchFamily="34"/>
              </a:rPr>
              <a:t>Is the 8-bit 8080 microprocessor used in the mid-seventies</a:t>
            </a:r>
          </a:p>
          <a:p>
            <a:pPr lvl="0">
              <a:buSzPct val="100000"/>
              <a:buFont typeface="Symbol" panose="05050102010706020507" pitchFamily="18" charset="2"/>
              <a:buChar char="*"/>
            </a:pPr>
            <a:r>
              <a:rPr lang="en-US" sz="2600" dirty="0">
                <a:latin typeface="Calibri" pitchFamily="34"/>
              </a:rPr>
              <a:t>The </a:t>
            </a:r>
            <a:r>
              <a:rPr lang="en-US" sz="2600" dirty="0">
                <a:solidFill>
                  <a:srgbClr val="008000"/>
                </a:solidFill>
                <a:latin typeface="Calibri" pitchFamily="34"/>
              </a:rPr>
              <a:t>grandfather</a:t>
            </a:r>
            <a:r>
              <a:rPr lang="en-US" sz="2600" dirty="0">
                <a:latin typeface="Calibri" pitchFamily="34"/>
              </a:rPr>
              <a:t> is the 16-bit 8086 microprocessor released in 1978</a:t>
            </a:r>
          </a:p>
          <a:p>
            <a:pPr lvl="0">
              <a:buSzPct val="100000"/>
              <a:buFont typeface="Symbol" panose="05050102010706020507" pitchFamily="18" charset="2"/>
              <a:buChar char="*"/>
            </a:pPr>
            <a:r>
              <a:rPr lang="en-US" sz="2600" dirty="0">
                <a:latin typeface="Calibri" pitchFamily="34"/>
              </a:rPr>
              <a:t>The </a:t>
            </a:r>
            <a:r>
              <a:rPr lang="en-US" sz="2600" dirty="0">
                <a:solidFill>
                  <a:srgbClr val="FF0000"/>
                </a:solidFill>
                <a:latin typeface="Calibri" pitchFamily="34"/>
              </a:rPr>
              <a:t>parents</a:t>
            </a:r>
            <a:r>
              <a:rPr lang="en-US" sz="2600" dirty="0">
                <a:latin typeface="Calibri" pitchFamily="34"/>
              </a:rPr>
              <a:t> are the 32 bit processors : 80386, 80486, Pentium, and Pentium IV</a:t>
            </a:r>
          </a:p>
          <a:p>
            <a:pPr lvl="0">
              <a:buSzPct val="100000"/>
              <a:buFont typeface="Symbol" panose="05050102010706020507" pitchFamily="18" charset="2"/>
              <a:buChar char="*"/>
            </a:pPr>
            <a:r>
              <a:rPr lang="en-US" sz="2600" dirty="0">
                <a:latin typeface="Calibri" pitchFamily="34"/>
              </a:rPr>
              <a:t>The </a:t>
            </a:r>
            <a:r>
              <a:rPr lang="en-US" sz="2600" dirty="0">
                <a:solidFill>
                  <a:srgbClr val="2300DC"/>
                </a:solidFill>
                <a:latin typeface="Calibri" pitchFamily="34"/>
              </a:rPr>
              <a:t>current generation</a:t>
            </a:r>
            <a:r>
              <a:rPr lang="en-US" sz="2600" dirty="0">
                <a:latin typeface="Calibri" pitchFamily="34"/>
              </a:rPr>
              <a:t> of processors are 64 bit processors : Intel Core i3, i5, i7</a:t>
            </a:r>
          </a:p>
          <a:p>
            <a:pPr marL="540000" lvl="1" indent="0">
              <a:buSzPct val="100000"/>
              <a:buNone/>
            </a:pPr>
            <a:endParaRPr lang="en-US" sz="2200" dirty="0">
              <a:latin typeface="Calibri" pitchFamily="34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2413000" y="228601"/>
            <a:ext cx="7416800" cy="936625"/>
          </a:xfrm>
        </p:spPr>
        <p:txBody>
          <a:bodyPr vert="horz" lIns="0" tIns="0" rIns="0" bIns="0" rtlCol="0" anchor="ctr">
            <a:normAutofit fontScale="90000"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fr-FR" dirty="0">
                <a:solidFill>
                  <a:schemeClr val="tx1"/>
                </a:solidFill>
              </a:rPr>
              <a:t>Single </a:t>
            </a:r>
            <a:r>
              <a:rPr lang="fr-FR" dirty="0" err="1">
                <a:solidFill>
                  <a:schemeClr val="tx1"/>
                </a:solidFill>
              </a:rPr>
              <a:t>Operand</a:t>
            </a:r>
            <a:r>
              <a:rPr lang="fr-FR" dirty="0">
                <a:solidFill>
                  <a:schemeClr val="tx1"/>
                </a:solidFill>
              </a:rPr>
              <a:t> ALU Instructions</a:t>
            </a:r>
          </a:p>
        </p:txBody>
      </p:sp>
      <p:grpSp>
        <p:nvGrpSpPr>
          <p:cNvPr id="7" name="Group 5"/>
          <p:cNvGrpSpPr>
            <a:grpSpLocks noChangeAspect="1"/>
          </p:cNvGrpSpPr>
          <p:nvPr/>
        </p:nvGrpSpPr>
        <p:grpSpPr bwMode="auto">
          <a:xfrm>
            <a:off x="2743201" y="1676401"/>
            <a:ext cx="6619875" cy="1795463"/>
            <a:chOff x="1104" y="1246"/>
            <a:chExt cx="4170" cy="1131"/>
          </a:xfrm>
        </p:grpSpPr>
        <p:sp>
          <p:nvSpPr>
            <p:cNvPr id="8" name="AutoShape 4"/>
            <p:cNvSpPr>
              <a:spLocks noChangeAspect="1" noChangeArrowheads="1" noTextEdit="1"/>
            </p:cNvSpPr>
            <p:nvPr/>
          </p:nvSpPr>
          <p:spPr bwMode="auto">
            <a:xfrm>
              <a:off x="1104" y="1246"/>
              <a:ext cx="4170" cy="11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" name="Freeform 6"/>
            <p:cNvSpPr>
              <a:spLocks noEditPoints="1"/>
            </p:cNvSpPr>
            <p:nvPr/>
          </p:nvSpPr>
          <p:spPr bwMode="auto">
            <a:xfrm>
              <a:off x="1130" y="1272"/>
              <a:ext cx="4110" cy="282"/>
            </a:xfrm>
            <a:custGeom>
              <a:avLst/>
              <a:gdLst>
                <a:gd name="T0" fmla="*/ 0 w 320"/>
                <a:gd name="T1" fmla="*/ 0 h 22"/>
                <a:gd name="T2" fmla="*/ 320 w 320"/>
                <a:gd name="T3" fmla="*/ 0 h 22"/>
                <a:gd name="T4" fmla="*/ 0 w 320"/>
                <a:gd name="T5" fmla="*/ 3 h 22"/>
                <a:gd name="T6" fmla="*/ 320 w 320"/>
                <a:gd name="T7" fmla="*/ 3 h 22"/>
                <a:gd name="T8" fmla="*/ 0 w 320"/>
                <a:gd name="T9" fmla="*/ 22 h 22"/>
                <a:gd name="T10" fmla="*/ 0 w 320"/>
                <a:gd name="T11" fmla="*/ 4 h 22"/>
                <a:gd name="T12" fmla="*/ 4 w 320"/>
                <a:gd name="T13" fmla="*/ 22 h 22"/>
                <a:gd name="T14" fmla="*/ 4 w 320"/>
                <a:gd name="T15" fmla="*/ 4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20" h="22">
                  <a:moveTo>
                    <a:pt x="0" y="0"/>
                  </a:moveTo>
                  <a:lnTo>
                    <a:pt x="320" y="0"/>
                  </a:lnTo>
                  <a:moveTo>
                    <a:pt x="0" y="3"/>
                  </a:moveTo>
                  <a:lnTo>
                    <a:pt x="320" y="3"/>
                  </a:lnTo>
                  <a:moveTo>
                    <a:pt x="0" y="22"/>
                  </a:moveTo>
                  <a:lnTo>
                    <a:pt x="0" y="4"/>
                  </a:lnTo>
                  <a:moveTo>
                    <a:pt x="4" y="22"/>
                  </a:moveTo>
                  <a:lnTo>
                    <a:pt x="4" y="4"/>
                  </a:lnTo>
                </a:path>
              </a:pathLst>
            </a:custGeom>
            <a:noFill/>
            <a:ln w="13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Rectangle 7"/>
            <p:cNvSpPr>
              <a:spLocks noChangeArrowheads="1"/>
            </p:cNvSpPr>
            <p:nvPr/>
          </p:nvSpPr>
          <p:spPr bwMode="auto">
            <a:xfrm>
              <a:off x="1297" y="1310"/>
              <a:ext cx="598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solidFill>
                    <a:srgbClr val="1A1B1C"/>
                  </a:solidFill>
                  <a:latin typeface="Times New Roman" pitchFamily="18" charset="0"/>
                  <a:cs typeface="Times New Roman" pitchFamily="18" charset="0"/>
                </a:rPr>
                <a:t>Semantics</a:t>
              </a: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Line 8"/>
            <p:cNvSpPr>
              <a:spLocks noChangeShapeType="1"/>
            </p:cNvSpPr>
            <p:nvPr/>
          </p:nvSpPr>
          <p:spPr bwMode="auto">
            <a:xfrm flipV="1">
              <a:off x="2697" y="1323"/>
              <a:ext cx="0" cy="231"/>
            </a:xfrm>
            <a:prstGeom prst="line">
              <a:avLst/>
            </a:prstGeom>
            <a:noFill/>
            <a:ln w="13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" name="Rectangle 9"/>
            <p:cNvSpPr>
              <a:spLocks noChangeArrowheads="1"/>
            </p:cNvSpPr>
            <p:nvPr/>
          </p:nvSpPr>
          <p:spPr bwMode="auto">
            <a:xfrm>
              <a:off x="2812" y="1310"/>
              <a:ext cx="517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1A1B1C"/>
                  </a:solidFill>
                  <a:latin typeface="Times New Roman" pitchFamily="18" charset="0"/>
                  <a:cs typeface="Times New Roman" pitchFamily="18" charset="0"/>
                </a:rPr>
                <a:t>Example</a:t>
              </a:r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" name="Line 10"/>
            <p:cNvSpPr>
              <a:spLocks noChangeShapeType="1"/>
            </p:cNvSpPr>
            <p:nvPr/>
          </p:nvSpPr>
          <p:spPr bwMode="auto">
            <a:xfrm flipV="1">
              <a:off x="3660" y="1323"/>
              <a:ext cx="0" cy="231"/>
            </a:xfrm>
            <a:prstGeom prst="line">
              <a:avLst/>
            </a:prstGeom>
            <a:noFill/>
            <a:ln w="13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" name="Rectangle 11"/>
            <p:cNvSpPr>
              <a:spLocks noChangeArrowheads="1"/>
            </p:cNvSpPr>
            <p:nvPr/>
          </p:nvSpPr>
          <p:spPr bwMode="auto">
            <a:xfrm>
              <a:off x="3788" y="1310"/>
              <a:ext cx="703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1A1B1C"/>
                  </a:solidFill>
                  <a:latin typeface="Times New Roman" pitchFamily="18" charset="0"/>
                  <a:cs typeface="Times New Roman" pitchFamily="18" charset="0"/>
                </a:rPr>
                <a:t>Explanation</a:t>
              </a:r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" name="Freeform 12"/>
            <p:cNvSpPr>
              <a:spLocks noEditPoints="1"/>
            </p:cNvSpPr>
            <p:nvPr/>
          </p:nvSpPr>
          <p:spPr bwMode="auto">
            <a:xfrm>
              <a:off x="1130" y="1323"/>
              <a:ext cx="4110" cy="462"/>
            </a:xfrm>
            <a:custGeom>
              <a:avLst/>
              <a:gdLst>
                <a:gd name="T0" fmla="*/ 316 w 320"/>
                <a:gd name="T1" fmla="*/ 18 h 36"/>
                <a:gd name="T2" fmla="*/ 316 w 320"/>
                <a:gd name="T3" fmla="*/ 0 h 36"/>
                <a:gd name="T4" fmla="*/ 320 w 320"/>
                <a:gd name="T5" fmla="*/ 18 h 36"/>
                <a:gd name="T6" fmla="*/ 320 w 320"/>
                <a:gd name="T7" fmla="*/ 0 h 36"/>
                <a:gd name="T8" fmla="*/ 0 w 320"/>
                <a:gd name="T9" fmla="*/ 18 h 36"/>
                <a:gd name="T10" fmla="*/ 320 w 320"/>
                <a:gd name="T11" fmla="*/ 18 h 36"/>
                <a:gd name="T12" fmla="*/ 0 w 320"/>
                <a:gd name="T13" fmla="*/ 36 h 36"/>
                <a:gd name="T14" fmla="*/ 0 w 320"/>
                <a:gd name="T15" fmla="*/ 18 h 36"/>
                <a:gd name="T16" fmla="*/ 4 w 320"/>
                <a:gd name="T17" fmla="*/ 36 h 36"/>
                <a:gd name="T18" fmla="*/ 4 w 320"/>
                <a:gd name="T19" fmla="*/ 18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20" h="36">
                  <a:moveTo>
                    <a:pt x="316" y="18"/>
                  </a:moveTo>
                  <a:lnTo>
                    <a:pt x="316" y="0"/>
                  </a:lnTo>
                  <a:moveTo>
                    <a:pt x="320" y="18"/>
                  </a:moveTo>
                  <a:lnTo>
                    <a:pt x="320" y="0"/>
                  </a:lnTo>
                  <a:moveTo>
                    <a:pt x="0" y="18"/>
                  </a:moveTo>
                  <a:lnTo>
                    <a:pt x="320" y="18"/>
                  </a:lnTo>
                  <a:moveTo>
                    <a:pt x="0" y="36"/>
                  </a:moveTo>
                  <a:lnTo>
                    <a:pt x="0" y="18"/>
                  </a:lnTo>
                  <a:moveTo>
                    <a:pt x="4" y="36"/>
                  </a:moveTo>
                  <a:lnTo>
                    <a:pt x="4" y="18"/>
                  </a:lnTo>
                </a:path>
              </a:pathLst>
            </a:custGeom>
            <a:noFill/>
            <a:ln w="13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Rectangle 13"/>
            <p:cNvSpPr>
              <a:spLocks noChangeArrowheads="1"/>
            </p:cNvSpPr>
            <p:nvPr/>
          </p:nvSpPr>
          <p:spPr bwMode="auto">
            <a:xfrm>
              <a:off x="1297" y="1554"/>
              <a:ext cx="815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 err="1">
                  <a:solidFill>
                    <a:srgbClr val="1A1B1C"/>
                  </a:solidFill>
                  <a:latin typeface="Times New Roman" pitchFamily="18" charset="0"/>
                  <a:cs typeface="Times New Roman" pitchFamily="18" charset="0"/>
                </a:rPr>
                <a:t>inc</a:t>
              </a:r>
              <a:r>
                <a:rPr lang="en-US" dirty="0">
                  <a:solidFill>
                    <a:srgbClr val="1A1B1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(</a:t>
              </a:r>
              <a:r>
                <a:rPr lang="en-US" i="1" dirty="0" err="1">
                  <a:latin typeface="Times New Roman" pitchFamily="18" charset="0"/>
                  <a:cs typeface="Times New Roman" pitchFamily="18" charset="0"/>
                </a:rPr>
                <a:t>reg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/</a:t>
              </a:r>
              <a:r>
                <a:rPr lang="en-US" i="1" dirty="0" err="1">
                  <a:latin typeface="Times New Roman" pitchFamily="18" charset="0"/>
                  <a:cs typeface="Times New Roman" pitchFamily="18" charset="0"/>
                </a:rPr>
                <a:t>mem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)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" name="Line 14"/>
            <p:cNvSpPr>
              <a:spLocks noChangeShapeType="1"/>
            </p:cNvSpPr>
            <p:nvPr/>
          </p:nvSpPr>
          <p:spPr bwMode="auto">
            <a:xfrm flipV="1">
              <a:off x="2697" y="1554"/>
              <a:ext cx="0" cy="231"/>
            </a:xfrm>
            <a:prstGeom prst="line">
              <a:avLst/>
            </a:prstGeom>
            <a:noFill/>
            <a:ln w="13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" name="Rectangle 15"/>
            <p:cNvSpPr>
              <a:spLocks noChangeArrowheads="1"/>
            </p:cNvSpPr>
            <p:nvPr/>
          </p:nvSpPr>
          <p:spPr bwMode="auto">
            <a:xfrm>
              <a:off x="2812" y="1554"/>
              <a:ext cx="424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 err="1">
                  <a:solidFill>
                    <a:srgbClr val="1A1B1C"/>
                  </a:solidFill>
                  <a:latin typeface="Times New Roman" pitchFamily="18" charset="0"/>
                  <a:cs typeface="Times New Roman" pitchFamily="18" charset="0"/>
                </a:rPr>
                <a:t>inc</a:t>
              </a:r>
              <a:r>
                <a:rPr lang="en-US" dirty="0">
                  <a:solidFill>
                    <a:srgbClr val="1A1B1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dirty="0" err="1">
                  <a:solidFill>
                    <a:srgbClr val="1A1B1C"/>
                  </a:solidFill>
                  <a:latin typeface="Times New Roman" pitchFamily="18" charset="0"/>
                  <a:cs typeface="Times New Roman" pitchFamily="18" charset="0"/>
                </a:rPr>
                <a:t>edx</a:t>
              </a: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9" name="Line 16"/>
            <p:cNvSpPr>
              <a:spLocks noChangeShapeType="1"/>
            </p:cNvSpPr>
            <p:nvPr/>
          </p:nvSpPr>
          <p:spPr bwMode="auto">
            <a:xfrm flipV="1">
              <a:off x="3660" y="1554"/>
              <a:ext cx="0" cy="231"/>
            </a:xfrm>
            <a:prstGeom prst="line">
              <a:avLst/>
            </a:prstGeom>
            <a:noFill/>
            <a:ln w="13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" name="Rectangle 17"/>
            <p:cNvSpPr>
              <a:spLocks noChangeArrowheads="1"/>
            </p:cNvSpPr>
            <p:nvPr/>
          </p:nvSpPr>
          <p:spPr bwMode="auto">
            <a:xfrm>
              <a:off x="3788" y="1554"/>
              <a:ext cx="865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dirty="0" err="1">
                  <a:latin typeface="Times New Roman" pitchFamily="18" charset="0"/>
                  <a:cs typeface="Times New Roman" pitchFamily="18" charset="0"/>
                </a:rPr>
                <a:t>edx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i="1" dirty="0">
                  <a:latin typeface="Times New Roman" pitchFamily="18" charset="0"/>
                  <a:cs typeface="Times New Roman" pitchFamily="18" charset="0"/>
                </a:rPr>
                <a:t>← </a:t>
              </a:r>
              <a:r>
                <a:rPr lang="en-US" dirty="0" err="1">
                  <a:latin typeface="Times New Roman" pitchFamily="18" charset="0"/>
                  <a:cs typeface="Times New Roman" pitchFamily="18" charset="0"/>
                </a:rPr>
                <a:t>edx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 + 1</a:t>
              </a:r>
            </a:p>
          </p:txBody>
        </p:sp>
        <p:sp>
          <p:nvSpPr>
            <p:cNvPr id="21" name="Freeform 18"/>
            <p:cNvSpPr>
              <a:spLocks noEditPoints="1"/>
            </p:cNvSpPr>
            <p:nvPr/>
          </p:nvSpPr>
          <p:spPr bwMode="auto">
            <a:xfrm>
              <a:off x="1130" y="1554"/>
              <a:ext cx="4110" cy="475"/>
            </a:xfrm>
            <a:custGeom>
              <a:avLst/>
              <a:gdLst>
                <a:gd name="T0" fmla="*/ 316 w 320"/>
                <a:gd name="T1" fmla="*/ 18 h 37"/>
                <a:gd name="T2" fmla="*/ 316 w 320"/>
                <a:gd name="T3" fmla="*/ 0 h 37"/>
                <a:gd name="T4" fmla="*/ 320 w 320"/>
                <a:gd name="T5" fmla="*/ 18 h 37"/>
                <a:gd name="T6" fmla="*/ 320 w 320"/>
                <a:gd name="T7" fmla="*/ 0 h 37"/>
                <a:gd name="T8" fmla="*/ 0 w 320"/>
                <a:gd name="T9" fmla="*/ 19 h 37"/>
                <a:gd name="T10" fmla="*/ 320 w 320"/>
                <a:gd name="T11" fmla="*/ 19 h 37"/>
                <a:gd name="T12" fmla="*/ 0 w 320"/>
                <a:gd name="T13" fmla="*/ 37 h 37"/>
                <a:gd name="T14" fmla="*/ 0 w 320"/>
                <a:gd name="T15" fmla="*/ 19 h 37"/>
                <a:gd name="T16" fmla="*/ 4 w 320"/>
                <a:gd name="T17" fmla="*/ 37 h 37"/>
                <a:gd name="T18" fmla="*/ 4 w 320"/>
                <a:gd name="T19" fmla="*/ 19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20" h="37">
                  <a:moveTo>
                    <a:pt x="316" y="18"/>
                  </a:moveTo>
                  <a:lnTo>
                    <a:pt x="316" y="0"/>
                  </a:lnTo>
                  <a:moveTo>
                    <a:pt x="320" y="18"/>
                  </a:moveTo>
                  <a:lnTo>
                    <a:pt x="320" y="0"/>
                  </a:lnTo>
                  <a:moveTo>
                    <a:pt x="0" y="19"/>
                  </a:moveTo>
                  <a:lnTo>
                    <a:pt x="320" y="19"/>
                  </a:lnTo>
                  <a:moveTo>
                    <a:pt x="0" y="37"/>
                  </a:moveTo>
                  <a:lnTo>
                    <a:pt x="0" y="19"/>
                  </a:lnTo>
                  <a:moveTo>
                    <a:pt x="4" y="37"/>
                  </a:moveTo>
                  <a:lnTo>
                    <a:pt x="4" y="19"/>
                  </a:lnTo>
                </a:path>
              </a:pathLst>
            </a:custGeom>
            <a:noFill/>
            <a:ln w="13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Rectangle 19"/>
            <p:cNvSpPr>
              <a:spLocks noChangeArrowheads="1"/>
            </p:cNvSpPr>
            <p:nvPr/>
          </p:nvSpPr>
          <p:spPr bwMode="auto">
            <a:xfrm>
              <a:off x="1297" y="1785"/>
              <a:ext cx="875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 err="1">
                  <a:solidFill>
                    <a:srgbClr val="1A1B1C"/>
                  </a:solidFill>
                  <a:latin typeface="Times New Roman" pitchFamily="18" charset="0"/>
                  <a:cs typeface="Times New Roman" pitchFamily="18" charset="0"/>
                </a:rPr>
                <a:t>dec</a:t>
              </a:r>
              <a:r>
                <a:rPr lang="en-US" dirty="0">
                  <a:solidFill>
                    <a:srgbClr val="1A1B1C"/>
                  </a:solidFill>
                  <a:latin typeface="Times New Roman" pitchFamily="18" charset="0"/>
                  <a:cs typeface="Times New Roman" pitchFamily="18" charset="0"/>
                </a:rPr>
                <a:t>  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(</a:t>
              </a:r>
              <a:r>
                <a:rPr lang="en-US" i="1" dirty="0" err="1">
                  <a:latin typeface="Times New Roman" pitchFamily="18" charset="0"/>
                  <a:cs typeface="Times New Roman" pitchFamily="18" charset="0"/>
                </a:rPr>
                <a:t>reg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/</a:t>
              </a:r>
              <a:r>
                <a:rPr lang="en-US" i="1" dirty="0" err="1">
                  <a:latin typeface="Times New Roman" pitchFamily="18" charset="0"/>
                  <a:cs typeface="Times New Roman" pitchFamily="18" charset="0"/>
                </a:rPr>
                <a:t>mem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)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" name="Line 20"/>
            <p:cNvSpPr>
              <a:spLocks noChangeShapeType="1"/>
            </p:cNvSpPr>
            <p:nvPr/>
          </p:nvSpPr>
          <p:spPr bwMode="auto">
            <a:xfrm flipV="1">
              <a:off x="2697" y="1798"/>
              <a:ext cx="0" cy="231"/>
            </a:xfrm>
            <a:prstGeom prst="line">
              <a:avLst/>
            </a:prstGeom>
            <a:noFill/>
            <a:ln w="13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" name="Rectangle 21"/>
            <p:cNvSpPr>
              <a:spLocks noChangeArrowheads="1"/>
            </p:cNvSpPr>
            <p:nvPr/>
          </p:nvSpPr>
          <p:spPr bwMode="auto">
            <a:xfrm>
              <a:off x="2812" y="1785"/>
              <a:ext cx="448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 err="1">
                  <a:solidFill>
                    <a:srgbClr val="1A1B1C"/>
                  </a:solidFill>
                  <a:latin typeface="Times New Roman" pitchFamily="18" charset="0"/>
                  <a:cs typeface="Times New Roman" pitchFamily="18" charset="0"/>
                </a:rPr>
                <a:t>dec</a:t>
              </a:r>
              <a:r>
                <a:rPr lang="en-US" dirty="0">
                  <a:solidFill>
                    <a:srgbClr val="1A1B1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dirty="0" err="1">
                  <a:solidFill>
                    <a:srgbClr val="1A1B1C"/>
                  </a:solidFill>
                  <a:latin typeface="Times New Roman" pitchFamily="18" charset="0"/>
                  <a:cs typeface="Times New Roman" pitchFamily="18" charset="0"/>
                </a:rPr>
                <a:t>edx</a:t>
              </a: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" name="Line 22"/>
            <p:cNvSpPr>
              <a:spLocks noChangeShapeType="1"/>
            </p:cNvSpPr>
            <p:nvPr/>
          </p:nvSpPr>
          <p:spPr bwMode="auto">
            <a:xfrm flipV="1">
              <a:off x="3660" y="1798"/>
              <a:ext cx="0" cy="231"/>
            </a:xfrm>
            <a:prstGeom prst="line">
              <a:avLst/>
            </a:prstGeom>
            <a:noFill/>
            <a:ln w="13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" name="Rectangle 23"/>
            <p:cNvSpPr>
              <a:spLocks noChangeArrowheads="1"/>
            </p:cNvSpPr>
            <p:nvPr/>
          </p:nvSpPr>
          <p:spPr bwMode="auto">
            <a:xfrm>
              <a:off x="3788" y="1785"/>
              <a:ext cx="832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dirty="0" err="1">
                  <a:latin typeface="Times New Roman" pitchFamily="18" charset="0"/>
                  <a:cs typeface="Times New Roman" pitchFamily="18" charset="0"/>
                </a:rPr>
                <a:t>edx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i="1" dirty="0">
                  <a:latin typeface="Times New Roman" pitchFamily="18" charset="0"/>
                  <a:cs typeface="Times New Roman" pitchFamily="18" charset="0"/>
                </a:rPr>
                <a:t>← </a:t>
              </a:r>
              <a:r>
                <a:rPr lang="en-US" dirty="0" err="1">
                  <a:latin typeface="Times New Roman" pitchFamily="18" charset="0"/>
                  <a:cs typeface="Times New Roman" pitchFamily="18" charset="0"/>
                </a:rPr>
                <a:t>edx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 - 1</a:t>
              </a:r>
            </a:p>
          </p:txBody>
        </p:sp>
        <p:sp>
          <p:nvSpPr>
            <p:cNvPr id="27" name="Freeform 24"/>
            <p:cNvSpPr>
              <a:spLocks noEditPoints="1"/>
            </p:cNvSpPr>
            <p:nvPr/>
          </p:nvSpPr>
          <p:spPr bwMode="auto">
            <a:xfrm>
              <a:off x="1130" y="1798"/>
              <a:ext cx="4110" cy="462"/>
            </a:xfrm>
            <a:custGeom>
              <a:avLst/>
              <a:gdLst>
                <a:gd name="T0" fmla="*/ 316 w 320"/>
                <a:gd name="T1" fmla="*/ 18 h 36"/>
                <a:gd name="T2" fmla="*/ 316 w 320"/>
                <a:gd name="T3" fmla="*/ 0 h 36"/>
                <a:gd name="T4" fmla="*/ 320 w 320"/>
                <a:gd name="T5" fmla="*/ 18 h 36"/>
                <a:gd name="T6" fmla="*/ 320 w 320"/>
                <a:gd name="T7" fmla="*/ 0 h 36"/>
                <a:gd name="T8" fmla="*/ 0 w 320"/>
                <a:gd name="T9" fmla="*/ 18 h 36"/>
                <a:gd name="T10" fmla="*/ 320 w 320"/>
                <a:gd name="T11" fmla="*/ 18 h 36"/>
                <a:gd name="T12" fmla="*/ 0 w 320"/>
                <a:gd name="T13" fmla="*/ 36 h 36"/>
                <a:gd name="T14" fmla="*/ 0 w 320"/>
                <a:gd name="T15" fmla="*/ 18 h 36"/>
                <a:gd name="T16" fmla="*/ 4 w 320"/>
                <a:gd name="T17" fmla="*/ 36 h 36"/>
                <a:gd name="T18" fmla="*/ 4 w 320"/>
                <a:gd name="T19" fmla="*/ 18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20" h="36">
                  <a:moveTo>
                    <a:pt x="316" y="18"/>
                  </a:moveTo>
                  <a:lnTo>
                    <a:pt x="316" y="0"/>
                  </a:lnTo>
                  <a:moveTo>
                    <a:pt x="320" y="18"/>
                  </a:moveTo>
                  <a:lnTo>
                    <a:pt x="320" y="0"/>
                  </a:lnTo>
                  <a:moveTo>
                    <a:pt x="0" y="18"/>
                  </a:moveTo>
                  <a:lnTo>
                    <a:pt x="320" y="18"/>
                  </a:lnTo>
                  <a:moveTo>
                    <a:pt x="0" y="36"/>
                  </a:moveTo>
                  <a:lnTo>
                    <a:pt x="0" y="18"/>
                  </a:lnTo>
                  <a:moveTo>
                    <a:pt x="4" y="36"/>
                  </a:moveTo>
                  <a:lnTo>
                    <a:pt x="4" y="18"/>
                  </a:lnTo>
                </a:path>
              </a:pathLst>
            </a:custGeom>
            <a:noFill/>
            <a:ln w="13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" name="Rectangle 25"/>
            <p:cNvSpPr>
              <a:spLocks noChangeArrowheads="1"/>
            </p:cNvSpPr>
            <p:nvPr/>
          </p:nvSpPr>
          <p:spPr bwMode="auto">
            <a:xfrm>
              <a:off x="1297" y="2028"/>
              <a:ext cx="883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 err="1">
                  <a:solidFill>
                    <a:srgbClr val="1A1B1C"/>
                  </a:solidFill>
                  <a:latin typeface="Times New Roman" pitchFamily="18" charset="0"/>
                  <a:cs typeface="Times New Roman" pitchFamily="18" charset="0"/>
                </a:rPr>
                <a:t>neg</a:t>
              </a:r>
              <a:r>
                <a:rPr lang="en-US" dirty="0">
                  <a:solidFill>
                    <a:srgbClr val="1A1B1C"/>
                  </a:solidFill>
                  <a:latin typeface="Times New Roman" pitchFamily="18" charset="0"/>
                  <a:cs typeface="Times New Roman" pitchFamily="18" charset="0"/>
                </a:rPr>
                <a:t>  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(</a:t>
              </a:r>
              <a:r>
                <a:rPr lang="en-US" i="1" dirty="0" err="1">
                  <a:latin typeface="Times New Roman" pitchFamily="18" charset="0"/>
                  <a:cs typeface="Times New Roman" pitchFamily="18" charset="0"/>
                </a:rPr>
                <a:t>reg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/</a:t>
              </a:r>
              <a:r>
                <a:rPr lang="en-US" i="1" dirty="0" err="1">
                  <a:latin typeface="Times New Roman" pitchFamily="18" charset="0"/>
                  <a:cs typeface="Times New Roman" pitchFamily="18" charset="0"/>
                </a:rPr>
                <a:t>mem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)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" name="Line 26"/>
            <p:cNvSpPr>
              <a:spLocks noChangeShapeType="1"/>
            </p:cNvSpPr>
            <p:nvPr/>
          </p:nvSpPr>
          <p:spPr bwMode="auto">
            <a:xfrm flipV="1">
              <a:off x="2697" y="2029"/>
              <a:ext cx="0" cy="231"/>
            </a:xfrm>
            <a:prstGeom prst="line">
              <a:avLst/>
            </a:prstGeom>
            <a:noFill/>
            <a:ln w="13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" name="Rectangle 27"/>
            <p:cNvSpPr>
              <a:spLocks noChangeArrowheads="1"/>
            </p:cNvSpPr>
            <p:nvPr/>
          </p:nvSpPr>
          <p:spPr bwMode="auto">
            <a:xfrm>
              <a:off x="2812" y="2028"/>
              <a:ext cx="456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 err="1">
                  <a:solidFill>
                    <a:srgbClr val="1A1B1C"/>
                  </a:solidFill>
                  <a:latin typeface="Times New Roman" pitchFamily="18" charset="0"/>
                  <a:cs typeface="Times New Roman" pitchFamily="18" charset="0"/>
                </a:rPr>
                <a:t>neg</a:t>
              </a:r>
              <a:r>
                <a:rPr lang="en-US" dirty="0">
                  <a:solidFill>
                    <a:srgbClr val="1A1B1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dirty="0" err="1">
                  <a:solidFill>
                    <a:srgbClr val="1A1B1C"/>
                  </a:solidFill>
                  <a:latin typeface="Times New Roman" pitchFamily="18" charset="0"/>
                  <a:cs typeface="Times New Roman" pitchFamily="18" charset="0"/>
                </a:rPr>
                <a:t>edx</a:t>
              </a: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" name="Line 28"/>
            <p:cNvSpPr>
              <a:spLocks noChangeShapeType="1"/>
            </p:cNvSpPr>
            <p:nvPr/>
          </p:nvSpPr>
          <p:spPr bwMode="auto">
            <a:xfrm flipV="1">
              <a:off x="3660" y="2029"/>
              <a:ext cx="0" cy="231"/>
            </a:xfrm>
            <a:prstGeom prst="line">
              <a:avLst/>
            </a:prstGeom>
            <a:noFill/>
            <a:ln w="13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264" name="Rectangle 29"/>
            <p:cNvSpPr>
              <a:spLocks noChangeArrowheads="1"/>
            </p:cNvSpPr>
            <p:nvPr/>
          </p:nvSpPr>
          <p:spPr bwMode="auto">
            <a:xfrm>
              <a:off x="3788" y="2028"/>
              <a:ext cx="905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dirty="0" err="1">
                  <a:latin typeface="Times New Roman" pitchFamily="18" charset="0"/>
                  <a:cs typeface="Times New Roman" pitchFamily="18" charset="0"/>
                </a:rPr>
                <a:t>edx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i="1" dirty="0">
                  <a:latin typeface="Times New Roman" pitchFamily="18" charset="0"/>
                  <a:cs typeface="Times New Roman" pitchFamily="18" charset="0"/>
                </a:rPr>
                <a:t>← 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-1 * </a:t>
              </a:r>
              <a:r>
                <a:rPr lang="en-US" dirty="0" err="1">
                  <a:latin typeface="Times New Roman" pitchFamily="18" charset="0"/>
                  <a:cs typeface="Times New Roman" pitchFamily="18" charset="0"/>
                </a:rPr>
                <a:t>edx</a:t>
              </a: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265" name="Freeform 30"/>
            <p:cNvSpPr>
              <a:spLocks noEditPoints="1"/>
            </p:cNvSpPr>
            <p:nvPr/>
          </p:nvSpPr>
          <p:spPr bwMode="auto">
            <a:xfrm>
              <a:off x="1130" y="2029"/>
              <a:ext cx="4110" cy="282"/>
            </a:xfrm>
            <a:custGeom>
              <a:avLst/>
              <a:gdLst>
                <a:gd name="T0" fmla="*/ 316 w 320"/>
                <a:gd name="T1" fmla="*/ 18 h 22"/>
                <a:gd name="T2" fmla="*/ 316 w 320"/>
                <a:gd name="T3" fmla="*/ 0 h 22"/>
                <a:gd name="T4" fmla="*/ 320 w 320"/>
                <a:gd name="T5" fmla="*/ 18 h 22"/>
                <a:gd name="T6" fmla="*/ 320 w 320"/>
                <a:gd name="T7" fmla="*/ 0 h 22"/>
                <a:gd name="T8" fmla="*/ 0 w 320"/>
                <a:gd name="T9" fmla="*/ 19 h 22"/>
                <a:gd name="T10" fmla="*/ 320 w 320"/>
                <a:gd name="T11" fmla="*/ 19 h 22"/>
                <a:gd name="T12" fmla="*/ 0 w 320"/>
                <a:gd name="T13" fmla="*/ 22 h 22"/>
                <a:gd name="T14" fmla="*/ 320 w 320"/>
                <a:gd name="T1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20" h="22">
                  <a:moveTo>
                    <a:pt x="316" y="18"/>
                  </a:moveTo>
                  <a:lnTo>
                    <a:pt x="316" y="0"/>
                  </a:lnTo>
                  <a:moveTo>
                    <a:pt x="320" y="18"/>
                  </a:moveTo>
                  <a:lnTo>
                    <a:pt x="320" y="0"/>
                  </a:lnTo>
                  <a:moveTo>
                    <a:pt x="0" y="19"/>
                  </a:moveTo>
                  <a:lnTo>
                    <a:pt x="320" y="19"/>
                  </a:lnTo>
                  <a:moveTo>
                    <a:pt x="0" y="22"/>
                  </a:moveTo>
                  <a:lnTo>
                    <a:pt x="320" y="22"/>
                  </a:lnTo>
                </a:path>
              </a:pathLst>
            </a:custGeom>
            <a:noFill/>
            <a:ln w="13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1267" name="Rectangle 11266"/>
          <p:cNvSpPr/>
          <p:nvPr/>
        </p:nvSpPr>
        <p:spPr>
          <a:xfrm>
            <a:off x="2870200" y="3810000"/>
            <a:ext cx="65786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>
                <a:latin typeface="Times New Roman" pitchFamily="18" charset="0"/>
                <a:cs typeface="Times New Roman" pitchFamily="18" charset="0"/>
              </a:rPr>
              <a:t>Write an x86 assembly code snippet to compute: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eax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= -1 * (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eax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+ 1).</a:t>
            </a:r>
          </a:p>
          <a:p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Answer: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>
                <a:latin typeface="Courier New" pitchFamily="49" charset="0"/>
                <a:cs typeface="Courier New" pitchFamily="49" charset="0"/>
              </a:rPr>
              <a:t>inc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eax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err="1">
                <a:latin typeface="Courier New" pitchFamily="49" charset="0"/>
                <a:cs typeface="Courier New" pitchFamily="49" charset="0"/>
              </a:rPr>
              <a:t>neg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eax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2336800" y="228601"/>
            <a:ext cx="7416800" cy="936625"/>
          </a:xfrm>
        </p:spPr>
        <p:txBody>
          <a:bodyPr vert="horz" lIns="0" tIns="0" rIns="0" bIns="0" rtlCol="0" anchor="ctr">
            <a:norm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fr-FR" dirty="0">
                <a:solidFill>
                  <a:schemeClr val="tx1"/>
                </a:solidFill>
              </a:rPr>
              <a:t>Compare Instruction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2573338" y="3784600"/>
            <a:ext cx="7415212" cy="1244600"/>
          </a:xfrm>
        </p:spPr>
        <p:txBody>
          <a:bodyPr vert="horz" lIns="0" tIns="0" rIns="0" bIns="0" rtlCol="0">
            <a:normAutofit/>
          </a:bodyPr>
          <a:lstStyle>
            <a:defPPr marL="432000" marR="0" lvl="0" indent="-324000" algn="l" hangingPunct="1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defPPr>
            <a:lvl1pPr marL="432000" marR="0" lvl="0" indent="-324000" algn="l" hangingPunct="1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1pPr>
            <a:lvl2pPr marL="864000" marR="0" lvl="1" indent="-324000" algn="l" hangingPunct="1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tabLst/>
              <a:defRPr lang="fr-FR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2pPr>
            <a:lvl3pPr marL="1295999" marR="0" lvl="2" indent="-288000" algn="l" hangingPunct="1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3pPr>
            <a:lvl4pPr marL="1728000" marR="0" lvl="3" indent="-216000" algn="l" hangingPunct="1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4pPr>
            <a:lvl5pPr marL="2160000" marR="0" lvl="4" indent="-216000" algn="l" hangingPunct="1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5pPr>
            <a:lvl6pPr marL="2592000" marR="0" lvl="5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6pPr>
            <a:lvl7pPr marL="3024000" marR="0" lvl="6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7pPr>
            <a:lvl8pPr marL="3456000" marR="0" lvl="7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8pPr>
            <a:lvl9pPr marL="3887999" marR="0" lvl="8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9pPr>
          </a:lstStyle>
          <a:p>
            <a:pPr lvl="0">
              <a:buSzPct val="100000"/>
              <a:buFont typeface="Symbol" panose="05050102010706020507" pitchFamily="18" charset="2"/>
              <a:buChar char="*"/>
            </a:pPr>
            <a:r>
              <a:rPr lang="en-US" dirty="0">
                <a:latin typeface="Calibri" panose="020F0502020204030204" pitchFamily="34" charset="0"/>
              </a:rPr>
              <a:t>Similar to </a:t>
            </a:r>
            <a:r>
              <a:rPr lang="en-US" dirty="0" err="1">
                <a:solidFill>
                  <a:srgbClr val="5E11A6"/>
                </a:solidFill>
                <a:latin typeface="Calibri" panose="020F0502020204030204" pitchFamily="34" charset="0"/>
              </a:rPr>
              <a:t>SimpleRisc</a:t>
            </a:r>
            <a:r>
              <a:rPr lang="en-US" dirty="0">
                <a:latin typeface="Calibri" panose="020F0502020204030204" pitchFamily="34" charset="0"/>
              </a:rPr>
              <a:t>, the </a:t>
            </a:r>
            <a:r>
              <a:rPr lang="en-US" dirty="0" err="1">
                <a:solidFill>
                  <a:srgbClr val="FF0000"/>
                </a:solidFill>
                <a:latin typeface="Calibri" panose="020F0502020204030204" pitchFamily="34" charset="0"/>
              </a:rPr>
              <a:t>cmp</a:t>
            </a:r>
            <a:r>
              <a:rPr lang="en-US" dirty="0">
                <a:latin typeface="Calibri" panose="020F0502020204030204" pitchFamily="34" charset="0"/>
              </a:rPr>
              <a:t> instruction sets the flags</a:t>
            </a:r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 bwMode="auto">
          <a:xfrm>
            <a:off x="2362201" y="1915320"/>
            <a:ext cx="7343775" cy="1211263"/>
            <a:chOff x="912" y="1528"/>
            <a:chExt cx="4626" cy="763"/>
          </a:xfrm>
        </p:grpSpPr>
        <p:sp>
          <p:nvSpPr>
            <p:cNvPr id="8" name="AutoShape 5"/>
            <p:cNvSpPr>
              <a:spLocks noChangeAspect="1" noChangeArrowheads="1" noTextEdit="1"/>
            </p:cNvSpPr>
            <p:nvPr/>
          </p:nvSpPr>
          <p:spPr bwMode="auto">
            <a:xfrm>
              <a:off x="912" y="1528"/>
              <a:ext cx="4626" cy="7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Line 7"/>
            <p:cNvSpPr>
              <a:spLocks noChangeShapeType="1"/>
            </p:cNvSpPr>
            <p:nvPr/>
          </p:nvSpPr>
          <p:spPr bwMode="auto">
            <a:xfrm flipV="1">
              <a:off x="956" y="1572"/>
              <a:ext cx="0" cy="133"/>
            </a:xfrm>
            <a:prstGeom prst="line">
              <a:avLst/>
            </a:prstGeom>
            <a:noFill/>
            <a:ln w="7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Line 8"/>
            <p:cNvSpPr>
              <a:spLocks noChangeShapeType="1"/>
            </p:cNvSpPr>
            <p:nvPr/>
          </p:nvSpPr>
          <p:spPr bwMode="auto">
            <a:xfrm flipV="1">
              <a:off x="927" y="1572"/>
              <a:ext cx="0" cy="133"/>
            </a:xfrm>
            <a:prstGeom prst="line">
              <a:avLst/>
            </a:prstGeom>
            <a:noFill/>
            <a:ln w="7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Line 9"/>
            <p:cNvSpPr>
              <a:spLocks noChangeShapeType="1"/>
            </p:cNvSpPr>
            <p:nvPr/>
          </p:nvSpPr>
          <p:spPr bwMode="auto">
            <a:xfrm>
              <a:off x="927" y="1572"/>
              <a:ext cx="4590" cy="0"/>
            </a:xfrm>
            <a:prstGeom prst="line">
              <a:avLst/>
            </a:prstGeom>
            <a:noFill/>
            <a:ln w="7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Line 10"/>
            <p:cNvSpPr>
              <a:spLocks noChangeShapeType="1"/>
            </p:cNvSpPr>
            <p:nvPr/>
          </p:nvSpPr>
          <p:spPr bwMode="auto">
            <a:xfrm>
              <a:off x="927" y="1543"/>
              <a:ext cx="4590" cy="0"/>
            </a:xfrm>
            <a:prstGeom prst="line">
              <a:avLst/>
            </a:prstGeom>
            <a:noFill/>
            <a:ln w="7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auto">
            <a:xfrm>
              <a:off x="1023" y="1565"/>
              <a:ext cx="466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>
                  <a:solidFill>
                    <a:srgbClr val="1A1B1C"/>
                  </a:solidFill>
                  <a:latin typeface="Times New Roman" pitchFamily="18" charset="0"/>
                </a:rPr>
                <a:t>Semantics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14" name="Line 12"/>
            <p:cNvSpPr>
              <a:spLocks noChangeShapeType="1"/>
            </p:cNvSpPr>
            <p:nvPr/>
          </p:nvSpPr>
          <p:spPr bwMode="auto">
            <a:xfrm flipV="1">
              <a:off x="2735" y="1572"/>
              <a:ext cx="0" cy="133"/>
            </a:xfrm>
            <a:prstGeom prst="line">
              <a:avLst/>
            </a:prstGeom>
            <a:noFill/>
            <a:ln w="7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auto">
            <a:xfrm>
              <a:off x="2801" y="1565"/>
              <a:ext cx="402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>
                  <a:solidFill>
                    <a:srgbClr val="1A1B1C"/>
                  </a:solidFill>
                  <a:latin typeface="Times New Roman" pitchFamily="18" charset="0"/>
                </a:rPr>
                <a:t>Example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16" name="Line 14"/>
            <p:cNvSpPr>
              <a:spLocks noChangeShapeType="1"/>
            </p:cNvSpPr>
            <p:nvPr/>
          </p:nvSpPr>
          <p:spPr bwMode="auto">
            <a:xfrm flipV="1">
              <a:off x="3783" y="1572"/>
              <a:ext cx="0" cy="133"/>
            </a:xfrm>
            <a:prstGeom prst="line">
              <a:avLst/>
            </a:prstGeom>
            <a:noFill/>
            <a:ln w="7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Rectangle 15"/>
            <p:cNvSpPr>
              <a:spLocks noChangeArrowheads="1"/>
            </p:cNvSpPr>
            <p:nvPr/>
          </p:nvSpPr>
          <p:spPr bwMode="auto">
            <a:xfrm>
              <a:off x="3849" y="1565"/>
              <a:ext cx="546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>
                  <a:solidFill>
                    <a:srgbClr val="1A1B1C"/>
                  </a:solidFill>
                  <a:latin typeface="Times New Roman" pitchFamily="18" charset="0"/>
                </a:rPr>
                <a:t>Explanation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18" name="Freeform 16"/>
            <p:cNvSpPr>
              <a:spLocks noEditPoints="1"/>
            </p:cNvSpPr>
            <p:nvPr/>
          </p:nvSpPr>
          <p:spPr bwMode="auto">
            <a:xfrm>
              <a:off x="927" y="1572"/>
              <a:ext cx="4590" cy="406"/>
            </a:xfrm>
            <a:custGeom>
              <a:avLst/>
              <a:gdLst>
                <a:gd name="T0" fmla="*/ 618 w 622"/>
                <a:gd name="T1" fmla="*/ 18 h 55"/>
                <a:gd name="T2" fmla="*/ 618 w 622"/>
                <a:gd name="T3" fmla="*/ 0 h 55"/>
                <a:gd name="T4" fmla="*/ 622 w 622"/>
                <a:gd name="T5" fmla="*/ 18 h 55"/>
                <a:gd name="T6" fmla="*/ 622 w 622"/>
                <a:gd name="T7" fmla="*/ 0 h 55"/>
                <a:gd name="T8" fmla="*/ 0 w 622"/>
                <a:gd name="T9" fmla="*/ 18 h 55"/>
                <a:gd name="T10" fmla="*/ 622 w 622"/>
                <a:gd name="T11" fmla="*/ 18 h 55"/>
                <a:gd name="T12" fmla="*/ 0 w 622"/>
                <a:gd name="T13" fmla="*/ 55 h 55"/>
                <a:gd name="T14" fmla="*/ 0 w 622"/>
                <a:gd name="T15" fmla="*/ 18 h 55"/>
                <a:gd name="T16" fmla="*/ 4 w 622"/>
                <a:gd name="T17" fmla="*/ 55 h 55"/>
                <a:gd name="T18" fmla="*/ 4 w 622"/>
                <a:gd name="T19" fmla="*/ 18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22" h="55">
                  <a:moveTo>
                    <a:pt x="618" y="18"/>
                  </a:moveTo>
                  <a:lnTo>
                    <a:pt x="618" y="0"/>
                  </a:lnTo>
                  <a:moveTo>
                    <a:pt x="622" y="18"/>
                  </a:moveTo>
                  <a:lnTo>
                    <a:pt x="622" y="0"/>
                  </a:lnTo>
                  <a:moveTo>
                    <a:pt x="0" y="18"/>
                  </a:moveTo>
                  <a:lnTo>
                    <a:pt x="622" y="18"/>
                  </a:lnTo>
                  <a:moveTo>
                    <a:pt x="0" y="55"/>
                  </a:moveTo>
                  <a:lnTo>
                    <a:pt x="0" y="18"/>
                  </a:lnTo>
                  <a:moveTo>
                    <a:pt x="4" y="55"/>
                  </a:moveTo>
                  <a:lnTo>
                    <a:pt x="4" y="18"/>
                  </a:lnTo>
                </a:path>
              </a:pathLst>
            </a:custGeom>
            <a:noFill/>
            <a:ln w="7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Rectangle 17"/>
            <p:cNvSpPr>
              <a:spLocks noChangeArrowheads="1"/>
            </p:cNvSpPr>
            <p:nvPr/>
          </p:nvSpPr>
          <p:spPr bwMode="auto">
            <a:xfrm>
              <a:off x="1023" y="1705"/>
              <a:ext cx="1441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sz="1400" dirty="0" err="1">
                  <a:latin typeface="Times New Roman" pitchFamily="18" charset="0"/>
                  <a:cs typeface="Times New Roman" pitchFamily="18" charset="0"/>
                </a:rPr>
                <a:t>cmp</a:t>
              </a:r>
              <a:r>
                <a:rPr lang="en-US" sz="1400" dirty="0">
                  <a:latin typeface="Times New Roman" pitchFamily="18" charset="0"/>
                  <a:cs typeface="Times New Roman" pitchFamily="18" charset="0"/>
                </a:rPr>
                <a:t> (</a:t>
              </a:r>
              <a:r>
                <a:rPr lang="en-US" sz="1400" i="1" dirty="0" err="1">
                  <a:latin typeface="Times New Roman" pitchFamily="18" charset="0"/>
                  <a:cs typeface="Times New Roman" pitchFamily="18" charset="0"/>
                </a:rPr>
                <a:t>reg</a:t>
              </a:r>
              <a:r>
                <a:rPr lang="en-US" sz="1400" dirty="0">
                  <a:latin typeface="Times New Roman" pitchFamily="18" charset="0"/>
                  <a:cs typeface="Times New Roman" pitchFamily="18" charset="0"/>
                </a:rPr>
                <a:t>/</a:t>
              </a:r>
              <a:r>
                <a:rPr lang="en-US" sz="1400" i="1" dirty="0" err="1">
                  <a:latin typeface="Times New Roman" pitchFamily="18" charset="0"/>
                  <a:cs typeface="Times New Roman" pitchFamily="18" charset="0"/>
                </a:rPr>
                <a:t>mem</a:t>
              </a:r>
              <a:r>
                <a:rPr lang="en-US" sz="1400" dirty="0">
                  <a:latin typeface="Times New Roman" pitchFamily="18" charset="0"/>
                  <a:cs typeface="Times New Roman" pitchFamily="18" charset="0"/>
                </a:rPr>
                <a:t>), (</a:t>
              </a:r>
              <a:r>
                <a:rPr lang="en-US" sz="1400" i="1" dirty="0" err="1">
                  <a:latin typeface="Times New Roman" pitchFamily="18" charset="0"/>
                  <a:cs typeface="Times New Roman" pitchFamily="18" charset="0"/>
                </a:rPr>
                <a:t>reg</a:t>
              </a:r>
              <a:r>
                <a:rPr lang="en-US" sz="1400" dirty="0">
                  <a:latin typeface="Times New Roman" pitchFamily="18" charset="0"/>
                  <a:cs typeface="Times New Roman" pitchFamily="18" charset="0"/>
                </a:rPr>
                <a:t>/</a:t>
              </a:r>
              <a:r>
                <a:rPr lang="en-US" sz="1400" i="1" dirty="0" err="1">
                  <a:latin typeface="Times New Roman" pitchFamily="18" charset="0"/>
                  <a:cs typeface="Times New Roman" pitchFamily="18" charset="0"/>
                </a:rPr>
                <a:t>mem</a:t>
              </a:r>
              <a:r>
                <a:rPr lang="en-US" sz="1400" dirty="0">
                  <a:latin typeface="Times New Roman" pitchFamily="18" charset="0"/>
                  <a:cs typeface="Times New Roman" pitchFamily="18" charset="0"/>
                </a:rPr>
                <a:t>/</a:t>
              </a:r>
              <a:r>
                <a:rPr lang="en-US" sz="1400" i="1" dirty="0" err="1">
                  <a:latin typeface="Times New Roman" pitchFamily="18" charset="0"/>
                  <a:cs typeface="Times New Roman" pitchFamily="18" charset="0"/>
                </a:rPr>
                <a:t>imm</a:t>
              </a:r>
              <a:r>
                <a:rPr lang="en-US" sz="1400" dirty="0">
                  <a:latin typeface="Times New Roman" pitchFamily="18" charset="0"/>
                  <a:cs typeface="Times New Roman" pitchFamily="18" charset="0"/>
                </a:rPr>
                <a:t>)</a:t>
              </a:r>
            </a:p>
          </p:txBody>
        </p:sp>
        <p:sp>
          <p:nvSpPr>
            <p:cNvPr id="20" name="Line 18"/>
            <p:cNvSpPr>
              <a:spLocks noChangeShapeType="1"/>
            </p:cNvSpPr>
            <p:nvPr/>
          </p:nvSpPr>
          <p:spPr bwMode="auto">
            <a:xfrm flipV="1">
              <a:off x="2735" y="1705"/>
              <a:ext cx="0" cy="273"/>
            </a:xfrm>
            <a:prstGeom prst="line">
              <a:avLst/>
            </a:prstGeom>
            <a:noFill/>
            <a:ln w="7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Rectangle 19"/>
            <p:cNvSpPr>
              <a:spLocks noChangeArrowheads="1"/>
            </p:cNvSpPr>
            <p:nvPr/>
          </p:nvSpPr>
          <p:spPr bwMode="auto">
            <a:xfrm>
              <a:off x="2801" y="1705"/>
              <a:ext cx="796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 err="1">
                  <a:solidFill>
                    <a:srgbClr val="1A1B1C"/>
                  </a:solidFill>
                  <a:latin typeface="Times New Roman" pitchFamily="18" charset="0"/>
                </a:rPr>
                <a:t>cmp</a:t>
              </a:r>
              <a:r>
                <a:rPr lang="en-US" sz="1400" dirty="0">
                  <a:solidFill>
                    <a:srgbClr val="1A1B1C"/>
                  </a:solidFill>
                  <a:latin typeface="Times New Roman" pitchFamily="18" charset="0"/>
                </a:rPr>
                <a:t> </a:t>
              </a:r>
              <a:r>
                <a:rPr lang="en-US" sz="1400" dirty="0" err="1">
                  <a:solidFill>
                    <a:srgbClr val="1A1B1C"/>
                  </a:solidFill>
                  <a:latin typeface="Times New Roman" pitchFamily="18" charset="0"/>
                </a:rPr>
                <a:t>eax</a:t>
              </a:r>
              <a:r>
                <a:rPr lang="en-US" sz="1400" dirty="0">
                  <a:solidFill>
                    <a:srgbClr val="1A1B1C"/>
                  </a:solidFill>
                  <a:latin typeface="Times New Roman" pitchFamily="18" charset="0"/>
                </a:rPr>
                <a:t>, [ebx+4]</a:t>
              </a:r>
              <a:endParaRPr lang="en-US" dirty="0">
                <a:latin typeface="Arial" pitchFamily="34" charset="0"/>
              </a:endParaRPr>
            </a:p>
          </p:txBody>
        </p:sp>
        <p:sp>
          <p:nvSpPr>
            <p:cNvPr id="22" name="Line 20"/>
            <p:cNvSpPr>
              <a:spLocks noChangeShapeType="1"/>
            </p:cNvSpPr>
            <p:nvPr/>
          </p:nvSpPr>
          <p:spPr bwMode="auto">
            <a:xfrm flipV="1">
              <a:off x="3783" y="1705"/>
              <a:ext cx="0" cy="273"/>
            </a:xfrm>
            <a:prstGeom prst="line">
              <a:avLst/>
            </a:prstGeom>
            <a:noFill/>
            <a:ln w="7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Rectangle 21"/>
            <p:cNvSpPr>
              <a:spLocks noChangeArrowheads="1"/>
            </p:cNvSpPr>
            <p:nvPr/>
          </p:nvSpPr>
          <p:spPr bwMode="auto">
            <a:xfrm>
              <a:off x="3849" y="1705"/>
              <a:ext cx="1424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sz="1400" dirty="0">
                  <a:latin typeface="Times New Roman" pitchFamily="18" charset="0"/>
                  <a:cs typeface="Times New Roman" pitchFamily="18" charset="0"/>
                </a:rPr>
                <a:t>compare the values in </a:t>
              </a:r>
              <a:r>
                <a:rPr lang="en-US" sz="1400" dirty="0" err="1">
                  <a:latin typeface="Times New Roman" pitchFamily="18" charset="0"/>
                  <a:cs typeface="Times New Roman" pitchFamily="18" charset="0"/>
                </a:rPr>
                <a:t>eax</a:t>
              </a:r>
              <a:r>
                <a:rPr lang="en-US" sz="1400" dirty="0">
                  <a:latin typeface="Times New Roman" pitchFamily="18" charset="0"/>
                  <a:cs typeface="Times New Roman" pitchFamily="18" charset="0"/>
                </a:rPr>
                <a:t>, and</a:t>
              </a:r>
            </a:p>
            <a:p>
              <a:r>
                <a:rPr lang="en-US" sz="1400" dirty="0">
                  <a:latin typeface="Times New Roman" pitchFamily="18" charset="0"/>
                  <a:cs typeface="Times New Roman" pitchFamily="18" charset="0"/>
                </a:rPr>
                <a:t>[ebx+4], and set the flags</a:t>
              </a:r>
            </a:p>
          </p:txBody>
        </p:sp>
        <p:sp>
          <p:nvSpPr>
            <p:cNvPr id="24" name="Freeform 22"/>
            <p:cNvSpPr>
              <a:spLocks noEditPoints="1"/>
            </p:cNvSpPr>
            <p:nvPr/>
          </p:nvSpPr>
          <p:spPr bwMode="auto">
            <a:xfrm>
              <a:off x="927" y="1705"/>
              <a:ext cx="4590" cy="539"/>
            </a:xfrm>
            <a:custGeom>
              <a:avLst/>
              <a:gdLst>
                <a:gd name="T0" fmla="*/ 618 w 622"/>
                <a:gd name="T1" fmla="*/ 37 h 73"/>
                <a:gd name="T2" fmla="*/ 618 w 622"/>
                <a:gd name="T3" fmla="*/ 0 h 73"/>
                <a:gd name="T4" fmla="*/ 622 w 622"/>
                <a:gd name="T5" fmla="*/ 37 h 73"/>
                <a:gd name="T6" fmla="*/ 622 w 622"/>
                <a:gd name="T7" fmla="*/ 0 h 73"/>
                <a:gd name="T8" fmla="*/ 0 w 622"/>
                <a:gd name="T9" fmla="*/ 37 h 73"/>
                <a:gd name="T10" fmla="*/ 622 w 622"/>
                <a:gd name="T11" fmla="*/ 37 h 73"/>
                <a:gd name="T12" fmla="*/ 0 w 622"/>
                <a:gd name="T13" fmla="*/ 73 h 73"/>
                <a:gd name="T14" fmla="*/ 0 w 622"/>
                <a:gd name="T15" fmla="*/ 37 h 73"/>
                <a:gd name="T16" fmla="*/ 4 w 622"/>
                <a:gd name="T17" fmla="*/ 73 h 73"/>
                <a:gd name="T18" fmla="*/ 4 w 622"/>
                <a:gd name="T19" fmla="*/ 37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22" h="73">
                  <a:moveTo>
                    <a:pt x="618" y="37"/>
                  </a:moveTo>
                  <a:lnTo>
                    <a:pt x="618" y="0"/>
                  </a:lnTo>
                  <a:moveTo>
                    <a:pt x="622" y="37"/>
                  </a:moveTo>
                  <a:lnTo>
                    <a:pt x="622" y="0"/>
                  </a:lnTo>
                  <a:moveTo>
                    <a:pt x="0" y="37"/>
                  </a:moveTo>
                  <a:lnTo>
                    <a:pt x="622" y="37"/>
                  </a:lnTo>
                  <a:moveTo>
                    <a:pt x="0" y="73"/>
                  </a:moveTo>
                  <a:lnTo>
                    <a:pt x="0" y="37"/>
                  </a:lnTo>
                  <a:moveTo>
                    <a:pt x="4" y="73"/>
                  </a:moveTo>
                  <a:lnTo>
                    <a:pt x="4" y="37"/>
                  </a:lnTo>
                </a:path>
              </a:pathLst>
            </a:custGeom>
            <a:noFill/>
            <a:ln w="7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Rectangle 23"/>
            <p:cNvSpPr>
              <a:spLocks noChangeArrowheads="1"/>
            </p:cNvSpPr>
            <p:nvPr/>
          </p:nvSpPr>
          <p:spPr bwMode="auto">
            <a:xfrm>
              <a:off x="1023" y="1978"/>
              <a:ext cx="1441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sz="1400" dirty="0" err="1">
                  <a:latin typeface="Times New Roman" pitchFamily="18" charset="0"/>
                  <a:cs typeface="Times New Roman" pitchFamily="18" charset="0"/>
                </a:rPr>
                <a:t>cmp</a:t>
              </a:r>
              <a:r>
                <a:rPr lang="en-US" sz="1400" dirty="0">
                  <a:latin typeface="Times New Roman" pitchFamily="18" charset="0"/>
                  <a:cs typeface="Times New Roman" pitchFamily="18" charset="0"/>
                </a:rPr>
                <a:t> (</a:t>
              </a:r>
              <a:r>
                <a:rPr lang="en-US" sz="1400" i="1" dirty="0" err="1">
                  <a:latin typeface="Times New Roman" pitchFamily="18" charset="0"/>
                  <a:cs typeface="Times New Roman" pitchFamily="18" charset="0"/>
                </a:rPr>
                <a:t>reg</a:t>
              </a:r>
              <a:r>
                <a:rPr lang="en-US" sz="1400" dirty="0">
                  <a:latin typeface="Times New Roman" pitchFamily="18" charset="0"/>
                  <a:cs typeface="Times New Roman" pitchFamily="18" charset="0"/>
                </a:rPr>
                <a:t>/</a:t>
              </a:r>
              <a:r>
                <a:rPr lang="en-US" sz="1400" i="1" dirty="0" err="1">
                  <a:latin typeface="Times New Roman" pitchFamily="18" charset="0"/>
                  <a:cs typeface="Times New Roman" pitchFamily="18" charset="0"/>
                </a:rPr>
                <a:t>mem</a:t>
              </a:r>
              <a:r>
                <a:rPr lang="en-US" sz="1400" dirty="0">
                  <a:latin typeface="Times New Roman" pitchFamily="18" charset="0"/>
                  <a:cs typeface="Times New Roman" pitchFamily="18" charset="0"/>
                </a:rPr>
                <a:t>), (</a:t>
              </a:r>
              <a:r>
                <a:rPr lang="en-US" sz="1400" i="1" dirty="0" err="1">
                  <a:latin typeface="Times New Roman" pitchFamily="18" charset="0"/>
                  <a:cs typeface="Times New Roman" pitchFamily="18" charset="0"/>
                </a:rPr>
                <a:t>reg</a:t>
              </a:r>
              <a:r>
                <a:rPr lang="en-US" sz="1400" dirty="0">
                  <a:latin typeface="Times New Roman" pitchFamily="18" charset="0"/>
                  <a:cs typeface="Times New Roman" pitchFamily="18" charset="0"/>
                </a:rPr>
                <a:t>/</a:t>
              </a:r>
              <a:r>
                <a:rPr lang="en-US" sz="1400" i="1" dirty="0" err="1">
                  <a:latin typeface="Times New Roman" pitchFamily="18" charset="0"/>
                  <a:cs typeface="Times New Roman" pitchFamily="18" charset="0"/>
                </a:rPr>
                <a:t>mem</a:t>
              </a:r>
              <a:r>
                <a:rPr lang="en-US" sz="1400" dirty="0">
                  <a:latin typeface="Times New Roman" pitchFamily="18" charset="0"/>
                  <a:cs typeface="Times New Roman" pitchFamily="18" charset="0"/>
                </a:rPr>
                <a:t>/</a:t>
              </a:r>
              <a:r>
                <a:rPr lang="en-US" sz="1400" i="1" dirty="0" err="1">
                  <a:latin typeface="Times New Roman" pitchFamily="18" charset="0"/>
                  <a:cs typeface="Times New Roman" pitchFamily="18" charset="0"/>
                </a:rPr>
                <a:t>imm</a:t>
              </a:r>
              <a:r>
                <a:rPr lang="en-US" sz="1400" dirty="0">
                  <a:latin typeface="Times New Roman" pitchFamily="18" charset="0"/>
                  <a:cs typeface="Times New Roman" pitchFamily="18" charset="0"/>
                </a:rPr>
                <a:t>)</a:t>
              </a:r>
            </a:p>
          </p:txBody>
        </p:sp>
        <p:sp>
          <p:nvSpPr>
            <p:cNvPr id="26" name="Line 24"/>
            <p:cNvSpPr>
              <a:spLocks noChangeShapeType="1"/>
            </p:cNvSpPr>
            <p:nvPr/>
          </p:nvSpPr>
          <p:spPr bwMode="auto">
            <a:xfrm flipV="1">
              <a:off x="2735" y="1978"/>
              <a:ext cx="0" cy="266"/>
            </a:xfrm>
            <a:prstGeom prst="line">
              <a:avLst/>
            </a:prstGeom>
            <a:noFill/>
            <a:ln w="7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Rectangle 25"/>
            <p:cNvSpPr>
              <a:spLocks noChangeArrowheads="1"/>
            </p:cNvSpPr>
            <p:nvPr/>
          </p:nvSpPr>
          <p:spPr bwMode="auto">
            <a:xfrm>
              <a:off x="2801" y="1978"/>
              <a:ext cx="550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 err="1">
                  <a:solidFill>
                    <a:srgbClr val="1A1B1C"/>
                  </a:solidFill>
                  <a:latin typeface="Times New Roman" pitchFamily="18" charset="0"/>
                </a:rPr>
                <a:t>cmp</a:t>
              </a:r>
              <a:r>
                <a:rPr lang="en-US" sz="1400" dirty="0">
                  <a:solidFill>
                    <a:srgbClr val="1A1B1C"/>
                  </a:solidFill>
                  <a:latin typeface="Times New Roman" pitchFamily="18" charset="0"/>
                </a:rPr>
                <a:t> </a:t>
              </a:r>
              <a:r>
                <a:rPr lang="en-US" sz="1400" dirty="0" err="1">
                  <a:solidFill>
                    <a:srgbClr val="1A1B1C"/>
                  </a:solidFill>
                  <a:latin typeface="Times New Roman" pitchFamily="18" charset="0"/>
                </a:rPr>
                <a:t>ecx</a:t>
              </a:r>
              <a:r>
                <a:rPr lang="en-US" sz="1400" dirty="0">
                  <a:solidFill>
                    <a:srgbClr val="1A1B1C"/>
                  </a:solidFill>
                  <a:latin typeface="Times New Roman" pitchFamily="18" charset="0"/>
                </a:rPr>
                <a:t>, 10</a:t>
              </a:r>
              <a:endParaRPr lang="en-US" dirty="0">
                <a:latin typeface="Arial" pitchFamily="34" charset="0"/>
              </a:endParaRPr>
            </a:p>
          </p:txBody>
        </p:sp>
        <p:sp>
          <p:nvSpPr>
            <p:cNvPr id="28" name="Line 26"/>
            <p:cNvSpPr>
              <a:spLocks noChangeShapeType="1"/>
            </p:cNvSpPr>
            <p:nvPr/>
          </p:nvSpPr>
          <p:spPr bwMode="auto">
            <a:xfrm flipV="1">
              <a:off x="3783" y="1978"/>
              <a:ext cx="0" cy="266"/>
            </a:xfrm>
            <a:prstGeom prst="line">
              <a:avLst/>
            </a:prstGeom>
            <a:noFill/>
            <a:ln w="7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Rectangle 27"/>
            <p:cNvSpPr>
              <a:spLocks noChangeArrowheads="1"/>
            </p:cNvSpPr>
            <p:nvPr/>
          </p:nvSpPr>
          <p:spPr bwMode="auto">
            <a:xfrm>
              <a:off x="3849" y="1978"/>
              <a:ext cx="1493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sz="1400" dirty="0">
                  <a:latin typeface="Times New Roman" pitchFamily="18" charset="0"/>
                  <a:cs typeface="Times New Roman" pitchFamily="18" charset="0"/>
                </a:rPr>
                <a:t>compare the content of </a:t>
              </a:r>
              <a:r>
                <a:rPr lang="en-US" sz="1400" dirty="0" err="1">
                  <a:latin typeface="Times New Roman" pitchFamily="18" charset="0"/>
                  <a:cs typeface="Times New Roman" pitchFamily="18" charset="0"/>
                </a:rPr>
                <a:t>ecx</a:t>
              </a:r>
              <a:r>
                <a:rPr lang="en-US" sz="1400" dirty="0">
                  <a:latin typeface="Times New Roman" pitchFamily="18" charset="0"/>
                  <a:cs typeface="Times New Roman" pitchFamily="18" charset="0"/>
                </a:rPr>
                <a:t> with</a:t>
              </a:r>
            </a:p>
            <a:p>
              <a:r>
                <a:rPr lang="en-US" sz="1400" dirty="0">
                  <a:latin typeface="Times New Roman" pitchFamily="18" charset="0"/>
                  <a:cs typeface="Times New Roman" pitchFamily="18" charset="0"/>
                </a:rPr>
                <a:t>10, and set the flags</a:t>
              </a:r>
            </a:p>
          </p:txBody>
        </p:sp>
        <p:sp>
          <p:nvSpPr>
            <p:cNvPr id="30" name="Freeform 28"/>
            <p:cNvSpPr>
              <a:spLocks noEditPoints="1"/>
            </p:cNvSpPr>
            <p:nvPr/>
          </p:nvSpPr>
          <p:spPr bwMode="auto">
            <a:xfrm>
              <a:off x="927" y="1978"/>
              <a:ext cx="4590" cy="296"/>
            </a:xfrm>
            <a:custGeom>
              <a:avLst/>
              <a:gdLst>
                <a:gd name="T0" fmla="*/ 618 w 622"/>
                <a:gd name="T1" fmla="*/ 36 h 40"/>
                <a:gd name="T2" fmla="*/ 618 w 622"/>
                <a:gd name="T3" fmla="*/ 0 h 40"/>
                <a:gd name="T4" fmla="*/ 622 w 622"/>
                <a:gd name="T5" fmla="*/ 36 h 40"/>
                <a:gd name="T6" fmla="*/ 622 w 622"/>
                <a:gd name="T7" fmla="*/ 0 h 40"/>
                <a:gd name="T8" fmla="*/ 0 w 622"/>
                <a:gd name="T9" fmla="*/ 36 h 40"/>
                <a:gd name="T10" fmla="*/ 622 w 622"/>
                <a:gd name="T11" fmla="*/ 36 h 40"/>
                <a:gd name="T12" fmla="*/ 0 w 622"/>
                <a:gd name="T13" fmla="*/ 40 h 40"/>
                <a:gd name="T14" fmla="*/ 622 w 622"/>
                <a:gd name="T15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22" h="40">
                  <a:moveTo>
                    <a:pt x="618" y="36"/>
                  </a:moveTo>
                  <a:lnTo>
                    <a:pt x="618" y="0"/>
                  </a:lnTo>
                  <a:moveTo>
                    <a:pt x="622" y="36"/>
                  </a:moveTo>
                  <a:lnTo>
                    <a:pt x="622" y="0"/>
                  </a:lnTo>
                  <a:moveTo>
                    <a:pt x="0" y="36"/>
                  </a:moveTo>
                  <a:lnTo>
                    <a:pt x="622" y="36"/>
                  </a:lnTo>
                  <a:moveTo>
                    <a:pt x="0" y="40"/>
                  </a:moveTo>
                  <a:lnTo>
                    <a:pt x="622" y="40"/>
                  </a:lnTo>
                </a:path>
              </a:pathLst>
            </a:custGeom>
            <a:noFill/>
            <a:ln w="7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600200" y="282576"/>
            <a:ext cx="8915400" cy="936625"/>
          </a:xfrm>
        </p:spPr>
        <p:txBody>
          <a:bodyPr vert="horz" lIns="0" tIns="0" rIns="0" bIns="0" rtlCol="0" anchor="ctr">
            <a:normAutofit fontScale="90000"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fr-FR" dirty="0">
                <a:solidFill>
                  <a:schemeClr val="tx1"/>
                </a:solidFill>
              </a:rPr>
              <a:t>Multiplication and Division Instructions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2489200" y="3810000"/>
            <a:ext cx="7569200" cy="2362200"/>
          </a:xfrm>
        </p:spPr>
        <p:txBody>
          <a:bodyPr vert="horz" lIns="0" tIns="0" rIns="0" bIns="0" rtlCol="0">
            <a:normAutofit/>
          </a:bodyPr>
          <a:lstStyle>
            <a:defPPr marL="432000" marR="0" lvl="0" indent="-324000" algn="l" hangingPunct="1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defPPr>
            <a:lvl1pPr marL="432000" marR="0" lvl="0" indent="-324000" algn="l" hangingPunct="1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1pPr>
            <a:lvl2pPr marL="864000" marR="0" lvl="1" indent="-324000" algn="l" hangingPunct="1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tabLst/>
              <a:defRPr lang="fr-FR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2pPr>
            <a:lvl3pPr marL="1295999" marR="0" lvl="2" indent="-288000" algn="l" hangingPunct="1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3pPr>
            <a:lvl4pPr marL="1728000" marR="0" lvl="3" indent="-216000" algn="l" hangingPunct="1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4pPr>
            <a:lvl5pPr marL="2160000" marR="0" lvl="4" indent="-216000" algn="l" hangingPunct="1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5pPr>
            <a:lvl6pPr marL="2592000" marR="0" lvl="5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6pPr>
            <a:lvl7pPr marL="3024000" marR="0" lvl="6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7pPr>
            <a:lvl8pPr marL="3456000" marR="0" lvl="7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8pPr>
            <a:lvl9pPr marL="3887999" marR="0" lvl="8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9pPr>
          </a:lstStyle>
          <a:p>
            <a:pPr lvl="0">
              <a:buSzPct val="100000"/>
              <a:buFont typeface="Symbol" panose="05050102010706020507" pitchFamily="18" charset="2"/>
              <a:buChar char="*"/>
            </a:pPr>
            <a:r>
              <a:rPr lang="en-US" dirty="0">
                <a:latin typeface="Calibri" panose="020F0502020204030204" pitchFamily="34" charset="0"/>
              </a:rPr>
              <a:t>The </a:t>
            </a:r>
            <a:r>
              <a:rPr lang="en-US" dirty="0" err="1">
                <a:solidFill>
                  <a:srgbClr val="FF0000"/>
                </a:solidFill>
                <a:latin typeface="Calibri" panose="020F0502020204030204" pitchFamily="34" charset="0"/>
              </a:rPr>
              <a:t>imul</a:t>
            </a:r>
            <a:r>
              <a:rPr lang="en-US" dirty="0">
                <a:latin typeface="Calibri" panose="020F0502020204030204" pitchFamily="34" charset="0"/>
              </a:rPr>
              <a:t> instruction has three </a:t>
            </a:r>
            <a:r>
              <a:rPr lang="en-US" dirty="0">
                <a:solidFill>
                  <a:srgbClr val="000080"/>
                </a:solidFill>
                <a:latin typeface="Calibri" panose="020F0502020204030204" pitchFamily="34" charset="0"/>
              </a:rPr>
              <a:t>variants</a:t>
            </a:r>
          </a:p>
          <a:p>
            <a:pPr lvl="1">
              <a:buSzPct val="100000"/>
              <a:buFont typeface="Symbol" panose="05050102010706020507" pitchFamily="18" charset="2"/>
              <a:buChar char="*"/>
            </a:pPr>
            <a:r>
              <a:rPr lang="en-US" dirty="0">
                <a:latin typeface="Calibri" panose="020F0502020204030204" pitchFamily="34" charset="0"/>
              </a:rPr>
              <a:t>1 </a:t>
            </a:r>
            <a:r>
              <a:rPr lang="en-US" b="1" dirty="0">
                <a:solidFill>
                  <a:srgbClr val="00AE00"/>
                </a:solidFill>
                <a:latin typeface="Calibri" panose="020F0502020204030204" pitchFamily="34" charset="0"/>
              </a:rPr>
              <a:t>operand</a:t>
            </a:r>
            <a:r>
              <a:rPr lang="en-US" dirty="0">
                <a:latin typeface="Calibri" panose="020F0502020204030204" pitchFamily="34" charset="0"/>
              </a:rPr>
              <a:t> form → Saves the 64 bit result in </a:t>
            </a:r>
            <a:r>
              <a:rPr lang="en-US" dirty="0" err="1">
                <a:latin typeface="Calibri" panose="020F0502020204030204" pitchFamily="34" charset="0"/>
              </a:rPr>
              <a:t>edx:eax</a:t>
            </a:r>
            <a:endParaRPr lang="en-US" dirty="0">
              <a:latin typeface="Calibri" panose="020F0502020204030204" pitchFamily="34" charset="0"/>
            </a:endParaRPr>
          </a:p>
          <a:p>
            <a:pPr lvl="1">
              <a:buSzPct val="100000"/>
              <a:buFont typeface="Symbol" panose="05050102010706020507" pitchFamily="18" charset="2"/>
              <a:buChar char="*"/>
            </a:pPr>
            <a:r>
              <a:rPr lang="en-US" b="1" dirty="0" err="1">
                <a:solidFill>
                  <a:srgbClr val="000080"/>
                </a:solidFill>
                <a:latin typeface="Calibri" panose="020F0502020204030204" pitchFamily="34" charset="0"/>
              </a:rPr>
              <a:t>eax</a:t>
            </a:r>
            <a:r>
              <a:rPr lang="en-US" dirty="0">
                <a:latin typeface="Calibri" panose="020F0502020204030204" pitchFamily="34" charset="0"/>
              </a:rPr>
              <a:t> contains the lower 32 bits, and </a:t>
            </a:r>
            <a:r>
              <a:rPr lang="en-US" b="1" dirty="0" err="1">
                <a:solidFill>
                  <a:srgbClr val="579D1C"/>
                </a:solidFill>
                <a:latin typeface="Calibri" panose="020F0502020204030204" pitchFamily="34" charset="0"/>
              </a:rPr>
              <a:t>edx</a:t>
            </a:r>
            <a:r>
              <a:rPr lang="en-US" dirty="0">
                <a:latin typeface="Calibri" panose="020F0502020204030204" pitchFamily="34" charset="0"/>
              </a:rPr>
              <a:t> contains the upper 32 bits</a:t>
            </a:r>
          </a:p>
        </p:txBody>
      </p:sp>
      <p:grpSp>
        <p:nvGrpSpPr>
          <p:cNvPr id="9" name="Group 5"/>
          <p:cNvGrpSpPr>
            <a:grpSpLocks noChangeAspect="1"/>
          </p:cNvGrpSpPr>
          <p:nvPr/>
        </p:nvGrpSpPr>
        <p:grpSpPr bwMode="auto">
          <a:xfrm>
            <a:off x="2133600" y="1752601"/>
            <a:ext cx="7754938" cy="1884363"/>
            <a:chOff x="784" y="1104"/>
            <a:chExt cx="4885" cy="1187"/>
          </a:xfrm>
        </p:grpSpPr>
        <p:sp>
          <p:nvSpPr>
            <p:cNvPr id="10" name="AutoShape 4"/>
            <p:cNvSpPr>
              <a:spLocks noChangeAspect="1" noChangeArrowheads="1" noTextEdit="1"/>
            </p:cNvSpPr>
            <p:nvPr/>
          </p:nvSpPr>
          <p:spPr bwMode="auto">
            <a:xfrm>
              <a:off x="784" y="1104"/>
              <a:ext cx="4885" cy="11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6"/>
            <p:cNvSpPr>
              <a:spLocks noEditPoints="1"/>
            </p:cNvSpPr>
            <p:nvPr/>
          </p:nvSpPr>
          <p:spPr bwMode="auto">
            <a:xfrm>
              <a:off x="800" y="1120"/>
              <a:ext cx="4851" cy="181"/>
            </a:xfrm>
            <a:custGeom>
              <a:avLst/>
              <a:gdLst>
                <a:gd name="T0" fmla="*/ 0 w 590"/>
                <a:gd name="T1" fmla="*/ 0 h 22"/>
                <a:gd name="T2" fmla="*/ 590 w 590"/>
                <a:gd name="T3" fmla="*/ 0 h 22"/>
                <a:gd name="T4" fmla="*/ 0 w 590"/>
                <a:gd name="T5" fmla="*/ 4 h 22"/>
                <a:gd name="T6" fmla="*/ 590 w 590"/>
                <a:gd name="T7" fmla="*/ 4 h 22"/>
                <a:gd name="T8" fmla="*/ 0 w 590"/>
                <a:gd name="T9" fmla="*/ 22 h 22"/>
                <a:gd name="T10" fmla="*/ 0 w 590"/>
                <a:gd name="T11" fmla="*/ 4 h 22"/>
                <a:gd name="T12" fmla="*/ 4 w 590"/>
                <a:gd name="T13" fmla="*/ 22 h 22"/>
                <a:gd name="T14" fmla="*/ 4 w 590"/>
                <a:gd name="T15" fmla="*/ 4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90" h="22">
                  <a:moveTo>
                    <a:pt x="0" y="0"/>
                  </a:moveTo>
                  <a:lnTo>
                    <a:pt x="590" y="0"/>
                  </a:lnTo>
                  <a:moveTo>
                    <a:pt x="0" y="4"/>
                  </a:moveTo>
                  <a:lnTo>
                    <a:pt x="590" y="4"/>
                  </a:lnTo>
                  <a:moveTo>
                    <a:pt x="0" y="22"/>
                  </a:moveTo>
                  <a:lnTo>
                    <a:pt x="0" y="4"/>
                  </a:lnTo>
                  <a:moveTo>
                    <a:pt x="4" y="22"/>
                  </a:moveTo>
                  <a:lnTo>
                    <a:pt x="4" y="4"/>
                  </a:lnTo>
                </a:path>
              </a:pathLst>
            </a:custGeom>
            <a:noFill/>
            <a:ln w="8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Rectangle 7"/>
            <p:cNvSpPr>
              <a:spLocks noChangeArrowheads="1"/>
            </p:cNvSpPr>
            <p:nvPr/>
          </p:nvSpPr>
          <p:spPr bwMode="auto">
            <a:xfrm>
              <a:off x="907" y="1145"/>
              <a:ext cx="497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500">
                  <a:solidFill>
                    <a:srgbClr val="1A1B1C"/>
                  </a:solidFill>
                  <a:latin typeface="Times New Roman" pitchFamily="18" charset="0"/>
                </a:rPr>
                <a:t>Semantics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13" name="Line 8"/>
            <p:cNvSpPr>
              <a:spLocks noChangeShapeType="1"/>
            </p:cNvSpPr>
            <p:nvPr/>
          </p:nvSpPr>
          <p:spPr bwMode="auto">
            <a:xfrm flipV="1">
              <a:off x="2412" y="1153"/>
              <a:ext cx="0" cy="148"/>
            </a:xfrm>
            <a:prstGeom prst="line">
              <a:avLst/>
            </a:prstGeom>
            <a:noFill/>
            <a:ln w="8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Rectangle 9"/>
            <p:cNvSpPr>
              <a:spLocks noChangeArrowheads="1"/>
            </p:cNvSpPr>
            <p:nvPr/>
          </p:nvSpPr>
          <p:spPr bwMode="auto">
            <a:xfrm>
              <a:off x="2486" y="1145"/>
              <a:ext cx="429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500">
                  <a:solidFill>
                    <a:srgbClr val="1A1B1C"/>
                  </a:solidFill>
                  <a:latin typeface="Times New Roman" pitchFamily="18" charset="0"/>
                </a:rPr>
                <a:t>Example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15" name="Line 10"/>
            <p:cNvSpPr>
              <a:spLocks noChangeShapeType="1"/>
            </p:cNvSpPr>
            <p:nvPr/>
          </p:nvSpPr>
          <p:spPr bwMode="auto">
            <a:xfrm flipV="1">
              <a:off x="3719" y="1153"/>
              <a:ext cx="0" cy="148"/>
            </a:xfrm>
            <a:prstGeom prst="line">
              <a:avLst/>
            </a:prstGeom>
            <a:noFill/>
            <a:ln w="8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Rectangle 11"/>
            <p:cNvSpPr>
              <a:spLocks noChangeArrowheads="1"/>
            </p:cNvSpPr>
            <p:nvPr/>
          </p:nvSpPr>
          <p:spPr bwMode="auto">
            <a:xfrm>
              <a:off x="3793" y="1145"/>
              <a:ext cx="584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500">
                  <a:solidFill>
                    <a:srgbClr val="1A1B1C"/>
                  </a:solidFill>
                  <a:latin typeface="Times New Roman" pitchFamily="18" charset="0"/>
                </a:rPr>
                <a:t>Explanation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17" name="Freeform 12"/>
            <p:cNvSpPr>
              <a:spLocks noEditPoints="1"/>
            </p:cNvSpPr>
            <p:nvPr/>
          </p:nvSpPr>
          <p:spPr bwMode="auto">
            <a:xfrm>
              <a:off x="800" y="1153"/>
              <a:ext cx="4851" cy="329"/>
            </a:xfrm>
            <a:custGeom>
              <a:avLst/>
              <a:gdLst>
                <a:gd name="T0" fmla="*/ 586 w 590"/>
                <a:gd name="T1" fmla="*/ 18 h 40"/>
                <a:gd name="T2" fmla="*/ 586 w 590"/>
                <a:gd name="T3" fmla="*/ 0 h 40"/>
                <a:gd name="T4" fmla="*/ 590 w 590"/>
                <a:gd name="T5" fmla="*/ 18 h 40"/>
                <a:gd name="T6" fmla="*/ 590 w 590"/>
                <a:gd name="T7" fmla="*/ 0 h 40"/>
                <a:gd name="T8" fmla="*/ 0 w 590"/>
                <a:gd name="T9" fmla="*/ 18 h 40"/>
                <a:gd name="T10" fmla="*/ 590 w 590"/>
                <a:gd name="T11" fmla="*/ 18 h 40"/>
                <a:gd name="T12" fmla="*/ 0 w 590"/>
                <a:gd name="T13" fmla="*/ 22 h 40"/>
                <a:gd name="T14" fmla="*/ 590 w 590"/>
                <a:gd name="T15" fmla="*/ 22 h 40"/>
                <a:gd name="T16" fmla="*/ 0 w 590"/>
                <a:gd name="T17" fmla="*/ 40 h 40"/>
                <a:gd name="T18" fmla="*/ 0 w 590"/>
                <a:gd name="T19" fmla="*/ 22 h 40"/>
                <a:gd name="T20" fmla="*/ 4 w 590"/>
                <a:gd name="T21" fmla="*/ 40 h 40"/>
                <a:gd name="T22" fmla="*/ 4 w 590"/>
                <a:gd name="T23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90" h="40">
                  <a:moveTo>
                    <a:pt x="586" y="18"/>
                  </a:moveTo>
                  <a:lnTo>
                    <a:pt x="586" y="0"/>
                  </a:lnTo>
                  <a:moveTo>
                    <a:pt x="590" y="18"/>
                  </a:moveTo>
                  <a:lnTo>
                    <a:pt x="590" y="0"/>
                  </a:lnTo>
                  <a:moveTo>
                    <a:pt x="0" y="18"/>
                  </a:moveTo>
                  <a:lnTo>
                    <a:pt x="590" y="18"/>
                  </a:lnTo>
                  <a:moveTo>
                    <a:pt x="0" y="22"/>
                  </a:moveTo>
                  <a:lnTo>
                    <a:pt x="590" y="22"/>
                  </a:lnTo>
                  <a:moveTo>
                    <a:pt x="0" y="40"/>
                  </a:moveTo>
                  <a:lnTo>
                    <a:pt x="0" y="22"/>
                  </a:lnTo>
                  <a:moveTo>
                    <a:pt x="4" y="40"/>
                  </a:moveTo>
                  <a:lnTo>
                    <a:pt x="4" y="22"/>
                  </a:lnTo>
                </a:path>
              </a:pathLst>
            </a:custGeom>
            <a:noFill/>
            <a:ln w="8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Rectangle 13"/>
            <p:cNvSpPr>
              <a:spLocks noChangeArrowheads="1"/>
            </p:cNvSpPr>
            <p:nvPr/>
          </p:nvSpPr>
          <p:spPr bwMode="auto">
            <a:xfrm>
              <a:off x="907" y="1326"/>
              <a:ext cx="1354" cy="6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sz="1600" dirty="0" err="1">
                  <a:latin typeface="Times New Roman" pitchFamily="18" charset="0"/>
                  <a:cs typeface="Times New Roman" pitchFamily="18" charset="0"/>
                </a:rPr>
                <a:t>imul</a:t>
              </a:r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 (</a:t>
              </a:r>
              <a:r>
                <a:rPr lang="en-US" sz="1600" i="1" dirty="0" err="1">
                  <a:latin typeface="Times New Roman" pitchFamily="18" charset="0"/>
                  <a:cs typeface="Times New Roman" pitchFamily="18" charset="0"/>
                </a:rPr>
                <a:t>reg</a:t>
              </a:r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/</a:t>
              </a:r>
              <a:r>
                <a:rPr lang="en-US" sz="1600" i="1" dirty="0" err="1">
                  <a:latin typeface="Times New Roman" pitchFamily="18" charset="0"/>
                  <a:cs typeface="Times New Roman" pitchFamily="18" charset="0"/>
                </a:rPr>
                <a:t>mem</a:t>
              </a:r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)</a:t>
              </a:r>
            </a:p>
            <a:p>
              <a:r>
                <a:rPr lang="en-US" sz="1600" dirty="0" err="1">
                  <a:latin typeface="Times New Roman" pitchFamily="18" charset="0"/>
                  <a:cs typeface="Times New Roman" pitchFamily="18" charset="0"/>
                </a:rPr>
                <a:t>imul</a:t>
              </a:r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600" i="1" dirty="0" err="1">
                  <a:latin typeface="Times New Roman" pitchFamily="18" charset="0"/>
                  <a:cs typeface="Times New Roman" pitchFamily="18" charset="0"/>
                </a:rPr>
                <a:t>reg</a:t>
              </a:r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, (</a:t>
              </a:r>
              <a:r>
                <a:rPr lang="en-US" sz="1600" i="1" dirty="0" err="1">
                  <a:latin typeface="Times New Roman" pitchFamily="18" charset="0"/>
                  <a:cs typeface="Times New Roman" pitchFamily="18" charset="0"/>
                </a:rPr>
                <a:t>reg</a:t>
              </a:r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/</a:t>
              </a:r>
              <a:r>
                <a:rPr lang="en-US" sz="1600" i="1" dirty="0" err="1">
                  <a:latin typeface="Times New Roman" pitchFamily="18" charset="0"/>
                  <a:cs typeface="Times New Roman" pitchFamily="18" charset="0"/>
                </a:rPr>
                <a:t>mem</a:t>
              </a:r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)</a:t>
              </a:r>
            </a:p>
            <a:p>
              <a:r>
                <a:rPr lang="en-US" sz="1600" dirty="0" err="1">
                  <a:latin typeface="Times New Roman" pitchFamily="18" charset="0"/>
                  <a:cs typeface="Times New Roman" pitchFamily="18" charset="0"/>
                </a:rPr>
                <a:t>imul</a:t>
              </a:r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600" i="1" dirty="0" err="1">
                  <a:latin typeface="Times New Roman" pitchFamily="18" charset="0"/>
                  <a:cs typeface="Times New Roman" pitchFamily="18" charset="0"/>
                </a:rPr>
                <a:t>reg</a:t>
              </a:r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, (</a:t>
              </a:r>
              <a:r>
                <a:rPr lang="en-US" sz="1600" i="1" dirty="0" err="1">
                  <a:latin typeface="Times New Roman" pitchFamily="18" charset="0"/>
                  <a:cs typeface="Times New Roman" pitchFamily="18" charset="0"/>
                </a:rPr>
                <a:t>reg</a:t>
              </a:r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/</a:t>
              </a:r>
              <a:r>
                <a:rPr lang="en-US" sz="1600" i="1" dirty="0" err="1">
                  <a:latin typeface="Times New Roman" pitchFamily="18" charset="0"/>
                  <a:cs typeface="Times New Roman" pitchFamily="18" charset="0"/>
                </a:rPr>
                <a:t>mem</a:t>
              </a:r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), </a:t>
              </a:r>
              <a:r>
                <a:rPr lang="en-US" sz="1600" i="1" dirty="0" err="1">
                  <a:latin typeface="Times New Roman" pitchFamily="18" charset="0"/>
                  <a:cs typeface="Times New Roman" pitchFamily="18" charset="0"/>
                </a:rPr>
                <a:t>imm</a:t>
              </a:r>
              <a:endParaRPr lang="en-US" sz="1600" i="1" dirty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en-US" sz="1600" dirty="0" err="1">
                  <a:latin typeface="Times New Roman" pitchFamily="18" charset="0"/>
                  <a:cs typeface="Times New Roman" pitchFamily="18" charset="0"/>
                </a:rPr>
                <a:t>idiv</a:t>
              </a:r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 (</a:t>
              </a:r>
              <a:r>
                <a:rPr lang="en-US" sz="1600" i="1" dirty="0" err="1">
                  <a:latin typeface="Times New Roman" pitchFamily="18" charset="0"/>
                  <a:cs typeface="Times New Roman" pitchFamily="18" charset="0"/>
                </a:rPr>
                <a:t>reg</a:t>
              </a:r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/</a:t>
              </a:r>
              <a:r>
                <a:rPr lang="en-US" sz="1600" i="1" dirty="0" err="1">
                  <a:latin typeface="Times New Roman" pitchFamily="18" charset="0"/>
                  <a:cs typeface="Times New Roman" pitchFamily="18" charset="0"/>
                </a:rPr>
                <a:t>mem</a:t>
              </a:r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)</a:t>
              </a:r>
            </a:p>
          </p:txBody>
        </p:sp>
        <p:sp>
          <p:nvSpPr>
            <p:cNvPr id="19" name="Line 14"/>
            <p:cNvSpPr>
              <a:spLocks noChangeShapeType="1"/>
            </p:cNvSpPr>
            <p:nvPr/>
          </p:nvSpPr>
          <p:spPr bwMode="auto">
            <a:xfrm flipV="1">
              <a:off x="2412" y="1334"/>
              <a:ext cx="0" cy="148"/>
            </a:xfrm>
            <a:prstGeom prst="line">
              <a:avLst/>
            </a:prstGeom>
            <a:noFill/>
            <a:ln w="8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Rectangle 15"/>
            <p:cNvSpPr>
              <a:spLocks noChangeArrowheads="1"/>
            </p:cNvSpPr>
            <p:nvPr/>
          </p:nvSpPr>
          <p:spPr bwMode="auto">
            <a:xfrm>
              <a:off x="2486" y="1325"/>
              <a:ext cx="1113" cy="6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sz="1600" dirty="0" err="1">
                  <a:latin typeface="Times New Roman" pitchFamily="18" charset="0"/>
                  <a:cs typeface="Times New Roman" pitchFamily="18" charset="0"/>
                </a:rPr>
                <a:t>imul</a:t>
              </a:r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600" dirty="0" err="1">
                  <a:latin typeface="Times New Roman" pitchFamily="18" charset="0"/>
                  <a:cs typeface="Times New Roman" pitchFamily="18" charset="0"/>
                </a:rPr>
                <a:t>ecx</a:t>
              </a:r>
              <a:endParaRPr lang="en-US" sz="1600" dirty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en-US" sz="1600" dirty="0" err="1">
                  <a:latin typeface="Times New Roman" pitchFamily="18" charset="0"/>
                  <a:cs typeface="Times New Roman" pitchFamily="18" charset="0"/>
                </a:rPr>
                <a:t>imul</a:t>
              </a:r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600" dirty="0" err="1">
                  <a:latin typeface="Times New Roman" pitchFamily="18" charset="0"/>
                  <a:cs typeface="Times New Roman" pitchFamily="18" charset="0"/>
                </a:rPr>
                <a:t>ecx</a:t>
              </a:r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, [</a:t>
              </a:r>
              <a:r>
                <a:rPr lang="en-US" sz="1600" dirty="0" err="1">
                  <a:latin typeface="Times New Roman" pitchFamily="18" charset="0"/>
                  <a:cs typeface="Times New Roman" pitchFamily="18" charset="0"/>
                </a:rPr>
                <a:t>eax</a:t>
              </a:r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 + 4]</a:t>
              </a:r>
            </a:p>
            <a:p>
              <a:r>
                <a:rPr lang="fr-FR" sz="1600" dirty="0" err="1">
                  <a:latin typeface="Times New Roman" pitchFamily="18" charset="0"/>
                  <a:cs typeface="Times New Roman" pitchFamily="18" charset="0"/>
                </a:rPr>
                <a:t>imul</a:t>
              </a:r>
              <a:r>
                <a:rPr lang="fr-FR" sz="16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fr-FR" sz="1600" dirty="0" err="1">
                  <a:latin typeface="Times New Roman" pitchFamily="18" charset="0"/>
                  <a:cs typeface="Times New Roman" pitchFamily="18" charset="0"/>
                </a:rPr>
                <a:t>ecx</a:t>
              </a:r>
              <a:r>
                <a:rPr lang="fr-FR" sz="1600" dirty="0">
                  <a:latin typeface="Times New Roman" pitchFamily="18" charset="0"/>
                  <a:cs typeface="Times New Roman" pitchFamily="18" charset="0"/>
                </a:rPr>
                <a:t>, [</a:t>
              </a:r>
              <a:r>
                <a:rPr lang="fr-FR" sz="1600" dirty="0" err="1">
                  <a:latin typeface="Times New Roman" pitchFamily="18" charset="0"/>
                  <a:cs typeface="Times New Roman" pitchFamily="18" charset="0"/>
                </a:rPr>
                <a:t>eax</a:t>
              </a:r>
              <a:r>
                <a:rPr lang="fr-FR" sz="1600" dirty="0">
                  <a:latin typeface="Times New Roman" pitchFamily="18" charset="0"/>
                  <a:cs typeface="Times New Roman" pitchFamily="18" charset="0"/>
                </a:rPr>
                <a:t> + 4], 5</a:t>
              </a:r>
            </a:p>
            <a:p>
              <a:r>
                <a:rPr lang="en-US" sz="1600" dirty="0" err="1">
                  <a:latin typeface="Times New Roman" pitchFamily="18" charset="0"/>
                  <a:cs typeface="Times New Roman" pitchFamily="18" charset="0"/>
                </a:rPr>
                <a:t>idiv</a:t>
              </a:r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600" dirty="0" err="1">
                  <a:latin typeface="Times New Roman" pitchFamily="18" charset="0"/>
                  <a:cs typeface="Times New Roman" pitchFamily="18" charset="0"/>
                </a:rPr>
                <a:t>ebx</a:t>
              </a:r>
              <a:endParaRPr lang="en-US" sz="16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" name="Line 16"/>
            <p:cNvSpPr>
              <a:spLocks noChangeShapeType="1"/>
            </p:cNvSpPr>
            <p:nvPr/>
          </p:nvSpPr>
          <p:spPr bwMode="auto">
            <a:xfrm flipV="1">
              <a:off x="3719" y="1334"/>
              <a:ext cx="0" cy="148"/>
            </a:xfrm>
            <a:prstGeom prst="line">
              <a:avLst/>
            </a:prstGeom>
            <a:noFill/>
            <a:ln w="8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Rectangle 17"/>
            <p:cNvSpPr>
              <a:spLocks noChangeArrowheads="1"/>
            </p:cNvSpPr>
            <p:nvPr/>
          </p:nvSpPr>
          <p:spPr bwMode="auto">
            <a:xfrm>
              <a:off x="3793" y="1325"/>
              <a:ext cx="1753" cy="9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sz="1600" dirty="0" err="1">
                  <a:latin typeface="Times New Roman" pitchFamily="18" charset="0"/>
                  <a:cs typeface="Times New Roman" pitchFamily="18" charset="0"/>
                </a:rPr>
                <a:t>edx:eax</a:t>
              </a:r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600" i="1" dirty="0">
                  <a:latin typeface="Times New Roman" pitchFamily="18" charset="0"/>
                  <a:cs typeface="Times New Roman" pitchFamily="18" charset="0"/>
                </a:rPr>
                <a:t>← </a:t>
              </a:r>
              <a:r>
                <a:rPr lang="en-US" sz="1600" dirty="0" err="1">
                  <a:latin typeface="Times New Roman" pitchFamily="18" charset="0"/>
                  <a:cs typeface="Times New Roman" pitchFamily="18" charset="0"/>
                </a:rPr>
                <a:t>eax</a:t>
              </a:r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 * </a:t>
              </a:r>
              <a:r>
                <a:rPr lang="en-US" sz="1600" dirty="0" err="1">
                  <a:latin typeface="Times New Roman" pitchFamily="18" charset="0"/>
                  <a:cs typeface="Times New Roman" pitchFamily="18" charset="0"/>
                </a:rPr>
                <a:t>ecx</a:t>
              </a:r>
              <a:endParaRPr lang="en-US" sz="1600" dirty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en-US" sz="1600" dirty="0" err="1">
                  <a:latin typeface="Times New Roman" pitchFamily="18" charset="0"/>
                  <a:cs typeface="Times New Roman" pitchFamily="18" charset="0"/>
                </a:rPr>
                <a:t>ecx</a:t>
              </a:r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600" i="1" dirty="0">
                  <a:latin typeface="Times New Roman" pitchFamily="18" charset="0"/>
                  <a:cs typeface="Times New Roman" pitchFamily="18" charset="0"/>
                </a:rPr>
                <a:t>← </a:t>
              </a:r>
              <a:r>
                <a:rPr lang="en-US" sz="1600" dirty="0" err="1">
                  <a:latin typeface="Times New Roman" pitchFamily="18" charset="0"/>
                  <a:cs typeface="Times New Roman" pitchFamily="18" charset="0"/>
                </a:rPr>
                <a:t>ecx</a:t>
              </a:r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 * [</a:t>
              </a:r>
              <a:r>
                <a:rPr lang="en-US" sz="1600" dirty="0" err="1">
                  <a:latin typeface="Times New Roman" pitchFamily="18" charset="0"/>
                  <a:cs typeface="Times New Roman" pitchFamily="18" charset="0"/>
                </a:rPr>
                <a:t>eax</a:t>
              </a:r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 + 4]</a:t>
              </a:r>
            </a:p>
            <a:p>
              <a:r>
                <a:rPr lang="en-US" sz="1600" dirty="0" err="1">
                  <a:latin typeface="Times New Roman" pitchFamily="18" charset="0"/>
                  <a:cs typeface="Times New Roman" pitchFamily="18" charset="0"/>
                </a:rPr>
                <a:t>ecx</a:t>
              </a:r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600" i="1" dirty="0">
                  <a:latin typeface="Times New Roman" pitchFamily="18" charset="0"/>
                  <a:cs typeface="Times New Roman" pitchFamily="18" charset="0"/>
                </a:rPr>
                <a:t>← </a:t>
              </a:r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[</a:t>
              </a:r>
              <a:r>
                <a:rPr lang="en-US" sz="1600" dirty="0" err="1">
                  <a:latin typeface="Times New Roman" pitchFamily="18" charset="0"/>
                  <a:cs typeface="Times New Roman" pitchFamily="18" charset="0"/>
                </a:rPr>
                <a:t>eax</a:t>
              </a:r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 + 4] * 5</a:t>
              </a:r>
            </a:p>
            <a:p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Divide (</a:t>
              </a:r>
              <a:r>
                <a:rPr lang="en-US" sz="1600" dirty="0" err="1">
                  <a:latin typeface="Times New Roman" pitchFamily="18" charset="0"/>
                  <a:cs typeface="Times New Roman" pitchFamily="18" charset="0"/>
                </a:rPr>
                <a:t>edx:eax</a:t>
              </a:r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) by the contents</a:t>
              </a:r>
            </a:p>
            <a:p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of </a:t>
              </a:r>
              <a:r>
                <a:rPr lang="en-US" sz="1600" dirty="0" err="1">
                  <a:latin typeface="Times New Roman" pitchFamily="18" charset="0"/>
                  <a:cs typeface="Times New Roman" pitchFamily="18" charset="0"/>
                </a:rPr>
                <a:t>ebx</a:t>
              </a:r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; </a:t>
              </a:r>
              <a:r>
                <a:rPr lang="en-US" sz="1600" dirty="0" err="1">
                  <a:latin typeface="Times New Roman" pitchFamily="18" charset="0"/>
                  <a:cs typeface="Times New Roman" pitchFamily="18" charset="0"/>
                </a:rPr>
                <a:t>eax</a:t>
              </a:r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 contains the quotient,</a:t>
              </a:r>
            </a:p>
            <a:p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and </a:t>
              </a:r>
              <a:r>
                <a:rPr lang="en-US" sz="1600" dirty="0" err="1">
                  <a:latin typeface="Times New Roman" pitchFamily="18" charset="0"/>
                  <a:cs typeface="Times New Roman" pitchFamily="18" charset="0"/>
                </a:rPr>
                <a:t>edx</a:t>
              </a:r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 contains the remainder.</a:t>
              </a:r>
            </a:p>
          </p:txBody>
        </p:sp>
        <p:sp>
          <p:nvSpPr>
            <p:cNvPr id="23" name="Freeform 18"/>
            <p:cNvSpPr>
              <a:spLocks noEditPoints="1"/>
            </p:cNvSpPr>
            <p:nvPr/>
          </p:nvSpPr>
          <p:spPr bwMode="auto">
            <a:xfrm>
              <a:off x="800" y="1334"/>
              <a:ext cx="4851" cy="304"/>
            </a:xfrm>
            <a:custGeom>
              <a:avLst/>
              <a:gdLst>
                <a:gd name="T0" fmla="*/ 586 w 590"/>
                <a:gd name="T1" fmla="*/ 18 h 37"/>
                <a:gd name="T2" fmla="*/ 586 w 590"/>
                <a:gd name="T3" fmla="*/ 0 h 37"/>
                <a:gd name="T4" fmla="*/ 590 w 590"/>
                <a:gd name="T5" fmla="*/ 18 h 37"/>
                <a:gd name="T6" fmla="*/ 590 w 590"/>
                <a:gd name="T7" fmla="*/ 0 h 37"/>
                <a:gd name="T8" fmla="*/ 0 w 590"/>
                <a:gd name="T9" fmla="*/ 18 h 37"/>
                <a:gd name="T10" fmla="*/ 590 w 590"/>
                <a:gd name="T11" fmla="*/ 18 h 37"/>
                <a:gd name="T12" fmla="*/ 0 w 590"/>
                <a:gd name="T13" fmla="*/ 37 h 37"/>
                <a:gd name="T14" fmla="*/ 0 w 590"/>
                <a:gd name="T15" fmla="*/ 19 h 37"/>
                <a:gd name="T16" fmla="*/ 4 w 590"/>
                <a:gd name="T17" fmla="*/ 37 h 37"/>
                <a:gd name="T18" fmla="*/ 4 w 590"/>
                <a:gd name="T19" fmla="*/ 19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90" h="37">
                  <a:moveTo>
                    <a:pt x="586" y="18"/>
                  </a:moveTo>
                  <a:lnTo>
                    <a:pt x="586" y="0"/>
                  </a:lnTo>
                  <a:moveTo>
                    <a:pt x="590" y="18"/>
                  </a:moveTo>
                  <a:lnTo>
                    <a:pt x="590" y="0"/>
                  </a:lnTo>
                  <a:moveTo>
                    <a:pt x="0" y="18"/>
                  </a:moveTo>
                  <a:lnTo>
                    <a:pt x="590" y="18"/>
                  </a:lnTo>
                  <a:moveTo>
                    <a:pt x="0" y="37"/>
                  </a:moveTo>
                  <a:lnTo>
                    <a:pt x="0" y="19"/>
                  </a:lnTo>
                  <a:moveTo>
                    <a:pt x="4" y="37"/>
                  </a:moveTo>
                  <a:lnTo>
                    <a:pt x="4" y="19"/>
                  </a:lnTo>
                </a:path>
              </a:pathLst>
            </a:custGeom>
            <a:noFill/>
            <a:ln w="8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Line 20"/>
            <p:cNvSpPr>
              <a:spLocks noChangeShapeType="1"/>
            </p:cNvSpPr>
            <p:nvPr/>
          </p:nvSpPr>
          <p:spPr bwMode="auto">
            <a:xfrm flipV="1">
              <a:off x="2412" y="1490"/>
              <a:ext cx="0" cy="148"/>
            </a:xfrm>
            <a:prstGeom prst="line">
              <a:avLst/>
            </a:prstGeom>
            <a:noFill/>
            <a:ln w="8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Line 22"/>
            <p:cNvSpPr>
              <a:spLocks noChangeShapeType="1"/>
            </p:cNvSpPr>
            <p:nvPr/>
          </p:nvSpPr>
          <p:spPr bwMode="auto">
            <a:xfrm flipV="1">
              <a:off x="3719" y="1490"/>
              <a:ext cx="0" cy="148"/>
            </a:xfrm>
            <a:prstGeom prst="line">
              <a:avLst/>
            </a:prstGeom>
            <a:noFill/>
            <a:ln w="8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25"/>
            <p:cNvSpPr>
              <a:spLocks noEditPoints="1"/>
            </p:cNvSpPr>
            <p:nvPr/>
          </p:nvSpPr>
          <p:spPr bwMode="auto">
            <a:xfrm>
              <a:off x="800" y="1490"/>
              <a:ext cx="4851" cy="296"/>
            </a:xfrm>
            <a:custGeom>
              <a:avLst/>
              <a:gdLst>
                <a:gd name="T0" fmla="*/ 586 w 590"/>
                <a:gd name="T1" fmla="*/ 18 h 36"/>
                <a:gd name="T2" fmla="*/ 586 w 590"/>
                <a:gd name="T3" fmla="*/ 0 h 36"/>
                <a:gd name="T4" fmla="*/ 590 w 590"/>
                <a:gd name="T5" fmla="*/ 18 h 36"/>
                <a:gd name="T6" fmla="*/ 590 w 590"/>
                <a:gd name="T7" fmla="*/ 0 h 36"/>
                <a:gd name="T8" fmla="*/ 0 w 590"/>
                <a:gd name="T9" fmla="*/ 18 h 36"/>
                <a:gd name="T10" fmla="*/ 590 w 590"/>
                <a:gd name="T11" fmla="*/ 18 h 36"/>
                <a:gd name="T12" fmla="*/ 0 w 590"/>
                <a:gd name="T13" fmla="*/ 36 h 36"/>
                <a:gd name="T14" fmla="*/ 0 w 590"/>
                <a:gd name="T15" fmla="*/ 18 h 36"/>
                <a:gd name="T16" fmla="*/ 4 w 590"/>
                <a:gd name="T17" fmla="*/ 36 h 36"/>
                <a:gd name="T18" fmla="*/ 4 w 590"/>
                <a:gd name="T19" fmla="*/ 18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90" h="36">
                  <a:moveTo>
                    <a:pt x="586" y="18"/>
                  </a:moveTo>
                  <a:lnTo>
                    <a:pt x="586" y="0"/>
                  </a:lnTo>
                  <a:moveTo>
                    <a:pt x="590" y="18"/>
                  </a:moveTo>
                  <a:lnTo>
                    <a:pt x="590" y="0"/>
                  </a:lnTo>
                  <a:moveTo>
                    <a:pt x="0" y="18"/>
                  </a:moveTo>
                  <a:lnTo>
                    <a:pt x="590" y="18"/>
                  </a:lnTo>
                  <a:moveTo>
                    <a:pt x="0" y="36"/>
                  </a:moveTo>
                  <a:lnTo>
                    <a:pt x="0" y="18"/>
                  </a:lnTo>
                  <a:moveTo>
                    <a:pt x="4" y="36"/>
                  </a:moveTo>
                  <a:lnTo>
                    <a:pt x="4" y="18"/>
                  </a:lnTo>
                </a:path>
              </a:pathLst>
            </a:custGeom>
            <a:noFill/>
            <a:ln w="8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12" name="Line 27"/>
            <p:cNvSpPr>
              <a:spLocks noChangeShapeType="1"/>
            </p:cNvSpPr>
            <p:nvPr/>
          </p:nvSpPr>
          <p:spPr bwMode="auto">
            <a:xfrm flipV="1">
              <a:off x="2412" y="1638"/>
              <a:ext cx="0" cy="148"/>
            </a:xfrm>
            <a:prstGeom prst="line">
              <a:avLst/>
            </a:prstGeom>
            <a:noFill/>
            <a:ln w="8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15" name="Line 29"/>
            <p:cNvSpPr>
              <a:spLocks noChangeShapeType="1"/>
            </p:cNvSpPr>
            <p:nvPr/>
          </p:nvSpPr>
          <p:spPr bwMode="auto">
            <a:xfrm flipV="1">
              <a:off x="3719" y="1638"/>
              <a:ext cx="0" cy="148"/>
            </a:xfrm>
            <a:prstGeom prst="line">
              <a:avLst/>
            </a:prstGeom>
            <a:noFill/>
            <a:ln w="8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17" name="Freeform 31"/>
            <p:cNvSpPr>
              <a:spLocks noEditPoints="1"/>
            </p:cNvSpPr>
            <p:nvPr/>
          </p:nvSpPr>
          <p:spPr bwMode="auto">
            <a:xfrm>
              <a:off x="800" y="1638"/>
              <a:ext cx="4851" cy="601"/>
            </a:xfrm>
            <a:custGeom>
              <a:avLst/>
              <a:gdLst>
                <a:gd name="T0" fmla="*/ 586 w 590"/>
                <a:gd name="T1" fmla="*/ 18 h 73"/>
                <a:gd name="T2" fmla="*/ 586 w 590"/>
                <a:gd name="T3" fmla="*/ 0 h 73"/>
                <a:gd name="T4" fmla="*/ 590 w 590"/>
                <a:gd name="T5" fmla="*/ 18 h 73"/>
                <a:gd name="T6" fmla="*/ 590 w 590"/>
                <a:gd name="T7" fmla="*/ 0 h 73"/>
                <a:gd name="T8" fmla="*/ 0 w 590"/>
                <a:gd name="T9" fmla="*/ 19 h 73"/>
                <a:gd name="T10" fmla="*/ 590 w 590"/>
                <a:gd name="T11" fmla="*/ 19 h 73"/>
                <a:gd name="T12" fmla="*/ 0 w 590"/>
                <a:gd name="T13" fmla="*/ 73 h 73"/>
                <a:gd name="T14" fmla="*/ 0 w 590"/>
                <a:gd name="T15" fmla="*/ 19 h 73"/>
                <a:gd name="T16" fmla="*/ 4 w 590"/>
                <a:gd name="T17" fmla="*/ 73 h 73"/>
                <a:gd name="T18" fmla="*/ 4 w 590"/>
                <a:gd name="T19" fmla="*/ 19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90" h="73">
                  <a:moveTo>
                    <a:pt x="586" y="18"/>
                  </a:moveTo>
                  <a:lnTo>
                    <a:pt x="586" y="0"/>
                  </a:lnTo>
                  <a:moveTo>
                    <a:pt x="590" y="18"/>
                  </a:moveTo>
                  <a:lnTo>
                    <a:pt x="590" y="0"/>
                  </a:lnTo>
                  <a:moveTo>
                    <a:pt x="0" y="19"/>
                  </a:moveTo>
                  <a:lnTo>
                    <a:pt x="590" y="19"/>
                  </a:lnTo>
                  <a:moveTo>
                    <a:pt x="0" y="73"/>
                  </a:moveTo>
                  <a:lnTo>
                    <a:pt x="0" y="19"/>
                  </a:lnTo>
                  <a:moveTo>
                    <a:pt x="4" y="73"/>
                  </a:moveTo>
                  <a:lnTo>
                    <a:pt x="4" y="19"/>
                  </a:lnTo>
                </a:path>
              </a:pathLst>
            </a:custGeom>
            <a:noFill/>
            <a:ln w="8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19" name="Line 33"/>
            <p:cNvSpPr>
              <a:spLocks noChangeShapeType="1"/>
            </p:cNvSpPr>
            <p:nvPr/>
          </p:nvSpPr>
          <p:spPr bwMode="auto">
            <a:xfrm flipV="1">
              <a:off x="2412" y="1795"/>
              <a:ext cx="0" cy="444"/>
            </a:xfrm>
            <a:prstGeom prst="line">
              <a:avLst/>
            </a:prstGeom>
            <a:noFill/>
            <a:ln w="8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21" name="Line 35"/>
            <p:cNvSpPr>
              <a:spLocks noChangeShapeType="1"/>
            </p:cNvSpPr>
            <p:nvPr/>
          </p:nvSpPr>
          <p:spPr bwMode="auto">
            <a:xfrm flipV="1">
              <a:off x="3719" y="1795"/>
              <a:ext cx="0" cy="444"/>
            </a:xfrm>
            <a:prstGeom prst="line">
              <a:avLst/>
            </a:prstGeom>
            <a:noFill/>
            <a:ln w="8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23" name="Freeform 37"/>
            <p:cNvSpPr>
              <a:spLocks noEditPoints="1"/>
            </p:cNvSpPr>
            <p:nvPr/>
          </p:nvSpPr>
          <p:spPr bwMode="auto">
            <a:xfrm>
              <a:off x="800" y="1795"/>
              <a:ext cx="4851" cy="476"/>
            </a:xfrm>
            <a:custGeom>
              <a:avLst/>
              <a:gdLst>
                <a:gd name="T0" fmla="*/ 586 w 590"/>
                <a:gd name="T1" fmla="*/ 54 h 58"/>
                <a:gd name="T2" fmla="*/ 586 w 590"/>
                <a:gd name="T3" fmla="*/ 0 h 58"/>
                <a:gd name="T4" fmla="*/ 590 w 590"/>
                <a:gd name="T5" fmla="*/ 54 h 58"/>
                <a:gd name="T6" fmla="*/ 590 w 590"/>
                <a:gd name="T7" fmla="*/ 0 h 58"/>
                <a:gd name="T8" fmla="*/ 0 w 590"/>
                <a:gd name="T9" fmla="*/ 54 h 58"/>
                <a:gd name="T10" fmla="*/ 590 w 590"/>
                <a:gd name="T11" fmla="*/ 54 h 58"/>
                <a:gd name="T12" fmla="*/ 0 w 590"/>
                <a:gd name="T13" fmla="*/ 58 h 58"/>
                <a:gd name="T14" fmla="*/ 590 w 590"/>
                <a:gd name="T15" fmla="*/ 5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90" h="58">
                  <a:moveTo>
                    <a:pt x="586" y="54"/>
                  </a:moveTo>
                  <a:lnTo>
                    <a:pt x="586" y="0"/>
                  </a:lnTo>
                  <a:moveTo>
                    <a:pt x="590" y="54"/>
                  </a:moveTo>
                  <a:lnTo>
                    <a:pt x="590" y="0"/>
                  </a:lnTo>
                  <a:moveTo>
                    <a:pt x="0" y="54"/>
                  </a:moveTo>
                  <a:lnTo>
                    <a:pt x="590" y="54"/>
                  </a:lnTo>
                  <a:moveTo>
                    <a:pt x="0" y="58"/>
                  </a:moveTo>
                  <a:lnTo>
                    <a:pt x="590" y="58"/>
                  </a:lnTo>
                </a:path>
              </a:pathLst>
            </a:custGeom>
            <a:noFill/>
            <a:ln w="8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600200" y="282576"/>
            <a:ext cx="8915400" cy="936625"/>
          </a:xfrm>
        </p:spPr>
        <p:txBody>
          <a:bodyPr vert="horz" lIns="0" tIns="0" rIns="0" bIns="0" rtlCol="0" anchor="ctr">
            <a:norm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fr-FR" dirty="0" err="1">
                <a:solidFill>
                  <a:schemeClr val="tx1"/>
                </a:solidFill>
              </a:rPr>
              <a:t>imul</a:t>
            </a:r>
            <a:r>
              <a:rPr lang="fr-FR" dirty="0">
                <a:solidFill>
                  <a:schemeClr val="tx1"/>
                </a:solidFill>
              </a:rPr>
              <a:t> Instruction - II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2489200" y="3810000"/>
            <a:ext cx="7569200" cy="2362200"/>
          </a:xfrm>
        </p:spPr>
        <p:txBody>
          <a:bodyPr vert="horz" lIns="0" tIns="0" rIns="0" bIns="0" rtlCol="0">
            <a:normAutofit lnSpcReduction="10000"/>
          </a:bodyPr>
          <a:lstStyle>
            <a:defPPr marL="432000" marR="0" lvl="0" indent="-324000" algn="l" hangingPunct="1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defPPr>
            <a:lvl1pPr marL="432000" marR="0" lvl="0" indent="-324000" algn="l" hangingPunct="1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1pPr>
            <a:lvl2pPr marL="864000" marR="0" lvl="1" indent="-324000" algn="l" hangingPunct="1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tabLst/>
              <a:defRPr lang="fr-FR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2pPr>
            <a:lvl3pPr marL="1295999" marR="0" lvl="2" indent="-288000" algn="l" hangingPunct="1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3pPr>
            <a:lvl4pPr marL="1728000" marR="0" lvl="3" indent="-216000" algn="l" hangingPunct="1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4pPr>
            <a:lvl5pPr marL="2160000" marR="0" lvl="4" indent="-216000" algn="l" hangingPunct="1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5pPr>
            <a:lvl6pPr marL="2592000" marR="0" lvl="5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6pPr>
            <a:lvl7pPr marL="3024000" marR="0" lvl="6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7pPr>
            <a:lvl8pPr marL="3456000" marR="0" lvl="7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8pPr>
            <a:lvl9pPr marL="3887999" marR="0" lvl="8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9pPr>
          </a:lstStyle>
          <a:p>
            <a:pPr lvl="0">
              <a:buSzPct val="100000"/>
              <a:buFont typeface="Symbol" panose="05050102010706020507" pitchFamily="18" charset="2"/>
              <a:buChar char="*"/>
            </a:pPr>
            <a:r>
              <a:rPr lang="en-US" dirty="0">
                <a:latin typeface="Calibri" panose="020F0502020204030204" pitchFamily="34" charset="0"/>
              </a:rPr>
              <a:t>2 operand form</a:t>
            </a:r>
          </a:p>
          <a:p>
            <a:pPr lvl="1">
              <a:buSzPct val="100000"/>
              <a:buFont typeface="Symbol" panose="05050102010706020507" pitchFamily="18" charset="2"/>
              <a:buChar char="*"/>
            </a:pPr>
            <a:r>
              <a:rPr lang="en-US" dirty="0">
                <a:latin typeface="Calibri" panose="020F0502020204030204" pitchFamily="34" charset="0"/>
              </a:rPr>
              <a:t>The first operand (</a:t>
            </a:r>
            <a:r>
              <a:rPr lang="en-US" dirty="0">
                <a:solidFill>
                  <a:srgbClr val="00AE00"/>
                </a:solidFill>
                <a:latin typeface="Calibri" panose="020F0502020204030204" pitchFamily="34" charset="0"/>
              </a:rPr>
              <a:t>source</a:t>
            </a:r>
            <a:r>
              <a:rPr lang="en-US" dirty="0">
                <a:latin typeface="Calibri" panose="020F0502020204030204" pitchFamily="34" charset="0"/>
              </a:rPr>
              <a:t> and </a:t>
            </a:r>
            <a:r>
              <a:rPr lang="en-US" dirty="0">
                <a:solidFill>
                  <a:srgbClr val="280099"/>
                </a:solidFill>
                <a:latin typeface="Calibri" panose="020F0502020204030204" pitchFamily="34" charset="0"/>
              </a:rPr>
              <a:t>destination</a:t>
            </a:r>
            <a:r>
              <a:rPr lang="en-US" dirty="0">
                <a:latin typeface="Calibri" panose="020F0502020204030204" pitchFamily="34" charset="0"/>
              </a:rPr>
              <a:t>) has to be a register</a:t>
            </a:r>
          </a:p>
          <a:p>
            <a:pPr lvl="1">
              <a:buSzPct val="100000"/>
              <a:buFont typeface="Symbol" panose="05050102010706020507" pitchFamily="18" charset="2"/>
              <a:buChar char="*"/>
            </a:pPr>
            <a:r>
              <a:rPr lang="en-US" dirty="0">
                <a:latin typeface="Calibri" panose="020F0502020204030204" pitchFamily="34" charset="0"/>
              </a:rPr>
              <a:t>The second operand can either be a 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</a:rPr>
              <a:t>register</a:t>
            </a:r>
            <a:r>
              <a:rPr lang="en-US" dirty="0">
                <a:latin typeface="Calibri" panose="020F0502020204030204" pitchFamily="34" charset="0"/>
              </a:rPr>
              <a:t> or </a:t>
            </a:r>
            <a:r>
              <a:rPr lang="en-US" dirty="0">
                <a:solidFill>
                  <a:srgbClr val="0066CC"/>
                </a:solidFill>
                <a:latin typeface="Calibri" panose="020F0502020204030204" pitchFamily="34" charset="0"/>
              </a:rPr>
              <a:t>memory location</a:t>
            </a:r>
          </a:p>
          <a:p>
            <a:pPr lvl="0">
              <a:buSzPct val="100000"/>
              <a:buFont typeface="Symbol" panose="05050102010706020507" pitchFamily="18" charset="2"/>
              <a:buChar char="*"/>
            </a:pPr>
            <a:endParaRPr lang="en-US" dirty="0">
              <a:latin typeface="Calibri" panose="020F0502020204030204" pitchFamily="34" charset="0"/>
            </a:endParaRPr>
          </a:p>
        </p:txBody>
      </p:sp>
      <p:grpSp>
        <p:nvGrpSpPr>
          <p:cNvPr id="9" name="Group 5"/>
          <p:cNvGrpSpPr>
            <a:grpSpLocks noChangeAspect="1"/>
          </p:cNvGrpSpPr>
          <p:nvPr/>
        </p:nvGrpSpPr>
        <p:grpSpPr bwMode="auto">
          <a:xfrm>
            <a:off x="2133600" y="1752601"/>
            <a:ext cx="7754938" cy="1884363"/>
            <a:chOff x="784" y="1104"/>
            <a:chExt cx="4885" cy="1187"/>
          </a:xfrm>
        </p:grpSpPr>
        <p:sp>
          <p:nvSpPr>
            <p:cNvPr id="10" name="AutoShape 4"/>
            <p:cNvSpPr>
              <a:spLocks noChangeAspect="1" noChangeArrowheads="1" noTextEdit="1"/>
            </p:cNvSpPr>
            <p:nvPr/>
          </p:nvSpPr>
          <p:spPr bwMode="auto">
            <a:xfrm>
              <a:off x="784" y="1104"/>
              <a:ext cx="4885" cy="11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6"/>
            <p:cNvSpPr>
              <a:spLocks noEditPoints="1"/>
            </p:cNvSpPr>
            <p:nvPr/>
          </p:nvSpPr>
          <p:spPr bwMode="auto">
            <a:xfrm>
              <a:off x="800" y="1120"/>
              <a:ext cx="4851" cy="181"/>
            </a:xfrm>
            <a:custGeom>
              <a:avLst/>
              <a:gdLst>
                <a:gd name="T0" fmla="*/ 0 w 590"/>
                <a:gd name="T1" fmla="*/ 0 h 22"/>
                <a:gd name="T2" fmla="*/ 590 w 590"/>
                <a:gd name="T3" fmla="*/ 0 h 22"/>
                <a:gd name="T4" fmla="*/ 0 w 590"/>
                <a:gd name="T5" fmla="*/ 4 h 22"/>
                <a:gd name="T6" fmla="*/ 590 w 590"/>
                <a:gd name="T7" fmla="*/ 4 h 22"/>
                <a:gd name="T8" fmla="*/ 0 w 590"/>
                <a:gd name="T9" fmla="*/ 22 h 22"/>
                <a:gd name="T10" fmla="*/ 0 w 590"/>
                <a:gd name="T11" fmla="*/ 4 h 22"/>
                <a:gd name="T12" fmla="*/ 4 w 590"/>
                <a:gd name="T13" fmla="*/ 22 h 22"/>
                <a:gd name="T14" fmla="*/ 4 w 590"/>
                <a:gd name="T15" fmla="*/ 4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90" h="22">
                  <a:moveTo>
                    <a:pt x="0" y="0"/>
                  </a:moveTo>
                  <a:lnTo>
                    <a:pt x="590" y="0"/>
                  </a:lnTo>
                  <a:moveTo>
                    <a:pt x="0" y="4"/>
                  </a:moveTo>
                  <a:lnTo>
                    <a:pt x="590" y="4"/>
                  </a:lnTo>
                  <a:moveTo>
                    <a:pt x="0" y="22"/>
                  </a:moveTo>
                  <a:lnTo>
                    <a:pt x="0" y="4"/>
                  </a:lnTo>
                  <a:moveTo>
                    <a:pt x="4" y="22"/>
                  </a:moveTo>
                  <a:lnTo>
                    <a:pt x="4" y="4"/>
                  </a:lnTo>
                </a:path>
              </a:pathLst>
            </a:custGeom>
            <a:noFill/>
            <a:ln w="8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Rectangle 7"/>
            <p:cNvSpPr>
              <a:spLocks noChangeArrowheads="1"/>
            </p:cNvSpPr>
            <p:nvPr/>
          </p:nvSpPr>
          <p:spPr bwMode="auto">
            <a:xfrm>
              <a:off x="907" y="1145"/>
              <a:ext cx="497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500">
                  <a:solidFill>
                    <a:srgbClr val="1A1B1C"/>
                  </a:solidFill>
                  <a:latin typeface="Times New Roman" pitchFamily="18" charset="0"/>
                </a:rPr>
                <a:t>Semantics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13" name="Line 8"/>
            <p:cNvSpPr>
              <a:spLocks noChangeShapeType="1"/>
            </p:cNvSpPr>
            <p:nvPr/>
          </p:nvSpPr>
          <p:spPr bwMode="auto">
            <a:xfrm flipV="1">
              <a:off x="2412" y="1153"/>
              <a:ext cx="0" cy="148"/>
            </a:xfrm>
            <a:prstGeom prst="line">
              <a:avLst/>
            </a:prstGeom>
            <a:noFill/>
            <a:ln w="8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Rectangle 9"/>
            <p:cNvSpPr>
              <a:spLocks noChangeArrowheads="1"/>
            </p:cNvSpPr>
            <p:nvPr/>
          </p:nvSpPr>
          <p:spPr bwMode="auto">
            <a:xfrm>
              <a:off x="2486" y="1145"/>
              <a:ext cx="429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500">
                  <a:solidFill>
                    <a:srgbClr val="1A1B1C"/>
                  </a:solidFill>
                  <a:latin typeface="Times New Roman" pitchFamily="18" charset="0"/>
                </a:rPr>
                <a:t>Example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15" name="Line 10"/>
            <p:cNvSpPr>
              <a:spLocks noChangeShapeType="1"/>
            </p:cNvSpPr>
            <p:nvPr/>
          </p:nvSpPr>
          <p:spPr bwMode="auto">
            <a:xfrm flipV="1">
              <a:off x="3719" y="1153"/>
              <a:ext cx="0" cy="148"/>
            </a:xfrm>
            <a:prstGeom prst="line">
              <a:avLst/>
            </a:prstGeom>
            <a:noFill/>
            <a:ln w="8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Rectangle 11"/>
            <p:cNvSpPr>
              <a:spLocks noChangeArrowheads="1"/>
            </p:cNvSpPr>
            <p:nvPr/>
          </p:nvSpPr>
          <p:spPr bwMode="auto">
            <a:xfrm>
              <a:off x="3793" y="1145"/>
              <a:ext cx="584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500">
                  <a:solidFill>
                    <a:srgbClr val="1A1B1C"/>
                  </a:solidFill>
                  <a:latin typeface="Times New Roman" pitchFamily="18" charset="0"/>
                </a:rPr>
                <a:t>Explanation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17" name="Freeform 12"/>
            <p:cNvSpPr>
              <a:spLocks noEditPoints="1"/>
            </p:cNvSpPr>
            <p:nvPr/>
          </p:nvSpPr>
          <p:spPr bwMode="auto">
            <a:xfrm>
              <a:off x="800" y="1153"/>
              <a:ext cx="4851" cy="329"/>
            </a:xfrm>
            <a:custGeom>
              <a:avLst/>
              <a:gdLst>
                <a:gd name="T0" fmla="*/ 586 w 590"/>
                <a:gd name="T1" fmla="*/ 18 h 40"/>
                <a:gd name="T2" fmla="*/ 586 w 590"/>
                <a:gd name="T3" fmla="*/ 0 h 40"/>
                <a:gd name="T4" fmla="*/ 590 w 590"/>
                <a:gd name="T5" fmla="*/ 18 h 40"/>
                <a:gd name="T6" fmla="*/ 590 w 590"/>
                <a:gd name="T7" fmla="*/ 0 h 40"/>
                <a:gd name="T8" fmla="*/ 0 w 590"/>
                <a:gd name="T9" fmla="*/ 18 h 40"/>
                <a:gd name="T10" fmla="*/ 590 w 590"/>
                <a:gd name="T11" fmla="*/ 18 h 40"/>
                <a:gd name="T12" fmla="*/ 0 w 590"/>
                <a:gd name="T13" fmla="*/ 22 h 40"/>
                <a:gd name="T14" fmla="*/ 590 w 590"/>
                <a:gd name="T15" fmla="*/ 22 h 40"/>
                <a:gd name="T16" fmla="*/ 0 w 590"/>
                <a:gd name="T17" fmla="*/ 40 h 40"/>
                <a:gd name="T18" fmla="*/ 0 w 590"/>
                <a:gd name="T19" fmla="*/ 22 h 40"/>
                <a:gd name="T20" fmla="*/ 4 w 590"/>
                <a:gd name="T21" fmla="*/ 40 h 40"/>
                <a:gd name="T22" fmla="*/ 4 w 590"/>
                <a:gd name="T23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90" h="40">
                  <a:moveTo>
                    <a:pt x="586" y="18"/>
                  </a:moveTo>
                  <a:lnTo>
                    <a:pt x="586" y="0"/>
                  </a:lnTo>
                  <a:moveTo>
                    <a:pt x="590" y="18"/>
                  </a:moveTo>
                  <a:lnTo>
                    <a:pt x="590" y="0"/>
                  </a:lnTo>
                  <a:moveTo>
                    <a:pt x="0" y="18"/>
                  </a:moveTo>
                  <a:lnTo>
                    <a:pt x="590" y="18"/>
                  </a:lnTo>
                  <a:moveTo>
                    <a:pt x="0" y="22"/>
                  </a:moveTo>
                  <a:lnTo>
                    <a:pt x="590" y="22"/>
                  </a:lnTo>
                  <a:moveTo>
                    <a:pt x="0" y="40"/>
                  </a:moveTo>
                  <a:lnTo>
                    <a:pt x="0" y="22"/>
                  </a:lnTo>
                  <a:moveTo>
                    <a:pt x="4" y="40"/>
                  </a:moveTo>
                  <a:lnTo>
                    <a:pt x="4" y="22"/>
                  </a:lnTo>
                </a:path>
              </a:pathLst>
            </a:custGeom>
            <a:noFill/>
            <a:ln w="8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Rectangle 13"/>
            <p:cNvSpPr>
              <a:spLocks noChangeArrowheads="1"/>
            </p:cNvSpPr>
            <p:nvPr/>
          </p:nvSpPr>
          <p:spPr bwMode="auto">
            <a:xfrm>
              <a:off x="907" y="1326"/>
              <a:ext cx="1354" cy="6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sz="1600" dirty="0" err="1">
                  <a:latin typeface="Times New Roman" pitchFamily="18" charset="0"/>
                  <a:cs typeface="Times New Roman" pitchFamily="18" charset="0"/>
                </a:rPr>
                <a:t>imul</a:t>
              </a:r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 (</a:t>
              </a:r>
              <a:r>
                <a:rPr lang="en-US" sz="1600" i="1" dirty="0" err="1">
                  <a:latin typeface="Times New Roman" pitchFamily="18" charset="0"/>
                  <a:cs typeface="Times New Roman" pitchFamily="18" charset="0"/>
                </a:rPr>
                <a:t>reg</a:t>
              </a:r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/</a:t>
              </a:r>
              <a:r>
                <a:rPr lang="en-US" sz="1600" i="1" dirty="0" err="1">
                  <a:latin typeface="Times New Roman" pitchFamily="18" charset="0"/>
                  <a:cs typeface="Times New Roman" pitchFamily="18" charset="0"/>
                </a:rPr>
                <a:t>mem</a:t>
              </a:r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)</a:t>
              </a:r>
            </a:p>
            <a:p>
              <a:r>
                <a:rPr lang="en-US" sz="1600" dirty="0" err="1">
                  <a:latin typeface="Times New Roman" pitchFamily="18" charset="0"/>
                  <a:cs typeface="Times New Roman" pitchFamily="18" charset="0"/>
                </a:rPr>
                <a:t>imul</a:t>
              </a:r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600" i="1" dirty="0" err="1">
                  <a:latin typeface="Times New Roman" pitchFamily="18" charset="0"/>
                  <a:cs typeface="Times New Roman" pitchFamily="18" charset="0"/>
                </a:rPr>
                <a:t>reg</a:t>
              </a:r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, (</a:t>
              </a:r>
              <a:r>
                <a:rPr lang="en-US" sz="1600" i="1" dirty="0" err="1">
                  <a:latin typeface="Times New Roman" pitchFamily="18" charset="0"/>
                  <a:cs typeface="Times New Roman" pitchFamily="18" charset="0"/>
                </a:rPr>
                <a:t>reg</a:t>
              </a:r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/</a:t>
              </a:r>
              <a:r>
                <a:rPr lang="en-US" sz="1600" i="1" dirty="0" err="1">
                  <a:latin typeface="Times New Roman" pitchFamily="18" charset="0"/>
                  <a:cs typeface="Times New Roman" pitchFamily="18" charset="0"/>
                </a:rPr>
                <a:t>mem</a:t>
              </a:r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)</a:t>
              </a:r>
            </a:p>
            <a:p>
              <a:r>
                <a:rPr lang="en-US" sz="1600" dirty="0" err="1">
                  <a:latin typeface="Times New Roman" pitchFamily="18" charset="0"/>
                  <a:cs typeface="Times New Roman" pitchFamily="18" charset="0"/>
                </a:rPr>
                <a:t>imul</a:t>
              </a:r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600" i="1" dirty="0" err="1">
                  <a:latin typeface="Times New Roman" pitchFamily="18" charset="0"/>
                  <a:cs typeface="Times New Roman" pitchFamily="18" charset="0"/>
                </a:rPr>
                <a:t>reg</a:t>
              </a:r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, (</a:t>
              </a:r>
              <a:r>
                <a:rPr lang="en-US" sz="1600" i="1" dirty="0" err="1">
                  <a:latin typeface="Times New Roman" pitchFamily="18" charset="0"/>
                  <a:cs typeface="Times New Roman" pitchFamily="18" charset="0"/>
                </a:rPr>
                <a:t>reg</a:t>
              </a:r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/</a:t>
              </a:r>
              <a:r>
                <a:rPr lang="en-US" sz="1600" i="1" dirty="0" err="1">
                  <a:latin typeface="Times New Roman" pitchFamily="18" charset="0"/>
                  <a:cs typeface="Times New Roman" pitchFamily="18" charset="0"/>
                </a:rPr>
                <a:t>mem</a:t>
              </a:r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), </a:t>
              </a:r>
              <a:r>
                <a:rPr lang="en-US" sz="1600" i="1" dirty="0" err="1">
                  <a:latin typeface="Times New Roman" pitchFamily="18" charset="0"/>
                  <a:cs typeface="Times New Roman" pitchFamily="18" charset="0"/>
                </a:rPr>
                <a:t>imm</a:t>
              </a:r>
              <a:endParaRPr lang="en-US" sz="1600" i="1" dirty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en-US" sz="1600" dirty="0" err="1">
                  <a:latin typeface="Times New Roman" pitchFamily="18" charset="0"/>
                  <a:cs typeface="Times New Roman" pitchFamily="18" charset="0"/>
                </a:rPr>
                <a:t>idiv</a:t>
              </a:r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 (</a:t>
              </a:r>
              <a:r>
                <a:rPr lang="en-US" sz="1600" i="1" dirty="0" err="1">
                  <a:latin typeface="Times New Roman" pitchFamily="18" charset="0"/>
                  <a:cs typeface="Times New Roman" pitchFamily="18" charset="0"/>
                </a:rPr>
                <a:t>reg</a:t>
              </a:r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/</a:t>
              </a:r>
              <a:r>
                <a:rPr lang="en-US" sz="1600" i="1" dirty="0" err="1">
                  <a:latin typeface="Times New Roman" pitchFamily="18" charset="0"/>
                  <a:cs typeface="Times New Roman" pitchFamily="18" charset="0"/>
                </a:rPr>
                <a:t>mem</a:t>
              </a:r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)</a:t>
              </a:r>
            </a:p>
          </p:txBody>
        </p:sp>
        <p:sp>
          <p:nvSpPr>
            <p:cNvPr id="19" name="Line 14"/>
            <p:cNvSpPr>
              <a:spLocks noChangeShapeType="1"/>
            </p:cNvSpPr>
            <p:nvPr/>
          </p:nvSpPr>
          <p:spPr bwMode="auto">
            <a:xfrm flipV="1">
              <a:off x="2412" y="1334"/>
              <a:ext cx="0" cy="148"/>
            </a:xfrm>
            <a:prstGeom prst="line">
              <a:avLst/>
            </a:prstGeom>
            <a:noFill/>
            <a:ln w="8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Rectangle 15"/>
            <p:cNvSpPr>
              <a:spLocks noChangeArrowheads="1"/>
            </p:cNvSpPr>
            <p:nvPr/>
          </p:nvSpPr>
          <p:spPr bwMode="auto">
            <a:xfrm>
              <a:off x="2486" y="1325"/>
              <a:ext cx="1113" cy="6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sz="1600" dirty="0" err="1">
                  <a:latin typeface="Times New Roman" pitchFamily="18" charset="0"/>
                  <a:cs typeface="Times New Roman" pitchFamily="18" charset="0"/>
                </a:rPr>
                <a:t>imul</a:t>
              </a:r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600" dirty="0" err="1">
                  <a:latin typeface="Times New Roman" pitchFamily="18" charset="0"/>
                  <a:cs typeface="Times New Roman" pitchFamily="18" charset="0"/>
                </a:rPr>
                <a:t>ecx</a:t>
              </a:r>
              <a:endParaRPr lang="en-US" sz="1600" dirty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en-US" sz="1600" dirty="0" err="1">
                  <a:latin typeface="Times New Roman" pitchFamily="18" charset="0"/>
                  <a:cs typeface="Times New Roman" pitchFamily="18" charset="0"/>
                </a:rPr>
                <a:t>imul</a:t>
              </a:r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600" dirty="0" err="1">
                  <a:latin typeface="Times New Roman" pitchFamily="18" charset="0"/>
                  <a:cs typeface="Times New Roman" pitchFamily="18" charset="0"/>
                </a:rPr>
                <a:t>ecx</a:t>
              </a:r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, [</a:t>
              </a:r>
              <a:r>
                <a:rPr lang="en-US" sz="1600" dirty="0" err="1">
                  <a:latin typeface="Times New Roman" pitchFamily="18" charset="0"/>
                  <a:cs typeface="Times New Roman" pitchFamily="18" charset="0"/>
                </a:rPr>
                <a:t>eax</a:t>
              </a:r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 + 4]</a:t>
              </a:r>
            </a:p>
            <a:p>
              <a:r>
                <a:rPr lang="fr-FR" sz="1600" dirty="0" err="1">
                  <a:latin typeface="Times New Roman" pitchFamily="18" charset="0"/>
                  <a:cs typeface="Times New Roman" pitchFamily="18" charset="0"/>
                </a:rPr>
                <a:t>imul</a:t>
              </a:r>
              <a:r>
                <a:rPr lang="fr-FR" sz="16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fr-FR" sz="1600" dirty="0" err="1">
                  <a:latin typeface="Times New Roman" pitchFamily="18" charset="0"/>
                  <a:cs typeface="Times New Roman" pitchFamily="18" charset="0"/>
                </a:rPr>
                <a:t>ecx</a:t>
              </a:r>
              <a:r>
                <a:rPr lang="fr-FR" sz="1600" dirty="0">
                  <a:latin typeface="Times New Roman" pitchFamily="18" charset="0"/>
                  <a:cs typeface="Times New Roman" pitchFamily="18" charset="0"/>
                </a:rPr>
                <a:t>, [</a:t>
              </a:r>
              <a:r>
                <a:rPr lang="fr-FR" sz="1600" dirty="0" err="1">
                  <a:latin typeface="Times New Roman" pitchFamily="18" charset="0"/>
                  <a:cs typeface="Times New Roman" pitchFamily="18" charset="0"/>
                </a:rPr>
                <a:t>eax</a:t>
              </a:r>
              <a:r>
                <a:rPr lang="fr-FR" sz="1600" dirty="0">
                  <a:latin typeface="Times New Roman" pitchFamily="18" charset="0"/>
                  <a:cs typeface="Times New Roman" pitchFamily="18" charset="0"/>
                </a:rPr>
                <a:t> + 4], 5</a:t>
              </a:r>
            </a:p>
            <a:p>
              <a:r>
                <a:rPr lang="en-US" sz="1600" dirty="0" err="1">
                  <a:latin typeface="Times New Roman" pitchFamily="18" charset="0"/>
                  <a:cs typeface="Times New Roman" pitchFamily="18" charset="0"/>
                </a:rPr>
                <a:t>idiv</a:t>
              </a:r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600" dirty="0" err="1">
                  <a:latin typeface="Times New Roman" pitchFamily="18" charset="0"/>
                  <a:cs typeface="Times New Roman" pitchFamily="18" charset="0"/>
                </a:rPr>
                <a:t>ebx</a:t>
              </a:r>
              <a:endParaRPr lang="en-US" sz="16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" name="Line 16"/>
            <p:cNvSpPr>
              <a:spLocks noChangeShapeType="1"/>
            </p:cNvSpPr>
            <p:nvPr/>
          </p:nvSpPr>
          <p:spPr bwMode="auto">
            <a:xfrm flipV="1">
              <a:off x="3719" y="1334"/>
              <a:ext cx="0" cy="148"/>
            </a:xfrm>
            <a:prstGeom prst="line">
              <a:avLst/>
            </a:prstGeom>
            <a:noFill/>
            <a:ln w="8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Rectangle 17"/>
            <p:cNvSpPr>
              <a:spLocks noChangeArrowheads="1"/>
            </p:cNvSpPr>
            <p:nvPr/>
          </p:nvSpPr>
          <p:spPr bwMode="auto">
            <a:xfrm>
              <a:off x="3793" y="1325"/>
              <a:ext cx="1753" cy="9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sz="1600" dirty="0" err="1">
                  <a:latin typeface="Times New Roman" pitchFamily="18" charset="0"/>
                  <a:cs typeface="Times New Roman" pitchFamily="18" charset="0"/>
                </a:rPr>
                <a:t>edx:eax</a:t>
              </a:r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600" i="1" dirty="0">
                  <a:latin typeface="Times New Roman" pitchFamily="18" charset="0"/>
                  <a:cs typeface="Times New Roman" pitchFamily="18" charset="0"/>
                </a:rPr>
                <a:t>← </a:t>
              </a:r>
              <a:r>
                <a:rPr lang="en-US" sz="1600" dirty="0" err="1">
                  <a:latin typeface="Times New Roman" pitchFamily="18" charset="0"/>
                  <a:cs typeface="Times New Roman" pitchFamily="18" charset="0"/>
                </a:rPr>
                <a:t>eax</a:t>
              </a:r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 * </a:t>
              </a:r>
              <a:r>
                <a:rPr lang="en-US" sz="1600" dirty="0" err="1">
                  <a:latin typeface="Times New Roman" pitchFamily="18" charset="0"/>
                  <a:cs typeface="Times New Roman" pitchFamily="18" charset="0"/>
                </a:rPr>
                <a:t>ecx</a:t>
              </a:r>
              <a:endParaRPr lang="en-US" sz="1600" dirty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en-US" sz="1600" dirty="0" err="1">
                  <a:latin typeface="Times New Roman" pitchFamily="18" charset="0"/>
                  <a:cs typeface="Times New Roman" pitchFamily="18" charset="0"/>
                </a:rPr>
                <a:t>ecx</a:t>
              </a:r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600" i="1" dirty="0">
                  <a:latin typeface="Times New Roman" pitchFamily="18" charset="0"/>
                  <a:cs typeface="Times New Roman" pitchFamily="18" charset="0"/>
                </a:rPr>
                <a:t>← </a:t>
              </a:r>
              <a:r>
                <a:rPr lang="en-US" sz="1600" dirty="0" err="1">
                  <a:latin typeface="Times New Roman" pitchFamily="18" charset="0"/>
                  <a:cs typeface="Times New Roman" pitchFamily="18" charset="0"/>
                </a:rPr>
                <a:t>ecx</a:t>
              </a:r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 * [</a:t>
              </a:r>
              <a:r>
                <a:rPr lang="en-US" sz="1600" dirty="0" err="1">
                  <a:latin typeface="Times New Roman" pitchFamily="18" charset="0"/>
                  <a:cs typeface="Times New Roman" pitchFamily="18" charset="0"/>
                </a:rPr>
                <a:t>eax</a:t>
              </a:r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 + 4]</a:t>
              </a:r>
            </a:p>
            <a:p>
              <a:r>
                <a:rPr lang="en-US" sz="1600" dirty="0" err="1">
                  <a:latin typeface="Times New Roman" pitchFamily="18" charset="0"/>
                  <a:cs typeface="Times New Roman" pitchFamily="18" charset="0"/>
                </a:rPr>
                <a:t>ecx</a:t>
              </a:r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600" i="1" dirty="0">
                  <a:latin typeface="Times New Roman" pitchFamily="18" charset="0"/>
                  <a:cs typeface="Times New Roman" pitchFamily="18" charset="0"/>
                </a:rPr>
                <a:t>← </a:t>
              </a:r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[</a:t>
              </a:r>
              <a:r>
                <a:rPr lang="en-US" sz="1600" dirty="0" err="1">
                  <a:latin typeface="Times New Roman" pitchFamily="18" charset="0"/>
                  <a:cs typeface="Times New Roman" pitchFamily="18" charset="0"/>
                </a:rPr>
                <a:t>eax</a:t>
              </a:r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 + 4] * 5</a:t>
              </a:r>
            </a:p>
            <a:p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Divide (</a:t>
              </a:r>
              <a:r>
                <a:rPr lang="en-US" sz="1600" dirty="0" err="1">
                  <a:latin typeface="Times New Roman" pitchFamily="18" charset="0"/>
                  <a:cs typeface="Times New Roman" pitchFamily="18" charset="0"/>
                </a:rPr>
                <a:t>edx:eax</a:t>
              </a:r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) by the contents</a:t>
              </a:r>
            </a:p>
            <a:p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of </a:t>
              </a:r>
              <a:r>
                <a:rPr lang="en-US" sz="1600" dirty="0" err="1">
                  <a:latin typeface="Times New Roman" pitchFamily="18" charset="0"/>
                  <a:cs typeface="Times New Roman" pitchFamily="18" charset="0"/>
                </a:rPr>
                <a:t>ebx</a:t>
              </a:r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; </a:t>
              </a:r>
              <a:r>
                <a:rPr lang="en-US" sz="1600" dirty="0" err="1">
                  <a:latin typeface="Times New Roman" pitchFamily="18" charset="0"/>
                  <a:cs typeface="Times New Roman" pitchFamily="18" charset="0"/>
                </a:rPr>
                <a:t>eax</a:t>
              </a:r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 contains the quotient,</a:t>
              </a:r>
            </a:p>
            <a:p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and </a:t>
              </a:r>
              <a:r>
                <a:rPr lang="en-US" sz="1600" dirty="0" err="1">
                  <a:latin typeface="Times New Roman" pitchFamily="18" charset="0"/>
                  <a:cs typeface="Times New Roman" pitchFamily="18" charset="0"/>
                </a:rPr>
                <a:t>edx</a:t>
              </a:r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 contains the remainder.</a:t>
              </a:r>
            </a:p>
          </p:txBody>
        </p:sp>
        <p:sp>
          <p:nvSpPr>
            <p:cNvPr id="23" name="Freeform 18"/>
            <p:cNvSpPr>
              <a:spLocks noEditPoints="1"/>
            </p:cNvSpPr>
            <p:nvPr/>
          </p:nvSpPr>
          <p:spPr bwMode="auto">
            <a:xfrm>
              <a:off x="800" y="1334"/>
              <a:ext cx="4851" cy="304"/>
            </a:xfrm>
            <a:custGeom>
              <a:avLst/>
              <a:gdLst>
                <a:gd name="T0" fmla="*/ 586 w 590"/>
                <a:gd name="T1" fmla="*/ 18 h 37"/>
                <a:gd name="T2" fmla="*/ 586 w 590"/>
                <a:gd name="T3" fmla="*/ 0 h 37"/>
                <a:gd name="T4" fmla="*/ 590 w 590"/>
                <a:gd name="T5" fmla="*/ 18 h 37"/>
                <a:gd name="T6" fmla="*/ 590 w 590"/>
                <a:gd name="T7" fmla="*/ 0 h 37"/>
                <a:gd name="T8" fmla="*/ 0 w 590"/>
                <a:gd name="T9" fmla="*/ 18 h 37"/>
                <a:gd name="T10" fmla="*/ 590 w 590"/>
                <a:gd name="T11" fmla="*/ 18 h 37"/>
                <a:gd name="T12" fmla="*/ 0 w 590"/>
                <a:gd name="T13" fmla="*/ 37 h 37"/>
                <a:gd name="T14" fmla="*/ 0 w 590"/>
                <a:gd name="T15" fmla="*/ 19 h 37"/>
                <a:gd name="T16" fmla="*/ 4 w 590"/>
                <a:gd name="T17" fmla="*/ 37 h 37"/>
                <a:gd name="T18" fmla="*/ 4 w 590"/>
                <a:gd name="T19" fmla="*/ 19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90" h="37">
                  <a:moveTo>
                    <a:pt x="586" y="18"/>
                  </a:moveTo>
                  <a:lnTo>
                    <a:pt x="586" y="0"/>
                  </a:lnTo>
                  <a:moveTo>
                    <a:pt x="590" y="18"/>
                  </a:moveTo>
                  <a:lnTo>
                    <a:pt x="590" y="0"/>
                  </a:lnTo>
                  <a:moveTo>
                    <a:pt x="0" y="18"/>
                  </a:moveTo>
                  <a:lnTo>
                    <a:pt x="590" y="18"/>
                  </a:lnTo>
                  <a:moveTo>
                    <a:pt x="0" y="37"/>
                  </a:moveTo>
                  <a:lnTo>
                    <a:pt x="0" y="19"/>
                  </a:lnTo>
                  <a:moveTo>
                    <a:pt x="4" y="37"/>
                  </a:moveTo>
                  <a:lnTo>
                    <a:pt x="4" y="19"/>
                  </a:lnTo>
                </a:path>
              </a:pathLst>
            </a:custGeom>
            <a:noFill/>
            <a:ln w="8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Line 20"/>
            <p:cNvSpPr>
              <a:spLocks noChangeShapeType="1"/>
            </p:cNvSpPr>
            <p:nvPr/>
          </p:nvSpPr>
          <p:spPr bwMode="auto">
            <a:xfrm flipV="1">
              <a:off x="2412" y="1490"/>
              <a:ext cx="0" cy="148"/>
            </a:xfrm>
            <a:prstGeom prst="line">
              <a:avLst/>
            </a:prstGeom>
            <a:noFill/>
            <a:ln w="8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Line 22"/>
            <p:cNvSpPr>
              <a:spLocks noChangeShapeType="1"/>
            </p:cNvSpPr>
            <p:nvPr/>
          </p:nvSpPr>
          <p:spPr bwMode="auto">
            <a:xfrm flipV="1">
              <a:off x="3719" y="1490"/>
              <a:ext cx="0" cy="148"/>
            </a:xfrm>
            <a:prstGeom prst="line">
              <a:avLst/>
            </a:prstGeom>
            <a:noFill/>
            <a:ln w="8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25"/>
            <p:cNvSpPr>
              <a:spLocks noEditPoints="1"/>
            </p:cNvSpPr>
            <p:nvPr/>
          </p:nvSpPr>
          <p:spPr bwMode="auto">
            <a:xfrm>
              <a:off x="800" y="1490"/>
              <a:ext cx="4851" cy="296"/>
            </a:xfrm>
            <a:custGeom>
              <a:avLst/>
              <a:gdLst>
                <a:gd name="T0" fmla="*/ 586 w 590"/>
                <a:gd name="T1" fmla="*/ 18 h 36"/>
                <a:gd name="T2" fmla="*/ 586 w 590"/>
                <a:gd name="T3" fmla="*/ 0 h 36"/>
                <a:gd name="T4" fmla="*/ 590 w 590"/>
                <a:gd name="T5" fmla="*/ 18 h 36"/>
                <a:gd name="T6" fmla="*/ 590 w 590"/>
                <a:gd name="T7" fmla="*/ 0 h 36"/>
                <a:gd name="T8" fmla="*/ 0 w 590"/>
                <a:gd name="T9" fmla="*/ 18 h 36"/>
                <a:gd name="T10" fmla="*/ 590 w 590"/>
                <a:gd name="T11" fmla="*/ 18 h 36"/>
                <a:gd name="T12" fmla="*/ 0 w 590"/>
                <a:gd name="T13" fmla="*/ 36 h 36"/>
                <a:gd name="T14" fmla="*/ 0 w 590"/>
                <a:gd name="T15" fmla="*/ 18 h 36"/>
                <a:gd name="T16" fmla="*/ 4 w 590"/>
                <a:gd name="T17" fmla="*/ 36 h 36"/>
                <a:gd name="T18" fmla="*/ 4 w 590"/>
                <a:gd name="T19" fmla="*/ 18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90" h="36">
                  <a:moveTo>
                    <a:pt x="586" y="18"/>
                  </a:moveTo>
                  <a:lnTo>
                    <a:pt x="586" y="0"/>
                  </a:lnTo>
                  <a:moveTo>
                    <a:pt x="590" y="18"/>
                  </a:moveTo>
                  <a:lnTo>
                    <a:pt x="590" y="0"/>
                  </a:lnTo>
                  <a:moveTo>
                    <a:pt x="0" y="18"/>
                  </a:moveTo>
                  <a:lnTo>
                    <a:pt x="590" y="18"/>
                  </a:lnTo>
                  <a:moveTo>
                    <a:pt x="0" y="36"/>
                  </a:moveTo>
                  <a:lnTo>
                    <a:pt x="0" y="18"/>
                  </a:lnTo>
                  <a:moveTo>
                    <a:pt x="4" y="36"/>
                  </a:moveTo>
                  <a:lnTo>
                    <a:pt x="4" y="18"/>
                  </a:lnTo>
                </a:path>
              </a:pathLst>
            </a:custGeom>
            <a:noFill/>
            <a:ln w="8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12" name="Line 27"/>
            <p:cNvSpPr>
              <a:spLocks noChangeShapeType="1"/>
            </p:cNvSpPr>
            <p:nvPr/>
          </p:nvSpPr>
          <p:spPr bwMode="auto">
            <a:xfrm flipV="1">
              <a:off x="2412" y="1638"/>
              <a:ext cx="0" cy="148"/>
            </a:xfrm>
            <a:prstGeom prst="line">
              <a:avLst/>
            </a:prstGeom>
            <a:noFill/>
            <a:ln w="8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15" name="Line 29"/>
            <p:cNvSpPr>
              <a:spLocks noChangeShapeType="1"/>
            </p:cNvSpPr>
            <p:nvPr/>
          </p:nvSpPr>
          <p:spPr bwMode="auto">
            <a:xfrm flipV="1">
              <a:off x="3719" y="1638"/>
              <a:ext cx="0" cy="148"/>
            </a:xfrm>
            <a:prstGeom prst="line">
              <a:avLst/>
            </a:prstGeom>
            <a:noFill/>
            <a:ln w="8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17" name="Freeform 31"/>
            <p:cNvSpPr>
              <a:spLocks noEditPoints="1"/>
            </p:cNvSpPr>
            <p:nvPr/>
          </p:nvSpPr>
          <p:spPr bwMode="auto">
            <a:xfrm>
              <a:off x="800" y="1638"/>
              <a:ext cx="4851" cy="601"/>
            </a:xfrm>
            <a:custGeom>
              <a:avLst/>
              <a:gdLst>
                <a:gd name="T0" fmla="*/ 586 w 590"/>
                <a:gd name="T1" fmla="*/ 18 h 73"/>
                <a:gd name="T2" fmla="*/ 586 w 590"/>
                <a:gd name="T3" fmla="*/ 0 h 73"/>
                <a:gd name="T4" fmla="*/ 590 w 590"/>
                <a:gd name="T5" fmla="*/ 18 h 73"/>
                <a:gd name="T6" fmla="*/ 590 w 590"/>
                <a:gd name="T7" fmla="*/ 0 h 73"/>
                <a:gd name="T8" fmla="*/ 0 w 590"/>
                <a:gd name="T9" fmla="*/ 19 h 73"/>
                <a:gd name="T10" fmla="*/ 590 w 590"/>
                <a:gd name="T11" fmla="*/ 19 h 73"/>
                <a:gd name="T12" fmla="*/ 0 w 590"/>
                <a:gd name="T13" fmla="*/ 73 h 73"/>
                <a:gd name="T14" fmla="*/ 0 w 590"/>
                <a:gd name="T15" fmla="*/ 19 h 73"/>
                <a:gd name="T16" fmla="*/ 4 w 590"/>
                <a:gd name="T17" fmla="*/ 73 h 73"/>
                <a:gd name="T18" fmla="*/ 4 w 590"/>
                <a:gd name="T19" fmla="*/ 19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90" h="73">
                  <a:moveTo>
                    <a:pt x="586" y="18"/>
                  </a:moveTo>
                  <a:lnTo>
                    <a:pt x="586" y="0"/>
                  </a:lnTo>
                  <a:moveTo>
                    <a:pt x="590" y="18"/>
                  </a:moveTo>
                  <a:lnTo>
                    <a:pt x="590" y="0"/>
                  </a:lnTo>
                  <a:moveTo>
                    <a:pt x="0" y="19"/>
                  </a:moveTo>
                  <a:lnTo>
                    <a:pt x="590" y="19"/>
                  </a:lnTo>
                  <a:moveTo>
                    <a:pt x="0" y="73"/>
                  </a:moveTo>
                  <a:lnTo>
                    <a:pt x="0" y="19"/>
                  </a:lnTo>
                  <a:moveTo>
                    <a:pt x="4" y="73"/>
                  </a:moveTo>
                  <a:lnTo>
                    <a:pt x="4" y="19"/>
                  </a:lnTo>
                </a:path>
              </a:pathLst>
            </a:custGeom>
            <a:noFill/>
            <a:ln w="8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19" name="Line 33"/>
            <p:cNvSpPr>
              <a:spLocks noChangeShapeType="1"/>
            </p:cNvSpPr>
            <p:nvPr/>
          </p:nvSpPr>
          <p:spPr bwMode="auto">
            <a:xfrm flipV="1">
              <a:off x="2412" y="1795"/>
              <a:ext cx="0" cy="444"/>
            </a:xfrm>
            <a:prstGeom prst="line">
              <a:avLst/>
            </a:prstGeom>
            <a:noFill/>
            <a:ln w="8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21" name="Line 35"/>
            <p:cNvSpPr>
              <a:spLocks noChangeShapeType="1"/>
            </p:cNvSpPr>
            <p:nvPr/>
          </p:nvSpPr>
          <p:spPr bwMode="auto">
            <a:xfrm flipV="1">
              <a:off x="3719" y="1795"/>
              <a:ext cx="0" cy="444"/>
            </a:xfrm>
            <a:prstGeom prst="line">
              <a:avLst/>
            </a:prstGeom>
            <a:noFill/>
            <a:ln w="8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23" name="Freeform 37"/>
            <p:cNvSpPr>
              <a:spLocks noEditPoints="1"/>
            </p:cNvSpPr>
            <p:nvPr/>
          </p:nvSpPr>
          <p:spPr bwMode="auto">
            <a:xfrm>
              <a:off x="800" y="1795"/>
              <a:ext cx="4851" cy="476"/>
            </a:xfrm>
            <a:custGeom>
              <a:avLst/>
              <a:gdLst>
                <a:gd name="T0" fmla="*/ 586 w 590"/>
                <a:gd name="T1" fmla="*/ 54 h 58"/>
                <a:gd name="T2" fmla="*/ 586 w 590"/>
                <a:gd name="T3" fmla="*/ 0 h 58"/>
                <a:gd name="T4" fmla="*/ 590 w 590"/>
                <a:gd name="T5" fmla="*/ 54 h 58"/>
                <a:gd name="T6" fmla="*/ 590 w 590"/>
                <a:gd name="T7" fmla="*/ 0 h 58"/>
                <a:gd name="T8" fmla="*/ 0 w 590"/>
                <a:gd name="T9" fmla="*/ 54 h 58"/>
                <a:gd name="T10" fmla="*/ 590 w 590"/>
                <a:gd name="T11" fmla="*/ 54 h 58"/>
                <a:gd name="T12" fmla="*/ 0 w 590"/>
                <a:gd name="T13" fmla="*/ 58 h 58"/>
                <a:gd name="T14" fmla="*/ 590 w 590"/>
                <a:gd name="T15" fmla="*/ 5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90" h="58">
                  <a:moveTo>
                    <a:pt x="586" y="54"/>
                  </a:moveTo>
                  <a:lnTo>
                    <a:pt x="586" y="0"/>
                  </a:lnTo>
                  <a:moveTo>
                    <a:pt x="590" y="54"/>
                  </a:moveTo>
                  <a:lnTo>
                    <a:pt x="590" y="0"/>
                  </a:lnTo>
                  <a:moveTo>
                    <a:pt x="0" y="54"/>
                  </a:moveTo>
                  <a:lnTo>
                    <a:pt x="590" y="54"/>
                  </a:lnTo>
                  <a:moveTo>
                    <a:pt x="0" y="58"/>
                  </a:moveTo>
                  <a:lnTo>
                    <a:pt x="590" y="58"/>
                  </a:lnTo>
                </a:path>
              </a:pathLst>
            </a:custGeom>
            <a:noFill/>
            <a:ln w="8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30439091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2362200" y="228601"/>
            <a:ext cx="7416800" cy="936625"/>
          </a:xfrm>
        </p:spPr>
        <p:txBody>
          <a:bodyPr vert="horz" lIns="0" tIns="0" rIns="0" bIns="0" rtlCol="0" anchor="ctr">
            <a:norm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fr-FR" dirty="0" err="1">
                <a:solidFill>
                  <a:schemeClr val="tx1"/>
                </a:solidFill>
              </a:rPr>
              <a:t>imul</a:t>
            </a:r>
            <a:r>
              <a:rPr lang="fr-FR" dirty="0">
                <a:solidFill>
                  <a:schemeClr val="tx1"/>
                </a:solidFill>
              </a:rPr>
              <a:t> Instruction - III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2590800" y="3810001"/>
            <a:ext cx="7797800" cy="2170113"/>
          </a:xfrm>
        </p:spPr>
        <p:txBody>
          <a:bodyPr vert="horz" lIns="0" tIns="0" rIns="0" bIns="0" rtlCol="0">
            <a:normAutofit/>
          </a:bodyPr>
          <a:lstStyle>
            <a:defPPr marL="432000" marR="0" lvl="0" indent="-324000" algn="l" hangingPunct="1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defPPr>
            <a:lvl1pPr marL="432000" marR="0" lvl="0" indent="-324000" algn="l" hangingPunct="1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1pPr>
            <a:lvl2pPr marL="864000" marR="0" lvl="1" indent="-324000" algn="l" hangingPunct="1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tabLst/>
              <a:defRPr lang="fr-FR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2pPr>
            <a:lvl3pPr marL="1295999" marR="0" lvl="2" indent="-288000" algn="l" hangingPunct="1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3pPr>
            <a:lvl4pPr marL="1728000" marR="0" lvl="3" indent="-216000" algn="l" hangingPunct="1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4pPr>
            <a:lvl5pPr marL="2160000" marR="0" lvl="4" indent="-216000" algn="l" hangingPunct="1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5pPr>
            <a:lvl6pPr marL="2592000" marR="0" lvl="5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6pPr>
            <a:lvl7pPr marL="3024000" marR="0" lvl="6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7pPr>
            <a:lvl8pPr marL="3456000" marR="0" lvl="7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8pPr>
            <a:lvl9pPr marL="3887999" marR="0" lvl="8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9pPr>
          </a:lstStyle>
          <a:p>
            <a:pPr lvl="0">
              <a:buSzPct val="100000"/>
              <a:buFont typeface="Symbol" panose="05050102010706020507" pitchFamily="18" charset="2"/>
              <a:buChar char="*"/>
            </a:pPr>
            <a:r>
              <a:rPr lang="en-US" dirty="0">
                <a:latin typeface="Calibri" panose="020F0502020204030204" pitchFamily="34" charset="0"/>
              </a:rPr>
              <a:t>3 operand form</a:t>
            </a:r>
          </a:p>
          <a:p>
            <a:pPr lvl="1">
              <a:buSzPct val="100000"/>
              <a:buFont typeface="Symbol" panose="05050102010706020507" pitchFamily="18" charset="2"/>
              <a:buChar char="*"/>
            </a:pPr>
            <a:r>
              <a:rPr lang="en-US" dirty="0">
                <a:latin typeface="Calibri" panose="020F0502020204030204" pitchFamily="34" charset="0"/>
              </a:rPr>
              <a:t>First operand (</a:t>
            </a:r>
            <a:r>
              <a:rPr lang="en-US" dirty="0">
                <a:solidFill>
                  <a:srgbClr val="00AE00"/>
                </a:solidFill>
                <a:latin typeface="Calibri" panose="020F0502020204030204" pitchFamily="34" charset="0"/>
              </a:rPr>
              <a:t>destination</a:t>
            </a:r>
            <a:r>
              <a:rPr lang="en-US" dirty="0">
                <a:latin typeface="Calibri" panose="020F0502020204030204" pitchFamily="34" charset="0"/>
              </a:rPr>
              <a:t>) → 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</a:rPr>
              <a:t>register</a:t>
            </a:r>
          </a:p>
          <a:p>
            <a:pPr lvl="1">
              <a:buSzPct val="100000"/>
              <a:buFont typeface="Symbol" panose="05050102010706020507" pitchFamily="18" charset="2"/>
              <a:buChar char="*"/>
            </a:pPr>
            <a:r>
              <a:rPr lang="en-US" dirty="0">
                <a:latin typeface="Calibri" panose="020F0502020204030204" pitchFamily="34" charset="0"/>
              </a:rPr>
              <a:t>First source operand (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</a:rPr>
              <a:t>register</a:t>
            </a:r>
            <a:r>
              <a:rPr lang="en-US" dirty="0">
                <a:latin typeface="Calibri" panose="020F0502020204030204" pitchFamily="34" charset="0"/>
              </a:rPr>
              <a:t> or </a:t>
            </a:r>
            <a:r>
              <a:rPr lang="en-US" dirty="0">
                <a:solidFill>
                  <a:srgbClr val="004A4A"/>
                </a:solidFill>
                <a:latin typeface="Calibri" panose="020F0502020204030204" pitchFamily="34" charset="0"/>
              </a:rPr>
              <a:t>memory</a:t>
            </a:r>
            <a:r>
              <a:rPr lang="en-US" dirty="0">
                <a:latin typeface="Calibri" panose="020F0502020204030204" pitchFamily="34" charset="0"/>
              </a:rPr>
              <a:t>)</a:t>
            </a:r>
          </a:p>
          <a:p>
            <a:pPr lvl="1">
              <a:buSzPct val="100000"/>
              <a:buFont typeface="Symbol" panose="05050102010706020507" pitchFamily="18" charset="2"/>
              <a:buChar char="*"/>
            </a:pPr>
            <a:r>
              <a:rPr lang="en-US" dirty="0">
                <a:latin typeface="Calibri" panose="020F0502020204030204" pitchFamily="34" charset="0"/>
              </a:rPr>
              <a:t>Second source operand (</a:t>
            </a:r>
            <a:r>
              <a:rPr lang="en-US" dirty="0">
                <a:solidFill>
                  <a:srgbClr val="280099"/>
                </a:solidFill>
                <a:latin typeface="Calibri" panose="020F0502020204030204" pitchFamily="34" charset="0"/>
              </a:rPr>
              <a:t>immediate</a:t>
            </a:r>
            <a:r>
              <a:rPr lang="en-US" dirty="0">
                <a:latin typeface="Calibri" panose="020F0502020204030204" pitchFamily="34" charset="0"/>
              </a:rPr>
              <a:t>)</a:t>
            </a:r>
          </a:p>
        </p:txBody>
      </p:sp>
      <p:grpSp>
        <p:nvGrpSpPr>
          <p:cNvPr id="4" name="Group 5"/>
          <p:cNvGrpSpPr>
            <a:grpSpLocks noChangeAspect="1"/>
          </p:cNvGrpSpPr>
          <p:nvPr/>
        </p:nvGrpSpPr>
        <p:grpSpPr bwMode="auto">
          <a:xfrm>
            <a:off x="2514600" y="1600201"/>
            <a:ext cx="7754938" cy="1884363"/>
            <a:chOff x="784" y="1104"/>
            <a:chExt cx="4885" cy="1187"/>
          </a:xfrm>
        </p:grpSpPr>
        <p:sp>
          <p:nvSpPr>
            <p:cNvPr id="5" name="AutoShape 4"/>
            <p:cNvSpPr>
              <a:spLocks noChangeAspect="1" noChangeArrowheads="1" noTextEdit="1"/>
            </p:cNvSpPr>
            <p:nvPr/>
          </p:nvSpPr>
          <p:spPr bwMode="auto">
            <a:xfrm>
              <a:off x="784" y="1104"/>
              <a:ext cx="4885" cy="11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Freeform 6"/>
            <p:cNvSpPr>
              <a:spLocks noEditPoints="1"/>
            </p:cNvSpPr>
            <p:nvPr/>
          </p:nvSpPr>
          <p:spPr bwMode="auto">
            <a:xfrm>
              <a:off x="800" y="1120"/>
              <a:ext cx="4851" cy="181"/>
            </a:xfrm>
            <a:custGeom>
              <a:avLst/>
              <a:gdLst>
                <a:gd name="T0" fmla="*/ 0 w 590"/>
                <a:gd name="T1" fmla="*/ 0 h 22"/>
                <a:gd name="T2" fmla="*/ 590 w 590"/>
                <a:gd name="T3" fmla="*/ 0 h 22"/>
                <a:gd name="T4" fmla="*/ 0 w 590"/>
                <a:gd name="T5" fmla="*/ 4 h 22"/>
                <a:gd name="T6" fmla="*/ 590 w 590"/>
                <a:gd name="T7" fmla="*/ 4 h 22"/>
                <a:gd name="T8" fmla="*/ 0 w 590"/>
                <a:gd name="T9" fmla="*/ 22 h 22"/>
                <a:gd name="T10" fmla="*/ 0 w 590"/>
                <a:gd name="T11" fmla="*/ 4 h 22"/>
                <a:gd name="T12" fmla="*/ 4 w 590"/>
                <a:gd name="T13" fmla="*/ 22 h 22"/>
                <a:gd name="T14" fmla="*/ 4 w 590"/>
                <a:gd name="T15" fmla="*/ 4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90" h="22">
                  <a:moveTo>
                    <a:pt x="0" y="0"/>
                  </a:moveTo>
                  <a:lnTo>
                    <a:pt x="590" y="0"/>
                  </a:lnTo>
                  <a:moveTo>
                    <a:pt x="0" y="4"/>
                  </a:moveTo>
                  <a:lnTo>
                    <a:pt x="590" y="4"/>
                  </a:lnTo>
                  <a:moveTo>
                    <a:pt x="0" y="22"/>
                  </a:moveTo>
                  <a:lnTo>
                    <a:pt x="0" y="4"/>
                  </a:lnTo>
                  <a:moveTo>
                    <a:pt x="4" y="22"/>
                  </a:moveTo>
                  <a:lnTo>
                    <a:pt x="4" y="4"/>
                  </a:lnTo>
                </a:path>
              </a:pathLst>
            </a:custGeom>
            <a:noFill/>
            <a:ln w="8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Rectangle 7"/>
            <p:cNvSpPr>
              <a:spLocks noChangeArrowheads="1"/>
            </p:cNvSpPr>
            <p:nvPr/>
          </p:nvSpPr>
          <p:spPr bwMode="auto">
            <a:xfrm>
              <a:off x="907" y="1145"/>
              <a:ext cx="497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500">
                  <a:solidFill>
                    <a:srgbClr val="1A1B1C"/>
                  </a:solidFill>
                  <a:latin typeface="Times New Roman" pitchFamily="18" charset="0"/>
                </a:rPr>
                <a:t>Semantics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8" name="Line 8"/>
            <p:cNvSpPr>
              <a:spLocks noChangeShapeType="1"/>
            </p:cNvSpPr>
            <p:nvPr/>
          </p:nvSpPr>
          <p:spPr bwMode="auto">
            <a:xfrm flipV="1">
              <a:off x="2412" y="1153"/>
              <a:ext cx="0" cy="148"/>
            </a:xfrm>
            <a:prstGeom prst="line">
              <a:avLst/>
            </a:prstGeom>
            <a:noFill/>
            <a:ln w="8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>
              <a:off x="2486" y="1145"/>
              <a:ext cx="429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500">
                  <a:solidFill>
                    <a:srgbClr val="1A1B1C"/>
                  </a:solidFill>
                  <a:latin typeface="Times New Roman" pitchFamily="18" charset="0"/>
                </a:rPr>
                <a:t>Example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10" name="Line 10"/>
            <p:cNvSpPr>
              <a:spLocks noChangeShapeType="1"/>
            </p:cNvSpPr>
            <p:nvPr/>
          </p:nvSpPr>
          <p:spPr bwMode="auto">
            <a:xfrm flipV="1">
              <a:off x="3719" y="1153"/>
              <a:ext cx="0" cy="148"/>
            </a:xfrm>
            <a:prstGeom prst="line">
              <a:avLst/>
            </a:prstGeom>
            <a:noFill/>
            <a:ln w="8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auto">
            <a:xfrm>
              <a:off x="3793" y="1145"/>
              <a:ext cx="584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500">
                  <a:solidFill>
                    <a:srgbClr val="1A1B1C"/>
                  </a:solidFill>
                  <a:latin typeface="Times New Roman" pitchFamily="18" charset="0"/>
                </a:rPr>
                <a:t>Explanation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12" name="Freeform 12"/>
            <p:cNvSpPr>
              <a:spLocks noEditPoints="1"/>
            </p:cNvSpPr>
            <p:nvPr/>
          </p:nvSpPr>
          <p:spPr bwMode="auto">
            <a:xfrm>
              <a:off x="800" y="1153"/>
              <a:ext cx="4851" cy="329"/>
            </a:xfrm>
            <a:custGeom>
              <a:avLst/>
              <a:gdLst>
                <a:gd name="T0" fmla="*/ 586 w 590"/>
                <a:gd name="T1" fmla="*/ 18 h 40"/>
                <a:gd name="T2" fmla="*/ 586 w 590"/>
                <a:gd name="T3" fmla="*/ 0 h 40"/>
                <a:gd name="T4" fmla="*/ 590 w 590"/>
                <a:gd name="T5" fmla="*/ 18 h 40"/>
                <a:gd name="T6" fmla="*/ 590 w 590"/>
                <a:gd name="T7" fmla="*/ 0 h 40"/>
                <a:gd name="T8" fmla="*/ 0 w 590"/>
                <a:gd name="T9" fmla="*/ 18 h 40"/>
                <a:gd name="T10" fmla="*/ 590 w 590"/>
                <a:gd name="T11" fmla="*/ 18 h 40"/>
                <a:gd name="T12" fmla="*/ 0 w 590"/>
                <a:gd name="T13" fmla="*/ 22 h 40"/>
                <a:gd name="T14" fmla="*/ 590 w 590"/>
                <a:gd name="T15" fmla="*/ 22 h 40"/>
                <a:gd name="T16" fmla="*/ 0 w 590"/>
                <a:gd name="T17" fmla="*/ 40 h 40"/>
                <a:gd name="T18" fmla="*/ 0 w 590"/>
                <a:gd name="T19" fmla="*/ 22 h 40"/>
                <a:gd name="T20" fmla="*/ 4 w 590"/>
                <a:gd name="T21" fmla="*/ 40 h 40"/>
                <a:gd name="T22" fmla="*/ 4 w 590"/>
                <a:gd name="T23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90" h="40">
                  <a:moveTo>
                    <a:pt x="586" y="18"/>
                  </a:moveTo>
                  <a:lnTo>
                    <a:pt x="586" y="0"/>
                  </a:lnTo>
                  <a:moveTo>
                    <a:pt x="590" y="18"/>
                  </a:moveTo>
                  <a:lnTo>
                    <a:pt x="590" y="0"/>
                  </a:lnTo>
                  <a:moveTo>
                    <a:pt x="0" y="18"/>
                  </a:moveTo>
                  <a:lnTo>
                    <a:pt x="590" y="18"/>
                  </a:lnTo>
                  <a:moveTo>
                    <a:pt x="0" y="22"/>
                  </a:moveTo>
                  <a:lnTo>
                    <a:pt x="590" y="22"/>
                  </a:lnTo>
                  <a:moveTo>
                    <a:pt x="0" y="40"/>
                  </a:moveTo>
                  <a:lnTo>
                    <a:pt x="0" y="22"/>
                  </a:lnTo>
                  <a:moveTo>
                    <a:pt x="4" y="40"/>
                  </a:moveTo>
                  <a:lnTo>
                    <a:pt x="4" y="22"/>
                  </a:lnTo>
                </a:path>
              </a:pathLst>
            </a:custGeom>
            <a:noFill/>
            <a:ln w="8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Rectangle 13"/>
            <p:cNvSpPr>
              <a:spLocks noChangeArrowheads="1"/>
            </p:cNvSpPr>
            <p:nvPr/>
          </p:nvSpPr>
          <p:spPr bwMode="auto">
            <a:xfrm>
              <a:off x="907" y="1326"/>
              <a:ext cx="1354" cy="6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sz="1600" dirty="0" err="1">
                  <a:latin typeface="Times New Roman" pitchFamily="18" charset="0"/>
                  <a:cs typeface="Times New Roman" pitchFamily="18" charset="0"/>
                </a:rPr>
                <a:t>imul</a:t>
              </a:r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 (</a:t>
              </a:r>
              <a:r>
                <a:rPr lang="en-US" sz="1600" i="1" dirty="0" err="1">
                  <a:latin typeface="Times New Roman" pitchFamily="18" charset="0"/>
                  <a:cs typeface="Times New Roman" pitchFamily="18" charset="0"/>
                </a:rPr>
                <a:t>reg</a:t>
              </a:r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/</a:t>
              </a:r>
              <a:r>
                <a:rPr lang="en-US" sz="1600" i="1" dirty="0" err="1">
                  <a:latin typeface="Times New Roman" pitchFamily="18" charset="0"/>
                  <a:cs typeface="Times New Roman" pitchFamily="18" charset="0"/>
                </a:rPr>
                <a:t>mem</a:t>
              </a:r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)</a:t>
              </a:r>
            </a:p>
            <a:p>
              <a:r>
                <a:rPr lang="en-US" sz="1600" dirty="0" err="1">
                  <a:latin typeface="Times New Roman" pitchFamily="18" charset="0"/>
                  <a:cs typeface="Times New Roman" pitchFamily="18" charset="0"/>
                </a:rPr>
                <a:t>imul</a:t>
              </a:r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600" i="1" dirty="0" err="1">
                  <a:latin typeface="Times New Roman" pitchFamily="18" charset="0"/>
                  <a:cs typeface="Times New Roman" pitchFamily="18" charset="0"/>
                </a:rPr>
                <a:t>reg</a:t>
              </a:r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, (</a:t>
              </a:r>
              <a:r>
                <a:rPr lang="en-US" sz="1600" i="1" dirty="0" err="1">
                  <a:latin typeface="Times New Roman" pitchFamily="18" charset="0"/>
                  <a:cs typeface="Times New Roman" pitchFamily="18" charset="0"/>
                </a:rPr>
                <a:t>reg</a:t>
              </a:r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/</a:t>
              </a:r>
              <a:r>
                <a:rPr lang="en-US" sz="1600" i="1" dirty="0" err="1">
                  <a:latin typeface="Times New Roman" pitchFamily="18" charset="0"/>
                  <a:cs typeface="Times New Roman" pitchFamily="18" charset="0"/>
                </a:rPr>
                <a:t>mem</a:t>
              </a:r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)</a:t>
              </a:r>
            </a:p>
            <a:p>
              <a:r>
                <a:rPr lang="en-US" sz="1600" dirty="0" err="1">
                  <a:latin typeface="Times New Roman" pitchFamily="18" charset="0"/>
                  <a:cs typeface="Times New Roman" pitchFamily="18" charset="0"/>
                </a:rPr>
                <a:t>imul</a:t>
              </a:r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600" i="1" dirty="0" err="1">
                  <a:latin typeface="Times New Roman" pitchFamily="18" charset="0"/>
                  <a:cs typeface="Times New Roman" pitchFamily="18" charset="0"/>
                </a:rPr>
                <a:t>reg</a:t>
              </a:r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, (</a:t>
              </a:r>
              <a:r>
                <a:rPr lang="en-US" sz="1600" i="1" dirty="0" err="1">
                  <a:latin typeface="Times New Roman" pitchFamily="18" charset="0"/>
                  <a:cs typeface="Times New Roman" pitchFamily="18" charset="0"/>
                </a:rPr>
                <a:t>reg</a:t>
              </a:r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/</a:t>
              </a:r>
              <a:r>
                <a:rPr lang="en-US" sz="1600" i="1" dirty="0" err="1">
                  <a:latin typeface="Times New Roman" pitchFamily="18" charset="0"/>
                  <a:cs typeface="Times New Roman" pitchFamily="18" charset="0"/>
                </a:rPr>
                <a:t>mem</a:t>
              </a:r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), </a:t>
              </a:r>
              <a:r>
                <a:rPr lang="en-US" sz="1600" i="1" dirty="0" err="1">
                  <a:latin typeface="Times New Roman" pitchFamily="18" charset="0"/>
                  <a:cs typeface="Times New Roman" pitchFamily="18" charset="0"/>
                </a:rPr>
                <a:t>imm</a:t>
              </a:r>
              <a:endParaRPr lang="en-US" sz="1600" i="1" dirty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en-US" sz="1600" dirty="0" err="1">
                  <a:latin typeface="Times New Roman" pitchFamily="18" charset="0"/>
                  <a:cs typeface="Times New Roman" pitchFamily="18" charset="0"/>
                </a:rPr>
                <a:t>idiv</a:t>
              </a:r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 (</a:t>
              </a:r>
              <a:r>
                <a:rPr lang="en-US" sz="1600" i="1" dirty="0" err="1">
                  <a:latin typeface="Times New Roman" pitchFamily="18" charset="0"/>
                  <a:cs typeface="Times New Roman" pitchFamily="18" charset="0"/>
                </a:rPr>
                <a:t>reg</a:t>
              </a:r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/</a:t>
              </a:r>
              <a:r>
                <a:rPr lang="en-US" sz="1600" i="1" dirty="0" err="1">
                  <a:latin typeface="Times New Roman" pitchFamily="18" charset="0"/>
                  <a:cs typeface="Times New Roman" pitchFamily="18" charset="0"/>
                </a:rPr>
                <a:t>mem</a:t>
              </a:r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)</a:t>
              </a:r>
            </a:p>
          </p:txBody>
        </p:sp>
        <p:sp>
          <p:nvSpPr>
            <p:cNvPr id="14" name="Line 14"/>
            <p:cNvSpPr>
              <a:spLocks noChangeShapeType="1"/>
            </p:cNvSpPr>
            <p:nvPr/>
          </p:nvSpPr>
          <p:spPr bwMode="auto">
            <a:xfrm flipV="1">
              <a:off x="2412" y="1334"/>
              <a:ext cx="0" cy="148"/>
            </a:xfrm>
            <a:prstGeom prst="line">
              <a:avLst/>
            </a:prstGeom>
            <a:noFill/>
            <a:ln w="8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Rectangle 15"/>
            <p:cNvSpPr>
              <a:spLocks noChangeArrowheads="1"/>
            </p:cNvSpPr>
            <p:nvPr/>
          </p:nvSpPr>
          <p:spPr bwMode="auto">
            <a:xfrm>
              <a:off x="2486" y="1325"/>
              <a:ext cx="1113" cy="6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sz="1600" dirty="0" err="1">
                  <a:latin typeface="Times New Roman" pitchFamily="18" charset="0"/>
                  <a:cs typeface="Times New Roman" pitchFamily="18" charset="0"/>
                </a:rPr>
                <a:t>imul</a:t>
              </a:r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600" dirty="0" err="1">
                  <a:latin typeface="Times New Roman" pitchFamily="18" charset="0"/>
                  <a:cs typeface="Times New Roman" pitchFamily="18" charset="0"/>
                </a:rPr>
                <a:t>ecx</a:t>
              </a:r>
              <a:endParaRPr lang="en-US" sz="1600" dirty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en-US" sz="1600" dirty="0" err="1">
                  <a:latin typeface="Times New Roman" pitchFamily="18" charset="0"/>
                  <a:cs typeface="Times New Roman" pitchFamily="18" charset="0"/>
                </a:rPr>
                <a:t>imul</a:t>
              </a:r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600" dirty="0" err="1">
                  <a:latin typeface="Times New Roman" pitchFamily="18" charset="0"/>
                  <a:cs typeface="Times New Roman" pitchFamily="18" charset="0"/>
                </a:rPr>
                <a:t>ecx</a:t>
              </a:r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, [</a:t>
              </a:r>
              <a:r>
                <a:rPr lang="en-US" sz="1600" dirty="0" err="1">
                  <a:latin typeface="Times New Roman" pitchFamily="18" charset="0"/>
                  <a:cs typeface="Times New Roman" pitchFamily="18" charset="0"/>
                </a:rPr>
                <a:t>eax</a:t>
              </a:r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 + 4]</a:t>
              </a:r>
            </a:p>
            <a:p>
              <a:r>
                <a:rPr lang="fr-FR" sz="1600" dirty="0" err="1">
                  <a:latin typeface="Times New Roman" pitchFamily="18" charset="0"/>
                  <a:cs typeface="Times New Roman" pitchFamily="18" charset="0"/>
                </a:rPr>
                <a:t>imul</a:t>
              </a:r>
              <a:r>
                <a:rPr lang="fr-FR" sz="16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fr-FR" sz="1600" dirty="0" err="1">
                  <a:latin typeface="Times New Roman" pitchFamily="18" charset="0"/>
                  <a:cs typeface="Times New Roman" pitchFamily="18" charset="0"/>
                </a:rPr>
                <a:t>ecx</a:t>
              </a:r>
              <a:r>
                <a:rPr lang="fr-FR" sz="1600" dirty="0">
                  <a:latin typeface="Times New Roman" pitchFamily="18" charset="0"/>
                  <a:cs typeface="Times New Roman" pitchFamily="18" charset="0"/>
                </a:rPr>
                <a:t>, [</a:t>
              </a:r>
              <a:r>
                <a:rPr lang="fr-FR" sz="1600" dirty="0" err="1">
                  <a:latin typeface="Times New Roman" pitchFamily="18" charset="0"/>
                  <a:cs typeface="Times New Roman" pitchFamily="18" charset="0"/>
                </a:rPr>
                <a:t>eax</a:t>
              </a:r>
              <a:r>
                <a:rPr lang="fr-FR" sz="1600" dirty="0">
                  <a:latin typeface="Times New Roman" pitchFamily="18" charset="0"/>
                  <a:cs typeface="Times New Roman" pitchFamily="18" charset="0"/>
                </a:rPr>
                <a:t> + 4], 5</a:t>
              </a:r>
            </a:p>
            <a:p>
              <a:r>
                <a:rPr lang="en-US" sz="1600" dirty="0" err="1">
                  <a:latin typeface="Times New Roman" pitchFamily="18" charset="0"/>
                  <a:cs typeface="Times New Roman" pitchFamily="18" charset="0"/>
                </a:rPr>
                <a:t>idiv</a:t>
              </a:r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600" dirty="0" err="1">
                  <a:latin typeface="Times New Roman" pitchFamily="18" charset="0"/>
                  <a:cs typeface="Times New Roman" pitchFamily="18" charset="0"/>
                </a:rPr>
                <a:t>ebx</a:t>
              </a:r>
              <a:endParaRPr lang="en-US" sz="16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Line 16"/>
            <p:cNvSpPr>
              <a:spLocks noChangeShapeType="1"/>
            </p:cNvSpPr>
            <p:nvPr/>
          </p:nvSpPr>
          <p:spPr bwMode="auto">
            <a:xfrm flipV="1">
              <a:off x="3719" y="1334"/>
              <a:ext cx="0" cy="148"/>
            </a:xfrm>
            <a:prstGeom prst="line">
              <a:avLst/>
            </a:prstGeom>
            <a:noFill/>
            <a:ln w="8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Rectangle 17"/>
            <p:cNvSpPr>
              <a:spLocks noChangeArrowheads="1"/>
            </p:cNvSpPr>
            <p:nvPr/>
          </p:nvSpPr>
          <p:spPr bwMode="auto">
            <a:xfrm>
              <a:off x="3793" y="1325"/>
              <a:ext cx="1753" cy="9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sz="1600" dirty="0" err="1">
                  <a:latin typeface="Times New Roman" pitchFamily="18" charset="0"/>
                  <a:cs typeface="Times New Roman" pitchFamily="18" charset="0"/>
                </a:rPr>
                <a:t>edx:eax</a:t>
              </a:r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600" i="1" dirty="0">
                  <a:latin typeface="Times New Roman" pitchFamily="18" charset="0"/>
                  <a:cs typeface="Times New Roman" pitchFamily="18" charset="0"/>
                </a:rPr>
                <a:t>← </a:t>
              </a:r>
              <a:r>
                <a:rPr lang="en-US" sz="1600" dirty="0" err="1">
                  <a:latin typeface="Times New Roman" pitchFamily="18" charset="0"/>
                  <a:cs typeface="Times New Roman" pitchFamily="18" charset="0"/>
                </a:rPr>
                <a:t>eax</a:t>
              </a:r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 * </a:t>
              </a:r>
              <a:r>
                <a:rPr lang="en-US" sz="1600" dirty="0" err="1">
                  <a:latin typeface="Times New Roman" pitchFamily="18" charset="0"/>
                  <a:cs typeface="Times New Roman" pitchFamily="18" charset="0"/>
                </a:rPr>
                <a:t>ecx</a:t>
              </a:r>
              <a:endParaRPr lang="en-US" sz="1600" dirty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en-US" sz="1600" dirty="0" err="1">
                  <a:latin typeface="Times New Roman" pitchFamily="18" charset="0"/>
                  <a:cs typeface="Times New Roman" pitchFamily="18" charset="0"/>
                </a:rPr>
                <a:t>ecx</a:t>
              </a:r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600" i="1" dirty="0">
                  <a:latin typeface="Times New Roman" pitchFamily="18" charset="0"/>
                  <a:cs typeface="Times New Roman" pitchFamily="18" charset="0"/>
                </a:rPr>
                <a:t>← </a:t>
              </a:r>
              <a:r>
                <a:rPr lang="en-US" sz="1600" dirty="0" err="1">
                  <a:latin typeface="Times New Roman" pitchFamily="18" charset="0"/>
                  <a:cs typeface="Times New Roman" pitchFamily="18" charset="0"/>
                </a:rPr>
                <a:t>ecx</a:t>
              </a:r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 * [</a:t>
              </a:r>
              <a:r>
                <a:rPr lang="en-US" sz="1600" dirty="0" err="1">
                  <a:latin typeface="Times New Roman" pitchFamily="18" charset="0"/>
                  <a:cs typeface="Times New Roman" pitchFamily="18" charset="0"/>
                </a:rPr>
                <a:t>eax</a:t>
              </a:r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 + 4]</a:t>
              </a:r>
            </a:p>
            <a:p>
              <a:r>
                <a:rPr lang="en-US" sz="1600" dirty="0" err="1">
                  <a:latin typeface="Times New Roman" pitchFamily="18" charset="0"/>
                  <a:cs typeface="Times New Roman" pitchFamily="18" charset="0"/>
                </a:rPr>
                <a:t>ecx</a:t>
              </a:r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600" i="1" dirty="0">
                  <a:latin typeface="Times New Roman" pitchFamily="18" charset="0"/>
                  <a:cs typeface="Times New Roman" pitchFamily="18" charset="0"/>
                </a:rPr>
                <a:t>← </a:t>
              </a:r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[</a:t>
              </a:r>
              <a:r>
                <a:rPr lang="en-US" sz="1600" dirty="0" err="1">
                  <a:latin typeface="Times New Roman" pitchFamily="18" charset="0"/>
                  <a:cs typeface="Times New Roman" pitchFamily="18" charset="0"/>
                </a:rPr>
                <a:t>eax</a:t>
              </a:r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 + 4] * 5</a:t>
              </a:r>
            </a:p>
            <a:p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Divide (</a:t>
              </a:r>
              <a:r>
                <a:rPr lang="en-US" sz="1600" dirty="0" err="1">
                  <a:latin typeface="Times New Roman" pitchFamily="18" charset="0"/>
                  <a:cs typeface="Times New Roman" pitchFamily="18" charset="0"/>
                </a:rPr>
                <a:t>edx:eax</a:t>
              </a:r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) by the contents</a:t>
              </a:r>
            </a:p>
            <a:p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of </a:t>
              </a:r>
              <a:r>
                <a:rPr lang="en-US" sz="1600" dirty="0" err="1">
                  <a:latin typeface="Times New Roman" pitchFamily="18" charset="0"/>
                  <a:cs typeface="Times New Roman" pitchFamily="18" charset="0"/>
                </a:rPr>
                <a:t>ebx</a:t>
              </a:r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; </a:t>
              </a:r>
              <a:r>
                <a:rPr lang="en-US" sz="1600" dirty="0" err="1">
                  <a:latin typeface="Times New Roman" pitchFamily="18" charset="0"/>
                  <a:cs typeface="Times New Roman" pitchFamily="18" charset="0"/>
                </a:rPr>
                <a:t>eax</a:t>
              </a:r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 contains the quotient,</a:t>
              </a:r>
            </a:p>
            <a:p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and </a:t>
              </a:r>
              <a:r>
                <a:rPr lang="en-US" sz="1600" dirty="0" err="1">
                  <a:latin typeface="Times New Roman" pitchFamily="18" charset="0"/>
                  <a:cs typeface="Times New Roman" pitchFamily="18" charset="0"/>
                </a:rPr>
                <a:t>edx</a:t>
              </a:r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 contains the remainder.</a:t>
              </a:r>
            </a:p>
          </p:txBody>
        </p:sp>
        <p:sp>
          <p:nvSpPr>
            <p:cNvPr id="18" name="Freeform 18"/>
            <p:cNvSpPr>
              <a:spLocks noEditPoints="1"/>
            </p:cNvSpPr>
            <p:nvPr/>
          </p:nvSpPr>
          <p:spPr bwMode="auto">
            <a:xfrm>
              <a:off x="800" y="1334"/>
              <a:ext cx="4851" cy="304"/>
            </a:xfrm>
            <a:custGeom>
              <a:avLst/>
              <a:gdLst>
                <a:gd name="T0" fmla="*/ 586 w 590"/>
                <a:gd name="T1" fmla="*/ 18 h 37"/>
                <a:gd name="T2" fmla="*/ 586 w 590"/>
                <a:gd name="T3" fmla="*/ 0 h 37"/>
                <a:gd name="T4" fmla="*/ 590 w 590"/>
                <a:gd name="T5" fmla="*/ 18 h 37"/>
                <a:gd name="T6" fmla="*/ 590 w 590"/>
                <a:gd name="T7" fmla="*/ 0 h 37"/>
                <a:gd name="T8" fmla="*/ 0 w 590"/>
                <a:gd name="T9" fmla="*/ 18 h 37"/>
                <a:gd name="T10" fmla="*/ 590 w 590"/>
                <a:gd name="T11" fmla="*/ 18 h 37"/>
                <a:gd name="T12" fmla="*/ 0 w 590"/>
                <a:gd name="T13" fmla="*/ 37 h 37"/>
                <a:gd name="T14" fmla="*/ 0 w 590"/>
                <a:gd name="T15" fmla="*/ 19 h 37"/>
                <a:gd name="T16" fmla="*/ 4 w 590"/>
                <a:gd name="T17" fmla="*/ 37 h 37"/>
                <a:gd name="T18" fmla="*/ 4 w 590"/>
                <a:gd name="T19" fmla="*/ 19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90" h="37">
                  <a:moveTo>
                    <a:pt x="586" y="18"/>
                  </a:moveTo>
                  <a:lnTo>
                    <a:pt x="586" y="0"/>
                  </a:lnTo>
                  <a:moveTo>
                    <a:pt x="590" y="18"/>
                  </a:moveTo>
                  <a:lnTo>
                    <a:pt x="590" y="0"/>
                  </a:lnTo>
                  <a:moveTo>
                    <a:pt x="0" y="18"/>
                  </a:moveTo>
                  <a:lnTo>
                    <a:pt x="590" y="18"/>
                  </a:lnTo>
                  <a:moveTo>
                    <a:pt x="0" y="37"/>
                  </a:moveTo>
                  <a:lnTo>
                    <a:pt x="0" y="19"/>
                  </a:lnTo>
                  <a:moveTo>
                    <a:pt x="4" y="37"/>
                  </a:moveTo>
                  <a:lnTo>
                    <a:pt x="4" y="19"/>
                  </a:lnTo>
                </a:path>
              </a:pathLst>
            </a:custGeom>
            <a:noFill/>
            <a:ln w="8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Line 20"/>
            <p:cNvSpPr>
              <a:spLocks noChangeShapeType="1"/>
            </p:cNvSpPr>
            <p:nvPr/>
          </p:nvSpPr>
          <p:spPr bwMode="auto">
            <a:xfrm flipV="1">
              <a:off x="2412" y="1490"/>
              <a:ext cx="0" cy="148"/>
            </a:xfrm>
            <a:prstGeom prst="line">
              <a:avLst/>
            </a:prstGeom>
            <a:noFill/>
            <a:ln w="8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Line 22"/>
            <p:cNvSpPr>
              <a:spLocks noChangeShapeType="1"/>
            </p:cNvSpPr>
            <p:nvPr/>
          </p:nvSpPr>
          <p:spPr bwMode="auto">
            <a:xfrm flipV="1">
              <a:off x="3719" y="1490"/>
              <a:ext cx="0" cy="148"/>
            </a:xfrm>
            <a:prstGeom prst="line">
              <a:avLst/>
            </a:prstGeom>
            <a:noFill/>
            <a:ln w="8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25"/>
            <p:cNvSpPr>
              <a:spLocks noEditPoints="1"/>
            </p:cNvSpPr>
            <p:nvPr/>
          </p:nvSpPr>
          <p:spPr bwMode="auto">
            <a:xfrm>
              <a:off x="800" y="1490"/>
              <a:ext cx="4851" cy="296"/>
            </a:xfrm>
            <a:custGeom>
              <a:avLst/>
              <a:gdLst>
                <a:gd name="T0" fmla="*/ 586 w 590"/>
                <a:gd name="T1" fmla="*/ 18 h 36"/>
                <a:gd name="T2" fmla="*/ 586 w 590"/>
                <a:gd name="T3" fmla="*/ 0 h 36"/>
                <a:gd name="T4" fmla="*/ 590 w 590"/>
                <a:gd name="T5" fmla="*/ 18 h 36"/>
                <a:gd name="T6" fmla="*/ 590 w 590"/>
                <a:gd name="T7" fmla="*/ 0 h 36"/>
                <a:gd name="T8" fmla="*/ 0 w 590"/>
                <a:gd name="T9" fmla="*/ 18 h 36"/>
                <a:gd name="T10" fmla="*/ 590 w 590"/>
                <a:gd name="T11" fmla="*/ 18 h 36"/>
                <a:gd name="T12" fmla="*/ 0 w 590"/>
                <a:gd name="T13" fmla="*/ 36 h 36"/>
                <a:gd name="T14" fmla="*/ 0 w 590"/>
                <a:gd name="T15" fmla="*/ 18 h 36"/>
                <a:gd name="T16" fmla="*/ 4 w 590"/>
                <a:gd name="T17" fmla="*/ 36 h 36"/>
                <a:gd name="T18" fmla="*/ 4 w 590"/>
                <a:gd name="T19" fmla="*/ 18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90" h="36">
                  <a:moveTo>
                    <a:pt x="586" y="18"/>
                  </a:moveTo>
                  <a:lnTo>
                    <a:pt x="586" y="0"/>
                  </a:lnTo>
                  <a:moveTo>
                    <a:pt x="590" y="18"/>
                  </a:moveTo>
                  <a:lnTo>
                    <a:pt x="590" y="0"/>
                  </a:lnTo>
                  <a:moveTo>
                    <a:pt x="0" y="18"/>
                  </a:moveTo>
                  <a:lnTo>
                    <a:pt x="590" y="18"/>
                  </a:lnTo>
                  <a:moveTo>
                    <a:pt x="0" y="36"/>
                  </a:moveTo>
                  <a:lnTo>
                    <a:pt x="0" y="18"/>
                  </a:lnTo>
                  <a:moveTo>
                    <a:pt x="4" y="36"/>
                  </a:moveTo>
                  <a:lnTo>
                    <a:pt x="4" y="18"/>
                  </a:lnTo>
                </a:path>
              </a:pathLst>
            </a:custGeom>
            <a:noFill/>
            <a:ln w="8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Line 27"/>
            <p:cNvSpPr>
              <a:spLocks noChangeShapeType="1"/>
            </p:cNvSpPr>
            <p:nvPr/>
          </p:nvSpPr>
          <p:spPr bwMode="auto">
            <a:xfrm flipV="1">
              <a:off x="2412" y="1638"/>
              <a:ext cx="0" cy="148"/>
            </a:xfrm>
            <a:prstGeom prst="line">
              <a:avLst/>
            </a:prstGeom>
            <a:noFill/>
            <a:ln w="8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Line 29"/>
            <p:cNvSpPr>
              <a:spLocks noChangeShapeType="1"/>
            </p:cNvSpPr>
            <p:nvPr/>
          </p:nvSpPr>
          <p:spPr bwMode="auto">
            <a:xfrm flipV="1">
              <a:off x="3719" y="1638"/>
              <a:ext cx="0" cy="148"/>
            </a:xfrm>
            <a:prstGeom prst="line">
              <a:avLst/>
            </a:prstGeom>
            <a:noFill/>
            <a:ln w="8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31"/>
            <p:cNvSpPr>
              <a:spLocks noEditPoints="1"/>
            </p:cNvSpPr>
            <p:nvPr/>
          </p:nvSpPr>
          <p:spPr bwMode="auto">
            <a:xfrm>
              <a:off x="800" y="1638"/>
              <a:ext cx="4851" cy="601"/>
            </a:xfrm>
            <a:custGeom>
              <a:avLst/>
              <a:gdLst>
                <a:gd name="T0" fmla="*/ 586 w 590"/>
                <a:gd name="T1" fmla="*/ 18 h 73"/>
                <a:gd name="T2" fmla="*/ 586 w 590"/>
                <a:gd name="T3" fmla="*/ 0 h 73"/>
                <a:gd name="T4" fmla="*/ 590 w 590"/>
                <a:gd name="T5" fmla="*/ 18 h 73"/>
                <a:gd name="T6" fmla="*/ 590 w 590"/>
                <a:gd name="T7" fmla="*/ 0 h 73"/>
                <a:gd name="T8" fmla="*/ 0 w 590"/>
                <a:gd name="T9" fmla="*/ 19 h 73"/>
                <a:gd name="T10" fmla="*/ 590 w 590"/>
                <a:gd name="T11" fmla="*/ 19 h 73"/>
                <a:gd name="T12" fmla="*/ 0 w 590"/>
                <a:gd name="T13" fmla="*/ 73 h 73"/>
                <a:gd name="T14" fmla="*/ 0 w 590"/>
                <a:gd name="T15" fmla="*/ 19 h 73"/>
                <a:gd name="T16" fmla="*/ 4 w 590"/>
                <a:gd name="T17" fmla="*/ 73 h 73"/>
                <a:gd name="T18" fmla="*/ 4 w 590"/>
                <a:gd name="T19" fmla="*/ 19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90" h="73">
                  <a:moveTo>
                    <a:pt x="586" y="18"/>
                  </a:moveTo>
                  <a:lnTo>
                    <a:pt x="586" y="0"/>
                  </a:lnTo>
                  <a:moveTo>
                    <a:pt x="590" y="18"/>
                  </a:moveTo>
                  <a:lnTo>
                    <a:pt x="590" y="0"/>
                  </a:lnTo>
                  <a:moveTo>
                    <a:pt x="0" y="19"/>
                  </a:moveTo>
                  <a:lnTo>
                    <a:pt x="590" y="19"/>
                  </a:lnTo>
                  <a:moveTo>
                    <a:pt x="0" y="73"/>
                  </a:moveTo>
                  <a:lnTo>
                    <a:pt x="0" y="19"/>
                  </a:lnTo>
                  <a:moveTo>
                    <a:pt x="4" y="73"/>
                  </a:moveTo>
                  <a:lnTo>
                    <a:pt x="4" y="19"/>
                  </a:lnTo>
                </a:path>
              </a:pathLst>
            </a:custGeom>
            <a:noFill/>
            <a:ln w="8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Line 33"/>
            <p:cNvSpPr>
              <a:spLocks noChangeShapeType="1"/>
            </p:cNvSpPr>
            <p:nvPr/>
          </p:nvSpPr>
          <p:spPr bwMode="auto">
            <a:xfrm flipV="1">
              <a:off x="2412" y="1795"/>
              <a:ext cx="0" cy="444"/>
            </a:xfrm>
            <a:prstGeom prst="line">
              <a:avLst/>
            </a:prstGeom>
            <a:noFill/>
            <a:ln w="8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Line 35"/>
            <p:cNvSpPr>
              <a:spLocks noChangeShapeType="1"/>
            </p:cNvSpPr>
            <p:nvPr/>
          </p:nvSpPr>
          <p:spPr bwMode="auto">
            <a:xfrm flipV="1">
              <a:off x="3719" y="1795"/>
              <a:ext cx="0" cy="444"/>
            </a:xfrm>
            <a:prstGeom prst="line">
              <a:avLst/>
            </a:prstGeom>
            <a:noFill/>
            <a:ln w="8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37"/>
            <p:cNvSpPr>
              <a:spLocks noEditPoints="1"/>
            </p:cNvSpPr>
            <p:nvPr/>
          </p:nvSpPr>
          <p:spPr bwMode="auto">
            <a:xfrm>
              <a:off x="800" y="1795"/>
              <a:ext cx="4851" cy="476"/>
            </a:xfrm>
            <a:custGeom>
              <a:avLst/>
              <a:gdLst>
                <a:gd name="T0" fmla="*/ 586 w 590"/>
                <a:gd name="T1" fmla="*/ 54 h 58"/>
                <a:gd name="T2" fmla="*/ 586 w 590"/>
                <a:gd name="T3" fmla="*/ 0 h 58"/>
                <a:gd name="T4" fmla="*/ 590 w 590"/>
                <a:gd name="T5" fmla="*/ 54 h 58"/>
                <a:gd name="T6" fmla="*/ 590 w 590"/>
                <a:gd name="T7" fmla="*/ 0 h 58"/>
                <a:gd name="T8" fmla="*/ 0 w 590"/>
                <a:gd name="T9" fmla="*/ 54 h 58"/>
                <a:gd name="T10" fmla="*/ 590 w 590"/>
                <a:gd name="T11" fmla="*/ 54 h 58"/>
                <a:gd name="T12" fmla="*/ 0 w 590"/>
                <a:gd name="T13" fmla="*/ 58 h 58"/>
                <a:gd name="T14" fmla="*/ 590 w 590"/>
                <a:gd name="T15" fmla="*/ 5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90" h="58">
                  <a:moveTo>
                    <a:pt x="586" y="54"/>
                  </a:moveTo>
                  <a:lnTo>
                    <a:pt x="586" y="0"/>
                  </a:lnTo>
                  <a:moveTo>
                    <a:pt x="590" y="54"/>
                  </a:moveTo>
                  <a:lnTo>
                    <a:pt x="590" y="0"/>
                  </a:lnTo>
                  <a:moveTo>
                    <a:pt x="0" y="54"/>
                  </a:moveTo>
                  <a:lnTo>
                    <a:pt x="590" y="54"/>
                  </a:lnTo>
                  <a:moveTo>
                    <a:pt x="0" y="58"/>
                  </a:moveTo>
                  <a:lnTo>
                    <a:pt x="590" y="58"/>
                  </a:lnTo>
                </a:path>
              </a:pathLst>
            </a:custGeom>
            <a:noFill/>
            <a:ln w="8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2336800" y="228601"/>
            <a:ext cx="7416800" cy="936625"/>
          </a:xfrm>
        </p:spPr>
        <p:txBody>
          <a:bodyPr vert="horz" lIns="0" tIns="0" rIns="0" bIns="0" rtlCol="0" anchor="ctr">
            <a:norm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fr-FR" dirty="0" err="1">
                <a:solidFill>
                  <a:schemeClr val="tx1"/>
                </a:solidFill>
              </a:rPr>
              <a:t>idiv</a:t>
            </a:r>
            <a:r>
              <a:rPr lang="fr-FR" dirty="0">
                <a:solidFill>
                  <a:schemeClr val="tx1"/>
                </a:solidFill>
              </a:rPr>
              <a:t> Instruction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2310027" y="2971800"/>
            <a:ext cx="7721600" cy="4191000"/>
          </a:xfrm>
        </p:spPr>
        <p:txBody>
          <a:bodyPr vert="horz" lIns="0" tIns="0" rIns="0" bIns="0" rtlCol="0">
            <a:normAutofit/>
          </a:bodyPr>
          <a:lstStyle>
            <a:defPPr marL="432000" marR="0" lvl="0" indent="-324000" algn="l" hangingPunct="1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defPPr>
            <a:lvl1pPr marL="432000" marR="0" lvl="0" indent="-324000" algn="l" hangingPunct="1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1pPr>
            <a:lvl2pPr marL="864000" marR="0" lvl="1" indent="-324000" algn="l" hangingPunct="1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tabLst/>
              <a:defRPr lang="fr-FR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2pPr>
            <a:lvl3pPr marL="1295999" marR="0" lvl="2" indent="-288000" algn="l" hangingPunct="1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3pPr>
            <a:lvl4pPr marL="1728000" marR="0" lvl="3" indent="-216000" algn="l" hangingPunct="1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4pPr>
            <a:lvl5pPr marL="2160000" marR="0" lvl="4" indent="-216000" algn="l" hangingPunct="1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5pPr>
            <a:lvl6pPr marL="2592000" marR="0" lvl="5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6pPr>
            <a:lvl7pPr marL="3024000" marR="0" lvl="6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7pPr>
            <a:lvl8pPr marL="3456000" marR="0" lvl="7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8pPr>
            <a:lvl9pPr marL="3887999" marR="0" lvl="8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9pPr>
          </a:lstStyle>
          <a:p>
            <a:pPr lvl="0">
              <a:buSzPct val="100000"/>
              <a:buFont typeface="Symbol" panose="05050102010706020507" pitchFamily="18" charset="2"/>
              <a:buChar char="*"/>
            </a:pPr>
            <a:r>
              <a:rPr lang="en-US" sz="2800" dirty="0">
                <a:latin typeface="Calibri" panose="020F0502020204030204" pitchFamily="34" charset="0"/>
              </a:rPr>
              <a:t>Takes a single </a:t>
            </a:r>
            <a:r>
              <a:rPr lang="en-US" sz="2800" dirty="0">
                <a:solidFill>
                  <a:srgbClr val="00AE00"/>
                </a:solidFill>
                <a:latin typeface="Calibri" panose="020F0502020204030204" pitchFamily="34" charset="0"/>
              </a:rPr>
              <a:t>operand</a:t>
            </a:r>
            <a:r>
              <a:rPr lang="en-US" sz="2800" dirty="0">
                <a:latin typeface="Calibri" panose="020F0502020204030204" pitchFamily="34" charset="0"/>
              </a:rPr>
              <a:t> (register or memory)</a:t>
            </a:r>
          </a:p>
          <a:p>
            <a:pPr lvl="1">
              <a:buSzPct val="100000"/>
              <a:buFont typeface="Symbol" panose="05050102010706020507" pitchFamily="18" charset="2"/>
              <a:buChar char="*"/>
            </a:pPr>
            <a:r>
              <a:rPr lang="en-US" sz="2200" dirty="0">
                <a:solidFill>
                  <a:srgbClr val="0000FF"/>
                </a:solidFill>
                <a:latin typeface="Calibri" panose="020F0502020204030204" pitchFamily="34" charset="0"/>
              </a:rPr>
              <a:t>Dividend</a:t>
            </a:r>
            <a:r>
              <a:rPr lang="en-US" sz="2200" dirty="0">
                <a:latin typeface="Calibri" panose="020F0502020204030204" pitchFamily="34" charset="0"/>
              </a:rPr>
              <a:t> is contained in </a:t>
            </a:r>
            <a:r>
              <a:rPr lang="en-US" sz="2200" dirty="0" err="1">
                <a:latin typeface="Calibri" panose="020F0502020204030204" pitchFamily="34" charset="0"/>
              </a:rPr>
              <a:t>edx:eax</a:t>
            </a:r>
            <a:endParaRPr lang="en-US" sz="2200" dirty="0">
              <a:latin typeface="Calibri" panose="020F0502020204030204" pitchFamily="34" charset="0"/>
            </a:endParaRPr>
          </a:p>
          <a:p>
            <a:pPr lvl="2">
              <a:buSzPct val="100000"/>
              <a:buFont typeface="Symbol" panose="05050102010706020507" pitchFamily="18" charset="2"/>
              <a:buChar char="*"/>
            </a:pPr>
            <a:r>
              <a:rPr lang="en-US" sz="1800" dirty="0" err="1">
                <a:solidFill>
                  <a:srgbClr val="FF0000"/>
                </a:solidFill>
                <a:latin typeface="Calibri" panose="020F0502020204030204" pitchFamily="34" charset="0"/>
              </a:rPr>
              <a:t>edx</a:t>
            </a:r>
            <a:r>
              <a:rPr lang="en-US" sz="1800" dirty="0">
                <a:latin typeface="Calibri" panose="020F0502020204030204" pitchFamily="34" charset="0"/>
              </a:rPr>
              <a:t> contains the upper 32 bits</a:t>
            </a:r>
          </a:p>
          <a:p>
            <a:pPr lvl="2">
              <a:buSzPct val="100000"/>
              <a:buFont typeface="Symbol" panose="05050102010706020507" pitchFamily="18" charset="2"/>
              <a:buChar char="*"/>
            </a:pPr>
            <a:r>
              <a:rPr lang="en-US" sz="1800" dirty="0" err="1">
                <a:solidFill>
                  <a:srgbClr val="280099"/>
                </a:solidFill>
                <a:latin typeface="Calibri" panose="020F0502020204030204" pitchFamily="34" charset="0"/>
              </a:rPr>
              <a:t>eax</a:t>
            </a:r>
            <a:r>
              <a:rPr lang="en-US" sz="1800" dirty="0">
                <a:latin typeface="Calibri" panose="020F0502020204030204" pitchFamily="34" charset="0"/>
              </a:rPr>
              <a:t> contains the lower 32 bits</a:t>
            </a:r>
          </a:p>
          <a:p>
            <a:pPr lvl="1">
              <a:buSzPct val="100000"/>
              <a:buFont typeface="Symbol" panose="05050102010706020507" pitchFamily="18" charset="2"/>
              <a:buChar char="*"/>
            </a:pPr>
            <a:r>
              <a:rPr lang="en-US" sz="2200" dirty="0">
                <a:latin typeface="Calibri" panose="020F0502020204030204" pitchFamily="34" charset="0"/>
              </a:rPr>
              <a:t>The </a:t>
            </a:r>
            <a:r>
              <a:rPr lang="en-US" sz="2200" dirty="0">
                <a:solidFill>
                  <a:srgbClr val="B80047"/>
                </a:solidFill>
                <a:latin typeface="Calibri" panose="020F0502020204030204" pitchFamily="34" charset="0"/>
              </a:rPr>
              <a:t>input operand</a:t>
            </a:r>
            <a:r>
              <a:rPr lang="en-US" sz="2200" dirty="0">
                <a:latin typeface="Calibri" panose="020F0502020204030204" pitchFamily="34" charset="0"/>
              </a:rPr>
              <a:t> contains the </a:t>
            </a:r>
            <a:r>
              <a:rPr lang="en-US" sz="2200" dirty="0">
                <a:solidFill>
                  <a:srgbClr val="2300DC"/>
                </a:solidFill>
                <a:latin typeface="Calibri" panose="020F0502020204030204" pitchFamily="34" charset="0"/>
              </a:rPr>
              <a:t>divisor</a:t>
            </a:r>
          </a:p>
          <a:p>
            <a:pPr lvl="2">
              <a:buSzPct val="100000"/>
              <a:buFont typeface="Symbol" panose="05050102010706020507" pitchFamily="18" charset="2"/>
              <a:buChar char="*"/>
            </a:pPr>
            <a:r>
              <a:rPr lang="en-US" sz="1800" dirty="0" err="1">
                <a:solidFill>
                  <a:srgbClr val="FF0000"/>
                </a:solidFill>
                <a:latin typeface="Calibri" panose="020F0502020204030204" pitchFamily="34" charset="0"/>
              </a:rPr>
              <a:t>eax</a:t>
            </a:r>
            <a:r>
              <a:rPr lang="en-US" sz="1800" dirty="0">
                <a:latin typeface="Calibri" panose="020F0502020204030204" pitchFamily="34" charset="0"/>
              </a:rPr>
              <a:t> contains the quotient</a:t>
            </a:r>
          </a:p>
          <a:p>
            <a:pPr lvl="2">
              <a:buSzPct val="100000"/>
              <a:buFont typeface="Symbol" panose="05050102010706020507" pitchFamily="18" charset="2"/>
              <a:buChar char="*"/>
            </a:pPr>
            <a:r>
              <a:rPr lang="en-US" sz="1800" dirty="0" err="1">
                <a:solidFill>
                  <a:srgbClr val="280099"/>
                </a:solidFill>
                <a:latin typeface="Calibri" panose="020F0502020204030204" pitchFamily="34" charset="0"/>
              </a:rPr>
              <a:t>edx</a:t>
            </a:r>
            <a:r>
              <a:rPr lang="en-US" sz="1800" dirty="0">
                <a:latin typeface="Calibri" panose="020F0502020204030204" pitchFamily="34" charset="0"/>
              </a:rPr>
              <a:t> contains the remainder</a:t>
            </a:r>
          </a:p>
          <a:p>
            <a:pPr lvl="2">
              <a:buSzPct val="100000"/>
              <a:buFont typeface="Symbol" panose="05050102010706020507" pitchFamily="18" charset="2"/>
              <a:buChar char="*"/>
            </a:pPr>
            <a:r>
              <a:rPr lang="en-US" sz="1800" dirty="0">
                <a:latin typeface="Calibri" panose="020F0502020204030204" pitchFamily="34" charset="0"/>
              </a:rPr>
              <a:t>While dividing by a negative number (set </a:t>
            </a:r>
            <a:r>
              <a:rPr lang="en-US" sz="1800" dirty="0" err="1">
                <a:latin typeface="Calibri" panose="020F0502020204030204" pitchFamily="34" charset="0"/>
              </a:rPr>
              <a:t>edx</a:t>
            </a:r>
            <a:r>
              <a:rPr lang="en-US" sz="1800" dirty="0">
                <a:latin typeface="Calibri" panose="020F0502020204030204" pitchFamily="34" charset="0"/>
              </a:rPr>
              <a:t> to -1 for sign extension)</a:t>
            </a:r>
          </a:p>
        </p:txBody>
      </p:sp>
      <p:sp>
        <p:nvSpPr>
          <p:cNvPr id="5" name="AutoShape 4"/>
          <p:cNvSpPr>
            <a:spLocks noChangeAspect="1" noChangeArrowheads="1" noTextEdit="1"/>
          </p:cNvSpPr>
          <p:nvPr/>
        </p:nvSpPr>
        <p:spPr bwMode="auto">
          <a:xfrm>
            <a:off x="2371811" y="1165226"/>
            <a:ext cx="7754938" cy="1884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Freeform 6"/>
          <p:cNvSpPr>
            <a:spLocks noEditPoints="1"/>
          </p:cNvSpPr>
          <p:nvPr/>
        </p:nvSpPr>
        <p:spPr bwMode="auto">
          <a:xfrm>
            <a:off x="2390389" y="1489754"/>
            <a:ext cx="7700963" cy="287338"/>
          </a:xfrm>
          <a:custGeom>
            <a:avLst/>
            <a:gdLst>
              <a:gd name="T0" fmla="*/ 0 w 590"/>
              <a:gd name="T1" fmla="*/ 0 h 22"/>
              <a:gd name="T2" fmla="*/ 590 w 590"/>
              <a:gd name="T3" fmla="*/ 0 h 22"/>
              <a:gd name="T4" fmla="*/ 0 w 590"/>
              <a:gd name="T5" fmla="*/ 4 h 22"/>
              <a:gd name="T6" fmla="*/ 590 w 590"/>
              <a:gd name="T7" fmla="*/ 4 h 22"/>
              <a:gd name="T8" fmla="*/ 0 w 590"/>
              <a:gd name="T9" fmla="*/ 22 h 22"/>
              <a:gd name="T10" fmla="*/ 0 w 590"/>
              <a:gd name="T11" fmla="*/ 4 h 22"/>
              <a:gd name="T12" fmla="*/ 4 w 590"/>
              <a:gd name="T13" fmla="*/ 22 h 22"/>
              <a:gd name="T14" fmla="*/ 4 w 590"/>
              <a:gd name="T15" fmla="*/ 4 h 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90" h="22">
                <a:moveTo>
                  <a:pt x="0" y="0"/>
                </a:moveTo>
                <a:lnTo>
                  <a:pt x="590" y="0"/>
                </a:lnTo>
                <a:moveTo>
                  <a:pt x="0" y="4"/>
                </a:moveTo>
                <a:lnTo>
                  <a:pt x="590" y="4"/>
                </a:lnTo>
                <a:moveTo>
                  <a:pt x="0" y="22"/>
                </a:moveTo>
                <a:lnTo>
                  <a:pt x="0" y="4"/>
                </a:lnTo>
                <a:moveTo>
                  <a:pt x="4" y="22"/>
                </a:moveTo>
                <a:lnTo>
                  <a:pt x="4" y="4"/>
                </a:lnTo>
              </a:path>
            </a:pathLst>
          </a:custGeom>
          <a:noFill/>
          <a:ln w="8" cap="flat">
            <a:solidFill>
              <a:srgbClr val="1A1B1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2560252" y="1529442"/>
            <a:ext cx="788677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500">
                <a:solidFill>
                  <a:srgbClr val="1A1B1C"/>
                </a:solidFill>
                <a:latin typeface="Times New Roman" pitchFamily="18" charset="0"/>
              </a:rPr>
              <a:t>Semantics</a:t>
            </a:r>
            <a:endParaRPr lang="en-US">
              <a:latin typeface="Arial" pitchFamily="34" charset="0"/>
            </a:endParaRPr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 flipV="1">
            <a:off x="4949438" y="1542142"/>
            <a:ext cx="0" cy="234950"/>
          </a:xfrm>
          <a:prstGeom prst="line">
            <a:avLst/>
          </a:prstGeom>
          <a:noFill/>
          <a:ln w="8" cap="flat">
            <a:solidFill>
              <a:srgbClr val="1A1B1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5066914" y="1529442"/>
            <a:ext cx="681277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500">
                <a:solidFill>
                  <a:srgbClr val="1A1B1C"/>
                </a:solidFill>
                <a:latin typeface="Times New Roman" pitchFamily="18" charset="0"/>
              </a:rPr>
              <a:t>Example</a:t>
            </a:r>
            <a:endParaRPr lang="en-US">
              <a:latin typeface="Arial" pitchFamily="34" charset="0"/>
            </a:endParaRPr>
          </a:p>
        </p:txBody>
      </p:sp>
      <p:sp>
        <p:nvSpPr>
          <p:cNvPr id="10" name="Line 10"/>
          <p:cNvSpPr>
            <a:spLocks noChangeShapeType="1"/>
          </p:cNvSpPr>
          <p:nvPr/>
        </p:nvSpPr>
        <p:spPr bwMode="auto">
          <a:xfrm flipV="1">
            <a:off x="7024301" y="1542142"/>
            <a:ext cx="0" cy="234950"/>
          </a:xfrm>
          <a:prstGeom prst="line">
            <a:avLst/>
          </a:prstGeom>
          <a:noFill/>
          <a:ln w="8" cap="flat">
            <a:solidFill>
              <a:srgbClr val="1A1B1C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7141776" y="1529442"/>
            <a:ext cx="926536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500">
                <a:solidFill>
                  <a:srgbClr val="1A1B1C"/>
                </a:solidFill>
                <a:latin typeface="Times New Roman" pitchFamily="18" charset="0"/>
              </a:rPr>
              <a:t>Explanation</a:t>
            </a:r>
            <a:endParaRPr lang="en-US">
              <a:latin typeface="Arial" pitchFamily="34" charset="0"/>
            </a:endParaRPr>
          </a:p>
        </p:txBody>
      </p:sp>
      <p:sp>
        <p:nvSpPr>
          <p:cNvPr id="13" name="Rectangle 13"/>
          <p:cNvSpPr>
            <a:spLocks noChangeArrowheads="1"/>
          </p:cNvSpPr>
          <p:nvPr/>
        </p:nvSpPr>
        <p:spPr bwMode="auto">
          <a:xfrm>
            <a:off x="2660177" y="1981721"/>
            <a:ext cx="122027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idiv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1600" i="1" dirty="0" err="1">
                <a:latin typeface="Times New Roman" pitchFamily="18" charset="0"/>
                <a:cs typeface="Times New Roman" pitchFamily="18" charset="0"/>
              </a:rPr>
              <a:t>reg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1600" i="1" dirty="0" err="1">
                <a:latin typeface="Times New Roman" pitchFamily="18" charset="0"/>
                <a:cs typeface="Times New Roman" pitchFamily="18" charset="0"/>
              </a:rPr>
              <a:t>mem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15" name="Rectangle 15"/>
          <p:cNvSpPr>
            <a:spLocks noChangeArrowheads="1"/>
          </p:cNvSpPr>
          <p:nvPr/>
        </p:nvSpPr>
        <p:spPr bwMode="auto">
          <a:xfrm>
            <a:off x="5211046" y="1958187"/>
            <a:ext cx="66845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idiv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ebx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ectangle 17"/>
          <p:cNvSpPr>
            <a:spLocks noChangeArrowheads="1"/>
          </p:cNvSpPr>
          <p:nvPr/>
        </p:nvSpPr>
        <p:spPr bwMode="auto">
          <a:xfrm>
            <a:off x="7141777" y="1815192"/>
            <a:ext cx="2731517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Divide (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edx:eax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) by the contents</a:t>
            </a:r>
          </a:p>
          <a:p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ebx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eax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contains the quotient,</a:t>
            </a:r>
          </a:p>
          <a:p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edx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contains the remainder.</a:t>
            </a:r>
          </a:p>
        </p:txBody>
      </p:sp>
      <p:cxnSp>
        <p:nvCxnSpPr>
          <p:cNvPr id="29" name="Straight Connector 28"/>
          <p:cNvCxnSpPr/>
          <p:nvPr/>
        </p:nvCxnSpPr>
        <p:spPr>
          <a:xfrm>
            <a:off x="2371811" y="1777092"/>
            <a:ext cx="771954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0091351" y="1489754"/>
            <a:ext cx="0" cy="28733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2362200" y="282576"/>
            <a:ext cx="7416800" cy="936625"/>
          </a:xfrm>
        </p:spPr>
        <p:txBody>
          <a:bodyPr vert="horz" lIns="0" tIns="0" rIns="0" bIns="0" rtlCol="0" anchor="ctr">
            <a:norm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fr-FR" dirty="0" err="1">
                <a:solidFill>
                  <a:schemeClr val="tx1"/>
                </a:solidFill>
              </a:rPr>
              <a:t>Example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819400" y="1905001"/>
            <a:ext cx="67056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>
                <a:latin typeface="Times New Roman" pitchFamily="18" charset="0"/>
                <a:cs typeface="Times New Roman" pitchFamily="18" charset="0"/>
              </a:rPr>
              <a:t>Write an assembly code snippet to divide -50 by 3. Save the quotient in</a:t>
            </a:r>
          </a:p>
          <a:p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eax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, and remainder in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edx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b="1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Answer:</a:t>
            </a:r>
          </a:p>
          <a:p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err="1"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edx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-1</a:t>
            </a:r>
          </a:p>
          <a:p>
            <a:r>
              <a:rPr lang="en-US" dirty="0" err="1"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eax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-50</a:t>
            </a:r>
          </a:p>
          <a:p>
            <a:r>
              <a:rPr lang="en-US" dirty="0" err="1"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ebx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3</a:t>
            </a:r>
          </a:p>
          <a:p>
            <a:r>
              <a:rPr lang="en-US" dirty="0" err="1">
                <a:latin typeface="Courier New" pitchFamily="49" charset="0"/>
                <a:cs typeface="Courier New" pitchFamily="49" charset="0"/>
              </a:rPr>
              <a:t>idiv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ebx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endParaRPr lang="en-US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i="1" dirty="0">
                <a:latin typeface="Times New Roman" pitchFamily="18" charset="0"/>
                <a:cs typeface="Times New Roman" pitchFamily="18" charset="0"/>
              </a:rPr>
              <a:t>	At the end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eax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contains -16, and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edx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contains -2.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2336800" y="282576"/>
            <a:ext cx="7416800" cy="936625"/>
          </a:xfrm>
        </p:spPr>
        <p:txBody>
          <a:bodyPr vert="horz" lIns="0" tIns="0" rIns="0" bIns="0" rtlCol="0" anchor="ctr">
            <a:norm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fr-FR" dirty="0" err="1">
                <a:solidFill>
                  <a:schemeClr val="tx1"/>
                </a:solidFill>
              </a:rPr>
              <a:t>Logical</a:t>
            </a:r>
            <a:r>
              <a:rPr lang="fr-FR" dirty="0">
                <a:solidFill>
                  <a:schemeClr val="tx1"/>
                </a:solidFill>
              </a:rPr>
              <a:t> Instructions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2362200" y="3505201"/>
            <a:ext cx="7924800" cy="2663825"/>
          </a:xfrm>
        </p:spPr>
        <p:txBody>
          <a:bodyPr vert="horz" lIns="0" tIns="0" rIns="0" bIns="0" rtlCol="0">
            <a:normAutofit/>
          </a:bodyPr>
          <a:lstStyle>
            <a:defPPr marL="432000" marR="0" lvl="0" indent="-324000" algn="l" hangingPunct="1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defPPr>
            <a:lvl1pPr marL="432000" marR="0" lvl="0" indent="-324000" algn="l" hangingPunct="1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1pPr>
            <a:lvl2pPr marL="864000" marR="0" lvl="1" indent="-324000" algn="l" hangingPunct="1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tabLst/>
              <a:defRPr lang="fr-FR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2pPr>
            <a:lvl3pPr marL="1295999" marR="0" lvl="2" indent="-288000" algn="l" hangingPunct="1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3pPr>
            <a:lvl4pPr marL="1728000" marR="0" lvl="3" indent="-216000" algn="l" hangingPunct="1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4pPr>
            <a:lvl5pPr marL="2160000" marR="0" lvl="4" indent="-216000" algn="l" hangingPunct="1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5pPr>
            <a:lvl6pPr marL="2592000" marR="0" lvl="5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6pPr>
            <a:lvl7pPr marL="3024000" marR="0" lvl="6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7pPr>
            <a:lvl8pPr marL="3456000" marR="0" lvl="7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8pPr>
            <a:lvl9pPr marL="3887999" marR="0" lvl="8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9pPr>
          </a:lstStyle>
          <a:p>
            <a:pPr lvl="0">
              <a:buSzPct val="100000"/>
              <a:buFont typeface="Symbol" panose="05050102010706020507" pitchFamily="18" charset="2"/>
              <a:buChar char="*"/>
            </a:pPr>
            <a:r>
              <a:rPr lang="en-US" dirty="0">
                <a:solidFill>
                  <a:srgbClr val="2300DC"/>
                </a:solidFill>
                <a:latin typeface="Calibri" panose="020F0502020204030204" pitchFamily="34" charset="0"/>
              </a:rPr>
              <a:t>and</a:t>
            </a:r>
            <a:r>
              <a:rPr lang="en-US" dirty="0">
                <a:latin typeface="Calibri" panose="020F0502020204030204" pitchFamily="34" charset="0"/>
              </a:rPr>
              <a:t>, </a:t>
            </a:r>
            <a:r>
              <a:rPr lang="en-US" dirty="0">
                <a:solidFill>
                  <a:srgbClr val="2300DC"/>
                </a:solidFill>
                <a:latin typeface="Calibri" panose="020F0502020204030204" pitchFamily="34" charset="0"/>
              </a:rPr>
              <a:t>or</a:t>
            </a:r>
            <a:r>
              <a:rPr lang="en-US" dirty="0">
                <a:latin typeface="Calibri" panose="020F0502020204030204" pitchFamily="34" charset="0"/>
              </a:rPr>
              <a:t>, and </a:t>
            </a:r>
            <a:r>
              <a:rPr lang="en-US" dirty="0" err="1">
                <a:solidFill>
                  <a:srgbClr val="2300DC"/>
                </a:solidFill>
                <a:latin typeface="Calibri" panose="020F0502020204030204" pitchFamily="34" charset="0"/>
              </a:rPr>
              <a:t>xor</a:t>
            </a:r>
            <a:r>
              <a:rPr lang="en-US" dirty="0">
                <a:latin typeface="Calibri" panose="020F0502020204030204" pitchFamily="34" charset="0"/>
              </a:rPr>
              <a:t> are standard 2 operand ALU instructions where the first operand is also the destination</a:t>
            </a:r>
          </a:p>
          <a:p>
            <a:pPr lvl="0">
              <a:buSzPct val="100000"/>
              <a:buFont typeface="Symbol" panose="05050102010706020507" pitchFamily="18" charset="2"/>
              <a:buChar char="*"/>
            </a:pPr>
            <a:r>
              <a:rPr lang="en-US" dirty="0">
                <a:latin typeface="Calibri" panose="020F0502020204030204" pitchFamily="34" charset="0"/>
              </a:rPr>
              <a:t>The </a:t>
            </a:r>
            <a:r>
              <a:rPr lang="en-US" dirty="0">
                <a:solidFill>
                  <a:srgbClr val="FF3333"/>
                </a:solidFill>
                <a:latin typeface="Calibri" panose="020F0502020204030204" pitchFamily="34" charset="0"/>
              </a:rPr>
              <a:t>not</a:t>
            </a:r>
            <a:r>
              <a:rPr lang="en-US" dirty="0">
                <a:latin typeface="Calibri" panose="020F0502020204030204" pitchFamily="34" charset="0"/>
              </a:rPr>
              <a:t> instruction is a 1 operand instruction</a:t>
            </a:r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 bwMode="auto">
          <a:xfrm>
            <a:off x="2898776" y="1828800"/>
            <a:ext cx="6626225" cy="1371600"/>
            <a:chOff x="1104" y="1056"/>
            <a:chExt cx="4174" cy="864"/>
          </a:xfrm>
        </p:grpSpPr>
        <p:sp>
          <p:nvSpPr>
            <p:cNvPr id="8" name="AutoShape 5"/>
            <p:cNvSpPr>
              <a:spLocks noChangeAspect="1" noChangeArrowheads="1" noTextEdit="1"/>
            </p:cNvSpPr>
            <p:nvPr/>
          </p:nvSpPr>
          <p:spPr bwMode="auto">
            <a:xfrm>
              <a:off x="1104" y="1056"/>
              <a:ext cx="4174" cy="8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" name="Line 7"/>
            <p:cNvSpPr>
              <a:spLocks noChangeShapeType="1"/>
            </p:cNvSpPr>
            <p:nvPr/>
          </p:nvSpPr>
          <p:spPr bwMode="auto">
            <a:xfrm flipV="1">
              <a:off x="1154" y="1106"/>
              <a:ext cx="0" cy="148"/>
            </a:xfrm>
            <a:prstGeom prst="line">
              <a:avLst/>
            </a:prstGeom>
            <a:noFill/>
            <a:ln w="8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Line 8"/>
            <p:cNvSpPr>
              <a:spLocks noChangeShapeType="1"/>
            </p:cNvSpPr>
            <p:nvPr/>
          </p:nvSpPr>
          <p:spPr bwMode="auto">
            <a:xfrm flipV="1">
              <a:off x="1121" y="1106"/>
              <a:ext cx="0" cy="148"/>
            </a:xfrm>
            <a:prstGeom prst="line">
              <a:avLst/>
            </a:prstGeom>
            <a:noFill/>
            <a:ln w="8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Line 9"/>
            <p:cNvSpPr>
              <a:spLocks noChangeShapeType="1"/>
            </p:cNvSpPr>
            <p:nvPr/>
          </p:nvSpPr>
          <p:spPr bwMode="auto">
            <a:xfrm>
              <a:off x="1121" y="1106"/>
              <a:ext cx="4134" cy="0"/>
            </a:xfrm>
            <a:prstGeom prst="line">
              <a:avLst/>
            </a:prstGeom>
            <a:noFill/>
            <a:ln w="8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" name="Line 10"/>
            <p:cNvSpPr>
              <a:spLocks noChangeShapeType="1"/>
            </p:cNvSpPr>
            <p:nvPr/>
          </p:nvSpPr>
          <p:spPr bwMode="auto">
            <a:xfrm>
              <a:off x="1121" y="1073"/>
              <a:ext cx="4134" cy="0"/>
            </a:xfrm>
            <a:prstGeom prst="line">
              <a:avLst/>
            </a:prstGeom>
            <a:noFill/>
            <a:ln w="8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auto">
            <a:xfrm>
              <a:off x="1228" y="1098"/>
              <a:ext cx="533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>
                  <a:solidFill>
                    <a:srgbClr val="1A1B1C"/>
                  </a:solidFill>
                  <a:latin typeface="Times New Roman" pitchFamily="18" charset="0"/>
                  <a:cs typeface="Times New Roman" pitchFamily="18" charset="0"/>
                </a:rPr>
                <a:t>Semantics</a:t>
              </a:r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" name="Line 12"/>
            <p:cNvSpPr>
              <a:spLocks noChangeShapeType="1"/>
            </p:cNvSpPr>
            <p:nvPr/>
          </p:nvSpPr>
          <p:spPr bwMode="auto">
            <a:xfrm flipV="1">
              <a:off x="3113" y="1106"/>
              <a:ext cx="0" cy="148"/>
            </a:xfrm>
            <a:prstGeom prst="line">
              <a:avLst/>
            </a:prstGeom>
            <a:noFill/>
            <a:ln w="8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auto">
            <a:xfrm>
              <a:off x="3188" y="1098"/>
              <a:ext cx="460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solidFill>
                    <a:srgbClr val="1A1B1C"/>
                  </a:solidFill>
                  <a:latin typeface="Times New Roman" pitchFamily="18" charset="0"/>
                  <a:cs typeface="Times New Roman" pitchFamily="18" charset="0"/>
                </a:rPr>
                <a:t>Example</a:t>
              </a:r>
              <a:endParaRPr lang="en-US" sz="16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Line 14"/>
            <p:cNvSpPr>
              <a:spLocks noChangeShapeType="1"/>
            </p:cNvSpPr>
            <p:nvPr/>
          </p:nvSpPr>
          <p:spPr bwMode="auto">
            <a:xfrm flipV="1">
              <a:off x="3949" y="1106"/>
              <a:ext cx="0" cy="148"/>
            </a:xfrm>
            <a:prstGeom prst="line">
              <a:avLst/>
            </a:prstGeom>
            <a:noFill/>
            <a:ln w="8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" name="Rectangle 15"/>
            <p:cNvSpPr>
              <a:spLocks noChangeArrowheads="1"/>
            </p:cNvSpPr>
            <p:nvPr/>
          </p:nvSpPr>
          <p:spPr bwMode="auto">
            <a:xfrm>
              <a:off x="4031" y="1098"/>
              <a:ext cx="626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>
                  <a:solidFill>
                    <a:srgbClr val="1A1B1C"/>
                  </a:solidFill>
                  <a:latin typeface="Times New Roman" pitchFamily="18" charset="0"/>
                  <a:cs typeface="Times New Roman" pitchFamily="18" charset="0"/>
                </a:rPr>
                <a:t>Explanation</a:t>
              </a:r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" name="Freeform 16"/>
            <p:cNvSpPr>
              <a:spLocks noEditPoints="1"/>
            </p:cNvSpPr>
            <p:nvPr/>
          </p:nvSpPr>
          <p:spPr bwMode="auto">
            <a:xfrm>
              <a:off x="1121" y="1106"/>
              <a:ext cx="4134" cy="297"/>
            </a:xfrm>
            <a:custGeom>
              <a:avLst/>
              <a:gdLst>
                <a:gd name="T0" fmla="*/ 496 w 500"/>
                <a:gd name="T1" fmla="*/ 18 h 36"/>
                <a:gd name="T2" fmla="*/ 496 w 500"/>
                <a:gd name="T3" fmla="*/ 0 h 36"/>
                <a:gd name="T4" fmla="*/ 500 w 500"/>
                <a:gd name="T5" fmla="*/ 18 h 36"/>
                <a:gd name="T6" fmla="*/ 500 w 500"/>
                <a:gd name="T7" fmla="*/ 0 h 36"/>
                <a:gd name="T8" fmla="*/ 0 w 500"/>
                <a:gd name="T9" fmla="*/ 18 h 36"/>
                <a:gd name="T10" fmla="*/ 500 w 500"/>
                <a:gd name="T11" fmla="*/ 18 h 36"/>
                <a:gd name="T12" fmla="*/ 0 w 500"/>
                <a:gd name="T13" fmla="*/ 36 h 36"/>
                <a:gd name="T14" fmla="*/ 0 w 500"/>
                <a:gd name="T15" fmla="*/ 18 h 36"/>
                <a:gd name="T16" fmla="*/ 4 w 500"/>
                <a:gd name="T17" fmla="*/ 36 h 36"/>
                <a:gd name="T18" fmla="*/ 4 w 500"/>
                <a:gd name="T19" fmla="*/ 18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00" h="36">
                  <a:moveTo>
                    <a:pt x="496" y="18"/>
                  </a:moveTo>
                  <a:lnTo>
                    <a:pt x="496" y="0"/>
                  </a:lnTo>
                  <a:moveTo>
                    <a:pt x="500" y="18"/>
                  </a:moveTo>
                  <a:lnTo>
                    <a:pt x="500" y="0"/>
                  </a:lnTo>
                  <a:moveTo>
                    <a:pt x="0" y="18"/>
                  </a:moveTo>
                  <a:lnTo>
                    <a:pt x="500" y="18"/>
                  </a:lnTo>
                  <a:moveTo>
                    <a:pt x="0" y="36"/>
                  </a:moveTo>
                  <a:lnTo>
                    <a:pt x="0" y="18"/>
                  </a:lnTo>
                  <a:moveTo>
                    <a:pt x="4" y="36"/>
                  </a:moveTo>
                  <a:lnTo>
                    <a:pt x="4" y="18"/>
                  </a:lnTo>
                </a:path>
              </a:pathLst>
            </a:custGeom>
            <a:noFill/>
            <a:ln w="8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9" name="Rectangle 17"/>
            <p:cNvSpPr>
              <a:spLocks noChangeArrowheads="1"/>
            </p:cNvSpPr>
            <p:nvPr/>
          </p:nvSpPr>
          <p:spPr bwMode="auto">
            <a:xfrm>
              <a:off x="1228" y="1255"/>
              <a:ext cx="1611" cy="6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and (</a:t>
              </a:r>
              <a:r>
                <a:rPr lang="en-US" sz="1600" i="1" dirty="0" err="1">
                  <a:latin typeface="Times New Roman" pitchFamily="18" charset="0"/>
                  <a:cs typeface="Times New Roman" pitchFamily="18" charset="0"/>
                </a:rPr>
                <a:t>reg</a:t>
              </a:r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/</a:t>
              </a:r>
              <a:r>
                <a:rPr lang="en-US" sz="1600" i="1" dirty="0" err="1">
                  <a:latin typeface="Times New Roman" pitchFamily="18" charset="0"/>
                  <a:cs typeface="Times New Roman" pitchFamily="18" charset="0"/>
                </a:rPr>
                <a:t>mem</a:t>
              </a:r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), (</a:t>
              </a:r>
              <a:r>
                <a:rPr lang="en-US" sz="1600" i="1" dirty="0" err="1">
                  <a:latin typeface="Times New Roman" pitchFamily="18" charset="0"/>
                  <a:cs typeface="Times New Roman" pitchFamily="18" charset="0"/>
                </a:rPr>
                <a:t>reg</a:t>
              </a:r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/</a:t>
              </a:r>
              <a:r>
                <a:rPr lang="en-US" sz="1600" i="1" dirty="0" err="1">
                  <a:latin typeface="Times New Roman" pitchFamily="18" charset="0"/>
                  <a:cs typeface="Times New Roman" pitchFamily="18" charset="0"/>
                </a:rPr>
                <a:t>mem</a:t>
              </a:r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/</a:t>
              </a:r>
              <a:r>
                <a:rPr lang="en-US" sz="1600" i="1" dirty="0" err="1">
                  <a:latin typeface="Times New Roman" pitchFamily="18" charset="0"/>
                  <a:cs typeface="Times New Roman" pitchFamily="18" charset="0"/>
                </a:rPr>
                <a:t>imm</a:t>
              </a:r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)</a:t>
              </a:r>
            </a:p>
            <a:p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or (</a:t>
              </a:r>
              <a:r>
                <a:rPr lang="en-US" sz="1600" i="1" dirty="0" err="1">
                  <a:latin typeface="Times New Roman" pitchFamily="18" charset="0"/>
                  <a:cs typeface="Times New Roman" pitchFamily="18" charset="0"/>
                </a:rPr>
                <a:t>reg</a:t>
              </a:r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/</a:t>
              </a:r>
              <a:r>
                <a:rPr lang="en-US" sz="1600" i="1" dirty="0" err="1">
                  <a:latin typeface="Times New Roman" pitchFamily="18" charset="0"/>
                  <a:cs typeface="Times New Roman" pitchFamily="18" charset="0"/>
                </a:rPr>
                <a:t>mem</a:t>
              </a:r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), (</a:t>
              </a:r>
              <a:r>
                <a:rPr lang="en-US" sz="1600" i="1" dirty="0" err="1">
                  <a:latin typeface="Times New Roman" pitchFamily="18" charset="0"/>
                  <a:cs typeface="Times New Roman" pitchFamily="18" charset="0"/>
                </a:rPr>
                <a:t>reg</a:t>
              </a:r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/</a:t>
              </a:r>
              <a:r>
                <a:rPr lang="en-US" sz="1600" i="1" dirty="0" err="1">
                  <a:latin typeface="Times New Roman" pitchFamily="18" charset="0"/>
                  <a:cs typeface="Times New Roman" pitchFamily="18" charset="0"/>
                </a:rPr>
                <a:t>mem</a:t>
              </a:r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/</a:t>
              </a:r>
              <a:r>
                <a:rPr lang="en-US" sz="1600" i="1" dirty="0" err="1">
                  <a:latin typeface="Times New Roman" pitchFamily="18" charset="0"/>
                  <a:cs typeface="Times New Roman" pitchFamily="18" charset="0"/>
                </a:rPr>
                <a:t>imm</a:t>
              </a:r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)</a:t>
              </a:r>
            </a:p>
            <a:p>
              <a:r>
                <a:rPr lang="en-US" sz="1600" dirty="0" err="1">
                  <a:latin typeface="Times New Roman" pitchFamily="18" charset="0"/>
                  <a:cs typeface="Times New Roman" pitchFamily="18" charset="0"/>
                </a:rPr>
                <a:t>xor</a:t>
              </a:r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 (</a:t>
              </a:r>
              <a:r>
                <a:rPr lang="en-US" sz="1600" i="1" dirty="0" err="1">
                  <a:latin typeface="Times New Roman" pitchFamily="18" charset="0"/>
                  <a:cs typeface="Times New Roman" pitchFamily="18" charset="0"/>
                </a:rPr>
                <a:t>reg</a:t>
              </a:r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/</a:t>
              </a:r>
              <a:r>
                <a:rPr lang="en-US" sz="1600" i="1" dirty="0" err="1">
                  <a:latin typeface="Times New Roman" pitchFamily="18" charset="0"/>
                  <a:cs typeface="Times New Roman" pitchFamily="18" charset="0"/>
                </a:rPr>
                <a:t>mem</a:t>
              </a:r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), (</a:t>
              </a:r>
              <a:r>
                <a:rPr lang="en-US" sz="1600" i="1" dirty="0" err="1">
                  <a:latin typeface="Times New Roman" pitchFamily="18" charset="0"/>
                  <a:cs typeface="Times New Roman" pitchFamily="18" charset="0"/>
                </a:rPr>
                <a:t>reg</a:t>
              </a:r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/</a:t>
              </a:r>
              <a:r>
                <a:rPr lang="en-US" sz="1600" i="1" dirty="0" err="1">
                  <a:latin typeface="Times New Roman" pitchFamily="18" charset="0"/>
                  <a:cs typeface="Times New Roman" pitchFamily="18" charset="0"/>
                </a:rPr>
                <a:t>mem</a:t>
              </a:r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/</a:t>
              </a:r>
              <a:r>
                <a:rPr lang="en-US" sz="1600" i="1" dirty="0" err="1">
                  <a:latin typeface="Times New Roman" pitchFamily="18" charset="0"/>
                  <a:cs typeface="Times New Roman" pitchFamily="18" charset="0"/>
                </a:rPr>
                <a:t>imm</a:t>
              </a:r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)</a:t>
              </a:r>
            </a:p>
            <a:p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not (</a:t>
              </a:r>
              <a:r>
                <a:rPr lang="en-US" sz="1600" i="1" dirty="0" err="1">
                  <a:latin typeface="Times New Roman" pitchFamily="18" charset="0"/>
                  <a:cs typeface="Times New Roman" pitchFamily="18" charset="0"/>
                </a:rPr>
                <a:t>reg</a:t>
              </a:r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/</a:t>
              </a:r>
              <a:r>
                <a:rPr lang="en-US" sz="1600" i="1" dirty="0" err="1">
                  <a:latin typeface="Times New Roman" pitchFamily="18" charset="0"/>
                  <a:cs typeface="Times New Roman" pitchFamily="18" charset="0"/>
                </a:rPr>
                <a:t>mem</a:t>
              </a:r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)</a:t>
              </a:r>
            </a:p>
          </p:txBody>
        </p:sp>
        <p:sp>
          <p:nvSpPr>
            <p:cNvPr id="20" name="Line 18"/>
            <p:cNvSpPr>
              <a:spLocks noChangeShapeType="1"/>
            </p:cNvSpPr>
            <p:nvPr/>
          </p:nvSpPr>
          <p:spPr bwMode="auto">
            <a:xfrm flipV="1">
              <a:off x="3113" y="1254"/>
              <a:ext cx="0" cy="149"/>
            </a:xfrm>
            <a:prstGeom prst="line">
              <a:avLst/>
            </a:prstGeom>
            <a:noFill/>
            <a:ln w="8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" name="Rectangle 19"/>
            <p:cNvSpPr>
              <a:spLocks noChangeArrowheads="1"/>
            </p:cNvSpPr>
            <p:nvPr/>
          </p:nvSpPr>
          <p:spPr bwMode="auto">
            <a:xfrm>
              <a:off x="3188" y="1255"/>
              <a:ext cx="654" cy="6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and </a:t>
              </a:r>
              <a:r>
                <a:rPr lang="en-US" sz="1600" dirty="0" err="1">
                  <a:latin typeface="Times New Roman" pitchFamily="18" charset="0"/>
                  <a:cs typeface="Times New Roman" pitchFamily="18" charset="0"/>
                </a:rPr>
                <a:t>eax</a:t>
              </a:r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, </a:t>
              </a:r>
              <a:r>
                <a:rPr lang="en-US" sz="1600" dirty="0" err="1">
                  <a:latin typeface="Times New Roman" pitchFamily="18" charset="0"/>
                  <a:cs typeface="Times New Roman" pitchFamily="18" charset="0"/>
                </a:rPr>
                <a:t>ebx</a:t>
              </a:r>
              <a:endParaRPr lang="en-US" sz="1600" dirty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or </a:t>
              </a:r>
              <a:r>
                <a:rPr lang="en-US" sz="1600" dirty="0" err="1">
                  <a:latin typeface="Times New Roman" pitchFamily="18" charset="0"/>
                  <a:cs typeface="Times New Roman" pitchFamily="18" charset="0"/>
                </a:rPr>
                <a:t>eax</a:t>
              </a:r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, </a:t>
              </a:r>
              <a:r>
                <a:rPr lang="en-US" sz="1600" dirty="0" err="1">
                  <a:latin typeface="Times New Roman" pitchFamily="18" charset="0"/>
                  <a:cs typeface="Times New Roman" pitchFamily="18" charset="0"/>
                </a:rPr>
                <a:t>ebx</a:t>
              </a:r>
              <a:endParaRPr lang="en-US" sz="1600" dirty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en-US" sz="1600" dirty="0" err="1">
                  <a:latin typeface="Times New Roman" pitchFamily="18" charset="0"/>
                  <a:cs typeface="Times New Roman" pitchFamily="18" charset="0"/>
                </a:rPr>
                <a:t>xor</a:t>
              </a:r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600" dirty="0" err="1">
                  <a:latin typeface="Times New Roman" pitchFamily="18" charset="0"/>
                  <a:cs typeface="Times New Roman" pitchFamily="18" charset="0"/>
                </a:rPr>
                <a:t>eax</a:t>
              </a:r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, </a:t>
              </a:r>
              <a:r>
                <a:rPr lang="en-US" sz="1600" dirty="0" err="1">
                  <a:latin typeface="Times New Roman" pitchFamily="18" charset="0"/>
                  <a:cs typeface="Times New Roman" pitchFamily="18" charset="0"/>
                </a:rPr>
                <a:t>ebx</a:t>
              </a:r>
              <a:endParaRPr lang="en-US" sz="1600" dirty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not </a:t>
              </a:r>
              <a:r>
                <a:rPr lang="en-US" sz="1600" dirty="0" err="1">
                  <a:latin typeface="Times New Roman" pitchFamily="18" charset="0"/>
                  <a:cs typeface="Times New Roman" pitchFamily="18" charset="0"/>
                </a:rPr>
                <a:t>eax</a:t>
              </a:r>
              <a:endParaRPr lang="en-US" sz="16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Line 20"/>
            <p:cNvSpPr>
              <a:spLocks noChangeShapeType="1"/>
            </p:cNvSpPr>
            <p:nvPr/>
          </p:nvSpPr>
          <p:spPr bwMode="auto">
            <a:xfrm flipV="1">
              <a:off x="3949" y="1254"/>
              <a:ext cx="0" cy="149"/>
            </a:xfrm>
            <a:prstGeom prst="line">
              <a:avLst/>
            </a:prstGeom>
            <a:noFill/>
            <a:ln w="8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" name="Rectangle 21"/>
            <p:cNvSpPr>
              <a:spLocks noChangeArrowheads="1"/>
            </p:cNvSpPr>
            <p:nvPr/>
          </p:nvSpPr>
          <p:spPr bwMode="auto">
            <a:xfrm>
              <a:off x="4031" y="1255"/>
              <a:ext cx="1076" cy="6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sz="1600" dirty="0" err="1">
                  <a:latin typeface="Times New Roman" pitchFamily="18" charset="0"/>
                  <a:cs typeface="Times New Roman" pitchFamily="18" charset="0"/>
                </a:rPr>
                <a:t>eax</a:t>
              </a:r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600" i="1" dirty="0">
                  <a:latin typeface="Times New Roman" pitchFamily="18" charset="0"/>
                  <a:cs typeface="Times New Roman" pitchFamily="18" charset="0"/>
                </a:rPr>
                <a:t>← </a:t>
              </a:r>
              <a:r>
                <a:rPr lang="en-US" sz="1600" dirty="0" err="1">
                  <a:latin typeface="Times New Roman" pitchFamily="18" charset="0"/>
                  <a:cs typeface="Times New Roman" pitchFamily="18" charset="0"/>
                </a:rPr>
                <a:t>eax</a:t>
              </a:r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 AND </a:t>
              </a:r>
              <a:r>
                <a:rPr lang="en-US" sz="1600" dirty="0" err="1">
                  <a:latin typeface="Times New Roman" pitchFamily="18" charset="0"/>
                  <a:cs typeface="Times New Roman" pitchFamily="18" charset="0"/>
                </a:rPr>
                <a:t>ebx</a:t>
              </a:r>
              <a:endParaRPr lang="en-US" sz="1600" dirty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en-US" sz="1600" dirty="0" err="1">
                  <a:latin typeface="Times New Roman" pitchFamily="18" charset="0"/>
                  <a:cs typeface="Times New Roman" pitchFamily="18" charset="0"/>
                </a:rPr>
                <a:t>eax</a:t>
              </a:r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600" i="1" dirty="0">
                  <a:latin typeface="Times New Roman" pitchFamily="18" charset="0"/>
                  <a:cs typeface="Times New Roman" pitchFamily="18" charset="0"/>
                </a:rPr>
                <a:t>← </a:t>
              </a:r>
              <a:r>
                <a:rPr lang="en-US" sz="1600" dirty="0" err="1">
                  <a:latin typeface="Times New Roman" pitchFamily="18" charset="0"/>
                  <a:cs typeface="Times New Roman" pitchFamily="18" charset="0"/>
                </a:rPr>
                <a:t>eax</a:t>
              </a:r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 OR </a:t>
              </a:r>
              <a:r>
                <a:rPr lang="en-US" sz="1600" dirty="0" err="1">
                  <a:latin typeface="Times New Roman" pitchFamily="18" charset="0"/>
                  <a:cs typeface="Times New Roman" pitchFamily="18" charset="0"/>
                </a:rPr>
                <a:t>ebx</a:t>
              </a:r>
              <a:endParaRPr lang="en-US" sz="1600" dirty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en-US" sz="1600" dirty="0" err="1">
                  <a:latin typeface="Times New Roman" pitchFamily="18" charset="0"/>
                  <a:cs typeface="Times New Roman" pitchFamily="18" charset="0"/>
                </a:rPr>
                <a:t>eax</a:t>
              </a:r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600" i="1" dirty="0">
                  <a:latin typeface="Times New Roman" pitchFamily="18" charset="0"/>
                  <a:cs typeface="Times New Roman" pitchFamily="18" charset="0"/>
                </a:rPr>
                <a:t>← </a:t>
              </a:r>
              <a:r>
                <a:rPr lang="en-US" sz="1600" dirty="0" err="1">
                  <a:latin typeface="Times New Roman" pitchFamily="18" charset="0"/>
                  <a:cs typeface="Times New Roman" pitchFamily="18" charset="0"/>
                </a:rPr>
                <a:t>eax</a:t>
              </a:r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 XOR </a:t>
              </a:r>
              <a:r>
                <a:rPr lang="en-US" sz="1600" dirty="0" err="1">
                  <a:latin typeface="Times New Roman" pitchFamily="18" charset="0"/>
                  <a:cs typeface="Times New Roman" pitchFamily="18" charset="0"/>
                </a:rPr>
                <a:t>ebx</a:t>
              </a:r>
              <a:endParaRPr lang="en-US" sz="1600" dirty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en-US" sz="1600" dirty="0" err="1">
                  <a:latin typeface="Times New Roman" pitchFamily="18" charset="0"/>
                  <a:cs typeface="Times New Roman" pitchFamily="18" charset="0"/>
                </a:rPr>
                <a:t>eax</a:t>
              </a:r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600" i="1" dirty="0">
                  <a:latin typeface="Times New Roman" pitchFamily="18" charset="0"/>
                  <a:cs typeface="Times New Roman" pitchFamily="18" charset="0"/>
                </a:rPr>
                <a:t>← </a:t>
              </a:r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∼ </a:t>
              </a:r>
              <a:r>
                <a:rPr lang="en-US" sz="1600" dirty="0" err="1">
                  <a:latin typeface="Times New Roman" pitchFamily="18" charset="0"/>
                  <a:cs typeface="Times New Roman" pitchFamily="18" charset="0"/>
                </a:rPr>
                <a:t>eax</a:t>
              </a:r>
              <a:endParaRPr lang="en-US" sz="16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" name="Freeform 22"/>
            <p:cNvSpPr>
              <a:spLocks noEditPoints="1"/>
            </p:cNvSpPr>
            <p:nvPr/>
          </p:nvSpPr>
          <p:spPr bwMode="auto">
            <a:xfrm>
              <a:off x="1121" y="1254"/>
              <a:ext cx="4134" cy="306"/>
            </a:xfrm>
            <a:custGeom>
              <a:avLst/>
              <a:gdLst>
                <a:gd name="T0" fmla="*/ 496 w 500"/>
                <a:gd name="T1" fmla="*/ 18 h 37"/>
                <a:gd name="T2" fmla="*/ 496 w 500"/>
                <a:gd name="T3" fmla="*/ 0 h 37"/>
                <a:gd name="T4" fmla="*/ 500 w 500"/>
                <a:gd name="T5" fmla="*/ 18 h 37"/>
                <a:gd name="T6" fmla="*/ 500 w 500"/>
                <a:gd name="T7" fmla="*/ 0 h 37"/>
                <a:gd name="T8" fmla="*/ 0 w 500"/>
                <a:gd name="T9" fmla="*/ 19 h 37"/>
                <a:gd name="T10" fmla="*/ 500 w 500"/>
                <a:gd name="T11" fmla="*/ 19 h 37"/>
                <a:gd name="T12" fmla="*/ 0 w 500"/>
                <a:gd name="T13" fmla="*/ 37 h 37"/>
                <a:gd name="T14" fmla="*/ 0 w 500"/>
                <a:gd name="T15" fmla="*/ 19 h 37"/>
                <a:gd name="T16" fmla="*/ 4 w 500"/>
                <a:gd name="T17" fmla="*/ 37 h 37"/>
                <a:gd name="T18" fmla="*/ 4 w 500"/>
                <a:gd name="T19" fmla="*/ 19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00" h="37">
                  <a:moveTo>
                    <a:pt x="496" y="18"/>
                  </a:moveTo>
                  <a:lnTo>
                    <a:pt x="496" y="0"/>
                  </a:lnTo>
                  <a:moveTo>
                    <a:pt x="500" y="18"/>
                  </a:moveTo>
                  <a:lnTo>
                    <a:pt x="500" y="0"/>
                  </a:lnTo>
                  <a:moveTo>
                    <a:pt x="0" y="19"/>
                  </a:moveTo>
                  <a:lnTo>
                    <a:pt x="500" y="19"/>
                  </a:lnTo>
                  <a:moveTo>
                    <a:pt x="0" y="37"/>
                  </a:moveTo>
                  <a:lnTo>
                    <a:pt x="0" y="19"/>
                  </a:lnTo>
                  <a:moveTo>
                    <a:pt x="4" y="37"/>
                  </a:moveTo>
                  <a:lnTo>
                    <a:pt x="4" y="19"/>
                  </a:lnTo>
                </a:path>
              </a:pathLst>
            </a:custGeom>
            <a:noFill/>
            <a:ln w="8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" name="Line 23"/>
            <p:cNvSpPr>
              <a:spLocks noChangeShapeType="1"/>
            </p:cNvSpPr>
            <p:nvPr/>
          </p:nvSpPr>
          <p:spPr bwMode="auto">
            <a:xfrm flipV="1">
              <a:off x="3113" y="1411"/>
              <a:ext cx="0" cy="149"/>
            </a:xfrm>
            <a:prstGeom prst="line">
              <a:avLst/>
            </a:prstGeom>
            <a:noFill/>
            <a:ln w="8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" name="Line 24"/>
            <p:cNvSpPr>
              <a:spLocks noChangeShapeType="1"/>
            </p:cNvSpPr>
            <p:nvPr/>
          </p:nvSpPr>
          <p:spPr bwMode="auto">
            <a:xfrm flipV="1">
              <a:off x="3949" y="1411"/>
              <a:ext cx="0" cy="149"/>
            </a:xfrm>
            <a:prstGeom prst="line">
              <a:avLst/>
            </a:prstGeom>
            <a:noFill/>
            <a:ln w="8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" name="Freeform 25"/>
            <p:cNvSpPr>
              <a:spLocks noEditPoints="1"/>
            </p:cNvSpPr>
            <p:nvPr/>
          </p:nvSpPr>
          <p:spPr bwMode="auto">
            <a:xfrm>
              <a:off x="1121" y="1411"/>
              <a:ext cx="4134" cy="306"/>
            </a:xfrm>
            <a:custGeom>
              <a:avLst/>
              <a:gdLst>
                <a:gd name="T0" fmla="*/ 496 w 500"/>
                <a:gd name="T1" fmla="*/ 18 h 37"/>
                <a:gd name="T2" fmla="*/ 496 w 500"/>
                <a:gd name="T3" fmla="*/ 0 h 37"/>
                <a:gd name="T4" fmla="*/ 500 w 500"/>
                <a:gd name="T5" fmla="*/ 18 h 37"/>
                <a:gd name="T6" fmla="*/ 500 w 500"/>
                <a:gd name="T7" fmla="*/ 0 h 37"/>
                <a:gd name="T8" fmla="*/ 0 w 500"/>
                <a:gd name="T9" fmla="*/ 18 h 37"/>
                <a:gd name="T10" fmla="*/ 500 w 500"/>
                <a:gd name="T11" fmla="*/ 18 h 37"/>
                <a:gd name="T12" fmla="*/ 0 w 500"/>
                <a:gd name="T13" fmla="*/ 37 h 37"/>
                <a:gd name="T14" fmla="*/ 0 w 500"/>
                <a:gd name="T15" fmla="*/ 19 h 37"/>
                <a:gd name="T16" fmla="*/ 4 w 500"/>
                <a:gd name="T17" fmla="*/ 37 h 37"/>
                <a:gd name="T18" fmla="*/ 4 w 500"/>
                <a:gd name="T19" fmla="*/ 19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00" h="37">
                  <a:moveTo>
                    <a:pt x="496" y="18"/>
                  </a:moveTo>
                  <a:lnTo>
                    <a:pt x="496" y="0"/>
                  </a:lnTo>
                  <a:moveTo>
                    <a:pt x="500" y="18"/>
                  </a:moveTo>
                  <a:lnTo>
                    <a:pt x="500" y="0"/>
                  </a:lnTo>
                  <a:moveTo>
                    <a:pt x="0" y="18"/>
                  </a:moveTo>
                  <a:lnTo>
                    <a:pt x="500" y="18"/>
                  </a:lnTo>
                  <a:moveTo>
                    <a:pt x="0" y="37"/>
                  </a:moveTo>
                  <a:lnTo>
                    <a:pt x="0" y="19"/>
                  </a:lnTo>
                  <a:moveTo>
                    <a:pt x="4" y="37"/>
                  </a:moveTo>
                  <a:lnTo>
                    <a:pt x="4" y="19"/>
                  </a:lnTo>
                </a:path>
              </a:pathLst>
            </a:custGeom>
            <a:noFill/>
            <a:ln w="8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" name="Line 26"/>
            <p:cNvSpPr>
              <a:spLocks noChangeShapeType="1"/>
            </p:cNvSpPr>
            <p:nvPr/>
          </p:nvSpPr>
          <p:spPr bwMode="auto">
            <a:xfrm flipV="1">
              <a:off x="3113" y="1568"/>
              <a:ext cx="0" cy="149"/>
            </a:xfrm>
            <a:prstGeom prst="line">
              <a:avLst/>
            </a:prstGeom>
            <a:noFill/>
            <a:ln w="8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" name="Line 27"/>
            <p:cNvSpPr>
              <a:spLocks noChangeShapeType="1"/>
            </p:cNvSpPr>
            <p:nvPr/>
          </p:nvSpPr>
          <p:spPr bwMode="auto">
            <a:xfrm flipV="1">
              <a:off x="3949" y="1568"/>
              <a:ext cx="0" cy="149"/>
            </a:xfrm>
            <a:prstGeom prst="line">
              <a:avLst/>
            </a:prstGeom>
            <a:noFill/>
            <a:ln w="8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" name="Freeform 28"/>
            <p:cNvSpPr>
              <a:spLocks noEditPoints="1"/>
            </p:cNvSpPr>
            <p:nvPr/>
          </p:nvSpPr>
          <p:spPr bwMode="auto">
            <a:xfrm>
              <a:off x="1121" y="1568"/>
              <a:ext cx="4134" cy="298"/>
            </a:xfrm>
            <a:custGeom>
              <a:avLst/>
              <a:gdLst>
                <a:gd name="T0" fmla="*/ 496 w 500"/>
                <a:gd name="T1" fmla="*/ 18 h 36"/>
                <a:gd name="T2" fmla="*/ 496 w 500"/>
                <a:gd name="T3" fmla="*/ 0 h 36"/>
                <a:gd name="T4" fmla="*/ 500 w 500"/>
                <a:gd name="T5" fmla="*/ 18 h 36"/>
                <a:gd name="T6" fmla="*/ 500 w 500"/>
                <a:gd name="T7" fmla="*/ 0 h 36"/>
                <a:gd name="T8" fmla="*/ 0 w 500"/>
                <a:gd name="T9" fmla="*/ 18 h 36"/>
                <a:gd name="T10" fmla="*/ 500 w 500"/>
                <a:gd name="T11" fmla="*/ 18 h 36"/>
                <a:gd name="T12" fmla="*/ 0 w 500"/>
                <a:gd name="T13" fmla="*/ 36 h 36"/>
                <a:gd name="T14" fmla="*/ 0 w 500"/>
                <a:gd name="T15" fmla="*/ 18 h 36"/>
                <a:gd name="T16" fmla="*/ 4 w 500"/>
                <a:gd name="T17" fmla="*/ 36 h 36"/>
                <a:gd name="T18" fmla="*/ 4 w 500"/>
                <a:gd name="T19" fmla="*/ 18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00" h="36">
                  <a:moveTo>
                    <a:pt x="496" y="18"/>
                  </a:moveTo>
                  <a:lnTo>
                    <a:pt x="496" y="0"/>
                  </a:lnTo>
                  <a:moveTo>
                    <a:pt x="500" y="18"/>
                  </a:moveTo>
                  <a:lnTo>
                    <a:pt x="500" y="0"/>
                  </a:lnTo>
                  <a:moveTo>
                    <a:pt x="0" y="18"/>
                  </a:moveTo>
                  <a:lnTo>
                    <a:pt x="500" y="18"/>
                  </a:lnTo>
                  <a:moveTo>
                    <a:pt x="0" y="36"/>
                  </a:moveTo>
                  <a:lnTo>
                    <a:pt x="0" y="18"/>
                  </a:lnTo>
                  <a:moveTo>
                    <a:pt x="4" y="36"/>
                  </a:moveTo>
                  <a:lnTo>
                    <a:pt x="4" y="18"/>
                  </a:lnTo>
                </a:path>
              </a:pathLst>
            </a:custGeom>
            <a:noFill/>
            <a:ln w="8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" name="Line 29"/>
            <p:cNvSpPr>
              <a:spLocks noChangeShapeType="1"/>
            </p:cNvSpPr>
            <p:nvPr/>
          </p:nvSpPr>
          <p:spPr bwMode="auto">
            <a:xfrm flipV="1">
              <a:off x="3113" y="1717"/>
              <a:ext cx="0" cy="149"/>
            </a:xfrm>
            <a:prstGeom prst="line">
              <a:avLst/>
            </a:prstGeom>
            <a:noFill/>
            <a:ln w="8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336" name="Line 30"/>
            <p:cNvSpPr>
              <a:spLocks noChangeShapeType="1"/>
            </p:cNvSpPr>
            <p:nvPr/>
          </p:nvSpPr>
          <p:spPr bwMode="auto">
            <a:xfrm flipV="1">
              <a:off x="3949" y="1717"/>
              <a:ext cx="0" cy="149"/>
            </a:xfrm>
            <a:prstGeom prst="line">
              <a:avLst/>
            </a:prstGeom>
            <a:noFill/>
            <a:ln w="8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337" name="Freeform 31"/>
            <p:cNvSpPr>
              <a:spLocks noEditPoints="1"/>
            </p:cNvSpPr>
            <p:nvPr/>
          </p:nvSpPr>
          <p:spPr bwMode="auto">
            <a:xfrm>
              <a:off x="1121" y="1717"/>
              <a:ext cx="4134" cy="182"/>
            </a:xfrm>
            <a:custGeom>
              <a:avLst/>
              <a:gdLst>
                <a:gd name="T0" fmla="*/ 496 w 500"/>
                <a:gd name="T1" fmla="*/ 18 h 22"/>
                <a:gd name="T2" fmla="*/ 496 w 500"/>
                <a:gd name="T3" fmla="*/ 0 h 22"/>
                <a:gd name="T4" fmla="*/ 500 w 500"/>
                <a:gd name="T5" fmla="*/ 18 h 22"/>
                <a:gd name="T6" fmla="*/ 500 w 500"/>
                <a:gd name="T7" fmla="*/ 0 h 22"/>
                <a:gd name="T8" fmla="*/ 0 w 500"/>
                <a:gd name="T9" fmla="*/ 18 h 22"/>
                <a:gd name="T10" fmla="*/ 500 w 500"/>
                <a:gd name="T11" fmla="*/ 18 h 22"/>
                <a:gd name="T12" fmla="*/ 0 w 500"/>
                <a:gd name="T13" fmla="*/ 22 h 22"/>
                <a:gd name="T14" fmla="*/ 500 w 500"/>
                <a:gd name="T1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00" h="22">
                  <a:moveTo>
                    <a:pt x="496" y="18"/>
                  </a:moveTo>
                  <a:lnTo>
                    <a:pt x="496" y="0"/>
                  </a:lnTo>
                  <a:moveTo>
                    <a:pt x="500" y="18"/>
                  </a:moveTo>
                  <a:lnTo>
                    <a:pt x="500" y="0"/>
                  </a:lnTo>
                  <a:moveTo>
                    <a:pt x="0" y="18"/>
                  </a:moveTo>
                  <a:lnTo>
                    <a:pt x="500" y="18"/>
                  </a:lnTo>
                  <a:moveTo>
                    <a:pt x="0" y="22"/>
                  </a:moveTo>
                  <a:lnTo>
                    <a:pt x="500" y="22"/>
                  </a:lnTo>
                </a:path>
              </a:pathLst>
            </a:custGeom>
            <a:noFill/>
            <a:ln w="8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2489200" y="228601"/>
            <a:ext cx="7416800" cy="936625"/>
          </a:xfrm>
        </p:spPr>
        <p:txBody>
          <a:bodyPr vert="horz" lIns="0" tIns="0" rIns="0" bIns="0" rtlCol="0" anchor="ctr">
            <a:norm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fr-FR">
                <a:solidFill>
                  <a:schemeClr val="tx1"/>
                </a:solidFill>
              </a:rPr>
              <a:t>Shift Instructions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2514600" y="3360737"/>
            <a:ext cx="7415212" cy="2711450"/>
          </a:xfrm>
        </p:spPr>
        <p:txBody>
          <a:bodyPr vert="horz" lIns="0" tIns="0" rIns="0" bIns="0" rtlCol="0">
            <a:normAutofit/>
          </a:bodyPr>
          <a:lstStyle>
            <a:defPPr marL="432000" marR="0" lvl="0" indent="-324000" algn="l" hangingPunct="1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defPPr>
            <a:lvl1pPr marL="432000" marR="0" lvl="0" indent="-324000" algn="l" hangingPunct="1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1pPr>
            <a:lvl2pPr marL="864000" marR="0" lvl="1" indent="-324000" algn="l" hangingPunct="1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tabLst/>
              <a:defRPr lang="fr-FR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2pPr>
            <a:lvl3pPr marL="1295999" marR="0" lvl="2" indent="-288000" algn="l" hangingPunct="1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3pPr>
            <a:lvl4pPr marL="1728000" marR="0" lvl="3" indent="-216000" algn="l" hangingPunct="1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4pPr>
            <a:lvl5pPr marL="2160000" marR="0" lvl="4" indent="-216000" algn="l" hangingPunct="1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5pPr>
            <a:lvl6pPr marL="2592000" marR="0" lvl="5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6pPr>
            <a:lvl7pPr marL="3024000" marR="0" lvl="6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7pPr>
            <a:lvl8pPr marL="3456000" marR="0" lvl="7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8pPr>
            <a:lvl9pPr marL="3887999" marR="0" lvl="8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9pPr>
          </a:lstStyle>
          <a:p>
            <a:pPr lvl="0">
              <a:buSzPct val="100000"/>
              <a:buFont typeface="Symbol" panose="05050102010706020507" pitchFamily="18" charset="2"/>
              <a:buChar char="*"/>
            </a:pPr>
            <a:r>
              <a:rPr lang="en-US" sz="2800" dirty="0" err="1">
                <a:latin typeface="Calibri" panose="020F0502020204030204" pitchFamily="34" charset="0"/>
              </a:rPr>
              <a:t>sar</a:t>
            </a:r>
            <a:r>
              <a:rPr lang="en-US" sz="2800" dirty="0">
                <a:latin typeface="Calibri" panose="020F0502020204030204" pitchFamily="34" charset="0"/>
              </a:rPr>
              <a:t> (</a:t>
            </a:r>
            <a:r>
              <a:rPr lang="en-US" sz="2800" dirty="0">
                <a:solidFill>
                  <a:srgbClr val="000080"/>
                </a:solidFill>
                <a:latin typeface="Calibri" panose="020F0502020204030204" pitchFamily="34" charset="0"/>
              </a:rPr>
              <a:t>shift arithmetic right</a:t>
            </a:r>
            <a:r>
              <a:rPr lang="en-US" sz="2800" dirty="0">
                <a:latin typeface="Calibri" panose="020F0502020204030204" pitchFamily="34" charset="0"/>
              </a:rPr>
              <a:t>)</a:t>
            </a:r>
          </a:p>
          <a:p>
            <a:pPr lvl="0">
              <a:buSzPct val="100000"/>
              <a:buFont typeface="Symbol" panose="05050102010706020507" pitchFamily="18" charset="2"/>
              <a:buChar char="*"/>
            </a:pPr>
            <a:r>
              <a:rPr lang="en-US" sz="2800" dirty="0" err="1">
                <a:latin typeface="Calibri" panose="020F0502020204030204" pitchFamily="34" charset="0"/>
              </a:rPr>
              <a:t>shr</a:t>
            </a:r>
            <a:r>
              <a:rPr lang="en-US" sz="2800" dirty="0">
                <a:latin typeface="Calibri" panose="020F0502020204030204" pitchFamily="34" charset="0"/>
              </a:rPr>
              <a:t> (</a:t>
            </a:r>
            <a:r>
              <a:rPr lang="en-US" sz="2800" dirty="0">
                <a:solidFill>
                  <a:srgbClr val="FF0000"/>
                </a:solidFill>
                <a:latin typeface="Calibri" panose="020F0502020204030204" pitchFamily="34" charset="0"/>
              </a:rPr>
              <a:t>shift logical right</a:t>
            </a:r>
            <a:r>
              <a:rPr lang="en-US" sz="2800" dirty="0">
                <a:latin typeface="Calibri" panose="020F0502020204030204" pitchFamily="34" charset="0"/>
              </a:rPr>
              <a:t>)</a:t>
            </a:r>
          </a:p>
          <a:p>
            <a:pPr lvl="0">
              <a:buSzPct val="100000"/>
              <a:buFont typeface="Symbol" panose="05050102010706020507" pitchFamily="18" charset="2"/>
              <a:buChar char="*"/>
            </a:pPr>
            <a:r>
              <a:rPr lang="en-US" sz="2800" dirty="0" err="1">
                <a:latin typeface="Calibri" panose="020F0502020204030204" pitchFamily="34" charset="0"/>
              </a:rPr>
              <a:t>sal</a:t>
            </a:r>
            <a:r>
              <a:rPr lang="en-US" sz="2800" dirty="0">
                <a:latin typeface="Calibri" panose="020F0502020204030204" pitchFamily="34" charset="0"/>
              </a:rPr>
              <a:t>/</a:t>
            </a:r>
            <a:r>
              <a:rPr lang="en-US" sz="2800" dirty="0" err="1">
                <a:latin typeface="Calibri" panose="020F0502020204030204" pitchFamily="34" charset="0"/>
              </a:rPr>
              <a:t>shl</a:t>
            </a:r>
            <a:r>
              <a:rPr lang="en-US" sz="2800" dirty="0">
                <a:latin typeface="Calibri" panose="020F0502020204030204" pitchFamily="34" charset="0"/>
              </a:rPr>
              <a:t> (</a:t>
            </a:r>
            <a:r>
              <a:rPr lang="en-US" sz="2800" dirty="0">
                <a:solidFill>
                  <a:srgbClr val="4700B8"/>
                </a:solidFill>
                <a:latin typeface="Calibri" panose="020F0502020204030204" pitchFamily="34" charset="0"/>
              </a:rPr>
              <a:t>shift left</a:t>
            </a:r>
            <a:r>
              <a:rPr lang="en-US" sz="2800" dirty="0">
                <a:latin typeface="Calibri" panose="020F0502020204030204" pitchFamily="34" charset="0"/>
              </a:rPr>
              <a:t>)</a:t>
            </a:r>
          </a:p>
          <a:p>
            <a:pPr lvl="0">
              <a:buSzPct val="100000"/>
              <a:buFont typeface="Symbol" panose="05050102010706020507" pitchFamily="18" charset="2"/>
              <a:buChar char="*"/>
            </a:pPr>
            <a:r>
              <a:rPr lang="en-US" sz="2800" dirty="0">
                <a:latin typeface="Calibri" panose="020F0502020204030204" pitchFamily="34" charset="0"/>
              </a:rPr>
              <a:t>The second operand(</a:t>
            </a:r>
            <a:r>
              <a:rPr lang="en-US" sz="2800" dirty="0">
                <a:solidFill>
                  <a:srgbClr val="FF0000"/>
                </a:solidFill>
                <a:latin typeface="Calibri" panose="020F0502020204030204" pitchFamily="34" charset="0"/>
              </a:rPr>
              <a:t>shift amount</a:t>
            </a:r>
            <a:r>
              <a:rPr lang="en-US" sz="2800" dirty="0">
                <a:latin typeface="Calibri" panose="020F0502020204030204" pitchFamily="34" charset="0"/>
              </a:rPr>
              <a:t>) needs to be an </a:t>
            </a:r>
            <a:r>
              <a:rPr lang="en-US" sz="2800" b="1" dirty="0">
                <a:solidFill>
                  <a:srgbClr val="004A4A"/>
                </a:solidFill>
                <a:latin typeface="Calibri" panose="020F0502020204030204" pitchFamily="34" charset="0"/>
              </a:rPr>
              <a:t>immediate</a:t>
            </a:r>
          </a:p>
        </p:txBody>
      </p:sp>
      <p:grpSp>
        <p:nvGrpSpPr>
          <p:cNvPr id="7" name="Group 5"/>
          <p:cNvGrpSpPr>
            <a:grpSpLocks noChangeAspect="1"/>
          </p:cNvGrpSpPr>
          <p:nvPr/>
        </p:nvGrpSpPr>
        <p:grpSpPr bwMode="auto">
          <a:xfrm>
            <a:off x="2767012" y="1524000"/>
            <a:ext cx="6629400" cy="1435100"/>
            <a:chOff x="1248" y="1147"/>
            <a:chExt cx="4176" cy="904"/>
          </a:xfrm>
        </p:grpSpPr>
        <p:sp>
          <p:nvSpPr>
            <p:cNvPr id="8" name="AutoShape 4"/>
            <p:cNvSpPr>
              <a:spLocks noChangeAspect="1" noChangeArrowheads="1" noTextEdit="1"/>
            </p:cNvSpPr>
            <p:nvPr/>
          </p:nvSpPr>
          <p:spPr bwMode="auto">
            <a:xfrm>
              <a:off x="1248" y="1147"/>
              <a:ext cx="4176" cy="9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" name="Freeform 6"/>
            <p:cNvSpPr>
              <a:spLocks noEditPoints="1"/>
            </p:cNvSpPr>
            <p:nvPr/>
          </p:nvSpPr>
          <p:spPr bwMode="auto">
            <a:xfrm>
              <a:off x="1269" y="1168"/>
              <a:ext cx="4129" cy="232"/>
            </a:xfrm>
            <a:custGeom>
              <a:avLst/>
              <a:gdLst>
                <a:gd name="T0" fmla="*/ 0 w 392"/>
                <a:gd name="T1" fmla="*/ 0 h 22"/>
                <a:gd name="T2" fmla="*/ 392 w 392"/>
                <a:gd name="T3" fmla="*/ 0 h 22"/>
                <a:gd name="T4" fmla="*/ 0 w 392"/>
                <a:gd name="T5" fmla="*/ 3 h 22"/>
                <a:gd name="T6" fmla="*/ 392 w 392"/>
                <a:gd name="T7" fmla="*/ 3 h 22"/>
                <a:gd name="T8" fmla="*/ 0 w 392"/>
                <a:gd name="T9" fmla="*/ 22 h 22"/>
                <a:gd name="T10" fmla="*/ 0 w 392"/>
                <a:gd name="T11" fmla="*/ 4 h 22"/>
                <a:gd name="T12" fmla="*/ 4 w 392"/>
                <a:gd name="T13" fmla="*/ 22 h 22"/>
                <a:gd name="T14" fmla="*/ 4 w 392"/>
                <a:gd name="T15" fmla="*/ 4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92" h="22">
                  <a:moveTo>
                    <a:pt x="0" y="0"/>
                  </a:moveTo>
                  <a:lnTo>
                    <a:pt x="392" y="0"/>
                  </a:lnTo>
                  <a:moveTo>
                    <a:pt x="0" y="3"/>
                  </a:moveTo>
                  <a:lnTo>
                    <a:pt x="392" y="3"/>
                  </a:lnTo>
                  <a:moveTo>
                    <a:pt x="0" y="22"/>
                  </a:moveTo>
                  <a:lnTo>
                    <a:pt x="0" y="4"/>
                  </a:lnTo>
                  <a:moveTo>
                    <a:pt x="4" y="22"/>
                  </a:moveTo>
                  <a:lnTo>
                    <a:pt x="4" y="4"/>
                  </a:lnTo>
                </a:path>
              </a:pathLst>
            </a:custGeom>
            <a:noFill/>
            <a:ln w="11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Rectangle 7"/>
            <p:cNvSpPr>
              <a:spLocks noChangeArrowheads="1"/>
            </p:cNvSpPr>
            <p:nvPr/>
          </p:nvSpPr>
          <p:spPr bwMode="auto">
            <a:xfrm>
              <a:off x="1406" y="1199"/>
              <a:ext cx="662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1A1B1C"/>
                  </a:solidFill>
                  <a:latin typeface="Times New Roman" pitchFamily="18" charset="0"/>
                  <a:cs typeface="Times New Roman" pitchFamily="18" charset="0"/>
                </a:rPr>
                <a:t>Semantics</a:t>
              </a:r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Line 8"/>
            <p:cNvSpPr>
              <a:spLocks noChangeShapeType="1"/>
            </p:cNvSpPr>
            <p:nvPr/>
          </p:nvSpPr>
          <p:spPr bwMode="auto">
            <a:xfrm flipV="1">
              <a:off x="3176" y="1210"/>
              <a:ext cx="0" cy="190"/>
            </a:xfrm>
            <a:prstGeom prst="line">
              <a:avLst/>
            </a:prstGeom>
            <a:noFill/>
            <a:ln w="11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" name="Rectangle 9"/>
            <p:cNvSpPr>
              <a:spLocks noChangeArrowheads="1"/>
            </p:cNvSpPr>
            <p:nvPr/>
          </p:nvSpPr>
          <p:spPr bwMode="auto">
            <a:xfrm>
              <a:off x="3270" y="1199"/>
              <a:ext cx="574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1A1B1C"/>
                  </a:solidFill>
                  <a:latin typeface="Times New Roman" pitchFamily="18" charset="0"/>
                  <a:cs typeface="Times New Roman" pitchFamily="18" charset="0"/>
                </a:rPr>
                <a:t>Example</a:t>
              </a:r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" name="Line 10"/>
            <p:cNvSpPr>
              <a:spLocks noChangeShapeType="1"/>
            </p:cNvSpPr>
            <p:nvPr/>
          </p:nvSpPr>
          <p:spPr bwMode="auto">
            <a:xfrm flipV="1">
              <a:off x="4039" y="1210"/>
              <a:ext cx="0" cy="190"/>
            </a:xfrm>
            <a:prstGeom prst="line">
              <a:avLst/>
            </a:prstGeom>
            <a:noFill/>
            <a:ln w="11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" name="Rectangle 11"/>
            <p:cNvSpPr>
              <a:spLocks noChangeArrowheads="1"/>
            </p:cNvSpPr>
            <p:nvPr/>
          </p:nvSpPr>
          <p:spPr bwMode="auto">
            <a:xfrm>
              <a:off x="4145" y="1199"/>
              <a:ext cx="780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1A1B1C"/>
                  </a:solidFill>
                  <a:latin typeface="Times New Roman" pitchFamily="18" charset="0"/>
                  <a:cs typeface="Times New Roman" pitchFamily="18" charset="0"/>
                </a:rPr>
                <a:t>Explanation</a:t>
              </a:r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" name="Freeform 12"/>
            <p:cNvSpPr>
              <a:spLocks noEditPoints="1"/>
            </p:cNvSpPr>
            <p:nvPr/>
          </p:nvSpPr>
          <p:spPr bwMode="auto">
            <a:xfrm>
              <a:off x="1269" y="1210"/>
              <a:ext cx="4129" cy="379"/>
            </a:xfrm>
            <a:custGeom>
              <a:avLst/>
              <a:gdLst>
                <a:gd name="T0" fmla="*/ 388 w 392"/>
                <a:gd name="T1" fmla="*/ 18 h 36"/>
                <a:gd name="T2" fmla="*/ 388 w 392"/>
                <a:gd name="T3" fmla="*/ 0 h 36"/>
                <a:gd name="T4" fmla="*/ 392 w 392"/>
                <a:gd name="T5" fmla="*/ 18 h 36"/>
                <a:gd name="T6" fmla="*/ 392 w 392"/>
                <a:gd name="T7" fmla="*/ 0 h 36"/>
                <a:gd name="T8" fmla="*/ 0 w 392"/>
                <a:gd name="T9" fmla="*/ 18 h 36"/>
                <a:gd name="T10" fmla="*/ 392 w 392"/>
                <a:gd name="T11" fmla="*/ 18 h 36"/>
                <a:gd name="T12" fmla="*/ 0 w 392"/>
                <a:gd name="T13" fmla="*/ 36 h 36"/>
                <a:gd name="T14" fmla="*/ 0 w 392"/>
                <a:gd name="T15" fmla="*/ 18 h 36"/>
                <a:gd name="T16" fmla="*/ 4 w 392"/>
                <a:gd name="T17" fmla="*/ 36 h 36"/>
                <a:gd name="T18" fmla="*/ 4 w 392"/>
                <a:gd name="T19" fmla="*/ 18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92" h="36">
                  <a:moveTo>
                    <a:pt x="388" y="18"/>
                  </a:moveTo>
                  <a:lnTo>
                    <a:pt x="388" y="0"/>
                  </a:lnTo>
                  <a:moveTo>
                    <a:pt x="392" y="18"/>
                  </a:moveTo>
                  <a:lnTo>
                    <a:pt x="392" y="0"/>
                  </a:lnTo>
                  <a:moveTo>
                    <a:pt x="0" y="18"/>
                  </a:moveTo>
                  <a:lnTo>
                    <a:pt x="392" y="18"/>
                  </a:lnTo>
                  <a:moveTo>
                    <a:pt x="0" y="36"/>
                  </a:moveTo>
                  <a:lnTo>
                    <a:pt x="0" y="18"/>
                  </a:lnTo>
                  <a:moveTo>
                    <a:pt x="4" y="36"/>
                  </a:moveTo>
                  <a:lnTo>
                    <a:pt x="4" y="18"/>
                  </a:lnTo>
                </a:path>
              </a:pathLst>
            </a:custGeom>
            <a:noFill/>
            <a:ln w="11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Rectangle 13"/>
            <p:cNvSpPr>
              <a:spLocks noChangeArrowheads="1"/>
            </p:cNvSpPr>
            <p:nvPr/>
          </p:nvSpPr>
          <p:spPr bwMode="auto">
            <a:xfrm>
              <a:off x="1406" y="1399"/>
              <a:ext cx="1477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sz="2000" dirty="0" err="1">
                  <a:latin typeface="Times New Roman" pitchFamily="18" charset="0"/>
                  <a:cs typeface="Times New Roman" pitchFamily="18" charset="0"/>
                </a:rPr>
                <a:t>sar</a:t>
              </a:r>
              <a:r>
                <a:rPr lang="en-US" sz="2000" dirty="0">
                  <a:latin typeface="Times New Roman" pitchFamily="18" charset="0"/>
                  <a:cs typeface="Times New Roman" pitchFamily="18" charset="0"/>
                </a:rPr>
                <a:t> (</a:t>
              </a:r>
              <a:r>
                <a:rPr lang="en-US" sz="2000" i="1" dirty="0" err="1">
                  <a:latin typeface="Times New Roman" pitchFamily="18" charset="0"/>
                  <a:cs typeface="Times New Roman" pitchFamily="18" charset="0"/>
                </a:rPr>
                <a:t>reg</a:t>
              </a:r>
              <a:r>
                <a:rPr lang="en-US" sz="2000" dirty="0">
                  <a:latin typeface="Times New Roman" pitchFamily="18" charset="0"/>
                  <a:cs typeface="Times New Roman" pitchFamily="18" charset="0"/>
                </a:rPr>
                <a:t>/</a:t>
              </a:r>
              <a:r>
                <a:rPr lang="en-US" sz="2000" i="1" dirty="0" err="1">
                  <a:latin typeface="Times New Roman" pitchFamily="18" charset="0"/>
                  <a:cs typeface="Times New Roman" pitchFamily="18" charset="0"/>
                </a:rPr>
                <a:t>mem</a:t>
              </a:r>
              <a:r>
                <a:rPr lang="en-US" sz="2000" dirty="0">
                  <a:latin typeface="Times New Roman" pitchFamily="18" charset="0"/>
                  <a:cs typeface="Times New Roman" pitchFamily="18" charset="0"/>
                </a:rPr>
                <a:t>), </a:t>
              </a:r>
              <a:r>
                <a:rPr lang="en-US" sz="2000" i="1" dirty="0" err="1">
                  <a:latin typeface="Times New Roman" pitchFamily="18" charset="0"/>
                  <a:cs typeface="Times New Roman" pitchFamily="18" charset="0"/>
                </a:rPr>
                <a:t>imm</a:t>
              </a:r>
              <a:endParaRPr lang="en-US" sz="2000" i="1" dirty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en-US" sz="2000" dirty="0" err="1">
                  <a:latin typeface="Times New Roman" pitchFamily="18" charset="0"/>
                  <a:cs typeface="Times New Roman" pitchFamily="18" charset="0"/>
                </a:rPr>
                <a:t>shr</a:t>
              </a:r>
              <a:r>
                <a:rPr lang="en-US" sz="2000" dirty="0">
                  <a:latin typeface="Times New Roman" pitchFamily="18" charset="0"/>
                  <a:cs typeface="Times New Roman" pitchFamily="18" charset="0"/>
                </a:rPr>
                <a:t> (</a:t>
              </a:r>
              <a:r>
                <a:rPr lang="en-US" sz="2000" i="1" dirty="0" err="1">
                  <a:latin typeface="Times New Roman" pitchFamily="18" charset="0"/>
                  <a:cs typeface="Times New Roman" pitchFamily="18" charset="0"/>
                </a:rPr>
                <a:t>reg</a:t>
              </a:r>
              <a:r>
                <a:rPr lang="en-US" sz="2000" dirty="0">
                  <a:latin typeface="Times New Roman" pitchFamily="18" charset="0"/>
                  <a:cs typeface="Times New Roman" pitchFamily="18" charset="0"/>
                </a:rPr>
                <a:t>/</a:t>
              </a:r>
              <a:r>
                <a:rPr lang="en-US" sz="2000" i="1" dirty="0" err="1">
                  <a:latin typeface="Times New Roman" pitchFamily="18" charset="0"/>
                  <a:cs typeface="Times New Roman" pitchFamily="18" charset="0"/>
                </a:rPr>
                <a:t>mem</a:t>
              </a:r>
              <a:r>
                <a:rPr lang="en-US" sz="2000" dirty="0">
                  <a:latin typeface="Times New Roman" pitchFamily="18" charset="0"/>
                  <a:cs typeface="Times New Roman" pitchFamily="18" charset="0"/>
                </a:rPr>
                <a:t>), </a:t>
              </a:r>
              <a:r>
                <a:rPr lang="en-US" sz="2000" i="1" dirty="0" err="1">
                  <a:latin typeface="Times New Roman" pitchFamily="18" charset="0"/>
                  <a:cs typeface="Times New Roman" pitchFamily="18" charset="0"/>
                </a:rPr>
                <a:t>imm</a:t>
              </a:r>
              <a:endParaRPr lang="en-US" sz="2000" i="1" dirty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en-US" sz="2000" dirty="0" err="1">
                  <a:latin typeface="Times New Roman" pitchFamily="18" charset="0"/>
                  <a:cs typeface="Times New Roman" pitchFamily="18" charset="0"/>
                </a:rPr>
                <a:t>sal</a:t>
              </a:r>
              <a:r>
                <a:rPr lang="en-US" sz="2000" dirty="0">
                  <a:latin typeface="Times New Roman" pitchFamily="18" charset="0"/>
                  <a:cs typeface="Times New Roman" pitchFamily="18" charset="0"/>
                </a:rPr>
                <a:t>/</a:t>
              </a:r>
              <a:r>
                <a:rPr lang="en-US" sz="2000" dirty="0" err="1">
                  <a:latin typeface="Times New Roman" pitchFamily="18" charset="0"/>
                  <a:cs typeface="Times New Roman" pitchFamily="18" charset="0"/>
                </a:rPr>
                <a:t>shl</a:t>
              </a:r>
              <a:r>
                <a:rPr lang="en-US" sz="2000" dirty="0">
                  <a:latin typeface="Times New Roman" pitchFamily="18" charset="0"/>
                  <a:cs typeface="Times New Roman" pitchFamily="18" charset="0"/>
                </a:rPr>
                <a:t> (</a:t>
              </a:r>
              <a:r>
                <a:rPr lang="en-US" sz="2000" i="1" dirty="0" err="1">
                  <a:latin typeface="Times New Roman" pitchFamily="18" charset="0"/>
                  <a:cs typeface="Times New Roman" pitchFamily="18" charset="0"/>
                </a:rPr>
                <a:t>reg</a:t>
              </a:r>
              <a:r>
                <a:rPr lang="en-US" sz="2000" dirty="0">
                  <a:latin typeface="Times New Roman" pitchFamily="18" charset="0"/>
                  <a:cs typeface="Times New Roman" pitchFamily="18" charset="0"/>
                </a:rPr>
                <a:t>/</a:t>
              </a:r>
              <a:r>
                <a:rPr lang="en-US" sz="2000" i="1" dirty="0" err="1">
                  <a:latin typeface="Times New Roman" pitchFamily="18" charset="0"/>
                  <a:cs typeface="Times New Roman" pitchFamily="18" charset="0"/>
                </a:rPr>
                <a:t>mem</a:t>
              </a:r>
              <a:r>
                <a:rPr lang="en-US" sz="2000" dirty="0">
                  <a:latin typeface="Times New Roman" pitchFamily="18" charset="0"/>
                  <a:cs typeface="Times New Roman" pitchFamily="18" charset="0"/>
                </a:rPr>
                <a:t>), </a:t>
              </a:r>
              <a:r>
                <a:rPr lang="en-US" sz="2000" i="1" dirty="0" err="1">
                  <a:latin typeface="Times New Roman" pitchFamily="18" charset="0"/>
                  <a:cs typeface="Times New Roman" pitchFamily="18" charset="0"/>
                </a:rPr>
                <a:t>imm</a:t>
              </a:r>
              <a:endParaRPr lang="en-US" sz="2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" name="Line 14"/>
            <p:cNvSpPr>
              <a:spLocks noChangeShapeType="1"/>
            </p:cNvSpPr>
            <p:nvPr/>
          </p:nvSpPr>
          <p:spPr bwMode="auto">
            <a:xfrm flipV="1">
              <a:off x="3176" y="1400"/>
              <a:ext cx="0" cy="189"/>
            </a:xfrm>
            <a:prstGeom prst="line">
              <a:avLst/>
            </a:prstGeom>
            <a:noFill/>
            <a:ln w="11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" name="Rectangle 15"/>
            <p:cNvSpPr>
              <a:spLocks noChangeArrowheads="1"/>
            </p:cNvSpPr>
            <p:nvPr/>
          </p:nvSpPr>
          <p:spPr bwMode="auto">
            <a:xfrm>
              <a:off x="3270" y="1399"/>
              <a:ext cx="627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sz="2000" dirty="0" err="1">
                  <a:latin typeface="Times New Roman" pitchFamily="18" charset="0"/>
                  <a:cs typeface="Times New Roman" pitchFamily="18" charset="0"/>
                </a:rPr>
                <a:t>sar</a:t>
              </a:r>
              <a:r>
                <a:rPr lang="en-US" sz="20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dirty="0" err="1">
                  <a:latin typeface="Times New Roman" pitchFamily="18" charset="0"/>
                  <a:cs typeface="Times New Roman" pitchFamily="18" charset="0"/>
                </a:rPr>
                <a:t>eax</a:t>
              </a:r>
              <a:r>
                <a:rPr lang="en-US" sz="2000" dirty="0">
                  <a:latin typeface="Times New Roman" pitchFamily="18" charset="0"/>
                  <a:cs typeface="Times New Roman" pitchFamily="18" charset="0"/>
                </a:rPr>
                <a:t>, 3</a:t>
              </a:r>
            </a:p>
            <a:p>
              <a:r>
                <a:rPr lang="en-US" sz="2000" dirty="0" err="1">
                  <a:latin typeface="Times New Roman" pitchFamily="18" charset="0"/>
                  <a:cs typeface="Times New Roman" pitchFamily="18" charset="0"/>
                </a:rPr>
                <a:t>shr</a:t>
              </a:r>
              <a:r>
                <a:rPr lang="en-US" sz="20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dirty="0" err="1">
                  <a:latin typeface="Times New Roman" pitchFamily="18" charset="0"/>
                  <a:cs typeface="Times New Roman" pitchFamily="18" charset="0"/>
                </a:rPr>
                <a:t>eax</a:t>
              </a:r>
              <a:r>
                <a:rPr lang="en-US" sz="2000" dirty="0">
                  <a:latin typeface="Times New Roman" pitchFamily="18" charset="0"/>
                  <a:cs typeface="Times New Roman" pitchFamily="18" charset="0"/>
                </a:rPr>
                <a:t>, 3</a:t>
              </a:r>
            </a:p>
            <a:p>
              <a:r>
                <a:rPr lang="en-US" sz="2000" dirty="0" err="1">
                  <a:latin typeface="Times New Roman" pitchFamily="18" charset="0"/>
                  <a:cs typeface="Times New Roman" pitchFamily="18" charset="0"/>
                </a:rPr>
                <a:t>sal</a:t>
              </a:r>
              <a:r>
                <a:rPr lang="en-US" sz="20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dirty="0" err="1">
                  <a:latin typeface="Times New Roman" pitchFamily="18" charset="0"/>
                  <a:cs typeface="Times New Roman" pitchFamily="18" charset="0"/>
                </a:rPr>
                <a:t>eax</a:t>
              </a:r>
              <a:r>
                <a:rPr lang="en-US" sz="2000" dirty="0">
                  <a:latin typeface="Times New Roman" pitchFamily="18" charset="0"/>
                  <a:cs typeface="Times New Roman" pitchFamily="18" charset="0"/>
                </a:rPr>
                <a:t>, 2</a:t>
              </a:r>
            </a:p>
          </p:txBody>
        </p:sp>
        <p:sp>
          <p:nvSpPr>
            <p:cNvPr id="19" name="Line 16"/>
            <p:cNvSpPr>
              <a:spLocks noChangeShapeType="1"/>
            </p:cNvSpPr>
            <p:nvPr/>
          </p:nvSpPr>
          <p:spPr bwMode="auto">
            <a:xfrm flipV="1">
              <a:off x="4039" y="1400"/>
              <a:ext cx="0" cy="189"/>
            </a:xfrm>
            <a:prstGeom prst="line">
              <a:avLst/>
            </a:prstGeom>
            <a:noFill/>
            <a:ln w="11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" name="Rectangle 17"/>
            <p:cNvSpPr>
              <a:spLocks noChangeArrowheads="1"/>
            </p:cNvSpPr>
            <p:nvPr/>
          </p:nvSpPr>
          <p:spPr bwMode="auto">
            <a:xfrm>
              <a:off x="4145" y="1399"/>
              <a:ext cx="1125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sz="2000" dirty="0" err="1">
                  <a:latin typeface="Times New Roman" pitchFamily="18" charset="0"/>
                  <a:cs typeface="Times New Roman" pitchFamily="18" charset="0"/>
                </a:rPr>
                <a:t>eax</a:t>
              </a:r>
              <a:r>
                <a:rPr lang="en-US" sz="20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i="1" dirty="0">
                  <a:latin typeface="Times New Roman" pitchFamily="18" charset="0"/>
                  <a:cs typeface="Times New Roman" pitchFamily="18" charset="0"/>
                </a:rPr>
                <a:t>← </a:t>
              </a:r>
              <a:r>
                <a:rPr lang="en-US" sz="2000" dirty="0" err="1">
                  <a:latin typeface="Times New Roman" pitchFamily="18" charset="0"/>
                  <a:cs typeface="Times New Roman" pitchFamily="18" charset="0"/>
                </a:rPr>
                <a:t>eax</a:t>
              </a:r>
              <a:r>
                <a:rPr lang="en-US" sz="2000" dirty="0">
                  <a:latin typeface="Times New Roman" pitchFamily="18" charset="0"/>
                  <a:cs typeface="Times New Roman" pitchFamily="18" charset="0"/>
                </a:rPr>
                <a:t> &gt;&gt; 3</a:t>
              </a:r>
            </a:p>
            <a:p>
              <a:r>
                <a:rPr lang="en-US" sz="2000" dirty="0" err="1">
                  <a:latin typeface="Times New Roman" pitchFamily="18" charset="0"/>
                  <a:cs typeface="Times New Roman" pitchFamily="18" charset="0"/>
                </a:rPr>
                <a:t>eax</a:t>
              </a:r>
              <a:r>
                <a:rPr lang="en-US" sz="20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i="1" dirty="0">
                  <a:latin typeface="Times New Roman" pitchFamily="18" charset="0"/>
                  <a:cs typeface="Times New Roman" pitchFamily="18" charset="0"/>
                </a:rPr>
                <a:t>← </a:t>
              </a:r>
              <a:r>
                <a:rPr lang="en-US" sz="2000" dirty="0" err="1">
                  <a:latin typeface="Times New Roman" pitchFamily="18" charset="0"/>
                  <a:cs typeface="Times New Roman" pitchFamily="18" charset="0"/>
                </a:rPr>
                <a:t>eax</a:t>
              </a:r>
              <a:r>
                <a:rPr lang="en-US" sz="2000" dirty="0">
                  <a:latin typeface="Times New Roman" pitchFamily="18" charset="0"/>
                  <a:cs typeface="Times New Roman" pitchFamily="18" charset="0"/>
                </a:rPr>
                <a:t> &gt;&gt;&gt; 3</a:t>
              </a:r>
            </a:p>
            <a:p>
              <a:r>
                <a:rPr lang="en-US" sz="2000" dirty="0" err="1">
                  <a:latin typeface="Times New Roman" pitchFamily="18" charset="0"/>
                  <a:cs typeface="Times New Roman" pitchFamily="18" charset="0"/>
                </a:rPr>
                <a:t>eax</a:t>
              </a:r>
              <a:r>
                <a:rPr lang="en-US" sz="20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i="1" dirty="0">
                  <a:latin typeface="Times New Roman" pitchFamily="18" charset="0"/>
                  <a:cs typeface="Times New Roman" pitchFamily="18" charset="0"/>
                </a:rPr>
                <a:t>← </a:t>
              </a:r>
              <a:r>
                <a:rPr lang="en-US" sz="2000" dirty="0" err="1">
                  <a:latin typeface="Times New Roman" pitchFamily="18" charset="0"/>
                  <a:cs typeface="Times New Roman" pitchFamily="18" charset="0"/>
                </a:rPr>
                <a:t>eax</a:t>
              </a:r>
              <a:r>
                <a:rPr lang="en-US" sz="2000" dirty="0">
                  <a:latin typeface="Times New Roman" pitchFamily="18" charset="0"/>
                  <a:cs typeface="Times New Roman" pitchFamily="18" charset="0"/>
                </a:rPr>
                <a:t>  &lt;&lt;</a:t>
              </a:r>
              <a:r>
                <a:rPr lang="en-US" sz="2000" i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dirty="0"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21" name="Freeform 18"/>
            <p:cNvSpPr>
              <a:spLocks noEditPoints="1"/>
            </p:cNvSpPr>
            <p:nvPr/>
          </p:nvSpPr>
          <p:spPr bwMode="auto">
            <a:xfrm>
              <a:off x="1269" y="1400"/>
              <a:ext cx="4129" cy="389"/>
            </a:xfrm>
            <a:custGeom>
              <a:avLst/>
              <a:gdLst>
                <a:gd name="T0" fmla="*/ 388 w 392"/>
                <a:gd name="T1" fmla="*/ 18 h 37"/>
                <a:gd name="T2" fmla="*/ 388 w 392"/>
                <a:gd name="T3" fmla="*/ 0 h 37"/>
                <a:gd name="T4" fmla="*/ 392 w 392"/>
                <a:gd name="T5" fmla="*/ 18 h 37"/>
                <a:gd name="T6" fmla="*/ 392 w 392"/>
                <a:gd name="T7" fmla="*/ 0 h 37"/>
                <a:gd name="T8" fmla="*/ 0 w 392"/>
                <a:gd name="T9" fmla="*/ 18 h 37"/>
                <a:gd name="T10" fmla="*/ 392 w 392"/>
                <a:gd name="T11" fmla="*/ 18 h 37"/>
                <a:gd name="T12" fmla="*/ 0 w 392"/>
                <a:gd name="T13" fmla="*/ 37 h 37"/>
                <a:gd name="T14" fmla="*/ 0 w 392"/>
                <a:gd name="T15" fmla="*/ 19 h 37"/>
                <a:gd name="T16" fmla="*/ 4 w 392"/>
                <a:gd name="T17" fmla="*/ 37 h 37"/>
                <a:gd name="T18" fmla="*/ 4 w 392"/>
                <a:gd name="T19" fmla="*/ 19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92" h="37">
                  <a:moveTo>
                    <a:pt x="388" y="18"/>
                  </a:moveTo>
                  <a:lnTo>
                    <a:pt x="388" y="0"/>
                  </a:lnTo>
                  <a:moveTo>
                    <a:pt x="392" y="18"/>
                  </a:moveTo>
                  <a:lnTo>
                    <a:pt x="392" y="0"/>
                  </a:lnTo>
                  <a:moveTo>
                    <a:pt x="0" y="18"/>
                  </a:moveTo>
                  <a:lnTo>
                    <a:pt x="392" y="18"/>
                  </a:lnTo>
                  <a:moveTo>
                    <a:pt x="0" y="37"/>
                  </a:moveTo>
                  <a:lnTo>
                    <a:pt x="0" y="19"/>
                  </a:lnTo>
                  <a:moveTo>
                    <a:pt x="4" y="37"/>
                  </a:moveTo>
                  <a:lnTo>
                    <a:pt x="4" y="19"/>
                  </a:lnTo>
                </a:path>
              </a:pathLst>
            </a:custGeom>
            <a:noFill/>
            <a:ln w="11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Line 19"/>
            <p:cNvSpPr>
              <a:spLocks noChangeShapeType="1"/>
            </p:cNvSpPr>
            <p:nvPr/>
          </p:nvSpPr>
          <p:spPr bwMode="auto">
            <a:xfrm flipV="1">
              <a:off x="3176" y="1600"/>
              <a:ext cx="0" cy="189"/>
            </a:xfrm>
            <a:prstGeom prst="line">
              <a:avLst/>
            </a:prstGeom>
            <a:noFill/>
            <a:ln w="11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" name="Line 20"/>
            <p:cNvSpPr>
              <a:spLocks noChangeShapeType="1"/>
            </p:cNvSpPr>
            <p:nvPr/>
          </p:nvSpPr>
          <p:spPr bwMode="auto">
            <a:xfrm flipV="1">
              <a:off x="4039" y="1600"/>
              <a:ext cx="0" cy="189"/>
            </a:xfrm>
            <a:prstGeom prst="line">
              <a:avLst/>
            </a:prstGeom>
            <a:noFill/>
            <a:ln w="11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" name="Freeform 21"/>
            <p:cNvSpPr>
              <a:spLocks noEditPoints="1"/>
            </p:cNvSpPr>
            <p:nvPr/>
          </p:nvSpPr>
          <p:spPr bwMode="auto">
            <a:xfrm>
              <a:off x="1269" y="1600"/>
              <a:ext cx="4129" cy="378"/>
            </a:xfrm>
            <a:custGeom>
              <a:avLst/>
              <a:gdLst>
                <a:gd name="T0" fmla="*/ 388 w 392"/>
                <a:gd name="T1" fmla="*/ 18 h 36"/>
                <a:gd name="T2" fmla="*/ 388 w 392"/>
                <a:gd name="T3" fmla="*/ 0 h 36"/>
                <a:gd name="T4" fmla="*/ 392 w 392"/>
                <a:gd name="T5" fmla="*/ 18 h 36"/>
                <a:gd name="T6" fmla="*/ 392 w 392"/>
                <a:gd name="T7" fmla="*/ 0 h 36"/>
                <a:gd name="T8" fmla="*/ 0 w 392"/>
                <a:gd name="T9" fmla="*/ 18 h 36"/>
                <a:gd name="T10" fmla="*/ 392 w 392"/>
                <a:gd name="T11" fmla="*/ 18 h 36"/>
                <a:gd name="T12" fmla="*/ 0 w 392"/>
                <a:gd name="T13" fmla="*/ 36 h 36"/>
                <a:gd name="T14" fmla="*/ 0 w 392"/>
                <a:gd name="T15" fmla="*/ 18 h 36"/>
                <a:gd name="T16" fmla="*/ 4 w 392"/>
                <a:gd name="T17" fmla="*/ 36 h 36"/>
                <a:gd name="T18" fmla="*/ 4 w 392"/>
                <a:gd name="T19" fmla="*/ 18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92" h="36">
                  <a:moveTo>
                    <a:pt x="388" y="18"/>
                  </a:moveTo>
                  <a:lnTo>
                    <a:pt x="388" y="0"/>
                  </a:lnTo>
                  <a:moveTo>
                    <a:pt x="392" y="18"/>
                  </a:moveTo>
                  <a:lnTo>
                    <a:pt x="392" y="0"/>
                  </a:lnTo>
                  <a:moveTo>
                    <a:pt x="0" y="18"/>
                  </a:moveTo>
                  <a:lnTo>
                    <a:pt x="392" y="18"/>
                  </a:lnTo>
                  <a:moveTo>
                    <a:pt x="0" y="36"/>
                  </a:moveTo>
                  <a:lnTo>
                    <a:pt x="0" y="18"/>
                  </a:lnTo>
                  <a:moveTo>
                    <a:pt x="4" y="36"/>
                  </a:moveTo>
                  <a:lnTo>
                    <a:pt x="4" y="18"/>
                  </a:lnTo>
                </a:path>
              </a:pathLst>
            </a:custGeom>
            <a:noFill/>
            <a:ln w="11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" name="Line 22"/>
            <p:cNvSpPr>
              <a:spLocks noChangeShapeType="1"/>
            </p:cNvSpPr>
            <p:nvPr/>
          </p:nvSpPr>
          <p:spPr bwMode="auto">
            <a:xfrm flipV="1">
              <a:off x="3176" y="1789"/>
              <a:ext cx="0" cy="189"/>
            </a:xfrm>
            <a:prstGeom prst="line">
              <a:avLst/>
            </a:prstGeom>
            <a:noFill/>
            <a:ln w="11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" name="Line 23"/>
            <p:cNvSpPr>
              <a:spLocks noChangeShapeType="1"/>
            </p:cNvSpPr>
            <p:nvPr/>
          </p:nvSpPr>
          <p:spPr bwMode="auto">
            <a:xfrm flipV="1">
              <a:off x="4039" y="1789"/>
              <a:ext cx="0" cy="189"/>
            </a:xfrm>
            <a:prstGeom prst="line">
              <a:avLst/>
            </a:prstGeom>
            <a:noFill/>
            <a:ln w="11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" name="Freeform 24"/>
            <p:cNvSpPr>
              <a:spLocks noEditPoints="1"/>
            </p:cNvSpPr>
            <p:nvPr/>
          </p:nvSpPr>
          <p:spPr bwMode="auto">
            <a:xfrm>
              <a:off x="1269" y="1789"/>
              <a:ext cx="4129" cy="232"/>
            </a:xfrm>
            <a:custGeom>
              <a:avLst/>
              <a:gdLst>
                <a:gd name="T0" fmla="*/ 388 w 392"/>
                <a:gd name="T1" fmla="*/ 18 h 22"/>
                <a:gd name="T2" fmla="*/ 388 w 392"/>
                <a:gd name="T3" fmla="*/ 0 h 22"/>
                <a:gd name="T4" fmla="*/ 392 w 392"/>
                <a:gd name="T5" fmla="*/ 18 h 22"/>
                <a:gd name="T6" fmla="*/ 392 w 392"/>
                <a:gd name="T7" fmla="*/ 0 h 22"/>
                <a:gd name="T8" fmla="*/ 0 w 392"/>
                <a:gd name="T9" fmla="*/ 19 h 22"/>
                <a:gd name="T10" fmla="*/ 392 w 392"/>
                <a:gd name="T11" fmla="*/ 19 h 22"/>
                <a:gd name="T12" fmla="*/ 0 w 392"/>
                <a:gd name="T13" fmla="*/ 22 h 22"/>
                <a:gd name="T14" fmla="*/ 392 w 392"/>
                <a:gd name="T1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92" h="22">
                  <a:moveTo>
                    <a:pt x="388" y="18"/>
                  </a:moveTo>
                  <a:lnTo>
                    <a:pt x="388" y="0"/>
                  </a:lnTo>
                  <a:moveTo>
                    <a:pt x="392" y="18"/>
                  </a:moveTo>
                  <a:lnTo>
                    <a:pt x="392" y="0"/>
                  </a:lnTo>
                  <a:moveTo>
                    <a:pt x="0" y="19"/>
                  </a:moveTo>
                  <a:lnTo>
                    <a:pt x="392" y="19"/>
                  </a:lnTo>
                  <a:moveTo>
                    <a:pt x="0" y="22"/>
                  </a:moveTo>
                  <a:lnTo>
                    <a:pt x="392" y="22"/>
                  </a:lnTo>
                </a:path>
              </a:pathLst>
            </a:custGeom>
            <a:noFill/>
            <a:ln w="11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3048000" y="1828800"/>
            <a:ext cx="6934200" cy="4190212"/>
            <a:chOff x="1524000" y="1828800"/>
            <a:chExt cx="6934200" cy="4190212"/>
          </a:xfrm>
        </p:grpSpPr>
        <p:sp>
          <p:nvSpPr>
            <p:cNvPr id="7" name="Rectangle 6"/>
            <p:cNvSpPr/>
            <p:nvPr/>
          </p:nvSpPr>
          <p:spPr>
            <a:xfrm>
              <a:off x="1524000" y="1828800"/>
              <a:ext cx="6934200" cy="1828800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524000" y="3949699"/>
              <a:ext cx="6934200" cy="2069313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2387600" y="304801"/>
            <a:ext cx="7416800" cy="936625"/>
          </a:xfrm>
        </p:spPr>
        <p:txBody>
          <a:bodyPr vert="horz" lIns="0" tIns="0" rIns="0" bIns="0" rtlCol="0" anchor="ctr">
            <a:norm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fr-FR" dirty="0" err="1">
                <a:solidFill>
                  <a:schemeClr val="tx1"/>
                </a:solidFill>
              </a:rPr>
              <a:t>Example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276600" y="1828800"/>
            <a:ext cx="67056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>
                <a:latin typeface="Times New Roman" pitchFamily="18" charset="0"/>
                <a:cs typeface="Times New Roman" pitchFamily="18" charset="0"/>
              </a:rPr>
              <a:t>What is the output of this code snippet?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eax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0xdeadfeed</a:t>
            </a:r>
          </a:p>
          <a:p>
            <a:r>
              <a:rPr lang="en-US" dirty="0" err="1">
                <a:latin typeface="Courier New" pitchFamily="49" charset="0"/>
                <a:cs typeface="Courier New" pitchFamily="49" charset="0"/>
              </a:rPr>
              <a:t>sar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eax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4</a:t>
            </a:r>
          </a:p>
          <a:p>
            <a:endParaRPr lang="en-US" b="1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Answer:  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0xfdeadfee</a:t>
            </a:r>
          </a:p>
          <a:p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i="1" dirty="0">
                <a:latin typeface="Times New Roman" pitchFamily="18" charset="0"/>
                <a:cs typeface="Times New Roman" pitchFamily="18" charset="0"/>
              </a:rPr>
              <a:t>What is the output of this code snippet?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eax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0xdeadfeed</a:t>
            </a:r>
          </a:p>
          <a:p>
            <a:r>
              <a:rPr lang="en-US" dirty="0" err="1">
                <a:latin typeface="Courier New" pitchFamily="49" charset="0"/>
                <a:cs typeface="Courier New" pitchFamily="49" charset="0"/>
              </a:rPr>
              <a:t>shr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eax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4</a:t>
            </a:r>
          </a:p>
          <a:p>
            <a:endParaRPr lang="en-US" b="1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Answer:  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0xdeadfee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191000" y="5397500"/>
            <a:ext cx="1219200" cy="38100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2362200" y="130176"/>
            <a:ext cx="7416800" cy="936625"/>
          </a:xfrm>
        </p:spPr>
        <p:txBody>
          <a:bodyPr vert="horz" lIns="0" tIns="0" rIns="0" bIns="0" rtlCol="0" anchor="ctr">
            <a:norm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fr-FR" dirty="0">
                <a:solidFill>
                  <a:schemeClr val="tx1"/>
                </a:solidFill>
              </a:rPr>
              <a:t>Main </a:t>
            </a:r>
            <a:r>
              <a:rPr lang="fr-FR" dirty="0" err="1">
                <a:solidFill>
                  <a:schemeClr val="tx1"/>
                </a:solidFill>
              </a:rPr>
              <a:t>Features</a:t>
            </a:r>
            <a:r>
              <a:rPr lang="fr-FR" dirty="0">
                <a:solidFill>
                  <a:schemeClr val="tx1"/>
                </a:solidFill>
              </a:rPr>
              <a:t> of the x86 ISA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2413000" y="1676400"/>
            <a:ext cx="7569200" cy="4267200"/>
          </a:xfrm>
        </p:spPr>
        <p:txBody>
          <a:bodyPr vert="horz" lIns="0" tIns="0" rIns="0" bIns="0" rtlCol="0">
            <a:normAutofit/>
          </a:bodyPr>
          <a:lstStyle>
            <a:defPPr marL="432000" marR="0" lvl="0" indent="-324000" algn="l" hangingPunct="1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defPPr>
            <a:lvl1pPr marL="432000" marR="0" lvl="0" indent="-324000" algn="l" hangingPunct="1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1pPr>
            <a:lvl2pPr marL="864000" marR="0" lvl="1" indent="-324000" algn="l" hangingPunct="1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tabLst/>
              <a:defRPr lang="fr-FR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2pPr>
            <a:lvl3pPr marL="1295999" marR="0" lvl="2" indent="-288000" algn="l" hangingPunct="1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3pPr>
            <a:lvl4pPr marL="1728000" marR="0" lvl="3" indent="-216000" algn="l" hangingPunct="1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4pPr>
            <a:lvl5pPr marL="2160000" marR="0" lvl="4" indent="-216000" algn="l" hangingPunct="1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5pPr>
            <a:lvl6pPr marL="2592000" marR="0" lvl="5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6pPr>
            <a:lvl7pPr marL="3024000" marR="0" lvl="6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7pPr>
            <a:lvl8pPr marL="3456000" marR="0" lvl="7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8pPr>
            <a:lvl9pPr marL="3887999" marR="0" lvl="8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9pPr>
          </a:lstStyle>
          <a:p>
            <a:pPr marL="571500" indent="-508000">
              <a:buSzPct val="100000"/>
              <a:buFont typeface="Symbol" panose="05050102010706020507" pitchFamily="18" charset="2"/>
              <a:buChar char="*"/>
            </a:pPr>
            <a:r>
              <a:rPr lang="en-US" dirty="0">
                <a:latin typeface="Calibri" panose="020F0502020204030204" pitchFamily="34" charset="0"/>
              </a:rPr>
              <a:t>It is a </a:t>
            </a:r>
            <a:r>
              <a:rPr lang="en-US" dirty="0">
                <a:solidFill>
                  <a:srgbClr val="DC2300"/>
                </a:solidFill>
                <a:latin typeface="Calibri" panose="020F0502020204030204" pitchFamily="34" charset="0"/>
              </a:rPr>
              <a:t>CISC</a:t>
            </a:r>
            <a:r>
              <a:rPr lang="en-US" dirty="0">
                <a:latin typeface="Calibri" panose="020F0502020204030204" pitchFamily="34" charset="0"/>
              </a:rPr>
              <a:t> ISA</a:t>
            </a:r>
          </a:p>
          <a:p>
            <a:pPr marL="571500" indent="-508000">
              <a:buSzPct val="100000"/>
              <a:buFont typeface="Symbol" panose="05050102010706020507" pitchFamily="18" charset="2"/>
              <a:buChar char="*"/>
            </a:pPr>
            <a:r>
              <a:rPr lang="en-US" dirty="0">
                <a:latin typeface="Calibri" panose="020F0502020204030204" pitchFamily="34" charset="0"/>
              </a:rPr>
              <a:t>Has more than 300+ </a:t>
            </a:r>
            <a:r>
              <a:rPr lang="en-US" dirty="0">
                <a:solidFill>
                  <a:srgbClr val="008000"/>
                </a:solidFill>
                <a:latin typeface="Calibri" panose="020F0502020204030204" pitchFamily="34" charset="0"/>
              </a:rPr>
              <a:t>instructions</a:t>
            </a:r>
          </a:p>
          <a:p>
            <a:pPr marL="571500" indent="-508000">
              <a:buSzPct val="100000"/>
              <a:buFont typeface="Symbol" panose="05050102010706020507" pitchFamily="18" charset="2"/>
              <a:buChar char="*"/>
            </a:pPr>
            <a:r>
              <a:rPr lang="en-US" dirty="0">
                <a:solidFill>
                  <a:srgbClr val="008080"/>
                </a:solidFill>
                <a:latin typeface="Calibri" panose="020F0502020204030204" pitchFamily="34" charset="0"/>
              </a:rPr>
              <a:t>Instructions</a:t>
            </a:r>
            <a:r>
              <a:rPr lang="en-US" dirty="0">
                <a:latin typeface="Calibri" panose="020F0502020204030204" pitchFamily="34" charset="0"/>
              </a:rPr>
              <a:t> can have a source/ destination memory operand</a:t>
            </a:r>
          </a:p>
          <a:p>
            <a:pPr marL="571500" indent="-508000">
              <a:buSzPct val="100000"/>
              <a:buFont typeface="Symbol" panose="05050102010706020507" pitchFamily="18" charset="2"/>
              <a:buChar char="*"/>
            </a:pPr>
            <a:r>
              <a:rPr lang="en-US" dirty="0">
                <a:latin typeface="Calibri" panose="020F0502020204030204" pitchFamily="34" charset="0"/>
              </a:rPr>
              <a:t>Uses the stack for passing arguments, and return addresses</a:t>
            </a:r>
          </a:p>
          <a:p>
            <a:pPr marL="571500" indent="-508000">
              <a:buSzPct val="100000"/>
              <a:buFont typeface="Symbol" panose="05050102010706020507" pitchFamily="18" charset="2"/>
              <a:buChar char="*"/>
            </a:pPr>
            <a:r>
              <a:rPr lang="en-US" dirty="0">
                <a:latin typeface="Calibri" panose="020F0502020204030204" pitchFamily="34" charset="0"/>
              </a:rPr>
              <a:t>Uses </a:t>
            </a:r>
            <a:r>
              <a:rPr lang="en-US" dirty="0">
                <a:solidFill>
                  <a:srgbClr val="2300DC"/>
                </a:solidFill>
                <a:latin typeface="Calibri" panose="020F0502020204030204" pitchFamily="34" charset="0"/>
              </a:rPr>
              <a:t>segmented</a:t>
            </a:r>
            <a:r>
              <a:rPr lang="en-US" dirty="0">
                <a:latin typeface="Calibri" panose="020F0502020204030204" pitchFamily="34" charset="0"/>
              </a:rPr>
              <a:t> memory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2387600" y="305355"/>
            <a:ext cx="7416800" cy="738664"/>
          </a:xfrm>
        </p:spPr>
        <p:txBody>
          <a:bodyPr vert="horz" lIns="0" tIns="0" rIns="0" bIns="0" rtlCol="0" anchor="ctr"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fr-FR" sz="4800" dirty="0" err="1">
                <a:solidFill>
                  <a:schemeClr val="tx1"/>
                </a:solidFill>
              </a:rPr>
              <a:t>Outline</a:t>
            </a:r>
            <a:endParaRPr lang="fr-FR" sz="4800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2667001" y="1752600"/>
            <a:ext cx="5862637" cy="3879850"/>
          </a:xfrm>
        </p:spPr>
        <p:txBody>
          <a:bodyPr vert="horz" lIns="0" tIns="0" rIns="0" bIns="0" rtlCol="0">
            <a:normAutofit/>
          </a:bodyPr>
          <a:lstStyle>
            <a:defPPr marL="432000" marR="0" lvl="0" indent="-324000" algn="l" hangingPunct="1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defPPr>
            <a:lvl1pPr marL="432000" marR="0" lvl="0" indent="-324000" algn="l" hangingPunct="1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1pPr>
            <a:lvl2pPr marL="864000" marR="0" lvl="1" indent="-324000" algn="l" hangingPunct="1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tabLst/>
              <a:defRPr lang="fr-FR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2pPr>
            <a:lvl3pPr marL="1295999" marR="0" lvl="2" indent="-288000" algn="l" hangingPunct="1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3pPr>
            <a:lvl4pPr marL="1728000" marR="0" lvl="3" indent="-216000" algn="l" hangingPunct="1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4pPr>
            <a:lvl5pPr marL="2160000" marR="0" lvl="4" indent="-216000" algn="l" hangingPunct="1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5pPr>
            <a:lvl6pPr marL="2592000" marR="0" lvl="5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6pPr>
            <a:lvl7pPr marL="3024000" marR="0" lvl="6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7pPr>
            <a:lvl8pPr marL="3456000" marR="0" lvl="7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8pPr>
            <a:lvl9pPr marL="3887999" marR="0" lvl="8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9pPr>
          </a:lstStyle>
          <a:p>
            <a:pPr marL="635000" indent="-520700">
              <a:buSzPct val="100000"/>
              <a:buFont typeface="Symbol" panose="05050102010706020507" pitchFamily="18" charset="2"/>
              <a:buChar char="*"/>
            </a:pPr>
            <a:r>
              <a:rPr lang="en-US" dirty="0">
                <a:latin typeface="Calibri" panose="020F0502020204030204" pitchFamily="34" charset="0"/>
              </a:rPr>
              <a:t>x86 Machine Model</a:t>
            </a:r>
          </a:p>
          <a:p>
            <a:pPr marL="635000" indent="-520700">
              <a:buSzPct val="100000"/>
              <a:buFont typeface="Symbol" panose="05050102010706020507" pitchFamily="18" charset="2"/>
              <a:buChar char="*"/>
            </a:pPr>
            <a:r>
              <a:rPr lang="en-US" dirty="0">
                <a:latin typeface="Calibri" panose="020F0502020204030204" pitchFamily="34" charset="0"/>
              </a:rPr>
              <a:t>Simple Integer Instructions</a:t>
            </a:r>
          </a:p>
          <a:p>
            <a:pPr marL="635000" indent="-520700">
              <a:buSzPct val="100000"/>
              <a:buFont typeface="Symbol" panose="05050102010706020507" pitchFamily="18" charset="2"/>
              <a:buChar char="*"/>
            </a:pPr>
            <a:r>
              <a:rPr lang="en-US" dirty="0">
                <a:latin typeface="Calibri" panose="020F0502020204030204" pitchFamily="34" charset="0"/>
              </a:rPr>
              <a:t>Branch Instructions</a:t>
            </a:r>
          </a:p>
          <a:p>
            <a:pPr marL="635000" indent="-520700">
              <a:buSzPct val="100000"/>
              <a:buFont typeface="Symbol" panose="05050102010706020507" pitchFamily="18" charset="2"/>
              <a:buChar char="*"/>
            </a:pPr>
            <a:r>
              <a:rPr lang="en-US" dirty="0">
                <a:latin typeface="Calibri" panose="020F0502020204030204" pitchFamily="34" charset="0"/>
              </a:rPr>
              <a:t>Advanced Memory Instructions</a:t>
            </a:r>
          </a:p>
          <a:p>
            <a:pPr marL="635000" indent="-520700">
              <a:buSzPct val="100000"/>
              <a:buFont typeface="Symbol" panose="05050102010706020507" pitchFamily="18" charset="2"/>
              <a:buChar char="*"/>
            </a:pPr>
            <a:r>
              <a:rPr lang="en-US" dirty="0">
                <a:latin typeface="Calibri" panose="020F0502020204030204" pitchFamily="34" charset="0"/>
              </a:rPr>
              <a:t>Floating Point Instructions</a:t>
            </a:r>
          </a:p>
          <a:p>
            <a:pPr marL="635000" indent="-520700">
              <a:buSzPct val="100000"/>
              <a:buFont typeface="Symbol" panose="05050102010706020507" pitchFamily="18" charset="2"/>
              <a:buChar char="*"/>
            </a:pPr>
            <a:r>
              <a:rPr lang="en-US" dirty="0">
                <a:latin typeface="Calibri" panose="020F0502020204030204" pitchFamily="34" charset="0"/>
              </a:rPr>
              <a:t>Encoding the x86 ISA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 rot="10800000">
            <a:off x="8724840" y="2971800"/>
            <a:ext cx="1181160" cy="83735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2413000" y="282576"/>
            <a:ext cx="7416800" cy="936625"/>
          </a:xfrm>
        </p:spPr>
        <p:txBody>
          <a:bodyPr vert="horz" lIns="0" tIns="0" rIns="0" bIns="0" rtlCol="0" anchor="ctr">
            <a:norm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fr-FR" dirty="0">
                <a:solidFill>
                  <a:schemeClr val="tx1"/>
                </a:solidFill>
              </a:rPr>
              <a:t>Simple </a:t>
            </a:r>
            <a:r>
              <a:rPr lang="fr-FR" dirty="0" err="1">
                <a:solidFill>
                  <a:schemeClr val="tx1"/>
                </a:solidFill>
              </a:rPr>
              <a:t>Branch</a:t>
            </a:r>
            <a:r>
              <a:rPr lang="fr-FR" dirty="0">
                <a:solidFill>
                  <a:schemeClr val="tx1"/>
                </a:solidFill>
              </a:rPr>
              <a:t> Instructions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2641600" y="3505201"/>
            <a:ext cx="7416800" cy="2525713"/>
          </a:xfrm>
        </p:spPr>
        <p:txBody>
          <a:bodyPr vert="horz" lIns="0" tIns="0" rIns="0" bIns="0" rtlCol="0">
            <a:normAutofit/>
          </a:bodyPr>
          <a:lstStyle>
            <a:defPPr marL="432000" marR="0" lvl="0" indent="-324000" algn="l" hangingPunct="1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defPPr>
            <a:lvl1pPr marL="432000" marR="0" lvl="0" indent="-324000" algn="l" hangingPunct="1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1pPr>
            <a:lvl2pPr marL="864000" marR="0" lvl="1" indent="-324000" algn="l" hangingPunct="1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tabLst/>
              <a:defRPr lang="fr-FR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2pPr>
            <a:lvl3pPr marL="1295999" marR="0" lvl="2" indent="-288000" algn="l" hangingPunct="1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3pPr>
            <a:lvl4pPr marL="1728000" marR="0" lvl="3" indent="-216000" algn="l" hangingPunct="1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4pPr>
            <a:lvl5pPr marL="2160000" marR="0" lvl="4" indent="-216000" algn="l" hangingPunct="1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5pPr>
            <a:lvl6pPr marL="2592000" marR="0" lvl="5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6pPr>
            <a:lvl7pPr marL="3024000" marR="0" lvl="6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7pPr>
            <a:lvl8pPr marL="3456000" marR="0" lvl="7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8pPr>
            <a:lvl9pPr marL="3887999" marR="0" lvl="8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9pPr>
          </a:lstStyle>
          <a:p>
            <a:pPr lvl="0">
              <a:buSzPct val="100000"/>
              <a:buFont typeface="Symbol" panose="05050102010706020507" pitchFamily="18" charset="2"/>
              <a:buChar char="*"/>
            </a:pPr>
            <a:r>
              <a:rPr lang="en-US" b="1" dirty="0" err="1">
                <a:solidFill>
                  <a:srgbClr val="4700B8"/>
                </a:solidFill>
                <a:latin typeface="Calibri" panose="020F0502020204030204" pitchFamily="34" charset="0"/>
              </a:rPr>
              <a:t>jmp</a:t>
            </a:r>
            <a:r>
              <a:rPr lang="en-US" dirty="0">
                <a:latin typeface="Calibri" panose="020F0502020204030204" pitchFamily="34" charset="0"/>
              </a:rPr>
              <a:t> is a simple unconditional branch instruction</a:t>
            </a:r>
          </a:p>
          <a:p>
            <a:pPr lvl="0">
              <a:buSzPct val="100000"/>
              <a:buFont typeface="Symbol" panose="05050102010706020507" pitchFamily="18" charset="2"/>
              <a:buChar char="*"/>
            </a:pPr>
            <a:r>
              <a:rPr lang="en-US" dirty="0">
                <a:latin typeface="Calibri" panose="020F0502020204030204" pitchFamily="34" charset="0"/>
              </a:rPr>
              <a:t>The conditional branches are of the form : j</a:t>
            </a:r>
            <a:r>
              <a:rPr lang="en-US" dirty="0">
                <a:solidFill>
                  <a:srgbClr val="DC2300"/>
                </a:solidFill>
                <a:latin typeface="Calibri" panose="020F0502020204030204" pitchFamily="34" charset="0"/>
              </a:rPr>
              <a:t>&lt;</a:t>
            </a:r>
            <a:r>
              <a:rPr lang="en-US" dirty="0" err="1">
                <a:solidFill>
                  <a:srgbClr val="DC2300"/>
                </a:solidFill>
                <a:latin typeface="Calibri" panose="020F0502020204030204" pitchFamily="34" charset="0"/>
              </a:rPr>
              <a:t>condcode</a:t>
            </a:r>
            <a:r>
              <a:rPr lang="en-US" dirty="0">
                <a:solidFill>
                  <a:srgbClr val="DC2300"/>
                </a:solidFill>
                <a:latin typeface="Calibri" panose="020F0502020204030204" pitchFamily="34" charset="0"/>
              </a:rPr>
              <a:t>&gt;</a:t>
            </a:r>
            <a:r>
              <a:rPr lang="en-US" dirty="0">
                <a:latin typeface="Calibri" panose="020F0502020204030204" pitchFamily="34" charset="0"/>
              </a:rPr>
              <a:t> such as </a:t>
            </a:r>
            <a:r>
              <a:rPr lang="en-US" dirty="0" err="1">
                <a:latin typeface="Calibri" panose="020F0502020204030204" pitchFamily="34" charset="0"/>
              </a:rPr>
              <a:t>jeq</a:t>
            </a:r>
            <a:r>
              <a:rPr lang="en-US" dirty="0">
                <a:latin typeface="Calibri" panose="020F0502020204030204" pitchFamily="34" charset="0"/>
              </a:rPr>
              <a:t>, </a:t>
            </a:r>
            <a:r>
              <a:rPr lang="en-US" dirty="0" err="1">
                <a:latin typeface="Calibri" panose="020F0502020204030204" pitchFamily="34" charset="0"/>
              </a:rPr>
              <a:t>jne</a:t>
            </a:r>
            <a:endParaRPr lang="en-US" dirty="0">
              <a:latin typeface="Calibri" panose="020F0502020204030204" pitchFamily="34" charset="0"/>
            </a:endParaRPr>
          </a:p>
        </p:txBody>
      </p:sp>
      <p:grpSp>
        <p:nvGrpSpPr>
          <p:cNvPr id="7" name="Group 5"/>
          <p:cNvGrpSpPr>
            <a:grpSpLocks noChangeAspect="1"/>
          </p:cNvGrpSpPr>
          <p:nvPr/>
        </p:nvGrpSpPr>
        <p:grpSpPr bwMode="auto">
          <a:xfrm>
            <a:off x="2590800" y="1981201"/>
            <a:ext cx="7086600" cy="1114425"/>
            <a:chOff x="1056" y="1248"/>
            <a:chExt cx="4464" cy="702"/>
          </a:xfrm>
        </p:grpSpPr>
        <p:sp>
          <p:nvSpPr>
            <p:cNvPr id="8" name="AutoShape 4"/>
            <p:cNvSpPr>
              <a:spLocks noChangeAspect="1" noChangeArrowheads="1" noTextEdit="1"/>
            </p:cNvSpPr>
            <p:nvPr/>
          </p:nvSpPr>
          <p:spPr bwMode="auto">
            <a:xfrm>
              <a:off x="1056" y="1248"/>
              <a:ext cx="4464" cy="7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" name="Freeform 6"/>
            <p:cNvSpPr>
              <a:spLocks noEditPoints="1"/>
            </p:cNvSpPr>
            <p:nvPr/>
          </p:nvSpPr>
          <p:spPr bwMode="auto">
            <a:xfrm>
              <a:off x="1072" y="1264"/>
              <a:ext cx="4424" cy="182"/>
            </a:xfrm>
            <a:custGeom>
              <a:avLst/>
              <a:gdLst>
                <a:gd name="T0" fmla="*/ 0 w 538"/>
                <a:gd name="T1" fmla="*/ 0 h 22"/>
                <a:gd name="T2" fmla="*/ 538 w 538"/>
                <a:gd name="T3" fmla="*/ 0 h 22"/>
                <a:gd name="T4" fmla="*/ 0 w 538"/>
                <a:gd name="T5" fmla="*/ 4 h 22"/>
                <a:gd name="T6" fmla="*/ 538 w 538"/>
                <a:gd name="T7" fmla="*/ 4 h 22"/>
                <a:gd name="T8" fmla="*/ 0 w 538"/>
                <a:gd name="T9" fmla="*/ 22 h 22"/>
                <a:gd name="T10" fmla="*/ 0 w 538"/>
                <a:gd name="T11" fmla="*/ 4 h 22"/>
                <a:gd name="T12" fmla="*/ 4 w 538"/>
                <a:gd name="T13" fmla="*/ 22 h 22"/>
                <a:gd name="T14" fmla="*/ 4 w 538"/>
                <a:gd name="T15" fmla="*/ 4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38" h="22">
                  <a:moveTo>
                    <a:pt x="0" y="0"/>
                  </a:moveTo>
                  <a:lnTo>
                    <a:pt x="538" y="0"/>
                  </a:lnTo>
                  <a:moveTo>
                    <a:pt x="0" y="4"/>
                  </a:moveTo>
                  <a:lnTo>
                    <a:pt x="538" y="4"/>
                  </a:lnTo>
                  <a:moveTo>
                    <a:pt x="0" y="22"/>
                  </a:moveTo>
                  <a:lnTo>
                    <a:pt x="0" y="4"/>
                  </a:lnTo>
                  <a:moveTo>
                    <a:pt x="4" y="22"/>
                  </a:moveTo>
                  <a:lnTo>
                    <a:pt x="4" y="4"/>
                  </a:lnTo>
                </a:path>
              </a:pathLst>
            </a:custGeom>
            <a:noFill/>
            <a:ln w="8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Rectangle 7"/>
            <p:cNvSpPr>
              <a:spLocks noChangeArrowheads="1"/>
            </p:cNvSpPr>
            <p:nvPr/>
          </p:nvSpPr>
          <p:spPr bwMode="auto">
            <a:xfrm>
              <a:off x="1179" y="1289"/>
              <a:ext cx="497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500">
                  <a:solidFill>
                    <a:srgbClr val="1A1B1C"/>
                  </a:solidFill>
                  <a:latin typeface="Times New Roman" pitchFamily="18" charset="0"/>
                  <a:cs typeface="Times New Roman" pitchFamily="18" charset="0"/>
                </a:rPr>
                <a:t>Semantics</a:t>
              </a:r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Line 8"/>
            <p:cNvSpPr>
              <a:spLocks noChangeShapeType="1"/>
            </p:cNvSpPr>
            <p:nvPr/>
          </p:nvSpPr>
          <p:spPr bwMode="auto">
            <a:xfrm flipV="1">
              <a:off x="2034" y="1297"/>
              <a:ext cx="0" cy="149"/>
            </a:xfrm>
            <a:prstGeom prst="line">
              <a:avLst/>
            </a:prstGeom>
            <a:noFill/>
            <a:ln w="8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" name="Rectangle 9"/>
            <p:cNvSpPr>
              <a:spLocks noChangeArrowheads="1"/>
            </p:cNvSpPr>
            <p:nvPr/>
          </p:nvSpPr>
          <p:spPr bwMode="auto">
            <a:xfrm>
              <a:off x="2117" y="1289"/>
              <a:ext cx="429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500">
                  <a:solidFill>
                    <a:srgbClr val="1A1B1C"/>
                  </a:solidFill>
                  <a:latin typeface="Times New Roman" pitchFamily="18" charset="0"/>
                  <a:cs typeface="Times New Roman" pitchFamily="18" charset="0"/>
                </a:rPr>
                <a:t>Example</a:t>
              </a:r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" name="Line 10"/>
            <p:cNvSpPr>
              <a:spLocks noChangeShapeType="1"/>
            </p:cNvSpPr>
            <p:nvPr/>
          </p:nvSpPr>
          <p:spPr bwMode="auto">
            <a:xfrm flipV="1">
              <a:off x="3210" y="1297"/>
              <a:ext cx="0" cy="149"/>
            </a:xfrm>
            <a:prstGeom prst="line">
              <a:avLst/>
            </a:prstGeom>
            <a:noFill/>
            <a:ln w="8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" name="Rectangle 11"/>
            <p:cNvSpPr>
              <a:spLocks noChangeArrowheads="1"/>
            </p:cNvSpPr>
            <p:nvPr/>
          </p:nvSpPr>
          <p:spPr bwMode="auto">
            <a:xfrm>
              <a:off x="3292" y="1289"/>
              <a:ext cx="584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500">
                  <a:solidFill>
                    <a:srgbClr val="1A1B1C"/>
                  </a:solidFill>
                  <a:latin typeface="Times New Roman" pitchFamily="18" charset="0"/>
                  <a:cs typeface="Times New Roman" pitchFamily="18" charset="0"/>
                </a:rPr>
                <a:t>Explanation</a:t>
              </a:r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" name="Freeform 12"/>
            <p:cNvSpPr>
              <a:spLocks noEditPoints="1"/>
            </p:cNvSpPr>
            <p:nvPr/>
          </p:nvSpPr>
          <p:spPr bwMode="auto">
            <a:xfrm>
              <a:off x="1072" y="1297"/>
              <a:ext cx="4424" cy="305"/>
            </a:xfrm>
            <a:custGeom>
              <a:avLst/>
              <a:gdLst>
                <a:gd name="T0" fmla="*/ 534 w 538"/>
                <a:gd name="T1" fmla="*/ 18 h 37"/>
                <a:gd name="T2" fmla="*/ 534 w 538"/>
                <a:gd name="T3" fmla="*/ 0 h 37"/>
                <a:gd name="T4" fmla="*/ 538 w 538"/>
                <a:gd name="T5" fmla="*/ 18 h 37"/>
                <a:gd name="T6" fmla="*/ 538 w 538"/>
                <a:gd name="T7" fmla="*/ 0 h 37"/>
                <a:gd name="T8" fmla="*/ 0 w 538"/>
                <a:gd name="T9" fmla="*/ 18 h 37"/>
                <a:gd name="T10" fmla="*/ 538 w 538"/>
                <a:gd name="T11" fmla="*/ 18 h 37"/>
                <a:gd name="T12" fmla="*/ 0 w 538"/>
                <a:gd name="T13" fmla="*/ 37 h 37"/>
                <a:gd name="T14" fmla="*/ 0 w 538"/>
                <a:gd name="T15" fmla="*/ 18 h 37"/>
                <a:gd name="T16" fmla="*/ 4 w 538"/>
                <a:gd name="T17" fmla="*/ 37 h 37"/>
                <a:gd name="T18" fmla="*/ 4 w 538"/>
                <a:gd name="T19" fmla="*/ 18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38" h="37">
                  <a:moveTo>
                    <a:pt x="534" y="18"/>
                  </a:moveTo>
                  <a:lnTo>
                    <a:pt x="534" y="0"/>
                  </a:lnTo>
                  <a:moveTo>
                    <a:pt x="538" y="18"/>
                  </a:moveTo>
                  <a:lnTo>
                    <a:pt x="538" y="0"/>
                  </a:lnTo>
                  <a:moveTo>
                    <a:pt x="0" y="18"/>
                  </a:moveTo>
                  <a:lnTo>
                    <a:pt x="538" y="18"/>
                  </a:lnTo>
                  <a:moveTo>
                    <a:pt x="0" y="37"/>
                  </a:moveTo>
                  <a:lnTo>
                    <a:pt x="0" y="18"/>
                  </a:lnTo>
                  <a:moveTo>
                    <a:pt x="4" y="37"/>
                  </a:moveTo>
                  <a:lnTo>
                    <a:pt x="4" y="18"/>
                  </a:lnTo>
                </a:path>
              </a:pathLst>
            </a:custGeom>
            <a:noFill/>
            <a:ln w="8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Rectangle 13"/>
            <p:cNvSpPr>
              <a:spLocks noChangeArrowheads="1"/>
            </p:cNvSpPr>
            <p:nvPr/>
          </p:nvSpPr>
          <p:spPr bwMode="auto">
            <a:xfrm>
              <a:off x="1179" y="1446"/>
              <a:ext cx="770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sz="1600" dirty="0" err="1">
                  <a:latin typeface="Times New Roman" pitchFamily="18" charset="0"/>
                  <a:cs typeface="Times New Roman" pitchFamily="18" charset="0"/>
                </a:rPr>
                <a:t>jmp</a:t>
              </a:r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600" i="1" dirty="0">
                  <a:latin typeface="Times New Roman" pitchFamily="18" charset="0"/>
                  <a:cs typeface="Times New Roman" pitchFamily="18" charset="0"/>
                </a:rPr>
                <a:t>&lt; label &gt;</a:t>
              </a:r>
            </a:p>
            <a:p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j</a:t>
              </a:r>
              <a:r>
                <a:rPr lang="en-US" sz="1600" i="1" dirty="0">
                  <a:latin typeface="Times New Roman" pitchFamily="18" charset="0"/>
                  <a:cs typeface="Times New Roman" pitchFamily="18" charset="0"/>
                </a:rPr>
                <a:t>&lt; </a:t>
              </a:r>
              <a:r>
                <a:rPr lang="en-US" sz="1600" i="1" dirty="0" err="1">
                  <a:latin typeface="Times New Roman" pitchFamily="18" charset="0"/>
                  <a:cs typeface="Times New Roman" pitchFamily="18" charset="0"/>
                </a:rPr>
                <a:t>condcode</a:t>
              </a:r>
              <a:r>
                <a:rPr lang="en-US" sz="1600" i="1" dirty="0">
                  <a:latin typeface="Times New Roman" pitchFamily="18" charset="0"/>
                  <a:cs typeface="Times New Roman" pitchFamily="18" charset="0"/>
                </a:rPr>
                <a:t> &gt;</a:t>
              </a:r>
              <a:endParaRPr lang="en-US" sz="16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" name="Line 14"/>
            <p:cNvSpPr>
              <a:spLocks noChangeShapeType="1"/>
            </p:cNvSpPr>
            <p:nvPr/>
          </p:nvSpPr>
          <p:spPr bwMode="auto">
            <a:xfrm flipV="1">
              <a:off x="2034" y="1446"/>
              <a:ext cx="0" cy="156"/>
            </a:xfrm>
            <a:prstGeom prst="line">
              <a:avLst/>
            </a:prstGeom>
            <a:noFill/>
            <a:ln w="8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" name="Rectangle 15"/>
            <p:cNvSpPr>
              <a:spLocks noChangeArrowheads="1"/>
            </p:cNvSpPr>
            <p:nvPr/>
          </p:nvSpPr>
          <p:spPr bwMode="auto">
            <a:xfrm>
              <a:off x="2117" y="1446"/>
              <a:ext cx="1008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sz="1600" dirty="0" err="1">
                  <a:latin typeface="Times New Roman" pitchFamily="18" charset="0"/>
                  <a:cs typeface="Times New Roman" pitchFamily="18" charset="0"/>
                </a:rPr>
                <a:t>jmp</a:t>
              </a:r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 .foo</a:t>
              </a:r>
            </a:p>
            <a:p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j</a:t>
              </a:r>
              <a:r>
                <a:rPr lang="en-US" sz="1600" i="1" dirty="0">
                  <a:latin typeface="Times New Roman" pitchFamily="18" charset="0"/>
                  <a:cs typeface="Times New Roman" pitchFamily="18" charset="0"/>
                </a:rPr>
                <a:t>&lt; </a:t>
              </a:r>
              <a:r>
                <a:rPr lang="en-US" sz="1600" i="1" dirty="0" err="1">
                  <a:latin typeface="Times New Roman" pitchFamily="18" charset="0"/>
                  <a:cs typeface="Times New Roman" pitchFamily="18" charset="0"/>
                </a:rPr>
                <a:t>condcode</a:t>
              </a:r>
              <a:r>
                <a:rPr lang="en-US" sz="1600" i="1" dirty="0">
                  <a:latin typeface="Times New Roman" pitchFamily="18" charset="0"/>
                  <a:cs typeface="Times New Roman" pitchFamily="18" charset="0"/>
                </a:rPr>
                <a:t> &gt; </a:t>
              </a:r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.foo</a:t>
              </a:r>
            </a:p>
          </p:txBody>
        </p:sp>
        <p:sp>
          <p:nvSpPr>
            <p:cNvPr id="19" name="Line 16"/>
            <p:cNvSpPr>
              <a:spLocks noChangeShapeType="1"/>
            </p:cNvSpPr>
            <p:nvPr/>
          </p:nvSpPr>
          <p:spPr bwMode="auto">
            <a:xfrm flipV="1">
              <a:off x="3210" y="1446"/>
              <a:ext cx="0" cy="156"/>
            </a:xfrm>
            <a:prstGeom prst="line">
              <a:avLst/>
            </a:prstGeom>
            <a:noFill/>
            <a:ln w="8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" name="Rectangle 17"/>
            <p:cNvSpPr>
              <a:spLocks noChangeArrowheads="1"/>
            </p:cNvSpPr>
            <p:nvPr/>
          </p:nvSpPr>
          <p:spPr bwMode="auto">
            <a:xfrm>
              <a:off x="3243" y="1446"/>
              <a:ext cx="2229" cy="4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jump to .foo</a:t>
              </a:r>
            </a:p>
            <a:p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jump to .foo if the </a:t>
              </a:r>
              <a:r>
                <a:rPr lang="en-US" sz="1600" i="1" dirty="0">
                  <a:latin typeface="Times New Roman" pitchFamily="18" charset="0"/>
                  <a:cs typeface="Times New Roman" pitchFamily="18" charset="0"/>
                </a:rPr>
                <a:t>&lt; </a:t>
              </a:r>
              <a:r>
                <a:rPr lang="en-US" sz="1600" i="1" dirty="0" err="1">
                  <a:latin typeface="Times New Roman" pitchFamily="18" charset="0"/>
                  <a:cs typeface="Times New Roman" pitchFamily="18" charset="0"/>
                </a:rPr>
                <a:t>condcode</a:t>
              </a:r>
              <a:r>
                <a:rPr lang="en-US" sz="1600" i="1" dirty="0">
                  <a:latin typeface="Times New Roman" pitchFamily="18" charset="0"/>
                  <a:cs typeface="Times New Roman" pitchFamily="18" charset="0"/>
                </a:rPr>
                <a:t> &gt; </a:t>
              </a:r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condition</a:t>
              </a:r>
            </a:p>
            <a:p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is satisfied</a:t>
              </a:r>
            </a:p>
          </p:txBody>
        </p:sp>
        <p:sp>
          <p:nvSpPr>
            <p:cNvPr id="21" name="Freeform 18"/>
            <p:cNvSpPr>
              <a:spLocks noEditPoints="1"/>
            </p:cNvSpPr>
            <p:nvPr/>
          </p:nvSpPr>
          <p:spPr bwMode="auto">
            <a:xfrm>
              <a:off x="1072" y="1446"/>
              <a:ext cx="4424" cy="452"/>
            </a:xfrm>
            <a:custGeom>
              <a:avLst/>
              <a:gdLst>
                <a:gd name="T0" fmla="*/ 534 w 538"/>
                <a:gd name="T1" fmla="*/ 19 h 55"/>
                <a:gd name="T2" fmla="*/ 534 w 538"/>
                <a:gd name="T3" fmla="*/ 0 h 55"/>
                <a:gd name="T4" fmla="*/ 538 w 538"/>
                <a:gd name="T5" fmla="*/ 19 h 55"/>
                <a:gd name="T6" fmla="*/ 538 w 538"/>
                <a:gd name="T7" fmla="*/ 0 h 55"/>
                <a:gd name="T8" fmla="*/ 0 w 538"/>
                <a:gd name="T9" fmla="*/ 19 h 55"/>
                <a:gd name="T10" fmla="*/ 538 w 538"/>
                <a:gd name="T11" fmla="*/ 19 h 55"/>
                <a:gd name="T12" fmla="*/ 0 w 538"/>
                <a:gd name="T13" fmla="*/ 55 h 55"/>
                <a:gd name="T14" fmla="*/ 0 w 538"/>
                <a:gd name="T15" fmla="*/ 19 h 55"/>
                <a:gd name="T16" fmla="*/ 4 w 538"/>
                <a:gd name="T17" fmla="*/ 55 h 55"/>
                <a:gd name="T18" fmla="*/ 4 w 538"/>
                <a:gd name="T19" fmla="*/ 19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38" h="55">
                  <a:moveTo>
                    <a:pt x="534" y="19"/>
                  </a:moveTo>
                  <a:lnTo>
                    <a:pt x="534" y="0"/>
                  </a:lnTo>
                  <a:moveTo>
                    <a:pt x="538" y="19"/>
                  </a:moveTo>
                  <a:lnTo>
                    <a:pt x="538" y="0"/>
                  </a:lnTo>
                  <a:moveTo>
                    <a:pt x="0" y="19"/>
                  </a:moveTo>
                  <a:lnTo>
                    <a:pt x="538" y="19"/>
                  </a:lnTo>
                  <a:moveTo>
                    <a:pt x="0" y="55"/>
                  </a:moveTo>
                  <a:lnTo>
                    <a:pt x="0" y="19"/>
                  </a:lnTo>
                  <a:moveTo>
                    <a:pt x="4" y="55"/>
                  </a:moveTo>
                  <a:lnTo>
                    <a:pt x="4" y="19"/>
                  </a:lnTo>
                </a:path>
              </a:pathLst>
            </a:custGeom>
            <a:noFill/>
            <a:ln w="8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" name="Line 20"/>
            <p:cNvSpPr>
              <a:spLocks noChangeShapeType="1"/>
            </p:cNvSpPr>
            <p:nvPr/>
          </p:nvSpPr>
          <p:spPr bwMode="auto">
            <a:xfrm flipV="1">
              <a:off x="2034" y="1602"/>
              <a:ext cx="0" cy="296"/>
            </a:xfrm>
            <a:prstGeom prst="line">
              <a:avLst/>
            </a:prstGeom>
            <a:noFill/>
            <a:ln w="8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" name="Line 22"/>
            <p:cNvSpPr>
              <a:spLocks noChangeShapeType="1"/>
            </p:cNvSpPr>
            <p:nvPr/>
          </p:nvSpPr>
          <p:spPr bwMode="auto">
            <a:xfrm flipV="1">
              <a:off x="3210" y="1602"/>
              <a:ext cx="0" cy="296"/>
            </a:xfrm>
            <a:prstGeom prst="line">
              <a:avLst/>
            </a:prstGeom>
            <a:noFill/>
            <a:ln w="8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" name="Freeform 23"/>
            <p:cNvSpPr>
              <a:spLocks noEditPoints="1"/>
            </p:cNvSpPr>
            <p:nvPr/>
          </p:nvSpPr>
          <p:spPr bwMode="auto">
            <a:xfrm>
              <a:off x="1072" y="1602"/>
              <a:ext cx="4424" cy="329"/>
            </a:xfrm>
            <a:custGeom>
              <a:avLst/>
              <a:gdLst>
                <a:gd name="T0" fmla="*/ 534 w 538"/>
                <a:gd name="T1" fmla="*/ 36 h 40"/>
                <a:gd name="T2" fmla="*/ 534 w 538"/>
                <a:gd name="T3" fmla="*/ 0 h 40"/>
                <a:gd name="T4" fmla="*/ 538 w 538"/>
                <a:gd name="T5" fmla="*/ 36 h 40"/>
                <a:gd name="T6" fmla="*/ 538 w 538"/>
                <a:gd name="T7" fmla="*/ 0 h 40"/>
                <a:gd name="T8" fmla="*/ 0 w 538"/>
                <a:gd name="T9" fmla="*/ 36 h 40"/>
                <a:gd name="T10" fmla="*/ 538 w 538"/>
                <a:gd name="T11" fmla="*/ 36 h 40"/>
                <a:gd name="T12" fmla="*/ 0 w 538"/>
                <a:gd name="T13" fmla="*/ 40 h 40"/>
                <a:gd name="T14" fmla="*/ 538 w 538"/>
                <a:gd name="T15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38" h="40">
                  <a:moveTo>
                    <a:pt x="534" y="36"/>
                  </a:moveTo>
                  <a:lnTo>
                    <a:pt x="534" y="0"/>
                  </a:lnTo>
                  <a:moveTo>
                    <a:pt x="538" y="36"/>
                  </a:moveTo>
                  <a:lnTo>
                    <a:pt x="538" y="0"/>
                  </a:lnTo>
                  <a:moveTo>
                    <a:pt x="0" y="36"/>
                  </a:moveTo>
                  <a:lnTo>
                    <a:pt x="538" y="36"/>
                  </a:lnTo>
                  <a:moveTo>
                    <a:pt x="0" y="40"/>
                  </a:moveTo>
                  <a:lnTo>
                    <a:pt x="538" y="40"/>
                  </a:lnTo>
                </a:path>
              </a:pathLst>
            </a:custGeom>
            <a:noFill/>
            <a:ln w="8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2413000" y="152401"/>
            <a:ext cx="7416800" cy="936625"/>
          </a:xfrm>
        </p:spPr>
        <p:txBody>
          <a:bodyPr vert="horz" lIns="0" tIns="0" rIns="0" bIns="0" rtlCol="0" anchor="ctr">
            <a:norm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fr-FR" dirty="0">
                <a:solidFill>
                  <a:schemeClr val="tx1"/>
                </a:solidFill>
              </a:rPr>
              <a:t>Condition Codes in x86</a:t>
            </a:r>
          </a:p>
        </p:txBody>
      </p:sp>
      <p:grpSp>
        <p:nvGrpSpPr>
          <p:cNvPr id="6" name="Group 6"/>
          <p:cNvGrpSpPr>
            <a:grpSpLocks noChangeAspect="1"/>
          </p:cNvGrpSpPr>
          <p:nvPr/>
        </p:nvGrpSpPr>
        <p:grpSpPr bwMode="auto">
          <a:xfrm>
            <a:off x="2971800" y="1752601"/>
            <a:ext cx="7132638" cy="4310063"/>
            <a:chOff x="912" y="1104"/>
            <a:chExt cx="4493" cy="2715"/>
          </a:xfrm>
        </p:grpSpPr>
        <p:sp>
          <p:nvSpPr>
            <p:cNvPr id="7" name="AutoShape 5"/>
            <p:cNvSpPr>
              <a:spLocks noChangeAspect="1" noChangeArrowheads="1" noTextEdit="1"/>
            </p:cNvSpPr>
            <p:nvPr/>
          </p:nvSpPr>
          <p:spPr bwMode="auto">
            <a:xfrm>
              <a:off x="912" y="1104"/>
              <a:ext cx="4493" cy="27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Line 7"/>
            <p:cNvSpPr>
              <a:spLocks noChangeShapeType="1"/>
            </p:cNvSpPr>
            <p:nvPr/>
          </p:nvSpPr>
          <p:spPr bwMode="auto">
            <a:xfrm flipV="1">
              <a:off x="972" y="1164"/>
              <a:ext cx="0" cy="179"/>
            </a:xfrm>
            <a:prstGeom prst="line">
              <a:avLst/>
            </a:prstGeom>
            <a:noFill/>
            <a:ln w="0">
              <a:solidFill>
                <a:srgbClr val="1A1B1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Line 8"/>
            <p:cNvSpPr>
              <a:spLocks noChangeShapeType="1"/>
            </p:cNvSpPr>
            <p:nvPr/>
          </p:nvSpPr>
          <p:spPr bwMode="auto">
            <a:xfrm flipV="1">
              <a:off x="932" y="1164"/>
              <a:ext cx="0" cy="179"/>
            </a:xfrm>
            <a:prstGeom prst="line">
              <a:avLst/>
            </a:prstGeom>
            <a:noFill/>
            <a:ln w="0">
              <a:solidFill>
                <a:srgbClr val="1A1B1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Line 9"/>
            <p:cNvSpPr>
              <a:spLocks noChangeShapeType="1"/>
            </p:cNvSpPr>
            <p:nvPr/>
          </p:nvSpPr>
          <p:spPr bwMode="auto">
            <a:xfrm>
              <a:off x="932" y="1164"/>
              <a:ext cx="4448" cy="0"/>
            </a:xfrm>
            <a:prstGeom prst="line">
              <a:avLst/>
            </a:prstGeom>
            <a:noFill/>
            <a:ln w="0">
              <a:solidFill>
                <a:srgbClr val="1A1B1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Line 10"/>
            <p:cNvSpPr>
              <a:spLocks noChangeShapeType="1"/>
            </p:cNvSpPr>
            <p:nvPr/>
          </p:nvSpPr>
          <p:spPr bwMode="auto">
            <a:xfrm>
              <a:off x="932" y="1124"/>
              <a:ext cx="4448" cy="0"/>
            </a:xfrm>
            <a:prstGeom prst="line">
              <a:avLst/>
            </a:prstGeom>
            <a:noFill/>
            <a:ln w="0">
              <a:solidFill>
                <a:srgbClr val="1A1B1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1061" y="1154"/>
              <a:ext cx="940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900" dirty="0">
                  <a:solidFill>
                    <a:srgbClr val="1A1B1C"/>
                  </a:solidFill>
                  <a:latin typeface="Times New Roman" pitchFamily="18" charset="0"/>
                </a:rPr>
                <a:t>Condition code</a:t>
              </a:r>
              <a:endParaRPr lang="en-US" dirty="0">
                <a:latin typeface="Arial" pitchFamily="34" charset="0"/>
              </a:endParaRPr>
            </a:p>
          </p:txBody>
        </p:sp>
        <p:sp>
          <p:nvSpPr>
            <p:cNvPr id="13" name="Line 12"/>
            <p:cNvSpPr>
              <a:spLocks noChangeShapeType="1"/>
            </p:cNvSpPr>
            <p:nvPr/>
          </p:nvSpPr>
          <p:spPr bwMode="auto">
            <a:xfrm flipV="1">
              <a:off x="2146" y="1164"/>
              <a:ext cx="0" cy="179"/>
            </a:xfrm>
            <a:prstGeom prst="line">
              <a:avLst/>
            </a:prstGeom>
            <a:noFill/>
            <a:ln w="0">
              <a:solidFill>
                <a:srgbClr val="1A1B1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2236" y="1154"/>
              <a:ext cx="544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900">
                  <a:solidFill>
                    <a:srgbClr val="1A1B1C"/>
                  </a:solidFill>
                  <a:latin typeface="Times New Roman" pitchFamily="18" charset="0"/>
                </a:rPr>
                <a:t>Meaning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15" name="Freeform 14"/>
            <p:cNvSpPr>
              <a:spLocks noEditPoints="1"/>
            </p:cNvSpPr>
            <p:nvPr/>
          </p:nvSpPr>
          <p:spPr bwMode="auto">
            <a:xfrm>
              <a:off x="932" y="1164"/>
              <a:ext cx="4448" cy="368"/>
            </a:xfrm>
            <a:custGeom>
              <a:avLst/>
              <a:gdLst>
                <a:gd name="T0" fmla="*/ 443 w 447"/>
                <a:gd name="T1" fmla="*/ 18 h 37"/>
                <a:gd name="T2" fmla="*/ 443 w 447"/>
                <a:gd name="T3" fmla="*/ 0 h 37"/>
                <a:gd name="T4" fmla="*/ 447 w 447"/>
                <a:gd name="T5" fmla="*/ 18 h 37"/>
                <a:gd name="T6" fmla="*/ 447 w 447"/>
                <a:gd name="T7" fmla="*/ 0 h 37"/>
                <a:gd name="T8" fmla="*/ 0 w 447"/>
                <a:gd name="T9" fmla="*/ 18 h 37"/>
                <a:gd name="T10" fmla="*/ 447 w 447"/>
                <a:gd name="T11" fmla="*/ 18 h 37"/>
                <a:gd name="T12" fmla="*/ 0 w 447"/>
                <a:gd name="T13" fmla="*/ 37 h 37"/>
                <a:gd name="T14" fmla="*/ 0 w 447"/>
                <a:gd name="T15" fmla="*/ 18 h 37"/>
                <a:gd name="T16" fmla="*/ 4 w 447"/>
                <a:gd name="T17" fmla="*/ 37 h 37"/>
                <a:gd name="T18" fmla="*/ 4 w 447"/>
                <a:gd name="T19" fmla="*/ 18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47" h="37">
                  <a:moveTo>
                    <a:pt x="443" y="18"/>
                  </a:moveTo>
                  <a:lnTo>
                    <a:pt x="443" y="0"/>
                  </a:lnTo>
                  <a:moveTo>
                    <a:pt x="447" y="18"/>
                  </a:moveTo>
                  <a:lnTo>
                    <a:pt x="447" y="0"/>
                  </a:lnTo>
                  <a:moveTo>
                    <a:pt x="0" y="18"/>
                  </a:moveTo>
                  <a:lnTo>
                    <a:pt x="447" y="18"/>
                  </a:lnTo>
                  <a:moveTo>
                    <a:pt x="0" y="37"/>
                  </a:moveTo>
                  <a:lnTo>
                    <a:pt x="0" y="18"/>
                  </a:lnTo>
                  <a:moveTo>
                    <a:pt x="4" y="37"/>
                  </a:moveTo>
                  <a:lnTo>
                    <a:pt x="4" y="18"/>
                  </a:lnTo>
                </a:path>
              </a:pathLst>
            </a:custGeom>
            <a:noFill/>
            <a:ln w="0">
              <a:solidFill>
                <a:srgbClr val="1A1B1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Rectangle 15"/>
            <p:cNvSpPr>
              <a:spLocks noChangeArrowheads="1"/>
            </p:cNvSpPr>
            <p:nvPr/>
          </p:nvSpPr>
          <p:spPr bwMode="auto">
            <a:xfrm>
              <a:off x="1061" y="1343"/>
              <a:ext cx="7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900" i="1" dirty="0">
                  <a:solidFill>
                    <a:srgbClr val="1A1B1C"/>
                  </a:solidFill>
                  <a:latin typeface="Times New Roman" pitchFamily="18" charset="0"/>
                </a:rPr>
                <a:t>o</a:t>
              </a:r>
              <a:endParaRPr lang="en-US" i="1" dirty="0">
                <a:latin typeface="Arial" pitchFamily="34" charset="0"/>
              </a:endParaRPr>
            </a:p>
          </p:txBody>
        </p:sp>
        <p:sp>
          <p:nvSpPr>
            <p:cNvPr id="17" name="Line 16"/>
            <p:cNvSpPr>
              <a:spLocks noChangeShapeType="1"/>
            </p:cNvSpPr>
            <p:nvPr/>
          </p:nvSpPr>
          <p:spPr bwMode="auto">
            <a:xfrm flipV="1">
              <a:off x="2146" y="1343"/>
              <a:ext cx="0" cy="189"/>
            </a:xfrm>
            <a:prstGeom prst="line">
              <a:avLst/>
            </a:prstGeom>
            <a:noFill/>
            <a:ln w="0">
              <a:solidFill>
                <a:srgbClr val="1A1B1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Rectangle 17"/>
            <p:cNvSpPr>
              <a:spLocks noChangeArrowheads="1"/>
            </p:cNvSpPr>
            <p:nvPr/>
          </p:nvSpPr>
          <p:spPr bwMode="auto">
            <a:xfrm>
              <a:off x="2236" y="1363"/>
              <a:ext cx="589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900">
                  <a:solidFill>
                    <a:srgbClr val="1A1B1C"/>
                  </a:solidFill>
                  <a:latin typeface="Times New Roman" pitchFamily="18" charset="0"/>
                </a:rPr>
                <a:t>Overflow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19" name="Rectangle 18"/>
            <p:cNvSpPr>
              <a:spLocks noChangeArrowheads="1"/>
            </p:cNvSpPr>
            <p:nvPr/>
          </p:nvSpPr>
          <p:spPr bwMode="auto">
            <a:xfrm>
              <a:off x="2236" y="1532"/>
              <a:ext cx="781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900">
                  <a:solidFill>
                    <a:srgbClr val="1A1B1C"/>
                  </a:solidFill>
                  <a:latin typeface="Times New Roman" pitchFamily="18" charset="0"/>
                </a:rPr>
                <a:t>No overflow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20" name="Rectangle 19"/>
            <p:cNvSpPr>
              <a:spLocks noChangeArrowheads="1"/>
            </p:cNvSpPr>
            <p:nvPr/>
          </p:nvSpPr>
          <p:spPr bwMode="auto">
            <a:xfrm>
              <a:off x="2236" y="1721"/>
              <a:ext cx="1664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900">
                  <a:solidFill>
                    <a:srgbClr val="1A1B1C"/>
                  </a:solidFill>
                  <a:latin typeface="Times New Roman" pitchFamily="18" charset="0"/>
                </a:rPr>
                <a:t>Below (unsigned less than)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21" name="Rectangle 20"/>
            <p:cNvSpPr>
              <a:spLocks noChangeArrowheads="1"/>
            </p:cNvSpPr>
            <p:nvPr/>
          </p:nvSpPr>
          <p:spPr bwMode="auto">
            <a:xfrm>
              <a:off x="2236" y="1900"/>
              <a:ext cx="279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900">
                  <a:solidFill>
                    <a:srgbClr val="1A1B1C"/>
                  </a:solidFill>
                  <a:latin typeface="Times New Roman" pitchFamily="18" charset="0"/>
                </a:rPr>
                <a:t>Not below (unsigned greater than or equal to)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22" name="Rectangle 21"/>
            <p:cNvSpPr>
              <a:spLocks noChangeArrowheads="1"/>
            </p:cNvSpPr>
            <p:nvPr/>
          </p:nvSpPr>
          <p:spPr bwMode="auto">
            <a:xfrm>
              <a:off x="2236" y="2089"/>
              <a:ext cx="826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900">
                  <a:solidFill>
                    <a:srgbClr val="1A1B1C"/>
                  </a:solidFill>
                  <a:latin typeface="Times New Roman" pitchFamily="18" charset="0"/>
                </a:rPr>
                <a:t>Equal or zero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23" name="Rectangle 22"/>
            <p:cNvSpPr>
              <a:spLocks noChangeArrowheads="1"/>
            </p:cNvSpPr>
            <p:nvPr/>
          </p:nvSpPr>
          <p:spPr bwMode="auto">
            <a:xfrm>
              <a:off x="2236" y="2268"/>
              <a:ext cx="1303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900">
                  <a:solidFill>
                    <a:srgbClr val="1A1B1C"/>
                  </a:solidFill>
                  <a:latin typeface="Times New Roman" pitchFamily="18" charset="0"/>
                </a:rPr>
                <a:t>Not equal or not zero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24" name="Rectangle 23"/>
            <p:cNvSpPr>
              <a:spLocks noChangeArrowheads="1"/>
            </p:cNvSpPr>
            <p:nvPr/>
          </p:nvSpPr>
          <p:spPr bwMode="auto">
            <a:xfrm>
              <a:off x="2236" y="2457"/>
              <a:ext cx="2736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900">
                  <a:solidFill>
                    <a:srgbClr val="1A1B1C"/>
                  </a:solidFill>
                  <a:latin typeface="Times New Roman" pitchFamily="18" charset="0"/>
                </a:rPr>
                <a:t>Below or equal (unsigned less than or equal)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25" name="Rectangle 24"/>
            <p:cNvSpPr>
              <a:spLocks noChangeArrowheads="1"/>
            </p:cNvSpPr>
            <p:nvPr/>
          </p:nvSpPr>
          <p:spPr bwMode="auto">
            <a:xfrm>
              <a:off x="2236" y="2637"/>
              <a:ext cx="139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900">
                  <a:solidFill>
                    <a:srgbClr val="1A1B1C"/>
                  </a:solidFill>
                  <a:latin typeface="Times New Roman" pitchFamily="18" charset="0"/>
                </a:rPr>
                <a:t>Sign bit is 1 (negative)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26" name="Rectangle 25"/>
            <p:cNvSpPr>
              <a:spLocks noChangeArrowheads="1"/>
            </p:cNvSpPr>
            <p:nvPr/>
          </p:nvSpPr>
          <p:spPr bwMode="auto">
            <a:xfrm>
              <a:off x="2236" y="2826"/>
              <a:ext cx="1645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900">
                  <a:solidFill>
                    <a:srgbClr val="1A1B1C"/>
                  </a:solidFill>
                  <a:latin typeface="Times New Roman" pitchFamily="18" charset="0"/>
                </a:rPr>
                <a:t>Sign bit is 0 (0 or positive)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27" name="Rectangle 26"/>
            <p:cNvSpPr>
              <a:spLocks noChangeArrowheads="1"/>
            </p:cNvSpPr>
            <p:nvPr/>
          </p:nvSpPr>
          <p:spPr bwMode="auto">
            <a:xfrm>
              <a:off x="2236" y="3005"/>
              <a:ext cx="1693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900">
                  <a:solidFill>
                    <a:srgbClr val="1A1B1C"/>
                  </a:solidFill>
                  <a:latin typeface="Times New Roman" pitchFamily="18" charset="0"/>
                </a:rPr>
                <a:t>Less than (signed less than)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28" name="Rectangle 27"/>
            <p:cNvSpPr>
              <a:spLocks noChangeArrowheads="1"/>
            </p:cNvSpPr>
            <p:nvPr/>
          </p:nvSpPr>
          <p:spPr bwMode="auto">
            <a:xfrm>
              <a:off x="2236" y="3194"/>
              <a:ext cx="1660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900">
                  <a:solidFill>
                    <a:srgbClr val="1A1B1C"/>
                  </a:solidFill>
                  <a:latin typeface="Times New Roman" pitchFamily="18" charset="0"/>
                </a:rPr>
                <a:t>Less than or equal (signed)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29" name="Rectangle 28"/>
            <p:cNvSpPr>
              <a:spLocks noChangeArrowheads="1"/>
            </p:cNvSpPr>
            <p:nvPr/>
          </p:nvSpPr>
          <p:spPr bwMode="auto">
            <a:xfrm>
              <a:off x="2236" y="3373"/>
              <a:ext cx="1303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900">
                  <a:solidFill>
                    <a:srgbClr val="1A1B1C"/>
                  </a:solidFill>
                  <a:latin typeface="Times New Roman" pitchFamily="18" charset="0"/>
                </a:rPr>
                <a:t>Greater than (signed)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30" name="Rectangle 29"/>
            <p:cNvSpPr>
              <a:spLocks noChangeArrowheads="1"/>
            </p:cNvSpPr>
            <p:nvPr/>
          </p:nvSpPr>
          <p:spPr bwMode="auto">
            <a:xfrm>
              <a:off x="2236" y="3562"/>
              <a:ext cx="1839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900">
                  <a:solidFill>
                    <a:srgbClr val="1A1B1C"/>
                  </a:solidFill>
                  <a:latin typeface="Times New Roman" pitchFamily="18" charset="0"/>
                </a:rPr>
                <a:t>Greater than or equal (signed)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31" name="Freeform 30"/>
            <p:cNvSpPr>
              <a:spLocks noEditPoints="1"/>
            </p:cNvSpPr>
            <p:nvPr/>
          </p:nvSpPr>
          <p:spPr bwMode="auto">
            <a:xfrm>
              <a:off x="932" y="1343"/>
              <a:ext cx="4448" cy="368"/>
            </a:xfrm>
            <a:custGeom>
              <a:avLst/>
              <a:gdLst>
                <a:gd name="T0" fmla="*/ 443 w 447"/>
                <a:gd name="T1" fmla="*/ 19 h 37"/>
                <a:gd name="T2" fmla="*/ 443 w 447"/>
                <a:gd name="T3" fmla="*/ 0 h 37"/>
                <a:gd name="T4" fmla="*/ 447 w 447"/>
                <a:gd name="T5" fmla="*/ 19 h 37"/>
                <a:gd name="T6" fmla="*/ 447 w 447"/>
                <a:gd name="T7" fmla="*/ 0 h 37"/>
                <a:gd name="T8" fmla="*/ 0 w 447"/>
                <a:gd name="T9" fmla="*/ 19 h 37"/>
                <a:gd name="T10" fmla="*/ 447 w 447"/>
                <a:gd name="T11" fmla="*/ 19 h 37"/>
                <a:gd name="T12" fmla="*/ 0 w 447"/>
                <a:gd name="T13" fmla="*/ 37 h 37"/>
                <a:gd name="T14" fmla="*/ 0 w 447"/>
                <a:gd name="T15" fmla="*/ 19 h 37"/>
                <a:gd name="T16" fmla="*/ 4 w 447"/>
                <a:gd name="T17" fmla="*/ 37 h 37"/>
                <a:gd name="T18" fmla="*/ 4 w 447"/>
                <a:gd name="T19" fmla="*/ 19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47" h="37">
                  <a:moveTo>
                    <a:pt x="443" y="19"/>
                  </a:moveTo>
                  <a:lnTo>
                    <a:pt x="443" y="0"/>
                  </a:lnTo>
                  <a:moveTo>
                    <a:pt x="447" y="19"/>
                  </a:moveTo>
                  <a:lnTo>
                    <a:pt x="447" y="0"/>
                  </a:lnTo>
                  <a:moveTo>
                    <a:pt x="0" y="19"/>
                  </a:moveTo>
                  <a:lnTo>
                    <a:pt x="447" y="19"/>
                  </a:lnTo>
                  <a:moveTo>
                    <a:pt x="0" y="37"/>
                  </a:moveTo>
                  <a:lnTo>
                    <a:pt x="0" y="19"/>
                  </a:lnTo>
                  <a:moveTo>
                    <a:pt x="4" y="37"/>
                  </a:moveTo>
                  <a:lnTo>
                    <a:pt x="4" y="19"/>
                  </a:lnTo>
                </a:path>
              </a:pathLst>
            </a:custGeom>
            <a:noFill/>
            <a:ln w="0">
              <a:solidFill>
                <a:srgbClr val="1A1B1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08" name="Rectangle 31"/>
            <p:cNvSpPr>
              <a:spLocks noChangeArrowheads="1"/>
            </p:cNvSpPr>
            <p:nvPr/>
          </p:nvSpPr>
          <p:spPr bwMode="auto">
            <a:xfrm>
              <a:off x="1061" y="1532"/>
              <a:ext cx="153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900" i="1">
                  <a:solidFill>
                    <a:srgbClr val="1A1B1C"/>
                  </a:solidFill>
                  <a:latin typeface="Times New Roman" pitchFamily="18" charset="0"/>
                </a:rPr>
                <a:t>no</a:t>
              </a:r>
              <a:endParaRPr lang="en-US" i="1">
                <a:latin typeface="Arial" pitchFamily="34" charset="0"/>
              </a:endParaRPr>
            </a:p>
          </p:txBody>
        </p:sp>
        <p:sp>
          <p:nvSpPr>
            <p:cNvPr id="17409" name="Line 32"/>
            <p:cNvSpPr>
              <a:spLocks noChangeShapeType="1"/>
            </p:cNvSpPr>
            <p:nvPr/>
          </p:nvSpPr>
          <p:spPr bwMode="auto">
            <a:xfrm flipV="1">
              <a:off x="2146" y="1532"/>
              <a:ext cx="0" cy="179"/>
            </a:xfrm>
            <a:prstGeom prst="line">
              <a:avLst/>
            </a:prstGeom>
            <a:noFill/>
            <a:ln w="0">
              <a:solidFill>
                <a:srgbClr val="1A1B1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12" name="Freeform 33"/>
            <p:cNvSpPr>
              <a:spLocks noEditPoints="1"/>
            </p:cNvSpPr>
            <p:nvPr/>
          </p:nvSpPr>
          <p:spPr bwMode="auto">
            <a:xfrm>
              <a:off x="932" y="1532"/>
              <a:ext cx="4448" cy="368"/>
            </a:xfrm>
            <a:custGeom>
              <a:avLst/>
              <a:gdLst>
                <a:gd name="T0" fmla="*/ 443 w 447"/>
                <a:gd name="T1" fmla="*/ 18 h 37"/>
                <a:gd name="T2" fmla="*/ 443 w 447"/>
                <a:gd name="T3" fmla="*/ 0 h 37"/>
                <a:gd name="T4" fmla="*/ 447 w 447"/>
                <a:gd name="T5" fmla="*/ 18 h 37"/>
                <a:gd name="T6" fmla="*/ 447 w 447"/>
                <a:gd name="T7" fmla="*/ 0 h 37"/>
                <a:gd name="T8" fmla="*/ 0 w 447"/>
                <a:gd name="T9" fmla="*/ 18 h 37"/>
                <a:gd name="T10" fmla="*/ 447 w 447"/>
                <a:gd name="T11" fmla="*/ 18 h 37"/>
                <a:gd name="T12" fmla="*/ 0 w 447"/>
                <a:gd name="T13" fmla="*/ 37 h 37"/>
                <a:gd name="T14" fmla="*/ 0 w 447"/>
                <a:gd name="T15" fmla="*/ 19 h 37"/>
                <a:gd name="T16" fmla="*/ 4 w 447"/>
                <a:gd name="T17" fmla="*/ 37 h 37"/>
                <a:gd name="T18" fmla="*/ 4 w 447"/>
                <a:gd name="T19" fmla="*/ 19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47" h="37">
                  <a:moveTo>
                    <a:pt x="443" y="18"/>
                  </a:moveTo>
                  <a:lnTo>
                    <a:pt x="443" y="0"/>
                  </a:lnTo>
                  <a:moveTo>
                    <a:pt x="447" y="18"/>
                  </a:moveTo>
                  <a:lnTo>
                    <a:pt x="447" y="0"/>
                  </a:lnTo>
                  <a:moveTo>
                    <a:pt x="0" y="18"/>
                  </a:moveTo>
                  <a:lnTo>
                    <a:pt x="447" y="18"/>
                  </a:lnTo>
                  <a:moveTo>
                    <a:pt x="0" y="37"/>
                  </a:moveTo>
                  <a:lnTo>
                    <a:pt x="0" y="19"/>
                  </a:lnTo>
                  <a:moveTo>
                    <a:pt x="4" y="37"/>
                  </a:moveTo>
                  <a:lnTo>
                    <a:pt x="4" y="19"/>
                  </a:lnTo>
                </a:path>
              </a:pathLst>
            </a:custGeom>
            <a:noFill/>
            <a:ln w="0">
              <a:solidFill>
                <a:srgbClr val="1A1B1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13" name="Rectangle 34"/>
            <p:cNvSpPr>
              <a:spLocks noChangeArrowheads="1"/>
            </p:cNvSpPr>
            <p:nvPr/>
          </p:nvSpPr>
          <p:spPr bwMode="auto">
            <a:xfrm>
              <a:off x="1061" y="1711"/>
              <a:ext cx="7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900" i="1">
                  <a:solidFill>
                    <a:srgbClr val="1A1B1C"/>
                  </a:solidFill>
                  <a:latin typeface="Times New Roman" pitchFamily="18" charset="0"/>
                </a:rPr>
                <a:t>b</a:t>
              </a:r>
              <a:endParaRPr lang="en-US" i="1">
                <a:latin typeface="Arial" pitchFamily="34" charset="0"/>
              </a:endParaRPr>
            </a:p>
          </p:txBody>
        </p:sp>
        <p:sp>
          <p:nvSpPr>
            <p:cNvPr id="17414" name="Line 35"/>
            <p:cNvSpPr>
              <a:spLocks noChangeShapeType="1"/>
            </p:cNvSpPr>
            <p:nvPr/>
          </p:nvSpPr>
          <p:spPr bwMode="auto">
            <a:xfrm flipV="1">
              <a:off x="2146" y="1721"/>
              <a:ext cx="0" cy="179"/>
            </a:xfrm>
            <a:prstGeom prst="line">
              <a:avLst/>
            </a:prstGeom>
            <a:noFill/>
            <a:ln w="0">
              <a:solidFill>
                <a:srgbClr val="1A1B1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15" name="Freeform 36"/>
            <p:cNvSpPr>
              <a:spLocks noEditPoints="1"/>
            </p:cNvSpPr>
            <p:nvPr/>
          </p:nvSpPr>
          <p:spPr bwMode="auto">
            <a:xfrm>
              <a:off x="932" y="1721"/>
              <a:ext cx="4448" cy="358"/>
            </a:xfrm>
            <a:custGeom>
              <a:avLst/>
              <a:gdLst>
                <a:gd name="T0" fmla="*/ 443 w 447"/>
                <a:gd name="T1" fmla="*/ 18 h 36"/>
                <a:gd name="T2" fmla="*/ 443 w 447"/>
                <a:gd name="T3" fmla="*/ 0 h 36"/>
                <a:gd name="T4" fmla="*/ 447 w 447"/>
                <a:gd name="T5" fmla="*/ 18 h 36"/>
                <a:gd name="T6" fmla="*/ 447 w 447"/>
                <a:gd name="T7" fmla="*/ 0 h 36"/>
                <a:gd name="T8" fmla="*/ 0 w 447"/>
                <a:gd name="T9" fmla="*/ 18 h 36"/>
                <a:gd name="T10" fmla="*/ 447 w 447"/>
                <a:gd name="T11" fmla="*/ 18 h 36"/>
                <a:gd name="T12" fmla="*/ 0 w 447"/>
                <a:gd name="T13" fmla="*/ 36 h 36"/>
                <a:gd name="T14" fmla="*/ 0 w 447"/>
                <a:gd name="T15" fmla="*/ 18 h 36"/>
                <a:gd name="T16" fmla="*/ 4 w 447"/>
                <a:gd name="T17" fmla="*/ 36 h 36"/>
                <a:gd name="T18" fmla="*/ 4 w 447"/>
                <a:gd name="T19" fmla="*/ 18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47" h="36">
                  <a:moveTo>
                    <a:pt x="443" y="18"/>
                  </a:moveTo>
                  <a:lnTo>
                    <a:pt x="443" y="0"/>
                  </a:lnTo>
                  <a:moveTo>
                    <a:pt x="447" y="18"/>
                  </a:moveTo>
                  <a:lnTo>
                    <a:pt x="447" y="0"/>
                  </a:lnTo>
                  <a:moveTo>
                    <a:pt x="0" y="18"/>
                  </a:moveTo>
                  <a:lnTo>
                    <a:pt x="447" y="18"/>
                  </a:lnTo>
                  <a:moveTo>
                    <a:pt x="0" y="36"/>
                  </a:moveTo>
                  <a:lnTo>
                    <a:pt x="0" y="18"/>
                  </a:lnTo>
                  <a:moveTo>
                    <a:pt x="4" y="36"/>
                  </a:moveTo>
                  <a:lnTo>
                    <a:pt x="4" y="18"/>
                  </a:lnTo>
                </a:path>
              </a:pathLst>
            </a:custGeom>
            <a:noFill/>
            <a:ln w="0">
              <a:solidFill>
                <a:srgbClr val="1A1B1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16" name="Rectangle 37"/>
            <p:cNvSpPr>
              <a:spLocks noChangeArrowheads="1"/>
            </p:cNvSpPr>
            <p:nvPr/>
          </p:nvSpPr>
          <p:spPr bwMode="auto">
            <a:xfrm>
              <a:off x="1061" y="1900"/>
              <a:ext cx="153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900" i="1">
                  <a:solidFill>
                    <a:srgbClr val="1A1B1C"/>
                  </a:solidFill>
                  <a:latin typeface="Times New Roman" pitchFamily="18" charset="0"/>
                </a:rPr>
                <a:t>nb</a:t>
              </a:r>
              <a:endParaRPr lang="en-US" i="1">
                <a:latin typeface="Arial" pitchFamily="34" charset="0"/>
              </a:endParaRPr>
            </a:p>
          </p:txBody>
        </p:sp>
        <p:sp>
          <p:nvSpPr>
            <p:cNvPr id="17417" name="Line 38"/>
            <p:cNvSpPr>
              <a:spLocks noChangeShapeType="1"/>
            </p:cNvSpPr>
            <p:nvPr/>
          </p:nvSpPr>
          <p:spPr bwMode="auto">
            <a:xfrm flipV="1">
              <a:off x="2146" y="1900"/>
              <a:ext cx="0" cy="179"/>
            </a:xfrm>
            <a:prstGeom prst="line">
              <a:avLst/>
            </a:prstGeom>
            <a:noFill/>
            <a:ln w="0">
              <a:solidFill>
                <a:srgbClr val="1A1B1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18" name="Freeform 39"/>
            <p:cNvSpPr>
              <a:spLocks noEditPoints="1"/>
            </p:cNvSpPr>
            <p:nvPr/>
          </p:nvSpPr>
          <p:spPr bwMode="auto">
            <a:xfrm>
              <a:off x="932" y="1900"/>
              <a:ext cx="4448" cy="368"/>
            </a:xfrm>
            <a:custGeom>
              <a:avLst/>
              <a:gdLst>
                <a:gd name="T0" fmla="*/ 443 w 447"/>
                <a:gd name="T1" fmla="*/ 18 h 37"/>
                <a:gd name="T2" fmla="*/ 443 w 447"/>
                <a:gd name="T3" fmla="*/ 0 h 37"/>
                <a:gd name="T4" fmla="*/ 447 w 447"/>
                <a:gd name="T5" fmla="*/ 18 h 37"/>
                <a:gd name="T6" fmla="*/ 447 w 447"/>
                <a:gd name="T7" fmla="*/ 0 h 37"/>
                <a:gd name="T8" fmla="*/ 0 w 447"/>
                <a:gd name="T9" fmla="*/ 19 h 37"/>
                <a:gd name="T10" fmla="*/ 447 w 447"/>
                <a:gd name="T11" fmla="*/ 19 h 37"/>
                <a:gd name="T12" fmla="*/ 0 w 447"/>
                <a:gd name="T13" fmla="*/ 37 h 37"/>
                <a:gd name="T14" fmla="*/ 0 w 447"/>
                <a:gd name="T15" fmla="*/ 19 h 37"/>
                <a:gd name="T16" fmla="*/ 4 w 447"/>
                <a:gd name="T17" fmla="*/ 37 h 37"/>
                <a:gd name="T18" fmla="*/ 4 w 447"/>
                <a:gd name="T19" fmla="*/ 19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47" h="37">
                  <a:moveTo>
                    <a:pt x="443" y="18"/>
                  </a:moveTo>
                  <a:lnTo>
                    <a:pt x="443" y="0"/>
                  </a:lnTo>
                  <a:moveTo>
                    <a:pt x="447" y="18"/>
                  </a:moveTo>
                  <a:lnTo>
                    <a:pt x="447" y="0"/>
                  </a:lnTo>
                  <a:moveTo>
                    <a:pt x="0" y="19"/>
                  </a:moveTo>
                  <a:lnTo>
                    <a:pt x="447" y="19"/>
                  </a:lnTo>
                  <a:moveTo>
                    <a:pt x="0" y="37"/>
                  </a:moveTo>
                  <a:lnTo>
                    <a:pt x="0" y="19"/>
                  </a:lnTo>
                  <a:moveTo>
                    <a:pt x="4" y="37"/>
                  </a:moveTo>
                  <a:lnTo>
                    <a:pt x="4" y="19"/>
                  </a:lnTo>
                </a:path>
              </a:pathLst>
            </a:custGeom>
            <a:noFill/>
            <a:ln w="0">
              <a:solidFill>
                <a:srgbClr val="1A1B1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19" name="Rectangle 40"/>
            <p:cNvSpPr>
              <a:spLocks noChangeArrowheads="1"/>
            </p:cNvSpPr>
            <p:nvPr/>
          </p:nvSpPr>
          <p:spPr bwMode="auto">
            <a:xfrm>
              <a:off x="1061" y="2089"/>
              <a:ext cx="170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900" i="1">
                  <a:solidFill>
                    <a:srgbClr val="1A1B1C"/>
                  </a:solidFill>
                  <a:latin typeface="Times New Roman" pitchFamily="18" charset="0"/>
                </a:rPr>
                <a:t>e/z</a:t>
              </a:r>
              <a:endParaRPr lang="en-US" i="1">
                <a:latin typeface="Arial" pitchFamily="34" charset="0"/>
              </a:endParaRPr>
            </a:p>
          </p:txBody>
        </p:sp>
        <p:sp>
          <p:nvSpPr>
            <p:cNvPr id="17420" name="Line 41"/>
            <p:cNvSpPr>
              <a:spLocks noChangeShapeType="1"/>
            </p:cNvSpPr>
            <p:nvPr/>
          </p:nvSpPr>
          <p:spPr bwMode="auto">
            <a:xfrm flipV="1">
              <a:off x="2146" y="2089"/>
              <a:ext cx="0" cy="179"/>
            </a:xfrm>
            <a:prstGeom prst="line">
              <a:avLst/>
            </a:prstGeom>
            <a:noFill/>
            <a:ln w="0">
              <a:solidFill>
                <a:srgbClr val="1A1B1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21" name="Freeform 42"/>
            <p:cNvSpPr>
              <a:spLocks noEditPoints="1"/>
            </p:cNvSpPr>
            <p:nvPr/>
          </p:nvSpPr>
          <p:spPr bwMode="auto">
            <a:xfrm>
              <a:off x="932" y="2089"/>
              <a:ext cx="4448" cy="368"/>
            </a:xfrm>
            <a:custGeom>
              <a:avLst/>
              <a:gdLst>
                <a:gd name="T0" fmla="*/ 443 w 447"/>
                <a:gd name="T1" fmla="*/ 18 h 37"/>
                <a:gd name="T2" fmla="*/ 443 w 447"/>
                <a:gd name="T3" fmla="*/ 0 h 37"/>
                <a:gd name="T4" fmla="*/ 447 w 447"/>
                <a:gd name="T5" fmla="*/ 18 h 37"/>
                <a:gd name="T6" fmla="*/ 447 w 447"/>
                <a:gd name="T7" fmla="*/ 0 h 37"/>
                <a:gd name="T8" fmla="*/ 0 w 447"/>
                <a:gd name="T9" fmla="*/ 18 h 37"/>
                <a:gd name="T10" fmla="*/ 447 w 447"/>
                <a:gd name="T11" fmla="*/ 18 h 37"/>
                <a:gd name="T12" fmla="*/ 0 w 447"/>
                <a:gd name="T13" fmla="*/ 37 h 37"/>
                <a:gd name="T14" fmla="*/ 0 w 447"/>
                <a:gd name="T15" fmla="*/ 19 h 37"/>
                <a:gd name="T16" fmla="*/ 4 w 447"/>
                <a:gd name="T17" fmla="*/ 37 h 37"/>
                <a:gd name="T18" fmla="*/ 4 w 447"/>
                <a:gd name="T19" fmla="*/ 19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47" h="37">
                  <a:moveTo>
                    <a:pt x="443" y="18"/>
                  </a:moveTo>
                  <a:lnTo>
                    <a:pt x="443" y="0"/>
                  </a:lnTo>
                  <a:moveTo>
                    <a:pt x="447" y="18"/>
                  </a:moveTo>
                  <a:lnTo>
                    <a:pt x="447" y="0"/>
                  </a:lnTo>
                  <a:moveTo>
                    <a:pt x="0" y="18"/>
                  </a:moveTo>
                  <a:lnTo>
                    <a:pt x="447" y="18"/>
                  </a:lnTo>
                  <a:moveTo>
                    <a:pt x="0" y="37"/>
                  </a:moveTo>
                  <a:lnTo>
                    <a:pt x="0" y="19"/>
                  </a:lnTo>
                  <a:moveTo>
                    <a:pt x="4" y="37"/>
                  </a:moveTo>
                  <a:lnTo>
                    <a:pt x="4" y="19"/>
                  </a:lnTo>
                </a:path>
              </a:pathLst>
            </a:custGeom>
            <a:noFill/>
            <a:ln w="0">
              <a:solidFill>
                <a:srgbClr val="1A1B1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22" name="Rectangle 43"/>
            <p:cNvSpPr>
              <a:spLocks noChangeArrowheads="1"/>
            </p:cNvSpPr>
            <p:nvPr/>
          </p:nvSpPr>
          <p:spPr bwMode="auto">
            <a:xfrm>
              <a:off x="1061" y="2268"/>
              <a:ext cx="323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900" i="1" dirty="0">
                  <a:solidFill>
                    <a:srgbClr val="1A1B1C"/>
                  </a:solidFill>
                  <a:latin typeface="Times New Roman" pitchFamily="18" charset="0"/>
                </a:rPr>
                <a:t>ne/</a:t>
              </a:r>
              <a:r>
                <a:rPr lang="en-US" sz="1900" i="1" dirty="0" err="1">
                  <a:solidFill>
                    <a:srgbClr val="1A1B1C"/>
                  </a:solidFill>
                  <a:latin typeface="Times New Roman" pitchFamily="18" charset="0"/>
                </a:rPr>
                <a:t>nz</a:t>
              </a:r>
              <a:endParaRPr lang="en-US" i="1" dirty="0">
                <a:latin typeface="Arial" pitchFamily="34" charset="0"/>
              </a:endParaRPr>
            </a:p>
          </p:txBody>
        </p:sp>
        <p:sp>
          <p:nvSpPr>
            <p:cNvPr id="17423" name="Line 44"/>
            <p:cNvSpPr>
              <a:spLocks noChangeShapeType="1"/>
            </p:cNvSpPr>
            <p:nvPr/>
          </p:nvSpPr>
          <p:spPr bwMode="auto">
            <a:xfrm flipV="1">
              <a:off x="2146" y="2278"/>
              <a:ext cx="0" cy="179"/>
            </a:xfrm>
            <a:prstGeom prst="line">
              <a:avLst/>
            </a:prstGeom>
            <a:noFill/>
            <a:ln w="0">
              <a:solidFill>
                <a:srgbClr val="1A1B1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24" name="Freeform 45"/>
            <p:cNvSpPr>
              <a:spLocks noEditPoints="1"/>
            </p:cNvSpPr>
            <p:nvPr/>
          </p:nvSpPr>
          <p:spPr bwMode="auto">
            <a:xfrm>
              <a:off x="932" y="2278"/>
              <a:ext cx="4448" cy="358"/>
            </a:xfrm>
            <a:custGeom>
              <a:avLst/>
              <a:gdLst>
                <a:gd name="T0" fmla="*/ 443 w 447"/>
                <a:gd name="T1" fmla="*/ 18 h 36"/>
                <a:gd name="T2" fmla="*/ 443 w 447"/>
                <a:gd name="T3" fmla="*/ 0 h 36"/>
                <a:gd name="T4" fmla="*/ 447 w 447"/>
                <a:gd name="T5" fmla="*/ 18 h 36"/>
                <a:gd name="T6" fmla="*/ 447 w 447"/>
                <a:gd name="T7" fmla="*/ 0 h 36"/>
                <a:gd name="T8" fmla="*/ 0 w 447"/>
                <a:gd name="T9" fmla="*/ 18 h 36"/>
                <a:gd name="T10" fmla="*/ 447 w 447"/>
                <a:gd name="T11" fmla="*/ 18 h 36"/>
                <a:gd name="T12" fmla="*/ 0 w 447"/>
                <a:gd name="T13" fmla="*/ 36 h 36"/>
                <a:gd name="T14" fmla="*/ 0 w 447"/>
                <a:gd name="T15" fmla="*/ 18 h 36"/>
                <a:gd name="T16" fmla="*/ 4 w 447"/>
                <a:gd name="T17" fmla="*/ 36 h 36"/>
                <a:gd name="T18" fmla="*/ 4 w 447"/>
                <a:gd name="T19" fmla="*/ 18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47" h="36">
                  <a:moveTo>
                    <a:pt x="443" y="18"/>
                  </a:moveTo>
                  <a:lnTo>
                    <a:pt x="443" y="0"/>
                  </a:lnTo>
                  <a:moveTo>
                    <a:pt x="447" y="18"/>
                  </a:moveTo>
                  <a:lnTo>
                    <a:pt x="447" y="0"/>
                  </a:lnTo>
                  <a:moveTo>
                    <a:pt x="0" y="18"/>
                  </a:moveTo>
                  <a:lnTo>
                    <a:pt x="447" y="18"/>
                  </a:lnTo>
                  <a:moveTo>
                    <a:pt x="0" y="36"/>
                  </a:moveTo>
                  <a:lnTo>
                    <a:pt x="0" y="18"/>
                  </a:lnTo>
                  <a:moveTo>
                    <a:pt x="4" y="36"/>
                  </a:moveTo>
                  <a:lnTo>
                    <a:pt x="4" y="18"/>
                  </a:lnTo>
                </a:path>
              </a:pathLst>
            </a:custGeom>
            <a:noFill/>
            <a:ln w="0">
              <a:solidFill>
                <a:srgbClr val="1A1B1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25" name="Rectangle 46"/>
            <p:cNvSpPr>
              <a:spLocks noChangeArrowheads="1"/>
            </p:cNvSpPr>
            <p:nvPr/>
          </p:nvSpPr>
          <p:spPr bwMode="auto">
            <a:xfrm>
              <a:off x="1061" y="2457"/>
              <a:ext cx="144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900" i="1">
                  <a:solidFill>
                    <a:srgbClr val="1A1B1C"/>
                  </a:solidFill>
                  <a:latin typeface="Times New Roman" pitchFamily="18" charset="0"/>
                </a:rPr>
                <a:t>be</a:t>
              </a:r>
              <a:endParaRPr lang="en-US" i="1">
                <a:latin typeface="Arial" pitchFamily="34" charset="0"/>
              </a:endParaRPr>
            </a:p>
          </p:txBody>
        </p:sp>
        <p:sp>
          <p:nvSpPr>
            <p:cNvPr id="17426" name="Line 47"/>
            <p:cNvSpPr>
              <a:spLocks noChangeShapeType="1"/>
            </p:cNvSpPr>
            <p:nvPr/>
          </p:nvSpPr>
          <p:spPr bwMode="auto">
            <a:xfrm flipV="1">
              <a:off x="2146" y="2457"/>
              <a:ext cx="0" cy="179"/>
            </a:xfrm>
            <a:prstGeom prst="line">
              <a:avLst/>
            </a:prstGeom>
            <a:noFill/>
            <a:ln w="0">
              <a:solidFill>
                <a:srgbClr val="1A1B1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27" name="Freeform 48"/>
            <p:cNvSpPr>
              <a:spLocks noEditPoints="1"/>
            </p:cNvSpPr>
            <p:nvPr/>
          </p:nvSpPr>
          <p:spPr bwMode="auto">
            <a:xfrm>
              <a:off x="932" y="2457"/>
              <a:ext cx="4448" cy="368"/>
            </a:xfrm>
            <a:custGeom>
              <a:avLst/>
              <a:gdLst>
                <a:gd name="T0" fmla="*/ 443 w 447"/>
                <a:gd name="T1" fmla="*/ 18 h 37"/>
                <a:gd name="T2" fmla="*/ 443 w 447"/>
                <a:gd name="T3" fmla="*/ 0 h 37"/>
                <a:gd name="T4" fmla="*/ 447 w 447"/>
                <a:gd name="T5" fmla="*/ 18 h 37"/>
                <a:gd name="T6" fmla="*/ 447 w 447"/>
                <a:gd name="T7" fmla="*/ 0 h 37"/>
                <a:gd name="T8" fmla="*/ 0 w 447"/>
                <a:gd name="T9" fmla="*/ 19 h 37"/>
                <a:gd name="T10" fmla="*/ 447 w 447"/>
                <a:gd name="T11" fmla="*/ 19 h 37"/>
                <a:gd name="T12" fmla="*/ 0 w 447"/>
                <a:gd name="T13" fmla="*/ 37 h 37"/>
                <a:gd name="T14" fmla="*/ 0 w 447"/>
                <a:gd name="T15" fmla="*/ 19 h 37"/>
                <a:gd name="T16" fmla="*/ 4 w 447"/>
                <a:gd name="T17" fmla="*/ 37 h 37"/>
                <a:gd name="T18" fmla="*/ 4 w 447"/>
                <a:gd name="T19" fmla="*/ 19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47" h="37">
                  <a:moveTo>
                    <a:pt x="443" y="18"/>
                  </a:moveTo>
                  <a:lnTo>
                    <a:pt x="443" y="0"/>
                  </a:lnTo>
                  <a:moveTo>
                    <a:pt x="447" y="18"/>
                  </a:moveTo>
                  <a:lnTo>
                    <a:pt x="447" y="0"/>
                  </a:lnTo>
                  <a:moveTo>
                    <a:pt x="0" y="19"/>
                  </a:moveTo>
                  <a:lnTo>
                    <a:pt x="447" y="19"/>
                  </a:lnTo>
                  <a:moveTo>
                    <a:pt x="0" y="37"/>
                  </a:moveTo>
                  <a:lnTo>
                    <a:pt x="0" y="19"/>
                  </a:lnTo>
                  <a:moveTo>
                    <a:pt x="4" y="37"/>
                  </a:moveTo>
                  <a:lnTo>
                    <a:pt x="4" y="19"/>
                  </a:lnTo>
                </a:path>
              </a:pathLst>
            </a:custGeom>
            <a:noFill/>
            <a:ln w="0">
              <a:solidFill>
                <a:srgbClr val="1A1B1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28" name="Rectangle 49"/>
            <p:cNvSpPr>
              <a:spLocks noChangeArrowheads="1"/>
            </p:cNvSpPr>
            <p:nvPr/>
          </p:nvSpPr>
          <p:spPr bwMode="auto">
            <a:xfrm>
              <a:off x="1061" y="2647"/>
              <a:ext cx="60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900" i="1">
                  <a:solidFill>
                    <a:srgbClr val="1A1B1C"/>
                  </a:solidFill>
                  <a:latin typeface="Times New Roman" pitchFamily="18" charset="0"/>
                </a:rPr>
                <a:t>s</a:t>
              </a:r>
              <a:endParaRPr lang="en-US" i="1">
                <a:latin typeface="Arial" pitchFamily="34" charset="0"/>
              </a:endParaRPr>
            </a:p>
          </p:txBody>
        </p:sp>
        <p:sp>
          <p:nvSpPr>
            <p:cNvPr id="17429" name="Line 50"/>
            <p:cNvSpPr>
              <a:spLocks noChangeShapeType="1"/>
            </p:cNvSpPr>
            <p:nvPr/>
          </p:nvSpPr>
          <p:spPr bwMode="auto">
            <a:xfrm flipV="1">
              <a:off x="2146" y="2646"/>
              <a:ext cx="0" cy="179"/>
            </a:xfrm>
            <a:prstGeom prst="line">
              <a:avLst/>
            </a:prstGeom>
            <a:noFill/>
            <a:ln w="0">
              <a:solidFill>
                <a:srgbClr val="1A1B1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30" name="Freeform 51"/>
            <p:cNvSpPr>
              <a:spLocks noEditPoints="1"/>
            </p:cNvSpPr>
            <p:nvPr/>
          </p:nvSpPr>
          <p:spPr bwMode="auto">
            <a:xfrm>
              <a:off x="932" y="2646"/>
              <a:ext cx="4448" cy="368"/>
            </a:xfrm>
            <a:custGeom>
              <a:avLst/>
              <a:gdLst>
                <a:gd name="T0" fmla="*/ 443 w 447"/>
                <a:gd name="T1" fmla="*/ 18 h 37"/>
                <a:gd name="T2" fmla="*/ 443 w 447"/>
                <a:gd name="T3" fmla="*/ 0 h 37"/>
                <a:gd name="T4" fmla="*/ 447 w 447"/>
                <a:gd name="T5" fmla="*/ 18 h 37"/>
                <a:gd name="T6" fmla="*/ 447 w 447"/>
                <a:gd name="T7" fmla="*/ 0 h 37"/>
                <a:gd name="T8" fmla="*/ 0 w 447"/>
                <a:gd name="T9" fmla="*/ 18 h 37"/>
                <a:gd name="T10" fmla="*/ 447 w 447"/>
                <a:gd name="T11" fmla="*/ 18 h 37"/>
                <a:gd name="T12" fmla="*/ 0 w 447"/>
                <a:gd name="T13" fmla="*/ 37 h 37"/>
                <a:gd name="T14" fmla="*/ 0 w 447"/>
                <a:gd name="T15" fmla="*/ 19 h 37"/>
                <a:gd name="T16" fmla="*/ 4 w 447"/>
                <a:gd name="T17" fmla="*/ 37 h 37"/>
                <a:gd name="T18" fmla="*/ 4 w 447"/>
                <a:gd name="T19" fmla="*/ 19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47" h="37">
                  <a:moveTo>
                    <a:pt x="443" y="18"/>
                  </a:moveTo>
                  <a:lnTo>
                    <a:pt x="443" y="0"/>
                  </a:lnTo>
                  <a:moveTo>
                    <a:pt x="447" y="18"/>
                  </a:moveTo>
                  <a:lnTo>
                    <a:pt x="447" y="0"/>
                  </a:lnTo>
                  <a:moveTo>
                    <a:pt x="0" y="18"/>
                  </a:moveTo>
                  <a:lnTo>
                    <a:pt x="447" y="18"/>
                  </a:lnTo>
                  <a:moveTo>
                    <a:pt x="0" y="37"/>
                  </a:moveTo>
                  <a:lnTo>
                    <a:pt x="0" y="19"/>
                  </a:lnTo>
                  <a:moveTo>
                    <a:pt x="4" y="37"/>
                  </a:moveTo>
                  <a:lnTo>
                    <a:pt x="4" y="19"/>
                  </a:lnTo>
                </a:path>
              </a:pathLst>
            </a:custGeom>
            <a:noFill/>
            <a:ln w="0">
              <a:solidFill>
                <a:srgbClr val="1A1B1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31" name="Rectangle 52"/>
            <p:cNvSpPr>
              <a:spLocks noChangeArrowheads="1"/>
            </p:cNvSpPr>
            <p:nvPr/>
          </p:nvSpPr>
          <p:spPr bwMode="auto">
            <a:xfrm>
              <a:off x="1061" y="2826"/>
              <a:ext cx="136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900" i="1">
                  <a:solidFill>
                    <a:srgbClr val="1A1B1C"/>
                  </a:solidFill>
                  <a:latin typeface="Times New Roman" pitchFamily="18" charset="0"/>
                </a:rPr>
                <a:t>ns</a:t>
              </a:r>
              <a:endParaRPr lang="en-US" i="1">
                <a:latin typeface="Arial" pitchFamily="34" charset="0"/>
              </a:endParaRPr>
            </a:p>
          </p:txBody>
        </p:sp>
        <p:sp>
          <p:nvSpPr>
            <p:cNvPr id="17432" name="Line 53"/>
            <p:cNvSpPr>
              <a:spLocks noChangeShapeType="1"/>
            </p:cNvSpPr>
            <p:nvPr/>
          </p:nvSpPr>
          <p:spPr bwMode="auto">
            <a:xfrm flipV="1">
              <a:off x="2146" y="2835"/>
              <a:ext cx="0" cy="179"/>
            </a:xfrm>
            <a:prstGeom prst="line">
              <a:avLst/>
            </a:prstGeom>
            <a:noFill/>
            <a:ln w="0">
              <a:solidFill>
                <a:srgbClr val="1A1B1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33" name="Freeform 54"/>
            <p:cNvSpPr>
              <a:spLocks noEditPoints="1"/>
            </p:cNvSpPr>
            <p:nvPr/>
          </p:nvSpPr>
          <p:spPr bwMode="auto">
            <a:xfrm>
              <a:off x="932" y="2835"/>
              <a:ext cx="4448" cy="358"/>
            </a:xfrm>
            <a:custGeom>
              <a:avLst/>
              <a:gdLst>
                <a:gd name="T0" fmla="*/ 443 w 447"/>
                <a:gd name="T1" fmla="*/ 18 h 36"/>
                <a:gd name="T2" fmla="*/ 443 w 447"/>
                <a:gd name="T3" fmla="*/ 0 h 36"/>
                <a:gd name="T4" fmla="*/ 447 w 447"/>
                <a:gd name="T5" fmla="*/ 18 h 36"/>
                <a:gd name="T6" fmla="*/ 447 w 447"/>
                <a:gd name="T7" fmla="*/ 0 h 36"/>
                <a:gd name="T8" fmla="*/ 0 w 447"/>
                <a:gd name="T9" fmla="*/ 18 h 36"/>
                <a:gd name="T10" fmla="*/ 447 w 447"/>
                <a:gd name="T11" fmla="*/ 18 h 36"/>
                <a:gd name="T12" fmla="*/ 0 w 447"/>
                <a:gd name="T13" fmla="*/ 36 h 36"/>
                <a:gd name="T14" fmla="*/ 0 w 447"/>
                <a:gd name="T15" fmla="*/ 18 h 36"/>
                <a:gd name="T16" fmla="*/ 4 w 447"/>
                <a:gd name="T17" fmla="*/ 36 h 36"/>
                <a:gd name="T18" fmla="*/ 4 w 447"/>
                <a:gd name="T19" fmla="*/ 18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47" h="36">
                  <a:moveTo>
                    <a:pt x="443" y="18"/>
                  </a:moveTo>
                  <a:lnTo>
                    <a:pt x="443" y="0"/>
                  </a:lnTo>
                  <a:moveTo>
                    <a:pt x="447" y="18"/>
                  </a:moveTo>
                  <a:lnTo>
                    <a:pt x="447" y="0"/>
                  </a:lnTo>
                  <a:moveTo>
                    <a:pt x="0" y="18"/>
                  </a:moveTo>
                  <a:lnTo>
                    <a:pt x="447" y="18"/>
                  </a:lnTo>
                  <a:moveTo>
                    <a:pt x="0" y="36"/>
                  </a:moveTo>
                  <a:lnTo>
                    <a:pt x="0" y="18"/>
                  </a:lnTo>
                  <a:moveTo>
                    <a:pt x="4" y="36"/>
                  </a:moveTo>
                  <a:lnTo>
                    <a:pt x="4" y="18"/>
                  </a:lnTo>
                </a:path>
              </a:pathLst>
            </a:custGeom>
            <a:noFill/>
            <a:ln w="0">
              <a:solidFill>
                <a:srgbClr val="1A1B1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34" name="Rectangle 55"/>
            <p:cNvSpPr>
              <a:spLocks noChangeArrowheads="1"/>
            </p:cNvSpPr>
            <p:nvPr/>
          </p:nvSpPr>
          <p:spPr bwMode="auto">
            <a:xfrm>
              <a:off x="1061" y="3015"/>
              <a:ext cx="42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900" i="1">
                  <a:solidFill>
                    <a:srgbClr val="1A1B1C"/>
                  </a:solidFill>
                  <a:latin typeface="Times New Roman" pitchFamily="18" charset="0"/>
                </a:rPr>
                <a:t>l</a:t>
              </a:r>
              <a:endParaRPr lang="en-US" i="1">
                <a:latin typeface="Arial" pitchFamily="34" charset="0"/>
              </a:endParaRPr>
            </a:p>
          </p:txBody>
        </p:sp>
        <p:sp>
          <p:nvSpPr>
            <p:cNvPr id="17435" name="Line 56"/>
            <p:cNvSpPr>
              <a:spLocks noChangeShapeType="1"/>
            </p:cNvSpPr>
            <p:nvPr/>
          </p:nvSpPr>
          <p:spPr bwMode="auto">
            <a:xfrm flipV="1">
              <a:off x="2146" y="3014"/>
              <a:ext cx="0" cy="179"/>
            </a:xfrm>
            <a:prstGeom prst="line">
              <a:avLst/>
            </a:prstGeom>
            <a:noFill/>
            <a:ln w="0">
              <a:solidFill>
                <a:srgbClr val="1A1B1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36" name="Freeform 57"/>
            <p:cNvSpPr>
              <a:spLocks noEditPoints="1"/>
            </p:cNvSpPr>
            <p:nvPr/>
          </p:nvSpPr>
          <p:spPr bwMode="auto">
            <a:xfrm>
              <a:off x="932" y="3014"/>
              <a:ext cx="4448" cy="368"/>
            </a:xfrm>
            <a:custGeom>
              <a:avLst/>
              <a:gdLst>
                <a:gd name="T0" fmla="*/ 443 w 447"/>
                <a:gd name="T1" fmla="*/ 18 h 37"/>
                <a:gd name="T2" fmla="*/ 443 w 447"/>
                <a:gd name="T3" fmla="*/ 0 h 37"/>
                <a:gd name="T4" fmla="*/ 447 w 447"/>
                <a:gd name="T5" fmla="*/ 18 h 37"/>
                <a:gd name="T6" fmla="*/ 447 w 447"/>
                <a:gd name="T7" fmla="*/ 0 h 37"/>
                <a:gd name="T8" fmla="*/ 0 w 447"/>
                <a:gd name="T9" fmla="*/ 19 h 37"/>
                <a:gd name="T10" fmla="*/ 447 w 447"/>
                <a:gd name="T11" fmla="*/ 19 h 37"/>
                <a:gd name="T12" fmla="*/ 0 w 447"/>
                <a:gd name="T13" fmla="*/ 37 h 37"/>
                <a:gd name="T14" fmla="*/ 0 w 447"/>
                <a:gd name="T15" fmla="*/ 19 h 37"/>
                <a:gd name="T16" fmla="*/ 4 w 447"/>
                <a:gd name="T17" fmla="*/ 37 h 37"/>
                <a:gd name="T18" fmla="*/ 4 w 447"/>
                <a:gd name="T19" fmla="*/ 19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47" h="37">
                  <a:moveTo>
                    <a:pt x="443" y="18"/>
                  </a:moveTo>
                  <a:lnTo>
                    <a:pt x="443" y="0"/>
                  </a:lnTo>
                  <a:moveTo>
                    <a:pt x="447" y="18"/>
                  </a:moveTo>
                  <a:lnTo>
                    <a:pt x="447" y="0"/>
                  </a:lnTo>
                  <a:moveTo>
                    <a:pt x="0" y="19"/>
                  </a:moveTo>
                  <a:lnTo>
                    <a:pt x="447" y="19"/>
                  </a:lnTo>
                  <a:moveTo>
                    <a:pt x="0" y="37"/>
                  </a:moveTo>
                  <a:lnTo>
                    <a:pt x="0" y="19"/>
                  </a:lnTo>
                  <a:moveTo>
                    <a:pt x="4" y="37"/>
                  </a:moveTo>
                  <a:lnTo>
                    <a:pt x="4" y="19"/>
                  </a:lnTo>
                </a:path>
              </a:pathLst>
            </a:custGeom>
            <a:noFill/>
            <a:ln w="0">
              <a:solidFill>
                <a:srgbClr val="1A1B1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37" name="Rectangle 58"/>
            <p:cNvSpPr>
              <a:spLocks noChangeArrowheads="1"/>
            </p:cNvSpPr>
            <p:nvPr/>
          </p:nvSpPr>
          <p:spPr bwMode="auto">
            <a:xfrm>
              <a:off x="1061" y="3194"/>
              <a:ext cx="110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900" i="1">
                  <a:solidFill>
                    <a:srgbClr val="1A1B1C"/>
                  </a:solidFill>
                  <a:latin typeface="Times New Roman" pitchFamily="18" charset="0"/>
                </a:rPr>
                <a:t>le</a:t>
              </a:r>
              <a:endParaRPr lang="en-US" i="1">
                <a:latin typeface="Arial" pitchFamily="34" charset="0"/>
              </a:endParaRPr>
            </a:p>
          </p:txBody>
        </p:sp>
        <p:sp>
          <p:nvSpPr>
            <p:cNvPr id="17438" name="Line 59"/>
            <p:cNvSpPr>
              <a:spLocks noChangeShapeType="1"/>
            </p:cNvSpPr>
            <p:nvPr/>
          </p:nvSpPr>
          <p:spPr bwMode="auto">
            <a:xfrm flipV="1">
              <a:off x="2146" y="3203"/>
              <a:ext cx="0" cy="179"/>
            </a:xfrm>
            <a:prstGeom prst="line">
              <a:avLst/>
            </a:prstGeom>
            <a:noFill/>
            <a:ln w="0">
              <a:solidFill>
                <a:srgbClr val="1A1B1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39" name="Freeform 60"/>
            <p:cNvSpPr>
              <a:spLocks noEditPoints="1"/>
            </p:cNvSpPr>
            <p:nvPr/>
          </p:nvSpPr>
          <p:spPr bwMode="auto">
            <a:xfrm>
              <a:off x="932" y="3203"/>
              <a:ext cx="4448" cy="368"/>
            </a:xfrm>
            <a:custGeom>
              <a:avLst/>
              <a:gdLst>
                <a:gd name="T0" fmla="*/ 443 w 447"/>
                <a:gd name="T1" fmla="*/ 18 h 37"/>
                <a:gd name="T2" fmla="*/ 443 w 447"/>
                <a:gd name="T3" fmla="*/ 0 h 37"/>
                <a:gd name="T4" fmla="*/ 447 w 447"/>
                <a:gd name="T5" fmla="*/ 18 h 37"/>
                <a:gd name="T6" fmla="*/ 447 w 447"/>
                <a:gd name="T7" fmla="*/ 0 h 37"/>
                <a:gd name="T8" fmla="*/ 0 w 447"/>
                <a:gd name="T9" fmla="*/ 18 h 37"/>
                <a:gd name="T10" fmla="*/ 447 w 447"/>
                <a:gd name="T11" fmla="*/ 18 h 37"/>
                <a:gd name="T12" fmla="*/ 0 w 447"/>
                <a:gd name="T13" fmla="*/ 37 h 37"/>
                <a:gd name="T14" fmla="*/ 0 w 447"/>
                <a:gd name="T15" fmla="*/ 18 h 37"/>
                <a:gd name="T16" fmla="*/ 4 w 447"/>
                <a:gd name="T17" fmla="*/ 37 h 37"/>
                <a:gd name="T18" fmla="*/ 4 w 447"/>
                <a:gd name="T19" fmla="*/ 18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47" h="37">
                  <a:moveTo>
                    <a:pt x="443" y="18"/>
                  </a:moveTo>
                  <a:lnTo>
                    <a:pt x="443" y="0"/>
                  </a:lnTo>
                  <a:moveTo>
                    <a:pt x="447" y="18"/>
                  </a:moveTo>
                  <a:lnTo>
                    <a:pt x="447" y="0"/>
                  </a:lnTo>
                  <a:moveTo>
                    <a:pt x="0" y="18"/>
                  </a:moveTo>
                  <a:lnTo>
                    <a:pt x="447" y="18"/>
                  </a:lnTo>
                  <a:moveTo>
                    <a:pt x="0" y="37"/>
                  </a:moveTo>
                  <a:lnTo>
                    <a:pt x="0" y="18"/>
                  </a:lnTo>
                  <a:moveTo>
                    <a:pt x="4" y="37"/>
                  </a:moveTo>
                  <a:lnTo>
                    <a:pt x="4" y="18"/>
                  </a:lnTo>
                </a:path>
              </a:pathLst>
            </a:custGeom>
            <a:noFill/>
            <a:ln w="0">
              <a:solidFill>
                <a:srgbClr val="1A1B1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40" name="Rectangle 61"/>
            <p:cNvSpPr>
              <a:spLocks noChangeArrowheads="1"/>
            </p:cNvSpPr>
            <p:nvPr/>
          </p:nvSpPr>
          <p:spPr bwMode="auto">
            <a:xfrm>
              <a:off x="1061" y="3383"/>
              <a:ext cx="7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900" i="1">
                  <a:solidFill>
                    <a:srgbClr val="1A1B1C"/>
                  </a:solidFill>
                  <a:latin typeface="Times New Roman" pitchFamily="18" charset="0"/>
                </a:rPr>
                <a:t>g</a:t>
              </a:r>
              <a:endParaRPr lang="en-US" i="1">
                <a:latin typeface="Arial" pitchFamily="34" charset="0"/>
              </a:endParaRPr>
            </a:p>
          </p:txBody>
        </p:sp>
        <p:sp>
          <p:nvSpPr>
            <p:cNvPr id="17441" name="Line 62"/>
            <p:cNvSpPr>
              <a:spLocks noChangeShapeType="1"/>
            </p:cNvSpPr>
            <p:nvPr/>
          </p:nvSpPr>
          <p:spPr bwMode="auto">
            <a:xfrm flipV="1">
              <a:off x="2146" y="3382"/>
              <a:ext cx="0" cy="189"/>
            </a:xfrm>
            <a:prstGeom prst="line">
              <a:avLst/>
            </a:prstGeom>
            <a:noFill/>
            <a:ln w="0">
              <a:solidFill>
                <a:srgbClr val="1A1B1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42" name="Freeform 63"/>
            <p:cNvSpPr>
              <a:spLocks noEditPoints="1"/>
            </p:cNvSpPr>
            <p:nvPr/>
          </p:nvSpPr>
          <p:spPr bwMode="auto">
            <a:xfrm>
              <a:off x="932" y="3382"/>
              <a:ext cx="4448" cy="369"/>
            </a:xfrm>
            <a:custGeom>
              <a:avLst/>
              <a:gdLst>
                <a:gd name="T0" fmla="*/ 443 w 447"/>
                <a:gd name="T1" fmla="*/ 19 h 37"/>
                <a:gd name="T2" fmla="*/ 443 w 447"/>
                <a:gd name="T3" fmla="*/ 0 h 37"/>
                <a:gd name="T4" fmla="*/ 447 w 447"/>
                <a:gd name="T5" fmla="*/ 19 h 37"/>
                <a:gd name="T6" fmla="*/ 447 w 447"/>
                <a:gd name="T7" fmla="*/ 0 h 37"/>
                <a:gd name="T8" fmla="*/ 0 w 447"/>
                <a:gd name="T9" fmla="*/ 19 h 37"/>
                <a:gd name="T10" fmla="*/ 447 w 447"/>
                <a:gd name="T11" fmla="*/ 19 h 37"/>
                <a:gd name="T12" fmla="*/ 0 w 447"/>
                <a:gd name="T13" fmla="*/ 37 h 37"/>
                <a:gd name="T14" fmla="*/ 0 w 447"/>
                <a:gd name="T15" fmla="*/ 19 h 37"/>
                <a:gd name="T16" fmla="*/ 4 w 447"/>
                <a:gd name="T17" fmla="*/ 37 h 37"/>
                <a:gd name="T18" fmla="*/ 4 w 447"/>
                <a:gd name="T19" fmla="*/ 19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47" h="37">
                  <a:moveTo>
                    <a:pt x="443" y="19"/>
                  </a:moveTo>
                  <a:lnTo>
                    <a:pt x="443" y="0"/>
                  </a:lnTo>
                  <a:moveTo>
                    <a:pt x="447" y="19"/>
                  </a:moveTo>
                  <a:lnTo>
                    <a:pt x="447" y="0"/>
                  </a:lnTo>
                  <a:moveTo>
                    <a:pt x="0" y="19"/>
                  </a:moveTo>
                  <a:lnTo>
                    <a:pt x="447" y="19"/>
                  </a:lnTo>
                  <a:moveTo>
                    <a:pt x="0" y="37"/>
                  </a:moveTo>
                  <a:lnTo>
                    <a:pt x="0" y="19"/>
                  </a:lnTo>
                  <a:moveTo>
                    <a:pt x="4" y="37"/>
                  </a:moveTo>
                  <a:lnTo>
                    <a:pt x="4" y="19"/>
                  </a:lnTo>
                </a:path>
              </a:pathLst>
            </a:custGeom>
            <a:noFill/>
            <a:ln w="0">
              <a:solidFill>
                <a:srgbClr val="1A1B1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43" name="Rectangle 64"/>
            <p:cNvSpPr>
              <a:spLocks noChangeArrowheads="1"/>
            </p:cNvSpPr>
            <p:nvPr/>
          </p:nvSpPr>
          <p:spPr bwMode="auto">
            <a:xfrm>
              <a:off x="1061" y="3572"/>
              <a:ext cx="144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900" i="1">
                  <a:solidFill>
                    <a:srgbClr val="1A1B1C"/>
                  </a:solidFill>
                  <a:latin typeface="Times New Roman" pitchFamily="18" charset="0"/>
                </a:rPr>
                <a:t>ge</a:t>
              </a:r>
              <a:endParaRPr lang="en-US" i="1">
                <a:latin typeface="Arial" pitchFamily="34" charset="0"/>
              </a:endParaRPr>
            </a:p>
          </p:txBody>
        </p:sp>
        <p:sp>
          <p:nvSpPr>
            <p:cNvPr id="17444" name="Line 65"/>
            <p:cNvSpPr>
              <a:spLocks noChangeShapeType="1"/>
            </p:cNvSpPr>
            <p:nvPr/>
          </p:nvSpPr>
          <p:spPr bwMode="auto">
            <a:xfrm flipV="1">
              <a:off x="2146" y="3571"/>
              <a:ext cx="0" cy="180"/>
            </a:xfrm>
            <a:prstGeom prst="line">
              <a:avLst/>
            </a:prstGeom>
            <a:noFill/>
            <a:ln w="0">
              <a:solidFill>
                <a:srgbClr val="1A1B1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45" name="Freeform 66"/>
            <p:cNvSpPr>
              <a:spLocks noEditPoints="1"/>
            </p:cNvSpPr>
            <p:nvPr/>
          </p:nvSpPr>
          <p:spPr bwMode="auto">
            <a:xfrm>
              <a:off x="932" y="3571"/>
              <a:ext cx="4448" cy="219"/>
            </a:xfrm>
            <a:custGeom>
              <a:avLst/>
              <a:gdLst>
                <a:gd name="T0" fmla="*/ 443 w 447"/>
                <a:gd name="T1" fmla="*/ 18 h 22"/>
                <a:gd name="T2" fmla="*/ 443 w 447"/>
                <a:gd name="T3" fmla="*/ 0 h 22"/>
                <a:gd name="T4" fmla="*/ 447 w 447"/>
                <a:gd name="T5" fmla="*/ 18 h 22"/>
                <a:gd name="T6" fmla="*/ 447 w 447"/>
                <a:gd name="T7" fmla="*/ 0 h 22"/>
                <a:gd name="T8" fmla="*/ 0 w 447"/>
                <a:gd name="T9" fmla="*/ 18 h 22"/>
                <a:gd name="T10" fmla="*/ 447 w 447"/>
                <a:gd name="T11" fmla="*/ 18 h 22"/>
                <a:gd name="T12" fmla="*/ 0 w 447"/>
                <a:gd name="T13" fmla="*/ 22 h 22"/>
                <a:gd name="T14" fmla="*/ 447 w 447"/>
                <a:gd name="T1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47" h="22">
                  <a:moveTo>
                    <a:pt x="443" y="18"/>
                  </a:moveTo>
                  <a:lnTo>
                    <a:pt x="443" y="0"/>
                  </a:lnTo>
                  <a:moveTo>
                    <a:pt x="447" y="18"/>
                  </a:moveTo>
                  <a:lnTo>
                    <a:pt x="447" y="0"/>
                  </a:lnTo>
                  <a:moveTo>
                    <a:pt x="0" y="18"/>
                  </a:moveTo>
                  <a:lnTo>
                    <a:pt x="447" y="18"/>
                  </a:lnTo>
                  <a:moveTo>
                    <a:pt x="0" y="22"/>
                  </a:moveTo>
                  <a:lnTo>
                    <a:pt x="447" y="22"/>
                  </a:lnTo>
                </a:path>
              </a:pathLst>
            </a:custGeom>
            <a:noFill/>
            <a:ln w="0">
              <a:solidFill>
                <a:srgbClr val="1A1B1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2413000" y="304801"/>
            <a:ext cx="7416800" cy="936625"/>
          </a:xfrm>
        </p:spPr>
        <p:txBody>
          <a:bodyPr vert="horz" lIns="0" tIns="0" rIns="0" bIns="0" rtlCol="0" anchor="ctr">
            <a:normAutofit fontScale="90000"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fr-FR" dirty="0" err="1">
                <a:solidFill>
                  <a:schemeClr val="tx1"/>
                </a:solidFill>
              </a:rPr>
              <a:t>Example</a:t>
            </a:r>
            <a:r>
              <a:rPr lang="fr-FR" dirty="0">
                <a:solidFill>
                  <a:schemeClr val="tx1"/>
                </a:solidFill>
              </a:rPr>
              <a:t> : Test if a </a:t>
            </a:r>
            <a:r>
              <a:rPr lang="fr-FR" dirty="0" err="1">
                <a:solidFill>
                  <a:schemeClr val="tx1"/>
                </a:solidFill>
              </a:rPr>
              <a:t>number</a:t>
            </a:r>
            <a:r>
              <a:rPr lang="fr-FR" dirty="0">
                <a:solidFill>
                  <a:schemeClr val="tx1"/>
                </a:solidFill>
              </a:rPr>
              <a:t> in </a:t>
            </a:r>
            <a:r>
              <a:rPr lang="fr-FR" i="1" dirty="0" err="1">
                <a:solidFill>
                  <a:schemeClr val="tx1"/>
                </a:solidFill>
              </a:rPr>
              <a:t>eax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is</a:t>
            </a:r>
            <a:r>
              <a:rPr lang="fr-FR" dirty="0">
                <a:solidFill>
                  <a:schemeClr val="tx1"/>
                </a:solidFill>
              </a:rPr>
              <a:t> prime. Put the </a:t>
            </a:r>
            <a:r>
              <a:rPr lang="fr-FR" dirty="0" err="1">
                <a:solidFill>
                  <a:schemeClr val="tx1"/>
                </a:solidFill>
              </a:rPr>
              <a:t>result</a:t>
            </a:r>
            <a:r>
              <a:rPr lang="fr-FR" dirty="0">
                <a:solidFill>
                  <a:schemeClr val="tx1"/>
                </a:solidFill>
              </a:rPr>
              <a:t> in </a:t>
            </a:r>
            <a:r>
              <a:rPr lang="fr-FR" i="1" dirty="0" err="1">
                <a:solidFill>
                  <a:schemeClr val="tx1"/>
                </a:solidFill>
              </a:rPr>
              <a:t>eax</a:t>
            </a:r>
            <a:endParaRPr lang="fr-FR" i="1" dirty="0">
              <a:solidFill>
                <a:schemeClr val="tx1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2819401" y="1828800"/>
            <a:ext cx="7626615" cy="4207200"/>
            <a:chOff x="1974585" y="1981200"/>
            <a:chExt cx="6788415" cy="4207200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974585" y="2111051"/>
              <a:ext cx="6788415" cy="4077349"/>
            </a:xfrm>
            <a:custGeom>
              <a:avLst/>
              <a:gdLst>
                <a:gd name="T0" fmla="*/ 256 w 490"/>
                <a:gd name="T1" fmla="*/ 0 h 137"/>
                <a:gd name="T2" fmla="*/ 490 w 490"/>
                <a:gd name="T3" fmla="*/ 0 h 137"/>
                <a:gd name="T4" fmla="*/ 490 w 490"/>
                <a:gd name="T5" fmla="*/ 137 h 137"/>
                <a:gd name="T6" fmla="*/ 0 w 490"/>
                <a:gd name="T7" fmla="*/ 137 h 137"/>
                <a:gd name="T8" fmla="*/ 0 w 490"/>
                <a:gd name="T9" fmla="*/ 0 h 137"/>
                <a:gd name="T10" fmla="*/ 234 w 490"/>
                <a:gd name="T11" fmla="*/ 0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90" h="137">
                  <a:moveTo>
                    <a:pt x="256" y="0"/>
                  </a:moveTo>
                  <a:lnTo>
                    <a:pt x="490" y="0"/>
                  </a:lnTo>
                  <a:lnTo>
                    <a:pt x="490" y="137"/>
                  </a:lnTo>
                  <a:lnTo>
                    <a:pt x="0" y="137"/>
                  </a:lnTo>
                  <a:lnTo>
                    <a:pt x="0" y="0"/>
                  </a:lnTo>
                  <a:lnTo>
                    <a:pt x="234" y="0"/>
                  </a:lnTo>
                </a:path>
              </a:pathLst>
            </a:custGeom>
            <a:noFill/>
            <a:ln w="6" cap="flat">
              <a:solidFill>
                <a:srgbClr val="24211D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4194586" y="1981200"/>
              <a:ext cx="1825216" cy="18978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4218280" y="1981201"/>
              <a:ext cx="1625155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sz="1400" i="1" dirty="0">
                  <a:latin typeface="Courier New" pitchFamily="49" charset="0"/>
                  <a:cs typeface="Courier New" pitchFamily="49" charset="0"/>
                </a:rPr>
                <a:t>x86 assembly code</a:t>
              </a:r>
              <a:endParaRPr lang="en-US" sz="1400" dirty="0">
                <a:latin typeface="Courier New" pitchFamily="49" charset="0"/>
                <a:cs typeface="Courier New" pitchFamily="49" charset="0"/>
              </a:endParaRPr>
            </a:p>
          </p:txBody>
        </p:sp>
      </p:grpSp>
      <p:sp>
        <p:nvSpPr>
          <p:cNvPr id="12" name="Rectangle 11"/>
          <p:cNvSpPr/>
          <p:nvPr/>
        </p:nvSpPr>
        <p:spPr>
          <a:xfrm>
            <a:off x="2895601" y="2018586"/>
            <a:ext cx="7550415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i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400" i="1" dirty="0" err="1"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sz="1400" i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i="1" dirty="0" err="1">
                <a:latin typeface="Courier New" pitchFamily="49" charset="0"/>
                <a:cs typeface="Courier New" pitchFamily="49" charset="0"/>
              </a:rPr>
              <a:t>ebx</a:t>
            </a:r>
            <a:r>
              <a:rPr lang="en-US" sz="1400" i="1" dirty="0">
                <a:latin typeface="Courier New" pitchFamily="49" charset="0"/>
                <a:cs typeface="Courier New" pitchFamily="49" charset="0"/>
              </a:rPr>
              <a:t>, 2	; starting index</a:t>
            </a:r>
          </a:p>
          <a:p>
            <a:r>
              <a:rPr lang="en-US" sz="1400" i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400" i="1" dirty="0" err="1"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sz="1400" i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i="1" dirty="0" err="1">
                <a:latin typeface="Courier New" pitchFamily="49" charset="0"/>
                <a:cs typeface="Courier New" pitchFamily="49" charset="0"/>
              </a:rPr>
              <a:t>ecx</a:t>
            </a:r>
            <a:r>
              <a:rPr lang="en-US" sz="1400" i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400" i="1" dirty="0" err="1">
                <a:latin typeface="Courier New" pitchFamily="49" charset="0"/>
                <a:cs typeface="Courier New" pitchFamily="49" charset="0"/>
              </a:rPr>
              <a:t>eax</a:t>
            </a:r>
            <a:r>
              <a:rPr lang="en-US" sz="1400" i="1" dirty="0">
                <a:latin typeface="Courier New" pitchFamily="49" charset="0"/>
                <a:cs typeface="Courier New" pitchFamily="49" charset="0"/>
              </a:rPr>
              <a:t>	; </a:t>
            </a:r>
            <a:r>
              <a:rPr lang="en-US" sz="1400" i="1" dirty="0" err="1">
                <a:latin typeface="Courier New" pitchFamily="49" charset="0"/>
                <a:cs typeface="Courier New" pitchFamily="49" charset="0"/>
              </a:rPr>
              <a:t>ecx</a:t>
            </a:r>
            <a:r>
              <a:rPr lang="en-US" sz="1400" i="1" dirty="0">
                <a:latin typeface="Courier New" pitchFamily="49" charset="0"/>
                <a:cs typeface="Courier New" pitchFamily="49" charset="0"/>
              </a:rPr>
              <a:t> contains the original number</a:t>
            </a:r>
          </a:p>
          <a:p>
            <a:r>
              <a:rPr lang="en-US" sz="1400" i="1" dirty="0">
                <a:latin typeface="Courier New" pitchFamily="49" charset="0"/>
                <a:cs typeface="Courier New" pitchFamily="49" charset="0"/>
              </a:rPr>
              <a:t>.loop:</a:t>
            </a:r>
          </a:p>
          <a:p>
            <a:r>
              <a:rPr lang="en-US" sz="1400" i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400" i="1" dirty="0" err="1"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sz="1400" i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i="1" dirty="0" err="1">
                <a:latin typeface="Courier New" pitchFamily="49" charset="0"/>
                <a:cs typeface="Courier New" pitchFamily="49" charset="0"/>
              </a:rPr>
              <a:t>edx</a:t>
            </a:r>
            <a:r>
              <a:rPr lang="en-US" sz="1400" i="1" dirty="0">
                <a:latin typeface="Courier New" pitchFamily="49" charset="0"/>
                <a:cs typeface="Courier New" pitchFamily="49" charset="0"/>
              </a:rPr>
              <a:t>, 0	; required for correct division</a:t>
            </a:r>
          </a:p>
          <a:p>
            <a:r>
              <a:rPr lang="en-US" sz="1400" i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400" i="1" dirty="0" err="1">
                <a:latin typeface="Courier New" pitchFamily="49" charset="0"/>
                <a:cs typeface="Courier New" pitchFamily="49" charset="0"/>
              </a:rPr>
              <a:t>idiv</a:t>
            </a:r>
            <a:r>
              <a:rPr lang="en-US" sz="1400" i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i="1" dirty="0" err="1">
                <a:latin typeface="Courier New" pitchFamily="49" charset="0"/>
                <a:cs typeface="Courier New" pitchFamily="49" charset="0"/>
              </a:rPr>
              <a:t>ebx</a:t>
            </a:r>
            <a:endParaRPr lang="en-US" sz="1400" i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i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400" i="1" dirty="0" err="1">
                <a:latin typeface="Courier New" pitchFamily="49" charset="0"/>
                <a:cs typeface="Courier New" pitchFamily="49" charset="0"/>
              </a:rPr>
              <a:t>cmp</a:t>
            </a:r>
            <a:r>
              <a:rPr lang="en-US" sz="1400" i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i="1" dirty="0" err="1">
                <a:latin typeface="Courier New" pitchFamily="49" charset="0"/>
                <a:cs typeface="Courier New" pitchFamily="49" charset="0"/>
              </a:rPr>
              <a:t>edx</a:t>
            </a:r>
            <a:r>
              <a:rPr lang="en-US" sz="1400" i="1" dirty="0">
                <a:latin typeface="Courier New" pitchFamily="49" charset="0"/>
                <a:cs typeface="Courier New" pitchFamily="49" charset="0"/>
              </a:rPr>
              <a:t>, 0	; compare the remainder</a:t>
            </a:r>
          </a:p>
          <a:p>
            <a:r>
              <a:rPr lang="en-US" sz="1400" i="1" dirty="0">
                <a:latin typeface="Courier New" pitchFamily="49" charset="0"/>
                <a:cs typeface="Courier New" pitchFamily="49" charset="0"/>
              </a:rPr>
              <a:t>		je .</a:t>
            </a:r>
            <a:r>
              <a:rPr lang="en-US" sz="1400" i="1" dirty="0" err="1">
                <a:latin typeface="Courier New" pitchFamily="49" charset="0"/>
                <a:cs typeface="Courier New" pitchFamily="49" charset="0"/>
              </a:rPr>
              <a:t>notprime</a:t>
            </a:r>
            <a:r>
              <a:rPr lang="en-US" sz="1400" i="1" dirty="0">
                <a:latin typeface="Courier New" pitchFamily="49" charset="0"/>
                <a:cs typeface="Courier New" pitchFamily="49" charset="0"/>
              </a:rPr>
              <a:t> 	; number is composite</a:t>
            </a:r>
          </a:p>
          <a:p>
            <a:r>
              <a:rPr lang="en-US" sz="1400" i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400" i="1" dirty="0" err="1">
                <a:latin typeface="Courier New" pitchFamily="49" charset="0"/>
                <a:cs typeface="Courier New" pitchFamily="49" charset="0"/>
              </a:rPr>
              <a:t>inc</a:t>
            </a:r>
            <a:r>
              <a:rPr lang="en-US" sz="1400" i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i="1" dirty="0" err="1">
                <a:latin typeface="Courier New" pitchFamily="49" charset="0"/>
                <a:cs typeface="Courier New" pitchFamily="49" charset="0"/>
              </a:rPr>
              <a:t>ebx</a:t>
            </a:r>
            <a:endParaRPr lang="en-US" sz="1400" i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i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400" i="1" dirty="0" err="1"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sz="1400" i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i="1" dirty="0" err="1">
                <a:latin typeface="Courier New" pitchFamily="49" charset="0"/>
                <a:cs typeface="Courier New" pitchFamily="49" charset="0"/>
              </a:rPr>
              <a:t>eax</a:t>
            </a:r>
            <a:r>
              <a:rPr lang="en-US" sz="1400" i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400" i="1" dirty="0" err="1">
                <a:latin typeface="Courier New" pitchFamily="49" charset="0"/>
                <a:cs typeface="Courier New" pitchFamily="49" charset="0"/>
              </a:rPr>
              <a:t>ecx</a:t>
            </a:r>
            <a:r>
              <a:rPr lang="en-US" sz="1400" i="1" dirty="0">
                <a:latin typeface="Courier New" pitchFamily="49" charset="0"/>
                <a:cs typeface="Courier New" pitchFamily="49" charset="0"/>
              </a:rPr>
              <a:t> 	; set the value of </a:t>
            </a:r>
            <a:r>
              <a:rPr lang="en-US" sz="1400" i="1" dirty="0" err="1">
                <a:latin typeface="Courier New" pitchFamily="49" charset="0"/>
                <a:cs typeface="Courier New" pitchFamily="49" charset="0"/>
              </a:rPr>
              <a:t>eax</a:t>
            </a:r>
            <a:r>
              <a:rPr lang="en-US" sz="1400" i="1" dirty="0">
                <a:latin typeface="Courier New" pitchFamily="49" charset="0"/>
                <a:cs typeface="Courier New" pitchFamily="49" charset="0"/>
              </a:rPr>
              <a:t> again</a:t>
            </a:r>
          </a:p>
          <a:p>
            <a:r>
              <a:rPr lang="en-US" sz="1400" i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400" i="1" dirty="0" err="1">
                <a:latin typeface="Courier New" pitchFamily="49" charset="0"/>
                <a:cs typeface="Courier New" pitchFamily="49" charset="0"/>
              </a:rPr>
              <a:t>cmp</a:t>
            </a:r>
            <a:r>
              <a:rPr lang="en-US" sz="1400" i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i="1" dirty="0" err="1">
                <a:latin typeface="Courier New" pitchFamily="49" charset="0"/>
                <a:cs typeface="Courier New" pitchFamily="49" charset="0"/>
              </a:rPr>
              <a:t>ebx</a:t>
            </a:r>
            <a:r>
              <a:rPr lang="en-US" sz="1400" i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400" i="1" dirty="0" err="1">
                <a:latin typeface="Courier New" pitchFamily="49" charset="0"/>
                <a:cs typeface="Courier New" pitchFamily="49" charset="0"/>
              </a:rPr>
              <a:t>eax</a:t>
            </a:r>
            <a:r>
              <a:rPr lang="en-US" sz="1400" i="1" dirty="0">
                <a:latin typeface="Courier New" pitchFamily="49" charset="0"/>
                <a:cs typeface="Courier New" pitchFamily="49" charset="0"/>
              </a:rPr>
              <a:t> 	; compare the index and the number</a:t>
            </a:r>
          </a:p>
          <a:p>
            <a:r>
              <a:rPr lang="en-US" sz="1400" i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400" i="1" dirty="0" err="1">
                <a:latin typeface="Courier New" pitchFamily="49" charset="0"/>
                <a:cs typeface="Courier New" pitchFamily="49" charset="0"/>
              </a:rPr>
              <a:t>jl</a:t>
            </a:r>
            <a:r>
              <a:rPr lang="en-US" sz="1400" i="1" dirty="0">
                <a:latin typeface="Courier New" pitchFamily="49" charset="0"/>
                <a:cs typeface="Courier New" pitchFamily="49" charset="0"/>
              </a:rPr>
              <a:t> .loop</a:t>
            </a:r>
          </a:p>
          <a:p>
            <a:endParaRPr lang="en-US" sz="1400" i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i="1" dirty="0">
                <a:latin typeface="Courier New" pitchFamily="49" charset="0"/>
                <a:cs typeface="Courier New" pitchFamily="49" charset="0"/>
              </a:rPr>
              <a:t>		; end of the loop</a:t>
            </a:r>
          </a:p>
          <a:p>
            <a:r>
              <a:rPr lang="en-US" sz="1400" i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400" i="1" dirty="0" err="1"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sz="1400" i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i="1" dirty="0" err="1">
                <a:latin typeface="Courier New" pitchFamily="49" charset="0"/>
                <a:cs typeface="Courier New" pitchFamily="49" charset="0"/>
              </a:rPr>
              <a:t>eax</a:t>
            </a:r>
            <a:r>
              <a:rPr lang="en-US" sz="1400" i="1" dirty="0">
                <a:latin typeface="Courier New" pitchFamily="49" charset="0"/>
                <a:cs typeface="Courier New" pitchFamily="49" charset="0"/>
              </a:rPr>
              <a:t>, 1 	; number is prime</a:t>
            </a:r>
          </a:p>
          <a:p>
            <a:r>
              <a:rPr lang="en-US" sz="1400" i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400" i="1" dirty="0" err="1">
                <a:latin typeface="Courier New" pitchFamily="49" charset="0"/>
                <a:cs typeface="Courier New" pitchFamily="49" charset="0"/>
              </a:rPr>
              <a:t>jmp</a:t>
            </a:r>
            <a:r>
              <a:rPr lang="en-US" sz="1400" i="1" dirty="0">
                <a:latin typeface="Courier New" pitchFamily="49" charset="0"/>
                <a:cs typeface="Courier New" pitchFamily="49" charset="0"/>
              </a:rPr>
              <a:t> .exit 	; exit</a:t>
            </a:r>
          </a:p>
          <a:p>
            <a:r>
              <a:rPr lang="en-US" sz="1400" i="1" dirty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sz="1400" i="1" dirty="0" err="1">
                <a:latin typeface="Courier New" pitchFamily="49" charset="0"/>
                <a:cs typeface="Courier New" pitchFamily="49" charset="0"/>
              </a:rPr>
              <a:t>notprime</a:t>
            </a:r>
            <a:r>
              <a:rPr lang="en-US" sz="1400" i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en-US" sz="1400" i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400" i="1" dirty="0" err="1"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sz="1400" i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i="1" dirty="0" err="1">
                <a:latin typeface="Courier New" pitchFamily="49" charset="0"/>
                <a:cs typeface="Courier New" pitchFamily="49" charset="0"/>
              </a:rPr>
              <a:t>eax</a:t>
            </a:r>
            <a:r>
              <a:rPr lang="en-US" sz="1400" i="1" dirty="0">
                <a:latin typeface="Courier New" pitchFamily="49" charset="0"/>
                <a:cs typeface="Courier New" pitchFamily="49" charset="0"/>
              </a:rPr>
              <a:t>, 0</a:t>
            </a:r>
          </a:p>
          <a:p>
            <a:r>
              <a:rPr lang="en-US" sz="1400" i="1" dirty="0">
                <a:latin typeface="Courier New" pitchFamily="49" charset="0"/>
                <a:cs typeface="Courier New" pitchFamily="49" charset="0"/>
              </a:rPr>
              <a:t>.exit:</a:t>
            </a:r>
            <a:endParaRPr lang="en-US" sz="14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2387600" y="304801"/>
            <a:ext cx="7416800" cy="936625"/>
          </a:xfrm>
        </p:spPr>
        <p:txBody>
          <a:bodyPr vert="horz" lIns="0" tIns="0" rIns="0" bIns="0" rtlCol="0" anchor="ctr">
            <a:normAutofit fontScale="90000"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fr-FR" dirty="0" err="1">
                <a:solidFill>
                  <a:schemeClr val="tx1"/>
                </a:solidFill>
              </a:rPr>
              <a:t>Function</a:t>
            </a:r>
            <a:r>
              <a:rPr lang="fr-FR" dirty="0">
                <a:solidFill>
                  <a:schemeClr val="tx1"/>
                </a:solidFill>
              </a:rPr>
              <a:t> Call and Return Instructions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2489200" y="3900488"/>
            <a:ext cx="7416800" cy="1890712"/>
          </a:xfrm>
        </p:spPr>
        <p:txBody>
          <a:bodyPr vert="horz" lIns="0" tIns="0" rIns="0" bIns="0" rtlCol="0">
            <a:normAutofit/>
          </a:bodyPr>
          <a:lstStyle>
            <a:defPPr marL="432000" marR="0" lvl="0" indent="-324000" algn="l" hangingPunct="1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defPPr>
            <a:lvl1pPr marL="432000" marR="0" lvl="0" indent="-324000" algn="l" hangingPunct="1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1pPr>
            <a:lvl2pPr marL="864000" marR="0" lvl="1" indent="-324000" algn="l" hangingPunct="1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tabLst/>
              <a:defRPr lang="fr-FR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2pPr>
            <a:lvl3pPr marL="1295999" marR="0" lvl="2" indent="-288000" algn="l" hangingPunct="1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3pPr>
            <a:lvl4pPr marL="1728000" marR="0" lvl="3" indent="-216000" algn="l" hangingPunct="1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4pPr>
            <a:lvl5pPr marL="2160000" marR="0" lvl="4" indent="-216000" algn="l" hangingPunct="1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5pPr>
            <a:lvl6pPr marL="2592000" marR="0" lvl="5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6pPr>
            <a:lvl7pPr marL="3024000" marR="0" lvl="6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7pPr>
            <a:lvl8pPr marL="3456000" marR="0" lvl="7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8pPr>
            <a:lvl9pPr marL="3887999" marR="0" lvl="8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9pPr>
          </a:lstStyle>
          <a:p>
            <a:pPr lvl="0">
              <a:buSzPct val="100000"/>
              <a:buFont typeface="Symbol" panose="05050102010706020507" pitchFamily="18" charset="2"/>
              <a:buChar char="*"/>
            </a:pPr>
            <a:r>
              <a:rPr lang="en-US" sz="2600" dirty="0">
                <a:latin typeface="Calibri" panose="020F0502020204030204" pitchFamily="34" charset="0"/>
              </a:rPr>
              <a:t>The </a:t>
            </a:r>
            <a:r>
              <a:rPr lang="en-US" sz="2600" dirty="0">
                <a:solidFill>
                  <a:srgbClr val="4700B8"/>
                </a:solidFill>
                <a:latin typeface="Calibri" panose="020F0502020204030204" pitchFamily="34" charset="0"/>
              </a:rPr>
              <a:t>call</a:t>
            </a:r>
            <a:r>
              <a:rPr lang="en-US" sz="2600" dirty="0">
                <a:latin typeface="Calibri" panose="020F0502020204030204" pitchFamily="34" charset="0"/>
              </a:rPr>
              <a:t> instruction jumps to the &lt;label&gt;, and pushes the return address on the stack</a:t>
            </a:r>
          </a:p>
          <a:p>
            <a:pPr lvl="0">
              <a:buSzPct val="100000"/>
              <a:buFont typeface="Symbol" panose="05050102010706020507" pitchFamily="18" charset="2"/>
              <a:buChar char="*"/>
            </a:pPr>
            <a:r>
              <a:rPr lang="en-US" sz="2600" dirty="0">
                <a:solidFill>
                  <a:srgbClr val="FF3366"/>
                </a:solidFill>
                <a:latin typeface="Calibri" panose="020F0502020204030204" pitchFamily="34" charset="0"/>
              </a:rPr>
              <a:t>Pops</a:t>
            </a:r>
            <a:r>
              <a:rPr lang="en-US" sz="2600" dirty="0">
                <a:latin typeface="Calibri" panose="020F0502020204030204" pitchFamily="34" charset="0"/>
              </a:rPr>
              <a:t> the stack </a:t>
            </a:r>
            <a:r>
              <a:rPr lang="en-US" sz="2600" dirty="0">
                <a:solidFill>
                  <a:srgbClr val="B80047"/>
                </a:solidFill>
                <a:latin typeface="Calibri" panose="020F0502020204030204" pitchFamily="34" charset="0"/>
              </a:rPr>
              <a:t>top</a:t>
            </a:r>
            <a:r>
              <a:rPr lang="en-US" sz="2600" dirty="0">
                <a:latin typeface="Calibri" panose="020F0502020204030204" pitchFamily="34" charset="0"/>
              </a:rPr>
              <a:t> (assume it contains the </a:t>
            </a:r>
            <a:r>
              <a:rPr lang="en-US" sz="2600" dirty="0">
                <a:solidFill>
                  <a:srgbClr val="0047FF"/>
                </a:solidFill>
                <a:latin typeface="Calibri" panose="020F0502020204030204" pitchFamily="34" charset="0"/>
              </a:rPr>
              <a:t>return address</a:t>
            </a:r>
            <a:r>
              <a:rPr lang="en-US" sz="2600" dirty="0">
                <a:latin typeface="Calibri" panose="020F0502020204030204" pitchFamily="34" charset="0"/>
              </a:rPr>
              <a:t>)</a:t>
            </a:r>
          </a:p>
        </p:txBody>
      </p:sp>
      <p:grpSp>
        <p:nvGrpSpPr>
          <p:cNvPr id="7" name="Group 5"/>
          <p:cNvGrpSpPr>
            <a:grpSpLocks noChangeAspect="1"/>
          </p:cNvGrpSpPr>
          <p:nvPr/>
        </p:nvGrpSpPr>
        <p:grpSpPr bwMode="auto">
          <a:xfrm>
            <a:off x="3213100" y="1905001"/>
            <a:ext cx="6781800" cy="1490663"/>
            <a:chOff x="1064" y="1344"/>
            <a:chExt cx="4272" cy="939"/>
          </a:xfrm>
        </p:grpSpPr>
        <p:sp>
          <p:nvSpPr>
            <p:cNvPr id="8" name="AutoShape 4"/>
            <p:cNvSpPr>
              <a:spLocks noChangeAspect="1" noChangeArrowheads="1" noTextEdit="1"/>
            </p:cNvSpPr>
            <p:nvPr/>
          </p:nvSpPr>
          <p:spPr bwMode="auto">
            <a:xfrm>
              <a:off x="1064" y="1344"/>
              <a:ext cx="4272" cy="9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6"/>
            <p:cNvSpPr>
              <a:spLocks noEditPoints="1"/>
            </p:cNvSpPr>
            <p:nvPr/>
          </p:nvSpPr>
          <p:spPr bwMode="auto">
            <a:xfrm>
              <a:off x="1082" y="1362"/>
              <a:ext cx="4233" cy="200"/>
            </a:xfrm>
            <a:custGeom>
              <a:avLst/>
              <a:gdLst>
                <a:gd name="T0" fmla="*/ 0 w 466"/>
                <a:gd name="T1" fmla="*/ 0 h 22"/>
                <a:gd name="T2" fmla="*/ 466 w 466"/>
                <a:gd name="T3" fmla="*/ 0 h 22"/>
                <a:gd name="T4" fmla="*/ 0 w 466"/>
                <a:gd name="T5" fmla="*/ 4 h 22"/>
                <a:gd name="T6" fmla="*/ 466 w 466"/>
                <a:gd name="T7" fmla="*/ 4 h 22"/>
                <a:gd name="T8" fmla="*/ 0 w 466"/>
                <a:gd name="T9" fmla="*/ 22 h 22"/>
                <a:gd name="T10" fmla="*/ 0 w 466"/>
                <a:gd name="T11" fmla="*/ 4 h 22"/>
                <a:gd name="T12" fmla="*/ 4 w 466"/>
                <a:gd name="T13" fmla="*/ 22 h 22"/>
                <a:gd name="T14" fmla="*/ 4 w 466"/>
                <a:gd name="T15" fmla="*/ 4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66" h="22">
                  <a:moveTo>
                    <a:pt x="0" y="0"/>
                  </a:moveTo>
                  <a:lnTo>
                    <a:pt x="466" y="0"/>
                  </a:lnTo>
                  <a:moveTo>
                    <a:pt x="0" y="4"/>
                  </a:moveTo>
                  <a:lnTo>
                    <a:pt x="466" y="4"/>
                  </a:lnTo>
                  <a:moveTo>
                    <a:pt x="0" y="22"/>
                  </a:moveTo>
                  <a:lnTo>
                    <a:pt x="0" y="4"/>
                  </a:lnTo>
                  <a:moveTo>
                    <a:pt x="4" y="22"/>
                  </a:moveTo>
                  <a:lnTo>
                    <a:pt x="4" y="4"/>
                  </a:lnTo>
                </a:path>
              </a:pathLst>
            </a:custGeom>
            <a:noFill/>
            <a:ln w="9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Rectangle 7"/>
            <p:cNvSpPr>
              <a:spLocks noChangeArrowheads="1"/>
            </p:cNvSpPr>
            <p:nvPr/>
          </p:nvSpPr>
          <p:spPr bwMode="auto">
            <a:xfrm>
              <a:off x="1200" y="1390"/>
              <a:ext cx="564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700">
                  <a:solidFill>
                    <a:srgbClr val="1A1B1C"/>
                  </a:solidFill>
                  <a:latin typeface="Times New Roman" pitchFamily="18" charset="0"/>
                </a:rPr>
                <a:t>Semantics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11" name="Line 8"/>
            <p:cNvSpPr>
              <a:spLocks noChangeShapeType="1"/>
            </p:cNvSpPr>
            <p:nvPr/>
          </p:nvSpPr>
          <p:spPr bwMode="auto">
            <a:xfrm flipV="1">
              <a:off x="2099" y="1399"/>
              <a:ext cx="0" cy="163"/>
            </a:xfrm>
            <a:prstGeom prst="line">
              <a:avLst/>
            </a:prstGeom>
            <a:noFill/>
            <a:ln w="9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Rectangle 9"/>
            <p:cNvSpPr>
              <a:spLocks noChangeArrowheads="1"/>
            </p:cNvSpPr>
            <p:nvPr/>
          </p:nvSpPr>
          <p:spPr bwMode="auto">
            <a:xfrm>
              <a:off x="2181" y="1390"/>
              <a:ext cx="488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700">
                  <a:solidFill>
                    <a:srgbClr val="1A1B1C"/>
                  </a:solidFill>
                  <a:latin typeface="Times New Roman" pitchFamily="18" charset="0"/>
                </a:rPr>
                <a:t>Example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13" name="Line 10"/>
            <p:cNvSpPr>
              <a:spLocks noChangeShapeType="1"/>
            </p:cNvSpPr>
            <p:nvPr/>
          </p:nvSpPr>
          <p:spPr bwMode="auto">
            <a:xfrm flipV="1">
              <a:off x="2790" y="1399"/>
              <a:ext cx="0" cy="163"/>
            </a:xfrm>
            <a:prstGeom prst="line">
              <a:avLst/>
            </a:prstGeom>
            <a:noFill/>
            <a:ln w="9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Rectangle 11"/>
            <p:cNvSpPr>
              <a:spLocks noChangeArrowheads="1"/>
            </p:cNvSpPr>
            <p:nvPr/>
          </p:nvSpPr>
          <p:spPr bwMode="auto">
            <a:xfrm>
              <a:off x="2872" y="1390"/>
              <a:ext cx="663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700">
                  <a:solidFill>
                    <a:srgbClr val="1A1B1C"/>
                  </a:solidFill>
                  <a:latin typeface="Times New Roman" pitchFamily="18" charset="0"/>
                </a:rPr>
                <a:t>Explanation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15" name="Freeform 12"/>
            <p:cNvSpPr>
              <a:spLocks noEditPoints="1"/>
            </p:cNvSpPr>
            <p:nvPr/>
          </p:nvSpPr>
          <p:spPr bwMode="auto">
            <a:xfrm>
              <a:off x="1082" y="1399"/>
              <a:ext cx="4233" cy="499"/>
            </a:xfrm>
            <a:custGeom>
              <a:avLst/>
              <a:gdLst>
                <a:gd name="T0" fmla="*/ 462 w 466"/>
                <a:gd name="T1" fmla="*/ 18 h 55"/>
                <a:gd name="T2" fmla="*/ 462 w 466"/>
                <a:gd name="T3" fmla="*/ 0 h 55"/>
                <a:gd name="T4" fmla="*/ 466 w 466"/>
                <a:gd name="T5" fmla="*/ 18 h 55"/>
                <a:gd name="T6" fmla="*/ 466 w 466"/>
                <a:gd name="T7" fmla="*/ 0 h 55"/>
                <a:gd name="T8" fmla="*/ 0 w 466"/>
                <a:gd name="T9" fmla="*/ 18 h 55"/>
                <a:gd name="T10" fmla="*/ 466 w 466"/>
                <a:gd name="T11" fmla="*/ 18 h 55"/>
                <a:gd name="T12" fmla="*/ 0 w 466"/>
                <a:gd name="T13" fmla="*/ 55 h 55"/>
                <a:gd name="T14" fmla="*/ 0 w 466"/>
                <a:gd name="T15" fmla="*/ 18 h 55"/>
                <a:gd name="T16" fmla="*/ 4 w 466"/>
                <a:gd name="T17" fmla="*/ 55 h 55"/>
                <a:gd name="T18" fmla="*/ 4 w 466"/>
                <a:gd name="T19" fmla="*/ 18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66" h="55">
                  <a:moveTo>
                    <a:pt x="462" y="18"/>
                  </a:moveTo>
                  <a:lnTo>
                    <a:pt x="462" y="0"/>
                  </a:lnTo>
                  <a:moveTo>
                    <a:pt x="466" y="18"/>
                  </a:moveTo>
                  <a:lnTo>
                    <a:pt x="466" y="0"/>
                  </a:lnTo>
                  <a:moveTo>
                    <a:pt x="0" y="18"/>
                  </a:moveTo>
                  <a:lnTo>
                    <a:pt x="466" y="18"/>
                  </a:lnTo>
                  <a:moveTo>
                    <a:pt x="0" y="55"/>
                  </a:moveTo>
                  <a:lnTo>
                    <a:pt x="0" y="18"/>
                  </a:lnTo>
                  <a:moveTo>
                    <a:pt x="4" y="55"/>
                  </a:moveTo>
                  <a:lnTo>
                    <a:pt x="4" y="18"/>
                  </a:lnTo>
                </a:path>
              </a:pathLst>
            </a:custGeom>
            <a:noFill/>
            <a:ln w="9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Rectangle 13"/>
            <p:cNvSpPr>
              <a:spLocks noChangeArrowheads="1"/>
            </p:cNvSpPr>
            <p:nvPr/>
          </p:nvSpPr>
          <p:spPr bwMode="auto">
            <a:xfrm>
              <a:off x="1200" y="1580"/>
              <a:ext cx="718" cy="4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call </a:t>
              </a:r>
              <a:r>
                <a:rPr lang="en-US" sz="1600" i="1" dirty="0">
                  <a:latin typeface="Times New Roman" pitchFamily="18" charset="0"/>
                  <a:cs typeface="Times New Roman" pitchFamily="18" charset="0"/>
                </a:rPr>
                <a:t>&lt; label &gt;</a:t>
              </a:r>
            </a:p>
            <a:p>
              <a:endParaRPr lang="en-US" sz="1600" dirty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ret</a:t>
              </a:r>
            </a:p>
          </p:txBody>
        </p:sp>
        <p:sp>
          <p:nvSpPr>
            <p:cNvPr id="17" name="Line 14"/>
            <p:cNvSpPr>
              <a:spLocks noChangeShapeType="1"/>
            </p:cNvSpPr>
            <p:nvPr/>
          </p:nvSpPr>
          <p:spPr bwMode="auto">
            <a:xfrm flipV="1">
              <a:off x="2099" y="1562"/>
              <a:ext cx="0" cy="336"/>
            </a:xfrm>
            <a:prstGeom prst="line">
              <a:avLst/>
            </a:prstGeom>
            <a:noFill/>
            <a:ln w="9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Rectangle 15"/>
            <p:cNvSpPr>
              <a:spLocks noChangeArrowheads="1"/>
            </p:cNvSpPr>
            <p:nvPr/>
          </p:nvSpPr>
          <p:spPr bwMode="auto">
            <a:xfrm>
              <a:off x="2181" y="1580"/>
              <a:ext cx="425" cy="4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call .foo</a:t>
              </a:r>
            </a:p>
            <a:p>
              <a:endParaRPr lang="en-US" sz="1600" dirty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ret</a:t>
              </a:r>
            </a:p>
          </p:txBody>
        </p:sp>
        <p:sp>
          <p:nvSpPr>
            <p:cNvPr id="19" name="Line 16"/>
            <p:cNvSpPr>
              <a:spLocks noChangeShapeType="1"/>
            </p:cNvSpPr>
            <p:nvPr/>
          </p:nvSpPr>
          <p:spPr bwMode="auto">
            <a:xfrm flipV="1">
              <a:off x="2790" y="1562"/>
              <a:ext cx="0" cy="336"/>
            </a:xfrm>
            <a:prstGeom prst="line">
              <a:avLst/>
            </a:prstGeom>
            <a:noFill/>
            <a:ln w="9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Rectangle 17"/>
            <p:cNvSpPr>
              <a:spLocks noChangeArrowheads="1"/>
            </p:cNvSpPr>
            <p:nvPr/>
          </p:nvSpPr>
          <p:spPr bwMode="auto">
            <a:xfrm>
              <a:off x="2872" y="1580"/>
              <a:ext cx="2044" cy="6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Push the return address on the stack.</a:t>
              </a:r>
            </a:p>
            <a:p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Jump to the label .foo.</a:t>
              </a:r>
            </a:p>
            <a:p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Return to the address saved on the top</a:t>
              </a:r>
            </a:p>
            <a:p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of the stack, and pop the entry</a:t>
              </a:r>
            </a:p>
          </p:txBody>
        </p:sp>
        <p:sp>
          <p:nvSpPr>
            <p:cNvPr id="21" name="Freeform 18"/>
            <p:cNvSpPr>
              <a:spLocks noEditPoints="1"/>
            </p:cNvSpPr>
            <p:nvPr/>
          </p:nvSpPr>
          <p:spPr bwMode="auto">
            <a:xfrm>
              <a:off x="1082" y="1562"/>
              <a:ext cx="4233" cy="663"/>
            </a:xfrm>
            <a:custGeom>
              <a:avLst/>
              <a:gdLst>
                <a:gd name="T0" fmla="*/ 462 w 466"/>
                <a:gd name="T1" fmla="*/ 37 h 73"/>
                <a:gd name="T2" fmla="*/ 462 w 466"/>
                <a:gd name="T3" fmla="*/ 0 h 73"/>
                <a:gd name="T4" fmla="*/ 466 w 466"/>
                <a:gd name="T5" fmla="*/ 37 h 73"/>
                <a:gd name="T6" fmla="*/ 466 w 466"/>
                <a:gd name="T7" fmla="*/ 0 h 73"/>
                <a:gd name="T8" fmla="*/ 0 w 466"/>
                <a:gd name="T9" fmla="*/ 37 h 73"/>
                <a:gd name="T10" fmla="*/ 466 w 466"/>
                <a:gd name="T11" fmla="*/ 37 h 73"/>
                <a:gd name="T12" fmla="*/ 0 w 466"/>
                <a:gd name="T13" fmla="*/ 73 h 73"/>
                <a:gd name="T14" fmla="*/ 0 w 466"/>
                <a:gd name="T15" fmla="*/ 37 h 73"/>
                <a:gd name="T16" fmla="*/ 4 w 466"/>
                <a:gd name="T17" fmla="*/ 73 h 73"/>
                <a:gd name="T18" fmla="*/ 4 w 466"/>
                <a:gd name="T19" fmla="*/ 37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66" h="73">
                  <a:moveTo>
                    <a:pt x="462" y="37"/>
                  </a:moveTo>
                  <a:lnTo>
                    <a:pt x="462" y="0"/>
                  </a:lnTo>
                  <a:moveTo>
                    <a:pt x="466" y="37"/>
                  </a:moveTo>
                  <a:lnTo>
                    <a:pt x="466" y="0"/>
                  </a:lnTo>
                  <a:moveTo>
                    <a:pt x="0" y="37"/>
                  </a:moveTo>
                  <a:lnTo>
                    <a:pt x="466" y="37"/>
                  </a:lnTo>
                  <a:moveTo>
                    <a:pt x="0" y="73"/>
                  </a:moveTo>
                  <a:lnTo>
                    <a:pt x="0" y="37"/>
                  </a:lnTo>
                  <a:moveTo>
                    <a:pt x="4" y="73"/>
                  </a:moveTo>
                  <a:lnTo>
                    <a:pt x="4" y="37"/>
                  </a:lnTo>
                </a:path>
              </a:pathLst>
            </a:custGeom>
            <a:noFill/>
            <a:ln w="9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Line 19"/>
            <p:cNvSpPr>
              <a:spLocks noChangeShapeType="1"/>
            </p:cNvSpPr>
            <p:nvPr/>
          </p:nvSpPr>
          <p:spPr bwMode="auto">
            <a:xfrm flipV="1">
              <a:off x="2099" y="1898"/>
              <a:ext cx="0" cy="327"/>
            </a:xfrm>
            <a:prstGeom prst="line">
              <a:avLst/>
            </a:prstGeom>
            <a:noFill/>
            <a:ln w="9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Line 20"/>
            <p:cNvSpPr>
              <a:spLocks noChangeShapeType="1"/>
            </p:cNvSpPr>
            <p:nvPr/>
          </p:nvSpPr>
          <p:spPr bwMode="auto">
            <a:xfrm flipV="1">
              <a:off x="2790" y="1898"/>
              <a:ext cx="0" cy="327"/>
            </a:xfrm>
            <a:prstGeom prst="line">
              <a:avLst/>
            </a:prstGeom>
            <a:noFill/>
            <a:ln w="9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21"/>
            <p:cNvSpPr>
              <a:spLocks noEditPoints="1"/>
            </p:cNvSpPr>
            <p:nvPr/>
          </p:nvSpPr>
          <p:spPr bwMode="auto">
            <a:xfrm>
              <a:off x="1082" y="1898"/>
              <a:ext cx="4233" cy="364"/>
            </a:xfrm>
            <a:custGeom>
              <a:avLst/>
              <a:gdLst>
                <a:gd name="T0" fmla="*/ 462 w 466"/>
                <a:gd name="T1" fmla="*/ 36 h 40"/>
                <a:gd name="T2" fmla="*/ 462 w 466"/>
                <a:gd name="T3" fmla="*/ 0 h 40"/>
                <a:gd name="T4" fmla="*/ 466 w 466"/>
                <a:gd name="T5" fmla="*/ 36 h 40"/>
                <a:gd name="T6" fmla="*/ 466 w 466"/>
                <a:gd name="T7" fmla="*/ 0 h 40"/>
                <a:gd name="T8" fmla="*/ 0 w 466"/>
                <a:gd name="T9" fmla="*/ 36 h 40"/>
                <a:gd name="T10" fmla="*/ 466 w 466"/>
                <a:gd name="T11" fmla="*/ 36 h 40"/>
                <a:gd name="T12" fmla="*/ 0 w 466"/>
                <a:gd name="T13" fmla="*/ 40 h 40"/>
                <a:gd name="T14" fmla="*/ 466 w 466"/>
                <a:gd name="T15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66" h="40">
                  <a:moveTo>
                    <a:pt x="462" y="36"/>
                  </a:moveTo>
                  <a:lnTo>
                    <a:pt x="462" y="0"/>
                  </a:lnTo>
                  <a:moveTo>
                    <a:pt x="466" y="36"/>
                  </a:moveTo>
                  <a:lnTo>
                    <a:pt x="466" y="0"/>
                  </a:lnTo>
                  <a:moveTo>
                    <a:pt x="0" y="36"/>
                  </a:moveTo>
                  <a:lnTo>
                    <a:pt x="466" y="36"/>
                  </a:lnTo>
                  <a:moveTo>
                    <a:pt x="0" y="40"/>
                  </a:moveTo>
                  <a:lnTo>
                    <a:pt x="466" y="40"/>
                  </a:lnTo>
                </a:path>
              </a:pathLst>
            </a:custGeom>
            <a:noFill/>
            <a:ln w="9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2362200" y="152401"/>
            <a:ext cx="7416800" cy="936625"/>
          </a:xfrm>
        </p:spPr>
        <p:txBody>
          <a:bodyPr vert="horz" lIns="0" tIns="0" rIns="0" bIns="0" rtlCol="0" anchor="ctr">
            <a:normAutofit fontScale="90000"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fr-FR" dirty="0" err="1">
                <a:solidFill>
                  <a:schemeClr val="tx1"/>
                </a:solidFill>
              </a:rPr>
              <a:t>What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does</a:t>
            </a:r>
            <a:r>
              <a:rPr lang="fr-FR" dirty="0">
                <a:solidFill>
                  <a:schemeClr val="tx1"/>
                </a:solidFill>
              </a:rPr>
              <a:t> a </a:t>
            </a:r>
            <a:r>
              <a:rPr lang="fr-FR" dirty="0" err="1">
                <a:solidFill>
                  <a:schemeClr val="tx1"/>
                </a:solidFill>
              </a:rPr>
              <a:t>typical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function</a:t>
            </a:r>
            <a:r>
              <a:rPr lang="fr-FR" dirty="0">
                <a:solidFill>
                  <a:schemeClr val="tx1"/>
                </a:solidFill>
              </a:rPr>
              <a:t> do ?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2870200" y="1617664"/>
            <a:ext cx="7416800" cy="4554537"/>
          </a:xfrm>
        </p:spPr>
        <p:txBody>
          <a:bodyPr vert="horz" lIns="0" tIns="0" rIns="0" bIns="0" rtlCol="0">
            <a:normAutofit/>
          </a:bodyPr>
          <a:lstStyle>
            <a:defPPr marL="432000" marR="0" lvl="0" indent="-324000" algn="l" hangingPunct="1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defPPr>
            <a:lvl1pPr marL="432000" marR="0" lvl="0" indent="-324000" algn="l" hangingPunct="1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1pPr>
            <a:lvl2pPr marL="864000" marR="0" lvl="1" indent="-324000" algn="l" hangingPunct="1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tabLst/>
              <a:defRPr lang="fr-FR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2pPr>
            <a:lvl3pPr marL="1295999" marR="0" lvl="2" indent="-288000" algn="l" hangingPunct="1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3pPr>
            <a:lvl4pPr marL="1728000" marR="0" lvl="3" indent="-216000" algn="l" hangingPunct="1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4pPr>
            <a:lvl5pPr marL="2160000" marR="0" lvl="4" indent="-216000" algn="l" hangingPunct="1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5pPr>
            <a:lvl6pPr marL="2592000" marR="0" lvl="5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6pPr>
            <a:lvl7pPr marL="3024000" marR="0" lvl="6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7pPr>
            <a:lvl8pPr marL="3456000" marR="0" lvl="7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8pPr>
            <a:lvl9pPr marL="3887999" marR="0" lvl="8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9pPr>
          </a:lstStyle>
          <a:p>
            <a:pPr marL="520700" indent="-520700">
              <a:buSzPct val="100000"/>
              <a:buFont typeface="Symbol" panose="05050102010706020507" pitchFamily="18" charset="2"/>
              <a:buChar char="*"/>
            </a:pPr>
            <a:r>
              <a:rPr lang="en-US" sz="2800" dirty="0">
                <a:latin typeface="Calibri" panose="020F0502020204030204" pitchFamily="34" charset="0"/>
              </a:rPr>
              <a:t>Extracts the </a:t>
            </a:r>
            <a:r>
              <a:rPr lang="en-US" sz="2800" dirty="0">
                <a:solidFill>
                  <a:srgbClr val="DC2300"/>
                </a:solidFill>
                <a:latin typeface="Calibri" panose="020F0502020204030204" pitchFamily="34" charset="0"/>
              </a:rPr>
              <a:t>arguments</a:t>
            </a:r>
            <a:r>
              <a:rPr lang="en-US" sz="2800" dirty="0">
                <a:latin typeface="Calibri" panose="020F0502020204030204" pitchFamily="34" charset="0"/>
              </a:rPr>
              <a:t> from the stack</a:t>
            </a:r>
          </a:p>
          <a:p>
            <a:pPr marL="520700" indent="-520700">
              <a:buSzPct val="100000"/>
              <a:buFont typeface="Symbol" panose="05050102010706020507" pitchFamily="18" charset="2"/>
              <a:buChar char="*"/>
            </a:pPr>
            <a:r>
              <a:rPr lang="en-US" sz="2800" dirty="0">
                <a:solidFill>
                  <a:srgbClr val="2300DC"/>
                </a:solidFill>
                <a:latin typeface="Calibri" panose="020F0502020204030204" pitchFamily="34" charset="0"/>
              </a:rPr>
              <a:t>Creates</a:t>
            </a:r>
            <a:r>
              <a:rPr lang="en-US" sz="2800" dirty="0">
                <a:latin typeface="Calibri" panose="020F0502020204030204" pitchFamily="34" charset="0"/>
              </a:rPr>
              <a:t> space on the stack to store the activation block</a:t>
            </a:r>
          </a:p>
          <a:p>
            <a:pPr marL="520700" indent="-520700">
              <a:buSzPct val="100000"/>
              <a:buFont typeface="Symbol" panose="05050102010706020507" pitchFamily="18" charset="2"/>
              <a:buChar char="*"/>
            </a:pPr>
            <a:r>
              <a:rPr lang="en-US" sz="2800" dirty="0">
                <a:solidFill>
                  <a:srgbClr val="2300DC"/>
                </a:solidFill>
                <a:latin typeface="Calibri" panose="020F0502020204030204" pitchFamily="34" charset="0"/>
              </a:rPr>
              <a:t>Spills</a:t>
            </a:r>
            <a:r>
              <a:rPr lang="en-US" sz="2800" dirty="0">
                <a:latin typeface="Calibri" panose="020F0502020204030204" pitchFamily="34" charset="0"/>
              </a:rPr>
              <a:t> some </a:t>
            </a:r>
            <a:r>
              <a:rPr lang="en-US" sz="2800" dirty="0">
                <a:solidFill>
                  <a:srgbClr val="FF3333"/>
                </a:solidFill>
                <a:latin typeface="Calibri" panose="020F0502020204030204" pitchFamily="34" charset="0"/>
              </a:rPr>
              <a:t>registers</a:t>
            </a:r>
            <a:r>
              <a:rPr lang="en-US" sz="2800" dirty="0">
                <a:latin typeface="Calibri" panose="020F0502020204030204" pitchFamily="34" charset="0"/>
              </a:rPr>
              <a:t> (if required)</a:t>
            </a:r>
          </a:p>
          <a:p>
            <a:pPr marL="520700" indent="-520700">
              <a:buSzPct val="100000"/>
              <a:buFont typeface="Symbol" panose="05050102010706020507" pitchFamily="18" charset="2"/>
              <a:buChar char="*"/>
            </a:pPr>
            <a:r>
              <a:rPr lang="en-US" sz="2800" dirty="0">
                <a:solidFill>
                  <a:srgbClr val="008000"/>
                </a:solidFill>
                <a:latin typeface="Calibri" panose="020F0502020204030204" pitchFamily="34" charset="0"/>
              </a:rPr>
              <a:t>Calls</a:t>
            </a:r>
            <a:r>
              <a:rPr lang="en-US" sz="2800" dirty="0">
                <a:latin typeface="Calibri" panose="020F0502020204030204" pitchFamily="34" charset="0"/>
              </a:rPr>
              <a:t> other functions</a:t>
            </a:r>
          </a:p>
          <a:p>
            <a:pPr marL="520700" indent="-520700">
              <a:buSzPct val="100000"/>
              <a:buFont typeface="Symbol" panose="05050102010706020507" pitchFamily="18" charset="2"/>
              <a:buChar char="*"/>
            </a:pPr>
            <a:r>
              <a:rPr lang="en-US" sz="2800" dirty="0">
                <a:latin typeface="Calibri" panose="020F0502020204030204" pitchFamily="34" charset="0"/>
              </a:rPr>
              <a:t>Does some </a:t>
            </a:r>
            <a:r>
              <a:rPr lang="en-US" sz="2800" dirty="0">
                <a:solidFill>
                  <a:srgbClr val="0000FF"/>
                </a:solidFill>
                <a:latin typeface="Calibri" panose="020F0502020204030204" pitchFamily="34" charset="0"/>
              </a:rPr>
              <a:t>processing</a:t>
            </a:r>
          </a:p>
          <a:p>
            <a:pPr marL="520700" indent="-520700">
              <a:buSzPct val="100000"/>
              <a:buFont typeface="Symbol" panose="05050102010706020507" pitchFamily="18" charset="2"/>
              <a:buChar char="*"/>
            </a:pPr>
            <a:r>
              <a:rPr lang="en-US" sz="2800" dirty="0">
                <a:solidFill>
                  <a:srgbClr val="0000FF"/>
                </a:solidFill>
                <a:latin typeface="Calibri" panose="020F0502020204030204" pitchFamily="34" charset="0"/>
              </a:rPr>
              <a:t>Restores</a:t>
            </a:r>
            <a:r>
              <a:rPr lang="en-US" sz="2800" dirty="0">
                <a:latin typeface="Calibri" panose="020F0502020204030204" pitchFamily="34" charset="0"/>
              </a:rPr>
              <a:t> the stack pointer</a:t>
            </a:r>
          </a:p>
          <a:p>
            <a:pPr marL="520700" indent="-520700">
              <a:buSzPct val="100000"/>
              <a:buFont typeface="Symbol" panose="05050102010706020507" pitchFamily="18" charset="2"/>
              <a:buChar char="*"/>
            </a:pPr>
            <a:r>
              <a:rPr lang="en-US" sz="2800" dirty="0">
                <a:solidFill>
                  <a:srgbClr val="FF3333"/>
                </a:solidFill>
                <a:latin typeface="Calibri" panose="020F0502020204030204" pitchFamily="34" charset="0"/>
              </a:rPr>
              <a:t>Returns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77746" y="1670881"/>
            <a:ext cx="686461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Write a recursive function to compute the factorial of a number (≥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) stored in </a:t>
            </a:r>
            <a:r>
              <a:rPr lang="en-US" sz="1600" i="1" dirty="0" err="1">
                <a:latin typeface="Times New Roman" pitchFamily="18" charset="0"/>
                <a:cs typeface="Times New Roman" pitchFamily="18" charset="0"/>
              </a:rPr>
              <a:t>eax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. Save the result in </a:t>
            </a:r>
            <a:r>
              <a:rPr lang="en-US" sz="1600" i="1" dirty="0" err="1">
                <a:latin typeface="Times New Roman" pitchFamily="18" charset="0"/>
                <a:cs typeface="Times New Roman" pitchFamily="18" charset="0"/>
              </a:rPr>
              <a:t>ebx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sz="1600" b="1" i="1" dirty="0">
                <a:latin typeface="Times New Roman" pitchFamily="18" charset="0"/>
                <a:cs typeface="Times New Roman" pitchFamily="18" charset="0"/>
              </a:rPr>
              <a:t>Answer: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2753946" y="2438401"/>
            <a:ext cx="7228254" cy="3505201"/>
            <a:chOff x="1752600" y="2438400"/>
            <a:chExt cx="6788415" cy="3505201"/>
          </a:xfrm>
        </p:grpSpPr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1752600" y="2568251"/>
              <a:ext cx="6788415" cy="3375350"/>
            </a:xfrm>
            <a:custGeom>
              <a:avLst/>
              <a:gdLst>
                <a:gd name="T0" fmla="*/ 256 w 490"/>
                <a:gd name="T1" fmla="*/ 0 h 137"/>
                <a:gd name="T2" fmla="*/ 490 w 490"/>
                <a:gd name="T3" fmla="*/ 0 h 137"/>
                <a:gd name="T4" fmla="*/ 490 w 490"/>
                <a:gd name="T5" fmla="*/ 137 h 137"/>
                <a:gd name="T6" fmla="*/ 0 w 490"/>
                <a:gd name="T7" fmla="*/ 137 h 137"/>
                <a:gd name="T8" fmla="*/ 0 w 490"/>
                <a:gd name="T9" fmla="*/ 0 h 137"/>
                <a:gd name="T10" fmla="*/ 234 w 490"/>
                <a:gd name="T11" fmla="*/ 0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90" h="137">
                  <a:moveTo>
                    <a:pt x="256" y="0"/>
                  </a:moveTo>
                  <a:lnTo>
                    <a:pt x="490" y="0"/>
                  </a:lnTo>
                  <a:lnTo>
                    <a:pt x="490" y="137"/>
                  </a:lnTo>
                  <a:lnTo>
                    <a:pt x="0" y="137"/>
                  </a:lnTo>
                  <a:lnTo>
                    <a:pt x="0" y="0"/>
                  </a:lnTo>
                  <a:lnTo>
                    <a:pt x="234" y="0"/>
                  </a:lnTo>
                </a:path>
              </a:pathLst>
            </a:custGeom>
            <a:noFill/>
            <a:ln w="6" cap="flat">
              <a:solidFill>
                <a:srgbClr val="24211D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3886200" y="2438400"/>
              <a:ext cx="1981200" cy="215444"/>
              <a:chOff x="3886200" y="2880716"/>
              <a:chExt cx="1981200" cy="215444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3886200" y="2880716"/>
                <a:ext cx="1981200" cy="21544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Rectangle 6"/>
              <p:cNvSpPr>
                <a:spLocks noChangeArrowheads="1"/>
              </p:cNvSpPr>
              <p:nvPr/>
            </p:nvSpPr>
            <p:spPr bwMode="auto">
              <a:xfrm>
                <a:off x="3971995" y="2880716"/>
                <a:ext cx="1714720" cy="2154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400" i="1" dirty="0">
                    <a:latin typeface="Courier New" pitchFamily="49" charset="0"/>
                    <a:cs typeface="Courier New" pitchFamily="49" charset="0"/>
                  </a:rPr>
                  <a:t>x86 assembly code</a:t>
                </a:r>
                <a:endParaRPr lang="en-US" sz="1400" dirty="0"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</p:grpSp>
      <p:sp>
        <p:nvSpPr>
          <p:cNvPr id="12" name="Rectangle 11"/>
          <p:cNvSpPr/>
          <p:nvPr/>
        </p:nvSpPr>
        <p:spPr>
          <a:xfrm>
            <a:off x="2753946" y="2729488"/>
            <a:ext cx="7228254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i="1" dirty="0">
                <a:latin typeface="Courier New" pitchFamily="49" charset="0"/>
                <a:cs typeface="Courier New" pitchFamily="49" charset="0"/>
              </a:rPr>
              <a:t>factorial:</a:t>
            </a:r>
          </a:p>
          <a:p>
            <a:r>
              <a:rPr lang="en-US" sz="1400" i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400" i="1" dirty="0" err="1"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sz="1400" i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i="1" dirty="0" err="1">
                <a:latin typeface="Courier New" pitchFamily="49" charset="0"/>
                <a:cs typeface="Courier New" pitchFamily="49" charset="0"/>
              </a:rPr>
              <a:t>ebx</a:t>
            </a:r>
            <a:r>
              <a:rPr lang="en-US" sz="1400" i="1" dirty="0">
                <a:latin typeface="Courier New" pitchFamily="49" charset="0"/>
                <a:cs typeface="Courier New" pitchFamily="49" charset="0"/>
              </a:rPr>
              <a:t>, 1 	; default return value</a:t>
            </a:r>
          </a:p>
          <a:p>
            <a:r>
              <a:rPr lang="en-US" sz="1400" i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400" i="1" dirty="0" err="1">
                <a:latin typeface="Courier New" pitchFamily="49" charset="0"/>
                <a:cs typeface="Courier New" pitchFamily="49" charset="0"/>
              </a:rPr>
              <a:t>cmp</a:t>
            </a:r>
            <a:r>
              <a:rPr lang="en-US" sz="1400" i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i="1" dirty="0" err="1">
                <a:latin typeface="Courier New" pitchFamily="49" charset="0"/>
                <a:cs typeface="Courier New" pitchFamily="49" charset="0"/>
              </a:rPr>
              <a:t>eax</a:t>
            </a:r>
            <a:r>
              <a:rPr lang="en-US" sz="1400" i="1" dirty="0">
                <a:latin typeface="Courier New" pitchFamily="49" charset="0"/>
                <a:cs typeface="Courier New" pitchFamily="49" charset="0"/>
              </a:rPr>
              <a:t>, 1 	; compare </a:t>
            </a:r>
            <a:r>
              <a:rPr lang="en-US" sz="1400" i="1" dirty="0" err="1">
                <a:latin typeface="Courier New" pitchFamily="49" charset="0"/>
                <a:cs typeface="Courier New" pitchFamily="49" charset="0"/>
              </a:rPr>
              <a:t>num</a:t>
            </a:r>
            <a:r>
              <a:rPr lang="en-US" sz="1400" i="1" dirty="0">
                <a:latin typeface="Courier New" pitchFamily="49" charset="0"/>
                <a:cs typeface="Courier New" pitchFamily="49" charset="0"/>
              </a:rPr>
              <a:t> (input) with 1</a:t>
            </a:r>
          </a:p>
          <a:p>
            <a:r>
              <a:rPr lang="en-US" sz="1400" i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400" i="1" dirty="0" err="1">
                <a:latin typeface="Courier New" pitchFamily="49" charset="0"/>
                <a:cs typeface="Courier New" pitchFamily="49" charset="0"/>
              </a:rPr>
              <a:t>jz</a:t>
            </a:r>
            <a:r>
              <a:rPr lang="en-US" sz="1400" i="1" dirty="0">
                <a:latin typeface="Courier New" pitchFamily="49" charset="0"/>
                <a:cs typeface="Courier New" pitchFamily="49" charset="0"/>
              </a:rPr>
              <a:t> .return	; return if input is equal to 1</a:t>
            </a:r>
          </a:p>
          <a:p>
            <a:endParaRPr lang="en-US" sz="1400" i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i="1" dirty="0">
                <a:latin typeface="Courier New" pitchFamily="49" charset="0"/>
                <a:cs typeface="Courier New" pitchFamily="49" charset="0"/>
              </a:rPr>
              <a:t>		; recursive step</a:t>
            </a:r>
          </a:p>
          <a:p>
            <a:r>
              <a:rPr lang="en-US" sz="1400" i="1" dirty="0">
                <a:latin typeface="Courier New" pitchFamily="49" charset="0"/>
                <a:cs typeface="Courier New" pitchFamily="49" charset="0"/>
              </a:rPr>
              <a:t>		push </a:t>
            </a:r>
            <a:r>
              <a:rPr lang="en-US" sz="1400" i="1" dirty="0" err="1">
                <a:latin typeface="Courier New" pitchFamily="49" charset="0"/>
                <a:cs typeface="Courier New" pitchFamily="49" charset="0"/>
              </a:rPr>
              <a:t>eax</a:t>
            </a:r>
            <a:r>
              <a:rPr lang="en-US" sz="1400" i="1" dirty="0">
                <a:latin typeface="Courier New" pitchFamily="49" charset="0"/>
                <a:cs typeface="Courier New" pitchFamily="49" charset="0"/>
              </a:rPr>
              <a:t>		; save input on the stack</a:t>
            </a:r>
          </a:p>
          <a:p>
            <a:r>
              <a:rPr lang="en-US" sz="1400" i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400" i="1" dirty="0" err="1">
                <a:latin typeface="Courier New" pitchFamily="49" charset="0"/>
                <a:cs typeface="Courier New" pitchFamily="49" charset="0"/>
              </a:rPr>
              <a:t>dec</a:t>
            </a:r>
            <a:r>
              <a:rPr lang="en-US" sz="1400" i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i="1" dirty="0" err="1">
                <a:latin typeface="Courier New" pitchFamily="49" charset="0"/>
                <a:cs typeface="Courier New" pitchFamily="49" charset="0"/>
              </a:rPr>
              <a:t>eax</a:t>
            </a:r>
            <a:r>
              <a:rPr lang="en-US" sz="1400" i="1" dirty="0">
                <a:latin typeface="Courier New" pitchFamily="49" charset="0"/>
                <a:cs typeface="Courier New" pitchFamily="49" charset="0"/>
              </a:rPr>
              <a:t> 		; </a:t>
            </a:r>
            <a:r>
              <a:rPr lang="en-US" sz="1400" i="1" dirty="0" err="1">
                <a:latin typeface="Courier New" pitchFamily="49" charset="0"/>
                <a:cs typeface="Courier New" pitchFamily="49" charset="0"/>
              </a:rPr>
              <a:t>num</a:t>
            </a:r>
            <a:r>
              <a:rPr lang="en-US" sz="1400" i="1" dirty="0">
                <a:latin typeface="Courier New" pitchFamily="49" charset="0"/>
                <a:cs typeface="Courier New" pitchFamily="49" charset="0"/>
              </a:rPr>
              <a:t>--</a:t>
            </a:r>
          </a:p>
          <a:p>
            <a:r>
              <a:rPr lang="en-US" sz="1400" i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400" b="1" i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call factorial</a:t>
            </a:r>
            <a:r>
              <a:rPr lang="en-US" sz="1400" i="1" dirty="0">
                <a:latin typeface="Courier New" pitchFamily="49" charset="0"/>
                <a:cs typeface="Courier New" pitchFamily="49" charset="0"/>
              </a:rPr>
              <a:t>   ; recursive call</a:t>
            </a:r>
          </a:p>
          <a:p>
            <a:r>
              <a:rPr lang="en-US" sz="1400" i="1" dirty="0">
                <a:latin typeface="Courier New" pitchFamily="49" charset="0"/>
                <a:cs typeface="Courier New" pitchFamily="49" charset="0"/>
              </a:rPr>
              <a:t>		pop </a:t>
            </a:r>
            <a:r>
              <a:rPr lang="en-US" sz="1400" i="1" dirty="0" err="1">
                <a:latin typeface="Courier New" pitchFamily="49" charset="0"/>
                <a:cs typeface="Courier New" pitchFamily="49" charset="0"/>
              </a:rPr>
              <a:t>eax</a:t>
            </a:r>
            <a:r>
              <a:rPr lang="en-US" sz="1400" i="1" dirty="0">
                <a:latin typeface="Courier New" pitchFamily="49" charset="0"/>
                <a:cs typeface="Courier New" pitchFamily="49" charset="0"/>
              </a:rPr>
              <a:t> 		; retrieve input</a:t>
            </a:r>
          </a:p>
          <a:p>
            <a:r>
              <a:rPr lang="pt-BR" sz="1400" i="1" dirty="0">
                <a:latin typeface="Courier New" pitchFamily="49" charset="0"/>
                <a:cs typeface="Courier New" pitchFamily="49" charset="0"/>
              </a:rPr>
              <a:t>		imul ebx, eax    ; prod = prod * num</a:t>
            </a:r>
          </a:p>
          <a:p>
            <a:endParaRPr lang="en-US" sz="1400" i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i="1" dirty="0">
                <a:latin typeface="Courier New" pitchFamily="49" charset="0"/>
                <a:cs typeface="Courier New" pitchFamily="49" charset="0"/>
              </a:rPr>
              <a:t>.return:</a:t>
            </a:r>
          </a:p>
          <a:p>
            <a:r>
              <a:rPr lang="en-US" sz="1400" i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400" b="1" i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ret</a:t>
            </a:r>
            <a:r>
              <a:rPr lang="en-US" sz="1400" i="1" dirty="0">
                <a:latin typeface="Courier New" pitchFamily="49" charset="0"/>
                <a:cs typeface="Courier New" pitchFamily="49" charset="0"/>
              </a:rPr>
              <a:t> 		; return</a:t>
            </a:r>
            <a:endParaRPr lang="en-US" sz="1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2362200" y="152401"/>
            <a:ext cx="7416800" cy="936625"/>
          </a:xfrm>
          <a:prstGeom prst="rect">
            <a:avLst/>
          </a:prstGeom>
        </p:spPr>
        <p:txBody>
          <a:bodyPr vert="horz" lIns="0" tIns="0" rIns="0" bIns="0" rtlCol="0" anchor="ctr">
            <a:normAutofit fontScale="90000"/>
          </a:bodyPr>
          <a:lstStyle>
            <a:defPPr lvl="0">
              <a:buSzPct val="45000"/>
              <a:buFont typeface="StarSymbol"/>
              <a:buNone/>
              <a:defRPr/>
            </a:defPPr>
            <a:lvl1pPr lvl="0" algn="ctr" defTabSz="914400" rtl="0" eaLnBrk="1" latinLnBrk="0" hangingPunct="1">
              <a:spcBef>
                <a:spcPct val="0"/>
              </a:spcBef>
              <a:buSzPct val="45000"/>
              <a:buFont typeface="StarSymbol"/>
              <a:buChar char="●"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lvl="1" eaLnBrk="1" hangingPunct="1">
              <a:buSzPct val="45000"/>
              <a:buFont typeface="StarSymbol"/>
              <a:buChar char="●"/>
              <a:defRPr>
                <a:solidFill>
                  <a:schemeClr val="tx2"/>
                </a:solidFill>
              </a:defRPr>
            </a:lvl2pPr>
            <a:lvl3pPr lvl="2" eaLnBrk="1" hangingPunct="1">
              <a:buSzPct val="45000"/>
              <a:buFont typeface="StarSymbol"/>
              <a:buChar char="●"/>
              <a:defRPr>
                <a:solidFill>
                  <a:schemeClr val="tx2"/>
                </a:solidFill>
              </a:defRPr>
            </a:lvl3pPr>
            <a:lvl4pPr lvl="3" eaLnBrk="1" hangingPunct="1">
              <a:buSzPct val="45000"/>
              <a:buFont typeface="StarSymbol"/>
              <a:buChar char="●"/>
              <a:defRPr>
                <a:solidFill>
                  <a:schemeClr val="tx2"/>
                </a:solidFill>
              </a:defRPr>
            </a:lvl4pPr>
            <a:lvl5pPr lvl="4" eaLnBrk="1" hangingPunct="1">
              <a:buSzPct val="45000"/>
              <a:buFont typeface="StarSymbol"/>
              <a:buChar char="●"/>
              <a:defRPr>
                <a:solidFill>
                  <a:schemeClr val="tx2"/>
                </a:solidFill>
              </a:defRPr>
            </a:lvl5pPr>
            <a:lvl6pPr lvl="5" eaLnBrk="1" hangingPunct="1">
              <a:buSzPct val="45000"/>
              <a:buFont typeface="StarSymbol"/>
              <a:buChar char="●"/>
              <a:defRPr>
                <a:solidFill>
                  <a:schemeClr val="tx2"/>
                </a:solidFill>
              </a:defRPr>
            </a:lvl6pPr>
            <a:lvl7pPr lvl="6" eaLnBrk="1" hangingPunct="1">
              <a:buSzPct val="45000"/>
              <a:buFont typeface="StarSymbol"/>
              <a:buChar char="●"/>
              <a:defRPr>
                <a:solidFill>
                  <a:schemeClr val="tx2"/>
                </a:solidFill>
              </a:defRPr>
            </a:lvl7pPr>
            <a:lvl8pPr lvl="7" eaLnBrk="1" hangingPunct="1">
              <a:buSzPct val="45000"/>
              <a:buFont typeface="StarSymbol"/>
              <a:buChar char="●"/>
              <a:defRPr>
                <a:solidFill>
                  <a:schemeClr val="tx2"/>
                </a:solidFill>
              </a:defRPr>
            </a:lvl8pPr>
            <a:lvl9pPr lvl="8" eaLnBrk="1" hangingPunct="1">
              <a:buSzPct val="45000"/>
              <a:buFont typeface="StarSymbol"/>
              <a:buChar char="●"/>
              <a:defRPr>
                <a:solidFill>
                  <a:schemeClr val="tx2"/>
                </a:solidFill>
              </a:defRPr>
            </a:lvl9pPr>
          </a:lstStyle>
          <a:p>
            <a:pPr>
              <a:buFont typeface="StarSymbol"/>
              <a:buNone/>
            </a:pPr>
            <a:r>
              <a:rPr lang="fr-FR" dirty="0" err="1">
                <a:solidFill>
                  <a:schemeClr val="tx1"/>
                </a:solidFill>
              </a:rPr>
              <a:t>Example</a:t>
            </a:r>
            <a:r>
              <a:rPr lang="fr-FR" dirty="0">
                <a:solidFill>
                  <a:schemeClr val="tx1"/>
                </a:solidFill>
              </a:rPr>
              <a:t> of a </a:t>
            </a:r>
            <a:r>
              <a:rPr lang="fr-FR" dirty="0" err="1">
                <a:solidFill>
                  <a:schemeClr val="tx1"/>
                </a:solidFill>
              </a:rPr>
              <a:t>Recursive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Function</a:t>
            </a:r>
            <a:endParaRPr lang="fr-FR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2362200" y="206376"/>
            <a:ext cx="7416800" cy="936625"/>
          </a:xfrm>
        </p:spPr>
        <p:txBody>
          <a:bodyPr vert="horz" lIns="0" tIns="0" rIns="0" bIns="0" rtlCol="0" anchor="ctr">
            <a:norm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fr-FR" dirty="0" err="1">
                <a:solidFill>
                  <a:schemeClr val="tx1"/>
                </a:solidFill>
              </a:rPr>
              <a:t>Implementing</a:t>
            </a:r>
            <a:r>
              <a:rPr lang="fr-FR" dirty="0">
                <a:solidFill>
                  <a:schemeClr val="tx1"/>
                </a:solidFill>
              </a:rPr>
              <a:t> a </a:t>
            </a:r>
            <a:r>
              <a:rPr lang="fr-FR" dirty="0" err="1">
                <a:solidFill>
                  <a:schemeClr val="tx1"/>
                </a:solidFill>
              </a:rPr>
              <a:t>Function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2362200" y="1524000"/>
            <a:ext cx="7772400" cy="4572000"/>
          </a:xfrm>
        </p:spPr>
        <p:txBody>
          <a:bodyPr vert="horz" lIns="0" tIns="0" rIns="0" bIns="0" rtlCol="0">
            <a:normAutofit/>
          </a:bodyPr>
          <a:lstStyle>
            <a:defPPr marL="432000" marR="0" lvl="0" indent="-324000" algn="l" hangingPunct="1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defPPr>
            <a:lvl1pPr marL="432000" marR="0" lvl="0" indent="-324000" algn="l" hangingPunct="1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1pPr>
            <a:lvl2pPr marL="864000" marR="0" lvl="1" indent="-324000" algn="l" hangingPunct="1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tabLst/>
              <a:defRPr lang="fr-FR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2pPr>
            <a:lvl3pPr marL="1295999" marR="0" lvl="2" indent="-288000" algn="l" hangingPunct="1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3pPr>
            <a:lvl4pPr marL="1728000" marR="0" lvl="3" indent="-216000" algn="l" hangingPunct="1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4pPr>
            <a:lvl5pPr marL="2160000" marR="0" lvl="4" indent="-216000" algn="l" hangingPunct="1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5pPr>
            <a:lvl6pPr marL="2592000" marR="0" lvl="5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6pPr>
            <a:lvl7pPr marL="3024000" marR="0" lvl="6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7pPr>
            <a:lvl8pPr marL="3456000" marR="0" lvl="7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8pPr>
            <a:lvl9pPr marL="3887999" marR="0" lvl="8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9pPr>
          </a:lstStyle>
          <a:p>
            <a:pPr marL="635000" indent="-342900">
              <a:buSzPct val="100000"/>
              <a:buFont typeface="Symbol" panose="05050102010706020507" pitchFamily="18" charset="2"/>
              <a:buChar char="*"/>
            </a:pPr>
            <a:r>
              <a:rPr lang="en-US" sz="2500" dirty="0">
                <a:latin typeface="Calibri" panose="020F0502020204030204" pitchFamily="34" charset="0"/>
              </a:rPr>
              <a:t>Using </a:t>
            </a:r>
            <a:r>
              <a:rPr lang="en-US" sz="2500" i="1" dirty="0">
                <a:solidFill>
                  <a:srgbClr val="2300DC"/>
                </a:solidFill>
                <a:latin typeface="Calibri" panose="020F0502020204030204" pitchFamily="34" charset="0"/>
              </a:rPr>
              <a:t>push</a:t>
            </a:r>
            <a:r>
              <a:rPr lang="en-US" sz="2500" i="1" dirty="0">
                <a:latin typeface="Calibri" panose="020F0502020204030204" pitchFamily="34" charset="0"/>
              </a:rPr>
              <a:t> </a:t>
            </a:r>
            <a:r>
              <a:rPr lang="en-US" sz="2500" dirty="0">
                <a:latin typeface="Calibri" panose="020F0502020204030204" pitchFamily="34" charset="0"/>
              </a:rPr>
              <a:t> and </a:t>
            </a:r>
            <a:r>
              <a:rPr lang="en-US" sz="2500" i="1" dirty="0">
                <a:solidFill>
                  <a:srgbClr val="008000"/>
                </a:solidFill>
                <a:latin typeface="Calibri" panose="020F0502020204030204" pitchFamily="34" charset="0"/>
              </a:rPr>
              <a:t>pop</a:t>
            </a:r>
            <a:r>
              <a:rPr lang="en-US" sz="2500" i="1" dirty="0">
                <a:latin typeface="Calibri" panose="020F0502020204030204" pitchFamily="34" charset="0"/>
              </a:rPr>
              <a:t> </a:t>
            </a:r>
            <a:r>
              <a:rPr lang="en-US" sz="2500" dirty="0">
                <a:latin typeface="Calibri" panose="020F0502020204030204" pitchFamily="34" charset="0"/>
              </a:rPr>
              <a:t>instructions is fine for small </a:t>
            </a:r>
            <a:r>
              <a:rPr lang="en-US" sz="2500" dirty="0">
                <a:solidFill>
                  <a:srgbClr val="000080"/>
                </a:solidFill>
                <a:latin typeface="Calibri" panose="020F0502020204030204" pitchFamily="34" charset="0"/>
              </a:rPr>
              <a:t>functions</a:t>
            </a:r>
          </a:p>
          <a:p>
            <a:pPr marL="635000" indent="-342900">
              <a:buSzPct val="100000"/>
              <a:buFont typeface="Symbol" panose="05050102010706020507" pitchFamily="18" charset="2"/>
              <a:buChar char="*"/>
            </a:pPr>
            <a:r>
              <a:rPr lang="en-US" sz="2500" dirty="0">
                <a:latin typeface="Calibri" panose="020F0502020204030204" pitchFamily="34" charset="0"/>
              </a:rPr>
              <a:t>For large </a:t>
            </a:r>
            <a:r>
              <a:rPr lang="en-US" sz="2500" dirty="0">
                <a:solidFill>
                  <a:srgbClr val="000080"/>
                </a:solidFill>
                <a:latin typeface="Calibri" panose="020F0502020204030204" pitchFamily="34" charset="0"/>
              </a:rPr>
              <a:t>functions</a:t>
            </a:r>
            <a:r>
              <a:rPr lang="en-US" sz="2500" dirty="0">
                <a:latin typeface="Calibri" panose="020F0502020204030204" pitchFamily="34" charset="0"/>
              </a:rPr>
              <a:t> that have a lot of internal variables, it might be necessary to push and pop a lot of </a:t>
            </a:r>
            <a:r>
              <a:rPr lang="en-US" sz="2500" dirty="0">
                <a:solidFill>
                  <a:srgbClr val="2323DC"/>
                </a:solidFill>
                <a:latin typeface="Calibri" panose="020F0502020204030204" pitchFamily="34" charset="0"/>
              </a:rPr>
              <a:t>values</a:t>
            </a:r>
            <a:r>
              <a:rPr lang="en-US" sz="2500" dirty="0">
                <a:latin typeface="Calibri" panose="020F0502020204030204" pitchFamily="34" charset="0"/>
              </a:rPr>
              <a:t> from the stack</a:t>
            </a:r>
          </a:p>
          <a:p>
            <a:pPr marL="635000" indent="-342900">
              <a:buSzPct val="100000"/>
              <a:buFont typeface="Symbol" panose="05050102010706020507" pitchFamily="18" charset="2"/>
              <a:buChar char="*"/>
            </a:pPr>
            <a:r>
              <a:rPr lang="en-US" sz="2500" dirty="0">
                <a:latin typeface="Calibri" panose="020F0502020204030204" pitchFamily="34" charset="0"/>
              </a:rPr>
              <a:t>For languages like C++ that dynamically declare </a:t>
            </a:r>
            <a:r>
              <a:rPr lang="en-US" sz="2500" dirty="0">
                <a:solidFill>
                  <a:srgbClr val="2323DC"/>
                </a:solidFill>
                <a:latin typeface="Calibri" panose="020F0502020204030204" pitchFamily="34" charset="0"/>
              </a:rPr>
              <a:t>local variables</a:t>
            </a:r>
            <a:r>
              <a:rPr lang="en-US" sz="2500" dirty="0">
                <a:latin typeface="Calibri" panose="020F0502020204030204" pitchFamily="34" charset="0"/>
              </a:rPr>
              <a:t>, it might be difficult to keep track of the </a:t>
            </a:r>
            <a:r>
              <a:rPr lang="en-US" sz="2500" dirty="0">
                <a:solidFill>
                  <a:srgbClr val="FF0000"/>
                </a:solidFill>
                <a:latin typeface="Calibri" panose="020F0502020204030204" pitchFamily="34" charset="0"/>
              </a:rPr>
              <a:t>size</a:t>
            </a:r>
            <a:r>
              <a:rPr lang="en-US" sz="2500" dirty="0">
                <a:latin typeface="Calibri" panose="020F0502020204030204" pitchFamily="34" charset="0"/>
              </a:rPr>
              <a:t> of the </a:t>
            </a:r>
            <a:r>
              <a:rPr lang="en-US" sz="2500" dirty="0">
                <a:solidFill>
                  <a:srgbClr val="2323DC"/>
                </a:solidFill>
                <a:latin typeface="Calibri" panose="020F0502020204030204" pitchFamily="34" charset="0"/>
              </a:rPr>
              <a:t>activation block</a:t>
            </a:r>
            <a:r>
              <a:rPr lang="en-US" sz="2500" dirty="0">
                <a:latin typeface="Calibri" panose="020F0502020204030204" pitchFamily="34" charset="0"/>
              </a:rPr>
              <a:t>.</a:t>
            </a:r>
          </a:p>
          <a:p>
            <a:pPr marL="635000" indent="-342900">
              <a:buSzPct val="100000"/>
              <a:buFont typeface="Symbol" panose="05050102010706020507" pitchFamily="18" charset="2"/>
              <a:buChar char="*"/>
            </a:pPr>
            <a:r>
              <a:rPr lang="en-US" sz="2500" dirty="0">
                <a:latin typeface="Calibri" panose="020F0502020204030204" pitchFamily="34" charset="0"/>
              </a:rPr>
              <a:t>x86 processors thus save the starting value of </a:t>
            </a:r>
            <a:r>
              <a:rPr lang="en-US" sz="2500" dirty="0" err="1">
                <a:solidFill>
                  <a:srgbClr val="0000FF"/>
                </a:solidFill>
                <a:latin typeface="Calibri" panose="020F0502020204030204" pitchFamily="34" charset="0"/>
              </a:rPr>
              <a:t>esp</a:t>
            </a:r>
            <a:r>
              <a:rPr lang="en-US" sz="2500" dirty="0">
                <a:latin typeface="Calibri" panose="020F0502020204030204" pitchFamily="34" charset="0"/>
              </a:rPr>
              <a:t> in the </a:t>
            </a:r>
            <a:r>
              <a:rPr lang="en-US" sz="2500" dirty="0" err="1">
                <a:solidFill>
                  <a:srgbClr val="FF0000"/>
                </a:solidFill>
                <a:latin typeface="Calibri" panose="020F0502020204030204" pitchFamily="34" charset="0"/>
              </a:rPr>
              <a:t>ebp</a:t>
            </a:r>
            <a:r>
              <a:rPr lang="en-US" sz="2500" dirty="0">
                <a:latin typeface="Calibri" panose="020F0502020204030204" pitchFamily="34" charset="0"/>
              </a:rPr>
              <a:t> register. At the end they set </a:t>
            </a:r>
            <a:r>
              <a:rPr lang="en-US" sz="2500" dirty="0" err="1">
                <a:solidFill>
                  <a:srgbClr val="0000FF"/>
                </a:solidFill>
                <a:latin typeface="Calibri" panose="020F0502020204030204" pitchFamily="34" charset="0"/>
              </a:rPr>
              <a:t>esp</a:t>
            </a:r>
            <a:r>
              <a:rPr lang="en-US" sz="2500" dirty="0">
                <a:latin typeface="Calibri" panose="020F0502020204030204" pitchFamily="34" charset="0"/>
              </a:rPr>
              <a:t> to </a:t>
            </a:r>
            <a:r>
              <a:rPr lang="en-US" sz="2500" dirty="0" err="1">
                <a:solidFill>
                  <a:srgbClr val="FF0000"/>
                </a:solidFill>
                <a:latin typeface="Calibri" panose="020F0502020204030204" pitchFamily="34" charset="0"/>
              </a:rPr>
              <a:t>ebp</a:t>
            </a:r>
            <a:r>
              <a:rPr lang="en-US" sz="2500" dirty="0">
                <a:latin typeface="Calibri" panose="020F0502020204030204" pitchFamily="34" charset="0"/>
              </a:rPr>
              <a:t>.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2362200" y="304801"/>
            <a:ext cx="7416800" cy="936625"/>
          </a:xfrm>
        </p:spPr>
        <p:txBody>
          <a:bodyPr vert="horz" lIns="0" tIns="0" rIns="0" bIns="0" rtlCol="0" anchor="ctr">
            <a:normAutofit fontScale="90000"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fr-FR" dirty="0" err="1">
                <a:solidFill>
                  <a:schemeClr val="tx1"/>
                </a:solidFill>
              </a:rPr>
              <a:t>Recursive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function</a:t>
            </a:r>
            <a:r>
              <a:rPr lang="fr-FR" dirty="0">
                <a:solidFill>
                  <a:schemeClr val="tx1"/>
                </a:solidFill>
              </a:rPr>
              <a:t> for </a:t>
            </a:r>
            <a:r>
              <a:rPr lang="fr-FR" dirty="0" err="1">
                <a:solidFill>
                  <a:schemeClr val="tx1"/>
                </a:solidFill>
              </a:rPr>
              <a:t>factorial</a:t>
            </a:r>
            <a:r>
              <a:rPr lang="fr-FR" dirty="0">
                <a:solidFill>
                  <a:schemeClr val="tx1"/>
                </a:solidFill>
              </a:rPr>
              <a:t> : </a:t>
            </a:r>
            <a:r>
              <a:rPr lang="fr-FR" dirty="0" err="1">
                <a:solidFill>
                  <a:schemeClr val="tx1"/>
                </a:solidFill>
              </a:rPr>
              <a:t>without</a:t>
            </a:r>
            <a:r>
              <a:rPr lang="fr-FR" dirty="0">
                <a:solidFill>
                  <a:schemeClr val="tx1"/>
                </a:solidFill>
              </a:rPr>
              <a:t> push/pop instructions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2634342" y="1447801"/>
            <a:ext cx="7467600" cy="5105401"/>
            <a:chOff x="1378215" y="2438400"/>
            <a:chExt cx="6553200" cy="4746951"/>
          </a:xfrm>
        </p:grpSpPr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1378215" y="2590801"/>
              <a:ext cx="6553200" cy="4594550"/>
            </a:xfrm>
            <a:custGeom>
              <a:avLst/>
              <a:gdLst>
                <a:gd name="T0" fmla="*/ 256 w 490"/>
                <a:gd name="T1" fmla="*/ 0 h 137"/>
                <a:gd name="T2" fmla="*/ 490 w 490"/>
                <a:gd name="T3" fmla="*/ 0 h 137"/>
                <a:gd name="T4" fmla="*/ 490 w 490"/>
                <a:gd name="T5" fmla="*/ 137 h 137"/>
                <a:gd name="T6" fmla="*/ 0 w 490"/>
                <a:gd name="T7" fmla="*/ 137 h 137"/>
                <a:gd name="T8" fmla="*/ 0 w 490"/>
                <a:gd name="T9" fmla="*/ 0 h 137"/>
                <a:gd name="T10" fmla="*/ 234 w 490"/>
                <a:gd name="T11" fmla="*/ 0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90" h="137">
                  <a:moveTo>
                    <a:pt x="256" y="0"/>
                  </a:moveTo>
                  <a:lnTo>
                    <a:pt x="490" y="0"/>
                  </a:lnTo>
                  <a:lnTo>
                    <a:pt x="490" y="137"/>
                  </a:lnTo>
                  <a:lnTo>
                    <a:pt x="0" y="137"/>
                  </a:lnTo>
                  <a:lnTo>
                    <a:pt x="0" y="0"/>
                  </a:lnTo>
                  <a:lnTo>
                    <a:pt x="234" y="0"/>
                  </a:lnTo>
                </a:path>
              </a:pathLst>
            </a:custGeom>
            <a:noFill/>
            <a:ln w="6" cap="flat">
              <a:solidFill>
                <a:srgbClr val="24211D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3886200" y="2438400"/>
              <a:ext cx="1981200" cy="215444"/>
              <a:chOff x="3886200" y="2880716"/>
              <a:chExt cx="1981200" cy="215444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3886200" y="2880716"/>
                <a:ext cx="1981200" cy="21544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auto">
              <a:xfrm>
                <a:off x="3971995" y="2880716"/>
                <a:ext cx="1602251" cy="2003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400" i="1" dirty="0">
                    <a:latin typeface="Courier New" pitchFamily="49" charset="0"/>
                    <a:cs typeface="Courier New" pitchFamily="49" charset="0"/>
                  </a:rPr>
                  <a:t>x86 assembly code</a:t>
                </a:r>
                <a:endParaRPr lang="en-US" sz="1400" dirty="0"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</p:grpSp>
      <p:sp>
        <p:nvSpPr>
          <p:cNvPr id="12" name="Rectangle 11"/>
          <p:cNvSpPr/>
          <p:nvPr/>
        </p:nvSpPr>
        <p:spPr>
          <a:xfrm>
            <a:off x="2590801" y="1611899"/>
            <a:ext cx="7696199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300" i="1" dirty="0">
                <a:latin typeface="Courier New" pitchFamily="49" charset="0"/>
                <a:cs typeface="Courier New" pitchFamily="49" charset="0"/>
              </a:rPr>
              <a:t>factorial:</a:t>
            </a:r>
          </a:p>
          <a:p>
            <a:r>
              <a:rPr lang="en-US" sz="1300" i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300" i="1" dirty="0" err="1"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sz="1300" i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300" i="1" dirty="0" err="1">
                <a:latin typeface="Courier New" pitchFamily="49" charset="0"/>
                <a:cs typeface="Courier New" pitchFamily="49" charset="0"/>
              </a:rPr>
              <a:t>eax</a:t>
            </a:r>
            <a:r>
              <a:rPr lang="en-US" sz="1300" i="1" dirty="0">
                <a:latin typeface="Courier New" pitchFamily="49" charset="0"/>
                <a:cs typeface="Courier New" pitchFamily="49" charset="0"/>
              </a:rPr>
              <a:t>, [esp+4]; get the value of </a:t>
            </a:r>
            <a:r>
              <a:rPr lang="en-US" sz="1300" i="1" dirty="0" err="1">
                <a:latin typeface="Courier New" pitchFamily="49" charset="0"/>
                <a:cs typeface="Courier New" pitchFamily="49" charset="0"/>
              </a:rPr>
              <a:t>eax</a:t>
            </a:r>
            <a:r>
              <a:rPr lang="en-US" sz="1300" i="1" dirty="0">
                <a:latin typeface="Courier New" pitchFamily="49" charset="0"/>
                <a:cs typeface="Courier New" pitchFamily="49" charset="0"/>
              </a:rPr>
              <a:t> from the stack</a:t>
            </a:r>
          </a:p>
          <a:p>
            <a:endParaRPr lang="en-US" sz="1300" i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300" i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300" b="1" i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push </a:t>
            </a:r>
            <a:r>
              <a:rPr lang="en-US" sz="1300" b="1" i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ebp</a:t>
            </a:r>
            <a:r>
              <a:rPr lang="en-US" sz="1300" i="1" dirty="0">
                <a:latin typeface="Courier New" pitchFamily="49" charset="0"/>
                <a:cs typeface="Courier New" pitchFamily="49" charset="0"/>
              </a:rPr>
              <a:t>		         ; *** save </a:t>
            </a:r>
            <a:r>
              <a:rPr lang="en-US" sz="1300" i="1" dirty="0" err="1">
                <a:latin typeface="Courier New" pitchFamily="49" charset="0"/>
                <a:cs typeface="Courier New" pitchFamily="49" charset="0"/>
              </a:rPr>
              <a:t>ebp</a:t>
            </a:r>
            <a:endParaRPr lang="en-US" sz="1300" i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300" i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300" b="1" i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sz="1300" b="1" i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300" b="1" i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ebp</a:t>
            </a:r>
            <a:r>
              <a:rPr lang="en-US" sz="1300" b="1" i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300" b="1" i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esp</a:t>
            </a:r>
            <a:r>
              <a:rPr lang="en-US" sz="1300" i="1" dirty="0">
                <a:latin typeface="Courier New" pitchFamily="49" charset="0"/>
                <a:cs typeface="Courier New" pitchFamily="49" charset="0"/>
              </a:rPr>
              <a:t>	         ; *** save the stack pointer</a:t>
            </a:r>
          </a:p>
          <a:p>
            <a:r>
              <a:rPr lang="en-US" sz="1300" i="1" dirty="0">
                <a:latin typeface="Courier New" pitchFamily="49" charset="0"/>
                <a:cs typeface="Courier New" pitchFamily="49" charset="0"/>
              </a:rPr>
              <a:t>		</a:t>
            </a:r>
          </a:p>
          <a:p>
            <a:r>
              <a:rPr lang="en-US" sz="1300" i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300" i="1" dirty="0" err="1"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sz="1300" i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300" i="1" dirty="0" err="1">
                <a:latin typeface="Courier New" pitchFamily="49" charset="0"/>
                <a:cs typeface="Courier New" pitchFamily="49" charset="0"/>
              </a:rPr>
              <a:t>ebx</a:t>
            </a:r>
            <a:r>
              <a:rPr lang="en-US" sz="1300" i="1" dirty="0">
                <a:latin typeface="Courier New" pitchFamily="49" charset="0"/>
                <a:cs typeface="Courier New" pitchFamily="49" charset="0"/>
              </a:rPr>
              <a:t>, 1 		; default return value</a:t>
            </a:r>
          </a:p>
          <a:p>
            <a:r>
              <a:rPr lang="en-US" sz="1300" i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300" i="1" dirty="0" err="1">
                <a:latin typeface="Courier New" pitchFamily="49" charset="0"/>
                <a:cs typeface="Courier New" pitchFamily="49" charset="0"/>
              </a:rPr>
              <a:t>cmp</a:t>
            </a:r>
            <a:r>
              <a:rPr lang="en-US" sz="1300" i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300" i="1" dirty="0" err="1">
                <a:latin typeface="Courier New" pitchFamily="49" charset="0"/>
                <a:cs typeface="Courier New" pitchFamily="49" charset="0"/>
              </a:rPr>
              <a:t>eax</a:t>
            </a:r>
            <a:r>
              <a:rPr lang="en-US" sz="1300" i="1" dirty="0">
                <a:latin typeface="Courier New" pitchFamily="49" charset="0"/>
                <a:cs typeface="Courier New" pitchFamily="49" charset="0"/>
              </a:rPr>
              <a:t>, 1 		; compare </a:t>
            </a:r>
            <a:r>
              <a:rPr lang="en-US" sz="1300" i="1" dirty="0" err="1">
                <a:latin typeface="Courier New" pitchFamily="49" charset="0"/>
                <a:cs typeface="Courier New" pitchFamily="49" charset="0"/>
              </a:rPr>
              <a:t>num</a:t>
            </a:r>
            <a:r>
              <a:rPr lang="en-US" sz="1300" i="1" dirty="0">
                <a:latin typeface="Courier New" pitchFamily="49" charset="0"/>
                <a:cs typeface="Courier New" pitchFamily="49" charset="0"/>
              </a:rPr>
              <a:t> (input) with 1</a:t>
            </a:r>
          </a:p>
          <a:p>
            <a:r>
              <a:rPr lang="en-US" sz="1300" i="1" dirty="0">
                <a:latin typeface="Courier New" pitchFamily="49" charset="0"/>
                <a:cs typeface="Courier New" pitchFamily="49" charset="0"/>
              </a:rPr>
              <a:t>		</a:t>
            </a:r>
          </a:p>
          <a:p>
            <a:r>
              <a:rPr lang="en-US" sz="1300" i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300" i="1" dirty="0" err="1">
                <a:latin typeface="Courier New" pitchFamily="49" charset="0"/>
                <a:cs typeface="Courier New" pitchFamily="49" charset="0"/>
              </a:rPr>
              <a:t>jz</a:t>
            </a:r>
            <a:r>
              <a:rPr lang="en-US" sz="1300" i="1" dirty="0">
                <a:latin typeface="Courier New" pitchFamily="49" charset="0"/>
                <a:cs typeface="Courier New" pitchFamily="49" charset="0"/>
              </a:rPr>
              <a:t> .return 		; return if input is equal</a:t>
            </a:r>
          </a:p>
          <a:p>
            <a:r>
              <a:rPr lang="en-US" sz="1300" i="1" dirty="0">
                <a:latin typeface="Courier New" pitchFamily="49" charset="0"/>
                <a:cs typeface="Courier New" pitchFamily="49" charset="0"/>
              </a:rPr>
              <a:t>		</a:t>
            </a:r>
          </a:p>
          <a:p>
            <a:r>
              <a:rPr lang="en-US" sz="1300" i="1" dirty="0">
                <a:latin typeface="Courier New" pitchFamily="49" charset="0"/>
                <a:cs typeface="Courier New" pitchFamily="49" charset="0"/>
              </a:rPr>
              <a:t>		; recursive step</a:t>
            </a:r>
          </a:p>
          <a:p>
            <a:r>
              <a:rPr lang="en-US" sz="1300" i="1" dirty="0">
                <a:latin typeface="Courier New" pitchFamily="49" charset="0"/>
                <a:cs typeface="Courier New" pitchFamily="49" charset="0"/>
              </a:rPr>
              <a:t>		sub </a:t>
            </a:r>
            <a:r>
              <a:rPr lang="en-US" sz="1300" i="1" dirty="0" err="1">
                <a:latin typeface="Courier New" pitchFamily="49" charset="0"/>
                <a:cs typeface="Courier New" pitchFamily="49" charset="0"/>
              </a:rPr>
              <a:t>esp</a:t>
            </a:r>
            <a:r>
              <a:rPr lang="en-US" sz="1300" i="1" dirty="0">
                <a:latin typeface="Courier New" pitchFamily="49" charset="0"/>
                <a:cs typeface="Courier New" pitchFamily="49" charset="0"/>
              </a:rPr>
              <a:t>, 8 		; create space on the stack</a:t>
            </a:r>
          </a:p>
          <a:p>
            <a:r>
              <a:rPr lang="en-US" sz="1300" i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300" i="1" dirty="0" err="1"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sz="1300" i="1" dirty="0">
                <a:latin typeface="Courier New" pitchFamily="49" charset="0"/>
                <a:cs typeface="Courier New" pitchFamily="49" charset="0"/>
              </a:rPr>
              <a:t> [esp+4], </a:t>
            </a:r>
            <a:r>
              <a:rPr lang="en-US" sz="1300" i="1" dirty="0" err="1">
                <a:latin typeface="Courier New" pitchFamily="49" charset="0"/>
                <a:cs typeface="Courier New" pitchFamily="49" charset="0"/>
              </a:rPr>
              <a:t>eax</a:t>
            </a:r>
            <a:r>
              <a:rPr lang="en-US" sz="1300" i="1" dirty="0">
                <a:latin typeface="Courier New" pitchFamily="49" charset="0"/>
                <a:cs typeface="Courier New" pitchFamily="49" charset="0"/>
              </a:rPr>
              <a:t> 	         ; save input on the stack</a:t>
            </a:r>
          </a:p>
          <a:p>
            <a:r>
              <a:rPr lang="en-US" sz="1300" i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300" i="1" dirty="0" err="1">
                <a:latin typeface="Courier New" pitchFamily="49" charset="0"/>
                <a:cs typeface="Courier New" pitchFamily="49" charset="0"/>
              </a:rPr>
              <a:t>dec</a:t>
            </a:r>
            <a:r>
              <a:rPr lang="en-US" sz="1300" i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300" i="1" dirty="0" err="1">
                <a:latin typeface="Courier New" pitchFamily="49" charset="0"/>
                <a:cs typeface="Courier New" pitchFamily="49" charset="0"/>
              </a:rPr>
              <a:t>eax</a:t>
            </a:r>
            <a:r>
              <a:rPr lang="en-US" sz="1300" i="1" dirty="0">
                <a:latin typeface="Courier New" pitchFamily="49" charset="0"/>
                <a:cs typeface="Courier New" pitchFamily="49" charset="0"/>
              </a:rPr>
              <a:t> 			; </a:t>
            </a:r>
            <a:r>
              <a:rPr lang="en-US" sz="1300" i="1" dirty="0" err="1">
                <a:latin typeface="Courier New" pitchFamily="49" charset="0"/>
                <a:cs typeface="Courier New" pitchFamily="49" charset="0"/>
              </a:rPr>
              <a:t>num</a:t>
            </a:r>
            <a:r>
              <a:rPr lang="en-US" sz="1300" i="1" dirty="0">
                <a:latin typeface="Courier New" pitchFamily="49" charset="0"/>
                <a:cs typeface="Courier New" pitchFamily="49" charset="0"/>
              </a:rPr>
              <a:t>--</a:t>
            </a:r>
          </a:p>
          <a:p>
            <a:r>
              <a:rPr lang="en-US" sz="1300" i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300" i="1" dirty="0" err="1"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sz="1300" i="1" dirty="0">
                <a:latin typeface="Courier New" pitchFamily="49" charset="0"/>
                <a:cs typeface="Courier New" pitchFamily="49" charset="0"/>
              </a:rPr>
              <a:t> [</a:t>
            </a:r>
            <a:r>
              <a:rPr lang="en-US" sz="1300" i="1" dirty="0" err="1">
                <a:latin typeface="Courier New" pitchFamily="49" charset="0"/>
                <a:cs typeface="Courier New" pitchFamily="49" charset="0"/>
              </a:rPr>
              <a:t>esp</a:t>
            </a:r>
            <a:r>
              <a:rPr lang="en-US" sz="1300" i="1" dirty="0">
                <a:latin typeface="Courier New" pitchFamily="49" charset="0"/>
                <a:cs typeface="Courier New" pitchFamily="49" charset="0"/>
              </a:rPr>
              <a:t>], </a:t>
            </a:r>
            <a:r>
              <a:rPr lang="en-US" sz="1300" i="1" dirty="0" err="1">
                <a:latin typeface="Courier New" pitchFamily="49" charset="0"/>
                <a:cs typeface="Courier New" pitchFamily="49" charset="0"/>
              </a:rPr>
              <a:t>eax</a:t>
            </a:r>
            <a:r>
              <a:rPr lang="en-US" sz="1300" i="1" dirty="0">
                <a:latin typeface="Courier New" pitchFamily="49" charset="0"/>
                <a:cs typeface="Courier New" pitchFamily="49" charset="0"/>
              </a:rPr>
              <a:t> 		; push the argument</a:t>
            </a:r>
          </a:p>
          <a:p>
            <a:r>
              <a:rPr lang="en-US" sz="1300" i="1" dirty="0">
                <a:latin typeface="Courier New" pitchFamily="49" charset="0"/>
                <a:cs typeface="Courier New" pitchFamily="49" charset="0"/>
              </a:rPr>
              <a:t>		call factorial 	         ; recursive call</a:t>
            </a:r>
          </a:p>
          <a:p>
            <a:r>
              <a:rPr lang="en-US" sz="1300" i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300" i="1" dirty="0" err="1"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sz="1300" i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300" i="1" dirty="0" err="1">
                <a:latin typeface="Courier New" pitchFamily="49" charset="0"/>
                <a:cs typeface="Courier New" pitchFamily="49" charset="0"/>
              </a:rPr>
              <a:t>eax</a:t>
            </a:r>
            <a:r>
              <a:rPr lang="en-US" sz="1300" i="1" dirty="0">
                <a:latin typeface="Courier New" pitchFamily="49" charset="0"/>
                <a:cs typeface="Courier New" pitchFamily="49" charset="0"/>
              </a:rPr>
              <a:t>, [esp+4] 	         ; retrieve input</a:t>
            </a:r>
          </a:p>
          <a:p>
            <a:r>
              <a:rPr lang="pt-BR" sz="1300" i="1" dirty="0">
                <a:latin typeface="Courier New" pitchFamily="49" charset="0"/>
                <a:cs typeface="Courier New" pitchFamily="49" charset="0"/>
              </a:rPr>
              <a:t>		imul ebx, eax 	         ; prod = prod * num</a:t>
            </a:r>
          </a:p>
          <a:p>
            <a:endParaRPr lang="en-US" sz="1300" i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300" i="1" dirty="0">
                <a:latin typeface="Courier New" pitchFamily="49" charset="0"/>
                <a:cs typeface="Courier New" pitchFamily="49" charset="0"/>
              </a:rPr>
              <a:t>.return:</a:t>
            </a:r>
          </a:p>
          <a:p>
            <a:r>
              <a:rPr lang="en-US" sz="1300" i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300" b="1" i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sz="1300" b="1" i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300" b="1" i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esp</a:t>
            </a:r>
            <a:r>
              <a:rPr lang="en-US" sz="1300" b="1" i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300" b="1" i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ebp</a:t>
            </a:r>
            <a:r>
              <a:rPr lang="en-US" sz="1300" b="1" i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300" i="1" dirty="0">
                <a:latin typeface="Courier New" pitchFamily="49" charset="0"/>
                <a:cs typeface="Courier New" pitchFamily="49" charset="0"/>
              </a:rPr>
              <a:t>	   ; *** restore the stack pointer</a:t>
            </a:r>
          </a:p>
          <a:p>
            <a:r>
              <a:rPr lang="en-US" sz="1300" i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300" b="1" i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pop </a:t>
            </a:r>
            <a:r>
              <a:rPr lang="en-US" sz="1300" b="1" i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ebp</a:t>
            </a:r>
            <a:r>
              <a:rPr lang="en-US" sz="1300" b="1" i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300" i="1" dirty="0">
                <a:latin typeface="Courier New" pitchFamily="49" charset="0"/>
                <a:cs typeface="Courier New" pitchFamily="49" charset="0"/>
              </a:rPr>
              <a:t>		   ; *** restore </a:t>
            </a:r>
            <a:r>
              <a:rPr lang="en-US" sz="1300" i="1" dirty="0" err="1">
                <a:latin typeface="Courier New" pitchFamily="49" charset="0"/>
                <a:cs typeface="Courier New" pitchFamily="49" charset="0"/>
              </a:rPr>
              <a:t>ebp</a:t>
            </a:r>
            <a:endParaRPr lang="en-US" sz="1300" i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300" i="1" dirty="0">
                <a:latin typeface="Courier New" pitchFamily="49" charset="0"/>
                <a:cs typeface="Courier New" pitchFamily="49" charset="0"/>
              </a:rPr>
              <a:t>		ret 		   ; return</a:t>
            </a:r>
            <a:endParaRPr lang="en-US" sz="1300" dirty="0">
              <a:latin typeface="Courier New" pitchFamily="49" charset="0"/>
              <a:cs typeface="Courier New" pitchFamily="49" charset="0"/>
            </a:endParaRPr>
          </a:p>
          <a:p>
            <a:endParaRPr lang="en-US" sz="13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2438400" y="228601"/>
            <a:ext cx="7416800" cy="936625"/>
          </a:xfrm>
        </p:spPr>
        <p:txBody>
          <a:bodyPr vert="horz" lIns="0" tIns="0" rIns="0" bIns="0" rtlCol="0" anchor="ctr">
            <a:norm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fr-FR" dirty="0">
                <a:solidFill>
                  <a:schemeClr val="tx1"/>
                </a:solidFill>
              </a:rPr>
              <a:t>Enter and </a:t>
            </a:r>
            <a:r>
              <a:rPr lang="fr-FR" dirty="0" err="1">
                <a:solidFill>
                  <a:schemeClr val="tx1"/>
                </a:solidFill>
              </a:rPr>
              <a:t>Leave</a:t>
            </a:r>
            <a:r>
              <a:rPr lang="fr-FR" dirty="0">
                <a:solidFill>
                  <a:schemeClr val="tx1"/>
                </a:solidFill>
              </a:rPr>
              <a:t> Instructions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2667000" y="3540126"/>
            <a:ext cx="8001000" cy="3317875"/>
          </a:xfrm>
        </p:spPr>
        <p:txBody>
          <a:bodyPr vert="horz" lIns="0" tIns="0" rIns="0" bIns="0" rtlCol="0">
            <a:normAutofit/>
          </a:bodyPr>
          <a:lstStyle>
            <a:defPPr marL="432000" marR="0" lvl="0" indent="-324000" algn="l" hangingPunct="1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defPPr>
            <a:lvl1pPr marL="432000" marR="0" lvl="0" indent="-324000" algn="l" hangingPunct="1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1pPr>
            <a:lvl2pPr marL="864000" marR="0" lvl="1" indent="-324000" algn="l" hangingPunct="1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tabLst/>
              <a:defRPr lang="fr-FR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2pPr>
            <a:lvl3pPr marL="1295999" marR="0" lvl="2" indent="-288000" algn="l" hangingPunct="1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3pPr>
            <a:lvl4pPr marL="1728000" marR="0" lvl="3" indent="-216000" algn="l" hangingPunct="1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4pPr>
            <a:lvl5pPr marL="2160000" marR="0" lvl="4" indent="-216000" algn="l" hangingPunct="1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5pPr>
            <a:lvl6pPr marL="2592000" marR="0" lvl="5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6pPr>
            <a:lvl7pPr marL="3024000" marR="0" lvl="6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7pPr>
            <a:lvl8pPr marL="3456000" marR="0" lvl="7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8pPr>
            <a:lvl9pPr marL="3887999" marR="0" lvl="8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9pPr>
          </a:lstStyle>
          <a:p>
            <a:pPr lvl="0">
              <a:buSzPct val="100000"/>
              <a:buFont typeface="Symbol" panose="05050102010706020507" pitchFamily="18" charset="2"/>
              <a:buChar char="*"/>
            </a:pPr>
            <a:r>
              <a:rPr lang="en-US" sz="2400" dirty="0">
                <a:latin typeface="Calibri" panose="020F0502020204030204" pitchFamily="34" charset="0"/>
              </a:rPr>
              <a:t>push </a:t>
            </a:r>
            <a:r>
              <a:rPr lang="en-US" sz="2400" dirty="0" err="1">
                <a:latin typeface="Calibri" panose="020F0502020204030204" pitchFamily="34" charset="0"/>
              </a:rPr>
              <a:t>ebp</a:t>
            </a:r>
            <a:r>
              <a:rPr lang="en-US" sz="2400" dirty="0">
                <a:latin typeface="Calibri" panose="020F0502020204030204" pitchFamily="34" charset="0"/>
              </a:rPr>
              <a:t> ;  </a:t>
            </a:r>
            <a:r>
              <a:rPr lang="en-US" sz="2400" dirty="0" err="1">
                <a:latin typeface="Calibri" panose="020F0502020204030204" pitchFamily="34" charset="0"/>
              </a:rPr>
              <a:t>mov</a:t>
            </a:r>
            <a:r>
              <a:rPr lang="en-US" sz="2400" dirty="0">
                <a:latin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</a:rPr>
              <a:t>ebp</a:t>
            </a:r>
            <a:r>
              <a:rPr lang="en-US" sz="2400" dirty="0">
                <a:latin typeface="Calibri" panose="020F0502020204030204" pitchFamily="34" charset="0"/>
              </a:rPr>
              <a:t>, </a:t>
            </a:r>
            <a:r>
              <a:rPr lang="en-US" sz="2400" dirty="0" err="1">
                <a:latin typeface="Calibri" panose="020F0502020204030204" pitchFamily="34" charset="0"/>
              </a:rPr>
              <a:t>esp</a:t>
            </a:r>
            <a:r>
              <a:rPr lang="en-US" sz="2400" dirty="0">
                <a:latin typeface="Calibri" panose="020F0502020204030204" pitchFamily="34" charset="0"/>
              </a:rPr>
              <a:t> ;  sub </a:t>
            </a:r>
            <a:r>
              <a:rPr lang="en-US" sz="2400" dirty="0" err="1">
                <a:latin typeface="Calibri" panose="020F0502020204030204" pitchFamily="34" charset="0"/>
              </a:rPr>
              <a:t>esp</a:t>
            </a:r>
            <a:r>
              <a:rPr lang="en-US" sz="2400" dirty="0">
                <a:latin typeface="Calibri" panose="020F0502020204030204" pitchFamily="34" charset="0"/>
              </a:rPr>
              <a:t>, &lt;stack size&gt;    is a </a:t>
            </a:r>
            <a:r>
              <a:rPr lang="en-US" sz="2400" dirty="0">
                <a:solidFill>
                  <a:srgbClr val="2300DC"/>
                </a:solidFill>
                <a:latin typeface="Calibri" panose="020F0502020204030204" pitchFamily="34" charset="0"/>
              </a:rPr>
              <a:t>standard sequence </a:t>
            </a:r>
            <a:r>
              <a:rPr lang="en-US" sz="2400" dirty="0">
                <a:latin typeface="Calibri" panose="020F0502020204030204" pitchFamily="34" charset="0"/>
              </a:rPr>
              <a:t>of </a:t>
            </a:r>
            <a:r>
              <a:rPr lang="en-US" sz="2400" dirty="0">
                <a:solidFill>
                  <a:srgbClr val="FF0000"/>
                </a:solidFill>
                <a:latin typeface="Calibri" panose="020F0502020204030204" pitchFamily="34" charset="0"/>
              </a:rPr>
              <a:t>operations</a:t>
            </a:r>
          </a:p>
          <a:p>
            <a:pPr lvl="1">
              <a:buSzPct val="100000"/>
              <a:buFont typeface="Symbol" panose="05050102010706020507" pitchFamily="18" charset="2"/>
              <a:buChar char="*"/>
            </a:pPr>
            <a:r>
              <a:rPr lang="en-US" dirty="0">
                <a:latin typeface="Calibri" panose="020F0502020204030204" pitchFamily="34" charset="0"/>
              </a:rPr>
              <a:t>The </a:t>
            </a:r>
            <a:r>
              <a:rPr lang="en-US" dirty="0">
                <a:solidFill>
                  <a:srgbClr val="2300DC"/>
                </a:solidFill>
                <a:latin typeface="Calibri" panose="020F0502020204030204" pitchFamily="34" charset="0"/>
              </a:rPr>
              <a:t>enter</a:t>
            </a:r>
            <a:r>
              <a:rPr lang="en-US" dirty="0">
                <a:latin typeface="Calibri" panose="020F0502020204030204" pitchFamily="34" charset="0"/>
              </a:rPr>
              <a:t> instruction does all the three operations</a:t>
            </a:r>
          </a:p>
          <a:p>
            <a:pPr lvl="0">
              <a:buSzPct val="100000"/>
              <a:buFont typeface="Symbol" panose="05050102010706020507" pitchFamily="18" charset="2"/>
              <a:buChar char="*"/>
            </a:pPr>
            <a:r>
              <a:rPr lang="en-US" sz="2400" dirty="0" err="1">
                <a:latin typeface="Calibri" panose="020F0502020204030204" pitchFamily="34" charset="0"/>
              </a:rPr>
              <a:t>mov</a:t>
            </a:r>
            <a:r>
              <a:rPr lang="en-US" sz="2400" dirty="0">
                <a:latin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</a:rPr>
              <a:t>esp</a:t>
            </a:r>
            <a:r>
              <a:rPr lang="en-US" sz="2400" dirty="0">
                <a:latin typeface="Calibri" panose="020F0502020204030204" pitchFamily="34" charset="0"/>
              </a:rPr>
              <a:t>, </a:t>
            </a:r>
            <a:r>
              <a:rPr lang="en-US" sz="2400" dirty="0" err="1">
                <a:latin typeface="Calibri" panose="020F0502020204030204" pitchFamily="34" charset="0"/>
              </a:rPr>
              <a:t>ebp</a:t>
            </a:r>
            <a:r>
              <a:rPr lang="en-US" sz="2400" dirty="0">
                <a:latin typeface="Calibri" panose="020F0502020204030204" pitchFamily="34" charset="0"/>
              </a:rPr>
              <a:t> ; pop </a:t>
            </a:r>
            <a:r>
              <a:rPr lang="en-US" sz="2400" dirty="0" err="1">
                <a:latin typeface="Calibri" panose="020F0502020204030204" pitchFamily="34" charset="0"/>
              </a:rPr>
              <a:t>ebp</a:t>
            </a:r>
            <a:endParaRPr lang="en-US" sz="2400" dirty="0">
              <a:latin typeface="Calibri" panose="020F0502020204030204" pitchFamily="34" charset="0"/>
            </a:endParaRPr>
          </a:p>
          <a:p>
            <a:pPr lvl="1">
              <a:buSzPct val="100000"/>
              <a:buFont typeface="Symbol" panose="05050102010706020507" pitchFamily="18" charset="2"/>
              <a:buChar char="*"/>
            </a:pPr>
            <a:r>
              <a:rPr lang="en-US" dirty="0">
                <a:solidFill>
                  <a:srgbClr val="2300DC"/>
                </a:solidFill>
                <a:latin typeface="Calibri" panose="020F0502020204030204" pitchFamily="34" charset="0"/>
              </a:rPr>
              <a:t>Standard sequence</a:t>
            </a:r>
            <a:r>
              <a:rPr lang="en-US" dirty="0">
                <a:latin typeface="Calibri" panose="020F0502020204030204" pitchFamily="34" charset="0"/>
              </a:rPr>
              <a:t> at the </a:t>
            </a:r>
            <a:r>
              <a:rPr lang="en-US" dirty="0">
                <a:solidFill>
                  <a:srgbClr val="DC2300"/>
                </a:solidFill>
                <a:latin typeface="Calibri" panose="020F0502020204030204" pitchFamily="34" charset="0"/>
              </a:rPr>
              <a:t>end</a:t>
            </a:r>
            <a:r>
              <a:rPr lang="en-US" dirty="0">
                <a:latin typeface="Calibri" panose="020F0502020204030204" pitchFamily="34" charset="0"/>
              </a:rPr>
              <a:t> of a </a:t>
            </a:r>
            <a:r>
              <a:rPr lang="en-US" dirty="0">
                <a:solidFill>
                  <a:srgbClr val="008000"/>
                </a:solidFill>
                <a:latin typeface="Calibri" panose="020F0502020204030204" pitchFamily="34" charset="0"/>
              </a:rPr>
              <a:t>function</a:t>
            </a:r>
          </a:p>
          <a:p>
            <a:pPr lvl="1">
              <a:buSzPct val="100000"/>
              <a:buFont typeface="Symbol" panose="05050102010706020507" pitchFamily="18" charset="2"/>
              <a:buChar char="*"/>
            </a:pPr>
            <a:r>
              <a:rPr lang="en-US" dirty="0">
                <a:latin typeface="Calibri" panose="020F0502020204030204" pitchFamily="34" charset="0"/>
              </a:rPr>
              <a:t>Both the </a:t>
            </a:r>
            <a:r>
              <a:rPr lang="en-US" dirty="0">
                <a:solidFill>
                  <a:srgbClr val="DC2300"/>
                </a:solidFill>
                <a:latin typeface="Calibri" panose="020F0502020204030204" pitchFamily="34" charset="0"/>
              </a:rPr>
              <a:t>operations</a:t>
            </a:r>
            <a:r>
              <a:rPr lang="en-US" dirty="0">
                <a:latin typeface="Calibri" panose="020F0502020204030204" pitchFamily="34" charset="0"/>
              </a:rPr>
              <a:t> are done by the </a:t>
            </a:r>
            <a:r>
              <a:rPr lang="en-US" dirty="0">
                <a:solidFill>
                  <a:srgbClr val="2323DC"/>
                </a:solidFill>
                <a:latin typeface="Calibri" panose="020F0502020204030204" pitchFamily="34" charset="0"/>
              </a:rPr>
              <a:t>leave</a:t>
            </a:r>
            <a:r>
              <a:rPr lang="en-US" dirty="0">
                <a:latin typeface="Calibri" panose="020F0502020204030204" pitchFamily="34" charset="0"/>
              </a:rPr>
              <a:t> instruction</a:t>
            </a:r>
          </a:p>
        </p:txBody>
      </p:sp>
      <p:grpSp>
        <p:nvGrpSpPr>
          <p:cNvPr id="7" name="Group 5"/>
          <p:cNvGrpSpPr>
            <a:grpSpLocks noChangeAspect="1"/>
          </p:cNvGrpSpPr>
          <p:nvPr/>
        </p:nvGrpSpPr>
        <p:grpSpPr bwMode="auto">
          <a:xfrm>
            <a:off x="2590801" y="1600201"/>
            <a:ext cx="7312025" cy="1808163"/>
            <a:chOff x="1008" y="912"/>
            <a:chExt cx="4606" cy="1139"/>
          </a:xfrm>
        </p:grpSpPr>
        <p:sp>
          <p:nvSpPr>
            <p:cNvPr id="8" name="AutoShape 4"/>
            <p:cNvSpPr>
              <a:spLocks noChangeAspect="1" noChangeArrowheads="1" noTextEdit="1"/>
            </p:cNvSpPr>
            <p:nvPr/>
          </p:nvSpPr>
          <p:spPr bwMode="auto">
            <a:xfrm>
              <a:off x="1008" y="912"/>
              <a:ext cx="4606" cy="11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6"/>
            <p:cNvSpPr>
              <a:spLocks noEditPoints="1"/>
            </p:cNvSpPr>
            <p:nvPr/>
          </p:nvSpPr>
          <p:spPr bwMode="auto">
            <a:xfrm>
              <a:off x="1027" y="931"/>
              <a:ext cx="4563" cy="213"/>
            </a:xfrm>
            <a:custGeom>
              <a:avLst/>
              <a:gdLst>
                <a:gd name="T0" fmla="*/ 0 w 472"/>
                <a:gd name="T1" fmla="*/ 0 h 22"/>
                <a:gd name="T2" fmla="*/ 472 w 472"/>
                <a:gd name="T3" fmla="*/ 0 h 22"/>
                <a:gd name="T4" fmla="*/ 0 w 472"/>
                <a:gd name="T5" fmla="*/ 4 h 22"/>
                <a:gd name="T6" fmla="*/ 472 w 472"/>
                <a:gd name="T7" fmla="*/ 4 h 22"/>
                <a:gd name="T8" fmla="*/ 0 w 472"/>
                <a:gd name="T9" fmla="*/ 22 h 22"/>
                <a:gd name="T10" fmla="*/ 0 w 472"/>
                <a:gd name="T11" fmla="*/ 4 h 22"/>
                <a:gd name="T12" fmla="*/ 4 w 472"/>
                <a:gd name="T13" fmla="*/ 22 h 22"/>
                <a:gd name="T14" fmla="*/ 4 w 472"/>
                <a:gd name="T15" fmla="*/ 4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2" h="22">
                  <a:moveTo>
                    <a:pt x="0" y="0"/>
                  </a:moveTo>
                  <a:lnTo>
                    <a:pt x="472" y="0"/>
                  </a:lnTo>
                  <a:moveTo>
                    <a:pt x="0" y="4"/>
                  </a:moveTo>
                  <a:lnTo>
                    <a:pt x="472" y="4"/>
                  </a:lnTo>
                  <a:moveTo>
                    <a:pt x="0" y="22"/>
                  </a:moveTo>
                  <a:lnTo>
                    <a:pt x="0" y="4"/>
                  </a:lnTo>
                  <a:moveTo>
                    <a:pt x="4" y="22"/>
                  </a:moveTo>
                  <a:lnTo>
                    <a:pt x="4" y="4"/>
                  </a:lnTo>
                </a:path>
              </a:pathLst>
            </a:custGeom>
            <a:noFill/>
            <a:ln w="10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Rectangle 7"/>
            <p:cNvSpPr>
              <a:spLocks noChangeArrowheads="1"/>
            </p:cNvSpPr>
            <p:nvPr/>
          </p:nvSpPr>
          <p:spPr bwMode="auto">
            <a:xfrm>
              <a:off x="1153" y="960"/>
              <a:ext cx="598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1A1B1C"/>
                  </a:solidFill>
                  <a:latin typeface="Times New Roman" pitchFamily="18" charset="0"/>
                </a:rPr>
                <a:t>Semantics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11" name="Line 8"/>
            <p:cNvSpPr>
              <a:spLocks noChangeShapeType="1"/>
            </p:cNvSpPr>
            <p:nvPr/>
          </p:nvSpPr>
          <p:spPr bwMode="auto">
            <a:xfrm flipV="1">
              <a:off x="2052" y="970"/>
              <a:ext cx="0" cy="174"/>
            </a:xfrm>
            <a:prstGeom prst="line">
              <a:avLst/>
            </a:prstGeom>
            <a:noFill/>
            <a:ln w="10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Rectangle 9"/>
            <p:cNvSpPr>
              <a:spLocks noChangeArrowheads="1"/>
            </p:cNvSpPr>
            <p:nvPr/>
          </p:nvSpPr>
          <p:spPr bwMode="auto">
            <a:xfrm>
              <a:off x="2139" y="960"/>
              <a:ext cx="517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1A1B1C"/>
                  </a:solidFill>
                  <a:latin typeface="Times New Roman" pitchFamily="18" charset="0"/>
                </a:rPr>
                <a:t>Example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13" name="Line 10"/>
            <p:cNvSpPr>
              <a:spLocks noChangeShapeType="1"/>
            </p:cNvSpPr>
            <p:nvPr/>
          </p:nvSpPr>
          <p:spPr bwMode="auto">
            <a:xfrm flipV="1">
              <a:off x="2903" y="970"/>
              <a:ext cx="0" cy="174"/>
            </a:xfrm>
            <a:prstGeom prst="line">
              <a:avLst/>
            </a:prstGeom>
            <a:noFill/>
            <a:ln w="10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Rectangle 11"/>
            <p:cNvSpPr>
              <a:spLocks noChangeArrowheads="1"/>
            </p:cNvSpPr>
            <p:nvPr/>
          </p:nvSpPr>
          <p:spPr bwMode="auto">
            <a:xfrm>
              <a:off x="2990" y="960"/>
              <a:ext cx="703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1A1B1C"/>
                  </a:solidFill>
                  <a:latin typeface="Times New Roman" pitchFamily="18" charset="0"/>
                </a:rPr>
                <a:t>Explanation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15" name="Freeform 12"/>
            <p:cNvSpPr>
              <a:spLocks noEditPoints="1"/>
            </p:cNvSpPr>
            <p:nvPr/>
          </p:nvSpPr>
          <p:spPr bwMode="auto">
            <a:xfrm>
              <a:off x="1027" y="970"/>
              <a:ext cx="4563" cy="696"/>
            </a:xfrm>
            <a:custGeom>
              <a:avLst/>
              <a:gdLst>
                <a:gd name="T0" fmla="*/ 468 w 472"/>
                <a:gd name="T1" fmla="*/ 18 h 72"/>
                <a:gd name="T2" fmla="*/ 468 w 472"/>
                <a:gd name="T3" fmla="*/ 0 h 72"/>
                <a:gd name="T4" fmla="*/ 472 w 472"/>
                <a:gd name="T5" fmla="*/ 18 h 72"/>
                <a:gd name="T6" fmla="*/ 472 w 472"/>
                <a:gd name="T7" fmla="*/ 0 h 72"/>
                <a:gd name="T8" fmla="*/ 0 w 472"/>
                <a:gd name="T9" fmla="*/ 18 h 72"/>
                <a:gd name="T10" fmla="*/ 472 w 472"/>
                <a:gd name="T11" fmla="*/ 18 h 72"/>
                <a:gd name="T12" fmla="*/ 0 w 472"/>
                <a:gd name="T13" fmla="*/ 72 h 72"/>
                <a:gd name="T14" fmla="*/ 0 w 472"/>
                <a:gd name="T15" fmla="*/ 18 h 72"/>
                <a:gd name="T16" fmla="*/ 4 w 472"/>
                <a:gd name="T17" fmla="*/ 72 h 72"/>
                <a:gd name="T18" fmla="*/ 4 w 472"/>
                <a:gd name="T19" fmla="*/ 18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72" h="72">
                  <a:moveTo>
                    <a:pt x="468" y="18"/>
                  </a:moveTo>
                  <a:lnTo>
                    <a:pt x="468" y="0"/>
                  </a:lnTo>
                  <a:moveTo>
                    <a:pt x="472" y="18"/>
                  </a:moveTo>
                  <a:lnTo>
                    <a:pt x="472" y="0"/>
                  </a:lnTo>
                  <a:moveTo>
                    <a:pt x="0" y="18"/>
                  </a:moveTo>
                  <a:lnTo>
                    <a:pt x="472" y="18"/>
                  </a:lnTo>
                  <a:moveTo>
                    <a:pt x="0" y="72"/>
                  </a:moveTo>
                  <a:lnTo>
                    <a:pt x="0" y="18"/>
                  </a:lnTo>
                  <a:moveTo>
                    <a:pt x="4" y="72"/>
                  </a:moveTo>
                  <a:lnTo>
                    <a:pt x="4" y="18"/>
                  </a:lnTo>
                </a:path>
              </a:pathLst>
            </a:custGeom>
            <a:noFill/>
            <a:ln w="10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Rectangle 13"/>
            <p:cNvSpPr>
              <a:spLocks noChangeArrowheads="1"/>
            </p:cNvSpPr>
            <p:nvPr/>
          </p:nvSpPr>
          <p:spPr bwMode="auto">
            <a:xfrm>
              <a:off x="1153" y="1144"/>
              <a:ext cx="723" cy="6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enter </a:t>
              </a:r>
              <a:r>
                <a:rPr lang="en-US" i="1" dirty="0" err="1">
                  <a:latin typeface="Times New Roman" pitchFamily="18" charset="0"/>
                  <a:cs typeface="Times New Roman" pitchFamily="18" charset="0"/>
                </a:rPr>
                <a:t>imm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, 0</a:t>
              </a:r>
            </a:p>
            <a:p>
              <a:endParaRPr lang="en-US" dirty="0">
                <a:latin typeface="Times New Roman" pitchFamily="18" charset="0"/>
                <a:cs typeface="Times New Roman" pitchFamily="18" charset="0"/>
              </a:endParaRPr>
            </a:p>
            <a:p>
              <a:endParaRPr lang="en-US" dirty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leave</a:t>
              </a:r>
            </a:p>
          </p:txBody>
        </p:sp>
        <p:sp>
          <p:nvSpPr>
            <p:cNvPr id="17" name="Line 14"/>
            <p:cNvSpPr>
              <a:spLocks noChangeShapeType="1"/>
            </p:cNvSpPr>
            <p:nvPr/>
          </p:nvSpPr>
          <p:spPr bwMode="auto">
            <a:xfrm flipV="1">
              <a:off x="2052" y="1144"/>
              <a:ext cx="0" cy="522"/>
            </a:xfrm>
            <a:prstGeom prst="line">
              <a:avLst/>
            </a:prstGeom>
            <a:noFill/>
            <a:ln w="10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Rectangle 15"/>
            <p:cNvSpPr>
              <a:spLocks noChangeArrowheads="1"/>
            </p:cNvSpPr>
            <p:nvPr/>
          </p:nvSpPr>
          <p:spPr bwMode="auto">
            <a:xfrm>
              <a:off x="2139" y="1144"/>
              <a:ext cx="642" cy="6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enter 32, 0</a:t>
              </a:r>
            </a:p>
            <a:p>
              <a:endParaRPr lang="en-US" dirty="0">
                <a:latin typeface="Times New Roman" pitchFamily="18" charset="0"/>
                <a:cs typeface="Times New Roman" pitchFamily="18" charset="0"/>
              </a:endParaRPr>
            </a:p>
            <a:p>
              <a:endParaRPr lang="en-US" dirty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leave</a:t>
              </a:r>
            </a:p>
          </p:txBody>
        </p:sp>
        <p:sp>
          <p:nvSpPr>
            <p:cNvPr id="19" name="Line 16"/>
            <p:cNvSpPr>
              <a:spLocks noChangeShapeType="1"/>
            </p:cNvSpPr>
            <p:nvPr/>
          </p:nvSpPr>
          <p:spPr bwMode="auto">
            <a:xfrm flipV="1">
              <a:off x="2903" y="1144"/>
              <a:ext cx="0" cy="522"/>
            </a:xfrm>
            <a:prstGeom prst="line">
              <a:avLst/>
            </a:prstGeom>
            <a:noFill/>
            <a:ln w="10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Rectangle 17"/>
            <p:cNvSpPr>
              <a:spLocks noChangeArrowheads="1"/>
            </p:cNvSpPr>
            <p:nvPr/>
          </p:nvSpPr>
          <p:spPr bwMode="auto">
            <a:xfrm>
              <a:off x="2990" y="1144"/>
              <a:ext cx="2345" cy="8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push </a:t>
              </a:r>
              <a:r>
                <a:rPr lang="en-US" dirty="0" err="1">
                  <a:latin typeface="Times New Roman" pitchFamily="18" charset="0"/>
                  <a:cs typeface="Times New Roman" pitchFamily="18" charset="0"/>
                </a:rPr>
                <a:t>ebp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 (push the value of </a:t>
              </a:r>
              <a:r>
                <a:rPr lang="en-US" i="1" dirty="0" err="1">
                  <a:latin typeface="Times New Roman" pitchFamily="18" charset="0"/>
                  <a:cs typeface="Times New Roman" pitchFamily="18" charset="0"/>
                </a:rPr>
                <a:t>ebp</a:t>
              </a:r>
              <a:r>
                <a:rPr lang="en-US" i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on the</a:t>
              </a:r>
            </a:p>
            <a:p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stack); </a:t>
              </a:r>
              <a:r>
                <a:rPr lang="en-US" dirty="0" err="1">
                  <a:latin typeface="Times New Roman" pitchFamily="18" charset="0"/>
                  <a:cs typeface="Times New Roman" pitchFamily="18" charset="0"/>
                </a:rPr>
                <a:t>mov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dirty="0" err="1">
                  <a:latin typeface="Times New Roman" pitchFamily="18" charset="0"/>
                  <a:cs typeface="Times New Roman" pitchFamily="18" charset="0"/>
                </a:rPr>
                <a:t>ebp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, </a:t>
              </a:r>
              <a:r>
                <a:rPr lang="en-US" dirty="0" err="1">
                  <a:latin typeface="Times New Roman" pitchFamily="18" charset="0"/>
                  <a:cs typeface="Times New Roman" pitchFamily="18" charset="0"/>
                </a:rPr>
                <a:t>esp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 (save the stack</a:t>
              </a:r>
            </a:p>
            <a:p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pointer in </a:t>
              </a:r>
              <a:r>
                <a:rPr lang="en-US" i="1" dirty="0" err="1">
                  <a:latin typeface="Times New Roman" pitchFamily="18" charset="0"/>
                  <a:cs typeface="Times New Roman" pitchFamily="18" charset="0"/>
                </a:rPr>
                <a:t>ebp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); </a:t>
              </a:r>
              <a:r>
                <a:rPr lang="en-US" dirty="0" err="1">
                  <a:latin typeface="Times New Roman" pitchFamily="18" charset="0"/>
                  <a:cs typeface="Times New Roman" pitchFamily="18" charset="0"/>
                </a:rPr>
                <a:t>esp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i="1" dirty="0">
                  <a:latin typeface="Times New Roman" pitchFamily="18" charset="0"/>
                  <a:cs typeface="Times New Roman" pitchFamily="18" charset="0"/>
                </a:rPr>
                <a:t>← </a:t>
              </a:r>
              <a:r>
                <a:rPr lang="en-US" dirty="0" err="1">
                  <a:latin typeface="Times New Roman" pitchFamily="18" charset="0"/>
                  <a:cs typeface="Times New Roman" pitchFamily="18" charset="0"/>
                </a:rPr>
                <a:t>esp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 - 32</a:t>
              </a:r>
            </a:p>
            <a:p>
              <a:r>
                <a:rPr lang="en-US" dirty="0" err="1">
                  <a:latin typeface="Times New Roman" pitchFamily="18" charset="0"/>
                  <a:cs typeface="Times New Roman" pitchFamily="18" charset="0"/>
                </a:rPr>
                <a:t>mov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dirty="0" err="1">
                  <a:latin typeface="Times New Roman" pitchFamily="18" charset="0"/>
                  <a:cs typeface="Times New Roman" pitchFamily="18" charset="0"/>
                </a:rPr>
                <a:t>esp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, </a:t>
              </a:r>
              <a:r>
                <a:rPr lang="en-US" dirty="0" err="1">
                  <a:latin typeface="Times New Roman" pitchFamily="18" charset="0"/>
                  <a:cs typeface="Times New Roman" pitchFamily="18" charset="0"/>
                </a:rPr>
                <a:t>ebp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 (restore the value of </a:t>
              </a:r>
              <a:r>
                <a:rPr lang="en-US" i="1" dirty="0" err="1">
                  <a:latin typeface="Times New Roman" pitchFamily="18" charset="0"/>
                  <a:cs typeface="Times New Roman" pitchFamily="18" charset="0"/>
                </a:rPr>
                <a:t>esp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);</a:t>
              </a:r>
            </a:p>
            <a:p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pop </a:t>
              </a:r>
              <a:r>
                <a:rPr lang="en-US" dirty="0" err="1">
                  <a:latin typeface="Times New Roman" pitchFamily="18" charset="0"/>
                  <a:cs typeface="Times New Roman" pitchFamily="18" charset="0"/>
                </a:rPr>
                <a:t>ebp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 (restore the value of </a:t>
              </a:r>
              <a:r>
                <a:rPr lang="en-US" i="1" dirty="0" err="1">
                  <a:latin typeface="Times New Roman" pitchFamily="18" charset="0"/>
                  <a:cs typeface="Times New Roman" pitchFamily="18" charset="0"/>
                </a:rPr>
                <a:t>ebp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)</a:t>
              </a:r>
            </a:p>
          </p:txBody>
        </p:sp>
        <p:sp>
          <p:nvSpPr>
            <p:cNvPr id="21" name="Freeform 18"/>
            <p:cNvSpPr>
              <a:spLocks noEditPoints="1"/>
            </p:cNvSpPr>
            <p:nvPr/>
          </p:nvSpPr>
          <p:spPr bwMode="auto">
            <a:xfrm>
              <a:off x="1027" y="1144"/>
              <a:ext cx="4563" cy="879"/>
            </a:xfrm>
            <a:custGeom>
              <a:avLst/>
              <a:gdLst>
                <a:gd name="T0" fmla="*/ 468 w 472"/>
                <a:gd name="T1" fmla="*/ 54 h 91"/>
                <a:gd name="T2" fmla="*/ 468 w 472"/>
                <a:gd name="T3" fmla="*/ 0 h 91"/>
                <a:gd name="T4" fmla="*/ 472 w 472"/>
                <a:gd name="T5" fmla="*/ 54 h 91"/>
                <a:gd name="T6" fmla="*/ 472 w 472"/>
                <a:gd name="T7" fmla="*/ 0 h 91"/>
                <a:gd name="T8" fmla="*/ 0 w 472"/>
                <a:gd name="T9" fmla="*/ 55 h 91"/>
                <a:gd name="T10" fmla="*/ 472 w 472"/>
                <a:gd name="T11" fmla="*/ 55 h 91"/>
                <a:gd name="T12" fmla="*/ 0 w 472"/>
                <a:gd name="T13" fmla="*/ 91 h 91"/>
                <a:gd name="T14" fmla="*/ 0 w 472"/>
                <a:gd name="T15" fmla="*/ 55 h 91"/>
                <a:gd name="T16" fmla="*/ 4 w 472"/>
                <a:gd name="T17" fmla="*/ 91 h 91"/>
                <a:gd name="T18" fmla="*/ 4 w 472"/>
                <a:gd name="T19" fmla="*/ 55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72" h="91">
                  <a:moveTo>
                    <a:pt x="468" y="54"/>
                  </a:moveTo>
                  <a:lnTo>
                    <a:pt x="468" y="0"/>
                  </a:lnTo>
                  <a:moveTo>
                    <a:pt x="472" y="54"/>
                  </a:moveTo>
                  <a:lnTo>
                    <a:pt x="472" y="0"/>
                  </a:lnTo>
                  <a:moveTo>
                    <a:pt x="0" y="55"/>
                  </a:moveTo>
                  <a:lnTo>
                    <a:pt x="472" y="55"/>
                  </a:lnTo>
                  <a:moveTo>
                    <a:pt x="0" y="91"/>
                  </a:moveTo>
                  <a:lnTo>
                    <a:pt x="0" y="55"/>
                  </a:lnTo>
                  <a:moveTo>
                    <a:pt x="4" y="91"/>
                  </a:moveTo>
                  <a:lnTo>
                    <a:pt x="4" y="55"/>
                  </a:lnTo>
                </a:path>
              </a:pathLst>
            </a:custGeom>
            <a:noFill/>
            <a:ln w="10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Line 19"/>
            <p:cNvSpPr>
              <a:spLocks noChangeShapeType="1"/>
            </p:cNvSpPr>
            <p:nvPr/>
          </p:nvSpPr>
          <p:spPr bwMode="auto">
            <a:xfrm flipV="1">
              <a:off x="2052" y="1675"/>
              <a:ext cx="0" cy="348"/>
            </a:xfrm>
            <a:prstGeom prst="line">
              <a:avLst/>
            </a:prstGeom>
            <a:noFill/>
            <a:ln w="10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Line 20"/>
            <p:cNvSpPr>
              <a:spLocks noChangeShapeType="1"/>
            </p:cNvSpPr>
            <p:nvPr/>
          </p:nvSpPr>
          <p:spPr bwMode="auto">
            <a:xfrm flipV="1">
              <a:off x="2903" y="1675"/>
              <a:ext cx="0" cy="348"/>
            </a:xfrm>
            <a:prstGeom prst="line">
              <a:avLst/>
            </a:prstGeom>
            <a:noFill/>
            <a:ln w="10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21"/>
            <p:cNvSpPr>
              <a:spLocks noEditPoints="1"/>
            </p:cNvSpPr>
            <p:nvPr/>
          </p:nvSpPr>
          <p:spPr bwMode="auto">
            <a:xfrm>
              <a:off x="1027" y="1675"/>
              <a:ext cx="4563" cy="348"/>
            </a:xfrm>
            <a:custGeom>
              <a:avLst/>
              <a:gdLst>
                <a:gd name="T0" fmla="*/ 468 w 472"/>
                <a:gd name="T1" fmla="*/ 36 h 36"/>
                <a:gd name="T2" fmla="*/ 468 w 472"/>
                <a:gd name="T3" fmla="*/ 0 h 36"/>
                <a:gd name="T4" fmla="*/ 472 w 472"/>
                <a:gd name="T5" fmla="*/ 36 h 36"/>
                <a:gd name="T6" fmla="*/ 472 w 472"/>
                <a:gd name="T7" fmla="*/ 0 h 36"/>
                <a:gd name="T8" fmla="*/ 0 w 472"/>
                <a:gd name="T9" fmla="*/ 36 h 36"/>
                <a:gd name="T10" fmla="*/ 472 w 472"/>
                <a:gd name="T11" fmla="*/ 3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2" h="36">
                  <a:moveTo>
                    <a:pt x="468" y="36"/>
                  </a:moveTo>
                  <a:lnTo>
                    <a:pt x="468" y="0"/>
                  </a:lnTo>
                  <a:moveTo>
                    <a:pt x="472" y="36"/>
                  </a:moveTo>
                  <a:lnTo>
                    <a:pt x="472" y="0"/>
                  </a:lnTo>
                  <a:moveTo>
                    <a:pt x="0" y="36"/>
                  </a:moveTo>
                  <a:lnTo>
                    <a:pt x="472" y="36"/>
                  </a:lnTo>
                </a:path>
              </a:pathLst>
            </a:custGeom>
            <a:noFill/>
            <a:ln w="10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2362200" y="358358"/>
            <a:ext cx="7416800" cy="677108"/>
          </a:xfrm>
        </p:spPr>
        <p:txBody>
          <a:bodyPr vert="horz" lIns="0" tIns="0" rIns="0" bIns="0" rtlCol="0" anchor="ctr"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fr-FR" dirty="0" err="1">
                <a:solidFill>
                  <a:schemeClr val="tx1"/>
                </a:solidFill>
              </a:rPr>
              <a:t>Outline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3009841" y="1911350"/>
            <a:ext cx="5938837" cy="3879850"/>
          </a:xfrm>
        </p:spPr>
        <p:txBody>
          <a:bodyPr vert="horz" lIns="0" tIns="0" rIns="0" bIns="0" rtlCol="0">
            <a:normAutofit/>
          </a:bodyPr>
          <a:lstStyle>
            <a:defPPr marL="432000" marR="0" lvl="0" indent="-324000" algn="l" hangingPunct="1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defPPr>
            <a:lvl1pPr marL="432000" marR="0" lvl="0" indent="-324000" algn="l" hangingPunct="1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1pPr>
            <a:lvl2pPr marL="864000" marR="0" lvl="1" indent="-324000" algn="l" hangingPunct="1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tabLst/>
              <a:defRPr lang="fr-FR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2pPr>
            <a:lvl3pPr marL="1295999" marR="0" lvl="2" indent="-288000" algn="l" hangingPunct="1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3pPr>
            <a:lvl4pPr marL="1728000" marR="0" lvl="3" indent="-216000" algn="l" hangingPunct="1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4pPr>
            <a:lvl5pPr marL="2160000" marR="0" lvl="4" indent="-216000" algn="l" hangingPunct="1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5pPr>
            <a:lvl6pPr marL="2592000" marR="0" lvl="5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6pPr>
            <a:lvl7pPr marL="3024000" marR="0" lvl="6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7pPr>
            <a:lvl8pPr marL="3456000" marR="0" lvl="7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8pPr>
            <a:lvl9pPr marL="3887999" marR="0" lvl="8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9pPr>
          </a:lstStyle>
          <a:p>
            <a:pPr marL="635000" indent="-571500">
              <a:buSzPct val="100000"/>
              <a:buFont typeface="Symbol" panose="05050102010706020507" pitchFamily="18" charset="2"/>
              <a:buChar char="*"/>
            </a:pPr>
            <a:r>
              <a:rPr lang="en-US" dirty="0">
                <a:latin typeface="Calibri" pitchFamily="34"/>
              </a:rPr>
              <a:t>x86 Machine Model</a:t>
            </a:r>
          </a:p>
          <a:p>
            <a:pPr marL="635000" indent="-571500">
              <a:buSzPct val="100000"/>
              <a:buFont typeface="Symbol" panose="05050102010706020507" pitchFamily="18" charset="2"/>
              <a:buChar char="*"/>
            </a:pPr>
            <a:r>
              <a:rPr lang="en-US" dirty="0">
                <a:latin typeface="Calibri" pitchFamily="34"/>
              </a:rPr>
              <a:t>Simple Integer Instructions</a:t>
            </a:r>
          </a:p>
          <a:p>
            <a:pPr marL="635000" indent="-571500">
              <a:buSzPct val="100000"/>
              <a:buFont typeface="Symbol" panose="05050102010706020507" pitchFamily="18" charset="2"/>
              <a:buChar char="*"/>
            </a:pPr>
            <a:r>
              <a:rPr lang="en-US" dirty="0">
                <a:latin typeface="Calibri" pitchFamily="34"/>
              </a:rPr>
              <a:t>Branch Instructions</a:t>
            </a:r>
          </a:p>
          <a:p>
            <a:pPr marL="635000" indent="-571500">
              <a:buSzPct val="100000"/>
              <a:buFont typeface="Symbol" panose="05050102010706020507" pitchFamily="18" charset="2"/>
              <a:buChar char="*"/>
            </a:pPr>
            <a:r>
              <a:rPr lang="en-US" dirty="0">
                <a:latin typeface="Calibri" pitchFamily="34"/>
              </a:rPr>
              <a:t>Advanced Memory Instructions</a:t>
            </a:r>
          </a:p>
          <a:p>
            <a:pPr marL="635000" indent="-571500">
              <a:buSzPct val="100000"/>
              <a:buFont typeface="Symbol" panose="05050102010706020507" pitchFamily="18" charset="2"/>
              <a:buChar char="*"/>
            </a:pPr>
            <a:r>
              <a:rPr lang="en-US" dirty="0">
                <a:latin typeface="Calibri" pitchFamily="34"/>
              </a:rPr>
              <a:t>Floating Point Instructions</a:t>
            </a:r>
          </a:p>
          <a:p>
            <a:pPr marL="635000" indent="-571500">
              <a:buSzPct val="100000"/>
              <a:buFont typeface="Symbol" panose="05050102010706020507" pitchFamily="18" charset="2"/>
              <a:buChar char="*"/>
            </a:pPr>
            <a:r>
              <a:rPr lang="en-US" dirty="0">
                <a:latin typeface="Calibri" pitchFamily="34"/>
              </a:rPr>
              <a:t>Encoding the x86 ISA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 rot="10800000">
            <a:off x="8420040" y="1811510"/>
            <a:ext cx="1181160" cy="83735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2438400" y="304801"/>
            <a:ext cx="7416800" cy="936625"/>
          </a:xfrm>
        </p:spPr>
        <p:txBody>
          <a:bodyPr vert="horz" lIns="0" tIns="0" rIns="0" bIns="0" rtlCol="0" anchor="ctr">
            <a:norm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fr-FR" dirty="0" err="1">
                <a:solidFill>
                  <a:schemeClr val="tx1"/>
                </a:solidFill>
              </a:rPr>
              <a:t>Example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with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i="1" dirty="0">
                <a:solidFill>
                  <a:schemeClr val="tx1"/>
                </a:solidFill>
              </a:rPr>
              <a:t>enter</a:t>
            </a:r>
            <a:r>
              <a:rPr lang="fr-FR" dirty="0">
                <a:solidFill>
                  <a:schemeClr val="tx1"/>
                </a:solidFill>
              </a:rPr>
              <a:t> and </a:t>
            </a:r>
            <a:r>
              <a:rPr lang="fr-FR" i="1" dirty="0" err="1">
                <a:solidFill>
                  <a:schemeClr val="tx1"/>
                </a:solidFill>
              </a:rPr>
              <a:t>leave</a:t>
            </a:r>
            <a:endParaRPr lang="fr-FR" i="1" dirty="0">
              <a:solidFill>
                <a:schemeClr val="tx1"/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2667000" y="1653850"/>
            <a:ext cx="7239000" cy="4746951"/>
            <a:chOff x="1378215" y="2438400"/>
            <a:chExt cx="6553200" cy="4746951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378215" y="2590801"/>
              <a:ext cx="6553200" cy="4594550"/>
            </a:xfrm>
            <a:custGeom>
              <a:avLst/>
              <a:gdLst>
                <a:gd name="T0" fmla="*/ 256 w 490"/>
                <a:gd name="T1" fmla="*/ 0 h 137"/>
                <a:gd name="T2" fmla="*/ 490 w 490"/>
                <a:gd name="T3" fmla="*/ 0 h 137"/>
                <a:gd name="T4" fmla="*/ 490 w 490"/>
                <a:gd name="T5" fmla="*/ 137 h 137"/>
                <a:gd name="T6" fmla="*/ 0 w 490"/>
                <a:gd name="T7" fmla="*/ 137 h 137"/>
                <a:gd name="T8" fmla="*/ 0 w 490"/>
                <a:gd name="T9" fmla="*/ 0 h 137"/>
                <a:gd name="T10" fmla="*/ 234 w 490"/>
                <a:gd name="T11" fmla="*/ 0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90" h="137">
                  <a:moveTo>
                    <a:pt x="256" y="0"/>
                  </a:moveTo>
                  <a:lnTo>
                    <a:pt x="490" y="0"/>
                  </a:lnTo>
                  <a:lnTo>
                    <a:pt x="490" y="137"/>
                  </a:lnTo>
                  <a:lnTo>
                    <a:pt x="0" y="137"/>
                  </a:lnTo>
                  <a:lnTo>
                    <a:pt x="0" y="0"/>
                  </a:lnTo>
                  <a:lnTo>
                    <a:pt x="234" y="0"/>
                  </a:lnTo>
                </a:path>
              </a:pathLst>
            </a:custGeom>
            <a:noFill/>
            <a:ln w="6" cap="flat">
              <a:solidFill>
                <a:srgbClr val="24211D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8" name="Group 7"/>
            <p:cNvGrpSpPr/>
            <p:nvPr/>
          </p:nvGrpSpPr>
          <p:grpSpPr>
            <a:xfrm>
              <a:off x="3886200" y="2438400"/>
              <a:ext cx="1981200" cy="215444"/>
              <a:chOff x="3886200" y="2880716"/>
              <a:chExt cx="1981200" cy="215444"/>
            </a:xfrm>
          </p:grpSpPr>
          <p:sp>
            <p:nvSpPr>
              <p:cNvPr id="9" name="Rectangle 8"/>
              <p:cNvSpPr/>
              <p:nvPr/>
            </p:nvSpPr>
            <p:spPr>
              <a:xfrm>
                <a:off x="3886200" y="2880716"/>
                <a:ext cx="1981200" cy="21544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Rectangle 6"/>
              <p:cNvSpPr>
                <a:spLocks noChangeArrowheads="1"/>
              </p:cNvSpPr>
              <p:nvPr/>
            </p:nvSpPr>
            <p:spPr bwMode="auto">
              <a:xfrm>
                <a:off x="3971995" y="2880716"/>
                <a:ext cx="1652848" cy="2154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400" i="1" dirty="0">
                    <a:latin typeface="Courier New" pitchFamily="49" charset="0"/>
                    <a:cs typeface="Courier New" pitchFamily="49" charset="0"/>
                  </a:rPr>
                  <a:t>x86 assembly code</a:t>
                </a:r>
                <a:endParaRPr lang="en-US" sz="1400" dirty="0"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</p:grpSp>
      <p:sp>
        <p:nvSpPr>
          <p:cNvPr id="11" name="Rectangle 10"/>
          <p:cNvSpPr/>
          <p:nvPr/>
        </p:nvSpPr>
        <p:spPr>
          <a:xfrm>
            <a:off x="2667000" y="1907037"/>
            <a:ext cx="7239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i="1" dirty="0">
                <a:latin typeface="Courier New" pitchFamily="49" charset="0"/>
                <a:cs typeface="Courier New" pitchFamily="49" charset="0"/>
              </a:rPr>
              <a:t>factorial:</a:t>
            </a:r>
          </a:p>
          <a:p>
            <a:pPr defTabSz="685800">
              <a:tabLst>
                <a:tab pos="1371600" algn="l"/>
                <a:tab pos="2400300" algn="l"/>
              </a:tabLst>
            </a:pPr>
            <a:r>
              <a:rPr lang="en-US" sz="1400" i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i="1" dirty="0" err="1"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sz="1400" i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i="1" dirty="0" err="1">
                <a:latin typeface="Courier New" pitchFamily="49" charset="0"/>
                <a:cs typeface="Courier New" pitchFamily="49" charset="0"/>
              </a:rPr>
              <a:t>eax</a:t>
            </a:r>
            <a:r>
              <a:rPr lang="en-US" sz="1400" i="1" dirty="0">
                <a:latin typeface="Courier New" pitchFamily="49" charset="0"/>
                <a:cs typeface="Courier New" pitchFamily="49" charset="0"/>
              </a:rPr>
              <a:t>, [esp+4]     ; read the argument                           </a:t>
            </a:r>
          </a:p>
          <a:p>
            <a:pPr>
              <a:tabLst>
                <a:tab pos="1371600" algn="l"/>
                <a:tab pos="2400300" algn="l"/>
              </a:tabLst>
            </a:pPr>
            <a:r>
              <a:rPr lang="en-US" sz="1400" i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defTabSz="342900">
              <a:tabLst>
                <a:tab pos="1371600" algn="l"/>
                <a:tab pos="2400300" algn="l"/>
                <a:tab pos="3200400" algn="l"/>
              </a:tabLst>
            </a:pPr>
            <a:r>
              <a:rPr lang="en-US" sz="1400" i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i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enter 8, 0</a:t>
            </a:r>
            <a:r>
              <a:rPr lang="en-US" sz="1400" i="1" dirty="0">
                <a:latin typeface="Courier New" pitchFamily="49" charset="0"/>
                <a:cs typeface="Courier New" pitchFamily="49" charset="0"/>
              </a:rPr>
              <a:t>	    ; *** save </a:t>
            </a:r>
            <a:r>
              <a:rPr lang="en-US" sz="1400" i="1" dirty="0" err="1">
                <a:latin typeface="Courier New" pitchFamily="49" charset="0"/>
                <a:cs typeface="Courier New" pitchFamily="49" charset="0"/>
              </a:rPr>
              <a:t>ebp</a:t>
            </a:r>
            <a:r>
              <a:rPr lang="en-US" sz="1400" i="1" dirty="0">
                <a:latin typeface="Courier New" pitchFamily="49" charset="0"/>
                <a:cs typeface="Courier New" pitchFamily="49" charset="0"/>
              </a:rPr>
              <a:t> and </a:t>
            </a:r>
            <a:r>
              <a:rPr lang="en-US" sz="1400" i="1" dirty="0" err="1">
                <a:latin typeface="Courier New" pitchFamily="49" charset="0"/>
                <a:cs typeface="Courier New" pitchFamily="49" charset="0"/>
              </a:rPr>
              <a:t>esp</a:t>
            </a:r>
            <a:endParaRPr lang="en-US" sz="1400" i="1" dirty="0">
              <a:latin typeface="Courier New" pitchFamily="49" charset="0"/>
              <a:cs typeface="Courier New" pitchFamily="49" charset="0"/>
            </a:endParaRPr>
          </a:p>
          <a:p>
            <a:pPr defTabSz="342900">
              <a:tabLst>
                <a:tab pos="1371600" algn="l"/>
                <a:tab pos="2400300" algn="l"/>
                <a:tab pos="3200400" algn="l"/>
              </a:tabLst>
            </a:pPr>
            <a:endParaRPr lang="en-US" sz="1400" i="1" dirty="0">
              <a:latin typeface="Courier New" pitchFamily="49" charset="0"/>
              <a:cs typeface="Courier New" pitchFamily="49" charset="0"/>
            </a:endParaRPr>
          </a:p>
          <a:p>
            <a:pPr defTabSz="342900">
              <a:tabLst>
                <a:tab pos="1371600" algn="l"/>
                <a:tab pos="2400300" algn="l"/>
                <a:tab pos="3657600" algn="l"/>
              </a:tabLst>
            </a:pPr>
            <a:r>
              <a:rPr lang="en-US" sz="1400" i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i="1" dirty="0" err="1"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sz="1400" i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i="1" dirty="0" err="1">
                <a:latin typeface="Courier New" pitchFamily="49" charset="0"/>
                <a:cs typeface="Courier New" pitchFamily="49" charset="0"/>
              </a:rPr>
              <a:t>ebx</a:t>
            </a:r>
            <a:r>
              <a:rPr lang="en-US" sz="1400" i="1" dirty="0">
                <a:latin typeface="Courier New" pitchFamily="49" charset="0"/>
                <a:cs typeface="Courier New" pitchFamily="49" charset="0"/>
              </a:rPr>
              <a:t>, 1	; default return value</a:t>
            </a:r>
          </a:p>
          <a:p>
            <a:pPr defTabSz="342900">
              <a:tabLst>
                <a:tab pos="1371600" algn="l"/>
                <a:tab pos="2400300" algn="l"/>
                <a:tab pos="3657600" algn="l"/>
              </a:tabLst>
            </a:pPr>
            <a:r>
              <a:rPr lang="en-US" sz="1400" i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i="1" dirty="0" err="1">
                <a:latin typeface="Courier New" pitchFamily="49" charset="0"/>
                <a:cs typeface="Courier New" pitchFamily="49" charset="0"/>
              </a:rPr>
              <a:t>cmp</a:t>
            </a:r>
            <a:r>
              <a:rPr lang="en-US" sz="1400" i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i="1" dirty="0" err="1">
                <a:latin typeface="Courier New" pitchFamily="49" charset="0"/>
                <a:cs typeface="Courier New" pitchFamily="49" charset="0"/>
              </a:rPr>
              <a:t>eax</a:t>
            </a:r>
            <a:r>
              <a:rPr lang="en-US" sz="1400" i="1" dirty="0">
                <a:latin typeface="Courier New" pitchFamily="49" charset="0"/>
                <a:cs typeface="Courier New" pitchFamily="49" charset="0"/>
              </a:rPr>
              <a:t>, 1 	; compare </a:t>
            </a:r>
            <a:r>
              <a:rPr lang="en-US" sz="1400" i="1" dirty="0" err="1">
                <a:latin typeface="Courier New" pitchFamily="49" charset="0"/>
                <a:cs typeface="Courier New" pitchFamily="49" charset="0"/>
              </a:rPr>
              <a:t>num</a:t>
            </a:r>
            <a:r>
              <a:rPr lang="en-US" sz="1400" i="1" dirty="0">
                <a:latin typeface="Courier New" pitchFamily="49" charset="0"/>
                <a:cs typeface="Courier New" pitchFamily="49" charset="0"/>
              </a:rPr>
              <a:t> (input) with 1</a:t>
            </a:r>
          </a:p>
          <a:p>
            <a:pPr defTabSz="342900">
              <a:tabLst>
                <a:tab pos="1371600" algn="l"/>
                <a:tab pos="2400300" algn="l"/>
                <a:tab pos="3657600" algn="l"/>
              </a:tabLst>
            </a:pPr>
            <a:r>
              <a:rPr lang="en-US" sz="1400" i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i="1" dirty="0" err="1">
                <a:latin typeface="Courier New" pitchFamily="49" charset="0"/>
                <a:cs typeface="Courier New" pitchFamily="49" charset="0"/>
              </a:rPr>
              <a:t>jz</a:t>
            </a:r>
            <a:r>
              <a:rPr lang="en-US" sz="1400" i="1" dirty="0">
                <a:latin typeface="Courier New" pitchFamily="49" charset="0"/>
                <a:cs typeface="Courier New" pitchFamily="49" charset="0"/>
              </a:rPr>
              <a:t> .return 	; return if input is equal to 1</a:t>
            </a:r>
          </a:p>
          <a:p>
            <a:pPr defTabSz="342900">
              <a:tabLst>
                <a:tab pos="1371600" algn="l"/>
                <a:tab pos="2400300" algn="l"/>
                <a:tab pos="3657600" algn="l"/>
              </a:tabLst>
            </a:pPr>
            <a:endParaRPr lang="en-US" sz="1400" i="1" dirty="0">
              <a:latin typeface="Courier New" pitchFamily="49" charset="0"/>
              <a:cs typeface="Courier New" pitchFamily="49" charset="0"/>
            </a:endParaRPr>
          </a:p>
          <a:p>
            <a:pPr defTabSz="342900">
              <a:tabLst>
                <a:tab pos="1371600" algn="l"/>
                <a:tab pos="2400300" algn="l"/>
                <a:tab pos="3657600" algn="l"/>
                <a:tab pos="4800600" algn="l"/>
              </a:tabLst>
            </a:pPr>
            <a:r>
              <a:rPr lang="en-US" sz="1400" i="1" dirty="0">
                <a:latin typeface="Courier New" pitchFamily="49" charset="0"/>
                <a:cs typeface="Courier New" pitchFamily="49" charset="0"/>
              </a:rPr>
              <a:t>	; recursive step</a:t>
            </a:r>
          </a:p>
          <a:p>
            <a:pPr defTabSz="342900">
              <a:tabLst>
                <a:tab pos="1371600" algn="l"/>
                <a:tab pos="2400300" algn="l"/>
                <a:tab pos="3657600" algn="l"/>
                <a:tab pos="4800600" algn="l"/>
              </a:tabLst>
            </a:pPr>
            <a:r>
              <a:rPr lang="en-US" sz="1400" i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i="1" dirty="0" err="1"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sz="1400" i="1" dirty="0">
                <a:latin typeface="Courier New" pitchFamily="49" charset="0"/>
                <a:cs typeface="Courier New" pitchFamily="49" charset="0"/>
              </a:rPr>
              <a:t> [esp+4], </a:t>
            </a:r>
            <a:r>
              <a:rPr lang="en-US" sz="1400" i="1" dirty="0" err="1">
                <a:latin typeface="Courier New" pitchFamily="49" charset="0"/>
                <a:cs typeface="Courier New" pitchFamily="49" charset="0"/>
              </a:rPr>
              <a:t>eax</a:t>
            </a:r>
            <a:r>
              <a:rPr lang="en-US" sz="1400" i="1" dirty="0">
                <a:latin typeface="Courier New" pitchFamily="49" charset="0"/>
                <a:cs typeface="Courier New" pitchFamily="49" charset="0"/>
              </a:rPr>
              <a:t>      ; save input on the stack</a:t>
            </a:r>
          </a:p>
          <a:p>
            <a:pPr defTabSz="342900">
              <a:tabLst>
                <a:tab pos="1371600" algn="l"/>
                <a:tab pos="2400300" algn="l"/>
                <a:tab pos="3657600" algn="l"/>
                <a:tab pos="4800600" algn="l"/>
              </a:tabLst>
            </a:pPr>
            <a:r>
              <a:rPr lang="en-US" sz="1400" i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i="1" dirty="0" err="1">
                <a:latin typeface="Courier New" pitchFamily="49" charset="0"/>
                <a:cs typeface="Courier New" pitchFamily="49" charset="0"/>
              </a:rPr>
              <a:t>dec</a:t>
            </a:r>
            <a:r>
              <a:rPr lang="en-US" sz="1400" i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i="1" dirty="0" err="1">
                <a:latin typeface="Courier New" pitchFamily="49" charset="0"/>
                <a:cs typeface="Courier New" pitchFamily="49" charset="0"/>
              </a:rPr>
              <a:t>eax</a:t>
            </a:r>
            <a:r>
              <a:rPr lang="en-US" sz="1400" i="1" dirty="0">
                <a:latin typeface="Courier New" pitchFamily="49" charset="0"/>
                <a:cs typeface="Courier New" pitchFamily="49" charset="0"/>
              </a:rPr>
              <a:t> 		; </a:t>
            </a:r>
            <a:r>
              <a:rPr lang="en-US" sz="1400" i="1" dirty="0" err="1">
                <a:latin typeface="Courier New" pitchFamily="49" charset="0"/>
                <a:cs typeface="Courier New" pitchFamily="49" charset="0"/>
              </a:rPr>
              <a:t>num</a:t>
            </a:r>
            <a:r>
              <a:rPr lang="en-US" sz="1400" i="1" dirty="0">
                <a:latin typeface="Courier New" pitchFamily="49" charset="0"/>
                <a:cs typeface="Courier New" pitchFamily="49" charset="0"/>
              </a:rPr>
              <a:t>--</a:t>
            </a:r>
          </a:p>
          <a:p>
            <a:pPr defTabSz="342900">
              <a:tabLst>
                <a:tab pos="1371600" algn="l"/>
                <a:tab pos="2400300" algn="l"/>
                <a:tab pos="3657600" algn="l"/>
                <a:tab pos="4800600" algn="l"/>
              </a:tabLst>
            </a:pPr>
            <a:r>
              <a:rPr lang="en-US" sz="1400" i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i="1" dirty="0" err="1"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sz="1400" i="1" dirty="0">
                <a:latin typeface="Courier New" pitchFamily="49" charset="0"/>
                <a:cs typeface="Courier New" pitchFamily="49" charset="0"/>
              </a:rPr>
              <a:t> [</a:t>
            </a:r>
            <a:r>
              <a:rPr lang="en-US" sz="1400" i="1" dirty="0" err="1">
                <a:latin typeface="Courier New" pitchFamily="49" charset="0"/>
                <a:cs typeface="Courier New" pitchFamily="49" charset="0"/>
              </a:rPr>
              <a:t>esp</a:t>
            </a:r>
            <a:r>
              <a:rPr lang="en-US" sz="1400" i="1" dirty="0">
                <a:latin typeface="Courier New" pitchFamily="49" charset="0"/>
                <a:cs typeface="Courier New" pitchFamily="49" charset="0"/>
              </a:rPr>
              <a:t>], </a:t>
            </a:r>
            <a:r>
              <a:rPr lang="en-US" sz="1400" i="1" dirty="0" err="1">
                <a:latin typeface="Courier New" pitchFamily="49" charset="0"/>
                <a:cs typeface="Courier New" pitchFamily="49" charset="0"/>
              </a:rPr>
              <a:t>eax</a:t>
            </a:r>
            <a:r>
              <a:rPr lang="en-US" sz="1400" i="1" dirty="0">
                <a:latin typeface="Courier New" pitchFamily="49" charset="0"/>
                <a:cs typeface="Courier New" pitchFamily="49" charset="0"/>
              </a:rPr>
              <a:t> 	; push the argument</a:t>
            </a:r>
          </a:p>
          <a:p>
            <a:pPr defTabSz="342900">
              <a:tabLst>
                <a:tab pos="1371600" algn="l"/>
                <a:tab pos="2400300" algn="l"/>
                <a:tab pos="3200400" algn="l"/>
                <a:tab pos="3657600" algn="l"/>
                <a:tab pos="4800600" algn="l"/>
              </a:tabLst>
            </a:pPr>
            <a:r>
              <a:rPr lang="en-US" sz="1400" i="1" dirty="0">
                <a:latin typeface="Courier New" pitchFamily="49" charset="0"/>
                <a:cs typeface="Courier New" pitchFamily="49" charset="0"/>
              </a:rPr>
              <a:t>	call factorial	    ; recursive call</a:t>
            </a:r>
          </a:p>
          <a:p>
            <a:pPr defTabSz="342900">
              <a:tabLst>
                <a:tab pos="1371600" algn="l"/>
                <a:tab pos="2400300" algn="l"/>
                <a:tab pos="3200400" algn="l"/>
                <a:tab pos="3657600" algn="l"/>
                <a:tab pos="4800600" algn="l"/>
              </a:tabLst>
            </a:pPr>
            <a:r>
              <a:rPr lang="en-US" sz="1400" i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i="1" dirty="0" err="1"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sz="1400" i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i="1" dirty="0" err="1">
                <a:latin typeface="Courier New" pitchFamily="49" charset="0"/>
                <a:cs typeface="Courier New" pitchFamily="49" charset="0"/>
              </a:rPr>
              <a:t>eax</a:t>
            </a:r>
            <a:r>
              <a:rPr lang="en-US" sz="1400" i="1" dirty="0">
                <a:latin typeface="Courier New" pitchFamily="49" charset="0"/>
                <a:cs typeface="Courier New" pitchFamily="49" charset="0"/>
              </a:rPr>
              <a:t>, [esp+4]     ; retrieve input</a:t>
            </a:r>
          </a:p>
          <a:p>
            <a:pPr defTabSz="342900">
              <a:tabLst>
                <a:tab pos="1371600" algn="l"/>
                <a:tab pos="2400300" algn="l"/>
                <a:tab pos="3200400" algn="l"/>
                <a:tab pos="3657600" algn="l"/>
                <a:tab pos="4800600" algn="l"/>
              </a:tabLst>
            </a:pPr>
            <a:r>
              <a:rPr lang="pt-BR" sz="1400" i="1" dirty="0">
                <a:latin typeface="Courier New" pitchFamily="49" charset="0"/>
                <a:cs typeface="Courier New" pitchFamily="49" charset="0"/>
              </a:rPr>
              <a:t>	imul ebx, eax 	    ; prod = prod * num</a:t>
            </a:r>
          </a:p>
          <a:p>
            <a:pPr defTabSz="342900">
              <a:tabLst>
                <a:tab pos="1371600" algn="l"/>
                <a:tab pos="2400300" algn="l"/>
                <a:tab pos="3200400" algn="l"/>
                <a:tab pos="3657600" algn="l"/>
                <a:tab pos="4800600" algn="l"/>
              </a:tabLst>
            </a:pPr>
            <a:endParaRPr lang="en-US" sz="1400" i="1" dirty="0">
              <a:latin typeface="Courier New" pitchFamily="49" charset="0"/>
              <a:cs typeface="Courier New" pitchFamily="49" charset="0"/>
            </a:endParaRPr>
          </a:p>
          <a:p>
            <a:pPr defTabSz="342900">
              <a:tabLst>
                <a:tab pos="1371600" algn="l"/>
                <a:tab pos="2400300" algn="l"/>
                <a:tab pos="3200400" algn="l"/>
                <a:tab pos="3657600" algn="l"/>
                <a:tab pos="4800600" algn="l"/>
              </a:tabLst>
            </a:pPr>
            <a:r>
              <a:rPr lang="en-US" sz="1400" i="1" dirty="0">
                <a:latin typeface="Courier New" pitchFamily="49" charset="0"/>
                <a:cs typeface="Courier New" pitchFamily="49" charset="0"/>
              </a:rPr>
              <a:t>.return:</a:t>
            </a:r>
          </a:p>
          <a:p>
            <a:pPr defTabSz="342900">
              <a:tabLst>
                <a:tab pos="1371600" algn="l"/>
                <a:tab pos="2400300" algn="l"/>
                <a:tab pos="3200400" algn="l"/>
                <a:tab pos="3657600" algn="l"/>
                <a:tab pos="4178300" algn="l"/>
              </a:tabLst>
            </a:pPr>
            <a:r>
              <a:rPr lang="en-US" sz="1400" i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i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leave</a:t>
            </a:r>
            <a:r>
              <a:rPr lang="en-US" sz="1400" i="1" dirty="0">
                <a:latin typeface="Courier New" pitchFamily="49" charset="0"/>
                <a:cs typeface="Courier New" pitchFamily="49" charset="0"/>
              </a:rPr>
              <a:t> 				; *** load </a:t>
            </a:r>
            <a:r>
              <a:rPr lang="en-US" sz="1400" i="1" dirty="0" err="1">
                <a:latin typeface="Courier New" pitchFamily="49" charset="0"/>
                <a:cs typeface="Courier New" pitchFamily="49" charset="0"/>
              </a:rPr>
              <a:t>esp</a:t>
            </a:r>
            <a:r>
              <a:rPr lang="en-US" sz="1400" i="1" dirty="0">
                <a:latin typeface="Courier New" pitchFamily="49" charset="0"/>
                <a:cs typeface="Courier New" pitchFamily="49" charset="0"/>
              </a:rPr>
              <a:t> and </a:t>
            </a:r>
            <a:r>
              <a:rPr lang="en-US" sz="1400" i="1" dirty="0" err="1">
                <a:latin typeface="Courier New" pitchFamily="49" charset="0"/>
                <a:cs typeface="Courier New" pitchFamily="49" charset="0"/>
              </a:rPr>
              <a:t>ebp</a:t>
            </a:r>
            <a:endParaRPr lang="en-US" sz="1400" i="1" dirty="0">
              <a:latin typeface="Courier New" pitchFamily="49" charset="0"/>
              <a:cs typeface="Courier New" pitchFamily="49" charset="0"/>
            </a:endParaRPr>
          </a:p>
          <a:p>
            <a:pPr defTabSz="342900">
              <a:tabLst>
                <a:tab pos="1371600" algn="l"/>
                <a:tab pos="2400300" algn="l"/>
                <a:tab pos="3200400" algn="l"/>
                <a:tab pos="3657600" algn="l"/>
                <a:tab pos="4800600" algn="l"/>
              </a:tabLst>
            </a:pPr>
            <a:r>
              <a:rPr lang="en-US" sz="1400" i="1" dirty="0">
                <a:latin typeface="Courier New" pitchFamily="49" charset="0"/>
                <a:cs typeface="Courier New" pitchFamily="49" charset="0"/>
              </a:rPr>
              <a:t>	ret 			     ; return</a:t>
            </a:r>
            <a:endParaRPr lang="en-US" sz="14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2336800" y="358358"/>
            <a:ext cx="7416800" cy="677108"/>
          </a:xfrm>
        </p:spPr>
        <p:txBody>
          <a:bodyPr vert="horz" lIns="0" tIns="0" rIns="0" bIns="0" rtlCol="0" anchor="ctr"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fr-FR" dirty="0" err="1">
                <a:solidFill>
                  <a:schemeClr val="tx1"/>
                </a:solidFill>
              </a:rPr>
              <a:t>Outline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2971801" y="1622425"/>
            <a:ext cx="6091237" cy="3879850"/>
          </a:xfrm>
        </p:spPr>
        <p:txBody>
          <a:bodyPr vert="horz" lIns="0" tIns="0" rIns="0" bIns="0" rtlCol="0">
            <a:normAutofit/>
          </a:bodyPr>
          <a:lstStyle>
            <a:defPPr marL="432000" marR="0" lvl="0" indent="-324000" algn="l" hangingPunct="1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defPPr>
            <a:lvl1pPr marL="432000" marR="0" lvl="0" indent="-324000" algn="l" hangingPunct="1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1pPr>
            <a:lvl2pPr marL="864000" marR="0" lvl="1" indent="-324000" algn="l" hangingPunct="1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tabLst/>
              <a:defRPr lang="fr-FR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2pPr>
            <a:lvl3pPr marL="1295999" marR="0" lvl="2" indent="-288000" algn="l" hangingPunct="1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3pPr>
            <a:lvl4pPr marL="1728000" marR="0" lvl="3" indent="-216000" algn="l" hangingPunct="1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4pPr>
            <a:lvl5pPr marL="2160000" marR="0" lvl="4" indent="-216000" algn="l" hangingPunct="1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5pPr>
            <a:lvl6pPr marL="2592000" marR="0" lvl="5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6pPr>
            <a:lvl7pPr marL="3024000" marR="0" lvl="6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7pPr>
            <a:lvl8pPr marL="3456000" marR="0" lvl="7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8pPr>
            <a:lvl9pPr marL="3887999" marR="0" lvl="8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9pPr>
          </a:lstStyle>
          <a:p>
            <a:pPr marL="520700" indent="-520700">
              <a:buSzPct val="100000"/>
              <a:buFont typeface="Symbol" panose="05050102010706020507" pitchFamily="18" charset="2"/>
              <a:buChar char="*"/>
            </a:pPr>
            <a:r>
              <a:rPr lang="en-US" dirty="0">
                <a:latin typeface="Calibri" pitchFamily="34"/>
              </a:rPr>
              <a:t>x86 Machine Model</a:t>
            </a:r>
          </a:p>
          <a:p>
            <a:pPr marL="520700" indent="-520700">
              <a:buSzPct val="100000"/>
              <a:buFont typeface="Symbol" panose="05050102010706020507" pitchFamily="18" charset="2"/>
              <a:buChar char="*"/>
            </a:pPr>
            <a:r>
              <a:rPr lang="en-US" dirty="0">
                <a:latin typeface="Calibri" pitchFamily="34"/>
              </a:rPr>
              <a:t>Simple Integer Instructions</a:t>
            </a:r>
          </a:p>
          <a:p>
            <a:pPr marL="520700" indent="-520700">
              <a:buSzPct val="100000"/>
              <a:buFont typeface="Symbol" panose="05050102010706020507" pitchFamily="18" charset="2"/>
              <a:buChar char="*"/>
            </a:pPr>
            <a:r>
              <a:rPr lang="en-US" dirty="0">
                <a:latin typeface="Calibri" pitchFamily="34"/>
              </a:rPr>
              <a:t>Branch Instructions</a:t>
            </a:r>
          </a:p>
          <a:p>
            <a:pPr marL="520700" indent="-520700">
              <a:buSzPct val="100000"/>
              <a:buFont typeface="Symbol" panose="05050102010706020507" pitchFamily="18" charset="2"/>
              <a:buChar char="*"/>
            </a:pPr>
            <a:r>
              <a:rPr lang="en-US" dirty="0">
                <a:latin typeface="Calibri" pitchFamily="34"/>
              </a:rPr>
              <a:t>Advanced Memory Instructions</a:t>
            </a:r>
          </a:p>
          <a:p>
            <a:pPr marL="520700" indent="-520700">
              <a:buSzPct val="100000"/>
              <a:buFont typeface="Symbol" panose="05050102010706020507" pitchFamily="18" charset="2"/>
              <a:buChar char="*"/>
            </a:pPr>
            <a:r>
              <a:rPr lang="en-US" dirty="0">
                <a:latin typeface="Calibri" pitchFamily="34"/>
              </a:rPr>
              <a:t>Floating Point Instructions</a:t>
            </a:r>
          </a:p>
          <a:p>
            <a:pPr marL="520700" indent="-520700">
              <a:buSzPct val="100000"/>
              <a:buFont typeface="Symbol" panose="05050102010706020507" pitchFamily="18" charset="2"/>
              <a:buChar char="*"/>
            </a:pPr>
            <a:r>
              <a:rPr lang="en-US" dirty="0">
                <a:latin typeface="Calibri" pitchFamily="34"/>
              </a:rPr>
              <a:t>Encoding the x86 ISA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 rot="10800000">
            <a:off x="8839200" y="3429001"/>
            <a:ext cx="1181160" cy="83735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2362200" y="304801"/>
            <a:ext cx="7416800" cy="936625"/>
          </a:xfrm>
        </p:spPr>
        <p:txBody>
          <a:bodyPr vert="horz" lIns="0" tIns="0" rIns="0" bIns="0" rtlCol="0" anchor="ctr">
            <a:norm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fr-FR" dirty="0">
                <a:solidFill>
                  <a:schemeClr val="tx1"/>
                </a:solidFill>
              </a:rPr>
              <a:t>Advanced Memory Instructions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2514600" y="1676400"/>
            <a:ext cx="7359650" cy="4191000"/>
          </a:xfrm>
        </p:spPr>
        <p:txBody>
          <a:bodyPr vert="horz" lIns="0" tIns="0" rIns="0" bIns="0" rtlCol="0">
            <a:normAutofit/>
          </a:bodyPr>
          <a:lstStyle>
            <a:defPPr marL="432000" marR="0" lvl="0" indent="-324000" algn="l" hangingPunct="1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defPPr>
            <a:lvl1pPr marL="432000" marR="0" lvl="0" indent="-324000" algn="l" hangingPunct="1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1pPr>
            <a:lvl2pPr marL="864000" marR="0" lvl="1" indent="-324000" algn="l" hangingPunct="1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tabLst/>
              <a:defRPr lang="fr-FR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2pPr>
            <a:lvl3pPr marL="1295999" marR="0" lvl="2" indent="-288000" algn="l" hangingPunct="1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3pPr>
            <a:lvl4pPr marL="1728000" marR="0" lvl="3" indent="-216000" algn="l" hangingPunct="1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4pPr>
            <a:lvl5pPr marL="2160000" marR="0" lvl="4" indent="-216000" algn="l" hangingPunct="1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5pPr>
            <a:lvl6pPr marL="2592000" marR="0" lvl="5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6pPr>
            <a:lvl7pPr marL="3024000" marR="0" lvl="6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7pPr>
            <a:lvl8pPr marL="3456000" marR="0" lvl="7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8pPr>
            <a:lvl9pPr marL="3887999" marR="0" lvl="8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9pPr>
          </a:lstStyle>
          <a:p>
            <a:pPr lvl="0">
              <a:buSzPct val="100000"/>
              <a:buFont typeface="Symbol" panose="05050102010706020507" pitchFamily="18" charset="2"/>
              <a:buChar char="*"/>
            </a:pPr>
            <a:r>
              <a:rPr lang="en-US" sz="2800" dirty="0">
                <a:latin typeface="Calibri" panose="020F0502020204030204" pitchFamily="34" charset="0"/>
              </a:rPr>
              <a:t>These instructions are useful in moving a large </a:t>
            </a:r>
            <a:r>
              <a:rPr lang="en-US" sz="2800" dirty="0">
                <a:solidFill>
                  <a:srgbClr val="2323DC"/>
                </a:solidFill>
                <a:latin typeface="Calibri" panose="020F0502020204030204" pitchFamily="34" charset="0"/>
              </a:rPr>
              <a:t>sequence</a:t>
            </a:r>
            <a:r>
              <a:rPr lang="en-US" sz="2800" dirty="0">
                <a:latin typeface="Calibri" panose="020F0502020204030204" pitchFamily="34" charset="0"/>
              </a:rPr>
              <a:t> of </a:t>
            </a:r>
            <a:r>
              <a:rPr lang="en-US" sz="2800" dirty="0">
                <a:solidFill>
                  <a:srgbClr val="DC2300"/>
                </a:solidFill>
                <a:latin typeface="Calibri" panose="020F0502020204030204" pitchFamily="34" charset="0"/>
              </a:rPr>
              <a:t>bytes</a:t>
            </a:r>
            <a:r>
              <a:rPr lang="en-US" sz="2800" dirty="0">
                <a:latin typeface="Calibri" panose="020F0502020204030204" pitchFamily="34" charset="0"/>
              </a:rPr>
              <a:t> from one location to another</a:t>
            </a:r>
          </a:p>
          <a:p>
            <a:pPr lvl="0">
              <a:buSzPct val="100000"/>
              <a:buFont typeface="Symbol" panose="05050102010706020507" pitchFamily="18" charset="2"/>
              <a:buChar char="*"/>
            </a:pPr>
            <a:r>
              <a:rPr lang="en-US" sz="2800" dirty="0">
                <a:latin typeface="Calibri" panose="020F0502020204030204" pitchFamily="34" charset="0"/>
              </a:rPr>
              <a:t>Also known as </a:t>
            </a:r>
            <a:r>
              <a:rPr lang="en-US" sz="2800" dirty="0">
                <a:solidFill>
                  <a:srgbClr val="2323DC"/>
                </a:solidFill>
                <a:latin typeface="Calibri" panose="020F0502020204030204" pitchFamily="34" charset="0"/>
              </a:rPr>
              <a:t>string</a:t>
            </a:r>
            <a:r>
              <a:rPr lang="en-US" sz="2800" dirty="0">
                <a:latin typeface="Calibri" panose="020F0502020204030204" pitchFamily="34" charset="0"/>
              </a:rPr>
              <a:t> instructions</a:t>
            </a:r>
          </a:p>
          <a:p>
            <a:pPr lvl="0">
              <a:buSzPct val="100000"/>
              <a:buFont typeface="Symbol" panose="05050102010706020507" pitchFamily="18" charset="2"/>
              <a:buChar char="*"/>
            </a:pPr>
            <a:r>
              <a:rPr lang="en-US" sz="2800" dirty="0">
                <a:latin typeface="Calibri" panose="020F0502020204030204" pitchFamily="34" charset="0"/>
              </a:rPr>
              <a:t>They make special use of the </a:t>
            </a:r>
            <a:r>
              <a:rPr lang="en-US" sz="2800" dirty="0" err="1">
                <a:solidFill>
                  <a:srgbClr val="DC2300"/>
                </a:solidFill>
                <a:latin typeface="Calibri" panose="020F0502020204030204" pitchFamily="34" charset="0"/>
              </a:rPr>
              <a:t>edi</a:t>
            </a:r>
            <a:r>
              <a:rPr lang="en-US" sz="2800" dirty="0">
                <a:latin typeface="Calibri" panose="020F0502020204030204" pitchFamily="34" charset="0"/>
              </a:rPr>
              <a:t> and </a:t>
            </a:r>
            <a:r>
              <a:rPr lang="en-US" sz="2800" dirty="0" err="1">
                <a:solidFill>
                  <a:srgbClr val="2300DC"/>
                </a:solidFill>
                <a:latin typeface="Calibri" panose="020F0502020204030204" pitchFamily="34" charset="0"/>
              </a:rPr>
              <a:t>esi</a:t>
            </a:r>
            <a:r>
              <a:rPr lang="en-US" sz="2800" dirty="0">
                <a:latin typeface="Calibri" panose="020F0502020204030204" pitchFamily="34" charset="0"/>
              </a:rPr>
              <a:t> registers</a:t>
            </a:r>
          </a:p>
          <a:p>
            <a:pPr lvl="1">
              <a:buSzPct val="100000"/>
              <a:buFont typeface="Symbol" panose="05050102010706020507" pitchFamily="18" charset="2"/>
              <a:buChar char="*"/>
            </a:pPr>
            <a:r>
              <a:rPr lang="en-US" sz="2200" dirty="0" err="1">
                <a:solidFill>
                  <a:srgbClr val="DC2300"/>
                </a:solidFill>
                <a:latin typeface="Calibri" panose="020F0502020204030204" pitchFamily="34" charset="0"/>
              </a:rPr>
              <a:t>edi</a:t>
            </a:r>
            <a:r>
              <a:rPr lang="en-US" sz="2200" dirty="0">
                <a:latin typeface="Calibri" panose="020F0502020204030204" pitchFamily="34" charset="0"/>
              </a:rPr>
              <a:t> contains the default </a:t>
            </a:r>
            <a:r>
              <a:rPr lang="en-US" sz="2200" dirty="0">
                <a:solidFill>
                  <a:srgbClr val="FF0000"/>
                </a:solidFill>
                <a:latin typeface="Calibri" panose="020F0502020204030204" pitchFamily="34" charset="0"/>
              </a:rPr>
              <a:t>destination</a:t>
            </a:r>
          </a:p>
          <a:p>
            <a:pPr lvl="1">
              <a:buSzPct val="100000"/>
              <a:buFont typeface="Symbol" panose="05050102010706020507" pitchFamily="18" charset="2"/>
              <a:buChar char="*"/>
            </a:pPr>
            <a:r>
              <a:rPr lang="en-US" sz="2200" dirty="0" err="1">
                <a:solidFill>
                  <a:srgbClr val="2300DC"/>
                </a:solidFill>
                <a:latin typeface="Calibri" panose="020F0502020204030204" pitchFamily="34" charset="0"/>
              </a:rPr>
              <a:t>esi</a:t>
            </a:r>
            <a:r>
              <a:rPr lang="en-US" sz="2200" dirty="0">
                <a:latin typeface="Calibri" panose="020F0502020204030204" pitchFamily="34" charset="0"/>
              </a:rPr>
              <a:t> contains the default </a:t>
            </a:r>
            <a:r>
              <a:rPr lang="en-US" sz="2200" dirty="0">
                <a:solidFill>
                  <a:srgbClr val="2300DC"/>
                </a:solidFill>
                <a:latin typeface="Calibri" panose="020F0502020204030204" pitchFamily="34" charset="0"/>
              </a:rPr>
              <a:t>source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2413000" y="228601"/>
            <a:ext cx="7416800" cy="936625"/>
          </a:xfrm>
        </p:spPr>
        <p:txBody>
          <a:bodyPr vert="horz" lIns="0" tIns="0" rIns="0" bIns="0" rtlCol="0" anchor="ctr">
            <a:norm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fr-FR" dirty="0">
                <a:solidFill>
                  <a:schemeClr val="tx1"/>
                </a:solidFill>
              </a:rPr>
              <a:t>The </a:t>
            </a:r>
            <a:r>
              <a:rPr lang="fr-FR" i="1" dirty="0" err="1">
                <a:solidFill>
                  <a:schemeClr val="tx1"/>
                </a:solidFill>
              </a:rPr>
              <a:t>lea</a:t>
            </a:r>
            <a:r>
              <a:rPr lang="fr-FR" dirty="0">
                <a:solidFill>
                  <a:schemeClr val="tx1"/>
                </a:solidFill>
              </a:rPr>
              <a:t> instruction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2362200" y="1676400"/>
            <a:ext cx="7416800" cy="3962400"/>
          </a:xfrm>
        </p:spPr>
        <p:txBody>
          <a:bodyPr vert="horz" lIns="0" tIns="0" rIns="0" bIns="0" rtlCol="0">
            <a:normAutofit/>
          </a:bodyPr>
          <a:lstStyle>
            <a:defPPr marL="432000" marR="0" lvl="0" indent="-324000" algn="l" hangingPunct="1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defPPr>
            <a:lvl1pPr marL="432000" marR="0" lvl="0" indent="-324000" algn="l" hangingPunct="1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1pPr>
            <a:lvl2pPr marL="864000" marR="0" lvl="1" indent="-324000" algn="l" hangingPunct="1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tabLst/>
              <a:defRPr lang="fr-FR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2pPr>
            <a:lvl3pPr marL="1295999" marR="0" lvl="2" indent="-288000" algn="l" hangingPunct="1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3pPr>
            <a:lvl4pPr marL="1728000" marR="0" lvl="3" indent="-216000" algn="l" hangingPunct="1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4pPr>
            <a:lvl5pPr marL="2160000" marR="0" lvl="4" indent="-216000" algn="l" hangingPunct="1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5pPr>
            <a:lvl6pPr marL="2592000" marR="0" lvl="5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6pPr>
            <a:lvl7pPr marL="3024000" marR="0" lvl="6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7pPr>
            <a:lvl8pPr marL="3456000" marR="0" lvl="7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8pPr>
            <a:lvl9pPr marL="3887999" marR="0" lvl="8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9pPr>
          </a:lstStyle>
          <a:p>
            <a:pPr lvl="0">
              <a:buSzPct val="100000"/>
              <a:buFont typeface="Symbol" panose="05050102010706020507" pitchFamily="18" charset="2"/>
              <a:buChar char="*"/>
            </a:pPr>
            <a:r>
              <a:rPr lang="en-US" dirty="0">
                <a:latin typeface="Calibri" panose="020F0502020204030204" pitchFamily="34" charset="0"/>
              </a:rPr>
              <a:t>The </a:t>
            </a:r>
            <a:r>
              <a:rPr lang="en-US" i="1" dirty="0">
                <a:solidFill>
                  <a:srgbClr val="008000"/>
                </a:solidFill>
                <a:latin typeface="Calibri" panose="020F0502020204030204" pitchFamily="34" charset="0"/>
              </a:rPr>
              <a:t>lea</a:t>
            </a:r>
            <a:r>
              <a:rPr lang="en-US" dirty="0">
                <a:latin typeface="Calibri" panose="020F0502020204030204" pitchFamily="34" charset="0"/>
              </a:rPr>
              <a:t> (load effective address) inst. is used to load an address in to the </a:t>
            </a:r>
            <a:r>
              <a:rPr lang="en-US" dirty="0" err="1">
                <a:solidFill>
                  <a:srgbClr val="280099"/>
                </a:solidFill>
                <a:latin typeface="Calibri" panose="020F0502020204030204" pitchFamily="34" charset="0"/>
              </a:rPr>
              <a:t>edi</a:t>
            </a:r>
            <a:r>
              <a:rPr lang="en-US" dirty="0">
                <a:latin typeface="Calibri" panose="020F0502020204030204" pitchFamily="34" charset="0"/>
              </a:rPr>
              <a:t> and </a:t>
            </a:r>
            <a:r>
              <a:rPr lang="en-US" dirty="0" err="1">
                <a:solidFill>
                  <a:srgbClr val="DC2300"/>
                </a:solidFill>
                <a:latin typeface="Calibri" panose="020F0502020204030204" pitchFamily="34" charset="0"/>
              </a:rPr>
              <a:t>esi</a:t>
            </a: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alibri" panose="020F0502020204030204" pitchFamily="34" charset="0"/>
              </a:rPr>
              <a:t>registers</a:t>
            </a:r>
          </a:p>
          <a:p>
            <a:pPr lvl="1">
              <a:buSzPct val="100000"/>
              <a:buFont typeface="Symbol" panose="05050102010706020507" pitchFamily="18" charset="2"/>
              <a:buChar char="*"/>
            </a:pPr>
            <a:r>
              <a:rPr lang="en-US" dirty="0">
                <a:latin typeface="Calibri" panose="020F0502020204030204" pitchFamily="34" charset="0"/>
              </a:rPr>
              <a:t>In general, </a:t>
            </a:r>
            <a:r>
              <a:rPr lang="en-US" i="1" dirty="0">
                <a:latin typeface="Calibri" panose="020F0502020204030204" pitchFamily="34" charset="0"/>
              </a:rPr>
              <a:t>lea</a:t>
            </a:r>
            <a:r>
              <a:rPr lang="en-US" dirty="0">
                <a:latin typeface="Calibri" panose="020F0502020204030204" pitchFamily="34" charset="0"/>
              </a:rPr>
              <a:t> can be used to load an address in to any register</a:t>
            </a:r>
          </a:p>
          <a:p>
            <a:pPr lvl="0">
              <a:buSzPct val="100000"/>
              <a:buFont typeface="Symbol" panose="05050102010706020507" pitchFamily="18" charset="2"/>
              <a:buChar char="*"/>
            </a:pPr>
            <a:r>
              <a:rPr lang="en-US" dirty="0">
                <a:latin typeface="Calibri" panose="020F0502020204030204" pitchFamily="34" charset="0"/>
              </a:rPr>
              <a:t>lea </a:t>
            </a:r>
            <a:r>
              <a:rPr lang="en-US" dirty="0" err="1">
                <a:latin typeface="Calibri" panose="020F0502020204030204" pitchFamily="34" charset="0"/>
              </a:rPr>
              <a:t>ebx</a:t>
            </a:r>
            <a:r>
              <a:rPr lang="en-US" dirty="0">
                <a:latin typeface="Calibri" panose="020F0502020204030204" pitchFamily="34" charset="0"/>
              </a:rPr>
              <a:t>, [</a:t>
            </a:r>
            <a:r>
              <a:rPr lang="en-US" dirty="0" err="1">
                <a:latin typeface="Calibri" panose="020F0502020204030204" pitchFamily="34" charset="0"/>
              </a:rPr>
              <a:t>ecx</a:t>
            </a:r>
            <a:r>
              <a:rPr lang="en-US" dirty="0">
                <a:latin typeface="Calibri" panose="020F0502020204030204" pitchFamily="34" charset="0"/>
              </a:rPr>
              <a:t> + </a:t>
            </a:r>
            <a:r>
              <a:rPr lang="en-US" dirty="0" err="1">
                <a:latin typeface="Calibri" panose="020F0502020204030204" pitchFamily="34" charset="0"/>
              </a:rPr>
              <a:t>edx</a:t>
            </a:r>
            <a:r>
              <a:rPr lang="en-US" dirty="0">
                <a:latin typeface="Calibri" panose="020F0502020204030204" pitchFamily="34" charset="0"/>
              </a:rPr>
              <a:t>*2 + 16]</a:t>
            </a:r>
          </a:p>
          <a:p>
            <a:pPr lvl="1">
              <a:buSzPct val="100000"/>
              <a:buFont typeface="Symbol" panose="05050102010706020507" pitchFamily="18" charset="2"/>
              <a:buChar char="*"/>
            </a:pPr>
            <a:r>
              <a:rPr lang="en-US" dirty="0" err="1">
                <a:latin typeface="Calibri" panose="020F0502020204030204" pitchFamily="34" charset="0"/>
              </a:rPr>
              <a:t>ebx</a:t>
            </a:r>
            <a:r>
              <a:rPr lang="en-US" dirty="0">
                <a:latin typeface="Calibri" panose="020F0502020204030204" pitchFamily="34" charset="0"/>
              </a:rPr>
              <a:t> ← </a:t>
            </a:r>
            <a:r>
              <a:rPr lang="en-US" dirty="0" err="1">
                <a:latin typeface="Calibri" panose="020F0502020204030204" pitchFamily="34" charset="0"/>
              </a:rPr>
              <a:t>ecx</a:t>
            </a:r>
            <a:r>
              <a:rPr lang="en-US" dirty="0">
                <a:latin typeface="Calibri" panose="020F0502020204030204" pitchFamily="34" charset="0"/>
              </a:rPr>
              <a:t> + 2 * </a:t>
            </a:r>
            <a:r>
              <a:rPr lang="en-US" dirty="0" err="1">
                <a:latin typeface="Calibri" panose="020F0502020204030204" pitchFamily="34" charset="0"/>
              </a:rPr>
              <a:t>edx</a:t>
            </a:r>
            <a:r>
              <a:rPr lang="en-US" dirty="0">
                <a:latin typeface="Calibri" panose="020F0502020204030204" pitchFamily="34" charset="0"/>
              </a:rPr>
              <a:t>  + 16</a:t>
            </a:r>
          </a:p>
          <a:p>
            <a:pPr lvl="1">
              <a:buSzPct val="100000"/>
              <a:buFont typeface="Symbol" panose="05050102010706020507" pitchFamily="18" charset="2"/>
              <a:buChar char="*"/>
            </a:pPr>
            <a:endParaRPr lang="en-US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2362200" y="228601"/>
            <a:ext cx="7416800" cy="936625"/>
          </a:xfrm>
        </p:spPr>
        <p:txBody>
          <a:bodyPr vert="horz" lIns="0" tIns="0" rIns="0" bIns="0" rtlCol="0" anchor="ctr">
            <a:norm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fr-FR" i="1" dirty="0" err="1">
                <a:solidFill>
                  <a:schemeClr val="tx1"/>
                </a:solidFill>
              </a:rPr>
              <a:t>stosd</a:t>
            </a:r>
            <a:r>
              <a:rPr lang="fr-FR" dirty="0">
                <a:solidFill>
                  <a:schemeClr val="tx1"/>
                </a:solidFill>
              </a:rPr>
              <a:t>  instruction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2514600" y="1524000"/>
            <a:ext cx="7696200" cy="4572000"/>
          </a:xfrm>
        </p:spPr>
        <p:txBody>
          <a:bodyPr vert="horz" lIns="0" tIns="0" rIns="0" bIns="0" rtlCol="0">
            <a:normAutofit/>
          </a:bodyPr>
          <a:lstStyle>
            <a:defPPr marL="432000" marR="0" lvl="0" indent="-324000" algn="l" hangingPunct="1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defPPr>
            <a:lvl1pPr marL="432000" marR="0" lvl="0" indent="-324000" algn="l" hangingPunct="1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1pPr>
            <a:lvl2pPr marL="864000" marR="0" lvl="1" indent="-324000" algn="l" hangingPunct="1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tabLst/>
              <a:defRPr lang="fr-FR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2pPr>
            <a:lvl3pPr marL="1295999" marR="0" lvl="2" indent="-288000" algn="l" hangingPunct="1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3pPr>
            <a:lvl4pPr marL="1728000" marR="0" lvl="3" indent="-216000" algn="l" hangingPunct="1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4pPr>
            <a:lvl5pPr marL="2160000" marR="0" lvl="4" indent="-216000" algn="l" hangingPunct="1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5pPr>
            <a:lvl6pPr marL="2592000" marR="0" lvl="5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6pPr>
            <a:lvl7pPr marL="3024000" marR="0" lvl="6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7pPr>
            <a:lvl8pPr marL="3456000" marR="0" lvl="7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8pPr>
            <a:lvl9pPr marL="3887999" marR="0" lvl="8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9pPr>
          </a:lstStyle>
          <a:p>
            <a:pPr lvl="0">
              <a:buSzPct val="100000"/>
              <a:buFont typeface="Symbol" panose="05050102010706020507" pitchFamily="18" charset="2"/>
              <a:buChar char="*"/>
            </a:pPr>
            <a:r>
              <a:rPr lang="en-US" dirty="0">
                <a:latin typeface="Calibri" panose="020F0502020204030204" pitchFamily="34" charset="0"/>
              </a:rPr>
              <a:t>The </a:t>
            </a:r>
            <a:r>
              <a:rPr lang="en-US" dirty="0" err="1">
                <a:solidFill>
                  <a:srgbClr val="280099"/>
                </a:solidFill>
                <a:latin typeface="Calibri" panose="020F0502020204030204" pitchFamily="34" charset="0"/>
              </a:rPr>
              <a:t>stosd</a:t>
            </a:r>
            <a:r>
              <a:rPr lang="en-US" dirty="0">
                <a:latin typeface="Calibri" panose="020F0502020204030204" pitchFamily="34" charset="0"/>
              </a:rPr>
              <a:t> instruction does not have any operands</a:t>
            </a:r>
          </a:p>
          <a:p>
            <a:pPr lvl="1">
              <a:buSzPct val="100000"/>
              <a:buFont typeface="Symbol" panose="05050102010706020507" pitchFamily="18" charset="2"/>
              <a:buChar char="*"/>
            </a:pPr>
            <a:r>
              <a:rPr lang="en-US" dirty="0">
                <a:latin typeface="Calibri" panose="020F0502020204030204" pitchFamily="34" charset="0"/>
              </a:rPr>
              <a:t>It saves the value in </a:t>
            </a:r>
            <a:r>
              <a:rPr lang="en-US" dirty="0" err="1">
                <a:solidFill>
                  <a:srgbClr val="DC2300"/>
                </a:solidFill>
                <a:latin typeface="Calibri" panose="020F0502020204030204" pitchFamily="34" charset="0"/>
              </a:rPr>
              <a:t>eax</a:t>
            </a:r>
            <a:r>
              <a:rPr lang="en-US" dirty="0">
                <a:latin typeface="Calibri" panose="020F0502020204030204" pitchFamily="34" charset="0"/>
              </a:rPr>
              <a:t> to </a:t>
            </a:r>
            <a:r>
              <a:rPr lang="en-US" dirty="0">
                <a:solidFill>
                  <a:srgbClr val="280099"/>
                </a:solidFill>
                <a:latin typeface="Calibri" panose="020F0502020204030204" pitchFamily="34" charset="0"/>
              </a:rPr>
              <a:t>[</a:t>
            </a:r>
            <a:r>
              <a:rPr lang="en-US" dirty="0" err="1">
                <a:solidFill>
                  <a:srgbClr val="280099"/>
                </a:solidFill>
                <a:latin typeface="Calibri" panose="020F0502020204030204" pitchFamily="34" charset="0"/>
              </a:rPr>
              <a:t>edi</a:t>
            </a:r>
            <a:r>
              <a:rPr lang="en-US" dirty="0">
                <a:solidFill>
                  <a:srgbClr val="280099"/>
                </a:solidFill>
                <a:latin typeface="Calibri" panose="020F0502020204030204" pitchFamily="34" charset="0"/>
              </a:rPr>
              <a:t>]</a:t>
            </a:r>
            <a:r>
              <a:rPr lang="en-US" dirty="0">
                <a:latin typeface="Calibri" panose="020F0502020204030204" pitchFamily="34" charset="0"/>
              </a:rPr>
              <a:t> (memory location in </a:t>
            </a:r>
            <a:r>
              <a:rPr lang="en-US" dirty="0" err="1">
                <a:solidFill>
                  <a:srgbClr val="280099"/>
                </a:solidFill>
                <a:latin typeface="Calibri" panose="020F0502020204030204" pitchFamily="34" charset="0"/>
              </a:rPr>
              <a:t>edi</a:t>
            </a:r>
            <a:r>
              <a:rPr lang="en-US" dirty="0">
                <a:latin typeface="Calibri" panose="020F0502020204030204" pitchFamily="34" charset="0"/>
              </a:rPr>
              <a:t>)</a:t>
            </a:r>
          </a:p>
          <a:p>
            <a:pPr lvl="1">
              <a:buSzPct val="100000"/>
              <a:buFont typeface="Symbol" panose="05050102010706020507" pitchFamily="18" charset="2"/>
              <a:buChar char="*"/>
            </a:pPr>
            <a:r>
              <a:rPr lang="en-US" dirty="0">
                <a:latin typeface="Calibri" panose="020F0502020204030204" pitchFamily="34" charset="0"/>
              </a:rPr>
              <a:t>If the </a:t>
            </a:r>
            <a:r>
              <a:rPr lang="en-US" dirty="0">
                <a:solidFill>
                  <a:srgbClr val="004586"/>
                </a:solidFill>
                <a:latin typeface="Calibri" panose="020F0502020204030204" pitchFamily="34" charset="0"/>
              </a:rPr>
              <a:t>value</a:t>
            </a:r>
            <a:r>
              <a:rPr lang="en-US" dirty="0">
                <a:latin typeface="Calibri" panose="020F0502020204030204" pitchFamily="34" charset="0"/>
              </a:rPr>
              <a:t> of the </a:t>
            </a:r>
            <a:r>
              <a:rPr lang="en-US" dirty="0">
                <a:solidFill>
                  <a:srgbClr val="C5000B"/>
                </a:solidFill>
                <a:latin typeface="Calibri" panose="020F0502020204030204" pitchFamily="34" charset="0"/>
              </a:rPr>
              <a:t>DF flag</a:t>
            </a:r>
            <a:r>
              <a:rPr lang="en-US" dirty="0">
                <a:latin typeface="Calibri" panose="020F0502020204030204" pitchFamily="34" charset="0"/>
              </a:rPr>
              <a:t> in the flags register is 1</a:t>
            </a:r>
          </a:p>
          <a:p>
            <a:pPr lvl="2">
              <a:buFont typeface="Symbol" panose="05050102010706020507" pitchFamily="18" charset="2"/>
              <a:buChar char="*"/>
            </a:pP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</a:rPr>
              <a:t>edi</a:t>
            </a:r>
            <a:r>
              <a:rPr lang="en-US" dirty="0">
                <a:latin typeface="Calibri" panose="020F0502020204030204" pitchFamily="34" charset="0"/>
              </a:rPr>
              <a:t> ← </a:t>
            </a:r>
            <a:r>
              <a:rPr lang="en-US" dirty="0" err="1">
                <a:latin typeface="Calibri" panose="020F0502020204030204" pitchFamily="34" charset="0"/>
              </a:rPr>
              <a:t>edi</a:t>
            </a:r>
            <a:r>
              <a:rPr lang="en-US" dirty="0">
                <a:latin typeface="Calibri" panose="020F0502020204030204" pitchFamily="34" charset="0"/>
              </a:rPr>
              <a:t>  – 4</a:t>
            </a:r>
          </a:p>
          <a:p>
            <a:pPr lvl="1">
              <a:buSzPct val="100000"/>
              <a:buFont typeface="Symbol" panose="05050102010706020507" pitchFamily="18" charset="2"/>
              <a:buChar char="*"/>
            </a:pPr>
            <a:r>
              <a:rPr lang="en-US" dirty="0">
                <a:latin typeface="Calibri" panose="020F0502020204030204" pitchFamily="34" charset="0"/>
              </a:rPr>
              <a:t>If the value in the </a:t>
            </a:r>
            <a:r>
              <a:rPr lang="en-US" dirty="0">
                <a:solidFill>
                  <a:srgbClr val="C5000B"/>
                </a:solidFill>
                <a:latin typeface="Calibri" panose="020F0502020204030204" pitchFamily="34" charset="0"/>
              </a:rPr>
              <a:t>DF flag</a:t>
            </a:r>
            <a:r>
              <a:rPr lang="en-US" dirty="0">
                <a:latin typeface="Calibri" panose="020F0502020204030204" pitchFamily="34" charset="0"/>
              </a:rPr>
              <a:t> in the flags register is 0</a:t>
            </a:r>
          </a:p>
          <a:p>
            <a:pPr lvl="2">
              <a:buFont typeface="Symbol" panose="05050102010706020507" pitchFamily="18" charset="2"/>
              <a:buChar char="*"/>
            </a:pPr>
            <a:r>
              <a:rPr lang="en-US" dirty="0" err="1">
                <a:latin typeface="Calibri" panose="020F0502020204030204" pitchFamily="34" charset="0"/>
              </a:rPr>
              <a:t>edi</a:t>
            </a:r>
            <a:r>
              <a:rPr lang="en-US" dirty="0">
                <a:latin typeface="Calibri" panose="020F0502020204030204" pitchFamily="34" charset="0"/>
              </a:rPr>
              <a:t> ← </a:t>
            </a:r>
            <a:r>
              <a:rPr lang="en-US" dirty="0" err="1">
                <a:latin typeface="Calibri" panose="020F0502020204030204" pitchFamily="34" charset="0"/>
              </a:rPr>
              <a:t>edi</a:t>
            </a:r>
            <a:r>
              <a:rPr lang="en-US" dirty="0">
                <a:latin typeface="Calibri" panose="020F0502020204030204" pitchFamily="34" charset="0"/>
              </a:rPr>
              <a:t> + 4</a:t>
            </a:r>
          </a:p>
          <a:p>
            <a:pPr lvl="0">
              <a:buSzPct val="100000"/>
              <a:buFont typeface="Symbol" panose="05050102010706020507" pitchFamily="18" charset="2"/>
              <a:buChar char="*"/>
            </a:pPr>
            <a:r>
              <a:rPr lang="en-US" dirty="0">
                <a:latin typeface="Calibri" panose="020F0502020204030204" pitchFamily="34" charset="0"/>
              </a:rPr>
              <a:t>It is a </a:t>
            </a:r>
            <a:r>
              <a:rPr lang="en-US" dirty="0">
                <a:solidFill>
                  <a:srgbClr val="004586"/>
                </a:solidFill>
                <a:latin typeface="Calibri" panose="020F0502020204030204" pitchFamily="34" charset="0"/>
              </a:rPr>
              <a:t>post-indexed</a:t>
            </a:r>
            <a:r>
              <a:rPr lang="en-US" dirty="0">
                <a:latin typeface="Calibri" panose="020F0502020204030204" pitchFamily="34" charset="0"/>
              </a:rPr>
              <a:t> addressing </a:t>
            </a:r>
            <a:r>
              <a:rPr lang="en-US" dirty="0">
                <a:solidFill>
                  <a:srgbClr val="C5000B"/>
                </a:solidFill>
                <a:latin typeface="Calibri" panose="020F0502020204030204" pitchFamily="34" charset="0"/>
              </a:rPr>
              <a:t>mode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2362200" y="304801"/>
            <a:ext cx="7416800" cy="936625"/>
          </a:xfrm>
        </p:spPr>
        <p:txBody>
          <a:bodyPr vert="horz" lIns="0" tIns="0" rIns="0" bIns="0" rtlCol="0" anchor="ctr">
            <a:norm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fr-FR" i="1" dirty="0" err="1">
                <a:solidFill>
                  <a:schemeClr val="tx1"/>
                </a:solidFill>
              </a:rPr>
              <a:t>lodsd</a:t>
            </a:r>
            <a:r>
              <a:rPr lang="fr-FR" dirty="0">
                <a:solidFill>
                  <a:schemeClr val="tx1"/>
                </a:solidFill>
              </a:rPr>
              <a:t> instruction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2590800" y="1676400"/>
            <a:ext cx="7588250" cy="4419600"/>
          </a:xfrm>
        </p:spPr>
        <p:txBody>
          <a:bodyPr vert="horz" lIns="0" tIns="0" rIns="0" bIns="0" rtlCol="0">
            <a:normAutofit/>
          </a:bodyPr>
          <a:lstStyle>
            <a:defPPr marL="432000" marR="0" lvl="0" indent="-324000" algn="l" hangingPunct="1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defPPr>
            <a:lvl1pPr marL="432000" marR="0" lvl="0" indent="-324000" algn="l" hangingPunct="1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1pPr>
            <a:lvl2pPr marL="864000" marR="0" lvl="1" indent="-324000" algn="l" hangingPunct="1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tabLst/>
              <a:defRPr lang="fr-FR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2pPr>
            <a:lvl3pPr marL="1295999" marR="0" lvl="2" indent="-288000" algn="l" hangingPunct="1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3pPr>
            <a:lvl4pPr marL="1728000" marR="0" lvl="3" indent="-216000" algn="l" hangingPunct="1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4pPr>
            <a:lvl5pPr marL="2160000" marR="0" lvl="4" indent="-216000" algn="l" hangingPunct="1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5pPr>
            <a:lvl6pPr marL="2592000" marR="0" lvl="5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6pPr>
            <a:lvl7pPr marL="3024000" marR="0" lvl="6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7pPr>
            <a:lvl8pPr marL="3456000" marR="0" lvl="7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8pPr>
            <a:lvl9pPr marL="3887999" marR="0" lvl="8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9pPr>
          </a:lstStyle>
          <a:p>
            <a:pPr lvl="0">
              <a:buSzPct val="100000"/>
              <a:buFont typeface="Symbol" panose="05050102010706020507" pitchFamily="18" charset="2"/>
              <a:buChar char="*"/>
            </a:pPr>
            <a:r>
              <a:rPr lang="en-US" dirty="0">
                <a:latin typeface="Calibri" panose="020F0502020204030204" pitchFamily="34" charset="0"/>
              </a:rPr>
              <a:t>The </a:t>
            </a:r>
            <a:r>
              <a:rPr lang="en-US" dirty="0" err="1">
                <a:solidFill>
                  <a:srgbClr val="280099"/>
                </a:solidFill>
                <a:latin typeface="Calibri" panose="020F0502020204030204" pitchFamily="34" charset="0"/>
              </a:rPr>
              <a:t>lodsd</a:t>
            </a:r>
            <a:r>
              <a:rPr lang="en-US" dirty="0">
                <a:latin typeface="Calibri" panose="020F0502020204030204" pitchFamily="34" charset="0"/>
              </a:rPr>
              <a:t> instruction does not have any operands</a:t>
            </a:r>
          </a:p>
          <a:p>
            <a:pPr lvl="1">
              <a:buSzPct val="100000"/>
              <a:buFont typeface="Symbol" panose="05050102010706020507" pitchFamily="18" charset="2"/>
              <a:buChar char="*"/>
            </a:pPr>
            <a:r>
              <a:rPr lang="en-US" dirty="0">
                <a:latin typeface="Calibri" panose="020F0502020204030204" pitchFamily="34" charset="0"/>
              </a:rPr>
              <a:t>It saves the value in </a:t>
            </a:r>
            <a:r>
              <a:rPr lang="en-US" dirty="0">
                <a:solidFill>
                  <a:srgbClr val="DC2300"/>
                </a:solidFill>
                <a:latin typeface="Calibri" panose="020F0502020204030204" pitchFamily="34" charset="0"/>
              </a:rPr>
              <a:t>[</a:t>
            </a:r>
            <a:r>
              <a:rPr lang="en-US" dirty="0" err="1">
                <a:solidFill>
                  <a:srgbClr val="DC2300"/>
                </a:solidFill>
                <a:latin typeface="Calibri" panose="020F0502020204030204" pitchFamily="34" charset="0"/>
              </a:rPr>
              <a:t>esi</a:t>
            </a:r>
            <a:r>
              <a:rPr lang="en-US" dirty="0">
                <a:solidFill>
                  <a:srgbClr val="DC2300"/>
                </a:solidFill>
                <a:latin typeface="Calibri" panose="020F0502020204030204" pitchFamily="34" charset="0"/>
              </a:rPr>
              <a:t>]</a:t>
            </a:r>
            <a:r>
              <a:rPr lang="en-US" dirty="0">
                <a:latin typeface="Calibri" panose="020F0502020204030204" pitchFamily="34" charset="0"/>
              </a:rPr>
              <a:t> to </a:t>
            </a:r>
            <a:r>
              <a:rPr lang="en-US" dirty="0" err="1">
                <a:solidFill>
                  <a:srgbClr val="280099"/>
                </a:solidFill>
                <a:latin typeface="Calibri" panose="020F0502020204030204" pitchFamily="34" charset="0"/>
              </a:rPr>
              <a:t>eax</a:t>
            </a:r>
            <a:r>
              <a:rPr lang="en-US" dirty="0">
                <a:latin typeface="Calibri" panose="020F0502020204030204" pitchFamily="34" charset="0"/>
              </a:rPr>
              <a:t> (memory location in </a:t>
            </a:r>
            <a:r>
              <a:rPr lang="en-US" dirty="0" err="1">
                <a:solidFill>
                  <a:srgbClr val="280099"/>
                </a:solidFill>
                <a:latin typeface="Calibri" panose="020F0502020204030204" pitchFamily="34" charset="0"/>
              </a:rPr>
              <a:t>esi</a:t>
            </a:r>
            <a:r>
              <a:rPr lang="en-US" dirty="0">
                <a:latin typeface="Calibri" panose="020F0502020204030204" pitchFamily="34" charset="0"/>
              </a:rPr>
              <a:t>)</a:t>
            </a:r>
          </a:p>
          <a:p>
            <a:pPr lvl="1">
              <a:buSzPct val="100000"/>
              <a:buFont typeface="Symbol" panose="05050102010706020507" pitchFamily="18" charset="2"/>
              <a:buChar char="*"/>
            </a:pPr>
            <a:r>
              <a:rPr lang="en-US" dirty="0">
                <a:latin typeface="Calibri" panose="020F0502020204030204" pitchFamily="34" charset="0"/>
              </a:rPr>
              <a:t>If the </a:t>
            </a:r>
            <a:r>
              <a:rPr lang="en-US" dirty="0">
                <a:solidFill>
                  <a:srgbClr val="004586"/>
                </a:solidFill>
                <a:latin typeface="Calibri" panose="020F0502020204030204" pitchFamily="34" charset="0"/>
              </a:rPr>
              <a:t>value</a:t>
            </a:r>
            <a:r>
              <a:rPr lang="en-US" dirty="0">
                <a:latin typeface="Calibri" panose="020F0502020204030204" pitchFamily="34" charset="0"/>
              </a:rPr>
              <a:t> of the </a:t>
            </a:r>
            <a:r>
              <a:rPr lang="en-US" dirty="0">
                <a:solidFill>
                  <a:srgbClr val="C5000B"/>
                </a:solidFill>
                <a:latin typeface="Calibri" panose="020F0502020204030204" pitchFamily="34" charset="0"/>
              </a:rPr>
              <a:t>DF flag</a:t>
            </a:r>
            <a:r>
              <a:rPr lang="en-US" dirty="0">
                <a:latin typeface="Calibri" panose="020F0502020204030204" pitchFamily="34" charset="0"/>
              </a:rPr>
              <a:t> in the flags register is 1</a:t>
            </a:r>
          </a:p>
          <a:p>
            <a:pPr lvl="2">
              <a:buFont typeface="Symbol" panose="05050102010706020507" pitchFamily="18" charset="2"/>
              <a:buChar char="*"/>
            </a:pP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</a:rPr>
              <a:t>esi</a:t>
            </a:r>
            <a:r>
              <a:rPr lang="en-US" dirty="0">
                <a:latin typeface="Calibri" panose="020F0502020204030204" pitchFamily="34" charset="0"/>
              </a:rPr>
              <a:t> ← </a:t>
            </a:r>
            <a:r>
              <a:rPr lang="en-US" dirty="0" err="1">
                <a:latin typeface="Calibri" panose="020F0502020204030204" pitchFamily="34" charset="0"/>
              </a:rPr>
              <a:t>esi</a:t>
            </a:r>
            <a:r>
              <a:rPr lang="en-US" dirty="0">
                <a:latin typeface="Calibri" panose="020F0502020204030204" pitchFamily="34" charset="0"/>
              </a:rPr>
              <a:t>  – 4</a:t>
            </a:r>
          </a:p>
          <a:p>
            <a:pPr lvl="1">
              <a:buSzPct val="100000"/>
              <a:buFont typeface="Symbol" panose="05050102010706020507" pitchFamily="18" charset="2"/>
              <a:buChar char="*"/>
            </a:pPr>
            <a:r>
              <a:rPr lang="en-US" dirty="0">
                <a:latin typeface="Calibri" panose="020F0502020204030204" pitchFamily="34" charset="0"/>
              </a:rPr>
              <a:t>If the value in the </a:t>
            </a:r>
            <a:r>
              <a:rPr lang="en-US" dirty="0">
                <a:solidFill>
                  <a:srgbClr val="C5000B"/>
                </a:solidFill>
                <a:latin typeface="Calibri" panose="020F0502020204030204" pitchFamily="34" charset="0"/>
              </a:rPr>
              <a:t>DF flag</a:t>
            </a:r>
            <a:r>
              <a:rPr lang="en-US" dirty="0">
                <a:latin typeface="Calibri" panose="020F0502020204030204" pitchFamily="34" charset="0"/>
              </a:rPr>
              <a:t> in the flags register is 0</a:t>
            </a:r>
          </a:p>
          <a:p>
            <a:pPr lvl="2">
              <a:buFont typeface="Symbol" panose="05050102010706020507" pitchFamily="18" charset="2"/>
              <a:buChar char="*"/>
            </a:pPr>
            <a:r>
              <a:rPr lang="en-US" dirty="0" err="1">
                <a:latin typeface="Calibri" panose="020F0502020204030204" pitchFamily="34" charset="0"/>
              </a:rPr>
              <a:t>esi</a:t>
            </a:r>
            <a:r>
              <a:rPr lang="en-US" dirty="0">
                <a:latin typeface="Calibri" panose="020F0502020204030204" pitchFamily="34" charset="0"/>
              </a:rPr>
              <a:t> ← </a:t>
            </a:r>
            <a:r>
              <a:rPr lang="en-US" dirty="0" err="1">
                <a:latin typeface="Calibri" panose="020F0502020204030204" pitchFamily="34" charset="0"/>
              </a:rPr>
              <a:t>esi</a:t>
            </a:r>
            <a:r>
              <a:rPr lang="en-US" dirty="0">
                <a:latin typeface="Calibri" panose="020F0502020204030204" pitchFamily="34" charset="0"/>
              </a:rPr>
              <a:t> + 4</a:t>
            </a:r>
          </a:p>
          <a:p>
            <a:pPr lvl="0">
              <a:buSzPct val="100000"/>
              <a:buFont typeface="Symbol" panose="05050102010706020507" pitchFamily="18" charset="2"/>
              <a:buChar char="*"/>
            </a:pPr>
            <a:r>
              <a:rPr lang="en-US" dirty="0">
                <a:latin typeface="Calibri" panose="020F0502020204030204" pitchFamily="34" charset="0"/>
              </a:rPr>
              <a:t>It is a </a:t>
            </a:r>
            <a:r>
              <a:rPr lang="en-US" dirty="0">
                <a:solidFill>
                  <a:srgbClr val="004586"/>
                </a:solidFill>
                <a:latin typeface="Calibri" panose="020F0502020204030204" pitchFamily="34" charset="0"/>
              </a:rPr>
              <a:t>post-indexed</a:t>
            </a:r>
            <a:r>
              <a:rPr lang="en-US" dirty="0">
                <a:latin typeface="Calibri" panose="020F0502020204030204" pitchFamily="34" charset="0"/>
              </a:rPr>
              <a:t> addressing </a:t>
            </a:r>
            <a:r>
              <a:rPr lang="en-US" dirty="0">
                <a:solidFill>
                  <a:srgbClr val="C5000B"/>
                </a:solidFill>
                <a:latin typeface="Calibri" panose="020F0502020204030204" pitchFamily="34" charset="0"/>
              </a:rPr>
              <a:t>mode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2362200" y="152401"/>
            <a:ext cx="7416800" cy="936625"/>
          </a:xfrm>
        </p:spPr>
        <p:txBody>
          <a:bodyPr vert="horz" lIns="0" tIns="0" rIns="0" bIns="0" rtlCol="0" anchor="ctr">
            <a:normAutofit fontScale="90000"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fr-FR" dirty="0" err="1">
                <a:solidFill>
                  <a:schemeClr val="tx1"/>
                </a:solidFill>
              </a:rPr>
              <a:t>Summary</a:t>
            </a:r>
            <a:r>
              <a:rPr lang="fr-FR" dirty="0">
                <a:solidFill>
                  <a:schemeClr val="tx1"/>
                </a:solidFill>
              </a:rPr>
              <a:t> of Memory Instructions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2590800" y="3740150"/>
            <a:ext cx="7283450" cy="2584450"/>
          </a:xfrm>
        </p:spPr>
        <p:txBody>
          <a:bodyPr vert="horz" lIns="0" tIns="0" rIns="0" bIns="0" rtlCol="0">
            <a:normAutofit/>
          </a:bodyPr>
          <a:lstStyle>
            <a:defPPr marL="432000" marR="0" lvl="0" indent="-324000" algn="l" hangingPunct="1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defPPr>
            <a:lvl1pPr marL="432000" marR="0" lvl="0" indent="-324000" algn="l" hangingPunct="1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1pPr>
            <a:lvl2pPr marL="864000" marR="0" lvl="1" indent="-324000" algn="l" hangingPunct="1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tabLst/>
              <a:defRPr lang="fr-FR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2pPr>
            <a:lvl3pPr marL="1295999" marR="0" lvl="2" indent="-288000" algn="l" hangingPunct="1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3pPr>
            <a:lvl4pPr marL="1728000" marR="0" lvl="3" indent="-216000" algn="l" hangingPunct="1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4pPr>
            <a:lvl5pPr marL="2160000" marR="0" lvl="4" indent="-216000" algn="l" hangingPunct="1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5pPr>
            <a:lvl6pPr marL="2592000" marR="0" lvl="5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6pPr>
            <a:lvl7pPr marL="3024000" marR="0" lvl="6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7pPr>
            <a:lvl8pPr marL="3456000" marR="0" lvl="7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8pPr>
            <a:lvl9pPr marL="3887999" marR="0" lvl="8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9pPr>
          </a:lstStyle>
          <a:p>
            <a:pPr lvl="0">
              <a:buSzPct val="100000"/>
              <a:buFont typeface="Symbol" panose="05050102010706020507" pitchFamily="18" charset="2"/>
              <a:buChar char="*"/>
            </a:pPr>
            <a:r>
              <a:rPr lang="en-US" i="1" dirty="0" err="1">
                <a:latin typeface="Calibri" panose="020F0502020204030204" pitchFamily="34" charset="0"/>
              </a:rPr>
              <a:t>movsd</a:t>
            </a:r>
            <a:r>
              <a:rPr lang="en-US" i="1" dirty="0">
                <a:latin typeface="Calibri" panose="020F0502020204030204" pitchFamily="34" charset="0"/>
              </a:rPr>
              <a:t> </a:t>
            </a:r>
            <a:r>
              <a:rPr lang="en-US" dirty="0">
                <a:latin typeface="Calibri" panose="020F0502020204030204" pitchFamily="34" charset="0"/>
              </a:rPr>
              <a:t>: [</a:t>
            </a:r>
            <a:r>
              <a:rPr lang="en-US" dirty="0" err="1">
                <a:solidFill>
                  <a:srgbClr val="004586"/>
                </a:solidFill>
                <a:latin typeface="Calibri" panose="020F0502020204030204" pitchFamily="34" charset="0"/>
              </a:rPr>
              <a:t>edi</a:t>
            </a:r>
            <a:r>
              <a:rPr lang="en-US" dirty="0">
                <a:latin typeface="Calibri" panose="020F0502020204030204" pitchFamily="34" charset="0"/>
              </a:rPr>
              <a:t>] ← [</a:t>
            </a:r>
            <a:r>
              <a:rPr lang="en-US" dirty="0" err="1">
                <a:solidFill>
                  <a:srgbClr val="3DEB3D"/>
                </a:solidFill>
                <a:latin typeface="Calibri" panose="020F0502020204030204" pitchFamily="34" charset="0"/>
              </a:rPr>
              <a:t>esi</a:t>
            </a:r>
            <a:r>
              <a:rPr lang="en-US" dirty="0">
                <a:latin typeface="Calibri" panose="020F0502020204030204" pitchFamily="34" charset="0"/>
              </a:rPr>
              <a:t>]</a:t>
            </a:r>
          </a:p>
          <a:p>
            <a:pPr lvl="1">
              <a:buSzPct val="100000"/>
              <a:buFont typeface="Symbol" panose="05050102010706020507" pitchFamily="18" charset="2"/>
              <a:buChar char="*"/>
            </a:pPr>
            <a:r>
              <a:rPr lang="en-US" dirty="0">
                <a:latin typeface="Calibri" panose="020F0502020204030204" pitchFamily="34" charset="0"/>
              </a:rPr>
              <a:t>Auto </a:t>
            </a:r>
            <a:r>
              <a:rPr lang="en-US" dirty="0">
                <a:solidFill>
                  <a:srgbClr val="C5000B"/>
                </a:solidFill>
                <a:latin typeface="Calibri" panose="020F0502020204030204" pitchFamily="34" charset="0"/>
              </a:rPr>
              <a:t>increments</a:t>
            </a: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3DEB3D"/>
                </a:solidFill>
                <a:latin typeface="Calibri" panose="020F0502020204030204" pitchFamily="34" charset="0"/>
              </a:rPr>
              <a:t>esi</a:t>
            </a:r>
            <a:r>
              <a:rPr lang="en-US" dirty="0">
                <a:latin typeface="Calibri" panose="020F0502020204030204" pitchFamily="34" charset="0"/>
              </a:rPr>
              <a:t>, and </a:t>
            </a:r>
            <a:r>
              <a:rPr lang="en-US" dirty="0" err="1">
                <a:solidFill>
                  <a:srgbClr val="004586"/>
                </a:solidFill>
                <a:latin typeface="Calibri" panose="020F0502020204030204" pitchFamily="34" charset="0"/>
              </a:rPr>
              <a:t>edi</a:t>
            </a:r>
            <a:r>
              <a:rPr lang="en-US" dirty="0">
                <a:latin typeface="Calibri" panose="020F0502020204030204" pitchFamily="34" charset="0"/>
              </a:rPr>
              <a:t> based on the DF flag</a:t>
            </a:r>
          </a:p>
          <a:p>
            <a:pPr lvl="0">
              <a:buSzPct val="100000"/>
              <a:buFont typeface="Symbol" panose="05050102010706020507" pitchFamily="18" charset="2"/>
              <a:buChar char="*"/>
            </a:pPr>
            <a:r>
              <a:rPr lang="en-US" dirty="0" err="1">
                <a:latin typeface="Calibri" panose="020F0502020204030204" pitchFamily="34" charset="0"/>
              </a:rPr>
              <a:t>std</a:t>
            </a:r>
            <a:r>
              <a:rPr lang="en-US" dirty="0">
                <a:latin typeface="Calibri" panose="020F0502020204030204" pitchFamily="34" charset="0"/>
              </a:rPr>
              <a:t> : Sets the </a:t>
            </a:r>
            <a:r>
              <a:rPr lang="en-US" dirty="0">
                <a:solidFill>
                  <a:srgbClr val="C5000B"/>
                </a:solidFill>
                <a:latin typeface="Calibri" panose="020F0502020204030204" pitchFamily="34" charset="0"/>
              </a:rPr>
              <a:t>DF flag</a:t>
            </a:r>
            <a:r>
              <a:rPr lang="en-US" dirty="0">
                <a:latin typeface="Calibri" panose="020F0502020204030204" pitchFamily="34" charset="0"/>
              </a:rPr>
              <a:t> to 1</a:t>
            </a:r>
          </a:p>
          <a:p>
            <a:pPr lvl="0">
              <a:buSzPct val="100000"/>
              <a:buFont typeface="Symbol" panose="05050102010706020507" pitchFamily="18" charset="2"/>
              <a:buChar char="*"/>
            </a:pPr>
            <a:r>
              <a:rPr lang="en-US" dirty="0" err="1">
                <a:latin typeface="Calibri" panose="020F0502020204030204" pitchFamily="34" charset="0"/>
              </a:rPr>
              <a:t>cld</a:t>
            </a:r>
            <a:r>
              <a:rPr lang="en-US" dirty="0">
                <a:latin typeface="Calibri" panose="020F0502020204030204" pitchFamily="34" charset="0"/>
              </a:rPr>
              <a:t> : Sets the </a:t>
            </a:r>
            <a:r>
              <a:rPr lang="en-US" dirty="0">
                <a:solidFill>
                  <a:srgbClr val="C5000B"/>
                </a:solidFill>
                <a:latin typeface="Calibri" panose="020F0502020204030204" pitchFamily="34" charset="0"/>
              </a:rPr>
              <a:t>DF flag</a:t>
            </a:r>
            <a:r>
              <a:rPr lang="en-US" dirty="0">
                <a:latin typeface="Calibri" panose="020F0502020204030204" pitchFamily="34" charset="0"/>
              </a:rPr>
              <a:t> to 0</a:t>
            </a:r>
          </a:p>
        </p:txBody>
      </p:sp>
      <p:grpSp>
        <p:nvGrpSpPr>
          <p:cNvPr id="21525" name="Group 52"/>
          <p:cNvGrpSpPr>
            <a:grpSpLocks noChangeAspect="1"/>
          </p:cNvGrpSpPr>
          <p:nvPr/>
        </p:nvGrpSpPr>
        <p:grpSpPr bwMode="auto">
          <a:xfrm>
            <a:off x="2624138" y="1497012"/>
            <a:ext cx="6977062" cy="2084388"/>
            <a:chOff x="1027" y="1008"/>
            <a:chExt cx="4395" cy="1313"/>
          </a:xfrm>
        </p:grpSpPr>
        <p:sp>
          <p:nvSpPr>
            <p:cNvPr id="21526" name="AutoShape 51"/>
            <p:cNvSpPr>
              <a:spLocks noChangeAspect="1" noChangeArrowheads="1" noTextEdit="1"/>
            </p:cNvSpPr>
            <p:nvPr/>
          </p:nvSpPr>
          <p:spPr bwMode="auto">
            <a:xfrm>
              <a:off x="1027" y="1008"/>
              <a:ext cx="4395" cy="1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527" name="Freeform 53"/>
            <p:cNvSpPr>
              <a:spLocks noEditPoints="1"/>
            </p:cNvSpPr>
            <p:nvPr/>
          </p:nvSpPr>
          <p:spPr bwMode="auto">
            <a:xfrm>
              <a:off x="1042" y="1023"/>
              <a:ext cx="4361" cy="161"/>
            </a:xfrm>
            <a:custGeom>
              <a:avLst/>
              <a:gdLst>
                <a:gd name="T0" fmla="*/ 0 w 594"/>
                <a:gd name="T1" fmla="*/ 0 h 22"/>
                <a:gd name="T2" fmla="*/ 594 w 594"/>
                <a:gd name="T3" fmla="*/ 0 h 22"/>
                <a:gd name="T4" fmla="*/ 0 w 594"/>
                <a:gd name="T5" fmla="*/ 4 h 22"/>
                <a:gd name="T6" fmla="*/ 594 w 594"/>
                <a:gd name="T7" fmla="*/ 4 h 22"/>
                <a:gd name="T8" fmla="*/ 0 w 594"/>
                <a:gd name="T9" fmla="*/ 22 h 22"/>
                <a:gd name="T10" fmla="*/ 0 w 594"/>
                <a:gd name="T11" fmla="*/ 4 h 22"/>
                <a:gd name="T12" fmla="*/ 4 w 594"/>
                <a:gd name="T13" fmla="*/ 22 h 22"/>
                <a:gd name="T14" fmla="*/ 4 w 594"/>
                <a:gd name="T15" fmla="*/ 4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94" h="22">
                  <a:moveTo>
                    <a:pt x="0" y="0"/>
                  </a:moveTo>
                  <a:lnTo>
                    <a:pt x="594" y="0"/>
                  </a:lnTo>
                  <a:moveTo>
                    <a:pt x="0" y="4"/>
                  </a:moveTo>
                  <a:lnTo>
                    <a:pt x="594" y="4"/>
                  </a:lnTo>
                  <a:moveTo>
                    <a:pt x="0" y="22"/>
                  </a:moveTo>
                  <a:lnTo>
                    <a:pt x="0" y="4"/>
                  </a:lnTo>
                  <a:moveTo>
                    <a:pt x="4" y="22"/>
                  </a:moveTo>
                  <a:lnTo>
                    <a:pt x="4" y="4"/>
                  </a:lnTo>
                </a:path>
              </a:pathLst>
            </a:custGeom>
            <a:noFill/>
            <a:ln w="7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528" name="Rectangle 54"/>
            <p:cNvSpPr>
              <a:spLocks noChangeArrowheads="1"/>
            </p:cNvSpPr>
            <p:nvPr/>
          </p:nvSpPr>
          <p:spPr bwMode="auto">
            <a:xfrm>
              <a:off x="1137" y="1045"/>
              <a:ext cx="466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>
                  <a:solidFill>
                    <a:srgbClr val="1A1B1C"/>
                  </a:solidFill>
                  <a:latin typeface="Times New Roman" pitchFamily="18" charset="0"/>
                  <a:cs typeface="Times New Roman" pitchFamily="18" charset="0"/>
                </a:rPr>
                <a:t>Semantics</a:t>
              </a:r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529" name="Line 55"/>
            <p:cNvSpPr>
              <a:spLocks noChangeShapeType="1"/>
            </p:cNvSpPr>
            <p:nvPr/>
          </p:nvSpPr>
          <p:spPr bwMode="auto">
            <a:xfrm flipV="1">
              <a:off x="1959" y="1052"/>
              <a:ext cx="0" cy="132"/>
            </a:xfrm>
            <a:prstGeom prst="line">
              <a:avLst/>
            </a:prstGeom>
            <a:noFill/>
            <a:ln w="7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530" name="Rectangle 56"/>
            <p:cNvSpPr>
              <a:spLocks noChangeArrowheads="1"/>
            </p:cNvSpPr>
            <p:nvPr/>
          </p:nvSpPr>
          <p:spPr bwMode="auto">
            <a:xfrm>
              <a:off x="2026" y="1045"/>
              <a:ext cx="402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>
                  <a:solidFill>
                    <a:srgbClr val="1A1B1C"/>
                  </a:solidFill>
                  <a:latin typeface="Times New Roman" pitchFamily="18" charset="0"/>
                  <a:cs typeface="Times New Roman" pitchFamily="18" charset="0"/>
                </a:rPr>
                <a:t>Example</a:t>
              </a:r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531" name="Line 57"/>
            <p:cNvSpPr>
              <a:spLocks noChangeShapeType="1"/>
            </p:cNvSpPr>
            <p:nvPr/>
          </p:nvSpPr>
          <p:spPr bwMode="auto">
            <a:xfrm flipV="1">
              <a:off x="3362" y="1052"/>
              <a:ext cx="0" cy="132"/>
            </a:xfrm>
            <a:prstGeom prst="line">
              <a:avLst/>
            </a:prstGeom>
            <a:noFill/>
            <a:ln w="7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532" name="Rectangle 58"/>
            <p:cNvSpPr>
              <a:spLocks noChangeArrowheads="1"/>
            </p:cNvSpPr>
            <p:nvPr/>
          </p:nvSpPr>
          <p:spPr bwMode="auto">
            <a:xfrm>
              <a:off x="3428" y="1045"/>
              <a:ext cx="546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>
                  <a:solidFill>
                    <a:srgbClr val="1A1B1C"/>
                  </a:solidFill>
                  <a:latin typeface="Times New Roman" pitchFamily="18" charset="0"/>
                  <a:cs typeface="Times New Roman" pitchFamily="18" charset="0"/>
                </a:rPr>
                <a:t>Explanation</a:t>
              </a:r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533" name="Freeform 59"/>
            <p:cNvSpPr>
              <a:spLocks noEditPoints="1"/>
            </p:cNvSpPr>
            <p:nvPr/>
          </p:nvSpPr>
          <p:spPr bwMode="auto">
            <a:xfrm>
              <a:off x="1042" y="1052"/>
              <a:ext cx="4361" cy="264"/>
            </a:xfrm>
            <a:custGeom>
              <a:avLst/>
              <a:gdLst>
                <a:gd name="T0" fmla="*/ 590 w 594"/>
                <a:gd name="T1" fmla="*/ 18 h 36"/>
                <a:gd name="T2" fmla="*/ 590 w 594"/>
                <a:gd name="T3" fmla="*/ 0 h 36"/>
                <a:gd name="T4" fmla="*/ 594 w 594"/>
                <a:gd name="T5" fmla="*/ 18 h 36"/>
                <a:gd name="T6" fmla="*/ 594 w 594"/>
                <a:gd name="T7" fmla="*/ 0 h 36"/>
                <a:gd name="T8" fmla="*/ 0 w 594"/>
                <a:gd name="T9" fmla="*/ 18 h 36"/>
                <a:gd name="T10" fmla="*/ 594 w 594"/>
                <a:gd name="T11" fmla="*/ 18 h 36"/>
                <a:gd name="T12" fmla="*/ 0 w 594"/>
                <a:gd name="T13" fmla="*/ 36 h 36"/>
                <a:gd name="T14" fmla="*/ 0 w 594"/>
                <a:gd name="T15" fmla="*/ 18 h 36"/>
                <a:gd name="T16" fmla="*/ 4 w 594"/>
                <a:gd name="T17" fmla="*/ 36 h 36"/>
                <a:gd name="T18" fmla="*/ 4 w 594"/>
                <a:gd name="T19" fmla="*/ 18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94" h="36">
                  <a:moveTo>
                    <a:pt x="590" y="18"/>
                  </a:moveTo>
                  <a:lnTo>
                    <a:pt x="590" y="0"/>
                  </a:lnTo>
                  <a:moveTo>
                    <a:pt x="594" y="18"/>
                  </a:moveTo>
                  <a:lnTo>
                    <a:pt x="594" y="0"/>
                  </a:lnTo>
                  <a:moveTo>
                    <a:pt x="0" y="18"/>
                  </a:moveTo>
                  <a:lnTo>
                    <a:pt x="594" y="18"/>
                  </a:lnTo>
                  <a:moveTo>
                    <a:pt x="0" y="36"/>
                  </a:moveTo>
                  <a:lnTo>
                    <a:pt x="0" y="18"/>
                  </a:lnTo>
                  <a:moveTo>
                    <a:pt x="4" y="36"/>
                  </a:moveTo>
                  <a:lnTo>
                    <a:pt x="4" y="18"/>
                  </a:lnTo>
                </a:path>
              </a:pathLst>
            </a:custGeom>
            <a:noFill/>
            <a:ln w="7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534" name="Rectangle 60"/>
            <p:cNvSpPr>
              <a:spLocks noChangeArrowheads="1"/>
            </p:cNvSpPr>
            <p:nvPr/>
          </p:nvSpPr>
          <p:spPr bwMode="auto">
            <a:xfrm>
              <a:off x="1137" y="1185"/>
              <a:ext cx="665" cy="9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sz="1400" dirty="0">
                  <a:latin typeface="Times New Roman" pitchFamily="18" charset="0"/>
                  <a:cs typeface="Times New Roman" pitchFamily="18" charset="0"/>
                </a:rPr>
                <a:t>lea </a:t>
              </a:r>
              <a:r>
                <a:rPr lang="en-US" sz="1400" i="1" dirty="0" err="1">
                  <a:latin typeface="Times New Roman" pitchFamily="18" charset="0"/>
                  <a:cs typeface="Times New Roman" pitchFamily="18" charset="0"/>
                </a:rPr>
                <a:t>reg</a:t>
              </a:r>
              <a:r>
                <a:rPr lang="en-US" sz="1400" dirty="0">
                  <a:latin typeface="Times New Roman" pitchFamily="18" charset="0"/>
                  <a:cs typeface="Times New Roman" pitchFamily="18" charset="0"/>
                </a:rPr>
                <a:t>, </a:t>
              </a:r>
              <a:r>
                <a:rPr lang="en-US" sz="1400" i="1" dirty="0" err="1">
                  <a:latin typeface="Times New Roman" pitchFamily="18" charset="0"/>
                  <a:cs typeface="Times New Roman" pitchFamily="18" charset="0"/>
                </a:rPr>
                <a:t>mem</a:t>
              </a:r>
              <a:endParaRPr lang="en-US" sz="1400" i="1" dirty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en-US" sz="1400" dirty="0" err="1">
                  <a:latin typeface="Times New Roman" pitchFamily="18" charset="0"/>
                  <a:cs typeface="Times New Roman" pitchFamily="18" charset="0"/>
                </a:rPr>
                <a:t>stos</a:t>
              </a:r>
              <a:r>
                <a:rPr lang="en-US" sz="1400" dirty="0">
                  <a:latin typeface="Times New Roman" pitchFamily="18" charset="0"/>
                  <a:cs typeface="Times New Roman" pitchFamily="18" charset="0"/>
                </a:rPr>
                <a:t>(b/w/d/q)</a:t>
              </a:r>
            </a:p>
            <a:p>
              <a:r>
                <a:rPr lang="en-US" sz="1400" dirty="0" err="1">
                  <a:latin typeface="Times New Roman" pitchFamily="18" charset="0"/>
                  <a:cs typeface="Times New Roman" pitchFamily="18" charset="0"/>
                </a:rPr>
                <a:t>lods</a:t>
              </a:r>
              <a:r>
                <a:rPr lang="en-US" sz="1400" dirty="0">
                  <a:latin typeface="Times New Roman" pitchFamily="18" charset="0"/>
                  <a:cs typeface="Times New Roman" pitchFamily="18" charset="0"/>
                </a:rPr>
                <a:t>(b/w/d/q)</a:t>
              </a:r>
            </a:p>
            <a:p>
              <a:r>
                <a:rPr lang="en-US" sz="1400" dirty="0" err="1">
                  <a:latin typeface="Times New Roman" pitchFamily="18" charset="0"/>
                  <a:cs typeface="Times New Roman" pitchFamily="18" charset="0"/>
                </a:rPr>
                <a:t>movs</a:t>
              </a:r>
              <a:r>
                <a:rPr lang="en-US" sz="1400" dirty="0">
                  <a:latin typeface="Times New Roman" pitchFamily="18" charset="0"/>
                  <a:cs typeface="Times New Roman" pitchFamily="18" charset="0"/>
                </a:rPr>
                <a:t>(b/w/d/q)</a:t>
              </a:r>
            </a:p>
            <a:p>
              <a:endParaRPr lang="en-US" sz="1400" dirty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en-US" sz="1400" dirty="0" err="1">
                  <a:latin typeface="Times New Roman" pitchFamily="18" charset="0"/>
                  <a:cs typeface="Times New Roman" pitchFamily="18" charset="0"/>
                </a:rPr>
                <a:t>std</a:t>
              </a:r>
              <a:endParaRPr lang="en-US" sz="1400" dirty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en-US" sz="1400" dirty="0" err="1">
                  <a:latin typeface="Times New Roman" pitchFamily="18" charset="0"/>
                  <a:cs typeface="Times New Roman" pitchFamily="18" charset="0"/>
                </a:rPr>
                <a:t>cld</a:t>
              </a:r>
              <a:endParaRPr lang="en-US" sz="14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535" name="Line 61"/>
            <p:cNvSpPr>
              <a:spLocks noChangeShapeType="1"/>
            </p:cNvSpPr>
            <p:nvPr/>
          </p:nvSpPr>
          <p:spPr bwMode="auto">
            <a:xfrm flipV="1">
              <a:off x="1959" y="1184"/>
              <a:ext cx="0" cy="132"/>
            </a:xfrm>
            <a:prstGeom prst="line">
              <a:avLst/>
            </a:prstGeom>
            <a:noFill/>
            <a:ln w="7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536" name="Rectangle 62"/>
            <p:cNvSpPr>
              <a:spLocks noChangeArrowheads="1"/>
            </p:cNvSpPr>
            <p:nvPr/>
          </p:nvSpPr>
          <p:spPr bwMode="auto">
            <a:xfrm>
              <a:off x="2026" y="1185"/>
              <a:ext cx="1186" cy="9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it-IT" sz="1400" dirty="0">
                  <a:latin typeface="Times New Roman" pitchFamily="18" charset="0"/>
                  <a:cs typeface="Times New Roman" pitchFamily="18" charset="0"/>
                </a:rPr>
                <a:t>lea ebx, [esi + edi*2 + 10]</a:t>
              </a:r>
            </a:p>
            <a:p>
              <a:r>
                <a:rPr lang="en-US" sz="1400" dirty="0" err="1">
                  <a:latin typeface="Times New Roman" pitchFamily="18" charset="0"/>
                  <a:cs typeface="Times New Roman" pitchFamily="18" charset="0"/>
                </a:rPr>
                <a:t>stosd</a:t>
              </a:r>
              <a:endParaRPr lang="en-US" sz="1400" dirty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en-US" sz="1400" dirty="0" err="1">
                  <a:latin typeface="Times New Roman" pitchFamily="18" charset="0"/>
                  <a:cs typeface="Times New Roman" pitchFamily="18" charset="0"/>
                </a:rPr>
                <a:t>lodsd</a:t>
              </a:r>
              <a:endParaRPr lang="en-US" sz="1400" dirty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en-US" sz="1400" dirty="0" err="1">
                  <a:latin typeface="Times New Roman" pitchFamily="18" charset="0"/>
                  <a:cs typeface="Times New Roman" pitchFamily="18" charset="0"/>
                </a:rPr>
                <a:t>movsd</a:t>
              </a:r>
              <a:endParaRPr lang="en-US" sz="1400" dirty="0">
                <a:latin typeface="Times New Roman" pitchFamily="18" charset="0"/>
                <a:cs typeface="Times New Roman" pitchFamily="18" charset="0"/>
              </a:endParaRPr>
            </a:p>
            <a:p>
              <a:endParaRPr lang="en-US" sz="1400" dirty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en-US" sz="1400" dirty="0" err="1">
                  <a:latin typeface="Times New Roman" pitchFamily="18" charset="0"/>
                  <a:cs typeface="Times New Roman" pitchFamily="18" charset="0"/>
                </a:rPr>
                <a:t>std</a:t>
              </a:r>
              <a:endParaRPr lang="en-US" sz="1400" dirty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en-US" sz="1400" dirty="0" err="1">
                  <a:latin typeface="Times New Roman" pitchFamily="18" charset="0"/>
                  <a:cs typeface="Times New Roman" pitchFamily="18" charset="0"/>
                </a:rPr>
                <a:t>cld</a:t>
              </a:r>
              <a:endParaRPr lang="en-US" sz="14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537" name="Line 63"/>
            <p:cNvSpPr>
              <a:spLocks noChangeShapeType="1"/>
            </p:cNvSpPr>
            <p:nvPr/>
          </p:nvSpPr>
          <p:spPr bwMode="auto">
            <a:xfrm flipV="1">
              <a:off x="3362" y="1184"/>
              <a:ext cx="0" cy="132"/>
            </a:xfrm>
            <a:prstGeom prst="line">
              <a:avLst/>
            </a:prstGeom>
            <a:noFill/>
            <a:ln w="7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538" name="Rectangle 64"/>
            <p:cNvSpPr>
              <a:spLocks noChangeArrowheads="1"/>
            </p:cNvSpPr>
            <p:nvPr/>
          </p:nvSpPr>
          <p:spPr bwMode="auto">
            <a:xfrm>
              <a:off x="3428" y="1185"/>
              <a:ext cx="1692" cy="9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sz="1400" dirty="0" err="1">
                  <a:latin typeface="Times New Roman" pitchFamily="18" charset="0"/>
                  <a:cs typeface="Times New Roman" pitchFamily="18" charset="0"/>
                </a:rPr>
                <a:t>ebx</a:t>
              </a:r>
              <a:r>
                <a:rPr lang="en-US" sz="14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400" i="1" dirty="0">
                  <a:latin typeface="Times New Roman" pitchFamily="18" charset="0"/>
                  <a:cs typeface="Times New Roman" pitchFamily="18" charset="0"/>
                </a:rPr>
                <a:t>← </a:t>
              </a:r>
              <a:r>
                <a:rPr lang="en-US" sz="1400" dirty="0" err="1">
                  <a:latin typeface="Times New Roman" pitchFamily="18" charset="0"/>
                  <a:cs typeface="Times New Roman" pitchFamily="18" charset="0"/>
                </a:rPr>
                <a:t>esi</a:t>
              </a:r>
              <a:r>
                <a:rPr lang="en-US" sz="1400" dirty="0">
                  <a:latin typeface="Times New Roman" pitchFamily="18" charset="0"/>
                  <a:cs typeface="Times New Roman" pitchFamily="18" charset="0"/>
                </a:rPr>
                <a:t> + </a:t>
              </a:r>
              <a:r>
                <a:rPr lang="en-US" sz="1400" dirty="0" err="1">
                  <a:latin typeface="Times New Roman" pitchFamily="18" charset="0"/>
                  <a:cs typeface="Times New Roman" pitchFamily="18" charset="0"/>
                </a:rPr>
                <a:t>edi</a:t>
              </a:r>
              <a:r>
                <a:rPr lang="en-US" sz="1400" dirty="0">
                  <a:latin typeface="Times New Roman" pitchFamily="18" charset="0"/>
                  <a:cs typeface="Times New Roman" pitchFamily="18" charset="0"/>
                </a:rPr>
                <a:t>*2 + 10</a:t>
              </a:r>
            </a:p>
            <a:p>
              <a:r>
                <a:rPr lang="en-US" sz="1400" dirty="0">
                  <a:latin typeface="Times New Roman" pitchFamily="18" charset="0"/>
                  <a:cs typeface="Times New Roman" pitchFamily="18" charset="0"/>
                </a:rPr>
                <a:t>[</a:t>
              </a:r>
              <a:r>
                <a:rPr lang="en-US" sz="1400" dirty="0" err="1">
                  <a:latin typeface="Times New Roman" pitchFamily="18" charset="0"/>
                  <a:cs typeface="Times New Roman" pitchFamily="18" charset="0"/>
                </a:rPr>
                <a:t>edi</a:t>
              </a:r>
              <a:r>
                <a:rPr lang="en-US" sz="1400" dirty="0">
                  <a:latin typeface="Times New Roman" pitchFamily="18" charset="0"/>
                  <a:cs typeface="Times New Roman" pitchFamily="18" charset="0"/>
                </a:rPr>
                <a:t>] </a:t>
              </a:r>
              <a:r>
                <a:rPr lang="en-US" sz="1400" i="1" dirty="0">
                  <a:latin typeface="Times New Roman" pitchFamily="18" charset="0"/>
                  <a:cs typeface="Times New Roman" pitchFamily="18" charset="0"/>
                </a:rPr>
                <a:t>← </a:t>
              </a:r>
              <a:r>
                <a:rPr lang="en-US" sz="1400" dirty="0" err="1">
                  <a:latin typeface="Times New Roman" pitchFamily="18" charset="0"/>
                  <a:cs typeface="Times New Roman" pitchFamily="18" charset="0"/>
                </a:rPr>
                <a:t>eax</a:t>
              </a:r>
              <a:r>
                <a:rPr lang="en-US" sz="1400" dirty="0">
                  <a:latin typeface="Times New Roman" pitchFamily="18" charset="0"/>
                  <a:cs typeface="Times New Roman" pitchFamily="18" charset="0"/>
                </a:rPr>
                <a:t>; </a:t>
              </a:r>
              <a:r>
                <a:rPr lang="en-US" sz="1400" dirty="0" err="1">
                  <a:latin typeface="Times New Roman" pitchFamily="18" charset="0"/>
                  <a:cs typeface="Times New Roman" pitchFamily="18" charset="0"/>
                </a:rPr>
                <a:t>edi</a:t>
              </a:r>
              <a:r>
                <a:rPr lang="en-US" sz="14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400" i="1" dirty="0">
                  <a:latin typeface="Times New Roman" pitchFamily="18" charset="0"/>
                  <a:cs typeface="Times New Roman" pitchFamily="18" charset="0"/>
                </a:rPr>
                <a:t>← </a:t>
              </a:r>
              <a:r>
                <a:rPr lang="en-US" sz="1400" dirty="0" err="1">
                  <a:latin typeface="Times New Roman" pitchFamily="18" charset="0"/>
                  <a:cs typeface="Times New Roman" pitchFamily="18" charset="0"/>
                </a:rPr>
                <a:t>edi</a:t>
              </a:r>
              <a:r>
                <a:rPr lang="en-US" sz="1400" dirty="0">
                  <a:latin typeface="Times New Roman" pitchFamily="18" charset="0"/>
                  <a:cs typeface="Times New Roman" pitchFamily="18" charset="0"/>
                </a:rPr>
                <a:t> + 4 * (</a:t>
              </a:r>
              <a:r>
                <a:rPr lang="en-US" sz="1400" i="1" dirty="0">
                  <a:latin typeface="Times New Roman" pitchFamily="18" charset="0"/>
                  <a:cs typeface="Times New Roman" pitchFamily="18" charset="0"/>
                </a:rPr>
                <a:t>−</a:t>
              </a:r>
              <a:r>
                <a:rPr lang="en-US" sz="1400" dirty="0">
                  <a:latin typeface="Times New Roman" pitchFamily="18" charset="0"/>
                  <a:cs typeface="Times New Roman" pitchFamily="18" charset="0"/>
                </a:rPr>
                <a:t>1)</a:t>
              </a:r>
              <a:r>
                <a:rPr lang="en-US" sz="1400" i="1" baseline="30000" dirty="0">
                  <a:latin typeface="Times New Roman" pitchFamily="18" charset="0"/>
                  <a:cs typeface="Times New Roman" pitchFamily="18" charset="0"/>
                </a:rPr>
                <a:t>DF</a:t>
              </a:r>
            </a:p>
            <a:p>
              <a:r>
                <a:rPr lang="en-US" sz="1400" dirty="0" err="1">
                  <a:latin typeface="Times New Roman" pitchFamily="18" charset="0"/>
                  <a:cs typeface="Times New Roman" pitchFamily="18" charset="0"/>
                </a:rPr>
                <a:t>eax</a:t>
              </a:r>
              <a:r>
                <a:rPr lang="en-US" sz="14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400" i="1" dirty="0">
                  <a:latin typeface="Times New Roman" pitchFamily="18" charset="0"/>
                  <a:cs typeface="Times New Roman" pitchFamily="18" charset="0"/>
                </a:rPr>
                <a:t>← </a:t>
              </a:r>
              <a:r>
                <a:rPr lang="en-US" sz="1400" dirty="0">
                  <a:latin typeface="Times New Roman" pitchFamily="18" charset="0"/>
                  <a:cs typeface="Times New Roman" pitchFamily="18" charset="0"/>
                </a:rPr>
                <a:t>[</a:t>
              </a:r>
              <a:r>
                <a:rPr lang="en-US" sz="1400" dirty="0" err="1">
                  <a:latin typeface="Times New Roman" pitchFamily="18" charset="0"/>
                  <a:cs typeface="Times New Roman" pitchFamily="18" charset="0"/>
                </a:rPr>
                <a:t>esi</a:t>
              </a:r>
              <a:r>
                <a:rPr lang="en-US" sz="1400" dirty="0">
                  <a:latin typeface="Times New Roman" pitchFamily="18" charset="0"/>
                  <a:cs typeface="Times New Roman" pitchFamily="18" charset="0"/>
                </a:rPr>
                <a:t>]; </a:t>
              </a:r>
              <a:r>
                <a:rPr lang="en-US" sz="1400" dirty="0" err="1">
                  <a:latin typeface="Times New Roman" pitchFamily="18" charset="0"/>
                  <a:cs typeface="Times New Roman" pitchFamily="18" charset="0"/>
                </a:rPr>
                <a:t>esi</a:t>
              </a:r>
              <a:r>
                <a:rPr lang="en-US" sz="14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400" i="1" dirty="0">
                  <a:latin typeface="Times New Roman" pitchFamily="18" charset="0"/>
                  <a:cs typeface="Times New Roman" pitchFamily="18" charset="0"/>
                </a:rPr>
                <a:t>← </a:t>
              </a:r>
              <a:r>
                <a:rPr lang="en-US" sz="1400" dirty="0" err="1">
                  <a:latin typeface="Times New Roman" pitchFamily="18" charset="0"/>
                  <a:cs typeface="Times New Roman" pitchFamily="18" charset="0"/>
                </a:rPr>
                <a:t>esi</a:t>
              </a:r>
              <a:r>
                <a:rPr lang="en-US" sz="1400" dirty="0">
                  <a:latin typeface="Times New Roman" pitchFamily="18" charset="0"/>
                  <a:cs typeface="Times New Roman" pitchFamily="18" charset="0"/>
                </a:rPr>
                <a:t> + 4 * (</a:t>
              </a:r>
              <a:r>
                <a:rPr lang="en-US" sz="1400" i="1" dirty="0">
                  <a:latin typeface="Times New Roman" pitchFamily="18" charset="0"/>
                  <a:cs typeface="Times New Roman" pitchFamily="18" charset="0"/>
                </a:rPr>
                <a:t>−</a:t>
              </a:r>
              <a:r>
                <a:rPr lang="en-US" sz="1400" dirty="0">
                  <a:latin typeface="Times New Roman" pitchFamily="18" charset="0"/>
                  <a:cs typeface="Times New Roman" pitchFamily="18" charset="0"/>
                </a:rPr>
                <a:t>1)</a:t>
              </a:r>
              <a:r>
                <a:rPr lang="en-US" sz="1400" i="1" baseline="30000" dirty="0">
                  <a:latin typeface="Times New Roman" pitchFamily="18" charset="0"/>
                  <a:cs typeface="Times New Roman" pitchFamily="18" charset="0"/>
                </a:rPr>
                <a:t>DF</a:t>
              </a:r>
            </a:p>
            <a:p>
              <a:r>
                <a:rPr lang="it-IT" sz="1400" dirty="0">
                  <a:latin typeface="Times New Roman" pitchFamily="18" charset="0"/>
                  <a:cs typeface="Times New Roman" pitchFamily="18" charset="0"/>
                </a:rPr>
                <a:t>[edi] </a:t>
              </a:r>
              <a:r>
                <a:rPr lang="it-IT" sz="1400" i="1" dirty="0">
                  <a:latin typeface="Times New Roman" pitchFamily="18" charset="0"/>
                  <a:cs typeface="Times New Roman" pitchFamily="18" charset="0"/>
                </a:rPr>
                <a:t>← </a:t>
              </a:r>
              <a:r>
                <a:rPr lang="it-IT" sz="1400" dirty="0">
                  <a:latin typeface="Times New Roman" pitchFamily="18" charset="0"/>
                  <a:cs typeface="Times New Roman" pitchFamily="18" charset="0"/>
                </a:rPr>
                <a:t>[esi] ; esi </a:t>
              </a:r>
              <a:r>
                <a:rPr lang="it-IT" sz="1400" i="1" dirty="0">
                  <a:latin typeface="Times New Roman" pitchFamily="18" charset="0"/>
                  <a:cs typeface="Times New Roman" pitchFamily="18" charset="0"/>
                </a:rPr>
                <a:t>← </a:t>
              </a:r>
              <a:r>
                <a:rPr lang="it-IT" sz="1400" dirty="0">
                  <a:latin typeface="Times New Roman" pitchFamily="18" charset="0"/>
                  <a:cs typeface="Times New Roman" pitchFamily="18" charset="0"/>
                </a:rPr>
                <a:t>esi + 4 * (</a:t>
              </a:r>
              <a:r>
                <a:rPr lang="it-IT" sz="1400" i="1" dirty="0">
                  <a:latin typeface="Times New Roman" pitchFamily="18" charset="0"/>
                  <a:cs typeface="Times New Roman" pitchFamily="18" charset="0"/>
                </a:rPr>
                <a:t>−</a:t>
              </a:r>
              <a:r>
                <a:rPr lang="it-IT" sz="1400" dirty="0">
                  <a:latin typeface="Times New Roman" pitchFamily="18" charset="0"/>
                  <a:cs typeface="Times New Roman" pitchFamily="18" charset="0"/>
                </a:rPr>
                <a:t>1)</a:t>
              </a:r>
              <a:r>
                <a:rPr lang="it-IT" sz="1400" i="1" baseline="30000" dirty="0">
                  <a:latin typeface="Times New Roman" pitchFamily="18" charset="0"/>
                  <a:cs typeface="Times New Roman" pitchFamily="18" charset="0"/>
                </a:rPr>
                <a:t>DF</a:t>
              </a:r>
            </a:p>
            <a:p>
              <a:r>
                <a:rPr lang="en-US" sz="1400" dirty="0" err="1">
                  <a:latin typeface="Times New Roman" pitchFamily="18" charset="0"/>
                  <a:cs typeface="Times New Roman" pitchFamily="18" charset="0"/>
                </a:rPr>
                <a:t>edi</a:t>
              </a:r>
              <a:r>
                <a:rPr lang="en-US" sz="14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400" i="1" dirty="0">
                  <a:latin typeface="Times New Roman" pitchFamily="18" charset="0"/>
                  <a:cs typeface="Times New Roman" pitchFamily="18" charset="0"/>
                </a:rPr>
                <a:t>← </a:t>
              </a:r>
              <a:r>
                <a:rPr lang="en-US" sz="1400" dirty="0" err="1">
                  <a:latin typeface="Times New Roman" pitchFamily="18" charset="0"/>
                  <a:cs typeface="Times New Roman" pitchFamily="18" charset="0"/>
                </a:rPr>
                <a:t>edi</a:t>
              </a:r>
              <a:r>
                <a:rPr lang="en-US" sz="1400" dirty="0">
                  <a:latin typeface="Times New Roman" pitchFamily="18" charset="0"/>
                  <a:cs typeface="Times New Roman" pitchFamily="18" charset="0"/>
                </a:rPr>
                <a:t> + 4 * (</a:t>
              </a:r>
              <a:r>
                <a:rPr lang="en-US" sz="1400" i="1" dirty="0">
                  <a:latin typeface="Times New Roman" pitchFamily="18" charset="0"/>
                  <a:cs typeface="Times New Roman" pitchFamily="18" charset="0"/>
                </a:rPr>
                <a:t>−</a:t>
              </a:r>
              <a:r>
                <a:rPr lang="en-US" sz="1400" dirty="0">
                  <a:latin typeface="Times New Roman" pitchFamily="18" charset="0"/>
                  <a:cs typeface="Times New Roman" pitchFamily="18" charset="0"/>
                </a:rPr>
                <a:t>1)</a:t>
              </a:r>
              <a:r>
                <a:rPr lang="en-US" sz="1400" i="1" baseline="30000" dirty="0">
                  <a:latin typeface="Times New Roman" pitchFamily="18" charset="0"/>
                  <a:cs typeface="Times New Roman" pitchFamily="18" charset="0"/>
                </a:rPr>
                <a:t>DF</a:t>
              </a:r>
            </a:p>
            <a:p>
              <a:r>
                <a:rPr lang="en-US" sz="1400" dirty="0">
                  <a:latin typeface="Times New Roman" pitchFamily="18" charset="0"/>
                  <a:cs typeface="Times New Roman" pitchFamily="18" charset="0"/>
                </a:rPr>
                <a:t>DF </a:t>
              </a:r>
              <a:r>
                <a:rPr lang="en-US" sz="1400" i="1" dirty="0">
                  <a:latin typeface="Times New Roman" pitchFamily="18" charset="0"/>
                  <a:cs typeface="Times New Roman" pitchFamily="18" charset="0"/>
                </a:rPr>
                <a:t>← </a:t>
              </a:r>
              <a:r>
                <a:rPr lang="en-US" sz="1400" dirty="0">
                  <a:latin typeface="Times New Roman" pitchFamily="18" charset="0"/>
                  <a:cs typeface="Times New Roman" pitchFamily="18" charset="0"/>
                </a:rPr>
                <a:t>1</a:t>
              </a:r>
            </a:p>
            <a:p>
              <a:r>
                <a:rPr lang="en-US" sz="1400" dirty="0">
                  <a:latin typeface="Times New Roman" pitchFamily="18" charset="0"/>
                  <a:cs typeface="Times New Roman" pitchFamily="18" charset="0"/>
                </a:rPr>
                <a:t>DF </a:t>
              </a:r>
              <a:r>
                <a:rPr lang="en-US" sz="1400" i="1" dirty="0">
                  <a:latin typeface="Times New Roman" pitchFamily="18" charset="0"/>
                  <a:cs typeface="Times New Roman" pitchFamily="18" charset="0"/>
                </a:rPr>
                <a:t>← </a:t>
              </a:r>
              <a:r>
                <a:rPr lang="en-US" sz="1400" dirty="0">
                  <a:latin typeface="Times New Roman" pitchFamily="18" charset="0"/>
                  <a:cs typeface="Times New Roman" pitchFamily="18" charset="0"/>
                </a:rPr>
                <a:t>0</a:t>
              </a:r>
            </a:p>
          </p:txBody>
        </p:sp>
        <p:sp>
          <p:nvSpPr>
            <p:cNvPr id="21539" name="Freeform 65"/>
            <p:cNvSpPr>
              <a:spLocks noEditPoints="1"/>
            </p:cNvSpPr>
            <p:nvPr/>
          </p:nvSpPr>
          <p:spPr bwMode="auto">
            <a:xfrm>
              <a:off x="1042" y="1184"/>
              <a:ext cx="4361" cy="272"/>
            </a:xfrm>
            <a:custGeom>
              <a:avLst/>
              <a:gdLst>
                <a:gd name="T0" fmla="*/ 590 w 594"/>
                <a:gd name="T1" fmla="*/ 18 h 37"/>
                <a:gd name="T2" fmla="*/ 590 w 594"/>
                <a:gd name="T3" fmla="*/ 0 h 37"/>
                <a:gd name="T4" fmla="*/ 594 w 594"/>
                <a:gd name="T5" fmla="*/ 18 h 37"/>
                <a:gd name="T6" fmla="*/ 594 w 594"/>
                <a:gd name="T7" fmla="*/ 0 h 37"/>
                <a:gd name="T8" fmla="*/ 0 w 594"/>
                <a:gd name="T9" fmla="*/ 19 h 37"/>
                <a:gd name="T10" fmla="*/ 594 w 594"/>
                <a:gd name="T11" fmla="*/ 19 h 37"/>
                <a:gd name="T12" fmla="*/ 0 w 594"/>
                <a:gd name="T13" fmla="*/ 37 h 37"/>
                <a:gd name="T14" fmla="*/ 0 w 594"/>
                <a:gd name="T15" fmla="*/ 19 h 37"/>
                <a:gd name="T16" fmla="*/ 4 w 594"/>
                <a:gd name="T17" fmla="*/ 37 h 37"/>
                <a:gd name="T18" fmla="*/ 4 w 594"/>
                <a:gd name="T19" fmla="*/ 19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94" h="37">
                  <a:moveTo>
                    <a:pt x="590" y="18"/>
                  </a:moveTo>
                  <a:lnTo>
                    <a:pt x="590" y="0"/>
                  </a:lnTo>
                  <a:moveTo>
                    <a:pt x="594" y="18"/>
                  </a:moveTo>
                  <a:lnTo>
                    <a:pt x="594" y="0"/>
                  </a:lnTo>
                  <a:moveTo>
                    <a:pt x="0" y="19"/>
                  </a:moveTo>
                  <a:lnTo>
                    <a:pt x="594" y="19"/>
                  </a:lnTo>
                  <a:moveTo>
                    <a:pt x="0" y="37"/>
                  </a:moveTo>
                  <a:lnTo>
                    <a:pt x="0" y="19"/>
                  </a:lnTo>
                  <a:moveTo>
                    <a:pt x="4" y="37"/>
                  </a:moveTo>
                  <a:lnTo>
                    <a:pt x="4" y="19"/>
                  </a:lnTo>
                </a:path>
              </a:pathLst>
            </a:custGeom>
            <a:noFill/>
            <a:ln w="7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540" name="Line 66"/>
            <p:cNvSpPr>
              <a:spLocks noChangeShapeType="1"/>
            </p:cNvSpPr>
            <p:nvPr/>
          </p:nvSpPr>
          <p:spPr bwMode="auto">
            <a:xfrm flipV="1">
              <a:off x="1959" y="1324"/>
              <a:ext cx="0" cy="132"/>
            </a:xfrm>
            <a:prstGeom prst="line">
              <a:avLst/>
            </a:prstGeom>
            <a:noFill/>
            <a:ln w="7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541" name="Line 67"/>
            <p:cNvSpPr>
              <a:spLocks noChangeShapeType="1"/>
            </p:cNvSpPr>
            <p:nvPr/>
          </p:nvSpPr>
          <p:spPr bwMode="auto">
            <a:xfrm flipV="1">
              <a:off x="3362" y="1324"/>
              <a:ext cx="0" cy="132"/>
            </a:xfrm>
            <a:prstGeom prst="line">
              <a:avLst/>
            </a:prstGeom>
            <a:noFill/>
            <a:ln w="7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542" name="Freeform 68"/>
            <p:cNvSpPr>
              <a:spLocks noEditPoints="1"/>
            </p:cNvSpPr>
            <p:nvPr/>
          </p:nvSpPr>
          <p:spPr bwMode="auto">
            <a:xfrm>
              <a:off x="1042" y="1324"/>
              <a:ext cx="4361" cy="271"/>
            </a:xfrm>
            <a:custGeom>
              <a:avLst/>
              <a:gdLst>
                <a:gd name="T0" fmla="*/ 590 w 594"/>
                <a:gd name="T1" fmla="*/ 18 h 37"/>
                <a:gd name="T2" fmla="*/ 590 w 594"/>
                <a:gd name="T3" fmla="*/ 0 h 37"/>
                <a:gd name="T4" fmla="*/ 594 w 594"/>
                <a:gd name="T5" fmla="*/ 18 h 37"/>
                <a:gd name="T6" fmla="*/ 594 w 594"/>
                <a:gd name="T7" fmla="*/ 0 h 37"/>
                <a:gd name="T8" fmla="*/ 0 w 594"/>
                <a:gd name="T9" fmla="*/ 18 h 37"/>
                <a:gd name="T10" fmla="*/ 594 w 594"/>
                <a:gd name="T11" fmla="*/ 18 h 37"/>
                <a:gd name="T12" fmla="*/ 0 w 594"/>
                <a:gd name="T13" fmla="*/ 37 h 37"/>
                <a:gd name="T14" fmla="*/ 0 w 594"/>
                <a:gd name="T15" fmla="*/ 19 h 37"/>
                <a:gd name="T16" fmla="*/ 4 w 594"/>
                <a:gd name="T17" fmla="*/ 37 h 37"/>
                <a:gd name="T18" fmla="*/ 4 w 594"/>
                <a:gd name="T19" fmla="*/ 19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94" h="37">
                  <a:moveTo>
                    <a:pt x="590" y="18"/>
                  </a:moveTo>
                  <a:lnTo>
                    <a:pt x="590" y="0"/>
                  </a:lnTo>
                  <a:moveTo>
                    <a:pt x="594" y="18"/>
                  </a:moveTo>
                  <a:lnTo>
                    <a:pt x="594" y="0"/>
                  </a:lnTo>
                  <a:moveTo>
                    <a:pt x="0" y="18"/>
                  </a:moveTo>
                  <a:lnTo>
                    <a:pt x="594" y="18"/>
                  </a:lnTo>
                  <a:moveTo>
                    <a:pt x="0" y="37"/>
                  </a:moveTo>
                  <a:lnTo>
                    <a:pt x="0" y="19"/>
                  </a:lnTo>
                  <a:moveTo>
                    <a:pt x="4" y="37"/>
                  </a:moveTo>
                  <a:lnTo>
                    <a:pt x="4" y="19"/>
                  </a:lnTo>
                </a:path>
              </a:pathLst>
            </a:custGeom>
            <a:noFill/>
            <a:ln w="7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543" name="Line 69"/>
            <p:cNvSpPr>
              <a:spLocks noChangeShapeType="1"/>
            </p:cNvSpPr>
            <p:nvPr/>
          </p:nvSpPr>
          <p:spPr bwMode="auto">
            <a:xfrm flipV="1">
              <a:off x="1959" y="1463"/>
              <a:ext cx="0" cy="132"/>
            </a:xfrm>
            <a:prstGeom prst="line">
              <a:avLst/>
            </a:prstGeom>
            <a:noFill/>
            <a:ln w="7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544" name="Line 70"/>
            <p:cNvSpPr>
              <a:spLocks noChangeShapeType="1"/>
            </p:cNvSpPr>
            <p:nvPr/>
          </p:nvSpPr>
          <p:spPr bwMode="auto">
            <a:xfrm flipV="1">
              <a:off x="3362" y="1463"/>
              <a:ext cx="0" cy="132"/>
            </a:xfrm>
            <a:prstGeom prst="line">
              <a:avLst/>
            </a:prstGeom>
            <a:noFill/>
            <a:ln w="7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545" name="Freeform 71"/>
            <p:cNvSpPr>
              <a:spLocks noEditPoints="1"/>
            </p:cNvSpPr>
            <p:nvPr/>
          </p:nvSpPr>
          <p:spPr bwMode="auto">
            <a:xfrm>
              <a:off x="1042" y="1463"/>
              <a:ext cx="4361" cy="397"/>
            </a:xfrm>
            <a:custGeom>
              <a:avLst/>
              <a:gdLst>
                <a:gd name="T0" fmla="*/ 590 w 594"/>
                <a:gd name="T1" fmla="*/ 18 h 54"/>
                <a:gd name="T2" fmla="*/ 590 w 594"/>
                <a:gd name="T3" fmla="*/ 0 h 54"/>
                <a:gd name="T4" fmla="*/ 594 w 594"/>
                <a:gd name="T5" fmla="*/ 18 h 54"/>
                <a:gd name="T6" fmla="*/ 594 w 594"/>
                <a:gd name="T7" fmla="*/ 0 h 54"/>
                <a:gd name="T8" fmla="*/ 0 w 594"/>
                <a:gd name="T9" fmla="*/ 18 h 54"/>
                <a:gd name="T10" fmla="*/ 594 w 594"/>
                <a:gd name="T11" fmla="*/ 18 h 54"/>
                <a:gd name="T12" fmla="*/ 0 w 594"/>
                <a:gd name="T13" fmla="*/ 54 h 54"/>
                <a:gd name="T14" fmla="*/ 0 w 594"/>
                <a:gd name="T15" fmla="*/ 18 h 54"/>
                <a:gd name="T16" fmla="*/ 4 w 594"/>
                <a:gd name="T17" fmla="*/ 54 h 54"/>
                <a:gd name="T18" fmla="*/ 4 w 594"/>
                <a:gd name="T19" fmla="*/ 18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94" h="54">
                  <a:moveTo>
                    <a:pt x="590" y="18"/>
                  </a:moveTo>
                  <a:lnTo>
                    <a:pt x="590" y="0"/>
                  </a:lnTo>
                  <a:moveTo>
                    <a:pt x="594" y="18"/>
                  </a:moveTo>
                  <a:lnTo>
                    <a:pt x="594" y="0"/>
                  </a:lnTo>
                  <a:moveTo>
                    <a:pt x="0" y="18"/>
                  </a:moveTo>
                  <a:lnTo>
                    <a:pt x="594" y="18"/>
                  </a:lnTo>
                  <a:moveTo>
                    <a:pt x="0" y="54"/>
                  </a:moveTo>
                  <a:lnTo>
                    <a:pt x="0" y="18"/>
                  </a:lnTo>
                  <a:moveTo>
                    <a:pt x="4" y="54"/>
                  </a:moveTo>
                  <a:lnTo>
                    <a:pt x="4" y="18"/>
                  </a:lnTo>
                </a:path>
              </a:pathLst>
            </a:custGeom>
            <a:noFill/>
            <a:ln w="7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546" name="Line 72"/>
            <p:cNvSpPr>
              <a:spLocks noChangeShapeType="1"/>
            </p:cNvSpPr>
            <p:nvPr/>
          </p:nvSpPr>
          <p:spPr bwMode="auto">
            <a:xfrm flipV="1">
              <a:off x="1959" y="1595"/>
              <a:ext cx="0" cy="265"/>
            </a:xfrm>
            <a:prstGeom prst="line">
              <a:avLst/>
            </a:prstGeom>
            <a:noFill/>
            <a:ln w="7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547" name="Line 73"/>
            <p:cNvSpPr>
              <a:spLocks noChangeShapeType="1"/>
            </p:cNvSpPr>
            <p:nvPr/>
          </p:nvSpPr>
          <p:spPr bwMode="auto">
            <a:xfrm flipV="1">
              <a:off x="3362" y="1595"/>
              <a:ext cx="0" cy="265"/>
            </a:xfrm>
            <a:prstGeom prst="line">
              <a:avLst/>
            </a:prstGeom>
            <a:noFill/>
            <a:ln w="7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548" name="Freeform 74"/>
            <p:cNvSpPr>
              <a:spLocks noEditPoints="1"/>
            </p:cNvSpPr>
            <p:nvPr/>
          </p:nvSpPr>
          <p:spPr bwMode="auto">
            <a:xfrm>
              <a:off x="1042" y="1595"/>
              <a:ext cx="4361" cy="404"/>
            </a:xfrm>
            <a:custGeom>
              <a:avLst/>
              <a:gdLst>
                <a:gd name="T0" fmla="*/ 590 w 594"/>
                <a:gd name="T1" fmla="*/ 36 h 55"/>
                <a:gd name="T2" fmla="*/ 590 w 594"/>
                <a:gd name="T3" fmla="*/ 0 h 55"/>
                <a:gd name="T4" fmla="*/ 594 w 594"/>
                <a:gd name="T5" fmla="*/ 36 h 55"/>
                <a:gd name="T6" fmla="*/ 594 w 594"/>
                <a:gd name="T7" fmla="*/ 0 h 55"/>
                <a:gd name="T8" fmla="*/ 0 w 594"/>
                <a:gd name="T9" fmla="*/ 37 h 55"/>
                <a:gd name="T10" fmla="*/ 594 w 594"/>
                <a:gd name="T11" fmla="*/ 37 h 55"/>
                <a:gd name="T12" fmla="*/ 0 w 594"/>
                <a:gd name="T13" fmla="*/ 55 h 55"/>
                <a:gd name="T14" fmla="*/ 0 w 594"/>
                <a:gd name="T15" fmla="*/ 37 h 55"/>
                <a:gd name="T16" fmla="*/ 4 w 594"/>
                <a:gd name="T17" fmla="*/ 55 h 55"/>
                <a:gd name="T18" fmla="*/ 4 w 594"/>
                <a:gd name="T19" fmla="*/ 37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94" h="55">
                  <a:moveTo>
                    <a:pt x="590" y="36"/>
                  </a:moveTo>
                  <a:lnTo>
                    <a:pt x="590" y="0"/>
                  </a:lnTo>
                  <a:moveTo>
                    <a:pt x="594" y="36"/>
                  </a:moveTo>
                  <a:lnTo>
                    <a:pt x="594" y="0"/>
                  </a:lnTo>
                  <a:moveTo>
                    <a:pt x="0" y="37"/>
                  </a:moveTo>
                  <a:lnTo>
                    <a:pt x="594" y="37"/>
                  </a:lnTo>
                  <a:moveTo>
                    <a:pt x="0" y="55"/>
                  </a:moveTo>
                  <a:lnTo>
                    <a:pt x="0" y="37"/>
                  </a:lnTo>
                  <a:moveTo>
                    <a:pt x="4" y="55"/>
                  </a:moveTo>
                  <a:lnTo>
                    <a:pt x="4" y="37"/>
                  </a:lnTo>
                </a:path>
              </a:pathLst>
            </a:custGeom>
            <a:noFill/>
            <a:ln w="7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549" name="Line 75"/>
            <p:cNvSpPr>
              <a:spLocks noChangeShapeType="1"/>
            </p:cNvSpPr>
            <p:nvPr/>
          </p:nvSpPr>
          <p:spPr bwMode="auto">
            <a:xfrm flipV="1">
              <a:off x="1959" y="1867"/>
              <a:ext cx="0" cy="132"/>
            </a:xfrm>
            <a:prstGeom prst="line">
              <a:avLst/>
            </a:prstGeom>
            <a:noFill/>
            <a:ln w="7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550" name="Line 76"/>
            <p:cNvSpPr>
              <a:spLocks noChangeShapeType="1"/>
            </p:cNvSpPr>
            <p:nvPr/>
          </p:nvSpPr>
          <p:spPr bwMode="auto">
            <a:xfrm flipV="1">
              <a:off x="3362" y="1867"/>
              <a:ext cx="0" cy="132"/>
            </a:xfrm>
            <a:prstGeom prst="line">
              <a:avLst/>
            </a:prstGeom>
            <a:noFill/>
            <a:ln w="7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551" name="Freeform 77"/>
            <p:cNvSpPr>
              <a:spLocks noEditPoints="1"/>
            </p:cNvSpPr>
            <p:nvPr/>
          </p:nvSpPr>
          <p:spPr bwMode="auto">
            <a:xfrm>
              <a:off x="1042" y="1867"/>
              <a:ext cx="4361" cy="272"/>
            </a:xfrm>
            <a:custGeom>
              <a:avLst/>
              <a:gdLst>
                <a:gd name="T0" fmla="*/ 590 w 594"/>
                <a:gd name="T1" fmla="*/ 18 h 37"/>
                <a:gd name="T2" fmla="*/ 590 w 594"/>
                <a:gd name="T3" fmla="*/ 0 h 37"/>
                <a:gd name="T4" fmla="*/ 594 w 594"/>
                <a:gd name="T5" fmla="*/ 18 h 37"/>
                <a:gd name="T6" fmla="*/ 594 w 594"/>
                <a:gd name="T7" fmla="*/ 0 h 37"/>
                <a:gd name="T8" fmla="*/ 0 w 594"/>
                <a:gd name="T9" fmla="*/ 18 h 37"/>
                <a:gd name="T10" fmla="*/ 594 w 594"/>
                <a:gd name="T11" fmla="*/ 18 h 37"/>
                <a:gd name="T12" fmla="*/ 0 w 594"/>
                <a:gd name="T13" fmla="*/ 37 h 37"/>
                <a:gd name="T14" fmla="*/ 0 w 594"/>
                <a:gd name="T15" fmla="*/ 19 h 37"/>
                <a:gd name="T16" fmla="*/ 4 w 594"/>
                <a:gd name="T17" fmla="*/ 37 h 37"/>
                <a:gd name="T18" fmla="*/ 4 w 594"/>
                <a:gd name="T19" fmla="*/ 19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94" h="37">
                  <a:moveTo>
                    <a:pt x="590" y="18"/>
                  </a:moveTo>
                  <a:lnTo>
                    <a:pt x="590" y="0"/>
                  </a:lnTo>
                  <a:moveTo>
                    <a:pt x="594" y="18"/>
                  </a:moveTo>
                  <a:lnTo>
                    <a:pt x="594" y="0"/>
                  </a:lnTo>
                  <a:moveTo>
                    <a:pt x="0" y="18"/>
                  </a:moveTo>
                  <a:lnTo>
                    <a:pt x="594" y="18"/>
                  </a:lnTo>
                  <a:moveTo>
                    <a:pt x="0" y="37"/>
                  </a:moveTo>
                  <a:lnTo>
                    <a:pt x="0" y="19"/>
                  </a:lnTo>
                  <a:moveTo>
                    <a:pt x="4" y="37"/>
                  </a:moveTo>
                  <a:lnTo>
                    <a:pt x="4" y="19"/>
                  </a:lnTo>
                </a:path>
              </a:pathLst>
            </a:custGeom>
            <a:noFill/>
            <a:ln w="7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552" name="Line 78"/>
            <p:cNvSpPr>
              <a:spLocks noChangeShapeType="1"/>
            </p:cNvSpPr>
            <p:nvPr/>
          </p:nvSpPr>
          <p:spPr bwMode="auto">
            <a:xfrm flipV="1">
              <a:off x="1959" y="2007"/>
              <a:ext cx="0" cy="132"/>
            </a:xfrm>
            <a:prstGeom prst="line">
              <a:avLst/>
            </a:prstGeom>
            <a:noFill/>
            <a:ln w="7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554" name="Line 79"/>
            <p:cNvSpPr>
              <a:spLocks noChangeShapeType="1"/>
            </p:cNvSpPr>
            <p:nvPr/>
          </p:nvSpPr>
          <p:spPr bwMode="auto">
            <a:xfrm flipV="1">
              <a:off x="3362" y="2007"/>
              <a:ext cx="0" cy="132"/>
            </a:xfrm>
            <a:prstGeom prst="line">
              <a:avLst/>
            </a:prstGeom>
            <a:noFill/>
            <a:ln w="7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555" name="Freeform 80"/>
            <p:cNvSpPr>
              <a:spLocks noEditPoints="1"/>
            </p:cNvSpPr>
            <p:nvPr/>
          </p:nvSpPr>
          <p:spPr bwMode="auto">
            <a:xfrm>
              <a:off x="1042" y="2007"/>
              <a:ext cx="4361" cy="264"/>
            </a:xfrm>
            <a:custGeom>
              <a:avLst/>
              <a:gdLst>
                <a:gd name="T0" fmla="*/ 590 w 594"/>
                <a:gd name="T1" fmla="*/ 18 h 36"/>
                <a:gd name="T2" fmla="*/ 590 w 594"/>
                <a:gd name="T3" fmla="*/ 0 h 36"/>
                <a:gd name="T4" fmla="*/ 594 w 594"/>
                <a:gd name="T5" fmla="*/ 18 h 36"/>
                <a:gd name="T6" fmla="*/ 594 w 594"/>
                <a:gd name="T7" fmla="*/ 0 h 36"/>
                <a:gd name="T8" fmla="*/ 0 w 594"/>
                <a:gd name="T9" fmla="*/ 18 h 36"/>
                <a:gd name="T10" fmla="*/ 594 w 594"/>
                <a:gd name="T11" fmla="*/ 18 h 36"/>
                <a:gd name="T12" fmla="*/ 0 w 594"/>
                <a:gd name="T13" fmla="*/ 36 h 36"/>
                <a:gd name="T14" fmla="*/ 0 w 594"/>
                <a:gd name="T15" fmla="*/ 18 h 36"/>
                <a:gd name="T16" fmla="*/ 4 w 594"/>
                <a:gd name="T17" fmla="*/ 36 h 36"/>
                <a:gd name="T18" fmla="*/ 4 w 594"/>
                <a:gd name="T19" fmla="*/ 18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94" h="36">
                  <a:moveTo>
                    <a:pt x="590" y="18"/>
                  </a:moveTo>
                  <a:lnTo>
                    <a:pt x="590" y="0"/>
                  </a:lnTo>
                  <a:moveTo>
                    <a:pt x="594" y="18"/>
                  </a:moveTo>
                  <a:lnTo>
                    <a:pt x="594" y="0"/>
                  </a:lnTo>
                  <a:moveTo>
                    <a:pt x="0" y="18"/>
                  </a:moveTo>
                  <a:lnTo>
                    <a:pt x="594" y="18"/>
                  </a:lnTo>
                  <a:moveTo>
                    <a:pt x="0" y="36"/>
                  </a:moveTo>
                  <a:lnTo>
                    <a:pt x="0" y="18"/>
                  </a:lnTo>
                  <a:moveTo>
                    <a:pt x="4" y="36"/>
                  </a:moveTo>
                  <a:lnTo>
                    <a:pt x="4" y="18"/>
                  </a:lnTo>
                </a:path>
              </a:pathLst>
            </a:custGeom>
            <a:noFill/>
            <a:ln w="7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556" name="Rectangle 81"/>
            <p:cNvSpPr>
              <a:spLocks noChangeArrowheads="1"/>
            </p:cNvSpPr>
            <p:nvPr/>
          </p:nvSpPr>
          <p:spPr bwMode="auto">
            <a:xfrm>
              <a:off x="2694" y="2139"/>
              <a:ext cx="976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sz="1400" i="1" dirty="0">
                  <a:latin typeface="Times New Roman" pitchFamily="18" charset="0"/>
                  <a:cs typeface="Times New Roman" pitchFamily="18" charset="0"/>
                </a:rPr>
                <a:t>DF → </a:t>
              </a:r>
              <a:r>
                <a:rPr lang="en-US" sz="1400" dirty="0">
                  <a:latin typeface="Times New Roman" pitchFamily="18" charset="0"/>
                  <a:cs typeface="Times New Roman" pitchFamily="18" charset="0"/>
                </a:rPr>
                <a:t>Direction Flag</a:t>
              </a:r>
            </a:p>
          </p:txBody>
        </p:sp>
        <p:sp>
          <p:nvSpPr>
            <p:cNvPr id="21557" name="Freeform 82"/>
            <p:cNvSpPr>
              <a:spLocks noEditPoints="1"/>
            </p:cNvSpPr>
            <p:nvPr/>
          </p:nvSpPr>
          <p:spPr bwMode="auto">
            <a:xfrm>
              <a:off x="1042" y="2139"/>
              <a:ext cx="4361" cy="161"/>
            </a:xfrm>
            <a:custGeom>
              <a:avLst/>
              <a:gdLst>
                <a:gd name="T0" fmla="*/ 590 w 594"/>
                <a:gd name="T1" fmla="*/ 18 h 22"/>
                <a:gd name="T2" fmla="*/ 590 w 594"/>
                <a:gd name="T3" fmla="*/ 0 h 22"/>
                <a:gd name="T4" fmla="*/ 594 w 594"/>
                <a:gd name="T5" fmla="*/ 18 h 22"/>
                <a:gd name="T6" fmla="*/ 594 w 594"/>
                <a:gd name="T7" fmla="*/ 0 h 22"/>
                <a:gd name="T8" fmla="*/ 0 w 594"/>
                <a:gd name="T9" fmla="*/ 18 h 22"/>
                <a:gd name="T10" fmla="*/ 594 w 594"/>
                <a:gd name="T11" fmla="*/ 18 h 22"/>
                <a:gd name="T12" fmla="*/ 0 w 594"/>
                <a:gd name="T13" fmla="*/ 22 h 22"/>
                <a:gd name="T14" fmla="*/ 594 w 594"/>
                <a:gd name="T1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94" h="22">
                  <a:moveTo>
                    <a:pt x="590" y="18"/>
                  </a:moveTo>
                  <a:lnTo>
                    <a:pt x="590" y="0"/>
                  </a:lnTo>
                  <a:moveTo>
                    <a:pt x="594" y="18"/>
                  </a:moveTo>
                  <a:lnTo>
                    <a:pt x="594" y="0"/>
                  </a:lnTo>
                  <a:moveTo>
                    <a:pt x="0" y="18"/>
                  </a:moveTo>
                  <a:lnTo>
                    <a:pt x="594" y="18"/>
                  </a:lnTo>
                  <a:moveTo>
                    <a:pt x="0" y="22"/>
                  </a:moveTo>
                  <a:lnTo>
                    <a:pt x="594" y="22"/>
                  </a:lnTo>
                </a:path>
              </a:pathLst>
            </a:custGeom>
            <a:noFill/>
            <a:ln w="7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62200" y="1600200"/>
            <a:ext cx="7467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>
                <a:latin typeface="Times New Roman" pitchFamily="18" charset="0"/>
                <a:cs typeface="Times New Roman" pitchFamily="18" charset="0"/>
              </a:rPr>
              <a:t>What is the value of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eax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after executing this code snippet?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362200" y="3981272"/>
            <a:ext cx="7467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Answer: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movsd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instruction transfer 4 bytes from the memory address</a:t>
            </a:r>
          </a:p>
          <a:p>
            <a:r>
              <a:rPr lang="en-US" i="1" dirty="0">
                <a:latin typeface="Times New Roman" pitchFamily="18" charset="0"/>
                <a:cs typeface="Times New Roman" pitchFamily="18" charset="0"/>
              </a:rPr>
              <a:t>specified in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esi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to the memory address specified in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edi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. Since we write</a:t>
            </a:r>
          </a:p>
          <a:p>
            <a:r>
              <a:rPr lang="en-US" i="1" dirty="0">
                <a:latin typeface="Times New Roman" pitchFamily="18" charset="0"/>
                <a:cs typeface="Times New Roman" pitchFamily="18" charset="0"/>
              </a:rPr>
              <a:t>192 to the memory address specified in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esi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, we shall read back the same</a:t>
            </a:r>
          </a:p>
          <a:p>
            <a:r>
              <a:rPr lang="en-US" i="1" dirty="0">
                <a:latin typeface="Times New Roman" pitchFamily="18" charset="0"/>
                <a:cs typeface="Times New Roman" pitchFamily="18" charset="0"/>
              </a:rPr>
              <a:t>value in the last line.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438400" y="2093745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i="1" dirty="0" err="1"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i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i="1" dirty="0" err="1">
                <a:latin typeface="Courier New" pitchFamily="49" charset="0"/>
                <a:cs typeface="Courier New" pitchFamily="49" charset="0"/>
              </a:rPr>
              <a:t>dword</a:t>
            </a:r>
            <a:r>
              <a:rPr lang="en-US" i="1" dirty="0">
                <a:latin typeface="Courier New" pitchFamily="49" charset="0"/>
                <a:cs typeface="Courier New" pitchFamily="49" charset="0"/>
              </a:rPr>
              <a:t> [esp+4], 192</a:t>
            </a:r>
          </a:p>
          <a:p>
            <a:r>
              <a:rPr lang="en-US" i="1" dirty="0">
                <a:latin typeface="Courier New" pitchFamily="49" charset="0"/>
                <a:cs typeface="Courier New" pitchFamily="49" charset="0"/>
              </a:rPr>
              <a:t>lea </a:t>
            </a:r>
            <a:r>
              <a:rPr lang="en-US" i="1" dirty="0" err="1">
                <a:latin typeface="Courier New" pitchFamily="49" charset="0"/>
                <a:cs typeface="Courier New" pitchFamily="49" charset="0"/>
              </a:rPr>
              <a:t>esi</a:t>
            </a:r>
            <a:r>
              <a:rPr lang="en-US" i="1" dirty="0">
                <a:latin typeface="Courier New" pitchFamily="49" charset="0"/>
                <a:cs typeface="Courier New" pitchFamily="49" charset="0"/>
              </a:rPr>
              <a:t>, [esp+4]</a:t>
            </a:r>
          </a:p>
          <a:p>
            <a:r>
              <a:rPr lang="en-US" i="1" dirty="0">
                <a:latin typeface="Courier New" pitchFamily="49" charset="0"/>
                <a:cs typeface="Courier New" pitchFamily="49" charset="0"/>
              </a:rPr>
              <a:t>lea </a:t>
            </a:r>
            <a:r>
              <a:rPr lang="en-US" i="1" dirty="0" err="1">
                <a:latin typeface="Courier New" pitchFamily="49" charset="0"/>
                <a:cs typeface="Courier New" pitchFamily="49" charset="0"/>
              </a:rPr>
              <a:t>edi</a:t>
            </a:r>
            <a:r>
              <a:rPr lang="en-US" i="1" dirty="0">
                <a:latin typeface="Courier New" pitchFamily="49" charset="0"/>
                <a:cs typeface="Courier New" pitchFamily="49" charset="0"/>
              </a:rPr>
              <a:t>, [esp+8]</a:t>
            </a:r>
          </a:p>
          <a:p>
            <a:r>
              <a:rPr lang="en-US" i="1" dirty="0" err="1">
                <a:latin typeface="Courier New" pitchFamily="49" charset="0"/>
                <a:cs typeface="Courier New" pitchFamily="49" charset="0"/>
              </a:rPr>
              <a:t>movsd</a:t>
            </a:r>
            <a:endParaRPr lang="en-US" i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i="1" dirty="0" err="1"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i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i="1" dirty="0" err="1">
                <a:latin typeface="Courier New" pitchFamily="49" charset="0"/>
                <a:cs typeface="Courier New" pitchFamily="49" charset="0"/>
              </a:rPr>
              <a:t>eax</a:t>
            </a:r>
            <a:r>
              <a:rPr lang="en-US" i="1" dirty="0">
                <a:latin typeface="Courier New" pitchFamily="49" charset="0"/>
                <a:cs typeface="Courier New" pitchFamily="49" charset="0"/>
              </a:rPr>
              <a:t>, [esp+8]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438400" y="2093745"/>
            <a:ext cx="7010400" cy="1653064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2489200" y="228601"/>
            <a:ext cx="7416800" cy="936625"/>
          </a:xfrm>
        </p:spPr>
        <p:txBody>
          <a:bodyPr vert="horz" lIns="0" tIns="0" rIns="0" bIns="0" rtlCol="0" anchor="ctr">
            <a:norm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fr-FR" dirty="0">
                <a:solidFill>
                  <a:schemeClr val="tx1"/>
                </a:solidFill>
              </a:rPr>
              <a:t>Power of String Instructions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2565400" y="4065588"/>
            <a:ext cx="7416800" cy="1878013"/>
          </a:xfrm>
        </p:spPr>
        <p:txBody>
          <a:bodyPr vert="horz" lIns="0" tIns="0" rIns="0" bIns="0" rtlCol="0">
            <a:normAutofit/>
          </a:bodyPr>
          <a:lstStyle>
            <a:defPPr marL="432000" marR="0" lvl="0" indent="-324000" algn="l" hangingPunct="1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defPPr>
            <a:lvl1pPr marL="432000" marR="0" lvl="0" indent="-324000" algn="l" hangingPunct="1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1pPr>
            <a:lvl2pPr marL="864000" marR="0" lvl="1" indent="-324000" algn="l" hangingPunct="1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tabLst/>
              <a:defRPr lang="fr-FR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2pPr>
            <a:lvl3pPr marL="1295999" marR="0" lvl="2" indent="-288000" algn="l" hangingPunct="1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3pPr>
            <a:lvl4pPr marL="1728000" marR="0" lvl="3" indent="-216000" algn="l" hangingPunct="1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4pPr>
            <a:lvl5pPr marL="2160000" marR="0" lvl="4" indent="-216000" algn="l" hangingPunct="1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5pPr>
            <a:lvl6pPr marL="2592000" marR="0" lvl="5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6pPr>
            <a:lvl7pPr marL="3024000" marR="0" lvl="6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7pPr>
            <a:lvl8pPr marL="3456000" marR="0" lvl="7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8pPr>
            <a:lvl9pPr marL="3887999" marR="0" lvl="8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9pPr>
          </a:lstStyle>
          <a:p>
            <a:pPr lvl="0">
              <a:buSzPct val="100000"/>
              <a:buFont typeface="Symbol" panose="05050102010706020507" pitchFamily="18" charset="2"/>
              <a:buChar char="*"/>
            </a:pPr>
            <a:r>
              <a:rPr lang="en-US" dirty="0">
                <a:solidFill>
                  <a:srgbClr val="0084D1"/>
                </a:solidFill>
                <a:latin typeface="Calibri" panose="020F0502020204030204" pitchFamily="34" charset="0"/>
              </a:rPr>
              <a:t>Copy</a:t>
            </a:r>
            <a:r>
              <a:rPr lang="en-US" dirty="0">
                <a:latin typeface="Calibri" panose="020F0502020204030204" pitchFamily="34" charset="0"/>
              </a:rPr>
              <a:t> a 10 element array</a:t>
            </a:r>
          </a:p>
          <a:p>
            <a:pPr lvl="1">
              <a:buSzPct val="100000"/>
              <a:buFont typeface="Symbol" panose="05050102010706020507" pitchFamily="18" charset="2"/>
              <a:buChar char="*"/>
            </a:pPr>
            <a:r>
              <a:rPr lang="en-US" dirty="0">
                <a:latin typeface="Calibri" panose="020F0502020204030204" pitchFamily="34" charset="0"/>
              </a:rPr>
              <a:t>Starting </a:t>
            </a:r>
            <a:r>
              <a:rPr lang="en-US" dirty="0">
                <a:solidFill>
                  <a:srgbClr val="C5000B"/>
                </a:solidFill>
                <a:latin typeface="Calibri" panose="020F0502020204030204" pitchFamily="34" charset="0"/>
              </a:rPr>
              <a:t>address</a:t>
            </a:r>
            <a:r>
              <a:rPr lang="en-US" dirty="0">
                <a:latin typeface="Calibri" panose="020F0502020204030204" pitchFamily="34" charset="0"/>
              </a:rPr>
              <a:t> of </a:t>
            </a:r>
            <a:r>
              <a:rPr lang="en-US" dirty="0">
                <a:solidFill>
                  <a:srgbClr val="004586"/>
                </a:solidFill>
                <a:latin typeface="Calibri" panose="020F0502020204030204" pitchFamily="34" charset="0"/>
              </a:rPr>
              <a:t>source array</a:t>
            </a:r>
            <a:r>
              <a:rPr lang="en-US" dirty="0">
                <a:latin typeface="Calibri" panose="020F0502020204030204" pitchFamily="34" charset="0"/>
              </a:rPr>
              <a:t> in </a:t>
            </a:r>
            <a:r>
              <a:rPr lang="en-US" dirty="0" err="1">
                <a:solidFill>
                  <a:srgbClr val="33CC66"/>
                </a:solidFill>
                <a:latin typeface="Calibri" panose="020F0502020204030204" pitchFamily="34" charset="0"/>
              </a:rPr>
              <a:t>esi</a:t>
            </a:r>
            <a:endParaRPr lang="en-US" dirty="0">
              <a:solidFill>
                <a:srgbClr val="33CC66"/>
              </a:solidFill>
              <a:latin typeface="Calibri" panose="020F0502020204030204" pitchFamily="34" charset="0"/>
            </a:endParaRPr>
          </a:p>
          <a:p>
            <a:pPr lvl="1">
              <a:buSzPct val="100000"/>
              <a:buFont typeface="Symbol" panose="05050102010706020507" pitchFamily="18" charset="2"/>
              <a:buChar char="*"/>
            </a:pPr>
            <a:r>
              <a:rPr lang="en-US" dirty="0">
                <a:latin typeface="Calibri" panose="020F0502020204030204" pitchFamily="34" charset="0"/>
              </a:rPr>
              <a:t>Starting </a:t>
            </a:r>
            <a:r>
              <a:rPr lang="en-US" dirty="0">
                <a:solidFill>
                  <a:srgbClr val="C5000B"/>
                </a:solidFill>
                <a:latin typeface="Calibri" panose="020F0502020204030204" pitchFamily="34" charset="0"/>
              </a:rPr>
              <a:t>address</a:t>
            </a:r>
            <a:r>
              <a:rPr lang="en-US" dirty="0">
                <a:latin typeface="Calibri" panose="020F0502020204030204" pitchFamily="34" charset="0"/>
              </a:rPr>
              <a:t> of </a:t>
            </a:r>
            <a:r>
              <a:rPr lang="en-US" dirty="0">
                <a:solidFill>
                  <a:srgbClr val="33CC66"/>
                </a:solidFill>
                <a:latin typeface="Calibri" panose="020F0502020204030204" pitchFamily="34" charset="0"/>
              </a:rPr>
              <a:t>destination array</a:t>
            </a:r>
            <a:r>
              <a:rPr lang="en-US" dirty="0">
                <a:latin typeface="Calibri" panose="020F0502020204030204" pitchFamily="34" charset="0"/>
              </a:rPr>
              <a:t> in </a:t>
            </a:r>
            <a:r>
              <a:rPr lang="en-US" dirty="0" err="1">
                <a:solidFill>
                  <a:srgbClr val="7E0021"/>
                </a:solidFill>
                <a:latin typeface="Calibri" panose="020F0502020204030204" pitchFamily="34" charset="0"/>
              </a:rPr>
              <a:t>edi</a:t>
            </a:r>
            <a:endParaRPr lang="en-US" dirty="0">
              <a:solidFill>
                <a:srgbClr val="7E0021"/>
              </a:solidFill>
              <a:latin typeface="Calibri" panose="020F050202020403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33600" y="1828800"/>
            <a:ext cx="7239000" cy="198120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133600" y="1828800"/>
            <a:ext cx="83820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i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i="1" dirty="0" err="1">
                <a:latin typeface="Courier New" pitchFamily="49" charset="0"/>
                <a:cs typeface="Courier New" pitchFamily="49" charset="0"/>
              </a:rPr>
              <a:t>cld</a:t>
            </a:r>
            <a:r>
              <a:rPr lang="en-US" sz="1600" i="1" dirty="0">
                <a:latin typeface="Courier New" pitchFamily="49" charset="0"/>
                <a:cs typeface="Courier New" pitchFamily="49" charset="0"/>
              </a:rPr>
              <a:t>           ; DF = 0</a:t>
            </a:r>
          </a:p>
          <a:p>
            <a:r>
              <a:rPr lang="en-US" sz="1600" i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i="1" dirty="0" err="1"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sz="1600" i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i="1" dirty="0" err="1">
                <a:latin typeface="Courier New" pitchFamily="49" charset="0"/>
                <a:cs typeface="Courier New" pitchFamily="49" charset="0"/>
              </a:rPr>
              <a:t>ebx</a:t>
            </a:r>
            <a:r>
              <a:rPr lang="en-US" sz="1600" i="1" dirty="0">
                <a:latin typeface="Courier New" pitchFamily="49" charset="0"/>
                <a:cs typeface="Courier New" pitchFamily="49" charset="0"/>
              </a:rPr>
              <a:t>, 0    ; </a:t>
            </a:r>
            <a:r>
              <a:rPr lang="en-US" sz="1600" i="1" dirty="0" err="1">
                <a:latin typeface="Courier New" pitchFamily="49" charset="0"/>
                <a:cs typeface="Courier New" pitchFamily="49" charset="0"/>
              </a:rPr>
              <a:t>initialisation</a:t>
            </a:r>
            <a:r>
              <a:rPr lang="en-US" sz="1600" i="1" dirty="0">
                <a:latin typeface="Courier New" pitchFamily="49" charset="0"/>
                <a:cs typeface="Courier New" pitchFamily="49" charset="0"/>
              </a:rPr>
              <a:t> of the loop index</a:t>
            </a:r>
          </a:p>
          <a:p>
            <a:r>
              <a:rPr lang="en-US" sz="1600" i="1" dirty="0">
                <a:latin typeface="Courier New" pitchFamily="49" charset="0"/>
                <a:cs typeface="Courier New" pitchFamily="49" charset="0"/>
              </a:rPr>
              <a:t>.loop:</a:t>
            </a:r>
          </a:p>
          <a:p>
            <a:pPr>
              <a:tabLst>
                <a:tab pos="914400" algn="l"/>
                <a:tab pos="5486400" algn="l"/>
              </a:tabLst>
            </a:pPr>
            <a:r>
              <a:rPr lang="en-US" sz="1600" i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i="1" dirty="0" err="1">
                <a:latin typeface="Courier New" pitchFamily="49" charset="0"/>
                <a:cs typeface="Courier New" pitchFamily="49" charset="0"/>
              </a:rPr>
              <a:t>movsd</a:t>
            </a:r>
            <a:r>
              <a:rPr lang="en-US" sz="1600" i="1" dirty="0">
                <a:latin typeface="Courier New" pitchFamily="49" charset="0"/>
                <a:cs typeface="Courier New" pitchFamily="49" charset="0"/>
              </a:rPr>
              <a:t>                    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  <a:r>
              <a:rPr lang="en-US" sz="1600" i="1" dirty="0">
                <a:latin typeface="Courier New" pitchFamily="49" charset="0"/>
                <a:cs typeface="Courier New" pitchFamily="49" charset="0"/>
              </a:rPr>
              <a:t> [</a:t>
            </a:r>
            <a:r>
              <a:rPr lang="en-US" sz="1600" i="1" dirty="0" err="1">
                <a:latin typeface="Courier New" pitchFamily="49" charset="0"/>
                <a:cs typeface="Courier New" pitchFamily="49" charset="0"/>
              </a:rPr>
              <a:t>edi</a:t>
            </a:r>
            <a:r>
              <a:rPr lang="en-US" sz="1600" i="1" dirty="0">
                <a:latin typeface="Courier New" pitchFamily="49" charset="0"/>
                <a:cs typeface="Courier New" pitchFamily="49" charset="0"/>
              </a:rPr>
              <a:t>] &lt;-- [</a:t>
            </a:r>
            <a:r>
              <a:rPr lang="en-US" sz="1600" i="1" dirty="0" err="1">
                <a:latin typeface="Courier New" pitchFamily="49" charset="0"/>
                <a:cs typeface="Courier New" pitchFamily="49" charset="0"/>
              </a:rPr>
              <a:t>esi</a:t>
            </a:r>
            <a:r>
              <a:rPr lang="en-US" sz="1600" i="1" dirty="0">
                <a:latin typeface="Courier New" pitchFamily="49" charset="0"/>
                <a:cs typeface="Courier New" pitchFamily="49" charset="0"/>
              </a:rPr>
              <a:t>]	</a:t>
            </a:r>
          </a:p>
          <a:p>
            <a:pPr>
              <a:tabLst>
                <a:tab pos="914400" algn="l"/>
                <a:tab pos="5486400" algn="l"/>
              </a:tabLst>
            </a:pPr>
            <a:r>
              <a:rPr lang="en-US" sz="1600" i="1" dirty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sz="1600" i="1" dirty="0" err="1">
                <a:latin typeface="Courier New" pitchFamily="49" charset="0"/>
                <a:cs typeface="Courier New" pitchFamily="49" charset="0"/>
              </a:rPr>
              <a:t>inc</a:t>
            </a:r>
            <a:r>
              <a:rPr lang="en-US" sz="1600" i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i="1" dirty="0" err="1">
                <a:latin typeface="Courier New" pitchFamily="49" charset="0"/>
                <a:cs typeface="Courier New" pitchFamily="49" charset="0"/>
              </a:rPr>
              <a:t>ebx</a:t>
            </a:r>
            <a:r>
              <a:rPr lang="en-US" sz="1600" i="1" dirty="0">
                <a:latin typeface="Courier New" pitchFamily="49" charset="0"/>
                <a:cs typeface="Courier New" pitchFamily="49" charset="0"/>
              </a:rPr>
              <a:t>                  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  <a:r>
              <a:rPr lang="en-US" sz="1600" i="1" dirty="0">
                <a:latin typeface="Courier New" pitchFamily="49" charset="0"/>
                <a:cs typeface="Courier New" pitchFamily="49" charset="0"/>
              </a:rPr>
              <a:t> increment the index</a:t>
            </a:r>
          </a:p>
          <a:p>
            <a:pPr>
              <a:tabLst>
                <a:tab pos="914400" algn="l"/>
                <a:tab pos="5486400" algn="l"/>
              </a:tabLst>
            </a:pPr>
            <a:r>
              <a:rPr lang="en-US" sz="1600" i="1" dirty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sz="1600" i="1" dirty="0" err="1">
                <a:latin typeface="Courier New" pitchFamily="49" charset="0"/>
                <a:cs typeface="Courier New" pitchFamily="49" charset="0"/>
              </a:rPr>
              <a:t>cmp</a:t>
            </a:r>
            <a:r>
              <a:rPr lang="en-US" sz="1600" i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i="1" dirty="0" err="1">
                <a:latin typeface="Courier New" pitchFamily="49" charset="0"/>
                <a:cs typeface="Courier New" pitchFamily="49" charset="0"/>
              </a:rPr>
              <a:t>ebx</a:t>
            </a:r>
            <a:r>
              <a:rPr lang="en-US" sz="1600" i="1" dirty="0">
                <a:latin typeface="Courier New" pitchFamily="49" charset="0"/>
                <a:cs typeface="Courier New" pitchFamily="49" charset="0"/>
              </a:rPr>
              <a:t>, 10              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  <a:r>
              <a:rPr lang="en-US" sz="1600" i="1" dirty="0">
                <a:latin typeface="Courier New" pitchFamily="49" charset="0"/>
                <a:cs typeface="Courier New" pitchFamily="49" charset="0"/>
              </a:rPr>
              <a:t> loop condition</a:t>
            </a:r>
          </a:p>
          <a:p>
            <a:pPr>
              <a:tabLst>
                <a:tab pos="914400" algn="l"/>
                <a:tab pos="5486400" algn="l"/>
              </a:tabLst>
            </a:pPr>
            <a:r>
              <a:rPr lang="en-US" sz="1600" i="1" dirty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sz="1600" i="1" dirty="0" err="1">
                <a:latin typeface="Courier New" pitchFamily="49" charset="0"/>
                <a:cs typeface="Courier New" pitchFamily="49" charset="0"/>
              </a:rPr>
              <a:t>jne</a:t>
            </a:r>
            <a:r>
              <a:rPr lang="en-US" sz="1600" i="1" dirty="0">
                <a:latin typeface="Courier New" pitchFamily="49" charset="0"/>
                <a:cs typeface="Courier New" pitchFamily="49" charset="0"/>
              </a:rPr>
              <a:t> .loop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2336800" y="206376"/>
            <a:ext cx="7416800" cy="936625"/>
          </a:xfrm>
        </p:spPr>
        <p:txBody>
          <a:bodyPr vert="horz" lIns="0" tIns="0" rIns="0" bIns="0" rtlCol="0" anchor="ctr">
            <a:norm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fr-FR" dirty="0">
                <a:solidFill>
                  <a:schemeClr val="tx1"/>
                </a:solidFill>
              </a:rPr>
              <a:t>The </a:t>
            </a:r>
            <a:r>
              <a:rPr lang="fr-FR" i="1" dirty="0" err="1">
                <a:solidFill>
                  <a:schemeClr val="tx1"/>
                </a:solidFill>
              </a:rPr>
              <a:t>rep</a:t>
            </a:r>
            <a:r>
              <a:rPr lang="fr-FR" i="1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prefix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2438400" y="3195638"/>
            <a:ext cx="7416800" cy="1223962"/>
          </a:xfrm>
        </p:spPr>
        <p:txBody>
          <a:bodyPr vert="horz" lIns="0" tIns="0" rIns="0" bIns="0" rtlCol="0">
            <a:normAutofit/>
          </a:bodyPr>
          <a:lstStyle>
            <a:defPPr marL="432000" marR="0" lvl="0" indent="-324000" algn="l" hangingPunct="1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defPPr>
            <a:lvl1pPr marL="432000" marR="0" lvl="0" indent="-324000" algn="l" hangingPunct="1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1pPr>
            <a:lvl2pPr marL="864000" marR="0" lvl="1" indent="-324000" algn="l" hangingPunct="1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tabLst/>
              <a:defRPr lang="fr-FR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2pPr>
            <a:lvl3pPr marL="1295999" marR="0" lvl="2" indent="-288000" algn="l" hangingPunct="1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3pPr>
            <a:lvl4pPr marL="1728000" marR="0" lvl="3" indent="-216000" algn="l" hangingPunct="1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4pPr>
            <a:lvl5pPr marL="2160000" marR="0" lvl="4" indent="-216000" algn="l" hangingPunct="1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5pPr>
            <a:lvl6pPr marL="2592000" marR="0" lvl="5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6pPr>
            <a:lvl7pPr marL="3024000" marR="0" lvl="6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7pPr>
            <a:lvl8pPr marL="3456000" marR="0" lvl="7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8pPr>
            <a:lvl9pPr marL="3887999" marR="0" lvl="8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9pPr>
          </a:lstStyle>
          <a:p>
            <a:pPr lvl="0">
              <a:buSzPct val="100000"/>
              <a:buFont typeface="Symbol" panose="05050102010706020507" pitchFamily="18" charset="2"/>
              <a:buChar char="*"/>
            </a:pPr>
            <a:r>
              <a:rPr lang="en-US" dirty="0">
                <a:latin typeface="Calibri" panose="020F0502020204030204" pitchFamily="34" charset="0"/>
              </a:rPr>
              <a:t>Repeats a given instruction </a:t>
            </a:r>
            <a:r>
              <a:rPr lang="en-US" i="1" dirty="0">
                <a:solidFill>
                  <a:srgbClr val="004586"/>
                </a:solidFill>
                <a:latin typeface="Calibri" panose="020F0502020204030204" pitchFamily="34" charset="0"/>
              </a:rPr>
              <a:t>n </a:t>
            </a:r>
            <a:r>
              <a:rPr lang="en-US" dirty="0">
                <a:solidFill>
                  <a:srgbClr val="004586"/>
                </a:solidFill>
                <a:latin typeface="Calibri" panose="020F0502020204030204" pitchFamily="34" charset="0"/>
              </a:rPr>
              <a:t>times</a:t>
            </a:r>
          </a:p>
          <a:p>
            <a:pPr lvl="1">
              <a:buSzPct val="100000"/>
              <a:buFont typeface="Symbol" panose="05050102010706020507" pitchFamily="18" charset="2"/>
              <a:buChar char="*"/>
            </a:pPr>
            <a:r>
              <a:rPr lang="en-US" i="1" dirty="0">
                <a:solidFill>
                  <a:srgbClr val="004586"/>
                </a:solidFill>
                <a:latin typeface="Calibri" panose="020F0502020204030204" pitchFamily="34" charset="0"/>
              </a:rPr>
              <a:t>n</a:t>
            </a:r>
            <a:r>
              <a:rPr lang="en-US" dirty="0">
                <a:solidFill>
                  <a:srgbClr val="004586"/>
                </a:solidFill>
                <a:latin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</a:rPr>
              <a:t>is the </a:t>
            </a:r>
            <a:r>
              <a:rPr lang="en-US" dirty="0">
                <a:solidFill>
                  <a:srgbClr val="C5000B"/>
                </a:solidFill>
                <a:latin typeface="Calibri" panose="020F0502020204030204" pitchFamily="34" charset="0"/>
              </a:rPr>
              <a:t>value</a:t>
            </a:r>
            <a:r>
              <a:rPr lang="en-US" dirty="0">
                <a:latin typeface="Calibri" panose="020F0502020204030204" pitchFamily="34" charset="0"/>
              </a:rPr>
              <a:t> stored in </a:t>
            </a:r>
            <a:r>
              <a:rPr lang="en-US" dirty="0" err="1">
                <a:solidFill>
                  <a:srgbClr val="33CC66"/>
                </a:solidFill>
                <a:latin typeface="Calibri" panose="020F0502020204030204" pitchFamily="34" charset="0"/>
              </a:rPr>
              <a:t>ecx</a:t>
            </a:r>
            <a:endParaRPr lang="en-US" dirty="0">
              <a:solidFill>
                <a:srgbClr val="33CC66"/>
              </a:solidFill>
              <a:latin typeface="Calibri" panose="020F0502020204030204" pitchFamily="34" charset="0"/>
            </a:endParaRPr>
          </a:p>
        </p:txBody>
      </p:sp>
      <p:grpSp>
        <p:nvGrpSpPr>
          <p:cNvPr id="8" name="Group 5"/>
          <p:cNvGrpSpPr>
            <a:grpSpLocks noChangeAspect="1"/>
          </p:cNvGrpSpPr>
          <p:nvPr/>
        </p:nvGrpSpPr>
        <p:grpSpPr bwMode="auto">
          <a:xfrm>
            <a:off x="2514600" y="1828800"/>
            <a:ext cx="7086600" cy="1035050"/>
            <a:chOff x="1099" y="1152"/>
            <a:chExt cx="4464" cy="652"/>
          </a:xfrm>
        </p:grpSpPr>
        <p:sp>
          <p:nvSpPr>
            <p:cNvPr id="9" name="AutoShape 4"/>
            <p:cNvSpPr>
              <a:spLocks noChangeAspect="1" noChangeArrowheads="1" noTextEdit="1"/>
            </p:cNvSpPr>
            <p:nvPr/>
          </p:nvSpPr>
          <p:spPr bwMode="auto">
            <a:xfrm>
              <a:off x="1099" y="1152"/>
              <a:ext cx="4464" cy="6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6"/>
            <p:cNvSpPr>
              <a:spLocks noEditPoints="1"/>
            </p:cNvSpPr>
            <p:nvPr/>
          </p:nvSpPr>
          <p:spPr bwMode="auto">
            <a:xfrm>
              <a:off x="1119" y="1172"/>
              <a:ext cx="4423" cy="215"/>
            </a:xfrm>
            <a:custGeom>
              <a:avLst/>
              <a:gdLst>
                <a:gd name="T0" fmla="*/ 0 w 452"/>
                <a:gd name="T1" fmla="*/ 0 h 22"/>
                <a:gd name="T2" fmla="*/ 452 w 452"/>
                <a:gd name="T3" fmla="*/ 0 h 22"/>
                <a:gd name="T4" fmla="*/ 0 w 452"/>
                <a:gd name="T5" fmla="*/ 4 h 22"/>
                <a:gd name="T6" fmla="*/ 452 w 452"/>
                <a:gd name="T7" fmla="*/ 4 h 22"/>
                <a:gd name="T8" fmla="*/ 0 w 452"/>
                <a:gd name="T9" fmla="*/ 22 h 22"/>
                <a:gd name="T10" fmla="*/ 0 w 452"/>
                <a:gd name="T11" fmla="*/ 4 h 22"/>
                <a:gd name="T12" fmla="*/ 4 w 452"/>
                <a:gd name="T13" fmla="*/ 22 h 22"/>
                <a:gd name="T14" fmla="*/ 4 w 452"/>
                <a:gd name="T15" fmla="*/ 4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52" h="22">
                  <a:moveTo>
                    <a:pt x="0" y="0"/>
                  </a:moveTo>
                  <a:lnTo>
                    <a:pt x="452" y="0"/>
                  </a:lnTo>
                  <a:moveTo>
                    <a:pt x="0" y="4"/>
                  </a:moveTo>
                  <a:lnTo>
                    <a:pt x="452" y="4"/>
                  </a:lnTo>
                  <a:moveTo>
                    <a:pt x="0" y="22"/>
                  </a:moveTo>
                  <a:lnTo>
                    <a:pt x="0" y="4"/>
                  </a:lnTo>
                  <a:moveTo>
                    <a:pt x="4" y="22"/>
                  </a:moveTo>
                  <a:lnTo>
                    <a:pt x="4" y="4"/>
                  </a:lnTo>
                </a:path>
              </a:pathLst>
            </a:custGeom>
            <a:noFill/>
            <a:ln w="10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Rectangle 7"/>
            <p:cNvSpPr>
              <a:spLocks noChangeArrowheads="1"/>
            </p:cNvSpPr>
            <p:nvPr/>
          </p:nvSpPr>
          <p:spPr bwMode="auto">
            <a:xfrm>
              <a:off x="1246" y="1201"/>
              <a:ext cx="598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1A1B1C"/>
                  </a:solidFill>
                  <a:latin typeface="Times New Roman" pitchFamily="18" charset="0"/>
                </a:rPr>
                <a:t>Semantics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12" name="Line 8"/>
            <p:cNvSpPr>
              <a:spLocks noChangeShapeType="1"/>
            </p:cNvSpPr>
            <p:nvPr/>
          </p:nvSpPr>
          <p:spPr bwMode="auto">
            <a:xfrm flipV="1">
              <a:off x="1980" y="1211"/>
              <a:ext cx="0" cy="176"/>
            </a:xfrm>
            <a:prstGeom prst="line">
              <a:avLst/>
            </a:prstGeom>
            <a:noFill/>
            <a:ln w="10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Rectangle 9"/>
            <p:cNvSpPr>
              <a:spLocks noChangeArrowheads="1"/>
            </p:cNvSpPr>
            <p:nvPr/>
          </p:nvSpPr>
          <p:spPr bwMode="auto">
            <a:xfrm>
              <a:off x="2068" y="1201"/>
              <a:ext cx="517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1A1B1C"/>
                  </a:solidFill>
                  <a:latin typeface="Times New Roman" pitchFamily="18" charset="0"/>
                </a:rPr>
                <a:t>Example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14" name="Line 10"/>
            <p:cNvSpPr>
              <a:spLocks noChangeShapeType="1"/>
            </p:cNvSpPr>
            <p:nvPr/>
          </p:nvSpPr>
          <p:spPr bwMode="auto">
            <a:xfrm flipV="1">
              <a:off x="2822" y="1211"/>
              <a:ext cx="0" cy="176"/>
            </a:xfrm>
            <a:prstGeom prst="line">
              <a:avLst/>
            </a:prstGeom>
            <a:noFill/>
            <a:ln w="10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Rectangle 11"/>
            <p:cNvSpPr>
              <a:spLocks noChangeArrowheads="1"/>
            </p:cNvSpPr>
            <p:nvPr/>
          </p:nvSpPr>
          <p:spPr bwMode="auto">
            <a:xfrm>
              <a:off x="2910" y="1201"/>
              <a:ext cx="703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1A1B1C"/>
                  </a:solidFill>
                  <a:latin typeface="Times New Roman" pitchFamily="18" charset="0"/>
                </a:rPr>
                <a:t>Explanation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16" name="Freeform 12"/>
            <p:cNvSpPr>
              <a:spLocks noEditPoints="1"/>
            </p:cNvSpPr>
            <p:nvPr/>
          </p:nvSpPr>
          <p:spPr bwMode="auto">
            <a:xfrm>
              <a:off x="1119" y="1211"/>
              <a:ext cx="4423" cy="528"/>
            </a:xfrm>
            <a:custGeom>
              <a:avLst/>
              <a:gdLst>
                <a:gd name="T0" fmla="*/ 448 w 452"/>
                <a:gd name="T1" fmla="*/ 18 h 54"/>
                <a:gd name="T2" fmla="*/ 448 w 452"/>
                <a:gd name="T3" fmla="*/ 0 h 54"/>
                <a:gd name="T4" fmla="*/ 452 w 452"/>
                <a:gd name="T5" fmla="*/ 18 h 54"/>
                <a:gd name="T6" fmla="*/ 452 w 452"/>
                <a:gd name="T7" fmla="*/ 0 h 54"/>
                <a:gd name="T8" fmla="*/ 0 w 452"/>
                <a:gd name="T9" fmla="*/ 18 h 54"/>
                <a:gd name="T10" fmla="*/ 452 w 452"/>
                <a:gd name="T11" fmla="*/ 18 h 54"/>
                <a:gd name="T12" fmla="*/ 0 w 452"/>
                <a:gd name="T13" fmla="*/ 54 h 54"/>
                <a:gd name="T14" fmla="*/ 0 w 452"/>
                <a:gd name="T15" fmla="*/ 18 h 54"/>
                <a:gd name="T16" fmla="*/ 4 w 452"/>
                <a:gd name="T17" fmla="*/ 54 h 54"/>
                <a:gd name="T18" fmla="*/ 4 w 452"/>
                <a:gd name="T19" fmla="*/ 18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52" h="54">
                  <a:moveTo>
                    <a:pt x="448" y="18"/>
                  </a:moveTo>
                  <a:lnTo>
                    <a:pt x="448" y="0"/>
                  </a:lnTo>
                  <a:moveTo>
                    <a:pt x="452" y="18"/>
                  </a:moveTo>
                  <a:lnTo>
                    <a:pt x="452" y="0"/>
                  </a:lnTo>
                  <a:moveTo>
                    <a:pt x="0" y="18"/>
                  </a:moveTo>
                  <a:lnTo>
                    <a:pt x="452" y="18"/>
                  </a:lnTo>
                  <a:moveTo>
                    <a:pt x="0" y="54"/>
                  </a:moveTo>
                  <a:lnTo>
                    <a:pt x="0" y="18"/>
                  </a:lnTo>
                  <a:moveTo>
                    <a:pt x="4" y="54"/>
                  </a:moveTo>
                  <a:lnTo>
                    <a:pt x="4" y="18"/>
                  </a:lnTo>
                </a:path>
              </a:pathLst>
            </a:custGeom>
            <a:noFill/>
            <a:ln w="10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Rectangle 13"/>
            <p:cNvSpPr>
              <a:spLocks noChangeArrowheads="1"/>
            </p:cNvSpPr>
            <p:nvPr/>
          </p:nvSpPr>
          <p:spPr bwMode="auto">
            <a:xfrm>
              <a:off x="1246" y="1387"/>
              <a:ext cx="432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solidFill>
                    <a:srgbClr val="1A1B1C"/>
                  </a:solidFill>
                  <a:latin typeface="Times New Roman" pitchFamily="18" charset="0"/>
                </a:rPr>
                <a:t>rep </a:t>
              </a:r>
              <a:r>
                <a:rPr lang="en-US" dirty="0" err="1">
                  <a:solidFill>
                    <a:srgbClr val="1A1B1C"/>
                  </a:solidFill>
                  <a:latin typeface="Times New Roman" pitchFamily="18" charset="0"/>
                </a:rPr>
                <a:t>inst</a:t>
              </a:r>
              <a:endParaRPr lang="en-US" dirty="0">
                <a:latin typeface="Arial" pitchFamily="34" charset="0"/>
              </a:endParaRPr>
            </a:p>
          </p:txBody>
        </p:sp>
        <p:sp>
          <p:nvSpPr>
            <p:cNvPr id="18" name="Line 14"/>
            <p:cNvSpPr>
              <a:spLocks noChangeShapeType="1"/>
            </p:cNvSpPr>
            <p:nvPr/>
          </p:nvSpPr>
          <p:spPr bwMode="auto">
            <a:xfrm flipV="1">
              <a:off x="1980" y="1387"/>
              <a:ext cx="0" cy="352"/>
            </a:xfrm>
            <a:prstGeom prst="line">
              <a:avLst/>
            </a:prstGeom>
            <a:noFill/>
            <a:ln w="10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Rectangle 15"/>
            <p:cNvSpPr>
              <a:spLocks noChangeArrowheads="1"/>
            </p:cNvSpPr>
            <p:nvPr/>
          </p:nvSpPr>
          <p:spPr bwMode="auto">
            <a:xfrm>
              <a:off x="2068" y="1387"/>
              <a:ext cx="61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solidFill>
                    <a:srgbClr val="1A1B1C"/>
                  </a:solidFill>
                  <a:latin typeface="Times New Roman" pitchFamily="18" charset="0"/>
                </a:rPr>
                <a:t>rep </a:t>
              </a:r>
              <a:r>
                <a:rPr lang="en-US" dirty="0" err="1">
                  <a:solidFill>
                    <a:srgbClr val="1A1B1C"/>
                  </a:solidFill>
                  <a:latin typeface="Times New Roman" pitchFamily="18" charset="0"/>
                </a:rPr>
                <a:t>movsd</a:t>
              </a:r>
              <a:endParaRPr lang="en-US" dirty="0">
                <a:latin typeface="Arial" pitchFamily="34" charset="0"/>
              </a:endParaRPr>
            </a:p>
          </p:txBody>
        </p:sp>
        <p:sp>
          <p:nvSpPr>
            <p:cNvPr id="20" name="Line 16"/>
            <p:cNvSpPr>
              <a:spLocks noChangeShapeType="1"/>
            </p:cNvSpPr>
            <p:nvPr/>
          </p:nvSpPr>
          <p:spPr bwMode="auto">
            <a:xfrm flipV="1">
              <a:off x="2822" y="1387"/>
              <a:ext cx="0" cy="352"/>
            </a:xfrm>
            <a:prstGeom prst="line">
              <a:avLst/>
            </a:prstGeom>
            <a:noFill/>
            <a:ln w="10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Rectangle 17"/>
            <p:cNvSpPr>
              <a:spLocks noChangeArrowheads="1"/>
            </p:cNvSpPr>
            <p:nvPr/>
          </p:nvSpPr>
          <p:spPr bwMode="auto">
            <a:xfrm>
              <a:off x="2910" y="1387"/>
              <a:ext cx="2440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 err="1">
                  <a:solidFill>
                    <a:srgbClr val="1A1B1C"/>
                  </a:solidFill>
                  <a:latin typeface="Times New Roman" pitchFamily="18" charset="0"/>
                </a:rPr>
                <a:t>val</a:t>
              </a:r>
              <a:r>
                <a:rPr lang="en-US" dirty="0">
                  <a:solidFill>
                    <a:srgbClr val="1A1B1C"/>
                  </a:solidFill>
                  <a:latin typeface="Times New Roman" pitchFamily="18" charset="0"/>
                </a:rPr>
                <a:t> ← </a:t>
              </a:r>
              <a:r>
                <a:rPr lang="en-US" dirty="0" err="1">
                  <a:solidFill>
                    <a:srgbClr val="1A1B1C"/>
                  </a:solidFill>
                  <a:latin typeface="Times New Roman" pitchFamily="18" charset="0"/>
                </a:rPr>
                <a:t>ecx</a:t>
              </a:r>
              <a:r>
                <a:rPr lang="en-US" dirty="0">
                  <a:solidFill>
                    <a:srgbClr val="1A1B1C"/>
                  </a:solidFill>
                  <a:latin typeface="Times New Roman" pitchFamily="18" charset="0"/>
                </a:rPr>
                <a:t>; Execute the </a:t>
              </a:r>
              <a:r>
                <a:rPr lang="en-US" dirty="0" err="1">
                  <a:solidFill>
                    <a:srgbClr val="1A1B1C"/>
                  </a:solidFill>
                  <a:latin typeface="Times New Roman" pitchFamily="18" charset="0"/>
                </a:rPr>
                <a:t>movsd</a:t>
              </a:r>
              <a:r>
                <a:rPr lang="en-US" dirty="0">
                  <a:solidFill>
                    <a:srgbClr val="1A1B1C"/>
                  </a:solidFill>
                  <a:latin typeface="Times New Roman" pitchFamily="18" charset="0"/>
                </a:rPr>
                <a:t> instruction</a:t>
              </a:r>
            </a:p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 err="1">
                  <a:solidFill>
                    <a:srgbClr val="1A1B1C"/>
                  </a:solidFill>
                  <a:latin typeface="Times New Roman" pitchFamily="18" charset="0"/>
                </a:rPr>
                <a:t>val</a:t>
              </a:r>
              <a:r>
                <a:rPr lang="en-US" dirty="0">
                  <a:solidFill>
                    <a:srgbClr val="1A1B1C"/>
                  </a:solidFill>
                  <a:latin typeface="Times New Roman" pitchFamily="18" charset="0"/>
                </a:rPr>
                <a:t> times; </a:t>
              </a:r>
              <a:r>
                <a:rPr lang="en-US" dirty="0" err="1">
                  <a:solidFill>
                    <a:srgbClr val="1A1B1C"/>
                  </a:solidFill>
                  <a:latin typeface="Times New Roman" pitchFamily="18" charset="0"/>
                </a:rPr>
                <a:t>ecx</a:t>
              </a:r>
              <a:r>
                <a:rPr lang="en-US" dirty="0">
                  <a:solidFill>
                    <a:srgbClr val="1A1B1C"/>
                  </a:solidFill>
                  <a:latin typeface="Times New Roman" pitchFamily="18" charset="0"/>
                </a:rPr>
                <a:t> ← 0</a:t>
              </a:r>
              <a:endParaRPr lang="en-US" dirty="0">
                <a:latin typeface="Arial" pitchFamily="34" charset="0"/>
              </a:endParaRPr>
            </a:p>
          </p:txBody>
        </p:sp>
        <p:sp>
          <p:nvSpPr>
            <p:cNvPr id="22" name="Freeform 18"/>
            <p:cNvSpPr>
              <a:spLocks noEditPoints="1"/>
            </p:cNvSpPr>
            <p:nvPr/>
          </p:nvSpPr>
          <p:spPr bwMode="auto">
            <a:xfrm>
              <a:off x="1119" y="1387"/>
              <a:ext cx="4423" cy="392"/>
            </a:xfrm>
            <a:custGeom>
              <a:avLst/>
              <a:gdLst>
                <a:gd name="T0" fmla="*/ 448 w 452"/>
                <a:gd name="T1" fmla="*/ 36 h 40"/>
                <a:gd name="T2" fmla="*/ 448 w 452"/>
                <a:gd name="T3" fmla="*/ 0 h 40"/>
                <a:gd name="T4" fmla="*/ 452 w 452"/>
                <a:gd name="T5" fmla="*/ 36 h 40"/>
                <a:gd name="T6" fmla="*/ 452 w 452"/>
                <a:gd name="T7" fmla="*/ 0 h 40"/>
                <a:gd name="T8" fmla="*/ 0 w 452"/>
                <a:gd name="T9" fmla="*/ 36 h 40"/>
                <a:gd name="T10" fmla="*/ 452 w 452"/>
                <a:gd name="T11" fmla="*/ 36 h 40"/>
                <a:gd name="T12" fmla="*/ 0 w 452"/>
                <a:gd name="T13" fmla="*/ 40 h 40"/>
                <a:gd name="T14" fmla="*/ 452 w 452"/>
                <a:gd name="T15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52" h="40">
                  <a:moveTo>
                    <a:pt x="448" y="36"/>
                  </a:moveTo>
                  <a:lnTo>
                    <a:pt x="448" y="0"/>
                  </a:lnTo>
                  <a:moveTo>
                    <a:pt x="452" y="36"/>
                  </a:moveTo>
                  <a:lnTo>
                    <a:pt x="452" y="0"/>
                  </a:lnTo>
                  <a:moveTo>
                    <a:pt x="0" y="36"/>
                  </a:moveTo>
                  <a:lnTo>
                    <a:pt x="452" y="36"/>
                  </a:lnTo>
                  <a:moveTo>
                    <a:pt x="0" y="40"/>
                  </a:moveTo>
                  <a:lnTo>
                    <a:pt x="452" y="40"/>
                  </a:lnTo>
                </a:path>
              </a:pathLst>
            </a:custGeom>
            <a:noFill/>
            <a:ln w="10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4" name="Rectangle 23"/>
          <p:cNvSpPr/>
          <p:nvPr/>
        </p:nvSpPr>
        <p:spPr>
          <a:xfrm>
            <a:off x="2689226" y="4569960"/>
            <a:ext cx="6403974" cy="106884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2766034" y="4569961"/>
            <a:ext cx="548896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i="1" dirty="0" err="1">
                <a:latin typeface="Courier New" pitchFamily="49" charset="0"/>
                <a:cs typeface="Courier New" pitchFamily="49" charset="0"/>
              </a:rPr>
              <a:t>cld</a:t>
            </a:r>
            <a:r>
              <a:rPr lang="en-US" sz="1600" i="1" dirty="0">
                <a:latin typeface="Courier New" pitchFamily="49" charset="0"/>
                <a:cs typeface="Courier New" pitchFamily="49" charset="0"/>
              </a:rPr>
              <a:t> 	           ; DF = 0</a:t>
            </a:r>
          </a:p>
          <a:p>
            <a:r>
              <a:rPr lang="en-US" sz="1600" i="1" dirty="0" err="1"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sz="1600" i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i="1" dirty="0" err="1">
                <a:latin typeface="Courier New" pitchFamily="49" charset="0"/>
                <a:cs typeface="Courier New" pitchFamily="49" charset="0"/>
              </a:rPr>
              <a:t>ecx</a:t>
            </a:r>
            <a:r>
              <a:rPr lang="en-US" sz="1600" i="1" dirty="0">
                <a:latin typeface="Courier New" pitchFamily="49" charset="0"/>
                <a:cs typeface="Courier New" pitchFamily="49" charset="0"/>
              </a:rPr>
              <a:t>, 10       ; Set the count to 10</a:t>
            </a:r>
          </a:p>
          <a:p>
            <a:pPr>
              <a:tabLst>
                <a:tab pos="2178050" algn="l"/>
              </a:tabLst>
            </a:pPr>
            <a:r>
              <a:rPr lang="en-US" sz="1600" i="1" dirty="0">
                <a:latin typeface="Courier New" pitchFamily="49" charset="0"/>
                <a:cs typeface="Courier New" pitchFamily="49" charset="0"/>
              </a:rPr>
              <a:t>rep </a:t>
            </a:r>
            <a:r>
              <a:rPr lang="en-US" sz="1600" i="1" dirty="0" err="1">
                <a:latin typeface="Courier New" pitchFamily="49" charset="0"/>
                <a:cs typeface="Courier New" pitchFamily="49" charset="0"/>
              </a:rPr>
              <a:t>movsd</a:t>
            </a:r>
            <a:r>
              <a:rPr lang="en-US" sz="1600" i="1" dirty="0">
                <a:latin typeface="Courier New" pitchFamily="49" charset="0"/>
                <a:cs typeface="Courier New" pitchFamily="49" charset="0"/>
              </a:rPr>
              <a:t> 	; Execute </a:t>
            </a:r>
            <a:r>
              <a:rPr lang="en-US" sz="1600" i="1" dirty="0" err="1">
                <a:latin typeface="Courier New" pitchFamily="49" charset="0"/>
                <a:cs typeface="Courier New" pitchFamily="49" charset="0"/>
              </a:rPr>
              <a:t>movsd</a:t>
            </a:r>
            <a:r>
              <a:rPr lang="en-US" sz="1600" i="1" dirty="0">
                <a:latin typeface="Courier New" pitchFamily="49" charset="0"/>
                <a:cs typeface="Courier New" pitchFamily="49" charset="0"/>
              </a:rPr>
              <a:t> 10 times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2336800" y="228601"/>
            <a:ext cx="7416800" cy="936625"/>
          </a:xfrm>
        </p:spPr>
        <p:txBody>
          <a:bodyPr vert="horz" lIns="0" tIns="0" rIns="0" bIns="0" rtlCol="0" anchor="ctr">
            <a:norm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fr-FR" dirty="0" err="1">
                <a:solidFill>
                  <a:schemeClr val="tx1"/>
                </a:solidFill>
              </a:rPr>
              <a:t>View</a:t>
            </a:r>
            <a:r>
              <a:rPr lang="fr-FR" dirty="0">
                <a:solidFill>
                  <a:schemeClr val="tx1"/>
                </a:solidFill>
              </a:rPr>
              <a:t> of </a:t>
            </a:r>
            <a:r>
              <a:rPr lang="fr-FR" dirty="0" err="1">
                <a:solidFill>
                  <a:schemeClr val="tx1"/>
                </a:solidFill>
              </a:rPr>
              <a:t>Registers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2489200" y="1722438"/>
            <a:ext cx="7416800" cy="4373563"/>
          </a:xfrm>
        </p:spPr>
        <p:txBody>
          <a:bodyPr vert="horz" lIns="0" tIns="0" rIns="0" bIns="0" rtlCol="0">
            <a:normAutofit/>
          </a:bodyPr>
          <a:lstStyle>
            <a:defPPr marL="432000" marR="0" lvl="0" indent="-324000" algn="l" hangingPunct="1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defPPr>
            <a:lvl1pPr marL="432000" marR="0" lvl="0" indent="-324000" algn="l" hangingPunct="1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1pPr>
            <a:lvl2pPr marL="864000" marR="0" lvl="1" indent="-324000" algn="l" hangingPunct="1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tabLst/>
              <a:defRPr lang="fr-FR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2pPr>
            <a:lvl3pPr marL="1295999" marR="0" lvl="2" indent="-288000" algn="l" hangingPunct="1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3pPr>
            <a:lvl4pPr marL="1728000" marR="0" lvl="3" indent="-216000" algn="l" hangingPunct="1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4pPr>
            <a:lvl5pPr marL="2160000" marR="0" lvl="4" indent="-216000" algn="l" hangingPunct="1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5pPr>
            <a:lvl6pPr marL="2592000" marR="0" lvl="5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6pPr>
            <a:lvl7pPr marL="3024000" marR="0" lvl="6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7pPr>
            <a:lvl8pPr marL="3456000" marR="0" lvl="7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8pPr>
            <a:lvl9pPr marL="3887999" marR="0" lvl="8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9pPr>
          </a:lstStyle>
          <a:p>
            <a:pPr marL="520700" indent="-323850">
              <a:buSzPct val="100000"/>
              <a:buFont typeface="Symbol" panose="05050102010706020507" pitchFamily="18" charset="2"/>
              <a:buChar char="*"/>
            </a:pPr>
            <a:r>
              <a:rPr lang="en-US" sz="2800" dirty="0">
                <a:latin typeface="Calibri" panose="020F0502020204030204" pitchFamily="34" charset="0"/>
              </a:rPr>
              <a:t>Modern Intel machines are still ISA compatible with the </a:t>
            </a:r>
            <a:r>
              <a:rPr lang="en-US" sz="2800" dirty="0">
                <a:solidFill>
                  <a:srgbClr val="008080"/>
                </a:solidFill>
                <a:latin typeface="Calibri" panose="020F0502020204030204" pitchFamily="34" charset="0"/>
              </a:rPr>
              <a:t>arcane</a:t>
            </a:r>
            <a:r>
              <a:rPr lang="en-US" sz="2800" dirty="0">
                <a:latin typeface="Calibri" panose="020F0502020204030204" pitchFamily="34" charset="0"/>
              </a:rPr>
              <a:t> 16 bit 8086 processor</a:t>
            </a:r>
          </a:p>
          <a:p>
            <a:pPr marL="520700" indent="-323850">
              <a:buSzPct val="100000"/>
              <a:buFont typeface="Symbol" panose="05050102010706020507" pitchFamily="18" charset="2"/>
              <a:buChar char="*"/>
            </a:pPr>
            <a:r>
              <a:rPr lang="en-US" sz="2800" dirty="0">
                <a:latin typeface="Calibri" panose="020F0502020204030204" pitchFamily="34" charset="0"/>
              </a:rPr>
              <a:t>In fact, due to </a:t>
            </a:r>
            <a:r>
              <a:rPr lang="en-US" sz="2800" dirty="0">
                <a:solidFill>
                  <a:srgbClr val="FF0000"/>
                </a:solidFill>
                <a:latin typeface="Calibri" panose="020F0502020204030204" pitchFamily="34" charset="0"/>
              </a:rPr>
              <a:t>market</a:t>
            </a:r>
            <a:r>
              <a:rPr lang="en-US" sz="2800" dirty="0">
                <a:latin typeface="Calibri" panose="020F0502020204030204" pitchFamily="34" charset="0"/>
              </a:rPr>
              <a:t> requirements, a </a:t>
            </a:r>
            <a:r>
              <a:rPr lang="en-US" sz="2800" dirty="0">
                <a:solidFill>
                  <a:srgbClr val="008080"/>
                </a:solidFill>
                <a:latin typeface="Calibri" panose="020F0502020204030204" pitchFamily="34" charset="0"/>
              </a:rPr>
              <a:t>64 bit processor</a:t>
            </a:r>
            <a:r>
              <a:rPr lang="en-US" sz="2800" dirty="0">
                <a:latin typeface="Calibri" panose="020F0502020204030204" pitchFamily="34" charset="0"/>
              </a:rPr>
              <a:t> needs to be ISA compatible with all 32 bit, and 16 bit ISAs</a:t>
            </a:r>
          </a:p>
          <a:p>
            <a:pPr marL="520700" indent="-323850">
              <a:buSzPct val="100000"/>
              <a:buFont typeface="Symbol" panose="05050102010706020507" pitchFamily="18" charset="2"/>
              <a:buChar char="*"/>
            </a:pPr>
            <a:r>
              <a:rPr lang="en-US" sz="2800" dirty="0">
                <a:latin typeface="Calibri" panose="020F0502020204030204" pitchFamily="34" charset="0"/>
              </a:rPr>
              <a:t>What do we do with </a:t>
            </a:r>
            <a:r>
              <a:rPr lang="en-US" sz="2800" dirty="0">
                <a:solidFill>
                  <a:srgbClr val="FF0000"/>
                </a:solidFill>
                <a:latin typeface="Calibri" panose="020F0502020204030204" pitchFamily="34" charset="0"/>
              </a:rPr>
              <a:t>registers</a:t>
            </a:r>
            <a:r>
              <a:rPr lang="en-US" sz="2800" dirty="0">
                <a:latin typeface="Calibri" panose="020F0502020204030204" pitchFamily="34" charset="0"/>
              </a:rPr>
              <a:t>?</a:t>
            </a:r>
          </a:p>
          <a:p>
            <a:pPr marL="520700" indent="-323850">
              <a:buSzPct val="100000"/>
              <a:buFont typeface="Symbol" panose="05050102010706020507" pitchFamily="18" charset="2"/>
              <a:buChar char="*"/>
            </a:pPr>
            <a:r>
              <a:rPr lang="en-US" sz="2800" dirty="0">
                <a:latin typeface="Calibri" panose="020F0502020204030204" pitchFamily="34" charset="0"/>
              </a:rPr>
              <a:t>Do we define a new set of </a:t>
            </a:r>
            <a:r>
              <a:rPr lang="en-US" sz="2800" dirty="0">
                <a:solidFill>
                  <a:srgbClr val="FF0000"/>
                </a:solidFill>
                <a:latin typeface="Calibri" panose="020F0502020204030204" pitchFamily="34" charset="0"/>
              </a:rPr>
              <a:t>registers</a:t>
            </a:r>
            <a:r>
              <a:rPr lang="en-US" sz="2800" dirty="0">
                <a:latin typeface="Calibri" panose="020F0502020204030204" pitchFamily="34" charset="0"/>
              </a:rPr>
              <a:t> for each type of x86 ISA?    </a:t>
            </a:r>
            <a:r>
              <a:rPr lang="en-US" sz="2800" b="1" dirty="0">
                <a:solidFill>
                  <a:srgbClr val="000080"/>
                </a:solidFill>
                <a:latin typeface="Calibri" panose="020F0502020204030204" pitchFamily="34" charset="0"/>
              </a:rPr>
              <a:t>ANSWER</a:t>
            </a:r>
            <a:r>
              <a:rPr lang="en-US" sz="2800" dirty="0">
                <a:latin typeface="Calibri" panose="020F0502020204030204" pitchFamily="34" charset="0"/>
              </a:rPr>
              <a:t> : </a:t>
            </a:r>
            <a:r>
              <a:rPr lang="en-US" sz="2800" b="1" dirty="0">
                <a:solidFill>
                  <a:srgbClr val="FF0000"/>
                </a:solidFill>
                <a:latin typeface="Calibri" panose="020F0502020204030204" pitchFamily="34" charset="0"/>
              </a:rPr>
              <a:t>NO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2336800" y="358358"/>
            <a:ext cx="7416800" cy="677108"/>
          </a:xfrm>
        </p:spPr>
        <p:txBody>
          <a:bodyPr vert="horz" lIns="0" tIns="0" rIns="0" bIns="0" rtlCol="0" anchor="ctr"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fr-FR" dirty="0" err="1">
                <a:solidFill>
                  <a:schemeClr val="tx1"/>
                </a:solidFill>
              </a:rPr>
              <a:t>Outline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2743201" y="1758950"/>
            <a:ext cx="6091237" cy="3879850"/>
          </a:xfrm>
        </p:spPr>
        <p:txBody>
          <a:bodyPr vert="horz" lIns="0" tIns="0" rIns="0" bIns="0" rtlCol="0">
            <a:normAutofit/>
          </a:bodyPr>
          <a:lstStyle>
            <a:defPPr marL="432000" marR="0" lvl="0" indent="-324000" algn="l" hangingPunct="1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defPPr>
            <a:lvl1pPr marL="432000" marR="0" lvl="0" indent="-324000" algn="l" hangingPunct="1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1pPr>
            <a:lvl2pPr marL="864000" marR="0" lvl="1" indent="-324000" algn="l" hangingPunct="1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tabLst/>
              <a:defRPr lang="fr-FR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2pPr>
            <a:lvl3pPr marL="1295999" marR="0" lvl="2" indent="-288000" algn="l" hangingPunct="1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3pPr>
            <a:lvl4pPr marL="1728000" marR="0" lvl="3" indent="-216000" algn="l" hangingPunct="1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4pPr>
            <a:lvl5pPr marL="2160000" marR="0" lvl="4" indent="-216000" algn="l" hangingPunct="1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5pPr>
            <a:lvl6pPr marL="2592000" marR="0" lvl="5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6pPr>
            <a:lvl7pPr marL="3024000" marR="0" lvl="6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7pPr>
            <a:lvl8pPr marL="3456000" marR="0" lvl="7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8pPr>
            <a:lvl9pPr marL="3887999" marR="0" lvl="8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9pPr>
          </a:lstStyle>
          <a:p>
            <a:pPr marL="571500" indent="-457200">
              <a:buSzPct val="100000"/>
              <a:buFont typeface="Symbol" panose="05050102010706020507" pitchFamily="18" charset="2"/>
              <a:buChar char="*"/>
            </a:pPr>
            <a:r>
              <a:rPr lang="en-US" dirty="0">
                <a:latin typeface="Calibri" panose="020F0502020204030204" pitchFamily="34" charset="0"/>
              </a:rPr>
              <a:t>x86 Machine Model</a:t>
            </a:r>
          </a:p>
          <a:p>
            <a:pPr marL="571500" indent="-457200">
              <a:buSzPct val="100000"/>
              <a:buFont typeface="Symbol" panose="05050102010706020507" pitchFamily="18" charset="2"/>
              <a:buChar char="*"/>
            </a:pPr>
            <a:r>
              <a:rPr lang="en-US" dirty="0">
                <a:latin typeface="Calibri" panose="020F0502020204030204" pitchFamily="34" charset="0"/>
              </a:rPr>
              <a:t>Simple Integer Instructions</a:t>
            </a:r>
          </a:p>
          <a:p>
            <a:pPr marL="571500" indent="-457200">
              <a:buSzPct val="100000"/>
              <a:buFont typeface="Symbol" panose="05050102010706020507" pitchFamily="18" charset="2"/>
              <a:buChar char="*"/>
            </a:pPr>
            <a:r>
              <a:rPr lang="en-US" dirty="0">
                <a:latin typeface="Calibri" panose="020F0502020204030204" pitchFamily="34" charset="0"/>
              </a:rPr>
              <a:t>Branch Instructions</a:t>
            </a:r>
          </a:p>
          <a:p>
            <a:pPr marL="571500" indent="-457200">
              <a:buSzPct val="100000"/>
              <a:buFont typeface="Symbol" panose="05050102010706020507" pitchFamily="18" charset="2"/>
              <a:buChar char="*"/>
            </a:pPr>
            <a:r>
              <a:rPr lang="en-US" dirty="0">
                <a:latin typeface="Calibri" panose="020F0502020204030204" pitchFamily="34" charset="0"/>
              </a:rPr>
              <a:t>Advanced Memory Instructions</a:t>
            </a:r>
          </a:p>
          <a:p>
            <a:pPr marL="571500" indent="-457200">
              <a:buSzPct val="100000"/>
              <a:buFont typeface="Symbol" panose="05050102010706020507" pitchFamily="18" charset="2"/>
              <a:buChar char="*"/>
            </a:pPr>
            <a:r>
              <a:rPr lang="en-US" dirty="0">
                <a:latin typeface="Calibri" panose="020F0502020204030204" pitchFamily="34" charset="0"/>
              </a:rPr>
              <a:t>Floating Point Instructions</a:t>
            </a:r>
          </a:p>
          <a:p>
            <a:pPr marL="571500" indent="-457200">
              <a:buSzPct val="100000"/>
              <a:buFont typeface="Symbol" panose="05050102010706020507" pitchFamily="18" charset="2"/>
              <a:buChar char="*"/>
            </a:pPr>
            <a:r>
              <a:rPr lang="en-US" dirty="0">
                <a:latin typeface="Calibri" panose="020F0502020204030204" pitchFamily="34" charset="0"/>
              </a:rPr>
              <a:t>Encoding the x86 ISA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 rot="10800000">
            <a:off x="8001000" y="4343401"/>
            <a:ext cx="1181160" cy="83735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2489200" y="304801"/>
            <a:ext cx="7416800" cy="936625"/>
          </a:xfrm>
        </p:spPr>
        <p:txBody>
          <a:bodyPr vert="horz" lIns="0" tIns="0" rIns="0" bIns="0" rtlCol="0" anchor="ctr">
            <a:norm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fr-FR" dirty="0">
                <a:solidFill>
                  <a:schemeClr val="tx1"/>
                </a:solidFill>
              </a:rPr>
              <a:t>FP Machine Model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2622550" y="3875088"/>
            <a:ext cx="7588250" cy="2297112"/>
          </a:xfrm>
        </p:spPr>
        <p:txBody>
          <a:bodyPr vert="horz" lIns="0" tIns="0" rIns="0" bIns="0" rtlCol="0">
            <a:normAutofit/>
          </a:bodyPr>
          <a:lstStyle>
            <a:defPPr marL="432000" marR="0" lvl="0" indent="-324000" algn="l" hangingPunct="1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defPPr>
            <a:lvl1pPr marL="432000" marR="0" lvl="0" indent="-324000" algn="l" hangingPunct="1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1pPr>
            <a:lvl2pPr marL="864000" marR="0" lvl="1" indent="-324000" algn="l" hangingPunct="1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tabLst/>
              <a:defRPr lang="fr-FR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2pPr>
            <a:lvl3pPr marL="1295999" marR="0" lvl="2" indent="-288000" algn="l" hangingPunct="1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3pPr>
            <a:lvl4pPr marL="1728000" marR="0" lvl="3" indent="-216000" algn="l" hangingPunct="1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4pPr>
            <a:lvl5pPr marL="2160000" marR="0" lvl="4" indent="-216000" algn="l" hangingPunct="1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5pPr>
            <a:lvl6pPr marL="2592000" marR="0" lvl="5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6pPr>
            <a:lvl7pPr marL="3024000" marR="0" lvl="6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7pPr>
            <a:lvl8pPr marL="3456000" marR="0" lvl="7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8pPr>
            <a:lvl9pPr marL="3887999" marR="0" lvl="8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9pPr>
          </a:lstStyle>
          <a:p>
            <a:pPr marL="571500" indent="-342900">
              <a:buSzPct val="100000"/>
              <a:buFont typeface="Symbol" panose="05050102010706020507" pitchFamily="18" charset="2"/>
              <a:buChar char="*"/>
            </a:pPr>
            <a:r>
              <a:rPr lang="en-US" sz="2600" dirty="0">
                <a:latin typeface="Calibri" panose="020F0502020204030204" pitchFamily="34" charset="0"/>
              </a:rPr>
              <a:t>There is no direct connection between </a:t>
            </a:r>
            <a:r>
              <a:rPr lang="en-US" sz="2600" dirty="0">
                <a:solidFill>
                  <a:srgbClr val="004586"/>
                </a:solidFill>
                <a:latin typeface="Calibri" panose="020F0502020204030204" pitchFamily="34" charset="0"/>
              </a:rPr>
              <a:t>integer</a:t>
            </a:r>
            <a:r>
              <a:rPr lang="en-US" sz="2600" dirty="0">
                <a:latin typeface="Calibri" panose="020F0502020204030204" pitchFamily="34" charset="0"/>
              </a:rPr>
              <a:t> and </a:t>
            </a:r>
            <a:r>
              <a:rPr lang="en-US" sz="2600" dirty="0">
                <a:solidFill>
                  <a:srgbClr val="00AE00"/>
                </a:solidFill>
                <a:latin typeface="Calibri" panose="020F0502020204030204" pitchFamily="34" charset="0"/>
              </a:rPr>
              <a:t>FP</a:t>
            </a:r>
            <a:r>
              <a:rPr lang="en-US" sz="2600" dirty="0">
                <a:latin typeface="Calibri" panose="020F0502020204030204" pitchFamily="34" charset="0"/>
              </a:rPr>
              <a:t> </a:t>
            </a:r>
            <a:r>
              <a:rPr lang="en-US" sz="2600" dirty="0">
                <a:solidFill>
                  <a:srgbClr val="FF0000"/>
                </a:solidFill>
                <a:latin typeface="Calibri" panose="020F0502020204030204" pitchFamily="34" charset="0"/>
              </a:rPr>
              <a:t>registers</a:t>
            </a:r>
          </a:p>
          <a:p>
            <a:pPr marL="571500" indent="-342900">
              <a:buSzPct val="100000"/>
              <a:buFont typeface="Symbol" panose="05050102010706020507" pitchFamily="18" charset="2"/>
              <a:buChar char="*"/>
            </a:pPr>
            <a:r>
              <a:rPr lang="en-US" sz="2600" dirty="0">
                <a:latin typeface="Calibri" panose="020F0502020204030204" pitchFamily="34" charset="0"/>
              </a:rPr>
              <a:t>They can only communicate through </a:t>
            </a:r>
            <a:r>
              <a:rPr lang="en-US" sz="2600" dirty="0">
                <a:solidFill>
                  <a:srgbClr val="FF0000"/>
                </a:solidFill>
                <a:latin typeface="Calibri" panose="020F0502020204030204" pitchFamily="34" charset="0"/>
              </a:rPr>
              <a:t>memory</a:t>
            </a:r>
          </a:p>
          <a:p>
            <a:pPr marL="571500" indent="-342900">
              <a:buSzPct val="100000"/>
              <a:buFont typeface="Symbol" panose="05050102010706020507" pitchFamily="18" charset="2"/>
              <a:buChar char="*"/>
            </a:pPr>
            <a:r>
              <a:rPr lang="en-US" sz="2600" dirty="0">
                <a:latin typeface="Calibri" panose="020F0502020204030204" pitchFamily="34" charset="0"/>
              </a:rPr>
              <a:t>No way to load</a:t>
            </a:r>
            <a:r>
              <a:rPr lang="en-US" sz="2600" dirty="0">
                <a:solidFill>
                  <a:srgbClr val="00AE00"/>
                </a:solidFill>
                <a:latin typeface="Calibri" panose="020F0502020204030204" pitchFamily="34" charset="0"/>
              </a:rPr>
              <a:t> floating-point</a:t>
            </a:r>
            <a:r>
              <a:rPr lang="en-US" sz="2600" dirty="0">
                <a:latin typeface="Calibri" panose="020F0502020204030204" pitchFamily="34" charset="0"/>
              </a:rPr>
              <a:t> </a:t>
            </a:r>
            <a:r>
              <a:rPr lang="en-US" sz="2600" dirty="0">
                <a:solidFill>
                  <a:srgbClr val="FF0000"/>
                </a:solidFill>
                <a:latin typeface="Calibri" panose="020F0502020204030204" pitchFamily="34" charset="0"/>
              </a:rPr>
              <a:t>immediates</a:t>
            </a:r>
            <a:r>
              <a:rPr lang="en-US" sz="2600" dirty="0">
                <a:latin typeface="Calibri" panose="020F0502020204030204" pitchFamily="34" charset="0"/>
              </a:rPr>
              <a:t> </a:t>
            </a:r>
            <a:r>
              <a:rPr lang="en-US" sz="2600" dirty="0">
                <a:solidFill>
                  <a:srgbClr val="2300DC"/>
                </a:solidFill>
                <a:latin typeface="Calibri" panose="020F0502020204030204" pitchFamily="34" charset="0"/>
              </a:rPr>
              <a:t>directly</a:t>
            </a:r>
          </a:p>
        </p:txBody>
      </p:sp>
      <p:grpSp>
        <p:nvGrpSpPr>
          <p:cNvPr id="8" name="Group 4"/>
          <p:cNvGrpSpPr>
            <a:grpSpLocks noChangeAspect="1"/>
          </p:cNvGrpSpPr>
          <p:nvPr/>
        </p:nvGrpSpPr>
        <p:grpSpPr bwMode="auto">
          <a:xfrm>
            <a:off x="4267200" y="1752600"/>
            <a:ext cx="3657600" cy="1836738"/>
            <a:chOff x="2160" y="1104"/>
            <a:chExt cx="2304" cy="1157"/>
          </a:xfrm>
        </p:grpSpPr>
        <p:sp>
          <p:nvSpPr>
            <p:cNvPr id="9" name="AutoShape 3"/>
            <p:cNvSpPr>
              <a:spLocks noChangeAspect="1" noChangeArrowheads="1" noTextEdit="1"/>
            </p:cNvSpPr>
            <p:nvPr/>
          </p:nvSpPr>
          <p:spPr bwMode="auto">
            <a:xfrm>
              <a:off x="2160" y="1104"/>
              <a:ext cx="2304" cy="11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Rectangle 5"/>
            <p:cNvSpPr>
              <a:spLocks noChangeArrowheads="1"/>
            </p:cNvSpPr>
            <p:nvPr/>
          </p:nvSpPr>
          <p:spPr bwMode="auto">
            <a:xfrm>
              <a:off x="2883" y="1172"/>
              <a:ext cx="625" cy="323"/>
            </a:xfrm>
            <a:prstGeom prst="rect">
              <a:avLst/>
            </a:prstGeom>
            <a:solidFill>
              <a:srgbClr val="FFE6D5"/>
            </a:solidFill>
            <a:ln w="9" cap="flat">
              <a:solidFill>
                <a:srgbClr val="15111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Rectangle 6"/>
            <p:cNvSpPr>
              <a:spLocks noChangeArrowheads="1"/>
            </p:cNvSpPr>
            <p:nvPr/>
          </p:nvSpPr>
          <p:spPr bwMode="auto">
            <a:xfrm>
              <a:off x="2243" y="1159"/>
              <a:ext cx="483" cy="314"/>
            </a:xfrm>
            <a:prstGeom prst="rect">
              <a:avLst/>
            </a:prstGeom>
            <a:solidFill>
              <a:srgbClr val="D5F6FF"/>
            </a:solidFill>
            <a:ln w="6" cap="flat">
              <a:solidFill>
                <a:srgbClr val="15111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Rectangle 7"/>
            <p:cNvSpPr>
              <a:spLocks noChangeArrowheads="1"/>
            </p:cNvSpPr>
            <p:nvPr/>
          </p:nvSpPr>
          <p:spPr bwMode="auto">
            <a:xfrm>
              <a:off x="2252" y="1785"/>
              <a:ext cx="2138" cy="382"/>
            </a:xfrm>
            <a:prstGeom prst="rect">
              <a:avLst/>
            </a:prstGeom>
            <a:solidFill>
              <a:srgbClr val="F4D7E3"/>
            </a:solidFill>
            <a:ln w="9" cap="flat">
              <a:solidFill>
                <a:srgbClr val="15111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Rectangle 8"/>
            <p:cNvSpPr>
              <a:spLocks noChangeArrowheads="1"/>
            </p:cNvSpPr>
            <p:nvPr/>
          </p:nvSpPr>
          <p:spPr bwMode="auto">
            <a:xfrm>
              <a:off x="2980" y="1872"/>
              <a:ext cx="675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000000"/>
                  </a:solidFill>
                  <a:latin typeface="Sans"/>
                </a:rPr>
                <a:t>Memory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14" name="Rectangle 9"/>
            <p:cNvSpPr>
              <a:spLocks noChangeArrowheads="1"/>
            </p:cNvSpPr>
            <p:nvPr/>
          </p:nvSpPr>
          <p:spPr bwMode="auto">
            <a:xfrm>
              <a:off x="3023" y="1202"/>
              <a:ext cx="354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>
                  <a:solidFill>
                    <a:srgbClr val="000000"/>
                  </a:solidFill>
                  <a:latin typeface="Sans"/>
                </a:rPr>
                <a:t>Integer 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15" name="Rectangle 10"/>
            <p:cNvSpPr>
              <a:spLocks noChangeArrowheads="1"/>
            </p:cNvSpPr>
            <p:nvPr/>
          </p:nvSpPr>
          <p:spPr bwMode="auto">
            <a:xfrm>
              <a:off x="2983" y="1347"/>
              <a:ext cx="393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>
                  <a:solidFill>
                    <a:srgbClr val="000000"/>
                  </a:solidFill>
                  <a:latin typeface="Sans"/>
                </a:rPr>
                <a:t>registers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16" name="Rectangle 11"/>
            <p:cNvSpPr>
              <a:spLocks noChangeArrowheads="1"/>
            </p:cNvSpPr>
            <p:nvPr/>
          </p:nvSpPr>
          <p:spPr bwMode="auto">
            <a:xfrm>
              <a:off x="3776" y="1182"/>
              <a:ext cx="625" cy="323"/>
            </a:xfrm>
            <a:prstGeom prst="rect">
              <a:avLst/>
            </a:prstGeom>
            <a:solidFill>
              <a:srgbClr val="FFE6D5"/>
            </a:solidFill>
            <a:ln w="9" cap="flat">
              <a:solidFill>
                <a:srgbClr val="15111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Rectangle 12"/>
            <p:cNvSpPr>
              <a:spLocks noChangeArrowheads="1"/>
            </p:cNvSpPr>
            <p:nvPr/>
          </p:nvSpPr>
          <p:spPr bwMode="auto">
            <a:xfrm>
              <a:off x="4017" y="1211"/>
              <a:ext cx="110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>
                  <a:solidFill>
                    <a:srgbClr val="000000"/>
                  </a:solidFill>
                  <a:latin typeface="Sans"/>
                </a:rPr>
                <a:t>FP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18" name="Rectangle 13"/>
            <p:cNvSpPr>
              <a:spLocks noChangeArrowheads="1"/>
            </p:cNvSpPr>
            <p:nvPr/>
          </p:nvSpPr>
          <p:spPr bwMode="auto">
            <a:xfrm>
              <a:off x="3876" y="1356"/>
              <a:ext cx="393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>
                  <a:solidFill>
                    <a:srgbClr val="000000"/>
                  </a:solidFill>
                  <a:latin typeface="Sans"/>
                </a:rPr>
                <a:t>registers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19" name="Rectangle 14"/>
            <p:cNvSpPr>
              <a:spLocks noChangeArrowheads="1"/>
            </p:cNvSpPr>
            <p:nvPr/>
          </p:nvSpPr>
          <p:spPr bwMode="auto">
            <a:xfrm>
              <a:off x="2274" y="1278"/>
              <a:ext cx="356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100">
                  <a:solidFill>
                    <a:srgbClr val="000000"/>
                  </a:solidFill>
                  <a:latin typeface="Sans"/>
                </a:rPr>
                <a:t>Constants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20" name="Line 15"/>
            <p:cNvSpPr>
              <a:spLocks noChangeShapeType="1"/>
            </p:cNvSpPr>
            <p:nvPr/>
          </p:nvSpPr>
          <p:spPr bwMode="auto">
            <a:xfrm>
              <a:off x="2487" y="1464"/>
              <a:ext cx="0" cy="322"/>
            </a:xfrm>
            <a:prstGeom prst="line">
              <a:avLst/>
            </a:prstGeom>
            <a:noFill/>
            <a:ln w="11" cap="flat">
              <a:solidFill>
                <a:srgbClr val="0000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6"/>
            <p:cNvSpPr>
              <a:spLocks/>
            </p:cNvSpPr>
            <p:nvPr/>
          </p:nvSpPr>
          <p:spPr bwMode="auto">
            <a:xfrm>
              <a:off x="2466" y="1721"/>
              <a:ext cx="43" cy="76"/>
            </a:xfrm>
            <a:custGeom>
              <a:avLst/>
              <a:gdLst>
                <a:gd name="T0" fmla="*/ 21 w 43"/>
                <a:gd name="T1" fmla="*/ 21 h 76"/>
                <a:gd name="T2" fmla="*/ 0 w 43"/>
                <a:gd name="T3" fmla="*/ 0 h 76"/>
                <a:gd name="T4" fmla="*/ 21 w 43"/>
                <a:gd name="T5" fmla="*/ 76 h 76"/>
                <a:gd name="T6" fmla="*/ 43 w 43"/>
                <a:gd name="T7" fmla="*/ 0 h 76"/>
                <a:gd name="T8" fmla="*/ 21 w 43"/>
                <a:gd name="T9" fmla="*/ 21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76">
                  <a:moveTo>
                    <a:pt x="21" y="21"/>
                  </a:moveTo>
                  <a:lnTo>
                    <a:pt x="0" y="0"/>
                  </a:lnTo>
                  <a:lnTo>
                    <a:pt x="21" y="76"/>
                  </a:lnTo>
                  <a:lnTo>
                    <a:pt x="43" y="0"/>
                  </a:lnTo>
                  <a:lnTo>
                    <a:pt x="21" y="21"/>
                  </a:lnTo>
                  <a:close/>
                </a:path>
              </a:pathLst>
            </a:custGeom>
            <a:solidFill>
              <a:srgbClr val="000000"/>
            </a:solidFill>
            <a:ln w="5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Line 17"/>
            <p:cNvSpPr>
              <a:spLocks noChangeShapeType="1"/>
            </p:cNvSpPr>
            <p:nvPr/>
          </p:nvSpPr>
          <p:spPr bwMode="auto">
            <a:xfrm>
              <a:off x="2730" y="1320"/>
              <a:ext cx="161" cy="0"/>
            </a:xfrm>
            <a:prstGeom prst="line">
              <a:avLst/>
            </a:prstGeom>
            <a:noFill/>
            <a:ln w="11" cap="flat">
              <a:solidFill>
                <a:srgbClr val="0000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18"/>
            <p:cNvSpPr>
              <a:spLocks/>
            </p:cNvSpPr>
            <p:nvPr/>
          </p:nvSpPr>
          <p:spPr bwMode="auto">
            <a:xfrm>
              <a:off x="2827" y="1298"/>
              <a:ext cx="75" cy="44"/>
            </a:xfrm>
            <a:custGeom>
              <a:avLst/>
              <a:gdLst>
                <a:gd name="T0" fmla="*/ 21 w 75"/>
                <a:gd name="T1" fmla="*/ 22 h 44"/>
                <a:gd name="T2" fmla="*/ 0 w 75"/>
                <a:gd name="T3" fmla="*/ 44 h 44"/>
                <a:gd name="T4" fmla="*/ 75 w 75"/>
                <a:gd name="T5" fmla="*/ 22 h 44"/>
                <a:gd name="T6" fmla="*/ 0 w 75"/>
                <a:gd name="T7" fmla="*/ 0 h 44"/>
                <a:gd name="T8" fmla="*/ 21 w 75"/>
                <a:gd name="T9" fmla="*/ 22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4">
                  <a:moveTo>
                    <a:pt x="21" y="22"/>
                  </a:moveTo>
                  <a:lnTo>
                    <a:pt x="0" y="44"/>
                  </a:lnTo>
                  <a:lnTo>
                    <a:pt x="75" y="22"/>
                  </a:lnTo>
                  <a:lnTo>
                    <a:pt x="0" y="0"/>
                  </a:lnTo>
                  <a:lnTo>
                    <a:pt x="21" y="22"/>
                  </a:lnTo>
                  <a:close/>
                </a:path>
              </a:pathLst>
            </a:custGeom>
            <a:solidFill>
              <a:srgbClr val="000000"/>
            </a:solidFill>
            <a:ln w="5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Line 19"/>
            <p:cNvSpPr>
              <a:spLocks noChangeShapeType="1"/>
            </p:cNvSpPr>
            <p:nvPr/>
          </p:nvSpPr>
          <p:spPr bwMode="auto">
            <a:xfrm>
              <a:off x="3184" y="1516"/>
              <a:ext cx="0" cy="252"/>
            </a:xfrm>
            <a:prstGeom prst="line">
              <a:avLst/>
            </a:prstGeom>
            <a:noFill/>
            <a:ln w="9" cap="flat">
              <a:solidFill>
                <a:srgbClr val="0000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20"/>
            <p:cNvSpPr>
              <a:spLocks/>
            </p:cNvSpPr>
            <p:nvPr/>
          </p:nvSpPr>
          <p:spPr bwMode="auto">
            <a:xfrm>
              <a:off x="3165" y="1506"/>
              <a:ext cx="38" cy="68"/>
            </a:xfrm>
            <a:custGeom>
              <a:avLst/>
              <a:gdLst>
                <a:gd name="T0" fmla="*/ 19 w 38"/>
                <a:gd name="T1" fmla="*/ 48 h 68"/>
                <a:gd name="T2" fmla="*/ 38 w 38"/>
                <a:gd name="T3" fmla="*/ 68 h 68"/>
                <a:gd name="T4" fmla="*/ 19 w 38"/>
                <a:gd name="T5" fmla="*/ 0 h 68"/>
                <a:gd name="T6" fmla="*/ 0 w 38"/>
                <a:gd name="T7" fmla="*/ 68 h 68"/>
                <a:gd name="T8" fmla="*/ 19 w 38"/>
                <a:gd name="T9" fmla="*/ 48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68">
                  <a:moveTo>
                    <a:pt x="19" y="48"/>
                  </a:moveTo>
                  <a:lnTo>
                    <a:pt x="38" y="68"/>
                  </a:lnTo>
                  <a:lnTo>
                    <a:pt x="19" y="0"/>
                  </a:lnTo>
                  <a:lnTo>
                    <a:pt x="0" y="68"/>
                  </a:lnTo>
                  <a:lnTo>
                    <a:pt x="19" y="48"/>
                  </a:lnTo>
                  <a:close/>
                </a:path>
              </a:pathLst>
            </a:custGeom>
            <a:solidFill>
              <a:srgbClr val="000000"/>
            </a:solidFill>
            <a:ln w="5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21"/>
            <p:cNvSpPr>
              <a:spLocks/>
            </p:cNvSpPr>
            <p:nvPr/>
          </p:nvSpPr>
          <p:spPr bwMode="auto">
            <a:xfrm>
              <a:off x="3165" y="1710"/>
              <a:ext cx="38" cy="68"/>
            </a:xfrm>
            <a:custGeom>
              <a:avLst/>
              <a:gdLst>
                <a:gd name="T0" fmla="*/ 19 w 38"/>
                <a:gd name="T1" fmla="*/ 20 h 68"/>
                <a:gd name="T2" fmla="*/ 0 w 38"/>
                <a:gd name="T3" fmla="*/ 0 h 68"/>
                <a:gd name="T4" fmla="*/ 19 w 38"/>
                <a:gd name="T5" fmla="*/ 68 h 68"/>
                <a:gd name="T6" fmla="*/ 38 w 38"/>
                <a:gd name="T7" fmla="*/ 0 h 68"/>
                <a:gd name="T8" fmla="*/ 19 w 38"/>
                <a:gd name="T9" fmla="*/ 2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68">
                  <a:moveTo>
                    <a:pt x="19" y="20"/>
                  </a:moveTo>
                  <a:lnTo>
                    <a:pt x="0" y="0"/>
                  </a:lnTo>
                  <a:lnTo>
                    <a:pt x="19" y="68"/>
                  </a:lnTo>
                  <a:lnTo>
                    <a:pt x="38" y="0"/>
                  </a:lnTo>
                  <a:lnTo>
                    <a:pt x="19" y="20"/>
                  </a:lnTo>
                  <a:close/>
                </a:path>
              </a:pathLst>
            </a:custGeom>
            <a:solidFill>
              <a:srgbClr val="000000"/>
            </a:solidFill>
            <a:ln w="5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Line 22"/>
            <p:cNvSpPr>
              <a:spLocks noChangeShapeType="1"/>
            </p:cNvSpPr>
            <p:nvPr/>
          </p:nvSpPr>
          <p:spPr bwMode="auto">
            <a:xfrm>
              <a:off x="4096" y="1508"/>
              <a:ext cx="0" cy="253"/>
            </a:xfrm>
            <a:prstGeom prst="line">
              <a:avLst/>
            </a:prstGeom>
            <a:noFill/>
            <a:ln w="9" cap="flat">
              <a:solidFill>
                <a:srgbClr val="0000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3"/>
            <p:cNvSpPr>
              <a:spLocks/>
            </p:cNvSpPr>
            <p:nvPr/>
          </p:nvSpPr>
          <p:spPr bwMode="auto">
            <a:xfrm>
              <a:off x="4077" y="1499"/>
              <a:ext cx="39" cy="67"/>
            </a:xfrm>
            <a:custGeom>
              <a:avLst/>
              <a:gdLst>
                <a:gd name="T0" fmla="*/ 19 w 39"/>
                <a:gd name="T1" fmla="*/ 48 h 67"/>
                <a:gd name="T2" fmla="*/ 39 w 39"/>
                <a:gd name="T3" fmla="*/ 67 h 67"/>
                <a:gd name="T4" fmla="*/ 19 w 39"/>
                <a:gd name="T5" fmla="*/ 0 h 67"/>
                <a:gd name="T6" fmla="*/ 0 w 39"/>
                <a:gd name="T7" fmla="*/ 67 h 67"/>
                <a:gd name="T8" fmla="*/ 19 w 39"/>
                <a:gd name="T9" fmla="*/ 48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67">
                  <a:moveTo>
                    <a:pt x="19" y="48"/>
                  </a:moveTo>
                  <a:lnTo>
                    <a:pt x="39" y="67"/>
                  </a:lnTo>
                  <a:lnTo>
                    <a:pt x="19" y="0"/>
                  </a:lnTo>
                  <a:lnTo>
                    <a:pt x="0" y="67"/>
                  </a:lnTo>
                  <a:lnTo>
                    <a:pt x="19" y="48"/>
                  </a:lnTo>
                  <a:close/>
                </a:path>
              </a:pathLst>
            </a:custGeom>
            <a:solidFill>
              <a:srgbClr val="000000"/>
            </a:solidFill>
            <a:ln w="5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24"/>
            <p:cNvSpPr>
              <a:spLocks/>
            </p:cNvSpPr>
            <p:nvPr/>
          </p:nvSpPr>
          <p:spPr bwMode="auto">
            <a:xfrm>
              <a:off x="4077" y="1703"/>
              <a:ext cx="39" cy="67"/>
            </a:xfrm>
            <a:custGeom>
              <a:avLst/>
              <a:gdLst>
                <a:gd name="T0" fmla="*/ 19 w 39"/>
                <a:gd name="T1" fmla="*/ 19 h 67"/>
                <a:gd name="T2" fmla="*/ 0 w 39"/>
                <a:gd name="T3" fmla="*/ 0 h 67"/>
                <a:gd name="T4" fmla="*/ 19 w 39"/>
                <a:gd name="T5" fmla="*/ 67 h 67"/>
                <a:gd name="T6" fmla="*/ 39 w 39"/>
                <a:gd name="T7" fmla="*/ 0 h 67"/>
                <a:gd name="T8" fmla="*/ 19 w 39"/>
                <a:gd name="T9" fmla="*/ 19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67">
                  <a:moveTo>
                    <a:pt x="19" y="19"/>
                  </a:moveTo>
                  <a:lnTo>
                    <a:pt x="0" y="0"/>
                  </a:lnTo>
                  <a:lnTo>
                    <a:pt x="19" y="67"/>
                  </a:lnTo>
                  <a:lnTo>
                    <a:pt x="39" y="0"/>
                  </a:lnTo>
                  <a:lnTo>
                    <a:pt x="19" y="19"/>
                  </a:lnTo>
                  <a:close/>
                </a:path>
              </a:pathLst>
            </a:custGeom>
            <a:solidFill>
              <a:srgbClr val="000000"/>
            </a:solidFill>
            <a:ln w="5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2489200" y="304801"/>
            <a:ext cx="7416800" cy="936625"/>
          </a:xfrm>
        </p:spPr>
        <p:txBody>
          <a:bodyPr vert="horz" lIns="0" tIns="0" rIns="0" bIns="0" rtlCol="0" anchor="ctr">
            <a:norm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fr-FR" dirty="0">
                <a:solidFill>
                  <a:schemeClr val="tx1"/>
                </a:solidFill>
              </a:rPr>
              <a:t>FP </a:t>
            </a:r>
            <a:r>
              <a:rPr lang="fr-FR" dirty="0" err="1">
                <a:solidFill>
                  <a:schemeClr val="tx1"/>
                </a:solidFill>
              </a:rPr>
              <a:t>Load</a:t>
            </a:r>
            <a:r>
              <a:rPr lang="fr-FR" dirty="0">
                <a:solidFill>
                  <a:schemeClr val="tx1"/>
                </a:solidFill>
              </a:rPr>
              <a:t> Instructions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2667000" y="4197350"/>
            <a:ext cx="7416800" cy="2051050"/>
          </a:xfrm>
        </p:spPr>
        <p:txBody>
          <a:bodyPr vert="horz" lIns="0" tIns="0" rIns="0" bIns="0" rtlCol="0">
            <a:normAutofit/>
          </a:bodyPr>
          <a:lstStyle>
            <a:defPPr marL="432000" marR="0" lvl="0" indent="-324000" algn="l" hangingPunct="1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defPPr>
            <a:lvl1pPr marL="432000" marR="0" lvl="0" indent="-324000" algn="l" hangingPunct="1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1pPr>
            <a:lvl2pPr marL="864000" marR="0" lvl="1" indent="-324000" algn="l" hangingPunct="1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tabLst/>
              <a:defRPr lang="fr-FR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2pPr>
            <a:lvl3pPr marL="1295999" marR="0" lvl="2" indent="-288000" algn="l" hangingPunct="1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3pPr>
            <a:lvl4pPr marL="1728000" marR="0" lvl="3" indent="-216000" algn="l" hangingPunct="1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4pPr>
            <a:lvl5pPr marL="2160000" marR="0" lvl="4" indent="-216000" algn="l" hangingPunct="1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5pPr>
            <a:lvl6pPr marL="2592000" marR="0" lvl="5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6pPr>
            <a:lvl7pPr marL="3024000" marR="0" lvl="6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7pPr>
            <a:lvl8pPr marL="3456000" marR="0" lvl="7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8pPr>
            <a:lvl9pPr marL="3887999" marR="0" lvl="8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9pPr>
          </a:lstStyle>
          <a:p>
            <a:pPr lvl="0">
              <a:buSzPct val="100000"/>
              <a:buFont typeface="Symbol" panose="05050102010706020507" pitchFamily="18" charset="2"/>
              <a:buChar char="*"/>
            </a:pPr>
            <a:r>
              <a:rPr lang="en-US" sz="2800" dirty="0">
                <a:latin typeface="Calibri" panose="020F0502020204030204" pitchFamily="34" charset="0"/>
              </a:rPr>
              <a:t>The </a:t>
            </a:r>
            <a:r>
              <a:rPr lang="en-US" sz="2800" dirty="0" err="1">
                <a:solidFill>
                  <a:srgbClr val="2300DC"/>
                </a:solidFill>
                <a:latin typeface="Calibri" panose="020F0502020204030204" pitchFamily="34" charset="0"/>
              </a:rPr>
              <a:t>fld</a:t>
            </a:r>
            <a:r>
              <a:rPr lang="en-US" sz="2800" dirty="0">
                <a:latin typeface="Calibri" panose="020F0502020204030204" pitchFamily="34" charset="0"/>
              </a:rPr>
              <a:t> instruction pushes the value of the </a:t>
            </a:r>
            <a:r>
              <a:rPr lang="en-US" sz="2800" dirty="0">
                <a:solidFill>
                  <a:srgbClr val="00AE00"/>
                </a:solidFill>
                <a:latin typeface="Calibri" panose="020F0502020204030204" pitchFamily="34" charset="0"/>
              </a:rPr>
              <a:t>first operand</a:t>
            </a:r>
            <a:r>
              <a:rPr lang="en-US" sz="2800" dirty="0">
                <a:latin typeface="Calibri" panose="020F0502020204030204" pitchFamily="34" charset="0"/>
              </a:rPr>
              <a:t> (register/</a:t>
            </a:r>
            <a:r>
              <a:rPr lang="en-US" sz="2800" dirty="0" err="1">
                <a:latin typeface="Calibri" panose="020F0502020204030204" pitchFamily="34" charset="0"/>
              </a:rPr>
              <a:t>mem</a:t>
            </a:r>
            <a:r>
              <a:rPr lang="en-US" sz="2800" dirty="0">
                <a:latin typeface="Calibri" panose="020F0502020204030204" pitchFamily="34" charset="0"/>
              </a:rPr>
              <a:t>) to the</a:t>
            </a:r>
            <a:r>
              <a:rPr lang="en-US" sz="2800" dirty="0">
                <a:solidFill>
                  <a:srgbClr val="2300DC"/>
                </a:solidFill>
                <a:latin typeface="Calibri" panose="020F0502020204030204" pitchFamily="34" charset="0"/>
              </a:rPr>
              <a:t> FP stack</a:t>
            </a:r>
          </a:p>
          <a:p>
            <a:pPr lvl="0">
              <a:buSzPct val="100000"/>
              <a:buFont typeface="Symbol" panose="05050102010706020507" pitchFamily="18" charset="2"/>
              <a:buChar char="*"/>
            </a:pPr>
            <a:r>
              <a:rPr lang="en-US" sz="2800" dirty="0">
                <a:latin typeface="Calibri" panose="020F0502020204030204" pitchFamily="34" charset="0"/>
              </a:rPr>
              <a:t>The </a:t>
            </a:r>
            <a:r>
              <a:rPr lang="en-US" sz="2800" dirty="0" err="1">
                <a:solidFill>
                  <a:srgbClr val="FF0000"/>
                </a:solidFill>
                <a:latin typeface="Calibri" panose="020F0502020204030204" pitchFamily="34" charset="0"/>
              </a:rPr>
              <a:t>fild</a:t>
            </a:r>
            <a:r>
              <a:rPr lang="en-US" sz="2800" dirty="0">
                <a:latin typeface="Calibri" panose="020F0502020204030204" pitchFamily="34" charset="0"/>
              </a:rPr>
              <a:t> instruction pushes an </a:t>
            </a:r>
            <a:r>
              <a:rPr lang="en-US" sz="2800" dirty="0">
                <a:solidFill>
                  <a:srgbClr val="280099"/>
                </a:solidFill>
                <a:latin typeface="Calibri" panose="020F0502020204030204" pitchFamily="34" charset="0"/>
              </a:rPr>
              <a:t>integer</a:t>
            </a:r>
            <a:r>
              <a:rPr lang="en-US" sz="2800" dirty="0">
                <a:latin typeface="Calibri" panose="020F0502020204030204" pitchFamily="34" charset="0"/>
              </a:rPr>
              <a:t> stored in </a:t>
            </a:r>
            <a:r>
              <a:rPr lang="en-US" sz="2800" dirty="0">
                <a:solidFill>
                  <a:srgbClr val="FF0000"/>
                </a:solidFill>
                <a:latin typeface="Calibri" panose="020F0502020204030204" pitchFamily="34" charset="0"/>
              </a:rPr>
              <a:t>memory</a:t>
            </a:r>
            <a:r>
              <a:rPr lang="en-US" sz="2800" dirty="0">
                <a:latin typeface="Calibri" panose="020F0502020204030204" pitchFamily="34" charset="0"/>
              </a:rPr>
              <a:t> to the</a:t>
            </a:r>
            <a:r>
              <a:rPr lang="en-US" sz="2800" dirty="0">
                <a:solidFill>
                  <a:srgbClr val="2300DC"/>
                </a:solidFill>
                <a:latin typeface="Calibri" panose="020F0502020204030204" pitchFamily="34" charset="0"/>
              </a:rPr>
              <a:t> FP stack</a:t>
            </a:r>
          </a:p>
        </p:txBody>
      </p:sp>
      <p:grpSp>
        <p:nvGrpSpPr>
          <p:cNvPr id="7" name="Group 5"/>
          <p:cNvGrpSpPr>
            <a:grpSpLocks noChangeAspect="1"/>
          </p:cNvGrpSpPr>
          <p:nvPr/>
        </p:nvGrpSpPr>
        <p:grpSpPr bwMode="auto">
          <a:xfrm>
            <a:off x="2709862" y="1633538"/>
            <a:ext cx="6738939" cy="2176463"/>
            <a:chOff x="1152" y="1056"/>
            <a:chExt cx="4245" cy="1371"/>
          </a:xfrm>
        </p:grpSpPr>
        <p:sp>
          <p:nvSpPr>
            <p:cNvPr id="8" name="AutoShape 4"/>
            <p:cNvSpPr>
              <a:spLocks noChangeAspect="1" noChangeArrowheads="1" noTextEdit="1"/>
            </p:cNvSpPr>
            <p:nvPr/>
          </p:nvSpPr>
          <p:spPr bwMode="auto">
            <a:xfrm>
              <a:off x="1152" y="1056"/>
              <a:ext cx="4245" cy="13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" name="Freeform 6"/>
            <p:cNvSpPr>
              <a:spLocks noEditPoints="1"/>
            </p:cNvSpPr>
            <p:nvPr/>
          </p:nvSpPr>
          <p:spPr bwMode="auto">
            <a:xfrm>
              <a:off x="1169" y="1073"/>
              <a:ext cx="4209" cy="191"/>
            </a:xfrm>
            <a:custGeom>
              <a:avLst/>
              <a:gdLst>
                <a:gd name="T0" fmla="*/ 0 w 486"/>
                <a:gd name="T1" fmla="*/ 0 h 22"/>
                <a:gd name="T2" fmla="*/ 486 w 486"/>
                <a:gd name="T3" fmla="*/ 0 h 22"/>
                <a:gd name="T4" fmla="*/ 0 w 486"/>
                <a:gd name="T5" fmla="*/ 4 h 22"/>
                <a:gd name="T6" fmla="*/ 486 w 486"/>
                <a:gd name="T7" fmla="*/ 4 h 22"/>
                <a:gd name="T8" fmla="*/ 0 w 486"/>
                <a:gd name="T9" fmla="*/ 22 h 22"/>
                <a:gd name="T10" fmla="*/ 0 w 486"/>
                <a:gd name="T11" fmla="*/ 4 h 22"/>
                <a:gd name="T12" fmla="*/ 4 w 486"/>
                <a:gd name="T13" fmla="*/ 22 h 22"/>
                <a:gd name="T14" fmla="*/ 4 w 486"/>
                <a:gd name="T15" fmla="*/ 4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86" h="22">
                  <a:moveTo>
                    <a:pt x="0" y="0"/>
                  </a:moveTo>
                  <a:lnTo>
                    <a:pt x="486" y="0"/>
                  </a:lnTo>
                  <a:moveTo>
                    <a:pt x="0" y="4"/>
                  </a:moveTo>
                  <a:lnTo>
                    <a:pt x="486" y="4"/>
                  </a:lnTo>
                  <a:moveTo>
                    <a:pt x="0" y="22"/>
                  </a:moveTo>
                  <a:lnTo>
                    <a:pt x="0" y="4"/>
                  </a:lnTo>
                  <a:moveTo>
                    <a:pt x="4" y="22"/>
                  </a:moveTo>
                  <a:lnTo>
                    <a:pt x="4" y="4"/>
                  </a:lnTo>
                </a:path>
              </a:pathLst>
            </a:custGeom>
            <a:noFill/>
            <a:ln w="9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Rectangle 7"/>
            <p:cNvSpPr>
              <a:spLocks noChangeArrowheads="1"/>
            </p:cNvSpPr>
            <p:nvPr/>
          </p:nvSpPr>
          <p:spPr bwMode="auto">
            <a:xfrm>
              <a:off x="1282" y="1099"/>
              <a:ext cx="533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>
                  <a:solidFill>
                    <a:srgbClr val="1A1B1C"/>
                  </a:solidFill>
                  <a:latin typeface="Times New Roman" pitchFamily="18" charset="0"/>
                  <a:cs typeface="Times New Roman" pitchFamily="18" charset="0"/>
                </a:rPr>
                <a:t>Semantics</a:t>
              </a:r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Line 8"/>
            <p:cNvSpPr>
              <a:spLocks noChangeShapeType="1"/>
            </p:cNvSpPr>
            <p:nvPr/>
          </p:nvSpPr>
          <p:spPr bwMode="auto">
            <a:xfrm flipV="1">
              <a:off x="1931" y="1108"/>
              <a:ext cx="0" cy="156"/>
            </a:xfrm>
            <a:prstGeom prst="line">
              <a:avLst/>
            </a:prstGeom>
            <a:noFill/>
            <a:ln w="9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" name="Rectangle 9"/>
            <p:cNvSpPr>
              <a:spLocks noChangeArrowheads="1"/>
            </p:cNvSpPr>
            <p:nvPr/>
          </p:nvSpPr>
          <p:spPr bwMode="auto">
            <a:xfrm>
              <a:off x="2009" y="1099"/>
              <a:ext cx="460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>
                  <a:solidFill>
                    <a:srgbClr val="1A1B1C"/>
                  </a:solidFill>
                  <a:latin typeface="Times New Roman" pitchFamily="18" charset="0"/>
                  <a:cs typeface="Times New Roman" pitchFamily="18" charset="0"/>
                </a:rPr>
                <a:t>Example</a:t>
              </a:r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" name="Line 10"/>
            <p:cNvSpPr>
              <a:spLocks noChangeShapeType="1"/>
            </p:cNvSpPr>
            <p:nvPr/>
          </p:nvSpPr>
          <p:spPr bwMode="auto">
            <a:xfrm flipV="1">
              <a:off x="2970" y="1108"/>
              <a:ext cx="0" cy="156"/>
            </a:xfrm>
            <a:prstGeom prst="line">
              <a:avLst/>
            </a:prstGeom>
            <a:noFill/>
            <a:ln w="9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" name="Rectangle 11"/>
            <p:cNvSpPr>
              <a:spLocks noChangeArrowheads="1"/>
            </p:cNvSpPr>
            <p:nvPr/>
          </p:nvSpPr>
          <p:spPr bwMode="auto">
            <a:xfrm>
              <a:off x="3048" y="1099"/>
              <a:ext cx="626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>
                  <a:solidFill>
                    <a:srgbClr val="1A1B1C"/>
                  </a:solidFill>
                  <a:latin typeface="Times New Roman" pitchFamily="18" charset="0"/>
                  <a:cs typeface="Times New Roman" pitchFamily="18" charset="0"/>
                </a:rPr>
                <a:t>Explanation</a:t>
              </a:r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" name="Freeform 12"/>
            <p:cNvSpPr>
              <a:spLocks noEditPoints="1"/>
            </p:cNvSpPr>
            <p:nvPr/>
          </p:nvSpPr>
          <p:spPr bwMode="auto">
            <a:xfrm>
              <a:off x="1169" y="1108"/>
              <a:ext cx="4209" cy="476"/>
            </a:xfrm>
            <a:custGeom>
              <a:avLst/>
              <a:gdLst>
                <a:gd name="T0" fmla="*/ 482 w 486"/>
                <a:gd name="T1" fmla="*/ 18 h 55"/>
                <a:gd name="T2" fmla="*/ 482 w 486"/>
                <a:gd name="T3" fmla="*/ 0 h 55"/>
                <a:gd name="T4" fmla="*/ 486 w 486"/>
                <a:gd name="T5" fmla="*/ 18 h 55"/>
                <a:gd name="T6" fmla="*/ 486 w 486"/>
                <a:gd name="T7" fmla="*/ 0 h 55"/>
                <a:gd name="T8" fmla="*/ 0 w 486"/>
                <a:gd name="T9" fmla="*/ 18 h 55"/>
                <a:gd name="T10" fmla="*/ 486 w 486"/>
                <a:gd name="T11" fmla="*/ 18 h 55"/>
                <a:gd name="T12" fmla="*/ 0 w 486"/>
                <a:gd name="T13" fmla="*/ 55 h 55"/>
                <a:gd name="T14" fmla="*/ 0 w 486"/>
                <a:gd name="T15" fmla="*/ 19 h 55"/>
                <a:gd name="T16" fmla="*/ 4 w 486"/>
                <a:gd name="T17" fmla="*/ 55 h 55"/>
                <a:gd name="T18" fmla="*/ 4 w 486"/>
                <a:gd name="T19" fmla="*/ 19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86" h="55">
                  <a:moveTo>
                    <a:pt x="482" y="18"/>
                  </a:moveTo>
                  <a:lnTo>
                    <a:pt x="482" y="0"/>
                  </a:lnTo>
                  <a:moveTo>
                    <a:pt x="486" y="18"/>
                  </a:moveTo>
                  <a:lnTo>
                    <a:pt x="486" y="0"/>
                  </a:lnTo>
                  <a:moveTo>
                    <a:pt x="0" y="18"/>
                  </a:moveTo>
                  <a:lnTo>
                    <a:pt x="486" y="18"/>
                  </a:lnTo>
                  <a:moveTo>
                    <a:pt x="0" y="55"/>
                  </a:moveTo>
                  <a:lnTo>
                    <a:pt x="0" y="19"/>
                  </a:lnTo>
                  <a:moveTo>
                    <a:pt x="4" y="55"/>
                  </a:moveTo>
                  <a:lnTo>
                    <a:pt x="4" y="19"/>
                  </a:lnTo>
                </a:path>
              </a:pathLst>
            </a:custGeom>
            <a:noFill/>
            <a:ln w="9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Rectangle 13"/>
            <p:cNvSpPr>
              <a:spLocks noChangeArrowheads="1"/>
            </p:cNvSpPr>
            <p:nvPr/>
          </p:nvSpPr>
          <p:spPr bwMode="auto">
            <a:xfrm>
              <a:off x="1282" y="1287"/>
              <a:ext cx="460" cy="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sz="1600" dirty="0" err="1">
                  <a:latin typeface="Times New Roman" pitchFamily="18" charset="0"/>
                  <a:cs typeface="Times New Roman" pitchFamily="18" charset="0"/>
                </a:rPr>
                <a:t>fld</a:t>
              </a:r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600" i="1" dirty="0" err="1">
                  <a:latin typeface="Times New Roman" pitchFamily="18" charset="0"/>
                  <a:cs typeface="Times New Roman" pitchFamily="18" charset="0"/>
                </a:rPr>
                <a:t>mem</a:t>
              </a:r>
              <a:endParaRPr lang="en-US" sz="1600" i="1" dirty="0">
                <a:latin typeface="Times New Roman" pitchFamily="18" charset="0"/>
                <a:cs typeface="Times New Roman" pitchFamily="18" charset="0"/>
              </a:endParaRPr>
            </a:p>
            <a:p>
              <a:endParaRPr lang="en-US" sz="1600" dirty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en-US" sz="1600" dirty="0" err="1">
                  <a:latin typeface="Times New Roman" pitchFamily="18" charset="0"/>
                  <a:cs typeface="Times New Roman" pitchFamily="18" charset="0"/>
                </a:rPr>
                <a:t>fld</a:t>
              </a:r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600" i="1" dirty="0" err="1">
                  <a:latin typeface="Times New Roman" pitchFamily="18" charset="0"/>
                  <a:cs typeface="Times New Roman" pitchFamily="18" charset="0"/>
                </a:rPr>
                <a:t>reg</a:t>
              </a:r>
              <a:endParaRPr lang="en-US" sz="1600" i="1" dirty="0">
                <a:latin typeface="Times New Roman" pitchFamily="18" charset="0"/>
                <a:cs typeface="Times New Roman" pitchFamily="18" charset="0"/>
              </a:endParaRPr>
            </a:p>
            <a:p>
              <a:endParaRPr lang="en-US" sz="1600" dirty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en-US" sz="1600" dirty="0" err="1">
                  <a:latin typeface="Times New Roman" pitchFamily="18" charset="0"/>
                  <a:cs typeface="Times New Roman" pitchFamily="18" charset="0"/>
                </a:rPr>
                <a:t>fild</a:t>
              </a:r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600" i="1" dirty="0" err="1">
                  <a:latin typeface="Times New Roman" pitchFamily="18" charset="0"/>
                  <a:cs typeface="Times New Roman" pitchFamily="18" charset="0"/>
                </a:rPr>
                <a:t>mem</a:t>
              </a:r>
              <a:endParaRPr lang="en-US" sz="16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" name="Line 14"/>
            <p:cNvSpPr>
              <a:spLocks noChangeShapeType="1"/>
            </p:cNvSpPr>
            <p:nvPr/>
          </p:nvSpPr>
          <p:spPr bwMode="auto">
            <a:xfrm flipV="1">
              <a:off x="1931" y="1273"/>
              <a:ext cx="0" cy="311"/>
            </a:xfrm>
            <a:prstGeom prst="line">
              <a:avLst/>
            </a:prstGeom>
            <a:noFill/>
            <a:ln w="9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" name="Rectangle 15"/>
            <p:cNvSpPr>
              <a:spLocks noChangeArrowheads="1"/>
            </p:cNvSpPr>
            <p:nvPr/>
          </p:nvSpPr>
          <p:spPr bwMode="auto">
            <a:xfrm>
              <a:off x="2009" y="1287"/>
              <a:ext cx="842" cy="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sz="1600" dirty="0" err="1">
                  <a:latin typeface="Times New Roman" pitchFamily="18" charset="0"/>
                  <a:cs typeface="Times New Roman" pitchFamily="18" charset="0"/>
                </a:rPr>
                <a:t>fld</a:t>
              </a:r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600" dirty="0" err="1">
                  <a:latin typeface="Times New Roman" pitchFamily="18" charset="0"/>
                  <a:cs typeface="Times New Roman" pitchFamily="18" charset="0"/>
                </a:rPr>
                <a:t>dword</a:t>
              </a:r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 [</a:t>
              </a:r>
              <a:r>
                <a:rPr lang="en-US" sz="1600" dirty="0" err="1">
                  <a:latin typeface="Times New Roman" pitchFamily="18" charset="0"/>
                  <a:cs typeface="Times New Roman" pitchFamily="18" charset="0"/>
                </a:rPr>
                <a:t>eax</a:t>
              </a:r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]</a:t>
              </a:r>
            </a:p>
            <a:p>
              <a:endParaRPr lang="en-US" sz="1600" dirty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en-US" sz="1600" dirty="0" err="1">
                  <a:latin typeface="Times New Roman" pitchFamily="18" charset="0"/>
                  <a:cs typeface="Times New Roman" pitchFamily="18" charset="0"/>
                </a:rPr>
                <a:t>fld</a:t>
              </a:r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 st1</a:t>
              </a:r>
            </a:p>
            <a:p>
              <a:endParaRPr lang="en-US" sz="1600" dirty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en-US" sz="1600" dirty="0" err="1">
                  <a:latin typeface="Times New Roman" pitchFamily="18" charset="0"/>
                  <a:cs typeface="Times New Roman" pitchFamily="18" charset="0"/>
                </a:rPr>
                <a:t>fild</a:t>
              </a:r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600" dirty="0" err="1">
                  <a:latin typeface="Times New Roman" pitchFamily="18" charset="0"/>
                  <a:cs typeface="Times New Roman" pitchFamily="18" charset="0"/>
                </a:rPr>
                <a:t>dword</a:t>
              </a:r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 [</a:t>
              </a:r>
              <a:r>
                <a:rPr lang="en-US" sz="1600" dirty="0" err="1">
                  <a:latin typeface="Times New Roman" pitchFamily="18" charset="0"/>
                  <a:cs typeface="Times New Roman" pitchFamily="18" charset="0"/>
                </a:rPr>
                <a:t>eax</a:t>
              </a:r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]</a:t>
              </a:r>
            </a:p>
          </p:txBody>
        </p:sp>
        <p:sp>
          <p:nvSpPr>
            <p:cNvPr id="19" name="Line 16"/>
            <p:cNvSpPr>
              <a:spLocks noChangeShapeType="1"/>
            </p:cNvSpPr>
            <p:nvPr/>
          </p:nvSpPr>
          <p:spPr bwMode="auto">
            <a:xfrm flipV="1">
              <a:off x="2970" y="1273"/>
              <a:ext cx="0" cy="311"/>
            </a:xfrm>
            <a:prstGeom prst="line">
              <a:avLst/>
            </a:prstGeom>
            <a:noFill/>
            <a:ln w="9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" name="Rectangle 17"/>
            <p:cNvSpPr>
              <a:spLocks noChangeArrowheads="1"/>
            </p:cNvSpPr>
            <p:nvPr/>
          </p:nvSpPr>
          <p:spPr bwMode="auto">
            <a:xfrm>
              <a:off x="3048" y="1287"/>
              <a:ext cx="2330" cy="10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Pushes an FP number stored in [</a:t>
              </a:r>
              <a:r>
                <a:rPr lang="en-US" sz="1600" i="1" dirty="0" err="1">
                  <a:latin typeface="Times New Roman" pitchFamily="18" charset="0"/>
                  <a:cs typeface="Times New Roman" pitchFamily="18" charset="0"/>
                </a:rPr>
                <a:t>eax</a:t>
              </a:r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] to</a:t>
              </a:r>
            </a:p>
            <a:p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the FP stack</a:t>
              </a:r>
            </a:p>
            <a:p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Pushes the contents of </a:t>
              </a:r>
              <a:r>
                <a:rPr lang="en-US" sz="1600" i="1" dirty="0">
                  <a:latin typeface="Times New Roman" pitchFamily="18" charset="0"/>
                  <a:cs typeface="Times New Roman" pitchFamily="18" charset="0"/>
                </a:rPr>
                <a:t>st</a:t>
              </a:r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1 to the top of</a:t>
              </a:r>
            </a:p>
            <a:p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the stack</a:t>
              </a:r>
            </a:p>
            <a:p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Pushes an integer stored in [</a:t>
              </a:r>
              <a:r>
                <a:rPr lang="en-US" sz="1600" i="1" dirty="0" err="1">
                  <a:latin typeface="Times New Roman" pitchFamily="18" charset="0"/>
                  <a:cs typeface="Times New Roman" pitchFamily="18" charset="0"/>
                </a:rPr>
                <a:t>eax</a:t>
              </a:r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] to the</a:t>
              </a:r>
            </a:p>
            <a:p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FP stack after converting it to a 32 bit</a:t>
              </a:r>
            </a:p>
            <a:p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floating point number</a:t>
              </a:r>
            </a:p>
          </p:txBody>
        </p:sp>
        <p:sp>
          <p:nvSpPr>
            <p:cNvPr id="21" name="Freeform 18"/>
            <p:cNvSpPr>
              <a:spLocks noEditPoints="1"/>
            </p:cNvSpPr>
            <p:nvPr/>
          </p:nvSpPr>
          <p:spPr bwMode="auto">
            <a:xfrm>
              <a:off x="1169" y="1273"/>
              <a:ext cx="4209" cy="623"/>
            </a:xfrm>
            <a:custGeom>
              <a:avLst/>
              <a:gdLst>
                <a:gd name="T0" fmla="*/ 482 w 486"/>
                <a:gd name="T1" fmla="*/ 36 h 72"/>
                <a:gd name="T2" fmla="*/ 482 w 486"/>
                <a:gd name="T3" fmla="*/ 0 h 72"/>
                <a:gd name="T4" fmla="*/ 486 w 486"/>
                <a:gd name="T5" fmla="*/ 36 h 72"/>
                <a:gd name="T6" fmla="*/ 486 w 486"/>
                <a:gd name="T7" fmla="*/ 0 h 72"/>
                <a:gd name="T8" fmla="*/ 0 w 486"/>
                <a:gd name="T9" fmla="*/ 36 h 72"/>
                <a:gd name="T10" fmla="*/ 486 w 486"/>
                <a:gd name="T11" fmla="*/ 36 h 72"/>
                <a:gd name="T12" fmla="*/ 0 w 486"/>
                <a:gd name="T13" fmla="*/ 72 h 72"/>
                <a:gd name="T14" fmla="*/ 0 w 486"/>
                <a:gd name="T15" fmla="*/ 36 h 72"/>
                <a:gd name="T16" fmla="*/ 4 w 486"/>
                <a:gd name="T17" fmla="*/ 72 h 72"/>
                <a:gd name="T18" fmla="*/ 4 w 486"/>
                <a:gd name="T19" fmla="*/ 36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86" h="72">
                  <a:moveTo>
                    <a:pt x="482" y="36"/>
                  </a:moveTo>
                  <a:lnTo>
                    <a:pt x="482" y="0"/>
                  </a:lnTo>
                  <a:moveTo>
                    <a:pt x="486" y="36"/>
                  </a:moveTo>
                  <a:lnTo>
                    <a:pt x="486" y="0"/>
                  </a:lnTo>
                  <a:moveTo>
                    <a:pt x="0" y="36"/>
                  </a:moveTo>
                  <a:lnTo>
                    <a:pt x="486" y="36"/>
                  </a:lnTo>
                  <a:moveTo>
                    <a:pt x="0" y="72"/>
                  </a:moveTo>
                  <a:lnTo>
                    <a:pt x="0" y="36"/>
                  </a:lnTo>
                  <a:moveTo>
                    <a:pt x="4" y="72"/>
                  </a:moveTo>
                  <a:lnTo>
                    <a:pt x="4" y="36"/>
                  </a:lnTo>
                </a:path>
              </a:pathLst>
            </a:custGeom>
            <a:noFill/>
            <a:ln w="9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Line 19"/>
            <p:cNvSpPr>
              <a:spLocks noChangeShapeType="1"/>
            </p:cNvSpPr>
            <p:nvPr/>
          </p:nvSpPr>
          <p:spPr bwMode="auto">
            <a:xfrm flipV="1">
              <a:off x="1931" y="1584"/>
              <a:ext cx="0" cy="312"/>
            </a:xfrm>
            <a:prstGeom prst="line">
              <a:avLst/>
            </a:prstGeom>
            <a:noFill/>
            <a:ln w="9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" name="Line 20"/>
            <p:cNvSpPr>
              <a:spLocks noChangeShapeType="1"/>
            </p:cNvSpPr>
            <p:nvPr/>
          </p:nvSpPr>
          <p:spPr bwMode="auto">
            <a:xfrm flipV="1">
              <a:off x="2970" y="1584"/>
              <a:ext cx="0" cy="312"/>
            </a:xfrm>
            <a:prstGeom prst="line">
              <a:avLst/>
            </a:prstGeom>
            <a:noFill/>
            <a:ln w="9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" name="Freeform 21"/>
            <p:cNvSpPr>
              <a:spLocks noEditPoints="1"/>
            </p:cNvSpPr>
            <p:nvPr/>
          </p:nvSpPr>
          <p:spPr bwMode="auto">
            <a:xfrm>
              <a:off x="1169" y="1584"/>
              <a:ext cx="4209" cy="789"/>
            </a:xfrm>
            <a:custGeom>
              <a:avLst/>
              <a:gdLst>
                <a:gd name="T0" fmla="*/ 482 w 486"/>
                <a:gd name="T1" fmla="*/ 36 h 91"/>
                <a:gd name="T2" fmla="*/ 482 w 486"/>
                <a:gd name="T3" fmla="*/ 0 h 91"/>
                <a:gd name="T4" fmla="*/ 486 w 486"/>
                <a:gd name="T5" fmla="*/ 36 h 91"/>
                <a:gd name="T6" fmla="*/ 486 w 486"/>
                <a:gd name="T7" fmla="*/ 0 h 91"/>
                <a:gd name="T8" fmla="*/ 0 w 486"/>
                <a:gd name="T9" fmla="*/ 37 h 91"/>
                <a:gd name="T10" fmla="*/ 486 w 486"/>
                <a:gd name="T11" fmla="*/ 37 h 91"/>
                <a:gd name="T12" fmla="*/ 0 w 486"/>
                <a:gd name="T13" fmla="*/ 91 h 91"/>
                <a:gd name="T14" fmla="*/ 0 w 486"/>
                <a:gd name="T15" fmla="*/ 37 h 91"/>
                <a:gd name="T16" fmla="*/ 4 w 486"/>
                <a:gd name="T17" fmla="*/ 91 h 91"/>
                <a:gd name="T18" fmla="*/ 4 w 486"/>
                <a:gd name="T19" fmla="*/ 37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86" h="91">
                  <a:moveTo>
                    <a:pt x="482" y="36"/>
                  </a:moveTo>
                  <a:lnTo>
                    <a:pt x="482" y="0"/>
                  </a:lnTo>
                  <a:moveTo>
                    <a:pt x="486" y="36"/>
                  </a:moveTo>
                  <a:lnTo>
                    <a:pt x="486" y="0"/>
                  </a:lnTo>
                  <a:moveTo>
                    <a:pt x="0" y="37"/>
                  </a:moveTo>
                  <a:lnTo>
                    <a:pt x="486" y="37"/>
                  </a:lnTo>
                  <a:moveTo>
                    <a:pt x="0" y="91"/>
                  </a:moveTo>
                  <a:lnTo>
                    <a:pt x="0" y="37"/>
                  </a:lnTo>
                  <a:moveTo>
                    <a:pt x="4" y="91"/>
                  </a:moveTo>
                  <a:lnTo>
                    <a:pt x="4" y="37"/>
                  </a:lnTo>
                </a:path>
              </a:pathLst>
            </a:custGeom>
            <a:noFill/>
            <a:ln w="9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" name="Line 22"/>
            <p:cNvSpPr>
              <a:spLocks noChangeShapeType="1"/>
            </p:cNvSpPr>
            <p:nvPr/>
          </p:nvSpPr>
          <p:spPr bwMode="auto">
            <a:xfrm flipV="1">
              <a:off x="1931" y="1905"/>
              <a:ext cx="0" cy="468"/>
            </a:xfrm>
            <a:prstGeom prst="line">
              <a:avLst/>
            </a:prstGeom>
            <a:noFill/>
            <a:ln w="9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" name="Line 23"/>
            <p:cNvSpPr>
              <a:spLocks noChangeShapeType="1"/>
            </p:cNvSpPr>
            <p:nvPr/>
          </p:nvSpPr>
          <p:spPr bwMode="auto">
            <a:xfrm flipV="1">
              <a:off x="2970" y="1905"/>
              <a:ext cx="0" cy="468"/>
            </a:xfrm>
            <a:prstGeom prst="line">
              <a:avLst/>
            </a:prstGeom>
            <a:noFill/>
            <a:ln w="9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" name="Freeform 24"/>
            <p:cNvSpPr>
              <a:spLocks noEditPoints="1"/>
            </p:cNvSpPr>
            <p:nvPr/>
          </p:nvSpPr>
          <p:spPr bwMode="auto">
            <a:xfrm>
              <a:off x="1169" y="1905"/>
              <a:ext cx="4209" cy="502"/>
            </a:xfrm>
            <a:custGeom>
              <a:avLst/>
              <a:gdLst>
                <a:gd name="T0" fmla="*/ 482 w 486"/>
                <a:gd name="T1" fmla="*/ 54 h 58"/>
                <a:gd name="T2" fmla="*/ 482 w 486"/>
                <a:gd name="T3" fmla="*/ 0 h 58"/>
                <a:gd name="T4" fmla="*/ 486 w 486"/>
                <a:gd name="T5" fmla="*/ 54 h 58"/>
                <a:gd name="T6" fmla="*/ 486 w 486"/>
                <a:gd name="T7" fmla="*/ 0 h 58"/>
                <a:gd name="T8" fmla="*/ 0 w 486"/>
                <a:gd name="T9" fmla="*/ 54 h 58"/>
                <a:gd name="T10" fmla="*/ 486 w 486"/>
                <a:gd name="T11" fmla="*/ 54 h 58"/>
                <a:gd name="T12" fmla="*/ 0 w 486"/>
                <a:gd name="T13" fmla="*/ 58 h 58"/>
                <a:gd name="T14" fmla="*/ 486 w 486"/>
                <a:gd name="T15" fmla="*/ 5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86" h="58">
                  <a:moveTo>
                    <a:pt x="482" y="54"/>
                  </a:moveTo>
                  <a:lnTo>
                    <a:pt x="482" y="0"/>
                  </a:lnTo>
                  <a:moveTo>
                    <a:pt x="486" y="54"/>
                  </a:moveTo>
                  <a:lnTo>
                    <a:pt x="486" y="0"/>
                  </a:lnTo>
                  <a:moveTo>
                    <a:pt x="0" y="54"/>
                  </a:moveTo>
                  <a:lnTo>
                    <a:pt x="486" y="54"/>
                  </a:lnTo>
                  <a:moveTo>
                    <a:pt x="0" y="58"/>
                  </a:moveTo>
                  <a:lnTo>
                    <a:pt x="486" y="58"/>
                  </a:lnTo>
                </a:path>
              </a:pathLst>
            </a:custGeom>
            <a:noFill/>
            <a:ln w="9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2489200" y="228601"/>
            <a:ext cx="7416800" cy="936625"/>
          </a:xfrm>
        </p:spPr>
        <p:txBody>
          <a:bodyPr vert="horz" lIns="0" tIns="0" rIns="0" bIns="0" rtlCol="0" anchor="ctr">
            <a:norm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fr-FR" dirty="0">
                <a:solidFill>
                  <a:schemeClr val="tx1"/>
                </a:solidFill>
              </a:rPr>
              <a:t>Assembler Directives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2209800" y="1447800"/>
            <a:ext cx="7848600" cy="3079750"/>
          </a:xfrm>
        </p:spPr>
        <p:txBody>
          <a:bodyPr vert="horz" lIns="0" tIns="0" rIns="0" bIns="0" rtlCol="0">
            <a:normAutofit/>
          </a:bodyPr>
          <a:lstStyle>
            <a:defPPr marL="432000" marR="0" lvl="0" indent="-324000" algn="l" hangingPunct="1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defPPr>
            <a:lvl1pPr marL="432000" marR="0" lvl="0" indent="-324000" algn="l" hangingPunct="1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1pPr>
            <a:lvl2pPr marL="864000" marR="0" lvl="1" indent="-324000" algn="l" hangingPunct="1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tabLst/>
              <a:defRPr lang="fr-FR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2pPr>
            <a:lvl3pPr marL="1295999" marR="0" lvl="2" indent="-288000" algn="l" hangingPunct="1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3pPr>
            <a:lvl4pPr marL="1728000" marR="0" lvl="3" indent="-216000" algn="l" hangingPunct="1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4pPr>
            <a:lvl5pPr marL="2160000" marR="0" lvl="4" indent="-216000" algn="l" hangingPunct="1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5pPr>
            <a:lvl6pPr marL="2592000" marR="0" lvl="5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6pPr>
            <a:lvl7pPr marL="3024000" marR="0" lvl="6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7pPr>
            <a:lvl8pPr marL="3456000" marR="0" lvl="7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8pPr>
            <a:lvl9pPr marL="3887999" marR="0" lvl="8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9pPr>
          </a:lstStyle>
          <a:p>
            <a:pPr lvl="0">
              <a:buSzPct val="100000"/>
              <a:buFont typeface="Symbol" panose="05050102010706020507" pitchFamily="18" charset="2"/>
              <a:buChar char="*"/>
            </a:pPr>
            <a:r>
              <a:rPr lang="en-US" sz="2800" dirty="0">
                <a:latin typeface="Calibri" panose="020F0502020204030204" pitchFamily="34" charset="0"/>
              </a:rPr>
              <a:t>There are two ways to load an FP </a:t>
            </a:r>
            <a:r>
              <a:rPr lang="en-US" sz="2800" dirty="0">
                <a:solidFill>
                  <a:srgbClr val="FF0000"/>
                </a:solidFill>
                <a:latin typeface="Calibri" panose="020F0502020204030204" pitchFamily="34" charset="0"/>
              </a:rPr>
              <a:t>immediate</a:t>
            </a:r>
          </a:p>
          <a:p>
            <a:pPr lvl="1">
              <a:buSzPct val="100000"/>
              <a:buFont typeface="Symbol" panose="05050102010706020507" pitchFamily="18" charset="2"/>
              <a:buChar char="*"/>
            </a:pPr>
            <a:r>
              <a:rPr lang="en-US" sz="2200" dirty="0">
                <a:latin typeface="Calibri" panose="020F0502020204030204" pitchFamily="34" charset="0"/>
              </a:rPr>
              <a:t>Store its </a:t>
            </a:r>
            <a:r>
              <a:rPr lang="en-US" sz="2200" dirty="0">
                <a:solidFill>
                  <a:srgbClr val="FF0000"/>
                </a:solidFill>
                <a:latin typeface="Calibri" panose="020F0502020204030204" pitchFamily="34" charset="0"/>
              </a:rPr>
              <a:t>hex</a:t>
            </a:r>
            <a:r>
              <a:rPr lang="en-US" sz="2200" dirty="0">
                <a:latin typeface="Calibri" panose="020F0502020204030204" pitchFamily="34" charset="0"/>
              </a:rPr>
              <a:t> representation to </a:t>
            </a:r>
            <a:r>
              <a:rPr lang="en-US" sz="2200" dirty="0">
                <a:solidFill>
                  <a:schemeClr val="accent2"/>
                </a:solidFill>
                <a:latin typeface="Calibri" panose="020F0502020204030204" pitchFamily="34" charset="0"/>
              </a:rPr>
              <a:t>memory</a:t>
            </a:r>
            <a:r>
              <a:rPr lang="en-US" sz="2200" dirty="0">
                <a:latin typeface="Calibri" panose="020F0502020204030204" pitchFamily="34" charset="0"/>
              </a:rPr>
              <a:t>, and use the </a:t>
            </a:r>
            <a:r>
              <a:rPr lang="en-US" sz="2200" dirty="0" err="1">
                <a:solidFill>
                  <a:srgbClr val="2300DC"/>
                </a:solidFill>
                <a:latin typeface="Calibri" panose="020F0502020204030204" pitchFamily="34" charset="0"/>
              </a:rPr>
              <a:t>fld</a:t>
            </a:r>
            <a:r>
              <a:rPr lang="en-US" sz="2200" dirty="0">
                <a:latin typeface="Calibri" panose="020F0502020204030204" pitchFamily="34" charset="0"/>
              </a:rPr>
              <a:t> instruction to bring the value to a FP register.</a:t>
            </a:r>
          </a:p>
          <a:p>
            <a:pPr lvl="1">
              <a:buSzPct val="100000"/>
              <a:buFont typeface="Symbol" panose="05050102010706020507" pitchFamily="18" charset="2"/>
              <a:buChar char="*"/>
            </a:pPr>
            <a:r>
              <a:rPr lang="en-US" sz="2200" dirty="0">
                <a:latin typeface="Calibri" panose="020F0502020204030204" pitchFamily="34" charset="0"/>
              </a:rPr>
              <a:t>Use an </a:t>
            </a:r>
            <a:r>
              <a:rPr lang="en-US" sz="2200" dirty="0">
                <a:solidFill>
                  <a:srgbClr val="DC2300"/>
                </a:solidFill>
                <a:latin typeface="Calibri" panose="020F0502020204030204" pitchFamily="34" charset="0"/>
              </a:rPr>
              <a:t>assembler directive</a:t>
            </a:r>
            <a:r>
              <a:rPr lang="en-US" sz="2200" dirty="0">
                <a:latin typeface="Calibri" panose="020F0502020204030204" pitchFamily="34" charset="0"/>
              </a:rPr>
              <a:t> to store the </a:t>
            </a:r>
            <a:r>
              <a:rPr lang="en-US" sz="2200" dirty="0">
                <a:solidFill>
                  <a:srgbClr val="DC2300"/>
                </a:solidFill>
                <a:latin typeface="Calibri" panose="020F0502020204030204" pitchFamily="34" charset="0"/>
              </a:rPr>
              <a:t>immediate</a:t>
            </a:r>
            <a:r>
              <a:rPr lang="en-US" sz="2200" dirty="0">
                <a:latin typeface="Calibri" panose="020F0502020204030204" pitchFamily="34" charset="0"/>
              </a:rPr>
              <a:t> as a </a:t>
            </a:r>
            <a:r>
              <a:rPr lang="en-US" sz="2200" dirty="0">
                <a:solidFill>
                  <a:srgbClr val="0000FF"/>
                </a:solidFill>
                <a:latin typeface="Calibri" panose="020F0502020204030204" pitchFamily="34" charset="0"/>
              </a:rPr>
              <a:t>constant</a:t>
            </a:r>
            <a:r>
              <a:rPr lang="en-US" sz="2200" dirty="0">
                <a:latin typeface="Calibri" panose="020F0502020204030204" pitchFamily="34" charset="0"/>
              </a:rPr>
              <a:t> before the </a:t>
            </a:r>
            <a:r>
              <a:rPr lang="en-US" sz="2200" dirty="0">
                <a:solidFill>
                  <a:srgbClr val="00AE00"/>
                </a:solidFill>
                <a:latin typeface="Calibri" panose="020F0502020204030204" pitchFamily="34" charset="0"/>
              </a:rPr>
              <a:t>program</a:t>
            </a:r>
            <a:r>
              <a:rPr lang="en-US" sz="2200" dirty="0">
                <a:latin typeface="Calibri" panose="020F0502020204030204" pitchFamily="34" charset="0"/>
              </a:rPr>
              <a:t> starts. Then use the </a:t>
            </a:r>
            <a:r>
              <a:rPr lang="en-US" sz="2200" dirty="0" err="1">
                <a:solidFill>
                  <a:srgbClr val="00AE00"/>
                </a:solidFill>
                <a:latin typeface="Calibri" panose="020F0502020204030204" pitchFamily="34" charset="0"/>
              </a:rPr>
              <a:t>fld</a:t>
            </a:r>
            <a:r>
              <a:rPr lang="en-US" sz="2200" dirty="0">
                <a:latin typeface="Calibri" panose="020F0502020204030204" pitchFamily="34" charset="0"/>
              </a:rPr>
              <a:t> instruction to transfer the </a:t>
            </a:r>
            <a:r>
              <a:rPr lang="en-US" sz="2200" dirty="0">
                <a:solidFill>
                  <a:srgbClr val="0000FF"/>
                </a:solidFill>
                <a:latin typeface="Calibri" panose="020F0502020204030204" pitchFamily="34" charset="0"/>
              </a:rPr>
              <a:t>value</a:t>
            </a:r>
            <a:r>
              <a:rPr lang="en-US" sz="2200" dirty="0">
                <a:latin typeface="Calibri" panose="020F0502020204030204" pitchFamily="34" charset="0"/>
              </a:rPr>
              <a:t> to the</a:t>
            </a:r>
            <a:r>
              <a:rPr lang="en-US" sz="2200" dirty="0">
                <a:solidFill>
                  <a:srgbClr val="2300DC"/>
                </a:solidFill>
                <a:latin typeface="Calibri" panose="020F0502020204030204" pitchFamily="34" charset="0"/>
              </a:rPr>
              <a:t> FP stack</a:t>
            </a:r>
            <a:r>
              <a:rPr lang="en-US" sz="2200" dirty="0">
                <a:latin typeface="Calibri" panose="020F0502020204030204" pitchFamily="34" charset="0"/>
              </a:rPr>
              <a:t>.</a:t>
            </a:r>
          </a:p>
          <a:p>
            <a:pPr lvl="0">
              <a:buSzPct val="100000"/>
              <a:buFont typeface="Symbol" panose="05050102010706020507" pitchFamily="18" charset="2"/>
              <a:buChar char="*"/>
            </a:pPr>
            <a:r>
              <a:rPr lang="en-US" sz="2200" dirty="0">
                <a:latin typeface="Calibri" panose="020F0502020204030204" pitchFamily="34" charset="0"/>
              </a:rPr>
              <a:t>In NASM :</a:t>
            </a:r>
          </a:p>
        </p:txBody>
      </p:sp>
      <p:sp>
        <p:nvSpPr>
          <p:cNvPr id="5" name="Freeform 4"/>
          <p:cNvSpPr/>
          <p:nvPr/>
        </p:nvSpPr>
        <p:spPr>
          <a:xfrm>
            <a:off x="2895600" y="5740200"/>
            <a:ext cx="6781800" cy="432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99CCFF"/>
          </a:solidFill>
          <a:ln w="0">
            <a:solidFill>
              <a:srgbClr val="000000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/>
          <a:p>
            <a:pPr algn="ctr" hangingPunct="0"/>
            <a:r>
              <a:rPr lang="en-IN" dirty="0">
                <a:latin typeface="Calibri" panose="020F0502020204030204" pitchFamily="34" charset="0"/>
                <a:ea typeface="Microsoft YaHei" pitchFamily="2"/>
                <a:cs typeface="Mangal" pitchFamily="2"/>
              </a:rPr>
              <a:t>Declares a 32 bit floating-point constant : 2.392 in the data section</a:t>
            </a:r>
          </a:p>
        </p:txBody>
      </p:sp>
      <p:sp>
        <p:nvSpPr>
          <p:cNvPr id="8" name="Rectangle 7"/>
          <p:cNvSpPr/>
          <p:nvPr/>
        </p:nvSpPr>
        <p:spPr>
          <a:xfrm>
            <a:off x="3684000" y="4572000"/>
            <a:ext cx="5022090" cy="83820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783106" y="46679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i="1" dirty="0">
                <a:latin typeface="Courier New" pitchFamily="49" charset="0"/>
                <a:cs typeface="Courier New" pitchFamily="49" charset="0"/>
              </a:rPr>
              <a:t>section .data</a:t>
            </a:r>
          </a:p>
          <a:p>
            <a:r>
              <a:rPr lang="en-US" i="1" dirty="0">
                <a:latin typeface="Courier New" pitchFamily="49" charset="0"/>
                <a:cs typeface="Courier New" pitchFamily="49" charset="0"/>
              </a:rPr>
              <a:t>	 </a:t>
            </a:r>
            <a:r>
              <a:rPr lang="en-US" i="1" dirty="0" err="1">
                <a:latin typeface="Courier New" pitchFamily="49" charset="0"/>
                <a:cs typeface="Courier New" pitchFamily="49" charset="0"/>
              </a:rPr>
              <a:t>num</a:t>
            </a:r>
            <a:r>
              <a:rPr lang="en-US" i="1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i="1" dirty="0" err="1">
                <a:latin typeface="Courier New" pitchFamily="49" charset="0"/>
                <a:cs typeface="Courier New" pitchFamily="49" charset="0"/>
              </a:rPr>
              <a:t>dd</a:t>
            </a:r>
            <a:r>
              <a:rPr lang="en-US" i="1" dirty="0">
                <a:latin typeface="Courier New" pitchFamily="49" charset="0"/>
                <a:cs typeface="Courier New" pitchFamily="49" charset="0"/>
              </a:rPr>
              <a:t> 2.392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2413000" y="228601"/>
            <a:ext cx="7416800" cy="936625"/>
          </a:xfrm>
        </p:spPr>
        <p:txBody>
          <a:bodyPr vert="horz" lIns="0" tIns="0" rIns="0" bIns="0" rtlCol="0" anchor="ctr">
            <a:norm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fr-FR" dirty="0">
                <a:solidFill>
                  <a:schemeClr val="tx1"/>
                </a:solidFill>
              </a:rPr>
              <a:t>Assembler Directives – II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2209800" y="1855788"/>
            <a:ext cx="7924800" cy="3859212"/>
          </a:xfrm>
        </p:spPr>
        <p:txBody>
          <a:bodyPr vert="horz" lIns="0" tIns="0" rIns="0" bIns="0" rtlCol="0">
            <a:normAutofit/>
          </a:bodyPr>
          <a:lstStyle>
            <a:defPPr marL="432000" marR="0" lvl="0" indent="-324000" algn="l" hangingPunct="1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defPPr>
            <a:lvl1pPr marL="432000" marR="0" lvl="0" indent="-324000" algn="l" hangingPunct="1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1pPr>
            <a:lvl2pPr marL="864000" marR="0" lvl="1" indent="-324000" algn="l" hangingPunct="1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tabLst/>
              <a:defRPr lang="fr-FR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2pPr>
            <a:lvl3pPr marL="1295999" marR="0" lvl="2" indent="-288000" algn="l" hangingPunct="1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3pPr>
            <a:lvl4pPr marL="1728000" marR="0" lvl="3" indent="-216000" algn="l" hangingPunct="1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4pPr>
            <a:lvl5pPr marL="2160000" marR="0" lvl="4" indent="-216000" algn="l" hangingPunct="1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5pPr>
            <a:lvl6pPr marL="2592000" marR="0" lvl="5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6pPr>
            <a:lvl7pPr marL="3024000" marR="0" lvl="6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7pPr>
            <a:lvl8pPr marL="3456000" marR="0" lvl="7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8pPr>
            <a:lvl9pPr marL="3887999" marR="0" lvl="8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9pPr>
          </a:lstStyle>
          <a:p>
            <a:pPr lvl="0">
              <a:buSzPct val="100000"/>
              <a:buFont typeface="Symbol" panose="05050102010706020507" pitchFamily="18" charset="2"/>
              <a:buChar char="*"/>
            </a:pPr>
            <a:r>
              <a:rPr lang="en-US" sz="3000" dirty="0">
                <a:latin typeface="Calibri" panose="020F0502020204030204" pitchFamily="34" charset="0"/>
              </a:rPr>
              <a:t>Furthermore, the assembler associates the label </a:t>
            </a:r>
            <a:r>
              <a:rPr lang="en-US" sz="3000" dirty="0" err="1">
                <a:solidFill>
                  <a:srgbClr val="004586"/>
                </a:solidFill>
                <a:latin typeface="Calibri" panose="020F0502020204030204" pitchFamily="34" charset="0"/>
              </a:rPr>
              <a:t>num</a:t>
            </a:r>
            <a:r>
              <a:rPr lang="en-US" sz="3000" dirty="0">
                <a:latin typeface="Calibri" panose="020F0502020204030204" pitchFamily="34" charset="0"/>
              </a:rPr>
              <a:t> with the </a:t>
            </a:r>
            <a:r>
              <a:rPr lang="en-US" sz="3000" dirty="0">
                <a:solidFill>
                  <a:srgbClr val="FF0000"/>
                </a:solidFill>
                <a:latin typeface="Calibri" panose="020F0502020204030204" pitchFamily="34" charset="0"/>
              </a:rPr>
              <a:t>memory address</a:t>
            </a:r>
            <a:r>
              <a:rPr lang="en-US" sz="3000" dirty="0">
                <a:latin typeface="Calibri" panose="020F0502020204030204" pitchFamily="34" charset="0"/>
              </a:rPr>
              <a:t> that saves </a:t>
            </a:r>
            <a:r>
              <a:rPr lang="en-US" sz="3000" dirty="0">
                <a:solidFill>
                  <a:srgbClr val="0000FF"/>
                </a:solidFill>
                <a:latin typeface="Calibri" panose="020F0502020204030204" pitchFamily="34" charset="0"/>
              </a:rPr>
              <a:t>2.392</a:t>
            </a:r>
          </a:p>
          <a:p>
            <a:pPr lvl="0">
              <a:buSzPct val="100000"/>
              <a:buFont typeface="Symbol" panose="05050102010706020507" pitchFamily="18" charset="2"/>
              <a:buChar char="*"/>
            </a:pPr>
            <a:r>
              <a:rPr lang="en-US" sz="3000" dirty="0">
                <a:latin typeface="Calibri" panose="020F0502020204030204" pitchFamily="34" charset="0"/>
              </a:rPr>
              <a:t>In the </a:t>
            </a:r>
            <a:r>
              <a:rPr lang="en-US" sz="3000" dirty="0">
                <a:solidFill>
                  <a:srgbClr val="FF0000"/>
                </a:solidFill>
                <a:latin typeface="Calibri" panose="020F0502020204030204" pitchFamily="34" charset="0"/>
              </a:rPr>
              <a:t>assembly program</a:t>
            </a:r>
            <a:r>
              <a:rPr lang="en-US" sz="3000" dirty="0">
                <a:latin typeface="Calibri" panose="020F0502020204030204" pitchFamily="34" charset="0"/>
              </a:rPr>
              <a:t>, we need to write:</a:t>
            </a:r>
          </a:p>
          <a:p>
            <a:pPr lvl="1">
              <a:buSzPct val="100000"/>
              <a:buFont typeface="Symbol" panose="05050102010706020507" pitchFamily="18" charset="2"/>
              <a:buChar char="*"/>
            </a:pPr>
            <a:r>
              <a:rPr lang="en-US" sz="3000" dirty="0" err="1">
                <a:latin typeface="Calibri" panose="020F0502020204030204" pitchFamily="34" charset="0"/>
              </a:rPr>
              <a:t>fld</a:t>
            </a:r>
            <a:r>
              <a:rPr lang="en-US" sz="3000" dirty="0">
                <a:latin typeface="Calibri" panose="020F0502020204030204" pitchFamily="34" charset="0"/>
              </a:rPr>
              <a:t> </a:t>
            </a:r>
            <a:r>
              <a:rPr lang="en-US" sz="3000" dirty="0" err="1">
                <a:latin typeface="Calibri" panose="020F0502020204030204" pitchFamily="34" charset="0"/>
              </a:rPr>
              <a:t>dword</a:t>
            </a:r>
            <a:r>
              <a:rPr lang="en-US" sz="3000" dirty="0">
                <a:latin typeface="Calibri" panose="020F0502020204030204" pitchFamily="34" charset="0"/>
              </a:rPr>
              <a:t> [</a:t>
            </a:r>
            <a:r>
              <a:rPr lang="en-US" sz="3000" dirty="0" err="1">
                <a:latin typeface="Calibri" panose="020F0502020204030204" pitchFamily="34" charset="0"/>
              </a:rPr>
              <a:t>num</a:t>
            </a:r>
            <a:r>
              <a:rPr lang="en-US" sz="3000" dirty="0">
                <a:latin typeface="Calibri" panose="020F0502020204030204" pitchFamily="34" charset="0"/>
              </a:rPr>
              <a:t>]</a:t>
            </a:r>
          </a:p>
          <a:p>
            <a:pPr lvl="0">
              <a:buSzPct val="100000"/>
              <a:buFont typeface="Symbol" panose="05050102010706020507" pitchFamily="18" charset="2"/>
              <a:buChar char="*"/>
            </a:pPr>
            <a:r>
              <a:rPr lang="en-US" sz="3000" dirty="0">
                <a:latin typeface="Calibri" panose="020F0502020204030204" pitchFamily="34" charset="0"/>
              </a:rPr>
              <a:t>With this method, we do not have to save the </a:t>
            </a:r>
            <a:r>
              <a:rPr lang="en-US" sz="3000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hex (binary)</a:t>
            </a:r>
            <a:r>
              <a:rPr lang="en-US" sz="3000" dirty="0">
                <a:latin typeface="Calibri" panose="020F0502020204030204" pitchFamily="34" charset="0"/>
              </a:rPr>
              <a:t> representation of a FP number. The assembler will automatically do it for us.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2413000" y="228601"/>
            <a:ext cx="7416800" cy="936625"/>
          </a:xfrm>
        </p:spPr>
        <p:txBody>
          <a:bodyPr vert="horz" lIns="0" tIns="0" rIns="0" bIns="0" rtlCol="0" anchor="ctr">
            <a:norm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fr-FR" dirty="0">
                <a:solidFill>
                  <a:schemeClr val="tx1"/>
                </a:solidFill>
              </a:rPr>
              <a:t>FP Exchange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2286000" y="3429000"/>
            <a:ext cx="7848600" cy="1949450"/>
          </a:xfrm>
        </p:spPr>
        <p:txBody>
          <a:bodyPr vert="horz" lIns="0" tIns="0" rIns="0" bIns="0" rtlCol="0">
            <a:normAutofit/>
          </a:bodyPr>
          <a:lstStyle>
            <a:defPPr marL="432000" marR="0" lvl="0" indent="-324000" algn="l" hangingPunct="1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defPPr>
            <a:lvl1pPr marL="432000" marR="0" lvl="0" indent="-324000" algn="l" hangingPunct="1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1pPr>
            <a:lvl2pPr marL="864000" marR="0" lvl="1" indent="-324000" algn="l" hangingPunct="1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tabLst/>
              <a:defRPr lang="fr-FR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2pPr>
            <a:lvl3pPr marL="1295999" marR="0" lvl="2" indent="-288000" algn="l" hangingPunct="1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3pPr>
            <a:lvl4pPr marL="1728000" marR="0" lvl="3" indent="-216000" algn="l" hangingPunct="1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4pPr>
            <a:lvl5pPr marL="2160000" marR="0" lvl="4" indent="-216000" algn="l" hangingPunct="1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5pPr>
            <a:lvl6pPr marL="2592000" marR="0" lvl="5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6pPr>
            <a:lvl7pPr marL="3024000" marR="0" lvl="6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7pPr>
            <a:lvl8pPr marL="3456000" marR="0" lvl="7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8pPr>
            <a:lvl9pPr marL="3887999" marR="0" lvl="8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9pPr>
          </a:lstStyle>
          <a:p>
            <a:pPr>
              <a:spcBef>
                <a:spcPts val="1400"/>
              </a:spcBef>
              <a:buSzPct val="100000"/>
              <a:buFont typeface="Symbol" panose="05050102010706020507" pitchFamily="18" charset="2"/>
              <a:buChar char="*"/>
            </a:pPr>
            <a:r>
              <a:rPr lang="en-US" dirty="0">
                <a:solidFill>
                  <a:srgbClr val="4700B8"/>
                </a:solidFill>
                <a:latin typeface="Calibri" panose="020F0502020204030204" pitchFamily="34" charset="0"/>
              </a:rPr>
              <a:t>Exchanges</a:t>
            </a:r>
            <a:r>
              <a:rPr lang="en-US" dirty="0">
                <a:latin typeface="Calibri" panose="020F0502020204030204" pitchFamily="34" charset="0"/>
              </a:rPr>
              <a:t> the contents of two floating point 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</a:rPr>
              <a:t>registers</a:t>
            </a:r>
          </a:p>
          <a:p>
            <a:pPr>
              <a:spcBef>
                <a:spcPts val="1400"/>
              </a:spcBef>
              <a:buSzPct val="100000"/>
              <a:buFont typeface="Symbol" panose="05050102010706020507" pitchFamily="18" charset="2"/>
              <a:buChar char="*"/>
            </a:pPr>
            <a:r>
              <a:rPr lang="en-US" i="1" dirty="0">
                <a:solidFill>
                  <a:srgbClr val="FF0000"/>
                </a:solidFill>
                <a:latin typeface="Calibri" panose="020F0502020204030204" pitchFamily="34" charset="0"/>
              </a:rPr>
              <a:t>st0</a:t>
            </a:r>
            <a:r>
              <a:rPr lang="en-US" dirty="0">
                <a:latin typeface="Calibri" panose="020F0502020204030204" pitchFamily="34" charset="0"/>
              </a:rPr>
              <a:t> is always one of the FP 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</a:rPr>
              <a:t>registers</a:t>
            </a:r>
          </a:p>
        </p:txBody>
      </p:sp>
      <p:grpSp>
        <p:nvGrpSpPr>
          <p:cNvPr id="7" name="Group 5"/>
          <p:cNvGrpSpPr>
            <a:grpSpLocks noChangeAspect="1"/>
          </p:cNvGrpSpPr>
          <p:nvPr/>
        </p:nvGrpSpPr>
        <p:grpSpPr bwMode="auto">
          <a:xfrm>
            <a:off x="2590800" y="1828800"/>
            <a:ext cx="7086600" cy="1068388"/>
            <a:chOff x="1008" y="1152"/>
            <a:chExt cx="4464" cy="673"/>
          </a:xfrm>
        </p:grpSpPr>
        <p:sp>
          <p:nvSpPr>
            <p:cNvPr id="8" name="AutoShape 4"/>
            <p:cNvSpPr>
              <a:spLocks noChangeAspect="1" noChangeArrowheads="1" noTextEdit="1"/>
            </p:cNvSpPr>
            <p:nvPr/>
          </p:nvSpPr>
          <p:spPr bwMode="auto">
            <a:xfrm>
              <a:off x="1008" y="1152"/>
              <a:ext cx="4464" cy="6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" name="Freeform 6"/>
            <p:cNvSpPr>
              <a:spLocks noEditPoints="1"/>
            </p:cNvSpPr>
            <p:nvPr/>
          </p:nvSpPr>
          <p:spPr bwMode="auto">
            <a:xfrm>
              <a:off x="1028" y="1172"/>
              <a:ext cx="4416" cy="220"/>
            </a:xfrm>
            <a:custGeom>
              <a:avLst/>
              <a:gdLst>
                <a:gd name="T0" fmla="*/ 0 w 441"/>
                <a:gd name="T1" fmla="*/ 0 h 22"/>
                <a:gd name="T2" fmla="*/ 441 w 441"/>
                <a:gd name="T3" fmla="*/ 0 h 22"/>
                <a:gd name="T4" fmla="*/ 0 w 441"/>
                <a:gd name="T5" fmla="*/ 4 h 22"/>
                <a:gd name="T6" fmla="*/ 441 w 441"/>
                <a:gd name="T7" fmla="*/ 4 h 22"/>
                <a:gd name="T8" fmla="*/ 0 w 441"/>
                <a:gd name="T9" fmla="*/ 22 h 22"/>
                <a:gd name="T10" fmla="*/ 0 w 441"/>
                <a:gd name="T11" fmla="*/ 4 h 22"/>
                <a:gd name="T12" fmla="*/ 4 w 441"/>
                <a:gd name="T13" fmla="*/ 22 h 22"/>
                <a:gd name="T14" fmla="*/ 4 w 441"/>
                <a:gd name="T15" fmla="*/ 4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41" h="22">
                  <a:moveTo>
                    <a:pt x="0" y="0"/>
                  </a:moveTo>
                  <a:lnTo>
                    <a:pt x="441" y="0"/>
                  </a:lnTo>
                  <a:moveTo>
                    <a:pt x="0" y="4"/>
                  </a:moveTo>
                  <a:lnTo>
                    <a:pt x="441" y="4"/>
                  </a:lnTo>
                  <a:moveTo>
                    <a:pt x="0" y="22"/>
                  </a:moveTo>
                  <a:lnTo>
                    <a:pt x="0" y="4"/>
                  </a:lnTo>
                  <a:moveTo>
                    <a:pt x="4" y="22"/>
                  </a:moveTo>
                  <a:lnTo>
                    <a:pt x="4" y="4"/>
                  </a:lnTo>
                </a:path>
              </a:pathLst>
            </a:custGeom>
            <a:noFill/>
            <a:ln w="10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Rectangle 7"/>
            <p:cNvSpPr>
              <a:spLocks noChangeArrowheads="1"/>
            </p:cNvSpPr>
            <p:nvPr/>
          </p:nvSpPr>
          <p:spPr bwMode="auto">
            <a:xfrm>
              <a:off x="1158" y="1202"/>
              <a:ext cx="598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1A1B1C"/>
                  </a:solidFill>
                  <a:latin typeface="Times New Roman" pitchFamily="18" charset="0"/>
                  <a:cs typeface="Times New Roman" pitchFamily="18" charset="0"/>
                </a:rPr>
                <a:t>Semantics</a:t>
              </a:r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Line 8"/>
            <p:cNvSpPr>
              <a:spLocks noChangeShapeType="1"/>
            </p:cNvSpPr>
            <p:nvPr/>
          </p:nvSpPr>
          <p:spPr bwMode="auto">
            <a:xfrm flipV="1">
              <a:off x="1899" y="1212"/>
              <a:ext cx="0" cy="180"/>
            </a:xfrm>
            <a:prstGeom prst="line">
              <a:avLst/>
            </a:prstGeom>
            <a:noFill/>
            <a:ln w="10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" name="Rectangle 9"/>
            <p:cNvSpPr>
              <a:spLocks noChangeArrowheads="1"/>
            </p:cNvSpPr>
            <p:nvPr/>
          </p:nvSpPr>
          <p:spPr bwMode="auto">
            <a:xfrm>
              <a:off x="1999" y="1202"/>
              <a:ext cx="517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1A1B1C"/>
                  </a:solidFill>
                  <a:latin typeface="Times New Roman" pitchFamily="18" charset="0"/>
                  <a:cs typeface="Times New Roman" pitchFamily="18" charset="0"/>
                </a:rPr>
                <a:t>Example</a:t>
              </a:r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" name="Line 10"/>
            <p:cNvSpPr>
              <a:spLocks noChangeShapeType="1"/>
            </p:cNvSpPr>
            <p:nvPr/>
          </p:nvSpPr>
          <p:spPr bwMode="auto">
            <a:xfrm flipV="1">
              <a:off x="2660" y="1212"/>
              <a:ext cx="0" cy="180"/>
            </a:xfrm>
            <a:prstGeom prst="line">
              <a:avLst/>
            </a:prstGeom>
            <a:noFill/>
            <a:ln w="10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" name="Rectangle 11"/>
            <p:cNvSpPr>
              <a:spLocks noChangeArrowheads="1"/>
            </p:cNvSpPr>
            <p:nvPr/>
          </p:nvSpPr>
          <p:spPr bwMode="auto">
            <a:xfrm>
              <a:off x="2760" y="1202"/>
              <a:ext cx="703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1A1B1C"/>
                  </a:solidFill>
                  <a:latin typeface="Times New Roman" pitchFamily="18" charset="0"/>
                  <a:cs typeface="Times New Roman" pitchFamily="18" charset="0"/>
                </a:rPr>
                <a:t>Explanation</a:t>
              </a:r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" name="Freeform 12"/>
            <p:cNvSpPr>
              <a:spLocks noEditPoints="1"/>
            </p:cNvSpPr>
            <p:nvPr/>
          </p:nvSpPr>
          <p:spPr bwMode="auto">
            <a:xfrm>
              <a:off x="1028" y="1212"/>
              <a:ext cx="4416" cy="371"/>
            </a:xfrm>
            <a:custGeom>
              <a:avLst/>
              <a:gdLst>
                <a:gd name="T0" fmla="*/ 437 w 441"/>
                <a:gd name="T1" fmla="*/ 18 h 37"/>
                <a:gd name="T2" fmla="*/ 437 w 441"/>
                <a:gd name="T3" fmla="*/ 0 h 37"/>
                <a:gd name="T4" fmla="*/ 441 w 441"/>
                <a:gd name="T5" fmla="*/ 18 h 37"/>
                <a:gd name="T6" fmla="*/ 441 w 441"/>
                <a:gd name="T7" fmla="*/ 0 h 37"/>
                <a:gd name="T8" fmla="*/ 0 w 441"/>
                <a:gd name="T9" fmla="*/ 18 h 37"/>
                <a:gd name="T10" fmla="*/ 441 w 441"/>
                <a:gd name="T11" fmla="*/ 18 h 37"/>
                <a:gd name="T12" fmla="*/ 0 w 441"/>
                <a:gd name="T13" fmla="*/ 37 h 37"/>
                <a:gd name="T14" fmla="*/ 0 w 441"/>
                <a:gd name="T15" fmla="*/ 18 h 37"/>
                <a:gd name="T16" fmla="*/ 4 w 441"/>
                <a:gd name="T17" fmla="*/ 37 h 37"/>
                <a:gd name="T18" fmla="*/ 4 w 441"/>
                <a:gd name="T19" fmla="*/ 18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41" h="37">
                  <a:moveTo>
                    <a:pt x="437" y="18"/>
                  </a:moveTo>
                  <a:lnTo>
                    <a:pt x="437" y="0"/>
                  </a:lnTo>
                  <a:moveTo>
                    <a:pt x="441" y="18"/>
                  </a:moveTo>
                  <a:lnTo>
                    <a:pt x="441" y="0"/>
                  </a:lnTo>
                  <a:moveTo>
                    <a:pt x="0" y="18"/>
                  </a:moveTo>
                  <a:lnTo>
                    <a:pt x="441" y="18"/>
                  </a:lnTo>
                  <a:moveTo>
                    <a:pt x="0" y="37"/>
                  </a:moveTo>
                  <a:lnTo>
                    <a:pt x="0" y="18"/>
                  </a:lnTo>
                  <a:moveTo>
                    <a:pt x="4" y="37"/>
                  </a:moveTo>
                  <a:lnTo>
                    <a:pt x="4" y="18"/>
                  </a:lnTo>
                </a:path>
              </a:pathLst>
            </a:custGeom>
            <a:noFill/>
            <a:ln w="10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Rectangle 13"/>
            <p:cNvSpPr>
              <a:spLocks noChangeArrowheads="1"/>
            </p:cNvSpPr>
            <p:nvPr/>
          </p:nvSpPr>
          <p:spPr bwMode="auto">
            <a:xfrm>
              <a:off x="1158" y="1393"/>
              <a:ext cx="483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 err="1">
                  <a:solidFill>
                    <a:srgbClr val="1A1B1C"/>
                  </a:solidFill>
                  <a:latin typeface="Times New Roman" pitchFamily="18" charset="0"/>
                  <a:cs typeface="Times New Roman" pitchFamily="18" charset="0"/>
                </a:rPr>
                <a:t>fxch</a:t>
              </a:r>
              <a:r>
                <a:rPr lang="en-US" dirty="0">
                  <a:solidFill>
                    <a:srgbClr val="1A1B1C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i="1" dirty="0" err="1">
                  <a:solidFill>
                    <a:srgbClr val="1A1B1C"/>
                  </a:solidFill>
                  <a:latin typeface="Times New Roman" pitchFamily="18" charset="0"/>
                  <a:cs typeface="Times New Roman" pitchFamily="18" charset="0"/>
                </a:rPr>
                <a:t>reg</a:t>
              </a:r>
              <a:endParaRPr lang="en-US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" name="Line 15"/>
            <p:cNvSpPr>
              <a:spLocks noChangeShapeType="1"/>
            </p:cNvSpPr>
            <p:nvPr/>
          </p:nvSpPr>
          <p:spPr bwMode="auto">
            <a:xfrm flipV="1">
              <a:off x="1899" y="1392"/>
              <a:ext cx="0" cy="191"/>
            </a:xfrm>
            <a:prstGeom prst="line">
              <a:avLst/>
            </a:prstGeom>
            <a:noFill/>
            <a:ln w="10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9" name="Rectangle 16"/>
            <p:cNvSpPr>
              <a:spLocks noChangeArrowheads="1"/>
            </p:cNvSpPr>
            <p:nvPr/>
          </p:nvSpPr>
          <p:spPr bwMode="auto">
            <a:xfrm>
              <a:off x="1999" y="1393"/>
              <a:ext cx="464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 err="1">
                  <a:solidFill>
                    <a:srgbClr val="1A1B1C"/>
                  </a:solidFill>
                  <a:latin typeface="Times New Roman" pitchFamily="18" charset="0"/>
                  <a:cs typeface="Times New Roman" pitchFamily="18" charset="0"/>
                </a:rPr>
                <a:t>fxch</a:t>
              </a:r>
              <a:r>
                <a:rPr lang="en-US" dirty="0">
                  <a:solidFill>
                    <a:srgbClr val="1A1B1C"/>
                  </a:solidFill>
                  <a:latin typeface="Times New Roman" pitchFamily="18" charset="0"/>
                  <a:cs typeface="Times New Roman" pitchFamily="18" charset="0"/>
                </a:rPr>
                <a:t> st3</a:t>
              </a: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" name="Line 17"/>
            <p:cNvSpPr>
              <a:spLocks noChangeShapeType="1"/>
            </p:cNvSpPr>
            <p:nvPr/>
          </p:nvSpPr>
          <p:spPr bwMode="auto">
            <a:xfrm flipV="1">
              <a:off x="2660" y="1392"/>
              <a:ext cx="0" cy="191"/>
            </a:xfrm>
            <a:prstGeom prst="line">
              <a:avLst/>
            </a:prstGeom>
            <a:noFill/>
            <a:ln w="10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" name="Rectangle 18"/>
            <p:cNvSpPr>
              <a:spLocks noChangeArrowheads="1"/>
            </p:cNvSpPr>
            <p:nvPr/>
          </p:nvSpPr>
          <p:spPr bwMode="auto">
            <a:xfrm>
              <a:off x="2760" y="1393"/>
              <a:ext cx="2125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Exchange the contents of </a:t>
              </a:r>
              <a:r>
                <a:rPr lang="en-US" i="1" dirty="0">
                  <a:latin typeface="Times New Roman" pitchFamily="18" charset="0"/>
                  <a:cs typeface="Times New Roman" pitchFamily="18" charset="0"/>
                </a:rPr>
                <a:t>st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0 and </a:t>
              </a:r>
              <a:r>
                <a:rPr lang="en-US" i="1" dirty="0">
                  <a:latin typeface="Times New Roman" pitchFamily="18" charset="0"/>
                  <a:cs typeface="Times New Roman" pitchFamily="18" charset="0"/>
                </a:rPr>
                <a:t>st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  <p:sp>
          <p:nvSpPr>
            <p:cNvPr id="22" name="Freeform 19"/>
            <p:cNvSpPr>
              <a:spLocks noEditPoints="1"/>
            </p:cNvSpPr>
            <p:nvPr/>
          </p:nvSpPr>
          <p:spPr bwMode="auto">
            <a:xfrm>
              <a:off x="1028" y="1392"/>
              <a:ext cx="4416" cy="371"/>
            </a:xfrm>
            <a:custGeom>
              <a:avLst/>
              <a:gdLst>
                <a:gd name="T0" fmla="*/ 437 w 441"/>
                <a:gd name="T1" fmla="*/ 19 h 37"/>
                <a:gd name="T2" fmla="*/ 437 w 441"/>
                <a:gd name="T3" fmla="*/ 0 h 37"/>
                <a:gd name="T4" fmla="*/ 441 w 441"/>
                <a:gd name="T5" fmla="*/ 19 h 37"/>
                <a:gd name="T6" fmla="*/ 441 w 441"/>
                <a:gd name="T7" fmla="*/ 0 h 37"/>
                <a:gd name="T8" fmla="*/ 0 w 441"/>
                <a:gd name="T9" fmla="*/ 19 h 37"/>
                <a:gd name="T10" fmla="*/ 441 w 441"/>
                <a:gd name="T11" fmla="*/ 19 h 37"/>
                <a:gd name="T12" fmla="*/ 0 w 441"/>
                <a:gd name="T13" fmla="*/ 37 h 37"/>
                <a:gd name="T14" fmla="*/ 0 w 441"/>
                <a:gd name="T15" fmla="*/ 19 h 37"/>
                <a:gd name="T16" fmla="*/ 4 w 441"/>
                <a:gd name="T17" fmla="*/ 37 h 37"/>
                <a:gd name="T18" fmla="*/ 4 w 441"/>
                <a:gd name="T19" fmla="*/ 19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41" h="37">
                  <a:moveTo>
                    <a:pt x="437" y="19"/>
                  </a:moveTo>
                  <a:lnTo>
                    <a:pt x="437" y="0"/>
                  </a:lnTo>
                  <a:moveTo>
                    <a:pt x="441" y="19"/>
                  </a:moveTo>
                  <a:lnTo>
                    <a:pt x="441" y="0"/>
                  </a:lnTo>
                  <a:moveTo>
                    <a:pt x="0" y="19"/>
                  </a:moveTo>
                  <a:lnTo>
                    <a:pt x="441" y="19"/>
                  </a:lnTo>
                  <a:moveTo>
                    <a:pt x="0" y="37"/>
                  </a:moveTo>
                  <a:lnTo>
                    <a:pt x="0" y="19"/>
                  </a:lnTo>
                  <a:moveTo>
                    <a:pt x="4" y="37"/>
                  </a:moveTo>
                  <a:lnTo>
                    <a:pt x="4" y="19"/>
                  </a:lnTo>
                </a:path>
              </a:pathLst>
            </a:custGeom>
            <a:noFill/>
            <a:ln w="10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" name="Rectangle 20"/>
            <p:cNvSpPr>
              <a:spLocks noChangeArrowheads="1"/>
            </p:cNvSpPr>
            <p:nvPr/>
          </p:nvSpPr>
          <p:spPr bwMode="auto">
            <a:xfrm>
              <a:off x="1158" y="1583"/>
              <a:ext cx="259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1A1B1C"/>
                  </a:solidFill>
                  <a:latin typeface="Times New Roman" pitchFamily="18" charset="0"/>
                  <a:cs typeface="Times New Roman" pitchFamily="18" charset="0"/>
                </a:rPr>
                <a:t>fxch</a:t>
              </a:r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" name="Line 21"/>
            <p:cNvSpPr>
              <a:spLocks noChangeShapeType="1"/>
            </p:cNvSpPr>
            <p:nvPr/>
          </p:nvSpPr>
          <p:spPr bwMode="auto">
            <a:xfrm flipV="1">
              <a:off x="1899" y="1583"/>
              <a:ext cx="0" cy="180"/>
            </a:xfrm>
            <a:prstGeom prst="line">
              <a:avLst/>
            </a:prstGeom>
            <a:noFill/>
            <a:ln w="10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" name="Rectangle 22"/>
            <p:cNvSpPr>
              <a:spLocks noChangeArrowheads="1"/>
            </p:cNvSpPr>
            <p:nvPr/>
          </p:nvSpPr>
          <p:spPr bwMode="auto">
            <a:xfrm>
              <a:off x="1999" y="1583"/>
              <a:ext cx="259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1A1B1C"/>
                  </a:solidFill>
                  <a:latin typeface="Times New Roman" pitchFamily="18" charset="0"/>
                  <a:cs typeface="Times New Roman" pitchFamily="18" charset="0"/>
                </a:rPr>
                <a:t>fxch</a:t>
              </a:r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" name="Line 23"/>
            <p:cNvSpPr>
              <a:spLocks noChangeShapeType="1"/>
            </p:cNvSpPr>
            <p:nvPr/>
          </p:nvSpPr>
          <p:spPr bwMode="auto">
            <a:xfrm flipV="1">
              <a:off x="2660" y="1583"/>
              <a:ext cx="0" cy="180"/>
            </a:xfrm>
            <a:prstGeom prst="line">
              <a:avLst/>
            </a:prstGeom>
            <a:noFill/>
            <a:ln w="10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" name="Rectangle 24"/>
            <p:cNvSpPr>
              <a:spLocks noChangeArrowheads="1"/>
            </p:cNvSpPr>
            <p:nvPr/>
          </p:nvSpPr>
          <p:spPr bwMode="auto">
            <a:xfrm>
              <a:off x="2760" y="1583"/>
              <a:ext cx="2125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Exchange the contents of </a:t>
              </a:r>
              <a:r>
                <a:rPr lang="en-US" i="1" dirty="0">
                  <a:latin typeface="Times New Roman" pitchFamily="18" charset="0"/>
                  <a:cs typeface="Times New Roman" pitchFamily="18" charset="0"/>
                </a:rPr>
                <a:t>st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0 and </a:t>
              </a:r>
              <a:r>
                <a:rPr lang="en-US" i="1" dirty="0">
                  <a:latin typeface="Times New Roman" pitchFamily="18" charset="0"/>
                  <a:cs typeface="Times New Roman" pitchFamily="18" charset="0"/>
                </a:rPr>
                <a:t>st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28" name="Freeform 25"/>
            <p:cNvSpPr>
              <a:spLocks noEditPoints="1"/>
            </p:cNvSpPr>
            <p:nvPr/>
          </p:nvSpPr>
          <p:spPr bwMode="auto">
            <a:xfrm>
              <a:off x="1028" y="1583"/>
              <a:ext cx="4416" cy="220"/>
            </a:xfrm>
            <a:custGeom>
              <a:avLst/>
              <a:gdLst>
                <a:gd name="T0" fmla="*/ 437 w 441"/>
                <a:gd name="T1" fmla="*/ 18 h 22"/>
                <a:gd name="T2" fmla="*/ 437 w 441"/>
                <a:gd name="T3" fmla="*/ 0 h 22"/>
                <a:gd name="T4" fmla="*/ 441 w 441"/>
                <a:gd name="T5" fmla="*/ 18 h 22"/>
                <a:gd name="T6" fmla="*/ 441 w 441"/>
                <a:gd name="T7" fmla="*/ 0 h 22"/>
                <a:gd name="T8" fmla="*/ 0 w 441"/>
                <a:gd name="T9" fmla="*/ 18 h 22"/>
                <a:gd name="T10" fmla="*/ 441 w 441"/>
                <a:gd name="T11" fmla="*/ 18 h 22"/>
                <a:gd name="T12" fmla="*/ 0 w 441"/>
                <a:gd name="T13" fmla="*/ 22 h 22"/>
                <a:gd name="T14" fmla="*/ 441 w 441"/>
                <a:gd name="T1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41" h="22">
                  <a:moveTo>
                    <a:pt x="437" y="18"/>
                  </a:moveTo>
                  <a:lnTo>
                    <a:pt x="437" y="0"/>
                  </a:lnTo>
                  <a:moveTo>
                    <a:pt x="441" y="18"/>
                  </a:moveTo>
                  <a:lnTo>
                    <a:pt x="441" y="0"/>
                  </a:lnTo>
                  <a:moveTo>
                    <a:pt x="0" y="18"/>
                  </a:moveTo>
                  <a:lnTo>
                    <a:pt x="441" y="18"/>
                  </a:lnTo>
                  <a:moveTo>
                    <a:pt x="0" y="22"/>
                  </a:moveTo>
                  <a:lnTo>
                    <a:pt x="441" y="22"/>
                  </a:lnTo>
                </a:path>
              </a:pathLst>
            </a:custGeom>
            <a:noFill/>
            <a:ln w="10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2362200" y="206376"/>
            <a:ext cx="7416800" cy="936625"/>
          </a:xfrm>
        </p:spPr>
        <p:txBody>
          <a:bodyPr vert="horz" lIns="0" tIns="0" rIns="0" bIns="0" rtlCol="0" anchor="ctr">
            <a:norm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fr-FR" dirty="0">
                <a:solidFill>
                  <a:schemeClr val="tx1"/>
                </a:solidFill>
              </a:rPr>
              <a:t>FP Store Instruction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2281238" y="3429000"/>
            <a:ext cx="7853362" cy="2286000"/>
          </a:xfrm>
        </p:spPr>
        <p:txBody>
          <a:bodyPr vert="horz" lIns="0" tIns="0" rIns="0" bIns="0" rtlCol="0">
            <a:noAutofit/>
          </a:bodyPr>
          <a:lstStyle>
            <a:defPPr marL="432000" marR="0" lvl="0" indent="-324000" algn="l" hangingPunct="1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defPPr>
            <a:lvl1pPr marL="432000" marR="0" lvl="0" indent="-324000" algn="l" hangingPunct="1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1pPr>
            <a:lvl2pPr marL="864000" marR="0" lvl="1" indent="-324000" algn="l" hangingPunct="1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tabLst/>
              <a:defRPr lang="fr-FR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2pPr>
            <a:lvl3pPr marL="1295999" marR="0" lvl="2" indent="-288000" algn="l" hangingPunct="1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3pPr>
            <a:lvl4pPr marL="1728000" marR="0" lvl="3" indent="-216000" algn="l" hangingPunct="1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4pPr>
            <a:lvl5pPr marL="2160000" marR="0" lvl="4" indent="-216000" algn="l" hangingPunct="1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5pPr>
            <a:lvl6pPr marL="2592000" marR="0" lvl="5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6pPr>
            <a:lvl7pPr marL="3024000" marR="0" lvl="6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7pPr>
            <a:lvl8pPr marL="3456000" marR="0" lvl="7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8pPr>
            <a:lvl9pPr marL="3887999" marR="0" lvl="8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9pPr>
          </a:lstStyle>
          <a:p>
            <a:pPr>
              <a:spcBef>
                <a:spcPts val="1200"/>
              </a:spcBef>
              <a:spcAft>
                <a:spcPts val="1300"/>
              </a:spcAft>
              <a:buSzPct val="100000"/>
              <a:buFont typeface="Symbol" panose="05050102010706020507" pitchFamily="18" charset="2"/>
              <a:buChar char="*"/>
            </a:pPr>
            <a:r>
              <a:rPr lang="en-US" sz="2600" dirty="0">
                <a:latin typeface="Calibri" panose="020F0502020204030204" pitchFamily="34" charset="0"/>
              </a:rPr>
              <a:t>The </a:t>
            </a:r>
            <a:r>
              <a:rPr lang="en-US" sz="2600" i="1" dirty="0" err="1">
                <a:solidFill>
                  <a:srgbClr val="280099"/>
                </a:solidFill>
                <a:latin typeface="Calibri" panose="020F0502020204030204" pitchFamily="34" charset="0"/>
              </a:rPr>
              <a:t>fst</a:t>
            </a:r>
            <a:r>
              <a:rPr lang="en-US" sz="2600" dirty="0">
                <a:latin typeface="Calibri" panose="020F0502020204030204" pitchFamily="34" charset="0"/>
              </a:rPr>
              <a:t> </a:t>
            </a:r>
            <a:r>
              <a:rPr lang="en-US" sz="2600" dirty="0">
                <a:solidFill>
                  <a:srgbClr val="00AE00"/>
                </a:solidFill>
                <a:latin typeface="Calibri" panose="020F0502020204030204" pitchFamily="34" charset="0"/>
              </a:rPr>
              <a:t>instruction</a:t>
            </a:r>
            <a:r>
              <a:rPr lang="en-US" sz="2600" dirty="0">
                <a:latin typeface="Calibri" panose="020F0502020204030204" pitchFamily="34" charset="0"/>
              </a:rPr>
              <a:t> saves the value of st0 to memory</a:t>
            </a:r>
          </a:p>
          <a:p>
            <a:pPr>
              <a:spcBef>
                <a:spcPts val="1200"/>
              </a:spcBef>
              <a:spcAft>
                <a:spcPts val="1300"/>
              </a:spcAft>
              <a:buSzPct val="100000"/>
              <a:buFont typeface="Symbol" panose="05050102010706020507" pitchFamily="18" charset="2"/>
              <a:buChar char="*"/>
            </a:pPr>
            <a:r>
              <a:rPr lang="en-US" sz="2600" dirty="0">
                <a:latin typeface="Calibri" panose="020F0502020204030204" pitchFamily="34" charset="0"/>
              </a:rPr>
              <a:t>The </a:t>
            </a:r>
            <a:r>
              <a:rPr lang="en-US" sz="2600" i="1" dirty="0">
                <a:solidFill>
                  <a:srgbClr val="0000FF"/>
                </a:solidFill>
                <a:latin typeface="Calibri" panose="020F0502020204030204" pitchFamily="34" charset="0"/>
              </a:rPr>
              <a:t>fist</a:t>
            </a:r>
            <a:r>
              <a:rPr lang="en-US" sz="2600" dirty="0">
                <a:latin typeface="Calibri" panose="020F0502020204030204" pitchFamily="34" charset="0"/>
              </a:rPr>
              <a:t> instruction </a:t>
            </a:r>
            <a:r>
              <a:rPr lang="en-US" sz="2600" dirty="0">
                <a:solidFill>
                  <a:srgbClr val="00AE00"/>
                </a:solidFill>
                <a:latin typeface="Calibri" panose="020F0502020204030204" pitchFamily="34" charset="0"/>
              </a:rPr>
              <a:t>converts</a:t>
            </a:r>
            <a:r>
              <a:rPr lang="en-US" sz="2600" dirty="0">
                <a:latin typeface="Calibri" panose="020F0502020204030204" pitchFamily="34" charset="0"/>
              </a:rPr>
              <a:t> the FP value to an integer, and than saves it in </a:t>
            </a:r>
            <a:r>
              <a:rPr lang="en-US" sz="2600" dirty="0">
                <a:solidFill>
                  <a:srgbClr val="FF0000"/>
                </a:solidFill>
                <a:latin typeface="Calibri" panose="020F0502020204030204" pitchFamily="34" charset="0"/>
              </a:rPr>
              <a:t>memory</a:t>
            </a:r>
            <a:r>
              <a:rPr lang="en-US" sz="2600" dirty="0">
                <a:latin typeface="Calibri" panose="020F0502020204030204" pitchFamily="34" charset="0"/>
              </a:rPr>
              <a:t>.</a:t>
            </a:r>
          </a:p>
          <a:p>
            <a:pPr>
              <a:spcBef>
                <a:spcPts val="1200"/>
              </a:spcBef>
              <a:spcAft>
                <a:spcPts val="1300"/>
              </a:spcAft>
              <a:buSzPct val="100000"/>
              <a:buFont typeface="Symbol" panose="05050102010706020507" pitchFamily="18" charset="2"/>
              <a:buChar char="*"/>
            </a:pPr>
            <a:r>
              <a:rPr lang="en-US" sz="2600" dirty="0">
                <a:latin typeface="Calibri" panose="020F0502020204030204" pitchFamily="34" charset="0"/>
              </a:rPr>
              <a:t>With the '</a:t>
            </a:r>
            <a:r>
              <a:rPr lang="en-US" sz="2600" dirty="0">
                <a:solidFill>
                  <a:srgbClr val="FF0000"/>
                </a:solidFill>
                <a:latin typeface="Calibri" panose="020F0502020204030204" pitchFamily="34" charset="0"/>
              </a:rPr>
              <a:t>p</a:t>
            </a:r>
            <a:r>
              <a:rPr lang="en-US" sz="2600" dirty="0">
                <a:latin typeface="Calibri" panose="020F0502020204030204" pitchFamily="34" charset="0"/>
              </a:rPr>
              <a:t>' suffix, the inst. also </a:t>
            </a:r>
            <a:r>
              <a:rPr lang="en-US" sz="2600" dirty="0">
                <a:solidFill>
                  <a:srgbClr val="00AE00"/>
                </a:solidFill>
                <a:latin typeface="Calibri" panose="020F0502020204030204" pitchFamily="34" charset="0"/>
              </a:rPr>
              <a:t>pops</a:t>
            </a:r>
            <a:r>
              <a:rPr lang="en-US" sz="2600" dirty="0">
                <a:latin typeface="Calibri" panose="020F0502020204030204" pitchFamily="34" charset="0"/>
              </a:rPr>
              <a:t> the </a:t>
            </a:r>
            <a:r>
              <a:rPr lang="en-US" sz="2600" dirty="0">
                <a:solidFill>
                  <a:srgbClr val="280099"/>
                </a:solidFill>
                <a:latin typeface="Calibri" panose="020F0502020204030204" pitchFamily="34" charset="0"/>
              </a:rPr>
              <a:t>FP stack</a:t>
            </a:r>
          </a:p>
        </p:txBody>
      </p:sp>
      <p:grpSp>
        <p:nvGrpSpPr>
          <p:cNvPr id="7" name="Group 5"/>
          <p:cNvGrpSpPr>
            <a:grpSpLocks noChangeAspect="1"/>
          </p:cNvGrpSpPr>
          <p:nvPr/>
        </p:nvGrpSpPr>
        <p:grpSpPr bwMode="auto">
          <a:xfrm>
            <a:off x="2286001" y="1295400"/>
            <a:ext cx="7781925" cy="1928812"/>
            <a:chOff x="760" y="953"/>
            <a:chExt cx="4902" cy="1215"/>
          </a:xfrm>
        </p:grpSpPr>
        <p:sp>
          <p:nvSpPr>
            <p:cNvPr id="8" name="AutoShape 4"/>
            <p:cNvSpPr>
              <a:spLocks noChangeAspect="1" noChangeArrowheads="1" noTextEdit="1"/>
            </p:cNvSpPr>
            <p:nvPr/>
          </p:nvSpPr>
          <p:spPr bwMode="auto">
            <a:xfrm>
              <a:off x="760" y="953"/>
              <a:ext cx="4902" cy="1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6"/>
            <p:cNvSpPr>
              <a:spLocks noEditPoints="1"/>
            </p:cNvSpPr>
            <p:nvPr/>
          </p:nvSpPr>
          <p:spPr bwMode="auto">
            <a:xfrm>
              <a:off x="2089" y="1022"/>
              <a:ext cx="443" cy="453"/>
            </a:xfrm>
            <a:custGeom>
              <a:avLst/>
              <a:gdLst>
                <a:gd name="T0" fmla="*/ 37 w 45"/>
                <a:gd name="T1" fmla="*/ 8 h 46"/>
                <a:gd name="T2" fmla="*/ 38 w 45"/>
                <a:gd name="T3" fmla="*/ 37 h 46"/>
                <a:gd name="T4" fmla="*/ 9 w 45"/>
                <a:gd name="T5" fmla="*/ 38 h 46"/>
                <a:gd name="T6" fmla="*/ 8 w 45"/>
                <a:gd name="T7" fmla="*/ 9 h 46"/>
                <a:gd name="T8" fmla="*/ 37 w 45"/>
                <a:gd name="T9" fmla="*/ 8 h 46"/>
                <a:gd name="T10" fmla="*/ 37 w 45"/>
                <a:gd name="T11" fmla="*/ 8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5" h="46">
                  <a:moveTo>
                    <a:pt x="37" y="8"/>
                  </a:moveTo>
                  <a:cubicBezTo>
                    <a:pt x="45" y="16"/>
                    <a:pt x="45" y="29"/>
                    <a:pt x="38" y="37"/>
                  </a:cubicBezTo>
                  <a:cubicBezTo>
                    <a:pt x="30" y="45"/>
                    <a:pt x="17" y="46"/>
                    <a:pt x="9" y="38"/>
                  </a:cubicBezTo>
                  <a:cubicBezTo>
                    <a:pt x="0" y="30"/>
                    <a:pt x="0" y="17"/>
                    <a:pt x="8" y="9"/>
                  </a:cubicBezTo>
                  <a:cubicBezTo>
                    <a:pt x="15" y="0"/>
                    <a:pt x="28" y="0"/>
                    <a:pt x="37" y="8"/>
                  </a:cubicBezTo>
                  <a:close/>
                  <a:moveTo>
                    <a:pt x="37" y="8"/>
                  </a:moveTo>
                </a:path>
              </a:pathLst>
            </a:custGeom>
            <a:noFill/>
            <a:ln w="0">
              <a:solidFill>
                <a:srgbClr val="FAFBF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7"/>
            <p:cNvSpPr>
              <a:spLocks noEditPoints="1"/>
            </p:cNvSpPr>
            <p:nvPr/>
          </p:nvSpPr>
          <p:spPr bwMode="auto">
            <a:xfrm>
              <a:off x="780" y="973"/>
              <a:ext cx="4854" cy="217"/>
            </a:xfrm>
            <a:custGeom>
              <a:avLst/>
              <a:gdLst>
                <a:gd name="T0" fmla="*/ 0 w 493"/>
                <a:gd name="T1" fmla="*/ 0 h 22"/>
                <a:gd name="T2" fmla="*/ 493 w 493"/>
                <a:gd name="T3" fmla="*/ 0 h 22"/>
                <a:gd name="T4" fmla="*/ 0 w 493"/>
                <a:gd name="T5" fmla="*/ 4 h 22"/>
                <a:gd name="T6" fmla="*/ 493 w 493"/>
                <a:gd name="T7" fmla="*/ 4 h 22"/>
                <a:gd name="T8" fmla="*/ 0 w 493"/>
                <a:gd name="T9" fmla="*/ 22 h 22"/>
                <a:gd name="T10" fmla="*/ 0 w 493"/>
                <a:gd name="T11" fmla="*/ 4 h 22"/>
                <a:gd name="T12" fmla="*/ 4 w 493"/>
                <a:gd name="T13" fmla="*/ 22 h 22"/>
                <a:gd name="T14" fmla="*/ 4 w 493"/>
                <a:gd name="T15" fmla="*/ 4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93" h="22">
                  <a:moveTo>
                    <a:pt x="0" y="0"/>
                  </a:moveTo>
                  <a:lnTo>
                    <a:pt x="493" y="0"/>
                  </a:lnTo>
                  <a:moveTo>
                    <a:pt x="0" y="4"/>
                  </a:moveTo>
                  <a:lnTo>
                    <a:pt x="493" y="4"/>
                  </a:lnTo>
                  <a:moveTo>
                    <a:pt x="0" y="22"/>
                  </a:moveTo>
                  <a:lnTo>
                    <a:pt x="0" y="4"/>
                  </a:lnTo>
                  <a:moveTo>
                    <a:pt x="4" y="22"/>
                  </a:moveTo>
                  <a:lnTo>
                    <a:pt x="4" y="4"/>
                  </a:lnTo>
                </a:path>
              </a:pathLst>
            </a:custGeom>
            <a:noFill/>
            <a:ln w="0">
              <a:solidFill>
                <a:srgbClr val="1A1B1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Rectangle 8"/>
            <p:cNvSpPr>
              <a:spLocks noChangeArrowheads="1"/>
            </p:cNvSpPr>
            <p:nvPr/>
          </p:nvSpPr>
          <p:spPr bwMode="auto">
            <a:xfrm>
              <a:off x="908" y="1002"/>
              <a:ext cx="629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900">
                  <a:solidFill>
                    <a:srgbClr val="1A1B1C"/>
                  </a:solidFill>
                  <a:latin typeface="Times New Roman" pitchFamily="18" charset="0"/>
                </a:rPr>
                <a:t>Semantics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12" name="Line 9"/>
            <p:cNvSpPr>
              <a:spLocks noChangeShapeType="1"/>
            </p:cNvSpPr>
            <p:nvPr/>
          </p:nvSpPr>
          <p:spPr bwMode="auto">
            <a:xfrm flipV="1">
              <a:off x="1636" y="1012"/>
              <a:ext cx="0" cy="178"/>
            </a:xfrm>
            <a:prstGeom prst="line">
              <a:avLst/>
            </a:prstGeom>
            <a:noFill/>
            <a:ln w="0">
              <a:solidFill>
                <a:srgbClr val="1A1B1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Rectangle 10"/>
            <p:cNvSpPr>
              <a:spLocks noChangeArrowheads="1"/>
            </p:cNvSpPr>
            <p:nvPr/>
          </p:nvSpPr>
          <p:spPr bwMode="auto">
            <a:xfrm>
              <a:off x="1735" y="1002"/>
              <a:ext cx="544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900">
                  <a:solidFill>
                    <a:srgbClr val="1A1B1C"/>
                  </a:solidFill>
                  <a:latin typeface="Times New Roman" pitchFamily="18" charset="0"/>
                </a:rPr>
                <a:t>Example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14" name="Line 11"/>
            <p:cNvSpPr>
              <a:spLocks noChangeShapeType="1"/>
            </p:cNvSpPr>
            <p:nvPr/>
          </p:nvSpPr>
          <p:spPr bwMode="auto">
            <a:xfrm flipV="1">
              <a:off x="2897" y="1012"/>
              <a:ext cx="0" cy="178"/>
            </a:xfrm>
            <a:prstGeom prst="line">
              <a:avLst/>
            </a:prstGeom>
            <a:noFill/>
            <a:ln w="0">
              <a:solidFill>
                <a:srgbClr val="1A1B1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Rectangle 12"/>
            <p:cNvSpPr>
              <a:spLocks noChangeArrowheads="1"/>
            </p:cNvSpPr>
            <p:nvPr/>
          </p:nvSpPr>
          <p:spPr bwMode="auto">
            <a:xfrm>
              <a:off x="2985" y="1002"/>
              <a:ext cx="740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900">
                  <a:solidFill>
                    <a:srgbClr val="1A1B1C"/>
                  </a:solidFill>
                  <a:latin typeface="Times New Roman" pitchFamily="18" charset="0"/>
                </a:rPr>
                <a:t>Explanation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16" name="Freeform 13"/>
            <p:cNvSpPr>
              <a:spLocks noEditPoints="1"/>
            </p:cNvSpPr>
            <p:nvPr/>
          </p:nvSpPr>
          <p:spPr bwMode="auto">
            <a:xfrm>
              <a:off x="780" y="1012"/>
              <a:ext cx="4854" cy="365"/>
            </a:xfrm>
            <a:custGeom>
              <a:avLst/>
              <a:gdLst>
                <a:gd name="T0" fmla="*/ 489 w 493"/>
                <a:gd name="T1" fmla="*/ 18 h 37"/>
                <a:gd name="T2" fmla="*/ 489 w 493"/>
                <a:gd name="T3" fmla="*/ 0 h 37"/>
                <a:gd name="T4" fmla="*/ 493 w 493"/>
                <a:gd name="T5" fmla="*/ 18 h 37"/>
                <a:gd name="T6" fmla="*/ 493 w 493"/>
                <a:gd name="T7" fmla="*/ 0 h 37"/>
                <a:gd name="T8" fmla="*/ 0 w 493"/>
                <a:gd name="T9" fmla="*/ 18 h 37"/>
                <a:gd name="T10" fmla="*/ 493 w 493"/>
                <a:gd name="T11" fmla="*/ 18 h 37"/>
                <a:gd name="T12" fmla="*/ 0 w 493"/>
                <a:gd name="T13" fmla="*/ 37 h 37"/>
                <a:gd name="T14" fmla="*/ 0 w 493"/>
                <a:gd name="T15" fmla="*/ 18 h 37"/>
                <a:gd name="T16" fmla="*/ 4 w 493"/>
                <a:gd name="T17" fmla="*/ 37 h 37"/>
                <a:gd name="T18" fmla="*/ 4 w 493"/>
                <a:gd name="T19" fmla="*/ 18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93" h="37">
                  <a:moveTo>
                    <a:pt x="489" y="18"/>
                  </a:moveTo>
                  <a:lnTo>
                    <a:pt x="489" y="0"/>
                  </a:lnTo>
                  <a:moveTo>
                    <a:pt x="493" y="18"/>
                  </a:moveTo>
                  <a:lnTo>
                    <a:pt x="493" y="0"/>
                  </a:lnTo>
                  <a:moveTo>
                    <a:pt x="0" y="18"/>
                  </a:moveTo>
                  <a:lnTo>
                    <a:pt x="493" y="18"/>
                  </a:lnTo>
                  <a:moveTo>
                    <a:pt x="0" y="37"/>
                  </a:moveTo>
                  <a:lnTo>
                    <a:pt x="0" y="18"/>
                  </a:lnTo>
                  <a:moveTo>
                    <a:pt x="4" y="37"/>
                  </a:moveTo>
                  <a:lnTo>
                    <a:pt x="4" y="18"/>
                  </a:lnTo>
                </a:path>
              </a:pathLst>
            </a:custGeom>
            <a:noFill/>
            <a:ln w="0">
              <a:solidFill>
                <a:srgbClr val="1A1B1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Rectangle 14"/>
            <p:cNvSpPr>
              <a:spLocks noChangeArrowheads="1"/>
            </p:cNvSpPr>
            <p:nvPr/>
          </p:nvSpPr>
          <p:spPr bwMode="auto">
            <a:xfrm>
              <a:off x="908" y="1190"/>
              <a:ext cx="601" cy="9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sz="1900" dirty="0" err="1">
                  <a:latin typeface="Times New Roman" pitchFamily="18" charset="0"/>
                  <a:cs typeface="Times New Roman" pitchFamily="18" charset="0"/>
                </a:rPr>
                <a:t>fst</a:t>
              </a:r>
              <a:r>
                <a:rPr lang="en-US" sz="19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900" i="1" dirty="0" err="1">
                  <a:latin typeface="Times New Roman" pitchFamily="18" charset="0"/>
                  <a:cs typeface="Times New Roman" pitchFamily="18" charset="0"/>
                </a:rPr>
                <a:t>mem</a:t>
              </a:r>
              <a:endParaRPr lang="en-US" sz="1900" i="1" dirty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en-US" sz="1900" dirty="0" err="1">
                  <a:latin typeface="Times New Roman" pitchFamily="18" charset="0"/>
                  <a:cs typeface="Times New Roman" pitchFamily="18" charset="0"/>
                </a:rPr>
                <a:t>fst</a:t>
              </a:r>
              <a:r>
                <a:rPr lang="en-US" sz="19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900" i="1" dirty="0" err="1">
                  <a:latin typeface="Times New Roman" pitchFamily="18" charset="0"/>
                  <a:cs typeface="Times New Roman" pitchFamily="18" charset="0"/>
                </a:rPr>
                <a:t>reg</a:t>
              </a:r>
              <a:endParaRPr lang="en-US" sz="1900" i="1" dirty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en-US" sz="1900" dirty="0" err="1">
                  <a:latin typeface="Times New Roman" pitchFamily="18" charset="0"/>
                  <a:cs typeface="Times New Roman" pitchFamily="18" charset="0"/>
                </a:rPr>
                <a:t>fstp</a:t>
              </a:r>
              <a:r>
                <a:rPr lang="en-US" sz="19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900" i="1" dirty="0" err="1">
                  <a:latin typeface="Times New Roman" pitchFamily="18" charset="0"/>
                  <a:cs typeface="Times New Roman" pitchFamily="18" charset="0"/>
                </a:rPr>
                <a:t>mem</a:t>
              </a:r>
              <a:endParaRPr lang="en-US" sz="1900" i="1" dirty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en-US" sz="1900" dirty="0">
                  <a:latin typeface="Times New Roman" pitchFamily="18" charset="0"/>
                  <a:cs typeface="Times New Roman" pitchFamily="18" charset="0"/>
                </a:rPr>
                <a:t>fist </a:t>
              </a:r>
              <a:r>
                <a:rPr lang="en-US" sz="1900" i="1" dirty="0" err="1">
                  <a:latin typeface="Times New Roman" pitchFamily="18" charset="0"/>
                  <a:cs typeface="Times New Roman" pitchFamily="18" charset="0"/>
                </a:rPr>
                <a:t>mem</a:t>
              </a:r>
              <a:endParaRPr lang="en-US" sz="1900" i="1" dirty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en-US" sz="1900" dirty="0" err="1">
                  <a:latin typeface="Times New Roman" pitchFamily="18" charset="0"/>
                  <a:cs typeface="Times New Roman" pitchFamily="18" charset="0"/>
                </a:rPr>
                <a:t>fistp</a:t>
              </a:r>
              <a:r>
                <a:rPr lang="en-US" sz="19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900" i="1" dirty="0" err="1">
                  <a:latin typeface="Times New Roman" pitchFamily="18" charset="0"/>
                  <a:cs typeface="Times New Roman" pitchFamily="18" charset="0"/>
                </a:rPr>
                <a:t>mem</a:t>
              </a:r>
              <a:endParaRPr lang="en-US" sz="19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" name="Line 15"/>
            <p:cNvSpPr>
              <a:spLocks noChangeShapeType="1"/>
            </p:cNvSpPr>
            <p:nvPr/>
          </p:nvSpPr>
          <p:spPr bwMode="auto">
            <a:xfrm flipV="1">
              <a:off x="1636" y="1190"/>
              <a:ext cx="0" cy="187"/>
            </a:xfrm>
            <a:prstGeom prst="line">
              <a:avLst/>
            </a:prstGeom>
            <a:noFill/>
            <a:ln w="0">
              <a:solidFill>
                <a:srgbClr val="1A1B1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Rectangle 16"/>
            <p:cNvSpPr>
              <a:spLocks noChangeArrowheads="1"/>
            </p:cNvSpPr>
            <p:nvPr/>
          </p:nvSpPr>
          <p:spPr bwMode="auto">
            <a:xfrm>
              <a:off x="1735" y="1190"/>
              <a:ext cx="1057" cy="9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nl-NL" sz="1900" dirty="0">
                  <a:latin typeface="Times New Roman" pitchFamily="18" charset="0"/>
                  <a:cs typeface="Times New Roman" pitchFamily="18" charset="0"/>
                </a:rPr>
                <a:t>fst dword [eax]</a:t>
              </a:r>
            </a:p>
            <a:p>
              <a:r>
                <a:rPr lang="en-US" sz="1900" dirty="0" err="1">
                  <a:latin typeface="Times New Roman" pitchFamily="18" charset="0"/>
                  <a:cs typeface="Times New Roman" pitchFamily="18" charset="0"/>
                </a:rPr>
                <a:t>fst</a:t>
              </a:r>
              <a:r>
                <a:rPr lang="en-US" sz="1900" dirty="0">
                  <a:latin typeface="Times New Roman" pitchFamily="18" charset="0"/>
                  <a:cs typeface="Times New Roman" pitchFamily="18" charset="0"/>
                </a:rPr>
                <a:t> st4</a:t>
              </a:r>
            </a:p>
            <a:p>
              <a:r>
                <a:rPr lang="en-US" sz="1900" dirty="0" err="1">
                  <a:latin typeface="Times New Roman" pitchFamily="18" charset="0"/>
                  <a:cs typeface="Times New Roman" pitchFamily="18" charset="0"/>
                </a:rPr>
                <a:t>fstp</a:t>
              </a:r>
              <a:r>
                <a:rPr lang="en-US" sz="19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900" dirty="0" err="1">
                  <a:latin typeface="Times New Roman" pitchFamily="18" charset="0"/>
                  <a:cs typeface="Times New Roman" pitchFamily="18" charset="0"/>
                </a:rPr>
                <a:t>dword</a:t>
              </a:r>
              <a:r>
                <a:rPr lang="en-US" sz="1900" dirty="0">
                  <a:latin typeface="Times New Roman" pitchFamily="18" charset="0"/>
                  <a:cs typeface="Times New Roman" pitchFamily="18" charset="0"/>
                </a:rPr>
                <a:t> [</a:t>
              </a:r>
              <a:r>
                <a:rPr lang="en-US" sz="1900" dirty="0" err="1">
                  <a:latin typeface="Times New Roman" pitchFamily="18" charset="0"/>
                  <a:cs typeface="Times New Roman" pitchFamily="18" charset="0"/>
                </a:rPr>
                <a:t>eax</a:t>
              </a:r>
              <a:r>
                <a:rPr lang="en-US" sz="1900" dirty="0">
                  <a:latin typeface="Times New Roman" pitchFamily="18" charset="0"/>
                  <a:cs typeface="Times New Roman" pitchFamily="18" charset="0"/>
                </a:rPr>
                <a:t>]</a:t>
              </a:r>
            </a:p>
            <a:p>
              <a:r>
                <a:rPr lang="en-US" sz="1900" dirty="0">
                  <a:latin typeface="Times New Roman" pitchFamily="18" charset="0"/>
                  <a:cs typeface="Times New Roman" pitchFamily="18" charset="0"/>
                </a:rPr>
                <a:t>fist </a:t>
              </a:r>
              <a:r>
                <a:rPr lang="en-US" sz="1900" dirty="0" err="1">
                  <a:latin typeface="Times New Roman" pitchFamily="18" charset="0"/>
                  <a:cs typeface="Times New Roman" pitchFamily="18" charset="0"/>
                </a:rPr>
                <a:t>dword</a:t>
              </a:r>
              <a:r>
                <a:rPr lang="en-US" sz="1900" dirty="0">
                  <a:latin typeface="Times New Roman" pitchFamily="18" charset="0"/>
                  <a:cs typeface="Times New Roman" pitchFamily="18" charset="0"/>
                </a:rPr>
                <a:t> [</a:t>
              </a:r>
              <a:r>
                <a:rPr lang="en-US" sz="1900" dirty="0" err="1">
                  <a:latin typeface="Times New Roman" pitchFamily="18" charset="0"/>
                  <a:cs typeface="Times New Roman" pitchFamily="18" charset="0"/>
                </a:rPr>
                <a:t>eax</a:t>
              </a:r>
              <a:r>
                <a:rPr lang="en-US" sz="1900" dirty="0">
                  <a:latin typeface="Times New Roman" pitchFamily="18" charset="0"/>
                  <a:cs typeface="Times New Roman" pitchFamily="18" charset="0"/>
                </a:rPr>
                <a:t>]</a:t>
              </a:r>
            </a:p>
            <a:p>
              <a:r>
                <a:rPr lang="en-US" sz="1900" dirty="0" err="1">
                  <a:latin typeface="Times New Roman" pitchFamily="18" charset="0"/>
                  <a:cs typeface="Times New Roman" pitchFamily="18" charset="0"/>
                </a:rPr>
                <a:t>fistp</a:t>
              </a:r>
              <a:r>
                <a:rPr lang="en-US" sz="19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900" dirty="0" err="1">
                  <a:latin typeface="Times New Roman" pitchFamily="18" charset="0"/>
                  <a:cs typeface="Times New Roman" pitchFamily="18" charset="0"/>
                </a:rPr>
                <a:t>dword</a:t>
              </a:r>
              <a:r>
                <a:rPr lang="en-US" sz="1900" dirty="0">
                  <a:latin typeface="Times New Roman" pitchFamily="18" charset="0"/>
                  <a:cs typeface="Times New Roman" pitchFamily="18" charset="0"/>
                </a:rPr>
                <a:t> [</a:t>
              </a:r>
              <a:r>
                <a:rPr lang="en-US" sz="1900" dirty="0" err="1">
                  <a:latin typeface="Times New Roman" pitchFamily="18" charset="0"/>
                  <a:cs typeface="Times New Roman" pitchFamily="18" charset="0"/>
                </a:rPr>
                <a:t>eax</a:t>
              </a:r>
              <a:r>
                <a:rPr lang="en-US" sz="1900" dirty="0">
                  <a:latin typeface="Times New Roman" pitchFamily="18" charset="0"/>
                  <a:cs typeface="Times New Roman" pitchFamily="18" charset="0"/>
                </a:rPr>
                <a:t>]</a:t>
              </a:r>
            </a:p>
          </p:txBody>
        </p:sp>
        <p:sp>
          <p:nvSpPr>
            <p:cNvPr id="20" name="Line 17"/>
            <p:cNvSpPr>
              <a:spLocks noChangeShapeType="1"/>
            </p:cNvSpPr>
            <p:nvPr/>
          </p:nvSpPr>
          <p:spPr bwMode="auto">
            <a:xfrm flipV="1">
              <a:off x="2897" y="1190"/>
              <a:ext cx="0" cy="187"/>
            </a:xfrm>
            <a:prstGeom prst="line">
              <a:avLst/>
            </a:prstGeom>
            <a:noFill/>
            <a:ln w="0">
              <a:solidFill>
                <a:srgbClr val="1A1B1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Rectangle 18"/>
            <p:cNvSpPr>
              <a:spLocks noChangeArrowheads="1"/>
            </p:cNvSpPr>
            <p:nvPr/>
          </p:nvSpPr>
          <p:spPr bwMode="auto">
            <a:xfrm>
              <a:off x="2985" y="1190"/>
              <a:ext cx="2081" cy="9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sz="1900" dirty="0">
                  <a:latin typeface="Times New Roman" pitchFamily="18" charset="0"/>
                  <a:cs typeface="Times New Roman" pitchFamily="18" charset="0"/>
                </a:rPr>
                <a:t>[</a:t>
              </a:r>
              <a:r>
                <a:rPr lang="en-US" sz="1900" dirty="0" err="1">
                  <a:latin typeface="Times New Roman" pitchFamily="18" charset="0"/>
                  <a:cs typeface="Times New Roman" pitchFamily="18" charset="0"/>
                </a:rPr>
                <a:t>eax</a:t>
              </a:r>
              <a:r>
                <a:rPr lang="en-US" sz="1900" dirty="0">
                  <a:latin typeface="Times New Roman" pitchFamily="18" charset="0"/>
                  <a:cs typeface="Times New Roman" pitchFamily="18" charset="0"/>
                </a:rPr>
                <a:t>] </a:t>
              </a:r>
              <a:r>
                <a:rPr lang="en-US" sz="1900" i="1" dirty="0">
                  <a:latin typeface="Times New Roman" pitchFamily="18" charset="0"/>
                  <a:cs typeface="Times New Roman" pitchFamily="18" charset="0"/>
                </a:rPr>
                <a:t>← </a:t>
              </a:r>
              <a:r>
                <a:rPr lang="en-US" sz="1900" dirty="0">
                  <a:latin typeface="Times New Roman" pitchFamily="18" charset="0"/>
                  <a:cs typeface="Times New Roman" pitchFamily="18" charset="0"/>
                </a:rPr>
                <a:t>st0</a:t>
              </a:r>
            </a:p>
            <a:p>
              <a:r>
                <a:rPr lang="en-US" sz="1900" dirty="0">
                  <a:latin typeface="Times New Roman" pitchFamily="18" charset="0"/>
                  <a:cs typeface="Times New Roman" pitchFamily="18" charset="0"/>
                </a:rPr>
                <a:t>st4 </a:t>
              </a:r>
              <a:r>
                <a:rPr lang="en-US" sz="1900" i="1" dirty="0">
                  <a:latin typeface="Times New Roman" pitchFamily="18" charset="0"/>
                  <a:cs typeface="Times New Roman" pitchFamily="18" charset="0"/>
                </a:rPr>
                <a:t>← </a:t>
              </a:r>
              <a:r>
                <a:rPr lang="en-US" sz="1900" dirty="0">
                  <a:latin typeface="Times New Roman" pitchFamily="18" charset="0"/>
                  <a:cs typeface="Times New Roman" pitchFamily="18" charset="0"/>
                </a:rPr>
                <a:t>st0</a:t>
              </a:r>
            </a:p>
            <a:p>
              <a:r>
                <a:rPr lang="en-US" sz="1900" dirty="0">
                  <a:latin typeface="Times New Roman" pitchFamily="18" charset="0"/>
                  <a:cs typeface="Times New Roman" pitchFamily="18" charset="0"/>
                </a:rPr>
                <a:t>[</a:t>
              </a:r>
              <a:r>
                <a:rPr lang="en-US" sz="1900" dirty="0" err="1">
                  <a:latin typeface="Times New Roman" pitchFamily="18" charset="0"/>
                  <a:cs typeface="Times New Roman" pitchFamily="18" charset="0"/>
                </a:rPr>
                <a:t>eax</a:t>
              </a:r>
              <a:r>
                <a:rPr lang="en-US" sz="1900" dirty="0">
                  <a:latin typeface="Times New Roman" pitchFamily="18" charset="0"/>
                  <a:cs typeface="Times New Roman" pitchFamily="18" charset="0"/>
                </a:rPr>
                <a:t>] </a:t>
              </a:r>
              <a:r>
                <a:rPr lang="en-US" sz="1900" i="1" dirty="0">
                  <a:latin typeface="Times New Roman" pitchFamily="18" charset="0"/>
                  <a:cs typeface="Times New Roman" pitchFamily="18" charset="0"/>
                </a:rPr>
                <a:t>← </a:t>
              </a:r>
              <a:r>
                <a:rPr lang="en-US" sz="1900" dirty="0">
                  <a:latin typeface="Times New Roman" pitchFamily="18" charset="0"/>
                  <a:cs typeface="Times New Roman" pitchFamily="18" charset="0"/>
                </a:rPr>
                <a:t>st0; pop the FP stack</a:t>
              </a:r>
            </a:p>
            <a:p>
              <a:r>
                <a:rPr lang="en-US" sz="1900" dirty="0">
                  <a:latin typeface="Times New Roman" pitchFamily="18" charset="0"/>
                  <a:cs typeface="Times New Roman" pitchFamily="18" charset="0"/>
                </a:rPr>
                <a:t>[</a:t>
              </a:r>
              <a:r>
                <a:rPr lang="en-US" sz="1900" dirty="0" err="1">
                  <a:latin typeface="Times New Roman" pitchFamily="18" charset="0"/>
                  <a:cs typeface="Times New Roman" pitchFamily="18" charset="0"/>
                </a:rPr>
                <a:t>eax</a:t>
              </a:r>
              <a:r>
                <a:rPr lang="en-US" sz="1900" dirty="0">
                  <a:latin typeface="Times New Roman" pitchFamily="18" charset="0"/>
                  <a:cs typeface="Times New Roman" pitchFamily="18" charset="0"/>
                </a:rPr>
                <a:t>] </a:t>
              </a:r>
              <a:r>
                <a:rPr lang="en-US" sz="1900" i="1" dirty="0">
                  <a:latin typeface="Times New Roman" pitchFamily="18" charset="0"/>
                  <a:cs typeface="Times New Roman" pitchFamily="18" charset="0"/>
                </a:rPr>
                <a:t>← </a:t>
              </a:r>
              <a:r>
                <a:rPr lang="en-US" sz="1900" dirty="0" err="1">
                  <a:latin typeface="Times New Roman" pitchFamily="18" charset="0"/>
                  <a:cs typeface="Times New Roman" pitchFamily="18" charset="0"/>
                </a:rPr>
                <a:t>int</a:t>
              </a:r>
              <a:r>
                <a:rPr lang="en-US" sz="1900" dirty="0">
                  <a:latin typeface="Times New Roman" pitchFamily="18" charset="0"/>
                  <a:cs typeface="Times New Roman" pitchFamily="18" charset="0"/>
                </a:rPr>
                <a:t>(st0)</a:t>
              </a:r>
            </a:p>
            <a:p>
              <a:r>
                <a:rPr lang="en-US" sz="1900" dirty="0">
                  <a:latin typeface="Times New Roman" pitchFamily="18" charset="0"/>
                  <a:cs typeface="Times New Roman" pitchFamily="18" charset="0"/>
                </a:rPr>
                <a:t>[</a:t>
              </a:r>
              <a:r>
                <a:rPr lang="en-US" sz="1900" dirty="0" err="1">
                  <a:latin typeface="Times New Roman" pitchFamily="18" charset="0"/>
                  <a:cs typeface="Times New Roman" pitchFamily="18" charset="0"/>
                </a:rPr>
                <a:t>eax</a:t>
              </a:r>
              <a:r>
                <a:rPr lang="en-US" sz="1900" dirty="0">
                  <a:latin typeface="Times New Roman" pitchFamily="18" charset="0"/>
                  <a:cs typeface="Times New Roman" pitchFamily="18" charset="0"/>
                </a:rPr>
                <a:t>] </a:t>
              </a:r>
              <a:r>
                <a:rPr lang="en-US" sz="1900" i="1" dirty="0">
                  <a:latin typeface="Times New Roman" pitchFamily="18" charset="0"/>
                  <a:cs typeface="Times New Roman" pitchFamily="18" charset="0"/>
                </a:rPr>
                <a:t>← </a:t>
              </a:r>
              <a:r>
                <a:rPr lang="en-US" sz="1900" dirty="0" err="1">
                  <a:latin typeface="Times New Roman" pitchFamily="18" charset="0"/>
                  <a:cs typeface="Times New Roman" pitchFamily="18" charset="0"/>
                </a:rPr>
                <a:t>int</a:t>
              </a:r>
              <a:r>
                <a:rPr lang="en-US" sz="1900" dirty="0">
                  <a:latin typeface="Times New Roman" pitchFamily="18" charset="0"/>
                  <a:cs typeface="Times New Roman" pitchFamily="18" charset="0"/>
                </a:rPr>
                <a:t>(st0); pop the FP stack</a:t>
              </a:r>
            </a:p>
          </p:txBody>
        </p:sp>
        <p:sp>
          <p:nvSpPr>
            <p:cNvPr id="23" name="Freeform 20"/>
            <p:cNvSpPr>
              <a:spLocks noEditPoints="1"/>
            </p:cNvSpPr>
            <p:nvPr/>
          </p:nvSpPr>
          <p:spPr bwMode="auto">
            <a:xfrm>
              <a:off x="780" y="1190"/>
              <a:ext cx="4854" cy="364"/>
            </a:xfrm>
            <a:custGeom>
              <a:avLst/>
              <a:gdLst>
                <a:gd name="T0" fmla="*/ 489 w 493"/>
                <a:gd name="T1" fmla="*/ 19 h 37"/>
                <a:gd name="T2" fmla="*/ 489 w 493"/>
                <a:gd name="T3" fmla="*/ 0 h 37"/>
                <a:gd name="T4" fmla="*/ 493 w 493"/>
                <a:gd name="T5" fmla="*/ 19 h 37"/>
                <a:gd name="T6" fmla="*/ 493 w 493"/>
                <a:gd name="T7" fmla="*/ 0 h 37"/>
                <a:gd name="T8" fmla="*/ 0 w 493"/>
                <a:gd name="T9" fmla="*/ 19 h 37"/>
                <a:gd name="T10" fmla="*/ 493 w 493"/>
                <a:gd name="T11" fmla="*/ 19 h 37"/>
                <a:gd name="T12" fmla="*/ 0 w 493"/>
                <a:gd name="T13" fmla="*/ 37 h 37"/>
                <a:gd name="T14" fmla="*/ 0 w 493"/>
                <a:gd name="T15" fmla="*/ 19 h 37"/>
                <a:gd name="T16" fmla="*/ 4 w 493"/>
                <a:gd name="T17" fmla="*/ 37 h 37"/>
                <a:gd name="T18" fmla="*/ 4 w 493"/>
                <a:gd name="T19" fmla="*/ 19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93" h="37">
                  <a:moveTo>
                    <a:pt x="489" y="19"/>
                  </a:moveTo>
                  <a:lnTo>
                    <a:pt x="489" y="0"/>
                  </a:lnTo>
                  <a:moveTo>
                    <a:pt x="493" y="19"/>
                  </a:moveTo>
                  <a:lnTo>
                    <a:pt x="493" y="0"/>
                  </a:lnTo>
                  <a:moveTo>
                    <a:pt x="0" y="19"/>
                  </a:moveTo>
                  <a:lnTo>
                    <a:pt x="493" y="19"/>
                  </a:lnTo>
                  <a:moveTo>
                    <a:pt x="0" y="37"/>
                  </a:moveTo>
                  <a:lnTo>
                    <a:pt x="0" y="19"/>
                  </a:lnTo>
                  <a:moveTo>
                    <a:pt x="4" y="37"/>
                  </a:moveTo>
                  <a:lnTo>
                    <a:pt x="4" y="19"/>
                  </a:lnTo>
                </a:path>
              </a:pathLst>
            </a:custGeom>
            <a:noFill/>
            <a:ln w="0">
              <a:solidFill>
                <a:srgbClr val="1A1B1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Line 21"/>
            <p:cNvSpPr>
              <a:spLocks noChangeShapeType="1"/>
            </p:cNvSpPr>
            <p:nvPr/>
          </p:nvSpPr>
          <p:spPr bwMode="auto">
            <a:xfrm flipV="1">
              <a:off x="1646" y="1377"/>
              <a:ext cx="0" cy="177"/>
            </a:xfrm>
            <a:prstGeom prst="line">
              <a:avLst/>
            </a:prstGeom>
            <a:noFill/>
            <a:ln w="0">
              <a:solidFill>
                <a:srgbClr val="1A1B1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Line 22"/>
            <p:cNvSpPr>
              <a:spLocks noChangeShapeType="1"/>
            </p:cNvSpPr>
            <p:nvPr/>
          </p:nvSpPr>
          <p:spPr bwMode="auto">
            <a:xfrm flipV="1">
              <a:off x="2897" y="1377"/>
              <a:ext cx="0" cy="177"/>
            </a:xfrm>
            <a:prstGeom prst="line">
              <a:avLst/>
            </a:prstGeom>
            <a:noFill/>
            <a:ln w="0">
              <a:solidFill>
                <a:srgbClr val="1A1B1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23"/>
            <p:cNvSpPr>
              <a:spLocks noEditPoints="1"/>
            </p:cNvSpPr>
            <p:nvPr/>
          </p:nvSpPr>
          <p:spPr bwMode="auto">
            <a:xfrm>
              <a:off x="780" y="1377"/>
              <a:ext cx="4854" cy="365"/>
            </a:xfrm>
            <a:custGeom>
              <a:avLst/>
              <a:gdLst>
                <a:gd name="T0" fmla="*/ 489 w 493"/>
                <a:gd name="T1" fmla="*/ 18 h 37"/>
                <a:gd name="T2" fmla="*/ 489 w 493"/>
                <a:gd name="T3" fmla="*/ 0 h 37"/>
                <a:gd name="T4" fmla="*/ 493 w 493"/>
                <a:gd name="T5" fmla="*/ 18 h 37"/>
                <a:gd name="T6" fmla="*/ 493 w 493"/>
                <a:gd name="T7" fmla="*/ 0 h 37"/>
                <a:gd name="T8" fmla="*/ 0 w 493"/>
                <a:gd name="T9" fmla="*/ 19 h 37"/>
                <a:gd name="T10" fmla="*/ 493 w 493"/>
                <a:gd name="T11" fmla="*/ 19 h 37"/>
                <a:gd name="T12" fmla="*/ 0 w 493"/>
                <a:gd name="T13" fmla="*/ 37 h 37"/>
                <a:gd name="T14" fmla="*/ 0 w 493"/>
                <a:gd name="T15" fmla="*/ 19 h 37"/>
                <a:gd name="T16" fmla="*/ 4 w 493"/>
                <a:gd name="T17" fmla="*/ 37 h 37"/>
                <a:gd name="T18" fmla="*/ 4 w 493"/>
                <a:gd name="T19" fmla="*/ 19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93" h="37">
                  <a:moveTo>
                    <a:pt x="489" y="18"/>
                  </a:moveTo>
                  <a:lnTo>
                    <a:pt x="489" y="0"/>
                  </a:lnTo>
                  <a:moveTo>
                    <a:pt x="493" y="18"/>
                  </a:moveTo>
                  <a:lnTo>
                    <a:pt x="493" y="0"/>
                  </a:lnTo>
                  <a:moveTo>
                    <a:pt x="0" y="19"/>
                  </a:moveTo>
                  <a:lnTo>
                    <a:pt x="493" y="19"/>
                  </a:lnTo>
                  <a:moveTo>
                    <a:pt x="0" y="37"/>
                  </a:moveTo>
                  <a:lnTo>
                    <a:pt x="0" y="19"/>
                  </a:lnTo>
                  <a:moveTo>
                    <a:pt x="4" y="37"/>
                  </a:moveTo>
                  <a:lnTo>
                    <a:pt x="4" y="19"/>
                  </a:lnTo>
                </a:path>
              </a:pathLst>
            </a:custGeom>
            <a:noFill/>
            <a:ln w="0">
              <a:solidFill>
                <a:srgbClr val="1A1B1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Line 24"/>
            <p:cNvSpPr>
              <a:spLocks noChangeShapeType="1"/>
            </p:cNvSpPr>
            <p:nvPr/>
          </p:nvSpPr>
          <p:spPr bwMode="auto">
            <a:xfrm flipV="1">
              <a:off x="1646" y="1564"/>
              <a:ext cx="0" cy="178"/>
            </a:xfrm>
            <a:prstGeom prst="line">
              <a:avLst/>
            </a:prstGeom>
            <a:noFill/>
            <a:ln w="0">
              <a:solidFill>
                <a:srgbClr val="1A1B1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Line 25"/>
            <p:cNvSpPr>
              <a:spLocks noChangeShapeType="1"/>
            </p:cNvSpPr>
            <p:nvPr/>
          </p:nvSpPr>
          <p:spPr bwMode="auto">
            <a:xfrm flipV="1">
              <a:off x="2897" y="1564"/>
              <a:ext cx="0" cy="178"/>
            </a:xfrm>
            <a:prstGeom prst="line">
              <a:avLst/>
            </a:prstGeom>
            <a:noFill/>
            <a:ln w="0">
              <a:solidFill>
                <a:srgbClr val="1A1B1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26"/>
            <p:cNvSpPr>
              <a:spLocks noEditPoints="1"/>
            </p:cNvSpPr>
            <p:nvPr/>
          </p:nvSpPr>
          <p:spPr bwMode="auto">
            <a:xfrm>
              <a:off x="780" y="1564"/>
              <a:ext cx="4854" cy="365"/>
            </a:xfrm>
            <a:custGeom>
              <a:avLst/>
              <a:gdLst>
                <a:gd name="T0" fmla="*/ 489 w 493"/>
                <a:gd name="T1" fmla="*/ 18 h 37"/>
                <a:gd name="T2" fmla="*/ 489 w 493"/>
                <a:gd name="T3" fmla="*/ 0 h 37"/>
                <a:gd name="T4" fmla="*/ 493 w 493"/>
                <a:gd name="T5" fmla="*/ 18 h 37"/>
                <a:gd name="T6" fmla="*/ 493 w 493"/>
                <a:gd name="T7" fmla="*/ 0 h 37"/>
                <a:gd name="T8" fmla="*/ 0 w 493"/>
                <a:gd name="T9" fmla="*/ 18 h 37"/>
                <a:gd name="T10" fmla="*/ 493 w 493"/>
                <a:gd name="T11" fmla="*/ 18 h 37"/>
                <a:gd name="T12" fmla="*/ 0 w 493"/>
                <a:gd name="T13" fmla="*/ 37 h 37"/>
                <a:gd name="T14" fmla="*/ 0 w 493"/>
                <a:gd name="T15" fmla="*/ 18 h 37"/>
                <a:gd name="T16" fmla="*/ 4 w 493"/>
                <a:gd name="T17" fmla="*/ 37 h 37"/>
                <a:gd name="T18" fmla="*/ 4 w 493"/>
                <a:gd name="T19" fmla="*/ 18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93" h="37">
                  <a:moveTo>
                    <a:pt x="489" y="18"/>
                  </a:moveTo>
                  <a:lnTo>
                    <a:pt x="489" y="0"/>
                  </a:lnTo>
                  <a:moveTo>
                    <a:pt x="493" y="18"/>
                  </a:moveTo>
                  <a:lnTo>
                    <a:pt x="493" y="0"/>
                  </a:lnTo>
                  <a:moveTo>
                    <a:pt x="0" y="18"/>
                  </a:moveTo>
                  <a:lnTo>
                    <a:pt x="493" y="18"/>
                  </a:lnTo>
                  <a:moveTo>
                    <a:pt x="0" y="37"/>
                  </a:moveTo>
                  <a:lnTo>
                    <a:pt x="0" y="18"/>
                  </a:lnTo>
                  <a:moveTo>
                    <a:pt x="4" y="37"/>
                  </a:moveTo>
                  <a:lnTo>
                    <a:pt x="4" y="18"/>
                  </a:lnTo>
                </a:path>
              </a:pathLst>
            </a:custGeom>
            <a:noFill/>
            <a:ln w="0">
              <a:solidFill>
                <a:srgbClr val="1A1B1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Line 27"/>
            <p:cNvSpPr>
              <a:spLocks noChangeShapeType="1"/>
            </p:cNvSpPr>
            <p:nvPr/>
          </p:nvSpPr>
          <p:spPr bwMode="auto">
            <a:xfrm flipV="1">
              <a:off x="1646" y="1742"/>
              <a:ext cx="0" cy="187"/>
            </a:xfrm>
            <a:prstGeom prst="line">
              <a:avLst/>
            </a:prstGeom>
            <a:noFill/>
            <a:ln w="0">
              <a:solidFill>
                <a:srgbClr val="1A1B1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Line 28"/>
            <p:cNvSpPr>
              <a:spLocks noChangeShapeType="1"/>
            </p:cNvSpPr>
            <p:nvPr/>
          </p:nvSpPr>
          <p:spPr bwMode="auto">
            <a:xfrm flipV="1">
              <a:off x="2897" y="1742"/>
              <a:ext cx="0" cy="187"/>
            </a:xfrm>
            <a:prstGeom prst="line">
              <a:avLst/>
            </a:prstGeom>
            <a:noFill/>
            <a:ln w="0">
              <a:solidFill>
                <a:srgbClr val="1A1B1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624" name="Freeform 29"/>
            <p:cNvSpPr>
              <a:spLocks noEditPoints="1"/>
            </p:cNvSpPr>
            <p:nvPr/>
          </p:nvSpPr>
          <p:spPr bwMode="auto">
            <a:xfrm>
              <a:off x="780" y="1742"/>
              <a:ext cx="4854" cy="364"/>
            </a:xfrm>
            <a:custGeom>
              <a:avLst/>
              <a:gdLst>
                <a:gd name="T0" fmla="*/ 489 w 493"/>
                <a:gd name="T1" fmla="*/ 19 h 37"/>
                <a:gd name="T2" fmla="*/ 489 w 493"/>
                <a:gd name="T3" fmla="*/ 0 h 37"/>
                <a:gd name="T4" fmla="*/ 493 w 493"/>
                <a:gd name="T5" fmla="*/ 19 h 37"/>
                <a:gd name="T6" fmla="*/ 493 w 493"/>
                <a:gd name="T7" fmla="*/ 0 h 37"/>
                <a:gd name="T8" fmla="*/ 0 w 493"/>
                <a:gd name="T9" fmla="*/ 19 h 37"/>
                <a:gd name="T10" fmla="*/ 493 w 493"/>
                <a:gd name="T11" fmla="*/ 19 h 37"/>
                <a:gd name="T12" fmla="*/ 0 w 493"/>
                <a:gd name="T13" fmla="*/ 37 h 37"/>
                <a:gd name="T14" fmla="*/ 0 w 493"/>
                <a:gd name="T15" fmla="*/ 19 h 37"/>
                <a:gd name="T16" fmla="*/ 4 w 493"/>
                <a:gd name="T17" fmla="*/ 37 h 37"/>
                <a:gd name="T18" fmla="*/ 4 w 493"/>
                <a:gd name="T19" fmla="*/ 19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93" h="37">
                  <a:moveTo>
                    <a:pt x="489" y="19"/>
                  </a:moveTo>
                  <a:lnTo>
                    <a:pt x="489" y="0"/>
                  </a:lnTo>
                  <a:moveTo>
                    <a:pt x="493" y="19"/>
                  </a:moveTo>
                  <a:lnTo>
                    <a:pt x="493" y="0"/>
                  </a:lnTo>
                  <a:moveTo>
                    <a:pt x="0" y="19"/>
                  </a:moveTo>
                  <a:lnTo>
                    <a:pt x="493" y="19"/>
                  </a:lnTo>
                  <a:moveTo>
                    <a:pt x="0" y="37"/>
                  </a:moveTo>
                  <a:lnTo>
                    <a:pt x="0" y="19"/>
                  </a:lnTo>
                  <a:moveTo>
                    <a:pt x="4" y="37"/>
                  </a:moveTo>
                  <a:lnTo>
                    <a:pt x="4" y="19"/>
                  </a:lnTo>
                </a:path>
              </a:pathLst>
            </a:custGeom>
            <a:noFill/>
            <a:ln w="0">
              <a:solidFill>
                <a:srgbClr val="1A1B1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625" name="Line 30"/>
            <p:cNvSpPr>
              <a:spLocks noChangeShapeType="1"/>
            </p:cNvSpPr>
            <p:nvPr/>
          </p:nvSpPr>
          <p:spPr bwMode="auto">
            <a:xfrm flipV="1">
              <a:off x="1646" y="1929"/>
              <a:ext cx="0" cy="177"/>
            </a:xfrm>
            <a:prstGeom prst="line">
              <a:avLst/>
            </a:prstGeom>
            <a:noFill/>
            <a:ln w="0">
              <a:solidFill>
                <a:srgbClr val="1A1B1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627" name="Line 31"/>
            <p:cNvSpPr>
              <a:spLocks noChangeShapeType="1"/>
            </p:cNvSpPr>
            <p:nvPr/>
          </p:nvSpPr>
          <p:spPr bwMode="auto">
            <a:xfrm flipV="1">
              <a:off x="2897" y="1929"/>
              <a:ext cx="0" cy="177"/>
            </a:xfrm>
            <a:prstGeom prst="line">
              <a:avLst/>
            </a:prstGeom>
            <a:noFill/>
            <a:ln w="0">
              <a:solidFill>
                <a:srgbClr val="1A1B1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628" name="Freeform 32"/>
            <p:cNvSpPr>
              <a:spLocks noEditPoints="1"/>
            </p:cNvSpPr>
            <p:nvPr/>
          </p:nvSpPr>
          <p:spPr bwMode="auto">
            <a:xfrm>
              <a:off x="780" y="1929"/>
              <a:ext cx="4854" cy="217"/>
            </a:xfrm>
            <a:custGeom>
              <a:avLst/>
              <a:gdLst>
                <a:gd name="T0" fmla="*/ 489 w 493"/>
                <a:gd name="T1" fmla="*/ 18 h 22"/>
                <a:gd name="T2" fmla="*/ 489 w 493"/>
                <a:gd name="T3" fmla="*/ 0 h 22"/>
                <a:gd name="T4" fmla="*/ 493 w 493"/>
                <a:gd name="T5" fmla="*/ 18 h 22"/>
                <a:gd name="T6" fmla="*/ 493 w 493"/>
                <a:gd name="T7" fmla="*/ 0 h 22"/>
                <a:gd name="T8" fmla="*/ 0 w 493"/>
                <a:gd name="T9" fmla="*/ 18 h 22"/>
                <a:gd name="T10" fmla="*/ 493 w 493"/>
                <a:gd name="T11" fmla="*/ 18 h 22"/>
                <a:gd name="T12" fmla="*/ 0 w 493"/>
                <a:gd name="T13" fmla="*/ 22 h 22"/>
                <a:gd name="T14" fmla="*/ 493 w 493"/>
                <a:gd name="T1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93" h="22">
                  <a:moveTo>
                    <a:pt x="489" y="18"/>
                  </a:moveTo>
                  <a:lnTo>
                    <a:pt x="489" y="0"/>
                  </a:lnTo>
                  <a:moveTo>
                    <a:pt x="493" y="18"/>
                  </a:moveTo>
                  <a:lnTo>
                    <a:pt x="493" y="0"/>
                  </a:lnTo>
                  <a:moveTo>
                    <a:pt x="0" y="18"/>
                  </a:moveTo>
                  <a:lnTo>
                    <a:pt x="493" y="18"/>
                  </a:lnTo>
                  <a:moveTo>
                    <a:pt x="0" y="22"/>
                  </a:moveTo>
                  <a:lnTo>
                    <a:pt x="493" y="22"/>
                  </a:lnTo>
                </a:path>
              </a:pathLst>
            </a:custGeom>
            <a:noFill/>
            <a:ln w="0">
              <a:solidFill>
                <a:srgbClr val="1A1B1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2362200" y="349251"/>
            <a:ext cx="7416800" cy="936625"/>
          </a:xfrm>
        </p:spPr>
        <p:txBody>
          <a:bodyPr vert="horz" lIns="0" tIns="0" rIns="0" bIns="0" rtlCol="0" anchor="ctr">
            <a:norm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fr-FR" dirty="0" err="1">
                <a:solidFill>
                  <a:schemeClr val="tx1"/>
                </a:solidFill>
              </a:rPr>
              <a:t>Example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895600" y="2091063"/>
            <a:ext cx="74676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>
                <a:latin typeface="Times New Roman" pitchFamily="18" charset="0"/>
                <a:cs typeface="Times New Roman" pitchFamily="18" charset="0"/>
              </a:rPr>
              <a:t>A 32 bit floating </a:t>
            </a:r>
            <a:r>
              <a:rPr lang="en-US" i="1">
                <a:latin typeface="Times New Roman" pitchFamily="18" charset="0"/>
                <a:cs typeface="Times New Roman" pitchFamily="18" charset="0"/>
              </a:rPr>
              <a:t>point number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is loaded in st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. Convert it to an integer and save its value in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eax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Answer:</a:t>
            </a:r>
          </a:p>
          <a:p>
            <a:endParaRPr lang="en-US" b="1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i="1" dirty="0">
                <a:latin typeface="Courier New" pitchFamily="49" charset="0"/>
                <a:cs typeface="Courier New" pitchFamily="49" charset="0"/>
              </a:rPr>
              <a:t>fist </a:t>
            </a:r>
            <a:r>
              <a:rPr lang="en-US" i="1" dirty="0" err="1">
                <a:latin typeface="Courier New" pitchFamily="49" charset="0"/>
                <a:cs typeface="Courier New" pitchFamily="49" charset="0"/>
              </a:rPr>
              <a:t>dword</a:t>
            </a:r>
            <a:r>
              <a:rPr lang="en-US" i="1" dirty="0">
                <a:latin typeface="Courier New" pitchFamily="49" charset="0"/>
                <a:cs typeface="Courier New" pitchFamily="49" charset="0"/>
              </a:rPr>
              <a:t>[esp+4]        ; save st0 to [esp+4]</a:t>
            </a:r>
          </a:p>
          <a:p>
            <a:r>
              <a:rPr lang="en-US" i="1" dirty="0" err="1"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i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i="1" dirty="0" err="1">
                <a:latin typeface="Courier New" pitchFamily="49" charset="0"/>
                <a:cs typeface="Courier New" pitchFamily="49" charset="0"/>
              </a:rPr>
              <a:t>eax</a:t>
            </a:r>
            <a:r>
              <a:rPr lang="en-US" i="1" dirty="0">
                <a:latin typeface="Courier New" pitchFamily="49" charset="0"/>
                <a:cs typeface="Courier New" pitchFamily="49" charset="0"/>
              </a:rPr>
              <a:t>, [esp+4]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2413000" y="282576"/>
            <a:ext cx="7416800" cy="936625"/>
          </a:xfrm>
        </p:spPr>
        <p:txBody>
          <a:bodyPr vert="horz" lIns="0" tIns="0" rIns="0" bIns="0" rtlCol="0" anchor="ctr">
            <a:normAutofit fontScale="90000"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fr-FR" dirty="0" err="1">
                <a:solidFill>
                  <a:schemeClr val="tx1"/>
                </a:solidFill>
              </a:rPr>
              <a:t>Variants</a:t>
            </a:r>
            <a:r>
              <a:rPr lang="fr-FR" dirty="0">
                <a:solidFill>
                  <a:schemeClr val="tx1"/>
                </a:solidFill>
              </a:rPr>
              <a:t> of the FP </a:t>
            </a:r>
            <a:r>
              <a:rPr lang="fr-FR" i="1" dirty="0" err="1">
                <a:solidFill>
                  <a:schemeClr val="tx1"/>
                </a:solidFill>
              </a:rPr>
              <a:t>add</a:t>
            </a:r>
            <a:r>
              <a:rPr lang="fr-FR" dirty="0">
                <a:solidFill>
                  <a:schemeClr val="tx1"/>
                </a:solidFill>
              </a:rPr>
              <a:t> instruction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2743200" y="3978276"/>
            <a:ext cx="7620000" cy="2346325"/>
          </a:xfrm>
        </p:spPr>
        <p:txBody>
          <a:bodyPr vert="horz" lIns="0" tIns="0" rIns="0" bIns="0" rtlCol="0">
            <a:normAutofit/>
          </a:bodyPr>
          <a:lstStyle>
            <a:defPPr marL="432000" marR="0" lvl="0" indent="-324000" algn="l" hangingPunct="1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defPPr>
            <a:lvl1pPr marL="432000" marR="0" lvl="0" indent="-324000" algn="l" hangingPunct="1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1pPr>
            <a:lvl2pPr marL="864000" marR="0" lvl="1" indent="-324000" algn="l" hangingPunct="1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tabLst/>
              <a:defRPr lang="fr-FR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2pPr>
            <a:lvl3pPr marL="1295999" marR="0" lvl="2" indent="-288000" algn="l" hangingPunct="1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3pPr>
            <a:lvl4pPr marL="1728000" marR="0" lvl="3" indent="-216000" algn="l" hangingPunct="1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4pPr>
            <a:lvl5pPr marL="2160000" marR="0" lvl="4" indent="-216000" algn="l" hangingPunct="1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5pPr>
            <a:lvl6pPr marL="2592000" marR="0" lvl="5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6pPr>
            <a:lvl7pPr marL="3024000" marR="0" lvl="6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7pPr>
            <a:lvl8pPr marL="3456000" marR="0" lvl="7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8pPr>
            <a:lvl9pPr marL="3887999" marR="0" lvl="8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9pPr>
          </a:lstStyle>
          <a:p>
            <a:pPr lvl="0">
              <a:buSzPct val="100000"/>
              <a:buFont typeface="Symbol" panose="05050102010706020507" pitchFamily="18" charset="2"/>
              <a:buChar char="*"/>
            </a:pPr>
            <a:r>
              <a:rPr lang="en-US" i="1" dirty="0" err="1">
                <a:solidFill>
                  <a:srgbClr val="280099"/>
                </a:solidFill>
                <a:latin typeface="Calibri" panose="020F0502020204030204" pitchFamily="34" charset="0"/>
              </a:rPr>
              <a:t>fadd</a:t>
            </a:r>
            <a:r>
              <a:rPr lang="en-US" dirty="0">
                <a:latin typeface="Calibri" panose="020F0502020204030204" pitchFamily="34" charset="0"/>
              </a:rPr>
              <a:t> adds two FP numbers</a:t>
            </a:r>
          </a:p>
          <a:p>
            <a:pPr lvl="0">
              <a:buSzPct val="100000"/>
              <a:buFont typeface="Symbol" panose="05050102010706020507" pitchFamily="18" charset="2"/>
              <a:buChar char="*"/>
            </a:pPr>
            <a:r>
              <a:rPr lang="en-US" i="1" dirty="0" err="1">
                <a:solidFill>
                  <a:srgbClr val="00AE00"/>
                </a:solidFill>
                <a:latin typeface="Calibri" panose="020F0502020204030204" pitchFamily="34" charset="0"/>
              </a:rPr>
              <a:t>faddp</a:t>
            </a:r>
            <a:r>
              <a:rPr lang="en-US" i="1" dirty="0">
                <a:latin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</a:rPr>
              <a:t>additionally pops the stack</a:t>
            </a:r>
          </a:p>
          <a:p>
            <a:pPr lvl="0">
              <a:buSzPct val="100000"/>
              <a:buFont typeface="Symbol" panose="05050102010706020507" pitchFamily="18" charset="2"/>
              <a:buChar char="*"/>
            </a:pPr>
            <a:r>
              <a:rPr lang="en-US" i="1" dirty="0" err="1">
                <a:solidFill>
                  <a:srgbClr val="FF0000"/>
                </a:solidFill>
                <a:latin typeface="Calibri" panose="020F0502020204030204" pitchFamily="34" charset="0"/>
              </a:rPr>
              <a:t>fiadd</a:t>
            </a:r>
            <a:r>
              <a:rPr lang="en-US" dirty="0">
                <a:latin typeface="Calibri" panose="020F0502020204030204" pitchFamily="34" charset="0"/>
              </a:rPr>
              <a:t> adds an integer in the first memory operand to </a:t>
            </a:r>
            <a:r>
              <a:rPr lang="en-US" i="1" dirty="0">
                <a:latin typeface="Calibri" panose="020F0502020204030204" pitchFamily="34" charset="0"/>
              </a:rPr>
              <a:t>st0</a:t>
            </a:r>
          </a:p>
        </p:txBody>
      </p:sp>
      <p:grpSp>
        <p:nvGrpSpPr>
          <p:cNvPr id="7" name="Group 5"/>
          <p:cNvGrpSpPr>
            <a:grpSpLocks noChangeAspect="1"/>
          </p:cNvGrpSpPr>
          <p:nvPr/>
        </p:nvGrpSpPr>
        <p:grpSpPr bwMode="auto">
          <a:xfrm>
            <a:off x="2438401" y="1295400"/>
            <a:ext cx="7554913" cy="1779588"/>
            <a:chOff x="870" y="1152"/>
            <a:chExt cx="4759" cy="1121"/>
          </a:xfrm>
        </p:grpSpPr>
        <p:sp>
          <p:nvSpPr>
            <p:cNvPr id="8" name="AutoShape 4"/>
            <p:cNvSpPr>
              <a:spLocks noChangeAspect="1" noChangeArrowheads="1" noTextEdit="1"/>
            </p:cNvSpPr>
            <p:nvPr/>
          </p:nvSpPr>
          <p:spPr bwMode="auto">
            <a:xfrm>
              <a:off x="870" y="1152"/>
              <a:ext cx="4759" cy="11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" name="Line 6"/>
            <p:cNvSpPr>
              <a:spLocks noChangeShapeType="1"/>
            </p:cNvSpPr>
            <p:nvPr/>
          </p:nvSpPr>
          <p:spPr bwMode="auto">
            <a:xfrm flipV="1">
              <a:off x="925" y="1207"/>
              <a:ext cx="0" cy="164"/>
            </a:xfrm>
            <a:prstGeom prst="line">
              <a:avLst/>
            </a:prstGeom>
            <a:noFill/>
            <a:ln w="9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Line 7"/>
            <p:cNvSpPr>
              <a:spLocks noChangeShapeType="1"/>
            </p:cNvSpPr>
            <p:nvPr/>
          </p:nvSpPr>
          <p:spPr bwMode="auto">
            <a:xfrm flipV="1">
              <a:off x="888" y="1207"/>
              <a:ext cx="0" cy="164"/>
            </a:xfrm>
            <a:prstGeom prst="line">
              <a:avLst/>
            </a:prstGeom>
            <a:noFill/>
            <a:ln w="9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Line 8"/>
            <p:cNvSpPr>
              <a:spLocks noChangeShapeType="1"/>
            </p:cNvSpPr>
            <p:nvPr/>
          </p:nvSpPr>
          <p:spPr bwMode="auto">
            <a:xfrm>
              <a:off x="888" y="1207"/>
              <a:ext cx="4717" cy="0"/>
            </a:xfrm>
            <a:prstGeom prst="line">
              <a:avLst/>
            </a:prstGeom>
            <a:noFill/>
            <a:ln w="9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" name="Line 9"/>
            <p:cNvSpPr>
              <a:spLocks noChangeShapeType="1"/>
            </p:cNvSpPr>
            <p:nvPr/>
          </p:nvSpPr>
          <p:spPr bwMode="auto">
            <a:xfrm>
              <a:off x="888" y="1170"/>
              <a:ext cx="4717" cy="0"/>
            </a:xfrm>
            <a:prstGeom prst="line">
              <a:avLst/>
            </a:prstGeom>
            <a:noFill/>
            <a:ln w="9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" name="Rectangle 10"/>
            <p:cNvSpPr>
              <a:spLocks noChangeArrowheads="1"/>
            </p:cNvSpPr>
            <p:nvPr/>
          </p:nvSpPr>
          <p:spPr bwMode="auto">
            <a:xfrm>
              <a:off x="1007" y="1197"/>
              <a:ext cx="564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700">
                  <a:solidFill>
                    <a:srgbClr val="1A1B1C"/>
                  </a:solidFill>
                  <a:latin typeface="Times New Roman" pitchFamily="18" charset="0"/>
                  <a:cs typeface="Times New Roman" pitchFamily="18" charset="0"/>
                </a:rPr>
                <a:t>Semantics</a:t>
              </a:r>
              <a:endParaRPr lang="en-US" sz="17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" name="Line 11"/>
            <p:cNvSpPr>
              <a:spLocks noChangeShapeType="1"/>
            </p:cNvSpPr>
            <p:nvPr/>
          </p:nvSpPr>
          <p:spPr bwMode="auto">
            <a:xfrm flipV="1">
              <a:off x="1857" y="1207"/>
              <a:ext cx="0" cy="164"/>
            </a:xfrm>
            <a:prstGeom prst="line">
              <a:avLst/>
            </a:prstGeom>
            <a:noFill/>
            <a:ln w="9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" name="Rectangle 12"/>
            <p:cNvSpPr>
              <a:spLocks noChangeArrowheads="1"/>
            </p:cNvSpPr>
            <p:nvPr/>
          </p:nvSpPr>
          <p:spPr bwMode="auto">
            <a:xfrm>
              <a:off x="1949" y="1197"/>
              <a:ext cx="488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700">
                  <a:solidFill>
                    <a:srgbClr val="1A1B1C"/>
                  </a:solidFill>
                  <a:latin typeface="Times New Roman" pitchFamily="18" charset="0"/>
                  <a:cs typeface="Times New Roman" pitchFamily="18" charset="0"/>
                </a:rPr>
                <a:t>Example</a:t>
              </a:r>
              <a:endParaRPr lang="en-US" sz="17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Line 13"/>
            <p:cNvSpPr>
              <a:spLocks noChangeShapeType="1"/>
            </p:cNvSpPr>
            <p:nvPr/>
          </p:nvSpPr>
          <p:spPr bwMode="auto">
            <a:xfrm flipV="1">
              <a:off x="3064" y="1207"/>
              <a:ext cx="0" cy="164"/>
            </a:xfrm>
            <a:prstGeom prst="line">
              <a:avLst/>
            </a:prstGeom>
            <a:noFill/>
            <a:ln w="9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" name="Rectangle 14"/>
            <p:cNvSpPr>
              <a:spLocks noChangeArrowheads="1"/>
            </p:cNvSpPr>
            <p:nvPr/>
          </p:nvSpPr>
          <p:spPr bwMode="auto">
            <a:xfrm>
              <a:off x="3146" y="1197"/>
              <a:ext cx="663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700">
                  <a:solidFill>
                    <a:srgbClr val="1A1B1C"/>
                  </a:solidFill>
                  <a:latin typeface="Times New Roman" pitchFamily="18" charset="0"/>
                  <a:cs typeface="Times New Roman" pitchFamily="18" charset="0"/>
                </a:rPr>
                <a:t>Explanation</a:t>
              </a:r>
              <a:endParaRPr lang="en-US" sz="17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" name="Freeform 15"/>
            <p:cNvSpPr>
              <a:spLocks noEditPoints="1"/>
            </p:cNvSpPr>
            <p:nvPr/>
          </p:nvSpPr>
          <p:spPr bwMode="auto">
            <a:xfrm>
              <a:off x="888" y="1207"/>
              <a:ext cx="4717" cy="329"/>
            </a:xfrm>
            <a:custGeom>
              <a:avLst/>
              <a:gdLst>
                <a:gd name="T0" fmla="*/ 512 w 516"/>
                <a:gd name="T1" fmla="*/ 18 h 36"/>
                <a:gd name="T2" fmla="*/ 512 w 516"/>
                <a:gd name="T3" fmla="*/ 0 h 36"/>
                <a:gd name="T4" fmla="*/ 516 w 516"/>
                <a:gd name="T5" fmla="*/ 18 h 36"/>
                <a:gd name="T6" fmla="*/ 516 w 516"/>
                <a:gd name="T7" fmla="*/ 0 h 36"/>
                <a:gd name="T8" fmla="*/ 0 w 516"/>
                <a:gd name="T9" fmla="*/ 18 h 36"/>
                <a:gd name="T10" fmla="*/ 516 w 516"/>
                <a:gd name="T11" fmla="*/ 18 h 36"/>
                <a:gd name="T12" fmla="*/ 0 w 516"/>
                <a:gd name="T13" fmla="*/ 36 h 36"/>
                <a:gd name="T14" fmla="*/ 0 w 516"/>
                <a:gd name="T15" fmla="*/ 18 h 36"/>
                <a:gd name="T16" fmla="*/ 4 w 516"/>
                <a:gd name="T17" fmla="*/ 36 h 36"/>
                <a:gd name="T18" fmla="*/ 4 w 516"/>
                <a:gd name="T19" fmla="*/ 18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16" h="36">
                  <a:moveTo>
                    <a:pt x="512" y="18"/>
                  </a:moveTo>
                  <a:lnTo>
                    <a:pt x="512" y="0"/>
                  </a:lnTo>
                  <a:moveTo>
                    <a:pt x="516" y="18"/>
                  </a:moveTo>
                  <a:lnTo>
                    <a:pt x="516" y="0"/>
                  </a:lnTo>
                  <a:moveTo>
                    <a:pt x="0" y="18"/>
                  </a:moveTo>
                  <a:lnTo>
                    <a:pt x="516" y="18"/>
                  </a:lnTo>
                  <a:moveTo>
                    <a:pt x="0" y="36"/>
                  </a:moveTo>
                  <a:lnTo>
                    <a:pt x="0" y="18"/>
                  </a:lnTo>
                  <a:moveTo>
                    <a:pt x="4" y="36"/>
                  </a:moveTo>
                  <a:lnTo>
                    <a:pt x="4" y="18"/>
                  </a:lnTo>
                </a:path>
              </a:pathLst>
            </a:custGeom>
            <a:noFill/>
            <a:ln w="9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9" name="Rectangle 16"/>
            <p:cNvSpPr>
              <a:spLocks noChangeArrowheads="1"/>
            </p:cNvSpPr>
            <p:nvPr/>
          </p:nvSpPr>
          <p:spPr bwMode="auto">
            <a:xfrm>
              <a:off x="1007" y="1371"/>
              <a:ext cx="770" cy="8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sz="1700" dirty="0" err="1">
                  <a:latin typeface="Times New Roman" pitchFamily="18" charset="0"/>
                  <a:cs typeface="Times New Roman" pitchFamily="18" charset="0"/>
                </a:rPr>
                <a:t>fadd</a:t>
              </a:r>
              <a:r>
                <a:rPr lang="en-US" sz="17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700" i="1" dirty="0" err="1">
                  <a:latin typeface="Times New Roman" pitchFamily="18" charset="0"/>
                  <a:cs typeface="Times New Roman" pitchFamily="18" charset="0"/>
                </a:rPr>
                <a:t>mem</a:t>
              </a:r>
              <a:endParaRPr lang="en-US" sz="1700" i="1" dirty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en-US" sz="1700" dirty="0" err="1">
                  <a:latin typeface="Times New Roman" pitchFamily="18" charset="0"/>
                  <a:cs typeface="Times New Roman" pitchFamily="18" charset="0"/>
                </a:rPr>
                <a:t>fadd</a:t>
              </a:r>
              <a:r>
                <a:rPr lang="en-US" sz="17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700" i="1" dirty="0" err="1">
                  <a:latin typeface="Times New Roman" pitchFamily="18" charset="0"/>
                  <a:cs typeface="Times New Roman" pitchFamily="18" charset="0"/>
                </a:rPr>
                <a:t>reg</a:t>
              </a:r>
              <a:r>
                <a:rPr lang="en-US" sz="1700" dirty="0">
                  <a:latin typeface="Times New Roman" pitchFamily="18" charset="0"/>
                  <a:cs typeface="Times New Roman" pitchFamily="18" charset="0"/>
                </a:rPr>
                <a:t>, </a:t>
              </a:r>
              <a:r>
                <a:rPr lang="en-US" sz="1700" i="1" dirty="0" err="1">
                  <a:latin typeface="Times New Roman" pitchFamily="18" charset="0"/>
                  <a:cs typeface="Times New Roman" pitchFamily="18" charset="0"/>
                </a:rPr>
                <a:t>reg</a:t>
              </a:r>
              <a:endParaRPr lang="en-US" sz="1700" i="1" dirty="0">
                <a:latin typeface="Times New Roman" pitchFamily="18" charset="0"/>
                <a:cs typeface="Times New Roman" pitchFamily="18" charset="0"/>
              </a:endParaRPr>
            </a:p>
            <a:p>
              <a:endParaRPr lang="en-US" sz="1700" dirty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en-US" sz="1700" dirty="0" err="1">
                  <a:latin typeface="Times New Roman" pitchFamily="18" charset="0"/>
                  <a:cs typeface="Times New Roman" pitchFamily="18" charset="0"/>
                </a:rPr>
                <a:t>faddp</a:t>
              </a:r>
              <a:r>
                <a:rPr lang="en-US" sz="17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700" i="1" dirty="0" err="1">
                  <a:latin typeface="Times New Roman" pitchFamily="18" charset="0"/>
                  <a:cs typeface="Times New Roman" pitchFamily="18" charset="0"/>
                </a:rPr>
                <a:t>reg</a:t>
              </a:r>
              <a:r>
                <a:rPr lang="en-US" sz="1700" i="1" dirty="0">
                  <a:latin typeface="Times New Roman" pitchFamily="18" charset="0"/>
                  <a:cs typeface="Times New Roman" pitchFamily="18" charset="0"/>
                </a:rPr>
                <a:t>, </a:t>
              </a:r>
              <a:r>
                <a:rPr lang="en-US" sz="1700" i="1" dirty="0" err="1">
                  <a:latin typeface="Times New Roman" pitchFamily="18" charset="0"/>
                  <a:cs typeface="Times New Roman" pitchFamily="18" charset="0"/>
                </a:rPr>
                <a:t>reg</a:t>
              </a:r>
              <a:endParaRPr lang="en-US" sz="1700" i="1" dirty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en-US" sz="1700" dirty="0" err="1">
                  <a:latin typeface="Times New Roman" pitchFamily="18" charset="0"/>
                  <a:cs typeface="Times New Roman" pitchFamily="18" charset="0"/>
                </a:rPr>
                <a:t>fiadd</a:t>
              </a:r>
              <a:r>
                <a:rPr lang="en-US" sz="17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700" i="1" dirty="0" err="1">
                  <a:latin typeface="Times New Roman" pitchFamily="18" charset="0"/>
                  <a:cs typeface="Times New Roman" pitchFamily="18" charset="0"/>
                </a:rPr>
                <a:t>mem</a:t>
              </a:r>
              <a:endParaRPr lang="en-US" sz="17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" name="Line 17"/>
            <p:cNvSpPr>
              <a:spLocks noChangeShapeType="1"/>
            </p:cNvSpPr>
            <p:nvPr/>
          </p:nvSpPr>
          <p:spPr bwMode="auto">
            <a:xfrm flipV="1">
              <a:off x="1857" y="1371"/>
              <a:ext cx="0" cy="165"/>
            </a:xfrm>
            <a:prstGeom prst="line">
              <a:avLst/>
            </a:prstGeom>
            <a:noFill/>
            <a:ln w="9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" name="Rectangle 18"/>
            <p:cNvSpPr>
              <a:spLocks noChangeArrowheads="1"/>
            </p:cNvSpPr>
            <p:nvPr/>
          </p:nvSpPr>
          <p:spPr bwMode="auto">
            <a:xfrm>
              <a:off x="1949" y="1371"/>
              <a:ext cx="981" cy="8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sz="1700" dirty="0" err="1">
                  <a:latin typeface="Times New Roman" pitchFamily="18" charset="0"/>
                  <a:cs typeface="Times New Roman" pitchFamily="18" charset="0"/>
                </a:rPr>
                <a:t>fadd</a:t>
              </a:r>
              <a:r>
                <a:rPr lang="en-US" sz="17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700" dirty="0" err="1">
                  <a:latin typeface="Times New Roman" pitchFamily="18" charset="0"/>
                  <a:cs typeface="Times New Roman" pitchFamily="18" charset="0"/>
                </a:rPr>
                <a:t>dword</a:t>
              </a:r>
              <a:r>
                <a:rPr lang="en-US" sz="1700" dirty="0">
                  <a:latin typeface="Times New Roman" pitchFamily="18" charset="0"/>
                  <a:cs typeface="Times New Roman" pitchFamily="18" charset="0"/>
                </a:rPr>
                <a:t> [</a:t>
              </a:r>
              <a:r>
                <a:rPr lang="en-US" sz="1700" dirty="0" err="1">
                  <a:latin typeface="Times New Roman" pitchFamily="18" charset="0"/>
                  <a:cs typeface="Times New Roman" pitchFamily="18" charset="0"/>
                </a:rPr>
                <a:t>eax</a:t>
              </a:r>
              <a:r>
                <a:rPr lang="en-US" sz="1700" dirty="0">
                  <a:latin typeface="Times New Roman" pitchFamily="18" charset="0"/>
                  <a:cs typeface="Times New Roman" pitchFamily="18" charset="0"/>
                </a:rPr>
                <a:t>]</a:t>
              </a:r>
            </a:p>
            <a:p>
              <a:r>
                <a:rPr lang="en-US" sz="1700" dirty="0" err="1">
                  <a:latin typeface="Times New Roman" pitchFamily="18" charset="0"/>
                  <a:cs typeface="Times New Roman" pitchFamily="18" charset="0"/>
                </a:rPr>
                <a:t>fadd</a:t>
              </a:r>
              <a:r>
                <a:rPr lang="en-US" sz="1700" dirty="0">
                  <a:latin typeface="Times New Roman" pitchFamily="18" charset="0"/>
                  <a:cs typeface="Times New Roman" pitchFamily="18" charset="0"/>
                </a:rPr>
                <a:t> st0, st1</a:t>
              </a:r>
            </a:p>
            <a:p>
              <a:endParaRPr lang="en-US" sz="1700" dirty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en-US" sz="1700" dirty="0" err="1">
                  <a:latin typeface="Times New Roman" pitchFamily="18" charset="0"/>
                  <a:cs typeface="Times New Roman" pitchFamily="18" charset="0"/>
                </a:rPr>
                <a:t>faddp</a:t>
              </a:r>
              <a:r>
                <a:rPr lang="en-US" sz="1700" dirty="0">
                  <a:latin typeface="Times New Roman" pitchFamily="18" charset="0"/>
                  <a:cs typeface="Times New Roman" pitchFamily="18" charset="0"/>
                </a:rPr>
                <a:t> st1, st0</a:t>
              </a:r>
            </a:p>
            <a:p>
              <a:r>
                <a:rPr lang="en-US" sz="1700" dirty="0" err="1">
                  <a:latin typeface="Times New Roman" pitchFamily="18" charset="0"/>
                  <a:cs typeface="Times New Roman" pitchFamily="18" charset="0"/>
                </a:rPr>
                <a:t>fiadd</a:t>
              </a:r>
              <a:r>
                <a:rPr lang="en-US" sz="17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700" dirty="0" err="1">
                  <a:latin typeface="Times New Roman" pitchFamily="18" charset="0"/>
                  <a:cs typeface="Times New Roman" pitchFamily="18" charset="0"/>
                </a:rPr>
                <a:t>dword</a:t>
              </a:r>
              <a:r>
                <a:rPr lang="en-US" sz="1700" dirty="0">
                  <a:latin typeface="Times New Roman" pitchFamily="18" charset="0"/>
                  <a:cs typeface="Times New Roman" pitchFamily="18" charset="0"/>
                </a:rPr>
                <a:t> [</a:t>
              </a:r>
              <a:r>
                <a:rPr lang="en-US" sz="1700" dirty="0" err="1">
                  <a:latin typeface="Times New Roman" pitchFamily="18" charset="0"/>
                  <a:cs typeface="Times New Roman" pitchFamily="18" charset="0"/>
                </a:rPr>
                <a:t>eax</a:t>
              </a:r>
              <a:r>
                <a:rPr lang="en-US" sz="1700" dirty="0">
                  <a:latin typeface="Times New Roman" pitchFamily="18" charset="0"/>
                  <a:cs typeface="Times New Roman" pitchFamily="18" charset="0"/>
                </a:rPr>
                <a:t>]</a:t>
              </a:r>
            </a:p>
          </p:txBody>
        </p:sp>
        <p:sp>
          <p:nvSpPr>
            <p:cNvPr id="22" name="Line 19"/>
            <p:cNvSpPr>
              <a:spLocks noChangeShapeType="1"/>
            </p:cNvSpPr>
            <p:nvPr/>
          </p:nvSpPr>
          <p:spPr bwMode="auto">
            <a:xfrm flipV="1">
              <a:off x="3064" y="1371"/>
              <a:ext cx="0" cy="165"/>
            </a:xfrm>
            <a:prstGeom prst="line">
              <a:avLst/>
            </a:prstGeom>
            <a:noFill/>
            <a:ln w="9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" name="Rectangle 20"/>
            <p:cNvSpPr>
              <a:spLocks noChangeArrowheads="1"/>
            </p:cNvSpPr>
            <p:nvPr/>
          </p:nvSpPr>
          <p:spPr bwMode="auto">
            <a:xfrm>
              <a:off x="3146" y="1371"/>
              <a:ext cx="2178" cy="8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sz="1700" dirty="0">
                  <a:latin typeface="Times New Roman" pitchFamily="18" charset="0"/>
                  <a:cs typeface="Times New Roman" pitchFamily="18" charset="0"/>
                </a:rPr>
                <a:t>st0 </a:t>
              </a:r>
              <a:r>
                <a:rPr lang="en-US" sz="1700" i="1" dirty="0">
                  <a:latin typeface="Times New Roman" pitchFamily="18" charset="0"/>
                  <a:cs typeface="Times New Roman" pitchFamily="18" charset="0"/>
                </a:rPr>
                <a:t>← </a:t>
              </a:r>
              <a:r>
                <a:rPr lang="en-US" sz="1700" dirty="0">
                  <a:latin typeface="Times New Roman" pitchFamily="18" charset="0"/>
                  <a:cs typeface="Times New Roman" pitchFamily="18" charset="0"/>
                </a:rPr>
                <a:t>st0 + [</a:t>
              </a:r>
              <a:r>
                <a:rPr lang="en-US" sz="1700" dirty="0" err="1">
                  <a:latin typeface="Times New Roman" pitchFamily="18" charset="0"/>
                  <a:cs typeface="Times New Roman" pitchFamily="18" charset="0"/>
                </a:rPr>
                <a:t>eax</a:t>
              </a:r>
              <a:r>
                <a:rPr lang="en-US" sz="1700" dirty="0">
                  <a:latin typeface="Times New Roman" pitchFamily="18" charset="0"/>
                  <a:cs typeface="Times New Roman" pitchFamily="18" charset="0"/>
                </a:rPr>
                <a:t>]</a:t>
              </a:r>
            </a:p>
            <a:p>
              <a:r>
                <a:rPr lang="en-US" sz="1700" dirty="0">
                  <a:latin typeface="Times New Roman" pitchFamily="18" charset="0"/>
                  <a:cs typeface="Times New Roman" pitchFamily="18" charset="0"/>
                </a:rPr>
                <a:t>st0 </a:t>
              </a:r>
              <a:r>
                <a:rPr lang="en-US" sz="1700" i="1" dirty="0">
                  <a:latin typeface="Times New Roman" pitchFamily="18" charset="0"/>
                  <a:cs typeface="Times New Roman" pitchFamily="18" charset="0"/>
                </a:rPr>
                <a:t>← </a:t>
              </a:r>
              <a:r>
                <a:rPr lang="en-US" sz="1700" dirty="0">
                  <a:latin typeface="Times New Roman" pitchFamily="18" charset="0"/>
                  <a:cs typeface="Times New Roman" pitchFamily="18" charset="0"/>
                </a:rPr>
                <a:t>st0 + st1 (one of the registers has</a:t>
              </a:r>
            </a:p>
            <a:p>
              <a:r>
                <a:rPr lang="en-US" sz="1700" dirty="0">
                  <a:latin typeface="Times New Roman" pitchFamily="18" charset="0"/>
                  <a:cs typeface="Times New Roman" pitchFamily="18" charset="0"/>
                </a:rPr>
                <a:t>to be st0)</a:t>
              </a:r>
            </a:p>
            <a:p>
              <a:r>
                <a:rPr lang="en-US" sz="1700" dirty="0">
                  <a:latin typeface="Times New Roman" pitchFamily="18" charset="0"/>
                  <a:cs typeface="Times New Roman" pitchFamily="18" charset="0"/>
                </a:rPr>
                <a:t>st1 </a:t>
              </a:r>
              <a:r>
                <a:rPr lang="en-US" sz="1700" i="1" dirty="0">
                  <a:latin typeface="Times New Roman" pitchFamily="18" charset="0"/>
                  <a:cs typeface="Times New Roman" pitchFamily="18" charset="0"/>
                </a:rPr>
                <a:t>← </a:t>
              </a:r>
              <a:r>
                <a:rPr lang="en-US" sz="1700" dirty="0">
                  <a:latin typeface="Times New Roman" pitchFamily="18" charset="0"/>
                  <a:cs typeface="Times New Roman" pitchFamily="18" charset="0"/>
                </a:rPr>
                <a:t>st0 + st1; pop the FP stack</a:t>
              </a:r>
            </a:p>
            <a:p>
              <a:r>
                <a:rPr lang="en-US" sz="1700" dirty="0">
                  <a:latin typeface="Times New Roman" pitchFamily="18" charset="0"/>
                  <a:cs typeface="Times New Roman" pitchFamily="18" charset="0"/>
                </a:rPr>
                <a:t>st0 </a:t>
              </a:r>
              <a:r>
                <a:rPr lang="en-US" sz="1700" i="1" dirty="0">
                  <a:latin typeface="Times New Roman" pitchFamily="18" charset="0"/>
                  <a:cs typeface="Times New Roman" pitchFamily="18" charset="0"/>
                </a:rPr>
                <a:t>← </a:t>
              </a:r>
              <a:r>
                <a:rPr lang="en-US" sz="1700" dirty="0">
                  <a:latin typeface="Times New Roman" pitchFamily="18" charset="0"/>
                  <a:cs typeface="Times New Roman" pitchFamily="18" charset="0"/>
                </a:rPr>
                <a:t>st0 + float([</a:t>
              </a:r>
              <a:r>
                <a:rPr lang="en-US" sz="1700" dirty="0" err="1">
                  <a:latin typeface="Times New Roman" pitchFamily="18" charset="0"/>
                  <a:cs typeface="Times New Roman" pitchFamily="18" charset="0"/>
                </a:rPr>
                <a:t>eax</a:t>
              </a:r>
              <a:r>
                <a:rPr lang="en-US" sz="1700" dirty="0">
                  <a:latin typeface="Times New Roman" pitchFamily="18" charset="0"/>
                  <a:cs typeface="Times New Roman" pitchFamily="18" charset="0"/>
                </a:rPr>
                <a:t>])</a:t>
              </a:r>
            </a:p>
          </p:txBody>
        </p:sp>
        <p:sp>
          <p:nvSpPr>
            <p:cNvPr id="24" name="Freeform 21"/>
            <p:cNvSpPr>
              <a:spLocks noEditPoints="1"/>
            </p:cNvSpPr>
            <p:nvPr/>
          </p:nvSpPr>
          <p:spPr bwMode="auto">
            <a:xfrm>
              <a:off x="888" y="1371"/>
              <a:ext cx="4717" cy="503"/>
            </a:xfrm>
            <a:custGeom>
              <a:avLst/>
              <a:gdLst>
                <a:gd name="T0" fmla="*/ 512 w 516"/>
                <a:gd name="T1" fmla="*/ 18 h 55"/>
                <a:gd name="T2" fmla="*/ 512 w 516"/>
                <a:gd name="T3" fmla="*/ 0 h 55"/>
                <a:gd name="T4" fmla="*/ 516 w 516"/>
                <a:gd name="T5" fmla="*/ 18 h 55"/>
                <a:gd name="T6" fmla="*/ 516 w 516"/>
                <a:gd name="T7" fmla="*/ 0 h 55"/>
                <a:gd name="T8" fmla="*/ 0 w 516"/>
                <a:gd name="T9" fmla="*/ 19 h 55"/>
                <a:gd name="T10" fmla="*/ 516 w 516"/>
                <a:gd name="T11" fmla="*/ 19 h 55"/>
                <a:gd name="T12" fmla="*/ 0 w 516"/>
                <a:gd name="T13" fmla="*/ 55 h 55"/>
                <a:gd name="T14" fmla="*/ 0 w 516"/>
                <a:gd name="T15" fmla="*/ 19 h 55"/>
                <a:gd name="T16" fmla="*/ 4 w 516"/>
                <a:gd name="T17" fmla="*/ 55 h 55"/>
                <a:gd name="T18" fmla="*/ 4 w 516"/>
                <a:gd name="T19" fmla="*/ 19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16" h="55">
                  <a:moveTo>
                    <a:pt x="512" y="18"/>
                  </a:moveTo>
                  <a:lnTo>
                    <a:pt x="512" y="0"/>
                  </a:lnTo>
                  <a:moveTo>
                    <a:pt x="516" y="18"/>
                  </a:moveTo>
                  <a:lnTo>
                    <a:pt x="516" y="0"/>
                  </a:lnTo>
                  <a:moveTo>
                    <a:pt x="0" y="19"/>
                  </a:moveTo>
                  <a:lnTo>
                    <a:pt x="516" y="19"/>
                  </a:lnTo>
                  <a:moveTo>
                    <a:pt x="0" y="55"/>
                  </a:moveTo>
                  <a:lnTo>
                    <a:pt x="0" y="19"/>
                  </a:lnTo>
                  <a:moveTo>
                    <a:pt x="4" y="55"/>
                  </a:moveTo>
                  <a:lnTo>
                    <a:pt x="4" y="19"/>
                  </a:lnTo>
                </a:path>
              </a:pathLst>
            </a:custGeom>
            <a:noFill/>
            <a:ln w="9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" name="Line 22"/>
            <p:cNvSpPr>
              <a:spLocks noChangeShapeType="1"/>
            </p:cNvSpPr>
            <p:nvPr/>
          </p:nvSpPr>
          <p:spPr bwMode="auto">
            <a:xfrm flipV="1">
              <a:off x="1857" y="1545"/>
              <a:ext cx="0" cy="329"/>
            </a:xfrm>
            <a:prstGeom prst="line">
              <a:avLst/>
            </a:prstGeom>
            <a:noFill/>
            <a:ln w="9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" name="Line 23"/>
            <p:cNvSpPr>
              <a:spLocks noChangeShapeType="1"/>
            </p:cNvSpPr>
            <p:nvPr/>
          </p:nvSpPr>
          <p:spPr bwMode="auto">
            <a:xfrm flipV="1">
              <a:off x="3064" y="1545"/>
              <a:ext cx="0" cy="329"/>
            </a:xfrm>
            <a:prstGeom prst="line">
              <a:avLst/>
            </a:prstGeom>
            <a:noFill/>
            <a:ln w="9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" name="Freeform 24"/>
            <p:cNvSpPr>
              <a:spLocks noEditPoints="1"/>
            </p:cNvSpPr>
            <p:nvPr/>
          </p:nvSpPr>
          <p:spPr bwMode="auto">
            <a:xfrm>
              <a:off x="888" y="1545"/>
              <a:ext cx="4717" cy="503"/>
            </a:xfrm>
            <a:custGeom>
              <a:avLst/>
              <a:gdLst>
                <a:gd name="T0" fmla="*/ 512 w 516"/>
                <a:gd name="T1" fmla="*/ 36 h 55"/>
                <a:gd name="T2" fmla="*/ 512 w 516"/>
                <a:gd name="T3" fmla="*/ 0 h 55"/>
                <a:gd name="T4" fmla="*/ 516 w 516"/>
                <a:gd name="T5" fmla="*/ 36 h 55"/>
                <a:gd name="T6" fmla="*/ 516 w 516"/>
                <a:gd name="T7" fmla="*/ 0 h 55"/>
                <a:gd name="T8" fmla="*/ 0 w 516"/>
                <a:gd name="T9" fmla="*/ 36 h 55"/>
                <a:gd name="T10" fmla="*/ 516 w 516"/>
                <a:gd name="T11" fmla="*/ 36 h 55"/>
                <a:gd name="T12" fmla="*/ 0 w 516"/>
                <a:gd name="T13" fmla="*/ 55 h 55"/>
                <a:gd name="T14" fmla="*/ 0 w 516"/>
                <a:gd name="T15" fmla="*/ 37 h 55"/>
                <a:gd name="T16" fmla="*/ 4 w 516"/>
                <a:gd name="T17" fmla="*/ 55 h 55"/>
                <a:gd name="T18" fmla="*/ 4 w 516"/>
                <a:gd name="T19" fmla="*/ 37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16" h="55">
                  <a:moveTo>
                    <a:pt x="512" y="36"/>
                  </a:moveTo>
                  <a:lnTo>
                    <a:pt x="512" y="0"/>
                  </a:lnTo>
                  <a:moveTo>
                    <a:pt x="516" y="36"/>
                  </a:moveTo>
                  <a:lnTo>
                    <a:pt x="516" y="0"/>
                  </a:lnTo>
                  <a:moveTo>
                    <a:pt x="0" y="36"/>
                  </a:moveTo>
                  <a:lnTo>
                    <a:pt x="516" y="36"/>
                  </a:lnTo>
                  <a:moveTo>
                    <a:pt x="0" y="55"/>
                  </a:moveTo>
                  <a:lnTo>
                    <a:pt x="0" y="37"/>
                  </a:lnTo>
                  <a:moveTo>
                    <a:pt x="4" y="55"/>
                  </a:moveTo>
                  <a:lnTo>
                    <a:pt x="4" y="37"/>
                  </a:lnTo>
                </a:path>
              </a:pathLst>
            </a:custGeom>
            <a:noFill/>
            <a:ln w="9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" name="Line 25"/>
            <p:cNvSpPr>
              <a:spLocks noChangeShapeType="1"/>
            </p:cNvSpPr>
            <p:nvPr/>
          </p:nvSpPr>
          <p:spPr bwMode="auto">
            <a:xfrm flipV="1">
              <a:off x="1857" y="1883"/>
              <a:ext cx="0" cy="165"/>
            </a:xfrm>
            <a:prstGeom prst="line">
              <a:avLst/>
            </a:prstGeom>
            <a:noFill/>
            <a:ln w="9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" name="Line 26"/>
            <p:cNvSpPr>
              <a:spLocks noChangeShapeType="1"/>
            </p:cNvSpPr>
            <p:nvPr/>
          </p:nvSpPr>
          <p:spPr bwMode="auto">
            <a:xfrm flipV="1">
              <a:off x="3064" y="1883"/>
              <a:ext cx="0" cy="165"/>
            </a:xfrm>
            <a:prstGeom prst="line">
              <a:avLst/>
            </a:prstGeom>
            <a:noFill/>
            <a:ln w="9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" name="Freeform 27"/>
            <p:cNvSpPr>
              <a:spLocks noEditPoints="1"/>
            </p:cNvSpPr>
            <p:nvPr/>
          </p:nvSpPr>
          <p:spPr bwMode="auto">
            <a:xfrm>
              <a:off x="888" y="1883"/>
              <a:ext cx="4717" cy="329"/>
            </a:xfrm>
            <a:custGeom>
              <a:avLst/>
              <a:gdLst>
                <a:gd name="T0" fmla="*/ 512 w 516"/>
                <a:gd name="T1" fmla="*/ 18 h 36"/>
                <a:gd name="T2" fmla="*/ 512 w 516"/>
                <a:gd name="T3" fmla="*/ 0 h 36"/>
                <a:gd name="T4" fmla="*/ 516 w 516"/>
                <a:gd name="T5" fmla="*/ 18 h 36"/>
                <a:gd name="T6" fmla="*/ 516 w 516"/>
                <a:gd name="T7" fmla="*/ 0 h 36"/>
                <a:gd name="T8" fmla="*/ 0 w 516"/>
                <a:gd name="T9" fmla="*/ 18 h 36"/>
                <a:gd name="T10" fmla="*/ 516 w 516"/>
                <a:gd name="T11" fmla="*/ 18 h 36"/>
                <a:gd name="T12" fmla="*/ 0 w 516"/>
                <a:gd name="T13" fmla="*/ 36 h 36"/>
                <a:gd name="T14" fmla="*/ 0 w 516"/>
                <a:gd name="T15" fmla="*/ 18 h 36"/>
                <a:gd name="T16" fmla="*/ 4 w 516"/>
                <a:gd name="T17" fmla="*/ 36 h 36"/>
                <a:gd name="T18" fmla="*/ 4 w 516"/>
                <a:gd name="T19" fmla="*/ 18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16" h="36">
                  <a:moveTo>
                    <a:pt x="512" y="18"/>
                  </a:moveTo>
                  <a:lnTo>
                    <a:pt x="512" y="0"/>
                  </a:lnTo>
                  <a:moveTo>
                    <a:pt x="516" y="18"/>
                  </a:moveTo>
                  <a:lnTo>
                    <a:pt x="516" y="0"/>
                  </a:lnTo>
                  <a:moveTo>
                    <a:pt x="0" y="18"/>
                  </a:moveTo>
                  <a:lnTo>
                    <a:pt x="516" y="18"/>
                  </a:lnTo>
                  <a:moveTo>
                    <a:pt x="0" y="36"/>
                  </a:moveTo>
                  <a:lnTo>
                    <a:pt x="0" y="18"/>
                  </a:lnTo>
                  <a:moveTo>
                    <a:pt x="4" y="36"/>
                  </a:moveTo>
                  <a:lnTo>
                    <a:pt x="4" y="18"/>
                  </a:lnTo>
                </a:path>
              </a:pathLst>
            </a:custGeom>
            <a:noFill/>
            <a:ln w="9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" name="Line 28"/>
            <p:cNvSpPr>
              <a:spLocks noChangeShapeType="1"/>
            </p:cNvSpPr>
            <p:nvPr/>
          </p:nvSpPr>
          <p:spPr bwMode="auto">
            <a:xfrm flipV="1">
              <a:off x="1857" y="2048"/>
              <a:ext cx="0" cy="164"/>
            </a:xfrm>
            <a:prstGeom prst="line">
              <a:avLst/>
            </a:prstGeom>
            <a:noFill/>
            <a:ln w="9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648" name="Line 29"/>
            <p:cNvSpPr>
              <a:spLocks noChangeShapeType="1"/>
            </p:cNvSpPr>
            <p:nvPr/>
          </p:nvSpPr>
          <p:spPr bwMode="auto">
            <a:xfrm flipV="1">
              <a:off x="3064" y="2048"/>
              <a:ext cx="0" cy="164"/>
            </a:xfrm>
            <a:prstGeom prst="line">
              <a:avLst/>
            </a:prstGeom>
            <a:noFill/>
            <a:ln w="9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649" name="Freeform 30"/>
            <p:cNvSpPr>
              <a:spLocks noEditPoints="1"/>
            </p:cNvSpPr>
            <p:nvPr/>
          </p:nvSpPr>
          <p:spPr bwMode="auto">
            <a:xfrm>
              <a:off x="888" y="2048"/>
              <a:ext cx="4717" cy="201"/>
            </a:xfrm>
            <a:custGeom>
              <a:avLst/>
              <a:gdLst>
                <a:gd name="T0" fmla="*/ 512 w 516"/>
                <a:gd name="T1" fmla="*/ 18 h 22"/>
                <a:gd name="T2" fmla="*/ 512 w 516"/>
                <a:gd name="T3" fmla="*/ 0 h 22"/>
                <a:gd name="T4" fmla="*/ 516 w 516"/>
                <a:gd name="T5" fmla="*/ 18 h 22"/>
                <a:gd name="T6" fmla="*/ 516 w 516"/>
                <a:gd name="T7" fmla="*/ 0 h 22"/>
                <a:gd name="T8" fmla="*/ 0 w 516"/>
                <a:gd name="T9" fmla="*/ 18 h 22"/>
                <a:gd name="T10" fmla="*/ 516 w 516"/>
                <a:gd name="T11" fmla="*/ 18 h 22"/>
                <a:gd name="T12" fmla="*/ 0 w 516"/>
                <a:gd name="T13" fmla="*/ 22 h 22"/>
                <a:gd name="T14" fmla="*/ 516 w 516"/>
                <a:gd name="T1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16" h="22">
                  <a:moveTo>
                    <a:pt x="512" y="18"/>
                  </a:moveTo>
                  <a:lnTo>
                    <a:pt x="512" y="0"/>
                  </a:lnTo>
                  <a:moveTo>
                    <a:pt x="516" y="18"/>
                  </a:moveTo>
                  <a:lnTo>
                    <a:pt x="516" y="0"/>
                  </a:lnTo>
                  <a:moveTo>
                    <a:pt x="0" y="18"/>
                  </a:moveTo>
                  <a:lnTo>
                    <a:pt x="516" y="18"/>
                  </a:lnTo>
                  <a:moveTo>
                    <a:pt x="0" y="22"/>
                  </a:moveTo>
                  <a:lnTo>
                    <a:pt x="516" y="22"/>
                  </a:lnTo>
                </a:path>
              </a:pathLst>
            </a:custGeom>
            <a:noFill/>
            <a:ln w="9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8990787"/>
              </p:ext>
            </p:extLst>
          </p:nvPr>
        </p:nvGraphicFramePr>
        <p:xfrm>
          <a:off x="2450041" y="3146956"/>
          <a:ext cx="7505172" cy="37084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5885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878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err="1">
                          <a:latin typeface="Times New Roman" pitchFamily="18" charset="0"/>
                          <a:cs typeface="Times New Roman" pitchFamily="18" charset="0"/>
                        </a:rPr>
                        <a:t>fadd</a:t>
                      </a:r>
                      <a:r>
                        <a:rPr lang="en-US" sz="1800" b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="0" i="1" dirty="0" err="1">
                          <a:latin typeface="Times New Roman" pitchFamily="18" charset="0"/>
                          <a:cs typeface="Times New Roman" pitchFamily="18" charset="0"/>
                        </a:rPr>
                        <a:t>reg</a:t>
                      </a:r>
                      <a:endParaRPr lang="en-US" sz="1800" b="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err="1">
                          <a:latin typeface="Times New Roman" pitchFamily="18" charset="0"/>
                          <a:cs typeface="Times New Roman" pitchFamily="18" charset="0"/>
                        </a:rPr>
                        <a:t>fadd</a:t>
                      </a:r>
                      <a:r>
                        <a:rPr lang="en-US" sz="1800" b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="0" i="1" dirty="0">
                          <a:latin typeface="Times New Roman" pitchFamily="18" charset="0"/>
                          <a:cs typeface="Times New Roman" pitchFamily="18" charset="0"/>
                        </a:rPr>
                        <a:t>st1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latin typeface="Times New Roman" pitchFamily="18" charset="0"/>
                          <a:cs typeface="Times New Roman" pitchFamily="18" charset="0"/>
                        </a:rPr>
                        <a:t>st0 </a:t>
                      </a:r>
                      <a:r>
                        <a:rPr lang="en-US" sz="1800" b="0" i="1" dirty="0">
                          <a:latin typeface="Times New Roman" pitchFamily="18" charset="0"/>
                          <a:cs typeface="Times New Roman" pitchFamily="18" charset="0"/>
                        </a:rPr>
                        <a:t>← </a:t>
                      </a:r>
                      <a:r>
                        <a:rPr lang="en-US" sz="1800" b="0" dirty="0">
                          <a:latin typeface="Times New Roman" pitchFamily="18" charset="0"/>
                          <a:cs typeface="Times New Roman" pitchFamily="18" charset="0"/>
                        </a:rPr>
                        <a:t>st0 + st1 </a:t>
                      </a:r>
                      <a:endParaRPr lang="en-US" sz="1800" b="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676401" y="3200401"/>
            <a:ext cx="9332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NASM </a:t>
            </a:r>
          </a:p>
          <a:p>
            <a:r>
              <a:rPr lang="en-US" b="1" dirty="0">
                <a:solidFill>
                  <a:srgbClr val="FF0000"/>
                </a:solidFill>
              </a:rPr>
              <a:t>specific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2362200" y="349251"/>
            <a:ext cx="7416800" cy="936625"/>
          </a:xfrm>
        </p:spPr>
        <p:txBody>
          <a:bodyPr vert="horz" lIns="0" tIns="0" rIns="0" bIns="0" rtlCol="0" anchor="ctr">
            <a:normAutofit fontScale="90000"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fr-FR" dirty="0" err="1">
                <a:solidFill>
                  <a:schemeClr val="tx1"/>
                </a:solidFill>
              </a:rPr>
              <a:t>Subtraction</a:t>
            </a:r>
            <a:r>
              <a:rPr lang="fr-FR" dirty="0">
                <a:solidFill>
                  <a:schemeClr val="tx1"/>
                </a:solidFill>
              </a:rPr>
              <a:t>, Multiplication, Division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2489200" y="3976688"/>
            <a:ext cx="7416800" cy="1128712"/>
          </a:xfrm>
        </p:spPr>
        <p:txBody>
          <a:bodyPr vert="horz" lIns="0" tIns="0" rIns="0" bIns="0" rtlCol="0">
            <a:normAutofit/>
          </a:bodyPr>
          <a:lstStyle>
            <a:defPPr marL="432000" marR="0" lvl="0" indent="-324000" algn="l" hangingPunct="1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defPPr>
            <a:lvl1pPr marL="432000" marR="0" lvl="0" indent="-324000" algn="l" hangingPunct="1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1pPr>
            <a:lvl2pPr marL="864000" marR="0" lvl="1" indent="-324000" algn="l" hangingPunct="1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tabLst/>
              <a:defRPr lang="fr-FR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2pPr>
            <a:lvl3pPr marL="1295999" marR="0" lvl="2" indent="-288000" algn="l" hangingPunct="1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3pPr>
            <a:lvl4pPr marL="1728000" marR="0" lvl="3" indent="-216000" algn="l" hangingPunct="1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4pPr>
            <a:lvl5pPr marL="2160000" marR="0" lvl="4" indent="-216000" algn="l" hangingPunct="1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5pPr>
            <a:lvl6pPr marL="2592000" marR="0" lvl="5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6pPr>
            <a:lvl7pPr marL="3024000" marR="0" lvl="6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7pPr>
            <a:lvl8pPr marL="3456000" marR="0" lvl="7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8pPr>
            <a:lvl9pPr marL="3887999" marR="0" lvl="8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9pPr>
          </a:lstStyle>
          <a:p>
            <a:pPr marL="685800" indent="-457200">
              <a:buSzPct val="100000"/>
              <a:buFont typeface="Symbol" panose="05050102010706020507" pitchFamily="18" charset="2"/>
              <a:buChar char="*"/>
            </a:pPr>
            <a:r>
              <a:rPr lang="en-US" i="1" dirty="0" err="1">
                <a:solidFill>
                  <a:srgbClr val="00AE00"/>
                </a:solidFill>
                <a:latin typeface="Calibri" panose="020F0502020204030204" pitchFamily="34" charset="0"/>
              </a:rPr>
              <a:t>fsub</a:t>
            </a:r>
            <a:r>
              <a:rPr lang="en-US" i="1" dirty="0">
                <a:solidFill>
                  <a:srgbClr val="00AE00"/>
                </a:solidFill>
                <a:latin typeface="Calibri" panose="020F0502020204030204" pitchFamily="34" charset="0"/>
              </a:rPr>
              <a:t>, </a:t>
            </a:r>
            <a:r>
              <a:rPr lang="en-US" i="1" dirty="0" err="1">
                <a:solidFill>
                  <a:srgbClr val="00AE00"/>
                </a:solidFill>
                <a:latin typeface="Calibri" panose="020F0502020204030204" pitchFamily="34" charset="0"/>
              </a:rPr>
              <a:t>fmul</a:t>
            </a:r>
            <a:r>
              <a:rPr lang="en-US" i="1" dirty="0">
                <a:solidFill>
                  <a:srgbClr val="00AE00"/>
                </a:solidFill>
                <a:latin typeface="Calibri" panose="020F0502020204030204" pitchFamily="34" charset="0"/>
              </a:rPr>
              <a:t>, </a:t>
            </a:r>
            <a:r>
              <a:rPr lang="en-US" i="1" dirty="0" err="1">
                <a:solidFill>
                  <a:srgbClr val="00AE00"/>
                </a:solidFill>
                <a:latin typeface="Calibri" panose="020F0502020204030204" pitchFamily="34" charset="0"/>
              </a:rPr>
              <a:t>fdiv</a:t>
            </a:r>
            <a:r>
              <a:rPr lang="en-US" i="1" dirty="0">
                <a:solidFill>
                  <a:srgbClr val="00AE00"/>
                </a:solidFill>
                <a:latin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</a:rPr>
              <a:t> have exactly the same </a:t>
            </a:r>
            <a:r>
              <a:rPr lang="en-US" dirty="0">
                <a:solidFill>
                  <a:srgbClr val="280099"/>
                </a:solidFill>
                <a:latin typeface="Calibri" panose="020F0502020204030204" pitchFamily="34" charset="0"/>
              </a:rPr>
              <a:t>form</a:t>
            </a:r>
            <a:r>
              <a:rPr lang="en-US" dirty="0">
                <a:latin typeface="Calibri" panose="020F0502020204030204" pitchFamily="34" charset="0"/>
              </a:rPr>
              <a:t> (variants) as the </a:t>
            </a:r>
            <a:r>
              <a:rPr lang="en-US" i="1" dirty="0" err="1">
                <a:solidFill>
                  <a:srgbClr val="FF0000"/>
                </a:solidFill>
                <a:latin typeface="Calibri" panose="020F0502020204030204" pitchFamily="34" charset="0"/>
              </a:rPr>
              <a:t>fadd</a:t>
            </a:r>
            <a:r>
              <a:rPr lang="en-US" dirty="0">
                <a:latin typeface="Calibri" panose="020F0502020204030204" pitchFamily="34" charset="0"/>
              </a:rPr>
              <a:t> instruction</a:t>
            </a:r>
          </a:p>
        </p:txBody>
      </p:sp>
      <p:grpSp>
        <p:nvGrpSpPr>
          <p:cNvPr id="7" name="Group 5"/>
          <p:cNvGrpSpPr>
            <a:grpSpLocks noChangeAspect="1"/>
          </p:cNvGrpSpPr>
          <p:nvPr/>
        </p:nvGrpSpPr>
        <p:grpSpPr bwMode="auto">
          <a:xfrm>
            <a:off x="2514600" y="2203450"/>
            <a:ext cx="7123112" cy="1225550"/>
            <a:chOff x="985" y="1237"/>
            <a:chExt cx="4487" cy="772"/>
          </a:xfrm>
        </p:grpSpPr>
        <p:sp>
          <p:nvSpPr>
            <p:cNvPr id="8" name="AutoShape 4"/>
            <p:cNvSpPr>
              <a:spLocks noChangeAspect="1" noChangeArrowheads="1" noTextEdit="1"/>
            </p:cNvSpPr>
            <p:nvPr/>
          </p:nvSpPr>
          <p:spPr bwMode="auto">
            <a:xfrm>
              <a:off x="985" y="1237"/>
              <a:ext cx="4487" cy="7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" name="Freeform 6"/>
            <p:cNvSpPr>
              <a:spLocks noEditPoints="1"/>
            </p:cNvSpPr>
            <p:nvPr/>
          </p:nvSpPr>
          <p:spPr bwMode="auto">
            <a:xfrm>
              <a:off x="1003" y="1255"/>
              <a:ext cx="4443" cy="198"/>
            </a:xfrm>
            <a:custGeom>
              <a:avLst/>
              <a:gdLst>
                <a:gd name="T0" fmla="*/ 0 w 494"/>
                <a:gd name="T1" fmla="*/ 0 h 22"/>
                <a:gd name="T2" fmla="*/ 494 w 494"/>
                <a:gd name="T3" fmla="*/ 0 h 22"/>
                <a:gd name="T4" fmla="*/ 0 w 494"/>
                <a:gd name="T5" fmla="*/ 3 h 22"/>
                <a:gd name="T6" fmla="*/ 494 w 494"/>
                <a:gd name="T7" fmla="*/ 3 h 22"/>
                <a:gd name="T8" fmla="*/ 0 w 494"/>
                <a:gd name="T9" fmla="*/ 22 h 22"/>
                <a:gd name="T10" fmla="*/ 0 w 494"/>
                <a:gd name="T11" fmla="*/ 4 h 22"/>
                <a:gd name="T12" fmla="*/ 4 w 494"/>
                <a:gd name="T13" fmla="*/ 22 h 22"/>
                <a:gd name="T14" fmla="*/ 4 w 494"/>
                <a:gd name="T15" fmla="*/ 4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94" h="22">
                  <a:moveTo>
                    <a:pt x="0" y="0"/>
                  </a:moveTo>
                  <a:lnTo>
                    <a:pt x="494" y="0"/>
                  </a:lnTo>
                  <a:moveTo>
                    <a:pt x="0" y="3"/>
                  </a:moveTo>
                  <a:lnTo>
                    <a:pt x="494" y="3"/>
                  </a:lnTo>
                  <a:moveTo>
                    <a:pt x="0" y="22"/>
                  </a:moveTo>
                  <a:lnTo>
                    <a:pt x="0" y="4"/>
                  </a:lnTo>
                  <a:moveTo>
                    <a:pt x="4" y="22"/>
                  </a:moveTo>
                  <a:lnTo>
                    <a:pt x="4" y="4"/>
                  </a:lnTo>
                </a:path>
              </a:pathLst>
            </a:custGeom>
            <a:noFill/>
            <a:ln w="9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Rectangle 7"/>
            <p:cNvSpPr>
              <a:spLocks noChangeArrowheads="1"/>
            </p:cNvSpPr>
            <p:nvPr/>
          </p:nvSpPr>
          <p:spPr bwMode="auto">
            <a:xfrm>
              <a:off x="1120" y="1282"/>
              <a:ext cx="564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700">
                  <a:solidFill>
                    <a:srgbClr val="1A1B1C"/>
                  </a:solidFill>
                  <a:latin typeface="Times New Roman" pitchFamily="18" charset="0"/>
                  <a:cs typeface="Times New Roman" pitchFamily="18" charset="0"/>
                </a:rPr>
                <a:t>Semantics</a:t>
              </a:r>
              <a:endParaRPr lang="en-US" sz="17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Line 8"/>
            <p:cNvSpPr>
              <a:spLocks noChangeShapeType="1"/>
            </p:cNvSpPr>
            <p:nvPr/>
          </p:nvSpPr>
          <p:spPr bwMode="auto">
            <a:xfrm flipV="1">
              <a:off x="1794" y="1291"/>
              <a:ext cx="0" cy="162"/>
            </a:xfrm>
            <a:prstGeom prst="line">
              <a:avLst/>
            </a:prstGeom>
            <a:noFill/>
            <a:ln w="9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" name="Rectangle 9"/>
            <p:cNvSpPr>
              <a:spLocks noChangeArrowheads="1"/>
            </p:cNvSpPr>
            <p:nvPr/>
          </p:nvSpPr>
          <p:spPr bwMode="auto">
            <a:xfrm>
              <a:off x="1875" y="1282"/>
              <a:ext cx="488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700">
                  <a:solidFill>
                    <a:srgbClr val="1A1B1C"/>
                  </a:solidFill>
                  <a:latin typeface="Times New Roman" pitchFamily="18" charset="0"/>
                  <a:cs typeface="Times New Roman" pitchFamily="18" charset="0"/>
                </a:rPr>
                <a:t>Example</a:t>
              </a:r>
              <a:endParaRPr lang="en-US" sz="17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" name="Line 10"/>
            <p:cNvSpPr>
              <a:spLocks noChangeShapeType="1"/>
            </p:cNvSpPr>
            <p:nvPr/>
          </p:nvSpPr>
          <p:spPr bwMode="auto">
            <a:xfrm flipV="1">
              <a:off x="2946" y="1291"/>
              <a:ext cx="0" cy="162"/>
            </a:xfrm>
            <a:prstGeom prst="line">
              <a:avLst/>
            </a:prstGeom>
            <a:noFill/>
            <a:ln w="9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" name="Rectangle 11"/>
            <p:cNvSpPr>
              <a:spLocks noChangeArrowheads="1"/>
            </p:cNvSpPr>
            <p:nvPr/>
          </p:nvSpPr>
          <p:spPr bwMode="auto">
            <a:xfrm>
              <a:off x="3036" y="1282"/>
              <a:ext cx="663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700">
                  <a:solidFill>
                    <a:srgbClr val="1A1B1C"/>
                  </a:solidFill>
                  <a:latin typeface="Times New Roman" pitchFamily="18" charset="0"/>
                  <a:cs typeface="Times New Roman" pitchFamily="18" charset="0"/>
                </a:rPr>
                <a:t>Explanation</a:t>
              </a:r>
              <a:endParaRPr lang="en-US" sz="17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" name="Freeform 12"/>
            <p:cNvSpPr>
              <a:spLocks noEditPoints="1"/>
            </p:cNvSpPr>
            <p:nvPr/>
          </p:nvSpPr>
          <p:spPr bwMode="auto">
            <a:xfrm>
              <a:off x="1003" y="1291"/>
              <a:ext cx="4443" cy="323"/>
            </a:xfrm>
            <a:custGeom>
              <a:avLst/>
              <a:gdLst>
                <a:gd name="T0" fmla="*/ 490 w 494"/>
                <a:gd name="T1" fmla="*/ 18 h 36"/>
                <a:gd name="T2" fmla="*/ 490 w 494"/>
                <a:gd name="T3" fmla="*/ 0 h 36"/>
                <a:gd name="T4" fmla="*/ 494 w 494"/>
                <a:gd name="T5" fmla="*/ 18 h 36"/>
                <a:gd name="T6" fmla="*/ 494 w 494"/>
                <a:gd name="T7" fmla="*/ 0 h 36"/>
                <a:gd name="T8" fmla="*/ 0 w 494"/>
                <a:gd name="T9" fmla="*/ 18 h 36"/>
                <a:gd name="T10" fmla="*/ 494 w 494"/>
                <a:gd name="T11" fmla="*/ 18 h 36"/>
                <a:gd name="T12" fmla="*/ 0 w 494"/>
                <a:gd name="T13" fmla="*/ 36 h 36"/>
                <a:gd name="T14" fmla="*/ 0 w 494"/>
                <a:gd name="T15" fmla="*/ 18 h 36"/>
                <a:gd name="T16" fmla="*/ 4 w 494"/>
                <a:gd name="T17" fmla="*/ 36 h 36"/>
                <a:gd name="T18" fmla="*/ 4 w 494"/>
                <a:gd name="T19" fmla="*/ 18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94" h="36">
                  <a:moveTo>
                    <a:pt x="490" y="18"/>
                  </a:moveTo>
                  <a:lnTo>
                    <a:pt x="490" y="0"/>
                  </a:lnTo>
                  <a:moveTo>
                    <a:pt x="494" y="18"/>
                  </a:moveTo>
                  <a:lnTo>
                    <a:pt x="494" y="0"/>
                  </a:lnTo>
                  <a:moveTo>
                    <a:pt x="0" y="18"/>
                  </a:moveTo>
                  <a:lnTo>
                    <a:pt x="494" y="18"/>
                  </a:lnTo>
                  <a:moveTo>
                    <a:pt x="0" y="36"/>
                  </a:moveTo>
                  <a:lnTo>
                    <a:pt x="0" y="18"/>
                  </a:lnTo>
                  <a:moveTo>
                    <a:pt x="4" y="36"/>
                  </a:moveTo>
                  <a:lnTo>
                    <a:pt x="4" y="18"/>
                  </a:lnTo>
                </a:path>
              </a:pathLst>
            </a:custGeom>
            <a:noFill/>
            <a:ln w="9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Rectangle 13"/>
            <p:cNvSpPr>
              <a:spLocks noChangeArrowheads="1"/>
            </p:cNvSpPr>
            <p:nvPr/>
          </p:nvSpPr>
          <p:spPr bwMode="auto">
            <a:xfrm>
              <a:off x="1120" y="1453"/>
              <a:ext cx="552" cy="4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sz="1700" dirty="0" err="1">
                  <a:latin typeface="Times New Roman" pitchFamily="18" charset="0"/>
                  <a:cs typeface="Times New Roman" pitchFamily="18" charset="0"/>
                </a:rPr>
                <a:t>fsub</a:t>
              </a:r>
              <a:r>
                <a:rPr lang="en-US" sz="17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700" i="1" dirty="0" err="1">
                  <a:latin typeface="Times New Roman" pitchFamily="18" charset="0"/>
                  <a:cs typeface="Times New Roman" pitchFamily="18" charset="0"/>
                </a:rPr>
                <a:t>mem</a:t>
              </a:r>
              <a:endParaRPr lang="en-US" sz="1700" i="1" dirty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en-US" sz="1700" dirty="0" err="1">
                  <a:latin typeface="Times New Roman" pitchFamily="18" charset="0"/>
                  <a:cs typeface="Times New Roman" pitchFamily="18" charset="0"/>
                </a:rPr>
                <a:t>fmul</a:t>
              </a:r>
              <a:r>
                <a:rPr lang="en-US" sz="17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700" i="1" dirty="0" err="1">
                  <a:latin typeface="Times New Roman" pitchFamily="18" charset="0"/>
                  <a:cs typeface="Times New Roman" pitchFamily="18" charset="0"/>
                </a:rPr>
                <a:t>mem</a:t>
              </a:r>
              <a:endParaRPr lang="en-US" sz="1700" i="1" dirty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en-US" sz="1700" dirty="0" err="1">
                  <a:latin typeface="Times New Roman" pitchFamily="18" charset="0"/>
                  <a:cs typeface="Times New Roman" pitchFamily="18" charset="0"/>
                </a:rPr>
                <a:t>fdiv</a:t>
              </a:r>
              <a:r>
                <a:rPr lang="en-US" sz="17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700" i="1" dirty="0" err="1">
                  <a:latin typeface="Times New Roman" pitchFamily="18" charset="0"/>
                  <a:cs typeface="Times New Roman" pitchFamily="18" charset="0"/>
                </a:rPr>
                <a:t>mem</a:t>
              </a:r>
              <a:endParaRPr lang="en-US" sz="17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" name="Line 14"/>
            <p:cNvSpPr>
              <a:spLocks noChangeShapeType="1"/>
            </p:cNvSpPr>
            <p:nvPr/>
          </p:nvSpPr>
          <p:spPr bwMode="auto">
            <a:xfrm flipV="1">
              <a:off x="1794" y="1453"/>
              <a:ext cx="0" cy="161"/>
            </a:xfrm>
            <a:prstGeom prst="line">
              <a:avLst/>
            </a:prstGeom>
            <a:noFill/>
            <a:ln w="9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" name="Rectangle 15"/>
            <p:cNvSpPr>
              <a:spLocks noChangeArrowheads="1"/>
            </p:cNvSpPr>
            <p:nvPr/>
          </p:nvSpPr>
          <p:spPr bwMode="auto">
            <a:xfrm>
              <a:off x="1875" y="1453"/>
              <a:ext cx="959" cy="4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sz="1700" dirty="0" err="1">
                  <a:latin typeface="Times New Roman" pitchFamily="18" charset="0"/>
                  <a:cs typeface="Times New Roman" pitchFamily="18" charset="0"/>
                </a:rPr>
                <a:t>fsub</a:t>
              </a:r>
              <a:r>
                <a:rPr lang="en-US" sz="17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700" dirty="0" err="1">
                  <a:latin typeface="Times New Roman" pitchFamily="18" charset="0"/>
                  <a:cs typeface="Times New Roman" pitchFamily="18" charset="0"/>
                </a:rPr>
                <a:t>dword</a:t>
              </a:r>
              <a:r>
                <a:rPr lang="en-US" sz="1700" dirty="0">
                  <a:latin typeface="Times New Roman" pitchFamily="18" charset="0"/>
                  <a:cs typeface="Times New Roman" pitchFamily="18" charset="0"/>
                </a:rPr>
                <a:t> [</a:t>
              </a:r>
              <a:r>
                <a:rPr lang="en-US" sz="1700" dirty="0" err="1">
                  <a:latin typeface="Times New Roman" pitchFamily="18" charset="0"/>
                  <a:cs typeface="Times New Roman" pitchFamily="18" charset="0"/>
                </a:rPr>
                <a:t>eax</a:t>
              </a:r>
              <a:r>
                <a:rPr lang="en-US" sz="1700" dirty="0">
                  <a:latin typeface="Times New Roman" pitchFamily="18" charset="0"/>
                  <a:cs typeface="Times New Roman" pitchFamily="18" charset="0"/>
                </a:rPr>
                <a:t>]</a:t>
              </a:r>
            </a:p>
            <a:p>
              <a:r>
                <a:rPr lang="en-US" sz="1700" dirty="0" err="1">
                  <a:latin typeface="Times New Roman" pitchFamily="18" charset="0"/>
                  <a:cs typeface="Times New Roman" pitchFamily="18" charset="0"/>
                </a:rPr>
                <a:t>fmul</a:t>
              </a:r>
              <a:r>
                <a:rPr lang="en-US" sz="17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700" dirty="0" err="1">
                  <a:latin typeface="Times New Roman" pitchFamily="18" charset="0"/>
                  <a:cs typeface="Times New Roman" pitchFamily="18" charset="0"/>
                </a:rPr>
                <a:t>dword</a:t>
              </a:r>
              <a:r>
                <a:rPr lang="en-US" sz="1700" dirty="0">
                  <a:latin typeface="Times New Roman" pitchFamily="18" charset="0"/>
                  <a:cs typeface="Times New Roman" pitchFamily="18" charset="0"/>
                </a:rPr>
                <a:t> [</a:t>
              </a:r>
              <a:r>
                <a:rPr lang="en-US" sz="1700" dirty="0" err="1">
                  <a:latin typeface="Times New Roman" pitchFamily="18" charset="0"/>
                  <a:cs typeface="Times New Roman" pitchFamily="18" charset="0"/>
                </a:rPr>
                <a:t>eax</a:t>
              </a:r>
              <a:r>
                <a:rPr lang="en-US" sz="1700" dirty="0">
                  <a:latin typeface="Times New Roman" pitchFamily="18" charset="0"/>
                  <a:cs typeface="Times New Roman" pitchFamily="18" charset="0"/>
                </a:rPr>
                <a:t>]</a:t>
              </a:r>
            </a:p>
            <a:p>
              <a:r>
                <a:rPr lang="en-US" sz="1700" dirty="0" err="1">
                  <a:latin typeface="Times New Roman" pitchFamily="18" charset="0"/>
                  <a:cs typeface="Times New Roman" pitchFamily="18" charset="0"/>
                </a:rPr>
                <a:t>fdiv</a:t>
              </a:r>
              <a:r>
                <a:rPr lang="en-US" sz="17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700" dirty="0" err="1">
                  <a:latin typeface="Times New Roman" pitchFamily="18" charset="0"/>
                  <a:cs typeface="Times New Roman" pitchFamily="18" charset="0"/>
                </a:rPr>
                <a:t>dword</a:t>
              </a:r>
              <a:r>
                <a:rPr lang="en-US" sz="1700" dirty="0">
                  <a:latin typeface="Times New Roman" pitchFamily="18" charset="0"/>
                  <a:cs typeface="Times New Roman" pitchFamily="18" charset="0"/>
                </a:rPr>
                <a:t> [</a:t>
              </a:r>
              <a:r>
                <a:rPr lang="en-US" sz="1700" dirty="0" err="1">
                  <a:latin typeface="Times New Roman" pitchFamily="18" charset="0"/>
                  <a:cs typeface="Times New Roman" pitchFamily="18" charset="0"/>
                </a:rPr>
                <a:t>eax</a:t>
              </a:r>
              <a:r>
                <a:rPr lang="en-US" sz="1700" dirty="0">
                  <a:latin typeface="Times New Roman" pitchFamily="18" charset="0"/>
                  <a:cs typeface="Times New Roman" pitchFamily="18" charset="0"/>
                </a:rPr>
                <a:t>]</a:t>
              </a:r>
            </a:p>
          </p:txBody>
        </p:sp>
        <p:sp>
          <p:nvSpPr>
            <p:cNvPr id="19" name="Line 16"/>
            <p:cNvSpPr>
              <a:spLocks noChangeShapeType="1"/>
            </p:cNvSpPr>
            <p:nvPr/>
          </p:nvSpPr>
          <p:spPr bwMode="auto">
            <a:xfrm flipV="1">
              <a:off x="2946" y="1453"/>
              <a:ext cx="0" cy="161"/>
            </a:xfrm>
            <a:prstGeom prst="line">
              <a:avLst/>
            </a:prstGeom>
            <a:noFill/>
            <a:ln w="9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" name="Rectangle 17"/>
            <p:cNvSpPr>
              <a:spLocks noChangeArrowheads="1"/>
            </p:cNvSpPr>
            <p:nvPr/>
          </p:nvSpPr>
          <p:spPr bwMode="auto">
            <a:xfrm>
              <a:off x="3036" y="1453"/>
              <a:ext cx="945" cy="4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sz="1700" dirty="0">
                  <a:latin typeface="Times New Roman" pitchFamily="18" charset="0"/>
                  <a:cs typeface="Times New Roman" pitchFamily="18" charset="0"/>
                </a:rPr>
                <a:t>st0 </a:t>
              </a:r>
              <a:r>
                <a:rPr lang="en-US" sz="1700" i="1" dirty="0">
                  <a:latin typeface="Times New Roman" pitchFamily="18" charset="0"/>
                  <a:cs typeface="Times New Roman" pitchFamily="18" charset="0"/>
                </a:rPr>
                <a:t>← </a:t>
              </a:r>
              <a:r>
                <a:rPr lang="en-US" sz="1700" dirty="0">
                  <a:latin typeface="Times New Roman" pitchFamily="18" charset="0"/>
                  <a:cs typeface="Times New Roman" pitchFamily="18" charset="0"/>
                </a:rPr>
                <a:t>st0 - [</a:t>
              </a:r>
              <a:r>
                <a:rPr lang="en-US" sz="1700" dirty="0" err="1">
                  <a:latin typeface="Times New Roman" pitchFamily="18" charset="0"/>
                  <a:cs typeface="Times New Roman" pitchFamily="18" charset="0"/>
                </a:rPr>
                <a:t>eax</a:t>
              </a:r>
              <a:r>
                <a:rPr lang="en-US" sz="1700" dirty="0">
                  <a:latin typeface="Times New Roman" pitchFamily="18" charset="0"/>
                  <a:cs typeface="Times New Roman" pitchFamily="18" charset="0"/>
                </a:rPr>
                <a:t>]</a:t>
              </a:r>
            </a:p>
            <a:p>
              <a:r>
                <a:rPr lang="en-US" sz="1700" dirty="0">
                  <a:latin typeface="Times New Roman" pitchFamily="18" charset="0"/>
                  <a:cs typeface="Times New Roman" pitchFamily="18" charset="0"/>
                </a:rPr>
                <a:t>st0 </a:t>
              </a:r>
              <a:r>
                <a:rPr lang="en-US" sz="1700" i="1" dirty="0">
                  <a:latin typeface="Times New Roman" pitchFamily="18" charset="0"/>
                  <a:cs typeface="Times New Roman" pitchFamily="18" charset="0"/>
                </a:rPr>
                <a:t>← </a:t>
              </a:r>
              <a:r>
                <a:rPr lang="en-US" sz="1700" dirty="0">
                  <a:latin typeface="Times New Roman" pitchFamily="18" charset="0"/>
                  <a:cs typeface="Times New Roman" pitchFamily="18" charset="0"/>
                </a:rPr>
                <a:t>st0 * [</a:t>
              </a:r>
              <a:r>
                <a:rPr lang="en-US" sz="1700" dirty="0" err="1">
                  <a:latin typeface="Times New Roman" pitchFamily="18" charset="0"/>
                  <a:cs typeface="Times New Roman" pitchFamily="18" charset="0"/>
                </a:rPr>
                <a:t>eax</a:t>
              </a:r>
              <a:r>
                <a:rPr lang="en-US" sz="1700" dirty="0">
                  <a:latin typeface="Times New Roman" pitchFamily="18" charset="0"/>
                  <a:cs typeface="Times New Roman" pitchFamily="18" charset="0"/>
                </a:rPr>
                <a:t>]</a:t>
              </a:r>
            </a:p>
            <a:p>
              <a:r>
                <a:rPr lang="en-US" sz="1700" dirty="0">
                  <a:latin typeface="Times New Roman" pitchFamily="18" charset="0"/>
                  <a:cs typeface="Times New Roman" pitchFamily="18" charset="0"/>
                </a:rPr>
                <a:t>st0 </a:t>
              </a:r>
              <a:r>
                <a:rPr lang="en-US" sz="1700" i="1" dirty="0">
                  <a:latin typeface="Times New Roman" pitchFamily="18" charset="0"/>
                  <a:cs typeface="Times New Roman" pitchFamily="18" charset="0"/>
                </a:rPr>
                <a:t>← </a:t>
              </a:r>
              <a:r>
                <a:rPr lang="en-US" sz="1700" dirty="0">
                  <a:latin typeface="Times New Roman" pitchFamily="18" charset="0"/>
                  <a:cs typeface="Times New Roman" pitchFamily="18" charset="0"/>
                </a:rPr>
                <a:t>st0 / [</a:t>
              </a:r>
              <a:r>
                <a:rPr lang="en-US" sz="1700" dirty="0" err="1">
                  <a:latin typeface="Times New Roman" pitchFamily="18" charset="0"/>
                  <a:cs typeface="Times New Roman" pitchFamily="18" charset="0"/>
                </a:rPr>
                <a:t>eax</a:t>
              </a:r>
              <a:r>
                <a:rPr lang="en-US" sz="1700" dirty="0">
                  <a:latin typeface="Times New Roman" pitchFamily="18" charset="0"/>
                  <a:cs typeface="Times New Roman" pitchFamily="18" charset="0"/>
                </a:rPr>
                <a:t>]</a:t>
              </a:r>
            </a:p>
          </p:txBody>
        </p:sp>
        <p:sp>
          <p:nvSpPr>
            <p:cNvPr id="21" name="Freeform 18"/>
            <p:cNvSpPr>
              <a:spLocks noEditPoints="1"/>
            </p:cNvSpPr>
            <p:nvPr/>
          </p:nvSpPr>
          <p:spPr bwMode="auto">
            <a:xfrm>
              <a:off x="1003" y="1453"/>
              <a:ext cx="4443" cy="332"/>
            </a:xfrm>
            <a:custGeom>
              <a:avLst/>
              <a:gdLst>
                <a:gd name="T0" fmla="*/ 490 w 494"/>
                <a:gd name="T1" fmla="*/ 18 h 37"/>
                <a:gd name="T2" fmla="*/ 490 w 494"/>
                <a:gd name="T3" fmla="*/ 0 h 37"/>
                <a:gd name="T4" fmla="*/ 494 w 494"/>
                <a:gd name="T5" fmla="*/ 18 h 37"/>
                <a:gd name="T6" fmla="*/ 494 w 494"/>
                <a:gd name="T7" fmla="*/ 0 h 37"/>
                <a:gd name="T8" fmla="*/ 0 w 494"/>
                <a:gd name="T9" fmla="*/ 19 h 37"/>
                <a:gd name="T10" fmla="*/ 494 w 494"/>
                <a:gd name="T11" fmla="*/ 19 h 37"/>
                <a:gd name="T12" fmla="*/ 0 w 494"/>
                <a:gd name="T13" fmla="*/ 37 h 37"/>
                <a:gd name="T14" fmla="*/ 0 w 494"/>
                <a:gd name="T15" fmla="*/ 19 h 37"/>
                <a:gd name="T16" fmla="*/ 4 w 494"/>
                <a:gd name="T17" fmla="*/ 37 h 37"/>
                <a:gd name="T18" fmla="*/ 4 w 494"/>
                <a:gd name="T19" fmla="*/ 19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94" h="37">
                  <a:moveTo>
                    <a:pt x="490" y="18"/>
                  </a:moveTo>
                  <a:lnTo>
                    <a:pt x="490" y="0"/>
                  </a:lnTo>
                  <a:moveTo>
                    <a:pt x="494" y="18"/>
                  </a:moveTo>
                  <a:lnTo>
                    <a:pt x="494" y="0"/>
                  </a:lnTo>
                  <a:moveTo>
                    <a:pt x="0" y="19"/>
                  </a:moveTo>
                  <a:lnTo>
                    <a:pt x="494" y="19"/>
                  </a:lnTo>
                  <a:moveTo>
                    <a:pt x="0" y="37"/>
                  </a:moveTo>
                  <a:lnTo>
                    <a:pt x="0" y="19"/>
                  </a:lnTo>
                  <a:moveTo>
                    <a:pt x="4" y="37"/>
                  </a:moveTo>
                  <a:lnTo>
                    <a:pt x="4" y="19"/>
                  </a:lnTo>
                </a:path>
              </a:pathLst>
            </a:custGeom>
            <a:noFill/>
            <a:ln w="9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Line 19"/>
            <p:cNvSpPr>
              <a:spLocks noChangeShapeType="1"/>
            </p:cNvSpPr>
            <p:nvPr/>
          </p:nvSpPr>
          <p:spPr bwMode="auto">
            <a:xfrm flipV="1">
              <a:off x="1794" y="1623"/>
              <a:ext cx="0" cy="162"/>
            </a:xfrm>
            <a:prstGeom prst="line">
              <a:avLst/>
            </a:prstGeom>
            <a:noFill/>
            <a:ln w="9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" name="Line 20"/>
            <p:cNvSpPr>
              <a:spLocks noChangeShapeType="1"/>
            </p:cNvSpPr>
            <p:nvPr/>
          </p:nvSpPr>
          <p:spPr bwMode="auto">
            <a:xfrm flipV="1">
              <a:off x="2946" y="1623"/>
              <a:ext cx="0" cy="162"/>
            </a:xfrm>
            <a:prstGeom prst="line">
              <a:avLst/>
            </a:prstGeom>
            <a:noFill/>
            <a:ln w="9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" name="Freeform 21"/>
            <p:cNvSpPr>
              <a:spLocks noEditPoints="1"/>
            </p:cNvSpPr>
            <p:nvPr/>
          </p:nvSpPr>
          <p:spPr bwMode="auto">
            <a:xfrm>
              <a:off x="1003" y="1623"/>
              <a:ext cx="4443" cy="324"/>
            </a:xfrm>
            <a:custGeom>
              <a:avLst/>
              <a:gdLst>
                <a:gd name="T0" fmla="*/ 490 w 494"/>
                <a:gd name="T1" fmla="*/ 18 h 36"/>
                <a:gd name="T2" fmla="*/ 490 w 494"/>
                <a:gd name="T3" fmla="*/ 0 h 36"/>
                <a:gd name="T4" fmla="*/ 494 w 494"/>
                <a:gd name="T5" fmla="*/ 18 h 36"/>
                <a:gd name="T6" fmla="*/ 494 w 494"/>
                <a:gd name="T7" fmla="*/ 0 h 36"/>
                <a:gd name="T8" fmla="*/ 0 w 494"/>
                <a:gd name="T9" fmla="*/ 18 h 36"/>
                <a:gd name="T10" fmla="*/ 494 w 494"/>
                <a:gd name="T11" fmla="*/ 18 h 36"/>
                <a:gd name="T12" fmla="*/ 0 w 494"/>
                <a:gd name="T13" fmla="*/ 36 h 36"/>
                <a:gd name="T14" fmla="*/ 0 w 494"/>
                <a:gd name="T15" fmla="*/ 18 h 36"/>
                <a:gd name="T16" fmla="*/ 4 w 494"/>
                <a:gd name="T17" fmla="*/ 36 h 36"/>
                <a:gd name="T18" fmla="*/ 4 w 494"/>
                <a:gd name="T19" fmla="*/ 18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94" h="36">
                  <a:moveTo>
                    <a:pt x="490" y="18"/>
                  </a:moveTo>
                  <a:lnTo>
                    <a:pt x="490" y="0"/>
                  </a:lnTo>
                  <a:moveTo>
                    <a:pt x="494" y="18"/>
                  </a:moveTo>
                  <a:lnTo>
                    <a:pt x="494" y="0"/>
                  </a:lnTo>
                  <a:moveTo>
                    <a:pt x="0" y="18"/>
                  </a:moveTo>
                  <a:lnTo>
                    <a:pt x="494" y="18"/>
                  </a:lnTo>
                  <a:moveTo>
                    <a:pt x="0" y="36"/>
                  </a:moveTo>
                  <a:lnTo>
                    <a:pt x="0" y="18"/>
                  </a:lnTo>
                  <a:moveTo>
                    <a:pt x="4" y="36"/>
                  </a:moveTo>
                  <a:lnTo>
                    <a:pt x="4" y="18"/>
                  </a:lnTo>
                </a:path>
              </a:pathLst>
            </a:custGeom>
            <a:noFill/>
            <a:ln w="9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" name="Line 22"/>
            <p:cNvSpPr>
              <a:spLocks noChangeShapeType="1"/>
            </p:cNvSpPr>
            <p:nvPr/>
          </p:nvSpPr>
          <p:spPr bwMode="auto">
            <a:xfrm flipV="1">
              <a:off x="1794" y="1785"/>
              <a:ext cx="0" cy="162"/>
            </a:xfrm>
            <a:prstGeom prst="line">
              <a:avLst/>
            </a:prstGeom>
            <a:noFill/>
            <a:ln w="9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" name="Line 23"/>
            <p:cNvSpPr>
              <a:spLocks noChangeShapeType="1"/>
            </p:cNvSpPr>
            <p:nvPr/>
          </p:nvSpPr>
          <p:spPr bwMode="auto">
            <a:xfrm flipV="1">
              <a:off x="2946" y="1785"/>
              <a:ext cx="0" cy="162"/>
            </a:xfrm>
            <a:prstGeom prst="line">
              <a:avLst/>
            </a:prstGeom>
            <a:noFill/>
            <a:ln w="9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" name="Freeform 24"/>
            <p:cNvSpPr>
              <a:spLocks noEditPoints="1"/>
            </p:cNvSpPr>
            <p:nvPr/>
          </p:nvSpPr>
          <p:spPr bwMode="auto">
            <a:xfrm>
              <a:off x="1003" y="1785"/>
              <a:ext cx="4443" cy="198"/>
            </a:xfrm>
            <a:custGeom>
              <a:avLst/>
              <a:gdLst>
                <a:gd name="T0" fmla="*/ 490 w 494"/>
                <a:gd name="T1" fmla="*/ 18 h 22"/>
                <a:gd name="T2" fmla="*/ 490 w 494"/>
                <a:gd name="T3" fmla="*/ 0 h 22"/>
                <a:gd name="T4" fmla="*/ 494 w 494"/>
                <a:gd name="T5" fmla="*/ 18 h 22"/>
                <a:gd name="T6" fmla="*/ 494 w 494"/>
                <a:gd name="T7" fmla="*/ 0 h 22"/>
                <a:gd name="T8" fmla="*/ 0 w 494"/>
                <a:gd name="T9" fmla="*/ 19 h 22"/>
                <a:gd name="T10" fmla="*/ 494 w 494"/>
                <a:gd name="T11" fmla="*/ 19 h 22"/>
                <a:gd name="T12" fmla="*/ 0 w 494"/>
                <a:gd name="T13" fmla="*/ 22 h 22"/>
                <a:gd name="T14" fmla="*/ 494 w 494"/>
                <a:gd name="T1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94" h="22">
                  <a:moveTo>
                    <a:pt x="490" y="18"/>
                  </a:moveTo>
                  <a:lnTo>
                    <a:pt x="490" y="0"/>
                  </a:lnTo>
                  <a:moveTo>
                    <a:pt x="494" y="18"/>
                  </a:moveTo>
                  <a:lnTo>
                    <a:pt x="494" y="0"/>
                  </a:lnTo>
                  <a:moveTo>
                    <a:pt x="0" y="19"/>
                  </a:moveTo>
                  <a:lnTo>
                    <a:pt x="494" y="19"/>
                  </a:lnTo>
                  <a:moveTo>
                    <a:pt x="0" y="22"/>
                  </a:moveTo>
                  <a:lnTo>
                    <a:pt x="494" y="22"/>
                  </a:lnTo>
                </a:path>
              </a:pathLst>
            </a:custGeom>
            <a:noFill/>
            <a:ln w="9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0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2362200" y="282576"/>
            <a:ext cx="7416800" cy="936625"/>
          </a:xfrm>
        </p:spPr>
        <p:txBody>
          <a:bodyPr vert="horz" lIns="0" tIns="0" rIns="0" bIns="0" rtlCol="0" anchor="ctr">
            <a:norm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fr-FR" dirty="0" err="1">
                <a:solidFill>
                  <a:schemeClr val="tx1"/>
                </a:solidFill>
              </a:rPr>
              <a:t>View</a:t>
            </a:r>
            <a:r>
              <a:rPr lang="fr-FR" dirty="0">
                <a:solidFill>
                  <a:schemeClr val="tx1"/>
                </a:solidFill>
              </a:rPr>
              <a:t> of </a:t>
            </a:r>
            <a:r>
              <a:rPr lang="fr-FR" dirty="0" err="1">
                <a:solidFill>
                  <a:schemeClr val="tx1"/>
                </a:solidFill>
              </a:rPr>
              <a:t>Registers</a:t>
            </a:r>
            <a:r>
              <a:rPr lang="fr-FR" dirty="0">
                <a:solidFill>
                  <a:schemeClr val="tx1"/>
                </a:solidFill>
              </a:rPr>
              <a:t> – II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2362200" y="1752600"/>
            <a:ext cx="7569200" cy="3810000"/>
          </a:xfrm>
        </p:spPr>
        <p:txBody>
          <a:bodyPr vert="horz" lIns="0" tIns="0" rIns="0" bIns="0" rtlCol="0">
            <a:normAutofit fontScale="92500" lnSpcReduction="20000"/>
          </a:bodyPr>
          <a:lstStyle>
            <a:defPPr marL="432000" marR="0" lvl="0" indent="-324000" algn="l" hangingPunct="1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defPPr>
            <a:lvl1pPr marL="432000" marR="0" lvl="0" indent="-324000" algn="l" hangingPunct="1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1pPr>
            <a:lvl2pPr marL="864000" marR="0" lvl="1" indent="-324000" algn="l" hangingPunct="1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tabLst/>
              <a:defRPr lang="fr-FR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2pPr>
            <a:lvl3pPr marL="1295999" marR="0" lvl="2" indent="-288000" algn="l" hangingPunct="1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3pPr>
            <a:lvl4pPr marL="1728000" marR="0" lvl="3" indent="-216000" algn="l" hangingPunct="1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4pPr>
            <a:lvl5pPr marL="2160000" marR="0" lvl="4" indent="-216000" algn="l" hangingPunct="1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5pPr>
            <a:lvl6pPr marL="2592000" marR="0" lvl="5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6pPr>
            <a:lvl7pPr marL="3024000" marR="0" lvl="6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7pPr>
            <a:lvl8pPr marL="3456000" marR="0" lvl="7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8pPr>
            <a:lvl9pPr marL="3887999" marR="0" lvl="8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9pPr>
          </a:lstStyle>
          <a:p>
            <a:pPr algn="just">
              <a:spcBef>
                <a:spcPts val="2400"/>
              </a:spcBef>
              <a:buSzPct val="100000"/>
              <a:buFont typeface="Symbol" panose="05050102010706020507" pitchFamily="18" charset="2"/>
              <a:buChar char="*"/>
            </a:pPr>
            <a:r>
              <a:rPr lang="en-US" sz="2800" dirty="0">
                <a:latin typeface="Calibri" panose="020F0502020204030204" pitchFamily="34" charset="0"/>
              </a:rPr>
              <a:t>Consider the 16 bit x86 ISA – It has 8 </a:t>
            </a:r>
            <a:r>
              <a:rPr lang="en-US" sz="2800" dirty="0">
                <a:solidFill>
                  <a:srgbClr val="800000"/>
                </a:solidFill>
                <a:latin typeface="Calibri" panose="020F0502020204030204" pitchFamily="34" charset="0"/>
              </a:rPr>
              <a:t>registers</a:t>
            </a:r>
            <a:r>
              <a:rPr lang="en-US" sz="2800" dirty="0">
                <a:latin typeface="Calibri" panose="020F0502020204030204" pitchFamily="34" charset="0"/>
              </a:rPr>
              <a:t>: ax, </a:t>
            </a:r>
            <a:r>
              <a:rPr lang="en-US" sz="2800" dirty="0" err="1">
                <a:latin typeface="Calibri" panose="020F0502020204030204" pitchFamily="34" charset="0"/>
              </a:rPr>
              <a:t>bx</a:t>
            </a:r>
            <a:r>
              <a:rPr lang="en-US" sz="2800" dirty="0">
                <a:latin typeface="Calibri" panose="020F0502020204030204" pitchFamily="34" charset="0"/>
              </a:rPr>
              <a:t>, cx, dx, </a:t>
            </a:r>
            <a:r>
              <a:rPr lang="en-US" sz="2800" dirty="0" err="1">
                <a:latin typeface="Calibri" panose="020F0502020204030204" pitchFamily="34" charset="0"/>
              </a:rPr>
              <a:t>sp</a:t>
            </a:r>
            <a:r>
              <a:rPr lang="en-US" sz="2800" dirty="0">
                <a:latin typeface="Calibri" panose="020F0502020204030204" pitchFamily="34" charset="0"/>
              </a:rPr>
              <a:t>, </a:t>
            </a:r>
            <a:r>
              <a:rPr lang="en-US" sz="2800" dirty="0" err="1">
                <a:latin typeface="Calibri" panose="020F0502020204030204" pitchFamily="34" charset="0"/>
              </a:rPr>
              <a:t>bp</a:t>
            </a:r>
            <a:r>
              <a:rPr lang="en-US" sz="2800" dirty="0">
                <a:latin typeface="Calibri" panose="020F0502020204030204" pitchFamily="34" charset="0"/>
              </a:rPr>
              <a:t>, </a:t>
            </a:r>
            <a:r>
              <a:rPr lang="en-US" sz="2800" dirty="0" err="1">
                <a:latin typeface="Calibri" panose="020F0502020204030204" pitchFamily="34" charset="0"/>
              </a:rPr>
              <a:t>si</a:t>
            </a:r>
            <a:r>
              <a:rPr lang="en-US" sz="2800" dirty="0">
                <a:latin typeface="Calibri" panose="020F0502020204030204" pitchFamily="34" charset="0"/>
              </a:rPr>
              <a:t>, di</a:t>
            </a:r>
          </a:p>
          <a:p>
            <a:pPr algn="just">
              <a:spcBef>
                <a:spcPts val="2400"/>
              </a:spcBef>
              <a:buSzPct val="100000"/>
              <a:buFont typeface="Symbol" panose="05050102010706020507" pitchFamily="18" charset="2"/>
              <a:buChar char="*"/>
            </a:pPr>
            <a:r>
              <a:rPr lang="en-US" sz="2800" dirty="0">
                <a:latin typeface="Calibri" panose="020F0502020204030204" pitchFamily="34" charset="0"/>
              </a:rPr>
              <a:t>Should we keep the old registers, and create a new set of </a:t>
            </a:r>
            <a:r>
              <a:rPr lang="en-US" sz="2800" dirty="0">
                <a:solidFill>
                  <a:srgbClr val="FF0000"/>
                </a:solidFill>
                <a:latin typeface="Calibri" panose="020F0502020204030204" pitchFamily="34" charset="0"/>
              </a:rPr>
              <a:t>registers</a:t>
            </a:r>
            <a:r>
              <a:rPr lang="en-US" sz="2800" dirty="0">
                <a:latin typeface="Calibri" panose="020F0502020204030204" pitchFamily="34" charset="0"/>
              </a:rPr>
              <a:t> in a 32 bit processor?</a:t>
            </a:r>
          </a:p>
          <a:p>
            <a:pPr algn="just">
              <a:spcBef>
                <a:spcPts val="2400"/>
              </a:spcBef>
              <a:buSzPct val="100000"/>
              <a:buFont typeface="Symbol" panose="05050102010706020507" pitchFamily="18" charset="2"/>
              <a:buChar char="*"/>
            </a:pPr>
            <a:r>
              <a:rPr lang="en-US" sz="2800" b="1" dirty="0">
                <a:solidFill>
                  <a:srgbClr val="DC2300"/>
                </a:solidFill>
                <a:latin typeface="Calibri" panose="020F0502020204030204" pitchFamily="34" charset="0"/>
              </a:rPr>
              <a:t>NO</a:t>
            </a:r>
            <a:r>
              <a:rPr lang="en-US" sz="2800" dirty="0">
                <a:latin typeface="Calibri" panose="020F0502020204030204" pitchFamily="34" charset="0"/>
              </a:rPr>
              <a:t> – </a:t>
            </a:r>
            <a:r>
              <a:rPr lang="en-US" sz="2800" dirty="0">
                <a:solidFill>
                  <a:srgbClr val="008000"/>
                </a:solidFill>
                <a:latin typeface="Calibri" panose="020F0502020204030204" pitchFamily="34" charset="0"/>
              </a:rPr>
              <a:t>Widen</a:t>
            </a:r>
            <a:r>
              <a:rPr lang="en-US" sz="2800" dirty="0">
                <a:latin typeface="Calibri" panose="020F0502020204030204" pitchFamily="34" charset="0"/>
              </a:rPr>
              <a:t> the 16 bit registers to 32 bits.</a:t>
            </a:r>
          </a:p>
          <a:p>
            <a:pPr algn="just">
              <a:spcBef>
                <a:spcPts val="2400"/>
              </a:spcBef>
              <a:buSzPct val="100000"/>
              <a:buFont typeface="Symbol" panose="05050102010706020507" pitchFamily="18" charset="2"/>
              <a:buChar char="*"/>
            </a:pPr>
            <a:r>
              <a:rPr lang="en-US" sz="2800" dirty="0">
                <a:latin typeface="Calibri" panose="020F0502020204030204" pitchFamily="34" charset="0"/>
              </a:rPr>
              <a:t>If the </a:t>
            </a:r>
            <a:r>
              <a:rPr lang="en-US" sz="2800" dirty="0">
                <a:solidFill>
                  <a:schemeClr val="tx2"/>
                </a:solidFill>
                <a:latin typeface="Calibri" panose="020F0502020204030204" pitchFamily="34" charset="0"/>
              </a:rPr>
              <a:t>processor</a:t>
            </a:r>
            <a:r>
              <a:rPr lang="en-US" sz="2800" dirty="0">
                <a:solidFill>
                  <a:schemeClr val="accent4"/>
                </a:solidFill>
                <a:latin typeface="Calibri" panose="020F0502020204030204" pitchFamily="34" charset="0"/>
              </a:rPr>
              <a:t> </a:t>
            </a:r>
            <a:r>
              <a:rPr lang="en-US" sz="2800" dirty="0">
                <a:latin typeface="Calibri" panose="020F0502020204030204" pitchFamily="34" charset="0"/>
              </a:rPr>
              <a:t>is running a 16 bit program, then it uses the </a:t>
            </a:r>
            <a:r>
              <a:rPr lang="en-US" sz="2800" dirty="0">
                <a:solidFill>
                  <a:srgbClr val="2300DC"/>
                </a:solidFill>
                <a:latin typeface="Calibri" panose="020F0502020204030204" pitchFamily="34" charset="0"/>
              </a:rPr>
              <a:t>lower</a:t>
            </a:r>
            <a:r>
              <a:rPr lang="en-US" sz="2800" dirty="0">
                <a:latin typeface="Calibri" panose="020F0502020204030204" pitchFamily="34" charset="0"/>
              </a:rPr>
              <a:t> 16 bits of every 32 bit register.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413000" y="228601"/>
            <a:ext cx="7416800" cy="936625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defPPr lvl="0">
              <a:buSzPct val="45000"/>
              <a:buFont typeface="StarSymbol"/>
              <a:buNone/>
              <a:defRPr/>
            </a:defPPr>
            <a:lvl1pPr lvl="0" algn="ctr" defTabSz="914400" rtl="0" eaLnBrk="1" latinLnBrk="0" hangingPunct="1">
              <a:spcBef>
                <a:spcPct val="0"/>
              </a:spcBef>
              <a:buSzPct val="45000"/>
              <a:buFont typeface="StarSymbol"/>
              <a:buChar char="●"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lvl="1" eaLnBrk="1" hangingPunct="1">
              <a:buSzPct val="45000"/>
              <a:buFont typeface="StarSymbol"/>
              <a:buChar char="●"/>
              <a:defRPr>
                <a:solidFill>
                  <a:schemeClr val="tx2"/>
                </a:solidFill>
              </a:defRPr>
            </a:lvl2pPr>
            <a:lvl3pPr lvl="2" eaLnBrk="1" hangingPunct="1">
              <a:buSzPct val="45000"/>
              <a:buFont typeface="StarSymbol"/>
              <a:buChar char="●"/>
              <a:defRPr>
                <a:solidFill>
                  <a:schemeClr val="tx2"/>
                </a:solidFill>
              </a:defRPr>
            </a:lvl3pPr>
            <a:lvl4pPr lvl="3" eaLnBrk="1" hangingPunct="1">
              <a:buSzPct val="45000"/>
              <a:buFont typeface="StarSymbol"/>
              <a:buChar char="●"/>
              <a:defRPr>
                <a:solidFill>
                  <a:schemeClr val="tx2"/>
                </a:solidFill>
              </a:defRPr>
            </a:lvl4pPr>
            <a:lvl5pPr lvl="4" eaLnBrk="1" hangingPunct="1">
              <a:buSzPct val="45000"/>
              <a:buFont typeface="StarSymbol"/>
              <a:buChar char="●"/>
              <a:defRPr>
                <a:solidFill>
                  <a:schemeClr val="tx2"/>
                </a:solidFill>
              </a:defRPr>
            </a:lvl5pPr>
            <a:lvl6pPr lvl="5" eaLnBrk="1" hangingPunct="1">
              <a:buSzPct val="45000"/>
              <a:buFont typeface="StarSymbol"/>
              <a:buChar char="●"/>
              <a:defRPr>
                <a:solidFill>
                  <a:schemeClr val="tx2"/>
                </a:solidFill>
              </a:defRPr>
            </a:lvl6pPr>
            <a:lvl7pPr lvl="6" eaLnBrk="1" hangingPunct="1">
              <a:buSzPct val="45000"/>
              <a:buFont typeface="StarSymbol"/>
              <a:buChar char="●"/>
              <a:defRPr>
                <a:solidFill>
                  <a:schemeClr val="tx2"/>
                </a:solidFill>
              </a:defRPr>
            </a:lvl7pPr>
            <a:lvl8pPr lvl="7" eaLnBrk="1" hangingPunct="1">
              <a:buSzPct val="45000"/>
              <a:buFont typeface="StarSymbol"/>
              <a:buChar char="●"/>
              <a:defRPr>
                <a:solidFill>
                  <a:schemeClr val="tx2"/>
                </a:solidFill>
              </a:defRPr>
            </a:lvl8pPr>
            <a:lvl9pPr lvl="8" eaLnBrk="1" hangingPunct="1">
              <a:buSzPct val="45000"/>
              <a:buFont typeface="StarSymbol"/>
              <a:buChar char="●"/>
              <a:defRPr>
                <a:solidFill>
                  <a:schemeClr val="tx2"/>
                </a:solidFill>
              </a:defRPr>
            </a:lvl9pPr>
          </a:lstStyle>
          <a:p>
            <a:pPr>
              <a:buFont typeface="StarSymbol"/>
              <a:buNone/>
            </a:pPr>
            <a:r>
              <a:rPr lang="fr-FR" dirty="0" err="1">
                <a:solidFill>
                  <a:schemeClr val="tx1"/>
                </a:solidFill>
              </a:rPr>
              <a:t>Example</a:t>
            </a:r>
            <a:r>
              <a:rPr lang="fr-FR" dirty="0">
                <a:solidFill>
                  <a:schemeClr val="tx1"/>
                </a:solidFill>
              </a:rPr>
              <a:t>: </a:t>
            </a:r>
            <a:r>
              <a:rPr lang="fr-FR" dirty="0" err="1">
                <a:solidFill>
                  <a:schemeClr val="tx1"/>
                </a:solidFill>
              </a:rPr>
              <a:t>Arithmetic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Mean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590800" y="1371601"/>
            <a:ext cx="74676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>
                <a:latin typeface="Times New Roman" pitchFamily="18" charset="0"/>
                <a:cs typeface="Times New Roman" pitchFamily="18" charset="0"/>
              </a:rPr>
              <a:t>Compute the arithmetic mean of two integers stored in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eax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ebx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. Save the result (in 64 bits) in esp+4.  Assume that the memory address, two, contains the constant 2.</a:t>
            </a:r>
          </a:p>
          <a:p>
            <a:endParaRPr lang="en-US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Answer:</a:t>
            </a:r>
          </a:p>
          <a:p>
            <a:endParaRPr lang="en-US" b="1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i="1" dirty="0">
                <a:latin typeface="Courier New" pitchFamily="49" charset="0"/>
                <a:cs typeface="Courier New" pitchFamily="49" charset="0"/>
              </a:rPr>
              <a:t>; load the inputs to the FP stack</a:t>
            </a:r>
          </a:p>
          <a:p>
            <a:r>
              <a:rPr lang="en-US" i="1" dirty="0" err="1"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i="1" dirty="0">
                <a:latin typeface="Courier New" pitchFamily="49" charset="0"/>
                <a:cs typeface="Courier New" pitchFamily="49" charset="0"/>
              </a:rPr>
              <a:t> [</a:t>
            </a:r>
            <a:r>
              <a:rPr lang="en-US" i="1" dirty="0" err="1">
                <a:latin typeface="Courier New" pitchFamily="49" charset="0"/>
                <a:cs typeface="Courier New" pitchFamily="49" charset="0"/>
              </a:rPr>
              <a:t>esp</a:t>
            </a:r>
            <a:r>
              <a:rPr lang="en-US" i="1" dirty="0">
                <a:latin typeface="Courier New" pitchFamily="49" charset="0"/>
                <a:cs typeface="Courier New" pitchFamily="49" charset="0"/>
              </a:rPr>
              <a:t>], </a:t>
            </a:r>
            <a:r>
              <a:rPr lang="en-US" i="1" dirty="0" err="1">
                <a:latin typeface="Courier New" pitchFamily="49" charset="0"/>
                <a:cs typeface="Courier New" pitchFamily="49" charset="0"/>
              </a:rPr>
              <a:t>eax</a:t>
            </a:r>
            <a:endParaRPr lang="en-US" i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i="1" dirty="0" err="1"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i="1" dirty="0">
                <a:latin typeface="Courier New" pitchFamily="49" charset="0"/>
                <a:cs typeface="Courier New" pitchFamily="49" charset="0"/>
              </a:rPr>
              <a:t> [esp+4], </a:t>
            </a:r>
            <a:r>
              <a:rPr lang="en-US" i="1" dirty="0" err="1">
                <a:latin typeface="Courier New" pitchFamily="49" charset="0"/>
                <a:cs typeface="Courier New" pitchFamily="49" charset="0"/>
              </a:rPr>
              <a:t>ebx</a:t>
            </a:r>
            <a:endParaRPr lang="en-US" i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i="1" dirty="0" err="1">
                <a:latin typeface="Courier New" pitchFamily="49" charset="0"/>
                <a:cs typeface="Courier New" pitchFamily="49" charset="0"/>
              </a:rPr>
              <a:t>fild</a:t>
            </a:r>
            <a:r>
              <a:rPr lang="en-US" i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i="1" dirty="0" err="1">
                <a:latin typeface="Courier New" pitchFamily="49" charset="0"/>
                <a:cs typeface="Courier New" pitchFamily="49" charset="0"/>
              </a:rPr>
              <a:t>dword</a:t>
            </a:r>
            <a:r>
              <a:rPr lang="en-US" i="1" dirty="0">
                <a:latin typeface="Courier New" pitchFamily="49" charset="0"/>
                <a:cs typeface="Courier New" pitchFamily="49" charset="0"/>
              </a:rPr>
              <a:t> [</a:t>
            </a:r>
            <a:r>
              <a:rPr lang="en-US" i="1" dirty="0" err="1">
                <a:latin typeface="Courier New" pitchFamily="49" charset="0"/>
                <a:cs typeface="Courier New" pitchFamily="49" charset="0"/>
              </a:rPr>
              <a:t>esp</a:t>
            </a:r>
            <a:r>
              <a:rPr lang="en-US" i="1" dirty="0">
                <a:latin typeface="Courier New" pitchFamily="49" charset="0"/>
                <a:cs typeface="Courier New" pitchFamily="49" charset="0"/>
              </a:rPr>
              <a:t>]</a:t>
            </a:r>
          </a:p>
          <a:p>
            <a:r>
              <a:rPr lang="en-US" i="1" dirty="0" err="1">
                <a:latin typeface="Courier New" pitchFamily="49" charset="0"/>
                <a:cs typeface="Courier New" pitchFamily="49" charset="0"/>
              </a:rPr>
              <a:t>fild</a:t>
            </a:r>
            <a:r>
              <a:rPr lang="en-US" i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i="1" dirty="0" err="1">
                <a:latin typeface="Courier New" pitchFamily="49" charset="0"/>
                <a:cs typeface="Courier New" pitchFamily="49" charset="0"/>
              </a:rPr>
              <a:t>dword</a:t>
            </a:r>
            <a:r>
              <a:rPr lang="en-US" i="1" dirty="0">
                <a:latin typeface="Courier New" pitchFamily="49" charset="0"/>
                <a:cs typeface="Courier New" pitchFamily="49" charset="0"/>
              </a:rPr>
              <a:t> [esp+4]</a:t>
            </a:r>
          </a:p>
          <a:p>
            <a:endParaRPr lang="en-US" i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i="1" dirty="0" err="1">
                <a:latin typeface="Courier New" pitchFamily="49" charset="0"/>
                <a:cs typeface="Courier New" pitchFamily="49" charset="0"/>
              </a:rPr>
              <a:t>fadd</a:t>
            </a:r>
            <a:r>
              <a:rPr lang="en-US" i="1" dirty="0">
                <a:latin typeface="Courier New" pitchFamily="49" charset="0"/>
                <a:cs typeface="Courier New" pitchFamily="49" charset="0"/>
              </a:rPr>
              <a:t> st0, st1            ; compute the sum</a:t>
            </a:r>
          </a:p>
          <a:p>
            <a:r>
              <a:rPr lang="en-US" i="1" dirty="0" err="1">
                <a:latin typeface="Courier New" pitchFamily="49" charset="0"/>
                <a:cs typeface="Courier New" pitchFamily="49" charset="0"/>
              </a:rPr>
              <a:t>fdiv</a:t>
            </a:r>
            <a:r>
              <a:rPr lang="en-US" i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i="1" dirty="0" err="1">
                <a:latin typeface="Courier New" pitchFamily="49" charset="0"/>
                <a:cs typeface="Courier New" pitchFamily="49" charset="0"/>
              </a:rPr>
              <a:t>dword</a:t>
            </a:r>
            <a:r>
              <a:rPr lang="en-US" i="1" dirty="0">
                <a:latin typeface="Courier New" pitchFamily="49" charset="0"/>
                <a:cs typeface="Courier New" pitchFamily="49" charset="0"/>
              </a:rPr>
              <a:t> [two]         ; arithmetic mean</a:t>
            </a:r>
          </a:p>
          <a:p>
            <a:endParaRPr lang="en-US" i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i="1" dirty="0" err="1">
                <a:latin typeface="Courier New" pitchFamily="49" charset="0"/>
                <a:cs typeface="Courier New" pitchFamily="49" charset="0"/>
              </a:rPr>
              <a:t>fstp</a:t>
            </a:r>
            <a:r>
              <a:rPr lang="en-US" i="1" dirty="0">
                <a:latin typeface="Courier New" pitchFamily="49" charset="0"/>
                <a:cs typeface="Courier New" pitchFamily="49" charset="0"/>
              </a:rPr>
              <a:t> qword [esp+4]       ; save the result to [esp+4]</a:t>
            </a:r>
          </a:p>
          <a:p>
            <a:r>
              <a:rPr lang="en-US" i="1" dirty="0">
                <a:latin typeface="Courier New" pitchFamily="49" charset="0"/>
                <a:cs typeface="Courier New" pitchFamily="49" charset="0"/>
              </a:rPr>
              <a:t>                         ; used the qword identifier    </a:t>
            </a:r>
          </a:p>
          <a:p>
            <a:r>
              <a:rPr lang="en-US" i="1" dirty="0">
                <a:latin typeface="Courier New" pitchFamily="49" charset="0"/>
                <a:cs typeface="Courier New" pitchFamily="49" charset="0"/>
              </a:rPr>
              <a:t>                         ; for specifying 64 bits</a:t>
            </a:r>
          </a:p>
          <a:p>
            <a:endParaRPr lang="en-US" i="1" dirty="0">
              <a:latin typeface="Courier New" pitchFamily="49" charset="0"/>
              <a:cs typeface="Courier New" pitchFamily="49" charset="0"/>
            </a:endParaRPr>
          </a:p>
          <a:p>
            <a:endParaRPr lang="en-US" i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9042707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2438400" y="304801"/>
            <a:ext cx="7416800" cy="936625"/>
          </a:xfrm>
        </p:spPr>
        <p:txBody>
          <a:bodyPr vert="horz" lIns="0" tIns="0" rIns="0" bIns="0" rtlCol="0" anchor="ctr">
            <a:normAutofit fontScale="90000"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fr-FR" dirty="0">
                <a:solidFill>
                  <a:schemeClr val="tx1"/>
                </a:solidFill>
              </a:rPr>
              <a:t>Instructions for </a:t>
            </a:r>
            <a:r>
              <a:rPr lang="fr-FR" dirty="0" err="1">
                <a:solidFill>
                  <a:schemeClr val="tx1"/>
                </a:solidFill>
              </a:rPr>
              <a:t>Special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Functions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7" name="AutoShape 4"/>
          <p:cNvSpPr>
            <a:spLocks noChangeAspect="1" noChangeArrowheads="1" noTextEdit="1"/>
          </p:cNvSpPr>
          <p:nvPr/>
        </p:nvSpPr>
        <p:spPr bwMode="auto">
          <a:xfrm>
            <a:off x="3048000" y="2242533"/>
            <a:ext cx="61722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Freeform 6"/>
          <p:cNvSpPr>
            <a:spLocks noEditPoints="1"/>
          </p:cNvSpPr>
          <p:nvPr/>
        </p:nvSpPr>
        <p:spPr bwMode="auto">
          <a:xfrm>
            <a:off x="3081338" y="2275871"/>
            <a:ext cx="6102350" cy="1531559"/>
          </a:xfrm>
          <a:custGeom>
            <a:avLst/>
            <a:gdLst>
              <a:gd name="T0" fmla="*/ 363 w 363"/>
              <a:gd name="T1" fmla="*/ 0 h 101"/>
              <a:gd name="T2" fmla="*/ 363 w 363"/>
              <a:gd name="T3" fmla="*/ 4 h 101"/>
              <a:gd name="T4" fmla="*/ 0 w 363"/>
              <a:gd name="T5" fmla="*/ 4 h 101"/>
              <a:gd name="T6" fmla="*/ 4 w 363"/>
              <a:gd name="T7" fmla="*/ 4 h 101"/>
              <a:gd name="T8" fmla="*/ 88 w 363"/>
              <a:gd name="T9" fmla="*/ 4 h 101"/>
              <a:gd name="T10" fmla="*/ 163 w 363"/>
              <a:gd name="T11" fmla="*/ 4 h 101"/>
              <a:gd name="T12" fmla="*/ 359 w 363"/>
              <a:gd name="T13" fmla="*/ 4 h 101"/>
              <a:gd name="T14" fmla="*/ 363 w 363"/>
              <a:gd name="T15" fmla="*/ 4 h 101"/>
              <a:gd name="T16" fmla="*/ 363 w 363"/>
              <a:gd name="T17" fmla="*/ 22 h 101"/>
              <a:gd name="T18" fmla="*/ 0 w 363"/>
              <a:gd name="T19" fmla="*/ 22 h 101"/>
              <a:gd name="T20" fmla="*/ 4 w 363"/>
              <a:gd name="T21" fmla="*/ 22 h 101"/>
              <a:gd name="T22" fmla="*/ 88 w 363"/>
              <a:gd name="T23" fmla="*/ 22 h 101"/>
              <a:gd name="T24" fmla="*/ 163 w 363"/>
              <a:gd name="T25" fmla="*/ 22 h 101"/>
              <a:gd name="T26" fmla="*/ 359 w 363"/>
              <a:gd name="T27" fmla="*/ 22 h 101"/>
              <a:gd name="T28" fmla="*/ 363 w 363"/>
              <a:gd name="T29" fmla="*/ 22 h 101"/>
              <a:gd name="T30" fmla="*/ 363 w 363"/>
              <a:gd name="T31" fmla="*/ 41 h 101"/>
              <a:gd name="T32" fmla="*/ 0 w 363"/>
              <a:gd name="T33" fmla="*/ 41 h 101"/>
              <a:gd name="T34" fmla="*/ 4 w 363"/>
              <a:gd name="T35" fmla="*/ 41 h 101"/>
              <a:gd name="T36" fmla="*/ 88 w 363"/>
              <a:gd name="T37" fmla="*/ 41 h 101"/>
              <a:gd name="T38" fmla="*/ 163 w 363"/>
              <a:gd name="T39" fmla="*/ 41 h 101"/>
              <a:gd name="T40" fmla="*/ 359 w 363"/>
              <a:gd name="T41" fmla="*/ 41 h 101"/>
              <a:gd name="T42" fmla="*/ 363 w 363"/>
              <a:gd name="T43" fmla="*/ 41 h 101"/>
              <a:gd name="T44" fmla="*/ 363 w 363"/>
              <a:gd name="T45" fmla="*/ 60 h 101"/>
              <a:gd name="T46" fmla="*/ 0 w 363"/>
              <a:gd name="T47" fmla="*/ 61 h 101"/>
              <a:gd name="T48" fmla="*/ 4 w 363"/>
              <a:gd name="T49" fmla="*/ 61 h 101"/>
              <a:gd name="T50" fmla="*/ 88 w 363"/>
              <a:gd name="T51" fmla="*/ 61 h 101"/>
              <a:gd name="T52" fmla="*/ 163 w 363"/>
              <a:gd name="T53" fmla="*/ 61 h 101"/>
              <a:gd name="T54" fmla="*/ 359 w 363"/>
              <a:gd name="T55" fmla="*/ 61 h 101"/>
              <a:gd name="T56" fmla="*/ 363 w 363"/>
              <a:gd name="T57" fmla="*/ 61 h 101"/>
              <a:gd name="T58" fmla="*/ 363 w 363"/>
              <a:gd name="T59" fmla="*/ 79 h 101"/>
              <a:gd name="T60" fmla="*/ 0 w 363"/>
              <a:gd name="T61" fmla="*/ 79 h 101"/>
              <a:gd name="T62" fmla="*/ 4 w 363"/>
              <a:gd name="T63" fmla="*/ 79 h 101"/>
              <a:gd name="T64" fmla="*/ 88 w 363"/>
              <a:gd name="T65" fmla="*/ 79 h 101"/>
              <a:gd name="T66" fmla="*/ 163 w 363"/>
              <a:gd name="T67" fmla="*/ 79 h 101"/>
              <a:gd name="T68" fmla="*/ 359 w 363"/>
              <a:gd name="T69" fmla="*/ 79 h 101"/>
              <a:gd name="T70" fmla="*/ 363 w 363"/>
              <a:gd name="T71" fmla="*/ 79 h 101"/>
              <a:gd name="T72" fmla="*/ 363 w 363"/>
              <a:gd name="T73" fmla="*/ 97 h 101"/>
              <a:gd name="T74" fmla="*/ 363 w 363"/>
              <a:gd name="T75" fmla="*/ 101 h 1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363" h="101">
                <a:moveTo>
                  <a:pt x="0" y="0"/>
                </a:moveTo>
                <a:lnTo>
                  <a:pt x="363" y="0"/>
                </a:lnTo>
                <a:moveTo>
                  <a:pt x="0" y="4"/>
                </a:moveTo>
                <a:lnTo>
                  <a:pt x="363" y="4"/>
                </a:lnTo>
                <a:moveTo>
                  <a:pt x="0" y="22"/>
                </a:moveTo>
                <a:lnTo>
                  <a:pt x="0" y="4"/>
                </a:lnTo>
                <a:moveTo>
                  <a:pt x="4" y="22"/>
                </a:moveTo>
                <a:lnTo>
                  <a:pt x="4" y="4"/>
                </a:lnTo>
                <a:moveTo>
                  <a:pt x="88" y="22"/>
                </a:moveTo>
                <a:lnTo>
                  <a:pt x="88" y="4"/>
                </a:lnTo>
                <a:moveTo>
                  <a:pt x="163" y="22"/>
                </a:moveTo>
                <a:lnTo>
                  <a:pt x="163" y="4"/>
                </a:lnTo>
                <a:moveTo>
                  <a:pt x="359" y="22"/>
                </a:moveTo>
                <a:lnTo>
                  <a:pt x="359" y="4"/>
                </a:lnTo>
                <a:moveTo>
                  <a:pt x="363" y="22"/>
                </a:moveTo>
                <a:lnTo>
                  <a:pt x="363" y="4"/>
                </a:lnTo>
                <a:moveTo>
                  <a:pt x="0" y="22"/>
                </a:moveTo>
                <a:lnTo>
                  <a:pt x="363" y="22"/>
                </a:lnTo>
                <a:moveTo>
                  <a:pt x="0" y="40"/>
                </a:moveTo>
                <a:lnTo>
                  <a:pt x="0" y="22"/>
                </a:lnTo>
                <a:moveTo>
                  <a:pt x="4" y="40"/>
                </a:moveTo>
                <a:lnTo>
                  <a:pt x="4" y="22"/>
                </a:lnTo>
                <a:moveTo>
                  <a:pt x="88" y="40"/>
                </a:moveTo>
                <a:lnTo>
                  <a:pt x="88" y="22"/>
                </a:lnTo>
                <a:moveTo>
                  <a:pt x="163" y="40"/>
                </a:moveTo>
                <a:lnTo>
                  <a:pt x="163" y="22"/>
                </a:lnTo>
                <a:moveTo>
                  <a:pt x="359" y="40"/>
                </a:moveTo>
                <a:lnTo>
                  <a:pt x="359" y="22"/>
                </a:lnTo>
                <a:moveTo>
                  <a:pt x="363" y="40"/>
                </a:moveTo>
                <a:lnTo>
                  <a:pt x="363" y="22"/>
                </a:lnTo>
                <a:moveTo>
                  <a:pt x="0" y="41"/>
                </a:moveTo>
                <a:lnTo>
                  <a:pt x="363" y="41"/>
                </a:lnTo>
                <a:moveTo>
                  <a:pt x="0" y="60"/>
                </a:moveTo>
                <a:lnTo>
                  <a:pt x="0" y="41"/>
                </a:lnTo>
                <a:moveTo>
                  <a:pt x="4" y="60"/>
                </a:moveTo>
                <a:lnTo>
                  <a:pt x="4" y="41"/>
                </a:lnTo>
                <a:moveTo>
                  <a:pt x="88" y="60"/>
                </a:moveTo>
                <a:lnTo>
                  <a:pt x="88" y="41"/>
                </a:lnTo>
                <a:moveTo>
                  <a:pt x="163" y="60"/>
                </a:moveTo>
                <a:lnTo>
                  <a:pt x="163" y="41"/>
                </a:lnTo>
                <a:moveTo>
                  <a:pt x="359" y="60"/>
                </a:moveTo>
                <a:lnTo>
                  <a:pt x="359" y="41"/>
                </a:lnTo>
                <a:moveTo>
                  <a:pt x="363" y="60"/>
                </a:moveTo>
                <a:lnTo>
                  <a:pt x="363" y="41"/>
                </a:lnTo>
                <a:moveTo>
                  <a:pt x="0" y="60"/>
                </a:moveTo>
                <a:lnTo>
                  <a:pt x="363" y="60"/>
                </a:lnTo>
                <a:moveTo>
                  <a:pt x="0" y="79"/>
                </a:moveTo>
                <a:lnTo>
                  <a:pt x="0" y="61"/>
                </a:lnTo>
                <a:moveTo>
                  <a:pt x="4" y="79"/>
                </a:moveTo>
                <a:lnTo>
                  <a:pt x="4" y="61"/>
                </a:lnTo>
                <a:moveTo>
                  <a:pt x="88" y="79"/>
                </a:moveTo>
                <a:lnTo>
                  <a:pt x="88" y="61"/>
                </a:lnTo>
                <a:moveTo>
                  <a:pt x="163" y="79"/>
                </a:moveTo>
                <a:lnTo>
                  <a:pt x="163" y="61"/>
                </a:lnTo>
                <a:moveTo>
                  <a:pt x="359" y="79"/>
                </a:moveTo>
                <a:lnTo>
                  <a:pt x="359" y="61"/>
                </a:lnTo>
                <a:moveTo>
                  <a:pt x="363" y="79"/>
                </a:moveTo>
                <a:lnTo>
                  <a:pt x="363" y="61"/>
                </a:lnTo>
                <a:moveTo>
                  <a:pt x="0" y="79"/>
                </a:moveTo>
                <a:lnTo>
                  <a:pt x="363" y="79"/>
                </a:lnTo>
                <a:moveTo>
                  <a:pt x="0" y="97"/>
                </a:moveTo>
                <a:lnTo>
                  <a:pt x="0" y="79"/>
                </a:lnTo>
                <a:moveTo>
                  <a:pt x="4" y="97"/>
                </a:moveTo>
                <a:lnTo>
                  <a:pt x="4" y="79"/>
                </a:lnTo>
                <a:moveTo>
                  <a:pt x="88" y="97"/>
                </a:moveTo>
                <a:lnTo>
                  <a:pt x="88" y="79"/>
                </a:lnTo>
                <a:moveTo>
                  <a:pt x="163" y="97"/>
                </a:moveTo>
                <a:lnTo>
                  <a:pt x="163" y="79"/>
                </a:lnTo>
                <a:moveTo>
                  <a:pt x="359" y="97"/>
                </a:moveTo>
                <a:lnTo>
                  <a:pt x="359" y="79"/>
                </a:lnTo>
                <a:moveTo>
                  <a:pt x="363" y="97"/>
                </a:moveTo>
                <a:lnTo>
                  <a:pt x="363" y="79"/>
                </a:lnTo>
                <a:moveTo>
                  <a:pt x="0" y="97"/>
                </a:moveTo>
                <a:lnTo>
                  <a:pt x="363" y="97"/>
                </a:lnTo>
                <a:moveTo>
                  <a:pt x="0" y="101"/>
                </a:moveTo>
                <a:lnTo>
                  <a:pt x="363" y="101"/>
                </a:lnTo>
              </a:path>
            </a:pathLst>
          </a:custGeom>
          <a:noFill/>
          <a:ln w="0">
            <a:solidFill>
              <a:srgbClr val="1A1B1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3300414" y="2326671"/>
            <a:ext cx="4035425" cy="1404937"/>
            <a:chOff x="2157413" y="2903538"/>
            <a:chExt cx="4035425" cy="1404937"/>
          </a:xfrm>
        </p:grpSpPr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2157413" y="2903538"/>
              <a:ext cx="949325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1A1B1C"/>
                  </a:solidFill>
                  <a:latin typeface="Times New Roman" pitchFamily="18" charset="0"/>
                  <a:cs typeface="Times New Roman" pitchFamily="18" charset="0"/>
                </a:rPr>
                <a:t>Semantics</a:t>
              </a:r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3568700" y="2903538"/>
              <a:ext cx="820738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1A1B1C"/>
                  </a:solidFill>
                  <a:latin typeface="Times New Roman" pitchFamily="18" charset="0"/>
                  <a:cs typeface="Times New Roman" pitchFamily="18" charset="0"/>
                </a:rPr>
                <a:t>Example</a:t>
              </a:r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>
              <a:off x="4846638" y="2903538"/>
              <a:ext cx="1116013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solidFill>
                    <a:srgbClr val="1A1B1C"/>
                  </a:solidFill>
                  <a:latin typeface="Times New Roman" pitchFamily="18" charset="0"/>
                  <a:cs typeface="Times New Roman" pitchFamily="18" charset="0"/>
                </a:rPr>
                <a:t>Explanation</a:t>
              </a: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>
              <a:off x="2157413" y="3200400"/>
              <a:ext cx="423863" cy="11080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dirty="0" err="1">
                  <a:latin typeface="Times New Roman" pitchFamily="18" charset="0"/>
                  <a:cs typeface="Times New Roman" pitchFamily="18" charset="0"/>
                </a:rPr>
                <a:t>fabs</a:t>
              </a:r>
              <a:endParaRPr lang="en-US" dirty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en-US" dirty="0" err="1">
                  <a:latin typeface="Times New Roman" pitchFamily="18" charset="0"/>
                  <a:cs typeface="Times New Roman" pitchFamily="18" charset="0"/>
                </a:rPr>
                <a:t>fsqrt</a:t>
              </a:r>
              <a:endParaRPr lang="en-US" dirty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en-US" dirty="0" err="1">
                  <a:latin typeface="Times New Roman" pitchFamily="18" charset="0"/>
                  <a:cs typeface="Times New Roman" pitchFamily="18" charset="0"/>
                </a:rPr>
                <a:t>fcos</a:t>
              </a:r>
              <a:endParaRPr lang="en-US" dirty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en-US" dirty="0" err="1">
                  <a:latin typeface="Times New Roman" pitchFamily="18" charset="0"/>
                  <a:cs typeface="Times New Roman" pitchFamily="18" charset="0"/>
                </a:rPr>
                <a:t>fsin</a:t>
              </a: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auto">
            <a:xfrm>
              <a:off x="3568700" y="3200400"/>
              <a:ext cx="423863" cy="11080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dirty="0" err="1">
                  <a:latin typeface="Times New Roman" pitchFamily="18" charset="0"/>
                  <a:cs typeface="Times New Roman" pitchFamily="18" charset="0"/>
                </a:rPr>
                <a:t>fabs</a:t>
              </a:r>
              <a:endParaRPr lang="en-US" dirty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en-US" dirty="0" err="1">
                  <a:latin typeface="Times New Roman" pitchFamily="18" charset="0"/>
                  <a:cs typeface="Times New Roman" pitchFamily="18" charset="0"/>
                </a:rPr>
                <a:t>fsqrt</a:t>
              </a:r>
              <a:endParaRPr lang="en-US" dirty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en-US" dirty="0" err="1">
                  <a:latin typeface="Times New Roman" pitchFamily="18" charset="0"/>
                  <a:cs typeface="Times New Roman" pitchFamily="18" charset="0"/>
                </a:rPr>
                <a:t>fcos</a:t>
              </a:r>
              <a:endParaRPr lang="en-US" dirty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en-US" dirty="0" err="1">
                  <a:latin typeface="Times New Roman" pitchFamily="18" charset="0"/>
                  <a:cs typeface="Times New Roman" pitchFamily="18" charset="0"/>
                </a:rPr>
                <a:t>fsin</a:t>
              </a: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auto">
            <a:xfrm>
              <a:off x="4846638" y="3200400"/>
              <a:ext cx="1346200" cy="11080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st0 </a:t>
              </a:r>
              <a:r>
                <a:rPr lang="en-US" i="1" dirty="0">
                  <a:latin typeface="Times New Roman" pitchFamily="18" charset="0"/>
                  <a:cs typeface="Times New Roman" pitchFamily="18" charset="0"/>
                </a:rPr>
                <a:t>← |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st0</a:t>
              </a:r>
              <a:r>
                <a:rPr lang="en-US" i="1" dirty="0">
                  <a:latin typeface="Times New Roman" pitchFamily="18" charset="0"/>
                  <a:cs typeface="Times New Roman" pitchFamily="18" charset="0"/>
                </a:rPr>
                <a:t>|</a:t>
              </a:r>
            </a:p>
            <a:p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st0 </a:t>
              </a:r>
              <a:r>
                <a:rPr lang="en-US" i="1" dirty="0">
                  <a:latin typeface="Times New Roman" pitchFamily="18" charset="0"/>
                  <a:cs typeface="Times New Roman" pitchFamily="18" charset="0"/>
                </a:rPr>
                <a:t>← √st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0</a:t>
              </a:r>
            </a:p>
            <a:p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st0 </a:t>
              </a:r>
              <a:r>
                <a:rPr lang="en-US" i="1" dirty="0">
                  <a:latin typeface="Times New Roman" pitchFamily="18" charset="0"/>
                  <a:cs typeface="Times New Roman" pitchFamily="18" charset="0"/>
                </a:rPr>
                <a:t>← </a:t>
              </a:r>
              <a:r>
                <a:rPr lang="en-US" dirty="0" err="1">
                  <a:latin typeface="Times New Roman" pitchFamily="18" charset="0"/>
                  <a:cs typeface="Times New Roman" pitchFamily="18" charset="0"/>
                </a:rPr>
                <a:t>cos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(st0)</a:t>
              </a:r>
            </a:p>
            <a:p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st0 </a:t>
              </a:r>
              <a:r>
                <a:rPr lang="en-US" i="1" dirty="0">
                  <a:latin typeface="Times New Roman" pitchFamily="18" charset="0"/>
                  <a:cs typeface="Times New Roman" pitchFamily="18" charset="0"/>
                </a:rPr>
                <a:t>← 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sin(st0)</a:t>
              </a:r>
            </a:p>
          </p:txBody>
        </p:sp>
      </p:grp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413000" y="228601"/>
            <a:ext cx="7416800" cy="936625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defPPr lvl="0">
              <a:buSzPct val="45000"/>
              <a:buFont typeface="StarSymbol"/>
              <a:buNone/>
              <a:defRPr/>
            </a:defPPr>
            <a:lvl1pPr lvl="0" algn="ctr" defTabSz="914400" rtl="0" eaLnBrk="1" latinLnBrk="0" hangingPunct="1">
              <a:spcBef>
                <a:spcPct val="0"/>
              </a:spcBef>
              <a:buSzPct val="45000"/>
              <a:buFont typeface="StarSymbol"/>
              <a:buChar char="●"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lvl="1" eaLnBrk="1" hangingPunct="1">
              <a:buSzPct val="45000"/>
              <a:buFont typeface="StarSymbol"/>
              <a:buChar char="●"/>
              <a:defRPr>
                <a:solidFill>
                  <a:schemeClr val="tx2"/>
                </a:solidFill>
              </a:defRPr>
            </a:lvl2pPr>
            <a:lvl3pPr lvl="2" eaLnBrk="1" hangingPunct="1">
              <a:buSzPct val="45000"/>
              <a:buFont typeface="StarSymbol"/>
              <a:buChar char="●"/>
              <a:defRPr>
                <a:solidFill>
                  <a:schemeClr val="tx2"/>
                </a:solidFill>
              </a:defRPr>
            </a:lvl3pPr>
            <a:lvl4pPr lvl="3" eaLnBrk="1" hangingPunct="1">
              <a:buSzPct val="45000"/>
              <a:buFont typeface="StarSymbol"/>
              <a:buChar char="●"/>
              <a:defRPr>
                <a:solidFill>
                  <a:schemeClr val="tx2"/>
                </a:solidFill>
              </a:defRPr>
            </a:lvl4pPr>
            <a:lvl5pPr lvl="4" eaLnBrk="1" hangingPunct="1">
              <a:buSzPct val="45000"/>
              <a:buFont typeface="StarSymbol"/>
              <a:buChar char="●"/>
              <a:defRPr>
                <a:solidFill>
                  <a:schemeClr val="tx2"/>
                </a:solidFill>
              </a:defRPr>
            </a:lvl5pPr>
            <a:lvl6pPr lvl="5" eaLnBrk="1" hangingPunct="1">
              <a:buSzPct val="45000"/>
              <a:buFont typeface="StarSymbol"/>
              <a:buChar char="●"/>
              <a:defRPr>
                <a:solidFill>
                  <a:schemeClr val="tx2"/>
                </a:solidFill>
              </a:defRPr>
            </a:lvl6pPr>
            <a:lvl7pPr lvl="6" eaLnBrk="1" hangingPunct="1">
              <a:buSzPct val="45000"/>
              <a:buFont typeface="StarSymbol"/>
              <a:buChar char="●"/>
              <a:defRPr>
                <a:solidFill>
                  <a:schemeClr val="tx2"/>
                </a:solidFill>
              </a:defRPr>
            </a:lvl7pPr>
            <a:lvl8pPr lvl="7" eaLnBrk="1" hangingPunct="1">
              <a:buSzPct val="45000"/>
              <a:buFont typeface="StarSymbol"/>
              <a:buChar char="●"/>
              <a:defRPr>
                <a:solidFill>
                  <a:schemeClr val="tx2"/>
                </a:solidFill>
              </a:defRPr>
            </a:lvl8pPr>
            <a:lvl9pPr lvl="8" eaLnBrk="1" hangingPunct="1">
              <a:buSzPct val="45000"/>
              <a:buFont typeface="StarSymbol"/>
              <a:buChar char="●"/>
              <a:defRPr>
                <a:solidFill>
                  <a:schemeClr val="tx2"/>
                </a:solidFill>
              </a:defRPr>
            </a:lvl9pPr>
          </a:lstStyle>
          <a:p>
            <a:pPr>
              <a:buFont typeface="StarSymbol"/>
              <a:buNone/>
            </a:pPr>
            <a:r>
              <a:rPr lang="fr-FR" dirty="0" err="1">
                <a:solidFill>
                  <a:schemeClr val="tx1"/>
                </a:solidFill>
              </a:rPr>
              <a:t>Example</a:t>
            </a:r>
            <a:r>
              <a:rPr lang="fr-FR" dirty="0">
                <a:solidFill>
                  <a:schemeClr val="tx1"/>
                </a:solidFill>
              </a:rPr>
              <a:t>: </a:t>
            </a:r>
            <a:r>
              <a:rPr lang="fr-FR" dirty="0" err="1">
                <a:solidFill>
                  <a:schemeClr val="tx1"/>
                </a:solidFill>
              </a:rPr>
              <a:t>Geometric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Mean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590800" y="1371600"/>
            <a:ext cx="74676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>
                <a:latin typeface="Times New Roman" pitchFamily="18" charset="0"/>
                <a:cs typeface="Times New Roman" pitchFamily="18" charset="0"/>
              </a:rPr>
              <a:t>Compute the geometric mean of two integers stored in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eax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ebx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. Save the result (in 64 bits) in esp+4.  </a:t>
            </a:r>
          </a:p>
          <a:p>
            <a:endParaRPr lang="en-US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Answer:</a:t>
            </a:r>
          </a:p>
          <a:p>
            <a:endParaRPr lang="en-US" b="1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i="1" dirty="0">
                <a:latin typeface="Courier New" pitchFamily="49" charset="0"/>
                <a:cs typeface="Courier New" pitchFamily="49" charset="0"/>
              </a:rPr>
              <a:t>; load the inputs to the FP stack</a:t>
            </a:r>
          </a:p>
          <a:p>
            <a:r>
              <a:rPr lang="en-US" i="1" dirty="0" err="1"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i="1" dirty="0">
                <a:latin typeface="Courier New" pitchFamily="49" charset="0"/>
                <a:cs typeface="Courier New" pitchFamily="49" charset="0"/>
              </a:rPr>
              <a:t> [</a:t>
            </a:r>
            <a:r>
              <a:rPr lang="en-US" i="1" dirty="0" err="1">
                <a:latin typeface="Courier New" pitchFamily="49" charset="0"/>
                <a:cs typeface="Courier New" pitchFamily="49" charset="0"/>
              </a:rPr>
              <a:t>esp</a:t>
            </a:r>
            <a:r>
              <a:rPr lang="en-US" i="1" dirty="0">
                <a:latin typeface="Courier New" pitchFamily="49" charset="0"/>
                <a:cs typeface="Courier New" pitchFamily="49" charset="0"/>
              </a:rPr>
              <a:t>], </a:t>
            </a:r>
            <a:r>
              <a:rPr lang="en-US" i="1" dirty="0" err="1">
                <a:latin typeface="Courier New" pitchFamily="49" charset="0"/>
                <a:cs typeface="Courier New" pitchFamily="49" charset="0"/>
              </a:rPr>
              <a:t>eax</a:t>
            </a:r>
            <a:endParaRPr lang="en-US" i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i="1" dirty="0" err="1"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i="1" dirty="0">
                <a:latin typeface="Courier New" pitchFamily="49" charset="0"/>
                <a:cs typeface="Courier New" pitchFamily="49" charset="0"/>
              </a:rPr>
              <a:t> [esp+4], </a:t>
            </a:r>
            <a:r>
              <a:rPr lang="en-US" i="1" dirty="0" err="1">
                <a:latin typeface="Courier New" pitchFamily="49" charset="0"/>
                <a:cs typeface="Courier New" pitchFamily="49" charset="0"/>
              </a:rPr>
              <a:t>ebx</a:t>
            </a:r>
            <a:endParaRPr lang="en-US" i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i="1" dirty="0" err="1">
                <a:latin typeface="Courier New" pitchFamily="49" charset="0"/>
                <a:cs typeface="Courier New" pitchFamily="49" charset="0"/>
              </a:rPr>
              <a:t>fild</a:t>
            </a:r>
            <a:r>
              <a:rPr lang="en-US" i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i="1" dirty="0" err="1">
                <a:latin typeface="Courier New" pitchFamily="49" charset="0"/>
                <a:cs typeface="Courier New" pitchFamily="49" charset="0"/>
              </a:rPr>
              <a:t>dword</a:t>
            </a:r>
            <a:r>
              <a:rPr lang="en-US" i="1" dirty="0">
                <a:latin typeface="Courier New" pitchFamily="49" charset="0"/>
                <a:cs typeface="Courier New" pitchFamily="49" charset="0"/>
              </a:rPr>
              <a:t> [</a:t>
            </a:r>
            <a:r>
              <a:rPr lang="en-US" i="1" dirty="0" err="1">
                <a:latin typeface="Courier New" pitchFamily="49" charset="0"/>
                <a:cs typeface="Courier New" pitchFamily="49" charset="0"/>
              </a:rPr>
              <a:t>esp</a:t>
            </a:r>
            <a:r>
              <a:rPr lang="en-US" i="1" dirty="0">
                <a:latin typeface="Courier New" pitchFamily="49" charset="0"/>
                <a:cs typeface="Courier New" pitchFamily="49" charset="0"/>
              </a:rPr>
              <a:t>]</a:t>
            </a:r>
          </a:p>
          <a:p>
            <a:r>
              <a:rPr lang="en-US" i="1" dirty="0" err="1">
                <a:latin typeface="Courier New" pitchFamily="49" charset="0"/>
                <a:cs typeface="Courier New" pitchFamily="49" charset="0"/>
              </a:rPr>
              <a:t>fild</a:t>
            </a:r>
            <a:r>
              <a:rPr lang="en-US" i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i="1" dirty="0" err="1">
                <a:latin typeface="Courier New" pitchFamily="49" charset="0"/>
                <a:cs typeface="Courier New" pitchFamily="49" charset="0"/>
              </a:rPr>
              <a:t>dword</a:t>
            </a:r>
            <a:r>
              <a:rPr lang="en-US" i="1" dirty="0">
                <a:latin typeface="Courier New" pitchFamily="49" charset="0"/>
                <a:cs typeface="Courier New" pitchFamily="49" charset="0"/>
              </a:rPr>
              <a:t> [esp+4]</a:t>
            </a:r>
          </a:p>
          <a:p>
            <a:endParaRPr lang="en-US" i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i="1" dirty="0" err="1">
                <a:latin typeface="Courier New" pitchFamily="49" charset="0"/>
                <a:cs typeface="Courier New" pitchFamily="49" charset="0"/>
              </a:rPr>
              <a:t>fmul</a:t>
            </a:r>
            <a:r>
              <a:rPr lang="en-US" i="1" dirty="0">
                <a:latin typeface="Courier New" pitchFamily="49" charset="0"/>
                <a:cs typeface="Courier New" pitchFamily="49" charset="0"/>
              </a:rPr>
              <a:t> st0, st1            ; compute the product</a:t>
            </a:r>
          </a:p>
          <a:p>
            <a:r>
              <a:rPr lang="en-US" i="1" dirty="0" err="1">
                <a:latin typeface="Courier New" pitchFamily="49" charset="0"/>
                <a:cs typeface="Courier New" pitchFamily="49" charset="0"/>
              </a:rPr>
              <a:t>fsqrt</a:t>
            </a:r>
            <a:r>
              <a:rPr lang="en-US" i="1" dirty="0">
                <a:latin typeface="Courier New" pitchFamily="49" charset="0"/>
                <a:cs typeface="Courier New" pitchFamily="49" charset="0"/>
              </a:rPr>
              <a:t>                    ; geometric mean</a:t>
            </a:r>
          </a:p>
          <a:p>
            <a:endParaRPr lang="en-US" i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i="1" dirty="0" err="1">
                <a:latin typeface="Courier New" pitchFamily="49" charset="0"/>
                <a:cs typeface="Courier New" pitchFamily="49" charset="0"/>
              </a:rPr>
              <a:t>fstp</a:t>
            </a:r>
            <a:r>
              <a:rPr lang="en-US" i="1" dirty="0">
                <a:latin typeface="Courier New" pitchFamily="49" charset="0"/>
                <a:cs typeface="Courier New" pitchFamily="49" charset="0"/>
              </a:rPr>
              <a:t> qword [esp+4]       ; save the result to [esp+4]</a:t>
            </a:r>
          </a:p>
          <a:p>
            <a:r>
              <a:rPr lang="en-US" i="1" dirty="0">
                <a:latin typeface="Courier New" pitchFamily="49" charset="0"/>
                <a:cs typeface="Courier New" pitchFamily="49" charset="0"/>
              </a:rPr>
              <a:t>                         ; used the qword identifier    </a:t>
            </a:r>
          </a:p>
          <a:p>
            <a:r>
              <a:rPr lang="en-US" i="1" dirty="0">
                <a:latin typeface="Courier New" pitchFamily="49" charset="0"/>
                <a:cs typeface="Courier New" pitchFamily="49" charset="0"/>
              </a:rPr>
              <a:t>                         ; for specifying 64 bits</a:t>
            </a:r>
          </a:p>
          <a:p>
            <a:endParaRPr lang="en-US" i="1" dirty="0">
              <a:latin typeface="Courier New" pitchFamily="49" charset="0"/>
              <a:cs typeface="Courier New" pitchFamily="49" charset="0"/>
            </a:endParaRPr>
          </a:p>
          <a:p>
            <a:endParaRPr lang="en-US" i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4032722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7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2489200" y="228601"/>
            <a:ext cx="7416800" cy="936625"/>
          </a:xfrm>
        </p:spPr>
        <p:txBody>
          <a:bodyPr vert="horz" lIns="0" tIns="0" rIns="0" bIns="0" rtlCol="0" anchor="ctr">
            <a:norm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fr-FR" dirty="0">
                <a:solidFill>
                  <a:schemeClr val="tx1"/>
                </a:solidFill>
              </a:rPr>
              <a:t>Compare Instructions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2362200" y="3505200"/>
            <a:ext cx="7867650" cy="2571750"/>
          </a:xfrm>
        </p:spPr>
        <p:txBody>
          <a:bodyPr vert="horz" lIns="0" tIns="0" rIns="0" bIns="0" rtlCol="0">
            <a:normAutofit/>
          </a:bodyPr>
          <a:lstStyle>
            <a:defPPr marL="432000" marR="0" lvl="0" indent="-324000" algn="l" hangingPunct="1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defPPr>
            <a:lvl1pPr marL="432000" marR="0" lvl="0" indent="-324000" algn="l" hangingPunct="1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1pPr>
            <a:lvl2pPr marL="864000" marR="0" lvl="1" indent="-324000" algn="l" hangingPunct="1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tabLst/>
              <a:defRPr lang="fr-FR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2pPr>
            <a:lvl3pPr marL="1295999" marR="0" lvl="2" indent="-288000" algn="l" hangingPunct="1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3pPr>
            <a:lvl4pPr marL="1728000" marR="0" lvl="3" indent="-216000" algn="l" hangingPunct="1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4pPr>
            <a:lvl5pPr marL="2160000" marR="0" lvl="4" indent="-216000" algn="l" hangingPunct="1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5pPr>
            <a:lvl6pPr marL="2592000" marR="0" lvl="5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6pPr>
            <a:lvl7pPr marL="3024000" marR="0" lvl="6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7pPr>
            <a:lvl8pPr marL="3456000" marR="0" lvl="7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8pPr>
            <a:lvl9pPr marL="3887999" marR="0" lvl="8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9pPr>
          </a:lstStyle>
          <a:p>
            <a:pPr marL="571500" indent="-571500">
              <a:buSzPct val="100000"/>
              <a:buFont typeface="Symbol" panose="05050102010706020507" pitchFamily="18" charset="2"/>
              <a:buChar char="*"/>
            </a:pPr>
            <a:r>
              <a:rPr lang="en-US" dirty="0">
                <a:latin typeface="Calibri" panose="020F0502020204030204" pitchFamily="34" charset="0"/>
              </a:rPr>
              <a:t>The </a:t>
            </a:r>
            <a:r>
              <a:rPr lang="en-US" i="1" dirty="0" err="1">
                <a:solidFill>
                  <a:srgbClr val="00AE00"/>
                </a:solidFill>
                <a:latin typeface="Calibri" panose="020F0502020204030204" pitchFamily="34" charset="0"/>
              </a:rPr>
              <a:t>fcomi</a:t>
            </a: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alibri" panose="020F0502020204030204" pitchFamily="34" charset="0"/>
              </a:rPr>
              <a:t>instruction</a:t>
            </a: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</a:rPr>
              <a:t>compares</a:t>
            </a:r>
            <a:r>
              <a:rPr lang="en-US" dirty="0">
                <a:latin typeface="Calibri" panose="020F0502020204030204" pitchFamily="34" charset="0"/>
              </a:rPr>
              <a:t> the values of two FP registers and sets the flags</a:t>
            </a:r>
          </a:p>
          <a:p>
            <a:pPr marL="571500" indent="-571500">
              <a:buSzPct val="100000"/>
              <a:buFont typeface="Symbol" panose="05050102010706020507" pitchFamily="18" charset="2"/>
              <a:buChar char="*"/>
            </a:pP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</a:rPr>
              <a:t>NOTE </a:t>
            </a:r>
            <a:r>
              <a:rPr lang="en-US" dirty="0">
                <a:latin typeface="Calibri" panose="020F0502020204030204" pitchFamily="34" charset="0"/>
              </a:rPr>
              <a:t>: It sets the </a:t>
            </a:r>
            <a:r>
              <a:rPr lang="en-US" dirty="0">
                <a:solidFill>
                  <a:srgbClr val="0066CC"/>
                </a:solidFill>
                <a:latin typeface="Calibri" panose="020F0502020204030204" pitchFamily="34" charset="0"/>
              </a:rPr>
              <a:t>flags</a:t>
            </a:r>
            <a:r>
              <a:rPr lang="en-US" dirty="0">
                <a:latin typeface="Calibri" panose="020F0502020204030204" pitchFamily="34" charset="0"/>
              </a:rPr>
              <a:t> for </a:t>
            </a:r>
            <a:r>
              <a:rPr lang="en-US" dirty="0">
                <a:solidFill>
                  <a:srgbClr val="00AE00"/>
                </a:solidFill>
                <a:latin typeface="Calibri" panose="020F0502020204030204" pitchFamily="34" charset="0"/>
              </a:rPr>
              <a:t>unsigned</a:t>
            </a: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alibri" panose="020F0502020204030204" pitchFamily="34" charset="0"/>
              </a:rPr>
              <a:t>comparison</a:t>
            </a:r>
          </a:p>
        </p:txBody>
      </p:sp>
      <p:grpSp>
        <p:nvGrpSpPr>
          <p:cNvPr id="25" name="Group 5"/>
          <p:cNvGrpSpPr>
            <a:grpSpLocks noChangeAspect="1"/>
          </p:cNvGrpSpPr>
          <p:nvPr/>
        </p:nvGrpSpPr>
        <p:grpSpPr bwMode="auto">
          <a:xfrm>
            <a:off x="2667000" y="1600200"/>
            <a:ext cx="7118350" cy="1441450"/>
            <a:chOff x="1000" y="1112"/>
            <a:chExt cx="4484" cy="908"/>
          </a:xfrm>
        </p:grpSpPr>
        <p:sp>
          <p:nvSpPr>
            <p:cNvPr id="26" name="AutoShape 4"/>
            <p:cNvSpPr>
              <a:spLocks noChangeAspect="1" noChangeArrowheads="1" noTextEdit="1"/>
            </p:cNvSpPr>
            <p:nvPr/>
          </p:nvSpPr>
          <p:spPr bwMode="auto">
            <a:xfrm>
              <a:off x="1000" y="1112"/>
              <a:ext cx="4484" cy="9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6"/>
            <p:cNvSpPr>
              <a:spLocks noEditPoints="1"/>
            </p:cNvSpPr>
            <p:nvPr/>
          </p:nvSpPr>
          <p:spPr bwMode="auto">
            <a:xfrm>
              <a:off x="1018" y="1130"/>
              <a:ext cx="4445" cy="193"/>
            </a:xfrm>
            <a:custGeom>
              <a:avLst/>
              <a:gdLst>
                <a:gd name="T0" fmla="*/ 0 w 506"/>
                <a:gd name="T1" fmla="*/ 0 h 22"/>
                <a:gd name="T2" fmla="*/ 506 w 506"/>
                <a:gd name="T3" fmla="*/ 0 h 22"/>
                <a:gd name="T4" fmla="*/ 0 w 506"/>
                <a:gd name="T5" fmla="*/ 4 h 22"/>
                <a:gd name="T6" fmla="*/ 506 w 506"/>
                <a:gd name="T7" fmla="*/ 4 h 22"/>
                <a:gd name="T8" fmla="*/ 0 w 506"/>
                <a:gd name="T9" fmla="*/ 22 h 22"/>
                <a:gd name="T10" fmla="*/ 0 w 506"/>
                <a:gd name="T11" fmla="*/ 4 h 22"/>
                <a:gd name="T12" fmla="*/ 4 w 506"/>
                <a:gd name="T13" fmla="*/ 22 h 22"/>
                <a:gd name="T14" fmla="*/ 4 w 506"/>
                <a:gd name="T15" fmla="*/ 4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06" h="22">
                  <a:moveTo>
                    <a:pt x="0" y="0"/>
                  </a:moveTo>
                  <a:lnTo>
                    <a:pt x="506" y="0"/>
                  </a:lnTo>
                  <a:moveTo>
                    <a:pt x="0" y="4"/>
                  </a:moveTo>
                  <a:lnTo>
                    <a:pt x="506" y="4"/>
                  </a:lnTo>
                  <a:moveTo>
                    <a:pt x="0" y="22"/>
                  </a:moveTo>
                  <a:lnTo>
                    <a:pt x="0" y="4"/>
                  </a:lnTo>
                  <a:moveTo>
                    <a:pt x="4" y="22"/>
                  </a:moveTo>
                  <a:lnTo>
                    <a:pt x="4" y="4"/>
                  </a:lnTo>
                </a:path>
              </a:pathLst>
            </a:custGeom>
            <a:noFill/>
            <a:ln w="9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Rectangle 7"/>
            <p:cNvSpPr>
              <a:spLocks noChangeArrowheads="1"/>
            </p:cNvSpPr>
            <p:nvPr/>
          </p:nvSpPr>
          <p:spPr bwMode="auto">
            <a:xfrm>
              <a:off x="1132" y="1156"/>
              <a:ext cx="564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700">
                  <a:solidFill>
                    <a:srgbClr val="1A1B1C"/>
                  </a:solidFill>
                  <a:latin typeface="Times New Roman" pitchFamily="18" charset="0"/>
                </a:rPr>
                <a:t>Semantics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29" name="Line 8"/>
            <p:cNvSpPr>
              <a:spLocks noChangeShapeType="1"/>
            </p:cNvSpPr>
            <p:nvPr/>
          </p:nvSpPr>
          <p:spPr bwMode="auto">
            <a:xfrm flipV="1">
              <a:off x="2081" y="1165"/>
              <a:ext cx="0" cy="158"/>
            </a:xfrm>
            <a:prstGeom prst="line">
              <a:avLst/>
            </a:prstGeom>
            <a:noFill/>
            <a:ln w="9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Rectangle 9"/>
            <p:cNvSpPr>
              <a:spLocks noChangeArrowheads="1"/>
            </p:cNvSpPr>
            <p:nvPr/>
          </p:nvSpPr>
          <p:spPr bwMode="auto">
            <a:xfrm>
              <a:off x="2169" y="1156"/>
              <a:ext cx="488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700">
                  <a:solidFill>
                    <a:srgbClr val="1A1B1C"/>
                  </a:solidFill>
                  <a:latin typeface="Times New Roman" pitchFamily="18" charset="0"/>
                </a:rPr>
                <a:t>Example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31" name="Line 10"/>
            <p:cNvSpPr>
              <a:spLocks noChangeShapeType="1"/>
            </p:cNvSpPr>
            <p:nvPr/>
          </p:nvSpPr>
          <p:spPr bwMode="auto">
            <a:xfrm flipV="1">
              <a:off x="3021" y="1165"/>
              <a:ext cx="0" cy="158"/>
            </a:xfrm>
            <a:prstGeom prst="line">
              <a:avLst/>
            </a:prstGeom>
            <a:noFill/>
            <a:ln w="9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20" name="Rectangle 11"/>
            <p:cNvSpPr>
              <a:spLocks noChangeArrowheads="1"/>
            </p:cNvSpPr>
            <p:nvPr/>
          </p:nvSpPr>
          <p:spPr bwMode="auto">
            <a:xfrm>
              <a:off x="3100" y="1156"/>
              <a:ext cx="663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700">
                  <a:solidFill>
                    <a:srgbClr val="1A1B1C"/>
                  </a:solidFill>
                  <a:latin typeface="Times New Roman" pitchFamily="18" charset="0"/>
                </a:rPr>
                <a:t>Explanation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30721" name="Freeform 12"/>
            <p:cNvSpPr>
              <a:spLocks noEditPoints="1"/>
            </p:cNvSpPr>
            <p:nvPr/>
          </p:nvSpPr>
          <p:spPr bwMode="auto">
            <a:xfrm>
              <a:off x="1018" y="1165"/>
              <a:ext cx="4445" cy="483"/>
            </a:xfrm>
            <a:custGeom>
              <a:avLst/>
              <a:gdLst>
                <a:gd name="T0" fmla="*/ 502 w 506"/>
                <a:gd name="T1" fmla="*/ 18 h 55"/>
                <a:gd name="T2" fmla="*/ 502 w 506"/>
                <a:gd name="T3" fmla="*/ 0 h 55"/>
                <a:gd name="T4" fmla="*/ 506 w 506"/>
                <a:gd name="T5" fmla="*/ 18 h 55"/>
                <a:gd name="T6" fmla="*/ 506 w 506"/>
                <a:gd name="T7" fmla="*/ 0 h 55"/>
                <a:gd name="T8" fmla="*/ 0 w 506"/>
                <a:gd name="T9" fmla="*/ 18 h 55"/>
                <a:gd name="T10" fmla="*/ 506 w 506"/>
                <a:gd name="T11" fmla="*/ 18 h 55"/>
                <a:gd name="T12" fmla="*/ 0 w 506"/>
                <a:gd name="T13" fmla="*/ 55 h 55"/>
                <a:gd name="T14" fmla="*/ 0 w 506"/>
                <a:gd name="T15" fmla="*/ 18 h 55"/>
                <a:gd name="T16" fmla="*/ 4 w 506"/>
                <a:gd name="T17" fmla="*/ 55 h 55"/>
                <a:gd name="T18" fmla="*/ 4 w 506"/>
                <a:gd name="T19" fmla="*/ 18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06" h="55">
                  <a:moveTo>
                    <a:pt x="502" y="18"/>
                  </a:moveTo>
                  <a:lnTo>
                    <a:pt x="502" y="0"/>
                  </a:lnTo>
                  <a:moveTo>
                    <a:pt x="506" y="18"/>
                  </a:moveTo>
                  <a:lnTo>
                    <a:pt x="506" y="0"/>
                  </a:lnTo>
                  <a:moveTo>
                    <a:pt x="0" y="18"/>
                  </a:moveTo>
                  <a:lnTo>
                    <a:pt x="506" y="18"/>
                  </a:lnTo>
                  <a:moveTo>
                    <a:pt x="0" y="55"/>
                  </a:moveTo>
                  <a:lnTo>
                    <a:pt x="0" y="18"/>
                  </a:lnTo>
                  <a:moveTo>
                    <a:pt x="4" y="55"/>
                  </a:moveTo>
                  <a:lnTo>
                    <a:pt x="4" y="18"/>
                  </a:lnTo>
                </a:path>
              </a:pathLst>
            </a:custGeom>
            <a:noFill/>
            <a:ln w="9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23" name="Rectangle 13"/>
            <p:cNvSpPr>
              <a:spLocks noChangeArrowheads="1"/>
            </p:cNvSpPr>
            <p:nvPr/>
          </p:nvSpPr>
          <p:spPr bwMode="auto">
            <a:xfrm>
              <a:off x="1132" y="1340"/>
              <a:ext cx="795" cy="4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sz="1600" dirty="0" err="1">
                  <a:latin typeface="Times New Roman" pitchFamily="18" charset="0"/>
                  <a:cs typeface="Times New Roman" pitchFamily="18" charset="0"/>
                </a:rPr>
                <a:t>fcomi</a:t>
              </a:r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600" i="1" dirty="0" err="1">
                  <a:latin typeface="Times New Roman" pitchFamily="18" charset="0"/>
                  <a:cs typeface="Times New Roman" pitchFamily="18" charset="0"/>
                </a:rPr>
                <a:t>reg</a:t>
              </a:r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, </a:t>
              </a:r>
              <a:r>
                <a:rPr lang="en-US" sz="1600" i="1" dirty="0" err="1">
                  <a:latin typeface="Times New Roman" pitchFamily="18" charset="0"/>
                  <a:cs typeface="Times New Roman" pitchFamily="18" charset="0"/>
                </a:rPr>
                <a:t>reg</a:t>
              </a:r>
              <a:endParaRPr lang="en-US" sz="1600" i="1" dirty="0">
                <a:latin typeface="Times New Roman" pitchFamily="18" charset="0"/>
                <a:cs typeface="Times New Roman" pitchFamily="18" charset="0"/>
              </a:endParaRPr>
            </a:p>
            <a:p>
              <a:endParaRPr lang="en-US" sz="1600" i="1" dirty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en-US" sz="1600" dirty="0" err="1">
                  <a:latin typeface="Times New Roman" pitchFamily="18" charset="0"/>
                  <a:cs typeface="Times New Roman" pitchFamily="18" charset="0"/>
                </a:rPr>
                <a:t>fcomip</a:t>
              </a:r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600" i="1" dirty="0" err="1">
                  <a:latin typeface="Times New Roman" pitchFamily="18" charset="0"/>
                  <a:cs typeface="Times New Roman" pitchFamily="18" charset="0"/>
                </a:rPr>
                <a:t>reg</a:t>
              </a:r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, </a:t>
              </a:r>
              <a:r>
                <a:rPr lang="en-US" sz="1600" i="1" dirty="0" err="1">
                  <a:latin typeface="Times New Roman" pitchFamily="18" charset="0"/>
                  <a:cs typeface="Times New Roman" pitchFamily="18" charset="0"/>
                </a:rPr>
                <a:t>reg</a:t>
              </a:r>
              <a:endParaRPr lang="en-US" sz="16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724" name="Line 14"/>
            <p:cNvSpPr>
              <a:spLocks noChangeShapeType="1"/>
            </p:cNvSpPr>
            <p:nvPr/>
          </p:nvSpPr>
          <p:spPr bwMode="auto">
            <a:xfrm flipV="1">
              <a:off x="2081" y="1323"/>
              <a:ext cx="0" cy="325"/>
            </a:xfrm>
            <a:prstGeom prst="line">
              <a:avLst/>
            </a:prstGeom>
            <a:noFill/>
            <a:ln w="9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25" name="Rectangle 15"/>
            <p:cNvSpPr>
              <a:spLocks noChangeArrowheads="1"/>
            </p:cNvSpPr>
            <p:nvPr/>
          </p:nvSpPr>
          <p:spPr bwMode="auto">
            <a:xfrm>
              <a:off x="2169" y="1340"/>
              <a:ext cx="698" cy="4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sz="1600" dirty="0" err="1">
                  <a:latin typeface="Times New Roman" pitchFamily="18" charset="0"/>
                  <a:cs typeface="Times New Roman" pitchFamily="18" charset="0"/>
                </a:rPr>
                <a:t>fcomi</a:t>
              </a:r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 st0, st1</a:t>
              </a:r>
            </a:p>
            <a:p>
              <a:endParaRPr lang="en-US" sz="1600" dirty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en-US" sz="1600" dirty="0" err="1">
                  <a:latin typeface="Times New Roman" pitchFamily="18" charset="0"/>
                  <a:cs typeface="Times New Roman" pitchFamily="18" charset="0"/>
                </a:rPr>
                <a:t>fcomi</a:t>
              </a:r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 st0, st1</a:t>
              </a:r>
            </a:p>
          </p:txBody>
        </p:sp>
        <p:sp>
          <p:nvSpPr>
            <p:cNvPr id="30726" name="Line 16"/>
            <p:cNvSpPr>
              <a:spLocks noChangeShapeType="1"/>
            </p:cNvSpPr>
            <p:nvPr/>
          </p:nvSpPr>
          <p:spPr bwMode="auto">
            <a:xfrm flipV="1">
              <a:off x="3021" y="1323"/>
              <a:ext cx="0" cy="325"/>
            </a:xfrm>
            <a:prstGeom prst="line">
              <a:avLst/>
            </a:prstGeom>
            <a:noFill/>
            <a:ln w="9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27" name="Rectangle 17"/>
            <p:cNvSpPr>
              <a:spLocks noChangeArrowheads="1"/>
            </p:cNvSpPr>
            <p:nvPr/>
          </p:nvSpPr>
          <p:spPr bwMode="auto">
            <a:xfrm>
              <a:off x="3100" y="1340"/>
              <a:ext cx="2057" cy="6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compare st0 and st1, and set the </a:t>
              </a:r>
              <a:r>
                <a:rPr lang="en-US" sz="1600" i="1" dirty="0" err="1">
                  <a:latin typeface="Times New Roman" pitchFamily="18" charset="0"/>
                  <a:cs typeface="Times New Roman" pitchFamily="18" charset="0"/>
                </a:rPr>
                <a:t>eflags</a:t>
              </a:r>
              <a:endParaRPr lang="en-US" sz="1600" i="1" dirty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register (first register has to be st0)</a:t>
              </a:r>
            </a:p>
            <a:p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compare st0 and st1, and set the </a:t>
              </a:r>
              <a:r>
                <a:rPr lang="en-US" sz="1600" i="1" dirty="0" err="1">
                  <a:latin typeface="Times New Roman" pitchFamily="18" charset="0"/>
                  <a:cs typeface="Times New Roman" pitchFamily="18" charset="0"/>
                </a:rPr>
                <a:t>eflags</a:t>
              </a:r>
              <a:endParaRPr lang="en-US" sz="1600" i="1" dirty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register; pop the FP stack</a:t>
              </a:r>
            </a:p>
          </p:txBody>
        </p:sp>
        <p:sp>
          <p:nvSpPr>
            <p:cNvPr id="30728" name="Freeform 18"/>
            <p:cNvSpPr>
              <a:spLocks noEditPoints="1"/>
            </p:cNvSpPr>
            <p:nvPr/>
          </p:nvSpPr>
          <p:spPr bwMode="auto">
            <a:xfrm>
              <a:off x="1018" y="1323"/>
              <a:ext cx="4445" cy="641"/>
            </a:xfrm>
            <a:custGeom>
              <a:avLst/>
              <a:gdLst>
                <a:gd name="T0" fmla="*/ 502 w 506"/>
                <a:gd name="T1" fmla="*/ 37 h 73"/>
                <a:gd name="T2" fmla="*/ 502 w 506"/>
                <a:gd name="T3" fmla="*/ 0 h 73"/>
                <a:gd name="T4" fmla="*/ 506 w 506"/>
                <a:gd name="T5" fmla="*/ 37 h 73"/>
                <a:gd name="T6" fmla="*/ 506 w 506"/>
                <a:gd name="T7" fmla="*/ 0 h 73"/>
                <a:gd name="T8" fmla="*/ 0 w 506"/>
                <a:gd name="T9" fmla="*/ 37 h 73"/>
                <a:gd name="T10" fmla="*/ 506 w 506"/>
                <a:gd name="T11" fmla="*/ 37 h 73"/>
                <a:gd name="T12" fmla="*/ 0 w 506"/>
                <a:gd name="T13" fmla="*/ 73 h 73"/>
                <a:gd name="T14" fmla="*/ 0 w 506"/>
                <a:gd name="T15" fmla="*/ 37 h 73"/>
                <a:gd name="T16" fmla="*/ 4 w 506"/>
                <a:gd name="T17" fmla="*/ 73 h 73"/>
                <a:gd name="T18" fmla="*/ 4 w 506"/>
                <a:gd name="T19" fmla="*/ 37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06" h="73">
                  <a:moveTo>
                    <a:pt x="502" y="37"/>
                  </a:moveTo>
                  <a:lnTo>
                    <a:pt x="502" y="0"/>
                  </a:lnTo>
                  <a:moveTo>
                    <a:pt x="506" y="37"/>
                  </a:moveTo>
                  <a:lnTo>
                    <a:pt x="506" y="0"/>
                  </a:lnTo>
                  <a:moveTo>
                    <a:pt x="0" y="37"/>
                  </a:moveTo>
                  <a:lnTo>
                    <a:pt x="506" y="37"/>
                  </a:lnTo>
                  <a:moveTo>
                    <a:pt x="0" y="73"/>
                  </a:moveTo>
                  <a:lnTo>
                    <a:pt x="0" y="37"/>
                  </a:lnTo>
                  <a:moveTo>
                    <a:pt x="4" y="73"/>
                  </a:moveTo>
                  <a:lnTo>
                    <a:pt x="4" y="37"/>
                  </a:lnTo>
                </a:path>
              </a:pathLst>
            </a:custGeom>
            <a:noFill/>
            <a:ln w="9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29" name="Line 19"/>
            <p:cNvSpPr>
              <a:spLocks noChangeShapeType="1"/>
            </p:cNvSpPr>
            <p:nvPr/>
          </p:nvSpPr>
          <p:spPr bwMode="auto">
            <a:xfrm flipV="1">
              <a:off x="2081" y="1648"/>
              <a:ext cx="0" cy="316"/>
            </a:xfrm>
            <a:prstGeom prst="line">
              <a:avLst/>
            </a:prstGeom>
            <a:noFill/>
            <a:ln w="9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30" name="Line 20"/>
            <p:cNvSpPr>
              <a:spLocks noChangeShapeType="1"/>
            </p:cNvSpPr>
            <p:nvPr/>
          </p:nvSpPr>
          <p:spPr bwMode="auto">
            <a:xfrm flipV="1">
              <a:off x="3021" y="1648"/>
              <a:ext cx="0" cy="316"/>
            </a:xfrm>
            <a:prstGeom prst="line">
              <a:avLst/>
            </a:prstGeom>
            <a:noFill/>
            <a:ln w="9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31" name="Freeform 21"/>
            <p:cNvSpPr>
              <a:spLocks noEditPoints="1"/>
            </p:cNvSpPr>
            <p:nvPr/>
          </p:nvSpPr>
          <p:spPr bwMode="auto">
            <a:xfrm>
              <a:off x="1018" y="1648"/>
              <a:ext cx="4445" cy="351"/>
            </a:xfrm>
            <a:custGeom>
              <a:avLst/>
              <a:gdLst>
                <a:gd name="T0" fmla="*/ 502 w 506"/>
                <a:gd name="T1" fmla="*/ 36 h 40"/>
                <a:gd name="T2" fmla="*/ 502 w 506"/>
                <a:gd name="T3" fmla="*/ 0 h 40"/>
                <a:gd name="T4" fmla="*/ 506 w 506"/>
                <a:gd name="T5" fmla="*/ 36 h 40"/>
                <a:gd name="T6" fmla="*/ 506 w 506"/>
                <a:gd name="T7" fmla="*/ 0 h 40"/>
                <a:gd name="T8" fmla="*/ 0 w 506"/>
                <a:gd name="T9" fmla="*/ 36 h 40"/>
                <a:gd name="T10" fmla="*/ 506 w 506"/>
                <a:gd name="T11" fmla="*/ 36 h 40"/>
                <a:gd name="T12" fmla="*/ 0 w 506"/>
                <a:gd name="T13" fmla="*/ 40 h 40"/>
                <a:gd name="T14" fmla="*/ 506 w 506"/>
                <a:gd name="T15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06" h="40">
                  <a:moveTo>
                    <a:pt x="502" y="36"/>
                  </a:moveTo>
                  <a:lnTo>
                    <a:pt x="502" y="0"/>
                  </a:lnTo>
                  <a:moveTo>
                    <a:pt x="506" y="36"/>
                  </a:moveTo>
                  <a:lnTo>
                    <a:pt x="506" y="0"/>
                  </a:lnTo>
                  <a:moveTo>
                    <a:pt x="0" y="36"/>
                  </a:moveTo>
                  <a:lnTo>
                    <a:pt x="506" y="36"/>
                  </a:lnTo>
                  <a:moveTo>
                    <a:pt x="0" y="40"/>
                  </a:moveTo>
                  <a:lnTo>
                    <a:pt x="506" y="40"/>
                  </a:lnTo>
                </a:path>
              </a:pathLst>
            </a:custGeom>
            <a:noFill/>
            <a:ln w="9" cap="flat">
              <a:solidFill>
                <a:srgbClr val="1A1B1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7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2362200" y="228601"/>
            <a:ext cx="7416800" cy="936625"/>
          </a:xfrm>
        </p:spPr>
        <p:txBody>
          <a:bodyPr vert="horz" lIns="0" tIns="0" rIns="0" bIns="0" rtlCol="0" anchor="ctr">
            <a:norm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fr-FR" dirty="0" err="1">
                <a:solidFill>
                  <a:schemeClr val="tx1"/>
                </a:solidFill>
              </a:rPr>
              <a:t>Example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48000" y="1581001"/>
            <a:ext cx="7086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Compare sin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(2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θ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sin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θ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θ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. Verify that they have the same value for any given value of θ. Assume that θ is stored in the data section at the label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theta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, and the threshold for floating point comparison is stored at label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threshold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. Save the result in </a:t>
            </a:r>
            <a:r>
              <a:rPr lang="en-US" sz="1600" i="1" dirty="0" err="1">
                <a:latin typeface="Times New Roman" pitchFamily="18" charset="0"/>
                <a:cs typeface="Times New Roman" pitchFamily="18" charset="0"/>
              </a:rPr>
              <a:t>eax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 (1 if equal, and 0 if unequal).</a:t>
            </a:r>
          </a:p>
          <a:p>
            <a:r>
              <a:rPr lang="en-US" sz="1600" b="1" i="1" dirty="0">
                <a:latin typeface="Times New Roman" pitchFamily="18" charset="0"/>
                <a:cs typeface="Times New Roman" pitchFamily="18" charset="0"/>
              </a:rPr>
              <a:t>Answer: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00400" y="3124201"/>
            <a:ext cx="6705600" cy="3108543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200400" y="3124202"/>
            <a:ext cx="67056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i="1" dirty="0">
                <a:latin typeface="Courier New" pitchFamily="49" charset="0"/>
                <a:cs typeface="Courier New" pitchFamily="49" charset="0"/>
              </a:rPr>
              <a:t>; compute sin(2*theta), and save in [</a:t>
            </a:r>
            <a:r>
              <a:rPr lang="en-US" sz="1400" i="1" dirty="0" err="1">
                <a:latin typeface="Courier New" pitchFamily="49" charset="0"/>
                <a:cs typeface="Courier New" pitchFamily="49" charset="0"/>
              </a:rPr>
              <a:t>esp</a:t>
            </a:r>
            <a:r>
              <a:rPr lang="en-US" sz="1400" i="1" dirty="0">
                <a:latin typeface="Courier New" pitchFamily="49" charset="0"/>
                <a:cs typeface="Courier New" pitchFamily="49" charset="0"/>
              </a:rPr>
              <a:t>]</a:t>
            </a:r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i="1" dirty="0" err="1">
                <a:latin typeface="Courier New" pitchFamily="49" charset="0"/>
                <a:cs typeface="Courier New" pitchFamily="49" charset="0"/>
              </a:rPr>
              <a:t>fld</a:t>
            </a:r>
            <a:r>
              <a:rPr lang="en-US" sz="1400" i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i="1" dirty="0" err="1">
                <a:latin typeface="Courier New" pitchFamily="49" charset="0"/>
                <a:cs typeface="Courier New" pitchFamily="49" charset="0"/>
              </a:rPr>
              <a:t>dword</a:t>
            </a:r>
            <a:r>
              <a:rPr lang="en-US" sz="1400" i="1" dirty="0">
                <a:latin typeface="Courier New" pitchFamily="49" charset="0"/>
                <a:cs typeface="Courier New" pitchFamily="49" charset="0"/>
              </a:rPr>
              <a:t> [theta]</a:t>
            </a:r>
          </a:p>
          <a:p>
            <a:r>
              <a:rPr lang="en-US" sz="1400" i="1" dirty="0" err="1">
                <a:latin typeface="Courier New" pitchFamily="49" charset="0"/>
                <a:cs typeface="Courier New" pitchFamily="49" charset="0"/>
              </a:rPr>
              <a:t>fadd</a:t>
            </a:r>
            <a:r>
              <a:rPr lang="en-US" sz="1400" i="1" dirty="0">
                <a:latin typeface="Courier New" pitchFamily="49" charset="0"/>
                <a:cs typeface="Courier New" pitchFamily="49" charset="0"/>
              </a:rPr>
              <a:t> st0, st0             ; st0 = theta + theta</a:t>
            </a:r>
          </a:p>
          <a:p>
            <a:r>
              <a:rPr lang="en-US" sz="1400" i="1" dirty="0" err="1">
                <a:latin typeface="Courier New" pitchFamily="49" charset="0"/>
                <a:cs typeface="Courier New" pitchFamily="49" charset="0"/>
              </a:rPr>
              <a:t>fsin</a:t>
            </a:r>
            <a:endParaRPr lang="en-US" sz="1400" i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i="1" dirty="0" err="1">
                <a:latin typeface="Courier New" pitchFamily="49" charset="0"/>
                <a:cs typeface="Courier New" pitchFamily="49" charset="0"/>
              </a:rPr>
              <a:t>fstp</a:t>
            </a:r>
            <a:r>
              <a:rPr lang="en-US" sz="1400" i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i="1" dirty="0" err="1">
                <a:latin typeface="Courier New" pitchFamily="49" charset="0"/>
                <a:cs typeface="Courier New" pitchFamily="49" charset="0"/>
              </a:rPr>
              <a:t>dword</a:t>
            </a:r>
            <a:r>
              <a:rPr lang="en-US" sz="1400" i="1" dirty="0">
                <a:latin typeface="Courier New" pitchFamily="49" charset="0"/>
                <a:cs typeface="Courier New" pitchFamily="49" charset="0"/>
              </a:rPr>
              <a:t> [</a:t>
            </a:r>
            <a:r>
              <a:rPr lang="en-US" sz="1400" i="1" dirty="0" err="1">
                <a:latin typeface="Courier New" pitchFamily="49" charset="0"/>
                <a:cs typeface="Courier New" pitchFamily="49" charset="0"/>
              </a:rPr>
              <a:t>esp</a:t>
            </a:r>
            <a:r>
              <a:rPr lang="en-US" sz="1400" i="1" dirty="0">
                <a:latin typeface="Courier New" pitchFamily="49" charset="0"/>
                <a:cs typeface="Courier New" pitchFamily="49" charset="0"/>
              </a:rPr>
              <a:t>]          ; store the value</a:t>
            </a:r>
          </a:p>
          <a:p>
            <a:endParaRPr lang="en-US" sz="1400" i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i="1" dirty="0">
                <a:latin typeface="Courier New" pitchFamily="49" charset="0"/>
                <a:cs typeface="Courier New" pitchFamily="49" charset="0"/>
              </a:rPr>
              <a:t>                          ; compute (2*sin(theta)*</a:t>
            </a:r>
            <a:r>
              <a:rPr lang="en-US" sz="1400" i="1" dirty="0" err="1">
                <a:latin typeface="Courier New" pitchFamily="49" charset="0"/>
                <a:cs typeface="Courier New" pitchFamily="49" charset="0"/>
              </a:rPr>
              <a:t>cos</a:t>
            </a:r>
            <a:r>
              <a:rPr lang="en-US" sz="1400" i="1" dirty="0">
                <a:latin typeface="Courier New" pitchFamily="49" charset="0"/>
                <a:cs typeface="Courier New" pitchFamily="49" charset="0"/>
              </a:rPr>
              <a:t>(theta))</a:t>
            </a:r>
          </a:p>
          <a:p>
            <a:r>
              <a:rPr lang="en-US" sz="1400" i="1" dirty="0" err="1">
                <a:latin typeface="Courier New" pitchFamily="49" charset="0"/>
                <a:cs typeface="Courier New" pitchFamily="49" charset="0"/>
              </a:rPr>
              <a:t>fld</a:t>
            </a:r>
            <a:r>
              <a:rPr lang="en-US" sz="1400" i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i="1" dirty="0" err="1">
                <a:latin typeface="Courier New" pitchFamily="49" charset="0"/>
                <a:cs typeface="Courier New" pitchFamily="49" charset="0"/>
              </a:rPr>
              <a:t>dword</a:t>
            </a:r>
            <a:r>
              <a:rPr lang="en-US" sz="1400" i="1" dirty="0">
                <a:latin typeface="Courier New" pitchFamily="49" charset="0"/>
                <a:cs typeface="Courier New" pitchFamily="49" charset="0"/>
              </a:rPr>
              <a:t> [theta]</a:t>
            </a:r>
          </a:p>
          <a:p>
            <a:r>
              <a:rPr lang="en-US" sz="1400" i="1" dirty="0" err="1">
                <a:latin typeface="Courier New" pitchFamily="49" charset="0"/>
                <a:cs typeface="Courier New" pitchFamily="49" charset="0"/>
              </a:rPr>
              <a:t>fst</a:t>
            </a:r>
            <a:r>
              <a:rPr lang="en-US" sz="1400" i="1" dirty="0">
                <a:latin typeface="Courier New" pitchFamily="49" charset="0"/>
                <a:cs typeface="Courier New" pitchFamily="49" charset="0"/>
              </a:rPr>
              <a:t> st1			; st1 = st0 = theta</a:t>
            </a:r>
          </a:p>
          <a:p>
            <a:r>
              <a:rPr lang="en-US" sz="1400" i="1" dirty="0" err="1">
                <a:latin typeface="Courier New" pitchFamily="49" charset="0"/>
                <a:cs typeface="Courier New" pitchFamily="49" charset="0"/>
              </a:rPr>
              <a:t>fsin</a:t>
            </a:r>
            <a:r>
              <a:rPr lang="en-US" sz="1400" i="1" dirty="0">
                <a:latin typeface="Courier New" pitchFamily="49" charset="0"/>
                <a:cs typeface="Courier New" pitchFamily="49" charset="0"/>
              </a:rPr>
              <a:t>			; st0 = sin(theta)</a:t>
            </a:r>
          </a:p>
          <a:p>
            <a:r>
              <a:rPr lang="en-US" sz="1400" i="1" dirty="0" err="1">
                <a:latin typeface="Courier New" pitchFamily="49" charset="0"/>
                <a:cs typeface="Courier New" pitchFamily="49" charset="0"/>
              </a:rPr>
              <a:t>fxch</a:t>
            </a:r>
            <a:r>
              <a:rPr lang="en-US" sz="1400" i="1" dirty="0">
                <a:latin typeface="Courier New" pitchFamily="49" charset="0"/>
                <a:cs typeface="Courier New" pitchFamily="49" charset="0"/>
              </a:rPr>
              <a:t>			; swap st0 and st1 (st1=sin(theta))</a:t>
            </a:r>
          </a:p>
          <a:p>
            <a:r>
              <a:rPr lang="en-US" sz="1400" i="1" dirty="0" err="1">
                <a:latin typeface="Courier New" pitchFamily="49" charset="0"/>
                <a:cs typeface="Courier New" pitchFamily="49" charset="0"/>
              </a:rPr>
              <a:t>fcos</a:t>
            </a:r>
            <a:r>
              <a:rPr lang="en-US" sz="1400" i="1" dirty="0">
                <a:latin typeface="Courier New" pitchFamily="49" charset="0"/>
                <a:cs typeface="Courier New" pitchFamily="49" charset="0"/>
              </a:rPr>
              <a:t> 	                 ; st0 = </a:t>
            </a:r>
            <a:r>
              <a:rPr lang="en-US" sz="1400" i="1" dirty="0" err="1">
                <a:latin typeface="Courier New" pitchFamily="49" charset="0"/>
                <a:cs typeface="Courier New" pitchFamily="49" charset="0"/>
              </a:rPr>
              <a:t>cos</a:t>
            </a:r>
            <a:r>
              <a:rPr lang="en-US" sz="1400" i="1" dirty="0">
                <a:latin typeface="Courier New" pitchFamily="49" charset="0"/>
                <a:cs typeface="Courier New" pitchFamily="49" charset="0"/>
              </a:rPr>
              <a:t>(theta)</a:t>
            </a:r>
          </a:p>
          <a:p>
            <a:r>
              <a:rPr lang="en-US" sz="1400" i="1" dirty="0" err="1">
                <a:latin typeface="Courier New" pitchFamily="49" charset="0"/>
                <a:cs typeface="Courier New" pitchFamily="49" charset="0"/>
              </a:rPr>
              <a:t>fmul</a:t>
            </a:r>
            <a:r>
              <a:rPr lang="en-US" sz="1400" i="1" dirty="0">
                <a:latin typeface="Courier New" pitchFamily="49" charset="0"/>
                <a:cs typeface="Courier New" pitchFamily="49" charset="0"/>
              </a:rPr>
              <a:t> st0, st1            ; st0 = sin(theta) * </a:t>
            </a:r>
            <a:r>
              <a:rPr lang="en-US" sz="1400" i="1" dirty="0" err="1">
                <a:latin typeface="Courier New" pitchFamily="49" charset="0"/>
                <a:cs typeface="Courier New" pitchFamily="49" charset="0"/>
              </a:rPr>
              <a:t>cos</a:t>
            </a:r>
            <a:r>
              <a:rPr lang="en-US" sz="1400" i="1" dirty="0">
                <a:latin typeface="Courier New" pitchFamily="49" charset="0"/>
                <a:cs typeface="Courier New" pitchFamily="49" charset="0"/>
              </a:rPr>
              <a:t> (theta)</a:t>
            </a:r>
          </a:p>
          <a:p>
            <a:r>
              <a:rPr lang="en-US" sz="1400" i="1" dirty="0" err="1">
                <a:latin typeface="Courier New" pitchFamily="49" charset="0"/>
                <a:cs typeface="Courier New" pitchFamily="49" charset="0"/>
              </a:rPr>
              <a:t>fadd</a:t>
            </a:r>
            <a:r>
              <a:rPr lang="en-US" sz="1400" i="1" dirty="0">
                <a:latin typeface="Courier New" pitchFamily="49" charset="0"/>
                <a:cs typeface="Courier New" pitchFamily="49" charset="0"/>
              </a:rPr>
              <a:t> st0, st0            ; st0 = st0 + st0</a:t>
            </a:r>
            <a:endParaRPr lang="en-US" sz="14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7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2286000" y="228601"/>
            <a:ext cx="7416800" cy="936625"/>
          </a:xfrm>
        </p:spPr>
        <p:txBody>
          <a:bodyPr vert="horz" lIns="0" tIns="0" rIns="0" bIns="0" rtlCol="0" anchor="ctr">
            <a:norm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fr-FR" dirty="0" err="1">
                <a:solidFill>
                  <a:schemeClr val="tx1"/>
                </a:solidFill>
              </a:rPr>
              <a:t>Example</a:t>
            </a:r>
            <a:r>
              <a:rPr lang="fr-FR" dirty="0">
                <a:solidFill>
                  <a:schemeClr val="tx1"/>
                </a:solidFill>
              </a:rPr>
              <a:t> – II</a:t>
            </a:r>
          </a:p>
        </p:txBody>
      </p:sp>
      <p:sp>
        <p:nvSpPr>
          <p:cNvPr id="7" name="Rectangle 6"/>
          <p:cNvSpPr/>
          <p:nvPr/>
        </p:nvSpPr>
        <p:spPr>
          <a:xfrm>
            <a:off x="2743200" y="1676400"/>
            <a:ext cx="7620000" cy="342900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743200" y="1676402"/>
            <a:ext cx="7543800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i="1" dirty="0">
                <a:latin typeface="Courier New" pitchFamily="49" charset="0"/>
                <a:cs typeface="Courier New" pitchFamily="49" charset="0"/>
              </a:rPr>
              <a:t>; compute the modulus of the difference</a:t>
            </a:r>
          </a:p>
          <a:p>
            <a:r>
              <a:rPr lang="en-US" sz="1400" i="1" dirty="0" err="1">
                <a:latin typeface="Courier New" pitchFamily="49" charset="0"/>
                <a:cs typeface="Courier New" pitchFamily="49" charset="0"/>
              </a:rPr>
              <a:t>fld</a:t>
            </a:r>
            <a:r>
              <a:rPr lang="en-US" sz="1400" i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i="1" dirty="0" err="1">
                <a:latin typeface="Courier New" pitchFamily="49" charset="0"/>
                <a:cs typeface="Courier New" pitchFamily="49" charset="0"/>
              </a:rPr>
              <a:t>dword</a:t>
            </a:r>
            <a:r>
              <a:rPr lang="en-US" sz="1400" i="1" dirty="0">
                <a:latin typeface="Courier New" pitchFamily="49" charset="0"/>
                <a:cs typeface="Courier New" pitchFamily="49" charset="0"/>
              </a:rPr>
              <a:t> [</a:t>
            </a:r>
            <a:r>
              <a:rPr lang="en-US" sz="1400" i="1" dirty="0" err="1">
                <a:latin typeface="Courier New" pitchFamily="49" charset="0"/>
                <a:cs typeface="Courier New" pitchFamily="49" charset="0"/>
              </a:rPr>
              <a:t>esp</a:t>
            </a:r>
            <a:r>
              <a:rPr lang="en-US" sz="1400" i="1" dirty="0">
                <a:latin typeface="Courier New" pitchFamily="49" charset="0"/>
                <a:cs typeface="Courier New" pitchFamily="49" charset="0"/>
              </a:rPr>
              <a:t>]        ; load (sin(2*theta))</a:t>
            </a:r>
          </a:p>
          <a:p>
            <a:r>
              <a:rPr lang="en-US" sz="1400" i="1" dirty="0" err="1">
                <a:latin typeface="Courier New" pitchFamily="49" charset="0"/>
                <a:cs typeface="Courier New" pitchFamily="49" charset="0"/>
              </a:rPr>
              <a:t>fsub</a:t>
            </a:r>
            <a:r>
              <a:rPr lang="en-US" sz="1400" i="1" dirty="0">
                <a:latin typeface="Courier New" pitchFamily="49" charset="0"/>
                <a:cs typeface="Courier New" pitchFamily="49" charset="0"/>
              </a:rPr>
              <a:t> st0, st1    	      ; st0 = sin(2*theta)- 2*sin(theta)</a:t>
            </a:r>
            <a:r>
              <a:rPr lang="en-US" sz="1400" i="1" dirty="0" err="1">
                <a:latin typeface="Courier New" pitchFamily="49" charset="0"/>
                <a:cs typeface="Courier New" pitchFamily="49" charset="0"/>
              </a:rPr>
              <a:t>cos</a:t>
            </a:r>
            <a:r>
              <a:rPr lang="en-US" sz="1400" i="1" dirty="0">
                <a:latin typeface="Courier New" pitchFamily="49" charset="0"/>
                <a:cs typeface="Courier New" pitchFamily="49" charset="0"/>
              </a:rPr>
              <a:t>(theta) 	      </a:t>
            </a:r>
          </a:p>
          <a:p>
            <a:r>
              <a:rPr lang="en-US" sz="1400" i="1" dirty="0" err="1">
                <a:latin typeface="Courier New" pitchFamily="49" charset="0"/>
                <a:cs typeface="Courier New" pitchFamily="49" charset="0"/>
              </a:rPr>
              <a:t>fabs</a:t>
            </a:r>
            <a:r>
              <a:rPr lang="en-US" sz="1400" i="1" dirty="0">
                <a:latin typeface="Courier New" pitchFamily="49" charset="0"/>
                <a:cs typeface="Courier New" pitchFamily="49" charset="0"/>
              </a:rPr>
              <a:t>		</a:t>
            </a:r>
          </a:p>
          <a:p>
            <a:endParaRPr lang="en-US" sz="1400" i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i="1" dirty="0">
                <a:latin typeface="Courier New" pitchFamily="49" charset="0"/>
                <a:cs typeface="Courier New" pitchFamily="49" charset="0"/>
              </a:rPr>
              <a:t>; compare</a:t>
            </a:r>
          </a:p>
          <a:p>
            <a:r>
              <a:rPr lang="en-US" sz="1400" i="1" dirty="0" err="1">
                <a:latin typeface="Courier New" pitchFamily="49" charset="0"/>
                <a:cs typeface="Courier New" pitchFamily="49" charset="0"/>
              </a:rPr>
              <a:t>fld</a:t>
            </a:r>
            <a:r>
              <a:rPr lang="en-US" sz="1400" i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i="1" dirty="0" err="1">
                <a:latin typeface="Courier New" pitchFamily="49" charset="0"/>
                <a:cs typeface="Courier New" pitchFamily="49" charset="0"/>
              </a:rPr>
              <a:t>dword</a:t>
            </a:r>
            <a:r>
              <a:rPr lang="en-US" sz="1400" i="1" dirty="0">
                <a:latin typeface="Courier New" pitchFamily="49" charset="0"/>
                <a:cs typeface="Courier New" pitchFamily="49" charset="0"/>
              </a:rPr>
              <a:t> [threshold]</a:t>
            </a:r>
          </a:p>
          <a:p>
            <a:r>
              <a:rPr lang="en-US" sz="1400" i="1" dirty="0" err="1">
                <a:latin typeface="Courier New" pitchFamily="49" charset="0"/>
                <a:cs typeface="Courier New" pitchFamily="49" charset="0"/>
              </a:rPr>
              <a:t>fcomi</a:t>
            </a:r>
            <a:r>
              <a:rPr lang="en-US" sz="1400" i="1" dirty="0">
                <a:latin typeface="Courier New" pitchFamily="49" charset="0"/>
                <a:cs typeface="Courier New" pitchFamily="49" charset="0"/>
              </a:rPr>
              <a:t> st0, st1         ; compare</a:t>
            </a:r>
          </a:p>
          <a:p>
            <a:r>
              <a:rPr lang="en-US" sz="1400" i="1" dirty="0" err="1">
                <a:latin typeface="Courier New" pitchFamily="49" charset="0"/>
                <a:cs typeface="Courier New" pitchFamily="49" charset="0"/>
              </a:rPr>
              <a:t>ja</a:t>
            </a:r>
            <a:r>
              <a:rPr lang="en-US" sz="1400" i="1" dirty="0">
                <a:latin typeface="Courier New" pitchFamily="49" charset="0"/>
                <a:cs typeface="Courier New" pitchFamily="49" charset="0"/>
              </a:rPr>
              <a:t> .equal	      ; threshold &gt; difference (a for above)  	</a:t>
            </a:r>
          </a:p>
          <a:p>
            <a:r>
              <a:rPr lang="en-US" sz="1400" i="1" dirty="0" err="1"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sz="1400" i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i="1" dirty="0" err="1">
                <a:latin typeface="Courier New" pitchFamily="49" charset="0"/>
                <a:cs typeface="Courier New" pitchFamily="49" charset="0"/>
              </a:rPr>
              <a:t>eax</a:t>
            </a:r>
            <a:r>
              <a:rPr lang="en-US" sz="1400" i="1" dirty="0">
                <a:latin typeface="Courier New" pitchFamily="49" charset="0"/>
                <a:cs typeface="Courier New" pitchFamily="49" charset="0"/>
              </a:rPr>
              <a:t>, 0	      ; else not equal</a:t>
            </a:r>
          </a:p>
          <a:p>
            <a:r>
              <a:rPr lang="en-US" sz="1400" i="1" dirty="0" err="1">
                <a:latin typeface="Courier New" pitchFamily="49" charset="0"/>
                <a:cs typeface="Courier New" pitchFamily="49" charset="0"/>
              </a:rPr>
              <a:t>jmp</a:t>
            </a:r>
            <a:r>
              <a:rPr lang="en-US" sz="1400" i="1" dirty="0">
                <a:latin typeface="Courier New" pitchFamily="49" charset="0"/>
                <a:cs typeface="Courier New" pitchFamily="49" charset="0"/>
              </a:rPr>
              <a:t> .exit      </a:t>
            </a:r>
          </a:p>
          <a:p>
            <a:endParaRPr lang="en-US" sz="1400" i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i="1" dirty="0">
                <a:latin typeface="Courier New" pitchFamily="49" charset="0"/>
                <a:cs typeface="Courier New" pitchFamily="49" charset="0"/>
              </a:rPr>
              <a:t>.equal:</a:t>
            </a:r>
          </a:p>
          <a:p>
            <a:r>
              <a:rPr lang="en-US" sz="1400" i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i="1" dirty="0" err="1"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sz="1400" i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i="1" dirty="0" err="1">
                <a:latin typeface="Courier New" pitchFamily="49" charset="0"/>
                <a:cs typeface="Courier New" pitchFamily="49" charset="0"/>
              </a:rPr>
              <a:t>eax</a:t>
            </a:r>
            <a:r>
              <a:rPr lang="en-US" sz="1400" i="1" dirty="0">
                <a:latin typeface="Courier New" pitchFamily="49" charset="0"/>
                <a:cs typeface="Courier New" pitchFamily="49" charset="0"/>
              </a:rPr>
              <a:t>, 1    ; values are equal</a:t>
            </a:r>
          </a:p>
          <a:p>
            <a:r>
              <a:rPr lang="en-US" sz="1400" i="1" dirty="0">
                <a:latin typeface="Courier New" pitchFamily="49" charset="0"/>
                <a:cs typeface="Courier New" pitchFamily="49" charset="0"/>
              </a:rPr>
              <a:t>.exit:</a:t>
            </a:r>
            <a:endParaRPr lang="en-US" sz="14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7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2438400" y="349251"/>
            <a:ext cx="7416800" cy="936625"/>
          </a:xfrm>
        </p:spPr>
        <p:txBody>
          <a:bodyPr vert="horz" lIns="0" tIns="0" rIns="0" bIns="0" rtlCol="0" anchor="ctr">
            <a:norm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fr-FR" dirty="0" err="1">
                <a:solidFill>
                  <a:schemeClr val="tx1"/>
                </a:solidFill>
              </a:rPr>
              <a:t>Stack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Cleanup</a:t>
            </a:r>
            <a:r>
              <a:rPr lang="fr-FR" dirty="0">
                <a:solidFill>
                  <a:schemeClr val="tx1"/>
                </a:solidFill>
              </a:rPr>
              <a:t> Instructions</a:t>
            </a:r>
          </a:p>
        </p:txBody>
      </p:sp>
      <p:grpSp>
        <p:nvGrpSpPr>
          <p:cNvPr id="3" name="Group 5"/>
          <p:cNvGrpSpPr>
            <a:grpSpLocks noChangeAspect="1"/>
          </p:cNvGrpSpPr>
          <p:nvPr/>
        </p:nvGrpSpPr>
        <p:grpSpPr bwMode="auto">
          <a:xfrm>
            <a:off x="2573338" y="2693988"/>
            <a:ext cx="7027863" cy="1344613"/>
            <a:chOff x="1008" y="960"/>
            <a:chExt cx="4427" cy="847"/>
          </a:xfrm>
        </p:grpSpPr>
        <p:sp>
          <p:nvSpPr>
            <p:cNvPr id="7" name="AutoShape 4"/>
            <p:cNvSpPr>
              <a:spLocks noChangeAspect="1" noChangeArrowheads="1" noTextEdit="1"/>
            </p:cNvSpPr>
            <p:nvPr/>
          </p:nvSpPr>
          <p:spPr bwMode="auto">
            <a:xfrm>
              <a:off x="1008" y="960"/>
              <a:ext cx="4427" cy="8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6"/>
            <p:cNvSpPr>
              <a:spLocks noEditPoints="1"/>
            </p:cNvSpPr>
            <p:nvPr/>
          </p:nvSpPr>
          <p:spPr bwMode="auto">
            <a:xfrm>
              <a:off x="1028" y="980"/>
              <a:ext cx="4379" cy="218"/>
            </a:xfrm>
            <a:custGeom>
              <a:avLst/>
              <a:gdLst>
                <a:gd name="T0" fmla="*/ 0 w 441"/>
                <a:gd name="T1" fmla="*/ 0 h 22"/>
                <a:gd name="T2" fmla="*/ 441 w 441"/>
                <a:gd name="T3" fmla="*/ 0 h 22"/>
                <a:gd name="T4" fmla="*/ 0 w 441"/>
                <a:gd name="T5" fmla="*/ 4 h 22"/>
                <a:gd name="T6" fmla="*/ 441 w 441"/>
                <a:gd name="T7" fmla="*/ 4 h 22"/>
                <a:gd name="T8" fmla="*/ 0 w 441"/>
                <a:gd name="T9" fmla="*/ 22 h 22"/>
                <a:gd name="T10" fmla="*/ 0 w 441"/>
                <a:gd name="T11" fmla="*/ 4 h 22"/>
                <a:gd name="T12" fmla="*/ 4 w 441"/>
                <a:gd name="T13" fmla="*/ 22 h 22"/>
                <a:gd name="T14" fmla="*/ 4 w 441"/>
                <a:gd name="T15" fmla="*/ 4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41" h="22">
                  <a:moveTo>
                    <a:pt x="0" y="0"/>
                  </a:moveTo>
                  <a:lnTo>
                    <a:pt x="441" y="0"/>
                  </a:lnTo>
                  <a:moveTo>
                    <a:pt x="0" y="4"/>
                  </a:moveTo>
                  <a:lnTo>
                    <a:pt x="441" y="4"/>
                  </a:lnTo>
                  <a:moveTo>
                    <a:pt x="0" y="22"/>
                  </a:moveTo>
                  <a:lnTo>
                    <a:pt x="0" y="4"/>
                  </a:lnTo>
                  <a:moveTo>
                    <a:pt x="4" y="22"/>
                  </a:moveTo>
                  <a:lnTo>
                    <a:pt x="4" y="4"/>
                  </a:lnTo>
                </a:path>
              </a:pathLst>
            </a:custGeom>
            <a:noFill/>
            <a:ln w="0">
              <a:solidFill>
                <a:srgbClr val="1A1B1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1157" y="1010"/>
              <a:ext cx="629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900">
                  <a:solidFill>
                    <a:srgbClr val="1A1B1C"/>
                  </a:solidFill>
                  <a:latin typeface="Times New Roman" pitchFamily="18" charset="0"/>
                </a:rPr>
                <a:t>Semantics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10" name="Line 8"/>
            <p:cNvSpPr>
              <a:spLocks noChangeShapeType="1"/>
            </p:cNvSpPr>
            <p:nvPr/>
          </p:nvSpPr>
          <p:spPr bwMode="auto">
            <a:xfrm flipV="1">
              <a:off x="1892" y="1020"/>
              <a:ext cx="0" cy="178"/>
            </a:xfrm>
            <a:prstGeom prst="line">
              <a:avLst/>
            </a:prstGeom>
            <a:noFill/>
            <a:ln w="0">
              <a:solidFill>
                <a:srgbClr val="1A1B1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>
              <a:off x="1991" y="1010"/>
              <a:ext cx="544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900">
                  <a:solidFill>
                    <a:srgbClr val="1A1B1C"/>
                  </a:solidFill>
                  <a:latin typeface="Times New Roman" pitchFamily="18" charset="0"/>
                </a:rPr>
                <a:t>Example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12" name="Line 10"/>
            <p:cNvSpPr>
              <a:spLocks noChangeShapeType="1"/>
            </p:cNvSpPr>
            <p:nvPr/>
          </p:nvSpPr>
          <p:spPr bwMode="auto">
            <a:xfrm flipV="1">
              <a:off x="2647" y="1020"/>
              <a:ext cx="0" cy="178"/>
            </a:xfrm>
            <a:prstGeom prst="line">
              <a:avLst/>
            </a:prstGeom>
            <a:noFill/>
            <a:ln w="0">
              <a:solidFill>
                <a:srgbClr val="1A1B1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auto">
            <a:xfrm>
              <a:off x="2746" y="1010"/>
              <a:ext cx="740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900">
                  <a:solidFill>
                    <a:srgbClr val="1A1B1C"/>
                  </a:solidFill>
                  <a:latin typeface="Times New Roman" pitchFamily="18" charset="0"/>
                </a:rPr>
                <a:t>Explanation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14" name="Freeform 12"/>
            <p:cNvSpPr>
              <a:spLocks noEditPoints="1"/>
            </p:cNvSpPr>
            <p:nvPr/>
          </p:nvSpPr>
          <p:spPr bwMode="auto">
            <a:xfrm>
              <a:off x="1028" y="1020"/>
              <a:ext cx="4379" cy="357"/>
            </a:xfrm>
            <a:custGeom>
              <a:avLst/>
              <a:gdLst>
                <a:gd name="T0" fmla="*/ 437 w 441"/>
                <a:gd name="T1" fmla="*/ 18 h 36"/>
                <a:gd name="T2" fmla="*/ 437 w 441"/>
                <a:gd name="T3" fmla="*/ 0 h 36"/>
                <a:gd name="T4" fmla="*/ 441 w 441"/>
                <a:gd name="T5" fmla="*/ 18 h 36"/>
                <a:gd name="T6" fmla="*/ 441 w 441"/>
                <a:gd name="T7" fmla="*/ 0 h 36"/>
                <a:gd name="T8" fmla="*/ 0 w 441"/>
                <a:gd name="T9" fmla="*/ 18 h 36"/>
                <a:gd name="T10" fmla="*/ 441 w 441"/>
                <a:gd name="T11" fmla="*/ 18 h 36"/>
                <a:gd name="T12" fmla="*/ 0 w 441"/>
                <a:gd name="T13" fmla="*/ 36 h 36"/>
                <a:gd name="T14" fmla="*/ 0 w 441"/>
                <a:gd name="T15" fmla="*/ 18 h 36"/>
                <a:gd name="T16" fmla="*/ 4 w 441"/>
                <a:gd name="T17" fmla="*/ 36 h 36"/>
                <a:gd name="T18" fmla="*/ 4 w 441"/>
                <a:gd name="T19" fmla="*/ 18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41" h="36">
                  <a:moveTo>
                    <a:pt x="437" y="18"/>
                  </a:moveTo>
                  <a:lnTo>
                    <a:pt x="437" y="0"/>
                  </a:lnTo>
                  <a:moveTo>
                    <a:pt x="441" y="18"/>
                  </a:moveTo>
                  <a:lnTo>
                    <a:pt x="441" y="0"/>
                  </a:lnTo>
                  <a:moveTo>
                    <a:pt x="0" y="18"/>
                  </a:moveTo>
                  <a:lnTo>
                    <a:pt x="441" y="18"/>
                  </a:lnTo>
                  <a:moveTo>
                    <a:pt x="0" y="36"/>
                  </a:moveTo>
                  <a:lnTo>
                    <a:pt x="0" y="18"/>
                  </a:lnTo>
                  <a:moveTo>
                    <a:pt x="4" y="36"/>
                  </a:moveTo>
                  <a:lnTo>
                    <a:pt x="4" y="18"/>
                  </a:lnTo>
                </a:path>
              </a:pathLst>
            </a:custGeom>
            <a:noFill/>
            <a:ln w="0">
              <a:solidFill>
                <a:srgbClr val="1A1B1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auto">
            <a:xfrm>
              <a:off x="1155" y="1179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Arial" pitchFamily="34" charset="0"/>
              </a:endParaRPr>
            </a:p>
          </p:txBody>
        </p:sp>
        <p:sp>
          <p:nvSpPr>
            <p:cNvPr id="16" name="Rectangle 14"/>
            <p:cNvSpPr>
              <a:spLocks noChangeArrowheads="1"/>
            </p:cNvSpPr>
            <p:nvPr/>
          </p:nvSpPr>
          <p:spPr bwMode="auto">
            <a:xfrm>
              <a:off x="1152" y="1198"/>
              <a:ext cx="524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sz="1900" dirty="0" err="1">
                  <a:latin typeface="Times New Roman" pitchFamily="18" charset="0"/>
                  <a:cs typeface="Times New Roman" pitchFamily="18" charset="0"/>
                </a:rPr>
                <a:t>ffree</a:t>
              </a:r>
              <a:r>
                <a:rPr lang="en-US" sz="19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900" i="1" dirty="0" err="1">
                  <a:latin typeface="Times New Roman" pitchFamily="18" charset="0"/>
                  <a:cs typeface="Times New Roman" pitchFamily="18" charset="0"/>
                </a:rPr>
                <a:t>reg</a:t>
              </a:r>
              <a:endParaRPr lang="en-US" sz="1900" i="1" dirty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en-US" sz="1900" dirty="0" err="1">
                  <a:latin typeface="Times New Roman" pitchFamily="18" charset="0"/>
                  <a:cs typeface="Times New Roman" pitchFamily="18" charset="0"/>
                </a:rPr>
                <a:t>finit</a:t>
              </a:r>
              <a:endParaRPr lang="en-US" sz="19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" name="Line 15"/>
            <p:cNvSpPr>
              <a:spLocks noChangeShapeType="1"/>
            </p:cNvSpPr>
            <p:nvPr/>
          </p:nvSpPr>
          <p:spPr bwMode="auto">
            <a:xfrm flipV="1">
              <a:off x="1892" y="1198"/>
              <a:ext cx="0" cy="179"/>
            </a:xfrm>
            <a:prstGeom prst="line">
              <a:avLst/>
            </a:prstGeom>
            <a:noFill/>
            <a:ln w="0">
              <a:solidFill>
                <a:srgbClr val="1A1B1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Rectangle 17"/>
            <p:cNvSpPr>
              <a:spLocks noChangeArrowheads="1"/>
            </p:cNvSpPr>
            <p:nvPr/>
          </p:nvSpPr>
          <p:spPr bwMode="auto">
            <a:xfrm>
              <a:off x="1996" y="1198"/>
              <a:ext cx="504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sz="1900" dirty="0" err="1">
                  <a:latin typeface="Times New Roman" pitchFamily="18" charset="0"/>
                  <a:cs typeface="Times New Roman" pitchFamily="18" charset="0"/>
                </a:rPr>
                <a:t>ffree</a:t>
              </a:r>
              <a:r>
                <a:rPr lang="en-US" sz="1900" dirty="0">
                  <a:latin typeface="Times New Roman" pitchFamily="18" charset="0"/>
                  <a:cs typeface="Times New Roman" pitchFamily="18" charset="0"/>
                </a:rPr>
                <a:t> st4</a:t>
              </a:r>
            </a:p>
            <a:p>
              <a:r>
                <a:rPr lang="en-US" sz="1900" dirty="0" err="1">
                  <a:latin typeface="Times New Roman" pitchFamily="18" charset="0"/>
                  <a:cs typeface="Times New Roman" pitchFamily="18" charset="0"/>
                </a:rPr>
                <a:t>finit</a:t>
              </a:r>
              <a:endParaRPr lang="en-US" sz="19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" name="Line 18"/>
            <p:cNvSpPr>
              <a:spLocks noChangeShapeType="1"/>
            </p:cNvSpPr>
            <p:nvPr/>
          </p:nvSpPr>
          <p:spPr bwMode="auto">
            <a:xfrm flipV="1">
              <a:off x="2647" y="1198"/>
              <a:ext cx="0" cy="179"/>
            </a:xfrm>
            <a:prstGeom prst="line">
              <a:avLst/>
            </a:prstGeom>
            <a:noFill/>
            <a:ln w="0">
              <a:solidFill>
                <a:srgbClr val="1A1B1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Rectangle 19"/>
            <p:cNvSpPr>
              <a:spLocks noChangeArrowheads="1"/>
            </p:cNvSpPr>
            <p:nvPr/>
          </p:nvSpPr>
          <p:spPr bwMode="auto">
            <a:xfrm>
              <a:off x="2746" y="1198"/>
              <a:ext cx="2441" cy="5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sz="1900" dirty="0">
                  <a:latin typeface="Times New Roman" pitchFamily="18" charset="0"/>
                  <a:cs typeface="Times New Roman" pitchFamily="18" charset="0"/>
                </a:rPr>
                <a:t>Free st4</a:t>
              </a:r>
            </a:p>
            <a:p>
              <a:r>
                <a:rPr lang="en-US" sz="1900" dirty="0">
                  <a:latin typeface="Times New Roman" pitchFamily="18" charset="0"/>
                  <a:cs typeface="Times New Roman" pitchFamily="18" charset="0"/>
                </a:rPr>
                <a:t>Reset the status of the FP unit including</a:t>
              </a:r>
            </a:p>
            <a:p>
              <a:r>
                <a:rPr lang="en-US" sz="1900" dirty="0">
                  <a:latin typeface="Times New Roman" pitchFamily="18" charset="0"/>
                  <a:cs typeface="Times New Roman" pitchFamily="18" charset="0"/>
                </a:rPr>
                <a:t>the FP stack and registers</a:t>
              </a:r>
            </a:p>
          </p:txBody>
        </p:sp>
        <p:sp>
          <p:nvSpPr>
            <p:cNvPr id="22" name="Freeform 20"/>
            <p:cNvSpPr>
              <a:spLocks noEditPoints="1"/>
            </p:cNvSpPr>
            <p:nvPr/>
          </p:nvSpPr>
          <p:spPr bwMode="auto">
            <a:xfrm>
              <a:off x="1028" y="1198"/>
              <a:ext cx="4379" cy="546"/>
            </a:xfrm>
            <a:custGeom>
              <a:avLst/>
              <a:gdLst>
                <a:gd name="T0" fmla="*/ 437 w 441"/>
                <a:gd name="T1" fmla="*/ 18 h 55"/>
                <a:gd name="T2" fmla="*/ 437 w 441"/>
                <a:gd name="T3" fmla="*/ 0 h 55"/>
                <a:gd name="T4" fmla="*/ 441 w 441"/>
                <a:gd name="T5" fmla="*/ 18 h 55"/>
                <a:gd name="T6" fmla="*/ 441 w 441"/>
                <a:gd name="T7" fmla="*/ 0 h 55"/>
                <a:gd name="T8" fmla="*/ 0 w 441"/>
                <a:gd name="T9" fmla="*/ 19 h 55"/>
                <a:gd name="T10" fmla="*/ 441 w 441"/>
                <a:gd name="T11" fmla="*/ 19 h 55"/>
                <a:gd name="T12" fmla="*/ 0 w 441"/>
                <a:gd name="T13" fmla="*/ 55 h 55"/>
                <a:gd name="T14" fmla="*/ 0 w 441"/>
                <a:gd name="T15" fmla="*/ 19 h 55"/>
                <a:gd name="T16" fmla="*/ 4 w 441"/>
                <a:gd name="T17" fmla="*/ 55 h 55"/>
                <a:gd name="T18" fmla="*/ 4 w 441"/>
                <a:gd name="T19" fmla="*/ 19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41" h="55">
                  <a:moveTo>
                    <a:pt x="437" y="18"/>
                  </a:moveTo>
                  <a:lnTo>
                    <a:pt x="437" y="0"/>
                  </a:lnTo>
                  <a:moveTo>
                    <a:pt x="441" y="18"/>
                  </a:moveTo>
                  <a:lnTo>
                    <a:pt x="441" y="0"/>
                  </a:lnTo>
                  <a:moveTo>
                    <a:pt x="0" y="19"/>
                  </a:moveTo>
                  <a:lnTo>
                    <a:pt x="441" y="19"/>
                  </a:lnTo>
                  <a:moveTo>
                    <a:pt x="0" y="55"/>
                  </a:moveTo>
                  <a:lnTo>
                    <a:pt x="0" y="19"/>
                  </a:lnTo>
                  <a:moveTo>
                    <a:pt x="4" y="55"/>
                  </a:moveTo>
                  <a:lnTo>
                    <a:pt x="4" y="19"/>
                  </a:lnTo>
                </a:path>
              </a:pathLst>
            </a:custGeom>
            <a:noFill/>
            <a:ln w="0">
              <a:solidFill>
                <a:srgbClr val="1A1B1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Line 21"/>
            <p:cNvSpPr>
              <a:spLocks noChangeShapeType="1"/>
            </p:cNvSpPr>
            <p:nvPr/>
          </p:nvSpPr>
          <p:spPr bwMode="auto">
            <a:xfrm flipV="1">
              <a:off x="1892" y="1387"/>
              <a:ext cx="0" cy="357"/>
            </a:xfrm>
            <a:prstGeom prst="line">
              <a:avLst/>
            </a:prstGeom>
            <a:noFill/>
            <a:ln w="0">
              <a:solidFill>
                <a:srgbClr val="1A1B1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Line 22"/>
            <p:cNvSpPr>
              <a:spLocks noChangeShapeType="1"/>
            </p:cNvSpPr>
            <p:nvPr/>
          </p:nvSpPr>
          <p:spPr bwMode="auto">
            <a:xfrm flipV="1">
              <a:off x="2647" y="1387"/>
              <a:ext cx="0" cy="357"/>
            </a:xfrm>
            <a:prstGeom prst="line">
              <a:avLst/>
            </a:prstGeom>
            <a:noFill/>
            <a:ln w="0">
              <a:solidFill>
                <a:srgbClr val="1A1B1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23"/>
            <p:cNvSpPr>
              <a:spLocks noEditPoints="1"/>
            </p:cNvSpPr>
            <p:nvPr/>
          </p:nvSpPr>
          <p:spPr bwMode="auto">
            <a:xfrm>
              <a:off x="1028" y="1387"/>
              <a:ext cx="4379" cy="397"/>
            </a:xfrm>
            <a:custGeom>
              <a:avLst/>
              <a:gdLst>
                <a:gd name="T0" fmla="*/ 437 w 441"/>
                <a:gd name="T1" fmla="*/ 36 h 40"/>
                <a:gd name="T2" fmla="*/ 437 w 441"/>
                <a:gd name="T3" fmla="*/ 0 h 40"/>
                <a:gd name="T4" fmla="*/ 441 w 441"/>
                <a:gd name="T5" fmla="*/ 36 h 40"/>
                <a:gd name="T6" fmla="*/ 441 w 441"/>
                <a:gd name="T7" fmla="*/ 0 h 40"/>
                <a:gd name="T8" fmla="*/ 0 w 441"/>
                <a:gd name="T9" fmla="*/ 36 h 40"/>
                <a:gd name="T10" fmla="*/ 441 w 441"/>
                <a:gd name="T11" fmla="*/ 36 h 40"/>
                <a:gd name="T12" fmla="*/ 0 w 441"/>
                <a:gd name="T13" fmla="*/ 40 h 40"/>
                <a:gd name="T14" fmla="*/ 441 w 441"/>
                <a:gd name="T15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41" h="40">
                  <a:moveTo>
                    <a:pt x="437" y="36"/>
                  </a:moveTo>
                  <a:lnTo>
                    <a:pt x="437" y="0"/>
                  </a:lnTo>
                  <a:moveTo>
                    <a:pt x="441" y="36"/>
                  </a:moveTo>
                  <a:lnTo>
                    <a:pt x="441" y="0"/>
                  </a:lnTo>
                  <a:moveTo>
                    <a:pt x="0" y="36"/>
                  </a:moveTo>
                  <a:lnTo>
                    <a:pt x="441" y="36"/>
                  </a:lnTo>
                  <a:moveTo>
                    <a:pt x="0" y="40"/>
                  </a:moveTo>
                  <a:lnTo>
                    <a:pt x="441" y="40"/>
                  </a:lnTo>
                </a:path>
              </a:pathLst>
            </a:custGeom>
            <a:noFill/>
            <a:ln w="0">
              <a:solidFill>
                <a:srgbClr val="1A1B1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7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2489200" y="381555"/>
            <a:ext cx="7416800" cy="738664"/>
          </a:xfrm>
        </p:spPr>
        <p:txBody>
          <a:bodyPr vert="horz" lIns="0" tIns="0" rIns="0" bIns="0" rtlCol="0" anchor="ctr"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fr-FR" sz="4800" dirty="0" err="1">
                <a:solidFill>
                  <a:schemeClr val="tx1"/>
                </a:solidFill>
              </a:rPr>
              <a:t>Outline</a:t>
            </a:r>
            <a:endParaRPr lang="fr-FR" sz="4800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2667001" y="1682750"/>
            <a:ext cx="6091237" cy="3879850"/>
          </a:xfrm>
        </p:spPr>
        <p:txBody>
          <a:bodyPr vert="horz" lIns="0" tIns="0" rIns="0" bIns="0" rtlCol="0">
            <a:normAutofit/>
          </a:bodyPr>
          <a:lstStyle>
            <a:defPPr marL="432000" marR="0" lvl="0" indent="-324000" algn="l" hangingPunct="1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defPPr>
            <a:lvl1pPr marL="432000" marR="0" lvl="0" indent="-324000" algn="l" hangingPunct="1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1pPr>
            <a:lvl2pPr marL="864000" marR="0" lvl="1" indent="-324000" algn="l" hangingPunct="1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tabLst/>
              <a:defRPr lang="fr-FR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2pPr>
            <a:lvl3pPr marL="1295999" marR="0" lvl="2" indent="-288000" algn="l" hangingPunct="1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3pPr>
            <a:lvl4pPr marL="1728000" marR="0" lvl="3" indent="-216000" algn="l" hangingPunct="1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4pPr>
            <a:lvl5pPr marL="2160000" marR="0" lvl="4" indent="-216000" algn="l" hangingPunct="1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5pPr>
            <a:lvl6pPr marL="2592000" marR="0" lvl="5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6pPr>
            <a:lvl7pPr marL="3024000" marR="0" lvl="6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7pPr>
            <a:lvl8pPr marL="3456000" marR="0" lvl="7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8pPr>
            <a:lvl9pPr marL="3887999" marR="0" lvl="8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9pPr>
          </a:lstStyle>
          <a:p>
            <a:pPr marL="431800" indent="-431800">
              <a:buSzPct val="100000"/>
              <a:buFont typeface="Symbol" panose="05050102010706020507" pitchFamily="18" charset="2"/>
              <a:buChar char="*"/>
            </a:pPr>
            <a:r>
              <a:rPr lang="en-US" dirty="0">
                <a:latin typeface="Calibri" panose="020F0502020204030204" pitchFamily="34" charset="0"/>
              </a:rPr>
              <a:t>x86 Machine Model</a:t>
            </a:r>
          </a:p>
          <a:p>
            <a:pPr marL="431800" indent="-431800">
              <a:buSzPct val="100000"/>
              <a:buFont typeface="Symbol" panose="05050102010706020507" pitchFamily="18" charset="2"/>
              <a:buChar char="*"/>
            </a:pPr>
            <a:r>
              <a:rPr lang="en-US" dirty="0">
                <a:latin typeface="Calibri" panose="020F0502020204030204" pitchFamily="34" charset="0"/>
              </a:rPr>
              <a:t>Simple Integer Instructions</a:t>
            </a:r>
          </a:p>
          <a:p>
            <a:pPr marL="431800" indent="-431800">
              <a:buSzPct val="100000"/>
              <a:buFont typeface="Symbol" panose="05050102010706020507" pitchFamily="18" charset="2"/>
              <a:buChar char="*"/>
            </a:pPr>
            <a:r>
              <a:rPr lang="en-US" dirty="0">
                <a:latin typeface="Calibri" panose="020F0502020204030204" pitchFamily="34" charset="0"/>
              </a:rPr>
              <a:t>Branch Instructions</a:t>
            </a:r>
          </a:p>
          <a:p>
            <a:pPr marL="431800" indent="-431800">
              <a:buSzPct val="100000"/>
              <a:buFont typeface="Symbol" panose="05050102010706020507" pitchFamily="18" charset="2"/>
              <a:buChar char="*"/>
            </a:pPr>
            <a:r>
              <a:rPr lang="en-US" dirty="0">
                <a:latin typeface="Calibri" panose="020F0502020204030204" pitchFamily="34" charset="0"/>
              </a:rPr>
              <a:t>Advanced Memory Instructions</a:t>
            </a:r>
          </a:p>
          <a:p>
            <a:pPr marL="431800" indent="-431800">
              <a:buSzPct val="100000"/>
              <a:buFont typeface="Symbol" panose="05050102010706020507" pitchFamily="18" charset="2"/>
              <a:buChar char="*"/>
            </a:pPr>
            <a:r>
              <a:rPr lang="en-US" dirty="0">
                <a:latin typeface="Calibri" panose="020F0502020204030204" pitchFamily="34" charset="0"/>
              </a:rPr>
              <a:t>Floating Point Instructions</a:t>
            </a:r>
          </a:p>
          <a:p>
            <a:pPr marL="431800" indent="-431800">
              <a:buSzPct val="100000"/>
              <a:buFont typeface="Symbol" panose="05050102010706020507" pitchFamily="18" charset="2"/>
              <a:buChar char="*"/>
            </a:pPr>
            <a:r>
              <a:rPr lang="en-US" dirty="0">
                <a:latin typeface="Calibri" panose="020F0502020204030204" pitchFamily="34" charset="0"/>
              </a:rPr>
              <a:t>Encoding the x86 ISA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 rot="10800000">
            <a:off x="6934200" y="4876801"/>
            <a:ext cx="1181160" cy="83735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7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2489200" y="228601"/>
            <a:ext cx="7416800" cy="936625"/>
          </a:xfrm>
        </p:spPr>
        <p:txBody>
          <a:bodyPr vert="horz" lIns="0" tIns="0" rIns="0" bIns="0" rtlCol="0" anchor="ctr">
            <a:normAutofit fontScale="90000"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fr-FR" dirty="0" err="1">
                <a:solidFill>
                  <a:schemeClr val="tx1"/>
                </a:solidFill>
              </a:rPr>
              <a:t>Overview</a:t>
            </a:r>
            <a:r>
              <a:rPr lang="fr-FR" dirty="0">
                <a:solidFill>
                  <a:schemeClr val="tx1"/>
                </a:solidFill>
              </a:rPr>
              <a:t> of Instruction </a:t>
            </a:r>
            <a:r>
              <a:rPr lang="fr-FR" dirty="0" err="1">
                <a:solidFill>
                  <a:schemeClr val="tx1"/>
                </a:solidFill>
              </a:rPr>
              <a:t>Encoding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2590800" y="3100388"/>
            <a:ext cx="7556500" cy="3224213"/>
          </a:xfrm>
        </p:spPr>
        <p:txBody>
          <a:bodyPr vert="horz" lIns="0" tIns="0" rIns="0" bIns="0" rtlCol="0">
            <a:normAutofit/>
          </a:bodyPr>
          <a:lstStyle>
            <a:defPPr marL="432000" marR="0" lvl="0" indent="-324000" algn="l" hangingPunct="1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defPPr>
            <a:lvl1pPr marL="432000" marR="0" lvl="0" indent="-324000" algn="l" hangingPunct="1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1pPr>
            <a:lvl2pPr marL="864000" marR="0" lvl="1" indent="-324000" algn="l" hangingPunct="1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tabLst/>
              <a:defRPr lang="fr-FR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2pPr>
            <a:lvl3pPr marL="1295999" marR="0" lvl="2" indent="-288000" algn="l" hangingPunct="1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3pPr>
            <a:lvl4pPr marL="1728000" marR="0" lvl="3" indent="-216000" algn="l" hangingPunct="1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4pPr>
            <a:lvl5pPr marL="2160000" marR="0" lvl="4" indent="-216000" algn="l" hangingPunct="1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5pPr>
            <a:lvl6pPr marL="2592000" marR="0" lvl="5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6pPr>
            <a:lvl7pPr marL="3024000" marR="0" lvl="6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7pPr>
            <a:lvl8pPr marL="3456000" marR="0" lvl="7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8pPr>
            <a:lvl9pPr marL="3887999" marR="0" lvl="8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9pPr>
          </a:lstStyle>
          <a:p>
            <a:pPr lvl="0">
              <a:buSzPct val="100000"/>
              <a:buFont typeface="Symbol" panose="05050102010706020507" pitchFamily="18" charset="2"/>
              <a:buChar char="*"/>
            </a:pPr>
            <a:r>
              <a:rPr lang="en-US" dirty="0">
                <a:latin typeface="Calibri" panose="020F0502020204030204" pitchFamily="34" charset="0"/>
              </a:rPr>
              <a:t>The 1-4 byte </a:t>
            </a:r>
            <a:r>
              <a:rPr lang="en-US" dirty="0">
                <a:solidFill>
                  <a:srgbClr val="2300DC"/>
                </a:solidFill>
                <a:latin typeface="Calibri" panose="020F0502020204030204" pitchFamily="34" charset="0"/>
              </a:rPr>
              <a:t>prefix</a:t>
            </a:r>
            <a:r>
              <a:rPr lang="en-US" dirty="0">
                <a:latin typeface="Calibri" panose="020F0502020204030204" pitchFamily="34" charset="0"/>
              </a:rPr>
              <a:t> specifies an optional prefix</a:t>
            </a:r>
          </a:p>
          <a:p>
            <a:pPr lvl="1">
              <a:buSzPct val="100000"/>
              <a:buFont typeface="Symbol" panose="05050102010706020507" pitchFamily="18" charset="2"/>
              <a:buChar char="*"/>
            </a:pPr>
            <a:r>
              <a:rPr lang="en-US" b="1" dirty="0">
                <a:solidFill>
                  <a:srgbClr val="00B050"/>
                </a:solidFill>
                <a:latin typeface="Calibri" panose="020F0502020204030204" pitchFamily="34" charset="0"/>
              </a:rPr>
              <a:t>Examples</a:t>
            </a:r>
            <a:r>
              <a:rPr lang="en-US" dirty="0">
                <a:latin typeface="Calibri" panose="020F0502020204030204" pitchFamily="34" charset="0"/>
              </a:rPr>
              <a:t> :</a:t>
            </a:r>
          </a:p>
          <a:p>
            <a:pPr lvl="1">
              <a:buSzPct val="100000"/>
              <a:buFont typeface="Symbol" panose="05050102010706020507" pitchFamily="18" charset="2"/>
              <a:buChar char="*"/>
            </a:pPr>
            <a:r>
              <a:rPr lang="en-US" dirty="0">
                <a:latin typeface="Calibri" panose="020F0502020204030204" pitchFamily="34" charset="0"/>
              </a:rPr>
              <a:t>Can be used to specify the 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</a:rPr>
              <a:t>rep</a:t>
            </a:r>
            <a:r>
              <a:rPr lang="en-US" dirty="0">
                <a:latin typeface="Calibri" panose="020F0502020204030204" pitchFamily="34" charset="0"/>
              </a:rPr>
              <a:t> prefix</a:t>
            </a:r>
          </a:p>
          <a:p>
            <a:pPr lvl="1">
              <a:buSzPct val="100000"/>
              <a:buFont typeface="Symbol" panose="05050102010706020507" pitchFamily="18" charset="2"/>
              <a:buChar char="*"/>
            </a:pPr>
            <a:r>
              <a:rPr lang="en-US" dirty="0">
                <a:latin typeface="Calibri" panose="020F0502020204030204" pitchFamily="34" charset="0"/>
              </a:rPr>
              <a:t>The </a:t>
            </a:r>
            <a:r>
              <a:rPr lang="en-US" b="1" dirty="0">
                <a:solidFill>
                  <a:srgbClr val="CCCC00"/>
                </a:solidFill>
                <a:latin typeface="Calibri" panose="020F0502020204030204" pitchFamily="34" charset="0"/>
              </a:rPr>
              <a:t>lock</a:t>
            </a:r>
            <a:r>
              <a:rPr lang="en-US" dirty="0">
                <a:latin typeface="Calibri" panose="020F0502020204030204" pitchFamily="34" charset="0"/>
              </a:rPr>
              <a:t> prefix is used to specify that an instruction executes atomically in a multiprocessor system</a:t>
            </a:r>
          </a:p>
        </p:txBody>
      </p:sp>
      <p:grpSp>
        <p:nvGrpSpPr>
          <p:cNvPr id="8" name="Group 4"/>
          <p:cNvGrpSpPr>
            <a:grpSpLocks noChangeAspect="1"/>
          </p:cNvGrpSpPr>
          <p:nvPr/>
        </p:nvGrpSpPr>
        <p:grpSpPr bwMode="auto">
          <a:xfrm>
            <a:off x="2286000" y="1524000"/>
            <a:ext cx="7721600" cy="1206500"/>
            <a:chOff x="768" y="960"/>
            <a:chExt cx="4864" cy="760"/>
          </a:xfrm>
        </p:grpSpPr>
        <p:sp>
          <p:nvSpPr>
            <p:cNvPr id="9" name="AutoShape 3"/>
            <p:cNvSpPr>
              <a:spLocks noChangeAspect="1" noChangeArrowheads="1" noTextEdit="1"/>
            </p:cNvSpPr>
            <p:nvPr/>
          </p:nvSpPr>
          <p:spPr bwMode="auto">
            <a:xfrm>
              <a:off x="768" y="960"/>
              <a:ext cx="4864" cy="7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Rectangle 5"/>
            <p:cNvSpPr>
              <a:spLocks noChangeArrowheads="1"/>
            </p:cNvSpPr>
            <p:nvPr/>
          </p:nvSpPr>
          <p:spPr bwMode="auto">
            <a:xfrm>
              <a:off x="858" y="1050"/>
              <a:ext cx="879" cy="276"/>
            </a:xfrm>
            <a:prstGeom prst="rect">
              <a:avLst/>
            </a:prstGeom>
            <a:solidFill>
              <a:srgbClr val="FFE6D5"/>
            </a:solidFill>
            <a:ln w="12" cap="flat">
              <a:solidFill>
                <a:srgbClr val="15111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Rectangle 6"/>
            <p:cNvSpPr>
              <a:spLocks noChangeArrowheads="1"/>
            </p:cNvSpPr>
            <p:nvPr/>
          </p:nvSpPr>
          <p:spPr bwMode="auto">
            <a:xfrm>
              <a:off x="1059" y="1106"/>
              <a:ext cx="393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100">
                  <a:solidFill>
                    <a:srgbClr val="000000"/>
                  </a:solidFill>
                  <a:latin typeface="Sans"/>
                </a:rPr>
                <a:t>Prefix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12" name="Rectangle 7"/>
            <p:cNvSpPr>
              <a:spLocks noChangeArrowheads="1"/>
            </p:cNvSpPr>
            <p:nvPr/>
          </p:nvSpPr>
          <p:spPr bwMode="auto">
            <a:xfrm>
              <a:off x="971" y="1355"/>
              <a:ext cx="483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>
                  <a:solidFill>
                    <a:srgbClr val="000000"/>
                  </a:solidFill>
                  <a:latin typeface="Sans"/>
                </a:rPr>
                <a:t>1-4 bytes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13" name="Rectangle 8"/>
            <p:cNvSpPr>
              <a:spLocks noChangeArrowheads="1"/>
            </p:cNvSpPr>
            <p:nvPr/>
          </p:nvSpPr>
          <p:spPr bwMode="auto">
            <a:xfrm>
              <a:off x="971" y="1510"/>
              <a:ext cx="514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>
                  <a:solidFill>
                    <a:srgbClr val="000000"/>
                  </a:solidFill>
                  <a:latin typeface="Sans"/>
                </a:rPr>
                <a:t>(optional)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14" name="Rectangle 9"/>
            <p:cNvSpPr>
              <a:spLocks noChangeArrowheads="1"/>
            </p:cNvSpPr>
            <p:nvPr/>
          </p:nvSpPr>
          <p:spPr bwMode="auto">
            <a:xfrm>
              <a:off x="1732" y="1047"/>
              <a:ext cx="879" cy="276"/>
            </a:xfrm>
            <a:prstGeom prst="rect">
              <a:avLst/>
            </a:prstGeom>
            <a:solidFill>
              <a:srgbClr val="FFE6D5"/>
            </a:solidFill>
            <a:ln w="12" cap="flat">
              <a:solidFill>
                <a:srgbClr val="15111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Rectangle 10"/>
            <p:cNvSpPr>
              <a:spLocks noChangeArrowheads="1"/>
            </p:cNvSpPr>
            <p:nvPr/>
          </p:nvSpPr>
          <p:spPr bwMode="auto">
            <a:xfrm>
              <a:off x="1817" y="1098"/>
              <a:ext cx="535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100">
                  <a:solidFill>
                    <a:srgbClr val="000000"/>
                  </a:solidFill>
                  <a:latin typeface="Sans"/>
                </a:rPr>
                <a:t>Opcode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16" name="Rectangle 11"/>
            <p:cNvSpPr>
              <a:spLocks noChangeArrowheads="1"/>
            </p:cNvSpPr>
            <p:nvPr/>
          </p:nvSpPr>
          <p:spPr bwMode="auto">
            <a:xfrm>
              <a:off x="1788" y="1360"/>
              <a:ext cx="483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>
                  <a:solidFill>
                    <a:srgbClr val="000000"/>
                  </a:solidFill>
                  <a:latin typeface="Sans"/>
                </a:rPr>
                <a:t>1-3 bytes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17" name="Rectangle 12"/>
            <p:cNvSpPr>
              <a:spLocks noChangeArrowheads="1"/>
            </p:cNvSpPr>
            <p:nvPr/>
          </p:nvSpPr>
          <p:spPr bwMode="auto">
            <a:xfrm>
              <a:off x="2610" y="1047"/>
              <a:ext cx="597" cy="281"/>
            </a:xfrm>
            <a:prstGeom prst="rect">
              <a:avLst/>
            </a:prstGeom>
            <a:solidFill>
              <a:srgbClr val="FFE6D5"/>
            </a:solidFill>
            <a:ln w="12" cap="flat">
              <a:solidFill>
                <a:srgbClr val="15111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Rectangle 13"/>
            <p:cNvSpPr>
              <a:spLocks noChangeArrowheads="1"/>
            </p:cNvSpPr>
            <p:nvPr/>
          </p:nvSpPr>
          <p:spPr bwMode="auto">
            <a:xfrm>
              <a:off x="2660" y="1136"/>
              <a:ext cx="507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700">
                  <a:solidFill>
                    <a:srgbClr val="000000"/>
                  </a:solidFill>
                  <a:latin typeface="Sans"/>
                </a:rPr>
                <a:t>ModR/M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19" name="Rectangle 14"/>
            <p:cNvSpPr>
              <a:spLocks noChangeArrowheads="1"/>
            </p:cNvSpPr>
            <p:nvPr/>
          </p:nvSpPr>
          <p:spPr bwMode="auto">
            <a:xfrm>
              <a:off x="2719" y="1360"/>
              <a:ext cx="307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500">
                  <a:solidFill>
                    <a:srgbClr val="000000"/>
                  </a:solidFill>
                  <a:latin typeface="Sans"/>
                </a:rPr>
                <a:t>1 byte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20" name="Rectangle 15"/>
            <p:cNvSpPr>
              <a:spLocks noChangeArrowheads="1"/>
            </p:cNvSpPr>
            <p:nvPr/>
          </p:nvSpPr>
          <p:spPr bwMode="auto">
            <a:xfrm>
              <a:off x="2631" y="1525"/>
              <a:ext cx="481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500">
                  <a:solidFill>
                    <a:srgbClr val="000000"/>
                  </a:solidFill>
                  <a:latin typeface="Sans"/>
                </a:rPr>
                <a:t>(optional)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21" name="Rectangle 16"/>
            <p:cNvSpPr>
              <a:spLocks noChangeArrowheads="1"/>
            </p:cNvSpPr>
            <p:nvPr/>
          </p:nvSpPr>
          <p:spPr bwMode="auto">
            <a:xfrm>
              <a:off x="3203" y="1046"/>
              <a:ext cx="598" cy="282"/>
            </a:xfrm>
            <a:prstGeom prst="rect">
              <a:avLst/>
            </a:prstGeom>
            <a:solidFill>
              <a:srgbClr val="FFE6D5"/>
            </a:solidFill>
            <a:ln w="12" cap="flat">
              <a:solidFill>
                <a:srgbClr val="15111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Rectangle 17"/>
            <p:cNvSpPr>
              <a:spLocks noChangeArrowheads="1"/>
            </p:cNvSpPr>
            <p:nvPr/>
          </p:nvSpPr>
          <p:spPr bwMode="auto">
            <a:xfrm>
              <a:off x="3397" y="1130"/>
              <a:ext cx="172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700">
                  <a:solidFill>
                    <a:srgbClr val="000000"/>
                  </a:solidFill>
                  <a:latin typeface="Sans"/>
                </a:rPr>
                <a:t>SIB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23" name="Rectangle 18"/>
            <p:cNvSpPr>
              <a:spLocks noChangeArrowheads="1"/>
            </p:cNvSpPr>
            <p:nvPr/>
          </p:nvSpPr>
          <p:spPr bwMode="auto">
            <a:xfrm>
              <a:off x="3349" y="1361"/>
              <a:ext cx="307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500">
                  <a:solidFill>
                    <a:srgbClr val="000000"/>
                  </a:solidFill>
                  <a:latin typeface="Sans"/>
                </a:rPr>
                <a:t>1 byte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24" name="Rectangle 19"/>
            <p:cNvSpPr>
              <a:spLocks noChangeArrowheads="1"/>
            </p:cNvSpPr>
            <p:nvPr/>
          </p:nvSpPr>
          <p:spPr bwMode="auto">
            <a:xfrm>
              <a:off x="3265" y="1526"/>
              <a:ext cx="481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500">
                  <a:solidFill>
                    <a:srgbClr val="000000"/>
                  </a:solidFill>
                  <a:latin typeface="Sans"/>
                </a:rPr>
                <a:t>(optional)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25" name="Rectangle 20"/>
            <p:cNvSpPr>
              <a:spLocks noChangeArrowheads="1"/>
            </p:cNvSpPr>
            <p:nvPr/>
          </p:nvSpPr>
          <p:spPr bwMode="auto">
            <a:xfrm>
              <a:off x="3796" y="1047"/>
              <a:ext cx="879" cy="277"/>
            </a:xfrm>
            <a:prstGeom prst="rect">
              <a:avLst/>
            </a:prstGeom>
            <a:solidFill>
              <a:srgbClr val="FFE6D5"/>
            </a:solidFill>
            <a:ln w="12" cap="flat">
              <a:solidFill>
                <a:srgbClr val="15111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Rectangle 21"/>
            <p:cNvSpPr>
              <a:spLocks noChangeArrowheads="1"/>
            </p:cNvSpPr>
            <p:nvPr/>
          </p:nvSpPr>
          <p:spPr bwMode="auto">
            <a:xfrm>
              <a:off x="3855" y="1125"/>
              <a:ext cx="715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>
                  <a:solidFill>
                    <a:srgbClr val="000000"/>
                  </a:solidFill>
                  <a:latin typeface="Sans"/>
                </a:rPr>
                <a:t>Displacement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27" name="Rectangle 22"/>
            <p:cNvSpPr>
              <a:spLocks noChangeArrowheads="1"/>
            </p:cNvSpPr>
            <p:nvPr/>
          </p:nvSpPr>
          <p:spPr bwMode="auto">
            <a:xfrm>
              <a:off x="3851" y="1361"/>
              <a:ext cx="609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>
                  <a:solidFill>
                    <a:srgbClr val="000000"/>
                  </a:solidFill>
                  <a:latin typeface="Sans"/>
                </a:rPr>
                <a:t>1/2/4 bytes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28" name="Rectangle 23"/>
            <p:cNvSpPr>
              <a:spLocks noChangeArrowheads="1"/>
            </p:cNvSpPr>
            <p:nvPr/>
          </p:nvSpPr>
          <p:spPr bwMode="auto">
            <a:xfrm>
              <a:off x="3851" y="1514"/>
              <a:ext cx="514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>
                  <a:solidFill>
                    <a:srgbClr val="000000"/>
                  </a:solidFill>
                  <a:latin typeface="Sans"/>
                </a:rPr>
                <a:t>(optional)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29" name="Rectangle 24"/>
            <p:cNvSpPr>
              <a:spLocks noChangeArrowheads="1"/>
            </p:cNvSpPr>
            <p:nvPr/>
          </p:nvSpPr>
          <p:spPr bwMode="auto">
            <a:xfrm>
              <a:off x="4679" y="1046"/>
              <a:ext cx="879" cy="275"/>
            </a:xfrm>
            <a:prstGeom prst="rect">
              <a:avLst/>
            </a:prstGeom>
            <a:solidFill>
              <a:srgbClr val="FFE6D5"/>
            </a:solidFill>
            <a:ln w="12" cap="flat">
              <a:solidFill>
                <a:srgbClr val="15111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Rectangle 25"/>
            <p:cNvSpPr>
              <a:spLocks noChangeArrowheads="1"/>
            </p:cNvSpPr>
            <p:nvPr/>
          </p:nvSpPr>
          <p:spPr bwMode="auto">
            <a:xfrm>
              <a:off x="4801" y="1117"/>
              <a:ext cx="567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>
                  <a:solidFill>
                    <a:srgbClr val="000000"/>
                  </a:solidFill>
                  <a:latin typeface="Sans"/>
                </a:rPr>
                <a:t>Immediate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31" name="Rectangle 26"/>
            <p:cNvSpPr>
              <a:spLocks noChangeArrowheads="1"/>
            </p:cNvSpPr>
            <p:nvPr/>
          </p:nvSpPr>
          <p:spPr bwMode="auto">
            <a:xfrm>
              <a:off x="4734" y="1359"/>
              <a:ext cx="609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>
                  <a:solidFill>
                    <a:srgbClr val="000000"/>
                  </a:solidFill>
                  <a:latin typeface="Sans"/>
                </a:rPr>
                <a:t>1/2/4 bytes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32" name="Rectangle 27"/>
            <p:cNvSpPr>
              <a:spLocks noChangeArrowheads="1"/>
            </p:cNvSpPr>
            <p:nvPr/>
          </p:nvSpPr>
          <p:spPr bwMode="auto">
            <a:xfrm>
              <a:off x="4734" y="1513"/>
              <a:ext cx="514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solidFill>
                    <a:srgbClr val="000000"/>
                  </a:solidFill>
                  <a:latin typeface="Sans"/>
                </a:rPr>
                <a:t>(optional)</a:t>
              </a:r>
              <a:endParaRPr lang="en-US" dirty="0">
                <a:latin typeface="Arial" pitchFamily="34" charset="0"/>
              </a:endParaRPr>
            </a:p>
          </p:txBody>
        </p:sp>
      </p:grp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7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2286000" y="228601"/>
            <a:ext cx="7416800" cy="936625"/>
          </a:xfrm>
        </p:spPr>
        <p:txBody>
          <a:bodyPr vert="horz" lIns="0" tIns="0" rIns="0" bIns="0" rtlCol="0" anchor="ctr">
            <a:norm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fr-FR" dirty="0">
                <a:solidFill>
                  <a:schemeClr val="tx1"/>
                </a:solidFill>
              </a:rPr>
              <a:t>The </a:t>
            </a:r>
            <a:r>
              <a:rPr lang="fr-FR" dirty="0" err="1">
                <a:solidFill>
                  <a:schemeClr val="tx1"/>
                </a:solidFill>
              </a:rPr>
              <a:t>ModR</a:t>
            </a:r>
            <a:r>
              <a:rPr lang="fr-FR" dirty="0">
                <a:solidFill>
                  <a:schemeClr val="tx1"/>
                </a:solidFill>
              </a:rPr>
              <a:t>/M Byte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2698750" y="3024188"/>
            <a:ext cx="7740650" cy="3529012"/>
          </a:xfrm>
        </p:spPr>
        <p:txBody>
          <a:bodyPr vert="horz" lIns="0" tIns="0" rIns="0" bIns="0" rtlCol="0">
            <a:noAutofit/>
          </a:bodyPr>
          <a:lstStyle>
            <a:defPPr marL="432000" marR="0" lvl="0" indent="-324000" algn="l" hangingPunct="1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defPPr>
            <a:lvl1pPr marL="432000" marR="0" lvl="0" indent="-324000" algn="l" hangingPunct="1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1pPr>
            <a:lvl2pPr marL="864000" marR="0" lvl="1" indent="-324000" algn="l" hangingPunct="1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tabLst/>
              <a:defRPr lang="fr-FR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2pPr>
            <a:lvl3pPr marL="1295999" marR="0" lvl="2" indent="-288000" algn="l" hangingPunct="1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3pPr>
            <a:lvl4pPr marL="1728000" marR="0" lvl="3" indent="-216000" algn="l" hangingPunct="1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4pPr>
            <a:lvl5pPr marL="2160000" marR="0" lvl="4" indent="-216000" algn="l" hangingPunct="1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5pPr>
            <a:lvl6pPr marL="2592000" marR="0" lvl="5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6pPr>
            <a:lvl7pPr marL="3024000" marR="0" lvl="6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7pPr>
            <a:lvl8pPr marL="3456000" marR="0" lvl="7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8pPr>
            <a:lvl9pPr marL="3887999" marR="0" lvl="8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9pPr>
          </a:lstStyle>
          <a:p>
            <a:pPr>
              <a:spcBef>
                <a:spcPts val="800"/>
              </a:spcBef>
              <a:spcAft>
                <a:spcPts val="800"/>
              </a:spcAft>
              <a:buSzPct val="100000"/>
              <a:buFont typeface="Symbol" panose="05050102010706020507" pitchFamily="18" charset="2"/>
              <a:buChar char="*"/>
            </a:pPr>
            <a:r>
              <a:rPr lang="en-US" sz="2600" dirty="0">
                <a:latin typeface="Calibri" panose="020F0502020204030204" pitchFamily="34" charset="0"/>
              </a:rPr>
              <a:t>Determines the </a:t>
            </a:r>
            <a:r>
              <a:rPr lang="en-US" sz="2600" dirty="0">
                <a:solidFill>
                  <a:srgbClr val="FF0000"/>
                </a:solidFill>
                <a:latin typeface="Calibri" panose="020F0502020204030204" pitchFamily="34" charset="0"/>
              </a:rPr>
              <a:t>addressing</a:t>
            </a:r>
            <a:r>
              <a:rPr lang="en-US" sz="2600" dirty="0">
                <a:latin typeface="Calibri" panose="020F0502020204030204" pitchFamily="34" charset="0"/>
              </a:rPr>
              <a:t> modes of the operands</a:t>
            </a:r>
          </a:p>
          <a:p>
            <a:pPr>
              <a:spcBef>
                <a:spcPts val="800"/>
              </a:spcBef>
              <a:spcAft>
                <a:spcPts val="800"/>
              </a:spcAft>
              <a:buSzPct val="100000"/>
              <a:buFont typeface="Symbol" panose="05050102010706020507" pitchFamily="18" charset="2"/>
              <a:buChar char="*"/>
            </a:pPr>
            <a:r>
              <a:rPr lang="en-US" sz="2600" dirty="0">
                <a:solidFill>
                  <a:srgbClr val="00AE00"/>
                </a:solidFill>
                <a:latin typeface="Calibri" panose="020F0502020204030204" pitchFamily="34" charset="0"/>
              </a:rPr>
              <a:t>Mod</a:t>
            </a:r>
            <a:r>
              <a:rPr lang="en-US" sz="2600" dirty="0">
                <a:latin typeface="Calibri" panose="020F0502020204030204" pitchFamily="34" charset="0"/>
              </a:rPr>
              <a:t> bits : (addressing mode of one of the operands)</a:t>
            </a:r>
          </a:p>
          <a:p>
            <a:pPr lvl="1">
              <a:spcBef>
                <a:spcPts val="800"/>
              </a:spcBef>
              <a:spcAft>
                <a:spcPts val="800"/>
              </a:spcAft>
              <a:buSzPct val="100000"/>
              <a:buFont typeface="Symbol" panose="05050102010706020507" pitchFamily="18" charset="2"/>
              <a:buChar char="*"/>
            </a:pPr>
            <a:r>
              <a:rPr lang="en-US" sz="2200" dirty="0">
                <a:latin typeface="Calibri" panose="020F0502020204030204" pitchFamily="34" charset="0"/>
              </a:rPr>
              <a:t>00 → </a:t>
            </a:r>
            <a:r>
              <a:rPr lang="en-US" sz="2200" dirty="0">
                <a:solidFill>
                  <a:srgbClr val="FF0000"/>
                </a:solidFill>
                <a:latin typeface="Calibri" panose="020F0502020204030204" pitchFamily="34" charset="0"/>
              </a:rPr>
              <a:t>Register indirect</a:t>
            </a:r>
            <a:r>
              <a:rPr lang="en-US" sz="2200" dirty="0">
                <a:latin typeface="Calibri" panose="020F0502020204030204" pitchFamily="34" charset="0"/>
              </a:rPr>
              <a:t> addressing mode</a:t>
            </a:r>
          </a:p>
          <a:p>
            <a:pPr lvl="1">
              <a:spcBef>
                <a:spcPts val="800"/>
              </a:spcBef>
              <a:spcAft>
                <a:spcPts val="800"/>
              </a:spcAft>
              <a:buSzPct val="100000"/>
              <a:buFont typeface="Symbol" panose="05050102010706020507" pitchFamily="18" charset="2"/>
              <a:buChar char="*"/>
            </a:pPr>
            <a:r>
              <a:rPr lang="en-US" sz="2200" dirty="0">
                <a:latin typeface="Calibri" panose="020F0502020204030204" pitchFamily="34" charset="0"/>
              </a:rPr>
              <a:t>01 →</a:t>
            </a:r>
            <a:r>
              <a:rPr lang="en-US" sz="2200" dirty="0">
                <a:solidFill>
                  <a:srgbClr val="FF0000"/>
                </a:solidFill>
                <a:latin typeface="Calibri" panose="020F0502020204030204" pitchFamily="34" charset="0"/>
              </a:rPr>
              <a:t> Indirect addressing</a:t>
            </a:r>
            <a:r>
              <a:rPr lang="en-US" sz="2200" dirty="0">
                <a:latin typeface="Calibri" panose="020F0502020204030204" pitchFamily="34" charset="0"/>
              </a:rPr>
              <a:t> mode with 1 byte displacement</a:t>
            </a:r>
          </a:p>
          <a:p>
            <a:pPr lvl="1">
              <a:spcBef>
                <a:spcPts val="800"/>
              </a:spcBef>
              <a:spcAft>
                <a:spcPts val="800"/>
              </a:spcAft>
              <a:buSzPct val="100000"/>
              <a:buFont typeface="Symbol" panose="05050102010706020507" pitchFamily="18" charset="2"/>
              <a:buChar char="*"/>
            </a:pPr>
            <a:r>
              <a:rPr lang="en-US" sz="2200" dirty="0">
                <a:latin typeface="Calibri" panose="020F0502020204030204" pitchFamily="34" charset="0"/>
              </a:rPr>
              <a:t>10 →</a:t>
            </a:r>
            <a:r>
              <a:rPr lang="en-US" sz="2200" dirty="0">
                <a:solidFill>
                  <a:srgbClr val="FF0000"/>
                </a:solidFill>
                <a:latin typeface="Calibri" panose="020F0502020204030204" pitchFamily="34" charset="0"/>
              </a:rPr>
              <a:t> Indirect addressing</a:t>
            </a:r>
            <a:r>
              <a:rPr lang="en-US" sz="2200" dirty="0">
                <a:latin typeface="Calibri" panose="020F0502020204030204" pitchFamily="34" charset="0"/>
              </a:rPr>
              <a:t> mode with 4 byte displacement</a:t>
            </a:r>
          </a:p>
          <a:p>
            <a:pPr lvl="1">
              <a:spcBef>
                <a:spcPts val="800"/>
              </a:spcBef>
              <a:spcAft>
                <a:spcPts val="800"/>
              </a:spcAft>
              <a:buSzPct val="100000"/>
              <a:buFont typeface="Symbol" panose="05050102010706020507" pitchFamily="18" charset="2"/>
              <a:buChar char="*"/>
            </a:pPr>
            <a:r>
              <a:rPr lang="en-US" sz="2200" dirty="0">
                <a:latin typeface="Calibri" panose="020F0502020204030204" pitchFamily="34" charset="0"/>
              </a:rPr>
              <a:t>11 →</a:t>
            </a:r>
            <a:r>
              <a:rPr lang="en-US" sz="2200" dirty="0">
                <a:solidFill>
                  <a:srgbClr val="004586"/>
                </a:solidFill>
                <a:latin typeface="Calibri" panose="020F0502020204030204" pitchFamily="34" charset="0"/>
              </a:rPr>
              <a:t> Register direct</a:t>
            </a:r>
            <a:r>
              <a:rPr lang="en-US" sz="2200" dirty="0">
                <a:latin typeface="Calibri" panose="020F0502020204030204" pitchFamily="34" charset="0"/>
              </a:rPr>
              <a:t> addressing mode</a:t>
            </a:r>
          </a:p>
        </p:txBody>
      </p:sp>
      <p:grpSp>
        <p:nvGrpSpPr>
          <p:cNvPr id="8" name="Group 4"/>
          <p:cNvGrpSpPr>
            <a:grpSpLocks noChangeAspect="1"/>
          </p:cNvGrpSpPr>
          <p:nvPr/>
        </p:nvGrpSpPr>
        <p:grpSpPr bwMode="auto">
          <a:xfrm>
            <a:off x="4899025" y="1397000"/>
            <a:ext cx="2387600" cy="1270000"/>
            <a:chOff x="2222" y="864"/>
            <a:chExt cx="1504" cy="800"/>
          </a:xfrm>
        </p:grpSpPr>
        <p:sp>
          <p:nvSpPr>
            <p:cNvPr id="9" name="AutoShape 3"/>
            <p:cNvSpPr>
              <a:spLocks noChangeAspect="1" noChangeArrowheads="1" noTextEdit="1"/>
            </p:cNvSpPr>
            <p:nvPr/>
          </p:nvSpPr>
          <p:spPr bwMode="auto">
            <a:xfrm>
              <a:off x="2222" y="864"/>
              <a:ext cx="1504" cy="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Rectangle 5"/>
            <p:cNvSpPr>
              <a:spLocks noChangeArrowheads="1"/>
            </p:cNvSpPr>
            <p:nvPr/>
          </p:nvSpPr>
          <p:spPr bwMode="auto">
            <a:xfrm>
              <a:off x="2360" y="1255"/>
              <a:ext cx="379" cy="365"/>
            </a:xfrm>
            <a:prstGeom prst="rect">
              <a:avLst/>
            </a:prstGeom>
            <a:solidFill>
              <a:srgbClr val="FFE6D5"/>
            </a:solidFill>
            <a:ln w="6" cap="flat">
              <a:solidFill>
                <a:srgbClr val="15111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Rectangle 6"/>
            <p:cNvSpPr>
              <a:spLocks noChangeArrowheads="1"/>
            </p:cNvSpPr>
            <p:nvPr/>
          </p:nvSpPr>
          <p:spPr bwMode="auto">
            <a:xfrm>
              <a:off x="2392" y="1381"/>
              <a:ext cx="278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Sans"/>
                </a:rPr>
                <a:t>Mod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12" name="Rectangle 7"/>
            <p:cNvSpPr>
              <a:spLocks noChangeArrowheads="1"/>
            </p:cNvSpPr>
            <p:nvPr/>
          </p:nvSpPr>
          <p:spPr bwMode="auto">
            <a:xfrm>
              <a:off x="2746" y="1252"/>
              <a:ext cx="459" cy="365"/>
            </a:xfrm>
            <a:prstGeom prst="rect">
              <a:avLst/>
            </a:prstGeom>
            <a:solidFill>
              <a:srgbClr val="FFE6D5"/>
            </a:solidFill>
            <a:ln w="7" cap="flat">
              <a:solidFill>
                <a:srgbClr val="15111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Rectangle 8"/>
            <p:cNvSpPr>
              <a:spLocks noChangeArrowheads="1"/>
            </p:cNvSpPr>
            <p:nvPr/>
          </p:nvSpPr>
          <p:spPr bwMode="auto">
            <a:xfrm>
              <a:off x="2847" y="1361"/>
              <a:ext cx="218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Sans"/>
                </a:rPr>
                <a:t>Reg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14" name="Rectangle 9"/>
            <p:cNvSpPr>
              <a:spLocks noChangeArrowheads="1"/>
            </p:cNvSpPr>
            <p:nvPr/>
          </p:nvSpPr>
          <p:spPr bwMode="auto">
            <a:xfrm>
              <a:off x="3209" y="1252"/>
              <a:ext cx="459" cy="365"/>
            </a:xfrm>
            <a:prstGeom prst="rect">
              <a:avLst/>
            </a:prstGeom>
            <a:solidFill>
              <a:srgbClr val="FFE6D5"/>
            </a:solidFill>
            <a:ln w="7" cap="flat">
              <a:solidFill>
                <a:srgbClr val="15111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Rectangle 10"/>
            <p:cNvSpPr>
              <a:spLocks noChangeArrowheads="1"/>
            </p:cNvSpPr>
            <p:nvPr/>
          </p:nvSpPr>
          <p:spPr bwMode="auto">
            <a:xfrm>
              <a:off x="3310" y="1361"/>
              <a:ext cx="26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Sans"/>
                </a:rPr>
                <a:t>R/M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16" name="Freeform 11"/>
            <p:cNvSpPr>
              <a:spLocks/>
            </p:cNvSpPr>
            <p:nvPr/>
          </p:nvSpPr>
          <p:spPr bwMode="auto">
            <a:xfrm>
              <a:off x="2350" y="1138"/>
              <a:ext cx="377" cy="82"/>
            </a:xfrm>
            <a:custGeom>
              <a:avLst/>
              <a:gdLst>
                <a:gd name="T0" fmla="*/ 0 w 680"/>
                <a:gd name="T1" fmla="*/ 146 h 146"/>
                <a:gd name="T2" fmla="*/ 60 w 680"/>
                <a:gd name="T3" fmla="*/ 75 h 146"/>
                <a:gd name="T4" fmla="*/ 282 w 680"/>
                <a:gd name="T5" fmla="*/ 75 h 146"/>
                <a:gd name="T6" fmla="*/ 358 w 680"/>
                <a:gd name="T7" fmla="*/ 0 h 146"/>
                <a:gd name="T8" fmla="*/ 403 w 680"/>
                <a:gd name="T9" fmla="*/ 85 h 146"/>
                <a:gd name="T10" fmla="*/ 655 w 680"/>
                <a:gd name="T11" fmla="*/ 85 h 146"/>
                <a:gd name="T12" fmla="*/ 680 w 680"/>
                <a:gd name="T13" fmla="*/ 129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80" h="146">
                  <a:moveTo>
                    <a:pt x="0" y="146"/>
                  </a:moveTo>
                  <a:lnTo>
                    <a:pt x="60" y="75"/>
                  </a:lnTo>
                  <a:lnTo>
                    <a:pt x="282" y="75"/>
                  </a:lnTo>
                  <a:lnTo>
                    <a:pt x="358" y="0"/>
                  </a:lnTo>
                  <a:lnTo>
                    <a:pt x="403" y="85"/>
                  </a:lnTo>
                  <a:lnTo>
                    <a:pt x="655" y="85"/>
                  </a:lnTo>
                  <a:lnTo>
                    <a:pt x="680" y="129"/>
                  </a:lnTo>
                </a:path>
              </a:pathLst>
            </a:custGeom>
            <a:noFill/>
            <a:ln w="16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2"/>
            <p:cNvSpPr>
              <a:spLocks/>
            </p:cNvSpPr>
            <p:nvPr/>
          </p:nvSpPr>
          <p:spPr bwMode="auto">
            <a:xfrm>
              <a:off x="2759" y="1122"/>
              <a:ext cx="438" cy="82"/>
            </a:xfrm>
            <a:custGeom>
              <a:avLst/>
              <a:gdLst>
                <a:gd name="T0" fmla="*/ 0 w 791"/>
                <a:gd name="T1" fmla="*/ 146 h 146"/>
                <a:gd name="T2" fmla="*/ 71 w 791"/>
                <a:gd name="T3" fmla="*/ 76 h 146"/>
                <a:gd name="T4" fmla="*/ 328 w 791"/>
                <a:gd name="T5" fmla="*/ 76 h 146"/>
                <a:gd name="T6" fmla="*/ 416 w 791"/>
                <a:gd name="T7" fmla="*/ 0 h 146"/>
                <a:gd name="T8" fmla="*/ 469 w 791"/>
                <a:gd name="T9" fmla="*/ 86 h 146"/>
                <a:gd name="T10" fmla="*/ 762 w 791"/>
                <a:gd name="T11" fmla="*/ 86 h 146"/>
                <a:gd name="T12" fmla="*/ 791 w 791"/>
                <a:gd name="T13" fmla="*/ 129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1" h="146">
                  <a:moveTo>
                    <a:pt x="0" y="146"/>
                  </a:moveTo>
                  <a:lnTo>
                    <a:pt x="71" y="76"/>
                  </a:lnTo>
                  <a:lnTo>
                    <a:pt x="328" y="76"/>
                  </a:lnTo>
                  <a:lnTo>
                    <a:pt x="416" y="0"/>
                  </a:lnTo>
                  <a:lnTo>
                    <a:pt x="469" y="86"/>
                  </a:lnTo>
                  <a:lnTo>
                    <a:pt x="762" y="86"/>
                  </a:lnTo>
                  <a:lnTo>
                    <a:pt x="791" y="129"/>
                  </a:lnTo>
                </a:path>
              </a:pathLst>
            </a:custGeom>
            <a:noFill/>
            <a:ln w="17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3"/>
            <p:cNvSpPr>
              <a:spLocks/>
            </p:cNvSpPr>
            <p:nvPr/>
          </p:nvSpPr>
          <p:spPr bwMode="auto">
            <a:xfrm>
              <a:off x="3220" y="1111"/>
              <a:ext cx="439" cy="82"/>
            </a:xfrm>
            <a:custGeom>
              <a:avLst/>
              <a:gdLst>
                <a:gd name="T0" fmla="*/ 0 w 793"/>
                <a:gd name="T1" fmla="*/ 146 h 146"/>
                <a:gd name="T2" fmla="*/ 70 w 793"/>
                <a:gd name="T3" fmla="*/ 76 h 146"/>
                <a:gd name="T4" fmla="*/ 329 w 793"/>
                <a:gd name="T5" fmla="*/ 76 h 146"/>
                <a:gd name="T6" fmla="*/ 417 w 793"/>
                <a:gd name="T7" fmla="*/ 0 h 146"/>
                <a:gd name="T8" fmla="*/ 470 w 793"/>
                <a:gd name="T9" fmla="*/ 86 h 146"/>
                <a:gd name="T10" fmla="*/ 764 w 793"/>
                <a:gd name="T11" fmla="*/ 86 h 146"/>
                <a:gd name="T12" fmla="*/ 793 w 793"/>
                <a:gd name="T13" fmla="*/ 129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3" h="146">
                  <a:moveTo>
                    <a:pt x="0" y="146"/>
                  </a:moveTo>
                  <a:lnTo>
                    <a:pt x="70" y="76"/>
                  </a:lnTo>
                  <a:lnTo>
                    <a:pt x="329" y="76"/>
                  </a:lnTo>
                  <a:lnTo>
                    <a:pt x="417" y="0"/>
                  </a:lnTo>
                  <a:lnTo>
                    <a:pt x="470" y="86"/>
                  </a:lnTo>
                  <a:lnTo>
                    <a:pt x="764" y="86"/>
                  </a:lnTo>
                  <a:lnTo>
                    <a:pt x="793" y="129"/>
                  </a:lnTo>
                </a:path>
              </a:pathLst>
            </a:custGeom>
            <a:noFill/>
            <a:ln w="17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Rectangle 14"/>
            <p:cNvSpPr>
              <a:spLocks noChangeArrowheads="1"/>
            </p:cNvSpPr>
            <p:nvPr/>
          </p:nvSpPr>
          <p:spPr bwMode="auto">
            <a:xfrm>
              <a:off x="2503" y="945"/>
              <a:ext cx="78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900">
                  <a:solidFill>
                    <a:srgbClr val="000000"/>
                  </a:solidFill>
                  <a:latin typeface="Sans"/>
                </a:rPr>
                <a:t>2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20" name="Rectangle 15"/>
            <p:cNvSpPr>
              <a:spLocks noChangeArrowheads="1"/>
            </p:cNvSpPr>
            <p:nvPr/>
          </p:nvSpPr>
          <p:spPr bwMode="auto">
            <a:xfrm>
              <a:off x="2930" y="941"/>
              <a:ext cx="78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900">
                  <a:solidFill>
                    <a:srgbClr val="000000"/>
                  </a:solidFill>
                  <a:latin typeface="Sans"/>
                </a:rPr>
                <a:t>3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21" name="Rectangle 16"/>
            <p:cNvSpPr>
              <a:spLocks noChangeArrowheads="1"/>
            </p:cNvSpPr>
            <p:nvPr/>
          </p:nvSpPr>
          <p:spPr bwMode="auto">
            <a:xfrm>
              <a:off x="3380" y="934"/>
              <a:ext cx="78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900">
                  <a:solidFill>
                    <a:srgbClr val="000000"/>
                  </a:solidFill>
                  <a:latin typeface="Sans"/>
                </a:rPr>
                <a:t>3</a:t>
              </a:r>
              <a:endParaRPr lang="en-US">
                <a:latin typeface="Arial" pitchFamily="34" charset="0"/>
              </a:endParaRPr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2362200" y="206376"/>
            <a:ext cx="7416800" cy="936625"/>
          </a:xfrm>
        </p:spPr>
        <p:txBody>
          <a:bodyPr vert="horz" lIns="0" tIns="0" rIns="0" bIns="0" rtlCol="0" anchor="ctr">
            <a:norm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fr-FR" dirty="0" err="1">
                <a:solidFill>
                  <a:schemeClr val="tx1"/>
                </a:solidFill>
              </a:rPr>
              <a:t>View</a:t>
            </a:r>
            <a:r>
              <a:rPr lang="fr-FR" dirty="0">
                <a:solidFill>
                  <a:schemeClr val="tx1"/>
                </a:solidFill>
              </a:rPr>
              <a:t> of </a:t>
            </a:r>
            <a:r>
              <a:rPr lang="fr-FR" dirty="0" err="1">
                <a:solidFill>
                  <a:schemeClr val="tx1"/>
                </a:solidFill>
              </a:rPr>
              <a:t>Registers</a:t>
            </a:r>
            <a:r>
              <a:rPr lang="fr-FR" dirty="0">
                <a:solidFill>
                  <a:schemeClr val="tx1"/>
                </a:solidFill>
              </a:rPr>
              <a:t> – III</a:t>
            </a:r>
          </a:p>
        </p:txBody>
      </p:sp>
      <p:sp>
        <p:nvSpPr>
          <p:cNvPr id="4" name="Freeform 3"/>
          <p:cNvSpPr/>
          <p:nvPr/>
        </p:nvSpPr>
        <p:spPr>
          <a:xfrm>
            <a:off x="7234494" y="4976400"/>
            <a:ext cx="2015999" cy="1296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99CCFF"/>
          </a:solidFill>
          <a:ln w="0">
            <a:solidFill>
              <a:srgbClr val="000000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/>
          <a:p>
            <a:pPr algn="ctr" hangingPunct="0"/>
            <a:r>
              <a:rPr lang="en-IN" dirty="0">
                <a:latin typeface="Arial" pitchFamily="18"/>
                <a:ea typeface="Microsoft YaHei" pitchFamily="2"/>
                <a:cs typeface="Mangal" pitchFamily="2"/>
              </a:rPr>
              <a:t>The 64 bit ISA has</a:t>
            </a:r>
          </a:p>
          <a:p>
            <a:pPr algn="ctr" hangingPunct="0"/>
            <a:r>
              <a:rPr lang="en-IN" dirty="0">
                <a:latin typeface="Arial" pitchFamily="18"/>
                <a:ea typeface="Microsoft YaHei" pitchFamily="2"/>
                <a:cs typeface="Mangal" pitchFamily="2"/>
              </a:rPr>
              <a:t>8 extra registers</a:t>
            </a:r>
          </a:p>
          <a:p>
            <a:pPr algn="ctr" hangingPunct="0"/>
            <a:r>
              <a:rPr lang="en-IN" dirty="0">
                <a:latin typeface="Arial" pitchFamily="18"/>
                <a:ea typeface="Microsoft YaHei" pitchFamily="2"/>
                <a:cs typeface="Mangal" pitchFamily="2"/>
              </a:rPr>
              <a:t>r8 - r15</a:t>
            </a:r>
          </a:p>
        </p:txBody>
      </p:sp>
      <p:sp>
        <p:nvSpPr>
          <p:cNvPr id="5" name="Freeform 4"/>
          <p:cNvSpPr/>
          <p:nvPr/>
        </p:nvSpPr>
        <p:spPr>
          <a:xfrm>
            <a:off x="7378493" y="2672400"/>
            <a:ext cx="1655999" cy="2088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99CCFF"/>
          </a:solidFill>
          <a:ln w="0">
            <a:solidFill>
              <a:srgbClr val="000000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/>
          <a:p>
            <a:pPr algn="ctr" hangingPunct="0"/>
            <a:r>
              <a:rPr lang="en-IN" u="sng">
                <a:latin typeface="Arial" pitchFamily="18"/>
                <a:ea typeface="Microsoft YaHei" pitchFamily="2"/>
                <a:cs typeface="Mangal" pitchFamily="2"/>
              </a:rPr>
              <a:t>8 registers</a:t>
            </a:r>
          </a:p>
          <a:p>
            <a:pPr algn="ctr" hangingPunct="0"/>
            <a:r>
              <a:rPr lang="en-IN">
                <a:latin typeface="Arial" pitchFamily="18"/>
                <a:ea typeface="Microsoft YaHei" pitchFamily="2"/>
                <a:cs typeface="Mangal" pitchFamily="2"/>
              </a:rPr>
              <a:t>64, 32, 16</a:t>
            </a:r>
          </a:p>
          <a:p>
            <a:pPr algn="ctr" hangingPunct="0"/>
            <a:r>
              <a:rPr lang="en-IN">
                <a:latin typeface="Arial" pitchFamily="18"/>
                <a:ea typeface="Microsoft YaHei" pitchFamily="2"/>
                <a:cs typeface="Mangal" pitchFamily="2"/>
              </a:rPr>
              <a:t>bit variants</a:t>
            </a: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3749675" y="2241627"/>
            <a:ext cx="2855954" cy="347656"/>
          </a:xfrm>
          <a:prstGeom prst="rect">
            <a:avLst/>
          </a:prstGeom>
          <a:solidFill>
            <a:srgbClr val="FFE6D5"/>
          </a:solidFill>
          <a:ln w="8" cap="flat">
            <a:solidFill>
              <a:srgbClr val="15111D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3752850" y="2590872"/>
            <a:ext cx="2855954" cy="349243"/>
          </a:xfrm>
          <a:prstGeom prst="rect">
            <a:avLst/>
          </a:prstGeom>
          <a:solidFill>
            <a:srgbClr val="FFE6D5"/>
          </a:solidFill>
          <a:ln w="8" cap="flat">
            <a:solidFill>
              <a:srgbClr val="15111D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3752850" y="2925828"/>
            <a:ext cx="2855954" cy="349243"/>
          </a:xfrm>
          <a:prstGeom prst="rect">
            <a:avLst/>
          </a:prstGeom>
          <a:solidFill>
            <a:srgbClr val="FFE6D5"/>
          </a:solidFill>
          <a:ln w="8" cap="flat">
            <a:solidFill>
              <a:srgbClr val="15111D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Rectangle 8"/>
          <p:cNvSpPr>
            <a:spLocks noChangeArrowheads="1"/>
          </p:cNvSpPr>
          <p:nvPr/>
        </p:nvSpPr>
        <p:spPr bwMode="auto">
          <a:xfrm>
            <a:off x="3751262" y="3271895"/>
            <a:ext cx="2855954" cy="347656"/>
          </a:xfrm>
          <a:prstGeom prst="rect">
            <a:avLst/>
          </a:prstGeom>
          <a:solidFill>
            <a:srgbClr val="FFE6D5"/>
          </a:solidFill>
          <a:ln w="8" cap="flat">
            <a:solidFill>
              <a:srgbClr val="15111D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Rectangle 9"/>
          <p:cNvSpPr>
            <a:spLocks noChangeArrowheads="1"/>
          </p:cNvSpPr>
          <p:nvPr/>
        </p:nvSpPr>
        <p:spPr bwMode="auto">
          <a:xfrm>
            <a:off x="3756026" y="3619552"/>
            <a:ext cx="2854367" cy="349243"/>
          </a:xfrm>
          <a:prstGeom prst="rect">
            <a:avLst/>
          </a:prstGeom>
          <a:solidFill>
            <a:srgbClr val="FFE6D5"/>
          </a:solidFill>
          <a:ln w="8" cap="flat">
            <a:solidFill>
              <a:srgbClr val="15111D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Rectangle 10"/>
          <p:cNvSpPr>
            <a:spLocks noChangeArrowheads="1"/>
          </p:cNvSpPr>
          <p:nvPr/>
        </p:nvSpPr>
        <p:spPr bwMode="auto">
          <a:xfrm>
            <a:off x="3756026" y="3956095"/>
            <a:ext cx="2854367" cy="347656"/>
          </a:xfrm>
          <a:prstGeom prst="rect">
            <a:avLst/>
          </a:prstGeom>
          <a:solidFill>
            <a:srgbClr val="FFE6D5"/>
          </a:solidFill>
          <a:ln w="8" cap="flat">
            <a:solidFill>
              <a:srgbClr val="15111D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Rectangle 11"/>
          <p:cNvSpPr>
            <a:spLocks noChangeArrowheads="1"/>
          </p:cNvSpPr>
          <p:nvPr/>
        </p:nvSpPr>
        <p:spPr bwMode="auto">
          <a:xfrm>
            <a:off x="3752850" y="4297402"/>
            <a:ext cx="2855954" cy="349243"/>
          </a:xfrm>
          <a:prstGeom prst="rect">
            <a:avLst/>
          </a:prstGeom>
          <a:solidFill>
            <a:srgbClr val="FFE6D5"/>
          </a:solidFill>
          <a:ln w="8" cap="flat">
            <a:solidFill>
              <a:srgbClr val="15111D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2"/>
          <p:cNvSpPr>
            <a:spLocks noChangeArrowheads="1"/>
          </p:cNvSpPr>
          <p:nvPr/>
        </p:nvSpPr>
        <p:spPr bwMode="auto">
          <a:xfrm>
            <a:off x="3752850" y="4633945"/>
            <a:ext cx="2855954" cy="347656"/>
          </a:xfrm>
          <a:prstGeom prst="rect">
            <a:avLst/>
          </a:prstGeom>
          <a:solidFill>
            <a:srgbClr val="FFE6D5"/>
          </a:solidFill>
          <a:ln w="8" cap="flat">
            <a:solidFill>
              <a:srgbClr val="15111D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Rectangle 13"/>
          <p:cNvSpPr>
            <a:spLocks noChangeArrowheads="1"/>
          </p:cNvSpPr>
          <p:nvPr/>
        </p:nvSpPr>
        <p:spPr bwMode="auto">
          <a:xfrm>
            <a:off x="5168921" y="2247978"/>
            <a:ext cx="1438296" cy="284157"/>
          </a:xfrm>
          <a:prstGeom prst="rect">
            <a:avLst/>
          </a:prstGeom>
          <a:solidFill>
            <a:srgbClr val="D38D5F"/>
          </a:solidFill>
          <a:ln w="5" cap="flat">
            <a:solidFill>
              <a:srgbClr val="15111D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Rectangle 14"/>
          <p:cNvSpPr>
            <a:spLocks noChangeArrowheads="1"/>
          </p:cNvSpPr>
          <p:nvPr/>
        </p:nvSpPr>
        <p:spPr bwMode="auto">
          <a:xfrm>
            <a:off x="5170508" y="2597222"/>
            <a:ext cx="1438296" cy="279395"/>
          </a:xfrm>
          <a:prstGeom prst="rect">
            <a:avLst/>
          </a:prstGeom>
          <a:solidFill>
            <a:srgbClr val="D38D5F"/>
          </a:solidFill>
          <a:ln w="5" cap="flat">
            <a:solidFill>
              <a:srgbClr val="15111D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Rectangle 15"/>
          <p:cNvSpPr>
            <a:spLocks noChangeArrowheads="1"/>
          </p:cNvSpPr>
          <p:nvPr/>
        </p:nvSpPr>
        <p:spPr bwMode="auto">
          <a:xfrm>
            <a:off x="5170508" y="2932178"/>
            <a:ext cx="1438296" cy="284157"/>
          </a:xfrm>
          <a:prstGeom prst="rect">
            <a:avLst/>
          </a:prstGeom>
          <a:solidFill>
            <a:srgbClr val="D38D5F"/>
          </a:solidFill>
          <a:ln w="5" cap="flat">
            <a:solidFill>
              <a:srgbClr val="15111D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Rectangle 16"/>
          <p:cNvSpPr>
            <a:spLocks noChangeArrowheads="1"/>
          </p:cNvSpPr>
          <p:nvPr/>
        </p:nvSpPr>
        <p:spPr bwMode="auto">
          <a:xfrm>
            <a:off x="5170508" y="3276659"/>
            <a:ext cx="1438296" cy="290507"/>
          </a:xfrm>
          <a:prstGeom prst="rect">
            <a:avLst/>
          </a:prstGeom>
          <a:solidFill>
            <a:srgbClr val="D38D5F"/>
          </a:solidFill>
          <a:ln w="5" cap="flat">
            <a:solidFill>
              <a:srgbClr val="15111D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Rectangle 17"/>
          <p:cNvSpPr>
            <a:spLocks noChangeArrowheads="1"/>
          </p:cNvSpPr>
          <p:nvPr/>
        </p:nvSpPr>
        <p:spPr bwMode="auto">
          <a:xfrm>
            <a:off x="5172096" y="3625902"/>
            <a:ext cx="1438296" cy="279395"/>
          </a:xfrm>
          <a:prstGeom prst="rect">
            <a:avLst/>
          </a:prstGeom>
          <a:solidFill>
            <a:srgbClr val="D38D5F"/>
          </a:solidFill>
          <a:ln w="5" cap="flat">
            <a:solidFill>
              <a:srgbClr val="15111D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Rectangle 18"/>
          <p:cNvSpPr>
            <a:spLocks noChangeArrowheads="1"/>
          </p:cNvSpPr>
          <p:nvPr/>
        </p:nvSpPr>
        <p:spPr bwMode="auto">
          <a:xfrm>
            <a:off x="5172096" y="3962446"/>
            <a:ext cx="1438296" cy="277807"/>
          </a:xfrm>
          <a:prstGeom prst="rect">
            <a:avLst/>
          </a:prstGeom>
          <a:solidFill>
            <a:srgbClr val="D38D5F"/>
          </a:solidFill>
          <a:ln w="5" cap="flat">
            <a:solidFill>
              <a:srgbClr val="15111D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Rectangle 19"/>
          <p:cNvSpPr>
            <a:spLocks noChangeArrowheads="1"/>
          </p:cNvSpPr>
          <p:nvPr/>
        </p:nvSpPr>
        <p:spPr bwMode="auto">
          <a:xfrm>
            <a:off x="5170508" y="4303752"/>
            <a:ext cx="1438296" cy="285745"/>
          </a:xfrm>
          <a:prstGeom prst="rect">
            <a:avLst/>
          </a:prstGeom>
          <a:solidFill>
            <a:srgbClr val="D38D5F"/>
          </a:solidFill>
          <a:ln w="5" cap="flat">
            <a:solidFill>
              <a:srgbClr val="15111D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Rectangle 20"/>
          <p:cNvSpPr>
            <a:spLocks noChangeArrowheads="1"/>
          </p:cNvSpPr>
          <p:nvPr/>
        </p:nvSpPr>
        <p:spPr bwMode="auto">
          <a:xfrm>
            <a:off x="5170508" y="4638708"/>
            <a:ext cx="1438296" cy="279395"/>
          </a:xfrm>
          <a:prstGeom prst="rect">
            <a:avLst/>
          </a:prstGeom>
          <a:solidFill>
            <a:srgbClr val="D38D5F"/>
          </a:solidFill>
          <a:ln w="5" cap="flat">
            <a:solidFill>
              <a:srgbClr val="15111D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Rectangle 21"/>
          <p:cNvSpPr>
            <a:spLocks noChangeArrowheads="1"/>
          </p:cNvSpPr>
          <p:nvPr/>
        </p:nvSpPr>
        <p:spPr bwMode="auto">
          <a:xfrm>
            <a:off x="5259410" y="2300364"/>
            <a:ext cx="25321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  <a:latin typeface="Sans"/>
              </a:rPr>
              <a:t>eax</a:t>
            </a:r>
            <a:endParaRPr lang="en-US">
              <a:latin typeface="Arial" pitchFamily="34" charset="0"/>
            </a:endParaRPr>
          </a:p>
        </p:txBody>
      </p:sp>
      <p:sp>
        <p:nvSpPr>
          <p:cNvPr id="28" name="Rectangle 22"/>
          <p:cNvSpPr>
            <a:spLocks noChangeArrowheads="1"/>
          </p:cNvSpPr>
          <p:nvPr/>
        </p:nvSpPr>
        <p:spPr bwMode="auto">
          <a:xfrm>
            <a:off x="5251472" y="2635320"/>
            <a:ext cx="25930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  <a:latin typeface="Sans"/>
              </a:rPr>
              <a:t>ebx</a:t>
            </a:r>
            <a:endParaRPr lang="en-US">
              <a:latin typeface="Arial" pitchFamily="34" charset="0"/>
            </a:endParaRPr>
          </a:p>
        </p:txBody>
      </p:sp>
      <p:sp>
        <p:nvSpPr>
          <p:cNvPr id="29" name="Rectangle 23"/>
          <p:cNvSpPr>
            <a:spLocks noChangeArrowheads="1"/>
          </p:cNvSpPr>
          <p:nvPr/>
        </p:nvSpPr>
        <p:spPr bwMode="auto">
          <a:xfrm>
            <a:off x="5237184" y="2965514"/>
            <a:ext cx="24365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  <a:latin typeface="Sans"/>
              </a:rPr>
              <a:t>ecx</a:t>
            </a:r>
            <a:endParaRPr lang="en-US">
              <a:latin typeface="Arial" pitchFamily="34" charset="0"/>
            </a:endParaRPr>
          </a:p>
        </p:txBody>
      </p:sp>
      <p:sp>
        <p:nvSpPr>
          <p:cNvPr id="30" name="Rectangle 24"/>
          <p:cNvSpPr>
            <a:spLocks noChangeArrowheads="1"/>
          </p:cNvSpPr>
          <p:nvPr/>
        </p:nvSpPr>
        <p:spPr bwMode="auto">
          <a:xfrm>
            <a:off x="5248297" y="3330632"/>
            <a:ext cx="26289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  <a:latin typeface="Sans"/>
              </a:rPr>
              <a:t>edx</a:t>
            </a:r>
            <a:endParaRPr lang="en-US">
              <a:latin typeface="Arial" pitchFamily="34" charset="0"/>
            </a:endParaRPr>
          </a:p>
        </p:txBody>
      </p:sp>
      <p:sp>
        <p:nvSpPr>
          <p:cNvPr id="31" name="Rectangle 25"/>
          <p:cNvSpPr>
            <a:spLocks noChangeArrowheads="1"/>
          </p:cNvSpPr>
          <p:nvPr/>
        </p:nvSpPr>
        <p:spPr bwMode="auto">
          <a:xfrm>
            <a:off x="5257822" y="3668763"/>
            <a:ext cx="25487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err="1">
                <a:solidFill>
                  <a:srgbClr val="000000"/>
                </a:solidFill>
                <a:latin typeface="Sans"/>
              </a:rPr>
              <a:t>esp</a:t>
            </a:r>
            <a:endParaRPr lang="en-US" dirty="0">
              <a:latin typeface="Arial" pitchFamily="34" charset="0"/>
            </a:endParaRPr>
          </a:p>
        </p:txBody>
      </p:sp>
      <p:sp>
        <p:nvSpPr>
          <p:cNvPr id="32" name="Rectangle 26"/>
          <p:cNvSpPr>
            <a:spLocks noChangeArrowheads="1"/>
          </p:cNvSpPr>
          <p:nvPr/>
        </p:nvSpPr>
        <p:spPr bwMode="auto">
          <a:xfrm>
            <a:off x="5241948" y="4022769"/>
            <a:ext cx="27892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err="1">
                <a:solidFill>
                  <a:srgbClr val="000000"/>
                </a:solidFill>
                <a:latin typeface="Sans"/>
              </a:rPr>
              <a:t>ebp</a:t>
            </a:r>
            <a:endParaRPr lang="en-US" dirty="0">
              <a:latin typeface="Arial" pitchFamily="34" charset="0"/>
            </a:endParaRPr>
          </a:p>
        </p:txBody>
      </p:sp>
      <p:sp>
        <p:nvSpPr>
          <p:cNvPr id="33" name="Rectangle 27"/>
          <p:cNvSpPr>
            <a:spLocks noChangeArrowheads="1"/>
          </p:cNvSpPr>
          <p:nvPr/>
        </p:nvSpPr>
        <p:spPr bwMode="auto">
          <a:xfrm>
            <a:off x="5254647" y="4384712"/>
            <a:ext cx="20197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  <a:latin typeface="Sans"/>
              </a:rPr>
              <a:t>esi</a:t>
            </a:r>
            <a:endParaRPr lang="en-US">
              <a:latin typeface="Arial" pitchFamily="34" charset="0"/>
            </a:endParaRPr>
          </a:p>
        </p:txBody>
      </p:sp>
      <p:sp>
        <p:nvSpPr>
          <p:cNvPr id="34" name="Rectangle 28"/>
          <p:cNvSpPr>
            <a:spLocks noChangeArrowheads="1"/>
          </p:cNvSpPr>
          <p:nvPr/>
        </p:nvSpPr>
        <p:spPr bwMode="auto">
          <a:xfrm>
            <a:off x="5238772" y="4687919"/>
            <a:ext cx="226024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  <a:latin typeface="Sans"/>
              </a:rPr>
              <a:t>edi</a:t>
            </a:r>
            <a:endParaRPr lang="en-US">
              <a:latin typeface="Arial" pitchFamily="34" charset="0"/>
            </a:endParaRPr>
          </a:p>
        </p:txBody>
      </p:sp>
      <p:sp>
        <p:nvSpPr>
          <p:cNvPr id="35" name="Rectangle 29"/>
          <p:cNvSpPr>
            <a:spLocks noChangeArrowheads="1"/>
          </p:cNvSpPr>
          <p:nvPr/>
        </p:nvSpPr>
        <p:spPr bwMode="auto">
          <a:xfrm>
            <a:off x="5899181" y="2247977"/>
            <a:ext cx="711210" cy="227008"/>
          </a:xfrm>
          <a:prstGeom prst="rect">
            <a:avLst/>
          </a:prstGeom>
          <a:solidFill>
            <a:srgbClr val="FF8080"/>
          </a:solidFill>
          <a:ln w="10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Rectangle 30"/>
          <p:cNvSpPr>
            <a:spLocks noChangeArrowheads="1"/>
          </p:cNvSpPr>
          <p:nvPr/>
        </p:nvSpPr>
        <p:spPr bwMode="auto">
          <a:xfrm>
            <a:off x="6134136" y="2244803"/>
            <a:ext cx="18402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Sans"/>
              </a:rPr>
              <a:t>ax</a:t>
            </a:r>
            <a:endParaRPr lang="en-US">
              <a:latin typeface="Arial" pitchFamily="34" charset="0"/>
            </a:endParaRPr>
          </a:p>
        </p:txBody>
      </p:sp>
      <p:sp>
        <p:nvSpPr>
          <p:cNvPr id="37" name="Rectangle 31"/>
          <p:cNvSpPr>
            <a:spLocks noChangeArrowheads="1"/>
          </p:cNvSpPr>
          <p:nvPr/>
        </p:nvSpPr>
        <p:spPr bwMode="auto">
          <a:xfrm>
            <a:off x="5889656" y="2595633"/>
            <a:ext cx="711210" cy="227008"/>
          </a:xfrm>
          <a:prstGeom prst="rect">
            <a:avLst/>
          </a:prstGeom>
          <a:solidFill>
            <a:srgbClr val="FF8080"/>
          </a:solidFill>
          <a:ln w="10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Rectangle 32"/>
          <p:cNvSpPr>
            <a:spLocks noChangeArrowheads="1"/>
          </p:cNvSpPr>
          <p:nvPr/>
        </p:nvSpPr>
        <p:spPr bwMode="auto">
          <a:xfrm>
            <a:off x="6124611" y="2592459"/>
            <a:ext cx="19146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Sans"/>
              </a:rPr>
              <a:t>bx</a:t>
            </a:r>
            <a:endParaRPr lang="en-US">
              <a:latin typeface="Arial" pitchFamily="34" charset="0"/>
            </a:endParaRPr>
          </a:p>
        </p:txBody>
      </p:sp>
      <p:sp>
        <p:nvSpPr>
          <p:cNvPr id="39" name="Rectangle 33"/>
          <p:cNvSpPr>
            <a:spLocks noChangeArrowheads="1"/>
          </p:cNvSpPr>
          <p:nvPr/>
        </p:nvSpPr>
        <p:spPr bwMode="auto">
          <a:xfrm>
            <a:off x="5896006" y="2929002"/>
            <a:ext cx="711210" cy="228596"/>
          </a:xfrm>
          <a:prstGeom prst="rect">
            <a:avLst/>
          </a:prstGeom>
          <a:solidFill>
            <a:srgbClr val="FF8080"/>
          </a:solidFill>
          <a:ln w="10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Rectangle 34"/>
          <p:cNvSpPr>
            <a:spLocks noChangeArrowheads="1"/>
          </p:cNvSpPr>
          <p:nvPr/>
        </p:nvSpPr>
        <p:spPr bwMode="auto">
          <a:xfrm>
            <a:off x="6130960" y="2927415"/>
            <a:ext cx="17472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Sans"/>
              </a:rPr>
              <a:t>cx</a:t>
            </a:r>
            <a:endParaRPr lang="en-US">
              <a:latin typeface="Arial" pitchFamily="34" charset="0"/>
            </a:endParaRPr>
          </a:p>
        </p:txBody>
      </p:sp>
      <p:sp>
        <p:nvSpPr>
          <p:cNvPr id="41" name="Rectangle 35"/>
          <p:cNvSpPr>
            <a:spLocks noChangeArrowheads="1"/>
          </p:cNvSpPr>
          <p:nvPr/>
        </p:nvSpPr>
        <p:spPr bwMode="auto">
          <a:xfrm>
            <a:off x="5889656" y="3265545"/>
            <a:ext cx="711210" cy="227008"/>
          </a:xfrm>
          <a:prstGeom prst="rect">
            <a:avLst/>
          </a:prstGeom>
          <a:solidFill>
            <a:srgbClr val="FF8080"/>
          </a:solidFill>
          <a:ln w="10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Rectangle 36"/>
          <p:cNvSpPr>
            <a:spLocks noChangeArrowheads="1"/>
          </p:cNvSpPr>
          <p:nvPr/>
        </p:nvSpPr>
        <p:spPr bwMode="auto">
          <a:xfrm>
            <a:off x="6124610" y="3262371"/>
            <a:ext cx="19556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Sans"/>
              </a:rPr>
              <a:t>dx</a:t>
            </a:r>
            <a:endParaRPr lang="en-US">
              <a:latin typeface="Arial" pitchFamily="34" charset="0"/>
            </a:endParaRPr>
          </a:p>
        </p:txBody>
      </p:sp>
      <p:sp>
        <p:nvSpPr>
          <p:cNvPr id="43" name="Rectangle 37"/>
          <p:cNvSpPr>
            <a:spLocks noChangeArrowheads="1"/>
          </p:cNvSpPr>
          <p:nvPr/>
        </p:nvSpPr>
        <p:spPr bwMode="auto">
          <a:xfrm>
            <a:off x="5907119" y="3614789"/>
            <a:ext cx="711210" cy="227008"/>
          </a:xfrm>
          <a:prstGeom prst="rect">
            <a:avLst/>
          </a:prstGeom>
          <a:solidFill>
            <a:srgbClr val="FF8080"/>
          </a:solidFill>
          <a:ln w="10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" name="Rectangle 38"/>
          <p:cNvSpPr>
            <a:spLocks noChangeArrowheads="1"/>
          </p:cNvSpPr>
          <p:nvPr/>
        </p:nvSpPr>
        <p:spPr bwMode="auto">
          <a:xfrm>
            <a:off x="6142072" y="3611615"/>
            <a:ext cx="18755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Sans"/>
              </a:rPr>
              <a:t>sp</a:t>
            </a:r>
            <a:endParaRPr lang="en-US">
              <a:latin typeface="Arial" pitchFamily="34" charset="0"/>
            </a:endParaRPr>
          </a:p>
        </p:txBody>
      </p:sp>
      <p:sp>
        <p:nvSpPr>
          <p:cNvPr id="45" name="Rectangle 39"/>
          <p:cNvSpPr>
            <a:spLocks noChangeArrowheads="1"/>
          </p:cNvSpPr>
          <p:nvPr/>
        </p:nvSpPr>
        <p:spPr bwMode="auto">
          <a:xfrm>
            <a:off x="5897594" y="3960857"/>
            <a:ext cx="711210" cy="227008"/>
          </a:xfrm>
          <a:prstGeom prst="rect">
            <a:avLst/>
          </a:prstGeom>
          <a:solidFill>
            <a:srgbClr val="FF8080"/>
          </a:solidFill>
          <a:ln w="10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" name="Rectangle 40"/>
          <p:cNvSpPr>
            <a:spLocks noChangeArrowheads="1"/>
          </p:cNvSpPr>
          <p:nvPr/>
        </p:nvSpPr>
        <p:spPr bwMode="auto">
          <a:xfrm>
            <a:off x="6132547" y="3957683"/>
            <a:ext cx="21480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Sans"/>
              </a:rPr>
              <a:t>bp</a:t>
            </a:r>
            <a:endParaRPr lang="en-US">
              <a:latin typeface="Arial" pitchFamily="34" charset="0"/>
            </a:endParaRPr>
          </a:p>
        </p:txBody>
      </p:sp>
      <p:sp>
        <p:nvSpPr>
          <p:cNvPr id="47" name="Rectangle 41"/>
          <p:cNvSpPr>
            <a:spLocks noChangeArrowheads="1"/>
          </p:cNvSpPr>
          <p:nvPr/>
        </p:nvSpPr>
        <p:spPr bwMode="auto">
          <a:xfrm>
            <a:off x="5903944" y="4295813"/>
            <a:ext cx="711210" cy="227008"/>
          </a:xfrm>
          <a:prstGeom prst="rect">
            <a:avLst/>
          </a:prstGeom>
          <a:solidFill>
            <a:srgbClr val="FF8080"/>
          </a:solidFill>
          <a:ln w="10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" name="Rectangle 42"/>
          <p:cNvSpPr>
            <a:spLocks noChangeArrowheads="1"/>
          </p:cNvSpPr>
          <p:nvPr/>
        </p:nvSpPr>
        <p:spPr bwMode="auto">
          <a:xfrm>
            <a:off x="6138897" y="4292640"/>
            <a:ext cx="12663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Sans"/>
              </a:rPr>
              <a:t>si</a:t>
            </a:r>
            <a:endParaRPr lang="en-US">
              <a:latin typeface="Arial" pitchFamily="34" charset="0"/>
            </a:endParaRPr>
          </a:p>
        </p:txBody>
      </p:sp>
      <p:sp>
        <p:nvSpPr>
          <p:cNvPr id="49" name="Rectangle 43"/>
          <p:cNvSpPr>
            <a:spLocks noChangeArrowheads="1"/>
          </p:cNvSpPr>
          <p:nvPr/>
        </p:nvSpPr>
        <p:spPr bwMode="auto">
          <a:xfrm>
            <a:off x="5897594" y="4632358"/>
            <a:ext cx="711210" cy="225421"/>
          </a:xfrm>
          <a:prstGeom prst="rect">
            <a:avLst/>
          </a:prstGeom>
          <a:solidFill>
            <a:srgbClr val="FF8080"/>
          </a:solidFill>
          <a:ln w="10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" name="Rectangle 44"/>
          <p:cNvSpPr>
            <a:spLocks noChangeArrowheads="1"/>
          </p:cNvSpPr>
          <p:nvPr/>
        </p:nvSpPr>
        <p:spPr bwMode="auto">
          <a:xfrm>
            <a:off x="6132547" y="4627596"/>
            <a:ext cx="15388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Sans"/>
              </a:rPr>
              <a:t>di</a:t>
            </a:r>
            <a:endParaRPr lang="en-US">
              <a:latin typeface="Arial" pitchFamily="34" charset="0"/>
            </a:endParaRPr>
          </a:p>
        </p:txBody>
      </p:sp>
      <p:sp>
        <p:nvSpPr>
          <p:cNvPr id="51" name="Rectangle 45"/>
          <p:cNvSpPr>
            <a:spLocks noChangeArrowheads="1"/>
          </p:cNvSpPr>
          <p:nvPr/>
        </p:nvSpPr>
        <p:spPr bwMode="auto">
          <a:xfrm>
            <a:off x="3871915" y="2282901"/>
            <a:ext cx="22230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  <a:latin typeface="Sans"/>
              </a:rPr>
              <a:t>rax</a:t>
            </a:r>
            <a:endParaRPr lang="en-US">
              <a:latin typeface="Arial" pitchFamily="34" charset="0"/>
            </a:endParaRPr>
          </a:p>
        </p:txBody>
      </p:sp>
      <p:sp>
        <p:nvSpPr>
          <p:cNvPr id="52" name="Rectangle 46"/>
          <p:cNvSpPr>
            <a:spLocks noChangeArrowheads="1"/>
          </p:cNvSpPr>
          <p:nvPr/>
        </p:nvSpPr>
        <p:spPr bwMode="auto">
          <a:xfrm>
            <a:off x="3862390" y="2619445"/>
            <a:ext cx="23205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  <a:latin typeface="Sans"/>
              </a:rPr>
              <a:t>rbx</a:t>
            </a:r>
            <a:endParaRPr lang="en-US">
              <a:latin typeface="Arial" pitchFamily="34" charset="0"/>
            </a:endParaRPr>
          </a:p>
        </p:txBody>
      </p:sp>
      <p:sp>
        <p:nvSpPr>
          <p:cNvPr id="53" name="Rectangle 47"/>
          <p:cNvSpPr>
            <a:spLocks noChangeArrowheads="1"/>
          </p:cNvSpPr>
          <p:nvPr/>
        </p:nvSpPr>
        <p:spPr bwMode="auto">
          <a:xfrm>
            <a:off x="3849689" y="2948051"/>
            <a:ext cx="21377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  <a:latin typeface="Sans"/>
              </a:rPr>
              <a:t>rcx</a:t>
            </a:r>
            <a:endParaRPr lang="en-US">
              <a:latin typeface="Arial" pitchFamily="34" charset="0"/>
            </a:endParaRPr>
          </a:p>
        </p:txBody>
      </p:sp>
      <p:sp>
        <p:nvSpPr>
          <p:cNvPr id="54" name="Rectangle 48"/>
          <p:cNvSpPr>
            <a:spLocks noChangeArrowheads="1"/>
          </p:cNvSpPr>
          <p:nvPr/>
        </p:nvSpPr>
        <p:spPr bwMode="auto">
          <a:xfrm>
            <a:off x="3859215" y="3313169"/>
            <a:ext cx="23320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  <a:latin typeface="Sans"/>
              </a:rPr>
              <a:t>rdx</a:t>
            </a:r>
            <a:endParaRPr lang="en-US">
              <a:latin typeface="Arial" pitchFamily="34" charset="0"/>
            </a:endParaRPr>
          </a:p>
        </p:txBody>
      </p:sp>
      <p:sp>
        <p:nvSpPr>
          <p:cNvPr id="55" name="Rectangle 49"/>
          <p:cNvSpPr>
            <a:spLocks noChangeArrowheads="1"/>
          </p:cNvSpPr>
          <p:nvPr/>
        </p:nvSpPr>
        <p:spPr bwMode="auto">
          <a:xfrm>
            <a:off x="3870328" y="3652888"/>
            <a:ext cx="22454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  <a:latin typeface="Sans"/>
              </a:rPr>
              <a:t>rsp</a:t>
            </a:r>
            <a:endParaRPr lang="en-US">
              <a:latin typeface="Arial" pitchFamily="34" charset="0"/>
            </a:endParaRPr>
          </a:p>
        </p:txBody>
      </p:sp>
      <p:sp>
        <p:nvSpPr>
          <p:cNvPr id="56" name="Rectangle 50"/>
          <p:cNvSpPr>
            <a:spLocks noChangeArrowheads="1"/>
          </p:cNvSpPr>
          <p:nvPr/>
        </p:nvSpPr>
        <p:spPr bwMode="auto">
          <a:xfrm>
            <a:off x="3854451" y="4005306"/>
            <a:ext cx="25167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  <a:latin typeface="Sans"/>
              </a:rPr>
              <a:t>rbp</a:t>
            </a:r>
            <a:endParaRPr lang="en-US">
              <a:latin typeface="Arial" pitchFamily="34" charset="0"/>
            </a:endParaRPr>
          </a:p>
        </p:txBody>
      </p:sp>
      <p:sp>
        <p:nvSpPr>
          <p:cNvPr id="57" name="Rectangle 51"/>
          <p:cNvSpPr>
            <a:spLocks noChangeArrowheads="1"/>
          </p:cNvSpPr>
          <p:nvPr/>
        </p:nvSpPr>
        <p:spPr bwMode="auto">
          <a:xfrm>
            <a:off x="3867152" y="4368837"/>
            <a:ext cx="17165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  <a:latin typeface="Sans"/>
              </a:rPr>
              <a:t>rsi</a:t>
            </a:r>
            <a:endParaRPr lang="en-US">
              <a:latin typeface="Arial" pitchFamily="34" charset="0"/>
            </a:endParaRPr>
          </a:p>
        </p:txBody>
      </p:sp>
      <p:sp>
        <p:nvSpPr>
          <p:cNvPr id="58" name="Rectangle 52"/>
          <p:cNvSpPr>
            <a:spLocks noChangeArrowheads="1"/>
          </p:cNvSpPr>
          <p:nvPr/>
        </p:nvSpPr>
        <p:spPr bwMode="auto">
          <a:xfrm>
            <a:off x="3851276" y="4670456"/>
            <a:ext cx="19633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  <a:latin typeface="Sans"/>
              </a:rPr>
              <a:t>rdi</a:t>
            </a:r>
            <a:endParaRPr lang="en-US">
              <a:latin typeface="Arial" pitchFamily="34" charset="0"/>
            </a:endParaRPr>
          </a:p>
        </p:txBody>
      </p:sp>
      <p:sp>
        <p:nvSpPr>
          <p:cNvPr id="59" name="Rectangle 53"/>
          <p:cNvSpPr>
            <a:spLocks noChangeArrowheads="1"/>
          </p:cNvSpPr>
          <p:nvPr/>
        </p:nvSpPr>
        <p:spPr bwMode="auto">
          <a:xfrm>
            <a:off x="3752850" y="4983188"/>
            <a:ext cx="2855954" cy="347656"/>
          </a:xfrm>
          <a:prstGeom prst="rect">
            <a:avLst/>
          </a:prstGeom>
          <a:solidFill>
            <a:srgbClr val="FFE6D5"/>
          </a:solidFill>
          <a:ln w="8" cap="flat">
            <a:solidFill>
              <a:srgbClr val="15111D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" name="Rectangle 54"/>
          <p:cNvSpPr>
            <a:spLocks noChangeArrowheads="1"/>
          </p:cNvSpPr>
          <p:nvPr/>
        </p:nvSpPr>
        <p:spPr bwMode="auto">
          <a:xfrm>
            <a:off x="3752850" y="5334020"/>
            <a:ext cx="2855954" cy="349243"/>
          </a:xfrm>
          <a:prstGeom prst="rect">
            <a:avLst/>
          </a:prstGeom>
          <a:solidFill>
            <a:srgbClr val="FFE6D5"/>
          </a:solidFill>
          <a:ln w="8" cap="flat">
            <a:solidFill>
              <a:srgbClr val="15111D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" name="Rectangle 55"/>
          <p:cNvSpPr>
            <a:spLocks noChangeArrowheads="1"/>
          </p:cNvSpPr>
          <p:nvPr/>
        </p:nvSpPr>
        <p:spPr bwMode="auto">
          <a:xfrm>
            <a:off x="3733801" y="5976944"/>
            <a:ext cx="2854367" cy="347656"/>
          </a:xfrm>
          <a:prstGeom prst="rect">
            <a:avLst/>
          </a:prstGeom>
          <a:solidFill>
            <a:srgbClr val="FFE6D5"/>
          </a:solidFill>
          <a:ln w="8" cap="flat">
            <a:solidFill>
              <a:srgbClr val="15111D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" name="Rectangle 56"/>
          <p:cNvSpPr>
            <a:spLocks noChangeArrowheads="1"/>
          </p:cNvSpPr>
          <p:nvPr/>
        </p:nvSpPr>
        <p:spPr bwMode="auto">
          <a:xfrm>
            <a:off x="3848101" y="5045099"/>
            <a:ext cx="15388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  <a:latin typeface="Sans"/>
              </a:rPr>
              <a:t>r8</a:t>
            </a:r>
            <a:endParaRPr lang="en-US">
              <a:latin typeface="Arial" pitchFamily="34" charset="0"/>
            </a:endParaRPr>
          </a:p>
        </p:txBody>
      </p:sp>
      <p:sp>
        <p:nvSpPr>
          <p:cNvPr id="63" name="Rectangle 57"/>
          <p:cNvSpPr>
            <a:spLocks noChangeArrowheads="1"/>
          </p:cNvSpPr>
          <p:nvPr/>
        </p:nvSpPr>
        <p:spPr bwMode="auto">
          <a:xfrm>
            <a:off x="3849689" y="5402280"/>
            <a:ext cx="15388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  <a:latin typeface="Sans"/>
              </a:rPr>
              <a:t>r9</a:t>
            </a:r>
            <a:endParaRPr lang="en-US">
              <a:latin typeface="Arial" pitchFamily="34" charset="0"/>
            </a:endParaRPr>
          </a:p>
        </p:txBody>
      </p:sp>
      <p:sp>
        <p:nvSpPr>
          <p:cNvPr id="64" name="Rectangle 58"/>
          <p:cNvSpPr>
            <a:spLocks noChangeArrowheads="1"/>
          </p:cNvSpPr>
          <p:nvPr/>
        </p:nvSpPr>
        <p:spPr bwMode="auto">
          <a:xfrm>
            <a:off x="3836989" y="6038856"/>
            <a:ext cx="24526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  <a:latin typeface="Sans"/>
              </a:rPr>
              <a:t>r15</a:t>
            </a:r>
            <a:endParaRPr lang="en-US">
              <a:latin typeface="Arial" pitchFamily="34" charset="0"/>
            </a:endParaRPr>
          </a:p>
        </p:txBody>
      </p:sp>
      <p:sp>
        <p:nvSpPr>
          <p:cNvPr id="65" name="Oval 59"/>
          <p:cNvSpPr>
            <a:spLocks noChangeArrowheads="1"/>
          </p:cNvSpPr>
          <p:nvPr/>
        </p:nvSpPr>
        <p:spPr bwMode="auto">
          <a:xfrm>
            <a:off x="4529149" y="5767398"/>
            <a:ext cx="47626" cy="42862"/>
          </a:xfrm>
          <a:prstGeom prst="ellipse">
            <a:avLst/>
          </a:prstGeom>
          <a:solidFill>
            <a:srgbClr val="2B0000"/>
          </a:solidFill>
          <a:ln w="8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" name="Oval 60"/>
          <p:cNvSpPr>
            <a:spLocks noChangeArrowheads="1"/>
          </p:cNvSpPr>
          <p:nvPr/>
        </p:nvSpPr>
        <p:spPr bwMode="auto">
          <a:xfrm>
            <a:off x="4994294" y="5767398"/>
            <a:ext cx="49213" cy="42862"/>
          </a:xfrm>
          <a:prstGeom prst="ellipse">
            <a:avLst/>
          </a:prstGeom>
          <a:solidFill>
            <a:srgbClr val="2B0000"/>
          </a:solidFill>
          <a:ln w="8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" name="Oval 61"/>
          <p:cNvSpPr>
            <a:spLocks noChangeArrowheads="1"/>
          </p:cNvSpPr>
          <p:nvPr/>
        </p:nvSpPr>
        <p:spPr bwMode="auto">
          <a:xfrm>
            <a:off x="5462613" y="5767398"/>
            <a:ext cx="49213" cy="42862"/>
          </a:xfrm>
          <a:prstGeom prst="ellipse">
            <a:avLst/>
          </a:prstGeom>
          <a:solidFill>
            <a:srgbClr val="2B0000"/>
          </a:solidFill>
          <a:ln w="8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" name="Line 74"/>
          <p:cNvSpPr>
            <a:spLocks noChangeShapeType="1"/>
          </p:cNvSpPr>
          <p:nvPr/>
        </p:nvSpPr>
        <p:spPr bwMode="auto">
          <a:xfrm flipV="1">
            <a:off x="5483250" y="1690775"/>
            <a:ext cx="1138254" cy="6350"/>
          </a:xfrm>
          <a:prstGeom prst="line">
            <a:avLst/>
          </a:prstGeom>
          <a:noFill/>
          <a:ln w="6" cap="flat">
            <a:solidFill>
              <a:srgbClr val="1623FD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" name="Freeform 75"/>
          <p:cNvSpPr>
            <a:spLocks/>
          </p:cNvSpPr>
          <p:nvPr/>
        </p:nvSpPr>
        <p:spPr bwMode="auto">
          <a:xfrm>
            <a:off x="6478628" y="1651088"/>
            <a:ext cx="142877" cy="82548"/>
          </a:xfrm>
          <a:custGeom>
            <a:avLst/>
            <a:gdLst>
              <a:gd name="T0" fmla="*/ 26 w 90"/>
              <a:gd name="T1" fmla="*/ 26 h 52"/>
              <a:gd name="T2" fmla="*/ 0 w 90"/>
              <a:gd name="T3" fmla="*/ 52 h 52"/>
              <a:gd name="T4" fmla="*/ 90 w 90"/>
              <a:gd name="T5" fmla="*/ 25 h 52"/>
              <a:gd name="T6" fmla="*/ 0 w 90"/>
              <a:gd name="T7" fmla="*/ 0 h 52"/>
              <a:gd name="T8" fmla="*/ 26 w 90"/>
              <a:gd name="T9" fmla="*/ 26 h 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0" h="52">
                <a:moveTo>
                  <a:pt x="26" y="26"/>
                </a:moveTo>
                <a:lnTo>
                  <a:pt x="0" y="52"/>
                </a:lnTo>
                <a:lnTo>
                  <a:pt x="90" y="25"/>
                </a:lnTo>
                <a:lnTo>
                  <a:pt x="0" y="0"/>
                </a:lnTo>
                <a:lnTo>
                  <a:pt x="26" y="26"/>
                </a:lnTo>
                <a:close/>
              </a:path>
            </a:pathLst>
          </a:custGeom>
          <a:solidFill>
            <a:srgbClr val="000000"/>
          </a:solidFill>
          <a:ln w="6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" name="Line 76"/>
          <p:cNvSpPr>
            <a:spLocks noChangeShapeType="1"/>
          </p:cNvSpPr>
          <p:nvPr/>
        </p:nvSpPr>
        <p:spPr bwMode="auto">
          <a:xfrm flipH="1" flipV="1">
            <a:off x="3767138" y="1686013"/>
            <a:ext cx="1084278" cy="4762"/>
          </a:xfrm>
          <a:prstGeom prst="line">
            <a:avLst/>
          </a:prstGeom>
          <a:noFill/>
          <a:ln w="6" cap="flat">
            <a:solidFill>
              <a:srgbClr val="1623FD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3" name="Freeform 77"/>
          <p:cNvSpPr>
            <a:spLocks/>
          </p:cNvSpPr>
          <p:nvPr/>
        </p:nvSpPr>
        <p:spPr bwMode="auto">
          <a:xfrm>
            <a:off x="3767139" y="1644738"/>
            <a:ext cx="144465" cy="84136"/>
          </a:xfrm>
          <a:custGeom>
            <a:avLst/>
            <a:gdLst>
              <a:gd name="T0" fmla="*/ 65 w 91"/>
              <a:gd name="T1" fmla="*/ 26 h 53"/>
              <a:gd name="T2" fmla="*/ 91 w 91"/>
              <a:gd name="T3" fmla="*/ 0 h 53"/>
              <a:gd name="T4" fmla="*/ 0 w 91"/>
              <a:gd name="T5" fmla="*/ 26 h 53"/>
              <a:gd name="T6" fmla="*/ 90 w 91"/>
              <a:gd name="T7" fmla="*/ 53 h 53"/>
              <a:gd name="T8" fmla="*/ 65 w 91"/>
              <a:gd name="T9" fmla="*/ 26 h 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1" h="53">
                <a:moveTo>
                  <a:pt x="65" y="26"/>
                </a:moveTo>
                <a:lnTo>
                  <a:pt x="91" y="0"/>
                </a:lnTo>
                <a:lnTo>
                  <a:pt x="0" y="26"/>
                </a:lnTo>
                <a:lnTo>
                  <a:pt x="90" y="53"/>
                </a:lnTo>
                <a:lnTo>
                  <a:pt x="65" y="26"/>
                </a:lnTo>
                <a:close/>
              </a:path>
            </a:pathLst>
          </a:custGeom>
          <a:solidFill>
            <a:srgbClr val="000000"/>
          </a:solidFill>
          <a:ln w="6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4" name="Rectangle 78"/>
          <p:cNvSpPr>
            <a:spLocks noChangeArrowheads="1"/>
          </p:cNvSpPr>
          <p:nvPr/>
        </p:nvSpPr>
        <p:spPr bwMode="auto">
          <a:xfrm>
            <a:off x="4887930" y="1609814"/>
            <a:ext cx="41998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>
                <a:solidFill>
                  <a:srgbClr val="000000"/>
                </a:solidFill>
                <a:latin typeface="Sans"/>
              </a:rPr>
              <a:t>64 bits</a:t>
            </a:r>
            <a:endParaRPr lang="en-US">
              <a:latin typeface="Arial" pitchFamily="34" charset="0"/>
            </a:endParaRPr>
          </a:p>
        </p:txBody>
      </p:sp>
      <p:sp>
        <p:nvSpPr>
          <p:cNvPr id="85" name="Line 79"/>
          <p:cNvSpPr>
            <a:spLocks noChangeShapeType="1"/>
          </p:cNvSpPr>
          <p:nvPr/>
        </p:nvSpPr>
        <p:spPr bwMode="auto">
          <a:xfrm>
            <a:off x="6240499" y="1870159"/>
            <a:ext cx="358780" cy="0"/>
          </a:xfrm>
          <a:prstGeom prst="line">
            <a:avLst/>
          </a:prstGeom>
          <a:noFill/>
          <a:ln w="6" cap="flat">
            <a:solidFill>
              <a:srgbClr val="1623FD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6" name="Freeform 80"/>
          <p:cNvSpPr>
            <a:spLocks/>
          </p:cNvSpPr>
          <p:nvPr/>
        </p:nvSpPr>
        <p:spPr bwMode="auto">
          <a:xfrm>
            <a:off x="6457990" y="1828885"/>
            <a:ext cx="141290" cy="82548"/>
          </a:xfrm>
          <a:custGeom>
            <a:avLst/>
            <a:gdLst>
              <a:gd name="T0" fmla="*/ 25 w 89"/>
              <a:gd name="T1" fmla="*/ 26 h 52"/>
              <a:gd name="T2" fmla="*/ 0 w 89"/>
              <a:gd name="T3" fmla="*/ 52 h 52"/>
              <a:gd name="T4" fmla="*/ 89 w 89"/>
              <a:gd name="T5" fmla="*/ 26 h 52"/>
              <a:gd name="T6" fmla="*/ 0 w 89"/>
              <a:gd name="T7" fmla="*/ 0 h 52"/>
              <a:gd name="T8" fmla="*/ 25 w 89"/>
              <a:gd name="T9" fmla="*/ 26 h 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9" h="52">
                <a:moveTo>
                  <a:pt x="25" y="26"/>
                </a:moveTo>
                <a:lnTo>
                  <a:pt x="0" y="52"/>
                </a:lnTo>
                <a:lnTo>
                  <a:pt x="89" y="26"/>
                </a:lnTo>
                <a:lnTo>
                  <a:pt x="0" y="0"/>
                </a:lnTo>
                <a:lnTo>
                  <a:pt x="25" y="26"/>
                </a:lnTo>
                <a:close/>
              </a:path>
            </a:pathLst>
          </a:custGeom>
          <a:solidFill>
            <a:srgbClr val="000000"/>
          </a:solidFill>
          <a:ln w="6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7" name="Line 81"/>
          <p:cNvSpPr>
            <a:spLocks noChangeShapeType="1"/>
          </p:cNvSpPr>
          <p:nvPr/>
        </p:nvSpPr>
        <p:spPr bwMode="auto">
          <a:xfrm flipH="1">
            <a:off x="5205434" y="1881272"/>
            <a:ext cx="398468" cy="0"/>
          </a:xfrm>
          <a:prstGeom prst="line">
            <a:avLst/>
          </a:prstGeom>
          <a:noFill/>
          <a:ln w="6" cap="flat">
            <a:solidFill>
              <a:srgbClr val="1623FD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8" name="Freeform 82"/>
          <p:cNvSpPr>
            <a:spLocks/>
          </p:cNvSpPr>
          <p:nvPr/>
        </p:nvSpPr>
        <p:spPr bwMode="auto">
          <a:xfrm>
            <a:off x="5205434" y="1839997"/>
            <a:ext cx="141290" cy="82548"/>
          </a:xfrm>
          <a:custGeom>
            <a:avLst/>
            <a:gdLst>
              <a:gd name="T0" fmla="*/ 64 w 89"/>
              <a:gd name="T1" fmla="*/ 26 h 52"/>
              <a:gd name="T2" fmla="*/ 89 w 89"/>
              <a:gd name="T3" fmla="*/ 0 h 52"/>
              <a:gd name="T4" fmla="*/ 0 w 89"/>
              <a:gd name="T5" fmla="*/ 26 h 52"/>
              <a:gd name="T6" fmla="*/ 89 w 89"/>
              <a:gd name="T7" fmla="*/ 52 h 52"/>
              <a:gd name="T8" fmla="*/ 64 w 89"/>
              <a:gd name="T9" fmla="*/ 26 h 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9" h="52">
                <a:moveTo>
                  <a:pt x="64" y="26"/>
                </a:moveTo>
                <a:lnTo>
                  <a:pt x="89" y="0"/>
                </a:lnTo>
                <a:lnTo>
                  <a:pt x="0" y="26"/>
                </a:lnTo>
                <a:lnTo>
                  <a:pt x="89" y="52"/>
                </a:lnTo>
                <a:lnTo>
                  <a:pt x="64" y="26"/>
                </a:lnTo>
                <a:close/>
              </a:path>
            </a:pathLst>
          </a:custGeom>
          <a:solidFill>
            <a:srgbClr val="000000"/>
          </a:solidFill>
          <a:ln w="6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" name="Rectangle 83"/>
          <p:cNvSpPr>
            <a:spLocks noChangeArrowheads="1"/>
          </p:cNvSpPr>
          <p:nvPr/>
        </p:nvSpPr>
        <p:spPr bwMode="auto">
          <a:xfrm>
            <a:off x="5657879" y="1789198"/>
            <a:ext cx="41998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>
                <a:solidFill>
                  <a:srgbClr val="000000"/>
                </a:solidFill>
                <a:latin typeface="Sans"/>
              </a:rPr>
              <a:t>32 bits</a:t>
            </a:r>
            <a:endParaRPr lang="en-US">
              <a:latin typeface="Arial" pitchFamily="34" charset="0"/>
            </a:endParaRPr>
          </a:p>
        </p:txBody>
      </p:sp>
      <p:sp>
        <p:nvSpPr>
          <p:cNvPr id="90" name="Line 84"/>
          <p:cNvSpPr>
            <a:spLocks noChangeShapeType="1"/>
          </p:cNvSpPr>
          <p:nvPr/>
        </p:nvSpPr>
        <p:spPr bwMode="auto">
          <a:xfrm>
            <a:off x="3751262" y="1595527"/>
            <a:ext cx="0" cy="180972"/>
          </a:xfrm>
          <a:prstGeom prst="line">
            <a:avLst/>
          </a:prstGeom>
          <a:noFill/>
          <a:ln w="10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1" name="Line 85"/>
          <p:cNvSpPr>
            <a:spLocks noChangeShapeType="1"/>
          </p:cNvSpPr>
          <p:nvPr/>
        </p:nvSpPr>
        <p:spPr bwMode="auto">
          <a:xfrm>
            <a:off x="6621505" y="1595527"/>
            <a:ext cx="0" cy="180972"/>
          </a:xfrm>
          <a:prstGeom prst="line">
            <a:avLst/>
          </a:prstGeom>
          <a:noFill/>
          <a:ln w="10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" name="Line 86"/>
          <p:cNvSpPr>
            <a:spLocks noChangeShapeType="1"/>
          </p:cNvSpPr>
          <p:nvPr/>
        </p:nvSpPr>
        <p:spPr bwMode="auto">
          <a:xfrm>
            <a:off x="6623092" y="1771736"/>
            <a:ext cx="0" cy="180972"/>
          </a:xfrm>
          <a:prstGeom prst="line">
            <a:avLst/>
          </a:prstGeom>
          <a:noFill/>
          <a:ln w="10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3" name="Line 87"/>
          <p:cNvSpPr>
            <a:spLocks noChangeShapeType="1"/>
          </p:cNvSpPr>
          <p:nvPr/>
        </p:nvSpPr>
        <p:spPr bwMode="auto">
          <a:xfrm>
            <a:off x="5207021" y="1787612"/>
            <a:ext cx="0" cy="182559"/>
          </a:xfrm>
          <a:prstGeom prst="line">
            <a:avLst/>
          </a:prstGeom>
          <a:noFill/>
          <a:ln w="10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4" name="Line 88"/>
          <p:cNvSpPr>
            <a:spLocks noChangeShapeType="1"/>
          </p:cNvSpPr>
          <p:nvPr/>
        </p:nvSpPr>
        <p:spPr bwMode="auto">
          <a:xfrm>
            <a:off x="6480215" y="2073355"/>
            <a:ext cx="127002" cy="0"/>
          </a:xfrm>
          <a:prstGeom prst="line">
            <a:avLst/>
          </a:prstGeom>
          <a:noFill/>
          <a:ln w="4" cap="flat">
            <a:solidFill>
              <a:srgbClr val="1623FD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5" name="Freeform 89"/>
          <p:cNvSpPr>
            <a:spLocks/>
          </p:cNvSpPr>
          <p:nvPr/>
        </p:nvSpPr>
        <p:spPr bwMode="auto">
          <a:xfrm>
            <a:off x="6570704" y="2062243"/>
            <a:ext cx="41276" cy="23812"/>
          </a:xfrm>
          <a:custGeom>
            <a:avLst/>
            <a:gdLst>
              <a:gd name="T0" fmla="*/ 8 w 26"/>
              <a:gd name="T1" fmla="*/ 7 h 15"/>
              <a:gd name="T2" fmla="*/ 0 w 26"/>
              <a:gd name="T3" fmla="*/ 15 h 15"/>
              <a:gd name="T4" fmla="*/ 26 w 26"/>
              <a:gd name="T5" fmla="*/ 7 h 15"/>
              <a:gd name="T6" fmla="*/ 0 w 26"/>
              <a:gd name="T7" fmla="*/ 0 h 15"/>
              <a:gd name="T8" fmla="*/ 8 w 26"/>
              <a:gd name="T9" fmla="*/ 7 h 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6" h="15">
                <a:moveTo>
                  <a:pt x="8" y="7"/>
                </a:moveTo>
                <a:lnTo>
                  <a:pt x="0" y="15"/>
                </a:lnTo>
                <a:lnTo>
                  <a:pt x="26" y="7"/>
                </a:lnTo>
                <a:lnTo>
                  <a:pt x="0" y="0"/>
                </a:lnTo>
                <a:lnTo>
                  <a:pt x="8" y="7"/>
                </a:lnTo>
                <a:close/>
              </a:path>
            </a:pathLst>
          </a:custGeom>
          <a:solidFill>
            <a:srgbClr val="000000"/>
          </a:solidFill>
          <a:ln w="2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6" name="Rectangle 90"/>
          <p:cNvSpPr>
            <a:spLocks noChangeArrowheads="1"/>
          </p:cNvSpPr>
          <p:nvPr/>
        </p:nvSpPr>
        <p:spPr bwMode="auto">
          <a:xfrm>
            <a:off x="6043646" y="2006683"/>
            <a:ext cx="383118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>
                <a:solidFill>
                  <a:srgbClr val="000000"/>
                </a:solidFill>
                <a:latin typeface="Sans"/>
              </a:rPr>
              <a:t>16 bits</a:t>
            </a:r>
            <a:endParaRPr lang="en-US">
              <a:latin typeface="Arial" pitchFamily="34" charset="0"/>
            </a:endParaRPr>
          </a:p>
        </p:txBody>
      </p:sp>
      <p:sp>
        <p:nvSpPr>
          <p:cNvPr id="97" name="Line 91"/>
          <p:cNvSpPr>
            <a:spLocks noChangeShapeType="1"/>
          </p:cNvSpPr>
          <p:nvPr/>
        </p:nvSpPr>
        <p:spPr bwMode="auto">
          <a:xfrm>
            <a:off x="6619917" y="1984458"/>
            <a:ext cx="0" cy="182559"/>
          </a:xfrm>
          <a:prstGeom prst="line">
            <a:avLst/>
          </a:prstGeom>
          <a:noFill/>
          <a:ln w="7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8" name="Line 92"/>
          <p:cNvSpPr>
            <a:spLocks noChangeShapeType="1"/>
          </p:cNvSpPr>
          <p:nvPr/>
        </p:nvSpPr>
        <p:spPr bwMode="auto">
          <a:xfrm>
            <a:off x="5908707" y="1984458"/>
            <a:ext cx="0" cy="182559"/>
          </a:xfrm>
          <a:prstGeom prst="line">
            <a:avLst/>
          </a:prstGeom>
          <a:noFill/>
          <a:ln w="10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" name="Line 93"/>
          <p:cNvSpPr>
            <a:spLocks noChangeShapeType="1"/>
          </p:cNvSpPr>
          <p:nvPr/>
        </p:nvSpPr>
        <p:spPr bwMode="auto">
          <a:xfrm flipH="1">
            <a:off x="5919819" y="2078118"/>
            <a:ext cx="127002" cy="0"/>
          </a:xfrm>
          <a:prstGeom prst="line">
            <a:avLst/>
          </a:prstGeom>
          <a:noFill/>
          <a:ln w="4" cap="flat">
            <a:solidFill>
              <a:srgbClr val="1623FD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" name="Freeform 94"/>
          <p:cNvSpPr>
            <a:spLocks/>
          </p:cNvSpPr>
          <p:nvPr/>
        </p:nvSpPr>
        <p:spPr bwMode="auto">
          <a:xfrm>
            <a:off x="5913469" y="2065418"/>
            <a:ext cx="41276" cy="25400"/>
          </a:xfrm>
          <a:custGeom>
            <a:avLst/>
            <a:gdLst>
              <a:gd name="T0" fmla="*/ 19 w 26"/>
              <a:gd name="T1" fmla="*/ 8 h 16"/>
              <a:gd name="T2" fmla="*/ 26 w 26"/>
              <a:gd name="T3" fmla="*/ 0 h 16"/>
              <a:gd name="T4" fmla="*/ 0 w 26"/>
              <a:gd name="T5" fmla="*/ 8 h 16"/>
              <a:gd name="T6" fmla="*/ 26 w 26"/>
              <a:gd name="T7" fmla="*/ 16 h 16"/>
              <a:gd name="T8" fmla="*/ 19 w 26"/>
              <a:gd name="T9" fmla="*/ 8 h 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6" h="16">
                <a:moveTo>
                  <a:pt x="19" y="8"/>
                </a:moveTo>
                <a:lnTo>
                  <a:pt x="26" y="0"/>
                </a:lnTo>
                <a:lnTo>
                  <a:pt x="0" y="8"/>
                </a:lnTo>
                <a:lnTo>
                  <a:pt x="26" y="16"/>
                </a:lnTo>
                <a:lnTo>
                  <a:pt x="19" y="8"/>
                </a:lnTo>
                <a:close/>
              </a:path>
            </a:pathLst>
          </a:custGeom>
          <a:solidFill>
            <a:srgbClr val="000000"/>
          </a:solidFill>
          <a:ln w="2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7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2362200" y="304801"/>
            <a:ext cx="7416800" cy="936625"/>
          </a:xfrm>
        </p:spPr>
        <p:txBody>
          <a:bodyPr vert="horz" lIns="0" tIns="0" rIns="0" bIns="0" rtlCol="0" anchor="ctr">
            <a:norm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fr-FR" dirty="0">
                <a:solidFill>
                  <a:schemeClr val="tx1"/>
                </a:solidFill>
              </a:rPr>
              <a:t>The </a:t>
            </a:r>
            <a:r>
              <a:rPr lang="fr-FR" dirty="0" err="1">
                <a:solidFill>
                  <a:schemeClr val="tx1"/>
                </a:solidFill>
              </a:rPr>
              <a:t>ModR</a:t>
            </a:r>
            <a:r>
              <a:rPr lang="fr-FR" dirty="0">
                <a:solidFill>
                  <a:schemeClr val="tx1"/>
                </a:solidFill>
              </a:rPr>
              <a:t>/M Byte – II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2314576" y="1831976"/>
            <a:ext cx="7896225" cy="3883025"/>
          </a:xfrm>
        </p:spPr>
        <p:txBody>
          <a:bodyPr vert="horz" lIns="0" tIns="0" rIns="0" bIns="0" rtlCol="0">
            <a:normAutofit/>
          </a:bodyPr>
          <a:lstStyle>
            <a:defPPr marL="432000" marR="0" lvl="0" indent="-324000" algn="l" hangingPunct="1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defPPr>
            <a:lvl1pPr marL="432000" marR="0" lvl="0" indent="-324000" algn="l" hangingPunct="1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1pPr>
            <a:lvl2pPr marL="864000" marR="0" lvl="1" indent="-324000" algn="l" hangingPunct="1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tabLst/>
              <a:defRPr lang="fr-FR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2pPr>
            <a:lvl3pPr marL="1295999" marR="0" lvl="2" indent="-288000" algn="l" hangingPunct="1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3pPr>
            <a:lvl4pPr marL="1728000" marR="0" lvl="3" indent="-216000" algn="l" hangingPunct="1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4pPr>
            <a:lvl5pPr marL="2160000" marR="0" lvl="4" indent="-216000" algn="l" hangingPunct="1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5pPr>
            <a:lvl6pPr marL="2592000" marR="0" lvl="5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6pPr>
            <a:lvl7pPr marL="3024000" marR="0" lvl="6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7pPr>
            <a:lvl8pPr marL="3456000" marR="0" lvl="7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8pPr>
            <a:lvl9pPr marL="3887999" marR="0" lvl="8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9pPr>
          </a:lstStyle>
          <a:p>
            <a:pPr>
              <a:spcBef>
                <a:spcPts val="1200"/>
              </a:spcBef>
              <a:buSzPct val="100000"/>
              <a:buFont typeface="Symbol" panose="05050102010706020507" pitchFamily="18" charset="2"/>
              <a:buChar char="*"/>
            </a:pPr>
            <a:r>
              <a:rPr lang="en-US" dirty="0">
                <a:latin typeface="Calibri" panose="020F0502020204030204" pitchFamily="34" charset="0"/>
              </a:rPr>
              <a:t>The </a:t>
            </a:r>
            <a:r>
              <a:rPr lang="en-US" dirty="0" err="1">
                <a:solidFill>
                  <a:srgbClr val="FF0000"/>
                </a:solidFill>
                <a:latin typeface="Calibri" panose="020F0502020204030204" pitchFamily="34" charset="0"/>
              </a:rPr>
              <a:t>Reg</a:t>
            </a:r>
            <a:r>
              <a:rPr lang="en-US" dirty="0">
                <a:latin typeface="Calibri" panose="020F0502020204030204" pitchFamily="34" charset="0"/>
              </a:rPr>
              <a:t> field specifies the 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</a:rPr>
              <a:t>register</a:t>
            </a:r>
            <a:r>
              <a:rPr lang="en-US" dirty="0">
                <a:latin typeface="Calibri" panose="020F0502020204030204" pitchFamily="34" charset="0"/>
              </a:rPr>
              <a:t> operand (if </a:t>
            </a:r>
            <a:r>
              <a:rPr lang="en-US" dirty="0">
                <a:solidFill>
                  <a:srgbClr val="FF00FF"/>
                </a:solidFill>
                <a:latin typeface="Calibri" panose="020F0502020204030204" pitchFamily="34" charset="0"/>
              </a:rPr>
              <a:t>necessary</a:t>
            </a:r>
            <a:r>
              <a:rPr lang="en-US" dirty="0">
                <a:latin typeface="Calibri" panose="020F0502020204030204" pitchFamily="34" charset="0"/>
              </a:rPr>
              <a:t>)</a:t>
            </a:r>
          </a:p>
          <a:p>
            <a:pPr>
              <a:spcBef>
                <a:spcPts val="1200"/>
              </a:spcBef>
              <a:buSzPct val="100000"/>
              <a:buFont typeface="Symbol" panose="05050102010706020507" pitchFamily="18" charset="2"/>
              <a:buChar char="*"/>
            </a:pPr>
            <a:r>
              <a:rPr lang="en-US" dirty="0">
                <a:latin typeface="Calibri" panose="020F0502020204030204" pitchFamily="34" charset="0"/>
              </a:rPr>
              <a:t>The </a:t>
            </a:r>
            <a:r>
              <a:rPr lang="en-US" dirty="0">
                <a:solidFill>
                  <a:srgbClr val="DC2300"/>
                </a:solidFill>
                <a:latin typeface="Calibri" panose="020F0502020204030204" pitchFamily="34" charset="0"/>
              </a:rPr>
              <a:t>Mod</a:t>
            </a:r>
            <a:r>
              <a:rPr lang="en-US" dirty="0">
                <a:latin typeface="Calibri" panose="020F0502020204030204" pitchFamily="34" charset="0"/>
              </a:rPr>
              <a:t> and </a:t>
            </a:r>
            <a:r>
              <a:rPr lang="en-US" dirty="0">
                <a:solidFill>
                  <a:srgbClr val="280099"/>
                </a:solidFill>
                <a:latin typeface="Calibri" panose="020F0502020204030204" pitchFamily="34" charset="0"/>
              </a:rPr>
              <a:t>R/M</a:t>
            </a:r>
            <a:r>
              <a:rPr lang="en-US" dirty="0">
                <a:latin typeface="Calibri" panose="020F0502020204030204" pitchFamily="34" charset="0"/>
              </a:rPr>
              <a:t> bits determine the format of the memory operand (if it exists)</a:t>
            </a:r>
          </a:p>
          <a:p>
            <a:pPr>
              <a:spcBef>
                <a:spcPts val="1200"/>
              </a:spcBef>
              <a:buSzPct val="100000"/>
              <a:buFont typeface="Symbol" panose="05050102010706020507" pitchFamily="18" charset="2"/>
              <a:buChar char="*"/>
            </a:pPr>
            <a:r>
              <a:rPr lang="en-US" dirty="0">
                <a:latin typeface="Calibri" panose="020F0502020204030204" pitchFamily="34" charset="0"/>
              </a:rPr>
              <a:t>If R/M = 100 , we get the scale index and base from the subsequent </a:t>
            </a:r>
            <a:r>
              <a:rPr lang="en-US" dirty="0">
                <a:solidFill>
                  <a:srgbClr val="280099"/>
                </a:solidFill>
                <a:latin typeface="Calibri" panose="020F0502020204030204" pitchFamily="34" charset="0"/>
              </a:rPr>
              <a:t>SIB</a:t>
            </a:r>
            <a:r>
              <a:rPr lang="en-US" dirty="0">
                <a:latin typeface="Calibri" panose="020F0502020204030204" pitchFamily="34" charset="0"/>
              </a:rPr>
              <a:t> byte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7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2336800" y="228601"/>
            <a:ext cx="7416800" cy="936625"/>
          </a:xfrm>
        </p:spPr>
        <p:txBody>
          <a:bodyPr vert="horz" lIns="0" tIns="0" rIns="0" bIns="0" rtlCol="0" anchor="ctr">
            <a:norm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fr-FR" dirty="0" err="1">
                <a:solidFill>
                  <a:schemeClr val="tx1"/>
                </a:solidFill>
              </a:rPr>
              <a:t>Scale</a:t>
            </a:r>
            <a:r>
              <a:rPr lang="fr-FR" dirty="0">
                <a:solidFill>
                  <a:schemeClr val="tx1"/>
                </a:solidFill>
              </a:rPr>
              <a:t> Index Base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2438400" y="2819400"/>
            <a:ext cx="7924800" cy="3581400"/>
          </a:xfrm>
        </p:spPr>
        <p:txBody>
          <a:bodyPr vert="horz" lIns="0" tIns="0" rIns="0" bIns="0" rtlCol="0">
            <a:normAutofit lnSpcReduction="10000"/>
          </a:bodyPr>
          <a:lstStyle>
            <a:defPPr marL="432000" marR="0" lvl="0" indent="-324000" algn="l" hangingPunct="1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defPPr>
            <a:lvl1pPr marL="432000" marR="0" lvl="0" indent="-324000" algn="l" hangingPunct="1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1pPr>
            <a:lvl2pPr marL="864000" marR="0" lvl="1" indent="-324000" algn="l" hangingPunct="1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tabLst/>
              <a:defRPr lang="fr-FR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2pPr>
            <a:lvl3pPr marL="1295999" marR="0" lvl="2" indent="-288000" algn="l" hangingPunct="1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3pPr>
            <a:lvl4pPr marL="1728000" marR="0" lvl="3" indent="-216000" algn="l" hangingPunct="1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4pPr>
            <a:lvl5pPr marL="2160000" marR="0" lvl="4" indent="-216000" algn="l" hangingPunct="1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5pPr>
            <a:lvl6pPr marL="2592000" marR="0" lvl="5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6pPr>
            <a:lvl7pPr marL="3024000" marR="0" lvl="6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7pPr>
            <a:lvl8pPr marL="3456000" marR="0" lvl="7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8pPr>
            <a:lvl9pPr marL="3887999" marR="0" lvl="8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9pPr>
          </a:lstStyle>
          <a:p>
            <a:pPr lvl="0">
              <a:buSzPct val="100000"/>
              <a:buFont typeface="Symbol" panose="05050102010706020507" pitchFamily="18" charset="2"/>
              <a:buChar char="*"/>
            </a:pPr>
            <a:r>
              <a:rPr lang="en-US" sz="2600" dirty="0">
                <a:latin typeface="Calibri" panose="020F0502020204030204" pitchFamily="34" charset="0"/>
              </a:rPr>
              <a:t>There are four </a:t>
            </a:r>
            <a:r>
              <a:rPr lang="en-US" sz="2600" dirty="0">
                <a:solidFill>
                  <a:srgbClr val="2300DC"/>
                </a:solidFill>
                <a:latin typeface="Calibri" panose="020F0502020204030204" pitchFamily="34" charset="0"/>
              </a:rPr>
              <a:t>values</a:t>
            </a:r>
            <a:r>
              <a:rPr lang="en-US" sz="2600" dirty="0">
                <a:latin typeface="Calibri" panose="020F0502020204030204" pitchFamily="34" charset="0"/>
              </a:rPr>
              <a:t> of the </a:t>
            </a:r>
            <a:r>
              <a:rPr lang="en-US" sz="2600" b="1" dirty="0">
                <a:solidFill>
                  <a:srgbClr val="33CC66"/>
                </a:solidFill>
                <a:latin typeface="Calibri" panose="020F0502020204030204" pitchFamily="34" charset="0"/>
              </a:rPr>
              <a:t>scale </a:t>
            </a:r>
            <a:r>
              <a:rPr lang="en-US" sz="2600" dirty="0">
                <a:latin typeface="Calibri" panose="020F0502020204030204" pitchFamily="34" charset="0"/>
              </a:rPr>
              <a:t>: 00 (1), 01 (2), 10 (4), 11 (8)</a:t>
            </a:r>
          </a:p>
          <a:p>
            <a:pPr lvl="0">
              <a:buSzPct val="100000"/>
              <a:buFont typeface="Symbol" panose="05050102010706020507" pitchFamily="18" charset="2"/>
              <a:buChar char="*"/>
            </a:pPr>
            <a:r>
              <a:rPr lang="en-US" sz="2600" dirty="0">
                <a:latin typeface="Calibri" panose="020F0502020204030204" pitchFamily="34" charset="0"/>
              </a:rPr>
              <a:t>Both the </a:t>
            </a:r>
            <a:r>
              <a:rPr lang="en-US" sz="2600" dirty="0">
                <a:solidFill>
                  <a:srgbClr val="0000FF"/>
                </a:solidFill>
                <a:latin typeface="Calibri" panose="020F0502020204030204" pitchFamily="34" charset="0"/>
              </a:rPr>
              <a:t>index</a:t>
            </a:r>
            <a:r>
              <a:rPr lang="en-US" sz="2600" dirty="0">
                <a:latin typeface="Calibri" panose="020F0502020204030204" pitchFamily="34" charset="0"/>
              </a:rPr>
              <a:t> and </a:t>
            </a:r>
            <a:r>
              <a:rPr lang="en-US" sz="2600" dirty="0">
                <a:solidFill>
                  <a:srgbClr val="579D1C"/>
                </a:solidFill>
                <a:latin typeface="Calibri" panose="020F0502020204030204" pitchFamily="34" charset="0"/>
              </a:rPr>
              <a:t>base</a:t>
            </a:r>
            <a:r>
              <a:rPr lang="en-US" sz="2600" dirty="0">
                <a:latin typeface="Calibri" panose="020F0502020204030204" pitchFamily="34" charset="0"/>
              </a:rPr>
              <a:t> are 3 bits each, and follow the </a:t>
            </a:r>
            <a:r>
              <a:rPr lang="en-US" sz="2600" dirty="0">
                <a:solidFill>
                  <a:srgbClr val="FF0000"/>
                </a:solidFill>
                <a:latin typeface="Calibri" panose="020F0502020204030204" pitchFamily="34" charset="0"/>
              </a:rPr>
              <a:t>register</a:t>
            </a:r>
            <a:r>
              <a:rPr lang="en-US" sz="2600" dirty="0">
                <a:latin typeface="Calibri" panose="020F0502020204030204" pitchFamily="34" charset="0"/>
              </a:rPr>
              <a:t> </a:t>
            </a:r>
            <a:r>
              <a:rPr lang="en-US" sz="2600" dirty="0">
                <a:solidFill>
                  <a:srgbClr val="004A4A"/>
                </a:solidFill>
                <a:latin typeface="Calibri" panose="020F0502020204030204" pitchFamily="34" charset="0"/>
              </a:rPr>
              <a:t>encoding</a:t>
            </a:r>
            <a:r>
              <a:rPr lang="en-US" sz="2600" dirty="0">
                <a:latin typeface="Calibri" panose="020F0502020204030204" pitchFamily="34" charset="0"/>
              </a:rPr>
              <a:t> scheme</a:t>
            </a:r>
          </a:p>
          <a:p>
            <a:pPr lvl="0">
              <a:buSzPct val="100000"/>
              <a:buFont typeface="Symbol" panose="05050102010706020507" pitchFamily="18" charset="2"/>
              <a:buChar char="*"/>
            </a:pPr>
            <a:r>
              <a:rPr lang="en-US" sz="2600" dirty="0">
                <a:latin typeface="Calibri" panose="020F0502020204030204" pitchFamily="34" charset="0"/>
              </a:rPr>
              <a:t>Some </a:t>
            </a:r>
            <a:r>
              <a:rPr lang="en-US" sz="2600" dirty="0">
                <a:solidFill>
                  <a:srgbClr val="FF0000"/>
                </a:solidFill>
                <a:latin typeface="Calibri" panose="020F0502020204030204" pitchFamily="34" charset="0"/>
              </a:rPr>
              <a:t>rules </a:t>
            </a:r>
            <a:r>
              <a:rPr lang="en-US" sz="2600" dirty="0">
                <a:latin typeface="Calibri" panose="020F0502020204030204" pitchFamily="34" charset="0"/>
              </a:rPr>
              <a:t>:</a:t>
            </a:r>
          </a:p>
          <a:p>
            <a:pPr lvl="1">
              <a:buSzPct val="100000"/>
              <a:buFont typeface="Symbol" panose="05050102010706020507" pitchFamily="18" charset="2"/>
              <a:buChar char="*"/>
            </a:pPr>
            <a:r>
              <a:rPr lang="en-US" sz="2600" b="1" i="1" dirty="0" err="1">
                <a:solidFill>
                  <a:srgbClr val="000080"/>
                </a:solidFill>
                <a:latin typeface="Calibri" panose="020F0502020204030204" pitchFamily="34" charset="0"/>
              </a:rPr>
              <a:t>esp</a:t>
            </a:r>
            <a:r>
              <a:rPr lang="en-US" sz="2600" dirty="0">
                <a:latin typeface="Calibri" panose="020F0502020204030204" pitchFamily="34" charset="0"/>
              </a:rPr>
              <a:t> cannot be an index</a:t>
            </a:r>
          </a:p>
          <a:p>
            <a:pPr lvl="1">
              <a:buSzPct val="100000"/>
              <a:buFont typeface="Symbol" panose="05050102010706020507" pitchFamily="18" charset="2"/>
              <a:buChar char="*"/>
            </a:pPr>
            <a:r>
              <a:rPr lang="en-US" sz="2600" dirty="0">
                <a:solidFill>
                  <a:schemeClr val="tx1"/>
                </a:solidFill>
                <a:latin typeface="Calibri" panose="020F0502020204030204" pitchFamily="34" charset="0"/>
              </a:rPr>
              <a:t>The</a:t>
            </a:r>
            <a:r>
              <a:rPr lang="en-US" sz="2600" dirty="0">
                <a:solidFill>
                  <a:srgbClr val="FF0000"/>
                </a:solidFill>
                <a:latin typeface="Calibri" panose="020F0502020204030204" pitchFamily="34" charset="0"/>
              </a:rPr>
              <a:t> offset in the memory address</a:t>
            </a:r>
            <a:r>
              <a:rPr lang="en-US" sz="2600" dirty="0">
                <a:latin typeface="Calibri" panose="020F0502020204030204" pitchFamily="34" charset="0"/>
              </a:rPr>
              <a:t> can only be specified in the </a:t>
            </a:r>
            <a:r>
              <a:rPr lang="en-US" sz="2600" dirty="0">
                <a:solidFill>
                  <a:srgbClr val="579D1C"/>
                </a:solidFill>
                <a:latin typeface="Calibri" panose="020F0502020204030204" pitchFamily="34" charset="0"/>
              </a:rPr>
              <a:t>displacement </a:t>
            </a:r>
            <a:r>
              <a:rPr lang="en-US" sz="2600" dirty="0">
                <a:solidFill>
                  <a:schemeClr val="tx1"/>
                </a:solidFill>
                <a:latin typeface="Calibri" panose="020F0502020204030204" pitchFamily="34" charset="0"/>
              </a:rPr>
              <a:t>field</a:t>
            </a:r>
          </a:p>
        </p:txBody>
      </p:sp>
      <p:sp>
        <p:nvSpPr>
          <p:cNvPr id="9" name="AutoShape 3"/>
          <p:cNvSpPr>
            <a:spLocks noChangeAspect="1" noChangeArrowheads="1" noTextEdit="1"/>
          </p:cNvSpPr>
          <p:nvPr/>
        </p:nvSpPr>
        <p:spPr bwMode="auto">
          <a:xfrm>
            <a:off x="4506912" y="1484312"/>
            <a:ext cx="3113088" cy="1182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4655344" y="2018552"/>
            <a:ext cx="828675" cy="461963"/>
          </a:xfrm>
          <a:prstGeom prst="rect">
            <a:avLst/>
          </a:prstGeom>
          <a:solidFill>
            <a:srgbClr val="FFE6D5"/>
          </a:solidFill>
          <a:ln w="7" cap="flat">
            <a:solidFill>
              <a:srgbClr val="15111D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4741068" y="2139202"/>
            <a:ext cx="53649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000000"/>
                </a:solidFill>
                <a:latin typeface="Sans"/>
              </a:rPr>
              <a:t>Scale</a:t>
            </a:r>
            <a:endParaRPr lang="en-US" dirty="0">
              <a:latin typeface="Arial" pitchFamily="34" charset="0"/>
            </a:endParaRPr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5472112" y="2027237"/>
            <a:ext cx="1003300" cy="463550"/>
          </a:xfrm>
          <a:prstGeom prst="rect">
            <a:avLst/>
          </a:prstGeom>
          <a:solidFill>
            <a:srgbClr val="FFE6D5"/>
          </a:solidFill>
          <a:ln w="7" cap="flat">
            <a:solidFill>
              <a:srgbClr val="15111D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6483350" y="2027237"/>
            <a:ext cx="1003300" cy="463550"/>
          </a:xfrm>
          <a:prstGeom prst="rect">
            <a:avLst/>
          </a:prstGeom>
          <a:solidFill>
            <a:srgbClr val="FFE6D5"/>
          </a:solidFill>
          <a:ln w="7" cap="flat">
            <a:solidFill>
              <a:srgbClr val="15111D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9"/>
          <p:cNvSpPr>
            <a:spLocks/>
          </p:cNvSpPr>
          <p:nvPr/>
        </p:nvSpPr>
        <p:spPr bwMode="auto">
          <a:xfrm>
            <a:off x="4641056" y="1813764"/>
            <a:ext cx="817563" cy="142875"/>
          </a:xfrm>
          <a:custGeom>
            <a:avLst/>
            <a:gdLst>
              <a:gd name="T0" fmla="*/ 0 w 848"/>
              <a:gd name="T1" fmla="*/ 146 h 146"/>
              <a:gd name="T2" fmla="*/ 75 w 848"/>
              <a:gd name="T3" fmla="*/ 76 h 146"/>
              <a:gd name="T4" fmla="*/ 352 w 848"/>
              <a:gd name="T5" fmla="*/ 76 h 146"/>
              <a:gd name="T6" fmla="*/ 446 w 848"/>
              <a:gd name="T7" fmla="*/ 0 h 146"/>
              <a:gd name="T8" fmla="*/ 503 w 848"/>
              <a:gd name="T9" fmla="*/ 86 h 146"/>
              <a:gd name="T10" fmla="*/ 817 w 848"/>
              <a:gd name="T11" fmla="*/ 86 h 146"/>
              <a:gd name="T12" fmla="*/ 848 w 848"/>
              <a:gd name="T13" fmla="*/ 129 h 1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48" h="146">
                <a:moveTo>
                  <a:pt x="0" y="146"/>
                </a:moveTo>
                <a:lnTo>
                  <a:pt x="75" y="76"/>
                </a:lnTo>
                <a:lnTo>
                  <a:pt x="352" y="76"/>
                </a:lnTo>
                <a:lnTo>
                  <a:pt x="446" y="0"/>
                </a:lnTo>
                <a:lnTo>
                  <a:pt x="503" y="86"/>
                </a:lnTo>
                <a:lnTo>
                  <a:pt x="817" y="86"/>
                </a:lnTo>
                <a:lnTo>
                  <a:pt x="848" y="129"/>
                </a:lnTo>
              </a:path>
            </a:pathLst>
          </a:custGeom>
          <a:noFill/>
          <a:ln w="19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Freeform 10"/>
          <p:cNvSpPr>
            <a:spLocks/>
          </p:cNvSpPr>
          <p:nvPr/>
        </p:nvSpPr>
        <p:spPr bwMode="auto">
          <a:xfrm>
            <a:off x="5503863" y="1800226"/>
            <a:ext cx="950913" cy="144463"/>
          </a:xfrm>
          <a:custGeom>
            <a:avLst/>
            <a:gdLst>
              <a:gd name="T0" fmla="*/ 0 w 985"/>
              <a:gd name="T1" fmla="*/ 146 h 146"/>
              <a:gd name="T2" fmla="*/ 87 w 985"/>
              <a:gd name="T3" fmla="*/ 75 h 146"/>
              <a:gd name="T4" fmla="*/ 409 w 985"/>
              <a:gd name="T5" fmla="*/ 75 h 146"/>
              <a:gd name="T6" fmla="*/ 518 w 985"/>
              <a:gd name="T7" fmla="*/ 0 h 146"/>
              <a:gd name="T8" fmla="*/ 584 w 985"/>
              <a:gd name="T9" fmla="*/ 85 h 146"/>
              <a:gd name="T10" fmla="*/ 949 w 985"/>
              <a:gd name="T11" fmla="*/ 85 h 146"/>
              <a:gd name="T12" fmla="*/ 985 w 985"/>
              <a:gd name="T13" fmla="*/ 129 h 1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985" h="146">
                <a:moveTo>
                  <a:pt x="0" y="146"/>
                </a:moveTo>
                <a:lnTo>
                  <a:pt x="87" y="75"/>
                </a:lnTo>
                <a:lnTo>
                  <a:pt x="409" y="75"/>
                </a:lnTo>
                <a:lnTo>
                  <a:pt x="518" y="0"/>
                </a:lnTo>
                <a:lnTo>
                  <a:pt x="584" y="85"/>
                </a:lnTo>
                <a:lnTo>
                  <a:pt x="949" y="85"/>
                </a:lnTo>
                <a:lnTo>
                  <a:pt x="985" y="129"/>
                </a:lnTo>
              </a:path>
            </a:pathLst>
          </a:custGeom>
          <a:noFill/>
          <a:ln w="20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11"/>
          <p:cNvSpPr>
            <a:spLocks/>
          </p:cNvSpPr>
          <p:nvPr/>
        </p:nvSpPr>
        <p:spPr bwMode="auto">
          <a:xfrm>
            <a:off x="6503987" y="1779588"/>
            <a:ext cx="954088" cy="144463"/>
          </a:xfrm>
          <a:custGeom>
            <a:avLst/>
            <a:gdLst>
              <a:gd name="T0" fmla="*/ 0 w 989"/>
              <a:gd name="T1" fmla="*/ 147 h 147"/>
              <a:gd name="T2" fmla="*/ 88 w 989"/>
              <a:gd name="T3" fmla="*/ 76 h 147"/>
              <a:gd name="T4" fmla="*/ 411 w 989"/>
              <a:gd name="T5" fmla="*/ 76 h 147"/>
              <a:gd name="T6" fmla="*/ 521 w 989"/>
              <a:gd name="T7" fmla="*/ 0 h 147"/>
              <a:gd name="T8" fmla="*/ 587 w 989"/>
              <a:gd name="T9" fmla="*/ 86 h 147"/>
              <a:gd name="T10" fmla="*/ 953 w 989"/>
              <a:gd name="T11" fmla="*/ 86 h 147"/>
              <a:gd name="T12" fmla="*/ 989 w 989"/>
              <a:gd name="T13" fmla="*/ 129 h 1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989" h="147">
                <a:moveTo>
                  <a:pt x="0" y="147"/>
                </a:moveTo>
                <a:lnTo>
                  <a:pt x="88" y="76"/>
                </a:lnTo>
                <a:lnTo>
                  <a:pt x="411" y="76"/>
                </a:lnTo>
                <a:lnTo>
                  <a:pt x="521" y="0"/>
                </a:lnTo>
                <a:lnTo>
                  <a:pt x="587" y="86"/>
                </a:lnTo>
                <a:lnTo>
                  <a:pt x="953" y="86"/>
                </a:lnTo>
                <a:lnTo>
                  <a:pt x="989" y="129"/>
                </a:lnTo>
              </a:path>
            </a:pathLst>
          </a:custGeom>
          <a:noFill/>
          <a:ln w="21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Rectangle 12"/>
          <p:cNvSpPr>
            <a:spLocks noChangeArrowheads="1"/>
          </p:cNvSpPr>
          <p:nvPr/>
        </p:nvSpPr>
        <p:spPr bwMode="auto">
          <a:xfrm>
            <a:off x="4971255" y="1450226"/>
            <a:ext cx="149080" cy="353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300">
                <a:solidFill>
                  <a:srgbClr val="000000"/>
                </a:solidFill>
                <a:latin typeface="Sans"/>
              </a:rPr>
              <a:t>2</a:t>
            </a:r>
            <a:endParaRPr lang="en-US">
              <a:latin typeface="Arial" pitchFamily="34" charset="0"/>
            </a:endParaRPr>
          </a:p>
        </p:txBody>
      </p:sp>
      <p:sp>
        <p:nvSpPr>
          <p:cNvPr id="18" name="Rectangle 13"/>
          <p:cNvSpPr>
            <a:spLocks noChangeArrowheads="1"/>
          </p:cNvSpPr>
          <p:nvPr/>
        </p:nvSpPr>
        <p:spPr bwMode="auto">
          <a:xfrm>
            <a:off x="5875337" y="1455738"/>
            <a:ext cx="149080" cy="353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300">
                <a:solidFill>
                  <a:srgbClr val="000000"/>
                </a:solidFill>
                <a:latin typeface="Sans"/>
              </a:rPr>
              <a:t>3</a:t>
            </a:r>
            <a:endParaRPr lang="en-US">
              <a:latin typeface="Arial" pitchFamily="34" charset="0"/>
            </a:endParaRPr>
          </a:p>
        </p:txBody>
      </p:sp>
      <p:sp>
        <p:nvSpPr>
          <p:cNvPr id="19" name="Rectangle 14"/>
          <p:cNvSpPr>
            <a:spLocks noChangeArrowheads="1"/>
          </p:cNvSpPr>
          <p:nvPr/>
        </p:nvSpPr>
        <p:spPr bwMode="auto">
          <a:xfrm>
            <a:off x="6853237" y="1444625"/>
            <a:ext cx="149080" cy="353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300">
                <a:solidFill>
                  <a:srgbClr val="000000"/>
                </a:solidFill>
                <a:latin typeface="Sans"/>
              </a:rPr>
              <a:t>3</a:t>
            </a:r>
            <a:endParaRPr lang="en-US">
              <a:latin typeface="Arial" pitchFamily="34" charset="0"/>
            </a:endParaRPr>
          </a:p>
        </p:txBody>
      </p:sp>
      <p:sp>
        <p:nvSpPr>
          <p:cNvPr id="20" name="Rectangle 15"/>
          <p:cNvSpPr>
            <a:spLocks noChangeArrowheads="1"/>
          </p:cNvSpPr>
          <p:nvPr/>
        </p:nvSpPr>
        <p:spPr bwMode="auto">
          <a:xfrm>
            <a:off x="5632451" y="2141538"/>
            <a:ext cx="56836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Sans"/>
              </a:rPr>
              <a:t>Index</a:t>
            </a:r>
            <a:endParaRPr lang="en-US">
              <a:latin typeface="Arial" pitchFamily="34" charset="0"/>
            </a:endParaRPr>
          </a:p>
        </p:txBody>
      </p:sp>
      <p:sp>
        <p:nvSpPr>
          <p:cNvPr id="21" name="Rectangle 16"/>
          <p:cNvSpPr>
            <a:spLocks noChangeArrowheads="1"/>
          </p:cNvSpPr>
          <p:nvPr/>
        </p:nvSpPr>
        <p:spPr bwMode="auto">
          <a:xfrm>
            <a:off x="6659562" y="2141538"/>
            <a:ext cx="49212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Sans"/>
              </a:rPr>
              <a:t>Base</a:t>
            </a:r>
            <a:endParaRPr lang="en-US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336800" y="228601"/>
            <a:ext cx="7416800" cy="936625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defPPr lvl="0">
              <a:buSzPct val="45000"/>
              <a:buFont typeface="StarSymbol"/>
              <a:buNone/>
              <a:defRPr/>
            </a:defPPr>
            <a:lvl1pPr lvl="0" algn="ctr" defTabSz="914400" rtl="0" eaLnBrk="1" latinLnBrk="0" hangingPunct="1">
              <a:spcBef>
                <a:spcPct val="0"/>
              </a:spcBef>
              <a:buSzPct val="45000"/>
              <a:buFont typeface="StarSymbol"/>
              <a:buChar char="●"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lvl="1" eaLnBrk="1" hangingPunct="1">
              <a:buSzPct val="45000"/>
              <a:buFont typeface="StarSymbol"/>
              <a:buChar char="●"/>
              <a:defRPr>
                <a:solidFill>
                  <a:schemeClr val="tx2"/>
                </a:solidFill>
              </a:defRPr>
            </a:lvl2pPr>
            <a:lvl3pPr lvl="2" eaLnBrk="1" hangingPunct="1">
              <a:buSzPct val="45000"/>
              <a:buFont typeface="StarSymbol"/>
              <a:buChar char="●"/>
              <a:defRPr>
                <a:solidFill>
                  <a:schemeClr val="tx2"/>
                </a:solidFill>
              </a:defRPr>
            </a:lvl3pPr>
            <a:lvl4pPr lvl="3" eaLnBrk="1" hangingPunct="1">
              <a:buSzPct val="45000"/>
              <a:buFont typeface="StarSymbol"/>
              <a:buChar char="●"/>
              <a:defRPr>
                <a:solidFill>
                  <a:schemeClr val="tx2"/>
                </a:solidFill>
              </a:defRPr>
            </a:lvl4pPr>
            <a:lvl5pPr lvl="4" eaLnBrk="1" hangingPunct="1">
              <a:buSzPct val="45000"/>
              <a:buFont typeface="StarSymbol"/>
              <a:buChar char="●"/>
              <a:defRPr>
                <a:solidFill>
                  <a:schemeClr val="tx2"/>
                </a:solidFill>
              </a:defRPr>
            </a:lvl5pPr>
            <a:lvl6pPr lvl="5" eaLnBrk="1" hangingPunct="1">
              <a:buSzPct val="45000"/>
              <a:buFont typeface="StarSymbol"/>
              <a:buChar char="●"/>
              <a:defRPr>
                <a:solidFill>
                  <a:schemeClr val="tx2"/>
                </a:solidFill>
              </a:defRPr>
            </a:lvl6pPr>
            <a:lvl7pPr lvl="6" eaLnBrk="1" hangingPunct="1">
              <a:buSzPct val="45000"/>
              <a:buFont typeface="StarSymbol"/>
              <a:buChar char="●"/>
              <a:defRPr>
                <a:solidFill>
                  <a:schemeClr val="tx2"/>
                </a:solidFill>
              </a:defRPr>
            </a:lvl7pPr>
            <a:lvl8pPr lvl="7" eaLnBrk="1" hangingPunct="1">
              <a:buSzPct val="45000"/>
              <a:buFont typeface="StarSymbol"/>
              <a:buChar char="●"/>
              <a:defRPr>
                <a:solidFill>
                  <a:schemeClr val="tx2"/>
                </a:solidFill>
              </a:defRPr>
            </a:lvl8pPr>
            <a:lvl9pPr lvl="8" eaLnBrk="1" hangingPunct="1">
              <a:buSzPct val="45000"/>
              <a:buFont typeface="StarSymbol"/>
              <a:buChar char="●"/>
              <a:defRPr>
                <a:solidFill>
                  <a:schemeClr val="tx2"/>
                </a:solidFill>
              </a:defRPr>
            </a:lvl9pPr>
          </a:lstStyle>
          <a:p>
            <a:pPr>
              <a:buFont typeface="StarSymbol"/>
              <a:buNone/>
            </a:pPr>
            <a:r>
              <a:rPr lang="fr-FR" dirty="0" err="1">
                <a:solidFill>
                  <a:schemeClr val="tx1"/>
                </a:solidFill>
              </a:rPr>
              <a:t>Register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Encoding</a:t>
            </a:r>
            <a:endParaRPr lang="fr-FR" dirty="0">
              <a:solidFill>
                <a:schemeClr val="tx1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810210"/>
              </p:ext>
            </p:extLst>
          </p:nvPr>
        </p:nvGraphicFramePr>
        <p:xfrm>
          <a:off x="3352800" y="1600200"/>
          <a:ext cx="60960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Register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eax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ecx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edx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ebx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esp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ebp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esi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edi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200400" y="5410200"/>
            <a:ext cx="697178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** If the R/M bits are 100 , then we use the SIB byte</a:t>
            </a:r>
          </a:p>
          <a:p>
            <a:r>
              <a:rPr lang="en-US" dirty="0"/>
              <a:t>** If Mod = 00, and R/M = 101 (</a:t>
            </a:r>
            <a:r>
              <a:rPr lang="en-US" dirty="0" err="1"/>
              <a:t>ebp</a:t>
            </a:r>
            <a:r>
              <a:rPr lang="en-US" dirty="0"/>
              <a:t>), we use memory direct addressing</a:t>
            </a:r>
            <a:br>
              <a:rPr lang="en-US" dirty="0"/>
            </a:br>
            <a:r>
              <a:rPr lang="en-US" dirty="0"/>
              <a:t>      The 32 bit displacement is used as the memory address </a:t>
            </a:r>
          </a:p>
        </p:txBody>
      </p:sp>
    </p:spTree>
    <p:extLst>
      <p:ext uri="{BB962C8B-B14F-4D97-AF65-F5344CB8AC3E}">
        <p14:creationId xmlns:p14="http://schemas.microsoft.com/office/powerpoint/2010/main" val="3909392573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413000" y="228601"/>
            <a:ext cx="7416800" cy="936625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defPPr lvl="0">
              <a:buSzPct val="45000"/>
              <a:buFont typeface="StarSymbol"/>
              <a:buNone/>
              <a:defRPr/>
            </a:defPPr>
            <a:lvl1pPr lvl="0" algn="ctr" defTabSz="914400" rtl="0" eaLnBrk="1" latinLnBrk="0" hangingPunct="1">
              <a:spcBef>
                <a:spcPct val="0"/>
              </a:spcBef>
              <a:buSzPct val="45000"/>
              <a:buFont typeface="StarSymbol"/>
              <a:buChar char="●"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lvl="1" eaLnBrk="1" hangingPunct="1">
              <a:buSzPct val="45000"/>
              <a:buFont typeface="StarSymbol"/>
              <a:buChar char="●"/>
              <a:defRPr>
                <a:solidFill>
                  <a:schemeClr val="tx2"/>
                </a:solidFill>
              </a:defRPr>
            </a:lvl2pPr>
            <a:lvl3pPr lvl="2" eaLnBrk="1" hangingPunct="1">
              <a:buSzPct val="45000"/>
              <a:buFont typeface="StarSymbol"/>
              <a:buChar char="●"/>
              <a:defRPr>
                <a:solidFill>
                  <a:schemeClr val="tx2"/>
                </a:solidFill>
              </a:defRPr>
            </a:lvl3pPr>
            <a:lvl4pPr lvl="3" eaLnBrk="1" hangingPunct="1">
              <a:buSzPct val="45000"/>
              <a:buFont typeface="StarSymbol"/>
              <a:buChar char="●"/>
              <a:defRPr>
                <a:solidFill>
                  <a:schemeClr val="tx2"/>
                </a:solidFill>
              </a:defRPr>
            </a:lvl4pPr>
            <a:lvl5pPr lvl="4" eaLnBrk="1" hangingPunct="1">
              <a:buSzPct val="45000"/>
              <a:buFont typeface="StarSymbol"/>
              <a:buChar char="●"/>
              <a:defRPr>
                <a:solidFill>
                  <a:schemeClr val="tx2"/>
                </a:solidFill>
              </a:defRPr>
            </a:lvl5pPr>
            <a:lvl6pPr lvl="5" eaLnBrk="1" hangingPunct="1">
              <a:buSzPct val="45000"/>
              <a:buFont typeface="StarSymbol"/>
              <a:buChar char="●"/>
              <a:defRPr>
                <a:solidFill>
                  <a:schemeClr val="tx2"/>
                </a:solidFill>
              </a:defRPr>
            </a:lvl6pPr>
            <a:lvl7pPr lvl="6" eaLnBrk="1" hangingPunct="1">
              <a:buSzPct val="45000"/>
              <a:buFont typeface="StarSymbol"/>
              <a:buChar char="●"/>
              <a:defRPr>
                <a:solidFill>
                  <a:schemeClr val="tx2"/>
                </a:solidFill>
              </a:defRPr>
            </a:lvl7pPr>
            <a:lvl8pPr lvl="7" eaLnBrk="1" hangingPunct="1">
              <a:buSzPct val="45000"/>
              <a:buFont typeface="StarSymbol"/>
              <a:buChar char="●"/>
              <a:defRPr>
                <a:solidFill>
                  <a:schemeClr val="tx2"/>
                </a:solidFill>
              </a:defRPr>
            </a:lvl8pPr>
            <a:lvl9pPr lvl="8" eaLnBrk="1" hangingPunct="1">
              <a:buSzPct val="45000"/>
              <a:buFont typeface="StarSymbol"/>
              <a:buChar char="●"/>
              <a:defRPr>
                <a:solidFill>
                  <a:schemeClr val="tx2"/>
                </a:solidFill>
              </a:defRPr>
            </a:lvl9pPr>
          </a:lstStyle>
          <a:p>
            <a:pPr>
              <a:buFont typeface="StarSymbol"/>
              <a:buNone/>
            </a:pPr>
            <a:r>
              <a:rPr lang="fr-FR" dirty="0" err="1">
                <a:solidFill>
                  <a:schemeClr val="tx1"/>
                </a:solidFill>
              </a:rPr>
              <a:t>Example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667000" y="1165226"/>
            <a:ext cx="74676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>
                <a:latin typeface="Times New Roman" pitchFamily="18" charset="0"/>
                <a:cs typeface="Times New Roman" pitchFamily="18" charset="0"/>
              </a:rPr>
              <a:t>Encode the instruction: add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ebx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, [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edx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ecx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*2 + 32]. Assume that the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opcode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i="1" dirty="0">
                <a:latin typeface="Times New Roman" pitchFamily="18" charset="0"/>
                <a:cs typeface="Times New Roman" pitchFamily="18" charset="0"/>
              </a:rPr>
              <a:t>for the add instruction is 0x03.</a:t>
            </a:r>
          </a:p>
          <a:p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Answer:</a:t>
            </a:r>
          </a:p>
          <a:p>
            <a:r>
              <a:rPr lang="en-US" i="1" dirty="0">
                <a:latin typeface="Times New Roman" pitchFamily="18" charset="0"/>
                <a:cs typeface="Times New Roman" pitchFamily="18" charset="0"/>
              </a:rPr>
              <a:t>Let us calculate the value of the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ModR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/M byte. In this case, our displacement fits within 8 bits. Hence, we can set the Mod bits equal to 01 (corresponding to an 8 bit displacement). We need to use the SIB byte because we have a scale and an index. Thus, we set the R/M bits to 100. The destination register is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ebx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. Its code is 011. Thus, the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ModR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/M byte is : 01 011 100  (0x5C)</a:t>
            </a:r>
          </a:p>
          <a:p>
            <a:endParaRPr lang="en-US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i="1" dirty="0">
                <a:latin typeface="Times New Roman" pitchFamily="18" charset="0"/>
                <a:cs typeface="Times New Roman" pitchFamily="18" charset="0"/>
              </a:rPr>
              <a:t>Now, let us calculate the value of the SIB byte. The scale is equal to 2 (01). The index is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ecx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(001), and the base is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edx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(010). Hence, the SIB byte is: 01 001 010 = 0x4A. </a:t>
            </a:r>
          </a:p>
          <a:p>
            <a:endParaRPr lang="en-US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i="1" dirty="0">
                <a:latin typeface="Times New Roman" pitchFamily="18" charset="0"/>
                <a:cs typeface="Times New Roman" pitchFamily="18" charset="0"/>
              </a:rPr>
              <a:t>The last byte is the displacement, which is equal to 0x20.</a:t>
            </a:r>
          </a:p>
          <a:p>
            <a:endParaRPr lang="en-US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i="1" dirty="0">
                <a:latin typeface="Times New Roman" pitchFamily="18" charset="0"/>
                <a:cs typeface="Times New Roman" pitchFamily="18" charset="0"/>
              </a:rPr>
              <a:t>Thus, the encoding of the instruction is : 03 5C 4A 20 (in hex)</a:t>
            </a:r>
          </a:p>
          <a:p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en-US" i="1" dirty="0">
              <a:latin typeface="Times New Roman" pitchFamily="18" charset="0"/>
              <a:cs typeface="Times New Roman" pitchFamily="18" charset="0"/>
            </a:endParaRPr>
          </a:p>
          <a:p>
            <a:endParaRPr lang="en-US" i="1" dirty="0">
              <a:latin typeface="Times New Roman" pitchFamily="18" charset="0"/>
              <a:cs typeface="Times New Roman" pitchFamily="18" charset="0"/>
            </a:endParaRPr>
          </a:p>
          <a:p>
            <a:endParaRPr lang="en-US" i="1" dirty="0">
              <a:latin typeface="Courier New" pitchFamily="49" charset="0"/>
              <a:cs typeface="Courier New" pitchFamily="49" charset="0"/>
            </a:endParaRPr>
          </a:p>
          <a:p>
            <a:endParaRPr lang="en-US" i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4227866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8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1"/>
          <p:cNvSpPr txBox="1">
            <a:spLocks/>
          </p:cNvSpPr>
          <p:nvPr/>
        </p:nvSpPr>
        <p:spPr bwMode="auto">
          <a:xfrm>
            <a:off x="2971800" y="1828801"/>
            <a:ext cx="6096000" cy="3535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defPPr marL="432000" marR="0" lvl="0" indent="-324000" algn="l" hangingPunct="1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defPPr>
            <a:lvl1pPr marL="432000" marR="0" lvl="0" indent="-324000" algn="ctr" rtl="0" hangingPunct="1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34" charset="0"/>
                <a:ea typeface="Microsoft YaHei" pitchFamily="2"/>
                <a:cs typeface="Mangal" pitchFamily="2"/>
              </a:defRPr>
            </a:lvl1pPr>
            <a:lvl2pPr marL="864000" marR="0" lvl="1" indent="-324000" algn="ctr" rtl="0" hangingPunct="1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34" charset="0"/>
                <a:ea typeface="Microsoft YaHei" pitchFamily="2"/>
                <a:cs typeface="Mangal" pitchFamily="2"/>
              </a:defRPr>
            </a:lvl2pPr>
            <a:lvl3pPr marL="1295999" marR="0" lvl="2" indent="-288000" algn="ctr" rtl="0" hangingPunct="1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34" charset="0"/>
                <a:ea typeface="Microsoft YaHei" pitchFamily="2"/>
                <a:cs typeface="Mangal" pitchFamily="2"/>
              </a:defRPr>
            </a:lvl3pPr>
            <a:lvl4pPr marL="1728000" marR="0" lvl="3" indent="-216000" algn="ctr" rtl="0" hangingPunct="1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34" charset="0"/>
                <a:ea typeface="Microsoft YaHei" pitchFamily="2"/>
                <a:cs typeface="Mangal" pitchFamily="2"/>
              </a:defRPr>
            </a:lvl4pPr>
            <a:lvl5pPr marL="2160000" marR="0" lvl="4" indent="-216000" algn="ctr" rtl="0" hangingPunct="1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34" charset="0"/>
                <a:ea typeface="Microsoft YaHei" pitchFamily="2"/>
                <a:cs typeface="Mangal" pitchFamily="2"/>
              </a:defRPr>
            </a:lvl5pPr>
            <a:lvl6pPr marL="2514600" marR="0" lvl="5" indent="-228600" algn="ctr" rtl="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Font typeface="StarSymbol"/>
              <a:buChar char="●"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34" charset="0"/>
                <a:ea typeface="Microsoft YaHei" pitchFamily="2"/>
                <a:cs typeface="Mangal" pitchFamily="2"/>
              </a:defRPr>
            </a:lvl6pPr>
            <a:lvl7pPr marL="2971800" marR="0" lvl="6" indent="-228600" algn="ctr" rtl="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Font typeface="StarSymbol"/>
              <a:buChar char="●"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34" charset="0"/>
                <a:ea typeface="Microsoft YaHei" pitchFamily="2"/>
                <a:cs typeface="Mangal" pitchFamily="2"/>
              </a:defRPr>
            </a:lvl7pPr>
            <a:lvl8pPr marL="3429000" marR="0" lvl="7" indent="-228600" algn="ctr" rtl="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Font typeface="StarSymbol"/>
              <a:buChar char="●"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34" charset="0"/>
                <a:ea typeface="Microsoft YaHei" pitchFamily="2"/>
                <a:cs typeface="Mangal" pitchFamily="2"/>
              </a:defRPr>
            </a:lvl8pPr>
            <a:lvl9pPr marL="3886200" marR="0" lvl="8" indent="-228600" algn="ctr" rtl="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Font typeface="StarSymbol"/>
              <a:buChar char="●"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34" charset="0"/>
                <a:ea typeface="Microsoft YaHei" pitchFamily="2"/>
                <a:cs typeface="Mangal" pitchFamily="2"/>
              </a:defRPr>
            </a:lvl9pPr>
          </a:lstStyle>
          <a:p>
            <a:pPr marL="0" indent="0" hangingPunct="0">
              <a:spcBef>
                <a:spcPct val="0"/>
              </a:spcBef>
              <a:spcAft>
                <a:spcPts val="1413"/>
              </a:spcAft>
              <a:buNone/>
            </a:pPr>
            <a:r>
              <a:rPr lang="en-IN" sz="9600" dirty="0">
                <a:latin typeface="Times New Roman" panose="02020603050405020304" pitchFamily="18" charset="0"/>
                <a:ea typeface="Microsoft YaHei"/>
                <a:cs typeface="Times New Roman" panose="02020603050405020304" pitchFamily="18" charset="0"/>
              </a:rPr>
              <a:t>THE END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676400" y="206376"/>
            <a:ext cx="8839200" cy="936625"/>
          </a:xfrm>
        </p:spPr>
        <p:txBody>
          <a:bodyPr vert="horz" lIns="0" tIns="0" rIns="0" bIns="0" rtlCol="0" anchor="ctr">
            <a:norm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fr-FR" sz="4200" dirty="0">
                <a:solidFill>
                  <a:schemeClr val="tx1"/>
                </a:solidFill>
              </a:rPr>
              <a:t>x86 </a:t>
            </a:r>
            <a:r>
              <a:rPr lang="fr-FR" sz="4200" dirty="0" err="1">
                <a:solidFill>
                  <a:schemeClr val="tx1"/>
                </a:solidFill>
              </a:rPr>
              <a:t>can</a:t>
            </a:r>
            <a:r>
              <a:rPr lang="fr-FR" sz="4200" dirty="0">
                <a:solidFill>
                  <a:schemeClr val="tx1"/>
                </a:solidFill>
              </a:rPr>
              <a:t> </a:t>
            </a:r>
            <a:r>
              <a:rPr lang="fr-FR" sz="4200" dirty="0" err="1">
                <a:solidFill>
                  <a:schemeClr val="tx1"/>
                </a:solidFill>
              </a:rPr>
              <a:t>even</a:t>
            </a:r>
            <a:r>
              <a:rPr lang="fr-FR" sz="4200" dirty="0">
                <a:solidFill>
                  <a:schemeClr val="tx1"/>
                </a:solidFill>
              </a:rPr>
              <a:t> Support 8 bit </a:t>
            </a:r>
            <a:r>
              <a:rPr lang="fr-FR" sz="4200" dirty="0" err="1">
                <a:solidFill>
                  <a:schemeClr val="tx1"/>
                </a:solidFill>
              </a:rPr>
              <a:t>Registers</a:t>
            </a:r>
            <a:endParaRPr lang="fr-FR" sz="4200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2209800" y="4130676"/>
            <a:ext cx="8382000" cy="1889125"/>
          </a:xfrm>
        </p:spPr>
        <p:txBody>
          <a:bodyPr vert="horz" lIns="0" tIns="0" rIns="0" bIns="0" rtlCol="0">
            <a:noAutofit/>
          </a:bodyPr>
          <a:lstStyle>
            <a:defPPr marL="432000" marR="0" lvl="0" indent="-324000" algn="l" hangingPunct="1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defPPr>
            <a:lvl1pPr marL="432000" marR="0" lvl="0" indent="-324000" algn="l" hangingPunct="1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tabLst/>
              <a:defRPr lang="fr-FR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1pPr>
            <a:lvl2pPr marL="864000" marR="0" lvl="1" indent="-324000" algn="l" hangingPunct="1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tabLst/>
              <a:defRPr lang="fr-FR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2pPr>
            <a:lvl3pPr marL="1295999" marR="0" lvl="2" indent="-288000" algn="l" hangingPunct="1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3pPr>
            <a:lvl4pPr marL="1728000" marR="0" lvl="3" indent="-216000" algn="l" hangingPunct="1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4pPr>
            <a:lvl5pPr marL="2160000" marR="0" lvl="4" indent="-216000" algn="l" hangingPunct="1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5pPr>
            <a:lvl6pPr marL="2592000" marR="0" lvl="5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6pPr>
            <a:lvl7pPr marL="3024000" marR="0" lvl="6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7pPr>
            <a:lvl8pPr marL="3456000" marR="0" lvl="7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8pPr>
            <a:lvl9pPr marL="3887999" marR="0" lvl="8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tabLst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9pPr>
          </a:lstStyle>
          <a:p>
            <a:pPr lvl="0">
              <a:buSzPct val="100000"/>
              <a:buFont typeface="Symbol" panose="05050102010706020507" pitchFamily="18" charset="2"/>
              <a:buChar char="*"/>
            </a:pPr>
            <a:r>
              <a:rPr lang="en-US" sz="3600" dirty="0">
                <a:latin typeface="Calibri" panose="020F0502020204030204" pitchFamily="34" charset="0"/>
              </a:rPr>
              <a:t>For the first four 16 bit registers</a:t>
            </a:r>
          </a:p>
          <a:p>
            <a:pPr lvl="1">
              <a:buSzPct val="100000"/>
              <a:buFont typeface="Symbol" panose="05050102010706020507" pitchFamily="18" charset="2"/>
              <a:buChar char="*"/>
            </a:pPr>
            <a:r>
              <a:rPr lang="en-US" sz="2800" dirty="0">
                <a:latin typeface="Calibri" panose="020F0502020204030204" pitchFamily="34" charset="0"/>
              </a:rPr>
              <a:t>The lower 8 bits are represented by : al, </a:t>
            </a:r>
            <a:r>
              <a:rPr lang="en-US" sz="2800" dirty="0" err="1">
                <a:latin typeface="Calibri" panose="020F0502020204030204" pitchFamily="34" charset="0"/>
              </a:rPr>
              <a:t>bl</a:t>
            </a:r>
            <a:r>
              <a:rPr lang="en-US" sz="2800" dirty="0">
                <a:latin typeface="Calibri" panose="020F0502020204030204" pitchFamily="34" charset="0"/>
              </a:rPr>
              <a:t>, cl, dl</a:t>
            </a:r>
          </a:p>
          <a:p>
            <a:pPr lvl="1">
              <a:buSzPct val="100000"/>
              <a:buFont typeface="Symbol" panose="05050102010706020507" pitchFamily="18" charset="2"/>
              <a:buChar char="*"/>
            </a:pPr>
            <a:r>
              <a:rPr lang="en-US" sz="2800" dirty="0">
                <a:latin typeface="Calibri" panose="020F0502020204030204" pitchFamily="34" charset="0"/>
              </a:rPr>
              <a:t>The upper 8 bits are represented by : ah, </a:t>
            </a:r>
            <a:r>
              <a:rPr lang="en-US" sz="2800" dirty="0" err="1">
                <a:latin typeface="Calibri" panose="020F0502020204030204" pitchFamily="34" charset="0"/>
              </a:rPr>
              <a:t>bh</a:t>
            </a:r>
            <a:r>
              <a:rPr lang="en-US" sz="2800" dirty="0">
                <a:latin typeface="Calibri" panose="020F0502020204030204" pitchFamily="34" charset="0"/>
              </a:rPr>
              <a:t>, </a:t>
            </a:r>
            <a:r>
              <a:rPr lang="en-US" sz="2800" dirty="0" err="1">
                <a:latin typeface="Calibri" panose="020F0502020204030204" pitchFamily="34" charset="0"/>
              </a:rPr>
              <a:t>ch</a:t>
            </a:r>
            <a:r>
              <a:rPr lang="en-US" sz="2800" dirty="0">
                <a:latin typeface="Calibri" panose="020F0502020204030204" pitchFamily="34" charset="0"/>
              </a:rPr>
              <a:t>, dh</a:t>
            </a:r>
          </a:p>
        </p:txBody>
      </p:sp>
      <p:sp>
        <p:nvSpPr>
          <p:cNvPr id="8" name="Rectangle 62"/>
          <p:cNvSpPr>
            <a:spLocks noChangeArrowheads="1"/>
          </p:cNvSpPr>
          <p:nvPr/>
        </p:nvSpPr>
        <p:spPr bwMode="auto">
          <a:xfrm>
            <a:off x="5720943" y="1768570"/>
            <a:ext cx="1017864" cy="324888"/>
          </a:xfrm>
          <a:prstGeom prst="rect">
            <a:avLst/>
          </a:prstGeom>
          <a:solidFill>
            <a:srgbClr val="FF8080"/>
          </a:solidFill>
          <a:ln w="10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Rectangle 63"/>
          <p:cNvSpPr>
            <a:spLocks noChangeArrowheads="1"/>
          </p:cNvSpPr>
          <p:nvPr/>
        </p:nvSpPr>
        <p:spPr bwMode="auto">
          <a:xfrm>
            <a:off x="5243819" y="1757212"/>
            <a:ext cx="18402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Sans"/>
              </a:rPr>
              <a:t>ax</a:t>
            </a:r>
            <a:endParaRPr lang="en-US">
              <a:latin typeface="Arial" pitchFamily="34" charset="0"/>
            </a:endParaRPr>
          </a:p>
        </p:txBody>
      </p:sp>
      <p:sp>
        <p:nvSpPr>
          <p:cNvPr id="10" name="Rectangle 64"/>
          <p:cNvSpPr>
            <a:spLocks noChangeArrowheads="1"/>
          </p:cNvSpPr>
          <p:nvPr/>
        </p:nvSpPr>
        <p:spPr bwMode="auto">
          <a:xfrm>
            <a:off x="5707311" y="2266126"/>
            <a:ext cx="1017864" cy="324888"/>
          </a:xfrm>
          <a:prstGeom prst="rect">
            <a:avLst/>
          </a:prstGeom>
          <a:solidFill>
            <a:srgbClr val="FF8080"/>
          </a:solidFill>
          <a:ln w="10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Rectangle 65"/>
          <p:cNvSpPr>
            <a:spLocks noChangeArrowheads="1"/>
          </p:cNvSpPr>
          <p:nvPr/>
        </p:nvSpPr>
        <p:spPr bwMode="auto">
          <a:xfrm>
            <a:off x="5257453" y="2268399"/>
            <a:ext cx="19146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Sans"/>
              </a:rPr>
              <a:t>bx</a:t>
            </a:r>
            <a:endParaRPr lang="en-US">
              <a:latin typeface="Arial" pitchFamily="34" charset="0"/>
            </a:endParaRPr>
          </a:p>
        </p:txBody>
      </p:sp>
      <p:sp>
        <p:nvSpPr>
          <p:cNvPr id="12" name="Rectangle 66"/>
          <p:cNvSpPr>
            <a:spLocks noChangeArrowheads="1"/>
          </p:cNvSpPr>
          <p:nvPr/>
        </p:nvSpPr>
        <p:spPr bwMode="auto">
          <a:xfrm>
            <a:off x="5716399" y="2745505"/>
            <a:ext cx="1017864" cy="324888"/>
          </a:xfrm>
          <a:prstGeom prst="rect">
            <a:avLst/>
          </a:prstGeom>
          <a:solidFill>
            <a:srgbClr val="FF8080"/>
          </a:solidFill>
          <a:ln w="10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Rectangle 67"/>
          <p:cNvSpPr>
            <a:spLocks noChangeArrowheads="1"/>
          </p:cNvSpPr>
          <p:nvPr/>
        </p:nvSpPr>
        <p:spPr bwMode="auto">
          <a:xfrm>
            <a:off x="5286987" y="2706883"/>
            <a:ext cx="17472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Sans"/>
              </a:rPr>
              <a:t>cx</a:t>
            </a:r>
            <a:endParaRPr lang="en-US">
              <a:latin typeface="Arial" pitchFamily="34" charset="0"/>
            </a:endParaRPr>
          </a:p>
        </p:txBody>
      </p:sp>
      <p:sp>
        <p:nvSpPr>
          <p:cNvPr id="14" name="Rectangle 68"/>
          <p:cNvSpPr>
            <a:spLocks noChangeArrowheads="1"/>
          </p:cNvSpPr>
          <p:nvPr/>
        </p:nvSpPr>
        <p:spPr bwMode="auto">
          <a:xfrm>
            <a:off x="5707311" y="3224887"/>
            <a:ext cx="1017864" cy="324888"/>
          </a:xfrm>
          <a:prstGeom prst="rect">
            <a:avLst/>
          </a:prstGeom>
          <a:solidFill>
            <a:srgbClr val="FF8080"/>
          </a:solidFill>
          <a:ln w="10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Rectangle 69"/>
          <p:cNvSpPr>
            <a:spLocks noChangeArrowheads="1"/>
          </p:cNvSpPr>
          <p:nvPr/>
        </p:nvSpPr>
        <p:spPr bwMode="auto">
          <a:xfrm>
            <a:off x="5268811" y="3195351"/>
            <a:ext cx="19556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Sans"/>
              </a:rPr>
              <a:t>dx</a:t>
            </a:r>
            <a:endParaRPr lang="en-US">
              <a:latin typeface="Arial" pitchFamily="34" charset="0"/>
            </a:endParaRPr>
          </a:p>
        </p:txBody>
      </p:sp>
      <p:sp>
        <p:nvSpPr>
          <p:cNvPr id="16" name="Line 70"/>
          <p:cNvSpPr>
            <a:spLocks noChangeShapeType="1"/>
          </p:cNvSpPr>
          <p:nvPr/>
        </p:nvSpPr>
        <p:spPr bwMode="auto">
          <a:xfrm>
            <a:off x="6204883" y="1764027"/>
            <a:ext cx="0" cy="333975"/>
          </a:xfrm>
          <a:prstGeom prst="line">
            <a:avLst/>
          </a:prstGeom>
          <a:noFill/>
          <a:ln w="10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Line 71"/>
          <p:cNvSpPr>
            <a:spLocks noChangeShapeType="1"/>
          </p:cNvSpPr>
          <p:nvPr/>
        </p:nvSpPr>
        <p:spPr bwMode="auto">
          <a:xfrm>
            <a:off x="6207155" y="2268398"/>
            <a:ext cx="0" cy="331704"/>
          </a:xfrm>
          <a:prstGeom prst="line">
            <a:avLst/>
          </a:prstGeom>
          <a:noFill/>
          <a:ln w="10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Line 72"/>
          <p:cNvSpPr>
            <a:spLocks noChangeShapeType="1"/>
          </p:cNvSpPr>
          <p:nvPr/>
        </p:nvSpPr>
        <p:spPr bwMode="auto">
          <a:xfrm>
            <a:off x="6204883" y="2745505"/>
            <a:ext cx="0" cy="324889"/>
          </a:xfrm>
          <a:prstGeom prst="line">
            <a:avLst/>
          </a:prstGeom>
          <a:noFill/>
          <a:ln w="10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Line 73"/>
          <p:cNvSpPr>
            <a:spLocks noChangeShapeType="1"/>
          </p:cNvSpPr>
          <p:nvPr/>
        </p:nvSpPr>
        <p:spPr bwMode="auto">
          <a:xfrm>
            <a:off x="6213971" y="3224887"/>
            <a:ext cx="0" cy="331704"/>
          </a:xfrm>
          <a:prstGeom prst="line">
            <a:avLst/>
          </a:prstGeom>
          <a:noFill/>
          <a:ln w="10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Rectangle 95"/>
          <p:cNvSpPr>
            <a:spLocks noChangeArrowheads="1"/>
          </p:cNvSpPr>
          <p:nvPr/>
        </p:nvSpPr>
        <p:spPr bwMode="auto">
          <a:xfrm>
            <a:off x="5793648" y="1777659"/>
            <a:ext cx="20518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Sans"/>
              </a:rPr>
              <a:t>ah</a:t>
            </a:r>
            <a:endParaRPr lang="en-US">
              <a:latin typeface="Arial" pitchFamily="34" charset="0"/>
            </a:endParaRPr>
          </a:p>
        </p:txBody>
      </p:sp>
      <p:sp>
        <p:nvSpPr>
          <p:cNvPr id="21" name="Rectangle 96"/>
          <p:cNvSpPr>
            <a:spLocks noChangeArrowheads="1"/>
          </p:cNvSpPr>
          <p:nvPr/>
        </p:nvSpPr>
        <p:spPr bwMode="auto">
          <a:xfrm>
            <a:off x="6300308" y="1779932"/>
            <a:ext cx="14427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Sans"/>
              </a:rPr>
              <a:t>al</a:t>
            </a:r>
            <a:endParaRPr lang="en-US">
              <a:latin typeface="Arial" pitchFamily="34" charset="0"/>
            </a:endParaRPr>
          </a:p>
        </p:txBody>
      </p:sp>
      <p:sp>
        <p:nvSpPr>
          <p:cNvPr id="22" name="Rectangle 97"/>
          <p:cNvSpPr>
            <a:spLocks noChangeArrowheads="1"/>
          </p:cNvSpPr>
          <p:nvPr/>
        </p:nvSpPr>
        <p:spPr bwMode="auto">
          <a:xfrm>
            <a:off x="5757296" y="2284303"/>
            <a:ext cx="21480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Sans"/>
              </a:rPr>
              <a:t>bh</a:t>
            </a:r>
            <a:endParaRPr lang="en-US">
              <a:latin typeface="Arial" pitchFamily="34" charset="0"/>
            </a:endParaRPr>
          </a:p>
        </p:txBody>
      </p:sp>
      <p:sp>
        <p:nvSpPr>
          <p:cNvPr id="23" name="Rectangle 98"/>
          <p:cNvSpPr>
            <a:spLocks noChangeArrowheads="1"/>
          </p:cNvSpPr>
          <p:nvPr/>
        </p:nvSpPr>
        <p:spPr bwMode="auto">
          <a:xfrm>
            <a:off x="6291220" y="2279759"/>
            <a:ext cx="15388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Sans"/>
              </a:rPr>
              <a:t>bl</a:t>
            </a:r>
            <a:endParaRPr lang="en-US">
              <a:latin typeface="Arial" pitchFamily="34" charset="0"/>
            </a:endParaRPr>
          </a:p>
        </p:txBody>
      </p:sp>
      <p:sp>
        <p:nvSpPr>
          <p:cNvPr id="24" name="Rectangle 99"/>
          <p:cNvSpPr>
            <a:spLocks noChangeArrowheads="1"/>
          </p:cNvSpPr>
          <p:nvPr/>
        </p:nvSpPr>
        <p:spPr bwMode="auto">
          <a:xfrm>
            <a:off x="5777743" y="2763682"/>
            <a:ext cx="19396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Sans"/>
              </a:rPr>
              <a:t>ch</a:t>
            </a:r>
            <a:endParaRPr lang="en-US">
              <a:latin typeface="Arial" pitchFamily="34" charset="0"/>
            </a:endParaRPr>
          </a:p>
        </p:txBody>
      </p:sp>
      <p:sp>
        <p:nvSpPr>
          <p:cNvPr id="25" name="Rectangle 100"/>
          <p:cNvSpPr>
            <a:spLocks noChangeArrowheads="1"/>
          </p:cNvSpPr>
          <p:nvPr/>
        </p:nvSpPr>
        <p:spPr bwMode="auto">
          <a:xfrm>
            <a:off x="5777743" y="3233974"/>
            <a:ext cx="21480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Sans"/>
              </a:rPr>
              <a:t>dh</a:t>
            </a:r>
            <a:endParaRPr lang="en-US">
              <a:latin typeface="Arial" pitchFamily="34" charset="0"/>
            </a:endParaRPr>
          </a:p>
        </p:txBody>
      </p:sp>
      <p:sp>
        <p:nvSpPr>
          <p:cNvPr id="26" name="Rectangle 101"/>
          <p:cNvSpPr>
            <a:spLocks noChangeArrowheads="1"/>
          </p:cNvSpPr>
          <p:nvPr/>
        </p:nvSpPr>
        <p:spPr bwMode="auto">
          <a:xfrm>
            <a:off x="6263955" y="2754594"/>
            <a:ext cx="13305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Sans"/>
              </a:rPr>
              <a:t>cl</a:t>
            </a:r>
            <a:endParaRPr lang="en-US">
              <a:latin typeface="Arial" pitchFamily="34" charset="0"/>
            </a:endParaRPr>
          </a:p>
        </p:txBody>
      </p:sp>
      <p:sp>
        <p:nvSpPr>
          <p:cNvPr id="27" name="Rectangle 102"/>
          <p:cNvSpPr>
            <a:spLocks noChangeArrowheads="1"/>
          </p:cNvSpPr>
          <p:nvPr/>
        </p:nvSpPr>
        <p:spPr bwMode="auto">
          <a:xfrm>
            <a:off x="6300308" y="3227159"/>
            <a:ext cx="15388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Sans"/>
              </a:rPr>
              <a:t>dl</a:t>
            </a:r>
            <a:endParaRPr lang="en-US">
              <a:latin typeface="Arial" pitchFamily="34" charset="0"/>
            </a:endParaRPr>
          </a:p>
        </p:txBody>
      </p:sp>
      <p:sp>
        <p:nvSpPr>
          <p:cNvPr id="28" name="Rectangle 103"/>
          <p:cNvSpPr>
            <a:spLocks noChangeArrowheads="1"/>
          </p:cNvSpPr>
          <p:nvPr/>
        </p:nvSpPr>
        <p:spPr bwMode="auto">
          <a:xfrm>
            <a:off x="4953000" y="1609534"/>
            <a:ext cx="1981200" cy="2124266"/>
          </a:xfrm>
          <a:prstGeom prst="rect">
            <a:avLst/>
          </a:prstGeom>
          <a:noFill/>
          <a:ln w="10" cap="flat">
            <a:solidFill>
              <a:srgbClr val="00008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4062</TotalTime>
  <Words>6715</Words>
  <Application>Microsoft Office PowerPoint</Application>
  <PresentationFormat>Widescreen</PresentationFormat>
  <Paragraphs>1149</Paragraphs>
  <Slides>84</Slides>
  <Notes>83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84</vt:i4>
      </vt:variant>
    </vt:vector>
  </HeadingPairs>
  <TitlesOfParts>
    <vt:vector size="97" baseType="lpstr">
      <vt:lpstr>Arial</vt:lpstr>
      <vt:lpstr>Calibri</vt:lpstr>
      <vt:lpstr>Calibri Light</vt:lpstr>
      <vt:lpstr>Cambria Math</vt:lpstr>
      <vt:lpstr>Candara</vt:lpstr>
      <vt:lpstr>Comic Sans MS</vt:lpstr>
      <vt:lpstr>Courier New</vt:lpstr>
      <vt:lpstr>Sans</vt:lpstr>
      <vt:lpstr>StarSymbol</vt:lpstr>
      <vt:lpstr>Symbol</vt:lpstr>
      <vt:lpstr>Times New Roman</vt:lpstr>
      <vt:lpstr>Waveform</vt:lpstr>
      <vt:lpstr>Office Theme</vt:lpstr>
      <vt:lpstr>PowerPoint Presentation</vt:lpstr>
      <vt:lpstr>PowerPoint Presentation</vt:lpstr>
      <vt:lpstr>Overview of the x86 ISA</vt:lpstr>
      <vt:lpstr>Main Features of the x86 ISA</vt:lpstr>
      <vt:lpstr>Outline</vt:lpstr>
      <vt:lpstr>View of Registers</vt:lpstr>
      <vt:lpstr>View of Registers – II</vt:lpstr>
      <vt:lpstr>View of Registers – III</vt:lpstr>
      <vt:lpstr>x86 can even Support 8 bit Registers</vt:lpstr>
      <vt:lpstr>x86 Flags Registers and PC</vt:lpstr>
      <vt:lpstr>Floating-point Registers</vt:lpstr>
      <vt:lpstr>View of Memory</vt:lpstr>
      <vt:lpstr>Segmentation in x86</vt:lpstr>
      <vt:lpstr>Segmented vs Linear Memory Model</vt:lpstr>
      <vt:lpstr>How does Segmentation Work</vt:lpstr>
      <vt:lpstr>Segment Descriptor Cache</vt:lpstr>
      <vt:lpstr>Memory Addressing Mode</vt:lpstr>
      <vt:lpstr>Examples of Addressing Modes</vt:lpstr>
      <vt:lpstr>Outline</vt:lpstr>
      <vt:lpstr>Basic x86 Assembly</vt:lpstr>
      <vt:lpstr>Basic x86 Assembly – II</vt:lpstr>
      <vt:lpstr>Basic x86 Assembly – III</vt:lpstr>
      <vt:lpstr>The mov instruction</vt:lpstr>
      <vt:lpstr>movsx and movzx instructions</vt:lpstr>
      <vt:lpstr>Exchange Instruction</vt:lpstr>
      <vt:lpstr>Stack push and pop Instructions</vt:lpstr>
      <vt:lpstr>Specifying Memory Operand Sizes</vt:lpstr>
      <vt:lpstr>Modifiers</vt:lpstr>
      <vt:lpstr>ALU Instructions</vt:lpstr>
      <vt:lpstr>Single Operand ALU Instructions</vt:lpstr>
      <vt:lpstr>Compare Instruction</vt:lpstr>
      <vt:lpstr>Multiplication and Division Instructions</vt:lpstr>
      <vt:lpstr>imul Instruction - II</vt:lpstr>
      <vt:lpstr>imul Instruction - III</vt:lpstr>
      <vt:lpstr>idiv Instruction</vt:lpstr>
      <vt:lpstr>Example</vt:lpstr>
      <vt:lpstr>Logical Instructions</vt:lpstr>
      <vt:lpstr>Shift Instructions</vt:lpstr>
      <vt:lpstr>Example</vt:lpstr>
      <vt:lpstr>Outline</vt:lpstr>
      <vt:lpstr>Simple Branch Instructions</vt:lpstr>
      <vt:lpstr>Condition Codes in x86</vt:lpstr>
      <vt:lpstr>Example : Test if a number in eax is prime. Put the result in eax</vt:lpstr>
      <vt:lpstr>Function Call and Return Instructions</vt:lpstr>
      <vt:lpstr>What does a typical function do ?</vt:lpstr>
      <vt:lpstr>PowerPoint Presentation</vt:lpstr>
      <vt:lpstr>Implementing a Function</vt:lpstr>
      <vt:lpstr>Recursive function for factorial : without push/pop instructions</vt:lpstr>
      <vt:lpstr>Enter and Leave Instructions</vt:lpstr>
      <vt:lpstr>Example with enter and leave</vt:lpstr>
      <vt:lpstr>Outline</vt:lpstr>
      <vt:lpstr>Advanced Memory Instructions</vt:lpstr>
      <vt:lpstr>The lea instruction</vt:lpstr>
      <vt:lpstr>stosd  instruction</vt:lpstr>
      <vt:lpstr>lodsd instruction</vt:lpstr>
      <vt:lpstr>Summary of Memory Instructions</vt:lpstr>
      <vt:lpstr>PowerPoint Presentation</vt:lpstr>
      <vt:lpstr>Power of String Instructions</vt:lpstr>
      <vt:lpstr>The rep prefix</vt:lpstr>
      <vt:lpstr>Outline</vt:lpstr>
      <vt:lpstr>FP Machine Model</vt:lpstr>
      <vt:lpstr>FP Load Instructions</vt:lpstr>
      <vt:lpstr>Assembler Directives</vt:lpstr>
      <vt:lpstr>Assembler Directives – II</vt:lpstr>
      <vt:lpstr>FP Exchange</vt:lpstr>
      <vt:lpstr>FP Store Instruction</vt:lpstr>
      <vt:lpstr>Example</vt:lpstr>
      <vt:lpstr>Variants of the FP add instruction</vt:lpstr>
      <vt:lpstr>Subtraction, Multiplication, Division</vt:lpstr>
      <vt:lpstr>PowerPoint Presentation</vt:lpstr>
      <vt:lpstr>Instructions for Special Functions</vt:lpstr>
      <vt:lpstr>PowerPoint Presentation</vt:lpstr>
      <vt:lpstr>Compare Instructions</vt:lpstr>
      <vt:lpstr>Example</vt:lpstr>
      <vt:lpstr>Example – II</vt:lpstr>
      <vt:lpstr>Stack Cleanup Instructions</vt:lpstr>
      <vt:lpstr>Outline</vt:lpstr>
      <vt:lpstr>Overview of Instruction Encoding</vt:lpstr>
      <vt:lpstr>The ModR/M Byte</vt:lpstr>
      <vt:lpstr>The ModR/M Byte – II</vt:lpstr>
      <vt:lpstr>Scale Index Base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Simple Banner</dc:title>
  <dc:creator>Raj, Baldev</dc:creator>
  <cp:keywords>Template,Presentation,Presentation background,Banner,Clean,Design,Showeet.com,Impress,simple</cp:keywords>
  <dc:description>"Simple Banner" is a clean &lt;a href="http://www.showeet.com/category/templates/"&gt;template&lt;/a&gt;. Is perfect for personal or business and corporate use. &lt;a href="http://www.showeet.com/27/12/2011/templates/simple-banner-free-template-powerpoint-impress/"&gt;More about "Simple Banner"&lt;/a&gt;</dc:description>
  <cp:lastModifiedBy>Smruti Ranjan Sarangi</cp:lastModifiedBy>
  <cp:revision>347</cp:revision>
  <dcterms:created xsi:type="dcterms:W3CDTF">2013-07-05T14:39:01Z</dcterms:created>
  <dcterms:modified xsi:type="dcterms:W3CDTF">2024-07-15T11:45:42Z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icense">
    <vt:lpwstr>&lt;a href="http://templates.services.openoffice.org/bsd-license"&gt;BSD&lt;/a&gt;</vt:lpwstr>
  </property>
</Properties>
</file>