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56"/>
  </p:notesMasterIdLst>
  <p:handoutMasterIdLst>
    <p:handoutMasterId r:id="rId57"/>
  </p:handoutMasterIdLst>
  <p:sldIdLst>
    <p:sldId id="256" r:id="rId3"/>
    <p:sldId id="31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309" r:id="rId39"/>
    <p:sldId id="310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7" r:id="rId49"/>
    <p:sldId id="301" r:id="rId50"/>
    <p:sldId id="302" r:id="rId51"/>
    <p:sldId id="303" r:id="rId52"/>
    <p:sldId id="304" r:id="rId53"/>
    <p:sldId id="305" r:id="rId54"/>
    <p:sldId id="306" r:id="rId5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99828" autoAdjust="0"/>
  </p:normalViewPr>
  <p:slideViewPr>
    <p:cSldViewPr>
      <p:cViewPr varScale="1">
        <p:scale>
          <a:sx n="111" d="100"/>
          <a:sy n="111" d="100"/>
        </p:scale>
        <p:origin x="720" y="96"/>
      </p:cViewPr>
      <p:guideLst>
        <p:guide orient="horz" pos="2160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tableStyles" Target="tableStyle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compatLnSpc="0"/>
          <a:lstStyle/>
          <a:p>
            <a:pPr hangingPunct="0">
              <a:defRPr sz="1400"/>
            </a:pPr>
            <a:endParaRPr lang="en-IN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1795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compatLnSpc="0"/>
          <a:lstStyle/>
          <a:p>
            <a:pPr algn="r" hangingPunct="0">
              <a:defRPr sz="1400"/>
            </a:pPr>
            <a:endParaRPr lang="en-IN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compatLnSpc="0"/>
          <a:lstStyle/>
          <a:p>
            <a:pPr hangingPunct="0">
              <a:defRPr sz="1400"/>
            </a:pPr>
            <a:endParaRPr lang="en-IN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1795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compatLnSpc="0"/>
          <a:lstStyle/>
          <a:p>
            <a:pPr algn="r" hangingPunct="0">
              <a:defRPr sz="1400"/>
            </a:pPr>
            <a:fld id="{43E5E4E3-48F4-4E63-9111-8541E022487A}" type="slidenum">
              <a:rPr/>
              <a:pPr algn="r" hangingPunct="0">
                <a:defRPr sz="1400"/>
              </a:pPr>
              <a:t>‹#›</a:t>
            </a:fld>
            <a:endParaRPr lang="en-IN" sz="120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9594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IN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IN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IN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IN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IN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IN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IN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IN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08BBC7B2-BA4B-4D32-A561-F2461D3D42BF}" type="slidenum">
              <a:rPr/>
              <a:pPr lvl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6730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IN" sz="2000" b="0" i="0" u="none" strike="noStrike" kern="1200">
        <a:ln>
          <a:noFill/>
        </a:ln>
        <a:latin typeface="Arial" pitchFamily="18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83068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7993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7921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35134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50645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09160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27551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11271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60908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88658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6074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16884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11168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50582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42454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04177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54959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92193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17950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78673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21740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4308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12310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4263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383927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163816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58171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61398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873818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08BBC7B2-BA4B-4D32-A561-F2461D3D42BF}" type="slidenum">
              <a:rPr lang="en-US" smtClean="0"/>
              <a:pPr lvl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1277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08BBC7B2-BA4B-4D32-A561-F2461D3D42BF}" type="slidenum">
              <a:rPr lang="en-US" smtClean="0"/>
              <a:pPr lvl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86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085220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074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5374322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92477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572866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614388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915573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586429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939825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08BBC7B2-BA4B-4D32-A561-F2461D3D42BF}" type="slidenum">
              <a:rPr lang="en-US" smtClean="0"/>
              <a:pPr lvl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3511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617479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5621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0640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811079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447634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022862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6624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4196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8298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0892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0119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Slide Number Placeholder 1"/>
          <p:cNvSpPr txBox="1">
            <a:spLocks/>
          </p:cNvSpPr>
          <p:nvPr userDrawn="1"/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Slide Number Placeholder 1"/>
          <p:cNvSpPr txBox="1">
            <a:spLocks/>
          </p:cNvSpPr>
          <p:nvPr userDrawn="1"/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72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79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93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10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36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4993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379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8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708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8780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FC25D-E115-4E72-9DF1-C91070505D11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DFC1-4E1E-4329-BF59-BF5CA936B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6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1"/>
          <p:cNvSpPr txBox="1">
            <a:spLocks/>
          </p:cNvSpPr>
          <p:nvPr userDrawn="1"/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14" name="Slide Number Placeholder 1"/>
          <p:cNvSpPr txBox="1">
            <a:spLocks/>
          </p:cNvSpPr>
          <p:nvPr userDrawn="1"/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Slide Number Placeholder 1"/>
          <p:cNvSpPr txBox="1">
            <a:spLocks/>
          </p:cNvSpPr>
          <p:nvPr userDrawn="1"/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Slide Number Placeholder 1"/>
          <p:cNvSpPr txBox="1">
            <a:spLocks/>
          </p:cNvSpPr>
          <p:nvPr userDrawn="1"/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Slide Number Placeholder 1"/>
          <p:cNvSpPr txBox="1">
            <a:spLocks/>
          </p:cNvSpPr>
          <p:nvPr/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7ECFE0B-7F5F-4898-975F-840EFF1947DD}" type="slidenum">
              <a:rPr lang="en-US" sz="10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sz="1000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80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ngall.com/free-png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cs.wikipedia.org/wiki/Sumatra_PDF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htnovo.net/2018/08/in-arrivo-swipe-laterali-su-youtube.html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828800" y="4308158"/>
            <a:ext cx="8686800" cy="4924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>
            <a:spAutoFit/>
          </a:bodyPr>
          <a:lstStyle>
            <a:defPPr lvl="0">
              <a:buSzPct val="45000"/>
              <a:buFont typeface="StarSymbol"/>
              <a:buNone/>
              <a:defRPr/>
            </a:defPPr>
            <a:lvl1pPr lvl="0" algn="ctr" rtl="0" hangingPunct="1"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  <a:defRPr lang="en-US" sz="3200" b="1" i="0" u="none" strike="noStrike" kern="1200" spc="0">
                <a:ln>
                  <a:noFill/>
                </a:ln>
                <a:solidFill>
                  <a:srgbClr val="FFFFFF"/>
                </a:solidFill>
                <a:effectLst>
                  <a:outerShdw dist="17961" dir="2700000">
                    <a:scrgbClr r="0" g="0" b="0"/>
                  </a:outerShdw>
                </a:effectLst>
                <a:latin typeface="Helvetica" pitchFamily="34"/>
                <a:ea typeface="Helvetica" pitchFamily="2"/>
                <a:cs typeface="Helvetica" pitchFamily="2"/>
              </a:defRPr>
            </a:lvl1pPr>
            <a:lvl2pPr lvl="1">
              <a:buSzPct val="45000"/>
              <a:buFont typeface="StarSymbol"/>
              <a:buChar char="●"/>
              <a:defRPr/>
            </a:lvl2pPr>
            <a:lvl3pPr lvl="2">
              <a:buSzPct val="45000"/>
              <a:buFont typeface="StarSymbol"/>
              <a:buChar char="●"/>
              <a:defRPr/>
            </a:lvl3pPr>
            <a:lvl4pPr lvl="3">
              <a:buSzPct val="45000"/>
              <a:buFont typeface="StarSymbol"/>
              <a:buChar char="●"/>
              <a:defRPr/>
            </a:lvl4pPr>
            <a:lvl5pPr lvl="4">
              <a:buSzPct val="45000"/>
              <a:buFont typeface="StarSymbol"/>
              <a:buChar char="●"/>
              <a:defRPr/>
            </a:lvl5pPr>
            <a:lvl6pPr lvl="5">
              <a:buSzPct val="45000"/>
              <a:buFont typeface="StarSymbol"/>
              <a:buChar char="●"/>
              <a:defRPr/>
            </a:lvl6pPr>
            <a:lvl7pPr lvl="6">
              <a:buSzPct val="45000"/>
              <a:buFont typeface="StarSymbol"/>
              <a:buChar char="●"/>
              <a:defRPr/>
            </a:lvl7pPr>
            <a:lvl8pPr lvl="7">
              <a:buSzPct val="45000"/>
              <a:buFont typeface="StarSymbol"/>
              <a:buChar char="●"/>
              <a:defRPr/>
            </a:lvl8pPr>
            <a:lvl9pPr lvl="8">
              <a:buSzPct val="45000"/>
              <a:buFont typeface="StarSymbol"/>
              <a:buChar char="●"/>
              <a:defRPr/>
            </a:lvl9pPr>
          </a:lstStyle>
          <a:p>
            <a:pPr>
              <a:buNone/>
            </a:pPr>
            <a:r>
              <a:rPr lang="en-US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Chapter 4:  ARM Assembly Language </a:t>
            </a: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3733800" y="2971800"/>
            <a:ext cx="4343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585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i-FI" sz="2400" b="1" dirty="0">
                <a:cs typeface="Arial" panose="020B0604020202020204" pitchFamily="34" charset="0"/>
              </a:rPr>
              <a:t>Prof. Smruti Ranjan Sarangi IIT Delhi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19045" y="2226676"/>
            <a:ext cx="6553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Basic Computer Architecture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7962900" y="514290"/>
            <a:ext cx="2400300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b="1" dirty="0">
                <a:cs typeface="Arial" panose="020B0604020202020204" pitchFamily="34" charset="0"/>
              </a:rPr>
              <a:t>PowerPoint Slides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384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endParaRPr lang="fr-F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743200" y="2057400"/>
                <a:ext cx="7010400" cy="28630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Write an ARM assembly program to compute: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𝐴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𝑉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, where A and B are 1 bit Boolean values. Assume that A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= 0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and B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= 1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. Save the result in r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0.</a:t>
                </a:r>
              </a:p>
              <a:p>
                <a:endParaRPr lang="en-US" sz="20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b="1" i="1" dirty="0">
                    <a:latin typeface="Times New Roman" pitchFamily="18" charset="0"/>
                    <a:cs typeface="Times New Roman" pitchFamily="18" charset="0"/>
                  </a:rPr>
                  <a:t>Answer:</a:t>
                </a:r>
              </a:p>
              <a:p>
                <a:endParaRPr lang="en-US" sz="20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i="1" dirty="0" err="1">
                    <a:latin typeface="Courier New" pitchFamily="49" charset="0"/>
                    <a:cs typeface="Courier New" pitchFamily="49" charset="0"/>
                  </a:rPr>
                  <a:t>mov</a:t>
                </a:r>
                <a:r>
                  <a:rPr lang="en-US" sz="2000" i="1" dirty="0">
                    <a:latin typeface="Courier New" pitchFamily="49" charset="0"/>
                    <a:cs typeface="Courier New" pitchFamily="49" charset="0"/>
                  </a:rPr>
                  <a:t> r0, #0x0</a:t>
                </a:r>
              </a:p>
              <a:p>
                <a:r>
                  <a:rPr lang="en-US" sz="2000" i="1" dirty="0" err="1">
                    <a:latin typeface="Courier New" pitchFamily="49" charset="0"/>
                    <a:cs typeface="Courier New" pitchFamily="49" charset="0"/>
                  </a:rPr>
                  <a:t>orr</a:t>
                </a:r>
                <a:r>
                  <a:rPr lang="en-US" sz="2000" i="1" dirty="0">
                    <a:latin typeface="Courier New" pitchFamily="49" charset="0"/>
                    <a:cs typeface="Courier New" pitchFamily="49" charset="0"/>
                  </a:rPr>
                  <a:t> r0, r0, #0x1</a:t>
                </a:r>
              </a:p>
              <a:p>
                <a:r>
                  <a:rPr lang="en-US" sz="2000" i="1" dirty="0" err="1">
                    <a:latin typeface="Courier New" pitchFamily="49" charset="0"/>
                    <a:cs typeface="Courier New" pitchFamily="49" charset="0"/>
                  </a:rPr>
                  <a:t>mvn</a:t>
                </a:r>
                <a:r>
                  <a:rPr lang="en-US" sz="2000" i="1" dirty="0">
                    <a:latin typeface="Courier New" pitchFamily="49" charset="0"/>
                    <a:cs typeface="Courier New" pitchFamily="49" charset="0"/>
                  </a:rPr>
                  <a:t> r0, r0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2057400"/>
                <a:ext cx="7010400" cy="2863028"/>
              </a:xfrm>
              <a:prstGeom prst="rect">
                <a:avLst/>
              </a:prstGeom>
              <a:blipFill>
                <a:blip r:embed="rId3"/>
                <a:stretch>
                  <a:fillRect l="-870" t="-1279" b="-298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Multiplication Instruction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65400" y="4191000"/>
            <a:ext cx="7416800" cy="13398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620713" indent="-446088">
              <a:buSzPct val="100000"/>
              <a:buFont typeface="Symbol" panose="05050102010706020507" pitchFamily="18" charset="2"/>
              <a:buChar char="*"/>
            </a:pPr>
            <a:r>
              <a:rPr lang="en-US" dirty="0" err="1">
                <a:solidFill>
                  <a:srgbClr val="2323DC"/>
                </a:solidFill>
                <a:latin typeface="Calibri" panose="020F0502020204030204" pitchFamily="34" charset="0"/>
              </a:rPr>
              <a:t>smull</a:t>
            </a:r>
            <a:r>
              <a:rPr lang="en-US" dirty="0">
                <a:latin typeface="Calibri" panose="020F0502020204030204" pitchFamily="34" charset="0"/>
              </a:rPr>
              <a:t> and </a:t>
            </a:r>
            <a:r>
              <a:rPr lang="en-US" dirty="0" err="1">
                <a:solidFill>
                  <a:srgbClr val="33CC66"/>
                </a:solidFill>
                <a:latin typeface="Calibri" panose="020F0502020204030204" pitchFamily="34" charset="0"/>
              </a:rPr>
              <a:t>umull</a:t>
            </a:r>
            <a:r>
              <a:rPr lang="en-US" dirty="0">
                <a:latin typeface="Calibri" panose="020F0502020204030204" pitchFamily="34" charset="0"/>
              </a:rPr>
              <a:t> instructions can hold a 64 bit </a:t>
            </a:r>
            <a:r>
              <a:rPr lang="en-US" dirty="0">
                <a:solidFill>
                  <a:srgbClr val="4700B8"/>
                </a:solidFill>
                <a:latin typeface="Calibri" panose="020F0502020204030204" pitchFamily="34" charset="0"/>
              </a:rPr>
              <a:t>operand</a:t>
            </a: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 bwMode="auto">
          <a:xfrm>
            <a:off x="2667000" y="1752600"/>
            <a:ext cx="7086600" cy="1917700"/>
            <a:chOff x="1008" y="1246"/>
            <a:chExt cx="4464" cy="1208"/>
          </a:xfrm>
        </p:grpSpPr>
        <p:sp>
          <p:nvSpPr>
            <p:cNvPr id="8" name="AutoShape 5"/>
            <p:cNvSpPr>
              <a:spLocks noChangeAspect="1" noChangeArrowheads="1" noTextEdit="1"/>
            </p:cNvSpPr>
            <p:nvPr/>
          </p:nvSpPr>
          <p:spPr bwMode="auto">
            <a:xfrm>
              <a:off x="1008" y="1246"/>
              <a:ext cx="4464" cy="1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V="1">
              <a:off x="1061" y="1299"/>
              <a:ext cx="0" cy="158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V="1">
              <a:off x="1026" y="1299"/>
              <a:ext cx="0" cy="158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1026" y="1299"/>
              <a:ext cx="4427" cy="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1026" y="1264"/>
              <a:ext cx="4427" cy="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1140" y="1298"/>
              <a:ext cx="1284" cy="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nn-NO" sz="1700" dirty="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nn-NO" sz="1700" dirty="0">
                  <a:solidFill>
                    <a:srgbClr val="1A1B1C"/>
                  </a:solidFill>
                  <a:latin typeface="Times New Roman" pitchFamily="18" charset="0"/>
                </a:rPr>
                <a:t>mul </a:t>
              </a:r>
              <a:r>
                <a:rPr lang="nn-NO" sz="1700" i="1" dirty="0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nn-NO" sz="1700" dirty="0">
                  <a:solidFill>
                    <a:srgbClr val="1A1B1C"/>
                  </a:solidFill>
                  <a:latin typeface="Times New Roman" pitchFamily="18" charset="0"/>
                </a:rPr>
                <a:t>, </a:t>
              </a:r>
              <a:r>
                <a:rPr lang="nn-NO" sz="1700" i="1" dirty="0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nn-NO" sz="1700" dirty="0">
                  <a:solidFill>
                    <a:srgbClr val="1A1B1C"/>
                  </a:solidFill>
                  <a:latin typeface="Times New Roman" pitchFamily="18" charset="0"/>
                </a:rPr>
                <a:t>, (</a:t>
              </a:r>
              <a:r>
                <a:rPr lang="nn-NO" sz="1700" i="1" dirty="0">
                  <a:solidFill>
                    <a:srgbClr val="1A1B1C"/>
                  </a:solidFill>
                  <a:latin typeface="Times New Roman" pitchFamily="18" charset="0"/>
                </a:rPr>
                <a:t>reg/imm</a:t>
              </a:r>
              <a:r>
                <a:rPr lang="nn-NO" sz="1700" dirty="0">
                  <a:solidFill>
                    <a:srgbClr val="1A1B1C"/>
                  </a:solidFill>
                  <a:latin typeface="Times New Roman" pitchFamily="18" charset="0"/>
                </a:rPr>
                <a:t>)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nn-NO" sz="1700" dirty="0">
                  <a:solidFill>
                    <a:srgbClr val="1A1B1C"/>
                  </a:solidFill>
                  <a:latin typeface="Times New Roman" pitchFamily="18" charset="0"/>
                </a:rPr>
                <a:t>mla </a:t>
              </a:r>
              <a:r>
                <a:rPr lang="nn-NO" sz="1700" i="1" dirty="0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nn-NO" sz="1700" dirty="0">
                  <a:solidFill>
                    <a:srgbClr val="1A1B1C"/>
                  </a:solidFill>
                  <a:latin typeface="Times New Roman" pitchFamily="18" charset="0"/>
                </a:rPr>
                <a:t>, </a:t>
              </a:r>
              <a:r>
                <a:rPr lang="nn-NO" sz="1700" i="1" dirty="0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nn-NO" sz="1700" dirty="0">
                  <a:solidFill>
                    <a:srgbClr val="1A1B1C"/>
                  </a:solidFill>
                  <a:latin typeface="Times New Roman" pitchFamily="18" charset="0"/>
                </a:rPr>
                <a:t>, </a:t>
              </a:r>
              <a:r>
                <a:rPr lang="nn-NO" sz="1700" i="1" dirty="0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nn-NO" sz="1700" dirty="0">
                  <a:solidFill>
                    <a:srgbClr val="1A1B1C"/>
                  </a:solidFill>
                  <a:latin typeface="Times New Roman" pitchFamily="18" charset="0"/>
                </a:rPr>
                <a:t>, </a:t>
              </a:r>
              <a:r>
                <a:rPr lang="nn-NO" sz="1700" i="1" dirty="0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nn-NO" sz="1700" dirty="0">
                  <a:solidFill>
                    <a:srgbClr val="1A1B1C"/>
                  </a:solidFill>
                  <a:latin typeface="Times New Roman" pitchFamily="18" charset="0"/>
                </a:rPr>
                <a:t>smull </a:t>
              </a:r>
              <a:r>
                <a:rPr lang="nn-NO" sz="1700" i="1" dirty="0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nn-NO" sz="1700" dirty="0">
                  <a:solidFill>
                    <a:srgbClr val="1A1B1C"/>
                  </a:solidFill>
                  <a:latin typeface="Times New Roman" pitchFamily="18" charset="0"/>
                </a:rPr>
                <a:t>, </a:t>
              </a:r>
              <a:r>
                <a:rPr lang="nn-NO" sz="1700" i="1" dirty="0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nn-NO" sz="1700" dirty="0">
                  <a:solidFill>
                    <a:srgbClr val="1A1B1C"/>
                  </a:solidFill>
                  <a:latin typeface="Times New Roman" pitchFamily="18" charset="0"/>
                </a:rPr>
                <a:t>, </a:t>
              </a:r>
              <a:r>
                <a:rPr lang="nn-NO" sz="1700" i="1" dirty="0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nn-NO" sz="1700" dirty="0">
                  <a:solidFill>
                    <a:srgbClr val="1A1B1C"/>
                  </a:solidFill>
                  <a:latin typeface="Times New Roman" pitchFamily="18" charset="0"/>
                </a:rPr>
                <a:t>, </a:t>
              </a:r>
              <a:r>
                <a:rPr lang="nn-NO" sz="1700" i="1" dirty="0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nn-NO" sz="1700" dirty="0">
                <a:solidFill>
                  <a:srgbClr val="1A1B1C"/>
                </a:solidFill>
                <a:latin typeface="Times New Roman" pitchFamily="18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nn-NO" sz="1700" dirty="0">
                  <a:solidFill>
                    <a:srgbClr val="1A1B1C"/>
                  </a:solidFill>
                  <a:latin typeface="Times New Roman" pitchFamily="18" charset="0"/>
                </a:rPr>
                <a:t>umull reg, reg, reg, reg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2613" y="1299"/>
              <a:ext cx="0" cy="158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2692" y="1298"/>
              <a:ext cx="1018" cy="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700" dirty="0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700" dirty="0">
                  <a:solidFill>
                    <a:srgbClr val="1A1B1C"/>
                  </a:solidFill>
                  <a:latin typeface="Times New Roman" pitchFamily="18" charset="0"/>
                </a:rPr>
                <a:t>mul r1, r2, r3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700" dirty="0">
                  <a:solidFill>
                    <a:srgbClr val="1A1B1C"/>
                  </a:solidFill>
                  <a:latin typeface="Times New Roman" pitchFamily="18" charset="0"/>
                </a:rPr>
                <a:t>mla r1, r2, r3, r4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700" dirty="0">
                  <a:solidFill>
                    <a:srgbClr val="1A1B1C"/>
                  </a:solidFill>
                  <a:latin typeface="Times New Roman" pitchFamily="18" charset="0"/>
                </a:rPr>
                <a:t>smull r0, r1, r2, r3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pt-BR" sz="1700" dirty="0">
                <a:solidFill>
                  <a:srgbClr val="1A1B1C"/>
                </a:solidFill>
                <a:latin typeface="Times New Roman" pitchFamily="18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700" dirty="0">
                  <a:solidFill>
                    <a:srgbClr val="1A1B1C"/>
                  </a:solidFill>
                  <a:latin typeface="Times New Roman" pitchFamily="18" charset="0"/>
                </a:rPr>
                <a:t>umull r0, r1, r2, r3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3856" y="1299"/>
              <a:ext cx="0" cy="158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3945" y="1298"/>
              <a:ext cx="1287" cy="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700" dirty="0">
                  <a:solidFill>
                    <a:srgbClr val="1A1B1C"/>
                  </a:solidFill>
                  <a:latin typeface="Times New Roman" pitchFamily="18" charset="0"/>
                </a:rPr>
                <a:t>r1 ← r2 × r3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700" dirty="0">
                  <a:solidFill>
                    <a:srgbClr val="1A1B1C"/>
                  </a:solidFill>
                  <a:latin typeface="Times New Roman" pitchFamily="18" charset="0"/>
                </a:rPr>
                <a:t>r1 ← r2 × r3 + r4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700" i="1" dirty="0">
                  <a:solidFill>
                    <a:srgbClr val="1A1B1C"/>
                  </a:solidFill>
                  <a:latin typeface="Times New Roman" pitchFamily="18" charset="0"/>
                </a:rPr>
                <a:t>r</a:t>
              </a:r>
              <a:r>
                <a:rPr lang="pt-BR" sz="1700" dirty="0">
                  <a:solidFill>
                    <a:srgbClr val="1A1B1C"/>
                  </a:solidFill>
                  <a:latin typeface="Times New Roman" pitchFamily="18" charset="0"/>
                </a:rPr>
                <a:t>1 </a:t>
              </a:r>
              <a:r>
                <a:rPr lang="pt-BR" sz="1700" i="1" dirty="0">
                  <a:solidFill>
                    <a:srgbClr val="1A1B1C"/>
                  </a:solidFill>
                  <a:latin typeface="Times New Roman" pitchFamily="18" charset="0"/>
                </a:rPr>
                <a:t>r</a:t>
              </a:r>
              <a:r>
                <a:rPr lang="pt-BR" sz="1700" dirty="0">
                  <a:solidFill>
                    <a:srgbClr val="1A1B1C"/>
                  </a:solidFill>
                  <a:latin typeface="Times New Roman" pitchFamily="18" charset="0"/>
                </a:rPr>
                <a:t>0← r2 ×</a:t>
              </a:r>
              <a:r>
                <a:rPr lang="pt-BR" sz="1700" i="1" baseline="-25000" dirty="0">
                  <a:solidFill>
                    <a:srgbClr val="1A1B1C"/>
                  </a:solidFill>
                  <a:latin typeface="Times New Roman" pitchFamily="18" charset="0"/>
                </a:rPr>
                <a:t>signed </a:t>
              </a:r>
              <a:r>
                <a:rPr lang="pt-BR" sz="1700" dirty="0">
                  <a:solidFill>
                    <a:srgbClr val="1A1B1C"/>
                  </a:solidFill>
                  <a:latin typeface="Times New Roman" pitchFamily="18" charset="0"/>
                </a:rPr>
                <a:t>r3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700" baseline="-25000" dirty="0">
                  <a:solidFill>
                    <a:srgbClr val="1A1B1C"/>
                  </a:solidFill>
                  <a:latin typeface="Times New Roman" pitchFamily="18" charset="0"/>
                </a:rPr>
                <a:t>    64</a:t>
              </a:r>
            </a:p>
          </p:txBody>
        </p:sp>
        <p:sp>
          <p:nvSpPr>
            <p:cNvPr id="18" name="Freeform 16"/>
            <p:cNvSpPr>
              <a:spLocks noEditPoints="1"/>
            </p:cNvSpPr>
            <p:nvPr/>
          </p:nvSpPr>
          <p:spPr bwMode="auto">
            <a:xfrm>
              <a:off x="1026" y="1299"/>
              <a:ext cx="4427" cy="326"/>
            </a:xfrm>
            <a:custGeom>
              <a:avLst/>
              <a:gdLst>
                <a:gd name="T0" fmla="*/ 498 w 502"/>
                <a:gd name="T1" fmla="*/ 18 h 37"/>
                <a:gd name="T2" fmla="*/ 498 w 502"/>
                <a:gd name="T3" fmla="*/ 0 h 37"/>
                <a:gd name="T4" fmla="*/ 502 w 502"/>
                <a:gd name="T5" fmla="*/ 18 h 37"/>
                <a:gd name="T6" fmla="*/ 502 w 502"/>
                <a:gd name="T7" fmla="*/ 0 h 37"/>
                <a:gd name="T8" fmla="*/ 0 w 502"/>
                <a:gd name="T9" fmla="*/ 18 h 37"/>
                <a:gd name="T10" fmla="*/ 502 w 502"/>
                <a:gd name="T11" fmla="*/ 18 h 37"/>
                <a:gd name="T12" fmla="*/ 0 w 502"/>
                <a:gd name="T13" fmla="*/ 37 h 37"/>
                <a:gd name="T14" fmla="*/ 0 w 502"/>
                <a:gd name="T15" fmla="*/ 19 h 37"/>
                <a:gd name="T16" fmla="*/ 4 w 502"/>
                <a:gd name="T17" fmla="*/ 37 h 37"/>
                <a:gd name="T18" fmla="*/ 4 w 502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2" h="37">
                  <a:moveTo>
                    <a:pt x="498" y="18"/>
                  </a:moveTo>
                  <a:lnTo>
                    <a:pt x="498" y="0"/>
                  </a:lnTo>
                  <a:moveTo>
                    <a:pt x="502" y="18"/>
                  </a:moveTo>
                  <a:lnTo>
                    <a:pt x="502" y="0"/>
                  </a:lnTo>
                  <a:moveTo>
                    <a:pt x="0" y="18"/>
                  </a:moveTo>
                  <a:lnTo>
                    <a:pt x="502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V="1">
              <a:off x="2613" y="1466"/>
              <a:ext cx="0" cy="159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V="1">
              <a:off x="3856" y="1466"/>
              <a:ext cx="0" cy="159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 noEditPoints="1"/>
            </p:cNvSpPr>
            <p:nvPr/>
          </p:nvSpPr>
          <p:spPr bwMode="auto">
            <a:xfrm>
              <a:off x="1026" y="1466"/>
              <a:ext cx="4427" cy="318"/>
            </a:xfrm>
            <a:custGeom>
              <a:avLst/>
              <a:gdLst>
                <a:gd name="T0" fmla="*/ 498 w 502"/>
                <a:gd name="T1" fmla="*/ 18 h 36"/>
                <a:gd name="T2" fmla="*/ 498 w 502"/>
                <a:gd name="T3" fmla="*/ 0 h 36"/>
                <a:gd name="T4" fmla="*/ 502 w 502"/>
                <a:gd name="T5" fmla="*/ 18 h 36"/>
                <a:gd name="T6" fmla="*/ 502 w 502"/>
                <a:gd name="T7" fmla="*/ 0 h 36"/>
                <a:gd name="T8" fmla="*/ 0 w 502"/>
                <a:gd name="T9" fmla="*/ 18 h 36"/>
                <a:gd name="T10" fmla="*/ 502 w 502"/>
                <a:gd name="T11" fmla="*/ 18 h 36"/>
                <a:gd name="T12" fmla="*/ 0 w 502"/>
                <a:gd name="T13" fmla="*/ 36 h 36"/>
                <a:gd name="T14" fmla="*/ 0 w 502"/>
                <a:gd name="T15" fmla="*/ 18 h 36"/>
                <a:gd name="T16" fmla="*/ 4 w 502"/>
                <a:gd name="T17" fmla="*/ 36 h 36"/>
                <a:gd name="T18" fmla="*/ 4 w 502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2" h="36">
                  <a:moveTo>
                    <a:pt x="498" y="18"/>
                  </a:moveTo>
                  <a:lnTo>
                    <a:pt x="498" y="0"/>
                  </a:lnTo>
                  <a:moveTo>
                    <a:pt x="502" y="18"/>
                  </a:moveTo>
                  <a:lnTo>
                    <a:pt x="502" y="0"/>
                  </a:lnTo>
                  <a:moveTo>
                    <a:pt x="0" y="18"/>
                  </a:moveTo>
                  <a:lnTo>
                    <a:pt x="502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V="1">
              <a:off x="2613" y="1625"/>
              <a:ext cx="0" cy="159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V="1">
              <a:off x="3856" y="1625"/>
              <a:ext cx="0" cy="159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auto">
            <a:xfrm>
              <a:off x="1026" y="1625"/>
              <a:ext cx="4427" cy="467"/>
            </a:xfrm>
            <a:custGeom>
              <a:avLst/>
              <a:gdLst>
                <a:gd name="T0" fmla="*/ 498 w 502"/>
                <a:gd name="T1" fmla="*/ 18 h 53"/>
                <a:gd name="T2" fmla="*/ 498 w 502"/>
                <a:gd name="T3" fmla="*/ 0 h 53"/>
                <a:gd name="T4" fmla="*/ 502 w 502"/>
                <a:gd name="T5" fmla="*/ 18 h 53"/>
                <a:gd name="T6" fmla="*/ 502 w 502"/>
                <a:gd name="T7" fmla="*/ 0 h 53"/>
                <a:gd name="T8" fmla="*/ 0 w 502"/>
                <a:gd name="T9" fmla="*/ 19 h 53"/>
                <a:gd name="T10" fmla="*/ 502 w 502"/>
                <a:gd name="T11" fmla="*/ 19 h 53"/>
                <a:gd name="T12" fmla="*/ 0 w 502"/>
                <a:gd name="T13" fmla="*/ 53 h 53"/>
                <a:gd name="T14" fmla="*/ 0 w 502"/>
                <a:gd name="T15" fmla="*/ 19 h 53"/>
                <a:gd name="T16" fmla="*/ 4 w 502"/>
                <a:gd name="T17" fmla="*/ 53 h 53"/>
                <a:gd name="T18" fmla="*/ 4 w 502"/>
                <a:gd name="T19" fmla="*/ 1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2" h="53">
                  <a:moveTo>
                    <a:pt x="498" y="18"/>
                  </a:moveTo>
                  <a:lnTo>
                    <a:pt x="498" y="0"/>
                  </a:lnTo>
                  <a:moveTo>
                    <a:pt x="502" y="18"/>
                  </a:moveTo>
                  <a:lnTo>
                    <a:pt x="502" y="0"/>
                  </a:lnTo>
                  <a:moveTo>
                    <a:pt x="0" y="19"/>
                  </a:moveTo>
                  <a:lnTo>
                    <a:pt x="502" y="19"/>
                  </a:lnTo>
                  <a:moveTo>
                    <a:pt x="0" y="53"/>
                  </a:moveTo>
                  <a:lnTo>
                    <a:pt x="0" y="19"/>
                  </a:lnTo>
                  <a:moveTo>
                    <a:pt x="4" y="53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V="1">
              <a:off x="2613" y="1792"/>
              <a:ext cx="0" cy="30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 flipV="1">
              <a:off x="3856" y="1792"/>
              <a:ext cx="0" cy="30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auto">
            <a:xfrm>
              <a:off x="1026" y="1792"/>
              <a:ext cx="4427" cy="608"/>
            </a:xfrm>
            <a:custGeom>
              <a:avLst/>
              <a:gdLst>
                <a:gd name="T0" fmla="*/ 498 w 502"/>
                <a:gd name="T1" fmla="*/ 34 h 69"/>
                <a:gd name="T2" fmla="*/ 498 w 502"/>
                <a:gd name="T3" fmla="*/ 0 h 69"/>
                <a:gd name="T4" fmla="*/ 502 w 502"/>
                <a:gd name="T5" fmla="*/ 34 h 69"/>
                <a:gd name="T6" fmla="*/ 502 w 502"/>
                <a:gd name="T7" fmla="*/ 0 h 69"/>
                <a:gd name="T8" fmla="*/ 0 w 502"/>
                <a:gd name="T9" fmla="*/ 35 h 69"/>
                <a:gd name="T10" fmla="*/ 502 w 502"/>
                <a:gd name="T11" fmla="*/ 35 h 69"/>
                <a:gd name="T12" fmla="*/ 0 w 502"/>
                <a:gd name="T13" fmla="*/ 69 h 69"/>
                <a:gd name="T14" fmla="*/ 0 w 502"/>
                <a:gd name="T15" fmla="*/ 35 h 69"/>
                <a:gd name="T16" fmla="*/ 4 w 502"/>
                <a:gd name="T17" fmla="*/ 69 h 69"/>
                <a:gd name="T18" fmla="*/ 4 w 502"/>
                <a:gd name="T19" fmla="*/ 3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2" h="69">
                  <a:moveTo>
                    <a:pt x="498" y="34"/>
                  </a:moveTo>
                  <a:lnTo>
                    <a:pt x="498" y="0"/>
                  </a:lnTo>
                  <a:moveTo>
                    <a:pt x="502" y="34"/>
                  </a:moveTo>
                  <a:lnTo>
                    <a:pt x="502" y="0"/>
                  </a:lnTo>
                  <a:moveTo>
                    <a:pt x="0" y="35"/>
                  </a:moveTo>
                  <a:lnTo>
                    <a:pt x="502" y="35"/>
                  </a:lnTo>
                  <a:moveTo>
                    <a:pt x="0" y="69"/>
                  </a:moveTo>
                  <a:lnTo>
                    <a:pt x="0" y="35"/>
                  </a:lnTo>
                  <a:moveTo>
                    <a:pt x="4" y="69"/>
                  </a:moveTo>
                  <a:lnTo>
                    <a:pt x="4" y="35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V="1">
              <a:off x="2613" y="2101"/>
              <a:ext cx="0" cy="299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 flipV="1">
              <a:off x="3856" y="2101"/>
              <a:ext cx="0" cy="299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 noEditPoints="1"/>
            </p:cNvSpPr>
            <p:nvPr/>
          </p:nvSpPr>
          <p:spPr bwMode="auto">
            <a:xfrm>
              <a:off x="1026" y="2101"/>
              <a:ext cx="4427" cy="335"/>
            </a:xfrm>
            <a:custGeom>
              <a:avLst/>
              <a:gdLst>
                <a:gd name="T0" fmla="*/ 498 w 502"/>
                <a:gd name="T1" fmla="*/ 34 h 38"/>
                <a:gd name="T2" fmla="*/ 498 w 502"/>
                <a:gd name="T3" fmla="*/ 0 h 38"/>
                <a:gd name="T4" fmla="*/ 502 w 502"/>
                <a:gd name="T5" fmla="*/ 34 h 38"/>
                <a:gd name="T6" fmla="*/ 502 w 502"/>
                <a:gd name="T7" fmla="*/ 0 h 38"/>
                <a:gd name="T8" fmla="*/ 0 w 502"/>
                <a:gd name="T9" fmla="*/ 34 h 38"/>
                <a:gd name="T10" fmla="*/ 502 w 502"/>
                <a:gd name="T11" fmla="*/ 34 h 38"/>
                <a:gd name="T12" fmla="*/ 0 w 502"/>
                <a:gd name="T13" fmla="*/ 38 h 38"/>
                <a:gd name="T14" fmla="*/ 502 w 502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2" h="38">
                  <a:moveTo>
                    <a:pt x="498" y="34"/>
                  </a:moveTo>
                  <a:lnTo>
                    <a:pt x="498" y="0"/>
                  </a:lnTo>
                  <a:moveTo>
                    <a:pt x="502" y="34"/>
                  </a:moveTo>
                  <a:lnTo>
                    <a:pt x="502" y="0"/>
                  </a:lnTo>
                  <a:moveTo>
                    <a:pt x="0" y="34"/>
                  </a:moveTo>
                  <a:lnTo>
                    <a:pt x="502" y="34"/>
                  </a:lnTo>
                  <a:moveTo>
                    <a:pt x="0" y="38"/>
                  </a:moveTo>
                  <a:lnTo>
                    <a:pt x="502" y="38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1" name="Group 6"/>
          <p:cNvGrpSpPr>
            <a:grpSpLocks noChangeAspect="1"/>
          </p:cNvGrpSpPr>
          <p:nvPr/>
        </p:nvGrpSpPr>
        <p:grpSpPr bwMode="auto">
          <a:xfrm>
            <a:off x="7296150" y="2802332"/>
            <a:ext cx="487702" cy="158889"/>
            <a:chOff x="3945" y="1918"/>
            <a:chExt cx="221" cy="84"/>
          </a:xfrm>
        </p:grpSpPr>
        <p:sp>
          <p:nvSpPr>
            <p:cNvPr id="1024" name="AutoShape 5"/>
            <p:cNvSpPr>
              <a:spLocks noChangeAspect="1" noChangeArrowheads="1" noTextEdit="1"/>
            </p:cNvSpPr>
            <p:nvPr/>
          </p:nvSpPr>
          <p:spPr bwMode="auto">
            <a:xfrm>
              <a:off x="3945" y="1918"/>
              <a:ext cx="221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" name="Freeform 7"/>
            <p:cNvSpPr>
              <a:spLocks/>
            </p:cNvSpPr>
            <p:nvPr/>
          </p:nvSpPr>
          <p:spPr bwMode="auto">
            <a:xfrm>
              <a:off x="3957" y="1930"/>
              <a:ext cx="192" cy="60"/>
            </a:xfrm>
            <a:custGeom>
              <a:avLst/>
              <a:gdLst>
                <a:gd name="T0" fmla="*/ 17 w 32"/>
                <a:gd name="T1" fmla="*/ 10 h 10"/>
                <a:gd name="T2" fmla="*/ 16 w 32"/>
                <a:gd name="T3" fmla="*/ 10 h 10"/>
                <a:gd name="T4" fmla="*/ 16 w 32"/>
                <a:gd name="T5" fmla="*/ 10 h 10"/>
                <a:gd name="T6" fmla="*/ 16 w 32"/>
                <a:gd name="T7" fmla="*/ 10 h 10"/>
                <a:gd name="T8" fmla="*/ 15 w 32"/>
                <a:gd name="T9" fmla="*/ 8 h 10"/>
                <a:gd name="T10" fmla="*/ 14 w 32"/>
                <a:gd name="T11" fmla="*/ 7 h 10"/>
                <a:gd name="T12" fmla="*/ 13 w 32"/>
                <a:gd name="T13" fmla="*/ 6 h 10"/>
                <a:gd name="T14" fmla="*/ 11 w 32"/>
                <a:gd name="T15" fmla="*/ 6 h 10"/>
                <a:gd name="T16" fmla="*/ 9 w 32"/>
                <a:gd name="T17" fmla="*/ 6 h 10"/>
                <a:gd name="T18" fmla="*/ 7 w 32"/>
                <a:gd name="T19" fmla="*/ 6 h 10"/>
                <a:gd name="T20" fmla="*/ 6 w 32"/>
                <a:gd name="T21" fmla="*/ 6 h 10"/>
                <a:gd name="T22" fmla="*/ 5 w 32"/>
                <a:gd name="T23" fmla="*/ 6 h 10"/>
                <a:gd name="T24" fmla="*/ 3 w 32"/>
                <a:gd name="T25" fmla="*/ 6 h 10"/>
                <a:gd name="T26" fmla="*/ 1 w 32"/>
                <a:gd name="T27" fmla="*/ 4 h 10"/>
                <a:gd name="T28" fmla="*/ 0 w 32"/>
                <a:gd name="T29" fmla="*/ 2 h 10"/>
                <a:gd name="T30" fmla="*/ 0 w 32"/>
                <a:gd name="T31" fmla="*/ 0 h 10"/>
                <a:gd name="T32" fmla="*/ 0 w 32"/>
                <a:gd name="T33" fmla="*/ 0 h 10"/>
                <a:gd name="T34" fmla="*/ 0 w 32"/>
                <a:gd name="T35" fmla="*/ 0 h 10"/>
                <a:gd name="T36" fmla="*/ 0 w 32"/>
                <a:gd name="T37" fmla="*/ 0 h 10"/>
                <a:gd name="T38" fmla="*/ 1 w 32"/>
                <a:gd name="T39" fmla="*/ 2 h 10"/>
                <a:gd name="T40" fmla="*/ 2 w 32"/>
                <a:gd name="T41" fmla="*/ 4 h 10"/>
                <a:gd name="T42" fmla="*/ 5 w 32"/>
                <a:gd name="T43" fmla="*/ 5 h 10"/>
                <a:gd name="T44" fmla="*/ 6 w 32"/>
                <a:gd name="T45" fmla="*/ 4 h 10"/>
                <a:gd name="T46" fmla="*/ 8 w 32"/>
                <a:gd name="T47" fmla="*/ 4 h 10"/>
                <a:gd name="T48" fmla="*/ 10 w 32"/>
                <a:gd name="T49" fmla="*/ 4 h 10"/>
                <a:gd name="T50" fmla="*/ 11 w 32"/>
                <a:gd name="T51" fmla="*/ 4 h 10"/>
                <a:gd name="T52" fmla="*/ 13 w 32"/>
                <a:gd name="T53" fmla="*/ 4 h 10"/>
                <a:gd name="T54" fmla="*/ 14 w 32"/>
                <a:gd name="T55" fmla="*/ 5 h 10"/>
                <a:gd name="T56" fmla="*/ 15 w 32"/>
                <a:gd name="T57" fmla="*/ 6 h 10"/>
                <a:gd name="T58" fmla="*/ 16 w 32"/>
                <a:gd name="T59" fmla="*/ 8 h 10"/>
                <a:gd name="T60" fmla="*/ 16 w 32"/>
                <a:gd name="T61" fmla="*/ 8 h 10"/>
                <a:gd name="T62" fmla="*/ 17 w 32"/>
                <a:gd name="T63" fmla="*/ 6 h 10"/>
                <a:gd name="T64" fmla="*/ 18 w 32"/>
                <a:gd name="T65" fmla="*/ 5 h 10"/>
                <a:gd name="T66" fmla="*/ 20 w 32"/>
                <a:gd name="T67" fmla="*/ 4 h 10"/>
                <a:gd name="T68" fmla="*/ 21 w 32"/>
                <a:gd name="T69" fmla="*/ 4 h 10"/>
                <a:gd name="T70" fmla="*/ 23 w 32"/>
                <a:gd name="T71" fmla="*/ 5 h 10"/>
                <a:gd name="T72" fmla="*/ 25 w 32"/>
                <a:gd name="T73" fmla="*/ 5 h 10"/>
                <a:gd name="T74" fmla="*/ 27 w 32"/>
                <a:gd name="T75" fmla="*/ 5 h 10"/>
                <a:gd name="T76" fmla="*/ 29 w 32"/>
                <a:gd name="T77" fmla="*/ 5 h 10"/>
                <a:gd name="T78" fmla="*/ 30 w 32"/>
                <a:gd name="T79" fmla="*/ 4 h 10"/>
                <a:gd name="T80" fmla="*/ 31 w 32"/>
                <a:gd name="T81" fmla="*/ 2 h 10"/>
                <a:gd name="T82" fmla="*/ 32 w 32"/>
                <a:gd name="T83" fmla="*/ 0 h 10"/>
                <a:gd name="T84" fmla="*/ 32 w 32"/>
                <a:gd name="T85" fmla="*/ 0 h 10"/>
                <a:gd name="T86" fmla="*/ 32 w 32"/>
                <a:gd name="T87" fmla="*/ 0 h 10"/>
                <a:gd name="T88" fmla="*/ 32 w 32"/>
                <a:gd name="T89" fmla="*/ 0 h 10"/>
                <a:gd name="T90" fmla="*/ 31 w 32"/>
                <a:gd name="T91" fmla="*/ 4 h 10"/>
                <a:gd name="T92" fmla="*/ 29 w 32"/>
                <a:gd name="T93" fmla="*/ 6 h 10"/>
                <a:gd name="T94" fmla="*/ 25 w 32"/>
                <a:gd name="T95" fmla="*/ 7 h 10"/>
                <a:gd name="T96" fmla="*/ 25 w 32"/>
                <a:gd name="T97" fmla="*/ 7 h 10"/>
                <a:gd name="T98" fmla="*/ 24 w 32"/>
                <a:gd name="T99" fmla="*/ 7 h 10"/>
                <a:gd name="T100" fmla="*/ 23 w 32"/>
                <a:gd name="T101" fmla="*/ 7 h 10"/>
                <a:gd name="T102" fmla="*/ 22 w 32"/>
                <a:gd name="T103" fmla="*/ 7 h 10"/>
                <a:gd name="T104" fmla="*/ 20 w 32"/>
                <a:gd name="T105" fmla="*/ 6 h 10"/>
                <a:gd name="T106" fmla="*/ 18 w 32"/>
                <a:gd name="T107" fmla="*/ 7 h 10"/>
                <a:gd name="T108" fmla="*/ 17 w 32"/>
                <a:gd name="T109" fmla="*/ 8 h 10"/>
                <a:gd name="T110" fmla="*/ 17 w 32"/>
                <a:gd name="T11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2" h="10">
                  <a:moveTo>
                    <a:pt x="17" y="10"/>
                  </a:moveTo>
                  <a:cubicBezTo>
                    <a:pt x="17" y="10"/>
                    <a:pt x="16" y="10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5" y="7"/>
                    <a:pt x="15" y="7"/>
                    <a:pt x="14" y="7"/>
                  </a:cubicBezTo>
                  <a:cubicBezTo>
                    <a:pt x="14" y="6"/>
                    <a:pt x="13" y="6"/>
                    <a:pt x="13" y="6"/>
                  </a:cubicBezTo>
                  <a:cubicBezTo>
                    <a:pt x="12" y="6"/>
                    <a:pt x="11" y="6"/>
                    <a:pt x="11" y="6"/>
                  </a:cubicBezTo>
                  <a:cubicBezTo>
                    <a:pt x="10" y="6"/>
                    <a:pt x="9" y="6"/>
                    <a:pt x="9" y="6"/>
                  </a:cubicBezTo>
                  <a:cubicBezTo>
                    <a:pt x="8" y="6"/>
                    <a:pt x="8" y="6"/>
                    <a:pt x="7" y="6"/>
                  </a:cubicBezTo>
                  <a:cubicBezTo>
                    <a:pt x="7" y="6"/>
                    <a:pt x="6" y="6"/>
                    <a:pt x="6" y="6"/>
                  </a:cubicBezTo>
                  <a:cubicBezTo>
                    <a:pt x="6" y="6"/>
                    <a:pt x="5" y="6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2" y="6"/>
                    <a:pt x="1" y="5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1" y="3"/>
                    <a:pt x="2" y="3"/>
                    <a:pt x="2" y="4"/>
                  </a:cubicBezTo>
                  <a:cubicBezTo>
                    <a:pt x="3" y="4"/>
                    <a:pt x="4" y="5"/>
                    <a:pt x="5" y="5"/>
                  </a:cubicBezTo>
                  <a:cubicBezTo>
                    <a:pt x="5" y="5"/>
                    <a:pt x="6" y="5"/>
                    <a:pt x="6" y="4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9" y="4"/>
                    <a:pt x="9" y="4"/>
                    <a:pt x="10" y="4"/>
                  </a:cubicBezTo>
                  <a:cubicBezTo>
                    <a:pt x="10" y="4"/>
                    <a:pt x="11" y="4"/>
                    <a:pt x="11" y="4"/>
                  </a:cubicBezTo>
                  <a:cubicBezTo>
                    <a:pt x="12" y="4"/>
                    <a:pt x="12" y="4"/>
                    <a:pt x="13" y="4"/>
                  </a:cubicBezTo>
                  <a:cubicBezTo>
                    <a:pt x="13" y="4"/>
                    <a:pt x="14" y="4"/>
                    <a:pt x="14" y="5"/>
                  </a:cubicBezTo>
                  <a:cubicBezTo>
                    <a:pt x="15" y="5"/>
                    <a:pt x="15" y="5"/>
                    <a:pt x="15" y="6"/>
                  </a:cubicBezTo>
                  <a:cubicBezTo>
                    <a:pt x="16" y="7"/>
                    <a:pt x="16" y="7"/>
                    <a:pt x="16" y="8"/>
                  </a:cubicBezTo>
                  <a:lnTo>
                    <a:pt x="16" y="8"/>
                  </a:lnTo>
                  <a:cubicBezTo>
                    <a:pt x="16" y="7"/>
                    <a:pt x="17" y="7"/>
                    <a:pt x="17" y="6"/>
                  </a:cubicBezTo>
                  <a:cubicBezTo>
                    <a:pt x="18" y="6"/>
                    <a:pt x="18" y="5"/>
                    <a:pt x="18" y="5"/>
                  </a:cubicBezTo>
                  <a:cubicBezTo>
                    <a:pt x="19" y="5"/>
                    <a:pt x="19" y="5"/>
                    <a:pt x="20" y="4"/>
                  </a:cubicBezTo>
                  <a:cubicBezTo>
                    <a:pt x="20" y="4"/>
                    <a:pt x="21" y="4"/>
                    <a:pt x="21" y="4"/>
                  </a:cubicBezTo>
                  <a:cubicBezTo>
                    <a:pt x="22" y="4"/>
                    <a:pt x="22" y="4"/>
                    <a:pt x="23" y="5"/>
                  </a:cubicBezTo>
                  <a:cubicBezTo>
                    <a:pt x="24" y="5"/>
                    <a:pt x="24" y="5"/>
                    <a:pt x="25" y="5"/>
                  </a:cubicBezTo>
                  <a:cubicBezTo>
                    <a:pt x="25" y="5"/>
                    <a:pt x="26" y="5"/>
                    <a:pt x="27" y="5"/>
                  </a:cubicBezTo>
                  <a:cubicBezTo>
                    <a:pt x="27" y="5"/>
                    <a:pt x="28" y="5"/>
                    <a:pt x="29" y="5"/>
                  </a:cubicBezTo>
                  <a:cubicBezTo>
                    <a:pt x="29" y="4"/>
                    <a:pt x="30" y="4"/>
                    <a:pt x="30" y="4"/>
                  </a:cubicBezTo>
                  <a:cubicBezTo>
                    <a:pt x="30" y="3"/>
                    <a:pt x="31" y="3"/>
                    <a:pt x="31" y="2"/>
                  </a:cubicBezTo>
                  <a:cubicBezTo>
                    <a:pt x="31" y="2"/>
                    <a:pt x="32" y="1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2"/>
                    <a:pt x="32" y="3"/>
                    <a:pt x="31" y="4"/>
                  </a:cubicBezTo>
                  <a:cubicBezTo>
                    <a:pt x="31" y="5"/>
                    <a:pt x="30" y="5"/>
                    <a:pt x="29" y="6"/>
                  </a:cubicBezTo>
                  <a:cubicBezTo>
                    <a:pt x="28" y="6"/>
                    <a:pt x="27" y="7"/>
                    <a:pt x="25" y="7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3" y="7"/>
                    <a:pt x="22" y="7"/>
                    <a:pt x="22" y="7"/>
                  </a:cubicBezTo>
                  <a:cubicBezTo>
                    <a:pt x="21" y="6"/>
                    <a:pt x="21" y="6"/>
                    <a:pt x="20" y="6"/>
                  </a:cubicBezTo>
                  <a:cubicBezTo>
                    <a:pt x="19" y="6"/>
                    <a:pt x="19" y="6"/>
                    <a:pt x="18" y="7"/>
                  </a:cubicBezTo>
                  <a:cubicBezTo>
                    <a:pt x="18" y="7"/>
                    <a:pt x="17" y="7"/>
                    <a:pt x="17" y="8"/>
                  </a:cubicBezTo>
                  <a:cubicBezTo>
                    <a:pt x="17" y="8"/>
                    <a:pt x="17" y="9"/>
                    <a:pt x="17" y="10"/>
                  </a:cubicBezTo>
                  <a:close/>
                </a:path>
              </a:pathLst>
            </a:custGeom>
            <a:solidFill>
              <a:srgbClr val="2421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8" name="Rectangle 1027"/>
          <p:cNvSpPr/>
          <p:nvPr/>
        </p:nvSpPr>
        <p:spPr>
          <a:xfrm>
            <a:off x="7239000" y="3051175"/>
            <a:ext cx="215265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i="1" dirty="0">
                <a:solidFill>
                  <a:srgbClr val="1A1B1C"/>
                </a:solidFill>
                <a:latin typeface="Times New Roman" pitchFamily="18" charset="0"/>
              </a:rPr>
              <a:t>r</a:t>
            </a:r>
            <a:r>
              <a:rPr lang="pt-BR" dirty="0">
                <a:solidFill>
                  <a:srgbClr val="1A1B1C"/>
                </a:solidFill>
                <a:latin typeface="Times New Roman" pitchFamily="18" charset="0"/>
              </a:rPr>
              <a:t>1 </a:t>
            </a:r>
            <a:r>
              <a:rPr lang="pt-BR" i="1" dirty="0">
                <a:solidFill>
                  <a:srgbClr val="1A1B1C"/>
                </a:solidFill>
                <a:latin typeface="Times New Roman" pitchFamily="18" charset="0"/>
              </a:rPr>
              <a:t>r</a:t>
            </a:r>
            <a:r>
              <a:rPr lang="pt-BR" dirty="0">
                <a:solidFill>
                  <a:srgbClr val="1A1B1C"/>
                </a:solidFill>
                <a:latin typeface="Times New Roman" pitchFamily="18" charset="0"/>
              </a:rPr>
              <a:t>0← r2 ×</a:t>
            </a:r>
            <a:r>
              <a:rPr lang="pt-BR" i="1" baseline="-25000" dirty="0">
                <a:solidFill>
                  <a:srgbClr val="1A1B1C"/>
                </a:solidFill>
                <a:latin typeface="Times New Roman" pitchFamily="18" charset="0"/>
              </a:rPr>
              <a:t>unsigned </a:t>
            </a:r>
            <a:r>
              <a:rPr lang="pt-BR" dirty="0">
                <a:solidFill>
                  <a:srgbClr val="1A1B1C"/>
                </a:solidFill>
                <a:latin typeface="Times New Roman" pitchFamily="18" charset="0"/>
              </a:rPr>
              <a:t>r3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baseline="-25000" dirty="0">
                <a:solidFill>
                  <a:srgbClr val="1A1B1C"/>
                </a:solidFill>
                <a:latin typeface="Times New Roman" pitchFamily="18" charset="0"/>
              </a:rPr>
              <a:t>    64</a:t>
            </a:r>
          </a:p>
        </p:txBody>
      </p:sp>
      <p:grpSp>
        <p:nvGrpSpPr>
          <p:cNvPr id="37" name="Group 6"/>
          <p:cNvGrpSpPr>
            <a:grpSpLocks noChangeAspect="1"/>
          </p:cNvGrpSpPr>
          <p:nvPr/>
        </p:nvGrpSpPr>
        <p:grpSpPr bwMode="auto">
          <a:xfrm>
            <a:off x="7296150" y="3296375"/>
            <a:ext cx="487702" cy="158889"/>
            <a:chOff x="3945" y="1918"/>
            <a:chExt cx="221" cy="84"/>
          </a:xfrm>
        </p:grpSpPr>
        <p:sp>
          <p:nvSpPr>
            <p:cNvPr id="38" name="AutoShape 5"/>
            <p:cNvSpPr>
              <a:spLocks noChangeAspect="1" noChangeArrowheads="1" noTextEdit="1"/>
            </p:cNvSpPr>
            <p:nvPr/>
          </p:nvSpPr>
          <p:spPr bwMode="auto">
            <a:xfrm>
              <a:off x="3945" y="1918"/>
              <a:ext cx="221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7"/>
            <p:cNvSpPr>
              <a:spLocks/>
            </p:cNvSpPr>
            <p:nvPr/>
          </p:nvSpPr>
          <p:spPr bwMode="auto">
            <a:xfrm>
              <a:off x="3957" y="1930"/>
              <a:ext cx="192" cy="60"/>
            </a:xfrm>
            <a:custGeom>
              <a:avLst/>
              <a:gdLst>
                <a:gd name="T0" fmla="*/ 17 w 32"/>
                <a:gd name="T1" fmla="*/ 10 h 10"/>
                <a:gd name="T2" fmla="*/ 16 w 32"/>
                <a:gd name="T3" fmla="*/ 10 h 10"/>
                <a:gd name="T4" fmla="*/ 16 w 32"/>
                <a:gd name="T5" fmla="*/ 10 h 10"/>
                <a:gd name="T6" fmla="*/ 16 w 32"/>
                <a:gd name="T7" fmla="*/ 10 h 10"/>
                <a:gd name="T8" fmla="*/ 15 w 32"/>
                <a:gd name="T9" fmla="*/ 8 h 10"/>
                <a:gd name="T10" fmla="*/ 14 w 32"/>
                <a:gd name="T11" fmla="*/ 7 h 10"/>
                <a:gd name="T12" fmla="*/ 13 w 32"/>
                <a:gd name="T13" fmla="*/ 6 h 10"/>
                <a:gd name="T14" fmla="*/ 11 w 32"/>
                <a:gd name="T15" fmla="*/ 6 h 10"/>
                <a:gd name="T16" fmla="*/ 9 w 32"/>
                <a:gd name="T17" fmla="*/ 6 h 10"/>
                <a:gd name="T18" fmla="*/ 7 w 32"/>
                <a:gd name="T19" fmla="*/ 6 h 10"/>
                <a:gd name="T20" fmla="*/ 6 w 32"/>
                <a:gd name="T21" fmla="*/ 6 h 10"/>
                <a:gd name="T22" fmla="*/ 5 w 32"/>
                <a:gd name="T23" fmla="*/ 6 h 10"/>
                <a:gd name="T24" fmla="*/ 3 w 32"/>
                <a:gd name="T25" fmla="*/ 6 h 10"/>
                <a:gd name="T26" fmla="*/ 1 w 32"/>
                <a:gd name="T27" fmla="*/ 4 h 10"/>
                <a:gd name="T28" fmla="*/ 0 w 32"/>
                <a:gd name="T29" fmla="*/ 2 h 10"/>
                <a:gd name="T30" fmla="*/ 0 w 32"/>
                <a:gd name="T31" fmla="*/ 0 h 10"/>
                <a:gd name="T32" fmla="*/ 0 w 32"/>
                <a:gd name="T33" fmla="*/ 0 h 10"/>
                <a:gd name="T34" fmla="*/ 0 w 32"/>
                <a:gd name="T35" fmla="*/ 0 h 10"/>
                <a:gd name="T36" fmla="*/ 0 w 32"/>
                <a:gd name="T37" fmla="*/ 0 h 10"/>
                <a:gd name="T38" fmla="*/ 1 w 32"/>
                <a:gd name="T39" fmla="*/ 2 h 10"/>
                <a:gd name="T40" fmla="*/ 2 w 32"/>
                <a:gd name="T41" fmla="*/ 4 h 10"/>
                <a:gd name="T42" fmla="*/ 5 w 32"/>
                <a:gd name="T43" fmla="*/ 5 h 10"/>
                <a:gd name="T44" fmla="*/ 6 w 32"/>
                <a:gd name="T45" fmla="*/ 4 h 10"/>
                <a:gd name="T46" fmla="*/ 8 w 32"/>
                <a:gd name="T47" fmla="*/ 4 h 10"/>
                <a:gd name="T48" fmla="*/ 10 w 32"/>
                <a:gd name="T49" fmla="*/ 4 h 10"/>
                <a:gd name="T50" fmla="*/ 11 w 32"/>
                <a:gd name="T51" fmla="*/ 4 h 10"/>
                <a:gd name="T52" fmla="*/ 13 w 32"/>
                <a:gd name="T53" fmla="*/ 4 h 10"/>
                <a:gd name="T54" fmla="*/ 14 w 32"/>
                <a:gd name="T55" fmla="*/ 5 h 10"/>
                <a:gd name="T56" fmla="*/ 15 w 32"/>
                <a:gd name="T57" fmla="*/ 6 h 10"/>
                <a:gd name="T58" fmla="*/ 16 w 32"/>
                <a:gd name="T59" fmla="*/ 8 h 10"/>
                <a:gd name="T60" fmla="*/ 16 w 32"/>
                <a:gd name="T61" fmla="*/ 8 h 10"/>
                <a:gd name="T62" fmla="*/ 17 w 32"/>
                <a:gd name="T63" fmla="*/ 6 h 10"/>
                <a:gd name="T64" fmla="*/ 18 w 32"/>
                <a:gd name="T65" fmla="*/ 5 h 10"/>
                <a:gd name="T66" fmla="*/ 20 w 32"/>
                <a:gd name="T67" fmla="*/ 4 h 10"/>
                <a:gd name="T68" fmla="*/ 21 w 32"/>
                <a:gd name="T69" fmla="*/ 4 h 10"/>
                <a:gd name="T70" fmla="*/ 23 w 32"/>
                <a:gd name="T71" fmla="*/ 5 h 10"/>
                <a:gd name="T72" fmla="*/ 25 w 32"/>
                <a:gd name="T73" fmla="*/ 5 h 10"/>
                <a:gd name="T74" fmla="*/ 27 w 32"/>
                <a:gd name="T75" fmla="*/ 5 h 10"/>
                <a:gd name="T76" fmla="*/ 29 w 32"/>
                <a:gd name="T77" fmla="*/ 5 h 10"/>
                <a:gd name="T78" fmla="*/ 30 w 32"/>
                <a:gd name="T79" fmla="*/ 4 h 10"/>
                <a:gd name="T80" fmla="*/ 31 w 32"/>
                <a:gd name="T81" fmla="*/ 2 h 10"/>
                <a:gd name="T82" fmla="*/ 32 w 32"/>
                <a:gd name="T83" fmla="*/ 0 h 10"/>
                <a:gd name="T84" fmla="*/ 32 w 32"/>
                <a:gd name="T85" fmla="*/ 0 h 10"/>
                <a:gd name="T86" fmla="*/ 32 w 32"/>
                <a:gd name="T87" fmla="*/ 0 h 10"/>
                <a:gd name="T88" fmla="*/ 32 w 32"/>
                <a:gd name="T89" fmla="*/ 0 h 10"/>
                <a:gd name="T90" fmla="*/ 31 w 32"/>
                <a:gd name="T91" fmla="*/ 4 h 10"/>
                <a:gd name="T92" fmla="*/ 29 w 32"/>
                <a:gd name="T93" fmla="*/ 6 h 10"/>
                <a:gd name="T94" fmla="*/ 25 w 32"/>
                <a:gd name="T95" fmla="*/ 7 h 10"/>
                <a:gd name="T96" fmla="*/ 25 w 32"/>
                <a:gd name="T97" fmla="*/ 7 h 10"/>
                <a:gd name="T98" fmla="*/ 24 w 32"/>
                <a:gd name="T99" fmla="*/ 7 h 10"/>
                <a:gd name="T100" fmla="*/ 23 w 32"/>
                <a:gd name="T101" fmla="*/ 7 h 10"/>
                <a:gd name="T102" fmla="*/ 22 w 32"/>
                <a:gd name="T103" fmla="*/ 7 h 10"/>
                <a:gd name="T104" fmla="*/ 20 w 32"/>
                <a:gd name="T105" fmla="*/ 6 h 10"/>
                <a:gd name="T106" fmla="*/ 18 w 32"/>
                <a:gd name="T107" fmla="*/ 7 h 10"/>
                <a:gd name="T108" fmla="*/ 17 w 32"/>
                <a:gd name="T109" fmla="*/ 8 h 10"/>
                <a:gd name="T110" fmla="*/ 17 w 32"/>
                <a:gd name="T11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2" h="10">
                  <a:moveTo>
                    <a:pt x="17" y="10"/>
                  </a:moveTo>
                  <a:cubicBezTo>
                    <a:pt x="17" y="10"/>
                    <a:pt x="16" y="10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5" y="7"/>
                    <a:pt x="15" y="7"/>
                    <a:pt x="14" y="7"/>
                  </a:cubicBezTo>
                  <a:cubicBezTo>
                    <a:pt x="14" y="6"/>
                    <a:pt x="13" y="6"/>
                    <a:pt x="13" y="6"/>
                  </a:cubicBezTo>
                  <a:cubicBezTo>
                    <a:pt x="12" y="6"/>
                    <a:pt x="11" y="6"/>
                    <a:pt x="11" y="6"/>
                  </a:cubicBezTo>
                  <a:cubicBezTo>
                    <a:pt x="10" y="6"/>
                    <a:pt x="9" y="6"/>
                    <a:pt x="9" y="6"/>
                  </a:cubicBezTo>
                  <a:cubicBezTo>
                    <a:pt x="8" y="6"/>
                    <a:pt x="8" y="6"/>
                    <a:pt x="7" y="6"/>
                  </a:cubicBezTo>
                  <a:cubicBezTo>
                    <a:pt x="7" y="6"/>
                    <a:pt x="6" y="6"/>
                    <a:pt x="6" y="6"/>
                  </a:cubicBezTo>
                  <a:cubicBezTo>
                    <a:pt x="6" y="6"/>
                    <a:pt x="5" y="6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2" y="6"/>
                    <a:pt x="1" y="5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1" y="3"/>
                    <a:pt x="2" y="3"/>
                    <a:pt x="2" y="4"/>
                  </a:cubicBezTo>
                  <a:cubicBezTo>
                    <a:pt x="3" y="4"/>
                    <a:pt x="4" y="5"/>
                    <a:pt x="5" y="5"/>
                  </a:cubicBezTo>
                  <a:cubicBezTo>
                    <a:pt x="5" y="5"/>
                    <a:pt x="6" y="5"/>
                    <a:pt x="6" y="4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9" y="4"/>
                    <a:pt x="9" y="4"/>
                    <a:pt x="10" y="4"/>
                  </a:cubicBezTo>
                  <a:cubicBezTo>
                    <a:pt x="10" y="4"/>
                    <a:pt x="11" y="4"/>
                    <a:pt x="11" y="4"/>
                  </a:cubicBezTo>
                  <a:cubicBezTo>
                    <a:pt x="12" y="4"/>
                    <a:pt x="12" y="4"/>
                    <a:pt x="13" y="4"/>
                  </a:cubicBezTo>
                  <a:cubicBezTo>
                    <a:pt x="13" y="4"/>
                    <a:pt x="14" y="4"/>
                    <a:pt x="14" y="5"/>
                  </a:cubicBezTo>
                  <a:cubicBezTo>
                    <a:pt x="15" y="5"/>
                    <a:pt x="15" y="5"/>
                    <a:pt x="15" y="6"/>
                  </a:cubicBezTo>
                  <a:cubicBezTo>
                    <a:pt x="16" y="7"/>
                    <a:pt x="16" y="7"/>
                    <a:pt x="16" y="8"/>
                  </a:cubicBezTo>
                  <a:lnTo>
                    <a:pt x="16" y="8"/>
                  </a:lnTo>
                  <a:cubicBezTo>
                    <a:pt x="16" y="7"/>
                    <a:pt x="17" y="7"/>
                    <a:pt x="17" y="6"/>
                  </a:cubicBezTo>
                  <a:cubicBezTo>
                    <a:pt x="18" y="6"/>
                    <a:pt x="18" y="5"/>
                    <a:pt x="18" y="5"/>
                  </a:cubicBezTo>
                  <a:cubicBezTo>
                    <a:pt x="19" y="5"/>
                    <a:pt x="19" y="5"/>
                    <a:pt x="20" y="4"/>
                  </a:cubicBezTo>
                  <a:cubicBezTo>
                    <a:pt x="20" y="4"/>
                    <a:pt x="21" y="4"/>
                    <a:pt x="21" y="4"/>
                  </a:cubicBezTo>
                  <a:cubicBezTo>
                    <a:pt x="22" y="4"/>
                    <a:pt x="22" y="4"/>
                    <a:pt x="23" y="5"/>
                  </a:cubicBezTo>
                  <a:cubicBezTo>
                    <a:pt x="24" y="5"/>
                    <a:pt x="24" y="5"/>
                    <a:pt x="25" y="5"/>
                  </a:cubicBezTo>
                  <a:cubicBezTo>
                    <a:pt x="25" y="5"/>
                    <a:pt x="26" y="5"/>
                    <a:pt x="27" y="5"/>
                  </a:cubicBezTo>
                  <a:cubicBezTo>
                    <a:pt x="27" y="5"/>
                    <a:pt x="28" y="5"/>
                    <a:pt x="29" y="5"/>
                  </a:cubicBezTo>
                  <a:cubicBezTo>
                    <a:pt x="29" y="4"/>
                    <a:pt x="30" y="4"/>
                    <a:pt x="30" y="4"/>
                  </a:cubicBezTo>
                  <a:cubicBezTo>
                    <a:pt x="30" y="3"/>
                    <a:pt x="31" y="3"/>
                    <a:pt x="31" y="2"/>
                  </a:cubicBezTo>
                  <a:cubicBezTo>
                    <a:pt x="31" y="2"/>
                    <a:pt x="32" y="1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2" y="2"/>
                    <a:pt x="32" y="3"/>
                    <a:pt x="31" y="4"/>
                  </a:cubicBezTo>
                  <a:cubicBezTo>
                    <a:pt x="31" y="5"/>
                    <a:pt x="30" y="5"/>
                    <a:pt x="29" y="6"/>
                  </a:cubicBezTo>
                  <a:cubicBezTo>
                    <a:pt x="28" y="6"/>
                    <a:pt x="27" y="7"/>
                    <a:pt x="25" y="7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3" y="7"/>
                    <a:pt x="22" y="7"/>
                    <a:pt x="22" y="7"/>
                  </a:cubicBezTo>
                  <a:cubicBezTo>
                    <a:pt x="21" y="6"/>
                    <a:pt x="21" y="6"/>
                    <a:pt x="20" y="6"/>
                  </a:cubicBezTo>
                  <a:cubicBezTo>
                    <a:pt x="19" y="6"/>
                    <a:pt x="19" y="6"/>
                    <a:pt x="18" y="7"/>
                  </a:cubicBezTo>
                  <a:cubicBezTo>
                    <a:pt x="18" y="7"/>
                    <a:pt x="17" y="7"/>
                    <a:pt x="17" y="8"/>
                  </a:cubicBezTo>
                  <a:cubicBezTo>
                    <a:pt x="17" y="8"/>
                    <a:pt x="17" y="9"/>
                    <a:pt x="17" y="10"/>
                  </a:cubicBezTo>
                  <a:close/>
                </a:path>
              </a:pathLst>
            </a:custGeom>
            <a:solidFill>
              <a:srgbClr val="2421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14600" y="2825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0400" y="1859340"/>
            <a:ext cx="67056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Compute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+ 1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and save the result in r3.</a:t>
            </a:r>
          </a:p>
          <a:p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Answer:</a:t>
            </a:r>
          </a:p>
          <a:p>
            <a:r>
              <a:rPr lang="en-US" sz="2000" i="1" dirty="0">
                <a:latin typeface="Courier New" pitchFamily="49" charset="0"/>
                <a:cs typeface="Courier New" pitchFamily="49" charset="0"/>
              </a:rPr>
              <a:t>/* load test values */</a:t>
            </a:r>
          </a:p>
          <a:p>
            <a:r>
              <a:rPr lang="en-US" sz="20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2000" i="1" dirty="0">
                <a:latin typeface="Courier New" pitchFamily="49" charset="0"/>
                <a:cs typeface="Courier New" pitchFamily="49" charset="0"/>
              </a:rPr>
              <a:t> r0, #12</a:t>
            </a:r>
          </a:p>
          <a:p>
            <a:r>
              <a:rPr lang="en-US" sz="20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2000" i="1" dirty="0">
                <a:latin typeface="Courier New" pitchFamily="49" charset="0"/>
                <a:cs typeface="Courier New" pitchFamily="49" charset="0"/>
              </a:rPr>
              <a:t> r1, #1</a:t>
            </a:r>
          </a:p>
          <a:p>
            <a:endParaRPr lang="en-US" sz="2000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i="1" dirty="0">
                <a:latin typeface="Courier New" pitchFamily="49" charset="0"/>
                <a:cs typeface="Courier New" pitchFamily="49" charset="0"/>
              </a:rPr>
              <a:t>/* perform the logical computation */</a:t>
            </a:r>
          </a:p>
          <a:p>
            <a:r>
              <a:rPr lang="pt-BR" sz="2000" i="1" dirty="0">
                <a:latin typeface="Courier New" pitchFamily="49" charset="0"/>
                <a:cs typeface="Courier New" pitchFamily="49" charset="0"/>
              </a:rPr>
              <a:t>mul r4, r0, r0 @ 12*12</a:t>
            </a:r>
          </a:p>
          <a:p>
            <a:r>
              <a:rPr lang="pt-BR" sz="2000" i="1" dirty="0">
                <a:latin typeface="Courier New" pitchFamily="49" charset="0"/>
                <a:cs typeface="Courier New" pitchFamily="49" charset="0"/>
              </a:rPr>
              <a:t>mla r3, r4, r0, r1 @ 12*12*12 + 1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65400" y="434558"/>
            <a:ext cx="7416800" cy="677108"/>
          </a:xfrm>
        </p:spPr>
        <p:txBody>
          <a:bodyPr vert="horz" lIns="0" tIns="0" rIns="0" bIns="0" rtlCol="0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Outline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667000" y="1752600"/>
            <a:ext cx="7345362" cy="3886200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573088" indent="-457200">
              <a:spcBef>
                <a:spcPts val="1400"/>
              </a:spcBef>
              <a:spcAft>
                <a:spcPts val="1400"/>
              </a:spcAft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Basic Instructions</a:t>
            </a:r>
          </a:p>
          <a:p>
            <a:pPr marL="573088" indent="-457200">
              <a:spcBef>
                <a:spcPts val="1400"/>
              </a:spcBef>
              <a:spcAft>
                <a:spcPts val="1400"/>
              </a:spcAft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Advanced Instructions</a:t>
            </a:r>
          </a:p>
          <a:p>
            <a:pPr marL="573088" indent="-457200">
              <a:spcBef>
                <a:spcPts val="1400"/>
              </a:spcBef>
              <a:spcAft>
                <a:spcPts val="1400"/>
              </a:spcAft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Branch Instructions</a:t>
            </a:r>
          </a:p>
          <a:p>
            <a:pPr marL="573088" indent="-457200">
              <a:spcBef>
                <a:spcPts val="1400"/>
              </a:spcBef>
              <a:spcAft>
                <a:spcPts val="1400"/>
              </a:spcAft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Memory Instructions</a:t>
            </a:r>
          </a:p>
          <a:p>
            <a:pPr marL="573088" indent="-457200">
              <a:spcBef>
                <a:spcPts val="1400"/>
              </a:spcBef>
              <a:spcAft>
                <a:spcPts val="1400"/>
              </a:spcAft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Instruction Encoding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 rot="10800000">
            <a:off x="7581840" y="2438402"/>
            <a:ext cx="1181160" cy="8373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654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Shifter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Operands</a:t>
            </a:r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3657601" y="1590676"/>
            <a:ext cx="5046663" cy="4581525"/>
            <a:chOff x="1536" y="912"/>
            <a:chExt cx="3179" cy="2886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36" y="912"/>
              <a:ext cx="3179" cy="2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419" y="1309"/>
              <a:ext cx="391" cy="199"/>
            </a:xfrm>
            <a:prstGeom prst="rect">
              <a:avLst/>
            </a:prstGeom>
            <a:solidFill>
              <a:srgbClr val="DBEDF1"/>
            </a:solidFill>
            <a:ln w="5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2448" y="1329"/>
              <a:ext cx="27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000000"/>
                  </a:solidFill>
                  <a:latin typeface="Bitstream Vera Sans"/>
                </a:rPr>
                <a:t>reg1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2828" y="1333"/>
              <a:ext cx="63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100">
                  <a:solidFill>
                    <a:srgbClr val="000000"/>
                  </a:solidFill>
                  <a:latin typeface="Bitstream Vera Sans"/>
                </a:rPr>
                <a:t>,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2978" y="1305"/>
              <a:ext cx="382" cy="734"/>
            </a:xfrm>
            <a:prstGeom prst="rect">
              <a:avLst/>
            </a:prstGeom>
            <a:solidFill>
              <a:srgbClr val="DBEDF1"/>
            </a:solidFill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3013" y="1339"/>
              <a:ext cx="13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Bitstream Vera Sans"/>
                </a:rPr>
                <a:t>lsl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13" y="1525"/>
              <a:ext cx="14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 err="1">
                  <a:solidFill>
                    <a:srgbClr val="000000"/>
                  </a:solidFill>
                  <a:latin typeface="Bitstream Vera Sans"/>
                </a:rPr>
                <a:t>lsr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013" y="1693"/>
              <a:ext cx="1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Bitstream Vera Sans"/>
                </a:rPr>
                <a:t>asr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3013" y="1879"/>
              <a:ext cx="18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 err="1">
                  <a:solidFill>
                    <a:srgbClr val="000000"/>
                  </a:solidFill>
                  <a:latin typeface="Bitstream Vera Sans"/>
                </a:rPr>
                <a:t>ror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3477" y="1306"/>
              <a:ext cx="880" cy="407"/>
            </a:xfrm>
            <a:prstGeom prst="rect">
              <a:avLst/>
            </a:prstGeom>
            <a:solidFill>
              <a:srgbClr val="DBEDF1"/>
            </a:solidFill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3516" y="1337"/>
              <a:ext cx="67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Bitstream Vera Sans"/>
                </a:rPr>
                <a:t>#shift_amt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3510" y="1522"/>
              <a:ext cx="27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Bitstream Vera Sans"/>
                </a:rPr>
                <a:t>reg2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1770" y="2486"/>
              <a:ext cx="1127" cy="198"/>
            </a:xfrm>
            <a:prstGeom prst="rect">
              <a:avLst/>
            </a:prstGeom>
            <a:solidFill>
              <a:srgbClr val="DBEDF1"/>
            </a:solidFill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1985" y="2482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2241" y="2481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2457" y="2484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2672" y="2489"/>
              <a:ext cx="0" cy="197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1797" y="2455"/>
              <a:ext cx="93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dirty="0">
                  <a:solidFill>
                    <a:srgbClr val="000000"/>
                  </a:solidFill>
                  <a:latin typeface="Bitstream Vera Sans"/>
                </a:rPr>
                <a:t>1  0  1  1 0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3002" y="2578"/>
              <a:ext cx="458" cy="0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3"/>
            <p:cNvSpPr>
              <a:spLocks/>
            </p:cNvSpPr>
            <p:nvPr/>
          </p:nvSpPr>
          <p:spPr bwMode="auto">
            <a:xfrm>
              <a:off x="3370" y="2553"/>
              <a:ext cx="90" cy="51"/>
            </a:xfrm>
            <a:custGeom>
              <a:avLst/>
              <a:gdLst>
                <a:gd name="T0" fmla="*/ 25 w 90"/>
                <a:gd name="T1" fmla="*/ 25 h 51"/>
                <a:gd name="T2" fmla="*/ 0 w 90"/>
                <a:gd name="T3" fmla="*/ 51 h 51"/>
                <a:gd name="T4" fmla="*/ 90 w 90"/>
                <a:gd name="T5" fmla="*/ 25 h 51"/>
                <a:gd name="T6" fmla="*/ 0 w 90"/>
                <a:gd name="T7" fmla="*/ 0 h 51"/>
                <a:gd name="T8" fmla="*/ 25 w 90"/>
                <a:gd name="T9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1">
                  <a:moveTo>
                    <a:pt x="25" y="25"/>
                  </a:moveTo>
                  <a:lnTo>
                    <a:pt x="0" y="51"/>
                  </a:lnTo>
                  <a:lnTo>
                    <a:pt x="90" y="25"/>
                  </a:lnTo>
                  <a:lnTo>
                    <a:pt x="0" y="0"/>
                  </a:lnTo>
                  <a:lnTo>
                    <a:pt x="25" y="25"/>
                  </a:lnTo>
                  <a:close/>
                </a:path>
              </a:pathLst>
            </a:custGeom>
            <a:solidFill>
              <a:srgbClr val="000000"/>
            </a:solidFill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2999" y="2459"/>
              <a:ext cx="20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Bitstream Vera Sans"/>
                </a:rPr>
                <a:t>lsl #1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3533" y="2479"/>
              <a:ext cx="1127" cy="197"/>
            </a:xfrm>
            <a:prstGeom prst="rect">
              <a:avLst/>
            </a:prstGeom>
            <a:solidFill>
              <a:srgbClr val="DBEDF1"/>
            </a:solidFill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3748" y="2475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27"/>
            <p:cNvSpPr>
              <a:spLocks noChangeShapeType="1"/>
            </p:cNvSpPr>
            <p:nvPr/>
          </p:nvSpPr>
          <p:spPr bwMode="auto">
            <a:xfrm>
              <a:off x="4005" y="2473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4220" y="2477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29"/>
            <p:cNvSpPr>
              <a:spLocks noChangeShapeType="1"/>
            </p:cNvSpPr>
            <p:nvPr/>
          </p:nvSpPr>
          <p:spPr bwMode="auto">
            <a:xfrm>
              <a:off x="4435" y="2481"/>
              <a:ext cx="0" cy="198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3560" y="2448"/>
              <a:ext cx="93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dirty="0">
                  <a:solidFill>
                    <a:srgbClr val="000000"/>
                  </a:solidFill>
                  <a:latin typeface="Bitstream Vera Sans"/>
                </a:rPr>
                <a:t>0  1  1  0 0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763" y="2810"/>
              <a:ext cx="1126" cy="197"/>
            </a:xfrm>
            <a:prstGeom prst="rect">
              <a:avLst/>
            </a:prstGeom>
            <a:solidFill>
              <a:srgbClr val="DBEDF1"/>
            </a:solidFill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1978" y="2805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33"/>
            <p:cNvSpPr>
              <a:spLocks noChangeShapeType="1"/>
            </p:cNvSpPr>
            <p:nvPr/>
          </p:nvSpPr>
          <p:spPr bwMode="auto">
            <a:xfrm>
              <a:off x="2234" y="2804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2450" y="2808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35"/>
            <p:cNvSpPr>
              <a:spLocks noChangeShapeType="1"/>
            </p:cNvSpPr>
            <p:nvPr/>
          </p:nvSpPr>
          <p:spPr bwMode="auto">
            <a:xfrm>
              <a:off x="2665" y="2812"/>
              <a:ext cx="0" cy="197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1790" y="2779"/>
              <a:ext cx="93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dirty="0">
                  <a:solidFill>
                    <a:srgbClr val="000000"/>
                  </a:solidFill>
                  <a:latin typeface="Bitstream Vera Sans"/>
                </a:rPr>
                <a:t>1  0  1  1 0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41" name="Line 37"/>
            <p:cNvSpPr>
              <a:spLocks noChangeShapeType="1"/>
            </p:cNvSpPr>
            <p:nvPr/>
          </p:nvSpPr>
          <p:spPr bwMode="auto">
            <a:xfrm>
              <a:off x="2995" y="2902"/>
              <a:ext cx="458" cy="0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8"/>
            <p:cNvSpPr>
              <a:spLocks/>
            </p:cNvSpPr>
            <p:nvPr/>
          </p:nvSpPr>
          <p:spPr bwMode="auto">
            <a:xfrm>
              <a:off x="3363" y="2876"/>
              <a:ext cx="90" cy="51"/>
            </a:xfrm>
            <a:custGeom>
              <a:avLst/>
              <a:gdLst>
                <a:gd name="T0" fmla="*/ 26 w 90"/>
                <a:gd name="T1" fmla="*/ 26 h 51"/>
                <a:gd name="T2" fmla="*/ 0 w 90"/>
                <a:gd name="T3" fmla="*/ 51 h 51"/>
                <a:gd name="T4" fmla="*/ 90 w 90"/>
                <a:gd name="T5" fmla="*/ 26 h 51"/>
                <a:gd name="T6" fmla="*/ 0 w 90"/>
                <a:gd name="T7" fmla="*/ 0 h 51"/>
                <a:gd name="T8" fmla="*/ 26 w 90"/>
                <a:gd name="T9" fmla="*/ 2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1">
                  <a:moveTo>
                    <a:pt x="26" y="26"/>
                  </a:moveTo>
                  <a:lnTo>
                    <a:pt x="0" y="51"/>
                  </a:lnTo>
                  <a:lnTo>
                    <a:pt x="90" y="26"/>
                  </a:lnTo>
                  <a:lnTo>
                    <a:pt x="0" y="0"/>
                  </a:lnTo>
                  <a:lnTo>
                    <a:pt x="26" y="26"/>
                  </a:lnTo>
                  <a:close/>
                </a:path>
              </a:pathLst>
            </a:custGeom>
            <a:solidFill>
              <a:srgbClr val="000000"/>
            </a:solidFill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2992" y="2783"/>
              <a:ext cx="21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Bitstream Vera Sans"/>
                </a:rPr>
                <a:t>lsr #1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3526" y="2803"/>
              <a:ext cx="1127" cy="197"/>
            </a:xfrm>
            <a:prstGeom prst="rect">
              <a:avLst/>
            </a:prstGeom>
            <a:solidFill>
              <a:srgbClr val="DBEDF1"/>
            </a:solidFill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41"/>
            <p:cNvSpPr>
              <a:spLocks noChangeShapeType="1"/>
            </p:cNvSpPr>
            <p:nvPr/>
          </p:nvSpPr>
          <p:spPr bwMode="auto">
            <a:xfrm>
              <a:off x="3741" y="2798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3998" y="2797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43"/>
            <p:cNvSpPr>
              <a:spLocks noChangeShapeType="1"/>
            </p:cNvSpPr>
            <p:nvPr/>
          </p:nvSpPr>
          <p:spPr bwMode="auto">
            <a:xfrm>
              <a:off x="4213" y="2801"/>
              <a:ext cx="0" cy="205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44"/>
            <p:cNvSpPr>
              <a:spLocks noChangeShapeType="1"/>
            </p:cNvSpPr>
            <p:nvPr/>
          </p:nvSpPr>
          <p:spPr bwMode="auto">
            <a:xfrm>
              <a:off x="4428" y="2805"/>
              <a:ext cx="0" cy="197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45"/>
            <p:cNvSpPr>
              <a:spLocks noChangeArrowheads="1"/>
            </p:cNvSpPr>
            <p:nvPr/>
          </p:nvSpPr>
          <p:spPr bwMode="auto">
            <a:xfrm>
              <a:off x="3554" y="2771"/>
              <a:ext cx="93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dirty="0">
                  <a:solidFill>
                    <a:srgbClr val="000000"/>
                  </a:solidFill>
                  <a:latin typeface="Bitstream Vera Sans"/>
                </a:rPr>
                <a:t>0  1  0  1 1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2493" y="1022"/>
              <a:ext cx="1695" cy="210"/>
            </a:xfrm>
            <a:prstGeom prst="rect">
              <a:avLst/>
            </a:prstGeom>
            <a:solidFill>
              <a:srgbClr val="DBEDF1"/>
            </a:solidFill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2523" y="1031"/>
              <a:ext cx="109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000000"/>
                  </a:solidFill>
                  <a:latin typeface="Bitstream Vera Sans"/>
                </a:rPr>
                <a:t>Generic format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2" name="Rectangle 48"/>
            <p:cNvSpPr>
              <a:spLocks noChangeArrowheads="1"/>
            </p:cNvSpPr>
            <p:nvPr/>
          </p:nvSpPr>
          <p:spPr bwMode="auto">
            <a:xfrm>
              <a:off x="1766" y="3120"/>
              <a:ext cx="1127" cy="197"/>
            </a:xfrm>
            <a:prstGeom prst="rect">
              <a:avLst/>
            </a:prstGeom>
            <a:solidFill>
              <a:srgbClr val="DBEDF1"/>
            </a:solidFill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49"/>
            <p:cNvSpPr>
              <a:spLocks noChangeShapeType="1"/>
            </p:cNvSpPr>
            <p:nvPr/>
          </p:nvSpPr>
          <p:spPr bwMode="auto">
            <a:xfrm>
              <a:off x="1981" y="3115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50"/>
            <p:cNvSpPr>
              <a:spLocks noChangeShapeType="1"/>
            </p:cNvSpPr>
            <p:nvPr/>
          </p:nvSpPr>
          <p:spPr bwMode="auto">
            <a:xfrm>
              <a:off x="2238" y="3114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51"/>
            <p:cNvSpPr>
              <a:spLocks noChangeShapeType="1"/>
            </p:cNvSpPr>
            <p:nvPr/>
          </p:nvSpPr>
          <p:spPr bwMode="auto">
            <a:xfrm>
              <a:off x="2453" y="3117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52"/>
            <p:cNvSpPr>
              <a:spLocks noChangeShapeType="1"/>
            </p:cNvSpPr>
            <p:nvPr/>
          </p:nvSpPr>
          <p:spPr bwMode="auto">
            <a:xfrm>
              <a:off x="2668" y="3122"/>
              <a:ext cx="0" cy="197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1794" y="3088"/>
              <a:ext cx="93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dirty="0">
                  <a:solidFill>
                    <a:srgbClr val="000000"/>
                  </a:solidFill>
                  <a:latin typeface="Bitstream Vera Sans"/>
                </a:rPr>
                <a:t>1  0  1  1 0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>
              <a:off x="2998" y="3211"/>
              <a:ext cx="458" cy="0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5"/>
            <p:cNvSpPr>
              <a:spLocks/>
            </p:cNvSpPr>
            <p:nvPr/>
          </p:nvSpPr>
          <p:spPr bwMode="auto">
            <a:xfrm>
              <a:off x="3366" y="3186"/>
              <a:ext cx="90" cy="51"/>
            </a:xfrm>
            <a:custGeom>
              <a:avLst/>
              <a:gdLst>
                <a:gd name="T0" fmla="*/ 26 w 90"/>
                <a:gd name="T1" fmla="*/ 25 h 51"/>
                <a:gd name="T2" fmla="*/ 0 w 90"/>
                <a:gd name="T3" fmla="*/ 51 h 51"/>
                <a:gd name="T4" fmla="*/ 90 w 90"/>
                <a:gd name="T5" fmla="*/ 25 h 51"/>
                <a:gd name="T6" fmla="*/ 0 w 90"/>
                <a:gd name="T7" fmla="*/ 0 h 51"/>
                <a:gd name="T8" fmla="*/ 26 w 90"/>
                <a:gd name="T9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1">
                  <a:moveTo>
                    <a:pt x="26" y="25"/>
                  </a:moveTo>
                  <a:lnTo>
                    <a:pt x="0" y="51"/>
                  </a:lnTo>
                  <a:lnTo>
                    <a:pt x="90" y="25"/>
                  </a:lnTo>
                  <a:lnTo>
                    <a:pt x="0" y="0"/>
                  </a:lnTo>
                  <a:lnTo>
                    <a:pt x="26" y="25"/>
                  </a:lnTo>
                  <a:close/>
                </a:path>
              </a:pathLst>
            </a:custGeom>
            <a:solidFill>
              <a:srgbClr val="000000"/>
            </a:solidFill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56"/>
            <p:cNvSpPr>
              <a:spLocks noChangeArrowheads="1"/>
            </p:cNvSpPr>
            <p:nvPr/>
          </p:nvSpPr>
          <p:spPr bwMode="auto">
            <a:xfrm>
              <a:off x="2995" y="3092"/>
              <a:ext cx="23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Bitstream Vera Sans"/>
                </a:rPr>
                <a:t>asr #1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3530" y="3112"/>
              <a:ext cx="1126" cy="197"/>
            </a:xfrm>
            <a:prstGeom prst="rect">
              <a:avLst/>
            </a:prstGeom>
            <a:solidFill>
              <a:srgbClr val="DBEDF1"/>
            </a:solidFill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58"/>
            <p:cNvSpPr>
              <a:spLocks noChangeShapeType="1"/>
            </p:cNvSpPr>
            <p:nvPr/>
          </p:nvSpPr>
          <p:spPr bwMode="auto">
            <a:xfrm>
              <a:off x="3745" y="3108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59"/>
            <p:cNvSpPr>
              <a:spLocks noChangeShapeType="1"/>
            </p:cNvSpPr>
            <p:nvPr/>
          </p:nvSpPr>
          <p:spPr bwMode="auto">
            <a:xfrm>
              <a:off x="4001" y="3107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4217" y="3110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61"/>
            <p:cNvSpPr>
              <a:spLocks noChangeShapeType="1"/>
            </p:cNvSpPr>
            <p:nvPr/>
          </p:nvSpPr>
          <p:spPr bwMode="auto">
            <a:xfrm>
              <a:off x="4432" y="3115"/>
              <a:ext cx="0" cy="197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62"/>
            <p:cNvSpPr>
              <a:spLocks noChangeArrowheads="1"/>
            </p:cNvSpPr>
            <p:nvPr/>
          </p:nvSpPr>
          <p:spPr bwMode="auto">
            <a:xfrm>
              <a:off x="3557" y="3081"/>
              <a:ext cx="93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dirty="0">
                  <a:solidFill>
                    <a:srgbClr val="000000"/>
                  </a:solidFill>
                  <a:latin typeface="Bitstream Vera Sans"/>
                </a:rPr>
                <a:t>1  1  0  1 1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1759" y="3443"/>
              <a:ext cx="1127" cy="197"/>
            </a:xfrm>
            <a:prstGeom prst="rect">
              <a:avLst/>
            </a:prstGeom>
            <a:solidFill>
              <a:srgbClr val="DBEDF1"/>
            </a:solidFill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64"/>
            <p:cNvSpPr>
              <a:spLocks noChangeShapeType="1"/>
            </p:cNvSpPr>
            <p:nvPr/>
          </p:nvSpPr>
          <p:spPr bwMode="auto">
            <a:xfrm>
              <a:off x="1975" y="3439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65"/>
            <p:cNvSpPr>
              <a:spLocks noChangeShapeType="1"/>
            </p:cNvSpPr>
            <p:nvPr/>
          </p:nvSpPr>
          <p:spPr bwMode="auto">
            <a:xfrm>
              <a:off x="2231" y="3437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2446" y="3441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67"/>
            <p:cNvSpPr>
              <a:spLocks noChangeShapeType="1"/>
            </p:cNvSpPr>
            <p:nvPr/>
          </p:nvSpPr>
          <p:spPr bwMode="auto">
            <a:xfrm>
              <a:off x="2662" y="3446"/>
              <a:ext cx="0" cy="197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68"/>
            <p:cNvSpPr>
              <a:spLocks noChangeArrowheads="1"/>
            </p:cNvSpPr>
            <p:nvPr/>
          </p:nvSpPr>
          <p:spPr bwMode="auto">
            <a:xfrm>
              <a:off x="1787" y="3412"/>
              <a:ext cx="93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dirty="0">
                  <a:solidFill>
                    <a:srgbClr val="000000"/>
                  </a:solidFill>
                  <a:latin typeface="Bitstream Vera Sans"/>
                </a:rPr>
                <a:t>1  0  1  1 0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73" name="Line 69"/>
            <p:cNvSpPr>
              <a:spLocks noChangeShapeType="1"/>
            </p:cNvSpPr>
            <p:nvPr/>
          </p:nvSpPr>
          <p:spPr bwMode="auto">
            <a:xfrm>
              <a:off x="2991" y="3535"/>
              <a:ext cx="458" cy="0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0"/>
            <p:cNvSpPr>
              <a:spLocks/>
            </p:cNvSpPr>
            <p:nvPr/>
          </p:nvSpPr>
          <p:spPr bwMode="auto">
            <a:xfrm>
              <a:off x="3360" y="3509"/>
              <a:ext cx="89" cy="51"/>
            </a:xfrm>
            <a:custGeom>
              <a:avLst/>
              <a:gdLst>
                <a:gd name="T0" fmla="*/ 25 w 89"/>
                <a:gd name="T1" fmla="*/ 26 h 51"/>
                <a:gd name="T2" fmla="*/ 0 w 89"/>
                <a:gd name="T3" fmla="*/ 51 h 51"/>
                <a:gd name="T4" fmla="*/ 89 w 89"/>
                <a:gd name="T5" fmla="*/ 26 h 51"/>
                <a:gd name="T6" fmla="*/ 0 w 89"/>
                <a:gd name="T7" fmla="*/ 0 h 51"/>
                <a:gd name="T8" fmla="*/ 25 w 89"/>
                <a:gd name="T9" fmla="*/ 2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51">
                  <a:moveTo>
                    <a:pt x="25" y="26"/>
                  </a:moveTo>
                  <a:lnTo>
                    <a:pt x="0" y="51"/>
                  </a:lnTo>
                  <a:lnTo>
                    <a:pt x="89" y="26"/>
                  </a:lnTo>
                  <a:lnTo>
                    <a:pt x="0" y="0"/>
                  </a:lnTo>
                  <a:lnTo>
                    <a:pt x="25" y="26"/>
                  </a:lnTo>
                  <a:close/>
                </a:path>
              </a:pathLst>
            </a:custGeom>
            <a:solidFill>
              <a:srgbClr val="000000"/>
            </a:solidFill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2988" y="3416"/>
              <a:ext cx="23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>
                  <a:solidFill>
                    <a:srgbClr val="000000"/>
                  </a:solidFill>
                  <a:latin typeface="Bitstream Vera Sans"/>
                </a:rPr>
                <a:t>ror #1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76" name="Rectangle 72"/>
            <p:cNvSpPr>
              <a:spLocks noChangeArrowheads="1"/>
            </p:cNvSpPr>
            <p:nvPr/>
          </p:nvSpPr>
          <p:spPr bwMode="auto">
            <a:xfrm>
              <a:off x="3522" y="3436"/>
              <a:ext cx="1127" cy="197"/>
            </a:xfrm>
            <a:prstGeom prst="rect">
              <a:avLst/>
            </a:prstGeom>
            <a:solidFill>
              <a:srgbClr val="DBEDF1"/>
            </a:solidFill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73"/>
            <p:cNvSpPr>
              <a:spLocks noChangeShapeType="1"/>
            </p:cNvSpPr>
            <p:nvPr/>
          </p:nvSpPr>
          <p:spPr bwMode="auto">
            <a:xfrm>
              <a:off x="3738" y="3432"/>
              <a:ext cx="0" cy="205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>
              <a:off x="3994" y="3430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75"/>
            <p:cNvSpPr>
              <a:spLocks noChangeShapeType="1"/>
            </p:cNvSpPr>
            <p:nvPr/>
          </p:nvSpPr>
          <p:spPr bwMode="auto">
            <a:xfrm>
              <a:off x="4210" y="3434"/>
              <a:ext cx="0" cy="206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>
              <a:off x="4425" y="3438"/>
              <a:ext cx="0" cy="197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3550" y="3405"/>
              <a:ext cx="93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 dirty="0">
                  <a:solidFill>
                    <a:srgbClr val="000000"/>
                  </a:solidFill>
                  <a:latin typeface="Bitstream Vera Sans"/>
                </a:rPr>
                <a:t>0  1  0  1 1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82" name="Rectangle 78"/>
            <p:cNvSpPr>
              <a:spLocks noChangeArrowheads="1"/>
            </p:cNvSpPr>
            <p:nvPr/>
          </p:nvSpPr>
          <p:spPr bwMode="auto">
            <a:xfrm>
              <a:off x="2525" y="2120"/>
              <a:ext cx="1292" cy="206"/>
            </a:xfrm>
            <a:prstGeom prst="rect">
              <a:avLst/>
            </a:prstGeom>
            <a:solidFill>
              <a:srgbClr val="DBEDF1"/>
            </a:solidFill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Rectangle 79"/>
            <p:cNvSpPr>
              <a:spLocks noChangeArrowheads="1"/>
            </p:cNvSpPr>
            <p:nvPr/>
          </p:nvSpPr>
          <p:spPr bwMode="auto">
            <a:xfrm>
              <a:off x="2678" y="2122"/>
              <a:ext cx="61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Bitstream Vera Sans"/>
                </a:rPr>
                <a:t>Examples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84" name="Line 80"/>
            <p:cNvSpPr>
              <a:spLocks noChangeShapeType="1"/>
            </p:cNvSpPr>
            <p:nvPr/>
          </p:nvSpPr>
          <p:spPr bwMode="auto">
            <a:xfrm flipH="1">
              <a:off x="2054" y="2413"/>
              <a:ext cx="508" cy="0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1"/>
            <p:cNvSpPr>
              <a:spLocks/>
            </p:cNvSpPr>
            <p:nvPr/>
          </p:nvSpPr>
          <p:spPr bwMode="auto">
            <a:xfrm>
              <a:off x="2054" y="2388"/>
              <a:ext cx="89" cy="51"/>
            </a:xfrm>
            <a:custGeom>
              <a:avLst/>
              <a:gdLst>
                <a:gd name="T0" fmla="*/ 64 w 89"/>
                <a:gd name="T1" fmla="*/ 25 h 51"/>
                <a:gd name="T2" fmla="*/ 89 w 89"/>
                <a:gd name="T3" fmla="*/ 0 h 51"/>
                <a:gd name="T4" fmla="*/ 0 w 89"/>
                <a:gd name="T5" fmla="*/ 25 h 51"/>
                <a:gd name="T6" fmla="*/ 89 w 89"/>
                <a:gd name="T7" fmla="*/ 51 h 51"/>
                <a:gd name="T8" fmla="*/ 64 w 89"/>
                <a:gd name="T9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51">
                  <a:moveTo>
                    <a:pt x="64" y="25"/>
                  </a:moveTo>
                  <a:lnTo>
                    <a:pt x="89" y="0"/>
                  </a:lnTo>
                  <a:lnTo>
                    <a:pt x="0" y="25"/>
                  </a:lnTo>
                  <a:lnTo>
                    <a:pt x="89" y="51"/>
                  </a:lnTo>
                  <a:lnTo>
                    <a:pt x="64" y="25"/>
                  </a:lnTo>
                  <a:close/>
                </a:path>
              </a:pathLst>
            </a:custGeom>
            <a:solidFill>
              <a:srgbClr val="000000"/>
            </a:solidFill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82"/>
            <p:cNvSpPr>
              <a:spLocks noChangeShapeType="1"/>
            </p:cNvSpPr>
            <p:nvPr/>
          </p:nvSpPr>
          <p:spPr bwMode="auto">
            <a:xfrm>
              <a:off x="2054" y="2766"/>
              <a:ext cx="522" cy="0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3"/>
            <p:cNvSpPr>
              <a:spLocks/>
            </p:cNvSpPr>
            <p:nvPr/>
          </p:nvSpPr>
          <p:spPr bwMode="auto">
            <a:xfrm>
              <a:off x="2486" y="2740"/>
              <a:ext cx="90" cy="51"/>
            </a:xfrm>
            <a:custGeom>
              <a:avLst/>
              <a:gdLst>
                <a:gd name="T0" fmla="*/ 26 w 90"/>
                <a:gd name="T1" fmla="*/ 26 h 51"/>
                <a:gd name="T2" fmla="*/ 0 w 90"/>
                <a:gd name="T3" fmla="*/ 51 h 51"/>
                <a:gd name="T4" fmla="*/ 90 w 90"/>
                <a:gd name="T5" fmla="*/ 26 h 51"/>
                <a:gd name="T6" fmla="*/ 0 w 90"/>
                <a:gd name="T7" fmla="*/ 0 h 51"/>
                <a:gd name="T8" fmla="*/ 26 w 90"/>
                <a:gd name="T9" fmla="*/ 2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1">
                  <a:moveTo>
                    <a:pt x="26" y="26"/>
                  </a:moveTo>
                  <a:lnTo>
                    <a:pt x="0" y="51"/>
                  </a:lnTo>
                  <a:lnTo>
                    <a:pt x="90" y="26"/>
                  </a:lnTo>
                  <a:lnTo>
                    <a:pt x="0" y="0"/>
                  </a:lnTo>
                  <a:lnTo>
                    <a:pt x="26" y="26"/>
                  </a:lnTo>
                  <a:close/>
                </a:path>
              </a:pathLst>
            </a:custGeom>
            <a:solidFill>
              <a:srgbClr val="000000"/>
            </a:solidFill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84"/>
            <p:cNvSpPr>
              <a:spLocks noChangeShapeType="1"/>
            </p:cNvSpPr>
            <p:nvPr/>
          </p:nvSpPr>
          <p:spPr bwMode="auto">
            <a:xfrm>
              <a:off x="2049" y="3082"/>
              <a:ext cx="486" cy="0"/>
            </a:xfrm>
            <a:prstGeom prst="line">
              <a:avLst/>
            </a:pr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5"/>
            <p:cNvSpPr>
              <a:spLocks/>
            </p:cNvSpPr>
            <p:nvPr/>
          </p:nvSpPr>
          <p:spPr bwMode="auto">
            <a:xfrm>
              <a:off x="2445" y="3056"/>
              <a:ext cx="90" cy="51"/>
            </a:xfrm>
            <a:custGeom>
              <a:avLst/>
              <a:gdLst>
                <a:gd name="T0" fmla="*/ 25 w 90"/>
                <a:gd name="T1" fmla="*/ 26 h 51"/>
                <a:gd name="T2" fmla="*/ 0 w 90"/>
                <a:gd name="T3" fmla="*/ 51 h 51"/>
                <a:gd name="T4" fmla="*/ 90 w 90"/>
                <a:gd name="T5" fmla="*/ 26 h 51"/>
                <a:gd name="T6" fmla="*/ 0 w 90"/>
                <a:gd name="T7" fmla="*/ 0 h 51"/>
                <a:gd name="T8" fmla="*/ 25 w 90"/>
                <a:gd name="T9" fmla="*/ 2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1">
                  <a:moveTo>
                    <a:pt x="25" y="26"/>
                  </a:moveTo>
                  <a:lnTo>
                    <a:pt x="0" y="51"/>
                  </a:lnTo>
                  <a:lnTo>
                    <a:pt x="90" y="26"/>
                  </a:lnTo>
                  <a:lnTo>
                    <a:pt x="0" y="0"/>
                  </a:lnTo>
                  <a:lnTo>
                    <a:pt x="25" y="26"/>
                  </a:lnTo>
                  <a:close/>
                </a:path>
              </a:pathLst>
            </a:custGeom>
            <a:solidFill>
              <a:srgbClr val="000000"/>
            </a:solidFill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6"/>
            <p:cNvSpPr>
              <a:spLocks/>
            </p:cNvSpPr>
            <p:nvPr/>
          </p:nvSpPr>
          <p:spPr bwMode="auto">
            <a:xfrm>
              <a:off x="1573" y="3530"/>
              <a:ext cx="1383" cy="229"/>
            </a:xfrm>
            <a:custGeom>
              <a:avLst/>
              <a:gdLst>
                <a:gd name="T0" fmla="*/ 5766 w 6088"/>
                <a:gd name="T1" fmla="*/ 40 h 1008"/>
                <a:gd name="T2" fmla="*/ 6088 w 6088"/>
                <a:gd name="T3" fmla="*/ 40 h 1008"/>
                <a:gd name="T4" fmla="*/ 6088 w 6088"/>
                <a:gd name="T5" fmla="*/ 1008 h 1008"/>
                <a:gd name="T6" fmla="*/ 0 w 6088"/>
                <a:gd name="T7" fmla="*/ 1008 h 1008"/>
                <a:gd name="T8" fmla="*/ 0 w 6088"/>
                <a:gd name="T9" fmla="*/ 0 h 1008"/>
                <a:gd name="T10" fmla="*/ 786 w 6088"/>
                <a:gd name="T11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88" h="1008">
                  <a:moveTo>
                    <a:pt x="5766" y="40"/>
                  </a:moveTo>
                  <a:lnTo>
                    <a:pt x="6088" y="40"/>
                  </a:lnTo>
                  <a:lnTo>
                    <a:pt x="6088" y="1008"/>
                  </a:lnTo>
                  <a:lnTo>
                    <a:pt x="0" y="1008"/>
                  </a:lnTo>
                  <a:lnTo>
                    <a:pt x="0" y="0"/>
                  </a:lnTo>
                  <a:lnTo>
                    <a:pt x="786" y="0"/>
                  </a:lnTo>
                </a:path>
              </a:pathLst>
            </a:cu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7"/>
            <p:cNvSpPr>
              <a:spLocks/>
            </p:cNvSpPr>
            <p:nvPr/>
          </p:nvSpPr>
          <p:spPr bwMode="auto">
            <a:xfrm>
              <a:off x="1661" y="3505"/>
              <a:ext cx="90" cy="51"/>
            </a:xfrm>
            <a:custGeom>
              <a:avLst/>
              <a:gdLst>
                <a:gd name="T0" fmla="*/ 26 w 90"/>
                <a:gd name="T1" fmla="*/ 25 h 51"/>
                <a:gd name="T2" fmla="*/ 0 w 90"/>
                <a:gd name="T3" fmla="*/ 51 h 51"/>
                <a:gd name="T4" fmla="*/ 90 w 90"/>
                <a:gd name="T5" fmla="*/ 25 h 51"/>
                <a:gd name="T6" fmla="*/ 0 w 90"/>
                <a:gd name="T7" fmla="*/ 0 h 51"/>
                <a:gd name="T8" fmla="*/ 26 w 90"/>
                <a:gd name="T9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1">
                  <a:moveTo>
                    <a:pt x="26" y="25"/>
                  </a:moveTo>
                  <a:lnTo>
                    <a:pt x="0" y="51"/>
                  </a:lnTo>
                  <a:lnTo>
                    <a:pt x="90" y="25"/>
                  </a:lnTo>
                  <a:lnTo>
                    <a:pt x="0" y="0"/>
                  </a:lnTo>
                  <a:lnTo>
                    <a:pt x="26" y="25"/>
                  </a:lnTo>
                  <a:close/>
                </a:path>
              </a:pathLst>
            </a:custGeom>
            <a:solidFill>
              <a:srgbClr val="000000"/>
            </a:solidFill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654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Examples</a:t>
            </a:r>
            <a:r>
              <a:rPr lang="fr-FR" dirty="0">
                <a:solidFill>
                  <a:schemeClr val="tx1"/>
                </a:solidFill>
              </a:rPr>
              <a:t> of </a:t>
            </a:r>
            <a:r>
              <a:rPr lang="fr-FR" dirty="0" err="1">
                <a:solidFill>
                  <a:schemeClr val="tx1"/>
                </a:solidFill>
              </a:rPr>
              <a:t>Shifter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Operands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43200" y="1600200"/>
            <a:ext cx="6019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Write ARM assembly code to compute: r1 = r2 / 4.</a:t>
            </a:r>
          </a:p>
          <a:p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Answer:</a:t>
            </a:r>
          </a:p>
          <a:p>
            <a:r>
              <a:rPr lang="pt-BR" sz="2000" dirty="0">
                <a:latin typeface="Courier New" pitchFamily="49" charset="0"/>
                <a:cs typeface="Courier New" pitchFamily="49" charset="0"/>
              </a:rPr>
              <a:t>mov r1, r2, asr #2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43200" y="3933371"/>
            <a:ext cx="6019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Write ARM assembly code to compute: r1 = r2 + r3 × 4.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Answer:</a:t>
            </a:r>
          </a:p>
          <a:p>
            <a:r>
              <a:rPr lang="pt-BR" sz="2000" dirty="0">
                <a:latin typeface="Courier New" pitchFamily="49" charset="0"/>
                <a:cs typeface="Courier New" pitchFamily="49" charset="0"/>
              </a:rPr>
              <a:t>add r1, r2, r3, lsl #2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43200" y="1600201"/>
            <a:ext cx="7086600" cy="2104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0" y="3955144"/>
            <a:ext cx="7086600" cy="21045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146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Compare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14600" y="3711576"/>
            <a:ext cx="7416800" cy="2460625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Sets the flags of the </a:t>
            </a:r>
            <a:r>
              <a:rPr lang="en-US" dirty="0">
                <a:solidFill>
                  <a:srgbClr val="2323DC"/>
                </a:solidFill>
                <a:latin typeface="Calibri" panose="020F0502020204030204" pitchFamily="34" charset="0"/>
              </a:rPr>
              <a:t>CPSR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33CC66"/>
                </a:solidFill>
                <a:latin typeface="Calibri" panose="020F0502020204030204" pitchFamily="34" charset="0"/>
              </a:rPr>
              <a:t>register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2323DC"/>
                </a:solidFill>
                <a:latin typeface="Calibri" panose="020F0502020204030204" pitchFamily="34" charset="0"/>
              </a:rPr>
              <a:t>CPSR</a:t>
            </a:r>
            <a:r>
              <a:rPr lang="en-US" dirty="0">
                <a:latin typeface="Calibri" panose="020F0502020204030204" pitchFamily="34" charset="0"/>
              </a:rPr>
              <a:t> (Current Program Status Register)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00AE00"/>
                </a:solidFill>
                <a:latin typeface="Calibri" panose="020F0502020204030204" pitchFamily="34" charset="0"/>
              </a:rPr>
              <a:t>N</a:t>
            </a:r>
            <a:r>
              <a:rPr lang="en-US" dirty="0">
                <a:latin typeface="Calibri" panose="020F0502020204030204" pitchFamily="34" charset="0"/>
              </a:rPr>
              <a:t> (negative) ,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Z</a:t>
            </a:r>
            <a:r>
              <a:rPr lang="en-US" dirty="0">
                <a:latin typeface="Calibri" panose="020F0502020204030204" pitchFamily="34" charset="0"/>
              </a:rPr>
              <a:t> (zero), </a:t>
            </a:r>
            <a:r>
              <a:rPr lang="en-US" dirty="0">
                <a:solidFill>
                  <a:srgbClr val="2323DC"/>
                </a:solidFill>
                <a:latin typeface="Calibri" panose="020F0502020204030204" pitchFamily="34" charset="0"/>
              </a:rPr>
              <a:t>C</a:t>
            </a:r>
            <a:r>
              <a:rPr lang="en-US" dirty="0">
                <a:latin typeface="Calibri" panose="020F0502020204030204" pitchFamily="34" charset="0"/>
              </a:rPr>
              <a:t> (carry), </a:t>
            </a:r>
            <a:r>
              <a:rPr lang="en-US" dirty="0">
                <a:solidFill>
                  <a:srgbClr val="0066CC"/>
                </a:solidFill>
                <a:latin typeface="Calibri" panose="020F0502020204030204" pitchFamily="34" charset="0"/>
              </a:rPr>
              <a:t>F</a:t>
            </a:r>
            <a:r>
              <a:rPr lang="en-US" dirty="0">
                <a:latin typeface="Calibri" panose="020F0502020204030204" pitchFamily="34" charset="0"/>
              </a:rPr>
              <a:t> (overflow)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If we need to 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borrow</a:t>
            </a:r>
            <a:r>
              <a:rPr lang="en-US" dirty="0">
                <a:latin typeface="Calibri" panose="020F0502020204030204" pitchFamily="34" charset="0"/>
              </a:rPr>
              <a:t> a bit in a </a:t>
            </a:r>
            <a:r>
              <a:rPr lang="en-US" dirty="0">
                <a:solidFill>
                  <a:srgbClr val="008080"/>
                </a:solidFill>
                <a:latin typeface="Calibri" panose="020F0502020204030204" pitchFamily="34" charset="0"/>
              </a:rPr>
              <a:t>subtraction</a:t>
            </a:r>
            <a:r>
              <a:rPr lang="en-US" dirty="0">
                <a:latin typeface="Calibri" panose="020F0502020204030204" pitchFamily="34" charset="0"/>
              </a:rPr>
              <a:t>, we set C to 0, otherwise we set it to 1.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590800" y="1828801"/>
            <a:ext cx="7315200" cy="1476375"/>
            <a:chOff x="864" y="1378"/>
            <a:chExt cx="4608" cy="930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864" y="1378"/>
              <a:ext cx="4608" cy="9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882" y="1396"/>
              <a:ext cx="4565" cy="195"/>
            </a:xfrm>
            <a:custGeom>
              <a:avLst/>
              <a:gdLst>
                <a:gd name="T0" fmla="*/ 0 w 514"/>
                <a:gd name="T1" fmla="*/ 0 h 22"/>
                <a:gd name="T2" fmla="*/ 514 w 514"/>
                <a:gd name="T3" fmla="*/ 0 h 22"/>
                <a:gd name="T4" fmla="*/ 0 w 514"/>
                <a:gd name="T5" fmla="*/ 4 h 22"/>
                <a:gd name="T6" fmla="*/ 514 w 514"/>
                <a:gd name="T7" fmla="*/ 4 h 22"/>
                <a:gd name="T8" fmla="*/ 0 w 514"/>
                <a:gd name="T9" fmla="*/ 22 h 22"/>
                <a:gd name="T10" fmla="*/ 0 w 514"/>
                <a:gd name="T11" fmla="*/ 4 h 22"/>
                <a:gd name="T12" fmla="*/ 4 w 514"/>
                <a:gd name="T13" fmla="*/ 22 h 22"/>
                <a:gd name="T14" fmla="*/ 4 w 514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4" h="22">
                  <a:moveTo>
                    <a:pt x="0" y="0"/>
                  </a:moveTo>
                  <a:lnTo>
                    <a:pt x="514" y="0"/>
                  </a:lnTo>
                  <a:moveTo>
                    <a:pt x="0" y="4"/>
                  </a:moveTo>
                  <a:lnTo>
                    <a:pt x="514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997" y="1422"/>
              <a:ext cx="1070" cy="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 err="1">
                  <a:solidFill>
                    <a:srgbClr val="1A1B1C"/>
                  </a:solidFill>
                  <a:latin typeface="Times New Roman" pitchFamily="18" charset="0"/>
                </a:rPr>
                <a:t>cmp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 </a:t>
              </a:r>
              <a:r>
                <a:rPr lang="en-US" sz="1700" i="1" dirty="0" err="1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, (</a:t>
              </a:r>
              <a:r>
                <a:rPr lang="en-US" sz="1700" i="1" dirty="0" err="1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en-US" sz="1700" i="1" dirty="0">
                  <a:solidFill>
                    <a:srgbClr val="1A1B1C"/>
                  </a:solidFill>
                  <a:latin typeface="Times New Roman" pitchFamily="18" charset="0"/>
                </a:rPr>
                <a:t>/</a:t>
              </a:r>
              <a:r>
                <a:rPr lang="en-US" sz="1700" i="1" dirty="0" err="1">
                  <a:solidFill>
                    <a:srgbClr val="1A1B1C"/>
                  </a:solidFill>
                  <a:latin typeface="Times New Roman" pitchFamily="18" charset="0"/>
                </a:rPr>
                <a:t>imm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)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 err="1">
                  <a:solidFill>
                    <a:srgbClr val="1A1B1C"/>
                  </a:solidFill>
                  <a:latin typeface="Times New Roman" pitchFamily="18" charset="0"/>
                </a:rPr>
                <a:t>cmn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 </a:t>
              </a:r>
              <a:r>
                <a:rPr lang="en-US" sz="1700" i="1" dirty="0" err="1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, (</a:t>
              </a:r>
              <a:r>
                <a:rPr lang="en-US" sz="1700" i="1" dirty="0" err="1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en-US" sz="1700" i="1" dirty="0">
                  <a:solidFill>
                    <a:srgbClr val="1A1B1C"/>
                  </a:solidFill>
                  <a:latin typeface="Times New Roman" pitchFamily="18" charset="0"/>
                </a:rPr>
                <a:t>/</a:t>
              </a:r>
              <a:r>
                <a:rPr lang="en-US" sz="1700" i="1" dirty="0" err="1">
                  <a:solidFill>
                    <a:srgbClr val="1A1B1C"/>
                  </a:solidFill>
                  <a:latin typeface="Times New Roman" pitchFamily="18" charset="0"/>
                </a:rPr>
                <a:t>imm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)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 err="1">
                  <a:solidFill>
                    <a:srgbClr val="1A1B1C"/>
                  </a:solidFill>
                  <a:latin typeface="Times New Roman" pitchFamily="18" charset="0"/>
                </a:rPr>
                <a:t>tst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 </a:t>
              </a:r>
              <a:r>
                <a:rPr lang="en-US" sz="1700" i="1" dirty="0" err="1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, (</a:t>
              </a:r>
              <a:r>
                <a:rPr lang="en-US" sz="1700" i="1" dirty="0" err="1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en-US" sz="1700" i="1" dirty="0">
                  <a:solidFill>
                    <a:srgbClr val="1A1B1C"/>
                  </a:solidFill>
                  <a:latin typeface="Times New Roman" pitchFamily="18" charset="0"/>
                </a:rPr>
                <a:t>/</a:t>
              </a:r>
              <a:r>
                <a:rPr lang="en-US" sz="1700" i="1" dirty="0" err="1">
                  <a:solidFill>
                    <a:srgbClr val="1A1B1C"/>
                  </a:solidFill>
                  <a:latin typeface="Times New Roman" pitchFamily="18" charset="0"/>
                </a:rPr>
                <a:t>imm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)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 err="1">
                  <a:solidFill>
                    <a:srgbClr val="1A1B1C"/>
                  </a:solidFill>
                  <a:latin typeface="Times New Roman" pitchFamily="18" charset="0"/>
                </a:rPr>
                <a:t>teq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 </a:t>
              </a:r>
              <a:r>
                <a:rPr lang="en-US" sz="1700" i="1" dirty="0" err="1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, (</a:t>
              </a:r>
              <a:r>
                <a:rPr lang="en-US" sz="1700" i="1" dirty="0" err="1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en-US" sz="1700" i="1" dirty="0">
                  <a:solidFill>
                    <a:srgbClr val="1A1B1C"/>
                  </a:solidFill>
                  <a:latin typeface="Times New Roman" pitchFamily="18" charset="0"/>
                </a:rPr>
                <a:t>/</a:t>
              </a:r>
              <a:r>
                <a:rPr lang="en-US" sz="1700" i="1" dirty="0" err="1">
                  <a:solidFill>
                    <a:srgbClr val="1A1B1C"/>
                  </a:solidFill>
                  <a:latin typeface="Times New Roman" pitchFamily="18" charset="0"/>
                </a:rPr>
                <a:t>imm</a:t>
              </a: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2241" y="1431"/>
              <a:ext cx="0" cy="16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329" y="1422"/>
              <a:ext cx="567" cy="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700" dirty="0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700" dirty="0">
                  <a:solidFill>
                    <a:srgbClr val="1A1B1C"/>
                  </a:solidFill>
                  <a:latin typeface="Times New Roman" pitchFamily="18" charset="0"/>
                </a:rPr>
                <a:t>cmp r1, r2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700" dirty="0">
                  <a:solidFill>
                    <a:srgbClr val="1A1B1C"/>
                  </a:solidFill>
                  <a:latin typeface="Times New Roman" pitchFamily="18" charset="0"/>
                </a:rPr>
                <a:t>cmn r1, r2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700" dirty="0">
                  <a:solidFill>
                    <a:srgbClr val="1A1B1C"/>
                  </a:solidFill>
                  <a:latin typeface="Times New Roman" pitchFamily="18" charset="0"/>
                </a:rPr>
                <a:t>tst r1, r2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700" dirty="0">
                  <a:solidFill>
                    <a:srgbClr val="1A1B1C"/>
                  </a:solidFill>
                  <a:latin typeface="Times New Roman" pitchFamily="18" charset="0"/>
                </a:rPr>
                <a:t>teq r1, r2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3013" y="1431"/>
              <a:ext cx="0" cy="16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093" y="1422"/>
              <a:ext cx="2095" cy="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Set flags after computing (r1 - r2)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Set flags after computing (r1 + r2)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Set flags after computing (r1 AND r2)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Set flags after computing (r1 XOR r2)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882" y="1431"/>
              <a:ext cx="4565" cy="320"/>
            </a:xfrm>
            <a:custGeom>
              <a:avLst/>
              <a:gdLst>
                <a:gd name="T0" fmla="*/ 510 w 514"/>
                <a:gd name="T1" fmla="*/ 18 h 36"/>
                <a:gd name="T2" fmla="*/ 510 w 514"/>
                <a:gd name="T3" fmla="*/ 0 h 36"/>
                <a:gd name="T4" fmla="*/ 514 w 514"/>
                <a:gd name="T5" fmla="*/ 18 h 36"/>
                <a:gd name="T6" fmla="*/ 514 w 514"/>
                <a:gd name="T7" fmla="*/ 0 h 36"/>
                <a:gd name="T8" fmla="*/ 0 w 514"/>
                <a:gd name="T9" fmla="*/ 18 h 36"/>
                <a:gd name="T10" fmla="*/ 514 w 514"/>
                <a:gd name="T11" fmla="*/ 18 h 36"/>
                <a:gd name="T12" fmla="*/ 0 w 514"/>
                <a:gd name="T13" fmla="*/ 36 h 36"/>
                <a:gd name="T14" fmla="*/ 0 w 514"/>
                <a:gd name="T15" fmla="*/ 18 h 36"/>
                <a:gd name="T16" fmla="*/ 4 w 514"/>
                <a:gd name="T17" fmla="*/ 36 h 36"/>
                <a:gd name="T18" fmla="*/ 4 w 514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4" h="36">
                  <a:moveTo>
                    <a:pt x="510" y="18"/>
                  </a:moveTo>
                  <a:lnTo>
                    <a:pt x="510" y="0"/>
                  </a:lnTo>
                  <a:moveTo>
                    <a:pt x="514" y="18"/>
                  </a:moveTo>
                  <a:lnTo>
                    <a:pt x="514" y="0"/>
                  </a:lnTo>
                  <a:moveTo>
                    <a:pt x="0" y="18"/>
                  </a:moveTo>
                  <a:lnTo>
                    <a:pt x="514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V="1">
              <a:off x="2241" y="1591"/>
              <a:ext cx="0" cy="16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3013" y="1591"/>
              <a:ext cx="0" cy="16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5"/>
            <p:cNvSpPr>
              <a:spLocks noEditPoints="1"/>
            </p:cNvSpPr>
            <p:nvPr/>
          </p:nvSpPr>
          <p:spPr bwMode="auto">
            <a:xfrm>
              <a:off x="882" y="1591"/>
              <a:ext cx="4565" cy="329"/>
            </a:xfrm>
            <a:custGeom>
              <a:avLst/>
              <a:gdLst>
                <a:gd name="T0" fmla="*/ 510 w 514"/>
                <a:gd name="T1" fmla="*/ 18 h 37"/>
                <a:gd name="T2" fmla="*/ 510 w 514"/>
                <a:gd name="T3" fmla="*/ 0 h 37"/>
                <a:gd name="T4" fmla="*/ 514 w 514"/>
                <a:gd name="T5" fmla="*/ 18 h 37"/>
                <a:gd name="T6" fmla="*/ 514 w 514"/>
                <a:gd name="T7" fmla="*/ 0 h 37"/>
                <a:gd name="T8" fmla="*/ 0 w 514"/>
                <a:gd name="T9" fmla="*/ 19 h 37"/>
                <a:gd name="T10" fmla="*/ 514 w 514"/>
                <a:gd name="T11" fmla="*/ 19 h 37"/>
                <a:gd name="T12" fmla="*/ 0 w 514"/>
                <a:gd name="T13" fmla="*/ 37 h 37"/>
                <a:gd name="T14" fmla="*/ 0 w 514"/>
                <a:gd name="T15" fmla="*/ 19 h 37"/>
                <a:gd name="T16" fmla="*/ 4 w 514"/>
                <a:gd name="T17" fmla="*/ 37 h 37"/>
                <a:gd name="T18" fmla="*/ 4 w 514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4" h="37">
                  <a:moveTo>
                    <a:pt x="510" y="18"/>
                  </a:moveTo>
                  <a:lnTo>
                    <a:pt x="510" y="0"/>
                  </a:lnTo>
                  <a:moveTo>
                    <a:pt x="514" y="18"/>
                  </a:moveTo>
                  <a:lnTo>
                    <a:pt x="514" y="0"/>
                  </a:lnTo>
                  <a:moveTo>
                    <a:pt x="0" y="19"/>
                  </a:moveTo>
                  <a:lnTo>
                    <a:pt x="514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2241" y="1760"/>
              <a:ext cx="0" cy="16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 flipV="1">
              <a:off x="3013" y="1760"/>
              <a:ext cx="0" cy="16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auto">
            <a:xfrm>
              <a:off x="882" y="1760"/>
              <a:ext cx="4565" cy="329"/>
            </a:xfrm>
            <a:custGeom>
              <a:avLst/>
              <a:gdLst>
                <a:gd name="T0" fmla="*/ 510 w 514"/>
                <a:gd name="T1" fmla="*/ 18 h 37"/>
                <a:gd name="T2" fmla="*/ 510 w 514"/>
                <a:gd name="T3" fmla="*/ 0 h 37"/>
                <a:gd name="T4" fmla="*/ 514 w 514"/>
                <a:gd name="T5" fmla="*/ 18 h 37"/>
                <a:gd name="T6" fmla="*/ 514 w 514"/>
                <a:gd name="T7" fmla="*/ 0 h 37"/>
                <a:gd name="T8" fmla="*/ 0 w 514"/>
                <a:gd name="T9" fmla="*/ 18 h 37"/>
                <a:gd name="T10" fmla="*/ 514 w 514"/>
                <a:gd name="T11" fmla="*/ 18 h 37"/>
                <a:gd name="T12" fmla="*/ 0 w 514"/>
                <a:gd name="T13" fmla="*/ 37 h 37"/>
                <a:gd name="T14" fmla="*/ 0 w 514"/>
                <a:gd name="T15" fmla="*/ 19 h 37"/>
                <a:gd name="T16" fmla="*/ 4 w 514"/>
                <a:gd name="T17" fmla="*/ 37 h 37"/>
                <a:gd name="T18" fmla="*/ 4 w 514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4" h="37">
                  <a:moveTo>
                    <a:pt x="510" y="18"/>
                  </a:moveTo>
                  <a:lnTo>
                    <a:pt x="510" y="0"/>
                  </a:lnTo>
                  <a:moveTo>
                    <a:pt x="514" y="18"/>
                  </a:moveTo>
                  <a:lnTo>
                    <a:pt x="514" y="0"/>
                  </a:lnTo>
                  <a:moveTo>
                    <a:pt x="0" y="18"/>
                  </a:moveTo>
                  <a:lnTo>
                    <a:pt x="514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V="1">
              <a:off x="2241" y="1929"/>
              <a:ext cx="0" cy="16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3013" y="1929"/>
              <a:ext cx="0" cy="16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 noEditPoints="1"/>
            </p:cNvSpPr>
            <p:nvPr/>
          </p:nvSpPr>
          <p:spPr bwMode="auto">
            <a:xfrm>
              <a:off x="882" y="1929"/>
              <a:ext cx="4565" cy="320"/>
            </a:xfrm>
            <a:custGeom>
              <a:avLst/>
              <a:gdLst>
                <a:gd name="T0" fmla="*/ 510 w 514"/>
                <a:gd name="T1" fmla="*/ 18 h 36"/>
                <a:gd name="T2" fmla="*/ 510 w 514"/>
                <a:gd name="T3" fmla="*/ 0 h 36"/>
                <a:gd name="T4" fmla="*/ 514 w 514"/>
                <a:gd name="T5" fmla="*/ 18 h 36"/>
                <a:gd name="T6" fmla="*/ 514 w 514"/>
                <a:gd name="T7" fmla="*/ 0 h 36"/>
                <a:gd name="T8" fmla="*/ 0 w 514"/>
                <a:gd name="T9" fmla="*/ 18 h 36"/>
                <a:gd name="T10" fmla="*/ 514 w 514"/>
                <a:gd name="T11" fmla="*/ 18 h 36"/>
                <a:gd name="T12" fmla="*/ 0 w 514"/>
                <a:gd name="T13" fmla="*/ 36 h 36"/>
                <a:gd name="T14" fmla="*/ 0 w 514"/>
                <a:gd name="T15" fmla="*/ 18 h 36"/>
                <a:gd name="T16" fmla="*/ 4 w 514"/>
                <a:gd name="T17" fmla="*/ 36 h 36"/>
                <a:gd name="T18" fmla="*/ 4 w 514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4" h="36">
                  <a:moveTo>
                    <a:pt x="510" y="18"/>
                  </a:moveTo>
                  <a:lnTo>
                    <a:pt x="510" y="0"/>
                  </a:lnTo>
                  <a:moveTo>
                    <a:pt x="514" y="18"/>
                  </a:moveTo>
                  <a:lnTo>
                    <a:pt x="514" y="0"/>
                  </a:lnTo>
                  <a:moveTo>
                    <a:pt x="0" y="18"/>
                  </a:moveTo>
                  <a:lnTo>
                    <a:pt x="514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V="1">
              <a:off x="2241" y="2089"/>
              <a:ext cx="0" cy="16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V="1">
              <a:off x="3013" y="2089"/>
              <a:ext cx="0" cy="160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4"/>
            <p:cNvSpPr>
              <a:spLocks noEditPoints="1"/>
            </p:cNvSpPr>
            <p:nvPr/>
          </p:nvSpPr>
          <p:spPr bwMode="auto">
            <a:xfrm>
              <a:off x="882" y="2089"/>
              <a:ext cx="4565" cy="196"/>
            </a:xfrm>
            <a:custGeom>
              <a:avLst/>
              <a:gdLst>
                <a:gd name="T0" fmla="*/ 510 w 514"/>
                <a:gd name="T1" fmla="*/ 18 h 22"/>
                <a:gd name="T2" fmla="*/ 510 w 514"/>
                <a:gd name="T3" fmla="*/ 0 h 22"/>
                <a:gd name="T4" fmla="*/ 514 w 514"/>
                <a:gd name="T5" fmla="*/ 18 h 22"/>
                <a:gd name="T6" fmla="*/ 514 w 514"/>
                <a:gd name="T7" fmla="*/ 0 h 22"/>
                <a:gd name="T8" fmla="*/ 0 w 514"/>
                <a:gd name="T9" fmla="*/ 18 h 22"/>
                <a:gd name="T10" fmla="*/ 514 w 514"/>
                <a:gd name="T11" fmla="*/ 18 h 22"/>
                <a:gd name="T12" fmla="*/ 0 w 514"/>
                <a:gd name="T13" fmla="*/ 22 h 22"/>
                <a:gd name="T14" fmla="*/ 514 w 514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4" h="22">
                  <a:moveTo>
                    <a:pt x="510" y="18"/>
                  </a:moveTo>
                  <a:lnTo>
                    <a:pt x="510" y="0"/>
                  </a:lnTo>
                  <a:moveTo>
                    <a:pt x="514" y="18"/>
                  </a:moveTo>
                  <a:lnTo>
                    <a:pt x="514" y="0"/>
                  </a:lnTo>
                  <a:moveTo>
                    <a:pt x="0" y="18"/>
                  </a:moveTo>
                  <a:lnTo>
                    <a:pt x="514" y="18"/>
                  </a:lnTo>
                  <a:moveTo>
                    <a:pt x="0" y="22"/>
                  </a:moveTo>
                  <a:lnTo>
                    <a:pt x="514" y="22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65400" y="3048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Instructions </a:t>
            </a:r>
            <a:r>
              <a:rPr lang="fr-FR" dirty="0" err="1">
                <a:solidFill>
                  <a:schemeClr val="tx1"/>
                </a:solidFill>
              </a:rPr>
              <a:t>with</a:t>
            </a:r>
            <a:r>
              <a:rPr lang="fr-FR" dirty="0">
                <a:solidFill>
                  <a:schemeClr val="tx1"/>
                </a:solidFill>
              </a:rPr>
              <a:t> the 's' </a:t>
            </a:r>
            <a:r>
              <a:rPr lang="fr-FR" dirty="0" err="1">
                <a:solidFill>
                  <a:schemeClr val="tx1"/>
                </a:solidFill>
              </a:rPr>
              <a:t>suffix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362200" y="1676400"/>
            <a:ext cx="7772400" cy="41910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FF0000"/>
                </a:solidFill>
                <a:latin typeface="" pitchFamily="18"/>
              </a:rPr>
              <a:t>Compare</a:t>
            </a:r>
            <a:r>
              <a:rPr lang="en-US" dirty="0">
                <a:latin typeface="" pitchFamily="18"/>
              </a:rPr>
              <a:t> instructions are not the only instructions that set the </a:t>
            </a:r>
            <a:r>
              <a:rPr lang="en-US" dirty="0">
                <a:solidFill>
                  <a:srgbClr val="2323DC"/>
                </a:solidFill>
                <a:latin typeface="" pitchFamily="18"/>
              </a:rPr>
              <a:t>flags</a:t>
            </a:r>
            <a:r>
              <a:rPr lang="en-US" dirty="0">
                <a:latin typeface="" pitchFamily="18"/>
              </a:rPr>
              <a:t>.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" pitchFamily="18"/>
              </a:rPr>
              <a:t>We can add an </a:t>
            </a:r>
            <a:r>
              <a:rPr lang="en-US" dirty="0">
                <a:solidFill>
                  <a:srgbClr val="0099FF"/>
                </a:solidFill>
                <a:latin typeface="" pitchFamily="18"/>
              </a:rPr>
              <a:t>s </a:t>
            </a:r>
            <a:r>
              <a:rPr lang="en-US" dirty="0">
                <a:latin typeface="" pitchFamily="18"/>
              </a:rPr>
              <a:t>suffix to regular </a:t>
            </a:r>
            <a:r>
              <a:rPr lang="en-US" dirty="0">
                <a:solidFill>
                  <a:srgbClr val="2323DC"/>
                </a:solidFill>
                <a:latin typeface="" pitchFamily="18"/>
              </a:rPr>
              <a:t>ALU instructions </a:t>
            </a:r>
            <a:r>
              <a:rPr lang="en-US" dirty="0">
                <a:latin typeface="" pitchFamily="18"/>
              </a:rPr>
              <a:t>to set the flags.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" pitchFamily="18"/>
              </a:rPr>
              <a:t>An instruction with the '</a:t>
            </a:r>
            <a:r>
              <a:rPr lang="en-US" dirty="0">
                <a:solidFill>
                  <a:srgbClr val="0099FF"/>
                </a:solidFill>
                <a:latin typeface="" pitchFamily="18"/>
              </a:rPr>
              <a:t>s</a:t>
            </a:r>
            <a:r>
              <a:rPr lang="en-US" dirty="0">
                <a:latin typeface="" pitchFamily="18"/>
              </a:rPr>
              <a:t>' suffix sets the flags in the </a:t>
            </a:r>
            <a:r>
              <a:rPr lang="en-US" dirty="0">
                <a:solidFill>
                  <a:srgbClr val="FF3333"/>
                </a:solidFill>
                <a:latin typeface="" pitchFamily="18"/>
              </a:rPr>
              <a:t>CPSR</a:t>
            </a:r>
            <a:r>
              <a:rPr lang="en-US" dirty="0">
                <a:latin typeface="" pitchFamily="18"/>
              </a:rPr>
              <a:t> register.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00AE00"/>
                </a:solidFill>
                <a:latin typeface="" pitchFamily="18"/>
              </a:rPr>
              <a:t>adds</a:t>
            </a:r>
            <a:r>
              <a:rPr lang="en-US" dirty="0">
                <a:latin typeface="" pitchFamily="18"/>
              </a:rPr>
              <a:t> (add and set the flags)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660066"/>
                </a:solidFill>
                <a:latin typeface="" pitchFamily="18"/>
              </a:rPr>
              <a:t>subs</a:t>
            </a:r>
            <a:r>
              <a:rPr lang="en-US" dirty="0">
                <a:latin typeface="" pitchFamily="18"/>
              </a:rPr>
              <a:t> (subtract and set the flags)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14600" y="3048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Instructions </a:t>
            </a:r>
            <a:r>
              <a:rPr lang="fr-FR" dirty="0" err="1">
                <a:solidFill>
                  <a:schemeClr val="tx1"/>
                </a:solidFill>
              </a:rPr>
              <a:t>that</a:t>
            </a:r>
            <a:r>
              <a:rPr lang="fr-FR" dirty="0">
                <a:solidFill>
                  <a:schemeClr val="tx1"/>
                </a:solidFill>
              </a:rPr>
              <a:t> use the Flags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14600" y="3810000"/>
            <a:ext cx="7416800" cy="12954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FF3333"/>
                </a:solidFill>
                <a:latin typeface="Calibri" panose="020F0502020204030204" pitchFamily="34" charset="0"/>
              </a:rPr>
              <a:t>add</a:t>
            </a:r>
            <a:r>
              <a:rPr lang="en-US" dirty="0">
                <a:latin typeface="Calibri" panose="020F0502020204030204" pitchFamily="34" charset="0"/>
              </a:rPr>
              <a:t> and 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subtract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33CC66"/>
                </a:solidFill>
                <a:latin typeface="Calibri" panose="020F0502020204030204" pitchFamily="34" charset="0"/>
              </a:rPr>
              <a:t>instructions</a:t>
            </a:r>
            <a:r>
              <a:rPr lang="en-US" dirty="0">
                <a:latin typeface="Calibri" panose="020F0502020204030204" pitchFamily="34" charset="0"/>
              </a:rPr>
              <a:t> that use the value of the</a:t>
            </a:r>
            <a:r>
              <a:rPr lang="en-US" dirty="0">
                <a:solidFill>
                  <a:srgbClr val="FF3333"/>
                </a:solidFill>
                <a:latin typeface="Calibri" panose="020F0502020204030204" pitchFamily="34" charset="0"/>
              </a:rPr>
              <a:t> carry flag</a:t>
            </a:r>
          </a:p>
        </p:txBody>
      </p:sp>
      <p:grpSp>
        <p:nvGrpSpPr>
          <p:cNvPr id="28" name="Group 5"/>
          <p:cNvGrpSpPr>
            <a:grpSpLocks noChangeAspect="1"/>
          </p:cNvGrpSpPr>
          <p:nvPr/>
        </p:nvGrpSpPr>
        <p:grpSpPr bwMode="auto">
          <a:xfrm>
            <a:off x="2743200" y="1998488"/>
            <a:ext cx="7086600" cy="1201913"/>
            <a:chOff x="1008" y="1134"/>
            <a:chExt cx="4464" cy="816"/>
          </a:xfrm>
        </p:grpSpPr>
        <p:sp>
          <p:nvSpPr>
            <p:cNvPr id="29" name="AutoShape 4"/>
            <p:cNvSpPr>
              <a:spLocks noChangeAspect="1" noChangeArrowheads="1" noTextEdit="1"/>
            </p:cNvSpPr>
            <p:nvPr/>
          </p:nvSpPr>
          <p:spPr bwMode="auto">
            <a:xfrm>
              <a:off x="1008" y="1134"/>
              <a:ext cx="4464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6"/>
            <p:cNvSpPr>
              <a:spLocks noEditPoints="1"/>
            </p:cNvSpPr>
            <p:nvPr/>
          </p:nvSpPr>
          <p:spPr bwMode="auto">
            <a:xfrm>
              <a:off x="1027" y="1153"/>
              <a:ext cx="4419" cy="209"/>
            </a:xfrm>
            <a:custGeom>
              <a:avLst/>
              <a:gdLst>
                <a:gd name="T0" fmla="*/ 0 w 465"/>
                <a:gd name="T1" fmla="*/ 0 h 22"/>
                <a:gd name="T2" fmla="*/ 465 w 465"/>
                <a:gd name="T3" fmla="*/ 0 h 22"/>
                <a:gd name="T4" fmla="*/ 0 w 465"/>
                <a:gd name="T5" fmla="*/ 3 h 22"/>
                <a:gd name="T6" fmla="*/ 465 w 465"/>
                <a:gd name="T7" fmla="*/ 3 h 22"/>
                <a:gd name="T8" fmla="*/ 0 w 465"/>
                <a:gd name="T9" fmla="*/ 22 h 22"/>
                <a:gd name="T10" fmla="*/ 0 w 465"/>
                <a:gd name="T11" fmla="*/ 4 h 22"/>
                <a:gd name="T12" fmla="*/ 4 w 465"/>
                <a:gd name="T13" fmla="*/ 22 h 22"/>
                <a:gd name="T14" fmla="*/ 4 w 465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5" h="22">
                  <a:moveTo>
                    <a:pt x="0" y="0"/>
                  </a:moveTo>
                  <a:lnTo>
                    <a:pt x="465" y="0"/>
                  </a:lnTo>
                  <a:moveTo>
                    <a:pt x="0" y="3"/>
                  </a:moveTo>
                  <a:lnTo>
                    <a:pt x="465" y="3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7"/>
            <p:cNvSpPr>
              <a:spLocks noChangeShapeType="1"/>
            </p:cNvSpPr>
            <p:nvPr/>
          </p:nvSpPr>
          <p:spPr bwMode="auto">
            <a:xfrm flipV="1">
              <a:off x="2253" y="1191"/>
              <a:ext cx="0" cy="171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6" name="Line 8"/>
            <p:cNvSpPr>
              <a:spLocks noChangeShapeType="1"/>
            </p:cNvSpPr>
            <p:nvPr/>
          </p:nvSpPr>
          <p:spPr bwMode="auto">
            <a:xfrm flipV="1">
              <a:off x="3251" y="1191"/>
              <a:ext cx="0" cy="171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" name="Freeform 9"/>
            <p:cNvSpPr>
              <a:spLocks noEditPoints="1"/>
            </p:cNvSpPr>
            <p:nvPr/>
          </p:nvSpPr>
          <p:spPr bwMode="auto">
            <a:xfrm>
              <a:off x="1027" y="1191"/>
              <a:ext cx="4419" cy="342"/>
            </a:xfrm>
            <a:custGeom>
              <a:avLst/>
              <a:gdLst>
                <a:gd name="T0" fmla="*/ 461 w 465"/>
                <a:gd name="T1" fmla="*/ 18 h 36"/>
                <a:gd name="T2" fmla="*/ 461 w 465"/>
                <a:gd name="T3" fmla="*/ 0 h 36"/>
                <a:gd name="T4" fmla="*/ 465 w 465"/>
                <a:gd name="T5" fmla="*/ 18 h 36"/>
                <a:gd name="T6" fmla="*/ 465 w 465"/>
                <a:gd name="T7" fmla="*/ 0 h 36"/>
                <a:gd name="T8" fmla="*/ 0 w 465"/>
                <a:gd name="T9" fmla="*/ 18 h 36"/>
                <a:gd name="T10" fmla="*/ 465 w 465"/>
                <a:gd name="T11" fmla="*/ 18 h 36"/>
                <a:gd name="T12" fmla="*/ 0 w 465"/>
                <a:gd name="T13" fmla="*/ 36 h 36"/>
                <a:gd name="T14" fmla="*/ 0 w 465"/>
                <a:gd name="T15" fmla="*/ 18 h 36"/>
                <a:gd name="T16" fmla="*/ 4 w 465"/>
                <a:gd name="T17" fmla="*/ 36 h 36"/>
                <a:gd name="T18" fmla="*/ 4 w 465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5" h="36">
                  <a:moveTo>
                    <a:pt x="461" y="18"/>
                  </a:moveTo>
                  <a:lnTo>
                    <a:pt x="461" y="0"/>
                  </a:lnTo>
                  <a:moveTo>
                    <a:pt x="465" y="18"/>
                  </a:moveTo>
                  <a:lnTo>
                    <a:pt x="465" y="0"/>
                  </a:lnTo>
                  <a:moveTo>
                    <a:pt x="0" y="18"/>
                  </a:moveTo>
                  <a:lnTo>
                    <a:pt x="465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9" name="Line 10"/>
            <p:cNvSpPr>
              <a:spLocks noChangeShapeType="1"/>
            </p:cNvSpPr>
            <p:nvPr/>
          </p:nvSpPr>
          <p:spPr bwMode="auto">
            <a:xfrm flipV="1">
              <a:off x="2253" y="1362"/>
              <a:ext cx="0" cy="171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0" name="Line 11"/>
            <p:cNvSpPr>
              <a:spLocks noChangeShapeType="1"/>
            </p:cNvSpPr>
            <p:nvPr/>
          </p:nvSpPr>
          <p:spPr bwMode="auto">
            <a:xfrm flipV="1">
              <a:off x="3251" y="1362"/>
              <a:ext cx="0" cy="171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1" name="Freeform 12"/>
            <p:cNvSpPr>
              <a:spLocks noEditPoints="1"/>
            </p:cNvSpPr>
            <p:nvPr/>
          </p:nvSpPr>
          <p:spPr bwMode="auto">
            <a:xfrm>
              <a:off x="1027" y="1362"/>
              <a:ext cx="4419" cy="351"/>
            </a:xfrm>
            <a:custGeom>
              <a:avLst/>
              <a:gdLst>
                <a:gd name="T0" fmla="*/ 461 w 465"/>
                <a:gd name="T1" fmla="*/ 18 h 37"/>
                <a:gd name="T2" fmla="*/ 461 w 465"/>
                <a:gd name="T3" fmla="*/ 0 h 37"/>
                <a:gd name="T4" fmla="*/ 465 w 465"/>
                <a:gd name="T5" fmla="*/ 18 h 37"/>
                <a:gd name="T6" fmla="*/ 465 w 465"/>
                <a:gd name="T7" fmla="*/ 0 h 37"/>
                <a:gd name="T8" fmla="*/ 0 w 465"/>
                <a:gd name="T9" fmla="*/ 18 h 37"/>
                <a:gd name="T10" fmla="*/ 465 w 465"/>
                <a:gd name="T11" fmla="*/ 18 h 37"/>
                <a:gd name="T12" fmla="*/ 0 w 465"/>
                <a:gd name="T13" fmla="*/ 37 h 37"/>
                <a:gd name="T14" fmla="*/ 0 w 465"/>
                <a:gd name="T15" fmla="*/ 19 h 37"/>
                <a:gd name="T16" fmla="*/ 4 w 465"/>
                <a:gd name="T17" fmla="*/ 37 h 37"/>
                <a:gd name="T18" fmla="*/ 4 w 465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5" h="37">
                  <a:moveTo>
                    <a:pt x="461" y="18"/>
                  </a:moveTo>
                  <a:lnTo>
                    <a:pt x="461" y="0"/>
                  </a:lnTo>
                  <a:moveTo>
                    <a:pt x="465" y="18"/>
                  </a:moveTo>
                  <a:lnTo>
                    <a:pt x="465" y="0"/>
                  </a:lnTo>
                  <a:moveTo>
                    <a:pt x="0" y="18"/>
                  </a:moveTo>
                  <a:lnTo>
                    <a:pt x="465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2" name="Line 13"/>
            <p:cNvSpPr>
              <a:spLocks noChangeShapeType="1"/>
            </p:cNvSpPr>
            <p:nvPr/>
          </p:nvSpPr>
          <p:spPr bwMode="auto">
            <a:xfrm flipV="1">
              <a:off x="2253" y="1542"/>
              <a:ext cx="0" cy="171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3" name="Line 14"/>
            <p:cNvSpPr>
              <a:spLocks noChangeShapeType="1"/>
            </p:cNvSpPr>
            <p:nvPr/>
          </p:nvSpPr>
          <p:spPr bwMode="auto">
            <a:xfrm flipV="1">
              <a:off x="3251" y="1542"/>
              <a:ext cx="0" cy="171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4" name="Freeform 15"/>
            <p:cNvSpPr>
              <a:spLocks noEditPoints="1"/>
            </p:cNvSpPr>
            <p:nvPr/>
          </p:nvSpPr>
          <p:spPr bwMode="auto">
            <a:xfrm>
              <a:off x="1027" y="1542"/>
              <a:ext cx="4419" cy="342"/>
            </a:xfrm>
            <a:custGeom>
              <a:avLst/>
              <a:gdLst>
                <a:gd name="T0" fmla="*/ 461 w 465"/>
                <a:gd name="T1" fmla="*/ 18 h 36"/>
                <a:gd name="T2" fmla="*/ 461 w 465"/>
                <a:gd name="T3" fmla="*/ 0 h 36"/>
                <a:gd name="T4" fmla="*/ 465 w 465"/>
                <a:gd name="T5" fmla="*/ 18 h 36"/>
                <a:gd name="T6" fmla="*/ 465 w 465"/>
                <a:gd name="T7" fmla="*/ 0 h 36"/>
                <a:gd name="T8" fmla="*/ 0 w 465"/>
                <a:gd name="T9" fmla="*/ 18 h 36"/>
                <a:gd name="T10" fmla="*/ 465 w 465"/>
                <a:gd name="T11" fmla="*/ 18 h 36"/>
                <a:gd name="T12" fmla="*/ 0 w 465"/>
                <a:gd name="T13" fmla="*/ 36 h 36"/>
                <a:gd name="T14" fmla="*/ 0 w 465"/>
                <a:gd name="T15" fmla="*/ 18 h 36"/>
                <a:gd name="T16" fmla="*/ 4 w 465"/>
                <a:gd name="T17" fmla="*/ 36 h 36"/>
                <a:gd name="T18" fmla="*/ 4 w 465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5" h="36">
                  <a:moveTo>
                    <a:pt x="461" y="18"/>
                  </a:moveTo>
                  <a:lnTo>
                    <a:pt x="461" y="0"/>
                  </a:lnTo>
                  <a:moveTo>
                    <a:pt x="465" y="18"/>
                  </a:moveTo>
                  <a:lnTo>
                    <a:pt x="465" y="0"/>
                  </a:lnTo>
                  <a:moveTo>
                    <a:pt x="0" y="18"/>
                  </a:moveTo>
                  <a:lnTo>
                    <a:pt x="465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" name="Line 16"/>
            <p:cNvSpPr>
              <a:spLocks noChangeShapeType="1"/>
            </p:cNvSpPr>
            <p:nvPr/>
          </p:nvSpPr>
          <p:spPr bwMode="auto">
            <a:xfrm flipV="1">
              <a:off x="2253" y="1713"/>
              <a:ext cx="0" cy="171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6" name="Line 17"/>
            <p:cNvSpPr>
              <a:spLocks noChangeShapeType="1"/>
            </p:cNvSpPr>
            <p:nvPr/>
          </p:nvSpPr>
          <p:spPr bwMode="auto">
            <a:xfrm flipV="1">
              <a:off x="3251" y="1713"/>
              <a:ext cx="0" cy="171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7" name="Freeform 18"/>
            <p:cNvSpPr>
              <a:spLocks noEditPoints="1"/>
            </p:cNvSpPr>
            <p:nvPr/>
          </p:nvSpPr>
          <p:spPr bwMode="auto">
            <a:xfrm>
              <a:off x="1027" y="1713"/>
              <a:ext cx="4419" cy="209"/>
            </a:xfrm>
            <a:custGeom>
              <a:avLst/>
              <a:gdLst>
                <a:gd name="T0" fmla="*/ 461 w 465"/>
                <a:gd name="T1" fmla="*/ 18 h 22"/>
                <a:gd name="T2" fmla="*/ 461 w 465"/>
                <a:gd name="T3" fmla="*/ 0 h 22"/>
                <a:gd name="T4" fmla="*/ 465 w 465"/>
                <a:gd name="T5" fmla="*/ 18 h 22"/>
                <a:gd name="T6" fmla="*/ 465 w 465"/>
                <a:gd name="T7" fmla="*/ 0 h 22"/>
                <a:gd name="T8" fmla="*/ 0 w 465"/>
                <a:gd name="T9" fmla="*/ 19 h 22"/>
                <a:gd name="T10" fmla="*/ 465 w 465"/>
                <a:gd name="T11" fmla="*/ 19 h 22"/>
                <a:gd name="T12" fmla="*/ 0 w 465"/>
                <a:gd name="T13" fmla="*/ 22 h 22"/>
                <a:gd name="T14" fmla="*/ 465 w 465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5" h="22">
                  <a:moveTo>
                    <a:pt x="461" y="18"/>
                  </a:moveTo>
                  <a:lnTo>
                    <a:pt x="461" y="0"/>
                  </a:lnTo>
                  <a:moveTo>
                    <a:pt x="465" y="18"/>
                  </a:moveTo>
                  <a:lnTo>
                    <a:pt x="465" y="0"/>
                  </a:lnTo>
                  <a:moveTo>
                    <a:pt x="0" y="19"/>
                  </a:moveTo>
                  <a:lnTo>
                    <a:pt x="465" y="19"/>
                  </a:lnTo>
                  <a:moveTo>
                    <a:pt x="0" y="22"/>
                  </a:moveTo>
                  <a:lnTo>
                    <a:pt x="465" y="22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2971801" y="2072682"/>
            <a:ext cx="1420069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700" dirty="0">
                <a:solidFill>
                  <a:srgbClr val="1A1B1C"/>
                </a:solidFill>
                <a:latin typeface="Times New Roman" pitchFamily="18" charset="0"/>
              </a:rPr>
              <a:t>Semantics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n-NO" sz="1700" dirty="0">
                <a:solidFill>
                  <a:srgbClr val="1A1B1C"/>
                </a:solidFill>
                <a:latin typeface="Times New Roman" pitchFamily="18" charset="0"/>
              </a:rPr>
              <a:t>adc </a:t>
            </a:r>
            <a:r>
              <a:rPr lang="nn-NO" sz="1700" i="1" dirty="0">
                <a:solidFill>
                  <a:srgbClr val="1A1B1C"/>
                </a:solidFill>
                <a:latin typeface="Times New Roman" pitchFamily="18" charset="0"/>
              </a:rPr>
              <a:t>reg, reg, reg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n-NO" sz="1700" dirty="0">
                <a:solidFill>
                  <a:srgbClr val="1A1B1C"/>
                </a:solidFill>
                <a:latin typeface="Times New Roman" pitchFamily="18" charset="0"/>
              </a:rPr>
              <a:t>sbc </a:t>
            </a:r>
            <a:r>
              <a:rPr lang="nn-NO" sz="1700" i="1" dirty="0">
                <a:solidFill>
                  <a:srgbClr val="1A1B1C"/>
                </a:solidFill>
                <a:latin typeface="Times New Roman" pitchFamily="18" charset="0"/>
              </a:rPr>
              <a:t>reg, reg, reg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n-NO" sz="1700" dirty="0">
                <a:solidFill>
                  <a:srgbClr val="1A1B1C"/>
                </a:solidFill>
                <a:latin typeface="Times New Roman" pitchFamily="18" charset="0"/>
              </a:rPr>
              <a:t>rsc </a:t>
            </a:r>
            <a:r>
              <a:rPr lang="nn-NO" sz="1700" i="1" dirty="0">
                <a:solidFill>
                  <a:srgbClr val="1A1B1C"/>
                </a:solidFill>
                <a:latin typeface="Times New Roman" pitchFamily="18" charset="0"/>
              </a:rPr>
              <a:t>reg, reg, reg</a:t>
            </a:r>
            <a:endParaRPr lang="en-US" sz="1700" i="1" dirty="0">
              <a:solidFill>
                <a:srgbClr val="1A1B1C"/>
              </a:solidFill>
              <a:latin typeface="Times New Roman" pitchFamily="18" charset="0"/>
            </a:endParaRP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4876800" y="2072682"/>
            <a:ext cx="1117294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1700" dirty="0">
                <a:solidFill>
                  <a:srgbClr val="1A1B1C"/>
                </a:solidFill>
                <a:latin typeface="Times New Roman" pitchFamily="18" charset="0"/>
              </a:rPr>
              <a:t>Example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1700" dirty="0">
                <a:solidFill>
                  <a:srgbClr val="1A1B1C"/>
                </a:solidFill>
                <a:latin typeface="Times New Roman" pitchFamily="18" charset="0"/>
              </a:rPr>
              <a:t>adc r1, r2, r3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1700" dirty="0">
                <a:solidFill>
                  <a:srgbClr val="1A1B1C"/>
                </a:solidFill>
                <a:latin typeface="Times New Roman" pitchFamily="18" charset="0"/>
              </a:rPr>
              <a:t>sbc r1, r2, r3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1700" dirty="0">
                <a:solidFill>
                  <a:srgbClr val="1A1B1C"/>
                </a:solidFill>
                <a:latin typeface="Times New Roman" pitchFamily="18" charset="0"/>
              </a:rPr>
              <a:t>rsc r1, r2, r3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6556868" y="2086969"/>
            <a:ext cx="2739533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700" dirty="0">
                <a:solidFill>
                  <a:srgbClr val="1A1B1C"/>
                </a:solidFill>
                <a:latin typeface="Times New Roman" pitchFamily="18" charset="0"/>
              </a:rPr>
              <a:t>Explanation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1700" dirty="0">
                <a:solidFill>
                  <a:srgbClr val="1A1B1C"/>
                </a:solidFill>
                <a:latin typeface="Times New Roman" pitchFamily="18" charset="0"/>
              </a:rPr>
              <a:t>r1 = r2 + r3 + Carry Flag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1700" dirty="0">
                <a:solidFill>
                  <a:srgbClr val="1A1B1C"/>
                </a:solidFill>
                <a:latin typeface="Times New Roman" pitchFamily="18" charset="0"/>
              </a:rPr>
              <a:t>r1 = r2 - r3 - NOT(Carry Flag)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1700" dirty="0">
                <a:solidFill>
                  <a:srgbClr val="1A1B1C"/>
                </a:solidFill>
                <a:latin typeface="Times New Roman" pitchFamily="18" charset="0"/>
              </a:rPr>
              <a:t>r1 = r3 - r2 - NOT(Carry Flag)</a:t>
            </a:r>
            <a:r>
              <a:rPr lang="en-US" sz="1700" dirty="0">
                <a:solidFill>
                  <a:srgbClr val="1A1B1C"/>
                </a:solidFill>
                <a:latin typeface="Times New Roman" pitchFamily="18" charset="0"/>
              </a:rPr>
              <a:t>)</a:t>
            </a: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133600" y="228601"/>
            <a:ext cx="81026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64 bit addition </a:t>
            </a:r>
            <a:r>
              <a:rPr lang="fr-FR" dirty="0" err="1">
                <a:solidFill>
                  <a:schemeClr val="tx1"/>
                </a:solidFill>
              </a:rPr>
              <a:t>using</a:t>
            </a:r>
            <a:r>
              <a:rPr lang="fr-FR" dirty="0">
                <a:solidFill>
                  <a:schemeClr val="tx1"/>
                </a:solidFill>
              </a:rPr>
              <a:t> 32 bit </a:t>
            </a:r>
            <a:r>
              <a:rPr lang="fr-FR" dirty="0" err="1">
                <a:solidFill>
                  <a:schemeClr val="tx1"/>
                </a:solidFill>
              </a:rPr>
              <a:t>registers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1997840"/>
            <a:ext cx="7467600" cy="2654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50" i="1" dirty="0">
                <a:latin typeface="Times New Roman" pitchFamily="18" charset="0"/>
                <a:cs typeface="Times New Roman" pitchFamily="18" charset="0"/>
              </a:rPr>
              <a:t>Add two long values stored in r</a:t>
            </a:r>
            <a:r>
              <a:rPr lang="en-US" sz="185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50" i="1" dirty="0">
                <a:latin typeface="Times New Roman" pitchFamily="18" charset="0"/>
                <a:cs typeface="Times New Roman" pitchFamily="18" charset="0"/>
              </a:rPr>
              <a:t>,r</a:t>
            </a:r>
            <a:r>
              <a:rPr lang="en-US" sz="185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850" i="1" dirty="0">
                <a:latin typeface="Times New Roman" pitchFamily="18" charset="0"/>
                <a:cs typeface="Times New Roman" pitchFamily="18" charset="0"/>
              </a:rPr>
              <a:t>and r</a:t>
            </a:r>
            <a:r>
              <a:rPr lang="en-US" sz="185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850" i="1" dirty="0">
                <a:latin typeface="Times New Roman" pitchFamily="18" charset="0"/>
                <a:cs typeface="Times New Roman" pitchFamily="18" charset="0"/>
              </a:rPr>
              <a:t>,r</a:t>
            </a:r>
            <a:r>
              <a:rPr lang="en-US" sz="185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85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85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50" b="1" i="1" dirty="0">
                <a:latin typeface="Times New Roman" pitchFamily="18" charset="0"/>
                <a:cs typeface="Times New Roman" pitchFamily="18" charset="0"/>
              </a:rPr>
              <a:t>Answer:</a:t>
            </a:r>
          </a:p>
          <a:p>
            <a:r>
              <a:rPr lang="en-US" sz="1850" dirty="0">
                <a:latin typeface="Courier New" pitchFamily="49" charset="0"/>
                <a:cs typeface="Courier New" pitchFamily="49" charset="0"/>
              </a:rPr>
              <a:t>adds r5, r1, r3</a:t>
            </a:r>
          </a:p>
          <a:p>
            <a:r>
              <a:rPr lang="en-US" sz="1850" dirty="0" err="1">
                <a:latin typeface="Courier New" pitchFamily="49" charset="0"/>
                <a:cs typeface="Courier New" pitchFamily="49" charset="0"/>
              </a:rPr>
              <a:t>adc</a:t>
            </a:r>
            <a:r>
              <a:rPr lang="en-US" sz="1850" dirty="0">
                <a:latin typeface="Courier New" pitchFamily="49" charset="0"/>
                <a:cs typeface="Courier New" pitchFamily="49" charset="0"/>
              </a:rPr>
              <a:t> r6, r2, r4</a:t>
            </a:r>
          </a:p>
          <a:p>
            <a:endParaRPr lang="en-US" sz="185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50" i="1" dirty="0">
                <a:latin typeface="Times New Roman" pitchFamily="18" charset="0"/>
                <a:cs typeface="Times New Roman" pitchFamily="18" charset="0"/>
              </a:rPr>
              <a:t>The (adds) instruction adds the values in r</a:t>
            </a:r>
            <a:r>
              <a:rPr lang="en-US" sz="185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850" i="1" dirty="0">
                <a:latin typeface="Times New Roman" pitchFamily="18" charset="0"/>
                <a:cs typeface="Times New Roman" pitchFamily="18" charset="0"/>
              </a:rPr>
              <a:t>and r</a:t>
            </a:r>
            <a:r>
              <a:rPr lang="en-US" sz="185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85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50" i="1" dirty="0" err="1">
                <a:latin typeface="Times New Roman" pitchFamily="18" charset="0"/>
                <a:cs typeface="Times New Roman" pitchFamily="18" charset="0"/>
              </a:rPr>
              <a:t>adc</a:t>
            </a:r>
            <a:r>
              <a:rPr lang="en-US" sz="1850" i="1" dirty="0">
                <a:latin typeface="Times New Roman" pitchFamily="18" charset="0"/>
                <a:cs typeface="Times New Roman" pitchFamily="18" charset="0"/>
              </a:rPr>
              <a:t>(add with carry) adds r</a:t>
            </a:r>
            <a:r>
              <a:rPr lang="en-US" sz="185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50" i="1" dirty="0">
                <a:latin typeface="Times New Roman" pitchFamily="18" charset="0"/>
                <a:cs typeface="Times New Roman" pitchFamily="18" charset="0"/>
              </a:rPr>
              <a:t>, r</a:t>
            </a:r>
            <a:r>
              <a:rPr lang="en-US" sz="185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850" i="1" dirty="0">
                <a:latin typeface="Times New Roman" pitchFamily="18" charset="0"/>
                <a:cs typeface="Times New Roman" pitchFamily="18" charset="0"/>
              </a:rPr>
              <a:t>, and the value of the carry flag. This is exactly the same as normal addition.</a:t>
            </a:r>
            <a:endParaRPr lang="en-US" sz="18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95600" y="1828800"/>
            <a:ext cx="7391400" cy="37338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D3D80D30-FE51-CD9D-5CC3-1E6451E2A3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62" r="1" b="1"/>
          <a:stretch/>
        </p:blipFill>
        <p:spPr>
          <a:xfrm>
            <a:off x="6907095" y="498930"/>
            <a:ext cx="3622400" cy="3768005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A7652BF1-810B-0F49-5E7D-8DF8BD9669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119910" y="2739012"/>
            <a:ext cx="1637340" cy="81867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487C0B8-FD78-D965-9CAE-3E77ECCDE920}"/>
              </a:ext>
            </a:extLst>
          </p:cNvPr>
          <p:cNvSpPr txBox="1"/>
          <p:nvPr/>
        </p:nvSpPr>
        <p:spPr>
          <a:xfrm>
            <a:off x="2295020" y="2215144"/>
            <a:ext cx="347140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2100" dirty="0">
                <a:solidFill>
                  <a:srgbClr val="0070C0"/>
                </a:solidFill>
                <a:latin typeface="Calibri" panose="020F0502020204030204"/>
              </a:rPr>
              <a:t>Download</a:t>
            </a:r>
            <a:r>
              <a:rPr lang="en-US" sz="2100" dirty="0">
                <a:solidFill>
                  <a:prstClr val="black"/>
                </a:solidFill>
                <a:latin typeface="Calibri" panose="020F0502020204030204"/>
              </a:rPr>
              <a:t> the pdf of the book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B78C334-AE33-9514-448B-30A8A4380861}"/>
              </a:ext>
            </a:extLst>
          </p:cNvPr>
          <p:cNvSpPr/>
          <p:nvPr/>
        </p:nvSpPr>
        <p:spPr>
          <a:xfrm>
            <a:off x="1728055" y="1446230"/>
            <a:ext cx="4594860" cy="57746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30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www.basiccomparch.com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9EB651-07D4-8AE2-89BB-936AAFD257E5}"/>
              </a:ext>
            </a:extLst>
          </p:cNvPr>
          <p:cNvSpPr txBox="1"/>
          <p:nvPr/>
        </p:nvSpPr>
        <p:spPr>
          <a:xfrm>
            <a:off x="3507550" y="2952139"/>
            <a:ext cx="89319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2100" dirty="0">
                <a:solidFill>
                  <a:prstClr val="black"/>
                </a:solidFill>
                <a:latin typeface="Calibri" panose="020F0502020204030204"/>
              </a:rPr>
              <a:t>videos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EB5B37-F1CA-D7C6-E537-4D9E12A3CF35}"/>
              </a:ext>
            </a:extLst>
          </p:cNvPr>
          <p:cNvSpPr txBox="1"/>
          <p:nvPr/>
        </p:nvSpPr>
        <p:spPr>
          <a:xfrm>
            <a:off x="2305074" y="3594402"/>
            <a:ext cx="379931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2100" dirty="0">
                <a:solidFill>
                  <a:prstClr val="black"/>
                </a:solidFill>
                <a:latin typeface="Calibri" panose="020F0502020204030204"/>
              </a:rPr>
              <a:t>Slides, software, solution manual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C6EE2A-0F5B-DB3C-D4B1-01393362F879}"/>
              </a:ext>
            </a:extLst>
          </p:cNvPr>
          <p:cNvSpPr txBox="1"/>
          <p:nvPr/>
        </p:nvSpPr>
        <p:spPr>
          <a:xfrm>
            <a:off x="6774322" y="4386020"/>
            <a:ext cx="40545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>
              <a:defRPr/>
            </a:pPr>
            <a:r>
              <a:rPr lang="en-US" sz="2400" dirty="0">
                <a:solidFill>
                  <a:srgbClr val="0070C0"/>
                </a:solidFill>
                <a:latin typeface="Calibri" panose="020F0502020204030204"/>
              </a:rPr>
              <a:t>Print version </a:t>
            </a:r>
          </a:p>
          <a:p>
            <a:pPr defTabSz="685800"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(Publisher: </a:t>
            </a:r>
            <a:r>
              <a:rPr lang="en-US" sz="2400" dirty="0" err="1">
                <a:solidFill>
                  <a:prstClr val="black"/>
                </a:solidFill>
                <a:latin typeface="Calibri" panose="020F0502020204030204"/>
              </a:rPr>
              <a:t>WhiteFalcon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, 2021)</a:t>
            </a:r>
          </a:p>
          <a:p>
            <a:pPr defTabSz="685800"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Available on e-commerce sites.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6ABBD54-7F85-9C2B-385C-5768D374462E}"/>
              </a:ext>
            </a:extLst>
          </p:cNvPr>
          <p:cNvCxnSpPr/>
          <p:nvPr/>
        </p:nvCxnSpPr>
        <p:spPr>
          <a:xfrm>
            <a:off x="2020850" y="2023693"/>
            <a:ext cx="0" cy="18142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9230681-F47C-F5C4-0813-C21451E430E6}"/>
              </a:ext>
            </a:extLst>
          </p:cNvPr>
          <p:cNvCxnSpPr>
            <a:cxnSpLocks/>
          </p:cNvCxnSpPr>
          <p:nvPr/>
        </p:nvCxnSpPr>
        <p:spPr>
          <a:xfrm>
            <a:off x="2020851" y="3837957"/>
            <a:ext cx="26534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9609A5-9DF2-9D3F-F66B-FA3EF8152271}"/>
              </a:ext>
            </a:extLst>
          </p:cNvPr>
          <p:cNvCxnSpPr>
            <a:cxnSpLocks/>
          </p:cNvCxnSpPr>
          <p:nvPr/>
        </p:nvCxnSpPr>
        <p:spPr>
          <a:xfrm>
            <a:off x="2020851" y="3182637"/>
            <a:ext cx="26534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856D426-8775-4EFE-C20F-5152967572B9}"/>
              </a:ext>
            </a:extLst>
          </p:cNvPr>
          <p:cNvCxnSpPr>
            <a:cxnSpLocks/>
          </p:cNvCxnSpPr>
          <p:nvPr/>
        </p:nvCxnSpPr>
        <p:spPr>
          <a:xfrm>
            <a:off x="2020851" y="2435877"/>
            <a:ext cx="26534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Logo&#10;&#10;Description automatically generated">
            <a:extLst>
              <a:ext uri="{FF2B5EF4-FFF2-40B4-BE49-F238E27FC236}">
                <a16:creationId xmlns:a16="http://schemas.microsoft.com/office/drawing/2014/main" id="{34857DA3-B110-A850-C1C1-D25D975197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741305" y="2149115"/>
            <a:ext cx="718457" cy="524474"/>
          </a:xfrm>
          <a:prstGeom prst="rect">
            <a:avLst/>
          </a:prstGeom>
        </p:spPr>
      </p:pic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B26CF05F-AADE-4F4C-0236-232B4EA6AD2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3176599" y="556879"/>
            <a:ext cx="2108309" cy="985571"/>
          </a:xfrm>
          <a:prstGeom prst="rect">
            <a:avLst/>
          </a:prstGeom>
        </p:spPr>
      </p:pic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52731E0F-3139-A4AA-EC70-3A5651C80459}"/>
              </a:ext>
            </a:extLst>
          </p:cNvPr>
          <p:cNvSpPr/>
          <p:nvPr/>
        </p:nvSpPr>
        <p:spPr>
          <a:xfrm>
            <a:off x="1523999" y="4386020"/>
            <a:ext cx="5250322" cy="1915103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defTabSz="685800">
              <a:defRPr/>
            </a:pPr>
            <a:r>
              <a:rPr lang="en-US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The pdf version of the book and all the learning resources can be freely downloaded from the website: www.basiccomparch.com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A4F48367-88AB-7E64-C122-FDE9AADCA5EA}"/>
              </a:ext>
            </a:extLst>
          </p:cNvPr>
          <p:cNvSpPr/>
          <p:nvPr/>
        </p:nvSpPr>
        <p:spPr>
          <a:xfrm>
            <a:off x="1534160" y="74828"/>
            <a:ext cx="1805486" cy="4490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2</a:t>
            </a:r>
            <a:r>
              <a:rPr lang="en-US" sz="2400" baseline="30000" dirty="0">
                <a:solidFill>
                  <a:prstClr val="black"/>
                </a:solidFill>
                <a:latin typeface="Calibri" panose="020F0502020204030204"/>
              </a:rPr>
              <a:t>nd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 version</a:t>
            </a:r>
          </a:p>
        </p:txBody>
      </p:sp>
    </p:spTree>
    <p:extLst>
      <p:ext uri="{BB962C8B-B14F-4D97-AF65-F5344CB8AC3E}">
        <p14:creationId xmlns:p14="http://schemas.microsoft.com/office/powerpoint/2010/main" val="1463979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14600" y="282158"/>
            <a:ext cx="7416800" cy="677108"/>
          </a:xfrm>
        </p:spPr>
        <p:txBody>
          <a:bodyPr vert="horz" lIns="0" tIns="0" rIns="0" bIns="0" rtlCol="0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Outline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322638" y="1622426"/>
            <a:ext cx="7345362" cy="4016375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>
              <a:spcBef>
                <a:spcPts val="18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Basic Instructions</a:t>
            </a:r>
          </a:p>
          <a:p>
            <a:pPr>
              <a:spcBef>
                <a:spcPts val="18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Advanced Instructions</a:t>
            </a:r>
          </a:p>
          <a:p>
            <a:pPr>
              <a:spcBef>
                <a:spcPts val="18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Branch Instructions</a:t>
            </a:r>
          </a:p>
          <a:p>
            <a:pPr>
              <a:spcBef>
                <a:spcPts val="18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Memory Instructions</a:t>
            </a:r>
          </a:p>
          <a:p>
            <a:pPr>
              <a:spcBef>
                <a:spcPts val="18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Instruction Encoding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 rot="10800000">
            <a:off x="7962840" y="3276601"/>
            <a:ext cx="1181160" cy="8373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146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>
                <a:solidFill>
                  <a:schemeClr val="tx1"/>
                </a:solidFill>
              </a:rPr>
              <a:t>Simple Branch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641600" y="4724400"/>
            <a:ext cx="7416800" cy="13017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563563" indent="-563563">
              <a:buSzPct val="100000"/>
              <a:buFont typeface="Symbol" panose="05050102010706020507" pitchFamily="18" charset="2"/>
              <a:buChar char="*"/>
            </a:pPr>
            <a:r>
              <a:rPr lang="fr-FR" dirty="0">
                <a:latin typeface="Calibri" panose="020F0502020204030204" pitchFamily="34" charset="0"/>
              </a:rPr>
              <a:t>b (</a:t>
            </a:r>
            <a:r>
              <a:rPr lang="fr-FR" dirty="0" err="1">
                <a:solidFill>
                  <a:srgbClr val="33CC66"/>
                </a:solidFill>
                <a:latin typeface="Calibri" panose="020F0502020204030204" pitchFamily="34" charset="0"/>
              </a:rPr>
              <a:t>unconditional</a:t>
            </a:r>
            <a:r>
              <a:rPr lang="fr-FR" dirty="0">
                <a:latin typeface="Calibri" panose="020F0502020204030204" pitchFamily="34" charset="0"/>
              </a:rPr>
              <a:t> </a:t>
            </a:r>
            <a:r>
              <a:rPr lang="fr-FR" dirty="0" err="1">
                <a:latin typeface="Calibri" panose="020F0502020204030204" pitchFamily="34" charset="0"/>
              </a:rPr>
              <a:t>branch</a:t>
            </a:r>
            <a:r>
              <a:rPr lang="fr-FR" dirty="0">
                <a:latin typeface="Calibri" panose="020F0502020204030204" pitchFamily="34" charset="0"/>
              </a:rPr>
              <a:t>)</a:t>
            </a:r>
          </a:p>
          <a:p>
            <a:pPr marL="563563" indent="-563563">
              <a:buSzPct val="100000"/>
              <a:buFont typeface="Symbol" panose="05050102010706020507" pitchFamily="18" charset="2"/>
              <a:buChar char="*"/>
            </a:pPr>
            <a:r>
              <a:rPr lang="fr-FR" dirty="0">
                <a:latin typeface="Calibri" panose="020F0502020204030204" pitchFamily="34" charset="0"/>
              </a:rPr>
              <a:t>b&lt;code&gt; (</a:t>
            </a:r>
            <a:r>
              <a:rPr lang="fr-FR" dirty="0" err="1">
                <a:solidFill>
                  <a:srgbClr val="2300DC"/>
                </a:solidFill>
                <a:latin typeface="Calibri" panose="020F0502020204030204" pitchFamily="34" charset="0"/>
              </a:rPr>
              <a:t>conditional</a:t>
            </a:r>
            <a:r>
              <a:rPr lang="fr-FR" dirty="0">
                <a:latin typeface="Calibri" panose="020F0502020204030204" pitchFamily="34" charset="0"/>
              </a:rPr>
              <a:t> </a:t>
            </a:r>
            <a:r>
              <a:rPr lang="fr-FR" dirty="0" err="1">
                <a:latin typeface="Calibri" panose="020F0502020204030204" pitchFamily="34" charset="0"/>
              </a:rPr>
              <a:t>branch</a:t>
            </a:r>
            <a:r>
              <a:rPr lang="fr-FR" dirty="0">
                <a:latin typeface="Calibri" panose="020F0502020204030204" pitchFamily="34" charset="0"/>
              </a:rPr>
              <a:t>)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667000" y="1768476"/>
            <a:ext cx="7035800" cy="2498725"/>
            <a:chOff x="954" y="1699"/>
            <a:chExt cx="4432" cy="1574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954" y="1699"/>
              <a:ext cx="4432" cy="1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974" y="1719"/>
              <a:ext cx="4384" cy="219"/>
            </a:xfrm>
            <a:custGeom>
              <a:avLst/>
              <a:gdLst>
                <a:gd name="T0" fmla="*/ 0 w 441"/>
                <a:gd name="T1" fmla="*/ 0 h 22"/>
                <a:gd name="T2" fmla="*/ 441 w 441"/>
                <a:gd name="T3" fmla="*/ 0 h 22"/>
                <a:gd name="T4" fmla="*/ 0 w 441"/>
                <a:gd name="T5" fmla="*/ 4 h 22"/>
                <a:gd name="T6" fmla="*/ 441 w 441"/>
                <a:gd name="T7" fmla="*/ 4 h 22"/>
                <a:gd name="T8" fmla="*/ 0 w 441"/>
                <a:gd name="T9" fmla="*/ 22 h 22"/>
                <a:gd name="T10" fmla="*/ 0 w 441"/>
                <a:gd name="T11" fmla="*/ 4 h 22"/>
                <a:gd name="T12" fmla="*/ 4 w 441"/>
                <a:gd name="T13" fmla="*/ 22 h 22"/>
                <a:gd name="T14" fmla="*/ 4 w 441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1" h="22">
                  <a:moveTo>
                    <a:pt x="0" y="0"/>
                  </a:moveTo>
                  <a:lnTo>
                    <a:pt x="441" y="0"/>
                  </a:lnTo>
                  <a:moveTo>
                    <a:pt x="0" y="4"/>
                  </a:moveTo>
                  <a:lnTo>
                    <a:pt x="441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103" y="1762"/>
              <a:ext cx="629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b </a:t>
              </a:r>
              <a:r>
                <a:rPr lang="en-US" sz="1900" i="1" dirty="0">
                  <a:solidFill>
                    <a:srgbClr val="1A1B1C"/>
                  </a:solidFill>
                  <a:latin typeface="Times New Roman" pitchFamily="18" charset="0"/>
                </a:rPr>
                <a:t>label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 err="1">
                  <a:solidFill>
                    <a:srgbClr val="1A1B1C"/>
                  </a:solidFill>
                  <a:latin typeface="Times New Roman" pitchFamily="18" charset="0"/>
                </a:rPr>
                <a:t>beq</a:t>
              </a: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 </a:t>
              </a:r>
              <a:r>
                <a:rPr lang="en-US" sz="1900" i="1" dirty="0">
                  <a:solidFill>
                    <a:srgbClr val="1A1B1C"/>
                  </a:solidFill>
                  <a:latin typeface="Times New Roman" pitchFamily="18" charset="0"/>
                </a:rPr>
                <a:t>label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sz="1900" i="1" dirty="0">
                <a:solidFill>
                  <a:srgbClr val="1A1B1C"/>
                </a:solidFill>
                <a:latin typeface="Times New Roman" pitchFamily="18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sz="1900" i="1" dirty="0">
                <a:solidFill>
                  <a:srgbClr val="1A1B1C"/>
                </a:solidFill>
                <a:latin typeface="Times New Roman" pitchFamily="18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 err="1">
                  <a:solidFill>
                    <a:srgbClr val="1A1B1C"/>
                  </a:solidFill>
                  <a:latin typeface="Times New Roman" pitchFamily="18" charset="0"/>
                </a:rPr>
                <a:t>bne</a:t>
              </a: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 </a:t>
              </a:r>
              <a:r>
                <a:rPr lang="en-US" sz="1900" i="1" dirty="0">
                  <a:solidFill>
                    <a:srgbClr val="1A1B1C"/>
                  </a:solidFill>
                  <a:latin typeface="Times New Roman" pitchFamily="18" charset="0"/>
                </a:rPr>
                <a:t>label</a:t>
              </a:r>
              <a:endParaRPr lang="en-US" i="1" dirty="0">
                <a:latin typeface="Arial" pitchFamily="34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1839" y="1759"/>
              <a:ext cx="0" cy="179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1938" y="1775"/>
              <a:ext cx="544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b .foo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 err="1">
                  <a:solidFill>
                    <a:srgbClr val="1A1B1C"/>
                  </a:solidFill>
                  <a:latin typeface="Times New Roman" pitchFamily="18" charset="0"/>
                </a:rPr>
                <a:t>beq</a:t>
              </a: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 .foo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sz="1900" dirty="0">
                <a:solidFill>
                  <a:srgbClr val="1A1B1C"/>
                </a:solidFill>
                <a:latin typeface="Times New Roman" pitchFamily="18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sz="1900" dirty="0">
                <a:solidFill>
                  <a:srgbClr val="1A1B1C"/>
                </a:solidFill>
                <a:latin typeface="Times New Roman" pitchFamily="18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 err="1">
                  <a:solidFill>
                    <a:srgbClr val="1A1B1C"/>
                  </a:solidFill>
                  <a:latin typeface="Times New Roman" pitchFamily="18" charset="0"/>
                </a:rPr>
                <a:t>bne</a:t>
              </a: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 .foo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2594" y="1759"/>
              <a:ext cx="0" cy="179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2694" y="1749"/>
              <a:ext cx="2411" cy="1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Jump unconditionally to label .foo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Branch to .foo if the last flag setting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instruction has resulted in an equality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and (Z flag is 1)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Branch to .foo if the last flag setting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instruction has resulted in an inequality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and (Z flag is 0)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974" y="1759"/>
              <a:ext cx="4384" cy="368"/>
            </a:xfrm>
            <a:custGeom>
              <a:avLst/>
              <a:gdLst>
                <a:gd name="T0" fmla="*/ 437 w 441"/>
                <a:gd name="T1" fmla="*/ 18 h 37"/>
                <a:gd name="T2" fmla="*/ 437 w 441"/>
                <a:gd name="T3" fmla="*/ 0 h 37"/>
                <a:gd name="T4" fmla="*/ 441 w 441"/>
                <a:gd name="T5" fmla="*/ 18 h 37"/>
                <a:gd name="T6" fmla="*/ 441 w 441"/>
                <a:gd name="T7" fmla="*/ 0 h 37"/>
                <a:gd name="T8" fmla="*/ 0 w 441"/>
                <a:gd name="T9" fmla="*/ 18 h 37"/>
                <a:gd name="T10" fmla="*/ 441 w 441"/>
                <a:gd name="T11" fmla="*/ 18 h 37"/>
                <a:gd name="T12" fmla="*/ 0 w 441"/>
                <a:gd name="T13" fmla="*/ 37 h 37"/>
                <a:gd name="T14" fmla="*/ 0 w 441"/>
                <a:gd name="T15" fmla="*/ 19 h 37"/>
                <a:gd name="T16" fmla="*/ 4 w 441"/>
                <a:gd name="T17" fmla="*/ 37 h 37"/>
                <a:gd name="T18" fmla="*/ 4 w 441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1" h="37">
                  <a:moveTo>
                    <a:pt x="437" y="18"/>
                  </a:moveTo>
                  <a:lnTo>
                    <a:pt x="437" y="0"/>
                  </a:lnTo>
                  <a:moveTo>
                    <a:pt x="441" y="18"/>
                  </a:moveTo>
                  <a:lnTo>
                    <a:pt x="441" y="0"/>
                  </a:lnTo>
                  <a:moveTo>
                    <a:pt x="0" y="18"/>
                  </a:moveTo>
                  <a:lnTo>
                    <a:pt x="441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V="1">
              <a:off x="1839" y="1948"/>
              <a:ext cx="0" cy="179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2594" y="1948"/>
              <a:ext cx="0" cy="179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5"/>
            <p:cNvSpPr>
              <a:spLocks noEditPoints="1"/>
            </p:cNvSpPr>
            <p:nvPr/>
          </p:nvSpPr>
          <p:spPr bwMode="auto">
            <a:xfrm>
              <a:off x="974" y="1948"/>
              <a:ext cx="4384" cy="716"/>
            </a:xfrm>
            <a:custGeom>
              <a:avLst/>
              <a:gdLst>
                <a:gd name="T0" fmla="*/ 437 w 441"/>
                <a:gd name="T1" fmla="*/ 18 h 72"/>
                <a:gd name="T2" fmla="*/ 437 w 441"/>
                <a:gd name="T3" fmla="*/ 0 h 72"/>
                <a:gd name="T4" fmla="*/ 441 w 441"/>
                <a:gd name="T5" fmla="*/ 18 h 72"/>
                <a:gd name="T6" fmla="*/ 441 w 441"/>
                <a:gd name="T7" fmla="*/ 0 h 72"/>
                <a:gd name="T8" fmla="*/ 0 w 441"/>
                <a:gd name="T9" fmla="*/ 18 h 72"/>
                <a:gd name="T10" fmla="*/ 441 w 441"/>
                <a:gd name="T11" fmla="*/ 18 h 72"/>
                <a:gd name="T12" fmla="*/ 0 w 441"/>
                <a:gd name="T13" fmla="*/ 72 h 72"/>
                <a:gd name="T14" fmla="*/ 0 w 441"/>
                <a:gd name="T15" fmla="*/ 18 h 72"/>
                <a:gd name="T16" fmla="*/ 4 w 441"/>
                <a:gd name="T17" fmla="*/ 72 h 72"/>
                <a:gd name="T18" fmla="*/ 4 w 441"/>
                <a:gd name="T19" fmla="*/ 1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1" h="72">
                  <a:moveTo>
                    <a:pt x="437" y="18"/>
                  </a:moveTo>
                  <a:lnTo>
                    <a:pt x="437" y="0"/>
                  </a:lnTo>
                  <a:moveTo>
                    <a:pt x="441" y="18"/>
                  </a:moveTo>
                  <a:lnTo>
                    <a:pt x="441" y="0"/>
                  </a:lnTo>
                  <a:moveTo>
                    <a:pt x="0" y="18"/>
                  </a:moveTo>
                  <a:lnTo>
                    <a:pt x="441" y="18"/>
                  </a:lnTo>
                  <a:moveTo>
                    <a:pt x="0" y="72"/>
                  </a:moveTo>
                  <a:lnTo>
                    <a:pt x="0" y="18"/>
                  </a:lnTo>
                  <a:moveTo>
                    <a:pt x="4" y="72"/>
                  </a:moveTo>
                  <a:lnTo>
                    <a:pt x="4" y="18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1839" y="2127"/>
              <a:ext cx="0" cy="537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 flipV="1">
              <a:off x="2594" y="2127"/>
              <a:ext cx="0" cy="537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auto">
            <a:xfrm>
              <a:off x="974" y="2127"/>
              <a:ext cx="4384" cy="1084"/>
            </a:xfrm>
            <a:custGeom>
              <a:avLst/>
              <a:gdLst>
                <a:gd name="T0" fmla="*/ 437 w 441"/>
                <a:gd name="T1" fmla="*/ 54 h 109"/>
                <a:gd name="T2" fmla="*/ 437 w 441"/>
                <a:gd name="T3" fmla="*/ 0 h 109"/>
                <a:gd name="T4" fmla="*/ 441 w 441"/>
                <a:gd name="T5" fmla="*/ 54 h 109"/>
                <a:gd name="T6" fmla="*/ 441 w 441"/>
                <a:gd name="T7" fmla="*/ 0 h 109"/>
                <a:gd name="T8" fmla="*/ 0 w 441"/>
                <a:gd name="T9" fmla="*/ 55 h 109"/>
                <a:gd name="T10" fmla="*/ 441 w 441"/>
                <a:gd name="T11" fmla="*/ 55 h 109"/>
                <a:gd name="T12" fmla="*/ 0 w 441"/>
                <a:gd name="T13" fmla="*/ 109 h 109"/>
                <a:gd name="T14" fmla="*/ 0 w 441"/>
                <a:gd name="T15" fmla="*/ 55 h 109"/>
                <a:gd name="T16" fmla="*/ 4 w 441"/>
                <a:gd name="T17" fmla="*/ 109 h 109"/>
                <a:gd name="T18" fmla="*/ 4 w 441"/>
                <a:gd name="T19" fmla="*/ 5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1" h="109">
                  <a:moveTo>
                    <a:pt x="437" y="54"/>
                  </a:moveTo>
                  <a:lnTo>
                    <a:pt x="437" y="0"/>
                  </a:lnTo>
                  <a:moveTo>
                    <a:pt x="441" y="54"/>
                  </a:moveTo>
                  <a:lnTo>
                    <a:pt x="441" y="0"/>
                  </a:lnTo>
                  <a:moveTo>
                    <a:pt x="0" y="55"/>
                  </a:moveTo>
                  <a:lnTo>
                    <a:pt x="441" y="55"/>
                  </a:lnTo>
                  <a:moveTo>
                    <a:pt x="0" y="109"/>
                  </a:moveTo>
                  <a:lnTo>
                    <a:pt x="0" y="55"/>
                  </a:lnTo>
                  <a:moveTo>
                    <a:pt x="4" y="109"/>
                  </a:moveTo>
                  <a:lnTo>
                    <a:pt x="4" y="55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V="1">
              <a:off x="1839" y="2674"/>
              <a:ext cx="0" cy="537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2594" y="2674"/>
              <a:ext cx="0" cy="537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 noEditPoints="1"/>
            </p:cNvSpPr>
            <p:nvPr/>
          </p:nvSpPr>
          <p:spPr bwMode="auto">
            <a:xfrm>
              <a:off x="974" y="2674"/>
              <a:ext cx="4384" cy="576"/>
            </a:xfrm>
            <a:custGeom>
              <a:avLst/>
              <a:gdLst>
                <a:gd name="T0" fmla="*/ 437 w 441"/>
                <a:gd name="T1" fmla="*/ 54 h 58"/>
                <a:gd name="T2" fmla="*/ 437 w 441"/>
                <a:gd name="T3" fmla="*/ 0 h 58"/>
                <a:gd name="T4" fmla="*/ 441 w 441"/>
                <a:gd name="T5" fmla="*/ 54 h 58"/>
                <a:gd name="T6" fmla="*/ 441 w 441"/>
                <a:gd name="T7" fmla="*/ 0 h 58"/>
                <a:gd name="T8" fmla="*/ 0 w 441"/>
                <a:gd name="T9" fmla="*/ 54 h 58"/>
                <a:gd name="T10" fmla="*/ 441 w 441"/>
                <a:gd name="T11" fmla="*/ 54 h 58"/>
                <a:gd name="T12" fmla="*/ 0 w 441"/>
                <a:gd name="T13" fmla="*/ 58 h 58"/>
                <a:gd name="T14" fmla="*/ 441 w 441"/>
                <a:gd name="T1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1" h="58">
                  <a:moveTo>
                    <a:pt x="437" y="54"/>
                  </a:moveTo>
                  <a:lnTo>
                    <a:pt x="437" y="0"/>
                  </a:lnTo>
                  <a:moveTo>
                    <a:pt x="441" y="54"/>
                  </a:moveTo>
                  <a:lnTo>
                    <a:pt x="441" y="0"/>
                  </a:lnTo>
                  <a:moveTo>
                    <a:pt x="0" y="54"/>
                  </a:moveTo>
                  <a:lnTo>
                    <a:pt x="441" y="54"/>
                  </a:lnTo>
                  <a:moveTo>
                    <a:pt x="0" y="58"/>
                  </a:moveTo>
                  <a:lnTo>
                    <a:pt x="441" y="58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Branch</a:t>
            </a:r>
            <a:r>
              <a:rPr lang="fr-FR" dirty="0">
                <a:solidFill>
                  <a:schemeClr val="tx1"/>
                </a:solidFill>
              </a:rPr>
              <a:t> Conditions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743200" y="1524000"/>
            <a:ext cx="7772400" cy="4737100"/>
            <a:chOff x="768" y="960"/>
            <a:chExt cx="4896" cy="2984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768" y="960"/>
              <a:ext cx="4896" cy="2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2107" y="2849"/>
              <a:ext cx="422" cy="422"/>
            </a:xfrm>
            <a:custGeom>
              <a:avLst/>
              <a:gdLst>
                <a:gd name="T0" fmla="*/ 37 w 46"/>
                <a:gd name="T1" fmla="*/ 8 h 46"/>
                <a:gd name="T2" fmla="*/ 38 w 46"/>
                <a:gd name="T3" fmla="*/ 38 h 46"/>
                <a:gd name="T4" fmla="*/ 9 w 46"/>
                <a:gd name="T5" fmla="*/ 38 h 46"/>
                <a:gd name="T6" fmla="*/ 8 w 46"/>
                <a:gd name="T7" fmla="*/ 9 h 46"/>
                <a:gd name="T8" fmla="*/ 37 w 46"/>
                <a:gd name="T9" fmla="*/ 8 h 46"/>
                <a:gd name="T10" fmla="*/ 37 w 46"/>
                <a:gd name="T11" fmla="*/ 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" h="46">
                  <a:moveTo>
                    <a:pt x="37" y="8"/>
                  </a:moveTo>
                  <a:cubicBezTo>
                    <a:pt x="46" y="16"/>
                    <a:pt x="46" y="29"/>
                    <a:pt x="38" y="38"/>
                  </a:cubicBezTo>
                  <a:cubicBezTo>
                    <a:pt x="31" y="46"/>
                    <a:pt x="18" y="46"/>
                    <a:pt x="9" y="38"/>
                  </a:cubicBezTo>
                  <a:cubicBezTo>
                    <a:pt x="1" y="30"/>
                    <a:pt x="0" y="17"/>
                    <a:pt x="8" y="9"/>
                  </a:cubicBezTo>
                  <a:cubicBezTo>
                    <a:pt x="16" y="1"/>
                    <a:pt x="29" y="0"/>
                    <a:pt x="37" y="8"/>
                  </a:cubicBezTo>
                  <a:close/>
                  <a:moveTo>
                    <a:pt x="37" y="8"/>
                  </a:moveTo>
                </a:path>
              </a:pathLst>
            </a:custGeom>
            <a:noFill/>
            <a:ln w="0">
              <a:solidFill>
                <a:srgbClr val="FAFBF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786" y="978"/>
              <a:ext cx="4852" cy="165"/>
            </a:xfrm>
            <a:custGeom>
              <a:avLst/>
              <a:gdLst>
                <a:gd name="T0" fmla="*/ 0 w 529"/>
                <a:gd name="T1" fmla="*/ 0 h 18"/>
                <a:gd name="T2" fmla="*/ 529 w 529"/>
                <a:gd name="T3" fmla="*/ 0 h 18"/>
                <a:gd name="T4" fmla="*/ 0 w 529"/>
                <a:gd name="T5" fmla="*/ 18 h 18"/>
                <a:gd name="T6" fmla="*/ 0 w 529"/>
                <a:gd name="T7" fmla="*/ 0 h 18"/>
                <a:gd name="T8" fmla="*/ 4 w 529"/>
                <a:gd name="T9" fmla="*/ 18 h 18"/>
                <a:gd name="T10" fmla="*/ 4 w 529"/>
                <a:gd name="T1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9" h="18">
                  <a:moveTo>
                    <a:pt x="0" y="0"/>
                  </a:moveTo>
                  <a:lnTo>
                    <a:pt x="529" y="0"/>
                  </a:lnTo>
                  <a:moveTo>
                    <a:pt x="0" y="18"/>
                  </a:moveTo>
                  <a:lnTo>
                    <a:pt x="0" y="0"/>
                  </a:lnTo>
                  <a:moveTo>
                    <a:pt x="4" y="18"/>
                  </a:moveTo>
                  <a:lnTo>
                    <a:pt x="4" y="0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906" y="979"/>
              <a:ext cx="44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Number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V="1">
              <a:off x="1474" y="978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1557" y="979"/>
              <a:ext cx="34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Suffix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V="1">
              <a:off x="1988" y="978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2070" y="979"/>
              <a:ext cx="48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Meaning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4271" y="978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354" y="979"/>
              <a:ext cx="55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Flag State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9" name="Freeform 16"/>
            <p:cNvSpPr>
              <a:spLocks noEditPoints="1"/>
            </p:cNvSpPr>
            <p:nvPr/>
          </p:nvSpPr>
          <p:spPr bwMode="auto">
            <a:xfrm>
              <a:off x="786" y="978"/>
              <a:ext cx="4852" cy="340"/>
            </a:xfrm>
            <a:custGeom>
              <a:avLst/>
              <a:gdLst>
                <a:gd name="T0" fmla="*/ 525 w 529"/>
                <a:gd name="T1" fmla="*/ 18 h 37"/>
                <a:gd name="T2" fmla="*/ 525 w 529"/>
                <a:gd name="T3" fmla="*/ 0 h 37"/>
                <a:gd name="T4" fmla="*/ 529 w 529"/>
                <a:gd name="T5" fmla="*/ 18 h 37"/>
                <a:gd name="T6" fmla="*/ 529 w 529"/>
                <a:gd name="T7" fmla="*/ 0 h 37"/>
                <a:gd name="T8" fmla="*/ 0 w 529"/>
                <a:gd name="T9" fmla="*/ 19 h 37"/>
                <a:gd name="T10" fmla="*/ 529 w 529"/>
                <a:gd name="T11" fmla="*/ 19 h 37"/>
                <a:gd name="T12" fmla="*/ 0 w 529"/>
                <a:gd name="T13" fmla="*/ 37 h 37"/>
                <a:gd name="T14" fmla="*/ 0 w 529"/>
                <a:gd name="T15" fmla="*/ 19 h 37"/>
                <a:gd name="T16" fmla="*/ 4 w 529"/>
                <a:gd name="T17" fmla="*/ 37 h 37"/>
                <a:gd name="T18" fmla="*/ 4 w 529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7">
                  <a:moveTo>
                    <a:pt x="525" y="18"/>
                  </a:moveTo>
                  <a:lnTo>
                    <a:pt x="525" y="0"/>
                  </a:lnTo>
                  <a:moveTo>
                    <a:pt x="529" y="18"/>
                  </a:moveTo>
                  <a:lnTo>
                    <a:pt x="529" y="0"/>
                  </a:lnTo>
                  <a:moveTo>
                    <a:pt x="0" y="19"/>
                  </a:moveTo>
                  <a:lnTo>
                    <a:pt x="529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1117" y="1153"/>
              <a:ext cx="6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 flipV="1">
              <a:off x="1474" y="1153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1557" y="1153"/>
              <a:ext cx="12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eq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1988" y="1153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2070" y="1153"/>
              <a:ext cx="29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equal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V="1">
              <a:off x="4271" y="1153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4354" y="1153"/>
              <a:ext cx="29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Z = 1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7" name="Freeform 24"/>
            <p:cNvSpPr>
              <a:spLocks noEditPoints="1"/>
            </p:cNvSpPr>
            <p:nvPr/>
          </p:nvSpPr>
          <p:spPr bwMode="auto">
            <a:xfrm>
              <a:off x="786" y="1153"/>
              <a:ext cx="4852" cy="339"/>
            </a:xfrm>
            <a:custGeom>
              <a:avLst/>
              <a:gdLst>
                <a:gd name="T0" fmla="*/ 525 w 529"/>
                <a:gd name="T1" fmla="*/ 18 h 37"/>
                <a:gd name="T2" fmla="*/ 525 w 529"/>
                <a:gd name="T3" fmla="*/ 0 h 37"/>
                <a:gd name="T4" fmla="*/ 529 w 529"/>
                <a:gd name="T5" fmla="*/ 18 h 37"/>
                <a:gd name="T6" fmla="*/ 529 w 529"/>
                <a:gd name="T7" fmla="*/ 0 h 37"/>
                <a:gd name="T8" fmla="*/ 0 w 529"/>
                <a:gd name="T9" fmla="*/ 18 h 37"/>
                <a:gd name="T10" fmla="*/ 529 w 529"/>
                <a:gd name="T11" fmla="*/ 18 h 37"/>
                <a:gd name="T12" fmla="*/ 0 w 529"/>
                <a:gd name="T13" fmla="*/ 37 h 37"/>
                <a:gd name="T14" fmla="*/ 0 w 529"/>
                <a:gd name="T15" fmla="*/ 19 h 37"/>
                <a:gd name="T16" fmla="*/ 4 w 529"/>
                <a:gd name="T17" fmla="*/ 37 h 37"/>
                <a:gd name="T18" fmla="*/ 4 w 529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7">
                  <a:moveTo>
                    <a:pt x="525" y="18"/>
                  </a:moveTo>
                  <a:lnTo>
                    <a:pt x="525" y="0"/>
                  </a:lnTo>
                  <a:moveTo>
                    <a:pt x="529" y="18"/>
                  </a:moveTo>
                  <a:lnTo>
                    <a:pt x="529" y="0"/>
                  </a:lnTo>
                  <a:moveTo>
                    <a:pt x="0" y="18"/>
                  </a:moveTo>
                  <a:lnTo>
                    <a:pt x="529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1117" y="1318"/>
              <a:ext cx="6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 flipV="1">
              <a:off x="1474" y="1327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1557" y="1318"/>
              <a:ext cx="12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ne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 flipV="1">
              <a:off x="1988" y="1327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4" name="Rectangle 29"/>
            <p:cNvSpPr>
              <a:spLocks noChangeArrowheads="1"/>
            </p:cNvSpPr>
            <p:nvPr/>
          </p:nvSpPr>
          <p:spPr bwMode="auto">
            <a:xfrm>
              <a:off x="2070" y="1318"/>
              <a:ext cx="47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notequal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145" name="Line 30"/>
            <p:cNvSpPr>
              <a:spLocks noChangeShapeType="1"/>
            </p:cNvSpPr>
            <p:nvPr/>
          </p:nvSpPr>
          <p:spPr bwMode="auto">
            <a:xfrm flipV="1">
              <a:off x="4271" y="1327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7" name="Rectangle 31"/>
            <p:cNvSpPr>
              <a:spLocks noChangeArrowheads="1"/>
            </p:cNvSpPr>
            <p:nvPr/>
          </p:nvSpPr>
          <p:spPr bwMode="auto">
            <a:xfrm>
              <a:off x="4354" y="1318"/>
              <a:ext cx="29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Z = 0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148" name="Freeform 32"/>
            <p:cNvSpPr>
              <a:spLocks noEditPoints="1"/>
            </p:cNvSpPr>
            <p:nvPr/>
          </p:nvSpPr>
          <p:spPr bwMode="auto">
            <a:xfrm>
              <a:off x="786" y="1327"/>
              <a:ext cx="4852" cy="330"/>
            </a:xfrm>
            <a:custGeom>
              <a:avLst/>
              <a:gdLst>
                <a:gd name="T0" fmla="*/ 525 w 529"/>
                <a:gd name="T1" fmla="*/ 18 h 36"/>
                <a:gd name="T2" fmla="*/ 525 w 529"/>
                <a:gd name="T3" fmla="*/ 0 h 36"/>
                <a:gd name="T4" fmla="*/ 529 w 529"/>
                <a:gd name="T5" fmla="*/ 18 h 36"/>
                <a:gd name="T6" fmla="*/ 529 w 529"/>
                <a:gd name="T7" fmla="*/ 0 h 36"/>
                <a:gd name="T8" fmla="*/ 0 w 529"/>
                <a:gd name="T9" fmla="*/ 18 h 36"/>
                <a:gd name="T10" fmla="*/ 529 w 529"/>
                <a:gd name="T11" fmla="*/ 18 h 36"/>
                <a:gd name="T12" fmla="*/ 0 w 529"/>
                <a:gd name="T13" fmla="*/ 36 h 36"/>
                <a:gd name="T14" fmla="*/ 0 w 529"/>
                <a:gd name="T15" fmla="*/ 18 h 36"/>
                <a:gd name="T16" fmla="*/ 4 w 529"/>
                <a:gd name="T17" fmla="*/ 36 h 36"/>
                <a:gd name="T18" fmla="*/ 4 w 529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6">
                  <a:moveTo>
                    <a:pt x="525" y="18"/>
                  </a:moveTo>
                  <a:lnTo>
                    <a:pt x="525" y="0"/>
                  </a:lnTo>
                  <a:moveTo>
                    <a:pt x="529" y="18"/>
                  </a:moveTo>
                  <a:lnTo>
                    <a:pt x="529" y="0"/>
                  </a:lnTo>
                  <a:moveTo>
                    <a:pt x="0" y="18"/>
                  </a:moveTo>
                  <a:lnTo>
                    <a:pt x="529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9" name="Rectangle 33"/>
            <p:cNvSpPr>
              <a:spLocks noChangeArrowheads="1"/>
            </p:cNvSpPr>
            <p:nvPr/>
          </p:nvSpPr>
          <p:spPr bwMode="auto">
            <a:xfrm>
              <a:off x="1117" y="1492"/>
              <a:ext cx="6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150" name="Line 34"/>
            <p:cNvSpPr>
              <a:spLocks noChangeShapeType="1"/>
            </p:cNvSpPr>
            <p:nvPr/>
          </p:nvSpPr>
          <p:spPr bwMode="auto">
            <a:xfrm flipV="1">
              <a:off x="1474" y="1492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1" name="Rectangle 35"/>
            <p:cNvSpPr>
              <a:spLocks noChangeArrowheads="1"/>
            </p:cNvSpPr>
            <p:nvPr/>
          </p:nvSpPr>
          <p:spPr bwMode="auto">
            <a:xfrm>
              <a:off x="1557" y="1492"/>
              <a:ext cx="275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cs/hs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152" name="Line 36"/>
            <p:cNvSpPr>
              <a:spLocks noChangeShapeType="1"/>
            </p:cNvSpPr>
            <p:nvPr/>
          </p:nvSpPr>
          <p:spPr bwMode="auto">
            <a:xfrm flipV="1">
              <a:off x="1988" y="1492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3" name="Rectangle 37"/>
            <p:cNvSpPr>
              <a:spLocks noChangeArrowheads="1"/>
            </p:cNvSpPr>
            <p:nvPr/>
          </p:nvSpPr>
          <p:spPr bwMode="auto">
            <a:xfrm>
              <a:off x="2070" y="1492"/>
              <a:ext cx="1900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carry set/ unsigned higher or equal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154" name="Line 38"/>
            <p:cNvSpPr>
              <a:spLocks noChangeShapeType="1"/>
            </p:cNvSpPr>
            <p:nvPr/>
          </p:nvSpPr>
          <p:spPr bwMode="auto">
            <a:xfrm flipV="1">
              <a:off x="4271" y="1492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5" name="Rectangle 39"/>
            <p:cNvSpPr>
              <a:spLocks noChangeArrowheads="1"/>
            </p:cNvSpPr>
            <p:nvPr/>
          </p:nvSpPr>
          <p:spPr bwMode="auto">
            <a:xfrm>
              <a:off x="4354" y="1492"/>
              <a:ext cx="30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C = 1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156" name="Freeform 40"/>
            <p:cNvSpPr>
              <a:spLocks noEditPoints="1"/>
            </p:cNvSpPr>
            <p:nvPr/>
          </p:nvSpPr>
          <p:spPr bwMode="auto">
            <a:xfrm>
              <a:off x="786" y="1492"/>
              <a:ext cx="4852" cy="339"/>
            </a:xfrm>
            <a:custGeom>
              <a:avLst/>
              <a:gdLst>
                <a:gd name="T0" fmla="*/ 525 w 529"/>
                <a:gd name="T1" fmla="*/ 18 h 37"/>
                <a:gd name="T2" fmla="*/ 525 w 529"/>
                <a:gd name="T3" fmla="*/ 0 h 37"/>
                <a:gd name="T4" fmla="*/ 529 w 529"/>
                <a:gd name="T5" fmla="*/ 18 h 37"/>
                <a:gd name="T6" fmla="*/ 529 w 529"/>
                <a:gd name="T7" fmla="*/ 0 h 37"/>
                <a:gd name="T8" fmla="*/ 0 w 529"/>
                <a:gd name="T9" fmla="*/ 19 h 37"/>
                <a:gd name="T10" fmla="*/ 529 w 529"/>
                <a:gd name="T11" fmla="*/ 19 h 37"/>
                <a:gd name="T12" fmla="*/ 0 w 529"/>
                <a:gd name="T13" fmla="*/ 37 h 37"/>
                <a:gd name="T14" fmla="*/ 0 w 529"/>
                <a:gd name="T15" fmla="*/ 19 h 37"/>
                <a:gd name="T16" fmla="*/ 4 w 529"/>
                <a:gd name="T17" fmla="*/ 37 h 37"/>
                <a:gd name="T18" fmla="*/ 4 w 529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7">
                  <a:moveTo>
                    <a:pt x="525" y="18"/>
                  </a:moveTo>
                  <a:lnTo>
                    <a:pt x="525" y="0"/>
                  </a:lnTo>
                  <a:moveTo>
                    <a:pt x="529" y="18"/>
                  </a:moveTo>
                  <a:lnTo>
                    <a:pt x="529" y="0"/>
                  </a:lnTo>
                  <a:moveTo>
                    <a:pt x="0" y="19"/>
                  </a:moveTo>
                  <a:lnTo>
                    <a:pt x="529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7" name="Rectangle 41"/>
            <p:cNvSpPr>
              <a:spLocks noChangeArrowheads="1"/>
            </p:cNvSpPr>
            <p:nvPr/>
          </p:nvSpPr>
          <p:spPr bwMode="auto">
            <a:xfrm>
              <a:off x="1117" y="1666"/>
              <a:ext cx="6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3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158" name="Line 42"/>
            <p:cNvSpPr>
              <a:spLocks noChangeShapeType="1"/>
            </p:cNvSpPr>
            <p:nvPr/>
          </p:nvSpPr>
          <p:spPr bwMode="auto">
            <a:xfrm flipV="1">
              <a:off x="1474" y="1666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9" name="Rectangle 43"/>
            <p:cNvSpPr>
              <a:spLocks noChangeArrowheads="1"/>
            </p:cNvSpPr>
            <p:nvPr/>
          </p:nvSpPr>
          <p:spPr bwMode="auto">
            <a:xfrm>
              <a:off x="1557" y="1666"/>
              <a:ext cx="26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cc/lo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160" name="Line 44"/>
            <p:cNvSpPr>
              <a:spLocks noChangeShapeType="1"/>
            </p:cNvSpPr>
            <p:nvPr/>
          </p:nvSpPr>
          <p:spPr bwMode="auto">
            <a:xfrm flipV="1">
              <a:off x="1988" y="1666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1" name="Rectangle 45"/>
            <p:cNvSpPr>
              <a:spLocks noChangeArrowheads="1"/>
            </p:cNvSpPr>
            <p:nvPr/>
          </p:nvSpPr>
          <p:spPr bwMode="auto">
            <a:xfrm>
              <a:off x="2070" y="1666"/>
              <a:ext cx="1495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carry clear/ unsigned lower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162" name="Line 46"/>
            <p:cNvSpPr>
              <a:spLocks noChangeShapeType="1"/>
            </p:cNvSpPr>
            <p:nvPr/>
          </p:nvSpPr>
          <p:spPr bwMode="auto">
            <a:xfrm flipV="1">
              <a:off x="4271" y="1666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3" name="Rectangle 47"/>
            <p:cNvSpPr>
              <a:spLocks noChangeArrowheads="1"/>
            </p:cNvSpPr>
            <p:nvPr/>
          </p:nvSpPr>
          <p:spPr bwMode="auto">
            <a:xfrm>
              <a:off x="4354" y="1666"/>
              <a:ext cx="30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C = 0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164" name="Freeform 48"/>
            <p:cNvSpPr>
              <a:spLocks noEditPoints="1"/>
            </p:cNvSpPr>
            <p:nvPr/>
          </p:nvSpPr>
          <p:spPr bwMode="auto">
            <a:xfrm>
              <a:off x="786" y="1666"/>
              <a:ext cx="4852" cy="340"/>
            </a:xfrm>
            <a:custGeom>
              <a:avLst/>
              <a:gdLst>
                <a:gd name="T0" fmla="*/ 525 w 529"/>
                <a:gd name="T1" fmla="*/ 18 h 37"/>
                <a:gd name="T2" fmla="*/ 525 w 529"/>
                <a:gd name="T3" fmla="*/ 0 h 37"/>
                <a:gd name="T4" fmla="*/ 529 w 529"/>
                <a:gd name="T5" fmla="*/ 18 h 37"/>
                <a:gd name="T6" fmla="*/ 529 w 529"/>
                <a:gd name="T7" fmla="*/ 0 h 37"/>
                <a:gd name="T8" fmla="*/ 0 w 529"/>
                <a:gd name="T9" fmla="*/ 18 h 37"/>
                <a:gd name="T10" fmla="*/ 529 w 529"/>
                <a:gd name="T11" fmla="*/ 18 h 37"/>
                <a:gd name="T12" fmla="*/ 0 w 529"/>
                <a:gd name="T13" fmla="*/ 37 h 37"/>
                <a:gd name="T14" fmla="*/ 0 w 529"/>
                <a:gd name="T15" fmla="*/ 19 h 37"/>
                <a:gd name="T16" fmla="*/ 4 w 529"/>
                <a:gd name="T17" fmla="*/ 37 h 37"/>
                <a:gd name="T18" fmla="*/ 4 w 529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7">
                  <a:moveTo>
                    <a:pt x="525" y="18"/>
                  </a:moveTo>
                  <a:lnTo>
                    <a:pt x="525" y="0"/>
                  </a:lnTo>
                  <a:moveTo>
                    <a:pt x="529" y="18"/>
                  </a:moveTo>
                  <a:lnTo>
                    <a:pt x="529" y="0"/>
                  </a:lnTo>
                  <a:moveTo>
                    <a:pt x="0" y="18"/>
                  </a:moveTo>
                  <a:lnTo>
                    <a:pt x="529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5" name="Rectangle 49"/>
            <p:cNvSpPr>
              <a:spLocks noChangeArrowheads="1"/>
            </p:cNvSpPr>
            <p:nvPr/>
          </p:nvSpPr>
          <p:spPr bwMode="auto">
            <a:xfrm>
              <a:off x="1117" y="1832"/>
              <a:ext cx="6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166" name="Line 50"/>
            <p:cNvSpPr>
              <a:spLocks noChangeShapeType="1"/>
            </p:cNvSpPr>
            <p:nvPr/>
          </p:nvSpPr>
          <p:spPr bwMode="auto">
            <a:xfrm flipV="1">
              <a:off x="1474" y="1840"/>
              <a:ext cx="0" cy="16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7" name="Rectangle 51"/>
            <p:cNvSpPr>
              <a:spLocks noChangeArrowheads="1"/>
            </p:cNvSpPr>
            <p:nvPr/>
          </p:nvSpPr>
          <p:spPr bwMode="auto">
            <a:xfrm>
              <a:off x="1557" y="1832"/>
              <a:ext cx="145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mi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168" name="Line 52"/>
            <p:cNvSpPr>
              <a:spLocks noChangeShapeType="1"/>
            </p:cNvSpPr>
            <p:nvPr/>
          </p:nvSpPr>
          <p:spPr bwMode="auto">
            <a:xfrm flipV="1">
              <a:off x="1988" y="1840"/>
              <a:ext cx="0" cy="16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9" name="Rectangle 53"/>
            <p:cNvSpPr>
              <a:spLocks noChangeArrowheads="1"/>
            </p:cNvSpPr>
            <p:nvPr/>
          </p:nvSpPr>
          <p:spPr bwMode="auto">
            <a:xfrm>
              <a:off x="2070" y="1832"/>
              <a:ext cx="87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negative/ minus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170" name="Line 54"/>
            <p:cNvSpPr>
              <a:spLocks noChangeShapeType="1"/>
            </p:cNvSpPr>
            <p:nvPr/>
          </p:nvSpPr>
          <p:spPr bwMode="auto">
            <a:xfrm flipV="1">
              <a:off x="4271" y="1840"/>
              <a:ext cx="0" cy="16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1" name="Rectangle 55"/>
            <p:cNvSpPr>
              <a:spLocks noChangeArrowheads="1"/>
            </p:cNvSpPr>
            <p:nvPr/>
          </p:nvSpPr>
          <p:spPr bwMode="auto">
            <a:xfrm>
              <a:off x="4354" y="1832"/>
              <a:ext cx="31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N = 1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172" name="Freeform 56"/>
            <p:cNvSpPr>
              <a:spLocks noEditPoints="1"/>
            </p:cNvSpPr>
            <p:nvPr/>
          </p:nvSpPr>
          <p:spPr bwMode="auto">
            <a:xfrm>
              <a:off x="786" y="1840"/>
              <a:ext cx="4852" cy="331"/>
            </a:xfrm>
            <a:custGeom>
              <a:avLst/>
              <a:gdLst>
                <a:gd name="T0" fmla="*/ 525 w 529"/>
                <a:gd name="T1" fmla="*/ 18 h 36"/>
                <a:gd name="T2" fmla="*/ 525 w 529"/>
                <a:gd name="T3" fmla="*/ 0 h 36"/>
                <a:gd name="T4" fmla="*/ 529 w 529"/>
                <a:gd name="T5" fmla="*/ 18 h 36"/>
                <a:gd name="T6" fmla="*/ 529 w 529"/>
                <a:gd name="T7" fmla="*/ 0 h 36"/>
                <a:gd name="T8" fmla="*/ 0 w 529"/>
                <a:gd name="T9" fmla="*/ 18 h 36"/>
                <a:gd name="T10" fmla="*/ 529 w 529"/>
                <a:gd name="T11" fmla="*/ 18 h 36"/>
                <a:gd name="T12" fmla="*/ 0 w 529"/>
                <a:gd name="T13" fmla="*/ 36 h 36"/>
                <a:gd name="T14" fmla="*/ 0 w 529"/>
                <a:gd name="T15" fmla="*/ 18 h 36"/>
                <a:gd name="T16" fmla="*/ 4 w 529"/>
                <a:gd name="T17" fmla="*/ 36 h 36"/>
                <a:gd name="T18" fmla="*/ 4 w 529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6">
                  <a:moveTo>
                    <a:pt x="525" y="18"/>
                  </a:moveTo>
                  <a:lnTo>
                    <a:pt x="525" y="0"/>
                  </a:lnTo>
                  <a:moveTo>
                    <a:pt x="529" y="18"/>
                  </a:moveTo>
                  <a:lnTo>
                    <a:pt x="529" y="0"/>
                  </a:lnTo>
                  <a:moveTo>
                    <a:pt x="0" y="18"/>
                  </a:moveTo>
                  <a:lnTo>
                    <a:pt x="529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3" name="Rectangle 57"/>
            <p:cNvSpPr>
              <a:spLocks noChangeArrowheads="1"/>
            </p:cNvSpPr>
            <p:nvPr/>
          </p:nvSpPr>
          <p:spPr bwMode="auto">
            <a:xfrm>
              <a:off x="1117" y="2006"/>
              <a:ext cx="6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5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174" name="Line 58"/>
            <p:cNvSpPr>
              <a:spLocks noChangeShapeType="1"/>
            </p:cNvSpPr>
            <p:nvPr/>
          </p:nvSpPr>
          <p:spPr bwMode="auto">
            <a:xfrm flipV="1">
              <a:off x="1474" y="2006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5" name="Rectangle 59"/>
            <p:cNvSpPr>
              <a:spLocks noChangeArrowheads="1"/>
            </p:cNvSpPr>
            <p:nvPr/>
          </p:nvSpPr>
          <p:spPr bwMode="auto">
            <a:xfrm>
              <a:off x="1557" y="2006"/>
              <a:ext cx="10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pl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176" name="Line 60"/>
            <p:cNvSpPr>
              <a:spLocks noChangeShapeType="1"/>
            </p:cNvSpPr>
            <p:nvPr/>
          </p:nvSpPr>
          <p:spPr bwMode="auto">
            <a:xfrm flipV="1">
              <a:off x="1988" y="2006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7" name="Rectangle 61"/>
            <p:cNvSpPr>
              <a:spLocks noChangeArrowheads="1"/>
            </p:cNvSpPr>
            <p:nvPr/>
          </p:nvSpPr>
          <p:spPr bwMode="auto">
            <a:xfrm>
              <a:off x="2070" y="2006"/>
              <a:ext cx="1155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positive or zero/ plus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178" name="Line 62"/>
            <p:cNvSpPr>
              <a:spLocks noChangeShapeType="1"/>
            </p:cNvSpPr>
            <p:nvPr/>
          </p:nvSpPr>
          <p:spPr bwMode="auto">
            <a:xfrm flipV="1">
              <a:off x="4271" y="2006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79" name="Rectangle 63"/>
            <p:cNvSpPr>
              <a:spLocks noChangeArrowheads="1"/>
            </p:cNvSpPr>
            <p:nvPr/>
          </p:nvSpPr>
          <p:spPr bwMode="auto">
            <a:xfrm>
              <a:off x="4354" y="2006"/>
              <a:ext cx="31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N = 0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180" name="Freeform 64"/>
            <p:cNvSpPr>
              <a:spLocks noEditPoints="1"/>
            </p:cNvSpPr>
            <p:nvPr/>
          </p:nvSpPr>
          <p:spPr bwMode="auto">
            <a:xfrm>
              <a:off x="786" y="2006"/>
              <a:ext cx="4852" cy="339"/>
            </a:xfrm>
            <a:custGeom>
              <a:avLst/>
              <a:gdLst>
                <a:gd name="T0" fmla="*/ 525 w 529"/>
                <a:gd name="T1" fmla="*/ 18 h 37"/>
                <a:gd name="T2" fmla="*/ 525 w 529"/>
                <a:gd name="T3" fmla="*/ 0 h 37"/>
                <a:gd name="T4" fmla="*/ 529 w 529"/>
                <a:gd name="T5" fmla="*/ 18 h 37"/>
                <a:gd name="T6" fmla="*/ 529 w 529"/>
                <a:gd name="T7" fmla="*/ 0 h 37"/>
                <a:gd name="T8" fmla="*/ 0 w 529"/>
                <a:gd name="T9" fmla="*/ 19 h 37"/>
                <a:gd name="T10" fmla="*/ 529 w 529"/>
                <a:gd name="T11" fmla="*/ 19 h 37"/>
                <a:gd name="T12" fmla="*/ 0 w 529"/>
                <a:gd name="T13" fmla="*/ 37 h 37"/>
                <a:gd name="T14" fmla="*/ 0 w 529"/>
                <a:gd name="T15" fmla="*/ 19 h 37"/>
                <a:gd name="T16" fmla="*/ 4 w 529"/>
                <a:gd name="T17" fmla="*/ 37 h 37"/>
                <a:gd name="T18" fmla="*/ 4 w 529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7">
                  <a:moveTo>
                    <a:pt x="525" y="18"/>
                  </a:moveTo>
                  <a:lnTo>
                    <a:pt x="525" y="0"/>
                  </a:lnTo>
                  <a:moveTo>
                    <a:pt x="529" y="18"/>
                  </a:moveTo>
                  <a:lnTo>
                    <a:pt x="529" y="0"/>
                  </a:lnTo>
                  <a:moveTo>
                    <a:pt x="0" y="19"/>
                  </a:moveTo>
                  <a:lnTo>
                    <a:pt x="529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1" name="Rectangle 65"/>
            <p:cNvSpPr>
              <a:spLocks noChangeArrowheads="1"/>
            </p:cNvSpPr>
            <p:nvPr/>
          </p:nvSpPr>
          <p:spPr bwMode="auto">
            <a:xfrm>
              <a:off x="1117" y="2180"/>
              <a:ext cx="6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6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182" name="Line 66"/>
            <p:cNvSpPr>
              <a:spLocks noChangeShapeType="1"/>
            </p:cNvSpPr>
            <p:nvPr/>
          </p:nvSpPr>
          <p:spPr bwMode="auto">
            <a:xfrm flipV="1">
              <a:off x="1474" y="2180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3" name="Rectangle 67"/>
            <p:cNvSpPr>
              <a:spLocks noChangeArrowheads="1"/>
            </p:cNvSpPr>
            <p:nvPr/>
          </p:nvSpPr>
          <p:spPr bwMode="auto">
            <a:xfrm>
              <a:off x="1557" y="2180"/>
              <a:ext cx="12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vs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184" name="Line 68"/>
            <p:cNvSpPr>
              <a:spLocks noChangeShapeType="1"/>
            </p:cNvSpPr>
            <p:nvPr/>
          </p:nvSpPr>
          <p:spPr bwMode="auto">
            <a:xfrm flipV="1">
              <a:off x="1988" y="2180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5" name="Rectangle 69"/>
            <p:cNvSpPr>
              <a:spLocks noChangeArrowheads="1"/>
            </p:cNvSpPr>
            <p:nvPr/>
          </p:nvSpPr>
          <p:spPr bwMode="auto">
            <a:xfrm>
              <a:off x="2070" y="2180"/>
              <a:ext cx="495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overflow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186" name="Line 70"/>
            <p:cNvSpPr>
              <a:spLocks noChangeShapeType="1"/>
            </p:cNvSpPr>
            <p:nvPr/>
          </p:nvSpPr>
          <p:spPr bwMode="auto">
            <a:xfrm flipV="1">
              <a:off x="4271" y="2180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7" name="Rectangle 71"/>
            <p:cNvSpPr>
              <a:spLocks noChangeArrowheads="1"/>
            </p:cNvSpPr>
            <p:nvPr/>
          </p:nvSpPr>
          <p:spPr bwMode="auto">
            <a:xfrm>
              <a:off x="4354" y="2180"/>
              <a:ext cx="31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V = 1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188" name="Freeform 72"/>
            <p:cNvSpPr>
              <a:spLocks noEditPoints="1"/>
            </p:cNvSpPr>
            <p:nvPr/>
          </p:nvSpPr>
          <p:spPr bwMode="auto">
            <a:xfrm>
              <a:off x="786" y="2180"/>
              <a:ext cx="4852" cy="339"/>
            </a:xfrm>
            <a:custGeom>
              <a:avLst/>
              <a:gdLst>
                <a:gd name="T0" fmla="*/ 525 w 529"/>
                <a:gd name="T1" fmla="*/ 18 h 37"/>
                <a:gd name="T2" fmla="*/ 525 w 529"/>
                <a:gd name="T3" fmla="*/ 0 h 37"/>
                <a:gd name="T4" fmla="*/ 529 w 529"/>
                <a:gd name="T5" fmla="*/ 18 h 37"/>
                <a:gd name="T6" fmla="*/ 529 w 529"/>
                <a:gd name="T7" fmla="*/ 0 h 37"/>
                <a:gd name="T8" fmla="*/ 0 w 529"/>
                <a:gd name="T9" fmla="*/ 18 h 37"/>
                <a:gd name="T10" fmla="*/ 529 w 529"/>
                <a:gd name="T11" fmla="*/ 18 h 37"/>
                <a:gd name="T12" fmla="*/ 0 w 529"/>
                <a:gd name="T13" fmla="*/ 37 h 37"/>
                <a:gd name="T14" fmla="*/ 0 w 529"/>
                <a:gd name="T15" fmla="*/ 19 h 37"/>
                <a:gd name="T16" fmla="*/ 4 w 529"/>
                <a:gd name="T17" fmla="*/ 37 h 37"/>
                <a:gd name="T18" fmla="*/ 4 w 529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7">
                  <a:moveTo>
                    <a:pt x="525" y="18"/>
                  </a:moveTo>
                  <a:lnTo>
                    <a:pt x="525" y="0"/>
                  </a:lnTo>
                  <a:moveTo>
                    <a:pt x="529" y="18"/>
                  </a:moveTo>
                  <a:lnTo>
                    <a:pt x="529" y="0"/>
                  </a:lnTo>
                  <a:moveTo>
                    <a:pt x="0" y="18"/>
                  </a:moveTo>
                  <a:lnTo>
                    <a:pt x="529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9" name="Rectangle 73"/>
            <p:cNvSpPr>
              <a:spLocks noChangeArrowheads="1"/>
            </p:cNvSpPr>
            <p:nvPr/>
          </p:nvSpPr>
          <p:spPr bwMode="auto">
            <a:xfrm>
              <a:off x="1117" y="2345"/>
              <a:ext cx="6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7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190" name="Line 74"/>
            <p:cNvSpPr>
              <a:spLocks noChangeShapeType="1"/>
            </p:cNvSpPr>
            <p:nvPr/>
          </p:nvSpPr>
          <p:spPr bwMode="auto">
            <a:xfrm flipV="1">
              <a:off x="1474" y="2354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1" name="Rectangle 75"/>
            <p:cNvSpPr>
              <a:spLocks noChangeArrowheads="1"/>
            </p:cNvSpPr>
            <p:nvPr/>
          </p:nvSpPr>
          <p:spPr bwMode="auto">
            <a:xfrm>
              <a:off x="1557" y="2345"/>
              <a:ext cx="12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vc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192" name="Line 76"/>
            <p:cNvSpPr>
              <a:spLocks noChangeShapeType="1"/>
            </p:cNvSpPr>
            <p:nvPr/>
          </p:nvSpPr>
          <p:spPr bwMode="auto">
            <a:xfrm flipV="1">
              <a:off x="1988" y="2354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3" name="Rectangle 77"/>
            <p:cNvSpPr>
              <a:spLocks noChangeArrowheads="1"/>
            </p:cNvSpPr>
            <p:nvPr/>
          </p:nvSpPr>
          <p:spPr bwMode="auto">
            <a:xfrm>
              <a:off x="2070" y="2345"/>
              <a:ext cx="666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no overflow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194" name="Line 78"/>
            <p:cNvSpPr>
              <a:spLocks noChangeShapeType="1"/>
            </p:cNvSpPr>
            <p:nvPr/>
          </p:nvSpPr>
          <p:spPr bwMode="auto">
            <a:xfrm flipV="1">
              <a:off x="4271" y="2354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5" name="Rectangle 79"/>
            <p:cNvSpPr>
              <a:spLocks noChangeArrowheads="1"/>
            </p:cNvSpPr>
            <p:nvPr/>
          </p:nvSpPr>
          <p:spPr bwMode="auto">
            <a:xfrm>
              <a:off x="4354" y="2345"/>
              <a:ext cx="31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V = 0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196" name="Freeform 80"/>
            <p:cNvSpPr>
              <a:spLocks noEditPoints="1"/>
            </p:cNvSpPr>
            <p:nvPr/>
          </p:nvSpPr>
          <p:spPr bwMode="auto">
            <a:xfrm>
              <a:off x="786" y="2354"/>
              <a:ext cx="4852" cy="330"/>
            </a:xfrm>
            <a:custGeom>
              <a:avLst/>
              <a:gdLst>
                <a:gd name="T0" fmla="*/ 525 w 529"/>
                <a:gd name="T1" fmla="*/ 18 h 36"/>
                <a:gd name="T2" fmla="*/ 525 w 529"/>
                <a:gd name="T3" fmla="*/ 0 h 36"/>
                <a:gd name="T4" fmla="*/ 529 w 529"/>
                <a:gd name="T5" fmla="*/ 18 h 36"/>
                <a:gd name="T6" fmla="*/ 529 w 529"/>
                <a:gd name="T7" fmla="*/ 0 h 36"/>
                <a:gd name="T8" fmla="*/ 0 w 529"/>
                <a:gd name="T9" fmla="*/ 18 h 36"/>
                <a:gd name="T10" fmla="*/ 529 w 529"/>
                <a:gd name="T11" fmla="*/ 18 h 36"/>
                <a:gd name="T12" fmla="*/ 0 w 529"/>
                <a:gd name="T13" fmla="*/ 36 h 36"/>
                <a:gd name="T14" fmla="*/ 0 w 529"/>
                <a:gd name="T15" fmla="*/ 18 h 36"/>
                <a:gd name="T16" fmla="*/ 4 w 529"/>
                <a:gd name="T17" fmla="*/ 36 h 36"/>
                <a:gd name="T18" fmla="*/ 4 w 529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6">
                  <a:moveTo>
                    <a:pt x="525" y="18"/>
                  </a:moveTo>
                  <a:lnTo>
                    <a:pt x="525" y="0"/>
                  </a:lnTo>
                  <a:moveTo>
                    <a:pt x="529" y="18"/>
                  </a:moveTo>
                  <a:lnTo>
                    <a:pt x="529" y="0"/>
                  </a:lnTo>
                  <a:moveTo>
                    <a:pt x="0" y="18"/>
                  </a:moveTo>
                  <a:lnTo>
                    <a:pt x="529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7" name="Rectangle 81"/>
            <p:cNvSpPr>
              <a:spLocks noChangeArrowheads="1"/>
            </p:cNvSpPr>
            <p:nvPr/>
          </p:nvSpPr>
          <p:spPr bwMode="auto">
            <a:xfrm>
              <a:off x="1117" y="2519"/>
              <a:ext cx="6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8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198" name="Line 82"/>
            <p:cNvSpPr>
              <a:spLocks noChangeShapeType="1"/>
            </p:cNvSpPr>
            <p:nvPr/>
          </p:nvSpPr>
          <p:spPr bwMode="auto">
            <a:xfrm flipV="1">
              <a:off x="1474" y="2519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99" name="Rectangle 83"/>
            <p:cNvSpPr>
              <a:spLocks noChangeArrowheads="1"/>
            </p:cNvSpPr>
            <p:nvPr/>
          </p:nvSpPr>
          <p:spPr bwMode="auto">
            <a:xfrm>
              <a:off x="1557" y="2519"/>
              <a:ext cx="10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hi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00" name="Line 84"/>
            <p:cNvSpPr>
              <a:spLocks noChangeShapeType="1"/>
            </p:cNvSpPr>
            <p:nvPr/>
          </p:nvSpPr>
          <p:spPr bwMode="auto">
            <a:xfrm flipV="1">
              <a:off x="1988" y="2519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1" name="Rectangle 85"/>
            <p:cNvSpPr>
              <a:spLocks noChangeArrowheads="1"/>
            </p:cNvSpPr>
            <p:nvPr/>
          </p:nvSpPr>
          <p:spPr bwMode="auto">
            <a:xfrm>
              <a:off x="2070" y="2519"/>
              <a:ext cx="88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unsigned higher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202" name="Line 86"/>
            <p:cNvSpPr>
              <a:spLocks noChangeShapeType="1"/>
            </p:cNvSpPr>
            <p:nvPr/>
          </p:nvSpPr>
          <p:spPr bwMode="auto">
            <a:xfrm flipV="1">
              <a:off x="4271" y="2519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3" name="Rectangle 87"/>
            <p:cNvSpPr>
              <a:spLocks noChangeArrowheads="1"/>
            </p:cNvSpPr>
            <p:nvPr/>
          </p:nvSpPr>
          <p:spPr bwMode="auto">
            <a:xfrm>
              <a:off x="4354" y="2519"/>
              <a:ext cx="93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(C = 1) ∧ (Z = 0)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206" name="Freeform 90"/>
            <p:cNvSpPr>
              <a:spLocks noEditPoints="1"/>
            </p:cNvSpPr>
            <p:nvPr/>
          </p:nvSpPr>
          <p:spPr bwMode="auto">
            <a:xfrm>
              <a:off x="786" y="2519"/>
              <a:ext cx="4852" cy="340"/>
            </a:xfrm>
            <a:custGeom>
              <a:avLst/>
              <a:gdLst>
                <a:gd name="T0" fmla="*/ 525 w 529"/>
                <a:gd name="T1" fmla="*/ 18 h 37"/>
                <a:gd name="T2" fmla="*/ 525 w 529"/>
                <a:gd name="T3" fmla="*/ 0 h 37"/>
                <a:gd name="T4" fmla="*/ 529 w 529"/>
                <a:gd name="T5" fmla="*/ 18 h 37"/>
                <a:gd name="T6" fmla="*/ 529 w 529"/>
                <a:gd name="T7" fmla="*/ 0 h 37"/>
                <a:gd name="T8" fmla="*/ 0 w 529"/>
                <a:gd name="T9" fmla="*/ 19 h 37"/>
                <a:gd name="T10" fmla="*/ 529 w 529"/>
                <a:gd name="T11" fmla="*/ 19 h 37"/>
                <a:gd name="T12" fmla="*/ 0 w 529"/>
                <a:gd name="T13" fmla="*/ 37 h 37"/>
                <a:gd name="T14" fmla="*/ 0 w 529"/>
                <a:gd name="T15" fmla="*/ 19 h 37"/>
                <a:gd name="T16" fmla="*/ 4 w 529"/>
                <a:gd name="T17" fmla="*/ 37 h 37"/>
                <a:gd name="T18" fmla="*/ 4 w 529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7">
                  <a:moveTo>
                    <a:pt x="525" y="18"/>
                  </a:moveTo>
                  <a:lnTo>
                    <a:pt x="525" y="0"/>
                  </a:lnTo>
                  <a:moveTo>
                    <a:pt x="529" y="18"/>
                  </a:moveTo>
                  <a:lnTo>
                    <a:pt x="529" y="0"/>
                  </a:lnTo>
                  <a:moveTo>
                    <a:pt x="0" y="19"/>
                  </a:moveTo>
                  <a:lnTo>
                    <a:pt x="529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7" name="Rectangle 91"/>
            <p:cNvSpPr>
              <a:spLocks noChangeArrowheads="1"/>
            </p:cNvSpPr>
            <p:nvPr/>
          </p:nvSpPr>
          <p:spPr bwMode="auto">
            <a:xfrm>
              <a:off x="1117" y="2694"/>
              <a:ext cx="6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9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08" name="Line 92"/>
            <p:cNvSpPr>
              <a:spLocks noChangeShapeType="1"/>
            </p:cNvSpPr>
            <p:nvPr/>
          </p:nvSpPr>
          <p:spPr bwMode="auto">
            <a:xfrm flipV="1">
              <a:off x="1474" y="2693"/>
              <a:ext cx="0" cy="16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9" name="Rectangle 93"/>
            <p:cNvSpPr>
              <a:spLocks noChangeArrowheads="1"/>
            </p:cNvSpPr>
            <p:nvPr/>
          </p:nvSpPr>
          <p:spPr bwMode="auto">
            <a:xfrm>
              <a:off x="1557" y="2694"/>
              <a:ext cx="9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ls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10" name="Line 94"/>
            <p:cNvSpPr>
              <a:spLocks noChangeShapeType="1"/>
            </p:cNvSpPr>
            <p:nvPr/>
          </p:nvSpPr>
          <p:spPr bwMode="auto">
            <a:xfrm flipV="1">
              <a:off x="1988" y="2693"/>
              <a:ext cx="0" cy="16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1" name="Rectangle 95"/>
            <p:cNvSpPr>
              <a:spLocks noChangeArrowheads="1"/>
            </p:cNvSpPr>
            <p:nvPr/>
          </p:nvSpPr>
          <p:spPr bwMode="auto">
            <a:xfrm>
              <a:off x="2070" y="2694"/>
              <a:ext cx="132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unsigned lower or equal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212" name="Line 96"/>
            <p:cNvSpPr>
              <a:spLocks noChangeShapeType="1"/>
            </p:cNvSpPr>
            <p:nvPr/>
          </p:nvSpPr>
          <p:spPr bwMode="auto">
            <a:xfrm flipV="1">
              <a:off x="4271" y="2693"/>
              <a:ext cx="0" cy="16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3" name="Rectangle 97"/>
            <p:cNvSpPr>
              <a:spLocks noChangeArrowheads="1"/>
            </p:cNvSpPr>
            <p:nvPr/>
          </p:nvSpPr>
          <p:spPr bwMode="auto">
            <a:xfrm>
              <a:off x="4354" y="2694"/>
              <a:ext cx="93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(C = 0) ∨ (Z = 1)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216" name="Freeform 100"/>
            <p:cNvSpPr>
              <a:spLocks noEditPoints="1"/>
            </p:cNvSpPr>
            <p:nvPr/>
          </p:nvSpPr>
          <p:spPr bwMode="auto">
            <a:xfrm>
              <a:off x="786" y="2693"/>
              <a:ext cx="4852" cy="340"/>
            </a:xfrm>
            <a:custGeom>
              <a:avLst/>
              <a:gdLst>
                <a:gd name="T0" fmla="*/ 525 w 529"/>
                <a:gd name="T1" fmla="*/ 18 h 37"/>
                <a:gd name="T2" fmla="*/ 525 w 529"/>
                <a:gd name="T3" fmla="*/ 0 h 37"/>
                <a:gd name="T4" fmla="*/ 529 w 529"/>
                <a:gd name="T5" fmla="*/ 18 h 37"/>
                <a:gd name="T6" fmla="*/ 529 w 529"/>
                <a:gd name="T7" fmla="*/ 0 h 37"/>
                <a:gd name="T8" fmla="*/ 0 w 529"/>
                <a:gd name="T9" fmla="*/ 18 h 37"/>
                <a:gd name="T10" fmla="*/ 529 w 529"/>
                <a:gd name="T11" fmla="*/ 18 h 37"/>
                <a:gd name="T12" fmla="*/ 0 w 529"/>
                <a:gd name="T13" fmla="*/ 37 h 37"/>
                <a:gd name="T14" fmla="*/ 0 w 529"/>
                <a:gd name="T15" fmla="*/ 19 h 37"/>
                <a:gd name="T16" fmla="*/ 4 w 529"/>
                <a:gd name="T17" fmla="*/ 37 h 37"/>
                <a:gd name="T18" fmla="*/ 4 w 529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7">
                  <a:moveTo>
                    <a:pt x="525" y="18"/>
                  </a:moveTo>
                  <a:lnTo>
                    <a:pt x="525" y="0"/>
                  </a:lnTo>
                  <a:moveTo>
                    <a:pt x="529" y="18"/>
                  </a:moveTo>
                  <a:lnTo>
                    <a:pt x="529" y="0"/>
                  </a:lnTo>
                  <a:moveTo>
                    <a:pt x="0" y="18"/>
                  </a:moveTo>
                  <a:lnTo>
                    <a:pt x="529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7" name="Rectangle 101"/>
            <p:cNvSpPr>
              <a:spLocks noChangeArrowheads="1"/>
            </p:cNvSpPr>
            <p:nvPr/>
          </p:nvSpPr>
          <p:spPr bwMode="auto">
            <a:xfrm>
              <a:off x="1080" y="2859"/>
              <a:ext cx="13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10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18" name="Line 102"/>
            <p:cNvSpPr>
              <a:spLocks noChangeShapeType="1"/>
            </p:cNvSpPr>
            <p:nvPr/>
          </p:nvSpPr>
          <p:spPr bwMode="auto">
            <a:xfrm flipV="1">
              <a:off x="1474" y="2868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19" name="Rectangle 103"/>
            <p:cNvSpPr>
              <a:spLocks noChangeArrowheads="1"/>
            </p:cNvSpPr>
            <p:nvPr/>
          </p:nvSpPr>
          <p:spPr bwMode="auto">
            <a:xfrm>
              <a:off x="1557" y="2859"/>
              <a:ext cx="12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ge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20" name="Line 104"/>
            <p:cNvSpPr>
              <a:spLocks noChangeShapeType="1"/>
            </p:cNvSpPr>
            <p:nvPr/>
          </p:nvSpPr>
          <p:spPr bwMode="auto">
            <a:xfrm flipV="1">
              <a:off x="1988" y="2868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1" name="Rectangle 105"/>
            <p:cNvSpPr>
              <a:spLocks noChangeArrowheads="1"/>
            </p:cNvSpPr>
            <p:nvPr/>
          </p:nvSpPr>
          <p:spPr bwMode="auto">
            <a:xfrm>
              <a:off x="2070" y="2859"/>
              <a:ext cx="152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signed greater than or equal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222" name="Line 106"/>
            <p:cNvSpPr>
              <a:spLocks noChangeShapeType="1"/>
            </p:cNvSpPr>
            <p:nvPr/>
          </p:nvSpPr>
          <p:spPr bwMode="auto">
            <a:xfrm flipV="1">
              <a:off x="4271" y="2868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3" name="Rectangle 107"/>
            <p:cNvSpPr>
              <a:spLocks noChangeArrowheads="1"/>
            </p:cNvSpPr>
            <p:nvPr/>
          </p:nvSpPr>
          <p:spPr bwMode="auto">
            <a:xfrm>
              <a:off x="4354" y="2859"/>
              <a:ext cx="31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N = 0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224" name="Freeform 108"/>
            <p:cNvSpPr>
              <a:spLocks noEditPoints="1"/>
            </p:cNvSpPr>
            <p:nvPr/>
          </p:nvSpPr>
          <p:spPr bwMode="auto">
            <a:xfrm>
              <a:off x="786" y="2868"/>
              <a:ext cx="4852" cy="330"/>
            </a:xfrm>
            <a:custGeom>
              <a:avLst/>
              <a:gdLst>
                <a:gd name="T0" fmla="*/ 525 w 529"/>
                <a:gd name="T1" fmla="*/ 18 h 36"/>
                <a:gd name="T2" fmla="*/ 525 w 529"/>
                <a:gd name="T3" fmla="*/ 0 h 36"/>
                <a:gd name="T4" fmla="*/ 529 w 529"/>
                <a:gd name="T5" fmla="*/ 18 h 36"/>
                <a:gd name="T6" fmla="*/ 529 w 529"/>
                <a:gd name="T7" fmla="*/ 0 h 36"/>
                <a:gd name="T8" fmla="*/ 0 w 529"/>
                <a:gd name="T9" fmla="*/ 18 h 36"/>
                <a:gd name="T10" fmla="*/ 529 w 529"/>
                <a:gd name="T11" fmla="*/ 18 h 36"/>
                <a:gd name="T12" fmla="*/ 0 w 529"/>
                <a:gd name="T13" fmla="*/ 36 h 36"/>
                <a:gd name="T14" fmla="*/ 0 w 529"/>
                <a:gd name="T15" fmla="*/ 18 h 36"/>
                <a:gd name="T16" fmla="*/ 4 w 529"/>
                <a:gd name="T17" fmla="*/ 36 h 36"/>
                <a:gd name="T18" fmla="*/ 4 w 529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6">
                  <a:moveTo>
                    <a:pt x="525" y="18"/>
                  </a:moveTo>
                  <a:lnTo>
                    <a:pt x="525" y="0"/>
                  </a:lnTo>
                  <a:moveTo>
                    <a:pt x="529" y="18"/>
                  </a:moveTo>
                  <a:lnTo>
                    <a:pt x="529" y="0"/>
                  </a:lnTo>
                  <a:moveTo>
                    <a:pt x="0" y="18"/>
                  </a:moveTo>
                  <a:lnTo>
                    <a:pt x="529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5" name="Rectangle 109"/>
            <p:cNvSpPr>
              <a:spLocks noChangeArrowheads="1"/>
            </p:cNvSpPr>
            <p:nvPr/>
          </p:nvSpPr>
          <p:spPr bwMode="auto">
            <a:xfrm>
              <a:off x="1080" y="3033"/>
              <a:ext cx="132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11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26" name="Line 110"/>
            <p:cNvSpPr>
              <a:spLocks noChangeShapeType="1"/>
            </p:cNvSpPr>
            <p:nvPr/>
          </p:nvSpPr>
          <p:spPr bwMode="auto">
            <a:xfrm flipV="1">
              <a:off x="1474" y="3033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7" name="Rectangle 111"/>
            <p:cNvSpPr>
              <a:spLocks noChangeArrowheads="1"/>
            </p:cNvSpPr>
            <p:nvPr/>
          </p:nvSpPr>
          <p:spPr bwMode="auto">
            <a:xfrm>
              <a:off x="1557" y="3033"/>
              <a:ext cx="7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lt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28" name="Line 112"/>
            <p:cNvSpPr>
              <a:spLocks noChangeShapeType="1"/>
            </p:cNvSpPr>
            <p:nvPr/>
          </p:nvSpPr>
          <p:spPr bwMode="auto">
            <a:xfrm flipV="1">
              <a:off x="1988" y="3033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29" name="Rectangle 113"/>
            <p:cNvSpPr>
              <a:spLocks noChangeArrowheads="1"/>
            </p:cNvSpPr>
            <p:nvPr/>
          </p:nvSpPr>
          <p:spPr bwMode="auto">
            <a:xfrm>
              <a:off x="2070" y="3033"/>
              <a:ext cx="86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signed less than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230" name="Line 114"/>
            <p:cNvSpPr>
              <a:spLocks noChangeShapeType="1"/>
            </p:cNvSpPr>
            <p:nvPr/>
          </p:nvSpPr>
          <p:spPr bwMode="auto">
            <a:xfrm flipV="1">
              <a:off x="4271" y="3033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31" name="Rectangle 115"/>
            <p:cNvSpPr>
              <a:spLocks noChangeArrowheads="1"/>
            </p:cNvSpPr>
            <p:nvPr/>
          </p:nvSpPr>
          <p:spPr bwMode="auto">
            <a:xfrm>
              <a:off x="4354" y="3033"/>
              <a:ext cx="31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N = 1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232" name="Freeform 116"/>
            <p:cNvSpPr>
              <a:spLocks noEditPoints="1"/>
            </p:cNvSpPr>
            <p:nvPr/>
          </p:nvSpPr>
          <p:spPr bwMode="auto">
            <a:xfrm>
              <a:off x="786" y="3033"/>
              <a:ext cx="4852" cy="339"/>
            </a:xfrm>
            <a:custGeom>
              <a:avLst/>
              <a:gdLst>
                <a:gd name="T0" fmla="*/ 525 w 529"/>
                <a:gd name="T1" fmla="*/ 18 h 37"/>
                <a:gd name="T2" fmla="*/ 525 w 529"/>
                <a:gd name="T3" fmla="*/ 0 h 37"/>
                <a:gd name="T4" fmla="*/ 529 w 529"/>
                <a:gd name="T5" fmla="*/ 18 h 37"/>
                <a:gd name="T6" fmla="*/ 529 w 529"/>
                <a:gd name="T7" fmla="*/ 0 h 37"/>
                <a:gd name="T8" fmla="*/ 0 w 529"/>
                <a:gd name="T9" fmla="*/ 19 h 37"/>
                <a:gd name="T10" fmla="*/ 529 w 529"/>
                <a:gd name="T11" fmla="*/ 19 h 37"/>
                <a:gd name="T12" fmla="*/ 0 w 529"/>
                <a:gd name="T13" fmla="*/ 37 h 37"/>
                <a:gd name="T14" fmla="*/ 0 w 529"/>
                <a:gd name="T15" fmla="*/ 19 h 37"/>
                <a:gd name="T16" fmla="*/ 4 w 529"/>
                <a:gd name="T17" fmla="*/ 37 h 37"/>
                <a:gd name="T18" fmla="*/ 4 w 529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7">
                  <a:moveTo>
                    <a:pt x="525" y="18"/>
                  </a:moveTo>
                  <a:lnTo>
                    <a:pt x="525" y="0"/>
                  </a:lnTo>
                  <a:moveTo>
                    <a:pt x="529" y="18"/>
                  </a:moveTo>
                  <a:lnTo>
                    <a:pt x="529" y="0"/>
                  </a:lnTo>
                  <a:moveTo>
                    <a:pt x="0" y="19"/>
                  </a:moveTo>
                  <a:lnTo>
                    <a:pt x="529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33" name="Rectangle 117"/>
            <p:cNvSpPr>
              <a:spLocks noChangeArrowheads="1"/>
            </p:cNvSpPr>
            <p:nvPr/>
          </p:nvSpPr>
          <p:spPr bwMode="auto">
            <a:xfrm>
              <a:off x="1080" y="3207"/>
              <a:ext cx="13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12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34" name="Line 118"/>
            <p:cNvSpPr>
              <a:spLocks noChangeShapeType="1"/>
            </p:cNvSpPr>
            <p:nvPr/>
          </p:nvSpPr>
          <p:spPr bwMode="auto">
            <a:xfrm flipV="1">
              <a:off x="1474" y="3207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35" name="Rectangle 119"/>
            <p:cNvSpPr>
              <a:spLocks noChangeArrowheads="1"/>
            </p:cNvSpPr>
            <p:nvPr/>
          </p:nvSpPr>
          <p:spPr bwMode="auto">
            <a:xfrm>
              <a:off x="1557" y="3207"/>
              <a:ext cx="10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gt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36" name="Line 120"/>
            <p:cNvSpPr>
              <a:spLocks noChangeShapeType="1"/>
            </p:cNvSpPr>
            <p:nvPr/>
          </p:nvSpPr>
          <p:spPr bwMode="auto">
            <a:xfrm flipV="1">
              <a:off x="1988" y="3207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37" name="Rectangle 121"/>
            <p:cNvSpPr>
              <a:spLocks noChangeArrowheads="1"/>
            </p:cNvSpPr>
            <p:nvPr/>
          </p:nvSpPr>
          <p:spPr bwMode="auto">
            <a:xfrm>
              <a:off x="2070" y="3207"/>
              <a:ext cx="104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signed greater than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238" name="Line 122"/>
            <p:cNvSpPr>
              <a:spLocks noChangeShapeType="1"/>
            </p:cNvSpPr>
            <p:nvPr/>
          </p:nvSpPr>
          <p:spPr bwMode="auto">
            <a:xfrm flipV="1">
              <a:off x="4271" y="3207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39" name="Rectangle 123"/>
            <p:cNvSpPr>
              <a:spLocks noChangeArrowheads="1"/>
            </p:cNvSpPr>
            <p:nvPr/>
          </p:nvSpPr>
          <p:spPr bwMode="auto">
            <a:xfrm>
              <a:off x="4354" y="3207"/>
              <a:ext cx="978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(Z = 0) ∧ ( N = 0)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242" name="Freeform 126"/>
            <p:cNvSpPr>
              <a:spLocks noEditPoints="1"/>
            </p:cNvSpPr>
            <p:nvPr/>
          </p:nvSpPr>
          <p:spPr bwMode="auto">
            <a:xfrm>
              <a:off x="786" y="3207"/>
              <a:ext cx="4852" cy="339"/>
            </a:xfrm>
            <a:custGeom>
              <a:avLst/>
              <a:gdLst>
                <a:gd name="T0" fmla="*/ 525 w 529"/>
                <a:gd name="T1" fmla="*/ 18 h 37"/>
                <a:gd name="T2" fmla="*/ 525 w 529"/>
                <a:gd name="T3" fmla="*/ 0 h 37"/>
                <a:gd name="T4" fmla="*/ 529 w 529"/>
                <a:gd name="T5" fmla="*/ 18 h 37"/>
                <a:gd name="T6" fmla="*/ 529 w 529"/>
                <a:gd name="T7" fmla="*/ 0 h 37"/>
                <a:gd name="T8" fmla="*/ 0 w 529"/>
                <a:gd name="T9" fmla="*/ 18 h 37"/>
                <a:gd name="T10" fmla="*/ 529 w 529"/>
                <a:gd name="T11" fmla="*/ 18 h 37"/>
                <a:gd name="T12" fmla="*/ 0 w 529"/>
                <a:gd name="T13" fmla="*/ 37 h 37"/>
                <a:gd name="T14" fmla="*/ 0 w 529"/>
                <a:gd name="T15" fmla="*/ 19 h 37"/>
                <a:gd name="T16" fmla="*/ 4 w 529"/>
                <a:gd name="T17" fmla="*/ 37 h 37"/>
                <a:gd name="T18" fmla="*/ 4 w 529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7">
                  <a:moveTo>
                    <a:pt x="525" y="18"/>
                  </a:moveTo>
                  <a:lnTo>
                    <a:pt x="525" y="0"/>
                  </a:lnTo>
                  <a:moveTo>
                    <a:pt x="529" y="18"/>
                  </a:moveTo>
                  <a:lnTo>
                    <a:pt x="529" y="0"/>
                  </a:lnTo>
                  <a:moveTo>
                    <a:pt x="0" y="18"/>
                  </a:moveTo>
                  <a:lnTo>
                    <a:pt x="529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3" name="Rectangle 127"/>
            <p:cNvSpPr>
              <a:spLocks noChangeArrowheads="1"/>
            </p:cNvSpPr>
            <p:nvPr/>
          </p:nvSpPr>
          <p:spPr bwMode="auto">
            <a:xfrm>
              <a:off x="1080" y="3372"/>
              <a:ext cx="13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13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44" name="Line 128"/>
            <p:cNvSpPr>
              <a:spLocks noChangeShapeType="1"/>
            </p:cNvSpPr>
            <p:nvPr/>
          </p:nvSpPr>
          <p:spPr bwMode="auto">
            <a:xfrm flipV="1">
              <a:off x="1474" y="3381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5" name="Rectangle 129"/>
            <p:cNvSpPr>
              <a:spLocks noChangeArrowheads="1"/>
            </p:cNvSpPr>
            <p:nvPr/>
          </p:nvSpPr>
          <p:spPr bwMode="auto">
            <a:xfrm>
              <a:off x="1557" y="3372"/>
              <a:ext cx="9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46" name="Line 130"/>
            <p:cNvSpPr>
              <a:spLocks noChangeShapeType="1"/>
            </p:cNvSpPr>
            <p:nvPr/>
          </p:nvSpPr>
          <p:spPr bwMode="auto">
            <a:xfrm flipV="1">
              <a:off x="1988" y="3381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" name="Rectangle 131"/>
            <p:cNvSpPr>
              <a:spLocks noChangeArrowheads="1"/>
            </p:cNvSpPr>
            <p:nvPr/>
          </p:nvSpPr>
          <p:spPr bwMode="auto">
            <a:xfrm>
              <a:off x="2070" y="3372"/>
              <a:ext cx="134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signed less than or equal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248" name="Line 132"/>
            <p:cNvSpPr>
              <a:spLocks noChangeShapeType="1"/>
            </p:cNvSpPr>
            <p:nvPr/>
          </p:nvSpPr>
          <p:spPr bwMode="auto">
            <a:xfrm flipV="1">
              <a:off x="4271" y="3381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" name="Rectangle 133"/>
            <p:cNvSpPr>
              <a:spLocks noChangeArrowheads="1"/>
            </p:cNvSpPr>
            <p:nvPr/>
          </p:nvSpPr>
          <p:spPr bwMode="auto">
            <a:xfrm>
              <a:off x="4354" y="3372"/>
              <a:ext cx="944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1A1B1C"/>
                  </a:solidFill>
                  <a:latin typeface="Times New Roman" pitchFamily="18" charset="0"/>
                </a:rPr>
                <a:t>(Z = 1) ∨ (N = 1)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6252" name="Freeform 136"/>
            <p:cNvSpPr>
              <a:spLocks noEditPoints="1"/>
            </p:cNvSpPr>
            <p:nvPr/>
          </p:nvSpPr>
          <p:spPr bwMode="auto">
            <a:xfrm>
              <a:off x="786" y="3381"/>
              <a:ext cx="4852" cy="331"/>
            </a:xfrm>
            <a:custGeom>
              <a:avLst/>
              <a:gdLst>
                <a:gd name="T0" fmla="*/ 525 w 529"/>
                <a:gd name="T1" fmla="*/ 18 h 36"/>
                <a:gd name="T2" fmla="*/ 525 w 529"/>
                <a:gd name="T3" fmla="*/ 0 h 36"/>
                <a:gd name="T4" fmla="*/ 529 w 529"/>
                <a:gd name="T5" fmla="*/ 18 h 36"/>
                <a:gd name="T6" fmla="*/ 529 w 529"/>
                <a:gd name="T7" fmla="*/ 0 h 36"/>
                <a:gd name="T8" fmla="*/ 0 w 529"/>
                <a:gd name="T9" fmla="*/ 18 h 36"/>
                <a:gd name="T10" fmla="*/ 529 w 529"/>
                <a:gd name="T11" fmla="*/ 18 h 36"/>
                <a:gd name="T12" fmla="*/ 0 w 529"/>
                <a:gd name="T13" fmla="*/ 36 h 36"/>
                <a:gd name="T14" fmla="*/ 0 w 529"/>
                <a:gd name="T15" fmla="*/ 18 h 36"/>
                <a:gd name="T16" fmla="*/ 4 w 529"/>
                <a:gd name="T17" fmla="*/ 36 h 36"/>
                <a:gd name="T18" fmla="*/ 4 w 529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6">
                  <a:moveTo>
                    <a:pt x="525" y="18"/>
                  </a:moveTo>
                  <a:lnTo>
                    <a:pt x="525" y="0"/>
                  </a:lnTo>
                  <a:moveTo>
                    <a:pt x="529" y="18"/>
                  </a:moveTo>
                  <a:lnTo>
                    <a:pt x="529" y="0"/>
                  </a:lnTo>
                  <a:moveTo>
                    <a:pt x="0" y="18"/>
                  </a:moveTo>
                  <a:lnTo>
                    <a:pt x="529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3" name="Rectangle 137"/>
            <p:cNvSpPr>
              <a:spLocks noChangeArrowheads="1"/>
            </p:cNvSpPr>
            <p:nvPr/>
          </p:nvSpPr>
          <p:spPr bwMode="auto">
            <a:xfrm>
              <a:off x="1080" y="3547"/>
              <a:ext cx="13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14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54" name="Line 138"/>
            <p:cNvSpPr>
              <a:spLocks noChangeShapeType="1"/>
            </p:cNvSpPr>
            <p:nvPr/>
          </p:nvSpPr>
          <p:spPr bwMode="auto">
            <a:xfrm flipV="1">
              <a:off x="1474" y="3546"/>
              <a:ext cx="0" cy="16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5" name="Rectangle 139"/>
            <p:cNvSpPr>
              <a:spLocks noChangeArrowheads="1"/>
            </p:cNvSpPr>
            <p:nvPr/>
          </p:nvSpPr>
          <p:spPr bwMode="auto">
            <a:xfrm>
              <a:off x="1557" y="3547"/>
              <a:ext cx="9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al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56" name="Line 140"/>
            <p:cNvSpPr>
              <a:spLocks noChangeShapeType="1"/>
            </p:cNvSpPr>
            <p:nvPr/>
          </p:nvSpPr>
          <p:spPr bwMode="auto">
            <a:xfrm flipV="1">
              <a:off x="1988" y="3546"/>
              <a:ext cx="0" cy="166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7" name="Rectangle 141"/>
            <p:cNvSpPr>
              <a:spLocks noChangeArrowheads="1"/>
            </p:cNvSpPr>
            <p:nvPr/>
          </p:nvSpPr>
          <p:spPr bwMode="auto">
            <a:xfrm>
              <a:off x="2070" y="3547"/>
              <a:ext cx="381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always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58" name="Freeform 142"/>
            <p:cNvSpPr>
              <a:spLocks noEditPoints="1"/>
            </p:cNvSpPr>
            <p:nvPr/>
          </p:nvSpPr>
          <p:spPr bwMode="auto">
            <a:xfrm>
              <a:off x="786" y="3546"/>
              <a:ext cx="4852" cy="340"/>
            </a:xfrm>
            <a:custGeom>
              <a:avLst/>
              <a:gdLst>
                <a:gd name="T0" fmla="*/ 380 w 529"/>
                <a:gd name="T1" fmla="*/ 18 h 37"/>
                <a:gd name="T2" fmla="*/ 380 w 529"/>
                <a:gd name="T3" fmla="*/ 0 h 37"/>
                <a:gd name="T4" fmla="*/ 525 w 529"/>
                <a:gd name="T5" fmla="*/ 18 h 37"/>
                <a:gd name="T6" fmla="*/ 525 w 529"/>
                <a:gd name="T7" fmla="*/ 0 h 37"/>
                <a:gd name="T8" fmla="*/ 529 w 529"/>
                <a:gd name="T9" fmla="*/ 18 h 37"/>
                <a:gd name="T10" fmla="*/ 529 w 529"/>
                <a:gd name="T11" fmla="*/ 0 h 37"/>
                <a:gd name="T12" fmla="*/ 0 w 529"/>
                <a:gd name="T13" fmla="*/ 19 h 37"/>
                <a:gd name="T14" fmla="*/ 529 w 529"/>
                <a:gd name="T15" fmla="*/ 19 h 37"/>
                <a:gd name="T16" fmla="*/ 0 w 529"/>
                <a:gd name="T17" fmla="*/ 37 h 37"/>
                <a:gd name="T18" fmla="*/ 0 w 529"/>
                <a:gd name="T19" fmla="*/ 19 h 37"/>
                <a:gd name="T20" fmla="*/ 4 w 529"/>
                <a:gd name="T21" fmla="*/ 37 h 37"/>
                <a:gd name="T22" fmla="*/ 4 w 529"/>
                <a:gd name="T23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9" h="37">
                  <a:moveTo>
                    <a:pt x="380" y="18"/>
                  </a:moveTo>
                  <a:lnTo>
                    <a:pt x="380" y="0"/>
                  </a:lnTo>
                  <a:moveTo>
                    <a:pt x="525" y="18"/>
                  </a:moveTo>
                  <a:lnTo>
                    <a:pt x="525" y="0"/>
                  </a:lnTo>
                  <a:moveTo>
                    <a:pt x="529" y="18"/>
                  </a:moveTo>
                  <a:lnTo>
                    <a:pt x="529" y="0"/>
                  </a:lnTo>
                  <a:moveTo>
                    <a:pt x="0" y="19"/>
                  </a:moveTo>
                  <a:lnTo>
                    <a:pt x="529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9" name="Rectangle 143"/>
            <p:cNvSpPr>
              <a:spLocks noChangeArrowheads="1"/>
            </p:cNvSpPr>
            <p:nvPr/>
          </p:nvSpPr>
          <p:spPr bwMode="auto">
            <a:xfrm>
              <a:off x="1080" y="3721"/>
              <a:ext cx="137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15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60" name="Line 144"/>
            <p:cNvSpPr>
              <a:spLocks noChangeShapeType="1"/>
            </p:cNvSpPr>
            <p:nvPr/>
          </p:nvSpPr>
          <p:spPr bwMode="auto">
            <a:xfrm flipV="1">
              <a:off x="1474" y="3721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61" name="Rectangle 145"/>
            <p:cNvSpPr>
              <a:spLocks noChangeArrowheads="1"/>
            </p:cNvSpPr>
            <p:nvPr/>
          </p:nvSpPr>
          <p:spPr bwMode="auto">
            <a:xfrm>
              <a:off x="1557" y="3721"/>
              <a:ext cx="69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–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62" name="Line 146"/>
            <p:cNvSpPr>
              <a:spLocks noChangeShapeType="1"/>
            </p:cNvSpPr>
            <p:nvPr/>
          </p:nvSpPr>
          <p:spPr bwMode="auto">
            <a:xfrm flipV="1">
              <a:off x="1988" y="3721"/>
              <a:ext cx="0" cy="165"/>
            </a:xfrm>
            <a:prstGeom prst="line">
              <a:avLst/>
            </a:pr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63" name="Rectangle 147"/>
            <p:cNvSpPr>
              <a:spLocks noChangeArrowheads="1"/>
            </p:cNvSpPr>
            <p:nvPr/>
          </p:nvSpPr>
          <p:spPr bwMode="auto">
            <a:xfrm>
              <a:off x="2070" y="3721"/>
              <a:ext cx="46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1A1B1C"/>
                  </a:solidFill>
                  <a:latin typeface="Times New Roman" pitchFamily="18" charset="0"/>
                </a:rPr>
                <a:t>reserved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64" name="Freeform 148"/>
            <p:cNvSpPr>
              <a:spLocks noEditPoints="1"/>
            </p:cNvSpPr>
            <p:nvPr/>
          </p:nvSpPr>
          <p:spPr bwMode="auto">
            <a:xfrm>
              <a:off x="786" y="3721"/>
              <a:ext cx="4852" cy="201"/>
            </a:xfrm>
            <a:custGeom>
              <a:avLst/>
              <a:gdLst>
                <a:gd name="T0" fmla="*/ 380 w 529"/>
                <a:gd name="T1" fmla="*/ 18 h 22"/>
                <a:gd name="T2" fmla="*/ 380 w 529"/>
                <a:gd name="T3" fmla="*/ 0 h 22"/>
                <a:gd name="T4" fmla="*/ 525 w 529"/>
                <a:gd name="T5" fmla="*/ 18 h 22"/>
                <a:gd name="T6" fmla="*/ 525 w 529"/>
                <a:gd name="T7" fmla="*/ 0 h 22"/>
                <a:gd name="T8" fmla="*/ 529 w 529"/>
                <a:gd name="T9" fmla="*/ 18 h 22"/>
                <a:gd name="T10" fmla="*/ 529 w 529"/>
                <a:gd name="T11" fmla="*/ 0 h 22"/>
                <a:gd name="T12" fmla="*/ 0 w 529"/>
                <a:gd name="T13" fmla="*/ 18 h 22"/>
                <a:gd name="T14" fmla="*/ 529 w 529"/>
                <a:gd name="T15" fmla="*/ 18 h 22"/>
                <a:gd name="T16" fmla="*/ 0 w 529"/>
                <a:gd name="T17" fmla="*/ 22 h 22"/>
                <a:gd name="T18" fmla="*/ 529 w 529"/>
                <a:gd name="T1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22">
                  <a:moveTo>
                    <a:pt x="380" y="18"/>
                  </a:moveTo>
                  <a:lnTo>
                    <a:pt x="380" y="0"/>
                  </a:lnTo>
                  <a:moveTo>
                    <a:pt x="525" y="18"/>
                  </a:moveTo>
                  <a:lnTo>
                    <a:pt x="525" y="0"/>
                  </a:lnTo>
                  <a:moveTo>
                    <a:pt x="529" y="18"/>
                  </a:moveTo>
                  <a:lnTo>
                    <a:pt x="529" y="0"/>
                  </a:lnTo>
                  <a:moveTo>
                    <a:pt x="0" y="18"/>
                  </a:moveTo>
                  <a:lnTo>
                    <a:pt x="529" y="18"/>
                  </a:lnTo>
                  <a:moveTo>
                    <a:pt x="0" y="22"/>
                  </a:moveTo>
                  <a:lnTo>
                    <a:pt x="529" y="22"/>
                  </a:lnTo>
                </a:path>
              </a:pathLst>
            </a:custGeom>
            <a:noFill/>
            <a:ln w="9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65400" y="3048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60676" y="1619072"/>
            <a:ext cx="66998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Write an ARM assembly program to compute the factorial of a positive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number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) stored in r0. Save the result in 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Answer: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2860676" y="3106286"/>
            <a:ext cx="6858000" cy="2303914"/>
          </a:xfrm>
          <a:custGeom>
            <a:avLst/>
            <a:gdLst>
              <a:gd name="T0" fmla="*/ 294 w 490"/>
              <a:gd name="T1" fmla="*/ 0 h 137"/>
              <a:gd name="T2" fmla="*/ 490 w 490"/>
              <a:gd name="T3" fmla="*/ 0 h 137"/>
              <a:gd name="T4" fmla="*/ 490 w 490"/>
              <a:gd name="T5" fmla="*/ 137 h 137"/>
              <a:gd name="T6" fmla="*/ 0 w 490"/>
              <a:gd name="T7" fmla="*/ 137 h 137"/>
              <a:gd name="T8" fmla="*/ 0 w 490"/>
              <a:gd name="T9" fmla="*/ 0 h 137"/>
              <a:gd name="T10" fmla="*/ 196 w 490"/>
              <a:gd name="T11" fmla="*/ 0 h 137"/>
              <a:gd name="connsiteX0" fmla="*/ 6787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5" fmla="*/ 4000 w 10000"/>
              <a:gd name="connsiteY5" fmla="*/ 0 h 10000"/>
              <a:gd name="connsiteX0" fmla="*/ 6787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5" fmla="*/ 3476 w 10000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6787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0"/>
                </a:lnTo>
                <a:lnTo>
                  <a:pt x="3476" y="0"/>
                </a:lnTo>
              </a:path>
            </a:pathLst>
          </a:custGeom>
          <a:noFill/>
          <a:ln w="6" cap="flat">
            <a:solidFill>
              <a:srgbClr val="24211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527676" y="2983176"/>
            <a:ext cx="16859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srgbClr val="1A1B1C"/>
                </a:solidFill>
                <a:latin typeface="Courier New" pitchFamily="49" charset="0"/>
              </a:rPr>
              <a:t>ARM assembly</a:t>
            </a:r>
            <a:endParaRPr lang="en-US" sz="2800" dirty="0">
              <a:latin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936876" y="3367771"/>
            <a:ext cx="7121524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20700" algn="l"/>
              </a:tabLst>
            </a:pPr>
            <a:r>
              <a:rPr lang="en-US" sz="1600" i="1" dirty="0">
                <a:solidFill>
                  <a:srgbClr val="1A1B1C"/>
                </a:solidFill>
                <a:latin typeface="Courier New" pitchFamily="49" charset="0"/>
              </a:rPr>
              <a:t>	</a:t>
            </a:r>
            <a:r>
              <a:rPr lang="en-US" sz="1600" i="1" dirty="0" err="1">
                <a:solidFill>
                  <a:srgbClr val="1A1B1C"/>
                </a:solidFill>
                <a:latin typeface="Courier New" pitchFamily="49" charset="0"/>
              </a:rPr>
              <a:t>mov</a:t>
            </a:r>
            <a:r>
              <a:rPr lang="en-US" sz="1600" i="1" dirty="0">
                <a:solidFill>
                  <a:srgbClr val="1A1B1C"/>
                </a:solidFill>
                <a:latin typeface="Courier New" pitchFamily="49" charset="0"/>
              </a:rPr>
              <a:t> r1, #1 /* prod = 1 */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20700" algn="l"/>
              </a:tabLst>
            </a:pPr>
            <a:r>
              <a:rPr lang="en-US" sz="1600" i="1" dirty="0">
                <a:solidFill>
                  <a:srgbClr val="1A1B1C"/>
                </a:solidFill>
                <a:latin typeface="Courier New" pitchFamily="49" charset="0"/>
              </a:rPr>
              <a:t>	</a:t>
            </a:r>
            <a:r>
              <a:rPr lang="en-US" sz="1600" i="1" dirty="0" err="1">
                <a:solidFill>
                  <a:srgbClr val="1A1B1C"/>
                </a:solidFill>
                <a:latin typeface="Courier New" pitchFamily="49" charset="0"/>
              </a:rPr>
              <a:t>mov</a:t>
            </a:r>
            <a:r>
              <a:rPr lang="en-US" sz="1600" i="1" dirty="0">
                <a:solidFill>
                  <a:srgbClr val="1A1B1C"/>
                </a:solidFill>
                <a:latin typeface="Courier New" pitchFamily="49" charset="0"/>
              </a:rPr>
              <a:t> r3, #1 /* </a:t>
            </a:r>
            <a:r>
              <a:rPr lang="en-US" sz="1600" i="1" dirty="0" err="1">
                <a:solidFill>
                  <a:srgbClr val="1A1B1C"/>
                </a:solidFill>
                <a:latin typeface="Courier New" pitchFamily="49" charset="0"/>
              </a:rPr>
              <a:t>idx</a:t>
            </a:r>
            <a:r>
              <a:rPr lang="en-US" sz="1600" i="1" dirty="0">
                <a:solidFill>
                  <a:srgbClr val="1A1B1C"/>
                </a:solidFill>
                <a:latin typeface="Courier New" pitchFamily="49" charset="0"/>
              </a:rPr>
              <a:t> = 1 */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20700" algn="l"/>
              </a:tabLst>
            </a:pPr>
            <a:r>
              <a:rPr lang="en-US" sz="1600" i="1" dirty="0">
                <a:solidFill>
                  <a:srgbClr val="1A1B1C"/>
                </a:solidFill>
                <a:latin typeface="Courier New" pitchFamily="49" charset="0"/>
              </a:rPr>
              <a:t>.loop: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20700" algn="l"/>
              </a:tabLst>
            </a:pPr>
            <a:r>
              <a:rPr lang="en-US" sz="1600" i="1" dirty="0">
                <a:solidFill>
                  <a:srgbClr val="1A1B1C"/>
                </a:solidFill>
                <a:latin typeface="Courier New" pitchFamily="49" charset="0"/>
              </a:rPr>
              <a:t>	</a:t>
            </a:r>
            <a:r>
              <a:rPr lang="en-US" sz="1600" i="1" dirty="0" err="1">
                <a:solidFill>
                  <a:srgbClr val="1A1B1C"/>
                </a:solidFill>
                <a:latin typeface="Courier New" pitchFamily="49" charset="0"/>
              </a:rPr>
              <a:t>mul</a:t>
            </a:r>
            <a:r>
              <a:rPr lang="en-US" sz="1600" i="1" dirty="0">
                <a:solidFill>
                  <a:srgbClr val="1A1B1C"/>
                </a:solidFill>
                <a:latin typeface="Courier New" pitchFamily="49" charset="0"/>
              </a:rPr>
              <a:t> r1, r3, r1 /* prod = prod * </a:t>
            </a:r>
            <a:r>
              <a:rPr lang="en-US" sz="1600" i="1" dirty="0" err="1">
                <a:solidFill>
                  <a:srgbClr val="1A1B1C"/>
                </a:solidFill>
                <a:latin typeface="Courier New" pitchFamily="49" charset="0"/>
              </a:rPr>
              <a:t>idx</a:t>
            </a:r>
            <a:r>
              <a:rPr lang="en-US" sz="1600" i="1" dirty="0">
                <a:solidFill>
                  <a:srgbClr val="1A1B1C"/>
                </a:solidFill>
                <a:latin typeface="Courier New" pitchFamily="49" charset="0"/>
              </a:rPr>
              <a:t> */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20700" algn="l"/>
              </a:tabLst>
            </a:pPr>
            <a:r>
              <a:rPr lang="en-US" sz="1600" i="1" dirty="0">
                <a:solidFill>
                  <a:srgbClr val="1A1B1C"/>
                </a:solidFill>
                <a:latin typeface="Courier New" pitchFamily="49" charset="0"/>
              </a:rPr>
              <a:t>	</a:t>
            </a:r>
            <a:r>
              <a:rPr lang="en-US" sz="1600" i="1" dirty="0" err="1">
                <a:solidFill>
                  <a:srgbClr val="1A1B1C"/>
                </a:solidFill>
                <a:latin typeface="Courier New" pitchFamily="49" charset="0"/>
              </a:rPr>
              <a:t>cmp</a:t>
            </a:r>
            <a:r>
              <a:rPr lang="en-US" sz="1600" i="1" dirty="0">
                <a:solidFill>
                  <a:srgbClr val="1A1B1C"/>
                </a:solidFill>
                <a:latin typeface="Courier New" pitchFamily="49" charset="0"/>
              </a:rPr>
              <a:t> r3, r0 /* compare </a:t>
            </a:r>
            <a:r>
              <a:rPr lang="en-US" sz="1600" i="1" dirty="0" err="1">
                <a:solidFill>
                  <a:srgbClr val="1A1B1C"/>
                </a:solidFill>
                <a:latin typeface="Courier New" pitchFamily="49" charset="0"/>
              </a:rPr>
              <a:t>idx</a:t>
            </a:r>
            <a:r>
              <a:rPr lang="en-US" sz="1600" i="1" dirty="0">
                <a:solidFill>
                  <a:srgbClr val="1A1B1C"/>
                </a:solidFill>
                <a:latin typeface="Courier New" pitchFamily="49" charset="0"/>
              </a:rPr>
              <a:t>, with the input (</a:t>
            </a:r>
            <a:r>
              <a:rPr lang="en-US" sz="1600" i="1" dirty="0" err="1">
                <a:solidFill>
                  <a:srgbClr val="1A1B1C"/>
                </a:solidFill>
                <a:latin typeface="Courier New" pitchFamily="49" charset="0"/>
              </a:rPr>
              <a:t>num</a:t>
            </a:r>
            <a:r>
              <a:rPr lang="en-US" sz="1600" i="1" dirty="0">
                <a:solidFill>
                  <a:srgbClr val="1A1B1C"/>
                </a:solidFill>
                <a:latin typeface="Courier New" pitchFamily="49" charset="0"/>
              </a:rPr>
              <a:t>) */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20700" algn="l"/>
              </a:tabLst>
            </a:pPr>
            <a:r>
              <a:rPr lang="en-US" sz="1600" i="1" dirty="0">
                <a:solidFill>
                  <a:srgbClr val="1A1B1C"/>
                </a:solidFill>
                <a:latin typeface="Courier New" pitchFamily="49" charset="0"/>
              </a:rPr>
              <a:t>	add r3, r3, #1 /* </a:t>
            </a:r>
            <a:r>
              <a:rPr lang="en-US" sz="1600" i="1" dirty="0" err="1">
                <a:solidFill>
                  <a:srgbClr val="1A1B1C"/>
                </a:solidFill>
                <a:latin typeface="Courier New" pitchFamily="49" charset="0"/>
              </a:rPr>
              <a:t>idx</a:t>
            </a:r>
            <a:r>
              <a:rPr lang="en-US" sz="1600" i="1" dirty="0">
                <a:solidFill>
                  <a:srgbClr val="1A1B1C"/>
                </a:solidFill>
                <a:latin typeface="Courier New" pitchFamily="49" charset="0"/>
              </a:rPr>
              <a:t> ++ */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520700" algn="l"/>
              </a:tabLst>
            </a:pPr>
            <a:r>
              <a:rPr lang="en-US" sz="1600" i="1" dirty="0">
                <a:solidFill>
                  <a:srgbClr val="1A1B1C"/>
                </a:solidFill>
                <a:latin typeface="Courier New" pitchFamily="49" charset="0"/>
              </a:rPr>
              <a:t>	</a:t>
            </a:r>
            <a:r>
              <a:rPr lang="en-US" sz="1600" i="1" dirty="0" err="1">
                <a:solidFill>
                  <a:srgbClr val="1A1B1C"/>
                </a:solidFill>
                <a:latin typeface="Courier New" pitchFamily="49" charset="0"/>
              </a:rPr>
              <a:t>bne</a:t>
            </a:r>
            <a:r>
              <a:rPr lang="en-US" sz="1600" i="1" dirty="0">
                <a:solidFill>
                  <a:srgbClr val="1A1B1C"/>
                </a:solidFill>
                <a:latin typeface="Courier New" pitchFamily="49" charset="0"/>
              </a:rPr>
              <a:t> .loop /* loop condition */</a:t>
            </a:r>
            <a:endParaRPr lang="en-US" sz="28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3048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Branch</a:t>
            </a:r>
            <a:r>
              <a:rPr lang="fr-FR" dirty="0">
                <a:solidFill>
                  <a:schemeClr val="tx1"/>
                </a:solidFill>
              </a:rPr>
              <a:t> and Link Instruction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130425" y="3962400"/>
            <a:ext cx="8232775" cy="6858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We use the </a:t>
            </a:r>
            <a:r>
              <a:rPr lang="en-US" dirty="0" err="1">
                <a:solidFill>
                  <a:srgbClr val="2300DC"/>
                </a:solidFill>
                <a:latin typeface="Calibri" panose="020F0502020204030204" pitchFamily="34" charset="0"/>
              </a:rPr>
              <a:t>bl</a:t>
            </a:r>
            <a:r>
              <a:rPr lang="en-US" dirty="0">
                <a:latin typeface="Calibri" panose="020F0502020204030204" pitchFamily="34" charset="0"/>
              </a:rPr>
              <a:t> instruction for a </a:t>
            </a:r>
            <a:r>
              <a:rPr lang="en-US" dirty="0">
                <a:solidFill>
                  <a:srgbClr val="00AE00"/>
                </a:solidFill>
                <a:latin typeface="Calibri" panose="020F0502020204030204" pitchFamily="34" charset="0"/>
              </a:rPr>
              <a:t>function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call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362201" y="2209800"/>
            <a:ext cx="7769225" cy="1195388"/>
            <a:chOff x="816" y="1808"/>
            <a:chExt cx="4894" cy="753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816" y="1808"/>
              <a:ext cx="4894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835" y="1827"/>
              <a:ext cx="4848" cy="212"/>
            </a:xfrm>
            <a:custGeom>
              <a:avLst/>
              <a:gdLst>
                <a:gd name="T0" fmla="*/ 0 w 505"/>
                <a:gd name="T1" fmla="*/ 0 h 22"/>
                <a:gd name="T2" fmla="*/ 505 w 505"/>
                <a:gd name="T3" fmla="*/ 0 h 22"/>
                <a:gd name="T4" fmla="*/ 0 w 505"/>
                <a:gd name="T5" fmla="*/ 4 h 22"/>
                <a:gd name="T6" fmla="*/ 505 w 505"/>
                <a:gd name="T7" fmla="*/ 4 h 22"/>
                <a:gd name="T8" fmla="*/ 0 w 505"/>
                <a:gd name="T9" fmla="*/ 22 h 22"/>
                <a:gd name="T10" fmla="*/ 0 w 505"/>
                <a:gd name="T11" fmla="*/ 4 h 22"/>
                <a:gd name="T12" fmla="*/ 4 w 505"/>
                <a:gd name="T13" fmla="*/ 22 h 22"/>
                <a:gd name="T14" fmla="*/ 4 w 505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5" h="22">
                  <a:moveTo>
                    <a:pt x="0" y="0"/>
                  </a:moveTo>
                  <a:lnTo>
                    <a:pt x="505" y="0"/>
                  </a:lnTo>
                  <a:moveTo>
                    <a:pt x="0" y="4"/>
                  </a:moveTo>
                  <a:lnTo>
                    <a:pt x="505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960" y="1856"/>
              <a:ext cx="59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1680" y="1866"/>
              <a:ext cx="0" cy="17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1766" y="1856"/>
              <a:ext cx="51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2400" y="1866"/>
              <a:ext cx="0" cy="17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2496" y="1856"/>
              <a:ext cx="70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835" y="1866"/>
              <a:ext cx="4848" cy="346"/>
            </a:xfrm>
            <a:custGeom>
              <a:avLst/>
              <a:gdLst>
                <a:gd name="T0" fmla="*/ 501 w 505"/>
                <a:gd name="T1" fmla="*/ 18 h 36"/>
                <a:gd name="T2" fmla="*/ 501 w 505"/>
                <a:gd name="T3" fmla="*/ 0 h 36"/>
                <a:gd name="T4" fmla="*/ 505 w 505"/>
                <a:gd name="T5" fmla="*/ 18 h 36"/>
                <a:gd name="T6" fmla="*/ 505 w 505"/>
                <a:gd name="T7" fmla="*/ 0 h 36"/>
                <a:gd name="T8" fmla="*/ 0 w 505"/>
                <a:gd name="T9" fmla="*/ 18 h 36"/>
                <a:gd name="T10" fmla="*/ 505 w 505"/>
                <a:gd name="T11" fmla="*/ 18 h 36"/>
                <a:gd name="T12" fmla="*/ 0 w 505"/>
                <a:gd name="T13" fmla="*/ 36 h 36"/>
                <a:gd name="T14" fmla="*/ 0 w 505"/>
                <a:gd name="T15" fmla="*/ 18 h 36"/>
                <a:gd name="T16" fmla="*/ 4 w 505"/>
                <a:gd name="T17" fmla="*/ 36 h 36"/>
                <a:gd name="T18" fmla="*/ 4 w 505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5" h="36">
                  <a:moveTo>
                    <a:pt x="501" y="18"/>
                  </a:moveTo>
                  <a:lnTo>
                    <a:pt x="501" y="0"/>
                  </a:lnTo>
                  <a:moveTo>
                    <a:pt x="505" y="18"/>
                  </a:moveTo>
                  <a:lnTo>
                    <a:pt x="505" y="0"/>
                  </a:lnTo>
                  <a:moveTo>
                    <a:pt x="0" y="18"/>
                  </a:moveTo>
                  <a:lnTo>
                    <a:pt x="505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960" y="2039"/>
              <a:ext cx="11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1A1B1C"/>
                  </a:solidFill>
                  <a:latin typeface="Times New Roman" pitchFamily="18" charset="0"/>
                </a:rPr>
                <a:t>bl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1123" y="2039"/>
              <a:ext cx="29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1A1B1C"/>
                  </a:solidFill>
                  <a:latin typeface="Times New Roman" pitchFamily="18" charset="0"/>
                </a:rPr>
                <a:t>label</a:t>
              </a:r>
              <a:endParaRPr lang="en-US" i="1" dirty="0">
                <a:latin typeface="Arial" pitchFamily="34" charset="0"/>
              </a:endParaRPr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 flipV="1">
              <a:off x="1680" y="2039"/>
              <a:ext cx="0" cy="17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1766" y="2039"/>
              <a:ext cx="38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solidFill>
                    <a:srgbClr val="1A1B1C"/>
                  </a:solidFill>
                  <a:latin typeface="Times New Roman" pitchFamily="18" charset="0"/>
                </a:rPr>
                <a:t>bl</a:t>
              </a: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</a:rPr>
                <a:t> .foo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 flipV="1">
              <a:off x="2400" y="2039"/>
              <a:ext cx="0" cy="17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2496" y="2039"/>
              <a:ext cx="276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</a:rPr>
                <a:t>(1) Jump unconditionally to the function at .foo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2" name="Freeform 19"/>
            <p:cNvSpPr>
              <a:spLocks noEditPoints="1"/>
            </p:cNvSpPr>
            <p:nvPr/>
          </p:nvSpPr>
          <p:spPr bwMode="auto">
            <a:xfrm>
              <a:off x="835" y="2039"/>
              <a:ext cx="4848" cy="346"/>
            </a:xfrm>
            <a:custGeom>
              <a:avLst/>
              <a:gdLst>
                <a:gd name="T0" fmla="*/ 501 w 505"/>
                <a:gd name="T1" fmla="*/ 18 h 36"/>
                <a:gd name="T2" fmla="*/ 501 w 505"/>
                <a:gd name="T3" fmla="*/ 0 h 36"/>
                <a:gd name="T4" fmla="*/ 505 w 505"/>
                <a:gd name="T5" fmla="*/ 18 h 36"/>
                <a:gd name="T6" fmla="*/ 505 w 505"/>
                <a:gd name="T7" fmla="*/ 0 h 36"/>
                <a:gd name="T8" fmla="*/ 0 w 505"/>
                <a:gd name="T9" fmla="*/ 36 h 36"/>
                <a:gd name="T10" fmla="*/ 0 w 505"/>
                <a:gd name="T11" fmla="*/ 18 h 36"/>
                <a:gd name="T12" fmla="*/ 4 w 505"/>
                <a:gd name="T13" fmla="*/ 36 h 36"/>
                <a:gd name="T14" fmla="*/ 4 w 505"/>
                <a:gd name="T15" fmla="*/ 18 h 36"/>
                <a:gd name="T16" fmla="*/ 88 w 505"/>
                <a:gd name="T17" fmla="*/ 36 h 36"/>
                <a:gd name="T18" fmla="*/ 88 w 505"/>
                <a:gd name="T19" fmla="*/ 18 h 36"/>
                <a:gd name="T20" fmla="*/ 163 w 505"/>
                <a:gd name="T21" fmla="*/ 36 h 36"/>
                <a:gd name="T22" fmla="*/ 163 w 505"/>
                <a:gd name="T2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5" h="36">
                  <a:moveTo>
                    <a:pt x="501" y="18"/>
                  </a:moveTo>
                  <a:lnTo>
                    <a:pt x="501" y="0"/>
                  </a:lnTo>
                  <a:moveTo>
                    <a:pt x="505" y="18"/>
                  </a:moveTo>
                  <a:lnTo>
                    <a:pt x="505" y="0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  <a:moveTo>
                    <a:pt x="88" y="36"/>
                  </a:moveTo>
                  <a:lnTo>
                    <a:pt x="88" y="18"/>
                  </a:lnTo>
                  <a:moveTo>
                    <a:pt x="163" y="36"/>
                  </a:moveTo>
                  <a:lnTo>
                    <a:pt x="163" y="18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2496" y="2212"/>
              <a:ext cx="2703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</a:rPr>
                <a:t>(2) Save the next PC (PC + 4) in the </a:t>
              </a:r>
              <a:r>
                <a:rPr lang="en-US" i="1" dirty="0" err="1">
                  <a:solidFill>
                    <a:srgbClr val="1A1B1C"/>
                  </a:solidFill>
                  <a:latin typeface="Times New Roman" pitchFamily="18" charset="0"/>
                </a:rPr>
                <a:t>lr</a:t>
              </a: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</a:rPr>
                <a:t> register</a:t>
              </a:r>
              <a:endParaRPr lang="en-US" dirty="0">
                <a:latin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5098" y="221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26" name="Freeform 23"/>
            <p:cNvSpPr>
              <a:spLocks noEditPoints="1"/>
            </p:cNvSpPr>
            <p:nvPr/>
          </p:nvSpPr>
          <p:spPr bwMode="auto">
            <a:xfrm>
              <a:off x="835" y="2212"/>
              <a:ext cx="4848" cy="211"/>
            </a:xfrm>
            <a:custGeom>
              <a:avLst/>
              <a:gdLst>
                <a:gd name="T0" fmla="*/ 501 w 505"/>
                <a:gd name="T1" fmla="*/ 18 h 22"/>
                <a:gd name="T2" fmla="*/ 501 w 505"/>
                <a:gd name="T3" fmla="*/ 0 h 22"/>
                <a:gd name="T4" fmla="*/ 505 w 505"/>
                <a:gd name="T5" fmla="*/ 18 h 22"/>
                <a:gd name="T6" fmla="*/ 505 w 505"/>
                <a:gd name="T7" fmla="*/ 0 h 22"/>
                <a:gd name="T8" fmla="*/ 0 w 505"/>
                <a:gd name="T9" fmla="*/ 18 h 22"/>
                <a:gd name="T10" fmla="*/ 505 w 505"/>
                <a:gd name="T11" fmla="*/ 18 h 22"/>
                <a:gd name="T12" fmla="*/ 0 w 505"/>
                <a:gd name="T13" fmla="*/ 22 h 22"/>
                <a:gd name="T14" fmla="*/ 505 w 505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5" h="22">
                  <a:moveTo>
                    <a:pt x="501" y="18"/>
                  </a:moveTo>
                  <a:lnTo>
                    <a:pt x="501" y="0"/>
                  </a:lnTo>
                  <a:moveTo>
                    <a:pt x="505" y="18"/>
                  </a:moveTo>
                  <a:lnTo>
                    <a:pt x="505" y="0"/>
                  </a:lnTo>
                  <a:moveTo>
                    <a:pt x="0" y="18"/>
                  </a:moveTo>
                  <a:lnTo>
                    <a:pt x="505" y="18"/>
                  </a:lnTo>
                  <a:moveTo>
                    <a:pt x="0" y="22"/>
                  </a:moveTo>
                  <a:lnTo>
                    <a:pt x="505" y="22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>
                <a:solidFill>
                  <a:schemeClr val="tx1"/>
                </a:solidFill>
              </a:rPr>
              <a:t>Example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4600" y="1905000"/>
            <a:ext cx="7543800" cy="35052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667000" y="1981200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Example of an assembly program with a function call.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43201" y="3131820"/>
            <a:ext cx="3571461" cy="189738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19600" y="3080267"/>
            <a:ext cx="322524" cy="89653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19600" y="2895600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C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19400" y="3169919"/>
            <a:ext cx="3352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foo() {</a:t>
            </a:r>
          </a:p>
          <a:p>
            <a:pPr>
              <a:tabLst>
                <a:tab pos="4572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	return 2;</a:t>
            </a:r>
          </a:p>
          <a:p>
            <a:pPr>
              <a:tabLst>
                <a:tab pos="4572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tabLst>
                <a:tab pos="4572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void main() {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x = 3;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y = x + foo();</a:t>
            </a:r>
          </a:p>
          <a:p>
            <a:pPr>
              <a:tabLst>
                <a:tab pos="457200" algn="l"/>
                <a:tab pos="9144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53200" y="2827020"/>
            <a:ext cx="3429000" cy="250698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2775466"/>
            <a:ext cx="1676400" cy="120134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934201" y="2590800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ARM assembly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553200" y="2949476"/>
            <a:ext cx="3581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foo:</a:t>
            </a:r>
          </a:p>
          <a:p>
            <a:pPr>
              <a:tabLst>
                <a:tab pos="4572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r0, #2</a:t>
            </a:r>
          </a:p>
          <a:p>
            <a:pPr>
              <a:tabLst>
                <a:tab pos="4572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pc, 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lr</a:t>
            </a:r>
            <a:endParaRPr lang="en-US" sz="1600" i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457200" algn="l"/>
              </a:tabLst>
            </a:pPr>
            <a:endParaRPr lang="en-US" sz="1600" i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main:</a:t>
            </a:r>
          </a:p>
          <a:p>
            <a:pPr>
              <a:tabLst>
                <a:tab pos="4572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r1, #3 /* x = 3 */</a:t>
            </a:r>
          </a:p>
          <a:p>
            <a:pPr>
              <a:tabLst>
                <a:tab pos="4572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i="1" dirty="0" err="1">
                <a:latin typeface="Courier New" pitchFamily="49" charset="0"/>
                <a:cs typeface="Courier New" pitchFamily="49" charset="0"/>
              </a:rPr>
              <a:t>bl</a:t>
            </a:r>
            <a:r>
              <a:rPr lang="en-US" sz="1600" i="1" dirty="0">
                <a:latin typeface="Courier New" pitchFamily="49" charset="0"/>
                <a:cs typeface="Courier New" pitchFamily="49" charset="0"/>
              </a:rPr>
              <a:t> foo /* invoke foo */</a:t>
            </a:r>
          </a:p>
          <a:p>
            <a:pPr>
              <a:tabLst>
                <a:tab pos="4572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	/* y = x + foo() */</a:t>
            </a:r>
          </a:p>
          <a:p>
            <a:pPr>
              <a:tabLst>
                <a:tab pos="457200" algn="l"/>
              </a:tabLst>
            </a:pPr>
            <a:r>
              <a:rPr lang="en-US" sz="1600" i="1" dirty="0">
                <a:latin typeface="Courier New" pitchFamily="49" charset="0"/>
                <a:cs typeface="Courier New" pitchFamily="49" charset="0"/>
              </a:rPr>
              <a:t>	add r2, r0, r1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654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The </a:t>
            </a:r>
            <a:r>
              <a:rPr lang="fr-FR" i="1" dirty="0" err="1">
                <a:solidFill>
                  <a:schemeClr val="tx1"/>
                </a:solidFill>
              </a:rPr>
              <a:t>bx</a:t>
            </a:r>
            <a:r>
              <a:rPr lang="fr-FR" dirty="0">
                <a:solidFill>
                  <a:schemeClr val="tx1"/>
                </a:solidFill>
              </a:rPr>
              <a:t> Instruction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14600" y="3168651"/>
            <a:ext cx="7924800" cy="23177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563563" indent="-447675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This is the preferred method to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return</a:t>
            </a:r>
            <a:r>
              <a:rPr lang="en-US" dirty="0">
                <a:latin typeface="Calibri" panose="020F0502020204030204" pitchFamily="34" charset="0"/>
              </a:rPr>
              <a:t> from a 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function</a:t>
            </a:r>
            <a:r>
              <a:rPr lang="en-US" dirty="0">
                <a:latin typeface="Calibri" panose="020F0502020204030204" pitchFamily="34" charset="0"/>
              </a:rPr>
              <a:t>.</a:t>
            </a:r>
          </a:p>
          <a:p>
            <a:pPr marL="563563" indent="-447675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Instead of :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2300DC"/>
                </a:solidFill>
                <a:latin typeface="Calibri" panose="020F0502020204030204" pitchFamily="34" charset="0"/>
              </a:rPr>
              <a:t>mov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 pc, </a:t>
            </a:r>
            <a:r>
              <a:rPr lang="en-US" dirty="0" err="1">
                <a:solidFill>
                  <a:srgbClr val="2300DC"/>
                </a:solidFill>
                <a:latin typeface="Calibri" panose="020F0502020204030204" pitchFamily="34" charset="0"/>
              </a:rPr>
              <a:t>lr</a:t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Use : </a:t>
            </a:r>
            <a:r>
              <a:rPr lang="en-US" dirty="0" err="1">
                <a:solidFill>
                  <a:srgbClr val="DC2300"/>
                </a:solidFill>
                <a:latin typeface="Calibri" panose="020F0502020204030204" pitchFamily="34" charset="0"/>
              </a:rPr>
              <a:t>bx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DC2300"/>
                </a:solidFill>
                <a:latin typeface="Calibri" panose="020F0502020204030204" pitchFamily="34" charset="0"/>
              </a:rPr>
              <a:t>lr</a:t>
            </a:r>
            <a:endParaRPr lang="en-US" dirty="0">
              <a:solidFill>
                <a:srgbClr val="DC2300"/>
              </a:solidFill>
              <a:latin typeface="Calibri" panose="020F0502020204030204" pitchFamily="34" charset="0"/>
            </a:endParaRP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590800" y="1600201"/>
            <a:ext cx="7315200" cy="1255713"/>
            <a:chOff x="1120" y="1095"/>
            <a:chExt cx="4608" cy="791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1120" y="1095"/>
              <a:ext cx="4608" cy="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1141" y="1116"/>
              <a:ext cx="4558" cy="228"/>
            </a:xfrm>
            <a:custGeom>
              <a:avLst/>
              <a:gdLst>
                <a:gd name="T0" fmla="*/ 0 w 441"/>
                <a:gd name="T1" fmla="*/ 0 h 22"/>
                <a:gd name="T2" fmla="*/ 441 w 441"/>
                <a:gd name="T3" fmla="*/ 0 h 22"/>
                <a:gd name="T4" fmla="*/ 0 w 441"/>
                <a:gd name="T5" fmla="*/ 4 h 22"/>
                <a:gd name="T6" fmla="*/ 441 w 441"/>
                <a:gd name="T7" fmla="*/ 4 h 22"/>
                <a:gd name="T8" fmla="*/ 0 w 441"/>
                <a:gd name="T9" fmla="*/ 22 h 22"/>
                <a:gd name="T10" fmla="*/ 0 w 441"/>
                <a:gd name="T11" fmla="*/ 4 h 22"/>
                <a:gd name="T12" fmla="*/ 4 w 441"/>
                <a:gd name="T13" fmla="*/ 22 h 22"/>
                <a:gd name="T14" fmla="*/ 4 w 441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1" h="22">
                  <a:moveTo>
                    <a:pt x="0" y="0"/>
                  </a:moveTo>
                  <a:lnTo>
                    <a:pt x="441" y="0"/>
                  </a:lnTo>
                  <a:moveTo>
                    <a:pt x="0" y="4"/>
                  </a:moveTo>
                  <a:lnTo>
                    <a:pt x="441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275" y="1147"/>
              <a:ext cx="62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2040" y="1157"/>
              <a:ext cx="0" cy="187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143" y="1147"/>
              <a:ext cx="5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2826" y="1157"/>
              <a:ext cx="0" cy="187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2929" y="1147"/>
              <a:ext cx="7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1141" y="1157"/>
              <a:ext cx="4558" cy="560"/>
            </a:xfrm>
            <a:custGeom>
              <a:avLst/>
              <a:gdLst>
                <a:gd name="T0" fmla="*/ 437 w 441"/>
                <a:gd name="T1" fmla="*/ 18 h 54"/>
                <a:gd name="T2" fmla="*/ 437 w 441"/>
                <a:gd name="T3" fmla="*/ 0 h 54"/>
                <a:gd name="T4" fmla="*/ 441 w 441"/>
                <a:gd name="T5" fmla="*/ 18 h 54"/>
                <a:gd name="T6" fmla="*/ 441 w 441"/>
                <a:gd name="T7" fmla="*/ 0 h 54"/>
                <a:gd name="T8" fmla="*/ 0 w 441"/>
                <a:gd name="T9" fmla="*/ 18 h 54"/>
                <a:gd name="T10" fmla="*/ 441 w 441"/>
                <a:gd name="T11" fmla="*/ 18 h 54"/>
                <a:gd name="T12" fmla="*/ 0 w 441"/>
                <a:gd name="T13" fmla="*/ 54 h 54"/>
                <a:gd name="T14" fmla="*/ 0 w 441"/>
                <a:gd name="T15" fmla="*/ 18 h 54"/>
                <a:gd name="T16" fmla="*/ 4 w 441"/>
                <a:gd name="T17" fmla="*/ 54 h 54"/>
                <a:gd name="T18" fmla="*/ 4 w 441"/>
                <a:gd name="T19" fmla="*/ 1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1" h="54">
                  <a:moveTo>
                    <a:pt x="437" y="18"/>
                  </a:moveTo>
                  <a:lnTo>
                    <a:pt x="437" y="0"/>
                  </a:lnTo>
                  <a:moveTo>
                    <a:pt x="441" y="18"/>
                  </a:moveTo>
                  <a:lnTo>
                    <a:pt x="441" y="0"/>
                  </a:lnTo>
                  <a:moveTo>
                    <a:pt x="0" y="18"/>
                  </a:moveTo>
                  <a:lnTo>
                    <a:pt x="441" y="18"/>
                  </a:lnTo>
                  <a:moveTo>
                    <a:pt x="0" y="54"/>
                  </a:moveTo>
                  <a:lnTo>
                    <a:pt x="0" y="18"/>
                  </a:lnTo>
                  <a:moveTo>
                    <a:pt x="4" y="54"/>
                  </a:moveTo>
                  <a:lnTo>
                    <a:pt x="4" y="18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1275" y="1343"/>
              <a:ext cx="3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 err="1">
                  <a:solidFill>
                    <a:srgbClr val="1A1B1C"/>
                  </a:solidFill>
                  <a:latin typeface="Times New Roman" pitchFamily="18" charset="0"/>
                </a:rPr>
                <a:t>bx</a:t>
              </a: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 </a:t>
              </a:r>
              <a:r>
                <a:rPr lang="en-US" i="1" dirty="0" err="1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endParaRPr lang="en-US" sz="1600" i="1" dirty="0">
                <a:latin typeface="Arial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1492" y="134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 flipV="1">
              <a:off x="2040" y="1344"/>
              <a:ext cx="0" cy="37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2143" y="1343"/>
              <a:ext cx="32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 err="1">
                  <a:solidFill>
                    <a:srgbClr val="1A1B1C"/>
                  </a:solidFill>
                  <a:latin typeface="Times New Roman" pitchFamily="18" charset="0"/>
                </a:rPr>
                <a:t>bx</a:t>
              </a: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 r2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 flipV="1">
              <a:off x="2826" y="1344"/>
              <a:ext cx="0" cy="373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2929" y="1343"/>
              <a:ext cx="2495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(1) Jump unconditionally to the ad</a:t>
              </a:r>
              <a:r>
                <a:rPr lang="en-US" dirty="0">
                  <a:solidFill>
                    <a:srgbClr val="1A1B1C"/>
                  </a:solidFill>
                  <a:latin typeface="Times New Roman" pitchFamily="18" charset="0"/>
                </a:rPr>
                <a:t>dress contained in register, r2</a:t>
              </a:r>
              <a:endParaRPr lang="en-US" sz="1600" dirty="0">
                <a:latin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2929" y="1530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</a:endParaRPr>
            </a:p>
          </p:txBody>
        </p:sp>
        <p:sp>
          <p:nvSpPr>
            <p:cNvPr id="23" name="Freeform 20"/>
            <p:cNvSpPr>
              <a:spLocks noEditPoints="1"/>
            </p:cNvSpPr>
            <p:nvPr/>
          </p:nvSpPr>
          <p:spPr bwMode="auto">
            <a:xfrm>
              <a:off x="1141" y="1344"/>
              <a:ext cx="4558" cy="414"/>
            </a:xfrm>
            <a:custGeom>
              <a:avLst/>
              <a:gdLst>
                <a:gd name="T0" fmla="*/ 437 w 441"/>
                <a:gd name="T1" fmla="*/ 36 h 40"/>
                <a:gd name="T2" fmla="*/ 437 w 441"/>
                <a:gd name="T3" fmla="*/ 0 h 40"/>
                <a:gd name="T4" fmla="*/ 441 w 441"/>
                <a:gd name="T5" fmla="*/ 36 h 40"/>
                <a:gd name="T6" fmla="*/ 441 w 441"/>
                <a:gd name="T7" fmla="*/ 0 h 40"/>
                <a:gd name="T8" fmla="*/ 0 w 441"/>
                <a:gd name="T9" fmla="*/ 36 h 40"/>
                <a:gd name="T10" fmla="*/ 441 w 441"/>
                <a:gd name="T11" fmla="*/ 36 h 40"/>
                <a:gd name="T12" fmla="*/ 0 w 441"/>
                <a:gd name="T13" fmla="*/ 40 h 40"/>
                <a:gd name="T14" fmla="*/ 441 w 441"/>
                <a:gd name="T15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1" h="40">
                  <a:moveTo>
                    <a:pt x="437" y="36"/>
                  </a:moveTo>
                  <a:lnTo>
                    <a:pt x="437" y="0"/>
                  </a:lnTo>
                  <a:moveTo>
                    <a:pt x="441" y="36"/>
                  </a:moveTo>
                  <a:lnTo>
                    <a:pt x="441" y="0"/>
                  </a:lnTo>
                  <a:moveTo>
                    <a:pt x="0" y="36"/>
                  </a:moveTo>
                  <a:lnTo>
                    <a:pt x="441" y="36"/>
                  </a:lnTo>
                  <a:moveTo>
                    <a:pt x="0" y="40"/>
                  </a:moveTo>
                  <a:lnTo>
                    <a:pt x="441" y="40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146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598770" y="1988820"/>
            <a:ext cx="5240431" cy="3192780"/>
            <a:chOff x="2209799" y="2514600"/>
            <a:chExt cx="4114801" cy="2506980"/>
          </a:xfrm>
        </p:grpSpPr>
        <p:sp>
          <p:nvSpPr>
            <p:cNvPr id="9" name="Rectangle 8"/>
            <p:cNvSpPr/>
            <p:nvPr/>
          </p:nvSpPr>
          <p:spPr>
            <a:xfrm>
              <a:off x="2209799" y="2514600"/>
              <a:ext cx="4114801" cy="250698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286000" y="2637056"/>
              <a:ext cx="3581400" cy="22475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457200" algn="l"/>
                </a:tabLst>
              </a:pPr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foo:</a:t>
              </a:r>
            </a:p>
            <a:p>
              <a:pPr>
                <a:tabLst>
                  <a:tab pos="457200" algn="l"/>
                </a:tabLst>
              </a:pPr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dirty="0" err="1">
                  <a:latin typeface="Courier New" pitchFamily="49" charset="0"/>
                  <a:cs typeface="Courier New" pitchFamily="49" charset="0"/>
                </a:rPr>
                <a:t>mov</a:t>
              </a:r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 r0, #2</a:t>
              </a:r>
            </a:p>
            <a:p>
              <a:pPr>
                <a:tabLst>
                  <a:tab pos="457200" algn="l"/>
                </a:tabLst>
              </a:pPr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dirty="0" err="1">
                  <a:latin typeface="Courier New" pitchFamily="49" charset="0"/>
                  <a:cs typeface="Courier New" pitchFamily="49" charset="0"/>
                </a:rPr>
                <a:t>bx</a:t>
              </a:r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dirty="0" err="1">
                  <a:latin typeface="Courier New" pitchFamily="49" charset="0"/>
                  <a:cs typeface="Courier New" pitchFamily="49" charset="0"/>
                </a:rPr>
                <a:t>lr</a:t>
              </a:r>
              <a:endParaRPr lang="en-US" sz="2000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57200" algn="l"/>
                </a:tabLst>
              </a:pPr>
              <a:endParaRPr lang="en-US" sz="2000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57200" algn="l"/>
                </a:tabLst>
              </a:pPr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main:</a:t>
              </a:r>
            </a:p>
            <a:p>
              <a:pPr>
                <a:tabLst>
                  <a:tab pos="457200" algn="l"/>
                </a:tabLst>
              </a:pPr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dirty="0" err="1">
                  <a:latin typeface="Courier New" pitchFamily="49" charset="0"/>
                  <a:cs typeface="Courier New" pitchFamily="49" charset="0"/>
                </a:rPr>
                <a:t>mov</a:t>
              </a:r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 r1, #3 /* x = 3 */</a:t>
              </a:r>
            </a:p>
            <a:p>
              <a:pPr>
                <a:tabLst>
                  <a:tab pos="457200" algn="l"/>
                </a:tabLst>
              </a:pPr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dirty="0" err="1">
                  <a:latin typeface="Courier New" pitchFamily="49" charset="0"/>
                  <a:cs typeface="Courier New" pitchFamily="49" charset="0"/>
                </a:rPr>
                <a:t>bl</a:t>
              </a:r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 foo /* invoke foo */</a:t>
              </a:r>
            </a:p>
            <a:p>
              <a:pPr>
                <a:tabLst>
                  <a:tab pos="457200" algn="l"/>
                </a:tabLst>
              </a:pPr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	/* y = x + foo() */</a:t>
              </a:r>
            </a:p>
            <a:p>
              <a:pPr>
                <a:tabLst>
                  <a:tab pos="457200" algn="l"/>
                </a:tabLst>
              </a:pPr>
              <a:r>
                <a:rPr lang="en-US" sz="2000" dirty="0">
                  <a:latin typeface="Courier New" pitchFamily="49" charset="0"/>
                  <a:cs typeface="Courier New" pitchFamily="49" charset="0"/>
                </a:rPr>
                <a:t>	add r2, r0, r1</a:t>
              </a: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676400" y="349251"/>
            <a:ext cx="89916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Conditional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Variants</a:t>
            </a:r>
            <a:r>
              <a:rPr lang="fr-FR" dirty="0">
                <a:solidFill>
                  <a:schemeClr val="tx1"/>
                </a:solidFill>
              </a:rPr>
              <a:t> of Normal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717800" y="1798638"/>
            <a:ext cx="7416800" cy="4525963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Normal Instruction + &lt;condition&gt;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b="1" dirty="0">
                <a:solidFill>
                  <a:srgbClr val="2323DC"/>
                </a:solidFill>
                <a:latin typeface="Calibri" panose="020F0502020204030204" pitchFamily="34" charset="0"/>
              </a:rPr>
              <a:t>Examples </a:t>
            </a:r>
            <a:r>
              <a:rPr lang="en-US" dirty="0">
                <a:latin typeface="Calibri" panose="020F0502020204030204" pitchFamily="34" charset="0"/>
              </a:rPr>
              <a:t>: </a:t>
            </a:r>
            <a:r>
              <a:rPr lang="en-US" dirty="0" err="1">
                <a:latin typeface="Calibri" panose="020F0502020204030204" pitchFamily="34" charset="0"/>
              </a:rPr>
              <a:t>addeq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subne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addmi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subpl</a:t>
            </a:r>
            <a:endParaRPr lang="en-US" dirty="0">
              <a:latin typeface="Calibri" panose="020F0502020204030204" pitchFamily="34" charset="0"/>
            </a:endParaRP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Also known as </a:t>
            </a:r>
            <a:r>
              <a:rPr lang="en-US" dirty="0">
                <a:solidFill>
                  <a:srgbClr val="2323DC"/>
                </a:solidFill>
                <a:latin typeface="Calibri" panose="020F0502020204030204" pitchFamily="34" charset="0"/>
              </a:rPr>
              <a:t>predicated instructions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If the condition is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true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Execute instruction </a:t>
            </a:r>
            <a:r>
              <a:rPr lang="en-US" b="1" dirty="0">
                <a:solidFill>
                  <a:srgbClr val="280099"/>
                </a:solidFill>
                <a:latin typeface="Calibri" panose="020F0502020204030204" pitchFamily="34" charset="0"/>
              </a:rPr>
              <a:t>normally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008000"/>
                </a:solidFill>
                <a:latin typeface="Calibri" panose="020F0502020204030204" pitchFamily="34" charset="0"/>
              </a:rPr>
              <a:t>Otherwise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Do not execute</a:t>
            </a:r>
            <a:r>
              <a:rPr lang="en-US" dirty="0">
                <a:solidFill>
                  <a:srgbClr val="FF00FF"/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at all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43200" y="1219199"/>
            <a:ext cx="721360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Write a program in ARM assembly to count the number of 1s in a 32 bit number stored in r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. Save the result in r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400" b="1" i="1" dirty="0">
                <a:latin typeface="Times New Roman" pitchFamily="18" charset="0"/>
                <a:cs typeface="Times New Roman" pitchFamily="18" charset="0"/>
              </a:rPr>
              <a:t>Answer: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70202" y="2114729"/>
            <a:ext cx="6654798" cy="412271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70202" y="2267129"/>
            <a:ext cx="7086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pt-BR" sz="1400" i="1" dirty="0">
                <a:latin typeface="Courier New" pitchFamily="49" charset="0"/>
                <a:cs typeface="Courier New" pitchFamily="49" charset="0"/>
              </a:rPr>
              <a:t>mov r2, #1 /* idx = 1 */</a:t>
            </a:r>
          </a:p>
          <a:p>
            <a:pPr>
              <a:tabLst>
                <a:tab pos="457200" algn="l"/>
              </a:tabLst>
            </a:pP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mov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r4, #0 /* count = 0 */</a:t>
            </a:r>
          </a:p>
          <a:p>
            <a:pPr>
              <a:tabLst>
                <a:tab pos="4572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/* start the iterations */</a:t>
            </a:r>
          </a:p>
          <a:p>
            <a:pPr>
              <a:tabLst>
                <a:tab pos="4572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.loop:</a:t>
            </a:r>
          </a:p>
          <a:p>
            <a:pPr>
              <a:tabLst>
                <a:tab pos="4572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/* extract the LSB and compare */</a:t>
            </a:r>
          </a:p>
          <a:p>
            <a:pPr>
              <a:tabLst>
                <a:tab pos="4572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and r3, r1, #1</a:t>
            </a:r>
          </a:p>
          <a:p>
            <a:pPr>
              <a:tabLst>
                <a:tab pos="4572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r3, #1</a:t>
            </a:r>
          </a:p>
          <a:p>
            <a:pPr>
              <a:tabLst>
                <a:tab pos="457200" algn="l"/>
              </a:tabLst>
            </a:pPr>
            <a:endParaRPr lang="en-US" sz="1400" i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/* increment the counter */</a:t>
            </a:r>
          </a:p>
          <a:p>
            <a:pPr>
              <a:tabLst>
                <a:tab pos="4572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i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addeq</a:t>
            </a:r>
            <a:r>
              <a:rPr lang="en-US" sz="1600" b="1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r4, r4, #1</a:t>
            </a:r>
          </a:p>
          <a:p>
            <a:pPr>
              <a:tabLst>
                <a:tab pos="457200" algn="l"/>
              </a:tabLst>
            </a:pPr>
            <a:endParaRPr lang="en-US" sz="1400" i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/* prepare for the next iteration */</a:t>
            </a:r>
          </a:p>
          <a:p>
            <a:pPr>
              <a:tabLst>
                <a:tab pos="457200" algn="l"/>
              </a:tabLst>
            </a:pPr>
            <a:r>
              <a:rPr lang="pt-BR" sz="1400" i="1" dirty="0">
                <a:latin typeface="Courier New" pitchFamily="49" charset="0"/>
                <a:cs typeface="Courier New" pitchFamily="49" charset="0"/>
              </a:rPr>
              <a:t>	mov r1, r1, lsr #1</a:t>
            </a:r>
          </a:p>
          <a:p>
            <a:pPr>
              <a:tabLst>
                <a:tab pos="4572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add r2, r2, #1</a:t>
            </a:r>
          </a:p>
          <a:p>
            <a:pPr>
              <a:tabLst>
                <a:tab pos="457200" algn="l"/>
              </a:tabLst>
            </a:pPr>
            <a:endParaRPr lang="en-US" sz="1400" i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/* loop condition */</a:t>
            </a:r>
          </a:p>
          <a:p>
            <a:pPr>
              <a:tabLst>
                <a:tab pos="4572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r2, #32</a:t>
            </a:r>
          </a:p>
          <a:p>
            <a:pPr>
              <a:tabLst>
                <a:tab pos="457200" algn="l"/>
              </a:tabLst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ble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.loop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ARM </a:t>
            </a:r>
            <a:r>
              <a:rPr lang="fr-FR" dirty="0" err="1">
                <a:solidFill>
                  <a:schemeClr val="tx1"/>
                </a:solidFill>
              </a:rPr>
              <a:t>Assembly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Language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66988" y="1646238"/>
            <a:ext cx="7415212" cy="4525963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One of the most popular </a:t>
            </a:r>
            <a:r>
              <a:rPr lang="en-US" dirty="0">
                <a:solidFill>
                  <a:srgbClr val="2323DC"/>
                </a:solidFill>
                <a:latin typeface="Calibri" panose="020F0502020204030204" pitchFamily="34" charset="0"/>
              </a:rPr>
              <a:t>RISC instruction sets</a:t>
            </a:r>
            <a:r>
              <a:rPr lang="en-US" dirty="0">
                <a:latin typeface="Calibri" panose="020F0502020204030204" pitchFamily="34" charset="0"/>
              </a:rPr>
              <a:t> in use today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Used by licensees of ARM Limited, UK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ARM processors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Some processors by Samsung, Qualcomm, and Apple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Highly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versatile</a:t>
            </a:r>
            <a:r>
              <a:rPr lang="en-US" dirty="0">
                <a:latin typeface="Calibri" panose="020F0502020204030204" pitchFamily="34" charset="0"/>
              </a:rPr>
              <a:t> instruction set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b="1" dirty="0">
                <a:solidFill>
                  <a:srgbClr val="00AE00"/>
                </a:solidFill>
                <a:latin typeface="Calibri" panose="020F0502020204030204" pitchFamily="34" charset="0"/>
              </a:rPr>
              <a:t>Floating-point</a:t>
            </a:r>
            <a:r>
              <a:rPr lang="en-US" dirty="0">
                <a:latin typeface="Calibri" panose="020F0502020204030204" pitchFamily="34" charset="0"/>
              </a:rPr>
              <a:t> and </a:t>
            </a:r>
            <a:r>
              <a:rPr lang="en-US" dirty="0">
                <a:solidFill>
                  <a:srgbClr val="280099"/>
                </a:solidFill>
                <a:latin typeface="Calibri" panose="020F0502020204030204" pitchFamily="34" charset="0"/>
              </a:rPr>
              <a:t>vector</a:t>
            </a:r>
            <a:r>
              <a:rPr lang="en-US" dirty="0">
                <a:latin typeface="Calibri" panose="020F0502020204030204" pitchFamily="34" charset="0"/>
              </a:rPr>
              <a:t> (multiple operations per instruction) extensions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65400" y="358358"/>
            <a:ext cx="7416800" cy="677108"/>
          </a:xfrm>
        </p:spPr>
        <p:txBody>
          <a:bodyPr vert="horz" lIns="0" tIns="0" rIns="0" bIns="0" rtlCol="0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Outline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667000" y="1622426"/>
            <a:ext cx="7345362" cy="3940175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563563" indent="-504825">
              <a:spcBef>
                <a:spcPts val="14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Basic Instructions</a:t>
            </a:r>
          </a:p>
          <a:p>
            <a:pPr marL="563563" indent="-504825">
              <a:spcBef>
                <a:spcPts val="14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Advanced Instructions</a:t>
            </a:r>
          </a:p>
          <a:p>
            <a:pPr marL="563563" indent="-504825">
              <a:spcBef>
                <a:spcPts val="14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Branch Instructions</a:t>
            </a:r>
          </a:p>
          <a:p>
            <a:pPr marL="563563" indent="-504825">
              <a:spcBef>
                <a:spcPts val="14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Memory Instructions</a:t>
            </a:r>
          </a:p>
          <a:p>
            <a:pPr marL="563563" indent="-504825">
              <a:spcBef>
                <a:spcPts val="14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Instruction Encoding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 rot="10800000">
            <a:off x="7200840" y="4039441"/>
            <a:ext cx="1181160" cy="8373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654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Basic </a:t>
            </a:r>
            <a:r>
              <a:rPr lang="fr-FR" dirty="0" err="1">
                <a:solidFill>
                  <a:schemeClr val="tx1"/>
                </a:solidFill>
              </a:rPr>
              <a:t>Load</a:t>
            </a:r>
            <a:r>
              <a:rPr lang="fr-FR" dirty="0">
                <a:solidFill>
                  <a:schemeClr val="tx1"/>
                </a:solidFill>
              </a:rPr>
              <a:t> Instruction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251200" y="1600201"/>
            <a:ext cx="7416800" cy="703263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>
                <a:latin typeface="" pitchFamily="18"/>
              </a:rPr>
              <a:t>ldr  r1, [r0]</a:t>
            </a:r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4953001" y="1905001"/>
            <a:ext cx="3254375" cy="4225925"/>
            <a:chOff x="2160" y="1200"/>
            <a:chExt cx="2050" cy="2662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2160" y="1200"/>
              <a:ext cx="2050" cy="2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2544" y="1403"/>
              <a:ext cx="1033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100">
                  <a:solidFill>
                    <a:srgbClr val="000000"/>
                  </a:solidFill>
                  <a:latin typeface="Bitstream Vera Sans"/>
                </a:rPr>
                <a:t>ldr r1, [r0]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2544" y="2185"/>
              <a:ext cx="389" cy="147"/>
            </a:xfrm>
            <a:prstGeom prst="rect">
              <a:avLst/>
            </a:prstGeom>
            <a:solidFill>
              <a:srgbClr val="C1EAF0"/>
            </a:solidFill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2543" y="2184"/>
              <a:ext cx="392" cy="839"/>
            </a:xfrm>
            <a:prstGeom prst="rect">
              <a:avLst/>
            </a:prstGeom>
            <a:noFill/>
            <a:ln w="4" cap="flat">
              <a:solidFill>
                <a:srgbClr val="15111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2658" y="2180"/>
              <a:ext cx="12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Bitstream Vera Sans"/>
                </a:rPr>
                <a:t>r0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3505" y="1920"/>
              <a:ext cx="394" cy="1582"/>
            </a:xfrm>
            <a:prstGeom prst="rect">
              <a:avLst/>
            </a:prstGeom>
            <a:noFill/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933" y="2254"/>
              <a:ext cx="559" cy="338"/>
            </a:xfrm>
            <a:custGeom>
              <a:avLst/>
              <a:gdLst>
                <a:gd name="T0" fmla="*/ 0 w 2459"/>
                <a:gd name="T1" fmla="*/ 0 h 1492"/>
                <a:gd name="T2" fmla="*/ 867 w 2459"/>
                <a:gd name="T3" fmla="*/ 0 h 1492"/>
                <a:gd name="T4" fmla="*/ 867 w 2459"/>
                <a:gd name="T5" fmla="*/ 1492 h 1492"/>
                <a:gd name="T6" fmla="*/ 2459 w 2459"/>
                <a:gd name="T7" fmla="*/ 1492 h 1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59" h="1492">
                  <a:moveTo>
                    <a:pt x="0" y="0"/>
                  </a:moveTo>
                  <a:lnTo>
                    <a:pt x="867" y="0"/>
                  </a:lnTo>
                  <a:lnTo>
                    <a:pt x="867" y="1492"/>
                  </a:lnTo>
                  <a:lnTo>
                    <a:pt x="2459" y="1492"/>
                  </a:lnTo>
                </a:path>
              </a:pathLst>
            </a:cu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3402" y="2567"/>
              <a:ext cx="90" cy="51"/>
            </a:xfrm>
            <a:custGeom>
              <a:avLst/>
              <a:gdLst>
                <a:gd name="T0" fmla="*/ 26 w 90"/>
                <a:gd name="T1" fmla="*/ 25 h 51"/>
                <a:gd name="T2" fmla="*/ 0 w 90"/>
                <a:gd name="T3" fmla="*/ 51 h 51"/>
                <a:gd name="T4" fmla="*/ 90 w 90"/>
                <a:gd name="T5" fmla="*/ 25 h 51"/>
                <a:gd name="T6" fmla="*/ 0 w 90"/>
                <a:gd name="T7" fmla="*/ 0 h 51"/>
                <a:gd name="T8" fmla="*/ 26 w 90"/>
                <a:gd name="T9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1">
                  <a:moveTo>
                    <a:pt x="26" y="25"/>
                  </a:moveTo>
                  <a:lnTo>
                    <a:pt x="0" y="51"/>
                  </a:lnTo>
                  <a:lnTo>
                    <a:pt x="90" y="25"/>
                  </a:lnTo>
                  <a:lnTo>
                    <a:pt x="0" y="0"/>
                  </a:lnTo>
                  <a:lnTo>
                    <a:pt x="26" y="25"/>
                  </a:lnTo>
                  <a:close/>
                </a:path>
              </a:pathLst>
            </a:custGeom>
            <a:solidFill>
              <a:srgbClr val="000000"/>
            </a:solidFill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3505" y="2541"/>
              <a:ext cx="395" cy="84"/>
            </a:xfrm>
            <a:prstGeom prst="rect">
              <a:avLst/>
            </a:prstGeom>
            <a:solidFill>
              <a:srgbClr val="C1EAF0"/>
            </a:solidFill>
            <a:ln w="5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2283" y="2400"/>
              <a:ext cx="1772" cy="1345"/>
            </a:xfrm>
            <a:custGeom>
              <a:avLst/>
              <a:gdLst>
                <a:gd name="T0" fmla="*/ 7439 w 7802"/>
                <a:gd name="T1" fmla="*/ 1330 h 5926"/>
                <a:gd name="T2" fmla="*/ 7802 w 7802"/>
                <a:gd name="T3" fmla="*/ 1330 h 5926"/>
                <a:gd name="T4" fmla="*/ 7802 w 7802"/>
                <a:gd name="T5" fmla="*/ 5926 h 5926"/>
                <a:gd name="T6" fmla="*/ 0 w 7802"/>
                <a:gd name="T7" fmla="*/ 5926 h 5926"/>
                <a:gd name="T8" fmla="*/ 0 w 7802"/>
                <a:gd name="T9" fmla="*/ 0 h 5926"/>
                <a:gd name="T10" fmla="*/ 1149 w 7802"/>
                <a:gd name="T11" fmla="*/ 0 h 5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02" h="5926">
                  <a:moveTo>
                    <a:pt x="7439" y="1330"/>
                  </a:moveTo>
                  <a:lnTo>
                    <a:pt x="7802" y="1330"/>
                  </a:lnTo>
                  <a:lnTo>
                    <a:pt x="7802" y="5926"/>
                  </a:lnTo>
                  <a:lnTo>
                    <a:pt x="0" y="5926"/>
                  </a:lnTo>
                  <a:lnTo>
                    <a:pt x="0" y="0"/>
                  </a:lnTo>
                  <a:lnTo>
                    <a:pt x="1149" y="0"/>
                  </a:lnTo>
                </a:path>
              </a:pathLst>
            </a:cu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2455" y="2375"/>
              <a:ext cx="89" cy="51"/>
            </a:xfrm>
            <a:custGeom>
              <a:avLst/>
              <a:gdLst>
                <a:gd name="T0" fmla="*/ 25 w 89"/>
                <a:gd name="T1" fmla="*/ 25 h 51"/>
                <a:gd name="T2" fmla="*/ 0 w 89"/>
                <a:gd name="T3" fmla="*/ 51 h 51"/>
                <a:gd name="T4" fmla="*/ 89 w 89"/>
                <a:gd name="T5" fmla="*/ 25 h 51"/>
                <a:gd name="T6" fmla="*/ 0 w 89"/>
                <a:gd name="T7" fmla="*/ 0 h 51"/>
                <a:gd name="T8" fmla="*/ 25 w 89"/>
                <a:gd name="T9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51">
                  <a:moveTo>
                    <a:pt x="25" y="25"/>
                  </a:moveTo>
                  <a:lnTo>
                    <a:pt x="0" y="51"/>
                  </a:lnTo>
                  <a:lnTo>
                    <a:pt x="89" y="25"/>
                  </a:lnTo>
                  <a:lnTo>
                    <a:pt x="0" y="0"/>
                  </a:lnTo>
                  <a:lnTo>
                    <a:pt x="25" y="25"/>
                  </a:lnTo>
                  <a:close/>
                </a:path>
              </a:pathLst>
            </a:custGeom>
            <a:solidFill>
              <a:srgbClr val="000000"/>
            </a:solidFill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2542" y="2332"/>
              <a:ext cx="389" cy="146"/>
            </a:xfrm>
            <a:prstGeom prst="rect">
              <a:avLst/>
            </a:prstGeom>
            <a:solidFill>
              <a:srgbClr val="C1EAF0"/>
            </a:solidFill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2656" y="2326"/>
              <a:ext cx="12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Bitstream Vera Sans"/>
                </a:rPr>
                <a:t>r1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2480" y="1888"/>
              <a:ext cx="39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Bitstream Vera Sans"/>
                </a:rPr>
                <a:t>register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2480" y="2038"/>
              <a:ext cx="28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Bitstream Vera Sans"/>
                </a:rPr>
                <a:t>    file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3449" y="1776"/>
              <a:ext cx="41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Bitstream Vera Sans"/>
                </a:rPr>
                <a:t>memory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3505" y="2623"/>
              <a:ext cx="395" cy="84"/>
            </a:xfrm>
            <a:prstGeom prst="rect">
              <a:avLst/>
            </a:prstGeom>
            <a:solidFill>
              <a:srgbClr val="C1EAF0"/>
            </a:solidFill>
            <a:ln w="5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3507" y="2710"/>
              <a:ext cx="391" cy="84"/>
            </a:xfrm>
            <a:prstGeom prst="rect">
              <a:avLst/>
            </a:prstGeom>
            <a:solidFill>
              <a:srgbClr val="C1EAF0"/>
            </a:solidFill>
            <a:ln w="5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3506" y="2793"/>
              <a:ext cx="391" cy="84"/>
            </a:xfrm>
            <a:prstGeom prst="rect">
              <a:avLst/>
            </a:prstGeom>
            <a:solidFill>
              <a:srgbClr val="C1EAF0"/>
            </a:solidFill>
            <a:ln w="5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3"/>
            <p:cNvSpPr>
              <a:spLocks/>
            </p:cNvSpPr>
            <p:nvPr/>
          </p:nvSpPr>
          <p:spPr bwMode="auto">
            <a:xfrm>
              <a:off x="3926" y="2542"/>
              <a:ext cx="37" cy="332"/>
            </a:xfrm>
            <a:custGeom>
              <a:avLst/>
              <a:gdLst>
                <a:gd name="T0" fmla="*/ 0 w 162"/>
                <a:gd name="T1" fmla="*/ 0 h 1462"/>
                <a:gd name="T2" fmla="*/ 162 w 162"/>
                <a:gd name="T3" fmla="*/ 162 h 1462"/>
                <a:gd name="T4" fmla="*/ 162 w 162"/>
                <a:gd name="T5" fmla="*/ 1311 h 1462"/>
                <a:gd name="T6" fmla="*/ 10 w 162"/>
                <a:gd name="T7" fmla="*/ 1462 h 1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" h="1462">
                  <a:moveTo>
                    <a:pt x="0" y="0"/>
                  </a:moveTo>
                  <a:lnTo>
                    <a:pt x="162" y="162"/>
                  </a:lnTo>
                  <a:lnTo>
                    <a:pt x="162" y="1311"/>
                  </a:lnTo>
                  <a:lnTo>
                    <a:pt x="10" y="1462"/>
                  </a:lnTo>
                </a:path>
              </a:pathLst>
            </a:cu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146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Basic Store Instruction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251200" y="1600200"/>
            <a:ext cx="7416800" cy="560388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>
                <a:latin typeface="" pitchFamily="18"/>
              </a:rPr>
              <a:t>str   r1, [r0]</a:t>
            </a:r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5029201" y="2057401"/>
            <a:ext cx="3254375" cy="4225925"/>
            <a:chOff x="2208" y="1296"/>
            <a:chExt cx="2050" cy="2662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2208" y="1296"/>
              <a:ext cx="2050" cy="2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2592" y="1499"/>
              <a:ext cx="1023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100">
                  <a:solidFill>
                    <a:srgbClr val="000000"/>
                  </a:solidFill>
                  <a:latin typeface="Bitstream Vera Sans"/>
                </a:rPr>
                <a:t>str r1, [r0]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2592" y="2281"/>
              <a:ext cx="389" cy="147"/>
            </a:xfrm>
            <a:prstGeom prst="rect">
              <a:avLst/>
            </a:prstGeom>
            <a:solidFill>
              <a:srgbClr val="C1EAF0"/>
            </a:solidFill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2591" y="2280"/>
              <a:ext cx="392" cy="839"/>
            </a:xfrm>
            <a:prstGeom prst="rect">
              <a:avLst/>
            </a:prstGeom>
            <a:noFill/>
            <a:ln w="4" cap="flat">
              <a:solidFill>
                <a:srgbClr val="15111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2706" y="2276"/>
              <a:ext cx="12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Bitstream Vera Sans"/>
                </a:rPr>
                <a:t>r0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3553" y="2016"/>
              <a:ext cx="394" cy="1582"/>
            </a:xfrm>
            <a:prstGeom prst="rect">
              <a:avLst/>
            </a:prstGeom>
            <a:noFill/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2981" y="2350"/>
              <a:ext cx="559" cy="338"/>
            </a:xfrm>
            <a:custGeom>
              <a:avLst/>
              <a:gdLst>
                <a:gd name="T0" fmla="*/ 0 w 2459"/>
                <a:gd name="T1" fmla="*/ 0 h 1492"/>
                <a:gd name="T2" fmla="*/ 867 w 2459"/>
                <a:gd name="T3" fmla="*/ 0 h 1492"/>
                <a:gd name="T4" fmla="*/ 867 w 2459"/>
                <a:gd name="T5" fmla="*/ 1492 h 1492"/>
                <a:gd name="T6" fmla="*/ 2459 w 2459"/>
                <a:gd name="T7" fmla="*/ 1492 h 1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59" h="1492">
                  <a:moveTo>
                    <a:pt x="0" y="0"/>
                  </a:moveTo>
                  <a:lnTo>
                    <a:pt x="867" y="0"/>
                  </a:lnTo>
                  <a:lnTo>
                    <a:pt x="867" y="1492"/>
                  </a:lnTo>
                  <a:lnTo>
                    <a:pt x="2459" y="1492"/>
                  </a:lnTo>
                </a:path>
              </a:pathLst>
            </a:cu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3450" y="2663"/>
              <a:ext cx="90" cy="51"/>
            </a:xfrm>
            <a:custGeom>
              <a:avLst/>
              <a:gdLst>
                <a:gd name="T0" fmla="*/ 26 w 90"/>
                <a:gd name="T1" fmla="*/ 25 h 51"/>
                <a:gd name="T2" fmla="*/ 0 w 90"/>
                <a:gd name="T3" fmla="*/ 51 h 51"/>
                <a:gd name="T4" fmla="*/ 90 w 90"/>
                <a:gd name="T5" fmla="*/ 25 h 51"/>
                <a:gd name="T6" fmla="*/ 0 w 90"/>
                <a:gd name="T7" fmla="*/ 0 h 51"/>
                <a:gd name="T8" fmla="*/ 26 w 90"/>
                <a:gd name="T9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1">
                  <a:moveTo>
                    <a:pt x="26" y="25"/>
                  </a:moveTo>
                  <a:lnTo>
                    <a:pt x="0" y="51"/>
                  </a:lnTo>
                  <a:lnTo>
                    <a:pt x="90" y="25"/>
                  </a:lnTo>
                  <a:lnTo>
                    <a:pt x="0" y="0"/>
                  </a:lnTo>
                  <a:lnTo>
                    <a:pt x="26" y="25"/>
                  </a:lnTo>
                  <a:close/>
                </a:path>
              </a:pathLst>
            </a:custGeom>
            <a:solidFill>
              <a:srgbClr val="000000"/>
            </a:solidFill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3553" y="2637"/>
              <a:ext cx="395" cy="84"/>
            </a:xfrm>
            <a:prstGeom prst="rect">
              <a:avLst/>
            </a:prstGeom>
            <a:solidFill>
              <a:srgbClr val="C1EAF0"/>
            </a:solidFill>
            <a:ln w="5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2331" y="2496"/>
              <a:ext cx="1868" cy="1354"/>
            </a:xfrm>
            <a:custGeom>
              <a:avLst/>
              <a:gdLst>
                <a:gd name="T0" fmla="*/ 7439 w 8225"/>
                <a:gd name="T1" fmla="*/ 1330 h 5967"/>
                <a:gd name="T2" fmla="*/ 8225 w 8225"/>
                <a:gd name="T3" fmla="*/ 1330 h 5967"/>
                <a:gd name="T4" fmla="*/ 8205 w 8225"/>
                <a:gd name="T5" fmla="*/ 5967 h 5967"/>
                <a:gd name="T6" fmla="*/ 0 w 8225"/>
                <a:gd name="T7" fmla="*/ 5926 h 5967"/>
                <a:gd name="T8" fmla="*/ 0 w 8225"/>
                <a:gd name="T9" fmla="*/ 0 h 5967"/>
                <a:gd name="T10" fmla="*/ 1149 w 8225"/>
                <a:gd name="T11" fmla="*/ 0 h 59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25" h="5967">
                  <a:moveTo>
                    <a:pt x="7439" y="1330"/>
                  </a:moveTo>
                  <a:lnTo>
                    <a:pt x="8225" y="1330"/>
                  </a:lnTo>
                  <a:lnTo>
                    <a:pt x="8205" y="5967"/>
                  </a:lnTo>
                  <a:lnTo>
                    <a:pt x="0" y="5926"/>
                  </a:lnTo>
                  <a:lnTo>
                    <a:pt x="0" y="0"/>
                  </a:lnTo>
                  <a:lnTo>
                    <a:pt x="1149" y="0"/>
                  </a:lnTo>
                </a:path>
              </a:pathLst>
            </a:cu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4020" y="2772"/>
              <a:ext cx="90" cy="52"/>
            </a:xfrm>
            <a:custGeom>
              <a:avLst/>
              <a:gdLst>
                <a:gd name="T0" fmla="*/ 64 w 90"/>
                <a:gd name="T1" fmla="*/ 26 h 52"/>
                <a:gd name="T2" fmla="*/ 90 w 90"/>
                <a:gd name="T3" fmla="*/ 0 h 52"/>
                <a:gd name="T4" fmla="*/ 0 w 90"/>
                <a:gd name="T5" fmla="*/ 26 h 52"/>
                <a:gd name="T6" fmla="*/ 90 w 90"/>
                <a:gd name="T7" fmla="*/ 52 h 52"/>
                <a:gd name="T8" fmla="*/ 64 w 90"/>
                <a:gd name="T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2">
                  <a:moveTo>
                    <a:pt x="64" y="26"/>
                  </a:moveTo>
                  <a:lnTo>
                    <a:pt x="90" y="0"/>
                  </a:lnTo>
                  <a:lnTo>
                    <a:pt x="0" y="26"/>
                  </a:lnTo>
                  <a:lnTo>
                    <a:pt x="90" y="52"/>
                  </a:lnTo>
                  <a:lnTo>
                    <a:pt x="64" y="26"/>
                  </a:lnTo>
                  <a:close/>
                </a:path>
              </a:pathLst>
            </a:custGeom>
            <a:solidFill>
              <a:srgbClr val="000000"/>
            </a:solidFill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2590" y="2428"/>
              <a:ext cx="389" cy="146"/>
            </a:xfrm>
            <a:prstGeom prst="rect">
              <a:avLst/>
            </a:prstGeom>
            <a:solidFill>
              <a:srgbClr val="C1EAF0"/>
            </a:solidFill>
            <a:ln w="7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2704" y="2422"/>
              <a:ext cx="12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Bitstream Vera Sans"/>
                </a:rPr>
                <a:t>r1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2528" y="1984"/>
              <a:ext cx="39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Bitstream Vera Sans"/>
                </a:rPr>
                <a:t>register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2528" y="2134"/>
              <a:ext cx="28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Bitstream Vera Sans"/>
                </a:rPr>
                <a:t>    file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3497" y="1872"/>
              <a:ext cx="41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Bitstream Vera Sans"/>
                </a:rPr>
                <a:t>memory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3553" y="2719"/>
              <a:ext cx="395" cy="84"/>
            </a:xfrm>
            <a:prstGeom prst="rect">
              <a:avLst/>
            </a:prstGeom>
            <a:solidFill>
              <a:srgbClr val="C1EAF0"/>
            </a:solidFill>
            <a:ln w="5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3555" y="2806"/>
              <a:ext cx="391" cy="84"/>
            </a:xfrm>
            <a:prstGeom prst="rect">
              <a:avLst/>
            </a:prstGeom>
            <a:solidFill>
              <a:srgbClr val="C1EAF0"/>
            </a:solidFill>
            <a:ln w="5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3554" y="2889"/>
              <a:ext cx="391" cy="84"/>
            </a:xfrm>
            <a:prstGeom prst="rect">
              <a:avLst/>
            </a:prstGeom>
            <a:solidFill>
              <a:srgbClr val="C1EAF0"/>
            </a:solidFill>
            <a:ln w="5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3"/>
            <p:cNvSpPr>
              <a:spLocks/>
            </p:cNvSpPr>
            <p:nvPr/>
          </p:nvSpPr>
          <p:spPr bwMode="auto">
            <a:xfrm>
              <a:off x="3974" y="2638"/>
              <a:ext cx="37" cy="332"/>
            </a:xfrm>
            <a:custGeom>
              <a:avLst/>
              <a:gdLst>
                <a:gd name="T0" fmla="*/ 0 w 162"/>
                <a:gd name="T1" fmla="*/ 0 h 1462"/>
                <a:gd name="T2" fmla="*/ 162 w 162"/>
                <a:gd name="T3" fmla="*/ 162 h 1462"/>
                <a:gd name="T4" fmla="*/ 162 w 162"/>
                <a:gd name="T5" fmla="*/ 1311 h 1462"/>
                <a:gd name="T6" fmla="*/ 10 w 162"/>
                <a:gd name="T7" fmla="*/ 1462 h 1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2" h="1462">
                  <a:moveTo>
                    <a:pt x="0" y="0"/>
                  </a:moveTo>
                  <a:lnTo>
                    <a:pt x="162" y="162"/>
                  </a:lnTo>
                  <a:lnTo>
                    <a:pt x="162" y="1311"/>
                  </a:lnTo>
                  <a:lnTo>
                    <a:pt x="10" y="1462"/>
                  </a:lnTo>
                </a:path>
              </a:pathLst>
            </a:custGeom>
            <a:noFill/>
            <a:ln w="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752600" y="228601"/>
            <a:ext cx="88392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Memory Instructions </a:t>
            </a:r>
            <a:r>
              <a:rPr lang="fr-FR" dirty="0" err="1">
                <a:solidFill>
                  <a:schemeClr val="tx1"/>
                </a:solidFill>
              </a:rPr>
              <a:t>with</a:t>
            </a:r>
            <a:r>
              <a:rPr lang="fr-FR" dirty="0">
                <a:solidFill>
                  <a:schemeClr val="tx1"/>
                </a:solidFill>
              </a:rPr>
              <a:t> an Offset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048000" y="1646238"/>
            <a:ext cx="5638800" cy="2697163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pt-BR" dirty="0">
                <a:latin typeface="" pitchFamily="18"/>
              </a:rPr>
              <a:t>ldr  r1, [r0, #4]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pt-BR" dirty="0">
                <a:latin typeface="" pitchFamily="18"/>
              </a:rPr>
              <a:t>r1 ← mem[r0 + 4]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pt-BR" dirty="0">
                <a:latin typeface="" pitchFamily="18"/>
              </a:rPr>
              <a:t>ldr r1, [r0, r2]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pt-BR" dirty="0">
                <a:latin typeface="" pitchFamily="18"/>
              </a:rPr>
              <a:t>r1 ← mem[r0 + r2]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endParaRPr lang="pt-BR" dirty="0">
              <a:latin typeface="" pitchFamily="18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1" name="Group 3090"/>
          <p:cNvGrpSpPr/>
          <p:nvPr/>
        </p:nvGrpSpPr>
        <p:grpSpPr>
          <a:xfrm>
            <a:off x="2438400" y="2057400"/>
            <a:ext cx="7772400" cy="2095500"/>
            <a:chOff x="1219200" y="1981200"/>
            <a:chExt cx="7772400" cy="2178050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1219200" y="1981200"/>
              <a:ext cx="7772400" cy="2178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1244600" y="2006600"/>
              <a:ext cx="7710488" cy="257175"/>
            </a:xfrm>
            <a:custGeom>
              <a:avLst/>
              <a:gdLst>
                <a:gd name="T0" fmla="*/ 0 w 600"/>
                <a:gd name="T1" fmla="*/ 0 h 20"/>
                <a:gd name="T2" fmla="*/ 600 w 600"/>
                <a:gd name="T3" fmla="*/ 0 h 20"/>
                <a:gd name="T4" fmla="*/ 0 w 600"/>
                <a:gd name="T5" fmla="*/ 4 h 20"/>
                <a:gd name="T6" fmla="*/ 600 w 600"/>
                <a:gd name="T7" fmla="*/ 4 h 20"/>
                <a:gd name="T8" fmla="*/ 0 w 600"/>
                <a:gd name="T9" fmla="*/ 20 h 20"/>
                <a:gd name="T10" fmla="*/ 0 w 600"/>
                <a:gd name="T11" fmla="*/ 4 h 20"/>
                <a:gd name="T12" fmla="*/ 4 w 600"/>
                <a:gd name="T13" fmla="*/ 20 h 20"/>
                <a:gd name="T14" fmla="*/ 4 w 600"/>
                <a:gd name="T15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00" h="20">
                  <a:moveTo>
                    <a:pt x="0" y="0"/>
                  </a:moveTo>
                  <a:lnTo>
                    <a:pt x="600" y="0"/>
                  </a:lnTo>
                  <a:moveTo>
                    <a:pt x="0" y="4"/>
                  </a:moveTo>
                  <a:lnTo>
                    <a:pt x="600" y="4"/>
                  </a:lnTo>
                  <a:moveTo>
                    <a:pt x="0" y="20"/>
                  </a:moveTo>
                  <a:lnTo>
                    <a:pt x="0" y="4"/>
                  </a:lnTo>
                  <a:moveTo>
                    <a:pt x="4" y="20"/>
                  </a:moveTo>
                  <a:lnTo>
                    <a:pt x="4" y="4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3698875" y="2058988"/>
              <a:ext cx="0" cy="20478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5575300" y="2058988"/>
              <a:ext cx="0" cy="20478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V="1">
              <a:off x="7323138" y="2058988"/>
              <a:ext cx="0" cy="20478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auto">
            <a:xfrm>
              <a:off x="1244600" y="2058988"/>
              <a:ext cx="7710488" cy="436563"/>
            </a:xfrm>
            <a:custGeom>
              <a:avLst/>
              <a:gdLst>
                <a:gd name="T0" fmla="*/ 596 w 600"/>
                <a:gd name="T1" fmla="*/ 16 h 34"/>
                <a:gd name="T2" fmla="*/ 596 w 600"/>
                <a:gd name="T3" fmla="*/ 0 h 34"/>
                <a:gd name="T4" fmla="*/ 600 w 600"/>
                <a:gd name="T5" fmla="*/ 16 h 34"/>
                <a:gd name="T6" fmla="*/ 600 w 600"/>
                <a:gd name="T7" fmla="*/ 0 h 34"/>
                <a:gd name="T8" fmla="*/ 0 w 600"/>
                <a:gd name="T9" fmla="*/ 17 h 34"/>
                <a:gd name="T10" fmla="*/ 600 w 600"/>
                <a:gd name="T11" fmla="*/ 17 h 34"/>
                <a:gd name="T12" fmla="*/ 0 w 600"/>
                <a:gd name="T13" fmla="*/ 34 h 34"/>
                <a:gd name="T14" fmla="*/ 0 w 600"/>
                <a:gd name="T15" fmla="*/ 17 h 34"/>
                <a:gd name="T16" fmla="*/ 4 w 600"/>
                <a:gd name="T17" fmla="*/ 34 h 34"/>
                <a:gd name="T18" fmla="*/ 4 w 600"/>
                <a:gd name="T19" fmla="*/ 1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0" h="34">
                  <a:moveTo>
                    <a:pt x="596" y="16"/>
                  </a:moveTo>
                  <a:lnTo>
                    <a:pt x="596" y="0"/>
                  </a:lnTo>
                  <a:moveTo>
                    <a:pt x="600" y="16"/>
                  </a:moveTo>
                  <a:lnTo>
                    <a:pt x="600" y="0"/>
                  </a:lnTo>
                  <a:moveTo>
                    <a:pt x="0" y="17"/>
                  </a:moveTo>
                  <a:lnTo>
                    <a:pt x="600" y="17"/>
                  </a:lnTo>
                  <a:moveTo>
                    <a:pt x="0" y="34"/>
                  </a:moveTo>
                  <a:lnTo>
                    <a:pt x="0" y="17"/>
                  </a:lnTo>
                  <a:moveTo>
                    <a:pt x="4" y="34"/>
                  </a:moveTo>
                  <a:lnTo>
                    <a:pt x="4" y="17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 flipV="1">
              <a:off x="3698875" y="2276475"/>
              <a:ext cx="0" cy="219075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5575300" y="2276475"/>
              <a:ext cx="0" cy="219075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 flipV="1">
              <a:off x="7323138" y="2276475"/>
              <a:ext cx="0" cy="219075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auto">
            <a:xfrm>
              <a:off x="1244600" y="2276475"/>
              <a:ext cx="7710488" cy="438150"/>
            </a:xfrm>
            <a:custGeom>
              <a:avLst/>
              <a:gdLst>
                <a:gd name="T0" fmla="*/ 596 w 600"/>
                <a:gd name="T1" fmla="*/ 17 h 34"/>
                <a:gd name="T2" fmla="*/ 596 w 600"/>
                <a:gd name="T3" fmla="*/ 0 h 34"/>
                <a:gd name="T4" fmla="*/ 600 w 600"/>
                <a:gd name="T5" fmla="*/ 17 h 34"/>
                <a:gd name="T6" fmla="*/ 600 w 600"/>
                <a:gd name="T7" fmla="*/ 0 h 34"/>
                <a:gd name="T8" fmla="*/ 0 w 600"/>
                <a:gd name="T9" fmla="*/ 17 h 34"/>
                <a:gd name="T10" fmla="*/ 600 w 600"/>
                <a:gd name="T11" fmla="*/ 17 h 34"/>
                <a:gd name="T12" fmla="*/ 0 w 600"/>
                <a:gd name="T13" fmla="*/ 34 h 34"/>
                <a:gd name="T14" fmla="*/ 0 w 600"/>
                <a:gd name="T15" fmla="*/ 17 h 34"/>
                <a:gd name="T16" fmla="*/ 4 w 600"/>
                <a:gd name="T17" fmla="*/ 34 h 34"/>
                <a:gd name="T18" fmla="*/ 4 w 600"/>
                <a:gd name="T19" fmla="*/ 1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0" h="34">
                  <a:moveTo>
                    <a:pt x="596" y="17"/>
                  </a:moveTo>
                  <a:lnTo>
                    <a:pt x="596" y="0"/>
                  </a:lnTo>
                  <a:moveTo>
                    <a:pt x="600" y="17"/>
                  </a:moveTo>
                  <a:lnTo>
                    <a:pt x="600" y="0"/>
                  </a:lnTo>
                  <a:moveTo>
                    <a:pt x="0" y="17"/>
                  </a:moveTo>
                  <a:lnTo>
                    <a:pt x="600" y="17"/>
                  </a:lnTo>
                  <a:moveTo>
                    <a:pt x="0" y="34"/>
                  </a:moveTo>
                  <a:lnTo>
                    <a:pt x="0" y="17"/>
                  </a:lnTo>
                  <a:moveTo>
                    <a:pt x="4" y="34"/>
                  </a:moveTo>
                  <a:lnTo>
                    <a:pt x="4" y="17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V="1">
              <a:off x="3698875" y="2495550"/>
              <a:ext cx="0" cy="219075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5575300" y="2495550"/>
              <a:ext cx="0" cy="219075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 flipV="1">
              <a:off x="7323138" y="2495550"/>
              <a:ext cx="0" cy="219075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 noEditPoints="1"/>
            </p:cNvSpPr>
            <p:nvPr/>
          </p:nvSpPr>
          <p:spPr bwMode="auto">
            <a:xfrm>
              <a:off x="1244600" y="2495550"/>
              <a:ext cx="7710488" cy="436563"/>
            </a:xfrm>
            <a:custGeom>
              <a:avLst/>
              <a:gdLst>
                <a:gd name="T0" fmla="*/ 596 w 600"/>
                <a:gd name="T1" fmla="*/ 17 h 34"/>
                <a:gd name="T2" fmla="*/ 596 w 600"/>
                <a:gd name="T3" fmla="*/ 0 h 34"/>
                <a:gd name="T4" fmla="*/ 600 w 600"/>
                <a:gd name="T5" fmla="*/ 17 h 34"/>
                <a:gd name="T6" fmla="*/ 600 w 600"/>
                <a:gd name="T7" fmla="*/ 0 h 34"/>
                <a:gd name="T8" fmla="*/ 0 w 600"/>
                <a:gd name="T9" fmla="*/ 17 h 34"/>
                <a:gd name="T10" fmla="*/ 600 w 600"/>
                <a:gd name="T11" fmla="*/ 17 h 34"/>
                <a:gd name="T12" fmla="*/ 0 w 600"/>
                <a:gd name="T13" fmla="*/ 34 h 34"/>
                <a:gd name="T14" fmla="*/ 0 w 600"/>
                <a:gd name="T15" fmla="*/ 17 h 34"/>
                <a:gd name="T16" fmla="*/ 4 w 600"/>
                <a:gd name="T17" fmla="*/ 34 h 34"/>
                <a:gd name="T18" fmla="*/ 4 w 600"/>
                <a:gd name="T19" fmla="*/ 1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0" h="34">
                  <a:moveTo>
                    <a:pt x="596" y="17"/>
                  </a:moveTo>
                  <a:lnTo>
                    <a:pt x="596" y="0"/>
                  </a:lnTo>
                  <a:moveTo>
                    <a:pt x="600" y="17"/>
                  </a:moveTo>
                  <a:lnTo>
                    <a:pt x="600" y="0"/>
                  </a:lnTo>
                  <a:moveTo>
                    <a:pt x="0" y="17"/>
                  </a:moveTo>
                  <a:lnTo>
                    <a:pt x="600" y="17"/>
                  </a:lnTo>
                  <a:moveTo>
                    <a:pt x="0" y="34"/>
                  </a:moveTo>
                  <a:lnTo>
                    <a:pt x="0" y="17"/>
                  </a:lnTo>
                  <a:moveTo>
                    <a:pt x="4" y="34"/>
                  </a:moveTo>
                  <a:lnTo>
                    <a:pt x="4" y="17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V="1">
              <a:off x="3698875" y="2714625"/>
              <a:ext cx="0" cy="21748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 flipV="1">
              <a:off x="5575300" y="2714625"/>
              <a:ext cx="0" cy="21748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 flipV="1">
              <a:off x="7323138" y="2714625"/>
              <a:ext cx="0" cy="21748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6"/>
            <p:cNvSpPr>
              <a:spLocks noEditPoints="1"/>
            </p:cNvSpPr>
            <p:nvPr/>
          </p:nvSpPr>
          <p:spPr bwMode="auto">
            <a:xfrm>
              <a:off x="1244600" y="2714625"/>
              <a:ext cx="7710488" cy="436563"/>
            </a:xfrm>
            <a:custGeom>
              <a:avLst/>
              <a:gdLst>
                <a:gd name="T0" fmla="*/ 596 w 600"/>
                <a:gd name="T1" fmla="*/ 17 h 34"/>
                <a:gd name="T2" fmla="*/ 596 w 600"/>
                <a:gd name="T3" fmla="*/ 0 h 34"/>
                <a:gd name="T4" fmla="*/ 600 w 600"/>
                <a:gd name="T5" fmla="*/ 17 h 34"/>
                <a:gd name="T6" fmla="*/ 600 w 600"/>
                <a:gd name="T7" fmla="*/ 0 h 34"/>
                <a:gd name="T8" fmla="*/ 0 w 600"/>
                <a:gd name="T9" fmla="*/ 17 h 34"/>
                <a:gd name="T10" fmla="*/ 600 w 600"/>
                <a:gd name="T11" fmla="*/ 17 h 34"/>
                <a:gd name="T12" fmla="*/ 0 w 600"/>
                <a:gd name="T13" fmla="*/ 34 h 34"/>
                <a:gd name="T14" fmla="*/ 0 w 600"/>
                <a:gd name="T15" fmla="*/ 17 h 34"/>
                <a:gd name="T16" fmla="*/ 4 w 600"/>
                <a:gd name="T17" fmla="*/ 34 h 34"/>
                <a:gd name="T18" fmla="*/ 4 w 600"/>
                <a:gd name="T19" fmla="*/ 1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0" h="34">
                  <a:moveTo>
                    <a:pt x="596" y="17"/>
                  </a:moveTo>
                  <a:lnTo>
                    <a:pt x="596" y="0"/>
                  </a:lnTo>
                  <a:moveTo>
                    <a:pt x="600" y="17"/>
                  </a:moveTo>
                  <a:lnTo>
                    <a:pt x="600" y="0"/>
                  </a:lnTo>
                  <a:moveTo>
                    <a:pt x="0" y="17"/>
                  </a:moveTo>
                  <a:lnTo>
                    <a:pt x="600" y="17"/>
                  </a:lnTo>
                  <a:moveTo>
                    <a:pt x="0" y="34"/>
                  </a:moveTo>
                  <a:lnTo>
                    <a:pt x="0" y="17"/>
                  </a:lnTo>
                  <a:moveTo>
                    <a:pt x="4" y="34"/>
                  </a:moveTo>
                  <a:lnTo>
                    <a:pt x="4" y="17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 flipV="1">
              <a:off x="3698875" y="2932113"/>
              <a:ext cx="0" cy="219075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 flipV="1">
              <a:off x="5575300" y="2932113"/>
              <a:ext cx="0" cy="219075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" name="Line 29"/>
            <p:cNvSpPr>
              <a:spLocks noChangeShapeType="1"/>
            </p:cNvSpPr>
            <p:nvPr/>
          </p:nvSpPr>
          <p:spPr bwMode="auto">
            <a:xfrm flipV="1">
              <a:off x="7323138" y="2932113"/>
              <a:ext cx="0" cy="219075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3" name="Freeform 30"/>
            <p:cNvSpPr>
              <a:spLocks noEditPoints="1"/>
            </p:cNvSpPr>
            <p:nvPr/>
          </p:nvSpPr>
          <p:spPr bwMode="auto">
            <a:xfrm>
              <a:off x="1244600" y="2932113"/>
              <a:ext cx="7710488" cy="488950"/>
            </a:xfrm>
            <a:custGeom>
              <a:avLst/>
              <a:gdLst>
                <a:gd name="T0" fmla="*/ 596 w 600"/>
                <a:gd name="T1" fmla="*/ 17 h 38"/>
                <a:gd name="T2" fmla="*/ 596 w 600"/>
                <a:gd name="T3" fmla="*/ 0 h 38"/>
                <a:gd name="T4" fmla="*/ 600 w 600"/>
                <a:gd name="T5" fmla="*/ 17 h 38"/>
                <a:gd name="T6" fmla="*/ 600 w 600"/>
                <a:gd name="T7" fmla="*/ 0 h 38"/>
                <a:gd name="T8" fmla="*/ 0 w 600"/>
                <a:gd name="T9" fmla="*/ 17 h 38"/>
                <a:gd name="T10" fmla="*/ 600 w 600"/>
                <a:gd name="T11" fmla="*/ 17 h 38"/>
                <a:gd name="T12" fmla="*/ 0 w 600"/>
                <a:gd name="T13" fmla="*/ 21 h 38"/>
                <a:gd name="T14" fmla="*/ 600 w 600"/>
                <a:gd name="T15" fmla="*/ 21 h 38"/>
                <a:gd name="T16" fmla="*/ 0 w 600"/>
                <a:gd name="T17" fmla="*/ 38 h 38"/>
                <a:gd name="T18" fmla="*/ 0 w 600"/>
                <a:gd name="T19" fmla="*/ 21 h 38"/>
                <a:gd name="T20" fmla="*/ 4 w 600"/>
                <a:gd name="T21" fmla="*/ 38 h 38"/>
                <a:gd name="T22" fmla="*/ 4 w 600"/>
                <a:gd name="T23" fmla="*/ 2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0" h="38">
                  <a:moveTo>
                    <a:pt x="596" y="17"/>
                  </a:moveTo>
                  <a:lnTo>
                    <a:pt x="596" y="0"/>
                  </a:lnTo>
                  <a:moveTo>
                    <a:pt x="600" y="17"/>
                  </a:moveTo>
                  <a:lnTo>
                    <a:pt x="600" y="0"/>
                  </a:lnTo>
                  <a:moveTo>
                    <a:pt x="0" y="17"/>
                  </a:moveTo>
                  <a:lnTo>
                    <a:pt x="600" y="17"/>
                  </a:lnTo>
                  <a:moveTo>
                    <a:pt x="0" y="21"/>
                  </a:moveTo>
                  <a:lnTo>
                    <a:pt x="600" y="21"/>
                  </a:lnTo>
                  <a:moveTo>
                    <a:pt x="0" y="38"/>
                  </a:moveTo>
                  <a:lnTo>
                    <a:pt x="0" y="21"/>
                  </a:lnTo>
                  <a:moveTo>
                    <a:pt x="4" y="38"/>
                  </a:moveTo>
                  <a:lnTo>
                    <a:pt x="4" y="21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5" name="Line 31"/>
            <p:cNvSpPr>
              <a:spLocks noChangeShapeType="1"/>
            </p:cNvSpPr>
            <p:nvPr/>
          </p:nvSpPr>
          <p:spPr bwMode="auto">
            <a:xfrm flipV="1">
              <a:off x="3698875" y="3201988"/>
              <a:ext cx="0" cy="219075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6" name="Line 32"/>
            <p:cNvSpPr>
              <a:spLocks noChangeShapeType="1"/>
            </p:cNvSpPr>
            <p:nvPr/>
          </p:nvSpPr>
          <p:spPr bwMode="auto">
            <a:xfrm flipV="1">
              <a:off x="5575300" y="3201988"/>
              <a:ext cx="0" cy="219075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7" name="Line 33"/>
            <p:cNvSpPr>
              <a:spLocks noChangeShapeType="1"/>
            </p:cNvSpPr>
            <p:nvPr/>
          </p:nvSpPr>
          <p:spPr bwMode="auto">
            <a:xfrm flipV="1">
              <a:off x="7323138" y="3201988"/>
              <a:ext cx="0" cy="219075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8" name="Freeform 34"/>
            <p:cNvSpPr>
              <a:spLocks noEditPoints="1"/>
            </p:cNvSpPr>
            <p:nvPr/>
          </p:nvSpPr>
          <p:spPr bwMode="auto">
            <a:xfrm>
              <a:off x="1244600" y="3201988"/>
              <a:ext cx="7710488" cy="438150"/>
            </a:xfrm>
            <a:custGeom>
              <a:avLst/>
              <a:gdLst>
                <a:gd name="T0" fmla="*/ 596 w 600"/>
                <a:gd name="T1" fmla="*/ 17 h 34"/>
                <a:gd name="T2" fmla="*/ 596 w 600"/>
                <a:gd name="T3" fmla="*/ 0 h 34"/>
                <a:gd name="T4" fmla="*/ 600 w 600"/>
                <a:gd name="T5" fmla="*/ 17 h 34"/>
                <a:gd name="T6" fmla="*/ 600 w 600"/>
                <a:gd name="T7" fmla="*/ 0 h 34"/>
                <a:gd name="T8" fmla="*/ 0 w 600"/>
                <a:gd name="T9" fmla="*/ 17 h 34"/>
                <a:gd name="T10" fmla="*/ 600 w 600"/>
                <a:gd name="T11" fmla="*/ 17 h 34"/>
                <a:gd name="T12" fmla="*/ 0 w 600"/>
                <a:gd name="T13" fmla="*/ 34 h 34"/>
                <a:gd name="T14" fmla="*/ 0 w 600"/>
                <a:gd name="T15" fmla="*/ 17 h 34"/>
                <a:gd name="T16" fmla="*/ 4 w 600"/>
                <a:gd name="T17" fmla="*/ 34 h 34"/>
                <a:gd name="T18" fmla="*/ 4 w 600"/>
                <a:gd name="T19" fmla="*/ 1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0" h="34">
                  <a:moveTo>
                    <a:pt x="596" y="17"/>
                  </a:moveTo>
                  <a:lnTo>
                    <a:pt x="596" y="0"/>
                  </a:lnTo>
                  <a:moveTo>
                    <a:pt x="600" y="17"/>
                  </a:moveTo>
                  <a:lnTo>
                    <a:pt x="600" y="0"/>
                  </a:lnTo>
                  <a:moveTo>
                    <a:pt x="0" y="17"/>
                  </a:moveTo>
                  <a:lnTo>
                    <a:pt x="600" y="17"/>
                  </a:lnTo>
                  <a:moveTo>
                    <a:pt x="0" y="34"/>
                  </a:moveTo>
                  <a:lnTo>
                    <a:pt x="0" y="17"/>
                  </a:lnTo>
                  <a:moveTo>
                    <a:pt x="4" y="34"/>
                  </a:moveTo>
                  <a:lnTo>
                    <a:pt x="4" y="17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9" name="Line 35"/>
            <p:cNvSpPr>
              <a:spLocks noChangeShapeType="1"/>
            </p:cNvSpPr>
            <p:nvPr/>
          </p:nvSpPr>
          <p:spPr bwMode="auto">
            <a:xfrm flipV="1">
              <a:off x="3698875" y="3421063"/>
              <a:ext cx="0" cy="219075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0" name="Line 36"/>
            <p:cNvSpPr>
              <a:spLocks noChangeShapeType="1"/>
            </p:cNvSpPr>
            <p:nvPr/>
          </p:nvSpPr>
          <p:spPr bwMode="auto">
            <a:xfrm flipV="1">
              <a:off x="5575300" y="3421063"/>
              <a:ext cx="0" cy="219075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1" name="Line 37"/>
            <p:cNvSpPr>
              <a:spLocks noChangeShapeType="1"/>
            </p:cNvSpPr>
            <p:nvPr/>
          </p:nvSpPr>
          <p:spPr bwMode="auto">
            <a:xfrm flipV="1">
              <a:off x="7323138" y="3421063"/>
              <a:ext cx="0" cy="219075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" name="Freeform 38"/>
            <p:cNvSpPr>
              <a:spLocks noEditPoints="1"/>
            </p:cNvSpPr>
            <p:nvPr/>
          </p:nvSpPr>
          <p:spPr bwMode="auto">
            <a:xfrm>
              <a:off x="1244600" y="3421063"/>
              <a:ext cx="7710488" cy="436563"/>
            </a:xfrm>
            <a:custGeom>
              <a:avLst/>
              <a:gdLst>
                <a:gd name="T0" fmla="*/ 596 w 600"/>
                <a:gd name="T1" fmla="*/ 17 h 34"/>
                <a:gd name="T2" fmla="*/ 596 w 600"/>
                <a:gd name="T3" fmla="*/ 0 h 34"/>
                <a:gd name="T4" fmla="*/ 600 w 600"/>
                <a:gd name="T5" fmla="*/ 17 h 34"/>
                <a:gd name="T6" fmla="*/ 600 w 600"/>
                <a:gd name="T7" fmla="*/ 0 h 34"/>
                <a:gd name="T8" fmla="*/ 0 w 600"/>
                <a:gd name="T9" fmla="*/ 17 h 34"/>
                <a:gd name="T10" fmla="*/ 600 w 600"/>
                <a:gd name="T11" fmla="*/ 17 h 34"/>
                <a:gd name="T12" fmla="*/ 0 w 600"/>
                <a:gd name="T13" fmla="*/ 34 h 34"/>
                <a:gd name="T14" fmla="*/ 0 w 600"/>
                <a:gd name="T15" fmla="*/ 17 h 34"/>
                <a:gd name="T16" fmla="*/ 4 w 600"/>
                <a:gd name="T17" fmla="*/ 34 h 34"/>
                <a:gd name="T18" fmla="*/ 4 w 600"/>
                <a:gd name="T19" fmla="*/ 1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0" h="34">
                  <a:moveTo>
                    <a:pt x="596" y="17"/>
                  </a:moveTo>
                  <a:lnTo>
                    <a:pt x="596" y="0"/>
                  </a:lnTo>
                  <a:moveTo>
                    <a:pt x="600" y="17"/>
                  </a:moveTo>
                  <a:lnTo>
                    <a:pt x="600" y="0"/>
                  </a:lnTo>
                  <a:moveTo>
                    <a:pt x="0" y="17"/>
                  </a:moveTo>
                  <a:lnTo>
                    <a:pt x="600" y="17"/>
                  </a:lnTo>
                  <a:moveTo>
                    <a:pt x="0" y="34"/>
                  </a:moveTo>
                  <a:lnTo>
                    <a:pt x="0" y="17"/>
                  </a:lnTo>
                  <a:moveTo>
                    <a:pt x="4" y="34"/>
                  </a:moveTo>
                  <a:lnTo>
                    <a:pt x="4" y="17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3" name="Line 39"/>
            <p:cNvSpPr>
              <a:spLocks noChangeShapeType="1"/>
            </p:cNvSpPr>
            <p:nvPr/>
          </p:nvSpPr>
          <p:spPr bwMode="auto">
            <a:xfrm flipV="1">
              <a:off x="3698875" y="3640138"/>
              <a:ext cx="0" cy="21748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4" name="Line 40"/>
            <p:cNvSpPr>
              <a:spLocks noChangeShapeType="1"/>
            </p:cNvSpPr>
            <p:nvPr/>
          </p:nvSpPr>
          <p:spPr bwMode="auto">
            <a:xfrm flipV="1">
              <a:off x="5575300" y="3640138"/>
              <a:ext cx="0" cy="21748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5" name="Line 41"/>
            <p:cNvSpPr>
              <a:spLocks noChangeShapeType="1"/>
            </p:cNvSpPr>
            <p:nvPr/>
          </p:nvSpPr>
          <p:spPr bwMode="auto">
            <a:xfrm flipV="1">
              <a:off x="7323138" y="3640138"/>
              <a:ext cx="0" cy="217488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6" name="Freeform 42"/>
            <p:cNvSpPr>
              <a:spLocks noEditPoints="1"/>
            </p:cNvSpPr>
            <p:nvPr/>
          </p:nvSpPr>
          <p:spPr bwMode="auto">
            <a:xfrm>
              <a:off x="1244600" y="3640138"/>
              <a:ext cx="7710488" cy="436563"/>
            </a:xfrm>
            <a:custGeom>
              <a:avLst/>
              <a:gdLst>
                <a:gd name="T0" fmla="*/ 596 w 600"/>
                <a:gd name="T1" fmla="*/ 17 h 34"/>
                <a:gd name="T2" fmla="*/ 596 w 600"/>
                <a:gd name="T3" fmla="*/ 0 h 34"/>
                <a:gd name="T4" fmla="*/ 600 w 600"/>
                <a:gd name="T5" fmla="*/ 17 h 34"/>
                <a:gd name="T6" fmla="*/ 600 w 600"/>
                <a:gd name="T7" fmla="*/ 0 h 34"/>
                <a:gd name="T8" fmla="*/ 0 w 600"/>
                <a:gd name="T9" fmla="*/ 17 h 34"/>
                <a:gd name="T10" fmla="*/ 600 w 600"/>
                <a:gd name="T11" fmla="*/ 17 h 34"/>
                <a:gd name="T12" fmla="*/ 0 w 600"/>
                <a:gd name="T13" fmla="*/ 34 h 34"/>
                <a:gd name="T14" fmla="*/ 0 w 600"/>
                <a:gd name="T15" fmla="*/ 18 h 34"/>
                <a:gd name="T16" fmla="*/ 4 w 600"/>
                <a:gd name="T17" fmla="*/ 34 h 34"/>
                <a:gd name="T18" fmla="*/ 4 w 600"/>
                <a:gd name="T19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0" h="34">
                  <a:moveTo>
                    <a:pt x="596" y="17"/>
                  </a:moveTo>
                  <a:lnTo>
                    <a:pt x="596" y="0"/>
                  </a:lnTo>
                  <a:moveTo>
                    <a:pt x="600" y="17"/>
                  </a:moveTo>
                  <a:lnTo>
                    <a:pt x="600" y="0"/>
                  </a:lnTo>
                  <a:moveTo>
                    <a:pt x="0" y="17"/>
                  </a:moveTo>
                  <a:lnTo>
                    <a:pt x="600" y="17"/>
                  </a:lnTo>
                  <a:moveTo>
                    <a:pt x="0" y="34"/>
                  </a:moveTo>
                  <a:lnTo>
                    <a:pt x="0" y="18"/>
                  </a:lnTo>
                  <a:moveTo>
                    <a:pt x="4" y="34"/>
                  </a:moveTo>
                  <a:lnTo>
                    <a:pt x="4" y="18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7" name="Line 43"/>
            <p:cNvSpPr>
              <a:spLocks noChangeShapeType="1"/>
            </p:cNvSpPr>
            <p:nvPr/>
          </p:nvSpPr>
          <p:spPr bwMode="auto">
            <a:xfrm flipV="1">
              <a:off x="3698875" y="3870325"/>
              <a:ext cx="0" cy="206375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8" name="Line 44"/>
            <p:cNvSpPr>
              <a:spLocks noChangeShapeType="1"/>
            </p:cNvSpPr>
            <p:nvPr/>
          </p:nvSpPr>
          <p:spPr bwMode="auto">
            <a:xfrm flipV="1">
              <a:off x="5575300" y="3870325"/>
              <a:ext cx="0" cy="206375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9" name="Line 45"/>
            <p:cNvSpPr>
              <a:spLocks noChangeShapeType="1"/>
            </p:cNvSpPr>
            <p:nvPr/>
          </p:nvSpPr>
          <p:spPr bwMode="auto">
            <a:xfrm flipV="1">
              <a:off x="7323138" y="3870325"/>
              <a:ext cx="0" cy="206375"/>
            </a:xfrm>
            <a:prstGeom prst="line">
              <a:avLst/>
            </a:pr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0" name="Freeform 46"/>
            <p:cNvSpPr>
              <a:spLocks noEditPoints="1"/>
            </p:cNvSpPr>
            <p:nvPr/>
          </p:nvSpPr>
          <p:spPr bwMode="auto">
            <a:xfrm>
              <a:off x="1244600" y="3870325"/>
              <a:ext cx="7710488" cy="257175"/>
            </a:xfrm>
            <a:custGeom>
              <a:avLst/>
              <a:gdLst>
                <a:gd name="T0" fmla="*/ 596 w 600"/>
                <a:gd name="T1" fmla="*/ 16 h 20"/>
                <a:gd name="T2" fmla="*/ 596 w 600"/>
                <a:gd name="T3" fmla="*/ 0 h 20"/>
                <a:gd name="T4" fmla="*/ 600 w 600"/>
                <a:gd name="T5" fmla="*/ 16 h 20"/>
                <a:gd name="T6" fmla="*/ 600 w 600"/>
                <a:gd name="T7" fmla="*/ 0 h 20"/>
                <a:gd name="T8" fmla="*/ 0 w 600"/>
                <a:gd name="T9" fmla="*/ 16 h 20"/>
                <a:gd name="T10" fmla="*/ 600 w 600"/>
                <a:gd name="T11" fmla="*/ 16 h 20"/>
                <a:gd name="T12" fmla="*/ 0 w 600"/>
                <a:gd name="T13" fmla="*/ 20 h 20"/>
                <a:gd name="T14" fmla="*/ 600 w 600"/>
                <a:gd name="T1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00" h="20">
                  <a:moveTo>
                    <a:pt x="596" y="16"/>
                  </a:moveTo>
                  <a:lnTo>
                    <a:pt x="596" y="0"/>
                  </a:lnTo>
                  <a:moveTo>
                    <a:pt x="600" y="16"/>
                  </a:moveTo>
                  <a:lnTo>
                    <a:pt x="600" y="0"/>
                  </a:lnTo>
                  <a:moveTo>
                    <a:pt x="0" y="16"/>
                  </a:moveTo>
                  <a:lnTo>
                    <a:pt x="600" y="16"/>
                  </a:lnTo>
                  <a:moveTo>
                    <a:pt x="0" y="20"/>
                  </a:moveTo>
                  <a:lnTo>
                    <a:pt x="600" y="20"/>
                  </a:lnTo>
                </a:path>
              </a:pathLst>
            </a:custGeom>
            <a:noFill/>
            <a:ln w="8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65400" y="228601"/>
            <a:ext cx="74168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Table of </a:t>
            </a:r>
            <a:r>
              <a:rPr lang="fr-FR" dirty="0" err="1">
                <a:solidFill>
                  <a:schemeClr val="tx1"/>
                </a:solidFill>
              </a:rPr>
              <a:t>Load</a:t>
            </a:r>
            <a:r>
              <a:rPr lang="fr-FR" dirty="0">
                <a:solidFill>
                  <a:schemeClr val="tx1"/>
                </a:solidFill>
              </a:rPr>
              <a:t>/Store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286000" y="4724401"/>
            <a:ext cx="8077200" cy="6858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Note the 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base-scaled-index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00AE00"/>
                </a:solidFill>
                <a:latin typeface="Calibri" panose="020F0502020204030204" pitchFamily="34" charset="0"/>
              </a:rPr>
              <a:t>addressing mode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630487" y="2135188"/>
            <a:ext cx="200619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Semantics</a:t>
            </a:r>
          </a:p>
          <a:p>
            <a:r>
              <a:rPr lang="en-US" sz="1350" dirty="0" err="1">
                <a:latin typeface="Times New Roman" pitchFamily="18" charset="0"/>
                <a:cs typeface="Times New Roman" pitchFamily="18" charset="0"/>
              </a:rPr>
              <a:t>ldr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i="1" dirty="0" err="1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, [</a:t>
            </a:r>
            <a:r>
              <a:rPr lang="en-US" sz="1350" i="1" dirty="0" err="1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r>
              <a:rPr lang="en-US" sz="1350" dirty="0" err="1">
                <a:latin typeface="Times New Roman" pitchFamily="18" charset="0"/>
                <a:cs typeface="Times New Roman" pitchFamily="18" charset="0"/>
              </a:rPr>
              <a:t>ldr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i="1" dirty="0" err="1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, [</a:t>
            </a:r>
            <a:r>
              <a:rPr lang="en-US" sz="1350" i="1" dirty="0" err="1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350" i="1" dirty="0" err="1">
                <a:latin typeface="Times New Roman" pitchFamily="18" charset="0"/>
                <a:cs typeface="Times New Roman" pitchFamily="18" charset="0"/>
              </a:rPr>
              <a:t>imm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r>
              <a:rPr lang="en-US" sz="1350" dirty="0" err="1">
                <a:latin typeface="Times New Roman" pitchFamily="18" charset="0"/>
                <a:cs typeface="Times New Roman" pitchFamily="18" charset="0"/>
              </a:rPr>
              <a:t>ldr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i="1" dirty="0" err="1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, [</a:t>
            </a:r>
            <a:r>
              <a:rPr lang="en-US" sz="1350" i="1" dirty="0" err="1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350" i="1" dirty="0" err="1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r>
              <a:rPr lang="nn-NO" sz="1350" dirty="0">
                <a:latin typeface="Times New Roman" pitchFamily="18" charset="0"/>
                <a:cs typeface="Times New Roman" pitchFamily="18" charset="0"/>
              </a:rPr>
              <a:t>ldr </a:t>
            </a:r>
            <a:r>
              <a:rPr lang="nn-NO" sz="1350" i="1" dirty="0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nn-NO" sz="1350" dirty="0">
                <a:latin typeface="Times New Roman" pitchFamily="18" charset="0"/>
                <a:cs typeface="Times New Roman" pitchFamily="18" charset="0"/>
              </a:rPr>
              <a:t>, [</a:t>
            </a:r>
            <a:r>
              <a:rPr lang="nn-NO" sz="1350" i="1" dirty="0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nn-NO" sz="13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nn-NO" sz="1350" i="1" dirty="0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nn-NO" sz="1350" dirty="0">
                <a:latin typeface="Times New Roman" pitchFamily="18" charset="0"/>
                <a:cs typeface="Times New Roman" pitchFamily="18" charset="0"/>
              </a:rPr>
              <a:t>, shift </a:t>
            </a:r>
            <a:r>
              <a:rPr lang="nn-NO" sz="1350" i="1" dirty="0">
                <a:latin typeface="Times New Roman" pitchFamily="18" charset="0"/>
                <a:cs typeface="Times New Roman" pitchFamily="18" charset="0"/>
              </a:rPr>
              <a:t>imm</a:t>
            </a:r>
            <a:r>
              <a:rPr lang="nn-NO" sz="1350" dirty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5033964" y="2133600"/>
            <a:ext cx="1423467" cy="103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r>
              <a:rPr lang="en-US" sz="1350" dirty="0" err="1">
                <a:latin typeface="Times New Roman" pitchFamily="18" charset="0"/>
                <a:cs typeface="Times New Roman" pitchFamily="18" charset="0"/>
              </a:rPr>
              <a:t>ldr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 r1, [r0]</a:t>
            </a:r>
          </a:p>
          <a:p>
            <a:r>
              <a:rPr lang="en-US" sz="1350" dirty="0" err="1">
                <a:latin typeface="Times New Roman" pitchFamily="18" charset="0"/>
                <a:cs typeface="Times New Roman" pitchFamily="18" charset="0"/>
              </a:rPr>
              <a:t>ldr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 r1, [r0, #4]</a:t>
            </a:r>
          </a:p>
          <a:p>
            <a:r>
              <a:rPr lang="en-US" sz="1350" dirty="0" err="1">
                <a:latin typeface="Times New Roman" pitchFamily="18" charset="0"/>
                <a:cs typeface="Times New Roman" pitchFamily="18" charset="0"/>
              </a:rPr>
              <a:t>ldr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 r1, [r0, r2]</a:t>
            </a:r>
          </a:p>
          <a:p>
            <a:r>
              <a:rPr lang="pt-BR" sz="1350" dirty="0">
                <a:latin typeface="Times New Roman" pitchFamily="18" charset="0"/>
                <a:cs typeface="Times New Roman" pitchFamily="18" charset="0"/>
              </a:rPr>
              <a:t>ldr r1, [r0, r2, lsl #2]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6910388" y="2133600"/>
            <a:ext cx="1389804" cy="103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Explanation</a:t>
            </a:r>
          </a:p>
          <a:p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← 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0]</a:t>
            </a:r>
          </a:p>
          <a:p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← 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0 + 4]</a:t>
            </a:r>
          </a:p>
          <a:p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← 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0 + 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2]</a:t>
            </a:r>
          </a:p>
          <a:p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← 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0 + 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2 &lt;&lt;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2]</a:t>
            </a: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8658225" y="2133600"/>
            <a:ext cx="1240724" cy="1038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Addressing Mode</a:t>
            </a:r>
          </a:p>
          <a:p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register-indirect</a:t>
            </a:r>
          </a:p>
          <a:p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base-offset</a:t>
            </a:r>
          </a:p>
          <a:p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base-index</a:t>
            </a:r>
          </a:p>
          <a:p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base-scaled-index</a:t>
            </a:r>
          </a:p>
        </p:txBody>
      </p:sp>
      <p:sp>
        <p:nvSpPr>
          <p:cNvPr id="3092" name="Rectangle 3091"/>
          <p:cNvSpPr/>
          <p:nvPr/>
        </p:nvSpPr>
        <p:spPr>
          <a:xfrm>
            <a:off x="2528682" y="3185892"/>
            <a:ext cx="2209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dirty="0" err="1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i="1" dirty="0" err="1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, [</a:t>
            </a:r>
            <a:r>
              <a:rPr lang="en-US" sz="1350" i="1" dirty="0" err="1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r>
              <a:rPr lang="en-US" sz="1350" dirty="0" err="1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i="1" dirty="0" err="1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, [</a:t>
            </a:r>
            <a:r>
              <a:rPr lang="en-US" sz="1350" i="1" dirty="0" err="1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350" i="1" dirty="0" err="1">
                <a:latin typeface="Times New Roman" pitchFamily="18" charset="0"/>
                <a:cs typeface="Times New Roman" pitchFamily="18" charset="0"/>
              </a:rPr>
              <a:t>imm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r>
              <a:rPr lang="en-US" sz="1350" dirty="0" err="1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i="1" dirty="0" err="1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, [</a:t>
            </a:r>
            <a:r>
              <a:rPr lang="en-US" sz="1350" i="1" dirty="0" err="1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350" i="1" dirty="0" err="1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r>
              <a:rPr lang="nn-NO" sz="1350" dirty="0">
                <a:latin typeface="Times New Roman" pitchFamily="18" charset="0"/>
                <a:cs typeface="Times New Roman" pitchFamily="18" charset="0"/>
              </a:rPr>
              <a:t>str </a:t>
            </a:r>
            <a:r>
              <a:rPr lang="nn-NO" sz="1350" i="1" dirty="0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nn-NO" sz="1350" dirty="0">
                <a:latin typeface="Times New Roman" pitchFamily="18" charset="0"/>
                <a:cs typeface="Times New Roman" pitchFamily="18" charset="0"/>
              </a:rPr>
              <a:t>, [</a:t>
            </a:r>
            <a:r>
              <a:rPr lang="nn-NO" sz="1350" i="1" dirty="0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nn-NO" sz="13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nn-NO" sz="1350" i="1" dirty="0">
                <a:latin typeface="Times New Roman" pitchFamily="18" charset="0"/>
                <a:cs typeface="Times New Roman" pitchFamily="18" charset="0"/>
              </a:rPr>
              <a:t>reg</a:t>
            </a:r>
            <a:r>
              <a:rPr lang="nn-NO" sz="1350" dirty="0">
                <a:latin typeface="Times New Roman" pitchFamily="18" charset="0"/>
                <a:cs typeface="Times New Roman" pitchFamily="18" charset="0"/>
              </a:rPr>
              <a:t>, shift </a:t>
            </a:r>
            <a:r>
              <a:rPr lang="nn-NO" sz="1350" i="1" dirty="0">
                <a:latin typeface="Times New Roman" pitchFamily="18" charset="0"/>
                <a:cs typeface="Times New Roman" pitchFamily="18" charset="0"/>
              </a:rPr>
              <a:t>imm</a:t>
            </a:r>
            <a:r>
              <a:rPr lang="nn-NO" sz="1350" dirty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54" name="Rectangle 9"/>
          <p:cNvSpPr>
            <a:spLocks noChangeArrowheads="1"/>
          </p:cNvSpPr>
          <p:nvPr/>
        </p:nvSpPr>
        <p:spPr bwMode="auto">
          <a:xfrm>
            <a:off x="5003484" y="3230881"/>
            <a:ext cx="14042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350" dirty="0" err="1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 r1, [r0]</a:t>
            </a:r>
          </a:p>
          <a:p>
            <a:r>
              <a:rPr lang="en-US" sz="1350" dirty="0" err="1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 r1, [r0, #4]</a:t>
            </a:r>
          </a:p>
          <a:p>
            <a:r>
              <a:rPr lang="en-US" sz="1350" dirty="0" err="1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 r1, [r0, r2]</a:t>
            </a:r>
          </a:p>
          <a:p>
            <a:r>
              <a:rPr lang="pt-BR" sz="1350" dirty="0">
                <a:latin typeface="Times New Roman" pitchFamily="18" charset="0"/>
                <a:cs typeface="Times New Roman" pitchFamily="18" charset="0"/>
              </a:rPr>
              <a:t>str r1, [r0, r2, lsl #2]</a:t>
            </a:r>
          </a:p>
        </p:txBody>
      </p:sp>
      <p:sp>
        <p:nvSpPr>
          <p:cNvPr id="55" name="Rectangle 11"/>
          <p:cNvSpPr>
            <a:spLocks noChangeArrowheads="1"/>
          </p:cNvSpPr>
          <p:nvPr/>
        </p:nvSpPr>
        <p:spPr bwMode="auto">
          <a:xfrm>
            <a:off x="6933248" y="3238501"/>
            <a:ext cx="13898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0] 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← 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0 + 4] 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← 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0 + 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2] 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← 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0 + 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2 &lt;&lt;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2] </a:t>
            </a:r>
            <a:r>
              <a:rPr lang="en-US" sz="1350" i="1" dirty="0">
                <a:latin typeface="Times New Roman" pitchFamily="18" charset="0"/>
                <a:cs typeface="Times New Roman" pitchFamily="18" charset="0"/>
              </a:rPr>
              <a:t>← r</a:t>
            </a:r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6" name="Rectangle 13"/>
          <p:cNvSpPr>
            <a:spLocks noChangeArrowheads="1"/>
          </p:cNvSpPr>
          <p:nvPr/>
        </p:nvSpPr>
        <p:spPr bwMode="auto">
          <a:xfrm>
            <a:off x="8681085" y="3230880"/>
            <a:ext cx="12407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register-indirect</a:t>
            </a:r>
          </a:p>
          <a:p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base-offset</a:t>
            </a:r>
          </a:p>
          <a:p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base-index</a:t>
            </a:r>
          </a:p>
          <a:p>
            <a:r>
              <a:rPr lang="en-US" sz="1350" dirty="0">
                <a:latin typeface="Times New Roman" pitchFamily="18" charset="0"/>
                <a:cs typeface="Times New Roman" pitchFamily="18" charset="0"/>
              </a:rPr>
              <a:t>base-scaled-index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14600" y="1524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with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Arrays</a:t>
            </a:r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137178" y="1447800"/>
            <a:ext cx="6235422" cy="1921210"/>
            <a:chOff x="2189164" y="425450"/>
            <a:chExt cx="4667250" cy="1228361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4468814" y="425450"/>
              <a:ext cx="103188" cy="177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1A1B1C"/>
                  </a:solidFill>
                  <a:latin typeface="Courier New" pitchFamily="49" charset="0"/>
                  <a:cs typeface="Courier New" pitchFamily="49" charset="0"/>
                </a:rPr>
                <a:t>C</a:t>
              </a:r>
              <a:endParaRPr lang="en-US" sz="32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2189164" y="533400"/>
              <a:ext cx="4667250" cy="1120411"/>
            </a:xfrm>
            <a:custGeom>
              <a:avLst/>
              <a:gdLst>
                <a:gd name="T0" fmla="*/ 256 w 490"/>
                <a:gd name="T1" fmla="*/ 0 h 137"/>
                <a:gd name="T2" fmla="*/ 490 w 490"/>
                <a:gd name="T3" fmla="*/ 0 h 137"/>
                <a:gd name="T4" fmla="*/ 490 w 490"/>
                <a:gd name="T5" fmla="*/ 137 h 137"/>
                <a:gd name="T6" fmla="*/ 0 w 490"/>
                <a:gd name="T7" fmla="*/ 137 h 137"/>
                <a:gd name="T8" fmla="*/ 0 w 490"/>
                <a:gd name="T9" fmla="*/ 0 h 137"/>
                <a:gd name="T10" fmla="*/ 234 w 490"/>
                <a:gd name="T11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0" h="137">
                  <a:moveTo>
                    <a:pt x="256" y="0"/>
                  </a:moveTo>
                  <a:lnTo>
                    <a:pt x="490" y="0"/>
                  </a:lnTo>
                  <a:lnTo>
                    <a:pt x="490" y="137"/>
                  </a:lnTo>
                  <a:lnTo>
                    <a:pt x="0" y="137"/>
                  </a:lnTo>
                  <a:lnTo>
                    <a:pt x="0" y="0"/>
                  </a:lnTo>
                  <a:lnTo>
                    <a:pt x="234" y="0"/>
                  </a:lnTo>
                </a:path>
              </a:pathLst>
            </a:custGeom>
            <a:noFill/>
            <a:ln w="6" cap="flat">
              <a:solidFill>
                <a:srgbClr val="24211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3171814" y="1660850"/>
            <a:ext cx="4572000" cy="17081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500" i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addNumbers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 a[100]) {</a:t>
            </a:r>
          </a:p>
          <a:p>
            <a:pPr>
              <a:tabLst>
                <a:tab pos="457200" algn="l"/>
              </a:tabLst>
            </a:pPr>
            <a:r>
              <a:rPr lang="en-US" sz="15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457200" algn="l"/>
              </a:tabLst>
            </a:pPr>
            <a:r>
              <a:rPr lang="en-US" sz="15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 sum = 0;</a:t>
            </a:r>
          </a:p>
          <a:p>
            <a:pPr>
              <a:tabLst>
                <a:tab pos="457200" algn="l"/>
              </a:tabLst>
            </a:pPr>
            <a:r>
              <a:rPr lang="en-US" sz="1500" i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 &lt; 100; 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>
              <a:tabLst>
                <a:tab pos="457200" algn="l"/>
              </a:tabLst>
            </a:pPr>
            <a:r>
              <a:rPr lang="en-US" sz="1500" i="1" dirty="0">
                <a:latin typeface="Courier New" pitchFamily="49" charset="0"/>
                <a:cs typeface="Courier New" pitchFamily="49" charset="0"/>
              </a:rPr>
              <a:t>		sum = sum + a[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tabLst>
                <a:tab pos="457200" algn="l"/>
              </a:tabLst>
            </a:pPr>
            <a:r>
              <a:rPr lang="en-US" sz="1500" i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457200" algn="l"/>
              </a:tabLst>
            </a:pPr>
            <a:r>
              <a:rPr lang="en-US" sz="1500" i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58837" y="3364468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Answer: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124200" y="3657600"/>
            <a:ext cx="6235422" cy="2629256"/>
            <a:chOff x="1905000" y="3657600"/>
            <a:chExt cx="6235422" cy="2629256"/>
          </a:xfrm>
        </p:grpSpPr>
        <p:grpSp>
          <p:nvGrpSpPr>
            <p:cNvPr id="16" name="Group 15"/>
            <p:cNvGrpSpPr/>
            <p:nvPr/>
          </p:nvGrpSpPr>
          <p:grpSpPr>
            <a:xfrm>
              <a:off x="1905000" y="3722132"/>
              <a:ext cx="6235422" cy="2564724"/>
              <a:chOff x="1917978" y="4103132"/>
              <a:chExt cx="6235422" cy="2564724"/>
            </a:xfrm>
          </p:grpSpPr>
          <p:sp>
            <p:nvSpPr>
              <p:cNvPr id="13" name="Freeform 7"/>
              <p:cNvSpPr>
                <a:spLocks/>
              </p:cNvSpPr>
              <p:nvPr/>
            </p:nvSpPr>
            <p:spPr bwMode="auto">
              <a:xfrm>
                <a:off x="1917978" y="4158719"/>
                <a:ext cx="6235422" cy="2509137"/>
              </a:xfrm>
              <a:custGeom>
                <a:avLst/>
                <a:gdLst>
                  <a:gd name="T0" fmla="*/ 256 w 490"/>
                  <a:gd name="T1" fmla="*/ 0 h 137"/>
                  <a:gd name="T2" fmla="*/ 490 w 490"/>
                  <a:gd name="T3" fmla="*/ 0 h 137"/>
                  <a:gd name="T4" fmla="*/ 490 w 490"/>
                  <a:gd name="T5" fmla="*/ 137 h 137"/>
                  <a:gd name="T6" fmla="*/ 0 w 490"/>
                  <a:gd name="T7" fmla="*/ 137 h 137"/>
                  <a:gd name="T8" fmla="*/ 0 w 490"/>
                  <a:gd name="T9" fmla="*/ 0 h 137"/>
                  <a:gd name="T10" fmla="*/ 234 w 490"/>
                  <a:gd name="T11" fmla="*/ 0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0" h="137">
                    <a:moveTo>
                      <a:pt x="256" y="0"/>
                    </a:moveTo>
                    <a:lnTo>
                      <a:pt x="490" y="0"/>
                    </a:lnTo>
                    <a:lnTo>
                      <a:pt x="490" y="137"/>
                    </a:lnTo>
                    <a:lnTo>
                      <a:pt x="0" y="137"/>
                    </a:lnTo>
                    <a:lnTo>
                      <a:pt x="0" y="0"/>
                    </a:lnTo>
                    <a:lnTo>
                      <a:pt x="234" y="0"/>
                    </a:lnTo>
                  </a:path>
                </a:pathLst>
              </a:custGeom>
              <a:noFill/>
              <a:ln w="6" cap="flat">
                <a:solidFill>
                  <a:srgbClr val="24211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4238614" y="4103132"/>
                <a:ext cx="1680712" cy="1637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4265026" y="3657600"/>
              <a:ext cx="1577355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700" i="1" dirty="0">
                  <a:latin typeface="Courier New" pitchFamily="49" charset="0"/>
                  <a:cs typeface="Courier New" pitchFamily="49" charset="0"/>
                </a:rPr>
                <a:t>ARM assembly</a:t>
              </a:r>
              <a:endParaRPr lang="en-US" sz="1700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3276600" y="3886201"/>
            <a:ext cx="52578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i="1" dirty="0">
                <a:latin typeface="Courier New" pitchFamily="49" charset="0"/>
                <a:cs typeface="Courier New" pitchFamily="49" charset="0"/>
              </a:rPr>
              <a:t>/* base address of array a in r0 */</a:t>
            </a:r>
          </a:p>
          <a:p>
            <a:r>
              <a:rPr lang="pt-BR" sz="1500" i="1" dirty="0">
                <a:latin typeface="Courier New" pitchFamily="49" charset="0"/>
                <a:cs typeface="Courier New" pitchFamily="49" charset="0"/>
              </a:rPr>
              <a:t>mov r1, #0 /* sum = 0 */</a:t>
            </a:r>
          </a:p>
          <a:p>
            <a:r>
              <a:rPr lang="pt-BR" sz="1500" i="1" dirty="0">
                <a:latin typeface="Courier New" pitchFamily="49" charset="0"/>
                <a:cs typeface="Courier New" pitchFamily="49" charset="0"/>
              </a:rPr>
              <a:t>mov r2, #0 /* idx = 0 */</a:t>
            </a:r>
          </a:p>
          <a:p>
            <a:endParaRPr lang="en-US" sz="1500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i="1" dirty="0">
                <a:latin typeface="Courier New" pitchFamily="49" charset="0"/>
                <a:cs typeface="Courier New" pitchFamily="49" charset="0"/>
              </a:rPr>
              <a:t>.loop:</a:t>
            </a:r>
          </a:p>
          <a:p>
            <a:pPr>
              <a:tabLst>
                <a:tab pos="457200" algn="l"/>
              </a:tabLst>
            </a:pPr>
            <a:r>
              <a:rPr lang="pt-BR" sz="1500" i="1" dirty="0">
                <a:latin typeface="Courier New" pitchFamily="49" charset="0"/>
                <a:cs typeface="Courier New" pitchFamily="49" charset="0"/>
              </a:rPr>
              <a:t>	ldr r3, [r0, r2, lsl #2]</a:t>
            </a:r>
          </a:p>
          <a:p>
            <a:pPr>
              <a:tabLst>
                <a:tab pos="457200" algn="l"/>
              </a:tabLst>
            </a:pPr>
            <a:r>
              <a:rPr lang="pt-BR" sz="1500" i="1" dirty="0">
                <a:latin typeface="Courier New" pitchFamily="49" charset="0"/>
                <a:cs typeface="Courier New" pitchFamily="49" charset="0"/>
              </a:rPr>
              <a:t>	add r2, r2, #1   /* idx ++ */</a:t>
            </a:r>
          </a:p>
          <a:p>
            <a:pPr>
              <a:tabLst>
                <a:tab pos="457200" algn="l"/>
              </a:tabLst>
            </a:pPr>
            <a:r>
              <a:rPr lang="pt-BR" sz="1500" i="1" dirty="0">
                <a:latin typeface="Courier New" pitchFamily="49" charset="0"/>
                <a:cs typeface="Courier New" pitchFamily="49" charset="0"/>
              </a:rPr>
              <a:t>	add r1, r1, r3   /* sum += a[idx] */</a:t>
            </a:r>
          </a:p>
          <a:p>
            <a:pPr>
              <a:tabLst>
                <a:tab pos="457200" algn="l"/>
              </a:tabLst>
            </a:pPr>
            <a:r>
              <a:rPr lang="en-US" sz="15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 r2, #100     /* loop condition */</a:t>
            </a:r>
          </a:p>
          <a:p>
            <a:pPr>
              <a:tabLst>
                <a:tab pos="457200" algn="l"/>
              </a:tabLst>
            </a:pPr>
            <a:r>
              <a:rPr lang="en-US" sz="15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 .loop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1524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Advanced Memory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90800" y="1600201"/>
            <a:ext cx="7416800" cy="4525963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Consider an </a:t>
            </a:r>
            <a:r>
              <a:rPr lang="en-US" dirty="0">
                <a:solidFill>
                  <a:srgbClr val="FF3333"/>
                </a:solidFill>
                <a:latin typeface="Calibri" panose="020F0502020204030204" pitchFamily="34" charset="0"/>
              </a:rPr>
              <a:t>array access</a:t>
            </a:r>
            <a:r>
              <a:rPr lang="en-US" dirty="0">
                <a:latin typeface="Calibri" panose="020F0502020204030204" pitchFamily="34" charset="0"/>
              </a:rPr>
              <a:t> again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 err="1">
                <a:latin typeface="Calibri" panose="020F0502020204030204" pitchFamily="34" charset="0"/>
              </a:rPr>
              <a:t>ldr</a:t>
            </a:r>
            <a:r>
              <a:rPr lang="en-US" dirty="0">
                <a:latin typeface="Calibri" panose="020F0502020204030204" pitchFamily="34" charset="0"/>
              </a:rPr>
              <a:t> r3, [r0, r2, </a:t>
            </a:r>
            <a:r>
              <a:rPr lang="en-US" dirty="0" err="1">
                <a:latin typeface="Calibri" panose="020F0502020204030204" pitchFamily="34" charset="0"/>
              </a:rPr>
              <a:t>lsl</a:t>
            </a:r>
            <a:r>
              <a:rPr lang="en-US" dirty="0">
                <a:latin typeface="Calibri" panose="020F0502020204030204" pitchFamily="34" charset="0"/>
              </a:rPr>
              <a:t> #2]   /* access array */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add r2, r2, #1              /* increment index */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Can we fuse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both</a:t>
            </a:r>
            <a:r>
              <a:rPr lang="en-US" dirty="0">
                <a:latin typeface="Calibri" panose="020F0502020204030204" pitchFamily="34" charset="0"/>
              </a:rPr>
              <a:t> into one instruction</a:t>
            </a:r>
          </a:p>
          <a:p>
            <a:pPr lvl="1">
              <a:buSzPct val="120000"/>
              <a:buFont typeface="Symbol" panose="05050102010706020507" pitchFamily="18" charset="2"/>
              <a:buChar char="*"/>
            </a:pPr>
            <a:r>
              <a:rPr lang="en-US" dirty="0" err="1">
                <a:latin typeface="Calibri" panose="020F0502020204030204" pitchFamily="34" charset="0"/>
              </a:rPr>
              <a:t>ldr</a:t>
            </a:r>
            <a:r>
              <a:rPr lang="en-US" dirty="0">
                <a:latin typeface="Calibri" panose="020F0502020204030204" pitchFamily="34" charset="0"/>
              </a:rPr>
              <a:t> r3, [r0], r2, </a:t>
            </a:r>
            <a:r>
              <a:rPr lang="en-US" dirty="0" err="1">
                <a:latin typeface="Calibri" panose="020F0502020204030204" pitchFamily="34" charset="0"/>
              </a:rPr>
              <a:t>lsl</a:t>
            </a:r>
            <a:r>
              <a:rPr lang="en-US" dirty="0">
                <a:latin typeface="Calibri" panose="020F0502020204030204" pitchFamily="34" charset="0"/>
              </a:rPr>
              <a:t> #2</a:t>
            </a:r>
          </a:p>
          <a:p>
            <a:pPr lvl="1">
              <a:buSzPct val="12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Equivalent to :</a:t>
            </a:r>
          </a:p>
          <a:p>
            <a:pPr lvl="2">
              <a:buSzPct val="12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r3  = [r0]</a:t>
            </a:r>
          </a:p>
          <a:p>
            <a:pPr lvl="2">
              <a:buSzPct val="12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r0 = r0 + r2 &lt;&lt; 2</a:t>
            </a:r>
          </a:p>
        </p:txBody>
      </p:sp>
      <p:sp>
        <p:nvSpPr>
          <p:cNvPr id="4" name="Freeform 3"/>
          <p:cNvSpPr/>
          <p:nvPr/>
        </p:nvSpPr>
        <p:spPr>
          <a:xfrm>
            <a:off x="6479600" y="4536000"/>
            <a:ext cx="3024000" cy="136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/>
          <a:p>
            <a:pPr algn="ctr" hangingPunct="0"/>
            <a:r>
              <a:rPr lang="en-IN">
                <a:latin typeface="Arial" pitchFamily="18"/>
                <a:ea typeface="Microsoft YaHei" pitchFamily="2"/>
                <a:cs typeface="Mangal" pitchFamily="2"/>
              </a:rPr>
              <a:t>Post-indexed addressing</a:t>
            </a:r>
          </a:p>
          <a:p>
            <a:pPr algn="ctr" hangingPunct="0"/>
            <a:r>
              <a:rPr lang="en-IN">
                <a:latin typeface="Arial" pitchFamily="18"/>
                <a:ea typeface="Microsoft YaHei" pitchFamily="2"/>
                <a:cs typeface="Mangal" pitchFamily="2"/>
              </a:rPr>
              <a:t>mode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362200" y="609601"/>
            <a:ext cx="7416800" cy="936625"/>
          </a:xfrm>
          <a:prstGeom prst="rect">
            <a:avLst/>
          </a:prstGeom>
        </p:spPr>
        <p:txBody>
          <a:bodyPr vert="horz" lIns="0" tIns="0" rIns="0" bIns="0" rtlCol="0" anchor="ctr">
            <a:normAutofit fontScale="97500"/>
          </a:bodyPr>
          <a:lstStyle>
            <a:defPPr lvl="0">
              <a:buSzPct val="45000"/>
              <a:buFont typeface="StarSymbol"/>
              <a:buNone/>
              <a:defRPr/>
            </a:defPPr>
            <a:lvl1pPr lvl="0" algn="ctr" defTabSz="914400" rtl="0" eaLnBrk="1" latinLnBrk="0" hangingPunct="1">
              <a:spcBef>
                <a:spcPct val="0"/>
              </a:spcBef>
              <a:buSzPct val="45000"/>
              <a:buFont typeface="StarSymbol"/>
              <a:buChar char="●"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lvl="1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2pPr>
            <a:lvl3pPr lvl="2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3pPr>
            <a:lvl4pPr lvl="3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4pPr>
            <a:lvl5pPr lvl="4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5pPr>
            <a:lvl6pPr lvl="5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6pPr>
            <a:lvl7pPr lvl="6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7pPr>
            <a:lvl8pPr lvl="7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8pPr>
            <a:lvl9pPr lvl="8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9pPr>
          </a:lstStyle>
          <a:p>
            <a:pPr>
              <a:buFont typeface="StarSymbol"/>
              <a:buNone/>
            </a:pPr>
            <a:r>
              <a:rPr lang="fr-FR" dirty="0" err="1">
                <a:solidFill>
                  <a:schemeClr val="tx1"/>
                </a:solidFill>
              </a:rPr>
              <a:t>Pre-Indexed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Addressing</a:t>
            </a:r>
            <a:r>
              <a:rPr lang="fr-FR" dirty="0">
                <a:solidFill>
                  <a:schemeClr val="tx1"/>
                </a:solidFill>
              </a:rPr>
              <a:t> Mode</a:t>
            </a:r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2590800" y="1600201"/>
            <a:ext cx="7416800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defTabSz="914400" rtl="0" eaLnBrk="1" latinLnBrk="0" hangingPunct="1">
              <a:spcBef>
                <a:spcPts val="0"/>
              </a:spcBef>
              <a:spcAft>
                <a:spcPts val="1414"/>
              </a:spcAft>
              <a:buClr>
                <a:schemeClr val="accent1"/>
              </a:buClr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defTabSz="914400" rtl="0" eaLnBrk="1" latinLnBrk="0" hangingPunct="1">
              <a:spcBef>
                <a:spcPts val="0"/>
              </a:spcBef>
              <a:spcAft>
                <a:spcPts val="1134"/>
              </a:spcAft>
              <a:buClr>
                <a:schemeClr val="accent1"/>
              </a:buClr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defTabSz="914400" rtl="0" eaLnBrk="1" latinLnBrk="0" hangingPunct="1">
              <a:spcBef>
                <a:spcPts val="0"/>
              </a:spcBef>
              <a:spcAft>
                <a:spcPts val="850"/>
              </a:spcAft>
              <a:buClr>
                <a:schemeClr val="accent1"/>
              </a:buClr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defTabSz="914400" rtl="0" eaLnBrk="1" latinLnBrk="0" hangingPunct="1">
              <a:spcBef>
                <a:spcPts val="0"/>
              </a:spcBef>
              <a:spcAft>
                <a:spcPts val="567"/>
              </a:spcAft>
              <a:buClr>
                <a:schemeClr val="accent1"/>
              </a:buClr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defTabSz="914400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1"/>
              </a:buClr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defTabSz="914400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1"/>
              </a:buClr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defTabSz="914400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1"/>
              </a:buClr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defTabSz="914400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1"/>
              </a:buClr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defTabSz="914400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1"/>
              </a:buClr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Consider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 err="1">
                <a:latin typeface="Calibri" panose="020F0502020204030204" pitchFamily="34" charset="0"/>
              </a:rPr>
              <a:t>ldr</a:t>
            </a:r>
            <a:r>
              <a:rPr lang="en-US" dirty="0">
                <a:latin typeface="Calibri" panose="020F0502020204030204" pitchFamily="34" charset="0"/>
              </a:rPr>
              <a:t> r0, [r1, #4]!</a:t>
            </a:r>
          </a:p>
          <a:p>
            <a:pPr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This is equivalent to: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r0 </a:t>
            </a:r>
            <a:r>
              <a:rPr lang="en-US" dirty="0">
                <a:latin typeface="Calibri" panose="020F0502020204030204" pitchFamily="34" charset="0"/>
                <a:sym typeface="Wingdings" panose="05000000000000000000" pitchFamily="2" charset="2"/>
              </a:rPr>
              <a:t> </a:t>
            </a:r>
            <a:r>
              <a:rPr lang="en-US" dirty="0" err="1">
                <a:latin typeface="Calibri" panose="020F0502020204030204" pitchFamily="34" charset="0"/>
                <a:sym typeface="Wingdings" panose="05000000000000000000" pitchFamily="2" charset="2"/>
              </a:rPr>
              <a:t>mem</a:t>
            </a:r>
            <a:r>
              <a:rPr lang="en-US" dirty="0">
                <a:latin typeface="Calibri" panose="020F0502020204030204" pitchFamily="34" charset="0"/>
                <a:sym typeface="Wingdings" panose="05000000000000000000" pitchFamily="2" charset="2"/>
              </a:rPr>
              <a:t> [r1 + 4]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sym typeface="Wingdings" panose="05000000000000000000" pitchFamily="2" charset="2"/>
              </a:rPr>
              <a:t>r1  r1 + 4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733800" y="4876800"/>
            <a:ext cx="55626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Similar to </a:t>
            </a:r>
            <a:r>
              <a:rPr lang="en-US" sz="2400" dirty="0" err="1"/>
              <a:t>i</a:t>
            </a:r>
            <a:r>
              <a:rPr lang="en-US" sz="2400" dirty="0"/>
              <a:t>++ and ++</a:t>
            </a:r>
            <a:r>
              <a:rPr lang="en-US" sz="2400" dirty="0" err="1"/>
              <a:t>i</a:t>
            </a:r>
            <a:r>
              <a:rPr lang="en-US" sz="2400" dirty="0"/>
              <a:t> in Java/C/C++</a:t>
            </a:r>
          </a:p>
        </p:txBody>
      </p:sp>
    </p:spTree>
    <p:extLst>
      <p:ext uri="{BB962C8B-B14F-4D97-AF65-F5344CB8AC3E}">
        <p14:creationId xmlns:p14="http://schemas.microsoft.com/office/powerpoint/2010/main" val="139214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137178" y="1447800"/>
            <a:ext cx="6235422" cy="1921210"/>
            <a:chOff x="2189164" y="425450"/>
            <a:chExt cx="4667250" cy="1228361"/>
          </a:xfrm>
        </p:grpSpPr>
        <p:sp>
          <p:nvSpPr>
            <p:cNvPr id="3" name="Rectangle 6"/>
            <p:cNvSpPr>
              <a:spLocks noChangeArrowheads="1"/>
            </p:cNvSpPr>
            <p:nvPr/>
          </p:nvSpPr>
          <p:spPr bwMode="auto">
            <a:xfrm>
              <a:off x="4468814" y="425450"/>
              <a:ext cx="103188" cy="177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1A1B1C"/>
                  </a:solidFill>
                  <a:latin typeface="Courier New" pitchFamily="49" charset="0"/>
                  <a:cs typeface="Courier New" pitchFamily="49" charset="0"/>
                </a:rPr>
                <a:t>C</a:t>
              </a:r>
              <a:endParaRPr lang="en-US" sz="32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" name="Freeform 7"/>
            <p:cNvSpPr>
              <a:spLocks/>
            </p:cNvSpPr>
            <p:nvPr/>
          </p:nvSpPr>
          <p:spPr bwMode="auto">
            <a:xfrm>
              <a:off x="2189164" y="533400"/>
              <a:ext cx="4667250" cy="1120411"/>
            </a:xfrm>
            <a:custGeom>
              <a:avLst/>
              <a:gdLst>
                <a:gd name="T0" fmla="*/ 256 w 490"/>
                <a:gd name="T1" fmla="*/ 0 h 137"/>
                <a:gd name="T2" fmla="*/ 490 w 490"/>
                <a:gd name="T3" fmla="*/ 0 h 137"/>
                <a:gd name="T4" fmla="*/ 490 w 490"/>
                <a:gd name="T5" fmla="*/ 137 h 137"/>
                <a:gd name="T6" fmla="*/ 0 w 490"/>
                <a:gd name="T7" fmla="*/ 137 h 137"/>
                <a:gd name="T8" fmla="*/ 0 w 490"/>
                <a:gd name="T9" fmla="*/ 0 h 137"/>
                <a:gd name="T10" fmla="*/ 234 w 490"/>
                <a:gd name="T11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0" h="137">
                  <a:moveTo>
                    <a:pt x="256" y="0"/>
                  </a:moveTo>
                  <a:lnTo>
                    <a:pt x="490" y="0"/>
                  </a:lnTo>
                  <a:lnTo>
                    <a:pt x="490" y="137"/>
                  </a:lnTo>
                  <a:lnTo>
                    <a:pt x="0" y="137"/>
                  </a:lnTo>
                  <a:lnTo>
                    <a:pt x="0" y="0"/>
                  </a:lnTo>
                  <a:lnTo>
                    <a:pt x="234" y="0"/>
                  </a:lnTo>
                </a:path>
              </a:pathLst>
            </a:custGeom>
            <a:noFill/>
            <a:ln w="6" cap="flat">
              <a:solidFill>
                <a:srgbClr val="24211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" name="Rectangle 4"/>
          <p:cNvSpPr/>
          <p:nvPr/>
        </p:nvSpPr>
        <p:spPr>
          <a:xfrm>
            <a:off x="3171814" y="1660850"/>
            <a:ext cx="4572000" cy="17081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500" i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addNumbers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 a[100]) {</a:t>
            </a:r>
          </a:p>
          <a:p>
            <a:pPr>
              <a:tabLst>
                <a:tab pos="457200" algn="l"/>
              </a:tabLst>
            </a:pPr>
            <a:r>
              <a:rPr lang="en-US" sz="15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457200" algn="l"/>
              </a:tabLst>
            </a:pPr>
            <a:r>
              <a:rPr lang="en-US" sz="15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 sum = 0;</a:t>
            </a:r>
          </a:p>
          <a:p>
            <a:pPr>
              <a:tabLst>
                <a:tab pos="457200" algn="l"/>
              </a:tabLst>
            </a:pPr>
            <a:r>
              <a:rPr lang="en-US" sz="1500" i="1" dirty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 &lt; 100; 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>
              <a:tabLst>
                <a:tab pos="457200" algn="l"/>
              </a:tabLst>
            </a:pPr>
            <a:r>
              <a:rPr lang="en-US" sz="1500" i="1" dirty="0">
                <a:latin typeface="Courier New" pitchFamily="49" charset="0"/>
                <a:cs typeface="Courier New" pitchFamily="49" charset="0"/>
              </a:rPr>
              <a:t>		sum = sum + a[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idx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tabLst>
                <a:tab pos="457200" algn="l"/>
              </a:tabLst>
            </a:pPr>
            <a:r>
              <a:rPr lang="en-US" sz="1500" i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457200" algn="l"/>
              </a:tabLst>
            </a:pPr>
            <a:r>
              <a:rPr lang="en-US" sz="1500" i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58837" y="3364468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Answer: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124200" y="3657600"/>
            <a:ext cx="6858000" cy="2629256"/>
            <a:chOff x="1905000" y="3657600"/>
            <a:chExt cx="6235422" cy="2629256"/>
          </a:xfrm>
        </p:grpSpPr>
        <p:grpSp>
          <p:nvGrpSpPr>
            <p:cNvPr id="8" name="Group 7"/>
            <p:cNvGrpSpPr/>
            <p:nvPr/>
          </p:nvGrpSpPr>
          <p:grpSpPr>
            <a:xfrm>
              <a:off x="1905000" y="3722132"/>
              <a:ext cx="6235422" cy="2564724"/>
              <a:chOff x="1917978" y="4103132"/>
              <a:chExt cx="6235422" cy="2564724"/>
            </a:xfrm>
          </p:grpSpPr>
          <p:sp>
            <p:nvSpPr>
              <p:cNvPr id="10" name="Freeform 7"/>
              <p:cNvSpPr>
                <a:spLocks/>
              </p:cNvSpPr>
              <p:nvPr/>
            </p:nvSpPr>
            <p:spPr bwMode="auto">
              <a:xfrm>
                <a:off x="1917978" y="4158719"/>
                <a:ext cx="6235422" cy="2509137"/>
              </a:xfrm>
              <a:custGeom>
                <a:avLst/>
                <a:gdLst>
                  <a:gd name="T0" fmla="*/ 256 w 490"/>
                  <a:gd name="T1" fmla="*/ 0 h 137"/>
                  <a:gd name="T2" fmla="*/ 490 w 490"/>
                  <a:gd name="T3" fmla="*/ 0 h 137"/>
                  <a:gd name="T4" fmla="*/ 490 w 490"/>
                  <a:gd name="T5" fmla="*/ 137 h 137"/>
                  <a:gd name="T6" fmla="*/ 0 w 490"/>
                  <a:gd name="T7" fmla="*/ 137 h 137"/>
                  <a:gd name="T8" fmla="*/ 0 w 490"/>
                  <a:gd name="T9" fmla="*/ 0 h 137"/>
                  <a:gd name="T10" fmla="*/ 234 w 490"/>
                  <a:gd name="T11" fmla="*/ 0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0" h="137">
                    <a:moveTo>
                      <a:pt x="256" y="0"/>
                    </a:moveTo>
                    <a:lnTo>
                      <a:pt x="490" y="0"/>
                    </a:lnTo>
                    <a:lnTo>
                      <a:pt x="490" y="137"/>
                    </a:lnTo>
                    <a:lnTo>
                      <a:pt x="0" y="137"/>
                    </a:lnTo>
                    <a:lnTo>
                      <a:pt x="0" y="0"/>
                    </a:lnTo>
                    <a:lnTo>
                      <a:pt x="234" y="0"/>
                    </a:lnTo>
                  </a:path>
                </a:pathLst>
              </a:custGeom>
              <a:noFill/>
              <a:ln w="6" cap="flat">
                <a:solidFill>
                  <a:srgbClr val="24211D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238614" y="4103132"/>
                <a:ext cx="1680712" cy="1637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265026" y="3657600"/>
              <a:ext cx="1434161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700" i="1" dirty="0">
                  <a:latin typeface="Courier New" pitchFamily="49" charset="0"/>
                  <a:cs typeface="Courier New" pitchFamily="49" charset="0"/>
                </a:rPr>
                <a:t>ARM assembly</a:t>
              </a:r>
              <a:endParaRPr lang="en-US" sz="1700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276600" y="3886201"/>
            <a:ext cx="67056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i="1" dirty="0">
                <a:latin typeface="Courier New" pitchFamily="49" charset="0"/>
                <a:cs typeface="Courier New" pitchFamily="49" charset="0"/>
              </a:rPr>
              <a:t>/* base address of array a in r0 */</a:t>
            </a:r>
          </a:p>
          <a:p>
            <a:r>
              <a:rPr lang="pt-BR" sz="1500" i="1" dirty="0">
                <a:latin typeface="Courier New" pitchFamily="49" charset="0"/>
                <a:cs typeface="Courier New" pitchFamily="49" charset="0"/>
              </a:rPr>
              <a:t>mov r1, #0           /* sum = 0 */</a:t>
            </a:r>
          </a:p>
          <a:p>
            <a:r>
              <a:rPr lang="pt-BR" sz="1500" i="1" dirty="0">
                <a:latin typeface="Courier New" pitchFamily="49" charset="0"/>
                <a:cs typeface="Courier New" pitchFamily="49" charset="0"/>
              </a:rPr>
              <a:t>add r4, r0, #400     /* set r4 to address of a[100] */</a:t>
            </a:r>
          </a:p>
          <a:p>
            <a:endParaRPr lang="en-US" sz="1500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00" i="1" dirty="0">
                <a:latin typeface="Courier New" pitchFamily="49" charset="0"/>
                <a:cs typeface="Courier New" pitchFamily="49" charset="0"/>
              </a:rPr>
              <a:t>.loop:</a:t>
            </a:r>
          </a:p>
          <a:p>
            <a:pPr>
              <a:tabLst>
                <a:tab pos="457200" algn="l"/>
              </a:tabLst>
            </a:pPr>
            <a:r>
              <a:rPr lang="pt-BR" sz="1500" i="1" dirty="0">
                <a:latin typeface="Courier New" pitchFamily="49" charset="0"/>
                <a:cs typeface="Courier New" pitchFamily="49" charset="0"/>
              </a:rPr>
              <a:t>	ldr r3, [r0], #4</a:t>
            </a:r>
          </a:p>
          <a:p>
            <a:pPr>
              <a:tabLst>
                <a:tab pos="457200" algn="l"/>
              </a:tabLst>
            </a:pPr>
            <a:r>
              <a:rPr lang="pt-BR" sz="1500" i="1" dirty="0">
                <a:latin typeface="Courier New" pitchFamily="49" charset="0"/>
                <a:cs typeface="Courier New" pitchFamily="49" charset="0"/>
              </a:rPr>
              <a:t>	add r1, r1, r3   /* sum += a[idx] */</a:t>
            </a:r>
          </a:p>
          <a:p>
            <a:pPr>
              <a:tabLst>
                <a:tab pos="457200" algn="l"/>
              </a:tabLst>
            </a:pPr>
            <a:r>
              <a:rPr lang="en-US" sz="15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cmp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 r0, r4       /* loop condition */</a:t>
            </a:r>
          </a:p>
          <a:p>
            <a:pPr>
              <a:tabLst>
                <a:tab pos="457200" algn="l"/>
              </a:tabLst>
            </a:pPr>
            <a:r>
              <a:rPr lang="en-US" sz="150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i="1" dirty="0" err="1"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sz="1500" i="1" dirty="0">
                <a:latin typeface="Courier New" pitchFamily="49" charset="0"/>
                <a:cs typeface="Courier New" pitchFamily="49" charset="0"/>
              </a:rPr>
              <a:t> .loop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48713" y="712121"/>
            <a:ext cx="46185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dirty="0" err="1"/>
              <a:t>Example</a:t>
            </a:r>
            <a:r>
              <a:rPr lang="fr-FR" sz="4000" dirty="0"/>
              <a:t> </a:t>
            </a:r>
            <a:r>
              <a:rPr lang="fr-FR" sz="4000" dirty="0" err="1"/>
              <a:t>with</a:t>
            </a:r>
            <a:r>
              <a:rPr lang="fr-FR" sz="4000" dirty="0"/>
              <a:t> </a:t>
            </a:r>
            <a:r>
              <a:rPr lang="fr-FR" sz="4000" dirty="0" err="1"/>
              <a:t>Arrays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62291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14600" y="152401"/>
            <a:ext cx="7416800" cy="936625"/>
          </a:xfrm>
        </p:spPr>
        <p:txBody>
          <a:bodyPr vert="horz" lIns="0" tIns="0" rIns="0" bIns="0" rtlCol="0" anchor="ctr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Memory Instructions in </a:t>
            </a:r>
            <a:r>
              <a:rPr lang="fr-FR" dirty="0" err="1">
                <a:solidFill>
                  <a:schemeClr val="tx1"/>
                </a:solidFill>
              </a:rPr>
              <a:t>Functions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457450" y="4057650"/>
            <a:ext cx="7416800" cy="12001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 err="1">
                <a:latin typeface="Calibri" panose="020F0502020204030204" pitchFamily="34" charset="0"/>
              </a:rPr>
              <a:t>stmfd</a:t>
            </a:r>
            <a:r>
              <a:rPr lang="en-US" dirty="0">
                <a:latin typeface="Calibri" panose="020F0502020204030204" pitchFamily="34" charset="0"/>
              </a:rPr>
              <a:t> → 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spill</a:t>
            </a:r>
            <a:r>
              <a:rPr lang="en-US" dirty="0">
                <a:latin typeface="Calibri" panose="020F0502020204030204" pitchFamily="34" charset="0"/>
              </a:rPr>
              <a:t> a set of registers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 err="1">
                <a:latin typeface="Calibri" panose="020F0502020204030204" pitchFamily="34" charset="0"/>
              </a:rPr>
              <a:t>ldmfd</a:t>
            </a:r>
            <a:r>
              <a:rPr lang="en-US" dirty="0">
                <a:latin typeface="Calibri" panose="020F0502020204030204" pitchFamily="34" charset="0"/>
              </a:rPr>
              <a:t> → </a:t>
            </a:r>
            <a:r>
              <a:rPr lang="en-US" dirty="0">
                <a:solidFill>
                  <a:srgbClr val="33CC66"/>
                </a:solidFill>
                <a:latin typeface="Calibri" panose="020F0502020204030204" pitchFamily="34" charset="0"/>
              </a:rPr>
              <a:t>restore</a:t>
            </a:r>
            <a:r>
              <a:rPr lang="en-US" dirty="0">
                <a:latin typeface="Calibri" panose="020F0502020204030204" pitchFamily="34" charset="0"/>
              </a:rPr>
              <a:t> a set of registers</a:t>
            </a:r>
          </a:p>
        </p:txBody>
      </p:sp>
      <p:sp>
        <p:nvSpPr>
          <p:cNvPr id="8" name="AutoShape 6"/>
          <p:cNvSpPr>
            <a:spLocks noChangeAspect="1" noChangeArrowheads="1" noTextEdit="1"/>
          </p:cNvSpPr>
          <p:nvPr/>
        </p:nvSpPr>
        <p:spPr bwMode="auto">
          <a:xfrm>
            <a:off x="2286000" y="1828801"/>
            <a:ext cx="758825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517775" y="1905001"/>
            <a:ext cx="100027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1A1B1C"/>
                </a:solidFill>
                <a:latin typeface="Times New Roman" pitchFamily="18" charset="0"/>
              </a:rPr>
              <a:t>Instruction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683250" y="1905001"/>
            <a:ext cx="9489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1A1B1C"/>
                </a:solidFill>
                <a:latin typeface="Times New Roman" pitchFamily="18" charset="0"/>
              </a:rPr>
              <a:t>Semantics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8" name="Freeform 17"/>
          <p:cNvSpPr>
            <a:spLocks noEditPoints="1"/>
          </p:cNvSpPr>
          <p:nvPr/>
        </p:nvSpPr>
        <p:spPr bwMode="auto">
          <a:xfrm>
            <a:off x="2316163" y="2200275"/>
            <a:ext cx="7519988" cy="1404938"/>
          </a:xfrm>
          <a:custGeom>
            <a:avLst/>
            <a:gdLst>
              <a:gd name="T0" fmla="*/ 483 w 487"/>
              <a:gd name="T1" fmla="*/ 55 h 91"/>
              <a:gd name="T2" fmla="*/ 483 w 487"/>
              <a:gd name="T3" fmla="*/ 0 h 91"/>
              <a:gd name="T4" fmla="*/ 487 w 487"/>
              <a:gd name="T5" fmla="*/ 55 h 91"/>
              <a:gd name="T6" fmla="*/ 487 w 487"/>
              <a:gd name="T7" fmla="*/ 0 h 91"/>
              <a:gd name="T8" fmla="*/ 0 w 487"/>
              <a:gd name="T9" fmla="*/ 55 h 91"/>
              <a:gd name="T10" fmla="*/ 487 w 487"/>
              <a:gd name="T11" fmla="*/ 55 h 91"/>
              <a:gd name="T12" fmla="*/ 0 w 487"/>
              <a:gd name="T13" fmla="*/ 91 h 91"/>
              <a:gd name="T14" fmla="*/ 0 w 487"/>
              <a:gd name="T15" fmla="*/ 55 h 91"/>
              <a:gd name="T16" fmla="*/ 4 w 487"/>
              <a:gd name="T17" fmla="*/ 91 h 91"/>
              <a:gd name="T18" fmla="*/ 4 w 487"/>
              <a:gd name="T19" fmla="*/ 55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87" h="91">
                <a:moveTo>
                  <a:pt x="483" y="55"/>
                </a:moveTo>
                <a:lnTo>
                  <a:pt x="483" y="0"/>
                </a:lnTo>
                <a:moveTo>
                  <a:pt x="487" y="55"/>
                </a:moveTo>
                <a:lnTo>
                  <a:pt x="487" y="0"/>
                </a:lnTo>
                <a:moveTo>
                  <a:pt x="0" y="55"/>
                </a:moveTo>
                <a:lnTo>
                  <a:pt x="487" y="55"/>
                </a:lnTo>
                <a:moveTo>
                  <a:pt x="0" y="91"/>
                </a:moveTo>
                <a:lnTo>
                  <a:pt x="0" y="55"/>
                </a:lnTo>
                <a:moveTo>
                  <a:pt x="4" y="91"/>
                </a:moveTo>
                <a:lnTo>
                  <a:pt x="4" y="55"/>
                </a:lnTo>
              </a:path>
            </a:pathLst>
          </a:cu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5543550" y="3049589"/>
            <a:ext cx="0" cy="555625"/>
          </a:xfrm>
          <a:prstGeom prst="line">
            <a:avLst/>
          </a:pr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2316163" y="1858964"/>
            <a:ext cx="7519988" cy="1808163"/>
            <a:chOff x="1317626" y="1630363"/>
            <a:chExt cx="7519988" cy="1808163"/>
          </a:xfrm>
        </p:grpSpPr>
        <p:grpSp>
          <p:nvGrpSpPr>
            <p:cNvPr id="21" name="Group 20"/>
            <p:cNvGrpSpPr/>
            <p:nvPr/>
          </p:nvGrpSpPr>
          <p:grpSpPr>
            <a:xfrm>
              <a:off x="1317626" y="1630363"/>
              <a:ext cx="7519988" cy="1190625"/>
              <a:chOff x="1317626" y="1630363"/>
              <a:chExt cx="7519988" cy="1190625"/>
            </a:xfrm>
          </p:grpSpPr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 flipV="1">
                <a:off x="1379538" y="1692275"/>
                <a:ext cx="0" cy="279400"/>
              </a:xfrm>
              <a:prstGeom prst="line">
                <a:avLst/>
              </a:prstGeom>
              <a:noFill/>
              <a:ln w="0">
                <a:solidFill>
                  <a:srgbClr val="1A1B1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 flipV="1">
                <a:off x="1317626" y="1692275"/>
                <a:ext cx="0" cy="279400"/>
              </a:xfrm>
              <a:prstGeom prst="line">
                <a:avLst/>
              </a:prstGeom>
              <a:noFill/>
              <a:ln w="0">
                <a:solidFill>
                  <a:srgbClr val="1A1B1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1317626" y="1692275"/>
                <a:ext cx="7519988" cy="0"/>
              </a:xfrm>
              <a:prstGeom prst="line">
                <a:avLst/>
              </a:prstGeom>
              <a:noFill/>
              <a:ln w="0">
                <a:solidFill>
                  <a:srgbClr val="1A1B1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>
                <a:off x="1317626" y="1630363"/>
                <a:ext cx="7519988" cy="0"/>
              </a:xfrm>
              <a:prstGeom prst="line">
                <a:avLst/>
              </a:prstGeom>
              <a:noFill/>
              <a:ln w="0">
                <a:solidFill>
                  <a:srgbClr val="1A1B1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 flipV="1">
                <a:off x="4545013" y="1692275"/>
                <a:ext cx="0" cy="279400"/>
              </a:xfrm>
              <a:prstGeom prst="line">
                <a:avLst/>
              </a:prstGeom>
              <a:noFill/>
              <a:ln w="0">
                <a:solidFill>
                  <a:srgbClr val="1A1B1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5"/>
              <p:cNvSpPr>
                <a:spLocks noEditPoints="1"/>
              </p:cNvSpPr>
              <p:nvPr/>
            </p:nvSpPr>
            <p:spPr bwMode="auto">
              <a:xfrm>
                <a:off x="1317626" y="1692275"/>
                <a:ext cx="7519988" cy="1128713"/>
              </a:xfrm>
              <a:custGeom>
                <a:avLst/>
                <a:gdLst>
                  <a:gd name="T0" fmla="*/ 483 w 487"/>
                  <a:gd name="T1" fmla="*/ 18 h 73"/>
                  <a:gd name="T2" fmla="*/ 483 w 487"/>
                  <a:gd name="T3" fmla="*/ 0 h 73"/>
                  <a:gd name="T4" fmla="*/ 487 w 487"/>
                  <a:gd name="T5" fmla="*/ 18 h 73"/>
                  <a:gd name="T6" fmla="*/ 487 w 487"/>
                  <a:gd name="T7" fmla="*/ 0 h 73"/>
                  <a:gd name="T8" fmla="*/ 0 w 487"/>
                  <a:gd name="T9" fmla="*/ 18 h 73"/>
                  <a:gd name="T10" fmla="*/ 487 w 487"/>
                  <a:gd name="T11" fmla="*/ 18 h 73"/>
                  <a:gd name="T12" fmla="*/ 0 w 487"/>
                  <a:gd name="T13" fmla="*/ 73 h 73"/>
                  <a:gd name="T14" fmla="*/ 0 w 487"/>
                  <a:gd name="T15" fmla="*/ 18 h 73"/>
                  <a:gd name="T16" fmla="*/ 4 w 487"/>
                  <a:gd name="T17" fmla="*/ 73 h 73"/>
                  <a:gd name="T18" fmla="*/ 4 w 487"/>
                  <a:gd name="T19" fmla="*/ 1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87" h="73">
                    <a:moveTo>
                      <a:pt x="483" y="18"/>
                    </a:moveTo>
                    <a:lnTo>
                      <a:pt x="483" y="0"/>
                    </a:lnTo>
                    <a:moveTo>
                      <a:pt x="487" y="18"/>
                    </a:moveTo>
                    <a:lnTo>
                      <a:pt x="487" y="0"/>
                    </a:lnTo>
                    <a:moveTo>
                      <a:pt x="0" y="18"/>
                    </a:moveTo>
                    <a:lnTo>
                      <a:pt x="487" y="18"/>
                    </a:lnTo>
                    <a:moveTo>
                      <a:pt x="0" y="73"/>
                    </a:moveTo>
                    <a:lnTo>
                      <a:pt x="0" y="18"/>
                    </a:lnTo>
                    <a:moveTo>
                      <a:pt x="4" y="73"/>
                    </a:moveTo>
                    <a:lnTo>
                      <a:pt x="4" y="18"/>
                    </a:lnTo>
                  </a:path>
                </a:pathLst>
              </a:custGeom>
              <a:noFill/>
              <a:ln w="0">
                <a:solidFill>
                  <a:srgbClr val="1A1B1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Line 16"/>
              <p:cNvSpPr>
                <a:spLocks noChangeShapeType="1"/>
              </p:cNvSpPr>
              <p:nvPr/>
            </p:nvSpPr>
            <p:spPr bwMode="auto">
              <a:xfrm flipV="1">
                <a:off x="4545013" y="1971675"/>
                <a:ext cx="0" cy="849313"/>
              </a:xfrm>
              <a:prstGeom prst="line">
                <a:avLst/>
              </a:prstGeom>
              <a:noFill/>
              <a:ln w="0">
                <a:solidFill>
                  <a:srgbClr val="1A1B1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0" name="Freeform 19"/>
            <p:cNvSpPr>
              <a:spLocks noEditPoints="1"/>
            </p:cNvSpPr>
            <p:nvPr/>
          </p:nvSpPr>
          <p:spPr bwMode="auto">
            <a:xfrm>
              <a:off x="1317626" y="2820988"/>
              <a:ext cx="7519988" cy="617538"/>
            </a:xfrm>
            <a:custGeom>
              <a:avLst/>
              <a:gdLst>
                <a:gd name="T0" fmla="*/ 483 w 487"/>
                <a:gd name="T1" fmla="*/ 36 h 40"/>
                <a:gd name="T2" fmla="*/ 483 w 487"/>
                <a:gd name="T3" fmla="*/ 0 h 40"/>
                <a:gd name="T4" fmla="*/ 487 w 487"/>
                <a:gd name="T5" fmla="*/ 36 h 40"/>
                <a:gd name="T6" fmla="*/ 487 w 487"/>
                <a:gd name="T7" fmla="*/ 0 h 40"/>
                <a:gd name="T8" fmla="*/ 0 w 487"/>
                <a:gd name="T9" fmla="*/ 36 h 40"/>
                <a:gd name="T10" fmla="*/ 487 w 487"/>
                <a:gd name="T11" fmla="*/ 36 h 40"/>
                <a:gd name="T12" fmla="*/ 0 w 487"/>
                <a:gd name="T13" fmla="*/ 40 h 40"/>
                <a:gd name="T14" fmla="*/ 487 w 487"/>
                <a:gd name="T15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7" h="40">
                  <a:moveTo>
                    <a:pt x="483" y="36"/>
                  </a:moveTo>
                  <a:lnTo>
                    <a:pt x="483" y="0"/>
                  </a:lnTo>
                  <a:moveTo>
                    <a:pt x="487" y="36"/>
                  </a:moveTo>
                  <a:lnTo>
                    <a:pt x="487" y="0"/>
                  </a:lnTo>
                  <a:moveTo>
                    <a:pt x="0" y="36"/>
                  </a:moveTo>
                  <a:lnTo>
                    <a:pt x="487" y="36"/>
                  </a:lnTo>
                  <a:moveTo>
                    <a:pt x="0" y="40"/>
                  </a:moveTo>
                  <a:lnTo>
                    <a:pt x="487" y="40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517776" y="2209800"/>
            <a:ext cx="2584041" cy="269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750" dirty="0" err="1">
                <a:solidFill>
                  <a:srgbClr val="1A1B1C"/>
                </a:solidFill>
                <a:latin typeface="Times New Roman" pitchFamily="18" charset="0"/>
              </a:rPr>
              <a:t>ldmfd</a:t>
            </a:r>
            <a:r>
              <a:rPr lang="en-US" sz="1750" dirty="0">
                <a:solidFill>
                  <a:srgbClr val="1A1B1C"/>
                </a:solidFill>
                <a:latin typeface="Times New Roman" pitchFamily="18" charset="0"/>
              </a:rPr>
              <a:t> </a:t>
            </a:r>
            <a:r>
              <a:rPr lang="en-US" sz="1750" dirty="0" err="1">
                <a:solidFill>
                  <a:srgbClr val="1A1B1C"/>
                </a:solidFill>
                <a:latin typeface="Times New Roman" pitchFamily="18" charset="0"/>
              </a:rPr>
              <a:t>sp</a:t>
            </a:r>
            <a:r>
              <a:rPr lang="en-US" sz="1750" dirty="0">
                <a:solidFill>
                  <a:srgbClr val="1A1B1C"/>
                </a:solidFill>
                <a:latin typeface="Times New Roman" pitchFamily="18" charset="0"/>
              </a:rPr>
              <a:t>!, {list of registers }</a:t>
            </a:r>
            <a:endParaRPr lang="en-US" sz="1750" dirty="0">
              <a:latin typeface="Arial" pitchFamily="34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543176" y="3073400"/>
            <a:ext cx="2558393" cy="269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750" dirty="0" err="1">
                <a:solidFill>
                  <a:srgbClr val="1A1B1C"/>
                </a:solidFill>
                <a:latin typeface="Times New Roman" pitchFamily="18" charset="0"/>
              </a:rPr>
              <a:t>stmfd</a:t>
            </a:r>
            <a:r>
              <a:rPr lang="en-US" sz="1750" dirty="0">
                <a:solidFill>
                  <a:srgbClr val="1A1B1C"/>
                </a:solidFill>
                <a:latin typeface="Times New Roman" pitchFamily="18" charset="0"/>
              </a:rPr>
              <a:t> </a:t>
            </a:r>
            <a:r>
              <a:rPr lang="en-US" sz="1750" dirty="0" err="1">
                <a:solidFill>
                  <a:srgbClr val="1A1B1C"/>
                </a:solidFill>
                <a:latin typeface="Times New Roman" pitchFamily="18" charset="0"/>
              </a:rPr>
              <a:t>sp</a:t>
            </a:r>
            <a:r>
              <a:rPr lang="en-US" sz="1750" dirty="0">
                <a:solidFill>
                  <a:srgbClr val="1A1B1C"/>
                </a:solidFill>
                <a:latin typeface="Times New Roman" pitchFamily="18" charset="0"/>
              </a:rPr>
              <a:t>!, {list of registers }</a:t>
            </a:r>
            <a:endParaRPr lang="en-US" sz="1750" dirty="0">
              <a:latin typeface="Arial" pitchFamily="34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5695951" y="2215358"/>
            <a:ext cx="3866443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750" dirty="0">
                <a:latin typeface="Times New Roman" pitchFamily="18" charset="0"/>
                <a:cs typeface="Times New Roman" pitchFamily="18" charset="0"/>
              </a:rPr>
              <a:t>Pop the stack and assign values to registers</a:t>
            </a:r>
          </a:p>
          <a:p>
            <a:r>
              <a:rPr lang="en-US" sz="1750" dirty="0">
                <a:latin typeface="Times New Roman" pitchFamily="18" charset="0"/>
                <a:cs typeface="Times New Roman" pitchFamily="18" charset="0"/>
              </a:rPr>
              <a:t>in ascending order. Update </a:t>
            </a:r>
            <a:r>
              <a:rPr lang="en-US" sz="1750" i="1" dirty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sz="175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5721351" y="3078958"/>
            <a:ext cx="4004301" cy="80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750" dirty="0">
                <a:latin typeface="Times New Roman" pitchFamily="18" charset="0"/>
                <a:cs typeface="Times New Roman" pitchFamily="18" charset="0"/>
              </a:rPr>
              <a:t>Push the registers on the stack in descending</a:t>
            </a:r>
          </a:p>
          <a:p>
            <a:r>
              <a:rPr lang="en-US" sz="1750" dirty="0">
                <a:latin typeface="Times New Roman" pitchFamily="18" charset="0"/>
                <a:cs typeface="Times New Roman" pitchFamily="18" charset="0"/>
              </a:rPr>
              <a:t>order. Update </a:t>
            </a:r>
            <a:r>
              <a:rPr lang="en-US" sz="1750" i="1" dirty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sz="175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17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305355"/>
            <a:ext cx="7416800" cy="738664"/>
          </a:xfrm>
        </p:spPr>
        <p:txBody>
          <a:bodyPr vert="horz" lIns="0" tIns="0" rIns="0" bIns="0" rtlCol="0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sz="4800" dirty="0" err="1">
                <a:solidFill>
                  <a:schemeClr val="tx1"/>
                </a:solidFill>
              </a:rPr>
              <a:t>Outline</a:t>
            </a:r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90800" y="1749426"/>
            <a:ext cx="7345362" cy="3965575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563563" indent="-447675">
              <a:spcBef>
                <a:spcPts val="12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Basic Instructions</a:t>
            </a:r>
          </a:p>
          <a:p>
            <a:pPr marL="563563" indent="-447675">
              <a:spcBef>
                <a:spcPts val="12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Advanced Instructions</a:t>
            </a:r>
          </a:p>
          <a:p>
            <a:pPr marL="563563" indent="-447675">
              <a:spcBef>
                <a:spcPts val="12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Branch Instructions</a:t>
            </a:r>
          </a:p>
          <a:p>
            <a:pPr marL="563563" indent="-447675">
              <a:spcBef>
                <a:spcPts val="12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Memory Instructions</a:t>
            </a:r>
          </a:p>
          <a:p>
            <a:pPr marL="563563" indent="-447675">
              <a:spcBef>
                <a:spcPts val="12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Instruction Encoding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 rot="10800000">
            <a:off x="7048440" y="1601042"/>
            <a:ext cx="1181160" cy="8373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65400" y="1524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Example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7600" y="1542872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Write a function in C and implement it in ARM assembly to compute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300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where x and n are natural numbers. Assume that x is passed through 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n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through 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and the return value is passed back to the original program via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Answer: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eform 7"/>
          <p:cNvSpPr>
            <a:spLocks/>
          </p:cNvSpPr>
          <p:nvPr/>
        </p:nvSpPr>
        <p:spPr bwMode="auto">
          <a:xfrm>
            <a:off x="2514600" y="2979885"/>
            <a:ext cx="7696200" cy="2851681"/>
          </a:xfrm>
          <a:custGeom>
            <a:avLst/>
            <a:gdLst>
              <a:gd name="T0" fmla="*/ 256 w 490"/>
              <a:gd name="T1" fmla="*/ 0 h 137"/>
              <a:gd name="T2" fmla="*/ 490 w 490"/>
              <a:gd name="T3" fmla="*/ 0 h 137"/>
              <a:gd name="T4" fmla="*/ 490 w 490"/>
              <a:gd name="T5" fmla="*/ 137 h 137"/>
              <a:gd name="T6" fmla="*/ 0 w 490"/>
              <a:gd name="T7" fmla="*/ 137 h 137"/>
              <a:gd name="T8" fmla="*/ 0 w 490"/>
              <a:gd name="T9" fmla="*/ 0 h 137"/>
              <a:gd name="T10" fmla="*/ 234 w 490"/>
              <a:gd name="T11" fmla="*/ 0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0" h="137">
                <a:moveTo>
                  <a:pt x="256" y="0"/>
                </a:moveTo>
                <a:lnTo>
                  <a:pt x="490" y="0"/>
                </a:lnTo>
                <a:lnTo>
                  <a:pt x="490" y="137"/>
                </a:lnTo>
                <a:lnTo>
                  <a:pt x="0" y="137"/>
                </a:lnTo>
                <a:lnTo>
                  <a:pt x="0" y="0"/>
                </a:lnTo>
                <a:lnTo>
                  <a:pt x="234" y="0"/>
                </a:lnTo>
              </a:path>
            </a:pathLst>
          </a:custGeom>
          <a:noFill/>
          <a:ln w="6" cap="flat">
            <a:solidFill>
              <a:srgbClr val="24211D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253488" y="2859765"/>
            <a:ext cx="1680712" cy="261610"/>
            <a:chOff x="3719730" y="2971800"/>
            <a:chExt cx="1680712" cy="261610"/>
          </a:xfrm>
        </p:grpSpPr>
        <p:sp>
          <p:nvSpPr>
            <p:cNvPr id="12" name="Rectangle 11"/>
            <p:cNvSpPr/>
            <p:nvPr/>
          </p:nvSpPr>
          <p:spPr>
            <a:xfrm>
              <a:off x="3719730" y="3036332"/>
              <a:ext cx="1680712" cy="163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3759120" y="2971800"/>
              <a:ext cx="1577355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1700" i="1" dirty="0">
                  <a:latin typeface="Courier New" pitchFamily="49" charset="0"/>
                  <a:cs typeface="Courier New" pitchFamily="49" charset="0"/>
                </a:rPr>
                <a:t>ARM assembly</a:t>
              </a:r>
              <a:endParaRPr lang="en-US" sz="1700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2514600" y="3039237"/>
            <a:ext cx="8077200" cy="2716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50" i="1" dirty="0">
                <a:latin typeface="Courier New" pitchFamily="49" charset="0"/>
                <a:cs typeface="Courier New" pitchFamily="49" charset="0"/>
              </a:rPr>
              <a:t>power:</a:t>
            </a:r>
          </a:p>
          <a:p>
            <a:r>
              <a:rPr lang="pt-BR" sz="1550" i="1" dirty="0">
                <a:latin typeface="Courier New" pitchFamily="49" charset="0"/>
                <a:cs typeface="Courier New" pitchFamily="49" charset="0"/>
              </a:rPr>
              <a:t>	cmp r1, #0	     /* compare n with 0 */</a:t>
            </a:r>
          </a:p>
          <a:p>
            <a:r>
              <a:rPr lang="pt-BR" sz="1550" i="1" dirty="0">
                <a:latin typeface="Courier New" pitchFamily="49" charset="0"/>
                <a:cs typeface="Courier New" pitchFamily="49" charset="0"/>
              </a:rPr>
              <a:t>	moveq r0, #1	     /* return 1 */</a:t>
            </a:r>
          </a:p>
          <a:p>
            <a:r>
              <a:rPr lang="en-US" sz="155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50" i="1" dirty="0" err="1">
                <a:latin typeface="Courier New" pitchFamily="49" charset="0"/>
                <a:cs typeface="Courier New" pitchFamily="49" charset="0"/>
              </a:rPr>
              <a:t>bxeq</a:t>
            </a:r>
            <a:r>
              <a:rPr lang="en-US" sz="1550" i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50" i="1" dirty="0" err="1">
                <a:latin typeface="Courier New" pitchFamily="49" charset="0"/>
                <a:cs typeface="Courier New" pitchFamily="49" charset="0"/>
              </a:rPr>
              <a:t>lr</a:t>
            </a:r>
            <a:r>
              <a:rPr lang="en-US" sz="1550" i="1" dirty="0">
                <a:latin typeface="Courier New" pitchFamily="49" charset="0"/>
                <a:cs typeface="Courier New" pitchFamily="49" charset="0"/>
              </a:rPr>
              <a:t>	     /* return */</a:t>
            </a:r>
          </a:p>
          <a:p>
            <a:endParaRPr lang="en-US" sz="1550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55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50" i="1" dirty="0" err="1">
                <a:latin typeface="Courier New" pitchFamily="49" charset="0"/>
                <a:cs typeface="Courier New" pitchFamily="49" charset="0"/>
              </a:rPr>
              <a:t>stmfd</a:t>
            </a:r>
            <a:r>
              <a:rPr lang="en-US" sz="155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50" i="1" dirty="0" err="1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1550" i="1" dirty="0">
                <a:latin typeface="Courier New" pitchFamily="49" charset="0"/>
                <a:cs typeface="Courier New" pitchFamily="49" charset="0"/>
              </a:rPr>
              <a:t>!, {r4, </a:t>
            </a:r>
            <a:r>
              <a:rPr lang="en-US" sz="1550" i="1" dirty="0" err="1">
                <a:latin typeface="Courier New" pitchFamily="49" charset="0"/>
                <a:cs typeface="Courier New" pitchFamily="49" charset="0"/>
              </a:rPr>
              <a:t>lr</a:t>
            </a:r>
            <a:r>
              <a:rPr lang="en-US" sz="1550" i="1" dirty="0">
                <a:latin typeface="Courier New" pitchFamily="49" charset="0"/>
                <a:cs typeface="Courier New" pitchFamily="49" charset="0"/>
              </a:rPr>
              <a:t>}  /* save r4 and </a:t>
            </a:r>
            <a:r>
              <a:rPr lang="en-US" sz="1550" i="1" dirty="0" err="1">
                <a:latin typeface="Courier New" pitchFamily="49" charset="0"/>
                <a:cs typeface="Courier New" pitchFamily="49" charset="0"/>
              </a:rPr>
              <a:t>lr</a:t>
            </a:r>
            <a:r>
              <a:rPr lang="en-US" sz="1550" i="1" dirty="0">
                <a:latin typeface="Courier New" pitchFamily="49" charset="0"/>
                <a:cs typeface="Courier New" pitchFamily="49" charset="0"/>
              </a:rPr>
              <a:t> */</a:t>
            </a:r>
          </a:p>
          <a:p>
            <a:r>
              <a:rPr lang="pt-BR" sz="1550" i="1" dirty="0">
                <a:latin typeface="Courier New" pitchFamily="49" charset="0"/>
                <a:cs typeface="Courier New" pitchFamily="49" charset="0"/>
              </a:rPr>
              <a:t>	mov r4, r0 	      /* save x in r4 */</a:t>
            </a:r>
          </a:p>
          <a:p>
            <a:r>
              <a:rPr lang="pt-BR" sz="1550" i="1" dirty="0">
                <a:latin typeface="Courier New" pitchFamily="49" charset="0"/>
                <a:cs typeface="Courier New" pitchFamily="49" charset="0"/>
              </a:rPr>
              <a:t>	sub r1, r1, #1 	      /* n = n - 1 */</a:t>
            </a:r>
          </a:p>
          <a:p>
            <a:r>
              <a:rPr lang="en-US" sz="155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50" i="1" dirty="0" err="1">
                <a:latin typeface="Courier New" pitchFamily="49" charset="0"/>
                <a:cs typeface="Courier New" pitchFamily="49" charset="0"/>
              </a:rPr>
              <a:t>bl</a:t>
            </a:r>
            <a:r>
              <a:rPr lang="en-US" sz="1550" i="1" dirty="0">
                <a:latin typeface="Courier New" pitchFamily="49" charset="0"/>
                <a:cs typeface="Courier New" pitchFamily="49" charset="0"/>
              </a:rPr>
              <a:t> power 	      /* recursively call power */</a:t>
            </a:r>
          </a:p>
          <a:p>
            <a:r>
              <a:rPr lang="pt-BR" sz="1550" i="1" dirty="0">
                <a:latin typeface="Courier New" pitchFamily="49" charset="0"/>
                <a:cs typeface="Courier New" pitchFamily="49" charset="0"/>
              </a:rPr>
              <a:t>	mul r0, r4, r0 	      /* power(x,n) = x * power(x,n-1) */</a:t>
            </a:r>
          </a:p>
          <a:p>
            <a:r>
              <a:rPr lang="en-US" sz="1550" i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50" i="1" dirty="0" err="1">
                <a:latin typeface="Courier New" pitchFamily="49" charset="0"/>
                <a:cs typeface="Courier New" pitchFamily="49" charset="0"/>
              </a:rPr>
              <a:t>ldmfd</a:t>
            </a:r>
            <a:r>
              <a:rPr lang="en-US" sz="1550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50" i="1" dirty="0" err="1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1550" i="1" dirty="0">
                <a:latin typeface="Courier New" pitchFamily="49" charset="0"/>
                <a:cs typeface="Courier New" pitchFamily="49" charset="0"/>
              </a:rPr>
              <a:t>!, {r4, pc}   /* restore r4 and return */</a:t>
            </a:r>
            <a:endParaRPr lang="en-US" sz="155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38400" y="282158"/>
            <a:ext cx="7416800" cy="677108"/>
          </a:xfrm>
        </p:spPr>
        <p:txBody>
          <a:bodyPr vert="horz" lIns="0" tIns="0" rIns="0" bIns="0" rtlCol="0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Outline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971800" y="1622426"/>
            <a:ext cx="7345362" cy="4016375"/>
          </a:xfrm>
        </p:spPr>
        <p:txBody>
          <a:bodyPr vert="horz" lIns="0" tIns="0" rIns="0" bIns="0" rtlCol="0">
            <a:no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marL="679450" indent="-504825">
              <a:spcBef>
                <a:spcPts val="14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  <a:cs typeface="Calibri" pitchFamily="32"/>
              </a:rPr>
              <a:t>Basic Instructions</a:t>
            </a:r>
          </a:p>
          <a:p>
            <a:pPr marL="679450" indent="-504825">
              <a:spcBef>
                <a:spcPts val="14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  <a:cs typeface="Calibri" pitchFamily="32"/>
              </a:rPr>
              <a:t>Advanced Instructions</a:t>
            </a:r>
          </a:p>
          <a:p>
            <a:pPr marL="679450" indent="-504825">
              <a:spcBef>
                <a:spcPts val="14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  <a:cs typeface="Calibri" pitchFamily="32"/>
              </a:rPr>
              <a:t>Branch Instructions</a:t>
            </a:r>
          </a:p>
          <a:p>
            <a:pPr marL="679450" indent="-504825">
              <a:spcBef>
                <a:spcPts val="14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  <a:cs typeface="Calibri" pitchFamily="32"/>
              </a:rPr>
              <a:t>Memory Instructions</a:t>
            </a:r>
          </a:p>
          <a:p>
            <a:pPr marL="679450" indent="-504825">
              <a:spcBef>
                <a:spcPts val="1400"/>
              </a:spcBef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itchFamily="34"/>
                <a:cs typeface="Calibri" pitchFamily="32"/>
              </a:rPr>
              <a:t>Instruction Encoding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 rot="10800000">
            <a:off x="7658040" y="4876801"/>
            <a:ext cx="1181160" cy="8373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146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>
                <a:solidFill>
                  <a:schemeClr val="tx1"/>
                </a:solidFill>
              </a:rPr>
              <a:t>Generic Format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90800" y="1758951"/>
            <a:ext cx="7416800" cy="631825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Generic Format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4294967295"/>
          </p:nvPr>
        </p:nvSpPr>
        <p:spPr>
          <a:xfrm>
            <a:off x="2592388" y="4160838"/>
            <a:ext cx="7415212" cy="1173162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fr-FR" dirty="0" err="1">
                <a:solidFill>
                  <a:srgbClr val="DC2300"/>
                </a:solidFill>
                <a:latin typeface="Calibri" panose="020F0502020204030204" pitchFamily="34" charset="0"/>
              </a:rPr>
              <a:t>cond</a:t>
            </a:r>
            <a:r>
              <a:rPr lang="fr-FR" dirty="0">
                <a:latin typeface="Calibri" panose="020F0502020204030204" pitchFamily="34" charset="0"/>
              </a:rPr>
              <a:t> → instruction condition (</a:t>
            </a:r>
            <a:r>
              <a:rPr lang="fr-FR" dirty="0" err="1">
                <a:latin typeface="Calibri" panose="020F0502020204030204" pitchFamily="34" charset="0"/>
              </a:rPr>
              <a:t>eq</a:t>
            </a:r>
            <a:r>
              <a:rPr lang="fr-FR" dirty="0">
                <a:latin typeface="Calibri" panose="020F0502020204030204" pitchFamily="34" charset="0"/>
              </a:rPr>
              <a:t>, ne, … )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fr-FR" dirty="0">
                <a:solidFill>
                  <a:srgbClr val="2300DC"/>
                </a:solidFill>
                <a:latin typeface="Calibri" panose="020F0502020204030204" pitchFamily="34" charset="0"/>
              </a:rPr>
              <a:t>type</a:t>
            </a:r>
            <a:r>
              <a:rPr lang="fr-FR" dirty="0">
                <a:latin typeface="Calibri" panose="020F0502020204030204" pitchFamily="34" charset="0"/>
              </a:rPr>
              <a:t> → instruction type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3429000" y="2514600"/>
            <a:ext cx="5486400" cy="1340624"/>
            <a:chOff x="2514600" y="2032000"/>
            <a:chExt cx="5486400" cy="1340624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514600" y="2032000"/>
              <a:ext cx="5486400" cy="1312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2641600" y="2632075"/>
              <a:ext cx="1239838" cy="357188"/>
            </a:xfrm>
            <a:prstGeom prst="rect">
              <a:avLst/>
            </a:prstGeom>
            <a:solidFill>
              <a:srgbClr val="FFE6D5"/>
            </a:solidFill>
            <a:ln w="1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3887788" y="2632075"/>
              <a:ext cx="800100" cy="357188"/>
            </a:xfrm>
            <a:prstGeom prst="rect">
              <a:avLst/>
            </a:prstGeom>
            <a:solidFill>
              <a:srgbClr val="FFE6D5"/>
            </a:solidFill>
            <a:ln w="1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4686300" y="2632075"/>
              <a:ext cx="3228975" cy="357188"/>
            </a:xfrm>
            <a:prstGeom prst="rect">
              <a:avLst/>
            </a:prstGeom>
            <a:solidFill>
              <a:srgbClr val="FFE6D5"/>
            </a:solidFill>
            <a:ln w="13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1"/>
            <p:cNvSpPr>
              <a:spLocks noChangeArrowheads="1"/>
            </p:cNvSpPr>
            <p:nvPr/>
          </p:nvSpPr>
          <p:spPr bwMode="auto">
            <a:xfrm>
              <a:off x="2852738" y="2590800"/>
              <a:ext cx="638508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500" dirty="0" err="1">
                  <a:solidFill>
                    <a:srgbClr val="000000"/>
                  </a:solidFill>
                  <a:latin typeface="Bitstream Vera Sans"/>
                </a:rPr>
                <a:t>cond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2554288" y="3095625"/>
              <a:ext cx="23403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Bitstream Vera Sans"/>
                </a:rPr>
                <a:t>32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3605213" y="3095625"/>
              <a:ext cx="23403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Bitstream Vera Sans"/>
                </a:rPr>
                <a:t>29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0" name="Rectangle 14"/>
            <p:cNvSpPr>
              <a:spLocks noChangeArrowheads="1"/>
            </p:cNvSpPr>
            <p:nvPr/>
          </p:nvSpPr>
          <p:spPr bwMode="auto">
            <a:xfrm>
              <a:off x="3921125" y="2590800"/>
              <a:ext cx="581891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500" dirty="0">
                  <a:solidFill>
                    <a:srgbClr val="000000"/>
                  </a:solidFill>
                  <a:latin typeface="Bitstream Vera Sans"/>
                </a:rPr>
                <a:t>type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4446588" y="3095625"/>
              <a:ext cx="23403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Bitstream Vera Sans"/>
                </a:rPr>
                <a:t>27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3960813" y="3095625"/>
              <a:ext cx="23403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Bitstream Vera Sans"/>
                </a:rPr>
                <a:t>28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3" name="Freeform 17"/>
            <p:cNvSpPr>
              <a:spLocks/>
            </p:cNvSpPr>
            <p:nvPr/>
          </p:nvSpPr>
          <p:spPr bwMode="auto">
            <a:xfrm>
              <a:off x="2643188" y="2381250"/>
              <a:ext cx="1201738" cy="182563"/>
            </a:xfrm>
            <a:custGeom>
              <a:avLst/>
              <a:gdLst>
                <a:gd name="T0" fmla="*/ 0 w 1322"/>
                <a:gd name="T1" fmla="*/ 184 h 199"/>
                <a:gd name="T2" fmla="*/ 50 w 1322"/>
                <a:gd name="T3" fmla="*/ 98 h 199"/>
                <a:gd name="T4" fmla="*/ 615 w 1322"/>
                <a:gd name="T5" fmla="*/ 98 h 199"/>
                <a:gd name="T6" fmla="*/ 713 w 1322"/>
                <a:gd name="T7" fmla="*/ 0 h 199"/>
                <a:gd name="T8" fmla="*/ 776 w 1322"/>
                <a:gd name="T9" fmla="*/ 110 h 199"/>
                <a:gd name="T10" fmla="*/ 1270 w 1322"/>
                <a:gd name="T11" fmla="*/ 110 h 199"/>
                <a:gd name="T12" fmla="*/ 1322 w 1322"/>
                <a:gd name="T13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2" h="199">
                  <a:moveTo>
                    <a:pt x="0" y="184"/>
                  </a:moveTo>
                  <a:lnTo>
                    <a:pt x="50" y="98"/>
                  </a:lnTo>
                  <a:lnTo>
                    <a:pt x="615" y="98"/>
                  </a:lnTo>
                  <a:lnTo>
                    <a:pt x="713" y="0"/>
                  </a:lnTo>
                  <a:lnTo>
                    <a:pt x="776" y="110"/>
                  </a:lnTo>
                  <a:lnTo>
                    <a:pt x="1270" y="110"/>
                  </a:lnTo>
                  <a:lnTo>
                    <a:pt x="1322" y="199"/>
                  </a:lnTo>
                </a:path>
              </a:pathLst>
            </a:custGeom>
            <a:noFill/>
            <a:ln w="1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8"/>
            <p:cNvSpPr>
              <a:spLocks/>
            </p:cNvSpPr>
            <p:nvPr/>
          </p:nvSpPr>
          <p:spPr bwMode="auto">
            <a:xfrm>
              <a:off x="3919538" y="2381250"/>
              <a:ext cx="738188" cy="188913"/>
            </a:xfrm>
            <a:custGeom>
              <a:avLst/>
              <a:gdLst>
                <a:gd name="T0" fmla="*/ 0 w 813"/>
                <a:gd name="T1" fmla="*/ 190 h 205"/>
                <a:gd name="T2" fmla="*/ 30 w 813"/>
                <a:gd name="T3" fmla="*/ 101 h 205"/>
                <a:gd name="T4" fmla="*/ 378 w 813"/>
                <a:gd name="T5" fmla="*/ 101 h 205"/>
                <a:gd name="T6" fmla="*/ 438 w 813"/>
                <a:gd name="T7" fmla="*/ 0 h 205"/>
                <a:gd name="T8" fmla="*/ 477 w 813"/>
                <a:gd name="T9" fmla="*/ 113 h 205"/>
                <a:gd name="T10" fmla="*/ 781 w 813"/>
                <a:gd name="T11" fmla="*/ 113 h 205"/>
                <a:gd name="T12" fmla="*/ 813 w 813"/>
                <a:gd name="T13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3" h="205">
                  <a:moveTo>
                    <a:pt x="0" y="190"/>
                  </a:moveTo>
                  <a:lnTo>
                    <a:pt x="30" y="101"/>
                  </a:lnTo>
                  <a:lnTo>
                    <a:pt x="378" y="101"/>
                  </a:lnTo>
                  <a:lnTo>
                    <a:pt x="438" y="0"/>
                  </a:lnTo>
                  <a:lnTo>
                    <a:pt x="477" y="113"/>
                  </a:lnTo>
                  <a:lnTo>
                    <a:pt x="781" y="113"/>
                  </a:lnTo>
                  <a:lnTo>
                    <a:pt x="813" y="205"/>
                  </a:lnTo>
                </a:path>
              </a:pathLst>
            </a:custGeom>
            <a:noFill/>
            <a:ln w="16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3189288" y="2051050"/>
              <a:ext cx="14266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000000"/>
                  </a:solidFill>
                  <a:latin typeface="Bitstream Vera Sans"/>
                </a:rPr>
                <a:t>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" name="Rectangle 20"/>
            <p:cNvSpPr>
              <a:spLocks noChangeArrowheads="1"/>
            </p:cNvSpPr>
            <p:nvPr/>
          </p:nvSpPr>
          <p:spPr bwMode="auto">
            <a:xfrm>
              <a:off x="4203700" y="2055812"/>
              <a:ext cx="14266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000000"/>
                  </a:solidFill>
                  <a:latin typeface="Bitstream Vera Sans"/>
                </a:rPr>
                <a:t>2</a:t>
              </a:r>
              <a:endParaRPr lang="en-US"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654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Data </a:t>
            </a:r>
            <a:r>
              <a:rPr lang="fr-FR" dirty="0" err="1">
                <a:solidFill>
                  <a:schemeClr val="tx1"/>
                </a:solidFill>
              </a:rPr>
              <a:t>Processing</a:t>
            </a:r>
            <a:r>
              <a:rPr lang="fr-FR" dirty="0">
                <a:solidFill>
                  <a:schemeClr val="tx1"/>
                </a:solidFill>
              </a:rPr>
              <a:t>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998788" y="3743326"/>
            <a:ext cx="7669212" cy="2587625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Data processing instruction type : 00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I → </a:t>
            </a:r>
            <a:r>
              <a:rPr lang="en-US" sz="2400" dirty="0">
                <a:solidFill>
                  <a:srgbClr val="DC2300"/>
                </a:solidFill>
                <a:latin typeface="Calibri" panose="020F0502020204030204" pitchFamily="34" charset="0"/>
              </a:rPr>
              <a:t>Immediate</a:t>
            </a:r>
            <a:r>
              <a:rPr lang="en-US" sz="2400" dirty="0">
                <a:latin typeface="Calibri" panose="020F0502020204030204" pitchFamily="34" charset="0"/>
              </a:rPr>
              <a:t> bit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400" dirty="0" err="1">
                <a:latin typeface="Calibri" panose="020F0502020204030204" pitchFamily="34" charset="0"/>
              </a:rPr>
              <a:t>opcode</a:t>
            </a:r>
            <a:r>
              <a:rPr lang="en-US" sz="2400" dirty="0">
                <a:latin typeface="Calibri" panose="020F0502020204030204" pitchFamily="34" charset="0"/>
              </a:rPr>
              <a:t> → Instruction code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400" dirty="0">
                <a:latin typeface="Calibri" panose="020F0502020204030204" pitchFamily="34" charset="0"/>
              </a:rPr>
              <a:t>S → 'S' suffix bit (for setting the </a:t>
            </a:r>
            <a:r>
              <a:rPr lang="en-US" sz="2400" dirty="0">
                <a:solidFill>
                  <a:srgbClr val="2300DC"/>
                </a:solidFill>
                <a:latin typeface="Calibri" panose="020F0502020204030204" pitchFamily="34" charset="0"/>
              </a:rPr>
              <a:t>CPSR flags</a:t>
            </a:r>
            <a:r>
              <a:rPr lang="en-US" sz="2400" dirty="0">
                <a:latin typeface="Calibri" panose="020F0502020204030204" pitchFamily="34" charset="0"/>
              </a:rPr>
              <a:t>)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400" dirty="0" err="1">
                <a:latin typeface="Calibri" panose="020F0502020204030204" pitchFamily="34" charset="0"/>
              </a:rPr>
              <a:t>rs</a:t>
            </a:r>
            <a:r>
              <a:rPr lang="en-US" sz="2400" dirty="0">
                <a:latin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</a:rPr>
              <a:t>rd</a:t>
            </a:r>
            <a:r>
              <a:rPr lang="en-US" sz="2400" dirty="0">
                <a:latin typeface="Calibri" panose="020F0502020204030204" pitchFamily="34" charset="0"/>
              </a:rPr>
              <a:t> → source register, destination register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2514601" y="1981200"/>
            <a:ext cx="7434263" cy="1429882"/>
            <a:chOff x="1447800" y="1981200"/>
            <a:chExt cx="7434263" cy="1429882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1447800" y="1981200"/>
              <a:ext cx="7434263" cy="1381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1533525" y="2490788"/>
              <a:ext cx="990600" cy="282575"/>
            </a:xfrm>
            <a:prstGeom prst="rect">
              <a:avLst/>
            </a:prstGeom>
            <a:solidFill>
              <a:srgbClr val="FFE6D5"/>
            </a:solidFill>
            <a:ln w="11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2528888" y="2490788"/>
              <a:ext cx="638175" cy="282575"/>
            </a:xfrm>
            <a:prstGeom prst="rect">
              <a:avLst/>
            </a:prstGeom>
            <a:solidFill>
              <a:srgbClr val="FFE6D5"/>
            </a:solidFill>
            <a:ln w="11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6777038" y="2490788"/>
              <a:ext cx="2066925" cy="663575"/>
            </a:xfrm>
            <a:prstGeom prst="rect">
              <a:avLst/>
            </a:prstGeom>
            <a:solidFill>
              <a:srgbClr val="FFE6D5"/>
            </a:solidFill>
            <a:ln w="11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3165475" y="2490788"/>
              <a:ext cx="3606800" cy="276225"/>
            </a:xfrm>
            <a:prstGeom prst="rect">
              <a:avLst/>
            </a:prstGeom>
            <a:solidFill>
              <a:srgbClr val="FFE6D5"/>
            </a:solidFill>
            <a:ln w="11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1701800" y="2438400"/>
              <a:ext cx="51084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err="1">
                  <a:solidFill>
                    <a:srgbClr val="000000"/>
                  </a:solidFill>
                  <a:latin typeface="Bitstream Vera Sans"/>
                </a:rPr>
                <a:t>cond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1463675" y="2840038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Bitstream Vera Sans"/>
                </a:rPr>
                <a:t>32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2303463" y="2840038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Bitstream Vera Sans"/>
                </a:rPr>
                <a:t>29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2555875" y="2508250"/>
              <a:ext cx="37510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Bitstream Vera Sans"/>
                </a:rPr>
                <a:t> 0 0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2944813" y="2840038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Bitstream Vera Sans"/>
                </a:rPr>
                <a:t>27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2586038" y="2840038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Bitstream Vera Sans"/>
                </a:rPr>
                <a:t>28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3" name="Freeform 18"/>
            <p:cNvSpPr>
              <a:spLocks/>
            </p:cNvSpPr>
            <p:nvPr/>
          </p:nvSpPr>
          <p:spPr bwMode="auto">
            <a:xfrm>
              <a:off x="1535113" y="2290763"/>
              <a:ext cx="958850" cy="146050"/>
            </a:xfrm>
            <a:custGeom>
              <a:avLst/>
              <a:gdLst>
                <a:gd name="T0" fmla="*/ 0 w 1322"/>
                <a:gd name="T1" fmla="*/ 185 h 200"/>
                <a:gd name="T2" fmla="*/ 50 w 1322"/>
                <a:gd name="T3" fmla="*/ 98 h 200"/>
                <a:gd name="T4" fmla="*/ 615 w 1322"/>
                <a:gd name="T5" fmla="*/ 98 h 200"/>
                <a:gd name="T6" fmla="*/ 712 w 1322"/>
                <a:gd name="T7" fmla="*/ 0 h 200"/>
                <a:gd name="T8" fmla="*/ 776 w 1322"/>
                <a:gd name="T9" fmla="*/ 110 h 200"/>
                <a:gd name="T10" fmla="*/ 1270 w 1322"/>
                <a:gd name="T11" fmla="*/ 110 h 200"/>
                <a:gd name="T12" fmla="*/ 1322 w 1322"/>
                <a:gd name="T13" fmla="*/ 20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2" h="200">
                  <a:moveTo>
                    <a:pt x="0" y="185"/>
                  </a:moveTo>
                  <a:lnTo>
                    <a:pt x="50" y="98"/>
                  </a:lnTo>
                  <a:lnTo>
                    <a:pt x="615" y="98"/>
                  </a:lnTo>
                  <a:lnTo>
                    <a:pt x="712" y="0"/>
                  </a:lnTo>
                  <a:lnTo>
                    <a:pt x="776" y="110"/>
                  </a:lnTo>
                  <a:lnTo>
                    <a:pt x="1270" y="110"/>
                  </a:lnTo>
                  <a:lnTo>
                    <a:pt x="1322" y="200"/>
                  </a:lnTo>
                </a:path>
              </a:pathLst>
            </a:custGeom>
            <a:noFill/>
            <a:ln w="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9"/>
            <p:cNvSpPr>
              <a:spLocks/>
            </p:cNvSpPr>
            <p:nvPr/>
          </p:nvSpPr>
          <p:spPr bwMode="auto">
            <a:xfrm>
              <a:off x="2552700" y="2290763"/>
              <a:ext cx="590550" cy="150813"/>
            </a:xfrm>
            <a:custGeom>
              <a:avLst/>
              <a:gdLst>
                <a:gd name="T0" fmla="*/ 0 w 814"/>
                <a:gd name="T1" fmla="*/ 190 h 206"/>
                <a:gd name="T2" fmla="*/ 31 w 814"/>
                <a:gd name="T3" fmla="*/ 101 h 206"/>
                <a:gd name="T4" fmla="*/ 379 w 814"/>
                <a:gd name="T5" fmla="*/ 101 h 206"/>
                <a:gd name="T6" fmla="*/ 439 w 814"/>
                <a:gd name="T7" fmla="*/ 0 h 206"/>
                <a:gd name="T8" fmla="*/ 478 w 814"/>
                <a:gd name="T9" fmla="*/ 113 h 206"/>
                <a:gd name="T10" fmla="*/ 782 w 814"/>
                <a:gd name="T11" fmla="*/ 113 h 206"/>
                <a:gd name="T12" fmla="*/ 814 w 814"/>
                <a:gd name="T13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4" h="206">
                  <a:moveTo>
                    <a:pt x="0" y="190"/>
                  </a:moveTo>
                  <a:lnTo>
                    <a:pt x="31" y="101"/>
                  </a:lnTo>
                  <a:lnTo>
                    <a:pt x="379" y="101"/>
                  </a:lnTo>
                  <a:lnTo>
                    <a:pt x="439" y="0"/>
                  </a:lnTo>
                  <a:lnTo>
                    <a:pt x="478" y="113"/>
                  </a:lnTo>
                  <a:lnTo>
                    <a:pt x="782" y="113"/>
                  </a:lnTo>
                  <a:lnTo>
                    <a:pt x="814" y="206"/>
                  </a:lnTo>
                </a:path>
              </a:pathLst>
            </a:custGeom>
            <a:noFill/>
            <a:ln w="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1971675" y="2028825"/>
              <a:ext cx="11060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Bitstream Vera Sans"/>
                </a:rPr>
                <a:t>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2779713" y="2032000"/>
              <a:ext cx="11060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Bitstream Vera Sans"/>
                </a:rPr>
                <a:t>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3459163" y="2490788"/>
              <a:ext cx="0" cy="273050"/>
            </a:xfrm>
            <a:prstGeom prst="line">
              <a:avLst/>
            </a:pr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3273425" y="2519363"/>
              <a:ext cx="6412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Bitstream Vera Sans"/>
                </a:rPr>
                <a:t>I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3200400" y="2840038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Bitstream Vera Sans"/>
                </a:rPr>
                <a:t>26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0" name="Freeform 25"/>
            <p:cNvSpPr>
              <a:spLocks/>
            </p:cNvSpPr>
            <p:nvPr/>
          </p:nvSpPr>
          <p:spPr bwMode="auto">
            <a:xfrm>
              <a:off x="3505200" y="2308225"/>
              <a:ext cx="960438" cy="146050"/>
            </a:xfrm>
            <a:custGeom>
              <a:avLst/>
              <a:gdLst>
                <a:gd name="T0" fmla="*/ 0 w 1322"/>
                <a:gd name="T1" fmla="*/ 184 h 199"/>
                <a:gd name="T2" fmla="*/ 50 w 1322"/>
                <a:gd name="T3" fmla="*/ 97 h 199"/>
                <a:gd name="T4" fmla="*/ 615 w 1322"/>
                <a:gd name="T5" fmla="*/ 97 h 199"/>
                <a:gd name="T6" fmla="*/ 713 w 1322"/>
                <a:gd name="T7" fmla="*/ 0 h 199"/>
                <a:gd name="T8" fmla="*/ 776 w 1322"/>
                <a:gd name="T9" fmla="*/ 109 h 199"/>
                <a:gd name="T10" fmla="*/ 1270 w 1322"/>
                <a:gd name="T11" fmla="*/ 109 h 199"/>
                <a:gd name="T12" fmla="*/ 1322 w 1322"/>
                <a:gd name="T13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2" h="199">
                  <a:moveTo>
                    <a:pt x="0" y="184"/>
                  </a:moveTo>
                  <a:lnTo>
                    <a:pt x="50" y="97"/>
                  </a:lnTo>
                  <a:lnTo>
                    <a:pt x="615" y="97"/>
                  </a:lnTo>
                  <a:lnTo>
                    <a:pt x="713" y="0"/>
                  </a:lnTo>
                  <a:lnTo>
                    <a:pt x="776" y="109"/>
                  </a:lnTo>
                  <a:lnTo>
                    <a:pt x="1270" y="109"/>
                  </a:lnTo>
                  <a:lnTo>
                    <a:pt x="1322" y="199"/>
                  </a:lnTo>
                </a:path>
              </a:pathLst>
            </a:custGeom>
            <a:noFill/>
            <a:ln w="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3941763" y="2047875"/>
              <a:ext cx="11060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Bitstream Vera Sans"/>
                </a:rPr>
                <a:t>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2" name="Line 27"/>
            <p:cNvSpPr>
              <a:spLocks noChangeShapeType="1"/>
            </p:cNvSpPr>
            <p:nvPr/>
          </p:nvSpPr>
          <p:spPr bwMode="auto">
            <a:xfrm>
              <a:off x="4511675" y="2495550"/>
              <a:ext cx="0" cy="271463"/>
            </a:xfrm>
            <a:prstGeom prst="line">
              <a:avLst/>
            </a:pr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6951663" y="2517775"/>
              <a:ext cx="15364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Bitstream Vera Sans"/>
                </a:rPr>
                <a:t>shifter operand/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6951663" y="2822575"/>
              <a:ext cx="101008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Bitstream Vera Sans"/>
                </a:rPr>
                <a:t>immediate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3509963" y="2840038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Bitstream Vera Sans"/>
                </a:rPr>
                <a:t>25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4283075" y="2840038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Bitstream Vera Sans"/>
                </a:rPr>
                <a:t>22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" name="Line 32"/>
            <p:cNvSpPr>
              <a:spLocks noChangeShapeType="1"/>
            </p:cNvSpPr>
            <p:nvPr/>
          </p:nvSpPr>
          <p:spPr bwMode="auto">
            <a:xfrm>
              <a:off x="4768850" y="2487613"/>
              <a:ext cx="0" cy="273050"/>
            </a:xfrm>
            <a:prstGeom prst="line">
              <a:avLst/>
            </a:pr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4568825" y="2482850"/>
              <a:ext cx="11862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solidFill>
                    <a:srgbClr val="000000"/>
                  </a:solidFill>
                  <a:latin typeface="Bitstream Vera Sans"/>
                </a:rPr>
                <a:t>S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4549775" y="2840038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Bitstream Vera Sans"/>
                </a:rPr>
                <a:t>21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0" name="Freeform 35"/>
            <p:cNvSpPr>
              <a:spLocks/>
            </p:cNvSpPr>
            <p:nvPr/>
          </p:nvSpPr>
          <p:spPr bwMode="auto">
            <a:xfrm>
              <a:off x="4786313" y="2308225"/>
              <a:ext cx="958850" cy="146050"/>
            </a:xfrm>
            <a:custGeom>
              <a:avLst/>
              <a:gdLst>
                <a:gd name="T0" fmla="*/ 0 w 1322"/>
                <a:gd name="T1" fmla="*/ 184 h 199"/>
                <a:gd name="T2" fmla="*/ 50 w 1322"/>
                <a:gd name="T3" fmla="*/ 97 h 199"/>
                <a:gd name="T4" fmla="*/ 615 w 1322"/>
                <a:gd name="T5" fmla="*/ 97 h 199"/>
                <a:gd name="T6" fmla="*/ 713 w 1322"/>
                <a:gd name="T7" fmla="*/ 0 h 199"/>
                <a:gd name="T8" fmla="*/ 776 w 1322"/>
                <a:gd name="T9" fmla="*/ 109 h 199"/>
                <a:gd name="T10" fmla="*/ 1270 w 1322"/>
                <a:gd name="T11" fmla="*/ 109 h 199"/>
                <a:gd name="T12" fmla="*/ 1322 w 1322"/>
                <a:gd name="T13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2" h="199">
                  <a:moveTo>
                    <a:pt x="0" y="184"/>
                  </a:moveTo>
                  <a:lnTo>
                    <a:pt x="50" y="97"/>
                  </a:lnTo>
                  <a:lnTo>
                    <a:pt x="615" y="97"/>
                  </a:lnTo>
                  <a:lnTo>
                    <a:pt x="713" y="0"/>
                  </a:lnTo>
                  <a:lnTo>
                    <a:pt x="776" y="109"/>
                  </a:lnTo>
                  <a:lnTo>
                    <a:pt x="1270" y="109"/>
                  </a:lnTo>
                  <a:lnTo>
                    <a:pt x="1322" y="199"/>
                  </a:lnTo>
                </a:path>
              </a:pathLst>
            </a:custGeom>
            <a:noFill/>
            <a:ln w="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6"/>
            <p:cNvSpPr>
              <a:spLocks noChangeArrowheads="1"/>
            </p:cNvSpPr>
            <p:nvPr/>
          </p:nvSpPr>
          <p:spPr bwMode="auto">
            <a:xfrm>
              <a:off x="5222875" y="2047875"/>
              <a:ext cx="11060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Bitstream Vera Sans"/>
                </a:rPr>
                <a:t>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2" name="Rectangle 37"/>
            <p:cNvSpPr>
              <a:spLocks noChangeArrowheads="1"/>
            </p:cNvSpPr>
            <p:nvPr/>
          </p:nvSpPr>
          <p:spPr bwMode="auto">
            <a:xfrm>
              <a:off x="5106988" y="2438400"/>
              <a:ext cx="1863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err="1">
                  <a:solidFill>
                    <a:srgbClr val="000000"/>
                  </a:solidFill>
                  <a:latin typeface="Bitstream Vera Sans"/>
                </a:rPr>
                <a:t>rs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4795838" y="2840038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Bitstream Vera Sans"/>
                </a:rPr>
                <a:t>20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5568950" y="2840038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Bitstream Vera Sans"/>
                </a:rPr>
                <a:t>17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6162675" y="2438400"/>
              <a:ext cx="22089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err="1">
                  <a:solidFill>
                    <a:srgbClr val="000000"/>
                  </a:solidFill>
                  <a:latin typeface="Bitstream Vera Sans"/>
                </a:rPr>
                <a:t>rd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46" name="Freeform 41"/>
            <p:cNvSpPr>
              <a:spLocks/>
            </p:cNvSpPr>
            <p:nvPr/>
          </p:nvSpPr>
          <p:spPr bwMode="auto">
            <a:xfrm>
              <a:off x="5794375" y="2306638"/>
              <a:ext cx="960438" cy="146050"/>
            </a:xfrm>
            <a:custGeom>
              <a:avLst/>
              <a:gdLst>
                <a:gd name="T0" fmla="*/ 0 w 1322"/>
                <a:gd name="T1" fmla="*/ 185 h 200"/>
                <a:gd name="T2" fmla="*/ 50 w 1322"/>
                <a:gd name="T3" fmla="*/ 98 h 200"/>
                <a:gd name="T4" fmla="*/ 615 w 1322"/>
                <a:gd name="T5" fmla="*/ 98 h 200"/>
                <a:gd name="T6" fmla="*/ 712 w 1322"/>
                <a:gd name="T7" fmla="*/ 0 h 200"/>
                <a:gd name="T8" fmla="*/ 776 w 1322"/>
                <a:gd name="T9" fmla="*/ 110 h 200"/>
                <a:gd name="T10" fmla="*/ 1270 w 1322"/>
                <a:gd name="T11" fmla="*/ 110 h 200"/>
                <a:gd name="T12" fmla="*/ 1322 w 1322"/>
                <a:gd name="T13" fmla="*/ 20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2" h="200">
                  <a:moveTo>
                    <a:pt x="0" y="185"/>
                  </a:moveTo>
                  <a:lnTo>
                    <a:pt x="50" y="98"/>
                  </a:lnTo>
                  <a:lnTo>
                    <a:pt x="615" y="98"/>
                  </a:lnTo>
                  <a:lnTo>
                    <a:pt x="712" y="0"/>
                  </a:lnTo>
                  <a:lnTo>
                    <a:pt x="776" y="110"/>
                  </a:lnTo>
                  <a:lnTo>
                    <a:pt x="1270" y="110"/>
                  </a:lnTo>
                  <a:lnTo>
                    <a:pt x="1322" y="200"/>
                  </a:lnTo>
                </a:path>
              </a:pathLst>
            </a:custGeom>
            <a:noFill/>
            <a:ln w="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6230938" y="2044700"/>
              <a:ext cx="11060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Bitstream Vera Sans"/>
                </a:rPr>
                <a:t>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5815013" y="2836863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Bitstream Vera Sans"/>
                </a:rPr>
                <a:t>16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6546850" y="2840038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Bitstream Vera Sans"/>
                </a:rPr>
                <a:t>13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0" name="Line 45"/>
            <p:cNvSpPr>
              <a:spLocks noChangeShapeType="1"/>
            </p:cNvSpPr>
            <p:nvPr/>
          </p:nvSpPr>
          <p:spPr bwMode="auto">
            <a:xfrm>
              <a:off x="5762625" y="2489200"/>
              <a:ext cx="0" cy="273050"/>
            </a:xfrm>
            <a:prstGeom prst="line">
              <a:avLst/>
            </a:pr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6"/>
            <p:cNvSpPr>
              <a:spLocks/>
            </p:cNvSpPr>
            <p:nvPr/>
          </p:nvSpPr>
          <p:spPr bwMode="auto">
            <a:xfrm>
              <a:off x="6818313" y="2317750"/>
              <a:ext cx="2011363" cy="146050"/>
            </a:xfrm>
            <a:custGeom>
              <a:avLst/>
              <a:gdLst>
                <a:gd name="T0" fmla="*/ 0 w 2769"/>
                <a:gd name="T1" fmla="*/ 184 h 199"/>
                <a:gd name="T2" fmla="*/ 50 w 2769"/>
                <a:gd name="T3" fmla="*/ 97 h 199"/>
                <a:gd name="T4" fmla="*/ 1327 w 2769"/>
                <a:gd name="T5" fmla="*/ 104 h 199"/>
                <a:gd name="T6" fmla="*/ 1418 w 2769"/>
                <a:gd name="T7" fmla="*/ 0 h 199"/>
                <a:gd name="T8" fmla="*/ 1481 w 2769"/>
                <a:gd name="T9" fmla="*/ 116 h 199"/>
                <a:gd name="T10" fmla="*/ 2695 w 2769"/>
                <a:gd name="T11" fmla="*/ 109 h 199"/>
                <a:gd name="T12" fmla="*/ 2769 w 2769"/>
                <a:gd name="T13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69" h="199">
                  <a:moveTo>
                    <a:pt x="0" y="184"/>
                  </a:moveTo>
                  <a:lnTo>
                    <a:pt x="50" y="97"/>
                  </a:lnTo>
                  <a:lnTo>
                    <a:pt x="1327" y="104"/>
                  </a:lnTo>
                  <a:lnTo>
                    <a:pt x="1418" y="0"/>
                  </a:lnTo>
                  <a:lnTo>
                    <a:pt x="1481" y="116"/>
                  </a:lnTo>
                  <a:lnTo>
                    <a:pt x="2695" y="109"/>
                  </a:lnTo>
                  <a:lnTo>
                    <a:pt x="2769" y="199"/>
                  </a:lnTo>
                </a:path>
              </a:pathLst>
            </a:custGeom>
            <a:noFill/>
            <a:ln w="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7694613" y="2081213"/>
              <a:ext cx="22121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Bitstream Vera Sans"/>
                </a:rPr>
                <a:t>12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6840538" y="3179763"/>
              <a:ext cx="18274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Bitstream Vera Sans"/>
                </a:rPr>
                <a:t>12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8655050" y="3195638"/>
              <a:ext cx="913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Bitstream Vera Sans"/>
                </a:rPr>
                <a:t>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3517900" y="2438400"/>
              <a:ext cx="77373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err="1">
                  <a:solidFill>
                    <a:srgbClr val="000000"/>
                  </a:solidFill>
                  <a:latin typeface="Bitstream Vera Sans"/>
                </a:rPr>
                <a:t>opcode</a:t>
              </a:r>
              <a:endParaRPr lang="en-US" dirty="0"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146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Encoding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Immediate</a:t>
            </a:r>
            <a:r>
              <a:rPr lang="fr-FR" dirty="0">
                <a:solidFill>
                  <a:schemeClr val="tx1"/>
                </a:solidFill>
              </a:rPr>
              <a:t> Values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743200" y="1524001"/>
            <a:ext cx="7416800" cy="4932363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ARM has 12 bits for </a:t>
            </a:r>
            <a:r>
              <a:rPr lang="en-US" dirty="0" err="1">
                <a:solidFill>
                  <a:srgbClr val="2300DC"/>
                </a:solidFill>
                <a:latin typeface="Calibri" panose="020F0502020204030204" pitchFamily="34" charset="0"/>
              </a:rPr>
              <a:t>immediates</a:t>
            </a:r>
            <a:endParaRPr lang="en-US" dirty="0">
              <a:solidFill>
                <a:srgbClr val="2300DC"/>
              </a:solidFill>
              <a:latin typeface="Calibri" panose="020F0502020204030204" pitchFamily="34" charset="0"/>
            </a:endParaRP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12 bits</a:t>
            </a:r>
            <a:br>
              <a:rPr lang="en-US" dirty="0">
                <a:latin typeface="Calibri" panose="020F0502020204030204" pitchFamily="34" charset="0"/>
              </a:rPr>
            </a:br>
            <a:br>
              <a:rPr lang="en-US" dirty="0">
                <a:latin typeface="Calibri" panose="020F0502020204030204" pitchFamily="34" charset="0"/>
              </a:rPr>
            </a:br>
            <a:br>
              <a:rPr lang="en-US" dirty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What do we do with 12 bits ?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It is not 1 </a:t>
            </a:r>
            <a:r>
              <a:rPr lang="en-US" dirty="0">
                <a:solidFill>
                  <a:srgbClr val="FF3333"/>
                </a:solidFill>
                <a:latin typeface="Calibri" panose="020F0502020204030204" pitchFamily="34" charset="0"/>
              </a:rPr>
              <a:t>byte</a:t>
            </a:r>
            <a:r>
              <a:rPr lang="en-US" dirty="0">
                <a:latin typeface="Calibri" panose="020F0502020204030204" pitchFamily="34" charset="0"/>
              </a:rPr>
              <a:t>, nor is it 2 </a:t>
            </a:r>
            <a:r>
              <a:rPr lang="en-US" dirty="0">
                <a:solidFill>
                  <a:srgbClr val="FF3333"/>
                </a:solidFill>
                <a:latin typeface="Calibri" panose="020F0502020204030204" pitchFamily="34" charset="0"/>
              </a:rPr>
              <a:t>bytes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Let us divide 12 bits into </a:t>
            </a:r>
            <a:r>
              <a:rPr lang="en-US" dirty="0">
                <a:solidFill>
                  <a:srgbClr val="008000"/>
                </a:solidFill>
                <a:latin typeface="Calibri" panose="020F0502020204030204" pitchFamily="34" charset="0"/>
              </a:rPr>
              <a:t>two parts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8 bit </a:t>
            </a:r>
            <a:r>
              <a:rPr lang="en-US" dirty="0">
                <a:solidFill>
                  <a:srgbClr val="2300DC"/>
                </a:solidFill>
                <a:latin typeface="Calibri" panose="020F0502020204030204" pitchFamily="34" charset="0"/>
              </a:rPr>
              <a:t>payload</a:t>
            </a:r>
            <a:r>
              <a:rPr lang="en-US" dirty="0">
                <a:latin typeface="Calibri" panose="020F0502020204030204" pitchFamily="34" charset="0"/>
              </a:rPr>
              <a:t> + 4 bit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rot</a:t>
            </a:r>
            <a:br>
              <a:rPr lang="en-US" dirty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876800" y="2133600"/>
            <a:ext cx="1825920" cy="1428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1524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Encoding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Immediates</a:t>
            </a:r>
            <a:r>
              <a:rPr lang="fr-FR" dirty="0">
                <a:solidFill>
                  <a:schemeClr val="tx1"/>
                </a:solidFill>
              </a:rPr>
              <a:t> - II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667000" y="1524000"/>
            <a:ext cx="7416800" cy="46990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 real value of the immediate is equal to :   </a:t>
            </a:r>
            <a:r>
              <a:rPr lang="en-US" dirty="0">
                <a:solidFill>
                  <a:srgbClr val="280099"/>
                </a:solidFill>
                <a:latin typeface="Calibri" panose="020F0502020204030204" pitchFamily="34" charset="0"/>
              </a:rPr>
              <a:t>payload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ror</a:t>
            </a:r>
            <a:r>
              <a:rPr lang="en-US" dirty="0">
                <a:latin typeface="Calibri" panose="020F0502020204030204" pitchFamily="34" charset="0"/>
              </a:rPr>
              <a:t> (2 * </a:t>
            </a:r>
            <a:r>
              <a:rPr lang="en-US" dirty="0">
                <a:solidFill>
                  <a:srgbClr val="DC2300"/>
                </a:solidFill>
                <a:latin typeface="Calibri" panose="020F0502020204030204" pitchFamily="34" charset="0"/>
              </a:rPr>
              <a:t>rot</a:t>
            </a:r>
            <a:r>
              <a:rPr lang="en-US" dirty="0">
                <a:latin typeface="Calibri" panose="020F0502020204030204" pitchFamily="34" charset="0"/>
              </a:rPr>
              <a:t>)</a:t>
            </a:r>
            <a:br>
              <a:rPr lang="en-US" dirty="0">
                <a:latin typeface="Calibri" panose="020F0502020204030204" pitchFamily="34" charset="0"/>
              </a:rPr>
            </a:br>
            <a:br>
              <a:rPr lang="en-US" dirty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 </a:t>
            </a:r>
            <a:r>
              <a:rPr lang="en-US" sz="2800" dirty="0">
                <a:solidFill>
                  <a:srgbClr val="2300DC"/>
                </a:solidFill>
                <a:latin typeface="Calibri" panose="020F0502020204030204" pitchFamily="34" charset="0"/>
              </a:rPr>
              <a:t>programmer</a:t>
            </a:r>
            <a:r>
              <a:rPr lang="en-US" sz="2800" dirty="0">
                <a:latin typeface="Calibri" panose="020F0502020204030204" pitchFamily="34" charset="0"/>
              </a:rPr>
              <a:t>/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compiler</a:t>
            </a:r>
            <a:r>
              <a:rPr lang="en-US" sz="2800" dirty="0">
                <a:latin typeface="Calibri" panose="020F0502020204030204" pitchFamily="34" charset="0"/>
              </a:rPr>
              <a:t> writes an </a:t>
            </a:r>
            <a:r>
              <a:rPr lang="en-US" sz="2800" dirty="0">
                <a:solidFill>
                  <a:srgbClr val="008000"/>
                </a:solidFill>
                <a:latin typeface="Calibri" panose="020F0502020204030204" pitchFamily="34" charset="0"/>
              </a:rPr>
              <a:t>assembly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008000"/>
                </a:solidFill>
                <a:latin typeface="Calibri" panose="020F0502020204030204" pitchFamily="34" charset="0"/>
              </a:rPr>
              <a:t>instruction</a:t>
            </a:r>
            <a:r>
              <a:rPr lang="en-US" sz="2800" dirty="0">
                <a:latin typeface="Calibri" panose="020F0502020204030204" pitchFamily="34" charset="0"/>
              </a:rPr>
              <a:t> with an </a:t>
            </a:r>
            <a:r>
              <a:rPr lang="en-US" sz="2800" dirty="0">
                <a:solidFill>
                  <a:srgbClr val="B80047"/>
                </a:solidFill>
                <a:latin typeface="Calibri" panose="020F0502020204030204" pitchFamily="34" charset="0"/>
              </a:rPr>
              <a:t>immediate</a:t>
            </a:r>
            <a:r>
              <a:rPr lang="en-US" sz="2800" dirty="0">
                <a:latin typeface="Calibri" panose="020F0502020204030204" pitchFamily="34" charset="0"/>
              </a:rPr>
              <a:t>: e.g. 4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 </a:t>
            </a:r>
            <a:r>
              <a:rPr lang="en-US" sz="2800" dirty="0">
                <a:solidFill>
                  <a:srgbClr val="B80047"/>
                </a:solidFill>
                <a:latin typeface="Calibri" panose="020F0502020204030204" pitchFamily="34" charset="0"/>
              </a:rPr>
              <a:t>assembler</a:t>
            </a:r>
            <a:r>
              <a:rPr lang="en-US" sz="2800" dirty="0">
                <a:latin typeface="Calibri" panose="020F0502020204030204" pitchFamily="34" charset="0"/>
              </a:rPr>
              <a:t> converts it in to a 12 bit </a:t>
            </a:r>
            <a:r>
              <a:rPr lang="en-US" sz="2800" dirty="0">
                <a:solidFill>
                  <a:srgbClr val="008000"/>
                </a:solidFill>
                <a:latin typeface="Calibri" panose="020F0502020204030204" pitchFamily="34" charset="0"/>
              </a:rPr>
              <a:t>format</a:t>
            </a:r>
            <a:r>
              <a:rPr lang="en-US" sz="2800" dirty="0">
                <a:latin typeface="Calibri" panose="020F0502020204030204" pitchFamily="34" charset="0"/>
              </a:rPr>
              <a:t> (if it is possible to do so)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The </a:t>
            </a:r>
            <a:r>
              <a:rPr lang="en-US" sz="2800" dirty="0">
                <a:solidFill>
                  <a:srgbClr val="2300DC"/>
                </a:solidFill>
                <a:latin typeface="Calibri" panose="020F0502020204030204" pitchFamily="34" charset="0"/>
              </a:rPr>
              <a:t>processor</a:t>
            </a:r>
            <a:r>
              <a:rPr lang="en-US" sz="2800" dirty="0">
                <a:latin typeface="Calibri" panose="020F0502020204030204" pitchFamily="34" charset="0"/>
              </a:rPr>
              <a:t> expands 12 bits → 32 bits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4292601" y="2682875"/>
            <a:ext cx="3744913" cy="1098550"/>
            <a:chOff x="3352800" y="2759075"/>
            <a:chExt cx="3744913" cy="1098550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3352800" y="3048000"/>
              <a:ext cx="1665288" cy="520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4" name="Group 18"/>
            <p:cNvGrpSpPr>
              <a:grpSpLocks noChangeAspect="1"/>
            </p:cNvGrpSpPr>
            <p:nvPr/>
          </p:nvGrpSpPr>
          <p:grpSpPr bwMode="auto">
            <a:xfrm>
              <a:off x="3581400" y="2759075"/>
              <a:ext cx="3516313" cy="1098550"/>
              <a:chOff x="2256" y="1738"/>
              <a:chExt cx="2215" cy="692"/>
            </a:xfrm>
          </p:grpSpPr>
          <p:sp>
            <p:nvSpPr>
              <p:cNvPr id="25" name="AutoShape 17"/>
              <p:cNvSpPr>
                <a:spLocks noChangeAspect="1" noChangeArrowheads="1" noTextEdit="1"/>
              </p:cNvSpPr>
              <p:nvPr/>
            </p:nvSpPr>
            <p:spPr bwMode="auto">
              <a:xfrm>
                <a:off x="2256" y="1738"/>
                <a:ext cx="2215" cy="6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Rectangle 20"/>
              <p:cNvSpPr>
                <a:spLocks noChangeArrowheads="1"/>
              </p:cNvSpPr>
              <p:nvPr/>
            </p:nvSpPr>
            <p:spPr bwMode="auto">
              <a:xfrm>
                <a:off x="2323" y="2054"/>
                <a:ext cx="653" cy="188"/>
              </a:xfrm>
              <a:prstGeom prst="rect">
                <a:avLst/>
              </a:prstGeom>
              <a:solidFill>
                <a:srgbClr val="FFE6D5"/>
              </a:solidFill>
              <a:ln w="11" cap="flat">
                <a:solidFill>
                  <a:srgbClr val="15111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Rectangle 23"/>
              <p:cNvSpPr>
                <a:spLocks noChangeArrowheads="1"/>
              </p:cNvSpPr>
              <p:nvPr/>
            </p:nvSpPr>
            <p:spPr bwMode="auto">
              <a:xfrm>
                <a:off x="2979" y="2054"/>
                <a:ext cx="1446" cy="188"/>
              </a:xfrm>
              <a:prstGeom prst="rect">
                <a:avLst/>
              </a:prstGeom>
              <a:solidFill>
                <a:srgbClr val="FFE6D5"/>
              </a:solidFill>
              <a:ln w="11" cap="flat">
                <a:solidFill>
                  <a:srgbClr val="15111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Rectangle 24"/>
              <p:cNvSpPr>
                <a:spLocks noChangeArrowheads="1"/>
              </p:cNvSpPr>
              <p:nvPr/>
            </p:nvSpPr>
            <p:spPr bwMode="auto">
              <a:xfrm>
                <a:off x="2503" y="2035"/>
                <a:ext cx="203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100" dirty="0">
                    <a:solidFill>
                      <a:srgbClr val="000000"/>
                    </a:solidFill>
                    <a:latin typeface="Bitstream Vera Sans"/>
                  </a:rPr>
                  <a:t>rot</a:t>
                </a: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32" name="Rectangle 25"/>
              <p:cNvSpPr>
                <a:spLocks noChangeArrowheads="1"/>
              </p:cNvSpPr>
              <p:nvPr/>
            </p:nvSpPr>
            <p:spPr bwMode="auto">
              <a:xfrm>
                <a:off x="3400" y="2035"/>
                <a:ext cx="542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100" dirty="0">
                    <a:solidFill>
                      <a:srgbClr val="000000"/>
                    </a:solidFill>
                    <a:latin typeface="Bitstream Vera Sans"/>
                  </a:rPr>
                  <a:t>payload</a:t>
                </a:r>
                <a:endParaRPr lang="en-US" dirty="0">
                  <a:latin typeface="Arial" pitchFamily="34" charset="0"/>
                </a:endParaRPr>
              </a:p>
            </p:txBody>
          </p:sp>
          <p:sp>
            <p:nvSpPr>
              <p:cNvPr id="33" name="Freeform 26"/>
              <p:cNvSpPr>
                <a:spLocks/>
              </p:cNvSpPr>
              <p:nvPr/>
            </p:nvSpPr>
            <p:spPr bwMode="auto">
              <a:xfrm>
                <a:off x="2324" y="1922"/>
                <a:ext cx="633" cy="97"/>
              </a:xfrm>
              <a:custGeom>
                <a:avLst/>
                <a:gdLst>
                  <a:gd name="T0" fmla="*/ 0 w 1322"/>
                  <a:gd name="T1" fmla="*/ 184 h 199"/>
                  <a:gd name="T2" fmla="*/ 50 w 1322"/>
                  <a:gd name="T3" fmla="*/ 98 h 199"/>
                  <a:gd name="T4" fmla="*/ 615 w 1322"/>
                  <a:gd name="T5" fmla="*/ 98 h 199"/>
                  <a:gd name="T6" fmla="*/ 713 w 1322"/>
                  <a:gd name="T7" fmla="*/ 0 h 199"/>
                  <a:gd name="T8" fmla="*/ 776 w 1322"/>
                  <a:gd name="T9" fmla="*/ 110 h 199"/>
                  <a:gd name="T10" fmla="*/ 1270 w 1322"/>
                  <a:gd name="T11" fmla="*/ 110 h 199"/>
                  <a:gd name="T12" fmla="*/ 1322 w 1322"/>
                  <a:gd name="T13" fmla="*/ 199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2" h="199">
                    <a:moveTo>
                      <a:pt x="0" y="184"/>
                    </a:moveTo>
                    <a:lnTo>
                      <a:pt x="50" y="98"/>
                    </a:lnTo>
                    <a:lnTo>
                      <a:pt x="615" y="98"/>
                    </a:lnTo>
                    <a:lnTo>
                      <a:pt x="713" y="0"/>
                    </a:lnTo>
                    <a:lnTo>
                      <a:pt x="776" y="110"/>
                    </a:lnTo>
                    <a:lnTo>
                      <a:pt x="1270" y="110"/>
                    </a:lnTo>
                    <a:lnTo>
                      <a:pt x="1322" y="199"/>
                    </a:lnTo>
                  </a:path>
                </a:pathLst>
              </a:custGeom>
              <a:noFill/>
              <a:ln w="1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27"/>
              <p:cNvSpPr>
                <a:spLocks/>
              </p:cNvSpPr>
              <p:nvPr/>
            </p:nvSpPr>
            <p:spPr bwMode="auto">
              <a:xfrm>
                <a:off x="3001" y="1913"/>
                <a:ext cx="1398" cy="104"/>
              </a:xfrm>
              <a:custGeom>
                <a:avLst/>
                <a:gdLst>
                  <a:gd name="T0" fmla="*/ 0 w 2918"/>
                  <a:gd name="T1" fmla="*/ 199 h 213"/>
                  <a:gd name="T2" fmla="*/ 110 w 2918"/>
                  <a:gd name="T3" fmla="*/ 120 h 213"/>
                  <a:gd name="T4" fmla="*/ 1357 w 2918"/>
                  <a:gd name="T5" fmla="*/ 120 h 213"/>
                  <a:gd name="T6" fmla="*/ 1492 w 2918"/>
                  <a:gd name="T7" fmla="*/ 0 h 213"/>
                  <a:gd name="T8" fmla="*/ 1612 w 2918"/>
                  <a:gd name="T9" fmla="*/ 131 h 213"/>
                  <a:gd name="T10" fmla="*/ 2803 w 2918"/>
                  <a:gd name="T11" fmla="*/ 131 h 213"/>
                  <a:gd name="T12" fmla="*/ 2918 w 2918"/>
                  <a:gd name="T13" fmla="*/ 21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8" h="213">
                    <a:moveTo>
                      <a:pt x="0" y="199"/>
                    </a:moveTo>
                    <a:lnTo>
                      <a:pt x="110" y="120"/>
                    </a:lnTo>
                    <a:lnTo>
                      <a:pt x="1357" y="120"/>
                    </a:lnTo>
                    <a:lnTo>
                      <a:pt x="1492" y="0"/>
                    </a:lnTo>
                    <a:lnTo>
                      <a:pt x="1612" y="131"/>
                    </a:lnTo>
                    <a:lnTo>
                      <a:pt x="2803" y="131"/>
                    </a:lnTo>
                    <a:lnTo>
                      <a:pt x="2918" y="213"/>
                    </a:lnTo>
                  </a:path>
                </a:pathLst>
              </a:custGeom>
              <a:noFill/>
              <a:ln w="1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Rectangle 28"/>
              <p:cNvSpPr>
                <a:spLocks noChangeArrowheads="1"/>
              </p:cNvSpPr>
              <p:nvPr/>
            </p:nvSpPr>
            <p:spPr bwMode="auto">
              <a:xfrm>
                <a:off x="2612" y="1749"/>
                <a:ext cx="7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>
                    <a:solidFill>
                      <a:srgbClr val="000000"/>
                    </a:solidFill>
                    <a:latin typeface="Bitstream Vera Sans"/>
                  </a:rPr>
                  <a:t>4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" name="Rectangle 29"/>
              <p:cNvSpPr>
                <a:spLocks noChangeArrowheads="1"/>
              </p:cNvSpPr>
              <p:nvPr/>
            </p:nvSpPr>
            <p:spPr bwMode="auto">
              <a:xfrm>
                <a:off x="3653" y="1760"/>
                <a:ext cx="7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>
                    <a:solidFill>
                      <a:srgbClr val="000000"/>
                    </a:solidFill>
                    <a:latin typeface="Bitstream Vera Sans"/>
                  </a:rPr>
                  <a:t>8</a:t>
                </a:r>
                <a:endParaRPr lang="en-US">
                  <a:latin typeface="Arial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Encoding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Immediates</a:t>
            </a:r>
            <a:r>
              <a:rPr lang="fr-FR" dirty="0">
                <a:solidFill>
                  <a:schemeClr val="tx1"/>
                </a:solidFill>
              </a:rPr>
              <a:t> - III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362200" y="1676400"/>
            <a:ext cx="7797800" cy="40386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  <a:cs typeface="Calibri" pitchFamily="32"/>
              </a:rPr>
              <a:t>Explanation of encoding the immediate in lay man's terms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 payload is an 8 bit quantity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A number is a 32 bit quantity.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We can set 8 contiguous bits in the 32 bit number while specifying an immediate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 starting point of this sequence of bits needs to be an even number such as 0, 2, 4, ...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413000" y="228601"/>
            <a:ext cx="7416800" cy="93662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  <a:defRPr/>
            </a:defPPr>
            <a:lvl1pPr lvl="0" algn="ctr" defTabSz="914400" rtl="0" eaLnBrk="1" latinLnBrk="0" hangingPunct="1">
              <a:spcBef>
                <a:spcPct val="0"/>
              </a:spcBef>
              <a:buSzPct val="45000"/>
              <a:buFont typeface="StarSymbol"/>
              <a:buChar char="●"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lvl="1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2pPr>
            <a:lvl3pPr lvl="2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3pPr>
            <a:lvl4pPr lvl="3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4pPr>
            <a:lvl5pPr lvl="4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5pPr>
            <a:lvl6pPr lvl="5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6pPr>
            <a:lvl7pPr lvl="6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7pPr>
            <a:lvl8pPr lvl="7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8pPr>
            <a:lvl9pPr lvl="8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9pPr>
          </a:lstStyle>
          <a:p>
            <a:pPr>
              <a:buFont typeface="StarSymbol"/>
              <a:buNone/>
            </a:pPr>
            <a:r>
              <a:rPr lang="fr-FR" dirty="0" err="1">
                <a:solidFill>
                  <a:schemeClr val="tx1"/>
                </a:solidFill>
              </a:rPr>
              <a:t>Examples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90800" y="1371601"/>
            <a:ext cx="7467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Encode the decimal number 42. </a:t>
            </a: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Answer:</a:t>
            </a:r>
          </a:p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42 in the hex format is 0x2A, or alternatively 0x 00 00 00 2A. There is no right rotation involved. Hence, the immediate field is 0x02A.</a:t>
            </a:r>
          </a:p>
          <a:p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Encode the number 0x2A 00 00 00.</a:t>
            </a:r>
          </a:p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Answer:</a:t>
            </a:r>
          </a:p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The number is obtained by right rotating 0x2A by 8 places. Note that we need to right rotate by 4 places for moving a hex digit one position to the right. We need to now divide 8 by 2 to get 4. Thus, the encoding of the immediate: 0x42A </a:t>
            </a:r>
          </a:p>
        </p:txBody>
      </p:sp>
    </p:spTree>
    <p:extLst>
      <p:ext uri="{BB962C8B-B14F-4D97-AF65-F5344CB8AC3E}">
        <p14:creationId xmlns:p14="http://schemas.microsoft.com/office/powerpoint/2010/main" val="13745863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2825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Encoding</a:t>
            </a:r>
            <a:r>
              <a:rPr lang="fr-FR" dirty="0">
                <a:solidFill>
                  <a:schemeClr val="tx1"/>
                </a:solidFill>
              </a:rPr>
              <a:t> the </a:t>
            </a:r>
            <a:r>
              <a:rPr lang="fr-FR" dirty="0" err="1">
                <a:solidFill>
                  <a:schemeClr val="tx1"/>
                </a:solidFill>
              </a:rPr>
              <a:t>Shifter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Operand</a:t>
            </a:r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2590800" y="2209801"/>
            <a:ext cx="7315200" cy="2898775"/>
            <a:chOff x="1600200" y="2514600"/>
            <a:chExt cx="7315200" cy="2898775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600200" y="2514600"/>
              <a:ext cx="7315200" cy="2898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6757988" y="2771775"/>
              <a:ext cx="2066925" cy="482600"/>
            </a:xfrm>
            <a:prstGeom prst="rect">
              <a:avLst/>
            </a:prstGeom>
            <a:solidFill>
              <a:srgbClr val="D5F6FF"/>
            </a:solidFill>
            <a:ln w="11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6764338" y="3382963"/>
              <a:ext cx="2038350" cy="1389063"/>
            </a:xfrm>
            <a:prstGeom prst="rect">
              <a:avLst/>
            </a:prstGeom>
            <a:solidFill>
              <a:srgbClr val="FFE6D5"/>
            </a:solidFill>
            <a:ln w="18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703388" y="2989263"/>
              <a:ext cx="4133850" cy="295275"/>
            </a:xfrm>
            <a:prstGeom prst="rect">
              <a:avLst/>
            </a:prstGeom>
            <a:solidFill>
              <a:srgbClr val="FFE6D5"/>
            </a:solidFill>
            <a:ln w="11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5045075" y="3030538"/>
              <a:ext cx="1763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Bitstream Vera Sans"/>
                </a:rPr>
                <a:t>rt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4" name="Freeform 10"/>
            <p:cNvSpPr>
              <a:spLocks/>
            </p:cNvSpPr>
            <p:nvPr/>
          </p:nvSpPr>
          <p:spPr bwMode="auto">
            <a:xfrm>
              <a:off x="4506913" y="2794000"/>
              <a:ext cx="1306513" cy="163513"/>
            </a:xfrm>
            <a:custGeom>
              <a:avLst/>
              <a:gdLst>
                <a:gd name="T0" fmla="*/ 0 w 1646"/>
                <a:gd name="T1" fmla="*/ 190 h 206"/>
                <a:gd name="T2" fmla="*/ 30 w 1646"/>
                <a:gd name="T3" fmla="*/ 101 h 206"/>
                <a:gd name="T4" fmla="*/ 790 w 1646"/>
                <a:gd name="T5" fmla="*/ 108 h 206"/>
                <a:gd name="T6" fmla="*/ 844 w 1646"/>
                <a:gd name="T7" fmla="*/ 0 h 206"/>
                <a:gd name="T8" fmla="*/ 881 w 1646"/>
                <a:gd name="T9" fmla="*/ 120 h 206"/>
                <a:gd name="T10" fmla="*/ 1603 w 1646"/>
                <a:gd name="T11" fmla="*/ 113 h 206"/>
                <a:gd name="T12" fmla="*/ 1646 w 1646"/>
                <a:gd name="T13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6" h="206">
                  <a:moveTo>
                    <a:pt x="0" y="190"/>
                  </a:moveTo>
                  <a:lnTo>
                    <a:pt x="30" y="101"/>
                  </a:lnTo>
                  <a:lnTo>
                    <a:pt x="790" y="108"/>
                  </a:lnTo>
                  <a:lnTo>
                    <a:pt x="844" y="0"/>
                  </a:lnTo>
                  <a:lnTo>
                    <a:pt x="881" y="120"/>
                  </a:lnTo>
                  <a:lnTo>
                    <a:pt x="1603" y="113"/>
                  </a:lnTo>
                  <a:lnTo>
                    <a:pt x="1646" y="206"/>
                  </a:lnTo>
                </a:path>
              </a:pathLst>
            </a:cu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5092700" y="2514600"/>
              <a:ext cx="123432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000000"/>
                  </a:solidFill>
                  <a:latin typeface="Bitstream Vera Sans"/>
                </a:rPr>
                <a:t>4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556125" y="3327400"/>
              <a:ext cx="1041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Bitstream Vera Sans"/>
                </a:rPr>
                <a:t>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5749925" y="3327400"/>
              <a:ext cx="1041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Bitstream Vera Sans"/>
                </a:rPr>
                <a:t>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4468813" y="2995613"/>
              <a:ext cx="0" cy="292100"/>
            </a:xfrm>
            <a:prstGeom prst="line">
              <a:avLst/>
            </a:pr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4117975" y="2995613"/>
              <a:ext cx="0" cy="292100"/>
            </a:xfrm>
            <a:prstGeom prst="line">
              <a:avLst/>
            </a:pr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4208463" y="3048000"/>
              <a:ext cx="84960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Bitstream Vera Sans"/>
                </a:rPr>
                <a:t>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4210050" y="3324225"/>
              <a:ext cx="1041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Bitstream Vera Sans"/>
                </a:rPr>
                <a:t>5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3382963" y="2989263"/>
              <a:ext cx="0" cy="293688"/>
            </a:xfrm>
            <a:prstGeom prst="line">
              <a:avLst/>
            </a:pr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9"/>
            <p:cNvSpPr>
              <a:spLocks/>
            </p:cNvSpPr>
            <p:nvPr/>
          </p:nvSpPr>
          <p:spPr bwMode="auto">
            <a:xfrm>
              <a:off x="3343275" y="2805113"/>
              <a:ext cx="785813" cy="177800"/>
            </a:xfrm>
            <a:custGeom>
              <a:avLst/>
              <a:gdLst>
                <a:gd name="T0" fmla="*/ 0 w 991"/>
                <a:gd name="T1" fmla="*/ 209 h 225"/>
                <a:gd name="T2" fmla="*/ 66 w 991"/>
                <a:gd name="T3" fmla="*/ 103 h 225"/>
                <a:gd name="T4" fmla="*/ 445 w 991"/>
                <a:gd name="T5" fmla="*/ 104 h 225"/>
                <a:gd name="T6" fmla="*/ 518 w 991"/>
                <a:gd name="T7" fmla="*/ 0 h 225"/>
                <a:gd name="T8" fmla="*/ 603 w 991"/>
                <a:gd name="T9" fmla="*/ 109 h 225"/>
                <a:gd name="T10" fmla="*/ 939 w 991"/>
                <a:gd name="T11" fmla="*/ 116 h 225"/>
                <a:gd name="T12" fmla="*/ 991 w 991"/>
                <a:gd name="T13" fmla="*/ 225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1" h="225">
                  <a:moveTo>
                    <a:pt x="0" y="209"/>
                  </a:moveTo>
                  <a:lnTo>
                    <a:pt x="66" y="103"/>
                  </a:lnTo>
                  <a:lnTo>
                    <a:pt x="445" y="104"/>
                  </a:lnTo>
                  <a:lnTo>
                    <a:pt x="518" y="0"/>
                  </a:lnTo>
                  <a:lnTo>
                    <a:pt x="603" y="109"/>
                  </a:lnTo>
                  <a:lnTo>
                    <a:pt x="939" y="116"/>
                  </a:lnTo>
                  <a:lnTo>
                    <a:pt x="991" y="225"/>
                  </a:lnTo>
                </a:path>
              </a:pathLst>
            </a:custGeom>
            <a:noFill/>
            <a:ln w="14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3481388" y="3327400"/>
              <a:ext cx="1041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Bitstream Vera Sans"/>
                </a:rPr>
                <a:t>7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821113" y="3324225"/>
              <a:ext cx="1041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Bitstream Vera Sans"/>
                </a:rPr>
                <a:t>6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403600" y="3052763"/>
              <a:ext cx="641201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Bitstream Vera Sans"/>
                </a:rPr>
                <a:t>shift type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1727200" y="3324225"/>
              <a:ext cx="2083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Bitstream Vera Sans"/>
                </a:rPr>
                <a:t>12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3221038" y="3324225"/>
              <a:ext cx="1041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Bitstream Vera Sans"/>
                </a:rPr>
                <a:t>8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2054225" y="3052763"/>
              <a:ext cx="68929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Bitstream Vera Sans"/>
                </a:rPr>
                <a:t>shift imm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3703638" y="2514600"/>
              <a:ext cx="120650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000000"/>
                  </a:solidFill>
                  <a:latin typeface="Bitstream Vera Sans"/>
                </a:rPr>
                <a:t>2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31" name="Freeform 27"/>
            <p:cNvSpPr>
              <a:spLocks/>
            </p:cNvSpPr>
            <p:nvPr/>
          </p:nvSpPr>
          <p:spPr bwMode="auto">
            <a:xfrm>
              <a:off x="1693863" y="2792413"/>
              <a:ext cx="1643063" cy="169863"/>
            </a:xfrm>
            <a:custGeom>
              <a:avLst/>
              <a:gdLst>
                <a:gd name="T0" fmla="*/ 0 w 2070"/>
                <a:gd name="T1" fmla="*/ 199 h 214"/>
                <a:gd name="T2" fmla="*/ 139 w 2070"/>
                <a:gd name="T3" fmla="*/ 98 h 214"/>
                <a:gd name="T4" fmla="*/ 929 w 2070"/>
                <a:gd name="T5" fmla="*/ 99 h 214"/>
                <a:gd name="T6" fmla="*/ 1081 w 2070"/>
                <a:gd name="T7" fmla="*/ 0 h 214"/>
                <a:gd name="T8" fmla="*/ 1259 w 2070"/>
                <a:gd name="T9" fmla="*/ 104 h 214"/>
                <a:gd name="T10" fmla="*/ 1960 w 2070"/>
                <a:gd name="T11" fmla="*/ 110 h 214"/>
                <a:gd name="T12" fmla="*/ 2070 w 2070"/>
                <a:gd name="T13" fmla="*/ 21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70" h="214">
                  <a:moveTo>
                    <a:pt x="0" y="199"/>
                  </a:moveTo>
                  <a:lnTo>
                    <a:pt x="139" y="98"/>
                  </a:lnTo>
                  <a:lnTo>
                    <a:pt x="929" y="99"/>
                  </a:lnTo>
                  <a:lnTo>
                    <a:pt x="1081" y="0"/>
                  </a:lnTo>
                  <a:lnTo>
                    <a:pt x="1259" y="104"/>
                  </a:lnTo>
                  <a:lnTo>
                    <a:pt x="1960" y="110"/>
                  </a:lnTo>
                  <a:lnTo>
                    <a:pt x="2070" y="214"/>
                  </a:lnTo>
                </a:path>
              </a:pathLst>
            </a:custGeom>
            <a:noFill/>
            <a:ln w="14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2489200" y="2514600"/>
              <a:ext cx="123432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000000"/>
                  </a:solidFill>
                  <a:latin typeface="Bitstream Vera Sans"/>
                </a:rPr>
                <a:t>5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1706563" y="4379913"/>
              <a:ext cx="4179888" cy="311150"/>
            </a:xfrm>
            <a:prstGeom prst="rect">
              <a:avLst/>
            </a:prstGeom>
            <a:solidFill>
              <a:srgbClr val="FFE6D5"/>
            </a:solidFill>
            <a:ln w="11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5064125" y="4421188"/>
              <a:ext cx="17633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Bitstream Vera Sans"/>
                </a:rPr>
                <a:t>rt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5" name="Freeform 31"/>
            <p:cNvSpPr>
              <a:spLocks/>
            </p:cNvSpPr>
            <p:nvPr/>
          </p:nvSpPr>
          <p:spPr bwMode="auto">
            <a:xfrm>
              <a:off x="4510088" y="4184650"/>
              <a:ext cx="1354138" cy="163513"/>
            </a:xfrm>
            <a:custGeom>
              <a:avLst/>
              <a:gdLst>
                <a:gd name="T0" fmla="*/ 0 w 1706"/>
                <a:gd name="T1" fmla="*/ 190 h 206"/>
                <a:gd name="T2" fmla="*/ 31 w 1706"/>
                <a:gd name="T3" fmla="*/ 101 h 206"/>
                <a:gd name="T4" fmla="*/ 818 w 1706"/>
                <a:gd name="T5" fmla="*/ 108 h 206"/>
                <a:gd name="T6" fmla="*/ 874 w 1706"/>
                <a:gd name="T7" fmla="*/ 0 h 206"/>
                <a:gd name="T8" fmla="*/ 913 w 1706"/>
                <a:gd name="T9" fmla="*/ 121 h 206"/>
                <a:gd name="T10" fmla="*/ 1661 w 1706"/>
                <a:gd name="T11" fmla="*/ 113 h 206"/>
                <a:gd name="T12" fmla="*/ 1706 w 1706"/>
                <a:gd name="T13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6" h="206">
                  <a:moveTo>
                    <a:pt x="0" y="190"/>
                  </a:moveTo>
                  <a:lnTo>
                    <a:pt x="31" y="101"/>
                  </a:lnTo>
                  <a:lnTo>
                    <a:pt x="818" y="108"/>
                  </a:lnTo>
                  <a:lnTo>
                    <a:pt x="874" y="0"/>
                  </a:lnTo>
                  <a:lnTo>
                    <a:pt x="913" y="121"/>
                  </a:lnTo>
                  <a:lnTo>
                    <a:pt x="1661" y="113"/>
                  </a:lnTo>
                  <a:lnTo>
                    <a:pt x="1706" y="206"/>
                  </a:lnTo>
                </a:path>
              </a:pathLst>
            </a:cu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5110163" y="3886200"/>
              <a:ext cx="123432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000000"/>
                  </a:solidFill>
                  <a:latin typeface="Bitstream Vera Sans"/>
                </a:rPr>
                <a:t>4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4559300" y="4711700"/>
              <a:ext cx="1041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Bitstream Vera Sans"/>
                </a:rPr>
                <a:t>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5783263" y="4719638"/>
              <a:ext cx="1041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Bitstream Vera Sans"/>
                </a:rPr>
                <a:t>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9" name="Line 35"/>
            <p:cNvSpPr>
              <a:spLocks noChangeShapeType="1"/>
            </p:cNvSpPr>
            <p:nvPr/>
          </p:nvSpPr>
          <p:spPr bwMode="auto">
            <a:xfrm>
              <a:off x="4471988" y="4386263"/>
              <a:ext cx="0" cy="292100"/>
            </a:xfrm>
            <a:prstGeom prst="line">
              <a:avLst/>
            </a:pr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4121150" y="4386263"/>
              <a:ext cx="0" cy="292100"/>
            </a:xfrm>
            <a:prstGeom prst="line">
              <a:avLst/>
            </a:pr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4211638" y="4438650"/>
              <a:ext cx="84960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Bitstream Vera Sans"/>
                </a:rPr>
                <a:t>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4213225" y="4708525"/>
              <a:ext cx="1041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Bitstream Vera Sans"/>
                </a:rPr>
                <a:t>5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3" name="Line 39"/>
            <p:cNvSpPr>
              <a:spLocks noChangeShapeType="1"/>
            </p:cNvSpPr>
            <p:nvPr/>
          </p:nvSpPr>
          <p:spPr bwMode="auto">
            <a:xfrm>
              <a:off x="3386138" y="4379913"/>
              <a:ext cx="0" cy="293688"/>
            </a:xfrm>
            <a:prstGeom prst="line">
              <a:avLst/>
            </a:pr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0"/>
            <p:cNvSpPr>
              <a:spLocks/>
            </p:cNvSpPr>
            <p:nvPr/>
          </p:nvSpPr>
          <p:spPr bwMode="auto">
            <a:xfrm>
              <a:off x="3346450" y="4195763"/>
              <a:ext cx="785813" cy="177800"/>
            </a:xfrm>
            <a:custGeom>
              <a:avLst/>
              <a:gdLst>
                <a:gd name="T0" fmla="*/ 0 w 991"/>
                <a:gd name="T1" fmla="*/ 209 h 225"/>
                <a:gd name="T2" fmla="*/ 66 w 991"/>
                <a:gd name="T3" fmla="*/ 103 h 225"/>
                <a:gd name="T4" fmla="*/ 445 w 991"/>
                <a:gd name="T5" fmla="*/ 104 h 225"/>
                <a:gd name="T6" fmla="*/ 517 w 991"/>
                <a:gd name="T7" fmla="*/ 0 h 225"/>
                <a:gd name="T8" fmla="*/ 602 w 991"/>
                <a:gd name="T9" fmla="*/ 109 h 225"/>
                <a:gd name="T10" fmla="*/ 938 w 991"/>
                <a:gd name="T11" fmla="*/ 116 h 225"/>
                <a:gd name="T12" fmla="*/ 991 w 991"/>
                <a:gd name="T13" fmla="*/ 225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1" h="225">
                  <a:moveTo>
                    <a:pt x="0" y="209"/>
                  </a:moveTo>
                  <a:lnTo>
                    <a:pt x="66" y="103"/>
                  </a:lnTo>
                  <a:lnTo>
                    <a:pt x="445" y="104"/>
                  </a:lnTo>
                  <a:lnTo>
                    <a:pt x="517" y="0"/>
                  </a:lnTo>
                  <a:lnTo>
                    <a:pt x="602" y="109"/>
                  </a:lnTo>
                  <a:lnTo>
                    <a:pt x="938" y="116"/>
                  </a:lnTo>
                  <a:lnTo>
                    <a:pt x="991" y="225"/>
                  </a:lnTo>
                </a:path>
              </a:pathLst>
            </a:custGeom>
            <a:noFill/>
            <a:ln w="14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3484563" y="4711700"/>
              <a:ext cx="1041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Bitstream Vera Sans"/>
                </a:rPr>
                <a:t>7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3824288" y="4708525"/>
              <a:ext cx="1041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Bitstream Vera Sans"/>
                </a:rPr>
                <a:t>6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3406775" y="4441825"/>
              <a:ext cx="641201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>
                  <a:solidFill>
                    <a:srgbClr val="000000"/>
                  </a:solidFill>
                  <a:latin typeface="Bitstream Vera Sans"/>
                </a:rPr>
                <a:t>shift type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1730375" y="4708525"/>
              <a:ext cx="20839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Bitstream Vera Sans"/>
                </a:rPr>
                <a:t>12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9" name="Rectangle 45"/>
            <p:cNvSpPr>
              <a:spLocks noChangeArrowheads="1"/>
            </p:cNvSpPr>
            <p:nvPr/>
          </p:nvSpPr>
          <p:spPr bwMode="auto">
            <a:xfrm>
              <a:off x="3182938" y="4708525"/>
              <a:ext cx="1041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Bitstream Vera Sans"/>
                </a:rPr>
                <a:t>8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2057400" y="4443413"/>
              <a:ext cx="59715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latin typeface="Bitstream Vera Sans"/>
                </a:rPr>
                <a:t>shift reg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3678238" y="3886200"/>
              <a:ext cx="123432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000000"/>
                  </a:solidFill>
                  <a:latin typeface="Bitstream Vera Sans"/>
                </a:rPr>
                <a:t>2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52" name="Freeform 48"/>
            <p:cNvSpPr>
              <a:spLocks/>
            </p:cNvSpPr>
            <p:nvPr/>
          </p:nvSpPr>
          <p:spPr bwMode="auto">
            <a:xfrm>
              <a:off x="1695450" y="4181475"/>
              <a:ext cx="1384300" cy="171450"/>
            </a:xfrm>
            <a:custGeom>
              <a:avLst/>
              <a:gdLst>
                <a:gd name="T0" fmla="*/ 0 w 1744"/>
                <a:gd name="T1" fmla="*/ 201 h 216"/>
                <a:gd name="T2" fmla="*/ 116 w 1744"/>
                <a:gd name="T3" fmla="*/ 99 h 216"/>
                <a:gd name="T4" fmla="*/ 783 w 1744"/>
                <a:gd name="T5" fmla="*/ 100 h 216"/>
                <a:gd name="T6" fmla="*/ 910 w 1744"/>
                <a:gd name="T7" fmla="*/ 0 h 216"/>
                <a:gd name="T8" fmla="*/ 1060 w 1744"/>
                <a:gd name="T9" fmla="*/ 105 h 216"/>
                <a:gd name="T10" fmla="*/ 1652 w 1744"/>
                <a:gd name="T11" fmla="*/ 111 h 216"/>
                <a:gd name="T12" fmla="*/ 1744 w 1744"/>
                <a:gd name="T13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44" h="216">
                  <a:moveTo>
                    <a:pt x="0" y="201"/>
                  </a:moveTo>
                  <a:lnTo>
                    <a:pt x="116" y="99"/>
                  </a:lnTo>
                  <a:lnTo>
                    <a:pt x="783" y="100"/>
                  </a:lnTo>
                  <a:lnTo>
                    <a:pt x="910" y="0"/>
                  </a:lnTo>
                  <a:lnTo>
                    <a:pt x="1060" y="105"/>
                  </a:lnTo>
                  <a:lnTo>
                    <a:pt x="1652" y="111"/>
                  </a:lnTo>
                  <a:lnTo>
                    <a:pt x="1744" y="216"/>
                  </a:lnTo>
                </a:path>
              </a:pathLst>
            </a:custGeom>
            <a:noFill/>
            <a:ln w="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2344738" y="3886200"/>
              <a:ext cx="123432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000000"/>
                  </a:solidFill>
                  <a:latin typeface="Bitstream Vera Sans"/>
                </a:rPr>
                <a:t>4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54" name="Line 50"/>
            <p:cNvSpPr>
              <a:spLocks noChangeShapeType="1"/>
            </p:cNvSpPr>
            <p:nvPr/>
          </p:nvSpPr>
          <p:spPr bwMode="auto">
            <a:xfrm>
              <a:off x="3078163" y="4376738"/>
              <a:ext cx="0" cy="292100"/>
            </a:xfrm>
            <a:prstGeom prst="line">
              <a:avLst/>
            </a:pr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2933700" y="4711700"/>
              <a:ext cx="10419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Bitstream Vera Sans"/>
                </a:rPr>
                <a:t>9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6907213" y="2811463"/>
              <a:ext cx="1344920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700">
                  <a:solidFill>
                    <a:srgbClr val="000000"/>
                  </a:solidFill>
                  <a:latin typeface="Bitstream Vera Sans"/>
                </a:rPr>
                <a:t>Shift type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7" name="Line 53"/>
            <p:cNvSpPr>
              <a:spLocks noChangeShapeType="1"/>
            </p:cNvSpPr>
            <p:nvPr/>
          </p:nvSpPr>
          <p:spPr bwMode="auto">
            <a:xfrm>
              <a:off x="7743825" y="3371850"/>
              <a:ext cx="0" cy="1397000"/>
            </a:xfrm>
            <a:prstGeom prst="line">
              <a:avLst/>
            </a:prstGeom>
            <a:noFill/>
            <a:ln w="14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>
              <a:off x="6781800" y="3708400"/>
              <a:ext cx="2012950" cy="0"/>
            </a:xfrm>
            <a:prstGeom prst="line">
              <a:avLst/>
            </a:prstGeom>
            <a:noFill/>
            <a:ln w="14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55"/>
            <p:cNvSpPr>
              <a:spLocks noChangeShapeType="1"/>
            </p:cNvSpPr>
            <p:nvPr/>
          </p:nvSpPr>
          <p:spPr bwMode="auto">
            <a:xfrm flipV="1">
              <a:off x="6759575" y="4059238"/>
              <a:ext cx="2035175" cy="11113"/>
            </a:xfrm>
            <a:prstGeom prst="line">
              <a:avLst/>
            </a:prstGeom>
            <a:noFill/>
            <a:ln w="14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6781800" y="4430713"/>
              <a:ext cx="2035175" cy="0"/>
            </a:xfrm>
            <a:prstGeom prst="line">
              <a:avLst/>
            </a:prstGeom>
            <a:noFill/>
            <a:ln w="14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6948488" y="3389313"/>
              <a:ext cx="23884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000000"/>
                  </a:solidFill>
                  <a:latin typeface="Bitstream Vera Sans"/>
                </a:rPr>
                <a:t>lsl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6935788" y="3746500"/>
              <a:ext cx="27251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000000"/>
                  </a:solidFill>
                  <a:latin typeface="Bitstream Vera Sans"/>
                </a:rPr>
                <a:t>lsr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6943725" y="4081463"/>
              <a:ext cx="34304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000000"/>
                  </a:solidFill>
                  <a:latin typeface="Bitstream Vera Sans"/>
                </a:rPr>
                <a:t>asr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4" name="Rectangle 60"/>
            <p:cNvSpPr>
              <a:spLocks noChangeArrowheads="1"/>
            </p:cNvSpPr>
            <p:nvPr/>
          </p:nvSpPr>
          <p:spPr bwMode="auto">
            <a:xfrm>
              <a:off x="6951663" y="4456113"/>
              <a:ext cx="34009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000000"/>
                  </a:solidFill>
                  <a:latin typeface="Bitstream Vera Sans"/>
                </a:rPr>
                <a:t>ror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8020050" y="3403600"/>
              <a:ext cx="28533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000000"/>
                  </a:solidFill>
                  <a:latin typeface="Bitstream Vera Sans"/>
                </a:rPr>
                <a:t>00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6" name="Rectangle 62"/>
            <p:cNvSpPr>
              <a:spLocks noChangeArrowheads="1"/>
            </p:cNvSpPr>
            <p:nvPr/>
          </p:nvSpPr>
          <p:spPr bwMode="auto">
            <a:xfrm>
              <a:off x="8015288" y="3760788"/>
              <a:ext cx="28533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000000"/>
                  </a:solidFill>
                  <a:latin typeface="Bitstream Vera Sans"/>
                </a:rPr>
                <a:t>01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8023225" y="4119563"/>
              <a:ext cx="28533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000000"/>
                  </a:solidFill>
                  <a:latin typeface="Bitstream Vera Sans"/>
                </a:rPr>
                <a:t>10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8" name="Rectangle 64"/>
            <p:cNvSpPr>
              <a:spLocks noChangeArrowheads="1"/>
            </p:cNvSpPr>
            <p:nvPr/>
          </p:nvSpPr>
          <p:spPr bwMode="auto">
            <a:xfrm>
              <a:off x="8023225" y="4462463"/>
              <a:ext cx="28533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000000"/>
                  </a:solidFill>
                  <a:latin typeface="Bitstream Vera Sans"/>
                </a:rPr>
                <a:t>11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69" name="Line 65"/>
            <p:cNvSpPr>
              <a:spLocks noChangeShapeType="1"/>
            </p:cNvSpPr>
            <p:nvPr/>
          </p:nvSpPr>
          <p:spPr bwMode="auto">
            <a:xfrm>
              <a:off x="6110288" y="2770188"/>
              <a:ext cx="15875" cy="2089150"/>
            </a:xfrm>
            <a:prstGeom prst="line">
              <a:avLst/>
            </a:prstGeom>
            <a:noFill/>
            <a:ln w="2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Rectangle 66"/>
            <p:cNvSpPr>
              <a:spLocks noChangeArrowheads="1"/>
            </p:cNvSpPr>
            <p:nvPr/>
          </p:nvSpPr>
          <p:spPr bwMode="auto">
            <a:xfrm>
              <a:off x="4040188" y="3617913"/>
              <a:ext cx="29174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Bitstream Vera Sans"/>
                </a:rPr>
                <a:t>(a)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71" name="Rectangle 67"/>
            <p:cNvSpPr>
              <a:spLocks noChangeArrowheads="1"/>
            </p:cNvSpPr>
            <p:nvPr/>
          </p:nvSpPr>
          <p:spPr bwMode="auto">
            <a:xfrm>
              <a:off x="4046538" y="5014913"/>
              <a:ext cx="304571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Bitstream Vera Sans"/>
                </a:rPr>
                <a:t>(b)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72" name="Rectangle 68"/>
            <p:cNvSpPr>
              <a:spLocks noChangeArrowheads="1"/>
            </p:cNvSpPr>
            <p:nvPr/>
          </p:nvSpPr>
          <p:spPr bwMode="auto">
            <a:xfrm>
              <a:off x="7546975" y="4959350"/>
              <a:ext cx="27732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Bitstream Vera Sans"/>
                </a:rPr>
                <a:t>(c)</a:t>
              </a:r>
              <a:endParaRPr lang="en-US"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4892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Load</a:t>
            </a:r>
            <a:r>
              <a:rPr lang="fr-FR" dirty="0">
                <a:solidFill>
                  <a:schemeClr val="tx1"/>
                </a:solidFill>
              </a:rPr>
              <a:t>/Store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14600" y="3200401"/>
            <a:ext cx="7416800" cy="2582863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>
                <a:latin typeface="Calibri" panose="020F0502020204030204" pitchFamily="34" charset="0"/>
              </a:rPr>
              <a:t>Memory </a:t>
            </a:r>
            <a:r>
              <a:rPr lang="en-US" sz="2800" dirty="0">
                <a:solidFill>
                  <a:srgbClr val="2300DC"/>
                </a:solidFill>
                <a:latin typeface="Calibri" panose="020F0502020204030204" pitchFamily="34" charset="0"/>
              </a:rPr>
              <a:t>instruction</a:t>
            </a:r>
            <a:r>
              <a:rPr lang="en-US" sz="2800" dirty="0">
                <a:latin typeface="Calibri" panose="020F0502020204030204" pitchFamily="34" charset="0"/>
              </a:rPr>
              <a:t> type : 01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 err="1">
                <a:latin typeface="Calibri" panose="020F0502020204030204" pitchFamily="34" charset="0"/>
              </a:rPr>
              <a:t>rs</a:t>
            </a:r>
            <a:r>
              <a:rPr lang="en-US" sz="2800" dirty="0">
                <a:latin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</a:rPr>
              <a:t>rd</a:t>
            </a:r>
            <a:r>
              <a:rPr lang="en-US" sz="2800" dirty="0">
                <a:latin typeface="Calibri" panose="020F0502020204030204" pitchFamily="34" charset="0"/>
              </a:rPr>
              <a:t>, shifter operand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sz="2200" dirty="0">
                <a:solidFill>
                  <a:srgbClr val="DC2300"/>
                </a:solidFill>
                <a:latin typeface="Calibri" panose="020F0502020204030204" pitchFamily="34" charset="0"/>
              </a:rPr>
              <a:t>Connotation</a:t>
            </a:r>
            <a:r>
              <a:rPr lang="en-US" sz="2200" dirty="0">
                <a:latin typeface="Calibri" panose="020F0502020204030204" pitchFamily="34" charset="0"/>
              </a:rPr>
              <a:t> remains the </a:t>
            </a:r>
            <a:r>
              <a:rPr lang="en-US" sz="2200" dirty="0">
                <a:solidFill>
                  <a:srgbClr val="2300DC"/>
                </a:solidFill>
                <a:latin typeface="Calibri" panose="020F0502020204030204" pitchFamily="34" charset="0"/>
              </a:rPr>
              <a:t>same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sz="2800" dirty="0" err="1">
                <a:solidFill>
                  <a:srgbClr val="DC2300"/>
                </a:solidFill>
                <a:latin typeface="Calibri" panose="020F0502020204030204" pitchFamily="34" charset="0"/>
              </a:rPr>
              <a:t>Immediates</a:t>
            </a:r>
            <a:r>
              <a:rPr lang="en-US" sz="2800" dirty="0">
                <a:latin typeface="Calibri" panose="020F0502020204030204" pitchFamily="34" charset="0"/>
              </a:rPr>
              <a:t> are not in (rot + payload format) : They are standard 12 bit unsigned numbers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2286000" y="1524001"/>
            <a:ext cx="7772400" cy="1497657"/>
            <a:chOff x="1219200" y="1524000"/>
            <a:chExt cx="7772400" cy="1497657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1219200" y="1524000"/>
              <a:ext cx="7772400" cy="1444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1308100" y="2055813"/>
              <a:ext cx="1035050" cy="295275"/>
            </a:xfrm>
            <a:prstGeom prst="rect">
              <a:avLst/>
            </a:prstGeom>
            <a:solidFill>
              <a:srgbClr val="FFE6D5"/>
            </a:solidFill>
            <a:ln w="11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2349500" y="2055813"/>
              <a:ext cx="666750" cy="295275"/>
            </a:xfrm>
            <a:prstGeom prst="rect">
              <a:avLst/>
            </a:prstGeom>
            <a:solidFill>
              <a:srgbClr val="FFE6D5"/>
            </a:solidFill>
            <a:ln w="11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6791325" y="2057400"/>
              <a:ext cx="2160588" cy="693738"/>
            </a:xfrm>
            <a:prstGeom prst="rect">
              <a:avLst/>
            </a:prstGeom>
            <a:solidFill>
              <a:srgbClr val="FFE6D5"/>
            </a:solidFill>
            <a:ln w="11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3014663" y="2055813"/>
              <a:ext cx="3771900" cy="290513"/>
            </a:xfrm>
            <a:prstGeom prst="rect">
              <a:avLst/>
            </a:prstGeom>
            <a:solidFill>
              <a:srgbClr val="FFE6D5"/>
            </a:solidFill>
            <a:ln w="11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1484313" y="2057400"/>
              <a:ext cx="536365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 err="1">
                  <a:solidFill>
                    <a:srgbClr val="000000"/>
                  </a:solidFill>
                  <a:latin typeface="Bitstream Vera Sans"/>
                </a:rPr>
                <a:t>cond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1236663" y="2419350"/>
              <a:ext cx="19556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Bitstream Vera Sans"/>
                </a:rPr>
                <a:t>32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2114550" y="2419350"/>
              <a:ext cx="19556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Bitstream Vera Sans"/>
                </a:rPr>
                <a:t>29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2376488" y="2057400"/>
              <a:ext cx="39433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>
                  <a:solidFill>
                    <a:srgbClr val="000000"/>
                  </a:solidFill>
                  <a:latin typeface="Bitstream Vera Sans"/>
                </a:rPr>
                <a:t>0  1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2784475" y="2419350"/>
              <a:ext cx="19556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Bitstream Vera Sans"/>
                </a:rPr>
                <a:t>27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2409825" y="2419350"/>
              <a:ext cx="19556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Bitstream Vera Sans"/>
                </a:rPr>
                <a:t>28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3" name="Freeform 18"/>
            <p:cNvSpPr>
              <a:spLocks/>
            </p:cNvSpPr>
            <p:nvPr/>
          </p:nvSpPr>
          <p:spPr bwMode="auto">
            <a:xfrm>
              <a:off x="1309688" y="1847850"/>
              <a:ext cx="1003300" cy="152400"/>
            </a:xfrm>
            <a:custGeom>
              <a:avLst/>
              <a:gdLst>
                <a:gd name="T0" fmla="*/ 0 w 1322"/>
                <a:gd name="T1" fmla="*/ 185 h 200"/>
                <a:gd name="T2" fmla="*/ 50 w 1322"/>
                <a:gd name="T3" fmla="*/ 98 h 200"/>
                <a:gd name="T4" fmla="*/ 615 w 1322"/>
                <a:gd name="T5" fmla="*/ 98 h 200"/>
                <a:gd name="T6" fmla="*/ 712 w 1322"/>
                <a:gd name="T7" fmla="*/ 0 h 200"/>
                <a:gd name="T8" fmla="*/ 776 w 1322"/>
                <a:gd name="T9" fmla="*/ 110 h 200"/>
                <a:gd name="T10" fmla="*/ 1270 w 1322"/>
                <a:gd name="T11" fmla="*/ 110 h 200"/>
                <a:gd name="T12" fmla="*/ 1322 w 1322"/>
                <a:gd name="T13" fmla="*/ 20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2" h="200">
                  <a:moveTo>
                    <a:pt x="0" y="185"/>
                  </a:moveTo>
                  <a:lnTo>
                    <a:pt x="50" y="98"/>
                  </a:lnTo>
                  <a:lnTo>
                    <a:pt x="615" y="98"/>
                  </a:lnTo>
                  <a:lnTo>
                    <a:pt x="712" y="0"/>
                  </a:lnTo>
                  <a:lnTo>
                    <a:pt x="776" y="110"/>
                  </a:lnTo>
                  <a:lnTo>
                    <a:pt x="1270" y="110"/>
                  </a:lnTo>
                  <a:lnTo>
                    <a:pt x="1322" y="200"/>
                  </a:lnTo>
                </a:path>
              </a:pathLst>
            </a:custGeom>
            <a:noFill/>
            <a:ln w="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9"/>
            <p:cNvSpPr>
              <a:spLocks/>
            </p:cNvSpPr>
            <p:nvPr/>
          </p:nvSpPr>
          <p:spPr bwMode="auto">
            <a:xfrm>
              <a:off x="2374900" y="1847850"/>
              <a:ext cx="617538" cy="158750"/>
            </a:xfrm>
            <a:custGeom>
              <a:avLst/>
              <a:gdLst>
                <a:gd name="T0" fmla="*/ 0 w 814"/>
                <a:gd name="T1" fmla="*/ 190 h 206"/>
                <a:gd name="T2" fmla="*/ 31 w 814"/>
                <a:gd name="T3" fmla="*/ 101 h 206"/>
                <a:gd name="T4" fmla="*/ 379 w 814"/>
                <a:gd name="T5" fmla="*/ 101 h 206"/>
                <a:gd name="T6" fmla="*/ 439 w 814"/>
                <a:gd name="T7" fmla="*/ 0 h 206"/>
                <a:gd name="T8" fmla="*/ 478 w 814"/>
                <a:gd name="T9" fmla="*/ 113 h 206"/>
                <a:gd name="T10" fmla="*/ 782 w 814"/>
                <a:gd name="T11" fmla="*/ 113 h 206"/>
                <a:gd name="T12" fmla="*/ 814 w 814"/>
                <a:gd name="T13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4" h="206">
                  <a:moveTo>
                    <a:pt x="0" y="190"/>
                  </a:moveTo>
                  <a:lnTo>
                    <a:pt x="31" y="101"/>
                  </a:lnTo>
                  <a:lnTo>
                    <a:pt x="379" y="101"/>
                  </a:lnTo>
                  <a:lnTo>
                    <a:pt x="439" y="0"/>
                  </a:lnTo>
                  <a:lnTo>
                    <a:pt x="478" y="113"/>
                  </a:lnTo>
                  <a:lnTo>
                    <a:pt x="782" y="113"/>
                  </a:lnTo>
                  <a:lnTo>
                    <a:pt x="814" y="206"/>
                  </a:lnTo>
                </a:path>
              </a:pathLst>
            </a:custGeom>
            <a:noFill/>
            <a:ln w="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1766888" y="1574800"/>
              <a:ext cx="11702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Bitstream Vera Sans"/>
                </a:rPr>
                <a:t>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2613025" y="1577975"/>
              <a:ext cx="11702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Bitstream Vera Sans"/>
                </a:rPr>
                <a:t>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3287713" y="2057400"/>
              <a:ext cx="0" cy="284163"/>
            </a:xfrm>
            <a:prstGeom prst="line">
              <a:avLst/>
            </a:pr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3128963" y="2057400"/>
              <a:ext cx="6732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>
                  <a:solidFill>
                    <a:srgbClr val="000000"/>
                  </a:solidFill>
                  <a:latin typeface="Bitstream Vera Sans"/>
                </a:rPr>
                <a:t>I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3054350" y="1868488"/>
              <a:ext cx="1609725" cy="147638"/>
            </a:xfrm>
            <a:custGeom>
              <a:avLst/>
              <a:gdLst>
                <a:gd name="T0" fmla="*/ 0 w 2121"/>
                <a:gd name="T1" fmla="*/ 178 h 193"/>
                <a:gd name="T2" fmla="*/ 81 w 2121"/>
                <a:gd name="T3" fmla="*/ 94 h 193"/>
                <a:gd name="T4" fmla="*/ 987 w 2121"/>
                <a:gd name="T5" fmla="*/ 94 h 193"/>
                <a:gd name="T6" fmla="*/ 1143 w 2121"/>
                <a:gd name="T7" fmla="*/ 0 h 193"/>
                <a:gd name="T8" fmla="*/ 1245 w 2121"/>
                <a:gd name="T9" fmla="*/ 106 h 193"/>
                <a:gd name="T10" fmla="*/ 2037 w 2121"/>
                <a:gd name="T11" fmla="*/ 106 h 193"/>
                <a:gd name="T12" fmla="*/ 2121 w 2121"/>
                <a:gd name="T13" fmla="*/ 193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21" h="193">
                  <a:moveTo>
                    <a:pt x="0" y="178"/>
                  </a:moveTo>
                  <a:lnTo>
                    <a:pt x="81" y="94"/>
                  </a:lnTo>
                  <a:lnTo>
                    <a:pt x="987" y="94"/>
                  </a:lnTo>
                  <a:lnTo>
                    <a:pt x="1143" y="0"/>
                  </a:lnTo>
                  <a:lnTo>
                    <a:pt x="1245" y="106"/>
                  </a:lnTo>
                  <a:lnTo>
                    <a:pt x="2037" y="106"/>
                  </a:lnTo>
                  <a:lnTo>
                    <a:pt x="2121" y="193"/>
                  </a:lnTo>
                </a:path>
              </a:pathLst>
            </a:custGeom>
            <a:noFill/>
            <a:ln w="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3827463" y="1593850"/>
              <a:ext cx="11702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Bitstream Vera Sans"/>
                </a:rPr>
                <a:t>6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1" name="Line 26"/>
            <p:cNvSpPr>
              <a:spLocks noChangeShapeType="1"/>
            </p:cNvSpPr>
            <p:nvPr/>
          </p:nvSpPr>
          <p:spPr bwMode="auto">
            <a:xfrm>
              <a:off x="4422775" y="2062163"/>
              <a:ext cx="0" cy="284163"/>
            </a:xfrm>
            <a:prstGeom prst="line">
              <a:avLst/>
            </a:pr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6972300" y="2084388"/>
              <a:ext cx="1619418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Bitstream Vera Sans"/>
                </a:rPr>
                <a:t>shifter operand/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6972300" y="2403475"/>
              <a:ext cx="1065933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Bitstream Vera Sans"/>
                </a:rPr>
                <a:t>immediate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4" name="Line 29"/>
            <p:cNvSpPr>
              <a:spLocks noChangeShapeType="1"/>
            </p:cNvSpPr>
            <p:nvPr/>
          </p:nvSpPr>
          <p:spPr bwMode="auto">
            <a:xfrm>
              <a:off x="4691063" y="2054225"/>
              <a:ext cx="0" cy="284163"/>
            </a:xfrm>
            <a:prstGeom prst="line">
              <a:avLst/>
            </a:pr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0"/>
            <p:cNvSpPr>
              <a:spLocks/>
            </p:cNvSpPr>
            <p:nvPr/>
          </p:nvSpPr>
          <p:spPr bwMode="auto">
            <a:xfrm>
              <a:off x="4708525" y="1866900"/>
              <a:ext cx="1003300" cy="152400"/>
            </a:xfrm>
            <a:custGeom>
              <a:avLst/>
              <a:gdLst>
                <a:gd name="T0" fmla="*/ 0 w 1322"/>
                <a:gd name="T1" fmla="*/ 184 h 199"/>
                <a:gd name="T2" fmla="*/ 50 w 1322"/>
                <a:gd name="T3" fmla="*/ 97 h 199"/>
                <a:gd name="T4" fmla="*/ 615 w 1322"/>
                <a:gd name="T5" fmla="*/ 97 h 199"/>
                <a:gd name="T6" fmla="*/ 713 w 1322"/>
                <a:gd name="T7" fmla="*/ 0 h 199"/>
                <a:gd name="T8" fmla="*/ 776 w 1322"/>
                <a:gd name="T9" fmla="*/ 109 h 199"/>
                <a:gd name="T10" fmla="*/ 1270 w 1322"/>
                <a:gd name="T11" fmla="*/ 109 h 199"/>
                <a:gd name="T12" fmla="*/ 1322 w 1322"/>
                <a:gd name="T13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2" h="199">
                  <a:moveTo>
                    <a:pt x="0" y="184"/>
                  </a:moveTo>
                  <a:lnTo>
                    <a:pt x="50" y="97"/>
                  </a:lnTo>
                  <a:lnTo>
                    <a:pt x="615" y="97"/>
                  </a:lnTo>
                  <a:lnTo>
                    <a:pt x="713" y="0"/>
                  </a:lnTo>
                  <a:lnTo>
                    <a:pt x="776" y="109"/>
                  </a:lnTo>
                  <a:lnTo>
                    <a:pt x="1270" y="109"/>
                  </a:lnTo>
                  <a:lnTo>
                    <a:pt x="1322" y="199"/>
                  </a:lnTo>
                </a:path>
              </a:pathLst>
            </a:custGeom>
            <a:noFill/>
            <a:ln w="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5165725" y="1593850"/>
              <a:ext cx="11702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Bitstream Vera Sans"/>
                </a:rPr>
                <a:t>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5045075" y="2057400"/>
              <a:ext cx="19575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 err="1">
                  <a:solidFill>
                    <a:srgbClr val="000000"/>
                  </a:solidFill>
                  <a:latin typeface="Bitstream Vera Sans"/>
                </a:rPr>
                <a:t>rs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4719638" y="2419350"/>
              <a:ext cx="19556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Bitstream Vera Sans"/>
                </a:rPr>
                <a:t>20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5527675" y="2419350"/>
              <a:ext cx="19556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Bitstream Vera Sans"/>
                </a:rPr>
                <a:t>17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6148388" y="2057400"/>
              <a:ext cx="23198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 err="1">
                  <a:solidFill>
                    <a:srgbClr val="000000"/>
                  </a:solidFill>
                  <a:latin typeface="Bitstream Vera Sans"/>
                </a:rPr>
                <a:t>rd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41" name="Freeform 36"/>
            <p:cNvSpPr>
              <a:spLocks/>
            </p:cNvSpPr>
            <p:nvPr/>
          </p:nvSpPr>
          <p:spPr bwMode="auto">
            <a:xfrm>
              <a:off x="5764213" y="1865313"/>
              <a:ext cx="1003300" cy="152400"/>
            </a:xfrm>
            <a:custGeom>
              <a:avLst/>
              <a:gdLst>
                <a:gd name="T0" fmla="*/ 0 w 1322"/>
                <a:gd name="T1" fmla="*/ 185 h 200"/>
                <a:gd name="T2" fmla="*/ 50 w 1322"/>
                <a:gd name="T3" fmla="*/ 98 h 200"/>
                <a:gd name="T4" fmla="*/ 615 w 1322"/>
                <a:gd name="T5" fmla="*/ 98 h 200"/>
                <a:gd name="T6" fmla="*/ 712 w 1322"/>
                <a:gd name="T7" fmla="*/ 0 h 200"/>
                <a:gd name="T8" fmla="*/ 776 w 1322"/>
                <a:gd name="T9" fmla="*/ 110 h 200"/>
                <a:gd name="T10" fmla="*/ 1270 w 1322"/>
                <a:gd name="T11" fmla="*/ 110 h 200"/>
                <a:gd name="T12" fmla="*/ 1322 w 1322"/>
                <a:gd name="T13" fmla="*/ 20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2" h="200">
                  <a:moveTo>
                    <a:pt x="0" y="185"/>
                  </a:moveTo>
                  <a:lnTo>
                    <a:pt x="50" y="98"/>
                  </a:lnTo>
                  <a:lnTo>
                    <a:pt x="615" y="98"/>
                  </a:lnTo>
                  <a:lnTo>
                    <a:pt x="712" y="0"/>
                  </a:lnTo>
                  <a:lnTo>
                    <a:pt x="776" y="110"/>
                  </a:lnTo>
                  <a:lnTo>
                    <a:pt x="1270" y="110"/>
                  </a:lnTo>
                  <a:lnTo>
                    <a:pt x="1322" y="200"/>
                  </a:lnTo>
                </a:path>
              </a:pathLst>
            </a:custGeom>
            <a:noFill/>
            <a:ln w="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37"/>
            <p:cNvSpPr>
              <a:spLocks noChangeArrowheads="1"/>
            </p:cNvSpPr>
            <p:nvPr/>
          </p:nvSpPr>
          <p:spPr bwMode="auto">
            <a:xfrm>
              <a:off x="6219825" y="1592263"/>
              <a:ext cx="11702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Bitstream Vera Sans"/>
                </a:rPr>
                <a:t>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5784850" y="2416175"/>
              <a:ext cx="19556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Bitstream Vera Sans"/>
                </a:rPr>
                <a:t>16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6550025" y="2419350"/>
              <a:ext cx="19556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Bitstream Vera Sans"/>
                </a:rPr>
                <a:t>13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5" name="Line 40"/>
            <p:cNvSpPr>
              <a:spLocks noChangeShapeType="1"/>
            </p:cNvSpPr>
            <p:nvPr/>
          </p:nvSpPr>
          <p:spPr bwMode="auto">
            <a:xfrm>
              <a:off x="5729288" y="2055813"/>
              <a:ext cx="0" cy="284163"/>
            </a:xfrm>
            <a:prstGeom prst="line">
              <a:avLst/>
            </a:pr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1"/>
            <p:cNvSpPr>
              <a:spLocks/>
            </p:cNvSpPr>
            <p:nvPr/>
          </p:nvSpPr>
          <p:spPr bwMode="auto">
            <a:xfrm>
              <a:off x="6834188" y="1876425"/>
              <a:ext cx="2101850" cy="150813"/>
            </a:xfrm>
            <a:custGeom>
              <a:avLst/>
              <a:gdLst>
                <a:gd name="T0" fmla="*/ 0 w 2769"/>
                <a:gd name="T1" fmla="*/ 184 h 199"/>
                <a:gd name="T2" fmla="*/ 50 w 2769"/>
                <a:gd name="T3" fmla="*/ 97 h 199"/>
                <a:gd name="T4" fmla="*/ 1327 w 2769"/>
                <a:gd name="T5" fmla="*/ 104 h 199"/>
                <a:gd name="T6" fmla="*/ 1418 w 2769"/>
                <a:gd name="T7" fmla="*/ 0 h 199"/>
                <a:gd name="T8" fmla="*/ 1481 w 2769"/>
                <a:gd name="T9" fmla="*/ 116 h 199"/>
                <a:gd name="T10" fmla="*/ 2695 w 2769"/>
                <a:gd name="T11" fmla="*/ 109 h 199"/>
                <a:gd name="T12" fmla="*/ 2769 w 2769"/>
                <a:gd name="T13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69" h="199">
                  <a:moveTo>
                    <a:pt x="0" y="184"/>
                  </a:moveTo>
                  <a:lnTo>
                    <a:pt x="50" y="97"/>
                  </a:lnTo>
                  <a:lnTo>
                    <a:pt x="1327" y="104"/>
                  </a:lnTo>
                  <a:lnTo>
                    <a:pt x="1418" y="0"/>
                  </a:lnTo>
                  <a:lnTo>
                    <a:pt x="1481" y="116"/>
                  </a:lnTo>
                  <a:lnTo>
                    <a:pt x="2695" y="109"/>
                  </a:lnTo>
                  <a:lnTo>
                    <a:pt x="2769" y="199"/>
                  </a:lnTo>
                </a:path>
              </a:pathLst>
            </a:custGeom>
            <a:noFill/>
            <a:ln w="1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7750175" y="1630363"/>
              <a:ext cx="23403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Bitstream Vera Sans"/>
                </a:rPr>
                <a:t>12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6858000" y="2774950"/>
              <a:ext cx="195566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Bitstream Vera Sans"/>
                </a:rPr>
                <a:t>12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8755063" y="2790825"/>
              <a:ext cx="97784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500">
                  <a:solidFill>
                    <a:srgbClr val="000000"/>
                  </a:solidFill>
                  <a:latin typeface="Bitstream Vera Sans"/>
                </a:rPr>
                <a:t>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50" name="Line 45"/>
            <p:cNvSpPr>
              <a:spLocks noChangeShapeType="1"/>
            </p:cNvSpPr>
            <p:nvPr/>
          </p:nvSpPr>
          <p:spPr bwMode="auto">
            <a:xfrm>
              <a:off x="3571875" y="2066925"/>
              <a:ext cx="0" cy="284163"/>
            </a:xfrm>
            <a:prstGeom prst="line">
              <a:avLst/>
            </a:pr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6"/>
            <p:cNvSpPr>
              <a:spLocks noChangeShapeType="1"/>
            </p:cNvSpPr>
            <p:nvPr/>
          </p:nvSpPr>
          <p:spPr bwMode="auto">
            <a:xfrm>
              <a:off x="3852863" y="2055813"/>
              <a:ext cx="0" cy="284163"/>
            </a:xfrm>
            <a:prstGeom prst="line">
              <a:avLst/>
            </a:pr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47"/>
            <p:cNvSpPr>
              <a:spLocks noChangeShapeType="1"/>
            </p:cNvSpPr>
            <p:nvPr/>
          </p:nvSpPr>
          <p:spPr bwMode="auto">
            <a:xfrm>
              <a:off x="4135438" y="2066925"/>
              <a:ext cx="0" cy="284163"/>
            </a:xfrm>
            <a:prstGeom prst="line">
              <a:avLst/>
            </a:prstGeom>
            <a:noFill/>
            <a:ln w="11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3352800" y="2057400"/>
              <a:ext cx="13946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>
                  <a:solidFill>
                    <a:srgbClr val="000000"/>
                  </a:solidFill>
                  <a:latin typeface="Bitstream Vera Sans"/>
                </a:rPr>
                <a:t>P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3625850" y="2057400"/>
              <a:ext cx="17312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>
                  <a:solidFill>
                    <a:srgbClr val="000000"/>
                  </a:solidFill>
                  <a:latin typeface="Bitstream Vera Sans"/>
                </a:rPr>
                <a:t>U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3890963" y="2057400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>
                  <a:solidFill>
                    <a:srgbClr val="000000"/>
                  </a:solidFill>
                  <a:latin typeface="Bitstream Vera Sans"/>
                </a:rPr>
                <a:t>B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4140200" y="2057400"/>
              <a:ext cx="23884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>
                  <a:solidFill>
                    <a:srgbClr val="000000"/>
                  </a:solidFill>
                  <a:latin typeface="Bitstream Vera Sans"/>
                </a:rPr>
                <a:t>W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57" name="Rectangle 52"/>
            <p:cNvSpPr>
              <a:spLocks noChangeArrowheads="1"/>
            </p:cNvSpPr>
            <p:nvPr/>
          </p:nvSpPr>
          <p:spPr bwMode="auto">
            <a:xfrm>
              <a:off x="4475163" y="2057400"/>
              <a:ext cx="11381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>
                  <a:solidFill>
                    <a:srgbClr val="000000"/>
                  </a:solidFill>
                  <a:latin typeface="Bitstream Vera Sans"/>
                </a:rPr>
                <a:t>L</a:t>
              </a:r>
              <a:endParaRPr lang="en-US" dirty="0"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146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>
                <a:solidFill>
                  <a:schemeClr val="tx1"/>
                </a:solidFill>
              </a:rPr>
              <a:t>ARM Machine Model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794000" y="1600201"/>
            <a:ext cx="7416800" cy="4525963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16 registers – r0 … r15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The PC is explicitly visible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2323DC"/>
                </a:solidFill>
                <a:latin typeface="Calibri" panose="020F0502020204030204" pitchFamily="34" charset="0"/>
              </a:rPr>
              <a:t>Memory</a:t>
            </a:r>
            <a:r>
              <a:rPr lang="en-US" dirty="0">
                <a:latin typeface="Calibri" panose="020F0502020204030204" pitchFamily="34" charset="0"/>
              </a:rPr>
              <a:t> (Von Neumann Architecture)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2667000" y="3721100"/>
            <a:ext cx="6567488" cy="2025650"/>
            <a:chOff x="1296" y="2344"/>
            <a:chExt cx="4137" cy="1276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1296" y="2344"/>
              <a:ext cx="4137" cy="1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1317" y="2365"/>
              <a:ext cx="4087" cy="227"/>
            </a:xfrm>
            <a:custGeom>
              <a:avLst/>
              <a:gdLst>
                <a:gd name="T0" fmla="*/ 0 w 395"/>
                <a:gd name="T1" fmla="*/ 0 h 22"/>
                <a:gd name="T2" fmla="*/ 395 w 395"/>
                <a:gd name="T3" fmla="*/ 0 h 22"/>
                <a:gd name="T4" fmla="*/ 0 w 395"/>
                <a:gd name="T5" fmla="*/ 4 h 22"/>
                <a:gd name="T6" fmla="*/ 395 w 395"/>
                <a:gd name="T7" fmla="*/ 4 h 22"/>
                <a:gd name="T8" fmla="*/ 0 w 395"/>
                <a:gd name="T9" fmla="*/ 22 h 22"/>
                <a:gd name="T10" fmla="*/ 0 w 395"/>
                <a:gd name="T11" fmla="*/ 4 h 22"/>
                <a:gd name="T12" fmla="*/ 4 w 395"/>
                <a:gd name="T13" fmla="*/ 22 h 22"/>
                <a:gd name="T14" fmla="*/ 4 w 395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5" h="22">
                  <a:moveTo>
                    <a:pt x="0" y="0"/>
                  </a:moveTo>
                  <a:lnTo>
                    <a:pt x="395" y="0"/>
                  </a:lnTo>
                  <a:moveTo>
                    <a:pt x="0" y="4"/>
                  </a:moveTo>
                  <a:lnTo>
                    <a:pt x="395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451" y="2395"/>
              <a:ext cx="51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Register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2103" y="2406"/>
              <a:ext cx="0" cy="186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196" y="2395"/>
              <a:ext cx="42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Abbrv.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2765" y="2406"/>
              <a:ext cx="0" cy="186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873" y="2395"/>
              <a:ext cx="36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Name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1317" y="2406"/>
              <a:ext cx="4087" cy="383"/>
            </a:xfrm>
            <a:custGeom>
              <a:avLst/>
              <a:gdLst>
                <a:gd name="T0" fmla="*/ 391 w 395"/>
                <a:gd name="T1" fmla="*/ 18 h 37"/>
                <a:gd name="T2" fmla="*/ 391 w 395"/>
                <a:gd name="T3" fmla="*/ 0 h 37"/>
                <a:gd name="T4" fmla="*/ 395 w 395"/>
                <a:gd name="T5" fmla="*/ 18 h 37"/>
                <a:gd name="T6" fmla="*/ 395 w 395"/>
                <a:gd name="T7" fmla="*/ 0 h 37"/>
                <a:gd name="T8" fmla="*/ 0 w 395"/>
                <a:gd name="T9" fmla="*/ 18 h 37"/>
                <a:gd name="T10" fmla="*/ 395 w 395"/>
                <a:gd name="T11" fmla="*/ 18 h 37"/>
                <a:gd name="T12" fmla="*/ 0 w 395"/>
                <a:gd name="T13" fmla="*/ 37 h 37"/>
                <a:gd name="T14" fmla="*/ 0 w 395"/>
                <a:gd name="T15" fmla="*/ 18 h 37"/>
                <a:gd name="T16" fmla="*/ 4 w 395"/>
                <a:gd name="T17" fmla="*/ 37 h 37"/>
                <a:gd name="T18" fmla="*/ 4 w 395"/>
                <a:gd name="T19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5" h="37">
                  <a:moveTo>
                    <a:pt x="391" y="18"/>
                  </a:moveTo>
                  <a:lnTo>
                    <a:pt x="391" y="0"/>
                  </a:lnTo>
                  <a:moveTo>
                    <a:pt x="395" y="18"/>
                  </a:moveTo>
                  <a:lnTo>
                    <a:pt x="395" y="0"/>
                  </a:lnTo>
                  <a:moveTo>
                    <a:pt x="0" y="18"/>
                  </a:moveTo>
                  <a:lnTo>
                    <a:pt x="395" y="18"/>
                  </a:lnTo>
                  <a:moveTo>
                    <a:pt x="0" y="37"/>
                  </a:moveTo>
                  <a:lnTo>
                    <a:pt x="0" y="18"/>
                  </a:lnTo>
                  <a:moveTo>
                    <a:pt x="4" y="37"/>
                  </a:moveTo>
                  <a:lnTo>
                    <a:pt x="4" y="18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1617" y="2592"/>
              <a:ext cx="20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 dirty="0">
                  <a:solidFill>
                    <a:srgbClr val="1A1B1C"/>
                  </a:solidFill>
                  <a:latin typeface="Times New Roman" pitchFamily="18" charset="0"/>
                </a:rPr>
                <a:t>r</a:t>
              </a: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11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2103" y="2592"/>
              <a:ext cx="0" cy="197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2362" y="2592"/>
              <a:ext cx="12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fp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2765" y="2592"/>
              <a:ext cx="0" cy="197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3604" y="2592"/>
              <a:ext cx="83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frame pointer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auto">
            <a:xfrm>
              <a:off x="1317" y="2592"/>
              <a:ext cx="4087" cy="383"/>
            </a:xfrm>
            <a:custGeom>
              <a:avLst/>
              <a:gdLst>
                <a:gd name="T0" fmla="*/ 391 w 395"/>
                <a:gd name="T1" fmla="*/ 19 h 37"/>
                <a:gd name="T2" fmla="*/ 391 w 395"/>
                <a:gd name="T3" fmla="*/ 0 h 37"/>
                <a:gd name="T4" fmla="*/ 395 w 395"/>
                <a:gd name="T5" fmla="*/ 19 h 37"/>
                <a:gd name="T6" fmla="*/ 395 w 395"/>
                <a:gd name="T7" fmla="*/ 0 h 37"/>
                <a:gd name="T8" fmla="*/ 0 w 395"/>
                <a:gd name="T9" fmla="*/ 19 h 37"/>
                <a:gd name="T10" fmla="*/ 395 w 395"/>
                <a:gd name="T11" fmla="*/ 19 h 37"/>
                <a:gd name="T12" fmla="*/ 0 w 395"/>
                <a:gd name="T13" fmla="*/ 37 h 37"/>
                <a:gd name="T14" fmla="*/ 0 w 395"/>
                <a:gd name="T15" fmla="*/ 19 h 37"/>
                <a:gd name="T16" fmla="*/ 4 w 395"/>
                <a:gd name="T17" fmla="*/ 37 h 37"/>
                <a:gd name="T18" fmla="*/ 4 w 395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5" h="37">
                  <a:moveTo>
                    <a:pt x="391" y="19"/>
                  </a:moveTo>
                  <a:lnTo>
                    <a:pt x="391" y="0"/>
                  </a:lnTo>
                  <a:moveTo>
                    <a:pt x="395" y="19"/>
                  </a:moveTo>
                  <a:lnTo>
                    <a:pt x="395" y="0"/>
                  </a:lnTo>
                  <a:moveTo>
                    <a:pt x="0" y="19"/>
                  </a:moveTo>
                  <a:lnTo>
                    <a:pt x="395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1617" y="2789"/>
              <a:ext cx="21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 dirty="0">
                  <a:solidFill>
                    <a:srgbClr val="1A1B1C"/>
                  </a:solidFill>
                  <a:latin typeface="Times New Roman" pitchFamily="18" charset="0"/>
                </a:rPr>
                <a:t>r</a:t>
              </a: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12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2103" y="2789"/>
              <a:ext cx="0" cy="186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2372" y="2789"/>
              <a:ext cx="11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ip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V="1">
              <a:off x="2765" y="2789"/>
              <a:ext cx="0" cy="186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2859" y="2789"/>
              <a:ext cx="218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intra-procedure-call scratch register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7" name="Freeform 24"/>
            <p:cNvSpPr>
              <a:spLocks noEditPoints="1"/>
            </p:cNvSpPr>
            <p:nvPr/>
          </p:nvSpPr>
          <p:spPr bwMode="auto">
            <a:xfrm>
              <a:off x="1317" y="2789"/>
              <a:ext cx="4087" cy="383"/>
            </a:xfrm>
            <a:custGeom>
              <a:avLst/>
              <a:gdLst>
                <a:gd name="T0" fmla="*/ 391 w 395"/>
                <a:gd name="T1" fmla="*/ 18 h 37"/>
                <a:gd name="T2" fmla="*/ 391 w 395"/>
                <a:gd name="T3" fmla="*/ 0 h 37"/>
                <a:gd name="T4" fmla="*/ 395 w 395"/>
                <a:gd name="T5" fmla="*/ 18 h 37"/>
                <a:gd name="T6" fmla="*/ 395 w 395"/>
                <a:gd name="T7" fmla="*/ 0 h 37"/>
                <a:gd name="T8" fmla="*/ 0 w 395"/>
                <a:gd name="T9" fmla="*/ 19 h 37"/>
                <a:gd name="T10" fmla="*/ 395 w 395"/>
                <a:gd name="T11" fmla="*/ 19 h 37"/>
                <a:gd name="T12" fmla="*/ 0 w 395"/>
                <a:gd name="T13" fmla="*/ 37 h 37"/>
                <a:gd name="T14" fmla="*/ 0 w 395"/>
                <a:gd name="T15" fmla="*/ 19 h 37"/>
                <a:gd name="T16" fmla="*/ 4 w 395"/>
                <a:gd name="T17" fmla="*/ 37 h 37"/>
                <a:gd name="T18" fmla="*/ 4 w 395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5" h="37">
                  <a:moveTo>
                    <a:pt x="391" y="18"/>
                  </a:moveTo>
                  <a:lnTo>
                    <a:pt x="391" y="0"/>
                  </a:lnTo>
                  <a:moveTo>
                    <a:pt x="395" y="18"/>
                  </a:moveTo>
                  <a:lnTo>
                    <a:pt x="395" y="0"/>
                  </a:lnTo>
                  <a:moveTo>
                    <a:pt x="0" y="19"/>
                  </a:moveTo>
                  <a:lnTo>
                    <a:pt x="395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1617" y="2975"/>
              <a:ext cx="21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 dirty="0">
                  <a:solidFill>
                    <a:srgbClr val="1A1B1C"/>
                  </a:solidFill>
                  <a:latin typeface="Times New Roman" pitchFamily="18" charset="0"/>
                </a:rPr>
                <a:t>r</a:t>
              </a: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13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 flipV="1">
              <a:off x="2103" y="2986"/>
              <a:ext cx="0" cy="186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2362" y="2975"/>
              <a:ext cx="13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sp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 flipV="1">
              <a:off x="2765" y="2986"/>
              <a:ext cx="0" cy="186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" name="Rectangle 29"/>
            <p:cNvSpPr>
              <a:spLocks noChangeArrowheads="1"/>
            </p:cNvSpPr>
            <p:nvPr/>
          </p:nvSpPr>
          <p:spPr bwMode="auto">
            <a:xfrm>
              <a:off x="3624" y="2975"/>
              <a:ext cx="78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stack pointer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025" name="Freeform 30"/>
            <p:cNvSpPr>
              <a:spLocks noEditPoints="1"/>
            </p:cNvSpPr>
            <p:nvPr/>
          </p:nvSpPr>
          <p:spPr bwMode="auto">
            <a:xfrm>
              <a:off x="1317" y="2986"/>
              <a:ext cx="4087" cy="383"/>
            </a:xfrm>
            <a:custGeom>
              <a:avLst/>
              <a:gdLst>
                <a:gd name="T0" fmla="*/ 391 w 395"/>
                <a:gd name="T1" fmla="*/ 18 h 37"/>
                <a:gd name="T2" fmla="*/ 391 w 395"/>
                <a:gd name="T3" fmla="*/ 0 h 37"/>
                <a:gd name="T4" fmla="*/ 395 w 395"/>
                <a:gd name="T5" fmla="*/ 18 h 37"/>
                <a:gd name="T6" fmla="*/ 395 w 395"/>
                <a:gd name="T7" fmla="*/ 0 h 37"/>
                <a:gd name="T8" fmla="*/ 0 w 395"/>
                <a:gd name="T9" fmla="*/ 18 h 37"/>
                <a:gd name="T10" fmla="*/ 395 w 395"/>
                <a:gd name="T11" fmla="*/ 18 h 37"/>
                <a:gd name="T12" fmla="*/ 0 w 395"/>
                <a:gd name="T13" fmla="*/ 37 h 37"/>
                <a:gd name="T14" fmla="*/ 0 w 395"/>
                <a:gd name="T15" fmla="*/ 18 h 37"/>
                <a:gd name="T16" fmla="*/ 4 w 395"/>
                <a:gd name="T17" fmla="*/ 37 h 37"/>
                <a:gd name="T18" fmla="*/ 4 w 395"/>
                <a:gd name="T19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5" h="37">
                  <a:moveTo>
                    <a:pt x="391" y="18"/>
                  </a:moveTo>
                  <a:lnTo>
                    <a:pt x="391" y="0"/>
                  </a:lnTo>
                  <a:moveTo>
                    <a:pt x="395" y="18"/>
                  </a:moveTo>
                  <a:lnTo>
                    <a:pt x="395" y="0"/>
                  </a:lnTo>
                  <a:moveTo>
                    <a:pt x="0" y="18"/>
                  </a:moveTo>
                  <a:lnTo>
                    <a:pt x="395" y="18"/>
                  </a:lnTo>
                  <a:moveTo>
                    <a:pt x="0" y="37"/>
                  </a:moveTo>
                  <a:lnTo>
                    <a:pt x="0" y="18"/>
                  </a:lnTo>
                  <a:moveTo>
                    <a:pt x="4" y="37"/>
                  </a:moveTo>
                  <a:lnTo>
                    <a:pt x="4" y="18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7" name="Rectangle 31"/>
            <p:cNvSpPr>
              <a:spLocks noChangeArrowheads="1"/>
            </p:cNvSpPr>
            <p:nvPr/>
          </p:nvSpPr>
          <p:spPr bwMode="auto">
            <a:xfrm>
              <a:off x="1617" y="3172"/>
              <a:ext cx="21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 dirty="0">
                  <a:solidFill>
                    <a:srgbClr val="1A1B1C"/>
                  </a:solidFill>
                  <a:latin typeface="Times New Roman" pitchFamily="18" charset="0"/>
                </a:rPr>
                <a:t>r</a:t>
              </a: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14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028" name="Line 32"/>
            <p:cNvSpPr>
              <a:spLocks noChangeShapeType="1"/>
            </p:cNvSpPr>
            <p:nvPr/>
          </p:nvSpPr>
          <p:spPr bwMode="auto">
            <a:xfrm flipV="1">
              <a:off x="2103" y="3172"/>
              <a:ext cx="0" cy="197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9" name="Rectangle 33"/>
            <p:cNvSpPr>
              <a:spLocks noChangeArrowheads="1"/>
            </p:cNvSpPr>
            <p:nvPr/>
          </p:nvSpPr>
          <p:spPr bwMode="auto">
            <a:xfrm>
              <a:off x="2383" y="3172"/>
              <a:ext cx="9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lr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30" name="Line 34"/>
            <p:cNvSpPr>
              <a:spLocks noChangeShapeType="1"/>
            </p:cNvSpPr>
            <p:nvPr/>
          </p:nvSpPr>
          <p:spPr bwMode="auto">
            <a:xfrm flipV="1">
              <a:off x="2765" y="3172"/>
              <a:ext cx="0" cy="197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Rectangle 35"/>
            <p:cNvSpPr>
              <a:spLocks noChangeArrowheads="1"/>
            </p:cNvSpPr>
            <p:nvPr/>
          </p:nvSpPr>
          <p:spPr bwMode="auto">
            <a:xfrm>
              <a:off x="3666" y="3172"/>
              <a:ext cx="73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link register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032" name="Freeform 36"/>
            <p:cNvSpPr>
              <a:spLocks noEditPoints="1"/>
            </p:cNvSpPr>
            <p:nvPr/>
          </p:nvSpPr>
          <p:spPr bwMode="auto">
            <a:xfrm>
              <a:off x="1317" y="3172"/>
              <a:ext cx="4087" cy="383"/>
            </a:xfrm>
            <a:custGeom>
              <a:avLst/>
              <a:gdLst>
                <a:gd name="T0" fmla="*/ 391 w 395"/>
                <a:gd name="T1" fmla="*/ 19 h 37"/>
                <a:gd name="T2" fmla="*/ 391 w 395"/>
                <a:gd name="T3" fmla="*/ 0 h 37"/>
                <a:gd name="T4" fmla="*/ 395 w 395"/>
                <a:gd name="T5" fmla="*/ 19 h 37"/>
                <a:gd name="T6" fmla="*/ 395 w 395"/>
                <a:gd name="T7" fmla="*/ 0 h 37"/>
                <a:gd name="T8" fmla="*/ 0 w 395"/>
                <a:gd name="T9" fmla="*/ 19 h 37"/>
                <a:gd name="T10" fmla="*/ 395 w 395"/>
                <a:gd name="T11" fmla="*/ 19 h 37"/>
                <a:gd name="T12" fmla="*/ 0 w 395"/>
                <a:gd name="T13" fmla="*/ 37 h 37"/>
                <a:gd name="T14" fmla="*/ 0 w 395"/>
                <a:gd name="T15" fmla="*/ 19 h 37"/>
                <a:gd name="T16" fmla="*/ 4 w 395"/>
                <a:gd name="T17" fmla="*/ 37 h 37"/>
                <a:gd name="T18" fmla="*/ 4 w 395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5" h="37">
                  <a:moveTo>
                    <a:pt x="391" y="19"/>
                  </a:moveTo>
                  <a:lnTo>
                    <a:pt x="391" y="0"/>
                  </a:lnTo>
                  <a:moveTo>
                    <a:pt x="395" y="19"/>
                  </a:moveTo>
                  <a:lnTo>
                    <a:pt x="395" y="0"/>
                  </a:lnTo>
                  <a:moveTo>
                    <a:pt x="0" y="19"/>
                  </a:moveTo>
                  <a:lnTo>
                    <a:pt x="395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Rectangle 37"/>
            <p:cNvSpPr>
              <a:spLocks noChangeArrowheads="1"/>
            </p:cNvSpPr>
            <p:nvPr/>
          </p:nvSpPr>
          <p:spPr bwMode="auto">
            <a:xfrm>
              <a:off x="1617" y="3368"/>
              <a:ext cx="21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 dirty="0">
                  <a:solidFill>
                    <a:srgbClr val="1A1B1C"/>
                  </a:solidFill>
                  <a:latin typeface="Times New Roman" pitchFamily="18" charset="0"/>
                </a:rPr>
                <a:t>r</a:t>
              </a: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15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034" name="Line 38"/>
            <p:cNvSpPr>
              <a:spLocks noChangeShapeType="1"/>
            </p:cNvSpPr>
            <p:nvPr/>
          </p:nvSpPr>
          <p:spPr bwMode="auto">
            <a:xfrm flipV="1">
              <a:off x="2103" y="3369"/>
              <a:ext cx="0" cy="186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Rectangle 39"/>
            <p:cNvSpPr>
              <a:spLocks noChangeArrowheads="1"/>
            </p:cNvSpPr>
            <p:nvPr/>
          </p:nvSpPr>
          <p:spPr bwMode="auto">
            <a:xfrm>
              <a:off x="2352" y="3368"/>
              <a:ext cx="1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pc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36" name="Line 40"/>
            <p:cNvSpPr>
              <a:spLocks noChangeShapeType="1"/>
            </p:cNvSpPr>
            <p:nvPr/>
          </p:nvSpPr>
          <p:spPr bwMode="auto">
            <a:xfrm flipV="1">
              <a:off x="2765" y="3369"/>
              <a:ext cx="0" cy="186"/>
            </a:xfrm>
            <a:prstGeom prst="line">
              <a:avLst/>
            </a:pr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Rectangle 41"/>
            <p:cNvSpPr>
              <a:spLocks noChangeArrowheads="1"/>
            </p:cNvSpPr>
            <p:nvPr/>
          </p:nvSpPr>
          <p:spPr bwMode="auto">
            <a:xfrm>
              <a:off x="3500" y="3368"/>
              <a:ext cx="101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program counter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038" name="Freeform 42"/>
            <p:cNvSpPr>
              <a:spLocks noEditPoints="1"/>
            </p:cNvSpPr>
            <p:nvPr/>
          </p:nvSpPr>
          <p:spPr bwMode="auto">
            <a:xfrm>
              <a:off x="1317" y="3369"/>
              <a:ext cx="4087" cy="228"/>
            </a:xfrm>
            <a:custGeom>
              <a:avLst/>
              <a:gdLst>
                <a:gd name="T0" fmla="*/ 391 w 395"/>
                <a:gd name="T1" fmla="*/ 18 h 22"/>
                <a:gd name="T2" fmla="*/ 391 w 395"/>
                <a:gd name="T3" fmla="*/ 0 h 22"/>
                <a:gd name="T4" fmla="*/ 395 w 395"/>
                <a:gd name="T5" fmla="*/ 18 h 22"/>
                <a:gd name="T6" fmla="*/ 395 w 395"/>
                <a:gd name="T7" fmla="*/ 0 h 22"/>
                <a:gd name="T8" fmla="*/ 0 w 395"/>
                <a:gd name="T9" fmla="*/ 18 h 22"/>
                <a:gd name="T10" fmla="*/ 395 w 395"/>
                <a:gd name="T11" fmla="*/ 18 h 22"/>
                <a:gd name="T12" fmla="*/ 0 w 395"/>
                <a:gd name="T13" fmla="*/ 22 h 22"/>
                <a:gd name="T14" fmla="*/ 395 w 395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5" h="22">
                  <a:moveTo>
                    <a:pt x="391" y="18"/>
                  </a:moveTo>
                  <a:lnTo>
                    <a:pt x="391" y="0"/>
                  </a:lnTo>
                  <a:moveTo>
                    <a:pt x="395" y="18"/>
                  </a:moveTo>
                  <a:lnTo>
                    <a:pt x="395" y="0"/>
                  </a:lnTo>
                  <a:moveTo>
                    <a:pt x="0" y="18"/>
                  </a:moveTo>
                  <a:lnTo>
                    <a:pt x="395" y="18"/>
                  </a:lnTo>
                  <a:moveTo>
                    <a:pt x="0" y="22"/>
                  </a:moveTo>
                  <a:lnTo>
                    <a:pt x="395" y="22"/>
                  </a:lnTo>
                </a:path>
              </a:pathLst>
            </a:custGeom>
            <a:noFill/>
            <a:ln w="0">
              <a:solidFill>
                <a:srgbClr val="1A1B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14600" y="206376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I, P, U, B, W, and L bits	</a:t>
            </a: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auto">
          <a:xfrm>
            <a:off x="2971800" y="1600201"/>
            <a:ext cx="7315200" cy="4594225"/>
            <a:chOff x="912" y="1008"/>
            <a:chExt cx="4608" cy="2894"/>
          </a:xfrm>
        </p:grpSpPr>
        <p:sp>
          <p:nvSpPr>
            <p:cNvPr id="7" name="AutoShape 4"/>
            <p:cNvSpPr>
              <a:spLocks noChangeAspect="1" noChangeArrowheads="1" noTextEdit="1"/>
            </p:cNvSpPr>
            <p:nvPr/>
          </p:nvSpPr>
          <p:spPr bwMode="auto">
            <a:xfrm>
              <a:off x="912" y="1008"/>
              <a:ext cx="4608" cy="28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935" y="1031"/>
              <a:ext cx="4552" cy="254"/>
            </a:xfrm>
            <a:custGeom>
              <a:avLst/>
              <a:gdLst>
                <a:gd name="T0" fmla="*/ 0 w 394"/>
                <a:gd name="T1" fmla="*/ 0 h 22"/>
                <a:gd name="T2" fmla="*/ 394 w 394"/>
                <a:gd name="T3" fmla="*/ 0 h 22"/>
                <a:gd name="T4" fmla="*/ 0 w 394"/>
                <a:gd name="T5" fmla="*/ 4 h 22"/>
                <a:gd name="T6" fmla="*/ 394 w 394"/>
                <a:gd name="T7" fmla="*/ 4 h 22"/>
                <a:gd name="T8" fmla="*/ 0 w 394"/>
                <a:gd name="T9" fmla="*/ 22 h 22"/>
                <a:gd name="T10" fmla="*/ 0 w 394"/>
                <a:gd name="T11" fmla="*/ 4 h 22"/>
                <a:gd name="T12" fmla="*/ 4 w 394"/>
                <a:gd name="T13" fmla="*/ 22 h 22"/>
                <a:gd name="T14" fmla="*/ 4 w 394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4" h="22">
                  <a:moveTo>
                    <a:pt x="0" y="0"/>
                  </a:moveTo>
                  <a:lnTo>
                    <a:pt x="394" y="0"/>
                  </a:lnTo>
                  <a:moveTo>
                    <a:pt x="0" y="4"/>
                  </a:moveTo>
                  <a:lnTo>
                    <a:pt x="394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085" y="1066"/>
              <a:ext cx="217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Bit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V="1">
              <a:off x="1432" y="1077"/>
              <a:ext cx="0" cy="208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536" y="1066"/>
              <a:ext cx="40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Value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2067" y="1077"/>
              <a:ext cx="0" cy="208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2171" y="1066"/>
              <a:ext cx="73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935" y="1077"/>
              <a:ext cx="4552" cy="428"/>
            </a:xfrm>
            <a:custGeom>
              <a:avLst/>
              <a:gdLst>
                <a:gd name="T0" fmla="*/ 390 w 394"/>
                <a:gd name="T1" fmla="*/ 18 h 37"/>
                <a:gd name="T2" fmla="*/ 390 w 394"/>
                <a:gd name="T3" fmla="*/ 0 h 37"/>
                <a:gd name="T4" fmla="*/ 394 w 394"/>
                <a:gd name="T5" fmla="*/ 18 h 37"/>
                <a:gd name="T6" fmla="*/ 394 w 394"/>
                <a:gd name="T7" fmla="*/ 0 h 37"/>
                <a:gd name="T8" fmla="*/ 0 w 394"/>
                <a:gd name="T9" fmla="*/ 18 h 37"/>
                <a:gd name="T10" fmla="*/ 394 w 394"/>
                <a:gd name="T11" fmla="*/ 18 h 37"/>
                <a:gd name="T12" fmla="*/ 0 w 394"/>
                <a:gd name="T13" fmla="*/ 37 h 37"/>
                <a:gd name="T14" fmla="*/ 0 w 394"/>
                <a:gd name="T15" fmla="*/ 18 h 37"/>
                <a:gd name="T16" fmla="*/ 4 w 394"/>
                <a:gd name="T17" fmla="*/ 37 h 37"/>
                <a:gd name="T18" fmla="*/ 4 w 394"/>
                <a:gd name="T19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37">
                  <a:moveTo>
                    <a:pt x="390" y="18"/>
                  </a:moveTo>
                  <a:lnTo>
                    <a:pt x="390" y="0"/>
                  </a:lnTo>
                  <a:moveTo>
                    <a:pt x="394" y="18"/>
                  </a:moveTo>
                  <a:lnTo>
                    <a:pt x="394" y="0"/>
                  </a:lnTo>
                  <a:moveTo>
                    <a:pt x="0" y="18"/>
                  </a:moveTo>
                  <a:lnTo>
                    <a:pt x="394" y="18"/>
                  </a:lnTo>
                  <a:moveTo>
                    <a:pt x="0" y="37"/>
                  </a:moveTo>
                  <a:lnTo>
                    <a:pt x="0" y="18"/>
                  </a:lnTo>
                  <a:moveTo>
                    <a:pt x="4" y="37"/>
                  </a:moveTo>
                  <a:lnTo>
                    <a:pt x="4" y="18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1085" y="1389"/>
              <a:ext cx="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I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1432" y="1285"/>
              <a:ext cx="0" cy="220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1536" y="1285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2067" y="1285"/>
              <a:ext cx="0" cy="220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2171" y="1285"/>
              <a:ext cx="290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>
                  <a:solidFill>
                    <a:srgbClr val="1A1B1C"/>
                  </a:solidFill>
                  <a:latin typeface="Times New Roman" pitchFamily="18" charset="0"/>
                </a:rPr>
                <a:t>last 12 bits represent an immediate value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auto">
            <a:xfrm>
              <a:off x="935" y="1285"/>
              <a:ext cx="4552" cy="428"/>
            </a:xfrm>
            <a:custGeom>
              <a:avLst/>
              <a:gdLst>
                <a:gd name="T0" fmla="*/ 390 w 394"/>
                <a:gd name="T1" fmla="*/ 19 h 37"/>
                <a:gd name="T2" fmla="*/ 390 w 394"/>
                <a:gd name="T3" fmla="*/ 0 h 37"/>
                <a:gd name="T4" fmla="*/ 394 w 394"/>
                <a:gd name="T5" fmla="*/ 19 h 37"/>
                <a:gd name="T6" fmla="*/ 394 w 394"/>
                <a:gd name="T7" fmla="*/ 0 h 37"/>
                <a:gd name="T8" fmla="*/ 0 w 394"/>
                <a:gd name="T9" fmla="*/ 37 h 37"/>
                <a:gd name="T10" fmla="*/ 0 w 394"/>
                <a:gd name="T11" fmla="*/ 19 h 37"/>
                <a:gd name="T12" fmla="*/ 4 w 394"/>
                <a:gd name="T13" fmla="*/ 37 h 37"/>
                <a:gd name="T14" fmla="*/ 4 w 394"/>
                <a:gd name="T15" fmla="*/ 19 h 37"/>
                <a:gd name="T16" fmla="*/ 43 w 394"/>
                <a:gd name="T17" fmla="*/ 37 h 37"/>
                <a:gd name="T18" fmla="*/ 43 w 394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37">
                  <a:moveTo>
                    <a:pt x="390" y="19"/>
                  </a:moveTo>
                  <a:lnTo>
                    <a:pt x="390" y="0"/>
                  </a:lnTo>
                  <a:moveTo>
                    <a:pt x="394" y="19"/>
                  </a:moveTo>
                  <a:lnTo>
                    <a:pt x="394" y="0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  <a:moveTo>
                    <a:pt x="43" y="37"/>
                  </a:moveTo>
                  <a:lnTo>
                    <a:pt x="43" y="19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1536" y="1493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V="1">
              <a:off x="2067" y="1505"/>
              <a:ext cx="0" cy="208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2171" y="1493"/>
              <a:ext cx="270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>
                  <a:solidFill>
                    <a:srgbClr val="1A1B1C"/>
                  </a:solidFill>
                  <a:latin typeface="Times New Roman" pitchFamily="18" charset="0"/>
                </a:rPr>
                <a:t>last 12 bits represent a shifter operand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auto">
            <a:xfrm>
              <a:off x="935" y="1505"/>
              <a:ext cx="4552" cy="415"/>
            </a:xfrm>
            <a:custGeom>
              <a:avLst/>
              <a:gdLst>
                <a:gd name="T0" fmla="*/ 390 w 394"/>
                <a:gd name="T1" fmla="*/ 18 h 36"/>
                <a:gd name="T2" fmla="*/ 390 w 394"/>
                <a:gd name="T3" fmla="*/ 0 h 36"/>
                <a:gd name="T4" fmla="*/ 394 w 394"/>
                <a:gd name="T5" fmla="*/ 18 h 36"/>
                <a:gd name="T6" fmla="*/ 394 w 394"/>
                <a:gd name="T7" fmla="*/ 0 h 36"/>
                <a:gd name="T8" fmla="*/ 0 w 394"/>
                <a:gd name="T9" fmla="*/ 18 h 36"/>
                <a:gd name="T10" fmla="*/ 394 w 394"/>
                <a:gd name="T11" fmla="*/ 18 h 36"/>
                <a:gd name="T12" fmla="*/ 0 w 394"/>
                <a:gd name="T13" fmla="*/ 36 h 36"/>
                <a:gd name="T14" fmla="*/ 0 w 394"/>
                <a:gd name="T15" fmla="*/ 18 h 36"/>
                <a:gd name="T16" fmla="*/ 4 w 394"/>
                <a:gd name="T17" fmla="*/ 36 h 36"/>
                <a:gd name="T18" fmla="*/ 4 w 394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36">
                  <a:moveTo>
                    <a:pt x="390" y="18"/>
                  </a:moveTo>
                  <a:lnTo>
                    <a:pt x="390" y="0"/>
                  </a:lnTo>
                  <a:moveTo>
                    <a:pt x="394" y="18"/>
                  </a:moveTo>
                  <a:lnTo>
                    <a:pt x="394" y="0"/>
                  </a:lnTo>
                  <a:moveTo>
                    <a:pt x="0" y="18"/>
                  </a:moveTo>
                  <a:lnTo>
                    <a:pt x="394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1085" y="1817"/>
              <a:ext cx="9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P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 flipV="1">
              <a:off x="1432" y="1713"/>
              <a:ext cx="0" cy="207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1536" y="1713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V="1">
              <a:off x="2067" y="1713"/>
              <a:ext cx="0" cy="207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2171" y="1713"/>
              <a:ext cx="172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>
                  <a:solidFill>
                    <a:srgbClr val="1A1B1C"/>
                  </a:solidFill>
                  <a:latin typeface="Times New Roman" pitchFamily="18" charset="0"/>
                </a:rPr>
                <a:t>post-indexed addressing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30" name="Freeform 28"/>
            <p:cNvSpPr>
              <a:spLocks noEditPoints="1"/>
            </p:cNvSpPr>
            <p:nvPr/>
          </p:nvSpPr>
          <p:spPr bwMode="auto">
            <a:xfrm>
              <a:off x="935" y="1713"/>
              <a:ext cx="4552" cy="415"/>
            </a:xfrm>
            <a:custGeom>
              <a:avLst/>
              <a:gdLst>
                <a:gd name="T0" fmla="*/ 390 w 394"/>
                <a:gd name="T1" fmla="*/ 18 h 36"/>
                <a:gd name="T2" fmla="*/ 390 w 394"/>
                <a:gd name="T3" fmla="*/ 0 h 36"/>
                <a:gd name="T4" fmla="*/ 394 w 394"/>
                <a:gd name="T5" fmla="*/ 18 h 36"/>
                <a:gd name="T6" fmla="*/ 394 w 394"/>
                <a:gd name="T7" fmla="*/ 0 h 36"/>
                <a:gd name="T8" fmla="*/ 0 w 394"/>
                <a:gd name="T9" fmla="*/ 36 h 36"/>
                <a:gd name="T10" fmla="*/ 0 w 394"/>
                <a:gd name="T11" fmla="*/ 18 h 36"/>
                <a:gd name="T12" fmla="*/ 4 w 394"/>
                <a:gd name="T13" fmla="*/ 36 h 36"/>
                <a:gd name="T14" fmla="*/ 4 w 394"/>
                <a:gd name="T15" fmla="*/ 18 h 36"/>
                <a:gd name="T16" fmla="*/ 43 w 394"/>
                <a:gd name="T17" fmla="*/ 36 h 36"/>
                <a:gd name="T18" fmla="*/ 43 w 394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36">
                  <a:moveTo>
                    <a:pt x="390" y="18"/>
                  </a:moveTo>
                  <a:lnTo>
                    <a:pt x="390" y="0"/>
                  </a:lnTo>
                  <a:moveTo>
                    <a:pt x="394" y="18"/>
                  </a:moveTo>
                  <a:lnTo>
                    <a:pt x="394" y="0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  <a:moveTo>
                    <a:pt x="43" y="36"/>
                  </a:moveTo>
                  <a:lnTo>
                    <a:pt x="43" y="18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1536" y="1921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240" name="Line 30"/>
            <p:cNvSpPr>
              <a:spLocks noChangeShapeType="1"/>
            </p:cNvSpPr>
            <p:nvPr/>
          </p:nvSpPr>
          <p:spPr bwMode="auto">
            <a:xfrm flipV="1">
              <a:off x="2067" y="1920"/>
              <a:ext cx="0" cy="208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1" name="Rectangle 31"/>
            <p:cNvSpPr>
              <a:spLocks noChangeArrowheads="1"/>
            </p:cNvSpPr>
            <p:nvPr/>
          </p:nvSpPr>
          <p:spPr bwMode="auto">
            <a:xfrm>
              <a:off x="2171" y="1921"/>
              <a:ext cx="165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>
                  <a:solidFill>
                    <a:srgbClr val="1A1B1C"/>
                  </a:solidFill>
                  <a:latin typeface="Times New Roman" pitchFamily="18" charset="0"/>
                </a:rPr>
                <a:t>pre-indexed addressing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0243" name="Freeform 32"/>
            <p:cNvSpPr>
              <a:spLocks noEditPoints="1"/>
            </p:cNvSpPr>
            <p:nvPr/>
          </p:nvSpPr>
          <p:spPr bwMode="auto">
            <a:xfrm>
              <a:off x="935" y="1920"/>
              <a:ext cx="4552" cy="428"/>
            </a:xfrm>
            <a:custGeom>
              <a:avLst/>
              <a:gdLst>
                <a:gd name="T0" fmla="*/ 390 w 394"/>
                <a:gd name="T1" fmla="*/ 18 h 37"/>
                <a:gd name="T2" fmla="*/ 390 w 394"/>
                <a:gd name="T3" fmla="*/ 0 h 37"/>
                <a:gd name="T4" fmla="*/ 394 w 394"/>
                <a:gd name="T5" fmla="*/ 18 h 37"/>
                <a:gd name="T6" fmla="*/ 394 w 394"/>
                <a:gd name="T7" fmla="*/ 0 h 37"/>
                <a:gd name="T8" fmla="*/ 0 w 394"/>
                <a:gd name="T9" fmla="*/ 19 h 37"/>
                <a:gd name="T10" fmla="*/ 394 w 394"/>
                <a:gd name="T11" fmla="*/ 19 h 37"/>
                <a:gd name="T12" fmla="*/ 0 w 394"/>
                <a:gd name="T13" fmla="*/ 37 h 37"/>
                <a:gd name="T14" fmla="*/ 0 w 394"/>
                <a:gd name="T15" fmla="*/ 19 h 37"/>
                <a:gd name="T16" fmla="*/ 4 w 394"/>
                <a:gd name="T17" fmla="*/ 37 h 37"/>
                <a:gd name="T18" fmla="*/ 4 w 394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37">
                  <a:moveTo>
                    <a:pt x="390" y="18"/>
                  </a:moveTo>
                  <a:lnTo>
                    <a:pt x="390" y="0"/>
                  </a:lnTo>
                  <a:moveTo>
                    <a:pt x="394" y="18"/>
                  </a:moveTo>
                  <a:lnTo>
                    <a:pt x="394" y="0"/>
                  </a:lnTo>
                  <a:moveTo>
                    <a:pt x="0" y="19"/>
                  </a:moveTo>
                  <a:lnTo>
                    <a:pt x="394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4" name="Rectangle 33"/>
            <p:cNvSpPr>
              <a:spLocks noChangeArrowheads="1"/>
            </p:cNvSpPr>
            <p:nvPr/>
          </p:nvSpPr>
          <p:spPr bwMode="auto">
            <a:xfrm>
              <a:off x="1085" y="2244"/>
              <a:ext cx="1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U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245" name="Line 34"/>
            <p:cNvSpPr>
              <a:spLocks noChangeShapeType="1"/>
            </p:cNvSpPr>
            <p:nvPr/>
          </p:nvSpPr>
          <p:spPr bwMode="auto">
            <a:xfrm flipV="1">
              <a:off x="1432" y="2140"/>
              <a:ext cx="0" cy="208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6" name="Rectangle 35"/>
            <p:cNvSpPr>
              <a:spLocks noChangeArrowheads="1"/>
            </p:cNvSpPr>
            <p:nvPr/>
          </p:nvSpPr>
          <p:spPr bwMode="auto">
            <a:xfrm>
              <a:off x="1536" y="2140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247" name="Line 36"/>
            <p:cNvSpPr>
              <a:spLocks noChangeShapeType="1"/>
            </p:cNvSpPr>
            <p:nvPr/>
          </p:nvSpPr>
          <p:spPr bwMode="auto">
            <a:xfrm flipV="1">
              <a:off x="2067" y="2140"/>
              <a:ext cx="0" cy="208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8" name="Rectangle 37"/>
            <p:cNvSpPr>
              <a:spLocks noChangeArrowheads="1"/>
            </p:cNvSpPr>
            <p:nvPr/>
          </p:nvSpPr>
          <p:spPr bwMode="auto">
            <a:xfrm>
              <a:off x="2171" y="2140"/>
              <a:ext cx="175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>
                  <a:solidFill>
                    <a:srgbClr val="1A1B1C"/>
                  </a:solidFill>
                  <a:latin typeface="Times New Roman" pitchFamily="18" charset="0"/>
                </a:rPr>
                <a:t>subtract offset from base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0250" name="Freeform 39"/>
            <p:cNvSpPr>
              <a:spLocks noEditPoints="1"/>
            </p:cNvSpPr>
            <p:nvPr/>
          </p:nvSpPr>
          <p:spPr bwMode="auto">
            <a:xfrm>
              <a:off x="935" y="2140"/>
              <a:ext cx="4552" cy="416"/>
            </a:xfrm>
            <a:custGeom>
              <a:avLst/>
              <a:gdLst>
                <a:gd name="T0" fmla="*/ 390 w 394"/>
                <a:gd name="T1" fmla="*/ 18 h 36"/>
                <a:gd name="T2" fmla="*/ 390 w 394"/>
                <a:gd name="T3" fmla="*/ 0 h 36"/>
                <a:gd name="T4" fmla="*/ 394 w 394"/>
                <a:gd name="T5" fmla="*/ 18 h 36"/>
                <a:gd name="T6" fmla="*/ 394 w 394"/>
                <a:gd name="T7" fmla="*/ 0 h 36"/>
                <a:gd name="T8" fmla="*/ 0 w 394"/>
                <a:gd name="T9" fmla="*/ 36 h 36"/>
                <a:gd name="T10" fmla="*/ 0 w 394"/>
                <a:gd name="T11" fmla="*/ 18 h 36"/>
                <a:gd name="T12" fmla="*/ 4 w 394"/>
                <a:gd name="T13" fmla="*/ 36 h 36"/>
                <a:gd name="T14" fmla="*/ 4 w 394"/>
                <a:gd name="T15" fmla="*/ 18 h 36"/>
                <a:gd name="T16" fmla="*/ 43 w 394"/>
                <a:gd name="T17" fmla="*/ 36 h 36"/>
                <a:gd name="T18" fmla="*/ 43 w 394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36">
                  <a:moveTo>
                    <a:pt x="390" y="18"/>
                  </a:moveTo>
                  <a:lnTo>
                    <a:pt x="390" y="0"/>
                  </a:lnTo>
                  <a:moveTo>
                    <a:pt x="394" y="18"/>
                  </a:moveTo>
                  <a:lnTo>
                    <a:pt x="394" y="0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  <a:moveTo>
                    <a:pt x="43" y="36"/>
                  </a:moveTo>
                  <a:lnTo>
                    <a:pt x="43" y="18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1" name="Rectangle 40"/>
            <p:cNvSpPr>
              <a:spLocks noChangeArrowheads="1"/>
            </p:cNvSpPr>
            <p:nvPr/>
          </p:nvSpPr>
          <p:spPr bwMode="auto">
            <a:xfrm>
              <a:off x="1536" y="2348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252" name="Line 41"/>
            <p:cNvSpPr>
              <a:spLocks noChangeShapeType="1"/>
            </p:cNvSpPr>
            <p:nvPr/>
          </p:nvSpPr>
          <p:spPr bwMode="auto">
            <a:xfrm flipV="1">
              <a:off x="2067" y="2348"/>
              <a:ext cx="0" cy="208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3" name="Rectangle 42"/>
            <p:cNvSpPr>
              <a:spLocks noChangeArrowheads="1"/>
            </p:cNvSpPr>
            <p:nvPr/>
          </p:nvSpPr>
          <p:spPr bwMode="auto">
            <a:xfrm>
              <a:off x="2171" y="2348"/>
              <a:ext cx="124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>
                  <a:solidFill>
                    <a:srgbClr val="1A1B1C"/>
                  </a:solidFill>
                  <a:latin typeface="Times New Roman" pitchFamily="18" charset="0"/>
                </a:rPr>
                <a:t>add offset to base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0255" name="Freeform 44"/>
            <p:cNvSpPr>
              <a:spLocks noEditPoints="1"/>
            </p:cNvSpPr>
            <p:nvPr/>
          </p:nvSpPr>
          <p:spPr bwMode="auto">
            <a:xfrm>
              <a:off x="935" y="2348"/>
              <a:ext cx="4552" cy="427"/>
            </a:xfrm>
            <a:custGeom>
              <a:avLst/>
              <a:gdLst>
                <a:gd name="T0" fmla="*/ 390 w 394"/>
                <a:gd name="T1" fmla="*/ 18 h 37"/>
                <a:gd name="T2" fmla="*/ 390 w 394"/>
                <a:gd name="T3" fmla="*/ 0 h 37"/>
                <a:gd name="T4" fmla="*/ 394 w 394"/>
                <a:gd name="T5" fmla="*/ 18 h 37"/>
                <a:gd name="T6" fmla="*/ 394 w 394"/>
                <a:gd name="T7" fmla="*/ 0 h 37"/>
                <a:gd name="T8" fmla="*/ 0 w 394"/>
                <a:gd name="T9" fmla="*/ 18 h 37"/>
                <a:gd name="T10" fmla="*/ 394 w 394"/>
                <a:gd name="T11" fmla="*/ 18 h 37"/>
                <a:gd name="T12" fmla="*/ 0 w 394"/>
                <a:gd name="T13" fmla="*/ 37 h 37"/>
                <a:gd name="T14" fmla="*/ 0 w 394"/>
                <a:gd name="T15" fmla="*/ 19 h 37"/>
                <a:gd name="T16" fmla="*/ 4 w 394"/>
                <a:gd name="T17" fmla="*/ 37 h 37"/>
                <a:gd name="T18" fmla="*/ 4 w 394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37">
                  <a:moveTo>
                    <a:pt x="390" y="18"/>
                  </a:moveTo>
                  <a:lnTo>
                    <a:pt x="390" y="0"/>
                  </a:lnTo>
                  <a:moveTo>
                    <a:pt x="394" y="18"/>
                  </a:moveTo>
                  <a:lnTo>
                    <a:pt x="394" y="0"/>
                  </a:lnTo>
                  <a:moveTo>
                    <a:pt x="0" y="18"/>
                  </a:moveTo>
                  <a:lnTo>
                    <a:pt x="394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6" name="Rectangle 45"/>
            <p:cNvSpPr>
              <a:spLocks noChangeArrowheads="1"/>
            </p:cNvSpPr>
            <p:nvPr/>
          </p:nvSpPr>
          <p:spPr bwMode="auto">
            <a:xfrm>
              <a:off x="1085" y="2660"/>
              <a:ext cx="11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B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257" name="Line 46"/>
            <p:cNvSpPr>
              <a:spLocks noChangeShapeType="1"/>
            </p:cNvSpPr>
            <p:nvPr/>
          </p:nvSpPr>
          <p:spPr bwMode="auto">
            <a:xfrm flipV="1">
              <a:off x="1432" y="2567"/>
              <a:ext cx="0" cy="208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8" name="Rectangle 47"/>
            <p:cNvSpPr>
              <a:spLocks noChangeArrowheads="1"/>
            </p:cNvSpPr>
            <p:nvPr/>
          </p:nvSpPr>
          <p:spPr bwMode="auto">
            <a:xfrm>
              <a:off x="1536" y="2556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259" name="Line 48"/>
            <p:cNvSpPr>
              <a:spLocks noChangeShapeType="1"/>
            </p:cNvSpPr>
            <p:nvPr/>
          </p:nvSpPr>
          <p:spPr bwMode="auto">
            <a:xfrm flipV="1">
              <a:off x="2067" y="2567"/>
              <a:ext cx="0" cy="208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60" name="Rectangle 49"/>
            <p:cNvSpPr>
              <a:spLocks noChangeArrowheads="1"/>
            </p:cNvSpPr>
            <p:nvPr/>
          </p:nvSpPr>
          <p:spPr bwMode="auto">
            <a:xfrm>
              <a:off x="2171" y="2556"/>
              <a:ext cx="95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>
                  <a:solidFill>
                    <a:srgbClr val="1A1B1C"/>
                  </a:solidFill>
                  <a:latin typeface="Times New Roman" pitchFamily="18" charset="0"/>
                </a:rPr>
                <a:t>transfer word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0261" name="Freeform 50"/>
            <p:cNvSpPr>
              <a:spLocks noEditPoints="1"/>
            </p:cNvSpPr>
            <p:nvPr/>
          </p:nvSpPr>
          <p:spPr bwMode="auto">
            <a:xfrm>
              <a:off x="935" y="2567"/>
              <a:ext cx="4552" cy="416"/>
            </a:xfrm>
            <a:custGeom>
              <a:avLst/>
              <a:gdLst>
                <a:gd name="T0" fmla="*/ 390 w 394"/>
                <a:gd name="T1" fmla="*/ 18 h 36"/>
                <a:gd name="T2" fmla="*/ 390 w 394"/>
                <a:gd name="T3" fmla="*/ 0 h 36"/>
                <a:gd name="T4" fmla="*/ 394 w 394"/>
                <a:gd name="T5" fmla="*/ 18 h 36"/>
                <a:gd name="T6" fmla="*/ 394 w 394"/>
                <a:gd name="T7" fmla="*/ 0 h 36"/>
                <a:gd name="T8" fmla="*/ 0 w 394"/>
                <a:gd name="T9" fmla="*/ 36 h 36"/>
                <a:gd name="T10" fmla="*/ 0 w 394"/>
                <a:gd name="T11" fmla="*/ 18 h 36"/>
                <a:gd name="T12" fmla="*/ 4 w 394"/>
                <a:gd name="T13" fmla="*/ 36 h 36"/>
                <a:gd name="T14" fmla="*/ 4 w 394"/>
                <a:gd name="T15" fmla="*/ 18 h 36"/>
                <a:gd name="T16" fmla="*/ 43 w 394"/>
                <a:gd name="T17" fmla="*/ 36 h 36"/>
                <a:gd name="T18" fmla="*/ 43 w 394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36">
                  <a:moveTo>
                    <a:pt x="390" y="18"/>
                  </a:moveTo>
                  <a:lnTo>
                    <a:pt x="390" y="0"/>
                  </a:lnTo>
                  <a:moveTo>
                    <a:pt x="394" y="18"/>
                  </a:moveTo>
                  <a:lnTo>
                    <a:pt x="394" y="0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  <a:moveTo>
                    <a:pt x="43" y="36"/>
                  </a:moveTo>
                  <a:lnTo>
                    <a:pt x="43" y="18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62" name="Rectangle 51"/>
            <p:cNvSpPr>
              <a:spLocks noChangeArrowheads="1"/>
            </p:cNvSpPr>
            <p:nvPr/>
          </p:nvSpPr>
          <p:spPr bwMode="auto">
            <a:xfrm>
              <a:off x="1536" y="2764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263" name="Line 52"/>
            <p:cNvSpPr>
              <a:spLocks noChangeShapeType="1"/>
            </p:cNvSpPr>
            <p:nvPr/>
          </p:nvSpPr>
          <p:spPr bwMode="auto">
            <a:xfrm flipV="1">
              <a:off x="2067" y="2775"/>
              <a:ext cx="0" cy="208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64" name="Rectangle 53"/>
            <p:cNvSpPr>
              <a:spLocks noChangeArrowheads="1"/>
            </p:cNvSpPr>
            <p:nvPr/>
          </p:nvSpPr>
          <p:spPr bwMode="auto">
            <a:xfrm>
              <a:off x="2171" y="2764"/>
              <a:ext cx="89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>
                  <a:solidFill>
                    <a:srgbClr val="1A1B1C"/>
                  </a:solidFill>
                  <a:latin typeface="Times New Roman" pitchFamily="18" charset="0"/>
                </a:rPr>
                <a:t>transfer byte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0265" name="Freeform 54"/>
            <p:cNvSpPr>
              <a:spLocks noEditPoints="1"/>
            </p:cNvSpPr>
            <p:nvPr/>
          </p:nvSpPr>
          <p:spPr bwMode="auto">
            <a:xfrm>
              <a:off x="935" y="2775"/>
              <a:ext cx="4552" cy="416"/>
            </a:xfrm>
            <a:custGeom>
              <a:avLst/>
              <a:gdLst>
                <a:gd name="T0" fmla="*/ 390 w 394"/>
                <a:gd name="T1" fmla="*/ 18 h 36"/>
                <a:gd name="T2" fmla="*/ 390 w 394"/>
                <a:gd name="T3" fmla="*/ 0 h 36"/>
                <a:gd name="T4" fmla="*/ 394 w 394"/>
                <a:gd name="T5" fmla="*/ 18 h 36"/>
                <a:gd name="T6" fmla="*/ 394 w 394"/>
                <a:gd name="T7" fmla="*/ 0 h 36"/>
                <a:gd name="T8" fmla="*/ 0 w 394"/>
                <a:gd name="T9" fmla="*/ 18 h 36"/>
                <a:gd name="T10" fmla="*/ 394 w 394"/>
                <a:gd name="T11" fmla="*/ 18 h 36"/>
                <a:gd name="T12" fmla="*/ 0 w 394"/>
                <a:gd name="T13" fmla="*/ 36 h 36"/>
                <a:gd name="T14" fmla="*/ 0 w 394"/>
                <a:gd name="T15" fmla="*/ 18 h 36"/>
                <a:gd name="T16" fmla="*/ 4 w 394"/>
                <a:gd name="T17" fmla="*/ 36 h 36"/>
                <a:gd name="T18" fmla="*/ 4 w 394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36">
                  <a:moveTo>
                    <a:pt x="390" y="18"/>
                  </a:moveTo>
                  <a:lnTo>
                    <a:pt x="390" y="0"/>
                  </a:lnTo>
                  <a:moveTo>
                    <a:pt x="394" y="18"/>
                  </a:moveTo>
                  <a:lnTo>
                    <a:pt x="394" y="0"/>
                  </a:lnTo>
                  <a:moveTo>
                    <a:pt x="0" y="18"/>
                  </a:moveTo>
                  <a:lnTo>
                    <a:pt x="394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66" name="Rectangle 55"/>
            <p:cNvSpPr>
              <a:spLocks noChangeArrowheads="1"/>
            </p:cNvSpPr>
            <p:nvPr/>
          </p:nvSpPr>
          <p:spPr bwMode="auto">
            <a:xfrm>
              <a:off x="1085" y="3087"/>
              <a:ext cx="16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W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267" name="Line 56"/>
            <p:cNvSpPr>
              <a:spLocks noChangeShapeType="1"/>
            </p:cNvSpPr>
            <p:nvPr/>
          </p:nvSpPr>
          <p:spPr bwMode="auto">
            <a:xfrm flipV="1">
              <a:off x="1432" y="2983"/>
              <a:ext cx="0" cy="208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68" name="Rectangle 57"/>
            <p:cNvSpPr>
              <a:spLocks noChangeArrowheads="1"/>
            </p:cNvSpPr>
            <p:nvPr/>
          </p:nvSpPr>
          <p:spPr bwMode="auto">
            <a:xfrm>
              <a:off x="1536" y="2983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269" name="Line 58"/>
            <p:cNvSpPr>
              <a:spLocks noChangeShapeType="1"/>
            </p:cNvSpPr>
            <p:nvPr/>
          </p:nvSpPr>
          <p:spPr bwMode="auto">
            <a:xfrm flipV="1">
              <a:off x="2067" y="2983"/>
              <a:ext cx="0" cy="208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70" name="Rectangle 59"/>
            <p:cNvSpPr>
              <a:spLocks noChangeArrowheads="1"/>
            </p:cNvSpPr>
            <p:nvPr/>
          </p:nvSpPr>
          <p:spPr bwMode="auto">
            <a:xfrm>
              <a:off x="2171" y="2983"/>
              <a:ext cx="294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>
                  <a:solidFill>
                    <a:srgbClr val="1A1B1C"/>
                  </a:solidFill>
                  <a:latin typeface="Times New Roman" pitchFamily="18" charset="0"/>
                </a:rPr>
                <a:t>do not use pre or post indexed addressing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0271" name="Freeform 60"/>
            <p:cNvSpPr>
              <a:spLocks noEditPoints="1"/>
            </p:cNvSpPr>
            <p:nvPr/>
          </p:nvSpPr>
          <p:spPr bwMode="auto">
            <a:xfrm>
              <a:off x="935" y="2983"/>
              <a:ext cx="4552" cy="416"/>
            </a:xfrm>
            <a:custGeom>
              <a:avLst/>
              <a:gdLst>
                <a:gd name="T0" fmla="*/ 390 w 394"/>
                <a:gd name="T1" fmla="*/ 18 h 36"/>
                <a:gd name="T2" fmla="*/ 390 w 394"/>
                <a:gd name="T3" fmla="*/ 0 h 36"/>
                <a:gd name="T4" fmla="*/ 394 w 394"/>
                <a:gd name="T5" fmla="*/ 18 h 36"/>
                <a:gd name="T6" fmla="*/ 394 w 394"/>
                <a:gd name="T7" fmla="*/ 0 h 36"/>
                <a:gd name="T8" fmla="*/ 0 w 394"/>
                <a:gd name="T9" fmla="*/ 36 h 36"/>
                <a:gd name="T10" fmla="*/ 0 w 394"/>
                <a:gd name="T11" fmla="*/ 18 h 36"/>
                <a:gd name="T12" fmla="*/ 4 w 394"/>
                <a:gd name="T13" fmla="*/ 36 h 36"/>
                <a:gd name="T14" fmla="*/ 4 w 394"/>
                <a:gd name="T15" fmla="*/ 18 h 36"/>
                <a:gd name="T16" fmla="*/ 43 w 394"/>
                <a:gd name="T17" fmla="*/ 36 h 36"/>
                <a:gd name="T18" fmla="*/ 43 w 394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36">
                  <a:moveTo>
                    <a:pt x="390" y="18"/>
                  </a:moveTo>
                  <a:lnTo>
                    <a:pt x="390" y="0"/>
                  </a:lnTo>
                  <a:moveTo>
                    <a:pt x="394" y="18"/>
                  </a:moveTo>
                  <a:lnTo>
                    <a:pt x="394" y="0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  <a:moveTo>
                    <a:pt x="43" y="36"/>
                  </a:moveTo>
                  <a:lnTo>
                    <a:pt x="43" y="18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72" name="Rectangle 61"/>
            <p:cNvSpPr>
              <a:spLocks noChangeArrowheads="1"/>
            </p:cNvSpPr>
            <p:nvPr/>
          </p:nvSpPr>
          <p:spPr bwMode="auto">
            <a:xfrm>
              <a:off x="1536" y="3191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273" name="Line 62"/>
            <p:cNvSpPr>
              <a:spLocks noChangeShapeType="1"/>
            </p:cNvSpPr>
            <p:nvPr/>
          </p:nvSpPr>
          <p:spPr bwMode="auto">
            <a:xfrm flipV="1">
              <a:off x="2067" y="3191"/>
              <a:ext cx="0" cy="208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74" name="Rectangle 63"/>
            <p:cNvSpPr>
              <a:spLocks noChangeArrowheads="1"/>
            </p:cNvSpPr>
            <p:nvPr/>
          </p:nvSpPr>
          <p:spPr bwMode="auto">
            <a:xfrm>
              <a:off x="2171" y="3191"/>
              <a:ext cx="245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>
                  <a:solidFill>
                    <a:srgbClr val="1A1B1C"/>
                  </a:solidFill>
                  <a:latin typeface="Times New Roman" pitchFamily="18" charset="0"/>
                </a:rPr>
                <a:t>use pre or post indexed addressing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0275" name="Freeform 64"/>
            <p:cNvSpPr>
              <a:spLocks noEditPoints="1"/>
            </p:cNvSpPr>
            <p:nvPr/>
          </p:nvSpPr>
          <p:spPr bwMode="auto">
            <a:xfrm>
              <a:off x="935" y="3191"/>
              <a:ext cx="4552" cy="427"/>
            </a:xfrm>
            <a:custGeom>
              <a:avLst/>
              <a:gdLst>
                <a:gd name="T0" fmla="*/ 390 w 394"/>
                <a:gd name="T1" fmla="*/ 18 h 37"/>
                <a:gd name="T2" fmla="*/ 390 w 394"/>
                <a:gd name="T3" fmla="*/ 0 h 37"/>
                <a:gd name="T4" fmla="*/ 394 w 394"/>
                <a:gd name="T5" fmla="*/ 18 h 37"/>
                <a:gd name="T6" fmla="*/ 394 w 394"/>
                <a:gd name="T7" fmla="*/ 0 h 37"/>
                <a:gd name="T8" fmla="*/ 0 w 394"/>
                <a:gd name="T9" fmla="*/ 19 h 37"/>
                <a:gd name="T10" fmla="*/ 394 w 394"/>
                <a:gd name="T11" fmla="*/ 19 h 37"/>
                <a:gd name="T12" fmla="*/ 0 w 394"/>
                <a:gd name="T13" fmla="*/ 37 h 37"/>
                <a:gd name="T14" fmla="*/ 0 w 394"/>
                <a:gd name="T15" fmla="*/ 19 h 37"/>
                <a:gd name="T16" fmla="*/ 4 w 394"/>
                <a:gd name="T17" fmla="*/ 37 h 37"/>
                <a:gd name="T18" fmla="*/ 4 w 394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37">
                  <a:moveTo>
                    <a:pt x="390" y="18"/>
                  </a:moveTo>
                  <a:lnTo>
                    <a:pt x="390" y="0"/>
                  </a:lnTo>
                  <a:moveTo>
                    <a:pt x="394" y="18"/>
                  </a:moveTo>
                  <a:lnTo>
                    <a:pt x="394" y="0"/>
                  </a:lnTo>
                  <a:moveTo>
                    <a:pt x="0" y="19"/>
                  </a:moveTo>
                  <a:lnTo>
                    <a:pt x="394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76" name="Rectangle 65"/>
            <p:cNvSpPr>
              <a:spLocks noChangeArrowheads="1"/>
            </p:cNvSpPr>
            <p:nvPr/>
          </p:nvSpPr>
          <p:spPr bwMode="auto">
            <a:xfrm>
              <a:off x="1085" y="3514"/>
              <a:ext cx="10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L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277" name="Line 66"/>
            <p:cNvSpPr>
              <a:spLocks noChangeShapeType="1"/>
            </p:cNvSpPr>
            <p:nvPr/>
          </p:nvSpPr>
          <p:spPr bwMode="auto">
            <a:xfrm flipV="1">
              <a:off x="1432" y="3410"/>
              <a:ext cx="0" cy="208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78" name="Rectangle 67"/>
            <p:cNvSpPr>
              <a:spLocks noChangeArrowheads="1"/>
            </p:cNvSpPr>
            <p:nvPr/>
          </p:nvSpPr>
          <p:spPr bwMode="auto">
            <a:xfrm>
              <a:off x="1536" y="3411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279" name="Line 68"/>
            <p:cNvSpPr>
              <a:spLocks noChangeShapeType="1"/>
            </p:cNvSpPr>
            <p:nvPr/>
          </p:nvSpPr>
          <p:spPr bwMode="auto">
            <a:xfrm flipV="1">
              <a:off x="2067" y="3410"/>
              <a:ext cx="0" cy="208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80" name="Rectangle 69"/>
            <p:cNvSpPr>
              <a:spLocks noChangeArrowheads="1"/>
            </p:cNvSpPr>
            <p:nvPr/>
          </p:nvSpPr>
          <p:spPr bwMode="auto">
            <a:xfrm>
              <a:off x="2171" y="3411"/>
              <a:ext cx="116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>
                  <a:solidFill>
                    <a:srgbClr val="1A1B1C"/>
                  </a:solidFill>
                  <a:latin typeface="Times New Roman" pitchFamily="18" charset="0"/>
                </a:rPr>
                <a:t>store to memory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0281" name="Freeform 70"/>
            <p:cNvSpPr>
              <a:spLocks noEditPoints="1"/>
            </p:cNvSpPr>
            <p:nvPr/>
          </p:nvSpPr>
          <p:spPr bwMode="auto">
            <a:xfrm>
              <a:off x="935" y="3410"/>
              <a:ext cx="4552" cy="416"/>
            </a:xfrm>
            <a:custGeom>
              <a:avLst/>
              <a:gdLst>
                <a:gd name="T0" fmla="*/ 390 w 394"/>
                <a:gd name="T1" fmla="*/ 18 h 36"/>
                <a:gd name="T2" fmla="*/ 390 w 394"/>
                <a:gd name="T3" fmla="*/ 0 h 36"/>
                <a:gd name="T4" fmla="*/ 394 w 394"/>
                <a:gd name="T5" fmla="*/ 18 h 36"/>
                <a:gd name="T6" fmla="*/ 394 w 394"/>
                <a:gd name="T7" fmla="*/ 0 h 36"/>
                <a:gd name="T8" fmla="*/ 0 w 394"/>
                <a:gd name="T9" fmla="*/ 36 h 36"/>
                <a:gd name="T10" fmla="*/ 0 w 394"/>
                <a:gd name="T11" fmla="*/ 18 h 36"/>
                <a:gd name="T12" fmla="*/ 4 w 394"/>
                <a:gd name="T13" fmla="*/ 36 h 36"/>
                <a:gd name="T14" fmla="*/ 4 w 394"/>
                <a:gd name="T15" fmla="*/ 18 h 36"/>
                <a:gd name="T16" fmla="*/ 43 w 394"/>
                <a:gd name="T17" fmla="*/ 36 h 36"/>
                <a:gd name="T18" fmla="*/ 43 w 394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36">
                  <a:moveTo>
                    <a:pt x="390" y="18"/>
                  </a:moveTo>
                  <a:lnTo>
                    <a:pt x="390" y="0"/>
                  </a:lnTo>
                  <a:moveTo>
                    <a:pt x="394" y="18"/>
                  </a:moveTo>
                  <a:lnTo>
                    <a:pt x="394" y="0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  <a:moveTo>
                    <a:pt x="43" y="36"/>
                  </a:moveTo>
                  <a:lnTo>
                    <a:pt x="43" y="18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82" name="Rectangle 71"/>
            <p:cNvSpPr>
              <a:spLocks noChangeArrowheads="1"/>
            </p:cNvSpPr>
            <p:nvPr/>
          </p:nvSpPr>
          <p:spPr bwMode="auto">
            <a:xfrm>
              <a:off x="1536" y="3618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>
                  <a:solidFill>
                    <a:srgbClr val="1A1B1C"/>
                  </a:solidFill>
                  <a:latin typeface="Times New Roman" pitchFamily="18" charset="0"/>
                </a:rPr>
                <a:t>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0283" name="Line 72"/>
            <p:cNvSpPr>
              <a:spLocks noChangeShapeType="1"/>
            </p:cNvSpPr>
            <p:nvPr/>
          </p:nvSpPr>
          <p:spPr bwMode="auto">
            <a:xfrm flipV="1">
              <a:off x="2067" y="3618"/>
              <a:ext cx="0" cy="208"/>
            </a:xfrm>
            <a:prstGeom prst="line">
              <a:avLst/>
            </a:pr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84" name="Rectangle 73"/>
            <p:cNvSpPr>
              <a:spLocks noChangeArrowheads="1"/>
            </p:cNvSpPr>
            <p:nvPr/>
          </p:nvSpPr>
          <p:spPr bwMode="auto">
            <a:xfrm>
              <a:off x="2171" y="3618"/>
              <a:ext cx="133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200" dirty="0">
                  <a:solidFill>
                    <a:srgbClr val="1A1B1C"/>
                  </a:solidFill>
                  <a:latin typeface="Times New Roman" pitchFamily="18" charset="0"/>
                </a:rPr>
                <a:t>load from memory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0285" name="Freeform 74"/>
            <p:cNvSpPr>
              <a:spLocks noEditPoints="1"/>
            </p:cNvSpPr>
            <p:nvPr/>
          </p:nvSpPr>
          <p:spPr bwMode="auto">
            <a:xfrm>
              <a:off x="935" y="3618"/>
              <a:ext cx="4552" cy="254"/>
            </a:xfrm>
            <a:custGeom>
              <a:avLst/>
              <a:gdLst>
                <a:gd name="T0" fmla="*/ 390 w 394"/>
                <a:gd name="T1" fmla="*/ 18 h 22"/>
                <a:gd name="T2" fmla="*/ 390 w 394"/>
                <a:gd name="T3" fmla="*/ 0 h 22"/>
                <a:gd name="T4" fmla="*/ 394 w 394"/>
                <a:gd name="T5" fmla="*/ 18 h 22"/>
                <a:gd name="T6" fmla="*/ 394 w 394"/>
                <a:gd name="T7" fmla="*/ 0 h 22"/>
                <a:gd name="T8" fmla="*/ 0 w 394"/>
                <a:gd name="T9" fmla="*/ 18 h 22"/>
                <a:gd name="T10" fmla="*/ 394 w 394"/>
                <a:gd name="T11" fmla="*/ 18 h 22"/>
                <a:gd name="T12" fmla="*/ 0 w 394"/>
                <a:gd name="T13" fmla="*/ 22 h 22"/>
                <a:gd name="T14" fmla="*/ 394 w 394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4" h="22">
                  <a:moveTo>
                    <a:pt x="390" y="18"/>
                  </a:moveTo>
                  <a:lnTo>
                    <a:pt x="390" y="0"/>
                  </a:lnTo>
                  <a:moveTo>
                    <a:pt x="394" y="18"/>
                  </a:moveTo>
                  <a:lnTo>
                    <a:pt x="394" y="0"/>
                  </a:lnTo>
                  <a:moveTo>
                    <a:pt x="0" y="18"/>
                  </a:moveTo>
                  <a:lnTo>
                    <a:pt x="394" y="18"/>
                  </a:lnTo>
                  <a:moveTo>
                    <a:pt x="0" y="22"/>
                  </a:moveTo>
                  <a:lnTo>
                    <a:pt x="394" y="22"/>
                  </a:lnTo>
                </a:path>
              </a:pathLst>
            </a:custGeom>
            <a:noFill/>
            <a:ln w="12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908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Branch</a:t>
            </a:r>
            <a:r>
              <a:rPr lang="fr-FR" dirty="0">
                <a:solidFill>
                  <a:schemeClr val="tx1"/>
                </a:solidFill>
              </a:rPr>
              <a:t>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286000" y="3408362"/>
            <a:ext cx="7415212" cy="2382838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b="1" dirty="0">
                <a:solidFill>
                  <a:srgbClr val="008000"/>
                </a:solidFill>
                <a:latin typeface="Calibri" panose="020F0502020204030204" pitchFamily="34" charset="0"/>
              </a:rPr>
              <a:t>L</a:t>
            </a:r>
            <a:r>
              <a:rPr lang="en-US" dirty="0">
                <a:latin typeface="Calibri" panose="020F0502020204030204" pitchFamily="34" charset="0"/>
              </a:rPr>
              <a:t> bit →  Link bit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b="1" dirty="0">
                <a:solidFill>
                  <a:srgbClr val="280099"/>
                </a:solidFill>
                <a:latin typeface="Calibri" panose="020F0502020204030204" pitchFamily="34" charset="0"/>
              </a:rPr>
              <a:t>offset</a:t>
            </a:r>
            <a:r>
              <a:rPr lang="en-US" dirty="0">
                <a:latin typeface="Calibri" panose="020F0502020204030204" pitchFamily="34" charset="0"/>
              </a:rPr>
              <a:t> → branch offset (in number of words, similar to </a:t>
            </a:r>
            <a:r>
              <a:rPr lang="en-US" dirty="0" err="1">
                <a:latin typeface="Calibri" panose="020F0502020204030204" pitchFamily="34" charset="0"/>
              </a:rPr>
              <a:t>SimpleRisc</a:t>
            </a:r>
            <a:r>
              <a:rPr lang="en-US" dirty="0">
                <a:latin typeface="Calibri" panose="020F0502020204030204" pitchFamily="34" charset="0"/>
              </a:rPr>
              <a:t>)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2601913" y="1676400"/>
            <a:ext cx="7315200" cy="1487488"/>
            <a:chOff x="1382713" y="1676400"/>
            <a:chExt cx="7315200" cy="1487488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82713" y="1676400"/>
              <a:ext cx="7315200" cy="1487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1498601" y="2317750"/>
              <a:ext cx="1343025" cy="379413"/>
            </a:xfrm>
            <a:prstGeom prst="rect">
              <a:avLst/>
            </a:prstGeom>
            <a:solidFill>
              <a:srgbClr val="FFE6D5"/>
            </a:solidFill>
            <a:ln w="14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2847976" y="2317750"/>
              <a:ext cx="866775" cy="379413"/>
            </a:xfrm>
            <a:prstGeom prst="rect">
              <a:avLst/>
            </a:prstGeom>
            <a:solidFill>
              <a:srgbClr val="FFE6D5"/>
            </a:solidFill>
            <a:ln w="14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3711576" y="2317750"/>
              <a:ext cx="4892675" cy="373063"/>
            </a:xfrm>
            <a:prstGeom prst="rect">
              <a:avLst/>
            </a:prstGeom>
            <a:solidFill>
              <a:srgbClr val="FFE6D5"/>
            </a:solidFill>
            <a:ln w="14" cap="flat">
              <a:solidFill>
                <a:srgbClr val="15111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5775326" y="2286000"/>
              <a:ext cx="806118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700" dirty="0">
                  <a:solidFill>
                    <a:srgbClr val="000000"/>
                  </a:solidFill>
                  <a:latin typeface="Bitstream Vera Sans"/>
                </a:rPr>
                <a:t>offset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1404938" y="2784475"/>
              <a:ext cx="246862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Bitstream Vera Sans"/>
                </a:rPr>
                <a:t>32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2543176" y="2784475"/>
              <a:ext cx="246862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Bitstream Vera Sans"/>
                </a:rPr>
                <a:t>29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3413126" y="2784475"/>
              <a:ext cx="246862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Bitstream Vera Sans"/>
                </a:rPr>
                <a:t>26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2927351" y="2784475"/>
              <a:ext cx="246862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Bitstream Vera Sans"/>
                </a:rPr>
                <a:t>28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1" name="Freeform 16"/>
            <p:cNvSpPr>
              <a:spLocks/>
            </p:cNvSpPr>
            <p:nvPr/>
          </p:nvSpPr>
          <p:spPr bwMode="auto">
            <a:xfrm>
              <a:off x="1500188" y="2051050"/>
              <a:ext cx="1301750" cy="195263"/>
            </a:xfrm>
            <a:custGeom>
              <a:avLst/>
              <a:gdLst>
                <a:gd name="T0" fmla="*/ 0 w 1322"/>
                <a:gd name="T1" fmla="*/ 184 h 199"/>
                <a:gd name="T2" fmla="*/ 50 w 1322"/>
                <a:gd name="T3" fmla="*/ 97 h 199"/>
                <a:gd name="T4" fmla="*/ 615 w 1322"/>
                <a:gd name="T5" fmla="*/ 97 h 199"/>
                <a:gd name="T6" fmla="*/ 712 w 1322"/>
                <a:gd name="T7" fmla="*/ 0 h 199"/>
                <a:gd name="T8" fmla="*/ 776 w 1322"/>
                <a:gd name="T9" fmla="*/ 109 h 199"/>
                <a:gd name="T10" fmla="*/ 1270 w 1322"/>
                <a:gd name="T11" fmla="*/ 109 h 199"/>
                <a:gd name="T12" fmla="*/ 1322 w 1322"/>
                <a:gd name="T13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2" h="199">
                  <a:moveTo>
                    <a:pt x="0" y="184"/>
                  </a:moveTo>
                  <a:lnTo>
                    <a:pt x="50" y="97"/>
                  </a:lnTo>
                  <a:lnTo>
                    <a:pt x="615" y="97"/>
                  </a:lnTo>
                  <a:lnTo>
                    <a:pt x="712" y="0"/>
                  </a:lnTo>
                  <a:lnTo>
                    <a:pt x="776" y="109"/>
                  </a:lnTo>
                  <a:lnTo>
                    <a:pt x="1270" y="109"/>
                  </a:lnTo>
                  <a:lnTo>
                    <a:pt x="1322" y="199"/>
                  </a:lnTo>
                </a:path>
              </a:pathLst>
            </a:custGeom>
            <a:noFill/>
            <a:ln w="17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auto">
            <a:xfrm>
              <a:off x="2881313" y="2051050"/>
              <a:ext cx="800100" cy="201613"/>
            </a:xfrm>
            <a:custGeom>
              <a:avLst/>
              <a:gdLst>
                <a:gd name="T0" fmla="*/ 0 w 814"/>
                <a:gd name="T1" fmla="*/ 190 h 205"/>
                <a:gd name="T2" fmla="*/ 31 w 814"/>
                <a:gd name="T3" fmla="*/ 100 h 205"/>
                <a:gd name="T4" fmla="*/ 379 w 814"/>
                <a:gd name="T5" fmla="*/ 100 h 205"/>
                <a:gd name="T6" fmla="*/ 439 w 814"/>
                <a:gd name="T7" fmla="*/ 0 h 205"/>
                <a:gd name="T8" fmla="*/ 478 w 814"/>
                <a:gd name="T9" fmla="*/ 113 h 205"/>
                <a:gd name="T10" fmla="*/ 782 w 814"/>
                <a:gd name="T11" fmla="*/ 113 h 205"/>
                <a:gd name="T12" fmla="*/ 814 w 814"/>
                <a:gd name="T13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4" h="205">
                  <a:moveTo>
                    <a:pt x="0" y="190"/>
                  </a:moveTo>
                  <a:lnTo>
                    <a:pt x="31" y="100"/>
                  </a:lnTo>
                  <a:lnTo>
                    <a:pt x="379" y="100"/>
                  </a:lnTo>
                  <a:lnTo>
                    <a:pt x="439" y="0"/>
                  </a:lnTo>
                  <a:lnTo>
                    <a:pt x="478" y="113"/>
                  </a:lnTo>
                  <a:lnTo>
                    <a:pt x="782" y="113"/>
                  </a:lnTo>
                  <a:lnTo>
                    <a:pt x="814" y="205"/>
                  </a:lnTo>
                </a:path>
              </a:pathLst>
            </a:custGeom>
            <a:noFill/>
            <a:ln w="17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2092326" y="1698625"/>
              <a:ext cx="149080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300">
                  <a:solidFill>
                    <a:srgbClr val="000000"/>
                  </a:solidFill>
                  <a:latin typeface="Bitstream Vera Sans"/>
                </a:rPr>
                <a:t>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3189288" y="1701800"/>
              <a:ext cx="149080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300">
                  <a:solidFill>
                    <a:srgbClr val="000000"/>
                  </a:solidFill>
                  <a:latin typeface="Bitstream Vera Sans"/>
                </a:rPr>
                <a:t>3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5" name="Line 20"/>
            <p:cNvSpPr>
              <a:spLocks noChangeShapeType="1"/>
            </p:cNvSpPr>
            <p:nvPr/>
          </p:nvSpPr>
          <p:spPr bwMode="auto">
            <a:xfrm>
              <a:off x="4110038" y="2320925"/>
              <a:ext cx="0" cy="365125"/>
            </a:xfrm>
            <a:prstGeom prst="line">
              <a:avLst/>
            </a:prstGeom>
            <a:noFill/>
            <a:ln w="14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3832226" y="2286000"/>
              <a:ext cx="145874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700" dirty="0">
                  <a:solidFill>
                    <a:srgbClr val="000000"/>
                  </a:solidFill>
                  <a:latin typeface="Bitstream Vera Sans"/>
                </a:rPr>
                <a:t>L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3759201" y="2784475"/>
              <a:ext cx="246862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Bitstream Vera Sans"/>
                </a:rPr>
                <a:t>25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28" name="Freeform 23"/>
            <p:cNvSpPr>
              <a:spLocks/>
            </p:cNvSpPr>
            <p:nvPr/>
          </p:nvSpPr>
          <p:spPr bwMode="auto">
            <a:xfrm>
              <a:off x="4184651" y="2084388"/>
              <a:ext cx="4379913" cy="174625"/>
            </a:xfrm>
            <a:custGeom>
              <a:avLst/>
              <a:gdLst>
                <a:gd name="T0" fmla="*/ 0 w 4451"/>
                <a:gd name="T1" fmla="*/ 166 h 179"/>
                <a:gd name="T2" fmla="*/ 168 w 4451"/>
                <a:gd name="T3" fmla="*/ 88 h 179"/>
                <a:gd name="T4" fmla="*/ 2070 w 4451"/>
                <a:gd name="T5" fmla="*/ 88 h 179"/>
                <a:gd name="T6" fmla="*/ 2221 w 4451"/>
                <a:gd name="T7" fmla="*/ 0 h 179"/>
                <a:gd name="T8" fmla="*/ 2349 w 4451"/>
                <a:gd name="T9" fmla="*/ 99 h 179"/>
                <a:gd name="T10" fmla="*/ 4276 w 4451"/>
                <a:gd name="T11" fmla="*/ 99 h 179"/>
                <a:gd name="T12" fmla="*/ 4451 w 4451"/>
                <a:gd name="T13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51" h="179">
                  <a:moveTo>
                    <a:pt x="0" y="166"/>
                  </a:moveTo>
                  <a:lnTo>
                    <a:pt x="168" y="88"/>
                  </a:lnTo>
                  <a:lnTo>
                    <a:pt x="2070" y="88"/>
                  </a:lnTo>
                  <a:lnTo>
                    <a:pt x="2221" y="0"/>
                  </a:lnTo>
                  <a:lnTo>
                    <a:pt x="2349" y="99"/>
                  </a:lnTo>
                  <a:lnTo>
                    <a:pt x="4276" y="99"/>
                  </a:lnTo>
                  <a:lnTo>
                    <a:pt x="4451" y="179"/>
                  </a:lnTo>
                </a:path>
              </a:pathLst>
            </a:custGeom>
            <a:noFill/>
            <a:ln w="17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4179888" y="2784475"/>
              <a:ext cx="246862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Bitstream Vera Sans"/>
                </a:rPr>
                <a:t>24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2986088" y="2286000"/>
              <a:ext cx="4664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000000"/>
                  </a:solidFill>
                  <a:latin typeface="Bitstream Vera Sans"/>
                </a:rPr>
                <a:t>101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8431213" y="2738438"/>
              <a:ext cx="123432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Bitstream Vera Sans"/>
                </a:rPr>
                <a:t>1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6148388" y="1731963"/>
              <a:ext cx="298159" cy="353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300">
                  <a:solidFill>
                    <a:srgbClr val="000000"/>
                  </a:solidFill>
                  <a:latin typeface="Bitstream Vera Sans"/>
                </a:rPr>
                <a:t>24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1960563" y="2295525"/>
              <a:ext cx="688009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700">
                  <a:solidFill>
                    <a:srgbClr val="000000"/>
                  </a:solidFill>
                  <a:latin typeface="Bitstream Vera Sans"/>
                </a:rPr>
                <a:t>cond</a:t>
              </a:r>
              <a:endParaRPr lang="en-US"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146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Branch</a:t>
            </a:r>
            <a:r>
              <a:rPr lang="fr-FR" dirty="0">
                <a:solidFill>
                  <a:schemeClr val="tx1"/>
                </a:solidFill>
              </a:rPr>
              <a:t> Instructions - II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14600" y="1600200"/>
            <a:ext cx="7416800" cy="426720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What does the </a:t>
            </a:r>
            <a:r>
              <a:rPr lang="en-US" dirty="0">
                <a:solidFill>
                  <a:srgbClr val="00B050"/>
                </a:solidFill>
                <a:latin typeface="Calibri" panose="020F0502020204030204" pitchFamily="34" charset="0"/>
              </a:rPr>
              <a:t>processor</a:t>
            </a:r>
            <a:r>
              <a:rPr lang="en-US" dirty="0">
                <a:latin typeface="Calibri" panose="020F0502020204030204" pitchFamily="34" charset="0"/>
              </a:rPr>
              <a:t> do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Expands</a:t>
            </a:r>
            <a:r>
              <a:rPr lang="en-US" dirty="0">
                <a:latin typeface="Calibri" panose="020F0502020204030204" pitchFamily="34" charset="0"/>
              </a:rPr>
              <a:t> the offset to 32 bits (with proper sign extensions)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</a:rPr>
              <a:t>Shifts</a:t>
            </a:r>
            <a:r>
              <a:rPr lang="en-US" dirty="0">
                <a:latin typeface="Calibri" panose="020F0502020204030204" pitchFamily="34" charset="0"/>
              </a:rPr>
              <a:t> it to the left by 2 bits (because offset is in terms of memory words)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Adds</a:t>
            </a:r>
            <a:r>
              <a:rPr lang="en-US" dirty="0">
                <a:latin typeface="Calibri" panose="020F0502020204030204" pitchFamily="34" charset="0"/>
              </a:rPr>
              <a:t> it to PC + 8 to generate the branch target</a:t>
            </a:r>
          </a:p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Why, PC + 8 ?</a:t>
            </a:r>
          </a:p>
          <a:p>
            <a:pPr lvl="1">
              <a:buSzPct val="100000"/>
              <a:buFont typeface="Symbol" panose="05050102010706020507" pitchFamily="18" charset="2"/>
              <a:buChar char="*"/>
            </a:pPr>
            <a:r>
              <a:rPr lang="en-US" dirty="0">
                <a:latin typeface="Calibri" panose="020F0502020204030204" pitchFamily="34" charset="0"/>
              </a:rPr>
              <a:t>Read chapter 9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1"/>
          <p:cNvSpPr txBox="1">
            <a:spLocks/>
          </p:cNvSpPr>
          <p:nvPr/>
        </p:nvSpPr>
        <p:spPr bwMode="auto">
          <a:xfrm>
            <a:off x="3048000" y="1828801"/>
            <a:ext cx="6096000" cy="353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ctr" rtl="0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1pPr>
            <a:lvl2pPr marL="864000" marR="0" lvl="1" indent="-324000" algn="ctr" rtl="0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2pPr>
            <a:lvl3pPr marL="1295999" marR="0" lvl="2" indent="-288000" algn="ctr" rtl="0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3pPr>
            <a:lvl4pPr marL="1728000" marR="0" lvl="3" indent="-216000" algn="ctr" rtl="0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4pPr>
            <a:lvl5pPr marL="2160000" marR="0" lvl="4" indent="-216000" algn="ctr" rtl="0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5pPr>
            <a:lvl6pPr marL="2514600" marR="0" lvl="5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6pPr>
            <a:lvl7pPr marL="2971800" marR="0" lvl="6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7pPr>
            <a:lvl8pPr marL="3429000" marR="0" lvl="7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8pPr>
            <a:lvl9pPr marL="3886200" marR="0" lvl="8" indent="-228600" algn="ctr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4" charset="0"/>
                <a:ea typeface="Microsoft YaHei" pitchFamily="2"/>
                <a:cs typeface="Mangal" pitchFamily="2"/>
              </a:defRPr>
            </a:lvl9pPr>
          </a:lstStyle>
          <a:p>
            <a:pPr marL="0" indent="0" hangingPunct="0">
              <a:spcBef>
                <a:spcPct val="0"/>
              </a:spcBef>
              <a:spcAft>
                <a:spcPts val="1413"/>
              </a:spcAft>
              <a:buNone/>
            </a:pPr>
            <a:r>
              <a:rPr lang="en-IN" sz="9600" dirty="0">
                <a:latin typeface="Times New Roman" panose="02020603050405020304" pitchFamily="18" charset="0"/>
                <a:ea typeface="Microsoft YaHei"/>
                <a:cs typeface="Times New Roman" panose="02020603050405020304" pitchFamily="18" charset="0"/>
              </a:rPr>
              <a:t>THE END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146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>
                <a:solidFill>
                  <a:schemeClr val="tx1"/>
                </a:solidFill>
              </a:rPr>
              <a:t>Data Transfer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870200" y="4443413"/>
            <a:ext cx="7416800" cy="1301750"/>
          </a:xfrm>
        </p:spPr>
        <p:txBody>
          <a:bodyPr vert="horz" lIns="0" tIns="0" rIns="0" bIns="0" rtlCol="0">
            <a:normAutofit/>
          </a:bodyPr>
          <a:lstStyle>
            <a:def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marR="0" lvl="0" indent="-324000" algn="l" hangingPunct="1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tabLst/>
              <a:defRPr lang="fr-FR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marR="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tabLst/>
              <a:defRPr lang="fr-FR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marR="0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marR="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marR="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marR="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marR="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marR="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marR="0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fr-FR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SzPct val="100000"/>
              <a:buFont typeface="Symbol" panose="05050102010706020507" pitchFamily="18" charset="2"/>
              <a:buChar char="*"/>
            </a:pPr>
            <a:r>
              <a:rPr lang="en-US" dirty="0" err="1">
                <a:latin typeface="Calibri" panose="020F0502020204030204" pitchFamily="34" charset="0"/>
              </a:rPr>
              <a:t>mov</a:t>
            </a:r>
            <a:r>
              <a:rPr lang="en-US" dirty="0">
                <a:latin typeface="Calibri" panose="020F0502020204030204" pitchFamily="34" charset="0"/>
              </a:rPr>
              <a:t> and </a:t>
            </a:r>
            <a:r>
              <a:rPr lang="en-US" dirty="0" err="1">
                <a:latin typeface="Calibri" panose="020F0502020204030204" pitchFamily="34" charset="0"/>
              </a:rPr>
              <a:t>mvn</a:t>
            </a:r>
            <a:r>
              <a:rPr lang="en-US" dirty="0">
                <a:latin typeface="Calibri" panose="020F0502020204030204" pitchFamily="34" charset="0"/>
              </a:rPr>
              <a:t> (move not)</a:t>
            </a: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 bwMode="auto">
          <a:xfrm>
            <a:off x="3089275" y="2057400"/>
            <a:ext cx="6148388" cy="1790700"/>
            <a:chOff x="1258" y="1536"/>
            <a:chExt cx="3873" cy="1128"/>
          </a:xfrm>
        </p:grpSpPr>
        <p:sp>
          <p:nvSpPr>
            <p:cNvPr id="8" name="AutoShape 5"/>
            <p:cNvSpPr>
              <a:spLocks noChangeAspect="1" noChangeArrowheads="1" noTextEdit="1"/>
            </p:cNvSpPr>
            <p:nvPr/>
          </p:nvSpPr>
          <p:spPr bwMode="auto">
            <a:xfrm>
              <a:off x="1258" y="1536"/>
              <a:ext cx="3873" cy="1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 noEditPoints="1"/>
            </p:cNvSpPr>
            <p:nvPr/>
          </p:nvSpPr>
          <p:spPr bwMode="auto">
            <a:xfrm>
              <a:off x="1280" y="1558"/>
              <a:ext cx="3821" cy="240"/>
            </a:xfrm>
            <a:custGeom>
              <a:avLst/>
              <a:gdLst>
                <a:gd name="T0" fmla="*/ 0 w 350"/>
                <a:gd name="T1" fmla="*/ 0 h 22"/>
                <a:gd name="T2" fmla="*/ 350 w 350"/>
                <a:gd name="T3" fmla="*/ 0 h 22"/>
                <a:gd name="T4" fmla="*/ 0 w 350"/>
                <a:gd name="T5" fmla="*/ 4 h 22"/>
                <a:gd name="T6" fmla="*/ 350 w 350"/>
                <a:gd name="T7" fmla="*/ 4 h 22"/>
                <a:gd name="T8" fmla="*/ 0 w 350"/>
                <a:gd name="T9" fmla="*/ 22 h 22"/>
                <a:gd name="T10" fmla="*/ 0 w 350"/>
                <a:gd name="T11" fmla="*/ 4 h 22"/>
                <a:gd name="T12" fmla="*/ 4 w 350"/>
                <a:gd name="T13" fmla="*/ 22 h 22"/>
                <a:gd name="T14" fmla="*/ 4 w 350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0" h="22">
                  <a:moveTo>
                    <a:pt x="0" y="0"/>
                  </a:moveTo>
                  <a:lnTo>
                    <a:pt x="350" y="0"/>
                  </a:lnTo>
                  <a:moveTo>
                    <a:pt x="0" y="4"/>
                  </a:moveTo>
                  <a:lnTo>
                    <a:pt x="350" y="4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422" y="1590"/>
              <a:ext cx="69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V="1">
              <a:off x="2961" y="1601"/>
              <a:ext cx="0" cy="197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3059" y="1590"/>
              <a:ext cx="605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V="1">
              <a:off x="3987" y="1601"/>
              <a:ext cx="0" cy="197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4096" y="1590"/>
              <a:ext cx="82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5" name="Freeform 13"/>
            <p:cNvSpPr>
              <a:spLocks noEditPoints="1"/>
            </p:cNvSpPr>
            <p:nvPr/>
          </p:nvSpPr>
          <p:spPr bwMode="auto">
            <a:xfrm>
              <a:off x="1280" y="1601"/>
              <a:ext cx="3821" cy="393"/>
            </a:xfrm>
            <a:custGeom>
              <a:avLst/>
              <a:gdLst>
                <a:gd name="T0" fmla="*/ 346 w 350"/>
                <a:gd name="T1" fmla="*/ 18 h 36"/>
                <a:gd name="T2" fmla="*/ 346 w 350"/>
                <a:gd name="T3" fmla="*/ 0 h 36"/>
                <a:gd name="T4" fmla="*/ 350 w 350"/>
                <a:gd name="T5" fmla="*/ 18 h 36"/>
                <a:gd name="T6" fmla="*/ 350 w 350"/>
                <a:gd name="T7" fmla="*/ 0 h 36"/>
                <a:gd name="T8" fmla="*/ 0 w 350"/>
                <a:gd name="T9" fmla="*/ 18 h 36"/>
                <a:gd name="T10" fmla="*/ 350 w 350"/>
                <a:gd name="T11" fmla="*/ 18 h 36"/>
                <a:gd name="T12" fmla="*/ 0 w 350"/>
                <a:gd name="T13" fmla="*/ 36 h 36"/>
                <a:gd name="T14" fmla="*/ 0 w 350"/>
                <a:gd name="T15" fmla="*/ 18 h 36"/>
                <a:gd name="T16" fmla="*/ 4 w 350"/>
                <a:gd name="T17" fmla="*/ 36 h 36"/>
                <a:gd name="T18" fmla="*/ 4 w 350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0" h="36">
                  <a:moveTo>
                    <a:pt x="346" y="18"/>
                  </a:moveTo>
                  <a:lnTo>
                    <a:pt x="346" y="0"/>
                  </a:lnTo>
                  <a:moveTo>
                    <a:pt x="350" y="18"/>
                  </a:moveTo>
                  <a:lnTo>
                    <a:pt x="350" y="0"/>
                  </a:lnTo>
                  <a:moveTo>
                    <a:pt x="0" y="18"/>
                  </a:moveTo>
                  <a:lnTo>
                    <a:pt x="350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1422" y="1896"/>
              <a:ext cx="133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 err="1">
                  <a:solidFill>
                    <a:srgbClr val="1A1B1C"/>
                  </a:solidFill>
                  <a:latin typeface="Times New Roman" pitchFamily="18" charset="0"/>
                </a:rPr>
                <a:t>mov</a:t>
              </a:r>
              <a:r>
                <a:rPr lang="en-US" sz="2100" dirty="0">
                  <a:solidFill>
                    <a:srgbClr val="1A1B1C"/>
                  </a:solidFill>
                  <a:latin typeface="Times New Roman" pitchFamily="18" charset="0"/>
                </a:rPr>
                <a:t> </a:t>
              </a:r>
              <a:r>
                <a:rPr lang="en-US" sz="2100" i="1" dirty="0" err="1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en-US" sz="2100" dirty="0">
                  <a:solidFill>
                    <a:srgbClr val="1A1B1C"/>
                  </a:solidFill>
                  <a:latin typeface="Times New Roman" pitchFamily="18" charset="0"/>
                </a:rPr>
                <a:t>, (</a:t>
              </a:r>
              <a:r>
                <a:rPr lang="en-US" sz="2100" i="1" dirty="0" err="1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en-US" sz="2100" i="1" dirty="0">
                  <a:solidFill>
                    <a:srgbClr val="1A1B1C"/>
                  </a:solidFill>
                  <a:latin typeface="Times New Roman" pitchFamily="18" charset="0"/>
                </a:rPr>
                <a:t>/</a:t>
              </a:r>
              <a:r>
                <a:rPr lang="en-US" sz="2100" i="1" dirty="0" err="1">
                  <a:solidFill>
                    <a:srgbClr val="1A1B1C"/>
                  </a:solidFill>
                  <a:latin typeface="Times New Roman" pitchFamily="18" charset="0"/>
                </a:rPr>
                <a:t>imm</a:t>
              </a:r>
              <a:r>
                <a:rPr lang="en-US" sz="2100" dirty="0">
                  <a:solidFill>
                    <a:srgbClr val="1A1B1C"/>
                  </a:solidFill>
                  <a:latin typeface="Times New Roman" pitchFamily="18" charset="0"/>
                </a:rPr>
                <a:t>)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V="1">
              <a:off x="2961" y="1798"/>
              <a:ext cx="0" cy="196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3059" y="1798"/>
              <a:ext cx="71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 err="1">
                  <a:solidFill>
                    <a:srgbClr val="1A1B1C"/>
                  </a:solidFill>
                  <a:latin typeface="Times New Roman" pitchFamily="18" charset="0"/>
                </a:rPr>
                <a:t>mov</a:t>
              </a:r>
              <a:r>
                <a:rPr lang="en-US" sz="2100" dirty="0">
                  <a:solidFill>
                    <a:srgbClr val="1A1B1C"/>
                  </a:solidFill>
                  <a:latin typeface="Times New Roman" pitchFamily="18" charset="0"/>
                </a:rPr>
                <a:t> r1, r2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V="1">
              <a:off x="3987" y="1798"/>
              <a:ext cx="0" cy="196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4096" y="1798"/>
              <a:ext cx="537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>
                  <a:solidFill>
                    <a:srgbClr val="1A1B1C"/>
                  </a:solidFill>
                  <a:latin typeface="Times New Roman" pitchFamily="18" charset="0"/>
                </a:rPr>
                <a:t>r1 ← r2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9" name="Freeform 27"/>
            <p:cNvSpPr>
              <a:spLocks noEditPoints="1"/>
            </p:cNvSpPr>
            <p:nvPr/>
          </p:nvSpPr>
          <p:spPr bwMode="auto">
            <a:xfrm>
              <a:off x="1280" y="1798"/>
              <a:ext cx="3821" cy="404"/>
            </a:xfrm>
            <a:custGeom>
              <a:avLst/>
              <a:gdLst>
                <a:gd name="T0" fmla="*/ 346 w 350"/>
                <a:gd name="T1" fmla="*/ 18 h 37"/>
                <a:gd name="T2" fmla="*/ 346 w 350"/>
                <a:gd name="T3" fmla="*/ 0 h 37"/>
                <a:gd name="T4" fmla="*/ 350 w 350"/>
                <a:gd name="T5" fmla="*/ 18 h 37"/>
                <a:gd name="T6" fmla="*/ 350 w 350"/>
                <a:gd name="T7" fmla="*/ 0 h 37"/>
                <a:gd name="T8" fmla="*/ 154 w 350"/>
                <a:gd name="T9" fmla="*/ 19 h 37"/>
                <a:gd name="T10" fmla="*/ 350 w 350"/>
                <a:gd name="T11" fmla="*/ 19 h 37"/>
                <a:gd name="T12" fmla="*/ 0 w 350"/>
                <a:gd name="T13" fmla="*/ 37 h 37"/>
                <a:gd name="T14" fmla="*/ 0 w 350"/>
                <a:gd name="T15" fmla="*/ 18 h 37"/>
                <a:gd name="T16" fmla="*/ 4 w 350"/>
                <a:gd name="T17" fmla="*/ 37 h 37"/>
                <a:gd name="T18" fmla="*/ 4 w 350"/>
                <a:gd name="T19" fmla="*/ 18 h 37"/>
                <a:gd name="T20" fmla="*/ 154 w 350"/>
                <a:gd name="T21" fmla="*/ 37 h 37"/>
                <a:gd name="T22" fmla="*/ 154 w 350"/>
                <a:gd name="T23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" h="37">
                  <a:moveTo>
                    <a:pt x="346" y="18"/>
                  </a:moveTo>
                  <a:lnTo>
                    <a:pt x="346" y="0"/>
                  </a:lnTo>
                  <a:moveTo>
                    <a:pt x="350" y="18"/>
                  </a:moveTo>
                  <a:lnTo>
                    <a:pt x="350" y="0"/>
                  </a:lnTo>
                  <a:moveTo>
                    <a:pt x="154" y="19"/>
                  </a:moveTo>
                  <a:lnTo>
                    <a:pt x="350" y="19"/>
                  </a:lnTo>
                  <a:moveTo>
                    <a:pt x="0" y="37"/>
                  </a:moveTo>
                  <a:lnTo>
                    <a:pt x="0" y="18"/>
                  </a:lnTo>
                  <a:moveTo>
                    <a:pt x="4" y="37"/>
                  </a:moveTo>
                  <a:lnTo>
                    <a:pt x="4" y="18"/>
                  </a:lnTo>
                  <a:moveTo>
                    <a:pt x="154" y="37"/>
                  </a:moveTo>
                  <a:lnTo>
                    <a:pt x="154" y="18"/>
                  </a:lnTo>
                </a:path>
              </a:pathLst>
            </a:cu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3059" y="1994"/>
              <a:ext cx="74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 err="1">
                  <a:solidFill>
                    <a:srgbClr val="1A1B1C"/>
                  </a:solidFill>
                  <a:latin typeface="Times New Roman" pitchFamily="18" charset="0"/>
                </a:rPr>
                <a:t>mov</a:t>
              </a:r>
              <a:r>
                <a:rPr lang="en-US" sz="2100" dirty="0">
                  <a:solidFill>
                    <a:srgbClr val="1A1B1C"/>
                  </a:solidFill>
                  <a:latin typeface="Times New Roman" pitchFamily="18" charset="0"/>
                </a:rPr>
                <a:t> r1, #3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 flipV="1">
              <a:off x="3987" y="1994"/>
              <a:ext cx="0" cy="208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" name="Rectangle 30"/>
            <p:cNvSpPr>
              <a:spLocks noChangeArrowheads="1"/>
            </p:cNvSpPr>
            <p:nvPr/>
          </p:nvSpPr>
          <p:spPr bwMode="auto">
            <a:xfrm>
              <a:off x="4096" y="1994"/>
              <a:ext cx="481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>
                  <a:solidFill>
                    <a:srgbClr val="1A1B1C"/>
                  </a:solidFill>
                  <a:latin typeface="Times New Roman" pitchFamily="18" charset="0"/>
                </a:rPr>
                <a:t>r1 ← 3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053" name="Freeform 33"/>
            <p:cNvSpPr>
              <a:spLocks noEditPoints="1"/>
            </p:cNvSpPr>
            <p:nvPr/>
          </p:nvSpPr>
          <p:spPr bwMode="auto">
            <a:xfrm>
              <a:off x="1280" y="1994"/>
              <a:ext cx="3821" cy="404"/>
            </a:xfrm>
            <a:custGeom>
              <a:avLst/>
              <a:gdLst>
                <a:gd name="T0" fmla="*/ 346 w 350"/>
                <a:gd name="T1" fmla="*/ 19 h 37"/>
                <a:gd name="T2" fmla="*/ 346 w 350"/>
                <a:gd name="T3" fmla="*/ 0 h 37"/>
                <a:gd name="T4" fmla="*/ 350 w 350"/>
                <a:gd name="T5" fmla="*/ 19 h 37"/>
                <a:gd name="T6" fmla="*/ 350 w 350"/>
                <a:gd name="T7" fmla="*/ 0 h 37"/>
                <a:gd name="T8" fmla="*/ 0 w 350"/>
                <a:gd name="T9" fmla="*/ 19 h 37"/>
                <a:gd name="T10" fmla="*/ 350 w 350"/>
                <a:gd name="T11" fmla="*/ 19 h 37"/>
                <a:gd name="T12" fmla="*/ 0 w 350"/>
                <a:gd name="T13" fmla="*/ 37 h 37"/>
                <a:gd name="T14" fmla="*/ 0 w 350"/>
                <a:gd name="T15" fmla="*/ 19 h 37"/>
                <a:gd name="T16" fmla="*/ 4 w 350"/>
                <a:gd name="T17" fmla="*/ 37 h 37"/>
                <a:gd name="T18" fmla="*/ 4 w 350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0" h="37">
                  <a:moveTo>
                    <a:pt x="346" y="19"/>
                  </a:moveTo>
                  <a:lnTo>
                    <a:pt x="346" y="0"/>
                  </a:lnTo>
                  <a:moveTo>
                    <a:pt x="350" y="19"/>
                  </a:moveTo>
                  <a:lnTo>
                    <a:pt x="350" y="0"/>
                  </a:lnTo>
                  <a:moveTo>
                    <a:pt x="0" y="19"/>
                  </a:moveTo>
                  <a:lnTo>
                    <a:pt x="350" y="19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" name="Line 41"/>
            <p:cNvSpPr>
              <a:spLocks noChangeShapeType="1"/>
            </p:cNvSpPr>
            <p:nvPr/>
          </p:nvSpPr>
          <p:spPr bwMode="auto">
            <a:xfrm flipV="1">
              <a:off x="2961" y="2202"/>
              <a:ext cx="0" cy="196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2" name="Rectangle 42"/>
            <p:cNvSpPr>
              <a:spLocks noChangeArrowheads="1"/>
            </p:cNvSpPr>
            <p:nvPr/>
          </p:nvSpPr>
          <p:spPr bwMode="auto">
            <a:xfrm>
              <a:off x="3059" y="2202"/>
              <a:ext cx="71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 err="1">
                  <a:solidFill>
                    <a:srgbClr val="1A1B1C"/>
                  </a:solidFill>
                  <a:latin typeface="Times New Roman" pitchFamily="18" charset="0"/>
                </a:rPr>
                <a:t>mvn</a:t>
              </a:r>
              <a:r>
                <a:rPr lang="en-US" sz="2100" dirty="0">
                  <a:solidFill>
                    <a:srgbClr val="1A1B1C"/>
                  </a:solidFill>
                  <a:latin typeface="Times New Roman" pitchFamily="18" charset="0"/>
                </a:rPr>
                <a:t> r1, r2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063" name="Line 43"/>
            <p:cNvSpPr>
              <a:spLocks noChangeShapeType="1"/>
            </p:cNvSpPr>
            <p:nvPr/>
          </p:nvSpPr>
          <p:spPr bwMode="auto">
            <a:xfrm flipV="1">
              <a:off x="3987" y="2202"/>
              <a:ext cx="0" cy="196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4" name="Rectangle 44"/>
            <p:cNvSpPr>
              <a:spLocks noChangeArrowheads="1"/>
            </p:cNvSpPr>
            <p:nvPr/>
          </p:nvSpPr>
          <p:spPr bwMode="auto">
            <a:xfrm>
              <a:off x="4096" y="2202"/>
              <a:ext cx="701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>
                  <a:solidFill>
                    <a:srgbClr val="1A1B1C"/>
                  </a:solidFill>
                  <a:latin typeface="Times New Roman" pitchFamily="18" charset="0"/>
                </a:rPr>
                <a:t>r1 ← ∼ r2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067" name="Freeform 47"/>
            <p:cNvSpPr>
              <a:spLocks noEditPoints="1"/>
            </p:cNvSpPr>
            <p:nvPr/>
          </p:nvSpPr>
          <p:spPr bwMode="auto">
            <a:xfrm>
              <a:off x="1280" y="2202"/>
              <a:ext cx="3821" cy="393"/>
            </a:xfrm>
            <a:custGeom>
              <a:avLst/>
              <a:gdLst>
                <a:gd name="T0" fmla="*/ 346 w 350"/>
                <a:gd name="T1" fmla="*/ 18 h 36"/>
                <a:gd name="T2" fmla="*/ 346 w 350"/>
                <a:gd name="T3" fmla="*/ 0 h 36"/>
                <a:gd name="T4" fmla="*/ 350 w 350"/>
                <a:gd name="T5" fmla="*/ 18 h 36"/>
                <a:gd name="T6" fmla="*/ 350 w 350"/>
                <a:gd name="T7" fmla="*/ 0 h 36"/>
                <a:gd name="T8" fmla="*/ 154 w 350"/>
                <a:gd name="T9" fmla="*/ 18 h 36"/>
                <a:gd name="T10" fmla="*/ 350 w 350"/>
                <a:gd name="T11" fmla="*/ 18 h 36"/>
                <a:gd name="T12" fmla="*/ 0 w 350"/>
                <a:gd name="T13" fmla="*/ 36 h 36"/>
                <a:gd name="T14" fmla="*/ 0 w 350"/>
                <a:gd name="T15" fmla="*/ 18 h 36"/>
                <a:gd name="T16" fmla="*/ 4 w 350"/>
                <a:gd name="T17" fmla="*/ 36 h 36"/>
                <a:gd name="T18" fmla="*/ 4 w 350"/>
                <a:gd name="T19" fmla="*/ 18 h 36"/>
                <a:gd name="T20" fmla="*/ 154 w 350"/>
                <a:gd name="T21" fmla="*/ 36 h 36"/>
                <a:gd name="T22" fmla="*/ 154 w 350"/>
                <a:gd name="T23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" h="36">
                  <a:moveTo>
                    <a:pt x="346" y="18"/>
                  </a:moveTo>
                  <a:lnTo>
                    <a:pt x="346" y="0"/>
                  </a:lnTo>
                  <a:moveTo>
                    <a:pt x="350" y="18"/>
                  </a:moveTo>
                  <a:lnTo>
                    <a:pt x="350" y="0"/>
                  </a:lnTo>
                  <a:moveTo>
                    <a:pt x="154" y="18"/>
                  </a:moveTo>
                  <a:lnTo>
                    <a:pt x="350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  <a:moveTo>
                    <a:pt x="154" y="36"/>
                  </a:moveTo>
                  <a:lnTo>
                    <a:pt x="154" y="18"/>
                  </a:lnTo>
                </a:path>
              </a:pathLst>
            </a:cu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" name="Rectangle 48"/>
            <p:cNvSpPr>
              <a:spLocks noChangeArrowheads="1"/>
            </p:cNvSpPr>
            <p:nvPr/>
          </p:nvSpPr>
          <p:spPr bwMode="auto">
            <a:xfrm>
              <a:off x="3059" y="2398"/>
              <a:ext cx="74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 err="1">
                  <a:solidFill>
                    <a:srgbClr val="1A1B1C"/>
                  </a:solidFill>
                  <a:latin typeface="Times New Roman" pitchFamily="18" charset="0"/>
                </a:rPr>
                <a:t>mvn</a:t>
              </a:r>
              <a:r>
                <a:rPr lang="en-US" sz="2100" dirty="0">
                  <a:solidFill>
                    <a:srgbClr val="1A1B1C"/>
                  </a:solidFill>
                  <a:latin typeface="Times New Roman" pitchFamily="18" charset="0"/>
                </a:rPr>
                <a:t> r1, #3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069" name="Line 49"/>
            <p:cNvSpPr>
              <a:spLocks noChangeShapeType="1"/>
            </p:cNvSpPr>
            <p:nvPr/>
          </p:nvSpPr>
          <p:spPr bwMode="auto">
            <a:xfrm flipV="1">
              <a:off x="3987" y="2398"/>
              <a:ext cx="0" cy="197"/>
            </a:xfrm>
            <a:prstGeom prst="line">
              <a:avLst/>
            </a:pr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0" name="Rectangle 50"/>
            <p:cNvSpPr>
              <a:spLocks noChangeArrowheads="1"/>
            </p:cNvSpPr>
            <p:nvPr/>
          </p:nvSpPr>
          <p:spPr bwMode="auto">
            <a:xfrm>
              <a:off x="4096" y="2398"/>
              <a:ext cx="64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>
                  <a:solidFill>
                    <a:srgbClr val="1A1B1C"/>
                  </a:solidFill>
                  <a:latin typeface="Times New Roman" pitchFamily="18" charset="0"/>
                </a:rPr>
                <a:t>r1 ← ∼ 3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073" name="Freeform 53"/>
            <p:cNvSpPr>
              <a:spLocks noEditPoints="1"/>
            </p:cNvSpPr>
            <p:nvPr/>
          </p:nvSpPr>
          <p:spPr bwMode="auto">
            <a:xfrm>
              <a:off x="1280" y="2398"/>
              <a:ext cx="3821" cy="240"/>
            </a:xfrm>
            <a:custGeom>
              <a:avLst/>
              <a:gdLst>
                <a:gd name="T0" fmla="*/ 346 w 350"/>
                <a:gd name="T1" fmla="*/ 18 h 22"/>
                <a:gd name="T2" fmla="*/ 346 w 350"/>
                <a:gd name="T3" fmla="*/ 0 h 22"/>
                <a:gd name="T4" fmla="*/ 350 w 350"/>
                <a:gd name="T5" fmla="*/ 18 h 22"/>
                <a:gd name="T6" fmla="*/ 350 w 350"/>
                <a:gd name="T7" fmla="*/ 0 h 22"/>
                <a:gd name="T8" fmla="*/ 0 w 350"/>
                <a:gd name="T9" fmla="*/ 18 h 22"/>
                <a:gd name="T10" fmla="*/ 350 w 350"/>
                <a:gd name="T11" fmla="*/ 18 h 22"/>
                <a:gd name="T12" fmla="*/ 0 w 350"/>
                <a:gd name="T13" fmla="*/ 22 h 22"/>
                <a:gd name="T14" fmla="*/ 350 w 350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0" h="22">
                  <a:moveTo>
                    <a:pt x="346" y="18"/>
                  </a:moveTo>
                  <a:lnTo>
                    <a:pt x="346" y="0"/>
                  </a:lnTo>
                  <a:moveTo>
                    <a:pt x="350" y="18"/>
                  </a:moveTo>
                  <a:lnTo>
                    <a:pt x="350" y="0"/>
                  </a:lnTo>
                  <a:moveTo>
                    <a:pt x="0" y="18"/>
                  </a:moveTo>
                  <a:lnTo>
                    <a:pt x="350" y="18"/>
                  </a:lnTo>
                  <a:moveTo>
                    <a:pt x="0" y="22"/>
                  </a:moveTo>
                  <a:lnTo>
                    <a:pt x="350" y="22"/>
                  </a:lnTo>
                </a:path>
              </a:pathLst>
            </a:custGeom>
            <a:noFill/>
            <a:ln w="11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14"/>
            <p:cNvSpPr>
              <a:spLocks noChangeArrowheads="1"/>
            </p:cNvSpPr>
            <p:nvPr/>
          </p:nvSpPr>
          <p:spPr bwMode="auto">
            <a:xfrm>
              <a:off x="1430" y="2311"/>
              <a:ext cx="1321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 err="1">
                  <a:solidFill>
                    <a:srgbClr val="1A1B1C"/>
                  </a:solidFill>
                  <a:latin typeface="Times New Roman" pitchFamily="18" charset="0"/>
                </a:rPr>
                <a:t>mvn</a:t>
              </a:r>
              <a:r>
                <a:rPr lang="en-US" sz="2100" dirty="0">
                  <a:solidFill>
                    <a:srgbClr val="1A1B1C"/>
                  </a:solidFill>
                  <a:latin typeface="Times New Roman" pitchFamily="18" charset="0"/>
                </a:rPr>
                <a:t> </a:t>
              </a:r>
              <a:r>
                <a:rPr lang="en-US" sz="2100" i="1" dirty="0" err="1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en-US" sz="2100" dirty="0">
                  <a:solidFill>
                    <a:srgbClr val="1A1B1C"/>
                  </a:solidFill>
                  <a:latin typeface="Times New Roman" pitchFamily="18" charset="0"/>
                </a:rPr>
                <a:t>, (</a:t>
              </a:r>
              <a:r>
                <a:rPr lang="en-US" sz="2100" i="1" dirty="0" err="1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en-US" sz="2100" i="1" dirty="0">
                  <a:solidFill>
                    <a:srgbClr val="1A1B1C"/>
                  </a:solidFill>
                  <a:latin typeface="Times New Roman" pitchFamily="18" charset="0"/>
                </a:rPr>
                <a:t>/</a:t>
              </a:r>
              <a:r>
                <a:rPr lang="en-US" sz="2100" i="1" dirty="0" err="1">
                  <a:solidFill>
                    <a:srgbClr val="1A1B1C"/>
                  </a:solidFill>
                  <a:latin typeface="Times New Roman" pitchFamily="18" charset="0"/>
                </a:rPr>
                <a:t>imm</a:t>
              </a:r>
              <a:r>
                <a:rPr lang="en-US" sz="2100" dirty="0">
                  <a:solidFill>
                    <a:srgbClr val="1A1B1C"/>
                  </a:solidFill>
                  <a:latin typeface="Times New Roman" pitchFamily="18" charset="0"/>
                </a:rPr>
                <a:t>)</a:t>
              </a:r>
              <a:endParaRPr lang="en-US" dirty="0"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654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>
                <a:solidFill>
                  <a:schemeClr val="tx1"/>
                </a:solidFill>
              </a:rPr>
              <a:t>Arithmetic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90800" y="3963988"/>
            <a:ext cx="7416800" cy="1446212"/>
          </a:xfrm>
        </p:spPr>
        <p:txBody>
          <a:bodyPr vert="horz" lIns="0" tIns="0" rIns="0" bIns="0" rtlCol="0">
            <a:normAutofit/>
          </a:bodyPr>
          <a:lstStyle/>
          <a:p>
            <a:pPr marL="432000" indent="-324000">
              <a:spcBef>
                <a:spcPts val="0"/>
              </a:spcBef>
              <a:spcAft>
                <a:spcPts val="1414"/>
              </a:spcAft>
              <a:buChar char="*"/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Microsoft YaHei" pitchFamily="2"/>
                <a:cs typeface="Mangal" pitchFamily="2"/>
              </a:rPr>
              <a:t>add, sub,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ea typeface="Microsoft YaHei" pitchFamily="2"/>
                <a:cs typeface="Mangal" pitchFamily="2"/>
              </a:rPr>
              <a:t>rsb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Microsoft YaHei" pitchFamily="2"/>
                <a:cs typeface="Mangal" pitchFamily="2"/>
              </a:rPr>
              <a:t> (reverse subtract)</a:t>
            </a:r>
          </a:p>
        </p:txBody>
      </p:sp>
      <p:grpSp>
        <p:nvGrpSpPr>
          <p:cNvPr id="7" name="Group 5"/>
          <p:cNvGrpSpPr>
            <a:grpSpLocks noChangeAspect="1"/>
          </p:cNvGrpSpPr>
          <p:nvPr/>
        </p:nvGrpSpPr>
        <p:grpSpPr bwMode="auto">
          <a:xfrm>
            <a:off x="3200400" y="2057401"/>
            <a:ext cx="6470650" cy="1393825"/>
            <a:chOff x="1056" y="1296"/>
            <a:chExt cx="4076" cy="878"/>
          </a:xfrm>
        </p:grpSpPr>
        <p:sp>
          <p:nvSpPr>
            <p:cNvPr id="8" name="AutoShape 4"/>
            <p:cNvSpPr>
              <a:spLocks noChangeAspect="1" noChangeArrowheads="1" noTextEdit="1"/>
            </p:cNvSpPr>
            <p:nvPr/>
          </p:nvSpPr>
          <p:spPr bwMode="auto">
            <a:xfrm>
              <a:off x="1056" y="1296"/>
              <a:ext cx="4076" cy="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1076" y="1316"/>
              <a:ext cx="4030" cy="225"/>
            </a:xfrm>
            <a:custGeom>
              <a:avLst/>
              <a:gdLst>
                <a:gd name="T0" fmla="*/ 0 w 394"/>
                <a:gd name="T1" fmla="*/ 0 h 22"/>
                <a:gd name="T2" fmla="*/ 394 w 394"/>
                <a:gd name="T3" fmla="*/ 0 h 22"/>
                <a:gd name="T4" fmla="*/ 0 w 394"/>
                <a:gd name="T5" fmla="*/ 3 h 22"/>
                <a:gd name="T6" fmla="*/ 394 w 394"/>
                <a:gd name="T7" fmla="*/ 3 h 22"/>
                <a:gd name="T8" fmla="*/ 0 w 394"/>
                <a:gd name="T9" fmla="*/ 22 h 22"/>
                <a:gd name="T10" fmla="*/ 0 w 394"/>
                <a:gd name="T11" fmla="*/ 4 h 22"/>
                <a:gd name="T12" fmla="*/ 4 w 394"/>
                <a:gd name="T13" fmla="*/ 22 h 22"/>
                <a:gd name="T14" fmla="*/ 4 w 394"/>
                <a:gd name="T15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4" h="22">
                  <a:moveTo>
                    <a:pt x="0" y="0"/>
                  </a:moveTo>
                  <a:lnTo>
                    <a:pt x="394" y="0"/>
                  </a:lnTo>
                  <a:moveTo>
                    <a:pt x="0" y="3"/>
                  </a:moveTo>
                  <a:lnTo>
                    <a:pt x="394" y="3"/>
                  </a:lnTo>
                  <a:moveTo>
                    <a:pt x="0" y="22"/>
                  </a:moveTo>
                  <a:lnTo>
                    <a:pt x="0" y="4"/>
                  </a:lnTo>
                  <a:moveTo>
                    <a:pt x="4" y="22"/>
                  </a:moveTo>
                  <a:lnTo>
                    <a:pt x="4" y="4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209" y="1347"/>
              <a:ext cx="62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dirty="0">
                  <a:solidFill>
                    <a:srgbClr val="1A1B1C"/>
                  </a:solidFill>
                  <a:latin typeface="Times New Roman" pitchFamily="18" charset="0"/>
                </a:rPr>
                <a:t>Semantics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2907" y="1357"/>
              <a:ext cx="0" cy="184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999" y="1347"/>
              <a:ext cx="5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Example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3991" y="1357"/>
              <a:ext cx="0" cy="184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093" y="1347"/>
              <a:ext cx="74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1A1B1C"/>
                  </a:solidFill>
                  <a:latin typeface="Times New Roman" pitchFamily="18" charset="0"/>
                </a:rPr>
                <a:t>Explanation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1076" y="1357"/>
              <a:ext cx="4030" cy="368"/>
            </a:xfrm>
            <a:custGeom>
              <a:avLst/>
              <a:gdLst>
                <a:gd name="T0" fmla="*/ 390 w 394"/>
                <a:gd name="T1" fmla="*/ 18 h 36"/>
                <a:gd name="T2" fmla="*/ 390 w 394"/>
                <a:gd name="T3" fmla="*/ 0 h 36"/>
                <a:gd name="T4" fmla="*/ 394 w 394"/>
                <a:gd name="T5" fmla="*/ 18 h 36"/>
                <a:gd name="T6" fmla="*/ 394 w 394"/>
                <a:gd name="T7" fmla="*/ 0 h 36"/>
                <a:gd name="T8" fmla="*/ 0 w 394"/>
                <a:gd name="T9" fmla="*/ 18 h 36"/>
                <a:gd name="T10" fmla="*/ 394 w 394"/>
                <a:gd name="T11" fmla="*/ 18 h 36"/>
                <a:gd name="T12" fmla="*/ 0 w 394"/>
                <a:gd name="T13" fmla="*/ 36 h 36"/>
                <a:gd name="T14" fmla="*/ 0 w 394"/>
                <a:gd name="T15" fmla="*/ 18 h 36"/>
                <a:gd name="T16" fmla="*/ 4 w 394"/>
                <a:gd name="T17" fmla="*/ 36 h 36"/>
                <a:gd name="T18" fmla="*/ 4 w 394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36">
                  <a:moveTo>
                    <a:pt x="390" y="18"/>
                  </a:moveTo>
                  <a:lnTo>
                    <a:pt x="390" y="0"/>
                  </a:lnTo>
                  <a:moveTo>
                    <a:pt x="394" y="18"/>
                  </a:moveTo>
                  <a:lnTo>
                    <a:pt x="394" y="0"/>
                  </a:lnTo>
                  <a:moveTo>
                    <a:pt x="0" y="18"/>
                  </a:moveTo>
                  <a:lnTo>
                    <a:pt x="394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V="1">
              <a:off x="2907" y="1541"/>
              <a:ext cx="0" cy="184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3991" y="1541"/>
              <a:ext cx="0" cy="184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5"/>
            <p:cNvSpPr>
              <a:spLocks noEditPoints="1"/>
            </p:cNvSpPr>
            <p:nvPr/>
          </p:nvSpPr>
          <p:spPr bwMode="auto">
            <a:xfrm>
              <a:off x="1076" y="1541"/>
              <a:ext cx="4030" cy="379"/>
            </a:xfrm>
            <a:custGeom>
              <a:avLst/>
              <a:gdLst>
                <a:gd name="T0" fmla="*/ 390 w 394"/>
                <a:gd name="T1" fmla="*/ 18 h 37"/>
                <a:gd name="T2" fmla="*/ 390 w 394"/>
                <a:gd name="T3" fmla="*/ 0 h 37"/>
                <a:gd name="T4" fmla="*/ 394 w 394"/>
                <a:gd name="T5" fmla="*/ 18 h 37"/>
                <a:gd name="T6" fmla="*/ 394 w 394"/>
                <a:gd name="T7" fmla="*/ 0 h 37"/>
                <a:gd name="T8" fmla="*/ 0 w 394"/>
                <a:gd name="T9" fmla="*/ 18 h 37"/>
                <a:gd name="T10" fmla="*/ 394 w 394"/>
                <a:gd name="T11" fmla="*/ 18 h 37"/>
                <a:gd name="T12" fmla="*/ 0 w 394"/>
                <a:gd name="T13" fmla="*/ 37 h 37"/>
                <a:gd name="T14" fmla="*/ 0 w 394"/>
                <a:gd name="T15" fmla="*/ 19 h 37"/>
                <a:gd name="T16" fmla="*/ 4 w 394"/>
                <a:gd name="T17" fmla="*/ 37 h 37"/>
                <a:gd name="T18" fmla="*/ 4 w 394"/>
                <a:gd name="T1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37">
                  <a:moveTo>
                    <a:pt x="390" y="18"/>
                  </a:moveTo>
                  <a:lnTo>
                    <a:pt x="390" y="0"/>
                  </a:lnTo>
                  <a:moveTo>
                    <a:pt x="394" y="18"/>
                  </a:moveTo>
                  <a:lnTo>
                    <a:pt x="394" y="0"/>
                  </a:lnTo>
                  <a:moveTo>
                    <a:pt x="0" y="18"/>
                  </a:moveTo>
                  <a:lnTo>
                    <a:pt x="394" y="18"/>
                  </a:lnTo>
                  <a:moveTo>
                    <a:pt x="0" y="37"/>
                  </a:moveTo>
                  <a:lnTo>
                    <a:pt x="0" y="19"/>
                  </a:lnTo>
                  <a:moveTo>
                    <a:pt x="4" y="37"/>
                  </a:moveTo>
                  <a:lnTo>
                    <a:pt x="4" y="19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2907" y="1736"/>
              <a:ext cx="0" cy="184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 flipV="1">
              <a:off x="3991" y="1736"/>
              <a:ext cx="0" cy="184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 noEditPoints="1"/>
            </p:cNvSpPr>
            <p:nvPr/>
          </p:nvSpPr>
          <p:spPr bwMode="auto">
            <a:xfrm>
              <a:off x="1076" y="1736"/>
              <a:ext cx="4030" cy="368"/>
            </a:xfrm>
            <a:custGeom>
              <a:avLst/>
              <a:gdLst>
                <a:gd name="T0" fmla="*/ 390 w 394"/>
                <a:gd name="T1" fmla="*/ 18 h 36"/>
                <a:gd name="T2" fmla="*/ 390 w 394"/>
                <a:gd name="T3" fmla="*/ 0 h 36"/>
                <a:gd name="T4" fmla="*/ 394 w 394"/>
                <a:gd name="T5" fmla="*/ 18 h 36"/>
                <a:gd name="T6" fmla="*/ 394 w 394"/>
                <a:gd name="T7" fmla="*/ 0 h 36"/>
                <a:gd name="T8" fmla="*/ 0 w 394"/>
                <a:gd name="T9" fmla="*/ 18 h 36"/>
                <a:gd name="T10" fmla="*/ 394 w 394"/>
                <a:gd name="T11" fmla="*/ 18 h 36"/>
                <a:gd name="T12" fmla="*/ 0 w 394"/>
                <a:gd name="T13" fmla="*/ 36 h 36"/>
                <a:gd name="T14" fmla="*/ 0 w 394"/>
                <a:gd name="T15" fmla="*/ 18 h 36"/>
                <a:gd name="T16" fmla="*/ 4 w 394"/>
                <a:gd name="T17" fmla="*/ 36 h 36"/>
                <a:gd name="T18" fmla="*/ 4 w 394"/>
                <a:gd name="T1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36">
                  <a:moveTo>
                    <a:pt x="390" y="18"/>
                  </a:moveTo>
                  <a:lnTo>
                    <a:pt x="390" y="0"/>
                  </a:lnTo>
                  <a:moveTo>
                    <a:pt x="394" y="18"/>
                  </a:moveTo>
                  <a:lnTo>
                    <a:pt x="394" y="0"/>
                  </a:lnTo>
                  <a:moveTo>
                    <a:pt x="0" y="18"/>
                  </a:moveTo>
                  <a:lnTo>
                    <a:pt x="394" y="18"/>
                  </a:lnTo>
                  <a:moveTo>
                    <a:pt x="0" y="36"/>
                  </a:moveTo>
                  <a:lnTo>
                    <a:pt x="0" y="18"/>
                  </a:lnTo>
                  <a:moveTo>
                    <a:pt x="4" y="36"/>
                  </a:moveTo>
                  <a:lnTo>
                    <a:pt x="4" y="18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V="1">
              <a:off x="2907" y="1920"/>
              <a:ext cx="0" cy="184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V="1">
              <a:off x="3991" y="1920"/>
              <a:ext cx="0" cy="184"/>
            </a:xfrm>
            <a:prstGeom prst="line">
              <a:avLst/>
            </a:pr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 noEditPoints="1"/>
            </p:cNvSpPr>
            <p:nvPr/>
          </p:nvSpPr>
          <p:spPr bwMode="auto">
            <a:xfrm>
              <a:off x="1076" y="1920"/>
              <a:ext cx="4030" cy="224"/>
            </a:xfrm>
            <a:custGeom>
              <a:avLst/>
              <a:gdLst>
                <a:gd name="T0" fmla="*/ 390 w 394"/>
                <a:gd name="T1" fmla="*/ 18 h 22"/>
                <a:gd name="T2" fmla="*/ 390 w 394"/>
                <a:gd name="T3" fmla="*/ 0 h 22"/>
                <a:gd name="T4" fmla="*/ 394 w 394"/>
                <a:gd name="T5" fmla="*/ 18 h 22"/>
                <a:gd name="T6" fmla="*/ 394 w 394"/>
                <a:gd name="T7" fmla="*/ 0 h 22"/>
                <a:gd name="T8" fmla="*/ 0 w 394"/>
                <a:gd name="T9" fmla="*/ 19 h 22"/>
                <a:gd name="T10" fmla="*/ 394 w 394"/>
                <a:gd name="T11" fmla="*/ 19 h 22"/>
                <a:gd name="T12" fmla="*/ 0 w 394"/>
                <a:gd name="T13" fmla="*/ 22 h 22"/>
                <a:gd name="T14" fmla="*/ 394 w 394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4" h="22">
                  <a:moveTo>
                    <a:pt x="390" y="18"/>
                  </a:moveTo>
                  <a:lnTo>
                    <a:pt x="390" y="0"/>
                  </a:lnTo>
                  <a:moveTo>
                    <a:pt x="394" y="18"/>
                  </a:moveTo>
                  <a:lnTo>
                    <a:pt x="394" y="0"/>
                  </a:lnTo>
                  <a:moveTo>
                    <a:pt x="0" y="19"/>
                  </a:moveTo>
                  <a:lnTo>
                    <a:pt x="394" y="19"/>
                  </a:lnTo>
                  <a:moveTo>
                    <a:pt x="0" y="22"/>
                  </a:moveTo>
                  <a:lnTo>
                    <a:pt x="394" y="22"/>
                  </a:lnTo>
                </a:path>
              </a:pathLst>
            </a:custGeom>
            <a:noFill/>
            <a:ln w="10" cap="flat">
              <a:solidFill>
                <a:srgbClr val="1A1B1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7"/>
            <p:cNvSpPr>
              <a:spLocks noChangeArrowheads="1"/>
            </p:cNvSpPr>
            <p:nvPr/>
          </p:nvSpPr>
          <p:spPr bwMode="auto">
            <a:xfrm>
              <a:off x="1209" y="1536"/>
              <a:ext cx="1575" cy="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nn-NO" sz="1900" dirty="0">
                  <a:solidFill>
                    <a:srgbClr val="1A1B1C"/>
                  </a:solidFill>
                  <a:latin typeface="Times New Roman" pitchFamily="18" charset="0"/>
                </a:rPr>
                <a:t>add </a:t>
              </a:r>
              <a:r>
                <a:rPr lang="nn-NO" sz="1900" i="1" dirty="0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nn-NO" sz="1900" dirty="0">
                  <a:solidFill>
                    <a:srgbClr val="1A1B1C"/>
                  </a:solidFill>
                  <a:latin typeface="Times New Roman" pitchFamily="18" charset="0"/>
                </a:rPr>
                <a:t>, </a:t>
              </a:r>
              <a:r>
                <a:rPr lang="nn-NO" sz="1900" i="1" dirty="0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nn-NO" sz="1900" dirty="0">
                  <a:solidFill>
                    <a:srgbClr val="1A1B1C"/>
                  </a:solidFill>
                  <a:latin typeface="Times New Roman" pitchFamily="18" charset="0"/>
                </a:rPr>
                <a:t>, (</a:t>
              </a:r>
              <a:r>
                <a:rPr lang="nn-NO" sz="1900" i="1" dirty="0">
                  <a:solidFill>
                    <a:srgbClr val="1A1B1C"/>
                  </a:solidFill>
                  <a:latin typeface="Times New Roman" pitchFamily="18" charset="0"/>
                </a:rPr>
                <a:t>reg/imm</a:t>
              </a:r>
              <a:r>
                <a:rPr lang="nn-NO" sz="1900" dirty="0">
                  <a:solidFill>
                    <a:srgbClr val="1A1B1C"/>
                  </a:solidFill>
                  <a:latin typeface="Times New Roman" pitchFamily="18" charset="0"/>
                </a:rPr>
                <a:t>)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nn-NO" sz="1900" dirty="0">
                  <a:solidFill>
                    <a:srgbClr val="1A1B1C"/>
                  </a:solidFill>
                  <a:latin typeface="Times New Roman" pitchFamily="18" charset="0"/>
                </a:rPr>
                <a:t>sub </a:t>
              </a:r>
              <a:r>
                <a:rPr lang="nn-NO" sz="1900" i="1" dirty="0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nn-NO" sz="1900" dirty="0">
                  <a:solidFill>
                    <a:srgbClr val="1A1B1C"/>
                  </a:solidFill>
                  <a:latin typeface="Times New Roman" pitchFamily="18" charset="0"/>
                </a:rPr>
                <a:t>, </a:t>
              </a:r>
              <a:r>
                <a:rPr lang="nn-NO" sz="1900" i="1" dirty="0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nn-NO" sz="1900" dirty="0">
                  <a:solidFill>
                    <a:srgbClr val="1A1B1C"/>
                  </a:solidFill>
                  <a:latin typeface="Times New Roman" pitchFamily="18" charset="0"/>
                </a:rPr>
                <a:t>, (</a:t>
              </a:r>
              <a:r>
                <a:rPr lang="nn-NO" sz="1900" i="1" dirty="0">
                  <a:solidFill>
                    <a:srgbClr val="1A1B1C"/>
                  </a:solidFill>
                  <a:latin typeface="Times New Roman" pitchFamily="18" charset="0"/>
                </a:rPr>
                <a:t>reg/imm</a:t>
              </a:r>
              <a:r>
                <a:rPr lang="nn-NO" sz="1900" dirty="0">
                  <a:solidFill>
                    <a:srgbClr val="1A1B1C"/>
                  </a:solidFill>
                  <a:latin typeface="Times New Roman" pitchFamily="18" charset="0"/>
                </a:rPr>
                <a:t>)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nn-NO" sz="1900" dirty="0">
                  <a:solidFill>
                    <a:srgbClr val="1A1B1C"/>
                  </a:solidFill>
                  <a:latin typeface="Times New Roman" pitchFamily="18" charset="0"/>
                </a:rPr>
                <a:t>rsb </a:t>
              </a:r>
              <a:r>
                <a:rPr lang="nn-NO" sz="1900" i="1" dirty="0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nn-NO" sz="1900" dirty="0">
                  <a:solidFill>
                    <a:srgbClr val="1A1B1C"/>
                  </a:solidFill>
                  <a:latin typeface="Times New Roman" pitchFamily="18" charset="0"/>
                </a:rPr>
                <a:t>, </a:t>
              </a:r>
              <a:r>
                <a:rPr lang="nn-NO" sz="1900" i="1" dirty="0">
                  <a:solidFill>
                    <a:srgbClr val="1A1B1C"/>
                  </a:solidFill>
                  <a:latin typeface="Times New Roman" pitchFamily="18" charset="0"/>
                </a:rPr>
                <a:t>reg</a:t>
              </a:r>
              <a:r>
                <a:rPr lang="nn-NO" sz="1900" dirty="0">
                  <a:solidFill>
                    <a:srgbClr val="1A1B1C"/>
                  </a:solidFill>
                  <a:latin typeface="Times New Roman" pitchFamily="18" charset="0"/>
                </a:rPr>
                <a:t>, (</a:t>
              </a:r>
              <a:r>
                <a:rPr lang="nn-NO" sz="1900" i="1" dirty="0">
                  <a:solidFill>
                    <a:srgbClr val="1A1B1C"/>
                  </a:solidFill>
                  <a:latin typeface="Times New Roman" pitchFamily="18" charset="0"/>
                </a:rPr>
                <a:t>reg/imm</a:t>
              </a:r>
              <a:r>
                <a:rPr lang="nn-NO" sz="1900" dirty="0">
                  <a:solidFill>
                    <a:srgbClr val="1A1B1C"/>
                  </a:solidFill>
                  <a:latin typeface="Times New Roman" pitchFamily="18" charset="0"/>
                </a:rPr>
                <a:t>)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7" name="Rectangle 7"/>
            <p:cNvSpPr>
              <a:spLocks noChangeArrowheads="1"/>
            </p:cNvSpPr>
            <p:nvPr/>
          </p:nvSpPr>
          <p:spPr bwMode="auto">
            <a:xfrm>
              <a:off x="2971" y="1541"/>
              <a:ext cx="965" cy="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900" dirty="0">
                  <a:solidFill>
                    <a:srgbClr val="1A1B1C"/>
                  </a:solidFill>
                  <a:latin typeface="Times New Roman" pitchFamily="18" charset="0"/>
                </a:rPr>
                <a:t>add r1, r2, r3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900" dirty="0">
                  <a:solidFill>
                    <a:srgbClr val="1A1B1C"/>
                  </a:solidFill>
                  <a:latin typeface="Times New Roman" pitchFamily="18" charset="0"/>
                </a:rPr>
                <a:t>sub r1, r2, r3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900" dirty="0">
                  <a:solidFill>
                    <a:srgbClr val="1A1B1C"/>
                  </a:solidFill>
                  <a:latin typeface="Times New Roman" pitchFamily="18" charset="0"/>
                </a:rPr>
                <a:t>rsb r1, r2, r3</a:t>
              </a:r>
              <a:endParaRPr lang="en-US" dirty="0">
                <a:latin typeface="Arial" pitchFamily="34" charset="0"/>
              </a:endParaRPr>
            </a:p>
          </p:txBody>
        </p:sp>
        <p:sp>
          <p:nvSpPr>
            <p:cNvPr id="28" name="Rectangle 7"/>
            <p:cNvSpPr>
              <a:spLocks noChangeArrowheads="1"/>
            </p:cNvSpPr>
            <p:nvPr/>
          </p:nvSpPr>
          <p:spPr bwMode="auto">
            <a:xfrm>
              <a:off x="4075" y="1536"/>
              <a:ext cx="965" cy="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900" dirty="0">
                  <a:solidFill>
                    <a:srgbClr val="1A1B1C"/>
                  </a:solidFill>
                  <a:latin typeface="Times New Roman" pitchFamily="18" charset="0"/>
                </a:rPr>
                <a:t>r1 ← r2 + r3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900" dirty="0">
                  <a:solidFill>
                    <a:srgbClr val="1A1B1C"/>
                  </a:solidFill>
                  <a:latin typeface="Times New Roman" pitchFamily="18" charset="0"/>
                </a:rPr>
                <a:t>r1 ← r2 - r3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900" dirty="0">
                  <a:solidFill>
                    <a:srgbClr val="1A1B1C"/>
                  </a:solidFill>
                  <a:latin typeface="Times New Roman" pitchFamily="18" charset="0"/>
                </a:rPr>
                <a:t>r1 ← r3 - r2</a:t>
              </a:r>
              <a:endParaRPr lang="en-US" dirty="0"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40000" y="358358"/>
            <a:ext cx="7416800" cy="677108"/>
          </a:xfrm>
        </p:spPr>
        <p:txBody>
          <a:bodyPr vert="horz" lIns="0" tIns="0" rIns="0" bIns="0" rtlCol="0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>
                <a:solidFill>
                  <a:schemeClr val="tx1"/>
                </a:solidFill>
              </a:rPr>
              <a:t>Example</a:t>
            </a: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auto">
          <a:xfrm>
            <a:off x="3276601" y="1682750"/>
            <a:ext cx="5824537" cy="4108450"/>
            <a:chOff x="1317" y="1060"/>
            <a:chExt cx="3669" cy="2588"/>
          </a:xfrm>
        </p:grpSpPr>
        <p:sp>
          <p:nvSpPr>
            <p:cNvPr id="7" name="AutoShape 4"/>
            <p:cNvSpPr>
              <a:spLocks noChangeAspect="1" noChangeArrowheads="1" noTextEdit="1"/>
            </p:cNvSpPr>
            <p:nvPr/>
          </p:nvSpPr>
          <p:spPr bwMode="auto">
            <a:xfrm>
              <a:off x="1317" y="1060"/>
              <a:ext cx="3669" cy="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auto">
            <a:xfrm>
              <a:off x="2352" y="2736"/>
              <a:ext cx="317" cy="324"/>
            </a:xfrm>
            <a:custGeom>
              <a:avLst/>
              <a:gdLst>
                <a:gd name="T0" fmla="*/ 37 w 45"/>
                <a:gd name="T1" fmla="*/ 8 h 46"/>
                <a:gd name="T2" fmla="*/ 38 w 45"/>
                <a:gd name="T3" fmla="*/ 37 h 46"/>
                <a:gd name="T4" fmla="*/ 9 w 45"/>
                <a:gd name="T5" fmla="*/ 38 h 46"/>
                <a:gd name="T6" fmla="*/ 7 w 45"/>
                <a:gd name="T7" fmla="*/ 9 h 46"/>
                <a:gd name="T8" fmla="*/ 37 w 45"/>
                <a:gd name="T9" fmla="*/ 8 h 46"/>
                <a:gd name="T10" fmla="*/ 37 w 45"/>
                <a:gd name="T11" fmla="*/ 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" h="46">
                  <a:moveTo>
                    <a:pt x="37" y="8"/>
                  </a:moveTo>
                  <a:cubicBezTo>
                    <a:pt x="45" y="16"/>
                    <a:pt x="45" y="29"/>
                    <a:pt x="38" y="37"/>
                  </a:cubicBezTo>
                  <a:cubicBezTo>
                    <a:pt x="30" y="45"/>
                    <a:pt x="17" y="46"/>
                    <a:pt x="9" y="38"/>
                  </a:cubicBezTo>
                  <a:cubicBezTo>
                    <a:pt x="0" y="30"/>
                    <a:pt x="0" y="17"/>
                    <a:pt x="7" y="9"/>
                  </a:cubicBezTo>
                  <a:cubicBezTo>
                    <a:pt x="15" y="0"/>
                    <a:pt x="28" y="0"/>
                    <a:pt x="37" y="8"/>
                  </a:cubicBezTo>
                  <a:close/>
                  <a:moveTo>
                    <a:pt x="37" y="8"/>
                  </a:moveTo>
                </a:path>
              </a:pathLst>
            </a:custGeom>
            <a:noFill/>
            <a:ln w="0">
              <a:solidFill>
                <a:srgbClr val="FAFBF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430" y="124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 dirty="0">
                <a:latin typeface="Arial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317" y="1243"/>
              <a:ext cx="3549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i="1" dirty="0">
                  <a:solidFill>
                    <a:srgbClr val="1A1B1C"/>
                  </a:solidFill>
                  <a:latin typeface="Times New Roman" pitchFamily="18" charset="0"/>
                </a:rPr>
                <a:t>Write an ARM assembly program to compute: 4+5 - 19. Save the result in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i="1" dirty="0">
                  <a:solidFill>
                    <a:srgbClr val="1A1B1C"/>
                  </a:solidFill>
                  <a:latin typeface="Times New Roman" pitchFamily="18" charset="0"/>
                </a:rPr>
                <a:t>r1.</a:t>
              </a:r>
              <a:endParaRPr lang="en-US" sz="2000" i="1" dirty="0">
                <a:latin typeface="Arial" pitchFamily="34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430" y="1750"/>
              <a:ext cx="184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i="1" dirty="0">
                  <a:solidFill>
                    <a:srgbClr val="1A1B1C"/>
                  </a:solidFill>
                  <a:latin typeface="Times New Roman" pitchFamily="18" charset="0"/>
                </a:rPr>
                <a:t>Answer: </a:t>
              </a:r>
              <a:r>
                <a:rPr lang="en-US" sz="1400" i="1" dirty="0">
                  <a:solidFill>
                    <a:srgbClr val="1A1B1C"/>
                  </a:solidFill>
                  <a:latin typeface="Times New Roman" pitchFamily="18" charset="0"/>
                </a:rPr>
                <a:t>Simple yet suboptimal solution.</a:t>
              </a:r>
              <a:endParaRPr lang="en-US" sz="1400" i="1" dirty="0">
                <a:latin typeface="Arial" pitchFamily="34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1483" y="1968"/>
              <a:ext cx="1397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300" i="1" dirty="0">
                  <a:solidFill>
                    <a:srgbClr val="1A1B1C"/>
                  </a:solidFill>
                  <a:latin typeface="Courier New" pitchFamily="49" charset="0"/>
                  <a:cs typeface="Courier New" pitchFamily="49" charset="0"/>
                </a:rPr>
                <a:t>mov r1, #4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300" i="1" dirty="0">
                  <a:solidFill>
                    <a:srgbClr val="1A1B1C"/>
                  </a:solidFill>
                  <a:latin typeface="Courier New" pitchFamily="49" charset="0"/>
                  <a:cs typeface="Courier New" pitchFamily="49" charset="0"/>
                </a:rPr>
                <a:t>mov r2, #5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300" i="1" dirty="0">
                  <a:solidFill>
                    <a:srgbClr val="1A1B1C"/>
                  </a:solidFill>
                  <a:latin typeface="Courier New" pitchFamily="49" charset="0"/>
                  <a:cs typeface="Courier New" pitchFamily="49" charset="0"/>
                </a:rPr>
                <a:t>add r3, r1, r2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300" i="1" dirty="0">
                  <a:solidFill>
                    <a:srgbClr val="1A1B1C"/>
                  </a:solidFill>
                  <a:latin typeface="Courier New" pitchFamily="49" charset="0"/>
                  <a:cs typeface="Courier New" pitchFamily="49" charset="0"/>
                </a:rPr>
                <a:t>mov r4, #19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300" i="1" dirty="0">
                  <a:solidFill>
                    <a:srgbClr val="1A1B1C"/>
                  </a:solidFill>
                  <a:latin typeface="Courier New" pitchFamily="49" charset="0"/>
                  <a:cs typeface="Courier New" pitchFamily="49" charset="0"/>
                </a:rPr>
                <a:t>sub r1, r3, r4</a:t>
              </a:r>
              <a:endParaRPr lang="en-US" i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1488" y="2736"/>
              <a:ext cx="735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300" i="1" dirty="0">
                  <a:solidFill>
                    <a:srgbClr val="1A1B1C"/>
                  </a:solidFill>
                  <a:latin typeface="Times New Roman" pitchFamily="18" charset="0"/>
                </a:rPr>
                <a:t>Optimal solution.</a:t>
              </a:r>
              <a:endParaRPr lang="en-US" i="1" dirty="0">
                <a:latin typeface="Arial" pitchFamily="34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465" y="3003"/>
              <a:ext cx="1697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300" i="1" dirty="0">
                  <a:solidFill>
                    <a:srgbClr val="1A1B1C"/>
                  </a:solidFill>
                  <a:latin typeface="Courier New" pitchFamily="49" charset="0"/>
                  <a:cs typeface="Courier New" pitchFamily="49" charset="0"/>
                </a:rPr>
                <a:t>mov r1, #4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300" i="1" dirty="0">
                  <a:solidFill>
                    <a:srgbClr val="1A1B1C"/>
                  </a:solidFill>
                  <a:latin typeface="Courier New" pitchFamily="49" charset="0"/>
                  <a:cs typeface="Courier New" pitchFamily="49" charset="0"/>
                </a:rPr>
                <a:t>add r1, r1, #5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sz="1300" i="1" dirty="0">
                  <a:solidFill>
                    <a:srgbClr val="1A1B1C"/>
                  </a:solidFill>
                  <a:latin typeface="Courier New" pitchFamily="49" charset="0"/>
                  <a:cs typeface="Courier New" pitchFamily="49" charset="0"/>
                </a:rPr>
                <a:t>sub r1, r1, #19</a:t>
              </a:r>
              <a:endParaRPr lang="en-US" i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1430" y="1940"/>
              <a:ext cx="3436" cy="704"/>
            </a:xfrm>
            <a:prstGeom prst="rect">
              <a:avLst/>
            </a:prstGeom>
            <a:noFill/>
            <a:ln w="7" cap="flat">
              <a:solidFill>
                <a:srgbClr val="24211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1430" y="2961"/>
              <a:ext cx="3436" cy="486"/>
            </a:xfrm>
            <a:prstGeom prst="rect">
              <a:avLst/>
            </a:prstGeom>
            <a:noFill/>
            <a:ln w="7" cap="flat">
              <a:solidFill>
                <a:srgbClr val="24211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565400" y="228601"/>
            <a:ext cx="7416800" cy="936625"/>
          </a:xfrm>
        </p:spPr>
        <p:txBody>
          <a:bodyPr vert="horz" lIns="0" tIns="0" rIns="0" bIns="0" rtlCol="0" anchor="ctr"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dirty="0" err="1">
                <a:solidFill>
                  <a:schemeClr val="tx1"/>
                </a:solidFill>
              </a:rPr>
              <a:t>Logical</a:t>
            </a:r>
            <a:r>
              <a:rPr lang="fr-FR" dirty="0">
                <a:solidFill>
                  <a:schemeClr val="tx1"/>
                </a:solidFill>
              </a:rPr>
              <a:t> Instructions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90800" y="4419600"/>
            <a:ext cx="7416800" cy="1301750"/>
          </a:xfrm>
        </p:spPr>
        <p:txBody>
          <a:bodyPr vert="horz" lIns="0" tIns="0" rIns="0" bIns="0" rtlCol="0">
            <a:normAutofit/>
          </a:bodyPr>
          <a:lstStyle/>
          <a:p>
            <a:pPr marL="432000" indent="-324000">
              <a:spcBef>
                <a:spcPts val="0"/>
              </a:spcBef>
              <a:spcAft>
                <a:spcPts val="1414"/>
              </a:spcAft>
              <a:buChar char="*"/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Microsoft YaHei" pitchFamily="2"/>
                <a:cs typeface="Mangal" pitchFamily="2"/>
              </a:rPr>
              <a:t>and,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ea typeface="Microsoft YaHei" pitchFamily="2"/>
                <a:cs typeface="Mangal" pitchFamily="2"/>
              </a:rPr>
              <a:t>eor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Microsoft YaHei" pitchFamily="2"/>
                <a:cs typeface="Mangal" pitchFamily="2"/>
              </a:rPr>
              <a:t> (exclusive or),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ea typeface="Microsoft YaHei" pitchFamily="2"/>
                <a:cs typeface="Mangal" pitchFamily="2"/>
              </a:rPr>
              <a:t>orr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Microsoft YaHei" pitchFamily="2"/>
                <a:cs typeface="Mangal" pitchFamily="2"/>
              </a:rPr>
              <a:t> (or),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ea typeface="Microsoft YaHei" pitchFamily="2"/>
                <a:cs typeface="Mangal" pitchFamily="2"/>
              </a:rPr>
              <a:t>bic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Microsoft YaHei" pitchFamily="2"/>
                <a:cs typeface="Mangal" pitchFamily="2"/>
              </a:rPr>
              <a:t>(bit clear)</a:t>
            </a:r>
          </a:p>
        </p:txBody>
      </p:sp>
      <p:sp>
        <p:nvSpPr>
          <p:cNvPr id="8" name="AutoShape 5"/>
          <p:cNvSpPr>
            <a:spLocks noChangeAspect="1" noChangeArrowheads="1" noTextEdit="1"/>
          </p:cNvSpPr>
          <p:nvPr/>
        </p:nvSpPr>
        <p:spPr bwMode="auto">
          <a:xfrm>
            <a:off x="2722562" y="2209800"/>
            <a:ext cx="687863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814637" y="2301875"/>
            <a:ext cx="0" cy="274638"/>
          </a:xfrm>
          <a:prstGeom prst="line">
            <a:avLst/>
          </a:pr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2752725" y="2301875"/>
            <a:ext cx="0" cy="274638"/>
          </a:xfrm>
          <a:prstGeom prst="line">
            <a:avLst/>
          </a:pr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2752725" y="2301875"/>
            <a:ext cx="6815138" cy="0"/>
          </a:xfrm>
          <a:prstGeom prst="line">
            <a:avLst/>
          </a:pr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2752725" y="2239963"/>
            <a:ext cx="6815138" cy="0"/>
          </a:xfrm>
          <a:prstGeom prst="line">
            <a:avLst/>
          </a:pr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952750" y="2301875"/>
            <a:ext cx="214788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n-NO" dirty="0">
                <a:solidFill>
                  <a:srgbClr val="1A1B1C"/>
                </a:solidFill>
                <a:latin typeface="Times New Roman" pitchFamily="18" charset="0"/>
              </a:rPr>
              <a:t>Semantics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n-NO" dirty="0">
                <a:solidFill>
                  <a:srgbClr val="1A1B1C"/>
                </a:solidFill>
                <a:latin typeface="Times New Roman" pitchFamily="18" charset="0"/>
              </a:rPr>
              <a:t>and </a:t>
            </a:r>
            <a:r>
              <a:rPr lang="nn-NO" i="1" dirty="0">
                <a:solidFill>
                  <a:srgbClr val="1A1B1C"/>
                </a:solidFill>
                <a:latin typeface="Times New Roman" pitchFamily="18" charset="0"/>
              </a:rPr>
              <a:t>reg</a:t>
            </a:r>
            <a:r>
              <a:rPr lang="nn-NO" dirty="0">
                <a:solidFill>
                  <a:srgbClr val="1A1B1C"/>
                </a:solidFill>
                <a:latin typeface="Times New Roman" pitchFamily="18" charset="0"/>
              </a:rPr>
              <a:t>, </a:t>
            </a:r>
            <a:r>
              <a:rPr lang="nn-NO" i="1" dirty="0">
                <a:solidFill>
                  <a:srgbClr val="1A1B1C"/>
                </a:solidFill>
                <a:latin typeface="Times New Roman" pitchFamily="18" charset="0"/>
              </a:rPr>
              <a:t>reg</a:t>
            </a:r>
            <a:r>
              <a:rPr lang="nn-NO" dirty="0">
                <a:solidFill>
                  <a:srgbClr val="1A1B1C"/>
                </a:solidFill>
                <a:latin typeface="Times New Roman" pitchFamily="18" charset="0"/>
              </a:rPr>
              <a:t>, (</a:t>
            </a:r>
            <a:r>
              <a:rPr lang="nn-NO" i="1" dirty="0">
                <a:solidFill>
                  <a:srgbClr val="1A1B1C"/>
                </a:solidFill>
                <a:latin typeface="Times New Roman" pitchFamily="18" charset="0"/>
              </a:rPr>
              <a:t>reg/imm</a:t>
            </a:r>
            <a:r>
              <a:rPr lang="nn-NO" dirty="0">
                <a:solidFill>
                  <a:srgbClr val="1A1B1C"/>
                </a:solidFill>
                <a:latin typeface="Times New Roman" pitchFamily="18" charset="0"/>
              </a:rPr>
              <a:t>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n-NO" dirty="0">
                <a:solidFill>
                  <a:srgbClr val="1A1B1C"/>
                </a:solidFill>
                <a:latin typeface="Times New Roman" pitchFamily="18" charset="0"/>
              </a:rPr>
              <a:t>eor </a:t>
            </a:r>
            <a:r>
              <a:rPr lang="nn-NO" i="1" dirty="0">
                <a:solidFill>
                  <a:srgbClr val="1A1B1C"/>
                </a:solidFill>
                <a:latin typeface="Times New Roman" pitchFamily="18" charset="0"/>
              </a:rPr>
              <a:t>reg</a:t>
            </a:r>
            <a:r>
              <a:rPr lang="nn-NO" dirty="0">
                <a:solidFill>
                  <a:srgbClr val="1A1B1C"/>
                </a:solidFill>
                <a:latin typeface="Times New Roman" pitchFamily="18" charset="0"/>
              </a:rPr>
              <a:t>, </a:t>
            </a:r>
            <a:r>
              <a:rPr lang="nn-NO" i="1" dirty="0">
                <a:solidFill>
                  <a:srgbClr val="1A1B1C"/>
                </a:solidFill>
                <a:latin typeface="Times New Roman" pitchFamily="18" charset="0"/>
              </a:rPr>
              <a:t>reg</a:t>
            </a:r>
            <a:r>
              <a:rPr lang="nn-NO" dirty="0">
                <a:solidFill>
                  <a:srgbClr val="1A1B1C"/>
                </a:solidFill>
                <a:latin typeface="Times New Roman" pitchFamily="18" charset="0"/>
              </a:rPr>
              <a:t>, (</a:t>
            </a:r>
            <a:r>
              <a:rPr lang="nn-NO" i="1" dirty="0">
                <a:solidFill>
                  <a:srgbClr val="1A1B1C"/>
                </a:solidFill>
                <a:latin typeface="Times New Roman" pitchFamily="18" charset="0"/>
              </a:rPr>
              <a:t>reg/imm</a:t>
            </a:r>
            <a:r>
              <a:rPr lang="nn-NO" dirty="0">
                <a:solidFill>
                  <a:srgbClr val="1A1B1C"/>
                </a:solidFill>
                <a:latin typeface="Times New Roman" pitchFamily="18" charset="0"/>
              </a:rPr>
              <a:t>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n-NO" dirty="0">
                <a:solidFill>
                  <a:srgbClr val="1A1B1C"/>
                </a:solidFill>
                <a:latin typeface="Times New Roman" pitchFamily="18" charset="0"/>
              </a:rPr>
              <a:t>orr </a:t>
            </a:r>
            <a:r>
              <a:rPr lang="nn-NO" i="1" dirty="0">
                <a:solidFill>
                  <a:srgbClr val="1A1B1C"/>
                </a:solidFill>
                <a:latin typeface="Times New Roman" pitchFamily="18" charset="0"/>
              </a:rPr>
              <a:t>reg</a:t>
            </a:r>
            <a:r>
              <a:rPr lang="nn-NO" dirty="0">
                <a:solidFill>
                  <a:srgbClr val="1A1B1C"/>
                </a:solidFill>
                <a:latin typeface="Times New Roman" pitchFamily="18" charset="0"/>
              </a:rPr>
              <a:t>, </a:t>
            </a:r>
            <a:r>
              <a:rPr lang="nn-NO" i="1" dirty="0">
                <a:solidFill>
                  <a:srgbClr val="1A1B1C"/>
                </a:solidFill>
                <a:latin typeface="Times New Roman" pitchFamily="18" charset="0"/>
              </a:rPr>
              <a:t>reg</a:t>
            </a:r>
            <a:r>
              <a:rPr lang="nn-NO" dirty="0">
                <a:solidFill>
                  <a:srgbClr val="1A1B1C"/>
                </a:solidFill>
                <a:latin typeface="Times New Roman" pitchFamily="18" charset="0"/>
              </a:rPr>
              <a:t>, (</a:t>
            </a:r>
            <a:r>
              <a:rPr lang="nn-NO" i="1" dirty="0">
                <a:solidFill>
                  <a:srgbClr val="1A1B1C"/>
                </a:solidFill>
                <a:latin typeface="Times New Roman" pitchFamily="18" charset="0"/>
              </a:rPr>
              <a:t>reg/imm</a:t>
            </a:r>
            <a:r>
              <a:rPr lang="nn-NO" dirty="0">
                <a:solidFill>
                  <a:srgbClr val="1A1B1C"/>
                </a:solidFill>
                <a:latin typeface="Times New Roman" pitchFamily="18" charset="0"/>
              </a:rPr>
              <a:t>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n-NO" dirty="0">
                <a:solidFill>
                  <a:srgbClr val="1A1B1C"/>
                </a:solidFill>
                <a:latin typeface="Times New Roman" pitchFamily="18" charset="0"/>
              </a:rPr>
              <a:t>bic </a:t>
            </a:r>
            <a:r>
              <a:rPr lang="nn-NO" i="1" dirty="0">
                <a:solidFill>
                  <a:srgbClr val="1A1B1C"/>
                </a:solidFill>
                <a:latin typeface="Times New Roman" pitchFamily="18" charset="0"/>
              </a:rPr>
              <a:t>reg</a:t>
            </a:r>
            <a:r>
              <a:rPr lang="nn-NO" dirty="0">
                <a:solidFill>
                  <a:srgbClr val="1A1B1C"/>
                </a:solidFill>
                <a:latin typeface="Times New Roman" pitchFamily="18" charset="0"/>
              </a:rPr>
              <a:t>, </a:t>
            </a:r>
            <a:r>
              <a:rPr lang="nn-NO" i="1" dirty="0">
                <a:solidFill>
                  <a:srgbClr val="1A1B1C"/>
                </a:solidFill>
                <a:latin typeface="Times New Roman" pitchFamily="18" charset="0"/>
              </a:rPr>
              <a:t>reg</a:t>
            </a:r>
            <a:r>
              <a:rPr lang="nn-NO" dirty="0">
                <a:solidFill>
                  <a:srgbClr val="1A1B1C"/>
                </a:solidFill>
                <a:latin typeface="Times New Roman" pitchFamily="18" charset="0"/>
              </a:rPr>
              <a:t>, (</a:t>
            </a:r>
            <a:r>
              <a:rPr lang="nn-NO" i="1" dirty="0">
                <a:solidFill>
                  <a:srgbClr val="1A1B1C"/>
                </a:solidFill>
                <a:latin typeface="Times New Roman" pitchFamily="18" charset="0"/>
              </a:rPr>
              <a:t>reg/imm</a:t>
            </a:r>
            <a:r>
              <a:rPr lang="nn-NO" dirty="0">
                <a:solidFill>
                  <a:srgbClr val="1A1B1C"/>
                </a:solidFill>
                <a:latin typeface="Times New Roman" pitchFamily="18" charset="0"/>
              </a:rPr>
              <a:t>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V="1">
            <a:off x="5494337" y="2301875"/>
            <a:ext cx="0" cy="274638"/>
          </a:xfrm>
          <a:prstGeom prst="line">
            <a:avLst/>
          </a:pr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5646738" y="2301875"/>
            <a:ext cx="119856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1A1B1C"/>
                </a:solidFill>
                <a:latin typeface="Times New Roman" pitchFamily="18" charset="0"/>
              </a:rPr>
              <a:t>Example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solidFill>
                  <a:srgbClr val="1A1B1C"/>
                </a:solidFill>
                <a:latin typeface="Times New Roman" pitchFamily="18" charset="0"/>
              </a:rPr>
              <a:t>and r1, r2, r3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solidFill>
                  <a:srgbClr val="1A1B1C"/>
                </a:solidFill>
                <a:latin typeface="Times New Roman" pitchFamily="18" charset="0"/>
              </a:rPr>
              <a:t>eor r1, r2, r3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solidFill>
                  <a:srgbClr val="1A1B1C"/>
                </a:solidFill>
                <a:latin typeface="Times New Roman" pitchFamily="18" charset="0"/>
              </a:rPr>
              <a:t>orr r1, r2, r3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solidFill>
                  <a:srgbClr val="1A1B1C"/>
                </a:solidFill>
                <a:latin typeface="Times New Roman" pitchFamily="18" charset="0"/>
              </a:rPr>
              <a:t>bic r1, r2, r3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 flipV="1">
            <a:off x="7132637" y="2301875"/>
            <a:ext cx="0" cy="274638"/>
          </a:xfrm>
          <a:prstGeom prst="line">
            <a:avLst/>
          </a:pr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7270751" y="2327275"/>
            <a:ext cx="190341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1A1B1C"/>
                </a:solidFill>
                <a:latin typeface="Times New Roman" pitchFamily="18" charset="0"/>
              </a:rPr>
              <a:t>Explanation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solidFill>
                  <a:srgbClr val="1A1B1C"/>
                </a:solidFill>
                <a:latin typeface="Times New Roman" pitchFamily="18" charset="0"/>
              </a:rPr>
              <a:t>r1 ← r2 AND r3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solidFill>
                  <a:srgbClr val="1A1B1C"/>
                </a:solidFill>
                <a:latin typeface="Times New Roman" pitchFamily="18" charset="0"/>
              </a:rPr>
              <a:t>r1 ← r2 XOR r3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solidFill>
                  <a:srgbClr val="1A1B1C"/>
                </a:solidFill>
                <a:latin typeface="Times New Roman" pitchFamily="18" charset="0"/>
              </a:rPr>
              <a:t>r1 ← r2 OR r3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solidFill>
                  <a:srgbClr val="1A1B1C"/>
                </a:solidFill>
                <a:latin typeface="Times New Roman" pitchFamily="18" charset="0"/>
              </a:rPr>
              <a:t>r1 ← r2 AND (∼ r3)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8" name="Freeform 16"/>
          <p:cNvSpPr>
            <a:spLocks noEditPoints="1"/>
          </p:cNvSpPr>
          <p:nvPr/>
        </p:nvSpPr>
        <p:spPr bwMode="auto">
          <a:xfrm>
            <a:off x="2752725" y="2301876"/>
            <a:ext cx="6815138" cy="550863"/>
          </a:xfrm>
          <a:custGeom>
            <a:avLst/>
            <a:gdLst>
              <a:gd name="T0" fmla="*/ 441 w 445"/>
              <a:gd name="T1" fmla="*/ 18 h 36"/>
              <a:gd name="T2" fmla="*/ 441 w 445"/>
              <a:gd name="T3" fmla="*/ 0 h 36"/>
              <a:gd name="T4" fmla="*/ 445 w 445"/>
              <a:gd name="T5" fmla="*/ 18 h 36"/>
              <a:gd name="T6" fmla="*/ 445 w 445"/>
              <a:gd name="T7" fmla="*/ 0 h 36"/>
              <a:gd name="T8" fmla="*/ 0 w 445"/>
              <a:gd name="T9" fmla="*/ 18 h 36"/>
              <a:gd name="T10" fmla="*/ 445 w 445"/>
              <a:gd name="T11" fmla="*/ 18 h 36"/>
              <a:gd name="T12" fmla="*/ 0 w 445"/>
              <a:gd name="T13" fmla="*/ 36 h 36"/>
              <a:gd name="T14" fmla="*/ 0 w 445"/>
              <a:gd name="T15" fmla="*/ 18 h 36"/>
              <a:gd name="T16" fmla="*/ 4 w 445"/>
              <a:gd name="T17" fmla="*/ 36 h 36"/>
              <a:gd name="T18" fmla="*/ 4 w 445"/>
              <a:gd name="T19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5" h="36">
                <a:moveTo>
                  <a:pt x="441" y="18"/>
                </a:moveTo>
                <a:lnTo>
                  <a:pt x="441" y="0"/>
                </a:lnTo>
                <a:moveTo>
                  <a:pt x="445" y="18"/>
                </a:moveTo>
                <a:lnTo>
                  <a:pt x="445" y="0"/>
                </a:lnTo>
                <a:moveTo>
                  <a:pt x="0" y="18"/>
                </a:moveTo>
                <a:lnTo>
                  <a:pt x="445" y="18"/>
                </a:lnTo>
                <a:moveTo>
                  <a:pt x="0" y="36"/>
                </a:moveTo>
                <a:lnTo>
                  <a:pt x="0" y="18"/>
                </a:lnTo>
                <a:moveTo>
                  <a:pt x="4" y="36"/>
                </a:moveTo>
                <a:lnTo>
                  <a:pt x="4" y="18"/>
                </a:lnTo>
              </a:path>
            </a:pathLst>
          </a:cu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V="1">
            <a:off x="5494337" y="2576514"/>
            <a:ext cx="0" cy="276225"/>
          </a:xfrm>
          <a:prstGeom prst="line">
            <a:avLst/>
          </a:pr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 flipV="1">
            <a:off x="7132637" y="2576514"/>
            <a:ext cx="0" cy="276225"/>
          </a:xfrm>
          <a:prstGeom prst="line">
            <a:avLst/>
          </a:pr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9"/>
          <p:cNvSpPr>
            <a:spLocks noEditPoints="1"/>
          </p:cNvSpPr>
          <p:nvPr/>
        </p:nvSpPr>
        <p:spPr bwMode="auto">
          <a:xfrm>
            <a:off x="2752725" y="2576513"/>
            <a:ext cx="6815138" cy="566738"/>
          </a:xfrm>
          <a:custGeom>
            <a:avLst/>
            <a:gdLst>
              <a:gd name="T0" fmla="*/ 441 w 445"/>
              <a:gd name="T1" fmla="*/ 18 h 37"/>
              <a:gd name="T2" fmla="*/ 441 w 445"/>
              <a:gd name="T3" fmla="*/ 0 h 37"/>
              <a:gd name="T4" fmla="*/ 445 w 445"/>
              <a:gd name="T5" fmla="*/ 18 h 37"/>
              <a:gd name="T6" fmla="*/ 445 w 445"/>
              <a:gd name="T7" fmla="*/ 0 h 37"/>
              <a:gd name="T8" fmla="*/ 0 w 445"/>
              <a:gd name="T9" fmla="*/ 19 h 37"/>
              <a:gd name="T10" fmla="*/ 445 w 445"/>
              <a:gd name="T11" fmla="*/ 19 h 37"/>
              <a:gd name="T12" fmla="*/ 0 w 445"/>
              <a:gd name="T13" fmla="*/ 37 h 37"/>
              <a:gd name="T14" fmla="*/ 0 w 445"/>
              <a:gd name="T15" fmla="*/ 19 h 37"/>
              <a:gd name="T16" fmla="*/ 4 w 445"/>
              <a:gd name="T17" fmla="*/ 37 h 37"/>
              <a:gd name="T18" fmla="*/ 4 w 445"/>
              <a:gd name="T19" fmla="*/ 19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5" h="37">
                <a:moveTo>
                  <a:pt x="441" y="18"/>
                </a:moveTo>
                <a:lnTo>
                  <a:pt x="441" y="0"/>
                </a:lnTo>
                <a:moveTo>
                  <a:pt x="445" y="18"/>
                </a:moveTo>
                <a:lnTo>
                  <a:pt x="445" y="0"/>
                </a:lnTo>
                <a:moveTo>
                  <a:pt x="0" y="19"/>
                </a:moveTo>
                <a:lnTo>
                  <a:pt x="445" y="19"/>
                </a:lnTo>
                <a:moveTo>
                  <a:pt x="0" y="37"/>
                </a:moveTo>
                <a:lnTo>
                  <a:pt x="0" y="19"/>
                </a:lnTo>
                <a:moveTo>
                  <a:pt x="4" y="37"/>
                </a:moveTo>
                <a:lnTo>
                  <a:pt x="4" y="19"/>
                </a:lnTo>
              </a:path>
            </a:pathLst>
          </a:cu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 flipV="1">
            <a:off x="5494337" y="2868613"/>
            <a:ext cx="0" cy="274638"/>
          </a:xfrm>
          <a:prstGeom prst="line">
            <a:avLst/>
          </a:pr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 flipV="1">
            <a:off x="7132637" y="2868613"/>
            <a:ext cx="0" cy="274638"/>
          </a:xfrm>
          <a:prstGeom prst="line">
            <a:avLst/>
          </a:pr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2"/>
          <p:cNvSpPr>
            <a:spLocks noEditPoints="1"/>
          </p:cNvSpPr>
          <p:nvPr/>
        </p:nvSpPr>
        <p:spPr bwMode="auto">
          <a:xfrm>
            <a:off x="2752725" y="2868613"/>
            <a:ext cx="6815138" cy="565150"/>
          </a:xfrm>
          <a:custGeom>
            <a:avLst/>
            <a:gdLst>
              <a:gd name="T0" fmla="*/ 441 w 445"/>
              <a:gd name="T1" fmla="*/ 18 h 37"/>
              <a:gd name="T2" fmla="*/ 441 w 445"/>
              <a:gd name="T3" fmla="*/ 0 h 37"/>
              <a:gd name="T4" fmla="*/ 445 w 445"/>
              <a:gd name="T5" fmla="*/ 18 h 37"/>
              <a:gd name="T6" fmla="*/ 445 w 445"/>
              <a:gd name="T7" fmla="*/ 0 h 37"/>
              <a:gd name="T8" fmla="*/ 0 w 445"/>
              <a:gd name="T9" fmla="*/ 18 h 37"/>
              <a:gd name="T10" fmla="*/ 445 w 445"/>
              <a:gd name="T11" fmla="*/ 18 h 37"/>
              <a:gd name="T12" fmla="*/ 0 w 445"/>
              <a:gd name="T13" fmla="*/ 37 h 37"/>
              <a:gd name="T14" fmla="*/ 0 w 445"/>
              <a:gd name="T15" fmla="*/ 19 h 37"/>
              <a:gd name="T16" fmla="*/ 4 w 445"/>
              <a:gd name="T17" fmla="*/ 37 h 37"/>
              <a:gd name="T18" fmla="*/ 4 w 445"/>
              <a:gd name="T19" fmla="*/ 19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5" h="37">
                <a:moveTo>
                  <a:pt x="441" y="18"/>
                </a:moveTo>
                <a:lnTo>
                  <a:pt x="441" y="0"/>
                </a:lnTo>
                <a:moveTo>
                  <a:pt x="445" y="18"/>
                </a:moveTo>
                <a:lnTo>
                  <a:pt x="445" y="0"/>
                </a:lnTo>
                <a:moveTo>
                  <a:pt x="0" y="18"/>
                </a:moveTo>
                <a:lnTo>
                  <a:pt x="445" y="18"/>
                </a:lnTo>
                <a:moveTo>
                  <a:pt x="0" y="37"/>
                </a:moveTo>
                <a:lnTo>
                  <a:pt x="0" y="19"/>
                </a:lnTo>
                <a:moveTo>
                  <a:pt x="4" y="37"/>
                </a:moveTo>
                <a:lnTo>
                  <a:pt x="4" y="19"/>
                </a:lnTo>
              </a:path>
            </a:pathLst>
          </a:cu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 flipV="1">
            <a:off x="5494337" y="3159125"/>
            <a:ext cx="0" cy="274638"/>
          </a:xfrm>
          <a:prstGeom prst="line">
            <a:avLst/>
          </a:pr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 flipV="1">
            <a:off x="7132637" y="3159125"/>
            <a:ext cx="0" cy="274638"/>
          </a:xfrm>
          <a:prstGeom prst="line">
            <a:avLst/>
          </a:pr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5"/>
          <p:cNvSpPr>
            <a:spLocks noEditPoints="1"/>
          </p:cNvSpPr>
          <p:nvPr/>
        </p:nvSpPr>
        <p:spPr bwMode="auto">
          <a:xfrm>
            <a:off x="2752725" y="3159126"/>
            <a:ext cx="6815138" cy="550863"/>
          </a:xfrm>
          <a:custGeom>
            <a:avLst/>
            <a:gdLst>
              <a:gd name="T0" fmla="*/ 441 w 445"/>
              <a:gd name="T1" fmla="*/ 18 h 36"/>
              <a:gd name="T2" fmla="*/ 441 w 445"/>
              <a:gd name="T3" fmla="*/ 0 h 36"/>
              <a:gd name="T4" fmla="*/ 445 w 445"/>
              <a:gd name="T5" fmla="*/ 18 h 36"/>
              <a:gd name="T6" fmla="*/ 445 w 445"/>
              <a:gd name="T7" fmla="*/ 0 h 36"/>
              <a:gd name="T8" fmla="*/ 0 w 445"/>
              <a:gd name="T9" fmla="*/ 18 h 36"/>
              <a:gd name="T10" fmla="*/ 445 w 445"/>
              <a:gd name="T11" fmla="*/ 18 h 36"/>
              <a:gd name="T12" fmla="*/ 0 w 445"/>
              <a:gd name="T13" fmla="*/ 36 h 36"/>
              <a:gd name="T14" fmla="*/ 0 w 445"/>
              <a:gd name="T15" fmla="*/ 18 h 36"/>
              <a:gd name="T16" fmla="*/ 4 w 445"/>
              <a:gd name="T17" fmla="*/ 36 h 36"/>
              <a:gd name="T18" fmla="*/ 4 w 445"/>
              <a:gd name="T19" fmla="*/ 18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5" h="36">
                <a:moveTo>
                  <a:pt x="441" y="18"/>
                </a:moveTo>
                <a:lnTo>
                  <a:pt x="441" y="0"/>
                </a:lnTo>
                <a:moveTo>
                  <a:pt x="445" y="18"/>
                </a:moveTo>
                <a:lnTo>
                  <a:pt x="445" y="0"/>
                </a:lnTo>
                <a:moveTo>
                  <a:pt x="0" y="18"/>
                </a:moveTo>
                <a:lnTo>
                  <a:pt x="445" y="18"/>
                </a:lnTo>
                <a:moveTo>
                  <a:pt x="0" y="36"/>
                </a:moveTo>
                <a:lnTo>
                  <a:pt x="0" y="18"/>
                </a:lnTo>
                <a:moveTo>
                  <a:pt x="4" y="36"/>
                </a:moveTo>
                <a:lnTo>
                  <a:pt x="4" y="18"/>
                </a:lnTo>
              </a:path>
            </a:pathLst>
          </a:cu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 flipV="1">
            <a:off x="5494337" y="3433764"/>
            <a:ext cx="0" cy="276225"/>
          </a:xfrm>
          <a:prstGeom prst="line">
            <a:avLst/>
          </a:pr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 flipV="1">
            <a:off x="7132637" y="3433764"/>
            <a:ext cx="0" cy="276225"/>
          </a:xfrm>
          <a:prstGeom prst="line">
            <a:avLst/>
          </a:pr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8"/>
          <p:cNvSpPr>
            <a:spLocks noEditPoints="1"/>
          </p:cNvSpPr>
          <p:nvPr/>
        </p:nvSpPr>
        <p:spPr bwMode="auto">
          <a:xfrm>
            <a:off x="2752725" y="3433763"/>
            <a:ext cx="6815138" cy="336550"/>
          </a:xfrm>
          <a:custGeom>
            <a:avLst/>
            <a:gdLst>
              <a:gd name="T0" fmla="*/ 441 w 445"/>
              <a:gd name="T1" fmla="*/ 18 h 22"/>
              <a:gd name="T2" fmla="*/ 441 w 445"/>
              <a:gd name="T3" fmla="*/ 0 h 22"/>
              <a:gd name="T4" fmla="*/ 445 w 445"/>
              <a:gd name="T5" fmla="*/ 18 h 22"/>
              <a:gd name="T6" fmla="*/ 445 w 445"/>
              <a:gd name="T7" fmla="*/ 0 h 22"/>
              <a:gd name="T8" fmla="*/ 0 w 445"/>
              <a:gd name="T9" fmla="*/ 18 h 22"/>
              <a:gd name="T10" fmla="*/ 445 w 445"/>
              <a:gd name="T11" fmla="*/ 18 h 22"/>
              <a:gd name="T12" fmla="*/ 0 w 445"/>
              <a:gd name="T13" fmla="*/ 22 h 22"/>
              <a:gd name="T14" fmla="*/ 445 w 445"/>
              <a:gd name="T15" fmla="*/ 22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5" h="22">
                <a:moveTo>
                  <a:pt x="441" y="18"/>
                </a:moveTo>
                <a:lnTo>
                  <a:pt x="441" y="0"/>
                </a:lnTo>
                <a:moveTo>
                  <a:pt x="445" y="18"/>
                </a:moveTo>
                <a:lnTo>
                  <a:pt x="445" y="0"/>
                </a:lnTo>
                <a:moveTo>
                  <a:pt x="0" y="18"/>
                </a:moveTo>
                <a:lnTo>
                  <a:pt x="445" y="18"/>
                </a:lnTo>
                <a:moveTo>
                  <a:pt x="0" y="22"/>
                </a:moveTo>
                <a:lnTo>
                  <a:pt x="445" y="22"/>
                </a:lnTo>
              </a:path>
            </a:pathLst>
          </a:custGeom>
          <a:noFill/>
          <a:ln w="0">
            <a:solidFill>
              <a:srgbClr val="1A1B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2443</TotalTime>
  <Words>3648</Words>
  <Application>Microsoft Office PowerPoint</Application>
  <PresentationFormat>Widescreen</PresentationFormat>
  <Paragraphs>795</Paragraphs>
  <Slides>53</Slides>
  <Notes>52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66" baseType="lpstr">
      <vt:lpstr>Arial</vt:lpstr>
      <vt:lpstr>Bitstream Vera Sans</vt:lpstr>
      <vt:lpstr>Calibri</vt:lpstr>
      <vt:lpstr>Calibri Light</vt:lpstr>
      <vt:lpstr>Cambria Math</vt:lpstr>
      <vt:lpstr>Candara</vt:lpstr>
      <vt:lpstr>Comic Sans MS</vt:lpstr>
      <vt:lpstr>Courier New</vt:lpstr>
      <vt:lpstr>StarSymbol</vt:lpstr>
      <vt:lpstr>Symbol</vt:lpstr>
      <vt:lpstr>Times New Roman</vt:lpstr>
      <vt:lpstr>Waveform</vt:lpstr>
      <vt:lpstr>Office Theme</vt:lpstr>
      <vt:lpstr>PowerPoint Presentation</vt:lpstr>
      <vt:lpstr>PowerPoint Presentation</vt:lpstr>
      <vt:lpstr>ARM Assembly Language</vt:lpstr>
      <vt:lpstr>Outline</vt:lpstr>
      <vt:lpstr>ARM Machine Model</vt:lpstr>
      <vt:lpstr>Data Transfer Instructions</vt:lpstr>
      <vt:lpstr>Arithmetic Instructions</vt:lpstr>
      <vt:lpstr>Example</vt:lpstr>
      <vt:lpstr>Logical Instructions</vt:lpstr>
      <vt:lpstr>Example</vt:lpstr>
      <vt:lpstr>Multiplication Instruction</vt:lpstr>
      <vt:lpstr>Example</vt:lpstr>
      <vt:lpstr>Outline</vt:lpstr>
      <vt:lpstr>Shifter Operands</vt:lpstr>
      <vt:lpstr>Examples of Shifter Operands</vt:lpstr>
      <vt:lpstr>Compare Instructions</vt:lpstr>
      <vt:lpstr>Instructions with the 's' suffix</vt:lpstr>
      <vt:lpstr>Instructions that use the Flags</vt:lpstr>
      <vt:lpstr>64 bit addition using 32 bit registers</vt:lpstr>
      <vt:lpstr>Outline</vt:lpstr>
      <vt:lpstr>Simple Branch Instructions</vt:lpstr>
      <vt:lpstr>Branch Conditions</vt:lpstr>
      <vt:lpstr>Example</vt:lpstr>
      <vt:lpstr>Branch and Link Instruction</vt:lpstr>
      <vt:lpstr>Example</vt:lpstr>
      <vt:lpstr>The bx Instruction</vt:lpstr>
      <vt:lpstr>Example</vt:lpstr>
      <vt:lpstr>Conditional Variants of Normal Instructions</vt:lpstr>
      <vt:lpstr>PowerPoint Presentation</vt:lpstr>
      <vt:lpstr>Outline</vt:lpstr>
      <vt:lpstr>Basic Load Instruction</vt:lpstr>
      <vt:lpstr>Basic Store Instruction</vt:lpstr>
      <vt:lpstr>Memory Instructions with an Offset</vt:lpstr>
      <vt:lpstr>Table of Load/Store Instructions</vt:lpstr>
      <vt:lpstr>Example with Arrays</vt:lpstr>
      <vt:lpstr>Advanced Memory Instructions</vt:lpstr>
      <vt:lpstr>PowerPoint Presentation</vt:lpstr>
      <vt:lpstr>PowerPoint Presentation</vt:lpstr>
      <vt:lpstr>Memory Instructions in Functions</vt:lpstr>
      <vt:lpstr>Example</vt:lpstr>
      <vt:lpstr>Outline</vt:lpstr>
      <vt:lpstr>Generic Format</vt:lpstr>
      <vt:lpstr>Data Processing Instructions</vt:lpstr>
      <vt:lpstr>Encoding Immediate Values</vt:lpstr>
      <vt:lpstr>Encoding Immediates - II</vt:lpstr>
      <vt:lpstr>Encoding Immediates - III</vt:lpstr>
      <vt:lpstr>PowerPoint Presentation</vt:lpstr>
      <vt:lpstr>Encoding the Shifter Operand</vt:lpstr>
      <vt:lpstr>Load/Store Instructions</vt:lpstr>
      <vt:lpstr>I, P, U, B, W, and L bits </vt:lpstr>
      <vt:lpstr>Branch Instructions</vt:lpstr>
      <vt:lpstr>Branch Instructions - II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Banner</dc:title>
  <dc:creator>Raj, Baldev</dc:creator>
  <cp:keywords>Template,Presentation,Presentation background,Banner,Clean,Design,Showeet.com,Impress,simple</cp:keywords>
  <dc:description>"Simple Banner" is a clean &lt;a href="http://www.showeet.com/category/templates/"&gt;template&lt;/a&gt;. Is perfect for personal or business and corporate use. &lt;a href="http://www.showeet.com/27/12/2011/templates/simple-banner-free-template-powerpoint-impress/"&gt;More about "Simple Banner"&lt;/a&gt;</dc:description>
  <cp:lastModifiedBy>Smruti Ranjan Sarangi</cp:lastModifiedBy>
  <cp:revision>246</cp:revision>
  <dcterms:created xsi:type="dcterms:W3CDTF">2013-07-05T14:39:01Z</dcterms:created>
  <dcterms:modified xsi:type="dcterms:W3CDTF">2024-07-15T11:39:24Z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">
    <vt:lpwstr>&lt;a href="http://templates.services.openoffice.org/bsd-license"&gt;BSD&lt;/a&gt;</vt:lpwstr>
  </property>
</Properties>
</file>