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76" r:id="rId2"/>
  </p:sldMasterIdLst>
  <p:notesMasterIdLst>
    <p:notesMasterId r:id="rId99"/>
  </p:notesMasterIdLst>
  <p:handoutMasterIdLst>
    <p:handoutMasterId r:id="rId100"/>
  </p:handoutMasterIdLst>
  <p:sldIdLst>
    <p:sldId id="351" r:id="rId3"/>
    <p:sldId id="358" r:id="rId4"/>
    <p:sldId id="257" r:id="rId5"/>
    <p:sldId id="35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53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35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55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5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C93B8E-A422-4E18-8D9B-FB43FA5E0965}">
          <p14:sldIdLst>
            <p14:sldId id="351"/>
            <p14:sldId id="358"/>
            <p14:sldId id="257"/>
            <p14:sldId id="352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353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35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55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</p14:sldIdLst>
        </p14:section>
        <p14:section name="Untitled Section" id="{22111916-1BBC-4320-A5C2-61EA1FF7D68F}">
          <p14:sldIdLst>
            <p14:sldId id="334"/>
            <p14:sldId id="335"/>
            <p14:sldId id="35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773" autoAdjust="0"/>
  </p:normalViewPr>
  <p:slideViewPr>
    <p:cSldViewPr>
      <p:cViewPr varScale="1">
        <p:scale>
          <a:sx n="105" d="100"/>
          <a:sy n="105" d="100"/>
        </p:scale>
        <p:origin x="798" y="102"/>
      </p:cViewPr>
      <p:guideLst>
        <p:guide orient="horz" pos="35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49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563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en-IN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438" y="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en-IN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6563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en-IN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 sz="1400"/>
            </a:pPr>
            <a:fld id="{662E337B-8806-4282-8C39-1976FE8DA616}" type="slidenum">
              <a:rPr/>
              <a:pPr>
                <a:defRPr sz="1400"/>
              </a:pPr>
              <a:t>‹#›</a:t>
            </a:fld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85080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en-IN" noProof="0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5BDBF390-CAD2-416B-8656-70EEF93318B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847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en-IN" sz="2000" kern="1200">
        <a:solidFill>
          <a:schemeClr val="tx1"/>
        </a:solidFill>
        <a:latin typeface="Arial" pitchFamily="18"/>
        <a:ea typeface="Microsoft YaHei" pitchFamily="2"/>
        <a:cs typeface="Mangal" pitchFamily="2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/>
        <a:cs typeface="Microsoft YaHei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/>
        <a:cs typeface="Microsoft YaHei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/>
        <a:cs typeface="Microsoft YaHei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/>
        <a:cs typeface="Microsoft YaHe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6239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3312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962582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3414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4258048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3517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884601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3619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812234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24931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692827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3824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812232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3926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312387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4029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968771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4131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763118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4233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584724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24931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457446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4336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42057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4438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909015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4541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7971532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4643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8638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4745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3493812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4848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853778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4950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9866414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5053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6198547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5155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0727060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24931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278272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2595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7396896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5360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1023435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5462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4493965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5565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1175826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5667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8596366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5769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191879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5872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9467259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5974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0065472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077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9794668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179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6144387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281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783508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2697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3639170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4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4152111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486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6819720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589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8592843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691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1535868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793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8071238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896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2556555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998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6823081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7101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5377529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7203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2914532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7305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61934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2800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4489616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7408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9978120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7510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41322270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7613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5883869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7715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7195242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7817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75935566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7920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2465521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022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426210405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125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5474698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227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3590039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24931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886275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2902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420633788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2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33873168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534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88900305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637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01978405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739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38777748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841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5208647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944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17987321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9046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55598990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9149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90979133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9251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79282650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9353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111149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3005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42309841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9456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7588885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9558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19072125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9661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47551007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9763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21862609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9865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34907311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9968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65666132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0070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68313018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0173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52660127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0275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42700918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0377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028615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3107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86647021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0480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410999749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24931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90952374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0685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7645224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0787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96804275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0889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61286088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0992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65747249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1094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58753192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1197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1084703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1299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05852553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1401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985122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32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7761547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1504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84951106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1606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20170327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17091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426865997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1811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59698295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1913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57449750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2016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54412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21st July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A1525-4231-4AB7-BAF5-643944C4AE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B32A1-C630-4040-90C7-F5B3246273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28D35-93BC-4720-8A82-603D61F338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9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0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57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90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40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27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37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5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21st July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38A5B-EB95-4347-8FA8-03F524CD3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8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92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7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21st July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AF135-F23D-483A-B7C1-EE414AAD0B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21st July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85D11-E74F-41DC-BBF8-0A3E7F4CF1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21st July 2013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0B749-A40A-4B15-9FB7-96CD397781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21st July 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7BD15-181C-4B94-839B-2C7FA4B4C4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CF2BB-E8E3-4E53-8DCB-1C605E07F7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837DA-AC2D-479F-8946-658BF5543C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21st July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444CE7F-1404-48D7-B682-9883B272FE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21st July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44CE7F-1404-48D7-B682-9883B272FE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9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free-pn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s.wikipedia.org/wiki/Sumatra_PDF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htnovo.net/2018/08/in-arrivo-swipe-laterali-su-youtube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962900" y="514290"/>
            <a:ext cx="24003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1" dirty="0">
                <a:cs typeface="Arial" panose="020B0604020202020204" pitchFamily="34" charset="0"/>
              </a:rPr>
              <a:t>PowerPoint Slides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504845" y="2967336"/>
            <a:ext cx="495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i-FI" sz="2400" b="1" dirty="0">
                <a:cs typeface="Arial" panose="020B0604020202020204" pitchFamily="34" charset="0"/>
              </a:rPr>
              <a:t>Prof. Smruti Ranjan Sarangi</a:t>
            </a:r>
          </a:p>
          <a:p>
            <a:pPr algn="ctr" eaLnBrk="1" hangingPunct="1"/>
            <a:r>
              <a:rPr lang="fi-FI" sz="2400" b="1" dirty="0">
                <a:cs typeface="Arial" panose="020B0604020202020204" pitchFamily="34" charset="0"/>
              </a:rPr>
              <a:t>IIT Delhi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52600" y="4109431"/>
            <a:ext cx="8686800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1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n-US" sz="3200" b="1" i="0" u="none" strike="noStrike" kern="1200" spc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Helvetica" pitchFamily="34"/>
                <a:ea typeface="Helvetica" pitchFamily="2"/>
                <a:cs typeface="Helvetic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 3: Assembly Language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19045" y="2311861"/>
            <a:ext cx="6553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Basic Computer Architecture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78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83A1E51C-63DD-4081-9A7F-5DB0DA7C231F}" type="slidenum">
              <a:rPr/>
              <a:pPr>
                <a:defRPr/>
              </a:pPr>
              <a:t>10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schemeClr val="tx1"/>
                </a:solidFill>
              </a:rPr>
              <a:t>View</a:t>
            </a:r>
            <a:r>
              <a:rPr lang="fr-FR" dirty="0">
                <a:solidFill>
                  <a:schemeClr val="tx1"/>
                </a:solidFill>
              </a:rPr>
              <a:t> of Memory</a:t>
            </a:r>
          </a:p>
        </p:txBody>
      </p:sp>
      <p:sp>
        <p:nvSpPr>
          <p:cNvPr id="33797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2117725"/>
            <a:ext cx="8534400" cy="38227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Memory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One large array of bytes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Each location has an </a:t>
            </a:r>
            <a:r>
              <a:rPr lang="en-US" sz="2000" dirty="0">
                <a:solidFill>
                  <a:srgbClr val="2323DC"/>
                </a:solidFill>
                <a:ea typeface="Microsoft YaHei"/>
              </a:rPr>
              <a:t>address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The address of the first location is 0, and increases by 1 for each subsequent location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The program is stored in a part of the memory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The </a:t>
            </a:r>
            <a:r>
              <a:rPr lang="en-US" sz="2600" dirty="0">
                <a:solidFill>
                  <a:srgbClr val="DC2300"/>
                </a:solidFill>
                <a:ea typeface="Microsoft YaHei"/>
              </a:rPr>
              <a:t>program counter</a:t>
            </a:r>
            <a:r>
              <a:rPr lang="en-US" sz="2600" dirty="0">
                <a:ea typeface="Microsoft YaHei"/>
              </a:rPr>
              <a:t> contains the </a:t>
            </a:r>
            <a:r>
              <a:rPr lang="en-US" sz="2600" dirty="0">
                <a:solidFill>
                  <a:srgbClr val="2323DC"/>
                </a:solidFill>
                <a:ea typeface="Microsoft YaHei"/>
              </a:rPr>
              <a:t>address</a:t>
            </a:r>
            <a:r>
              <a:rPr lang="en-US" sz="2600" dirty="0">
                <a:ea typeface="Microsoft YaHei"/>
              </a:rPr>
              <a:t> of the current instruction</a:t>
            </a:r>
          </a:p>
        </p:txBody>
      </p:sp>
      <p:sp>
        <p:nvSpPr>
          <p:cNvPr id="4" name="Freeform 3"/>
          <p:cNvSpPr/>
          <p:nvPr/>
        </p:nvSpPr>
        <p:spPr>
          <a:xfrm>
            <a:off x="2484438" y="1600201"/>
            <a:ext cx="7345363" cy="504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060700" y="1600201"/>
            <a:ext cx="576262" cy="504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060700" y="1600201"/>
            <a:ext cx="576262" cy="504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141788" y="1600201"/>
            <a:ext cx="574675" cy="504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141788" y="1600201"/>
            <a:ext cx="574675" cy="504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292725" y="1600201"/>
            <a:ext cx="576262" cy="504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292725" y="1600201"/>
            <a:ext cx="576262" cy="504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373813" y="1600201"/>
            <a:ext cx="574675" cy="504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373813" y="1600201"/>
            <a:ext cx="574675" cy="504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524750" y="1600201"/>
            <a:ext cx="576262" cy="504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677275" y="1600201"/>
            <a:ext cx="576262" cy="504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292725" y="1600201"/>
            <a:ext cx="576262" cy="504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292725" y="1600201"/>
            <a:ext cx="576262" cy="504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DBEAE45B-6CB2-45E3-9782-1CB6CA86B14D}" type="slidenum">
              <a:rPr/>
              <a:pPr>
                <a:defRPr/>
              </a:pPr>
              <a:t>11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Storage of Data in Memory</a:t>
            </a:r>
          </a:p>
        </p:txBody>
      </p:sp>
      <p:sp>
        <p:nvSpPr>
          <p:cNvPr id="34821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600201"/>
            <a:ext cx="86106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Data Types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solidFill>
                  <a:srgbClr val="0000FF"/>
                </a:solidFill>
                <a:ea typeface="Microsoft YaHei"/>
              </a:rPr>
              <a:t>char</a:t>
            </a:r>
            <a:r>
              <a:rPr lang="en-US" sz="2000" dirty="0">
                <a:ea typeface="Microsoft YaHei"/>
              </a:rPr>
              <a:t> (1 byte), </a:t>
            </a:r>
            <a:r>
              <a:rPr lang="en-US" sz="2000" dirty="0">
                <a:solidFill>
                  <a:srgbClr val="FF0000"/>
                </a:solidFill>
                <a:ea typeface="Microsoft YaHei"/>
              </a:rPr>
              <a:t>short</a:t>
            </a:r>
            <a:r>
              <a:rPr lang="en-US" sz="2000" dirty="0">
                <a:ea typeface="Microsoft YaHei"/>
              </a:rPr>
              <a:t> (2 bytes), </a:t>
            </a:r>
            <a:r>
              <a:rPr lang="en-US" sz="2000" dirty="0" err="1">
                <a:solidFill>
                  <a:srgbClr val="2323DC"/>
                </a:solidFill>
                <a:ea typeface="Microsoft YaHei"/>
              </a:rPr>
              <a:t>int</a:t>
            </a:r>
            <a:r>
              <a:rPr lang="en-US" sz="2000" dirty="0">
                <a:solidFill>
                  <a:srgbClr val="2323DC"/>
                </a:solidFill>
                <a:ea typeface="Microsoft YaHei"/>
              </a:rPr>
              <a:t> </a:t>
            </a:r>
            <a:r>
              <a:rPr lang="en-US" sz="2000" dirty="0">
                <a:ea typeface="Microsoft YaHei"/>
              </a:rPr>
              <a:t>(4 bytes), </a:t>
            </a:r>
            <a:r>
              <a:rPr lang="en-US" sz="2000" dirty="0">
                <a:solidFill>
                  <a:srgbClr val="996633"/>
                </a:solidFill>
                <a:ea typeface="Microsoft YaHei"/>
              </a:rPr>
              <a:t>long </a:t>
            </a:r>
            <a:r>
              <a:rPr lang="en-US" sz="2000" dirty="0" err="1">
                <a:solidFill>
                  <a:srgbClr val="996633"/>
                </a:solidFill>
                <a:ea typeface="Microsoft YaHei"/>
              </a:rPr>
              <a:t>int</a:t>
            </a:r>
            <a:r>
              <a:rPr lang="en-US" sz="2000" dirty="0">
                <a:ea typeface="Microsoft YaHei"/>
              </a:rPr>
              <a:t> (8 bytes)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How are </a:t>
            </a:r>
            <a:r>
              <a:rPr lang="en-US" sz="2600" dirty="0" err="1">
                <a:ea typeface="Microsoft YaHei"/>
              </a:rPr>
              <a:t>multibyte</a:t>
            </a:r>
            <a:r>
              <a:rPr lang="en-US" sz="2600" dirty="0">
                <a:ea typeface="Microsoft YaHei"/>
              </a:rPr>
              <a:t> variables stored in memory ?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Example : How is a 4 byte integer stored ?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Save the 4 bytes in consecutive locations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solidFill>
                  <a:srgbClr val="2323DC"/>
                </a:solidFill>
                <a:ea typeface="Microsoft YaHei"/>
              </a:rPr>
              <a:t>Little endian representation</a:t>
            </a:r>
            <a:r>
              <a:rPr lang="en-US" sz="2000" dirty="0">
                <a:ea typeface="Microsoft YaHei"/>
              </a:rPr>
              <a:t> (used in ARM and x86) → The LSB is stored in the lowest location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solidFill>
                  <a:srgbClr val="006B6B"/>
                </a:solidFill>
                <a:ea typeface="Microsoft YaHei"/>
              </a:rPr>
              <a:t>Big endian representation</a:t>
            </a:r>
            <a:r>
              <a:rPr lang="en-US" sz="2000" dirty="0">
                <a:ea typeface="Microsoft YaHei"/>
              </a:rPr>
              <a:t> (Sun </a:t>
            </a:r>
            <a:r>
              <a:rPr lang="en-US" sz="2000" dirty="0" err="1">
                <a:ea typeface="Microsoft YaHei"/>
              </a:rPr>
              <a:t>Sparc</a:t>
            </a:r>
            <a:r>
              <a:rPr lang="en-US" sz="2000" dirty="0">
                <a:ea typeface="Microsoft YaHei"/>
              </a:rPr>
              <a:t>, IBM PPC) → The MSB is stored in the lowest location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D3BEC5B8-B169-46EA-B681-E314FB7C4EE3}" type="slidenum">
              <a:rPr/>
              <a:pPr>
                <a:defRPr/>
              </a:pPr>
              <a:t>12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schemeClr val="tx1"/>
                </a:solidFill>
              </a:rPr>
              <a:t>Little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Endian</a:t>
            </a:r>
            <a:r>
              <a:rPr lang="fr-FR" dirty="0">
                <a:solidFill>
                  <a:schemeClr val="tx1"/>
                </a:solidFill>
              </a:rPr>
              <a:t> vs </a:t>
            </a:r>
            <a:r>
              <a:rPr lang="fr-FR" dirty="0" err="1">
                <a:solidFill>
                  <a:schemeClr val="tx1"/>
                </a:solidFill>
              </a:rPr>
              <a:t>Big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Endian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5845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905000" y="4608513"/>
            <a:ext cx="8382000" cy="15176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Note the order of the storage of bytes</a:t>
            </a:r>
          </a:p>
        </p:txBody>
      </p:sp>
      <p:grpSp>
        <p:nvGrpSpPr>
          <p:cNvPr id="35846" name="Group 5"/>
          <p:cNvGrpSpPr>
            <a:grpSpLocks noChangeAspect="1"/>
          </p:cNvGrpSpPr>
          <p:nvPr/>
        </p:nvGrpSpPr>
        <p:grpSpPr bwMode="auto">
          <a:xfrm>
            <a:off x="3225801" y="1898651"/>
            <a:ext cx="5362575" cy="2347913"/>
            <a:chOff x="1680" y="1196"/>
            <a:chExt cx="3378" cy="1479"/>
          </a:xfrm>
        </p:grpSpPr>
        <p:sp>
          <p:nvSpPr>
            <p:cNvPr id="3584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680" y="1209"/>
              <a:ext cx="337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Rectangle 6"/>
            <p:cNvSpPr>
              <a:spLocks noChangeArrowheads="1"/>
            </p:cNvSpPr>
            <p:nvPr/>
          </p:nvSpPr>
          <p:spPr bwMode="auto">
            <a:xfrm>
              <a:off x="3665" y="1387"/>
              <a:ext cx="1361" cy="293"/>
            </a:xfrm>
            <a:prstGeom prst="rect">
              <a:avLst/>
            </a:prstGeom>
            <a:solidFill>
              <a:srgbClr val="94C8D2"/>
            </a:solidFill>
            <a:ln w="13">
              <a:solidFill>
                <a:srgbClr val="32314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Line 7"/>
            <p:cNvSpPr>
              <a:spLocks noChangeShapeType="1"/>
            </p:cNvSpPr>
            <p:nvPr/>
          </p:nvSpPr>
          <p:spPr bwMode="auto">
            <a:xfrm>
              <a:off x="4034" y="1387"/>
              <a:ext cx="0" cy="293"/>
            </a:xfrm>
            <a:prstGeom prst="line">
              <a:avLst/>
            </a:prstGeom>
            <a:noFill/>
            <a:ln w="13">
              <a:solidFill>
                <a:srgbClr val="24282B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Line 8"/>
            <p:cNvSpPr>
              <a:spLocks noChangeShapeType="1"/>
            </p:cNvSpPr>
            <p:nvPr/>
          </p:nvSpPr>
          <p:spPr bwMode="auto">
            <a:xfrm>
              <a:off x="4390" y="1387"/>
              <a:ext cx="0" cy="306"/>
            </a:xfrm>
            <a:prstGeom prst="line">
              <a:avLst/>
            </a:prstGeom>
            <a:noFill/>
            <a:ln w="13">
              <a:solidFill>
                <a:srgbClr val="24282B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Line 9"/>
            <p:cNvSpPr>
              <a:spLocks noChangeShapeType="1"/>
            </p:cNvSpPr>
            <p:nvPr/>
          </p:nvSpPr>
          <p:spPr bwMode="auto">
            <a:xfrm>
              <a:off x="4708" y="1387"/>
              <a:ext cx="0" cy="306"/>
            </a:xfrm>
            <a:prstGeom prst="line">
              <a:avLst/>
            </a:prstGeom>
            <a:noFill/>
            <a:ln w="13">
              <a:solidFill>
                <a:srgbClr val="24282B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Rectangle 10"/>
            <p:cNvSpPr>
              <a:spLocks noChangeArrowheads="1"/>
            </p:cNvSpPr>
            <p:nvPr/>
          </p:nvSpPr>
          <p:spPr bwMode="auto">
            <a:xfrm>
              <a:off x="3741" y="1451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24282B"/>
                  </a:solidFill>
                  <a:latin typeface="Times New Roman" pitchFamily="18" charset="0"/>
                </a:rPr>
                <a:t>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853" name="Rectangle 11"/>
            <p:cNvSpPr>
              <a:spLocks noChangeArrowheads="1"/>
            </p:cNvSpPr>
            <p:nvPr/>
          </p:nvSpPr>
          <p:spPr bwMode="auto">
            <a:xfrm>
              <a:off x="3830" y="1451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24282B"/>
                  </a:solidFill>
                  <a:latin typeface="Times New Roman" pitchFamily="18" charset="0"/>
                </a:rPr>
                <a:t>7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854" name="Rectangle 12"/>
            <p:cNvSpPr>
              <a:spLocks noChangeArrowheads="1"/>
            </p:cNvSpPr>
            <p:nvPr/>
          </p:nvSpPr>
          <p:spPr bwMode="auto">
            <a:xfrm>
              <a:off x="4128" y="1451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24282B"/>
                  </a:solidFill>
                  <a:latin typeface="Times New Roman" pitchFamily="18" charset="0"/>
                </a:rPr>
                <a:t>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855" name="Rectangle 13"/>
            <p:cNvSpPr>
              <a:spLocks noChangeArrowheads="1"/>
            </p:cNvSpPr>
            <p:nvPr/>
          </p:nvSpPr>
          <p:spPr bwMode="auto">
            <a:xfrm>
              <a:off x="4217" y="1451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24282B"/>
                  </a:solidFill>
                  <a:latin typeface="Times New Roman" pitchFamily="18" charset="0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856" name="Rectangle 14"/>
            <p:cNvSpPr>
              <a:spLocks noChangeArrowheads="1"/>
            </p:cNvSpPr>
            <p:nvPr/>
          </p:nvSpPr>
          <p:spPr bwMode="auto">
            <a:xfrm>
              <a:off x="4453" y="1451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24282B"/>
                  </a:solidFill>
                  <a:latin typeface="Times New Roman" pitchFamily="18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857" name="Rectangle 15"/>
            <p:cNvSpPr>
              <a:spLocks noChangeArrowheads="1"/>
            </p:cNvSpPr>
            <p:nvPr/>
          </p:nvSpPr>
          <p:spPr bwMode="auto">
            <a:xfrm>
              <a:off x="4543" y="1451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24282B"/>
                  </a:solidFill>
                  <a:latin typeface="Times New Roman" pitchFamily="18" charset="0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858" name="Rectangle 16"/>
            <p:cNvSpPr>
              <a:spLocks noChangeArrowheads="1"/>
            </p:cNvSpPr>
            <p:nvPr/>
          </p:nvSpPr>
          <p:spPr bwMode="auto">
            <a:xfrm>
              <a:off x="4799" y="1451"/>
              <a:ext cx="1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24282B"/>
                  </a:solidFill>
                  <a:latin typeface="Times New Roman" pitchFamily="18" charset="0"/>
                </a:rPr>
                <a:t>21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859" name="Rectangle 18"/>
            <p:cNvSpPr>
              <a:spLocks noChangeArrowheads="1"/>
            </p:cNvSpPr>
            <p:nvPr/>
          </p:nvSpPr>
          <p:spPr bwMode="auto">
            <a:xfrm>
              <a:off x="3677" y="2189"/>
              <a:ext cx="1349" cy="293"/>
            </a:xfrm>
            <a:prstGeom prst="rect">
              <a:avLst/>
            </a:prstGeom>
            <a:solidFill>
              <a:srgbClr val="94C8D2"/>
            </a:solidFill>
            <a:ln w="13">
              <a:solidFill>
                <a:srgbClr val="32314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19"/>
            <p:cNvSpPr>
              <a:spLocks noChangeShapeType="1"/>
            </p:cNvSpPr>
            <p:nvPr/>
          </p:nvSpPr>
          <p:spPr bwMode="auto">
            <a:xfrm>
              <a:off x="4046" y="2189"/>
              <a:ext cx="0" cy="293"/>
            </a:xfrm>
            <a:prstGeom prst="line">
              <a:avLst/>
            </a:prstGeom>
            <a:noFill/>
            <a:ln w="13">
              <a:solidFill>
                <a:srgbClr val="24282B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Line 20"/>
            <p:cNvSpPr>
              <a:spLocks noChangeShapeType="1"/>
            </p:cNvSpPr>
            <p:nvPr/>
          </p:nvSpPr>
          <p:spPr bwMode="auto">
            <a:xfrm>
              <a:off x="4390" y="2189"/>
              <a:ext cx="0" cy="306"/>
            </a:xfrm>
            <a:prstGeom prst="line">
              <a:avLst/>
            </a:prstGeom>
            <a:noFill/>
            <a:ln w="13">
              <a:solidFill>
                <a:srgbClr val="24282B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Line 21"/>
            <p:cNvSpPr>
              <a:spLocks noChangeShapeType="1"/>
            </p:cNvSpPr>
            <p:nvPr/>
          </p:nvSpPr>
          <p:spPr bwMode="auto">
            <a:xfrm>
              <a:off x="4708" y="2189"/>
              <a:ext cx="0" cy="306"/>
            </a:xfrm>
            <a:prstGeom prst="line">
              <a:avLst/>
            </a:prstGeom>
            <a:noFill/>
            <a:ln w="13">
              <a:solidFill>
                <a:srgbClr val="24282B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Rectangle 22"/>
            <p:cNvSpPr>
              <a:spLocks noChangeArrowheads="1"/>
            </p:cNvSpPr>
            <p:nvPr/>
          </p:nvSpPr>
          <p:spPr bwMode="auto">
            <a:xfrm>
              <a:off x="3754" y="2253"/>
              <a:ext cx="12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24282B"/>
                  </a:solidFill>
                  <a:latin typeface="Times New Roman" pitchFamily="18" charset="0"/>
                </a:rPr>
                <a:t>21       43     65     87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864" name="Rectangle 23"/>
            <p:cNvSpPr>
              <a:spLocks noChangeArrowheads="1"/>
            </p:cNvSpPr>
            <p:nvPr/>
          </p:nvSpPr>
          <p:spPr bwMode="auto">
            <a:xfrm>
              <a:off x="1693" y="1769"/>
              <a:ext cx="105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24282B"/>
                  </a:solidFill>
                  <a:latin typeface="Times New Roman" pitchFamily="18" charset="0"/>
                </a:rPr>
                <a:t>0x87654321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865" name="Line 24"/>
            <p:cNvSpPr>
              <a:spLocks noChangeShapeType="1"/>
            </p:cNvSpPr>
            <p:nvPr/>
          </p:nvSpPr>
          <p:spPr bwMode="auto">
            <a:xfrm flipV="1">
              <a:off x="2914" y="1540"/>
              <a:ext cx="751" cy="229"/>
            </a:xfrm>
            <a:prstGeom prst="line">
              <a:avLst/>
            </a:prstGeom>
            <a:noFill/>
            <a:ln w="13">
              <a:solidFill>
                <a:srgbClr val="24282B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Freeform 25"/>
            <p:cNvSpPr>
              <a:spLocks/>
            </p:cNvSpPr>
            <p:nvPr/>
          </p:nvSpPr>
          <p:spPr bwMode="auto">
            <a:xfrm>
              <a:off x="3576" y="1540"/>
              <a:ext cx="89" cy="51"/>
            </a:xfrm>
            <a:custGeom>
              <a:avLst/>
              <a:gdLst>
                <a:gd name="T0" fmla="*/ 25 w 7"/>
                <a:gd name="T1" fmla="*/ 26 h 4"/>
                <a:gd name="T2" fmla="*/ 13 w 7"/>
                <a:gd name="T3" fmla="*/ 51 h 4"/>
                <a:gd name="T4" fmla="*/ 89 w 7"/>
                <a:gd name="T5" fmla="*/ 0 h 4"/>
                <a:gd name="T6" fmla="*/ 0 w 7"/>
                <a:gd name="T7" fmla="*/ 0 h 4"/>
                <a:gd name="T8" fmla="*/ 25 w 7"/>
                <a:gd name="T9" fmla="*/ 2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2" y="2"/>
                  </a:moveTo>
                  <a:lnTo>
                    <a:pt x="1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24282B"/>
            </a:solidFill>
            <a:ln w="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Line 26"/>
            <p:cNvSpPr>
              <a:spLocks noChangeShapeType="1"/>
            </p:cNvSpPr>
            <p:nvPr/>
          </p:nvSpPr>
          <p:spPr bwMode="auto">
            <a:xfrm>
              <a:off x="2952" y="1935"/>
              <a:ext cx="700" cy="420"/>
            </a:xfrm>
            <a:prstGeom prst="line">
              <a:avLst/>
            </a:prstGeom>
            <a:noFill/>
            <a:ln w="13">
              <a:solidFill>
                <a:srgbClr val="24282B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Freeform 27"/>
            <p:cNvSpPr>
              <a:spLocks/>
            </p:cNvSpPr>
            <p:nvPr/>
          </p:nvSpPr>
          <p:spPr bwMode="auto">
            <a:xfrm>
              <a:off x="3563" y="2291"/>
              <a:ext cx="89" cy="64"/>
            </a:xfrm>
            <a:custGeom>
              <a:avLst/>
              <a:gdLst>
                <a:gd name="T0" fmla="*/ 38 w 7"/>
                <a:gd name="T1" fmla="*/ 38 h 5"/>
                <a:gd name="T2" fmla="*/ 0 w 7"/>
                <a:gd name="T3" fmla="*/ 38 h 5"/>
                <a:gd name="T4" fmla="*/ 89 w 7"/>
                <a:gd name="T5" fmla="*/ 64 h 5"/>
                <a:gd name="T6" fmla="*/ 25 w 7"/>
                <a:gd name="T7" fmla="*/ 0 h 5"/>
                <a:gd name="T8" fmla="*/ 38 w 7"/>
                <a:gd name="T9" fmla="*/ 3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3" y="3"/>
                  </a:moveTo>
                  <a:lnTo>
                    <a:pt x="0" y="3"/>
                  </a:lnTo>
                  <a:lnTo>
                    <a:pt x="7" y="5"/>
                  </a:lnTo>
                  <a:lnTo>
                    <a:pt x="2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Rectangle 28"/>
            <p:cNvSpPr>
              <a:spLocks noChangeArrowheads="1"/>
            </p:cNvSpPr>
            <p:nvPr/>
          </p:nvSpPr>
          <p:spPr bwMode="auto">
            <a:xfrm>
              <a:off x="4011" y="1196"/>
              <a:ext cx="66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dirty="0">
                  <a:solidFill>
                    <a:srgbClr val="24282B"/>
                  </a:solidFill>
                  <a:latin typeface="Times New Roman" pitchFamily="18" charset="0"/>
                </a:rPr>
                <a:t>Big endian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5870" name="Rectangle 29"/>
            <p:cNvSpPr>
              <a:spLocks noChangeArrowheads="1"/>
            </p:cNvSpPr>
            <p:nvPr/>
          </p:nvSpPr>
          <p:spPr bwMode="auto">
            <a:xfrm>
              <a:off x="3897" y="2011"/>
              <a:ext cx="77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24282B"/>
                  </a:solidFill>
                  <a:latin typeface="Times New Roman" pitchFamily="18" charset="0"/>
                </a:rPr>
                <a:t>Little endian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871" name="Rectangle 30"/>
            <p:cNvSpPr>
              <a:spLocks noChangeArrowheads="1"/>
            </p:cNvSpPr>
            <p:nvPr/>
          </p:nvSpPr>
          <p:spPr bwMode="auto">
            <a:xfrm>
              <a:off x="3792" y="1693"/>
              <a:ext cx="11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24282B"/>
                  </a:solidFill>
                  <a:latin typeface="Times New Roman" pitchFamily="18" charset="0"/>
                </a:rPr>
                <a:t>0         1        2      3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872" name="Rectangle 30"/>
            <p:cNvSpPr>
              <a:spLocks noChangeArrowheads="1"/>
            </p:cNvSpPr>
            <p:nvPr/>
          </p:nvSpPr>
          <p:spPr bwMode="auto">
            <a:xfrm>
              <a:off x="3792" y="2501"/>
              <a:ext cx="11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24282B"/>
                  </a:solidFill>
                  <a:latin typeface="Times New Roman" pitchFamily="18" charset="0"/>
                </a:rPr>
                <a:t>0         1        2      3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C6835E4F-3478-4811-8770-28314BE290C2}" type="slidenum">
              <a:rPr/>
              <a:pPr>
                <a:defRPr/>
              </a:pPr>
              <a:t>13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90700" y="206376"/>
            <a:ext cx="85725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Storage of </a:t>
            </a:r>
            <a:r>
              <a:rPr lang="fr-FR" dirty="0" err="1">
                <a:solidFill>
                  <a:schemeClr val="tx1"/>
                </a:solidFill>
              </a:rPr>
              <a:t>Arrays</a:t>
            </a:r>
            <a:r>
              <a:rPr lang="fr-FR" dirty="0">
                <a:solidFill>
                  <a:schemeClr val="tx1"/>
                </a:solidFill>
              </a:rPr>
              <a:t> in Memory</a:t>
            </a:r>
          </a:p>
        </p:txBody>
      </p:sp>
      <p:sp>
        <p:nvSpPr>
          <p:cNvPr id="36869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600201"/>
            <a:ext cx="86106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>
                <a:ea typeface="Microsoft YaHei"/>
              </a:rPr>
              <a:t>Single dimensional arrays. Consider an array of integers : a[100]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endParaRPr lang="en-US" sz="2600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endParaRPr lang="en-US" sz="2600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>
                <a:ea typeface="Microsoft YaHei"/>
              </a:rPr>
              <a:t>Each integer is stored in either a little endian or big endian format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>
                <a:ea typeface="Microsoft YaHei"/>
              </a:rPr>
              <a:t>2 dimensional arrays :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 err="1">
                <a:ea typeface="Microsoft YaHei"/>
              </a:rPr>
              <a:t>int</a:t>
            </a:r>
            <a:r>
              <a:rPr lang="en-US" sz="2400" dirty="0">
                <a:ea typeface="Microsoft YaHei"/>
              </a:rPr>
              <a:t> a[100][100]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float b[100][100]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Two methods : </a:t>
            </a:r>
            <a:r>
              <a:rPr lang="en-US" sz="2400" dirty="0">
                <a:solidFill>
                  <a:srgbClr val="2300DC"/>
                </a:solidFill>
                <a:ea typeface="Microsoft YaHei"/>
              </a:rPr>
              <a:t>row major</a:t>
            </a:r>
            <a:r>
              <a:rPr lang="en-US" sz="2400" dirty="0">
                <a:ea typeface="Microsoft YaHei"/>
              </a:rPr>
              <a:t> and </a:t>
            </a:r>
            <a:r>
              <a:rPr lang="en-US" sz="2400" dirty="0">
                <a:solidFill>
                  <a:srgbClr val="FF3333"/>
                </a:solidFill>
                <a:ea typeface="Microsoft YaHei"/>
              </a:rPr>
              <a:t>column major</a:t>
            </a:r>
          </a:p>
        </p:txBody>
      </p:sp>
      <p:sp>
        <p:nvSpPr>
          <p:cNvPr id="4" name="Freeform 3"/>
          <p:cNvSpPr/>
          <p:nvPr/>
        </p:nvSpPr>
        <p:spPr>
          <a:xfrm>
            <a:off x="2562226" y="2376489"/>
            <a:ext cx="7343775" cy="5032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138488" y="2376489"/>
            <a:ext cx="576263" cy="5032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138488" y="2376489"/>
            <a:ext cx="576263" cy="5032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217988" y="2376489"/>
            <a:ext cx="576263" cy="5032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217988" y="2376489"/>
            <a:ext cx="576263" cy="5032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370513" y="2376489"/>
            <a:ext cx="576263" cy="5032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370513" y="2376489"/>
            <a:ext cx="576263" cy="5032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450013" y="2376489"/>
            <a:ext cx="576263" cy="5032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450013" y="2376489"/>
            <a:ext cx="576263" cy="5032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602538" y="2376489"/>
            <a:ext cx="576263" cy="5032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755063" y="2376489"/>
            <a:ext cx="574675" cy="5032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370513" y="2376489"/>
            <a:ext cx="576263" cy="5032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370513" y="2376489"/>
            <a:ext cx="576263" cy="5032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138488" y="2519363"/>
            <a:ext cx="2232025" cy="2159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66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a[0]</a:t>
            </a:r>
          </a:p>
        </p:txBody>
      </p:sp>
      <p:sp>
        <p:nvSpPr>
          <p:cNvPr id="18" name="Freeform 17"/>
          <p:cNvSpPr/>
          <p:nvPr/>
        </p:nvSpPr>
        <p:spPr>
          <a:xfrm>
            <a:off x="5370513" y="2519363"/>
            <a:ext cx="2232025" cy="2159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66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a[1]</a:t>
            </a:r>
          </a:p>
        </p:txBody>
      </p:sp>
      <p:sp>
        <p:nvSpPr>
          <p:cNvPr id="19" name="Freeform 18"/>
          <p:cNvSpPr/>
          <p:nvPr/>
        </p:nvSpPr>
        <p:spPr>
          <a:xfrm>
            <a:off x="7602538" y="2519363"/>
            <a:ext cx="2232025" cy="2159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66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a[2]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2B11F48C-49CA-4049-ADB5-0420F443D9F7}" type="slidenum">
              <a:rPr/>
              <a:pPr>
                <a:defRPr/>
              </a:pPr>
              <a:t>14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2286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schemeClr val="tx1"/>
                </a:solidFill>
              </a:rPr>
              <a:t>Row</a:t>
            </a:r>
            <a:r>
              <a:rPr lang="fr-FR" dirty="0">
                <a:solidFill>
                  <a:schemeClr val="tx1"/>
                </a:solidFill>
              </a:rPr>
              <a:t> Major vs </a:t>
            </a:r>
            <a:r>
              <a:rPr lang="fr-FR" dirty="0" err="1">
                <a:solidFill>
                  <a:schemeClr val="tx1"/>
                </a:solidFill>
              </a:rPr>
              <a:t>Column</a:t>
            </a:r>
            <a:r>
              <a:rPr lang="fr-FR" dirty="0">
                <a:solidFill>
                  <a:schemeClr val="tx1"/>
                </a:solidFill>
              </a:rPr>
              <a:t> Major</a:t>
            </a:r>
          </a:p>
        </p:txBody>
      </p:sp>
      <p:sp>
        <p:nvSpPr>
          <p:cNvPr id="37893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447801"/>
            <a:ext cx="86106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800" dirty="0">
                <a:solidFill>
                  <a:srgbClr val="FF3366"/>
                </a:solidFill>
                <a:ea typeface="Microsoft YaHei"/>
              </a:rPr>
              <a:t>Row Major </a:t>
            </a:r>
            <a:r>
              <a:rPr lang="en-US" sz="2800" dirty="0">
                <a:ea typeface="Microsoft YaHei"/>
              </a:rPr>
              <a:t>(C, Python)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Store the first row as an 1D array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Then store the second row, and so on...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800" dirty="0">
                <a:solidFill>
                  <a:srgbClr val="33CC66"/>
                </a:solidFill>
                <a:ea typeface="Microsoft YaHei"/>
              </a:rPr>
              <a:t>Column Major </a:t>
            </a:r>
            <a:r>
              <a:rPr lang="en-US" sz="2800" dirty="0">
                <a:ea typeface="Microsoft YaHei"/>
              </a:rPr>
              <a:t>(Fortran, </a:t>
            </a:r>
            <a:r>
              <a:rPr lang="en-US" sz="2800" dirty="0" err="1">
                <a:ea typeface="Microsoft YaHei"/>
              </a:rPr>
              <a:t>Matlab</a:t>
            </a:r>
            <a:r>
              <a:rPr lang="en-US" sz="2800" dirty="0">
                <a:ea typeface="Microsoft YaHei"/>
              </a:rPr>
              <a:t>)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Store the first column as an 1D array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Then store the second column, and so on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800" dirty="0">
                <a:ea typeface="Microsoft YaHei"/>
              </a:rPr>
              <a:t>Multidimensional arrays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Store the entire array as a sequence of 1D arrays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785D012C-F169-4BA0-BBD5-380899CF574A}" type="slidenum">
              <a:rPr/>
              <a:pPr>
                <a:defRPr/>
              </a:pPr>
              <a:t>15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381001"/>
            <a:ext cx="8686800" cy="676275"/>
          </a:xfrm>
        </p:spPr>
        <p:txBody>
          <a:bodyPr vert="horz" wrap="square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26629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828800"/>
            <a:ext cx="8534400" cy="35639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Overview of Assembly Language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Assembly Language Syntax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 err="1">
                <a:ea typeface="Microsoft YaHei"/>
              </a:rPr>
              <a:t>SimpleRisc</a:t>
            </a:r>
            <a:r>
              <a:rPr lang="en-US" dirty="0">
                <a:ea typeface="Microsoft YaHei"/>
              </a:rPr>
              <a:t> ISA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Functions and Stacks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 err="1">
                <a:ea typeface="Microsoft YaHei"/>
              </a:rPr>
              <a:t>SimpleRisc</a:t>
            </a:r>
            <a:r>
              <a:rPr lang="en-US" dirty="0">
                <a:ea typeface="Microsoft YaHei"/>
              </a:rPr>
              <a:t> Encoding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2800" y="2370138"/>
            <a:ext cx="13970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99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4563B815-77F2-4236-AE25-BCE14E0A39E3}" type="slidenum">
              <a:rPr/>
              <a:pPr>
                <a:defRPr/>
              </a:pPr>
              <a:t>16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95250"/>
            <a:ext cx="8572500" cy="1047750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sz="3600" dirty="0" err="1">
                <a:solidFill>
                  <a:schemeClr val="tx1"/>
                </a:solidFill>
              </a:rPr>
              <a:t>Assembly</a:t>
            </a:r>
            <a:r>
              <a:rPr lang="fr-FR" sz="3600" dirty="0">
                <a:solidFill>
                  <a:schemeClr val="tx1"/>
                </a:solidFill>
              </a:rPr>
              <a:t> File Structure : GNU Assembler</a:t>
            </a:r>
          </a:p>
        </p:txBody>
      </p:sp>
      <p:sp>
        <p:nvSpPr>
          <p:cNvPr id="39941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905000" y="4495801"/>
            <a:ext cx="8534400" cy="15890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Divided into different </a:t>
            </a:r>
            <a:r>
              <a:rPr lang="en-US" sz="2600" dirty="0">
                <a:solidFill>
                  <a:srgbClr val="0000FF"/>
                </a:solidFill>
                <a:ea typeface="Microsoft YaHei"/>
              </a:rPr>
              <a:t>sections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Each section contains some data, or assembly instructions</a:t>
            </a:r>
          </a:p>
        </p:txBody>
      </p:sp>
      <p:grpSp>
        <p:nvGrpSpPr>
          <p:cNvPr id="39942" name="Group 6"/>
          <p:cNvGrpSpPr>
            <a:grpSpLocks noChangeAspect="1"/>
          </p:cNvGrpSpPr>
          <p:nvPr/>
        </p:nvGrpSpPr>
        <p:grpSpPr bwMode="auto">
          <a:xfrm>
            <a:off x="4924426" y="1671638"/>
            <a:ext cx="2314575" cy="2501900"/>
            <a:chOff x="4032" y="1208"/>
            <a:chExt cx="1458" cy="1576"/>
          </a:xfrm>
        </p:grpSpPr>
        <p:sp>
          <p:nvSpPr>
            <p:cNvPr id="39943" name="AutoShape 5"/>
            <p:cNvSpPr>
              <a:spLocks noChangeAspect="1" noChangeArrowheads="1" noTextEdit="1"/>
            </p:cNvSpPr>
            <p:nvPr/>
          </p:nvSpPr>
          <p:spPr bwMode="auto">
            <a:xfrm>
              <a:off x="4032" y="1222"/>
              <a:ext cx="1458" cy="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Freeform 7"/>
            <p:cNvSpPr>
              <a:spLocks/>
            </p:cNvSpPr>
            <p:nvPr/>
          </p:nvSpPr>
          <p:spPr bwMode="auto">
            <a:xfrm>
              <a:off x="4181" y="1421"/>
              <a:ext cx="1175" cy="185"/>
            </a:xfrm>
            <a:custGeom>
              <a:avLst/>
              <a:gdLst>
                <a:gd name="T0" fmla="*/ 85 w 165"/>
                <a:gd name="T1" fmla="*/ 0 h 26"/>
                <a:gd name="T2" fmla="*/ 1097 w 165"/>
                <a:gd name="T3" fmla="*/ 0 h 26"/>
                <a:gd name="T4" fmla="*/ 1175 w 165"/>
                <a:gd name="T5" fmla="*/ 78 h 26"/>
                <a:gd name="T6" fmla="*/ 1175 w 165"/>
                <a:gd name="T7" fmla="*/ 100 h 26"/>
                <a:gd name="T8" fmla="*/ 1097 w 165"/>
                <a:gd name="T9" fmla="*/ 185 h 26"/>
                <a:gd name="T10" fmla="*/ 85 w 165"/>
                <a:gd name="T11" fmla="*/ 185 h 26"/>
                <a:gd name="T12" fmla="*/ 0 w 165"/>
                <a:gd name="T13" fmla="*/ 100 h 26"/>
                <a:gd name="T14" fmla="*/ 0 w 165"/>
                <a:gd name="T15" fmla="*/ 78 h 26"/>
                <a:gd name="T16" fmla="*/ 85 w 165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5" h="26">
                  <a:moveTo>
                    <a:pt x="12" y="0"/>
                  </a:moveTo>
                  <a:lnTo>
                    <a:pt x="154" y="0"/>
                  </a:lnTo>
                  <a:cubicBezTo>
                    <a:pt x="160" y="0"/>
                    <a:pt x="165" y="5"/>
                    <a:pt x="165" y="11"/>
                  </a:cubicBezTo>
                  <a:lnTo>
                    <a:pt x="165" y="14"/>
                  </a:lnTo>
                  <a:cubicBezTo>
                    <a:pt x="165" y="20"/>
                    <a:pt x="160" y="26"/>
                    <a:pt x="154" y="26"/>
                  </a:cubicBezTo>
                  <a:lnTo>
                    <a:pt x="12" y="26"/>
                  </a:lnTo>
                  <a:cubicBezTo>
                    <a:pt x="5" y="26"/>
                    <a:pt x="0" y="20"/>
                    <a:pt x="0" y="14"/>
                  </a:cubicBezTo>
                  <a:lnTo>
                    <a:pt x="0" y="11"/>
                  </a:ln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F0D8C2"/>
            </a:solidFill>
            <a:ln w="7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5" name="Rectangle 8"/>
            <p:cNvSpPr>
              <a:spLocks noChangeArrowheads="1"/>
            </p:cNvSpPr>
            <p:nvPr/>
          </p:nvSpPr>
          <p:spPr bwMode="auto">
            <a:xfrm>
              <a:off x="4046" y="1364"/>
              <a:ext cx="1424" cy="1403"/>
            </a:xfrm>
            <a:prstGeom prst="rect">
              <a:avLst/>
            </a:prstGeom>
            <a:noFill/>
            <a:ln w="14">
              <a:solidFill>
                <a:srgbClr val="24282B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Rectangle 9"/>
            <p:cNvSpPr>
              <a:spLocks noChangeArrowheads="1"/>
            </p:cNvSpPr>
            <p:nvPr/>
          </p:nvSpPr>
          <p:spPr bwMode="auto">
            <a:xfrm>
              <a:off x="4623" y="1449"/>
              <a:ext cx="16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24282B"/>
                  </a:solidFill>
                  <a:latin typeface="Times New Roman" pitchFamily="18" charset="0"/>
                </a:rPr>
                <a:t>.file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9947" name="Freeform 10"/>
            <p:cNvSpPr>
              <a:spLocks/>
            </p:cNvSpPr>
            <p:nvPr/>
          </p:nvSpPr>
          <p:spPr bwMode="auto">
            <a:xfrm>
              <a:off x="4181" y="1663"/>
              <a:ext cx="1175" cy="185"/>
            </a:xfrm>
            <a:custGeom>
              <a:avLst/>
              <a:gdLst>
                <a:gd name="T0" fmla="*/ 78 w 165"/>
                <a:gd name="T1" fmla="*/ 0 h 26"/>
                <a:gd name="T2" fmla="*/ 1090 w 165"/>
                <a:gd name="T3" fmla="*/ 0 h 26"/>
                <a:gd name="T4" fmla="*/ 1175 w 165"/>
                <a:gd name="T5" fmla="*/ 78 h 26"/>
                <a:gd name="T6" fmla="*/ 1175 w 165"/>
                <a:gd name="T7" fmla="*/ 100 h 26"/>
                <a:gd name="T8" fmla="*/ 1090 w 165"/>
                <a:gd name="T9" fmla="*/ 185 h 26"/>
                <a:gd name="T10" fmla="*/ 78 w 165"/>
                <a:gd name="T11" fmla="*/ 185 h 26"/>
                <a:gd name="T12" fmla="*/ 0 w 165"/>
                <a:gd name="T13" fmla="*/ 100 h 26"/>
                <a:gd name="T14" fmla="*/ 0 w 165"/>
                <a:gd name="T15" fmla="*/ 78 h 26"/>
                <a:gd name="T16" fmla="*/ 78 w 165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5" h="26">
                  <a:moveTo>
                    <a:pt x="11" y="0"/>
                  </a:moveTo>
                  <a:lnTo>
                    <a:pt x="153" y="0"/>
                  </a:lnTo>
                  <a:cubicBezTo>
                    <a:pt x="160" y="0"/>
                    <a:pt x="165" y="5"/>
                    <a:pt x="165" y="11"/>
                  </a:cubicBezTo>
                  <a:lnTo>
                    <a:pt x="165" y="14"/>
                  </a:lnTo>
                  <a:cubicBezTo>
                    <a:pt x="165" y="21"/>
                    <a:pt x="160" y="26"/>
                    <a:pt x="153" y="26"/>
                  </a:cubicBezTo>
                  <a:lnTo>
                    <a:pt x="11" y="26"/>
                  </a:lnTo>
                  <a:cubicBezTo>
                    <a:pt x="5" y="26"/>
                    <a:pt x="0" y="21"/>
                    <a:pt x="0" y="14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F0D8C2"/>
            </a:solidFill>
            <a:ln w="7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Rectangle 11"/>
            <p:cNvSpPr>
              <a:spLocks noChangeArrowheads="1"/>
            </p:cNvSpPr>
            <p:nvPr/>
          </p:nvSpPr>
          <p:spPr bwMode="auto">
            <a:xfrm>
              <a:off x="4616" y="1691"/>
              <a:ext cx="18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24282B"/>
                  </a:solidFill>
                  <a:latin typeface="Times New Roman" pitchFamily="18" charset="0"/>
                </a:rPr>
                <a:t>.text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9949" name="Freeform 12"/>
            <p:cNvSpPr>
              <a:spLocks/>
            </p:cNvSpPr>
            <p:nvPr/>
          </p:nvSpPr>
          <p:spPr bwMode="auto">
            <a:xfrm>
              <a:off x="4189" y="1913"/>
              <a:ext cx="1174" cy="185"/>
            </a:xfrm>
            <a:custGeom>
              <a:avLst/>
              <a:gdLst>
                <a:gd name="T0" fmla="*/ 85 w 165"/>
                <a:gd name="T1" fmla="*/ 0 h 26"/>
                <a:gd name="T2" fmla="*/ 1096 w 165"/>
                <a:gd name="T3" fmla="*/ 0 h 26"/>
                <a:gd name="T4" fmla="*/ 1174 w 165"/>
                <a:gd name="T5" fmla="*/ 85 h 26"/>
                <a:gd name="T6" fmla="*/ 1174 w 165"/>
                <a:gd name="T7" fmla="*/ 100 h 26"/>
                <a:gd name="T8" fmla="*/ 1096 w 165"/>
                <a:gd name="T9" fmla="*/ 185 h 26"/>
                <a:gd name="T10" fmla="*/ 85 w 165"/>
                <a:gd name="T11" fmla="*/ 185 h 26"/>
                <a:gd name="T12" fmla="*/ 0 w 165"/>
                <a:gd name="T13" fmla="*/ 100 h 26"/>
                <a:gd name="T14" fmla="*/ 0 w 165"/>
                <a:gd name="T15" fmla="*/ 85 h 26"/>
                <a:gd name="T16" fmla="*/ 85 w 165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5" h="26">
                  <a:moveTo>
                    <a:pt x="12" y="0"/>
                  </a:moveTo>
                  <a:lnTo>
                    <a:pt x="154" y="0"/>
                  </a:lnTo>
                  <a:cubicBezTo>
                    <a:pt x="160" y="0"/>
                    <a:pt x="165" y="5"/>
                    <a:pt x="165" y="12"/>
                  </a:cubicBezTo>
                  <a:lnTo>
                    <a:pt x="165" y="14"/>
                  </a:lnTo>
                  <a:cubicBezTo>
                    <a:pt x="165" y="21"/>
                    <a:pt x="160" y="26"/>
                    <a:pt x="154" y="26"/>
                  </a:cubicBezTo>
                  <a:lnTo>
                    <a:pt x="12" y="26"/>
                  </a:lnTo>
                  <a:cubicBezTo>
                    <a:pt x="5" y="26"/>
                    <a:pt x="0" y="21"/>
                    <a:pt x="0" y="14"/>
                  </a:cubicBezTo>
                  <a:lnTo>
                    <a:pt x="0" y="12"/>
                  </a:ln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F0D8C2"/>
            </a:solidFill>
            <a:ln w="7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Rectangle 13"/>
            <p:cNvSpPr>
              <a:spLocks noChangeArrowheads="1"/>
            </p:cNvSpPr>
            <p:nvPr/>
          </p:nvSpPr>
          <p:spPr bwMode="auto">
            <a:xfrm>
              <a:off x="4623" y="1941"/>
              <a:ext cx="20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24282B"/>
                  </a:solidFill>
                  <a:latin typeface="Times New Roman" pitchFamily="18" charset="0"/>
                </a:rPr>
                <a:t>.data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9951" name="Oval 14"/>
            <p:cNvSpPr>
              <a:spLocks noChangeArrowheads="1"/>
            </p:cNvSpPr>
            <p:nvPr/>
          </p:nvSpPr>
          <p:spPr bwMode="auto">
            <a:xfrm>
              <a:off x="4573" y="2190"/>
              <a:ext cx="28" cy="29"/>
            </a:xfrm>
            <a:prstGeom prst="ellipse">
              <a:avLst/>
            </a:prstGeom>
            <a:solidFill>
              <a:srgbClr val="544F4A"/>
            </a:solidFill>
            <a:ln w="14">
              <a:solidFill>
                <a:srgbClr val="24282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Oval 15"/>
            <p:cNvSpPr>
              <a:spLocks noChangeArrowheads="1"/>
            </p:cNvSpPr>
            <p:nvPr/>
          </p:nvSpPr>
          <p:spPr bwMode="auto">
            <a:xfrm>
              <a:off x="4758" y="2190"/>
              <a:ext cx="28" cy="29"/>
            </a:xfrm>
            <a:prstGeom prst="ellipse">
              <a:avLst/>
            </a:prstGeom>
            <a:solidFill>
              <a:srgbClr val="544F4A"/>
            </a:solidFill>
            <a:ln w="14">
              <a:solidFill>
                <a:srgbClr val="24282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Oval 16"/>
            <p:cNvSpPr>
              <a:spLocks noChangeArrowheads="1"/>
            </p:cNvSpPr>
            <p:nvPr/>
          </p:nvSpPr>
          <p:spPr bwMode="auto">
            <a:xfrm>
              <a:off x="4936" y="2190"/>
              <a:ext cx="28" cy="29"/>
            </a:xfrm>
            <a:prstGeom prst="ellipse">
              <a:avLst/>
            </a:prstGeom>
            <a:solidFill>
              <a:srgbClr val="544F4A"/>
            </a:solidFill>
            <a:ln w="14">
              <a:solidFill>
                <a:srgbClr val="24282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Freeform 17"/>
            <p:cNvSpPr>
              <a:spLocks/>
            </p:cNvSpPr>
            <p:nvPr/>
          </p:nvSpPr>
          <p:spPr bwMode="auto">
            <a:xfrm>
              <a:off x="4196" y="2532"/>
              <a:ext cx="1174" cy="185"/>
            </a:xfrm>
            <a:custGeom>
              <a:avLst/>
              <a:gdLst>
                <a:gd name="T0" fmla="*/ 85 w 165"/>
                <a:gd name="T1" fmla="*/ 0 h 26"/>
                <a:gd name="T2" fmla="*/ 1096 w 165"/>
                <a:gd name="T3" fmla="*/ 0 h 26"/>
                <a:gd name="T4" fmla="*/ 1174 w 165"/>
                <a:gd name="T5" fmla="*/ 85 h 26"/>
                <a:gd name="T6" fmla="*/ 1174 w 165"/>
                <a:gd name="T7" fmla="*/ 107 h 26"/>
                <a:gd name="T8" fmla="*/ 1096 w 165"/>
                <a:gd name="T9" fmla="*/ 185 h 26"/>
                <a:gd name="T10" fmla="*/ 85 w 165"/>
                <a:gd name="T11" fmla="*/ 185 h 26"/>
                <a:gd name="T12" fmla="*/ 0 w 165"/>
                <a:gd name="T13" fmla="*/ 107 h 26"/>
                <a:gd name="T14" fmla="*/ 0 w 165"/>
                <a:gd name="T15" fmla="*/ 85 h 26"/>
                <a:gd name="T16" fmla="*/ 85 w 165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5" h="26">
                  <a:moveTo>
                    <a:pt x="12" y="0"/>
                  </a:moveTo>
                  <a:lnTo>
                    <a:pt x="154" y="0"/>
                  </a:lnTo>
                  <a:cubicBezTo>
                    <a:pt x="160" y="0"/>
                    <a:pt x="165" y="6"/>
                    <a:pt x="165" y="12"/>
                  </a:cubicBezTo>
                  <a:lnTo>
                    <a:pt x="165" y="15"/>
                  </a:lnTo>
                  <a:cubicBezTo>
                    <a:pt x="165" y="21"/>
                    <a:pt x="160" y="26"/>
                    <a:pt x="154" y="26"/>
                  </a:cubicBezTo>
                  <a:lnTo>
                    <a:pt x="12" y="26"/>
                  </a:lnTo>
                  <a:cubicBezTo>
                    <a:pt x="5" y="26"/>
                    <a:pt x="0" y="21"/>
                    <a:pt x="0" y="15"/>
                  </a:cubicBezTo>
                  <a:lnTo>
                    <a:pt x="0" y="12"/>
                  </a:lnTo>
                  <a:cubicBezTo>
                    <a:pt x="0" y="6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F0D8C2"/>
            </a:solidFill>
            <a:ln w="7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Freeform 18"/>
            <p:cNvSpPr>
              <a:spLocks/>
            </p:cNvSpPr>
            <p:nvPr/>
          </p:nvSpPr>
          <p:spPr bwMode="auto">
            <a:xfrm>
              <a:off x="4203" y="2297"/>
              <a:ext cx="1174" cy="185"/>
            </a:xfrm>
            <a:custGeom>
              <a:avLst/>
              <a:gdLst>
                <a:gd name="T0" fmla="*/ 78 w 165"/>
                <a:gd name="T1" fmla="*/ 0 h 26"/>
                <a:gd name="T2" fmla="*/ 1089 w 165"/>
                <a:gd name="T3" fmla="*/ 0 h 26"/>
                <a:gd name="T4" fmla="*/ 1174 w 165"/>
                <a:gd name="T5" fmla="*/ 78 h 26"/>
                <a:gd name="T6" fmla="*/ 1174 w 165"/>
                <a:gd name="T7" fmla="*/ 100 h 26"/>
                <a:gd name="T8" fmla="*/ 1089 w 165"/>
                <a:gd name="T9" fmla="*/ 185 h 26"/>
                <a:gd name="T10" fmla="*/ 78 w 165"/>
                <a:gd name="T11" fmla="*/ 185 h 26"/>
                <a:gd name="T12" fmla="*/ 0 w 165"/>
                <a:gd name="T13" fmla="*/ 100 h 26"/>
                <a:gd name="T14" fmla="*/ 0 w 165"/>
                <a:gd name="T15" fmla="*/ 78 h 26"/>
                <a:gd name="T16" fmla="*/ 78 w 165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5" h="26">
                  <a:moveTo>
                    <a:pt x="11" y="0"/>
                  </a:moveTo>
                  <a:lnTo>
                    <a:pt x="153" y="0"/>
                  </a:lnTo>
                  <a:cubicBezTo>
                    <a:pt x="160" y="0"/>
                    <a:pt x="165" y="5"/>
                    <a:pt x="165" y="11"/>
                  </a:cubicBezTo>
                  <a:lnTo>
                    <a:pt x="165" y="14"/>
                  </a:lnTo>
                  <a:cubicBezTo>
                    <a:pt x="165" y="21"/>
                    <a:pt x="160" y="26"/>
                    <a:pt x="153" y="26"/>
                  </a:cubicBezTo>
                  <a:lnTo>
                    <a:pt x="11" y="26"/>
                  </a:lnTo>
                  <a:cubicBezTo>
                    <a:pt x="5" y="26"/>
                    <a:pt x="0" y="21"/>
                    <a:pt x="0" y="14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F0D8C2"/>
            </a:solidFill>
            <a:ln w="7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Rectangle 19"/>
            <p:cNvSpPr>
              <a:spLocks noChangeArrowheads="1"/>
            </p:cNvSpPr>
            <p:nvPr/>
          </p:nvSpPr>
          <p:spPr bwMode="auto">
            <a:xfrm>
              <a:off x="4480" y="1208"/>
              <a:ext cx="73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24282B"/>
                  </a:solidFill>
                  <a:latin typeface="Times New Roman" pitchFamily="18" charset="0"/>
                </a:rPr>
                <a:t>Assembly  File</a:t>
              </a:r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4E337745-72B6-4D47-A8D1-620CAF73AF09}" type="slidenum">
              <a:rPr/>
              <a:pPr>
                <a:defRPr/>
              </a:pPr>
              <a:t>17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2286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schemeClr val="tx1"/>
                </a:solidFill>
              </a:rPr>
              <a:t>Meaning</a:t>
            </a:r>
            <a:r>
              <a:rPr lang="fr-FR" dirty="0">
                <a:solidFill>
                  <a:schemeClr val="tx1"/>
                </a:solidFill>
              </a:rPr>
              <a:t> of </a:t>
            </a:r>
            <a:r>
              <a:rPr lang="fr-FR" dirty="0" err="1">
                <a:solidFill>
                  <a:schemeClr val="tx1"/>
                </a:solidFill>
              </a:rPr>
              <a:t>Different</a:t>
            </a:r>
            <a:r>
              <a:rPr lang="fr-FR" dirty="0">
                <a:solidFill>
                  <a:schemeClr val="tx1"/>
                </a:solidFill>
              </a:rPr>
              <a:t> Sections</a:t>
            </a:r>
          </a:p>
        </p:txBody>
      </p:sp>
      <p:sp>
        <p:nvSpPr>
          <p:cNvPr id="40965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600201"/>
            <a:ext cx="86106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.file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name of the source file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.text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contains the list of instructions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.data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data used by the program in terms of read only variables, and constants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B637D044-4008-4B57-8FE7-E0FD5114D28A}" type="slidenum">
              <a:rPr/>
              <a:pPr>
                <a:defRPr/>
              </a:pPr>
              <a:t>18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2286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Structure of a </a:t>
            </a:r>
            <a:r>
              <a:rPr lang="fr-FR" dirty="0" err="1">
                <a:solidFill>
                  <a:schemeClr val="tx1"/>
                </a:solidFill>
              </a:rPr>
              <a:t>Statement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1989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905000" y="2519363"/>
            <a:ext cx="8534400" cy="3606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instruction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textual identifier of a machine instruction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operand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solidFill>
                  <a:srgbClr val="B84700"/>
                </a:solidFill>
                <a:ea typeface="Microsoft YaHei"/>
              </a:rPr>
              <a:t>constant</a:t>
            </a:r>
            <a:r>
              <a:rPr lang="en-US" sz="2400" dirty="0">
                <a:ea typeface="Microsoft YaHei"/>
              </a:rPr>
              <a:t> (also known as an </a:t>
            </a:r>
            <a:r>
              <a:rPr lang="en-US" sz="2400" dirty="0">
                <a:solidFill>
                  <a:srgbClr val="FF3366"/>
                </a:solidFill>
                <a:ea typeface="Microsoft YaHei"/>
              </a:rPr>
              <a:t>immediate</a:t>
            </a:r>
            <a:r>
              <a:rPr lang="en-US" sz="2400" dirty="0">
                <a:ea typeface="Microsoft YaHei"/>
              </a:rPr>
              <a:t>)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solidFill>
                  <a:srgbClr val="0000FF"/>
                </a:solidFill>
                <a:ea typeface="Microsoft YaHei"/>
              </a:rPr>
              <a:t>register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solidFill>
                  <a:srgbClr val="33CC66"/>
                </a:solidFill>
                <a:ea typeface="Microsoft YaHei"/>
              </a:rPr>
              <a:t>memory location</a:t>
            </a:r>
          </a:p>
        </p:txBody>
      </p:sp>
      <p:grpSp>
        <p:nvGrpSpPr>
          <p:cNvPr id="41990" name="Group 5"/>
          <p:cNvGrpSpPr>
            <a:grpSpLocks noChangeAspect="1"/>
          </p:cNvGrpSpPr>
          <p:nvPr/>
        </p:nvGrpSpPr>
        <p:grpSpPr bwMode="auto">
          <a:xfrm>
            <a:off x="3200400" y="1828800"/>
            <a:ext cx="5537200" cy="457200"/>
            <a:chOff x="1200" y="1152"/>
            <a:chExt cx="3488" cy="288"/>
          </a:xfrm>
        </p:grpSpPr>
        <p:sp>
          <p:nvSpPr>
            <p:cNvPr id="41991" name="AutoShape 4"/>
            <p:cNvSpPr>
              <a:spLocks noChangeAspect="1" noChangeArrowheads="1" noTextEdit="1"/>
            </p:cNvSpPr>
            <p:nvPr/>
          </p:nvSpPr>
          <p:spPr bwMode="auto">
            <a:xfrm>
              <a:off x="1200" y="1152"/>
              <a:ext cx="34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2" name="Rectangle 6"/>
            <p:cNvSpPr>
              <a:spLocks noChangeArrowheads="1"/>
            </p:cNvSpPr>
            <p:nvPr/>
          </p:nvSpPr>
          <p:spPr bwMode="auto">
            <a:xfrm>
              <a:off x="2081" y="1175"/>
              <a:ext cx="675" cy="241"/>
            </a:xfrm>
            <a:prstGeom prst="rect">
              <a:avLst/>
            </a:prstGeom>
            <a:solidFill>
              <a:srgbClr val="82C1CE"/>
            </a:solidFill>
            <a:ln w="11">
              <a:solidFill>
                <a:srgbClr val="32314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Rectangle 7"/>
            <p:cNvSpPr>
              <a:spLocks noChangeArrowheads="1"/>
            </p:cNvSpPr>
            <p:nvPr/>
          </p:nvSpPr>
          <p:spPr bwMode="auto">
            <a:xfrm>
              <a:off x="1223" y="1175"/>
              <a:ext cx="732" cy="24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1">
              <a:solidFill>
                <a:srgbClr val="32314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Rectangle 8"/>
            <p:cNvSpPr>
              <a:spLocks noChangeArrowheads="1"/>
            </p:cNvSpPr>
            <p:nvPr/>
          </p:nvSpPr>
          <p:spPr bwMode="auto">
            <a:xfrm>
              <a:off x="1269" y="1221"/>
              <a:ext cx="59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24282B"/>
                  </a:solidFill>
                  <a:latin typeface="Times New Roman" pitchFamily="18" charset="0"/>
                </a:rPr>
                <a:t>Instruction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1995" name="Rectangle 9"/>
            <p:cNvSpPr>
              <a:spLocks noChangeArrowheads="1"/>
            </p:cNvSpPr>
            <p:nvPr/>
          </p:nvSpPr>
          <p:spPr bwMode="auto">
            <a:xfrm>
              <a:off x="2104" y="1210"/>
              <a:ext cx="54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24282B"/>
                  </a:solidFill>
                  <a:latin typeface="Times New Roman" pitchFamily="18" charset="0"/>
                </a:rPr>
                <a:t>operand 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1996" name="Rectangle 10"/>
            <p:cNvSpPr>
              <a:spLocks noChangeArrowheads="1"/>
            </p:cNvSpPr>
            <p:nvPr/>
          </p:nvSpPr>
          <p:spPr bwMode="auto">
            <a:xfrm>
              <a:off x="3980" y="1175"/>
              <a:ext cx="675" cy="229"/>
            </a:xfrm>
            <a:prstGeom prst="rect">
              <a:avLst/>
            </a:prstGeom>
            <a:solidFill>
              <a:srgbClr val="82C1CE"/>
            </a:solidFill>
            <a:ln w="11">
              <a:solidFill>
                <a:srgbClr val="32314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Rectangle 11"/>
            <p:cNvSpPr>
              <a:spLocks noChangeArrowheads="1"/>
            </p:cNvSpPr>
            <p:nvPr/>
          </p:nvSpPr>
          <p:spPr bwMode="auto">
            <a:xfrm>
              <a:off x="4003" y="1210"/>
              <a:ext cx="54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24282B"/>
                  </a:solidFill>
                  <a:latin typeface="Times New Roman" pitchFamily="18" charset="0"/>
                </a:rPr>
                <a:t>operand 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1998" name="Rectangle 12"/>
            <p:cNvSpPr>
              <a:spLocks noChangeArrowheads="1"/>
            </p:cNvSpPr>
            <p:nvPr/>
          </p:nvSpPr>
          <p:spPr bwMode="auto">
            <a:xfrm>
              <a:off x="2802" y="1186"/>
              <a:ext cx="686" cy="230"/>
            </a:xfrm>
            <a:prstGeom prst="rect">
              <a:avLst/>
            </a:prstGeom>
            <a:solidFill>
              <a:srgbClr val="82C1CE"/>
            </a:solidFill>
            <a:ln w="11">
              <a:solidFill>
                <a:srgbClr val="32314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9" name="Rectangle 13"/>
            <p:cNvSpPr>
              <a:spLocks noChangeArrowheads="1"/>
            </p:cNvSpPr>
            <p:nvPr/>
          </p:nvSpPr>
          <p:spPr bwMode="auto">
            <a:xfrm>
              <a:off x="2825" y="1221"/>
              <a:ext cx="54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24282B"/>
                  </a:solidFill>
                  <a:latin typeface="Times New Roman" pitchFamily="18" charset="0"/>
                </a:rPr>
                <a:t>operand 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2000" name="Oval 14"/>
            <p:cNvSpPr>
              <a:spLocks noChangeArrowheads="1"/>
            </p:cNvSpPr>
            <p:nvPr/>
          </p:nvSpPr>
          <p:spPr bwMode="auto">
            <a:xfrm>
              <a:off x="3603" y="1278"/>
              <a:ext cx="45" cy="35"/>
            </a:xfrm>
            <a:prstGeom prst="ellipse">
              <a:avLst/>
            </a:prstGeom>
            <a:solidFill>
              <a:srgbClr val="544F4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Oval 15"/>
            <p:cNvSpPr>
              <a:spLocks noChangeArrowheads="1"/>
            </p:cNvSpPr>
            <p:nvPr/>
          </p:nvSpPr>
          <p:spPr bwMode="auto">
            <a:xfrm>
              <a:off x="3603" y="1278"/>
              <a:ext cx="45" cy="3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Oval 16"/>
            <p:cNvSpPr>
              <a:spLocks noChangeArrowheads="1"/>
            </p:cNvSpPr>
            <p:nvPr/>
          </p:nvSpPr>
          <p:spPr bwMode="auto">
            <a:xfrm>
              <a:off x="3706" y="1278"/>
              <a:ext cx="45" cy="35"/>
            </a:xfrm>
            <a:prstGeom prst="ellipse">
              <a:avLst/>
            </a:prstGeom>
            <a:solidFill>
              <a:srgbClr val="544F4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Oval 17"/>
            <p:cNvSpPr>
              <a:spLocks noChangeArrowheads="1"/>
            </p:cNvSpPr>
            <p:nvPr/>
          </p:nvSpPr>
          <p:spPr bwMode="auto">
            <a:xfrm>
              <a:off x="3706" y="1278"/>
              <a:ext cx="45" cy="3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Oval 18"/>
            <p:cNvSpPr>
              <a:spLocks noChangeArrowheads="1"/>
            </p:cNvSpPr>
            <p:nvPr/>
          </p:nvSpPr>
          <p:spPr bwMode="auto">
            <a:xfrm>
              <a:off x="3820" y="1278"/>
              <a:ext cx="46" cy="35"/>
            </a:xfrm>
            <a:prstGeom prst="ellipse">
              <a:avLst/>
            </a:prstGeom>
            <a:solidFill>
              <a:srgbClr val="544F4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Oval 19"/>
            <p:cNvSpPr>
              <a:spLocks noChangeArrowheads="1"/>
            </p:cNvSpPr>
            <p:nvPr/>
          </p:nvSpPr>
          <p:spPr bwMode="auto">
            <a:xfrm>
              <a:off x="3820" y="1278"/>
              <a:ext cx="46" cy="3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A53AEAE3-F0F7-4301-A71B-B245B329A8D8}" type="slidenum">
              <a:rPr/>
              <a:pPr>
                <a:defRPr/>
              </a:pPr>
              <a:t>19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2286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Examples of Instructions</a:t>
            </a:r>
          </a:p>
        </p:txBody>
      </p:sp>
      <p:sp>
        <p:nvSpPr>
          <p:cNvPr id="43013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2952751"/>
            <a:ext cx="8534400" cy="31734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solidFill>
                  <a:srgbClr val="FF0000"/>
                </a:solidFill>
                <a:ea typeface="Microsoft YaHei"/>
              </a:rPr>
              <a:t>subtract</a:t>
            </a:r>
            <a:r>
              <a:rPr lang="en-US" dirty="0">
                <a:ea typeface="Microsoft YaHei"/>
              </a:rPr>
              <a:t> the contents of </a:t>
            </a:r>
            <a:r>
              <a:rPr lang="en-US" i="1" dirty="0">
                <a:ea typeface="Microsoft YaHei"/>
              </a:rPr>
              <a:t>r2</a:t>
            </a:r>
            <a:r>
              <a:rPr lang="en-US" dirty="0">
                <a:ea typeface="Microsoft YaHei"/>
              </a:rPr>
              <a:t> from the contents of </a:t>
            </a:r>
            <a:r>
              <a:rPr lang="en-US" i="1" dirty="0">
                <a:ea typeface="Microsoft YaHei"/>
              </a:rPr>
              <a:t>r1</a:t>
            </a:r>
            <a:r>
              <a:rPr lang="en-US" dirty="0">
                <a:ea typeface="Microsoft YaHei"/>
              </a:rPr>
              <a:t>, and save the result in </a:t>
            </a:r>
            <a:r>
              <a:rPr lang="en-US" i="1" dirty="0">
                <a:ea typeface="Microsoft YaHei"/>
              </a:rPr>
              <a:t>r3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solidFill>
                  <a:srgbClr val="33CC66"/>
                </a:solidFill>
                <a:ea typeface="Microsoft YaHei"/>
              </a:rPr>
              <a:t>multiply</a:t>
            </a:r>
            <a:r>
              <a:rPr lang="en-US" dirty="0">
                <a:ea typeface="Microsoft YaHei"/>
              </a:rPr>
              <a:t> the contents of </a:t>
            </a:r>
            <a:r>
              <a:rPr lang="en-US" i="1" dirty="0">
                <a:ea typeface="Microsoft YaHei"/>
              </a:rPr>
              <a:t>r2</a:t>
            </a:r>
            <a:r>
              <a:rPr lang="en-US" dirty="0">
                <a:ea typeface="Microsoft YaHei"/>
              </a:rPr>
              <a:t> with the contents of </a:t>
            </a:r>
            <a:r>
              <a:rPr lang="en-US" i="1" dirty="0">
                <a:ea typeface="Microsoft YaHei"/>
              </a:rPr>
              <a:t>r1</a:t>
            </a:r>
            <a:r>
              <a:rPr lang="en-US" dirty="0">
                <a:ea typeface="Microsoft YaHei"/>
              </a:rPr>
              <a:t>, and save the results in </a:t>
            </a:r>
            <a:r>
              <a:rPr lang="en-US" i="1" dirty="0">
                <a:ea typeface="Microsoft YaHei"/>
              </a:rPr>
              <a:t>r3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4648200" y="1756061"/>
            <a:ext cx="274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i="1" dirty="0">
                <a:latin typeface="Courier New" pitchFamily="49" charset="0"/>
                <a:cs typeface="Courier New" pitchFamily="49" charset="0"/>
              </a:rPr>
              <a:t>sub r3, r1, r2</a:t>
            </a:r>
          </a:p>
          <a:p>
            <a:r>
              <a:rPr lang="en-US" sz="2000" i="1" dirty="0" err="1">
                <a:latin typeface="Courier New" pitchFamily="49" charset="0"/>
                <a:cs typeface="Courier New" pitchFamily="49" charset="0"/>
              </a:rPr>
              <a:t>mul</a:t>
            </a:r>
            <a:r>
              <a:rPr lang="en-US" sz="2000" i="1" dirty="0">
                <a:latin typeface="Courier New" pitchFamily="49" charset="0"/>
                <a:cs typeface="Courier New" pitchFamily="49" charset="0"/>
              </a:rPr>
              <a:t> r3, r1, r2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3D80D30-FE51-CD9D-5CC3-1E6451E2A3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" r="1" b="1"/>
          <a:stretch/>
        </p:blipFill>
        <p:spPr>
          <a:xfrm>
            <a:off x="6907095" y="498930"/>
            <a:ext cx="3622400" cy="3768005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7652BF1-810B-0F49-5E7D-8DF8BD966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19910" y="2739012"/>
            <a:ext cx="1637340" cy="8186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87C0B8-FD78-D965-9CAE-3E77ECCDE920}"/>
              </a:ext>
            </a:extLst>
          </p:cNvPr>
          <p:cNvSpPr txBox="1"/>
          <p:nvPr/>
        </p:nvSpPr>
        <p:spPr>
          <a:xfrm>
            <a:off x="2295020" y="2215144"/>
            <a:ext cx="34714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0070C0"/>
                </a:solidFill>
                <a:latin typeface="Calibri" panose="020F0502020204030204"/>
              </a:rPr>
              <a:t>Download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the pdf of the book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78C334-AE33-9514-448B-30A8A4380861}"/>
              </a:ext>
            </a:extLst>
          </p:cNvPr>
          <p:cNvSpPr/>
          <p:nvPr/>
        </p:nvSpPr>
        <p:spPr>
          <a:xfrm>
            <a:off x="1728055" y="1446230"/>
            <a:ext cx="4594860" cy="577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www.basiccomparch.com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9EB651-07D4-8AE2-89BB-936AAFD257E5}"/>
              </a:ext>
            </a:extLst>
          </p:cNvPr>
          <p:cNvSpPr txBox="1"/>
          <p:nvPr/>
        </p:nvSpPr>
        <p:spPr>
          <a:xfrm>
            <a:off x="3507550" y="2952139"/>
            <a:ext cx="8931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videos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EB5B37-F1CA-D7C6-E537-4D9E12A3CF35}"/>
              </a:ext>
            </a:extLst>
          </p:cNvPr>
          <p:cNvSpPr txBox="1"/>
          <p:nvPr/>
        </p:nvSpPr>
        <p:spPr>
          <a:xfrm>
            <a:off x="2305074" y="3594402"/>
            <a:ext cx="37993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Slides, software, solution manual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C6EE2A-0F5B-DB3C-D4B1-01393362F879}"/>
              </a:ext>
            </a:extLst>
          </p:cNvPr>
          <p:cNvSpPr txBox="1"/>
          <p:nvPr/>
        </p:nvSpPr>
        <p:spPr>
          <a:xfrm>
            <a:off x="6774322" y="4386020"/>
            <a:ext cx="4054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70C0"/>
                </a:solidFill>
                <a:latin typeface="Calibri" panose="020F0502020204030204"/>
              </a:rPr>
              <a:t>Print version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(Publisher: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WhiteFalcon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2021)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Available on e-commerce sites.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ABBD54-7F85-9C2B-385C-5768D374462E}"/>
              </a:ext>
            </a:extLst>
          </p:cNvPr>
          <p:cNvCxnSpPr/>
          <p:nvPr/>
        </p:nvCxnSpPr>
        <p:spPr>
          <a:xfrm>
            <a:off x="2020850" y="2023693"/>
            <a:ext cx="0" cy="18142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230681-F47C-F5C4-0813-C21451E430E6}"/>
              </a:ext>
            </a:extLst>
          </p:cNvPr>
          <p:cNvCxnSpPr>
            <a:cxnSpLocks/>
          </p:cNvCxnSpPr>
          <p:nvPr/>
        </p:nvCxnSpPr>
        <p:spPr>
          <a:xfrm>
            <a:off x="2020851" y="383795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9609A5-9DF2-9D3F-F66B-FA3EF8152271}"/>
              </a:ext>
            </a:extLst>
          </p:cNvPr>
          <p:cNvCxnSpPr>
            <a:cxnSpLocks/>
          </p:cNvCxnSpPr>
          <p:nvPr/>
        </p:nvCxnSpPr>
        <p:spPr>
          <a:xfrm>
            <a:off x="2020851" y="318263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56D426-8775-4EFE-C20F-5152967572B9}"/>
              </a:ext>
            </a:extLst>
          </p:cNvPr>
          <p:cNvCxnSpPr>
            <a:cxnSpLocks/>
          </p:cNvCxnSpPr>
          <p:nvPr/>
        </p:nvCxnSpPr>
        <p:spPr>
          <a:xfrm>
            <a:off x="2020851" y="243587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34857DA3-B110-A850-C1C1-D25D975197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41305" y="2149115"/>
            <a:ext cx="718457" cy="524474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B26CF05F-AADE-4F4C-0236-232B4EA6AD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176599" y="556879"/>
            <a:ext cx="2108309" cy="985571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2731E0F-3139-A4AA-EC70-3A5651C80459}"/>
              </a:ext>
            </a:extLst>
          </p:cNvPr>
          <p:cNvSpPr/>
          <p:nvPr/>
        </p:nvSpPr>
        <p:spPr>
          <a:xfrm>
            <a:off x="1523999" y="4386020"/>
            <a:ext cx="5250322" cy="19151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The pdf version of the book and all the learning resources can be freely downloaded from the website: www.basiccomparch.com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4F48367-88AB-7E64-C122-FDE9AADCA5EA}"/>
              </a:ext>
            </a:extLst>
          </p:cNvPr>
          <p:cNvSpPr/>
          <p:nvPr/>
        </p:nvSpPr>
        <p:spPr>
          <a:xfrm>
            <a:off x="1534160" y="74828"/>
            <a:ext cx="1805486" cy="449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400" baseline="30000" dirty="0">
                <a:solidFill>
                  <a:prstClr val="black"/>
                </a:solidFill>
                <a:latin typeface="Calibri" panose="020F0502020204030204"/>
              </a:rPr>
              <a:t>nd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version</a:t>
            </a:r>
          </a:p>
        </p:txBody>
      </p:sp>
    </p:spTree>
    <p:extLst>
      <p:ext uri="{BB962C8B-B14F-4D97-AF65-F5344CB8AC3E}">
        <p14:creationId xmlns:p14="http://schemas.microsoft.com/office/powerpoint/2010/main" val="1463979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FB038421-26B1-4BAE-B329-7A3471600B66}" type="slidenum">
              <a:rPr/>
              <a:pPr>
                <a:defRPr/>
              </a:pPr>
              <a:t>20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2286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schemeClr val="tx1"/>
                </a:solidFill>
              </a:rPr>
              <a:t>Generic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Statement</a:t>
            </a:r>
            <a:r>
              <a:rPr lang="fr-FR" dirty="0">
                <a:solidFill>
                  <a:schemeClr val="tx1"/>
                </a:solidFill>
              </a:rPr>
              <a:t> Structure</a:t>
            </a:r>
          </a:p>
        </p:txBody>
      </p:sp>
      <p:sp>
        <p:nvSpPr>
          <p:cNvPr id="44037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905000" y="4114800"/>
            <a:ext cx="8534400" cy="18970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 lnSpcReduction="10000"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DC2300"/>
                </a:solidFill>
                <a:ea typeface="Microsoft YaHei"/>
              </a:rPr>
              <a:t>label</a:t>
            </a:r>
            <a:r>
              <a:rPr lang="en-US" sz="2600" dirty="0">
                <a:ea typeface="Microsoft YaHei"/>
              </a:rPr>
              <a:t> → identifier of a statement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0066CC"/>
                </a:solidFill>
                <a:ea typeface="Microsoft YaHei"/>
              </a:rPr>
              <a:t>directive</a:t>
            </a:r>
            <a:r>
              <a:rPr lang="en-US" sz="2600" dirty="0">
                <a:ea typeface="Microsoft YaHei"/>
              </a:rPr>
              <a:t> → tells the assembler to do something like declare a function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00AE00"/>
                </a:solidFill>
                <a:ea typeface="Microsoft YaHei"/>
              </a:rPr>
              <a:t>constant</a:t>
            </a:r>
            <a:r>
              <a:rPr lang="en-US" sz="2600" dirty="0">
                <a:ea typeface="Microsoft YaHei"/>
              </a:rPr>
              <a:t> → declares a constant</a:t>
            </a:r>
          </a:p>
        </p:txBody>
      </p:sp>
      <p:grpSp>
        <p:nvGrpSpPr>
          <p:cNvPr id="44038" name="Group 5"/>
          <p:cNvGrpSpPr>
            <a:grpSpLocks noChangeAspect="1"/>
          </p:cNvGrpSpPr>
          <p:nvPr/>
        </p:nvGrpSpPr>
        <p:grpSpPr bwMode="auto">
          <a:xfrm>
            <a:off x="2895600" y="1447800"/>
            <a:ext cx="6280150" cy="2514600"/>
            <a:chOff x="1152" y="1104"/>
            <a:chExt cx="3956" cy="1584"/>
          </a:xfrm>
        </p:grpSpPr>
        <p:sp>
          <p:nvSpPr>
            <p:cNvPr id="44039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52" y="1104"/>
              <a:ext cx="3956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0" name="Rectangle 6"/>
            <p:cNvSpPr>
              <a:spLocks noChangeArrowheads="1"/>
            </p:cNvSpPr>
            <p:nvPr/>
          </p:nvSpPr>
          <p:spPr bwMode="auto">
            <a:xfrm>
              <a:off x="1169" y="1224"/>
              <a:ext cx="670" cy="301"/>
            </a:xfrm>
            <a:prstGeom prst="rect">
              <a:avLst/>
            </a:prstGeom>
            <a:solidFill>
              <a:srgbClr val="97B6D4"/>
            </a:solidFill>
            <a:ln w="9">
              <a:solidFill>
                <a:srgbClr val="0060A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1" name="Rectangle 7"/>
            <p:cNvSpPr>
              <a:spLocks noChangeArrowheads="1"/>
            </p:cNvSpPr>
            <p:nvPr/>
          </p:nvSpPr>
          <p:spPr bwMode="auto">
            <a:xfrm>
              <a:off x="1229" y="1241"/>
              <a:ext cx="49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24282B"/>
                  </a:solidFill>
                  <a:latin typeface="Times New Roman" pitchFamily="18" charset="0"/>
                </a:rPr>
                <a:t>Label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4042" name="Rectangle 8"/>
            <p:cNvSpPr>
              <a:spLocks noChangeArrowheads="1"/>
            </p:cNvSpPr>
            <p:nvPr/>
          </p:nvSpPr>
          <p:spPr bwMode="auto">
            <a:xfrm>
              <a:off x="1882" y="1224"/>
              <a:ext cx="6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24282B"/>
                  </a:solidFill>
                  <a:latin typeface="Times New Roman" pitchFamily="18" charset="0"/>
                </a:rPr>
                <a:t>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4043" name="Rectangle 9"/>
            <p:cNvSpPr>
              <a:spLocks noChangeArrowheads="1"/>
            </p:cNvSpPr>
            <p:nvPr/>
          </p:nvSpPr>
          <p:spPr bwMode="auto">
            <a:xfrm>
              <a:off x="1968" y="1121"/>
              <a:ext cx="1322" cy="1545"/>
            </a:xfrm>
            <a:prstGeom prst="rect">
              <a:avLst/>
            </a:prstGeom>
            <a:noFill/>
            <a:ln w="9">
              <a:solidFill>
                <a:srgbClr val="32314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4" name="Rectangle 10"/>
            <p:cNvSpPr>
              <a:spLocks noChangeArrowheads="1"/>
            </p:cNvSpPr>
            <p:nvPr/>
          </p:nvSpPr>
          <p:spPr bwMode="auto">
            <a:xfrm>
              <a:off x="2122" y="1207"/>
              <a:ext cx="945" cy="292"/>
            </a:xfrm>
            <a:prstGeom prst="rect">
              <a:avLst/>
            </a:prstGeom>
            <a:solidFill>
              <a:srgbClr val="97B6D4"/>
            </a:solidFill>
            <a:ln w="9">
              <a:solidFill>
                <a:srgbClr val="0060A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5" name="Rectangle 11"/>
            <p:cNvSpPr>
              <a:spLocks noChangeArrowheads="1"/>
            </p:cNvSpPr>
            <p:nvPr/>
          </p:nvSpPr>
          <p:spPr bwMode="auto">
            <a:xfrm>
              <a:off x="2148" y="1233"/>
              <a:ext cx="81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>
                  <a:solidFill>
                    <a:srgbClr val="24282B"/>
                  </a:solidFill>
                  <a:latin typeface="Times New Roman" pitchFamily="18" charset="0"/>
                </a:rPr>
                <a:t>Directive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4046" name="Rectangle 12"/>
            <p:cNvSpPr>
              <a:spLocks noChangeArrowheads="1"/>
            </p:cNvSpPr>
            <p:nvPr/>
          </p:nvSpPr>
          <p:spPr bwMode="auto">
            <a:xfrm>
              <a:off x="2114" y="1628"/>
              <a:ext cx="953" cy="291"/>
            </a:xfrm>
            <a:prstGeom prst="rect">
              <a:avLst/>
            </a:prstGeom>
            <a:solidFill>
              <a:srgbClr val="97B6D4"/>
            </a:solidFill>
            <a:ln w="9">
              <a:solidFill>
                <a:srgbClr val="0060A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7" name="Rectangle 13"/>
            <p:cNvSpPr>
              <a:spLocks noChangeArrowheads="1"/>
            </p:cNvSpPr>
            <p:nvPr/>
          </p:nvSpPr>
          <p:spPr bwMode="auto">
            <a:xfrm>
              <a:off x="2148" y="1653"/>
              <a:ext cx="77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24282B"/>
                  </a:solidFill>
                  <a:latin typeface="Times New Roman" pitchFamily="18" charset="0"/>
                </a:rPr>
                <a:t>Constant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4048" name="Rectangle 14"/>
            <p:cNvSpPr>
              <a:spLocks noChangeArrowheads="1"/>
            </p:cNvSpPr>
            <p:nvPr/>
          </p:nvSpPr>
          <p:spPr bwMode="auto">
            <a:xfrm>
              <a:off x="2019" y="2014"/>
              <a:ext cx="1202" cy="575"/>
            </a:xfrm>
            <a:prstGeom prst="rect">
              <a:avLst/>
            </a:prstGeom>
            <a:solidFill>
              <a:srgbClr val="97B6D4"/>
            </a:solidFill>
            <a:ln w="9">
              <a:solidFill>
                <a:srgbClr val="0060A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Rectangle 15"/>
            <p:cNvSpPr>
              <a:spLocks noChangeArrowheads="1"/>
            </p:cNvSpPr>
            <p:nvPr/>
          </p:nvSpPr>
          <p:spPr bwMode="auto">
            <a:xfrm>
              <a:off x="2105" y="2048"/>
              <a:ext cx="92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>
                  <a:solidFill>
                    <a:srgbClr val="24282B"/>
                  </a:solidFill>
                  <a:latin typeface="Times New Roman" pitchFamily="18" charset="0"/>
                </a:rPr>
                <a:t>Assembly 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4050" name="Rectangle 16"/>
            <p:cNvSpPr>
              <a:spLocks noChangeArrowheads="1"/>
            </p:cNvSpPr>
            <p:nvPr/>
          </p:nvSpPr>
          <p:spPr bwMode="auto">
            <a:xfrm>
              <a:off x="2105" y="2314"/>
              <a:ext cx="93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24282B"/>
                  </a:solidFill>
                  <a:latin typeface="Times New Roman" pitchFamily="18" charset="0"/>
                </a:rPr>
                <a:t>instruction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4051" name="Oval 17"/>
            <p:cNvSpPr>
              <a:spLocks noChangeArrowheads="1"/>
            </p:cNvSpPr>
            <p:nvPr/>
          </p:nvSpPr>
          <p:spPr bwMode="auto">
            <a:xfrm>
              <a:off x="2002" y="1447"/>
              <a:ext cx="77" cy="69"/>
            </a:xfrm>
            <a:prstGeom prst="ellipse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2" name="Oval 18"/>
            <p:cNvSpPr>
              <a:spLocks noChangeArrowheads="1"/>
            </p:cNvSpPr>
            <p:nvPr/>
          </p:nvSpPr>
          <p:spPr bwMode="auto">
            <a:xfrm>
              <a:off x="2002" y="1447"/>
              <a:ext cx="77" cy="69"/>
            </a:xfrm>
            <a:prstGeom prst="ellipse">
              <a:avLst/>
            </a:prstGeom>
            <a:noFill/>
            <a:ln w="0">
              <a:solidFill>
                <a:srgbClr val="32314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3" name="Oval 19"/>
            <p:cNvSpPr>
              <a:spLocks noChangeArrowheads="1"/>
            </p:cNvSpPr>
            <p:nvPr/>
          </p:nvSpPr>
          <p:spPr bwMode="auto">
            <a:xfrm>
              <a:off x="2002" y="1834"/>
              <a:ext cx="77" cy="68"/>
            </a:xfrm>
            <a:prstGeom prst="ellipse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4" name="Oval 20"/>
            <p:cNvSpPr>
              <a:spLocks noChangeArrowheads="1"/>
            </p:cNvSpPr>
            <p:nvPr/>
          </p:nvSpPr>
          <p:spPr bwMode="auto">
            <a:xfrm>
              <a:off x="2002" y="1834"/>
              <a:ext cx="77" cy="68"/>
            </a:xfrm>
            <a:prstGeom prst="ellipse">
              <a:avLst/>
            </a:prstGeom>
            <a:noFill/>
            <a:ln w="0">
              <a:solidFill>
                <a:srgbClr val="32314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5" name="Rectangle 21"/>
            <p:cNvSpPr>
              <a:spLocks noChangeArrowheads="1"/>
            </p:cNvSpPr>
            <p:nvPr/>
          </p:nvSpPr>
          <p:spPr bwMode="auto">
            <a:xfrm>
              <a:off x="3444" y="1121"/>
              <a:ext cx="1640" cy="884"/>
            </a:xfrm>
            <a:prstGeom prst="rect">
              <a:avLst/>
            </a:prstGeom>
            <a:noFill/>
            <a:ln w="9">
              <a:solidFill>
                <a:srgbClr val="32314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Rectangle 22"/>
            <p:cNvSpPr>
              <a:spLocks noChangeArrowheads="1"/>
            </p:cNvSpPr>
            <p:nvPr/>
          </p:nvSpPr>
          <p:spPr bwMode="auto">
            <a:xfrm>
              <a:off x="3736" y="1207"/>
              <a:ext cx="1039" cy="300"/>
            </a:xfrm>
            <a:prstGeom prst="rect">
              <a:avLst/>
            </a:prstGeom>
            <a:solidFill>
              <a:srgbClr val="97B6D4"/>
            </a:solidFill>
            <a:ln w="9">
              <a:solidFill>
                <a:srgbClr val="0060A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Rectangle 23"/>
            <p:cNvSpPr>
              <a:spLocks noChangeArrowheads="1"/>
            </p:cNvSpPr>
            <p:nvPr/>
          </p:nvSpPr>
          <p:spPr bwMode="auto">
            <a:xfrm>
              <a:off x="3771" y="1241"/>
              <a:ext cx="86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>
                  <a:solidFill>
                    <a:srgbClr val="24282B"/>
                  </a:solidFill>
                  <a:latin typeface="Times New Roman" pitchFamily="18" charset="0"/>
                </a:rPr>
                <a:t>Comment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4058" name="Rectangle 24"/>
            <p:cNvSpPr>
              <a:spLocks noChangeArrowheads="1"/>
            </p:cNvSpPr>
            <p:nvPr/>
          </p:nvSpPr>
          <p:spPr bwMode="auto">
            <a:xfrm>
              <a:off x="3504" y="1250"/>
              <a:ext cx="20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>
                  <a:solidFill>
                    <a:srgbClr val="24282B"/>
                  </a:solidFill>
                  <a:latin typeface="Times New Roman" pitchFamily="18" charset="0"/>
                </a:rPr>
                <a:t>@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4059" name="Rectangle 25"/>
            <p:cNvSpPr>
              <a:spLocks noChangeArrowheads="1"/>
            </p:cNvSpPr>
            <p:nvPr/>
          </p:nvSpPr>
          <p:spPr bwMode="auto">
            <a:xfrm>
              <a:off x="3736" y="1645"/>
              <a:ext cx="1039" cy="292"/>
            </a:xfrm>
            <a:prstGeom prst="rect">
              <a:avLst/>
            </a:prstGeom>
            <a:solidFill>
              <a:srgbClr val="97B6D4"/>
            </a:solidFill>
            <a:ln w="9">
              <a:solidFill>
                <a:srgbClr val="0060A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0" name="Rectangle 26"/>
            <p:cNvSpPr>
              <a:spLocks noChangeArrowheads="1"/>
            </p:cNvSpPr>
            <p:nvPr/>
          </p:nvSpPr>
          <p:spPr bwMode="auto">
            <a:xfrm>
              <a:off x="3771" y="1670"/>
              <a:ext cx="86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>
                  <a:solidFill>
                    <a:srgbClr val="24282B"/>
                  </a:solidFill>
                  <a:latin typeface="Times New Roman" pitchFamily="18" charset="0"/>
                </a:rPr>
                <a:t>Comment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4061" name="Rectangle 27"/>
            <p:cNvSpPr>
              <a:spLocks noChangeArrowheads="1"/>
            </p:cNvSpPr>
            <p:nvPr/>
          </p:nvSpPr>
          <p:spPr bwMode="auto">
            <a:xfrm>
              <a:off x="3547" y="1653"/>
              <a:ext cx="17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>
                  <a:solidFill>
                    <a:srgbClr val="24282B"/>
                  </a:solidFill>
                  <a:latin typeface="Times New Roman" pitchFamily="18" charset="0"/>
                </a:rPr>
                <a:t>/*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4062" name="Rectangle 28"/>
            <p:cNvSpPr>
              <a:spLocks noChangeArrowheads="1"/>
            </p:cNvSpPr>
            <p:nvPr/>
          </p:nvSpPr>
          <p:spPr bwMode="auto">
            <a:xfrm>
              <a:off x="4852" y="1679"/>
              <a:ext cx="17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24282B"/>
                  </a:solidFill>
                  <a:latin typeface="Times New Roman" pitchFamily="18" charset="0"/>
                </a:rPr>
                <a:t>*/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B02CB27B-8E36-4093-8A35-EA310C6AF64B}" type="slidenum">
              <a:rPr/>
              <a:pPr>
                <a:defRPr/>
              </a:pPr>
              <a:t>21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09750" y="152401"/>
            <a:ext cx="855345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schemeClr val="tx1"/>
                </a:solidFill>
              </a:rPr>
              <a:t>Generic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Statement</a:t>
            </a:r>
            <a:r>
              <a:rPr lang="fr-FR" dirty="0">
                <a:solidFill>
                  <a:schemeClr val="tx1"/>
                </a:solidFill>
              </a:rPr>
              <a:t> Structure - II</a:t>
            </a:r>
          </a:p>
        </p:txBody>
      </p:sp>
      <p:sp>
        <p:nvSpPr>
          <p:cNvPr id="45061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676400" y="4319589"/>
            <a:ext cx="8686800" cy="18065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DC2300"/>
                </a:solidFill>
                <a:ea typeface="Microsoft YaHei"/>
              </a:rPr>
              <a:t>assembly statement </a:t>
            </a:r>
            <a:r>
              <a:rPr lang="en-US" sz="2600" dirty="0">
                <a:ea typeface="Microsoft YaHei"/>
              </a:rPr>
              <a:t>→ contains the assembly instruction, and operands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FF00FF"/>
                </a:solidFill>
                <a:ea typeface="Microsoft YaHei"/>
              </a:rPr>
              <a:t>comment</a:t>
            </a:r>
            <a:r>
              <a:rPr lang="en-US" sz="2600" dirty="0">
                <a:ea typeface="Microsoft YaHei"/>
              </a:rPr>
              <a:t> → textual annotations ignored by the assembler</a:t>
            </a:r>
          </a:p>
        </p:txBody>
      </p:sp>
      <p:grpSp>
        <p:nvGrpSpPr>
          <p:cNvPr id="45062" name="Group 5"/>
          <p:cNvGrpSpPr>
            <a:grpSpLocks noChangeAspect="1"/>
          </p:cNvGrpSpPr>
          <p:nvPr/>
        </p:nvGrpSpPr>
        <p:grpSpPr bwMode="auto">
          <a:xfrm>
            <a:off x="3124200" y="1752600"/>
            <a:ext cx="6280150" cy="2514600"/>
            <a:chOff x="1152" y="1104"/>
            <a:chExt cx="3956" cy="1584"/>
          </a:xfrm>
        </p:grpSpPr>
        <p:sp>
          <p:nvSpPr>
            <p:cNvPr id="45063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52" y="1104"/>
              <a:ext cx="3956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4" name="Rectangle 6"/>
            <p:cNvSpPr>
              <a:spLocks noChangeArrowheads="1"/>
            </p:cNvSpPr>
            <p:nvPr/>
          </p:nvSpPr>
          <p:spPr bwMode="auto">
            <a:xfrm>
              <a:off x="1169" y="1224"/>
              <a:ext cx="670" cy="301"/>
            </a:xfrm>
            <a:prstGeom prst="rect">
              <a:avLst/>
            </a:prstGeom>
            <a:solidFill>
              <a:srgbClr val="97B6D4"/>
            </a:solidFill>
            <a:ln w="9">
              <a:solidFill>
                <a:srgbClr val="0060A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Rectangle 7"/>
            <p:cNvSpPr>
              <a:spLocks noChangeArrowheads="1"/>
            </p:cNvSpPr>
            <p:nvPr/>
          </p:nvSpPr>
          <p:spPr bwMode="auto">
            <a:xfrm>
              <a:off x="1229" y="1241"/>
              <a:ext cx="49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24282B"/>
                  </a:solidFill>
                  <a:latin typeface="Times New Roman" pitchFamily="18" charset="0"/>
                </a:rPr>
                <a:t>Label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5066" name="Rectangle 8"/>
            <p:cNvSpPr>
              <a:spLocks noChangeArrowheads="1"/>
            </p:cNvSpPr>
            <p:nvPr/>
          </p:nvSpPr>
          <p:spPr bwMode="auto">
            <a:xfrm>
              <a:off x="1882" y="1224"/>
              <a:ext cx="6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24282B"/>
                  </a:solidFill>
                  <a:latin typeface="Times New Roman" pitchFamily="18" charset="0"/>
                </a:rPr>
                <a:t>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5067" name="Rectangle 9"/>
            <p:cNvSpPr>
              <a:spLocks noChangeArrowheads="1"/>
            </p:cNvSpPr>
            <p:nvPr/>
          </p:nvSpPr>
          <p:spPr bwMode="auto">
            <a:xfrm>
              <a:off x="1968" y="1121"/>
              <a:ext cx="1322" cy="1545"/>
            </a:xfrm>
            <a:prstGeom prst="rect">
              <a:avLst/>
            </a:prstGeom>
            <a:noFill/>
            <a:ln w="9">
              <a:solidFill>
                <a:srgbClr val="32314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Rectangle 10"/>
            <p:cNvSpPr>
              <a:spLocks noChangeArrowheads="1"/>
            </p:cNvSpPr>
            <p:nvPr/>
          </p:nvSpPr>
          <p:spPr bwMode="auto">
            <a:xfrm>
              <a:off x="2122" y="1207"/>
              <a:ext cx="945" cy="292"/>
            </a:xfrm>
            <a:prstGeom prst="rect">
              <a:avLst/>
            </a:prstGeom>
            <a:solidFill>
              <a:srgbClr val="97B6D4"/>
            </a:solidFill>
            <a:ln w="9">
              <a:solidFill>
                <a:srgbClr val="0060A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Rectangle 11"/>
            <p:cNvSpPr>
              <a:spLocks noChangeArrowheads="1"/>
            </p:cNvSpPr>
            <p:nvPr/>
          </p:nvSpPr>
          <p:spPr bwMode="auto">
            <a:xfrm>
              <a:off x="2148" y="1233"/>
              <a:ext cx="81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24282B"/>
                  </a:solidFill>
                  <a:latin typeface="Times New Roman" pitchFamily="18" charset="0"/>
                </a:rPr>
                <a:t>Directive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5070" name="Rectangle 12"/>
            <p:cNvSpPr>
              <a:spLocks noChangeArrowheads="1"/>
            </p:cNvSpPr>
            <p:nvPr/>
          </p:nvSpPr>
          <p:spPr bwMode="auto">
            <a:xfrm>
              <a:off x="2114" y="1628"/>
              <a:ext cx="953" cy="291"/>
            </a:xfrm>
            <a:prstGeom prst="rect">
              <a:avLst/>
            </a:prstGeom>
            <a:solidFill>
              <a:srgbClr val="97B6D4"/>
            </a:solidFill>
            <a:ln w="9">
              <a:solidFill>
                <a:srgbClr val="0060A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Rectangle 13"/>
            <p:cNvSpPr>
              <a:spLocks noChangeArrowheads="1"/>
            </p:cNvSpPr>
            <p:nvPr/>
          </p:nvSpPr>
          <p:spPr bwMode="auto">
            <a:xfrm>
              <a:off x="2148" y="1653"/>
              <a:ext cx="77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24282B"/>
                  </a:solidFill>
                  <a:latin typeface="Times New Roman" pitchFamily="18" charset="0"/>
                </a:rPr>
                <a:t>Constant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5072" name="Rectangle 14"/>
            <p:cNvSpPr>
              <a:spLocks noChangeArrowheads="1"/>
            </p:cNvSpPr>
            <p:nvPr/>
          </p:nvSpPr>
          <p:spPr bwMode="auto">
            <a:xfrm>
              <a:off x="2019" y="2014"/>
              <a:ext cx="1202" cy="575"/>
            </a:xfrm>
            <a:prstGeom prst="rect">
              <a:avLst/>
            </a:prstGeom>
            <a:solidFill>
              <a:srgbClr val="97B6D4"/>
            </a:solidFill>
            <a:ln w="9">
              <a:solidFill>
                <a:srgbClr val="0060A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Rectangle 15"/>
            <p:cNvSpPr>
              <a:spLocks noChangeArrowheads="1"/>
            </p:cNvSpPr>
            <p:nvPr/>
          </p:nvSpPr>
          <p:spPr bwMode="auto">
            <a:xfrm>
              <a:off x="2105" y="2048"/>
              <a:ext cx="92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24282B"/>
                  </a:solidFill>
                  <a:latin typeface="Times New Roman" pitchFamily="18" charset="0"/>
                </a:rPr>
                <a:t>Assembly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5074" name="Rectangle 16"/>
            <p:cNvSpPr>
              <a:spLocks noChangeArrowheads="1"/>
            </p:cNvSpPr>
            <p:nvPr/>
          </p:nvSpPr>
          <p:spPr bwMode="auto">
            <a:xfrm>
              <a:off x="2105" y="2314"/>
              <a:ext cx="93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 dirty="0">
                  <a:solidFill>
                    <a:srgbClr val="24282B"/>
                  </a:solidFill>
                  <a:latin typeface="Times New Roman" pitchFamily="18" charset="0"/>
                </a:rPr>
                <a:t>instruction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5075" name="Oval 17"/>
            <p:cNvSpPr>
              <a:spLocks noChangeArrowheads="1"/>
            </p:cNvSpPr>
            <p:nvPr/>
          </p:nvSpPr>
          <p:spPr bwMode="auto">
            <a:xfrm>
              <a:off x="2002" y="1447"/>
              <a:ext cx="77" cy="69"/>
            </a:xfrm>
            <a:prstGeom prst="ellipse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Oval 18"/>
            <p:cNvSpPr>
              <a:spLocks noChangeArrowheads="1"/>
            </p:cNvSpPr>
            <p:nvPr/>
          </p:nvSpPr>
          <p:spPr bwMode="auto">
            <a:xfrm>
              <a:off x="2002" y="1447"/>
              <a:ext cx="77" cy="69"/>
            </a:xfrm>
            <a:prstGeom prst="ellipse">
              <a:avLst/>
            </a:prstGeom>
            <a:noFill/>
            <a:ln w="0">
              <a:solidFill>
                <a:srgbClr val="32314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Oval 19"/>
            <p:cNvSpPr>
              <a:spLocks noChangeArrowheads="1"/>
            </p:cNvSpPr>
            <p:nvPr/>
          </p:nvSpPr>
          <p:spPr bwMode="auto">
            <a:xfrm>
              <a:off x="2002" y="1834"/>
              <a:ext cx="77" cy="68"/>
            </a:xfrm>
            <a:prstGeom prst="ellipse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8" name="Oval 20"/>
            <p:cNvSpPr>
              <a:spLocks noChangeArrowheads="1"/>
            </p:cNvSpPr>
            <p:nvPr/>
          </p:nvSpPr>
          <p:spPr bwMode="auto">
            <a:xfrm>
              <a:off x="2002" y="1834"/>
              <a:ext cx="77" cy="68"/>
            </a:xfrm>
            <a:prstGeom prst="ellipse">
              <a:avLst/>
            </a:prstGeom>
            <a:noFill/>
            <a:ln w="0">
              <a:solidFill>
                <a:srgbClr val="32314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Rectangle 21"/>
            <p:cNvSpPr>
              <a:spLocks noChangeArrowheads="1"/>
            </p:cNvSpPr>
            <p:nvPr/>
          </p:nvSpPr>
          <p:spPr bwMode="auto">
            <a:xfrm>
              <a:off x="3444" y="1121"/>
              <a:ext cx="1640" cy="884"/>
            </a:xfrm>
            <a:prstGeom prst="rect">
              <a:avLst/>
            </a:prstGeom>
            <a:noFill/>
            <a:ln w="9">
              <a:solidFill>
                <a:srgbClr val="32314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Rectangle 22"/>
            <p:cNvSpPr>
              <a:spLocks noChangeArrowheads="1"/>
            </p:cNvSpPr>
            <p:nvPr/>
          </p:nvSpPr>
          <p:spPr bwMode="auto">
            <a:xfrm>
              <a:off x="3736" y="1207"/>
              <a:ext cx="1039" cy="300"/>
            </a:xfrm>
            <a:prstGeom prst="rect">
              <a:avLst/>
            </a:prstGeom>
            <a:solidFill>
              <a:srgbClr val="97B6D4"/>
            </a:solidFill>
            <a:ln w="9">
              <a:solidFill>
                <a:srgbClr val="0060A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Rectangle 23"/>
            <p:cNvSpPr>
              <a:spLocks noChangeArrowheads="1"/>
            </p:cNvSpPr>
            <p:nvPr/>
          </p:nvSpPr>
          <p:spPr bwMode="auto">
            <a:xfrm>
              <a:off x="3771" y="1241"/>
              <a:ext cx="86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24282B"/>
                  </a:solidFill>
                  <a:latin typeface="Times New Roman" pitchFamily="18" charset="0"/>
                </a:rPr>
                <a:t>Comment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5082" name="Rectangle 24"/>
            <p:cNvSpPr>
              <a:spLocks noChangeArrowheads="1"/>
            </p:cNvSpPr>
            <p:nvPr/>
          </p:nvSpPr>
          <p:spPr bwMode="auto">
            <a:xfrm>
              <a:off x="3504" y="1250"/>
              <a:ext cx="20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24282B"/>
                  </a:solidFill>
                  <a:latin typeface="Times New Roman" pitchFamily="18" charset="0"/>
                </a:rPr>
                <a:t>@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5083" name="Rectangle 25"/>
            <p:cNvSpPr>
              <a:spLocks noChangeArrowheads="1"/>
            </p:cNvSpPr>
            <p:nvPr/>
          </p:nvSpPr>
          <p:spPr bwMode="auto">
            <a:xfrm>
              <a:off x="3736" y="1645"/>
              <a:ext cx="1039" cy="292"/>
            </a:xfrm>
            <a:prstGeom prst="rect">
              <a:avLst/>
            </a:prstGeom>
            <a:solidFill>
              <a:srgbClr val="97B6D4"/>
            </a:solidFill>
            <a:ln w="9">
              <a:solidFill>
                <a:srgbClr val="0060A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4" name="Rectangle 26"/>
            <p:cNvSpPr>
              <a:spLocks noChangeArrowheads="1"/>
            </p:cNvSpPr>
            <p:nvPr/>
          </p:nvSpPr>
          <p:spPr bwMode="auto">
            <a:xfrm>
              <a:off x="3771" y="1670"/>
              <a:ext cx="86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24282B"/>
                  </a:solidFill>
                  <a:latin typeface="Times New Roman" pitchFamily="18" charset="0"/>
                </a:rPr>
                <a:t>Comment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5085" name="Rectangle 27"/>
            <p:cNvSpPr>
              <a:spLocks noChangeArrowheads="1"/>
            </p:cNvSpPr>
            <p:nvPr/>
          </p:nvSpPr>
          <p:spPr bwMode="auto">
            <a:xfrm>
              <a:off x="3547" y="1653"/>
              <a:ext cx="17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24282B"/>
                  </a:solidFill>
                  <a:latin typeface="Times New Roman" pitchFamily="18" charset="0"/>
                </a:rPr>
                <a:t>/*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5086" name="Rectangle 28"/>
            <p:cNvSpPr>
              <a:spLocks noChangeArrowheads="1"/>
            </p:cNvSpPr>
            <p:nvPr/>
          </p:nvSpPr>
          <p:spPr bwMode="auto">
            <a:xfrm>
              <a:off x="4852" y="1679"/>
              <a:ext cx="17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24282B"/>
                  </a:solidFill>
                  <a:latin typeface="Times New Roman" pitchFamily="18" charset="0"/>
                </a:rPr>
                <a:t>*/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9FD68550-A6CD-4BE5-AC9A-D4495742AE75}" type="slidenum">
              <a:rPr/>
              <a:pPr>
                <a:defRPr/>
              </a:pPr>
              <a:t>22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Types of Instructions</a:t>
            </a:r>
          </a:p>
        </p:txBody>
      </p:sp>
      <p:sp>
        <p:nvSpPr>
          <p:cNvPr id="46085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600200"/>
            <a:ext cx="8610600" cy="47561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FF0000"/>
                </a:solidFill>
                <a:ea typeface="Microsoft YaHei"/>
              </a:rPr>
              <a:t>Data Processing</a:t>
            </a:r>
            <a:r>
              <a:rPr lang="en-US" sz="2600" dirty="0">
                <a:ea typeface="Microsoft YaHei"/>
              </a:rPr>
              <a:t> Instructions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add, subtract, multiply, divide, compare, logical or, logical and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FF00FF"/>
                </a:solidFill>
                <a:ea typeface="Microsoft YaHei"/>
              </a:rPr>
              <a:t>Data Transfer</a:t>
            </a:r>
            <a:r>
              <a:rPr lang="en-US" sz="2600" dirty="0">
                <a:ea typeface="Microsoft YaHei"/>
              </a:rPr>
              <a:t> Instructions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transfer values between registers, and memory locations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0000FF"/>
                </a:solidFill>
                <a:ea typeface="Microsoft YaHei"/>
              </a:rPr>
              <a:t>Branch</a:t>
            </a:r>
            <a:r>
              <a:rPr lang="en-US" sz="2600" dirty="0">
                <a:ea typeface="Microsoft YaHei"/>
              </a:rPr>
              <a:t> instructions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branch to a given label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00AE00"/>
                </a:solidFill>
                <a:ea typeface="Microsoft YaHei"/>
              </a:rPr>
              <a:t>Special</a:t>
            </a:r>
            <a:r>
              <a:rPr lang="en-US" sz="2600" dirty="0">
                <a:ea typeface="Microsoft YaHei"/>
              </a:rPr>
              <a:t> instructions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 interact with peripheral devices, and other programs, set machine specific parameters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99DE4D7E-9F1A-4E9F-819D-5591BEC1B6B2}" type="slidenum">
              <a:rPr/>
              <a:pPr>
                <a:defRPr/>
              </a:pPr>
              <a:t>23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2286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Nature of </a:t>
            </a:r>
            <a:r>
              <a:rPr lang="fr-FR" dirty="0" err="1">
                <a:solidFill>
                  <a:schemeClr val="tx1"/>
                </a:solidFill>
              </a:rPr>
              <a:t>Operands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7109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828800"/>
            <a:ext cx="8610600" cy="3429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Classification of instructions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If an instruction takes </a:t>
            </a:r>
            <a:r>
              <a:rPr lang="en-US" sz="2000" dirty="0">
                <a:solidFill>
                  <a:srgbClr val="FF0000"/>
                </a:solidFill>
                <a:ea typeface="Microsoft YaHei"/>
              </a:rPr>
              <a:t>n</a:t>
            </a:r>
            <a:r>
              <a:rPr lang="en-US" sz="2000" dirty="0">
                <a:ea typeface="Microsoft YaHei"/>
              </a:rPr>
              <a:t> operands, then it is said to be in the </a:t>
            </a:r>
            <a:r>
              <a:rPr lang="en-US" sz="2000" dirty="0">
                <a:solidFill>
                  <a:srgbClr val="FF0000"/>
                </a:solidFill>
                <a:ea typeface="Microsoft YaHei"/>
              </a:rPr>
              <a:t>n-address</a:t>
            </a:r>
            <a:r>
              <a:rPr lang="en-US" sz="2000" dirty="0">
                <a:ea typeface="Microsoft YaHei"/>
              </a:rPr>
              <a:t> format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Example : add r1, r2, r3 (3 address format)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00AE00"/>
                </a:solidFill>
                <a:ea typeface="Microsoft YaHei"/>
              </a:rPr>
              <a:t>Addressing Mode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The method of specifying and accessing an operand in an assembly statement is known as the</a:t>
            </a:r>
            <a:r>
              <a:rPr lang="en-US" sz="2000" dirty="0">
                <a:solidFill>
                  <a:srgbClr val="00AE00"/>
                </a:solidFill>
                <a:ea typeface="Microsoft YaHei"/>
              </a:rPr>
              <a:t> addressing mode</a:t>
            </a:r>
            <a:r>
              <a:rPr lang="en-US" sz="2000" dirty="0">
                <a:ea typeface="Microsoft YaHei"/>
              </a:rPr>
              <a:t>.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endParaRPr lang="en-US" sz="2000" dirty="0">
              <a:ea typeface="Microsoft YaHe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BF49383A-60FE-4BDB-8B4B-38D63D0E0181}" type="slidenum">
              <a:rPr/>
              <a:pPr>
                <a:defRPr/>
              </a:pPr>
              <a:t>24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206376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Register Transfer Notation</a:t>
            </a:r>
          </a:p>
        </p:txBody>
      </p:sp>
      <p:sp>
        <p:nvSpPr>
          <p:cNvPr id="48133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600200"/>
            <a:ext cx="8610600" cy="48450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This notation allows us to specify the semantics of instructions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r1 ← r2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solidFill>
                  <a:srgbClr val="FF0000"/>
                </a:solidFill>
                <a:ea typeface="Microsoft YaHei"/>
              </a:rPr>
              <a:t>transfer</a:t>
            </a:r>
            <a:r>
              <a:rPr lang="en-US" sz="2000" dirty="0">
                <a:ea typeface="Microsoft YaHei"/>
              </a:rPr>
              <a:t> the contents of register r2 to register r1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r1 ← r2 + 4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solidFill>
                  <a:srgbClr val="33CC66"/>
                </a:solidFill>
                <a:ea typeface="Microsoft YaHei"/>
              </a:rPr>
              <a:t>add</a:t>
            </a:r>
            <a:r>
              <a:rPr lang="en-US" sz="2000" dirty="0">
                <a:ea typeface="Microsoft YaHei"/>
              </a:rPr>
              <a:t> 4 to the contents of register r2, and transfer the contents to register r1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r1 ← [r2]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solidFill>
                  <a:srgbClr val="2323DC"/>
                </a:solidFill>
                <a:ea typeface="Microsoft YaHei"/>
              </a:rPr>
              <a:t>access</a:t>
            </a:r>
            <a:r>
              <a:rPr lang="en-US" sz="2000" dirty="0">
                <a:ea typeface="Microsoft YaHei"/>
              </a:rPr>
              <a:t> the memory location that matches the contents of r2, and store the data in register r1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endParaRPr lang="en-US" sz="2000" dirty="0">
              <a:ea typeface="Microsoft YaHe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7645F43E-6FF1-403F-A630-6382FFFA5A2B}" type="slidenum">
              <a:rPr/>
              <a:pPr>
                <a:defRPr/>
              </a:pPr>
              <a:t>25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5725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schemeClr val="tx1"/>
                </a:solidFill>
              </a:rPr>
              <a:t>Addressing</a:t>
            </a:r>
            <a:r>
              <a:rPr lang="fr-FR" dirty="0">
                <a:solidFill>
                  <a:schemeClr val="tx1"/>
                </a:solidFill>
              </a:rPr>
              <a:t> Modes</a:t>
            </a:r>
          </a:p>
        </p:txBody>
      </p:sp>
      <p:sp>
        <p:nvSpPr>
          <p:cNvPr id="49157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439863"/>
            <a:ext cx="8610600" cy="45259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>
                <a:ea typeface="Microsoft YaHei"/>
              </a:rPr>
              <a:t>Let </a:t>
            </a:r>
            <a:r>
              <a:rPr lang="en-US" sz="2400" i="1" dirty="0">
                <a:ea typeface="Microsoft YaHei"/>
              </a:rPr>
              <a:t>V</a:t>
            </a:r>
            <a:r>
              <a:rPr lang="en-US" sz="2400" dirty="0">
                <a:ea typeface="Microsoft YaHei"/>
              </a:rPr>
              <a:t> be the value of an operand, and let r1, r2 specify registers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>
                <a:solidFill>
                  <a:srgbClr val="FF0000"/>
                </a:solidFill>
                <a:ea typeface="Microsoft YaHei"/>
              </a:rPr>
              <a:t>Immediate</a:t>
            </a:r>
            <a:r>
              <a:rPr lang="en-US" sz="2400" dirty="0">
                <a:ea typeface="Microsoft YaHei"/>
              </a:rPr>
              <a:t> addressing mode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1800" dirty="0">
                <a:ea typeface="Microsoft YaHei"/>
              </a:rPr>
              <a:t>V ← </a:t>
            </a:r>
            <a:r>
              <a:rPr lang="en-US" sz="1800" dirty="0" err="1">
                <a:ea typeface="Microsoft YaHei"/>
              </a:rPr>
              <a:t>imm</a:t>
            </a:r>
            <a:r>
              <a:rPr lang="en-US" sz="1800" dirty="0">
                <a:ea typeface="Microsoft YaHei"/>
              </a:rPr>
              <a:t> , e.g. 4, 8, 0x13, -3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>
                <a:solidFill>
                  <a:srgbClr val="0000FF"/>
                </a:solidFill>
                <a:ea typeface="Microsoft YaHei"/>
              </a:rPr>
              <a:t>Register</a:t>
            </a:r>
            <a:r>
              <a:rPr lang="en-US" sz="2400" dirty="0">
                <a:ea typeface="Microsoft YaHei"/>
              </a:rPr>
              <a:t> direct addressing mode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1800" dirty="0">
                <a:ea typeface="Microsoft YaHei"/>
              </a:rPr>
              <a:t>V ← r1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1800" dirty="0">
                <a:ea typeface="Microsoft YaHei"/>
              </a:rPr>
              <a:t>e.g. r1, r2, r3 …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>
                <a:solidFill>
                  <a:srgbClr val="00AE00"/>
                </a:solidFill>
                <a:ea typeface="Microsoft YaHei"/>
              </a:rPr>
              <a:t>Register indirect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1800" dirty="0">
                <a:ea typeface="Microsoft YaHei"/>
              </a:rPr>
              <a:t>V ← [r1]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>
                <a:solidFill>
                  <a:srgbClr val="2323DC"/>
                </a:solidFill>
                <a:ea typeface="Microsoft YaHei"/>
              </a:rPr>
              <a:t>Base-offset : </a:t>
            </a:r>
            <a:r>
              <a:rPr lang="en-US" sz="1800" dirty="0">
                <a:ea typeface="Microsoft YaHei"/>
              </a:rPr>
              <a:t>V ← [r1 + offset], e.g. 20[r1] (V ← [20+r1])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0BB7986B-3EF0-4A0A-A576-DDE7EBF84C51}" type="slidenum">
              <a:rPr/>
              <a:pPr>
                <a:defRPr/>
              </a:pPr>
              <a:t>26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Register Indirect Mode</a:t>
            </a:r>
          </a:p>
        </p:txBody>
      </p:sp>
      <p:sp>
        <p:nvSpPr>
          <p:cNvPr id="50181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03400" y="1600201"/>
            <a:ext cx="7416800" cy="7032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V ← [r1]</a:t>
            </a:r>
          </a:p>
        </p:txBody>
      </p:sp>
      <p:sp>
        <p:nvSpPr>
          <p:cNvPr id="4" name="Freeform 3"/>
          <p:cNvSpPr/>
          <p:nvPr/>
        </p:nvSpPr>
        <p:spPr>
          <a:xfrm>
            <a:off x="4186238" y="2735263"/>
            <a:ext cx="792163" cy="3603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186238" y="3095626"/>
            <a:ext cx="792163" cy="3603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C2300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186238" y="3455988"/>
            <a:ext cx="792163" cy="3603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186238" y="3816351"/>
            <a:ext cx="792163" cy="3603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186238" y="4176714"/>
            <a:ext cx="792163" cy="3587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2819400" y="3384550"/>
            <a:ext cx="129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0188" name="TextBox 9"/>
          <p:cNvSpPr txBox="1">
            <a:spLocks noChangeArrowheads="1"/>
          </p:cNvSpPr>
          <p:nvPr/>
        </p:nvSpPr>
        <p:spPr bwMode="auto">
          <a:xfrm>
            <a:off x="2938462" y="2808289"/>
            <a:ext cx="96043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31800" indent="-3238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413"/>
              </a:spcAft>
              <a:buSzPct val="45000"/>
            </a:pPr>
            <a:r>
              <a:rPr lang="fr-FR" sz="3200" dirty="0">
                <a:solidFill>
                  <a:srgbClr val="000000"/>
                </a:solidFill>
                <a:cs typeface="Calibri" pitchFamily="34" charset="0"/>
              </a:rPr>
              <a:t>r1</a:t>
            </a:r>
          </a:p>
        </p:txBody>
      </p:sp>
      <p:sp>
        <p:nvSpPr>
          <p:cNvPr id="11" name="Freeform 10"/>
          <p:cNvSpPr/>
          <p:nvPr/>
        </p:nvSpPr>
        <p:spPr>
          <a:xfrm>
            <a:off x="6164263" y="2087563"/>
            <a:ext cx="792163" cy="3603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164263" y="2808288"/>
            <a:ext cx="792163" cy="3603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164263" y="3168651"/>
            <a:ext cx="792163" cy="3587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164263" y="3527426"/>
            <a:ext cx="792163" cy="3603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164263" y="2447926"/>
            <a:ext cx="792163" cy="3603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164263" y="3887788"/>
            <a:ext cx="792163" cy="3603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164263" y="4608514"/>
            <a:ext cx="792163" cy="3587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C2300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164263" y="4967288"/>
            <a:ext cx="792163" cy="3603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164263" y="5327651"/>
            <a:ext cx="792163" cy="3603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164263" y="4248151"/>
            <a:ext cx="792163" cy="3603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98901" y="4679950"/>
            <a:ext cx="1310657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register file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59487" y="5773738"/>
            <a:ext cx="1015384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memory</a:t>
            </a:r>
          </a:p>
        </p:txBody>
      </p:sp>
      <p:sp>
        <p:nvSpPr>
          <p:cNvPr id="23" name="Straight Connector 22"/>
          <p:cNvSpPr/>
          <p:nvPr/>
        </p:nvSpPr>
        <p:spPr>
          <a:xfrm>
            <a:off x="4978400" y="3240088"/>
            <a:ext cx="3603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>
            <a:off x="5338762" y="3240088"/>
            <a:ext cx="0" cy="15113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5" name="Straight Connector 24"/>
          <p:cNvSpPr/>
          <p:nvPr/>
        </p:nvSpPr>
        <p:spPr>
          <a:xfrm>
            <a:off x="5338762" y="4751388"/>
            <a:ext cx="8636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6" name="Straight Connector 25"/>
          <p:cNvSpPr/>
          <p:nvPr/>
        </p:nvSpPr>
        <p:spPr>
          <a:xfrm>
            <a:off x="6956426" y="4751388"/>
            <a:ext cx="18383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8866187" y="4535488"/>
            <a:ext cx="1081088" cy="3603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value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0A07C6DC-49AD-4252-867F-09C463B9E21B}" type="slidenum">
              <a:rPr/>
              <a:pPr>
                <a:defRPr/>
              </a:pPr>
              <a:t>27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30176"/>
            <a:ext cx="86995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Base-offset </a:t>
            </a:r>
            <a:r>
              <a:rPr lang="fr-FR" dirty="0" err="1">
                <a:solidFill>
                  <a:schemeClr val="tx1"/>
                </a:solidFill>
              </a:rPr>
              <a:t>Addressing</a:t>
            </a:r>
            <a:r>
              <a:rPr lang="fr-FR" dirty="0">
                <a:solidFill>
                  <a:schemeClr val="tx1"/>
                </a:solidFill>
              </a:rPr>
              <a:t> Mode</a:t>
            </a:r>
          </a:p>
        </p:txBody>
      </p:sp>
      <p:sp>
        <p:nvSpPr>
          <p:cNvPr id="51205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600201"/>
            <a:ext cx="7416800" cy="7032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V ← [r1+offset]</a:t>
            </a:r>
          </a:p>
        </p:txBody>
      </p:sp>
      <p:sp>
        <p:nvSpPr>
          <p:cNvPr id="4" name="Freeform 3"/>
          <p:cNvSpPr/>
          <p:nvPr/>
        </p:nvSpPr>
        <p:spPr>
          <a:xfrm>
            <a:off x="4033838" y="2782888"/>
            <a:ext cx="792163" cy="3603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033838" y="3143251"/>
            <a:ext cx="792163" cy="3603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C2300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033838" y="3503613"/>
            <a:ext cx="792163" cy="3603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033838" y="3863976"/>
            <a:ext cx="792163" cy="3603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033838" y="4224339"/>
            <a:ext cx="792163" cy="3587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2667000" y="3432175"/>
            <a:ext cx="129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1212" name="TextBox 9"/>
          <p:cNvSpPr txBox="1">
            <a:spLocks noChangeArrowheads="1"/>
          </p:cNvSpPr>
          <p:nvPr/>
        </p:nvSpPr>
        <p:spPr bwMode="auto">
          <a:xfrm>
            <a:off x="2786062" y="2855914"/>
            <a:ext cx="96043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31800" indent="-3238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413"/>
              </a:spcAft>
              <a:buSzPct val="45000"/>
            </a:pPr>
            <a:r>
              <a:rPr lang="fr-FR" sz="3200">
                <a:solidFill>
                  <a:srgbClr val="000000"/>
                </a:solidFill>
                <a:cs typeface="Calibri" pitchFamily="34" charset="0"/>
              </a:rPr>
              <a:t>r1</a:t>
            </a:r>
          </a:p>
        </p:txBody>
      </p:sp>
      <p:sp>
        <p:nvSpPr>
          <p:cNvPr id="11" name="Freeform 10"/>
          <p:cNvSpPr/>
          <p:nvPr/>
        </p:nvSpPr>
        <p:spPr>
          <a:xfrm>
            <a:off x="6875463" y="2063751"/>
            <a:ext cx="792163" cy="3603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875463" y="2782888"/>
            <a:ext cx="792163" cy="3603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875463" y="3143251"/>
            <a:ext cx="792163" cy="3603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875463" y="3503613"/>
            <a:ext cx="792163" cy="3603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875463" y="2424114"/>
            <a:ext cx="792163" cy="3587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875463" y="3863976"/>
            <a:ext cx="792163" cy="3603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875463" y="4583113"/>
            <a:ext cx="792163" cy="3603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C2300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875463" y="4943476"/>
            <a:ext cx="792163" cy="3603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875463" y="5303838"/>
            <a:ext cx="792163" cy="3603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875463" y="4224339"/>
            <a:ext cx="792163" cy="3587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6501" y="4727575"/>
            <a:ext cx="1310657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register file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72275" y="5749925"/>
            <a:ext cx="1015384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memory</a:t>
            </a:r>
          </a:p>
        </p:txBody>
      </p:sp>
      <p:sp>
        <p:nvSpPr>
          <p:cNvPr id="23" name="Straight Connector 22"/>
          <p:cNvSpPr/>
          <p:nvPr/>
        </p:nvSpPr>
        <p:spPr>
          <a:xfrm>
            <a:off x="4826000" y="3287713"/>
            <a:ext cx="3603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>
            <a:off x="5186362" y="3287713"/>
            <a:ext cx="0" cy="15113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5" name="Straight Connector 24"/>
          <p:cNvSpPr/>
          <p:nvPr/>
        </p:nvSpPr>
        <p:spPr>
          <a:xfrm>
            <a:off x="5186362" y="4799013"/>
            <a:ext cx="503238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6" name="Straight Connector 25"/>
          <p:cNvSpPr/>
          <p:nvPr/>
        </p:nvSpPr>
        <p:spPr>
          <a:xfrm>
            <a:off x="7667626" y="4727575"/>
            <a:ext cx="111918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8786812" y="4511676"/>
            <a:ext cx="1079500" cy="3603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value</a:t>
            </a:r>
          </a:p>
        </p:txBody>
      </p:sp>
      <p:sp>
        <p:nvSpPr>
          <p:cNvPr id="28" name="Straight Connector 27"/>
          <p:cNvSpPr/>
          <p:nvPr/>
        </p:nvSpPr>
        <p:spPr>
          <a:xfrm>
            <a:off x="6194426" y="4799013"/>
            <a:ext cx="68103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689601" y="4511675"/>
            <a:ext cx="504825" cy="5032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0" name="Straight Connector 29"/>
          <p:cNvSpPr/>
          <p:nvPr/>
        </p:nvSpPr>
        <p:spPr>
          <a:xfrm>
            <a:off x="5762625" y="4799013"/>
            <a:ext cx="3603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5942012" y="4583113"/>
            <a:ext cx="0" cy="36036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2" name="Straight Connector 31"/>
          <p:cNvSpPr/>
          <p:nvPr/>
        </p:nvSpPr>
        <p:spPr>
          <a:xfrm>
            <a:off x="5978525" y="3863975"/>
            <a:ext cx="0" cy="6477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1235" name="TextBox 32"/>
          <p:cNvSpPr txBox="1">
            <a:spLocks noChangeArrowheads="1"/>
          </p:cNvSpPr>
          <p:nvPr/>
        </p:nvSpPr>
        <p:spPr bwMode="auto">
          <a:xfrm>
            <a:off x="5105401" y="3365501"/>
            <a:ext cx="16652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31800" indent="-3238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413"/>
              </a:spcAft>
              <a:buSzPct val="45000"/>
            </a:pPr>
            <a:r>
              <a:rPr lang="fr-FR" sz="3200" dirty="0">
                <a:solidFill>
                  <a:srgbClr val="000000"/>
                </a:solidFill>
                <a:cs typeface="Calibri" pitchFamily="34" charset="0"/>
              </a:rPr>
              <a:t>offset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11E86E2D-83CC-4D17-9460-5D5262EAB220}" type="slidenum">
              <a:rPr/>
              <a:pPr>
                <a:defRPr/>
              </a:pPr>
              <a:t>28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30176"/>
            <a:ext cx="86106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schemeClr val="tx1"/>
                </a:solidFill>
              </a:rPr>
              <a:t>Addressing</a:t>
            </a:r>
            <a:r>
              <a:rPr lang="fr-FR" dirty="0">
                <a:solidFill>
                  <a:schemeClr val="tx1"/>
                </a:solidFill>
              </a:rPr>
              <a:t> Modes - II</a:t>
            </a:r>
          </a:p>
        </p:txBody>
      </p:sp>
      <p:sp>
        <p:nvSpPr>
          <p:cNvPr id="52229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600201"/>
            <a:ext cx="86106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FF3333"/>
                </a:solidFill>
                <a:ea typeface="Microsoft YaHei"/>
              </a:rPr>
              <a:t>Base-index-offset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V ← [r1 + r2 + offset]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example: 100[r1,r2] (V ← [r1 + r2 + 100])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2323DC"/>
                </a:solidFill>
                <a:ea typeface="Microsoft YaHei"/>
              </a:rPr>
              <a:t>Memory Direct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V ← [</a:t>
            </a:r>
            <a:r>
              <a:rPr lang="en-US" sz="2000" dirty="0" err="1">
                <a:ea typeface="Microsoft YaHei"/>
              </a:rPr>
              <a:t>addr</a:t>
            </a:r>
            <a:r>
              <a:rPr lang="en-US" sz="2000" dirty="0">
                <a:ea typeface="Microsoft YaHei"/>
              </a:rPr>
              <a:t>]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example </a:t>
            </a:r>
            <a:r>
              <a:rPr lang="en-US" sz="2000">
                <a:ea typeface="Microsoft YaHei"/>
              </a:rPr>
              <a:t>: [0x12ABCD03]</a:t>
            </a:r>
            <a:endParaRPr lang="en-US" sz="2000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FF00FF"/>
                </a:solidFill>
                <a:ea typeface="Microsoft YaHei"/>
              </a:rPr>
              <a:t>PC Relative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V ← [pc + offset]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example: 100[pc] (V ← [pc + 100])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C15EDDC1-7F47-495F-ACD6-723797D35A95}" type="slidenum">
              <a:rPr/>
              <a:pPr>
                <a:defRPr/>
              </a:pPr>
              <a:t>29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995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Base-Index-Offset </a:t>
            </a:r>
            <a:r>
              <a:rPr lang="fr-FR" dirty="0" err="1">
                <a:solidFill>
                  <a:schemeClr val="tx1"/>
                </a:solidFill>
              </a:rPr>
              <a:t>Addressing</a:t>
            </a:r>
            <a:r>
              <a:rPr lang="fr-FR" dirty="0">
                <a:solidFill>
                  <a:schemeClr val="tx1"/>
                </a:solidFill>
              </a:rPr>
              <a:t> Mode</a:t>
            </a:r>
          </a:p>
        </p:txBody>
      </p:sp>
      <p:sp>
        <p:nvSpPr>
          <p:cNvPr id="53253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03400" y="1664494"/>
            <a:ext cx="7416800" cy="7032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V ← [r1+r2 +offset]</a:t>
            </a:r>
          </a:p>
        </p:txBody>
      </p:sp>
      <p:sp>
        <p:nvSpPr>
          <p:cNvPr id="4" name="Freeform 3"/>
          <p:cNvSpPr/>
          <p:nvPr/>
        </p:nvSpPr>
        <p:spPr>
          <a:xfrm>
            <a:off x="3957638" y="3011488"/>
            <a:ext cx="792163" cy="3603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957638" y="3371851"/>
            <a:ext cx="792163" cy="3603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C2300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957638" y="3732213"/>
            <a:ext cx="792163" cy="3603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957638" y="4092576"/>
            <a:ext cx="792163" cy="3603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957638" y="4452939"/>
            <a:ext cx="792163" cy="3587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2590800" y="3660775"/>
            <a:ext cx="129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3260" name="TextBox 9"/>
          <p:cNvSpPr txBox="1">
            <a:spLocks noChangeArrowheads="1"/>
          </p:cNvSpPr>
          <p:nvPr/>
        </p:nvSpPr>
        <p:spPr bwMode="auto">
          <a:xfrm>
            <a:off x="2709862" y="3084514"/>
            <a:ext cx="96043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31800" indent="-3238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413"/>
              </a:spcAft>
              <a:buSzPct val="45000"/>
            </a:pPr>
            <a:r>
              <a:rPr lang="fr-FR" sz="3200" dirty="0">
                <a:solidFill>
                  <a:srgbClr val="000000"/>
                </a:solidFill>
                <a:cs typeface="Calibri" pitchFamily="34" charset="0"/>
              </a:rPr>
              <a:t>r1</a:t>
            </a:r>
          </a:p>
        </p:txBody>
      </p:sp>
      <p:sp>
        <p:nvSpPr>
          <p:cNvPr id="11" name="Freeform 10"/>
          <p:cNvSpPr/>
          <p:nvPr/>
        </p:nvSpPr>
        <p:spPr>
          <a:xfrm>
            <a:off x="6799263" y="2292351"/>
            <a:ext cx="792163" cy="3603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799263" y="3011488"/>
            <a:ext cx="792163" cy="3603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799263" y="3371851"/>
            <a:ext cx="792163" cy="3603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799263" y="3732213"/>
            <a:ext cx="792163" cy="3603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799263" y="2652714"/>
            <a:ext cx="792163" cy="3587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799263" y="4092576"/>
            <a:ext cx="792163" cy="3603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99263" y="4811713"/>
            <a:ext cx="792163" cy="3603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C2300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799263" y="5172076"/>
            <a:ext cx="792163" cy="3603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799263" y="5532438"/>
            <a:ext cx="792163" cy="3603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799263" y="4452939"/>
            <a:ext cx="792163" cy="3587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70301" y="4956175"/>
            <a:ext cx="1310657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register file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96075" y="5978525"/>
            <a:ext cx="1015384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memory</a:t>
            </a:r>
          </a:p>
        </p:txBody>
      </p:sp>
      <p:sp>
        <p:nvSpPr>
          <p:cNvPr id="23" name="Straight Connector 22"/>
          <p:cNvSpPr/>
          <p:nvPr/>
        </p:nvSpPr>
        <p:spPr>
          <a:xfrm>
            <a:off x="4749800" y="3516313"/>
            <a:ext cx="3603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>
            <a:off x="5110162" y="3516313"/>
            <a:ext cx="0" cy="15113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5" name="Straight Connector 24"/>
          <p:cNvSpPr/>
          <p:nvPr/>
        </p:nvSpPr>
        <p:spPr>
          <a:xfrm>
            <a:off x="5110162" y="5027613"/>
            <a:ext cx="503238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6" name="Straight Connector 25"/>
          <p:cNvSpPr/>
          <p:nvPr/>
        </p:nvSpPr>
        <p:spPr>
          <a:xfrm>
            <a:off x="7591426" y="4956175"/>
            <a:ext cx="111918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8710612" y="4740276"/>
            <a:ext cx="1079500" cy="3603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value</a:t>
            </a:r>
          </a:p>
        </p:txBody>
      </p:sp>
      <p:sp>
        <p:nvSpPr>
          <p:cNvPr id="28" name="Straight Connector 27"/>
          <p:cNvSpPr/>
          <p:nvPr/>
        </p:nvSpPr>
        <p:spPr>
          <a:xfrm>
            <a:off x="6118226" y="5027613"/>
            <a:ext cx="68103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613401" y="4740275"/>
            <a:ext cx="504825" cy="5032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0" name="Straight Connector 29"/>
          <p:cNvSpPr/>
          <p:nvPr/>
        </p:nvSpPr>
        <p:spPr>
          <a:xfrm>
            <a:off x="5686425" y="5027613"/>
            <a:ext cx="36036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5865812" y="4811713"/>
            <a:ext cx="0" cy="36036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2" name="Straight Connector 31"/>
          <p:cNvSpPr/>
          <p:nvPr/>
        </p:nvSpPr>
        <p:spPr>
          <a:xfrm>
            <a:off x="5902325" y="4092575"/>
            <a:ext cx="0" cy="6477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3283" name="TextBox 32"/>
          <p:cNvSpPr txBox="1">
            <a:spLocks noChangeArrowheads="1"/>
          </p:cNvSpPr>
          <p:nvPr/>
        </p:nvSpPr>
        <p:spPr bwMode="auto">
          <a:xfrm>
            <a:off x="5029201" y="3594101"/>
            <a:ext cx="16652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31800" indent="-3238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413"/>
              </a:spcAft>
              <a:buSzPct val="45000"/>
            </a:pPr>
            <a:r>
              <a:rPr lang="fr-FR" sz="3200">
                <a:solidFill>
                  <a:srgbClr val="000000"/>
                </a:solidFill>
                <a:cs typeface="Calibri" pitchFamily="34" charset="0"/>
              </a:rPr>
              <a:t>offset</a:t>
            </a:r>
          </a:p>
        </p:txBody>
      </p:sp>
      <p:sp>
        <p:nvSpPr>
          <p:cNvPr id="34" name="Freeform 33"/>
          <p:cNvSpPr/>
          <p:nvPr/>
        </p:nvSpPr>
        <p:spPr>
          <a:xfrm>
            <a:off x="3957638" y="4092576"/>
            <a:ext cx="792163" cy="3603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C2300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5" name="Straight Connector 34"/>
          <p:cNvSpPr/>
          <p:nvPr/>
        </p:nvSpPr>
        <p:spPr>
          <a:xfrm>
            <a:off x="2590800" y="4379913"/>
            <a:ext cx="12954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94037" y="3948113"/>
            <a:ext cx="501012" cy="503812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800" dirty="0">
                <a:latin typeface="Arial" pitchFamily="18"/>
                <a:ea typeface="Microsoft YaHei" pitchFamily="2"/>
                <a:cs typeface="Mangal" pitchFamily="2"/>
              </a:rPr>
              <a:t>r2</a:t>
            </a:r>
          </a:p>
        </p:txBody>
      </p:sp>
      <p:sp>
        <p:nvSpPr>
          <p:cNvPr id="37" name="Straight Connector 36"/>
          <p:cNvSpPr/>
          <p:nvPr/>
        </p:nvSpPr>
        <p:spPr>
          <a:xfrm>
            <a:off x="4749800" y="4308475"/>
            <a:ext cx="6477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8" name="Straight Connector 37"/>
          <p:cNvSpPr/>
          <p:nvPr/>
        </p:nvSpPr>
        <p:spPr>
          <a:xfrm>
            <a:off x="5397501" y="4308475"/>
            <a:ext cx="288925" cy="50323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785D012C-F169-4BA0-BBD5-380899CF574A}" type="slidenum">
              <a:rPr/>
              <a:pPr>
                <a:defRPr/>
              </a:pPr>
              <a:t>3</a:t>
            </a:fld>
            <a:endParaRPr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304801"/>
            <a:ext cx="8686800" cy="676275"/>
          </a:xfrm>
        </p:spPr>
        <p:txBody>
          <a:bodyPr vert="horz" wrap="square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26629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2057400"/>
            <a:ext cx="8534400" cy="35639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Overview of Assembly Language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Assembly Language Syntax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 err="1">
                <a:ea typeface="Microsoft YaHei"/>
              </a:rPr>
              <a:t>SimpleRisc</a:t>
            </a:r>
            <a:r>
              <a:rPr lang="en-US" dirty="0">
                <a:ea typeface="Microsoft YaHei"/>
              </a:rPr>
              <a:t> ISA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Functions and Stacks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 err="1">
                <a:ea typeface="Microsoft YaHei"/>
              </a:rPr>
              <a:t>SimpleRisc</a:t>
            </a:r>
            <a:r>
              <a:rPr lang="en-US" dirty="0">
                <a:ea typeface="Microsoft YaHei"/>
              </a:rPr>
              <a:t> Encoding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2400" y="1905000"/>
            <a:ext cx="13970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785D012C-F169-4BA0-BBD5-380899CF574A}" type="slidenum">
              <a:rPr/>
              <a:pPr>
                <a:defRPr/>
              </a:pPr>
              <a:t>30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228601"/>
            <a:ext cx="8686800" cy="676275"/>
          </a:xfrm>
        </p:spPr>
        <p:txBody>
          <a:bodyPr vert="horz" wrap="square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26629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2057400"/>
            <a:ext cx="8534400" cy="35639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Overview of Assembly Language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Assembly Language Syntax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 err="1">
                <a:ea typeface="Microsoft YaHei"/>
              </a:rPr>
              <a:t>SimpleRisc</a:t>
            </a:r>
            <a:r>
              <a:rPr lang="en-US" dirty="0">
                <a:ea typeface="Microsoft YaHei"/>
              </a:rPr>
              <a:t> ISA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Functions and Stacks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 err="1">
                <a:ea typeface="Microsoft YaHei"/>
              </a:rPr>
              <a:t>SimpleRisc</a:t>
            </a:r>
            <a:r>
              <a:rPr lang="en-US" dirty="0">
                <a:ea typeface="Microsoft YaHei"/>
              </a:rPr>
              <a:t> Encoding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51800" y="3184367"/>
            <a:ext cx="13970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99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F27105C0-BD98-496D-9234-0D1AEFB62642}" type="slidenum">
              <a:rPr/>
              <a:pPr>
                <a:defRPr/>
              </a:pPr>
              <a:t>31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30176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schemeClr val="tx1"/>
                </a:solidFill>
              </a:rPr>
              <a:t>SimpleRisc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5301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600201"/>
            <a:ext cx="86106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Simple RISC ISA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Contains only 21 instructions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We will design an assembly language for </a:t>
            </a:r>
            <a:r>
              <a:rPr lang="en-US" sz="2600" dirty="0" err="1">
                <a:ea typeface="Microsoft YaHei"/>
              </a:rPr>
              <a:t>SimpleRisc</a:t>
            </a:r>
            <a:endParaRPr lang="en-US" sz="2600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Design a simple binary encoding,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and then implement it ...</a:t>
            </a:r>
          </a:p>
        </p:txBody>
      </p:sp>
      <p:pic>
        <p:nvPicPr>
          <p:cNvPr id="5530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4392613"/>
            <a:ext cx="25019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127B249B-CE25-4753-920F-90275CCCBA02}" type="slidenum">
              <a:rPr/>
              <a:pPr>
                <a:defRPr/>
              </a:pPr>
              <a:t>32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4982" y="130176"/>
            <a:ext cx="8668544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Survey of Instruction Sets</a:t>
            </a:r>
          </a:p>
        </p:txBody>
      </p:sp>
      <p:grpSp>
        <p:nvGrpSpPr>
          <p:cNvPr id="56325" name="Group 5"/>
          <p:cNvGrpSpPr>
            <a:grpSpLocks noChangeAspect="1"/>
          </p:cNvGrpSpPr>
          <p:nvPr/>
        </p:nvGrpSpPr>
        <p:grpSpPr bwMode="auto">
          <a:xfrm>
            <a:off x="2587626" y="1600200"/>
            <a:ext cx="7927975" cy="4572000"/>
            <a:chOff x="720" y="960"/>
            <a:chExt cx="4994" cy="2880"/>
          </a:xfrm>
        </p:grpSpPr>
        <p:sp>
          <p:nvSpPr>
            <p:cNvPr id="56326" name="AutoShape 4"/>
            <p:cNvSpPr>
              <a:spLocks noChangeAspect="1" noChangeArrowheads="1" noTextEdit="1"/>
            </p:cNvSpPr>
            <p:nvPr/>
          </p:nvSpPr>
          <p:spPr bwMode="auto">
            <a:xfrm>
              <a:off x="720" y="960"/>
              <a:ext cx="4994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327" name="Group 206"/>
            <p:cNvGrpSpPr>
              <a:grpSpLocks/>
            </p:cNvGrpSpPr>
            <p:nvPr/>
          </p:nvGrpSpPr>
          <p:grpSpPr bwMode="auto">
            <a:xfrm>
              <a:off x="737" y="977"/>
              <a:ext cx="4953" cy="1900"/>
              <a:chOff x="737" y="977"/>
              <a:chExt cx="4953" cy="1900"/>
            </a:xfrm>
          </p:grpSpPr>
          <p:sp>
            <p:nvSpPr>
              <p:cNvPr id="56440" name="Line 6"/>
              <p:cNvSpPr>
                <a:spLocks noChangeShapeType="1"/>
              </p:cNvSpPr>
              <p:nvPr/>
            </p:nvSpPr>
            <p:spPr bwMode="auto">
              <a:xfrm>
                <a:off x="737" y="977"/>
                <a:ext cx="4953" cy="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1" name="Line 7"/>
              <p:cNvSpPr>
                <a:spLocks noChangeShapeType="1"/>
              </p:cNvSpPr>
              <p:nvPr/>
            </p:nvSpPr>
            <p:spPr bwMode="auto">
              <a:xfrm>
                <a:off x="737" y="1010"/>
                <a:ext cx="4953" cy="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2" name="Line 8"/>
              <p:cNvSpPr>
                <a:spLocks noChangeShapeType="1"/>
              </p:cNvSpPr>
              <p:nvPr/>
            </p:nvSpPr>
            <p:spPr bwMode="auto">
              <a:xfrm flipV="1">
                <a:off x="737" y="1010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3" name="Line 9"/>
              <p:cNvSpPr>
                <a:spLocks noChangeShapeType="1"/>
              </p:cNvSpPr>
              <p:nvPr/>
            </p:nvSpPr>
            <p:spPr bwMode="auto">
              <a:xfrm flipV="1">
                <a:off x="770" y="1010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4" name="Rectangle 10"/>
              <p:cNvSpPr>
                <a:spLocks noChangeArrowheads="1"/>
              </p:cNvSpPr>
              <p:nvPr/>
            </p:nvSpPr>
            <p:spPr bwMode="auto">
              <a:xfrm>
                <a:off x="845" y="1002"/>
                <a:ext cx="20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ISA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445" name="Line 11"/>
              <p:cNvSpPr>
                <a:spLocks noChangeShapeType="1"/>
              </p:cNvSpPr>
              <p:nvPr/>
            </p:nvSpPr>
            <p:spPr bwMode="auto">
              <a:xfrm flipV="1">
                <a:off x="1426" y="1010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6" name="Rectangle 12"/>
              <p:cNvSpPr>
                <a:spLocks noChangeArrowheads="1"/>
              </p:cNvSpPr>
              <p:nvPr/>
            </p:nvSpPr>
            <p:spPr bwMode="auto">
              <a:xfrm>
                <a:off x="1501" y="1002"/>
                <a:ext cx="25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Type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447" name="Line 13"/>
              <p:cNvSpPr>
                <a:spLocks noChangeShapeType="1"/>
              </p:cNvSpPr>
              <p:nvPr/>
            </p:nvSpPr>
            <p:spPr bwMode="auto">
              <a:xfrm flipV="1">
                <a:off x="1875" y="1010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8" name="Rectangle 14"/>
              <p:cNvSpPr>
                <a:spLocks noChangeArrowheads="1"/>
              </p:cNvSpPr>
              <p:nvPr/>
            </p:nvSpPr>
            <p:spPr bwMode="auto">
              <a:xfrm>
                <a:off x="1950" y="1002"/>
                <a:ext cx="23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Year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449" name="Line 15"/>
              <p:cNvSpPr>
                <a:spLocks noChangeShapeType="1"/>
              </p:cNvSpPr>
              <p:nvPr/>
            </p:nvSpPr>
            <p:spPr bwMode="auto">
              <a:xfrm flipV="1">
                <a:off x="2282" y="1010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0" name="Rectangle 16"/>
              <p:cNvSpPr>
                <a:spLocks noChangeArrowheads="1"/>
              </p:cNvSpPr>
              <p:nvPr/>
            </p:nvSpPr>
            <p:spPr bwMode="auto">
              <a:xfrm>
                <a:off x="2357" y="1002"/>
                <a:ext cx="37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Vendor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451" name="Line 17"/>
              <p:cNvSpPr>
                <a:spLocks noChangeShapeType="1"/>
              </p:cNvSpPr>
              <p:nvPr/>
            </p:nvSpPr>
            <p:spPr bwMode="auto">
              <a:xfrm flipV="1">
                <a:off x="3562" y="1010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2" name="Rectangle 18"/>
              <p:cNvSpPr>
                <a:spLocks noChangeArrowheads="1"/>
              </p:cNvSpPr>
              <p:nvPr/>
            </p:nvSpPr>
            <p:spPr bwMode="auto">
              <a:xfrm>
                <a:off x="3645" y="1002"/>
                <a:ext cx="2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Bits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453" name="Line 19"/>
              <p:cNvSpPr>
                <a:spLocks noChangeShapeType="1"/>
              </p:cNvSpPr>
              <p:nvPr/>
            </p:nvSpPr>
            <p:spPr bwMode="auto">
              <a:xfrm flipV="1">
                <a:off x="3945" y="1010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4" name="Rectangle 20"/>
              <p:cNvSpPr>
                <a:spLocks noChangeArrowheads="1"/>
              </p:cNvSpPr>
              <p:nvPr/>
            </p:nvSpPr>
            <p:spPr bwMode="auto">
              <a:xfrm>
                <a:off x="4019" y="1002"/>
                <a:ext cx="5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Endianness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455" name="Line 21"/>
              <p:cNvSpPr>
                <a:spLocks noChangeShapeType="1"/>
              </p:cNvSpPr>
              <p:nvPr/>
            </p:nvSpPr>
            <p:spPr bwMode="auto">
              <a:xfrm flipV="1">
                <a:off x="5008" y="1010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6" name="Rectangle 22"/>
              <p:cNvSpPr>
                <a:spLocks noChangeArrowheads="1"/>
              </p:cNvSpPr>
              <p:nvPr/>
            </p:nvSpPr>
            <p:spPr bwMode="auto">
              <a:xfrm>
                <a:off x="5091" y="1002"/>
                <a:ext cx="48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Registers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457" name="Line 23"/>
              <p:cNvSpPr>
                <a:spLocks noChangeShapeType="1"/>
              </p:cNvSpPr>
              <p:nvPr/>
            </p:nvSpPr>
            <p:spPr bwMode="auto">
              <a:xfrm flipV="1">
                <a:off x="5657" y="1010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8" name="Line 24"/>
              <p:cNvSpPr>
                <a:spLocks noChangeShapeType="1"/>
              </p:cNvSpPr>
              <p:nvPr/>
            </p:nvSpPr>
            <p:spPr bwMode="auto">
              <a:xfrm flipV="1">
                <a:off x="5690" y="1010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9" name="Line 25"/>
              <p:cNvSpPr>
                <a:spLocks noChangeShapeType="1"/>
              </p:cNvSpPr>
              <p:nvPr/>
            </p:nvSpPr>
            <p:spPr bwMode="auto">
              <a:xfrm>
                <a:off x="737" y="1160"/>
                <a:ext cx="4953" cy="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0" name="Line 26"/>
              <p:cNvSpPr>
                <a:spLocks noChangeShapeType="1"/>
              </p:cNvSpPr>
              <p:nvPr/>
            </p:nvSpPr>
            <p:spPr bwMode="auto">
              <a:xfrm>
                <a:off x="737" y="1193"/>
                <a:ext cx="4953" cy="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1" name="Line 27"/>
              <p:cNvSpPr>
                <a:spLocks noChangeShapeType="1"/>
              </p:cNvSpPr>
              <p:nvPr/>
            </p:nvSpPr>
            <p:spPr bwMode="auto">
              <a:xfrm flipV="1">
                <a:off x="737" y="1193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2" name="Line 28"/>
              <p:cNvSpPr>
                <a:spLocks noChangeShapeType="1"/>
              </p:cNvSpPr>
              <p:nvPr/>
            </p:nvSpPr>
            <p:spPr bwMode="auto">
              <a:xfrm flipV="1">
                <a:off x="770" y="1193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3" name="Rectangle 29"/>
              <p:cNvSpPr>
                <a:spLocks noChangeArrowheads="1"/>
              </p:cNvSpPr>
              <p:nvPr/>
            </p:nvSpPr>
            <p:spPr bwMode="auto">
              <a:xfrm>
                <a:off x="845" y="1193"/>
                <a:ext cx="26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VAX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464" name="Line 30"/>
              <p:cNvSpPr>
                <a:spLocks noChangeShapeType="1"/>
              </p:cNvSpPr>
              <p:nvPr/>
            </p:nvSpPr>
            <p:spPr bwMode="auto">
              <a:xfrm flipV="1">
                <a:off x="1426" y="1193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5" name="Rectangle 31"/>
              <p:cNvSpPr>
                <a:spLocks noChangeArrowheads="1"/>
              </p:cNvSpPr>
              <p:nvPr/>
            </p:nvSpPr>
            <p:spPr bwMode="auto">
              <a:xfrm>
                <a:off x="1501" y="1193"/>
                <a:ext cx="28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CISC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466" name="Line 32"/>
              <p:cNvSpPr>
                <a:spLocks noChangeShapeType="1"/>
              </p:cNvSpPr>
              <p:nvPr/>
            </p:nvSpPr>
            <p:spPr bwMode="auto">
              <a:xfrm flipV="1">
                <a:off x="1875" y="1193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7" name="Rectangle 33"/>
              <p:cNvSpPr>
                <a:spLocks noChangeArrowheads="1"/>
              </p:cNvSpPr>
              <p:nvPr/>
            </p:nvSpPr>
            <p:spPr bwMode="auto">
              <a:xfrm>
                <a:off x="1950" y="1193"/>
                <a:ext cx="25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1977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468" name="Line 34"/>
              <p:cNvSpPr>
                <a:spLocks noChangeShapeType="1"/>
              </p:cNvSpPr>
              <p:nvPr/>
            </p:nvSpPr>
            <p:spPr bwMode="auto">
              <a:xfrm flipV="1">
                <a:off x="2282" y="1193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9" name="Rectangle 35"/>
              <p:cNvSpPr>
                <a:spLocks noChangeArrowheads="1"/>
              </p:cNvSpPr>
              <p:nvPr/>
            </p:nvSpPr>
            <p:spPr bwMode="auto">
              <a:xfrm>
                <a:off x="2357" y="1193"/>
                <a:ext cx="25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1A1B1C"/>
                    </a:solidFill>
                    <a:latin typeface="Times New Roman" pitchFamily="18" charset="0"/>
                  </a:rPr>
                  <a:t>DEC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6470" name="Line 36"/>
              <p:cNvSpPr>
                <a:spLocks noChangeShapeType="1"/>
              </p:cNvSpPr>
              <p:nvPr/>
            </p:nvSpPr>
            <p:spPr bwMode="auto">
              <a:xfrm flipV="1">
                <a:off x="3562" y="1193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1" name="Rectangle 37"/>
              <p:cNvSpPr>
                <a:spLocks noChangeArrowheads="1"/>
              </p:cNvSpPr>
              <p:nvPr/>
            </p:nvSpPr>
            <p:spPr bwMode="auto">
              <a:xfrm>
                <a:off x="3645" y="1193"/>
                <a:ext cx="12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1A1B1C"/>
                    </a:solidFill>
                    <a:latin typeface="Times New Roman" pitchFamily="18" charset="0"/>
                  </a:rPr>
                  <a:t>32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6472" name="Line 38"/>
              <p:cNvSpPr>
                <a:spLocks noChangeShapeType="1"/>
              </p:cNvSpPr>
              <p:nvPr/>
            </p:nvSpPr>
            <p:spPr bwMode="auto">
              <a:xfrm flipV="1">
                <a:off x="3945" y="1193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3" name="Rectangle 39"/>
              <p:cNvSpPr>
                <a:spLocks noChangeArrowheads="1"/>
              </p:cNvSpPr>
              <p:nvPr/>
            </p:nvSpPr>
            <p:spPr bwMode="auto">
              <a:xfrm>
                <a:off x="4019" y="1193"/>
                <a:ext cx="23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little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474" name="Line 40"/>
              <p:cNvSpPr>
                <a:spLocks noChangeShapeType="1"/>
              </p:cNvSpPr>
              <p:nvPr/>
            </p:nvSpPr>
            <p:spPr bwMode="auto">
              <a:xfrm flipV="1">
                <a:off x="5008" y="1193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5" name="Rectangle 41"/>
              <p:cNvSpPr>
                <a:spLocks noChangeArrowheads="1"/>
              </p:cNvSpPr>
              <p:nvPr/>
            </p:nvSpPr>
            <p:spPr bwMode="auto">
              <a:xfrm>
                <a:off x="5091" y="1193"/>
                <a:ext cx="12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16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476" name="Line 42"/>
              <p:cNvSpPr>
                <a:spLocks noChangeShapeType="1"/>
              </p:cNvSpPr>
              <p:nvPr/>
            </p:nvSpPr>
            <p:spPr bwMode="auto">
              <a:xfrm flipV="1">
                <a:off x="5657" y="1193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7" name="Line 43"/>
              <p:cNvSpPr>
                <a:spLocks noChangeShapeType="1"/>
              </p:cNvSpPr>
              <p:nvPr/>
            </p:nvSpPr>
            <p:spPr bwMode="auto">
              <a:xfrm flipV="1">
                <a:off x="5690" y="1193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8" name="Line 44"/>
              <p:cNvSpPr>
                <a:spLocks noChangeShapeType="1"/>
              </p:cNvSpPr>
              <p:nvPr/>
            </p:nvSpPr>
            <p:spPr bwMode="auto">
              <a:xfrm>
                <a:off x="737" y="1351"/>
                <a:ext cx="4953" cy="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9" name="Line 45"/>
              <p:cNvSpPr>
                <a:spLocks noChangeShapeType="1"/>
              </p:cNvSpPr>
              <p:nvPr/>
            </p:nvSpPr>
            <p:spPr bwMode="auto">
              <a:xfrm flipV="1">
                <a:off x="737" y="1351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0" name="Line 46"/>
              <p:cNvSpPr>
                <a:spLocks noChangeShapeType="1"/>
              </p:cNvSpPr>
              <p:nvPr/>
            </p:nvSpPr>
            <p:spPr bwMode="auto">
              <a:xfrm flipV="1">
                <a:off x="770" y="1351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1" name="Rectangle 47"/>
              <p:cNvSpPr>
                <a:spLocks noChangeArrowheads="1"/>
              </p:cNvSpPr>
              <p:nvPr/>
            </p:nvSpPr>
            <p:spPr bwMode="auto">
              <a:xfrm>
                <a:off x="845" y="1417"/>
                <a:ext cx="39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SPARC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482" name="Line 48"/>
              <p:cNvSpPr>
                <a:spLocks noChangeShapeType="1"/>
              </p:cNvSpPr>
              <p:nvPr/>
            </p:nvSpPr>
            <p:spPr bwMode="auto">
              <a:xfrm flipV="1">
                <a:off x="1426" y="1351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3" name="Rectangle 49"/>
              <p:cNvSpPr>
                <a:spLocks noChangeArrowheads="1"/>
              </p:cNvSpPr>
              <p:nvPr/>
            </p:nvSpPr>
            <p:spPr bwMode="auto">
              <a:xfrm>
                <a:off x="1501" y="1342"/>
                <a:ext cx="28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RISC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484" name="Line 50"/>
              <p:cNvSpPr>
                <a:spLocks noChangeShapeType="1"/>
              </p:cNvSpPr>
              <p:nvPr/>
            </p:nvSpPr>
            <p:spPr bwMode="auto">
              <a:xfrm flipV="1">
                <a:off x="1875" y="1351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5" name="Rectangle 51"/>
              <p:cNvSpPr>
                <a:spLocks noChangeArrowheads="1"/>
              </p:cNvSpPr>
              <p:nvPr/>
            </p:nvSpPr>
            <p:spPr bwMode="auto">
              <a:xfrm>
                <a:off x="1950" y="1342"/>
                <a:ext cx="25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1A1B1C"/>
                    </a:solidFill>
                    <a:latin typeface="Times New Roman" pitchFamily="18" charset="0"/>
                  </a:rPr>
                  <a:t>1986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6486" name="Line 52"/>
              <p:cNvSpPr>
                <a:spLocks noChangeShapeType="1"/>
              </p:cNvSpPr>
              <p:nvPr/>
            </p:nvSpPr>
            <p:spPr bwMode="auto">
              <a:xfrm flipV="1">
                <a:off x="2282" y="1351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7" name="Rectangle 53"/>
              <p:cNvSpPr>
                <a:spLocks noChangeArrowheads="1"/>
              </p:cNvSpPr>
              <p:nvPr/>
            </p:nvSpPr>
            <p:spPr bwMode="auto">
              <a:xfrm>
                <a:off x="2357" y="1342"/>
                <a:ext cx="20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Sun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488" name="Line 54"/>
              <p:cNvSpPr>
                <a:spLocks noChangeShapeType="1"/>
              </p:cNvSpPr>
              <p:nvPr/>
            </p:nvSpPr>
            <p:spPr bwMode="auto">
              <a:xfrm flipV="1">
                <a:off x="3562" y="1351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9" name="Rectangle 55"/>
              <p:cNvSpPr>
                <a:spLocks noChangeArrowheads="1"/>
              </p:cNvSpPr>
              <p:nvPr/>
            </p:nvSpPr>
            <p:spPr bwMode="auto">
              <a:xfrm>
                <a:off x="3645" y="1342"/>
                <a:ext cx="12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32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490" name="Line 56"/>
              <p:cNvSpPr>
                <a:spLocks noChangeShapeType="1"/>
              </p:cNvSpPr>
              <p:nvPr/>
            </p:nvSpPr>
            <p:spPr bwMode="auto">
              <a:xfrm flipV="1">
                <a:off x="3945" y="1351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1" name="Rectangle 57"/>
              <p:cNvSpPr>
                <a:spLocks noChangeArrowheads="1"/>
              </p:cNvSpPr>
              <p:nvPr/>
            </p:nvSpPr>
            <p:spPr bwMode="auto">
              <a:xfrm>
                <a:off x="4019" y="1342"/>
                <a:ext cx="16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big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492" name="Line 58"/>
              <p:cNvSpPr>
                <a:spLocks noChangeShapeType="1"/>
              </p:cNvSpPr>
              <p:nvPr/>
            </p:nvSpPr>
            <p:spPr bwMode="auto">
              <a:xfrm flipV="1">
                <a:off x="5008" y="1351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3" name="Rectangle 59"/>
              <p:cNvSpPr>
                <a:spLocks noChangeArrowheads="1"/>
              </p:cNvSpPr>
              <p:nvPr/>
            </p:nvSpPr>
            <p:spPr bwMode="auto">
              <a:xfrm>
                <a:off x="5091" y="1342"/>
                <a:ext cx="12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32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494" name="Line 60"/>
              <p:cNvSpPr>
                <a:spLocks noChangeShapeType="1"/>
              </p:cNvSpPr>
              <p:nvPr/>
            </p:nvSpPr>
            <p:spPr bwMode="auto">
              <a:xfrm flipV="1">
                <a:off x="5657" y="1351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5" name="Line 61"/>
              <p:cNvSpPr>
                <a:spLocks noChangeShapeType="1"/>
              </p:cNvSpPr>
              <p:nvPr/>
            </p:nvSpPr>
            <p:spPr bwMode="auto">
              <a:xfrm flipV="1">
                <a:off x="5690" y="1351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6" name="Line 62"/>
              <p:cNvSpPr>
                <a:spLocks noChangeShapeType="1"/>
              </p:cNvSpPr>
              <p:nvPr/>
            </p:nvSpPr>
            <p:spPr bwMode="auto">
              <a:xfrm flipV="1">
                <a:off x="737" y="1500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7" name="Line 63"/>
              <p:cNvSpPr>
                <a:spLocks noChangeShapeType="1"/>
              </p:cNvSpPr>
              <p:nvPr/>
            </p:nvSpPr>
            <p:spPr bwMode="auto">
              <a:xfrm flipV="1">
                <a:off x="770" y="1500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8" name="Line 64"/>
              <p:cNvSpPr>
                <a:spLocks noChangeShapeType="1"/>
              </p:cNvSpPr>
              <p:nvPr/>
            </p:nvSpPr>
            <p:spPr bwMode="auto">
              <a:xfrm flipV="1">
                <a:off x="1426" y="1500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9" name="Rectangle 65"/>
              <p:cNvSpPr>
                <a:spLocks noChangeArrowheads="1"/>
              </p:cNvSpPr>
              <p:nvPr/>
            </p:nvSpPr>
            <p:spPr bwMode="auto">
              <a:xfrm>
                <a:off x="1501" y="1500"/>
                <a:ext cx="28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RISC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00" name="Line 66"/>
              <p:cNvSpPr>
                <a:spLocks noChangeShapeType="1"/>
              </p:cNvSpPr>
              <p:nvPr/>
            </p:nvSpPr>
            <p:spPr bwMode="auto">
              <a:xfrm flipV="1">
                <a:off x="1875" y="1500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1" name="Rectangle 67"/>
              <p:cNvSpPr>
                <a:spLocks noChangeArrowheads="1"/>
              </p:cNvSpPr>
              <p:nvPr/>
            </p:nvSpPr>
            <p:spPr bwMode="auto">
              <a:xfrm>
                <a:off x="1950" y="1500"/>
                <a:ext cx="25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1993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02" name="Line 68"/>
              <p:cNvSpPr>
                <a:spLocks noChangeShapeType="1"/>
              </p:cNvSpPr>
              <p:nvPr/>
            </p:nvSpPr>
            <p:spPr bwMode="auto">
              <a:xfrm flipV="1">
                <a:off x="2282" y="1500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3" name="Rectangle 69"/>
              <p:cNvSpPr>
                <a:spLocks noChangeArrowheads="1"/>
              </p:cNvSpPr>
              <p:nvPr/>
            </p:nvSpPr>
            <p:spPr bwMode="auto">
              <a:xfrm>
                <a:off x="2357" y="1500"/>
                <a:ext cx="20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1A1B1C"/>
                    </a:solidFill>
                    <a:latin typeface="Times New Roman" pitchFamily="18" charset="0"/>
                  </a:rPr>
                  <a:t>Sun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6504" name="Line 70"/>
              <p:cNvSpPr>
                <a:spLocks noChangeShapeType="1"/>
              </p:cNvSpPr>
              <p:nvPr/>
            </p:nvSpPr>
            <p:spPr bwMode="auto">
              <a:xfrm flipV="1">
                <a:off x="3562" y="1500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5" name="Rectangle 71"/>
              <p:cNvSpPr>
                <a:spLocks noChangeArrowheads="1"/>
              </p:cNvSpPr>
              <p:nvPr/>
            </p:nvSpPr>
            <p:spPr bwMode="auto">
              <a:xfrm>
                <a:off x="3645" y="1500"/>
                <a:ext cx="12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64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06" name="Line 72"/>
              <p:cNvSpPr>
                <a:spLocks noChangeShapeType="1"/>
              </p:cNvSpPr>
              <p:nvPr/>
            </p:nvSpPr>
            <p:spPr bwMode="auto">
              <a:xfrm flipV="1">
                <a:off x="3945" y="1500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7" name="Rectangle 73"/>
              <p:cNvSpPr>
                <a:spLocks noChangeArrowheads="1"/>
              </p:cNvSpPr>
              <p:nvPr/>
            </p:nvSpPr>
            <p:spPr bwMode="auto">
              <a:xfrm>
                <a:off x="4019" y="1500"/>
                <a:ext cx="10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bi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08" name="Line 74"/>
              <p:cNvSpPr>
                <a:spLocks noChangeShapeType="1"/>
              </p:cNvSpPr>
              <p:nvPr/>
            </p:nvSpPr>
            <p:spPr bwMode="auto">
              <a:xfrm flipV="1">
                <a:off x="5008" y="1500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9" name="Rectangle 75"/>
              <p:cNvSpPr>
                <a:spLocks noChangeArrowheads="1"/>
              </p:cNvSpPr>
              <p:nvPr/>
            </p:nvSpPr>
            <p:spPr bwMode="auto">
              <a:xfrm>
                <a:off x="5091" y="1500"/>
                <a:ext cx="12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32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10" name="Line 76"/>
              <p:cNvSpPr>
                <a:spLocks noChangeShapeType="1"/>
              </p:cNvSpPr>
              <p:nvPr/>
            </p:nvSpPr>
            <p:spPr bwMode="auto">
              <a:xfrm flipV="1">
                <a:off x="5657" y="1500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1" name="Line 77"/>
              <p:cNvSpPr>
                <a:spLocks noChangeShapeType="1"/>
              </p:cNvSpPr>
              <p:nvPr/>
            </p:nvSpPr>
            <p:spPr bwMode="auto">
              <a:xfrm flipV="1">
                <a:off x="5690" y="1500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2" name="Line 78"/>
              <p:cNvSpPr>
                <a:spLocks noChangeShapeType="1"/>
              </p:cNvSpPr>
              <p:nvPr/>
            </p:nvSpPr>
            <p:spPr bwMode="auto">
              <a:xfrm>
                <a:off x="737" y="1650"/>
                <a:ext cx="4953" cy="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3" name="Line 79"/>
              <p:cNvSpPr>
                <a:spLocks noChangeShapeType="1"/>
              </p:cNvSpPr>
              <p:nvPr/>
            </p:nvSpPr>
            <p:spPr bwMode="auto">
              <a:xfrm flipV="1">
                <a:off x="737" y="1658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4" name="Line 80"/>
              <p:cNvSpPr>
                <a:spLocks noChangeShapeType="1"/>
              </p:cNvSpPr>
              <p:nvPr/>
            </p:nvSpPr>
            <p:spPr bwMode="auto">
              <a:xfrm flipV="1">
                <a:off x="770" y="1658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5" name="Rectangle 81"/>
              <p:cNvSpPr>
                <a:spLocks noChangeArrowheads="1"/>
              </p:cNvSpPr>
              <p:nvPr/>
            </p:nvSpPr>
            <p:spPr bwMode="auto">
              <a:xfrm>
                <a:off x="845" y="1725"/>
                <a:ext cx="48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PowerPC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16" name="Line 82"/>
              <p:cNvSpPr>
                <a:spLocks noChangeShapeType="1"/>
              </p:cNvSpPr>
              <p:nvPr/>
            </p:nvSpPr>
            <p:spPr bwMode="auto">
              <a:xfrm flipV="1">
                <a:off x="1426" y="1658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7" name="Rectangle 83"/>
              <p:cNvSpPr>
                <a:spLocks noChangeArrowheads="1"/>
              </p:cNvSpPr>
              <p:nvPr/>
            </p:nvSpPr>
            <p:spPr bwMode="auto">
              <a:xfrm>
                <a:off x="1501" y="1650"/>
                <a:ext cx="28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RISC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18" name="Line 84"/>
              <p:cNvSpPr>
                <a:spLocks noChangeShapeType="1"/>
              </p:cNvSpPr>
              <p:nvPr/>
            </p:nvSpPr>
            <p:spPr bwMode="auto">
              <a:xfrm flipV="1">
                <a:off x="1875" y="1658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9" name="Rectangle 85"/>
              <p:cNvSpPr>
                <a:spLocks noChangeArrowheads="1"/>
              </p:cNvSpPr>
              <p:nvPr/>
            </p:nvSpPr>
            <p:spPr bwMode="auto">
              <a:xfrm>
                <a:off x="1950" y="1650"/>
                <a:ext cx="25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1A1B1C"/>
                    </a:solidFill>
                    <a:latin typeface="Times New Roman" pitchFamily="18" charset="0"/>
                  </a:rPr>
                  <a:t>1992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6520" name="Line 86"/>
              <p:cNvSpPr>
                <a:spLocks noChangeShapeType="1"/>
              </p:cNvSpPr>
              <p:nvPr/>
            </p:nvSpPr>
            <p:spPr bwMode="auto">
              <a:xfrm flipV="1">
                <a:off x="2282" y="1658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1" name="Rectangle 87"/>
              <p:cNvSpPr>
                <a:spLocks noChangeArrowheads="1"/>
              </p:cNvSpPr>
              <p:nvPr/>
            </p:nvSpPr>
            <p:spPr bwMode="auto">
              <a:xfrm>
                <a:off x="2357" y="1650"/>
                <a:ext cx="110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 err="1">
                    <a:solidFill>
                      <a:srgbClr val="1A1B1C"/>
                    </a:solidFill>
                    <a:latin typeface="Times New Roman" pitchFamily="18" charset="0"/>
                  </a:rPr>
                  <a:t>Apple,IBM,Motorola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6522" name="Line 88"/>
              <p:cNvSpPr>
                <a:spLocks noChangeShapeType="1"/>
              </p:cNvSpPr>
              <p:nvPr/>
            </p:nvSpPr>
            <p:spPr bwMode="auto">
              <a:xfrm flipV="1">
                <a:off x="3562" y="1658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3" name="Rectangle 89"/>
              <p:cNvSpPr>
                <a:spLocks noChangeArrowheads="1"/>
              </p:cNvSpPr>
              <p:nvPr/>
            </p:nvSpPr>
            <p:spPr bwMode="auto">
              <a:xfrm>
                <a:off x="3645" y="1650"/>
                <a:ext cx="12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32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24" name="Line 90"/>
              <p:cNvSpPr>
                <a:spLocks noChangeShapeType="1"/>
              </p:cNvSpPr>
              <p:nvPr/>
            </p:nvSpPr>
            <p:spPr bwMode="auto">
              <a:xfrm flipV="1">
                <a:off x="3945" y="1658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5" name="Rectangle 91"/>
              <p:cNvSpPr>
                <a:spLocks noChangeArrowheads="1"/>
              </p:cNvSpPr>
              <p:nvPr/>
            </p:nvSpPr>
            <p:spPr bwMode="auto">
              <a:xfrm>
                <a:off x="4019" y="1650"/>
                <a:ext cx="10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bi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26" name="Line 92"/>
              <p:cNvSpPr>
                <a:spLocks noChangeShapeType="1"/>
              </p:cNvSpPr>
              <p:nvPr/>
            </p:nvSpPr>
            <p:spPr bwMode="auto">
              <a:xfrm flipV="1">
                <a:off x="5008" y="1658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7" name="Rectangle 93"/>
              <p:cNvSpPr>
                <a:spLocks noChangeArrowheads="1"/>
              </p:cNvSpPr>
              <p:nvPr/>
            </p:nvSpPr>
            <p:spPr bwMode="auto">
              <a:xfrm>
                <a:off x="5091" y="1650"/>
                <a:ext cx="12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32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28" name="Line 94"/>
              <p:cNvSpPr>
                <a:spLocks noChangeShapeType="1"/>
              </p:cNvSpPr>
              <p:nvPr/>
            </p:nvSpPr>
            <p:spPr bwMode="auto">
              <a:xfrm flipV="1">
                <a:off x="5657" y="1658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9" name="Line 95"/>
              <p:cNvSpPr>
                <a:spLocks noChangeShapeType="1"/>
              </p:cNvSpPr>
              <p:nvPr/>
            </p:nvSpPr>
            <p:spPr bwMode="auto">
              <a:xfrm flipV="1">
                <a:off x="5690" y="1658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0" name="Line 96"/>
              <p:cNvSpPr>
                <a:spLocks noChangeShapeType="1"/>
              </p:cNvSpPr>
              <p:nvPr/>
            </p:nvSpPr>
            <p:spPr bwMode="auto">
              <a:xfrm flipV="1">
                <a:off x="737" y="1808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1" name="Line 97"/>
              <p:cNvSpPr>
                <a:spLocks noChangeShapeType="1"/>
              </p:cNvSpPr>
              <p:nvPr/>
            </p:nvSpPr>
            <p:spPr bwMode="auto">
              <a:xfrm flipV="1">
                <a:off x="770" y="1808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2" name="Line 98"/>
              <p:cNvSpPr>
                <a:spLocks noChangeShapeType="1"/>
              </p:cNvSpPr>
              <p:nvPr/>
            </p:nvSpPr>
            <p:spPr bwMode="auto">
              <a:xfrm flipV="1">
                <a:off x="1426" y="1808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3" name="Rectangle 99"/>
              <p:cNvSpPr>
                <a:spLocks noChangeArrowheads="1"/>
              </p:cNvSpPr>
              <p:nvPr/>
            </p:nvSpPr>
            <p:spPr bwMode="auto">
              <a:xfrm>
                <a:off x="1501" y="1800"/>
                <a:ext cx="28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RISC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34" name="Line 100"/>
              <p:cNvSpPr>
                <a:spLocks noChangeShapeType="1"/>
              </p:cNvSpPr>
              <p:nvPr/>
            </p:nvSpPr>
            <p:spPr bwMode="auto">
              <a:xfrm flipV="1">
                <a:off x="1875" y="1808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5" name="Rectangle 101"/>
              <p:cNvSpPr>
                <a:spLocks noChangeArrowheads="1"/>
              </p:cNvSpPr>
              <p:nvPr/>
            </p:nvSpPr>
            <p:spPr bwMode="auto">
              <a:xfrm>
                <a:off x="1950" y="1800"/>
                <a:ext cx="25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2002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36" name="Line 102"/>
              <p:cNvSpPr>
                <a:spLocks noChangeShapeType="1"/>
              </p:cNvSpPr>
              <p:nvPr/>
            </p:nvSpPr>
            <p:spPr bwMode="auto">
              <a:xfrm flipV="1">
                <a:off x="2282" y="1808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7" name="Rectangle 103"/>
              <p:cNvSpPr>
                <a:spLocks noChangeArrowheads="1"/>
              </p:cNvSpPr>
              <p:nvPr/>
            </p:nvSpPr>
            <p:spPr bwMode="auto">
              <a:xfrm>
                <a:off x="2357" y="1800"/>
                <a:ext cx="59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 err="1">
                    <a:solidFill>
                      <a:srgbClr val="1A1B1C"/>
                    </a:solidFill>
                    <a:latin typeface="Times New Roman" pitchFamily="18" charset="0"/>
                  </a:rPr>
                  <a:t>Apple,IBM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6538" name="Line 104"/>
              <p:cNvSpPr>
                <a:spLocks noChangeShapeType="1"/>
              </p:cNvSpPr>
              <p:nvPr/>
            </p:nvSpPr>
            <p:spPr bwMode="auto">
              <a:xfrm flipV="1">
                <a:off x="3562" y="1808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9" name="Rectangle 105"/>
              <p:cNvSpPr>
                <a:spLocks noChangeArrowheads="1"/>
              </p:cNvSpPr>
              <p:nvPr/>
            </p:nvSpPr>
            <p:spPr bwMode="auto">
              <a:xfrm>
                <a:off x="3645" y="1800"/>
                <a:ext cx="12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64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40" name="Line 106"/>
              <p:cNvSpPr>
                <a:spLocks noChangeShapeType="1"/>
              </p:cNvSpPr>
              <p:nvPr/>
            </p:nvSpPr>
            <p:spPr bwMode="auto">
              <a:xfrm flipV="1">
                <a:off x="3945" y="1808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1" name="Rectangle 107"/>
              <p:cNvSpPr>
                <a:spLocks noChangeArrowheads="1"/>
              </p:cNvSpPr>
              <p:nvPr/>
            </p:nvSpPr>
            <p:spPr bwMode="auto">
              <a:xfrm>
                <a:off x="4019" y="1800"/>
                <a:ext cx="10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bi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42" name="Line 108"/>
              <p:cNvSpPr>
                <a:spLocks noChangeShapeType="1"/>
              </p:cNvSpPr>
              <p:nvPr/>
            </p:nvSpPr>
            <p:spPr bwMode="auto">
              <a:xfrm flipV="1">
                <a:off x="5008" y="1808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3" name="Rectangle 109"/>
              <p:cNvSpPr>
                <a:spLocks noChangeArrowheads="1"/>
              </p:cNvSpPr>
              <p:nvPr/>
            </p:nvSpPr>
            <p:spPr bwMode="auto">
              <a:xfrm>
                <a:off x="5091" y="1800"/>
                <a:ext cx="12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32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44" name="Line 110"/>
              <p:cNvSpPr>
                <a:spLocks noChangeShapeType="1"/>
              </p:cNvSpPr>
              <p:nvPr/>
            </p:nvSpPr>
            <p:spPr bwMode="auto">
              <a:xfrm flipV="1">
                <a:off x="5657" y="1808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5" name="Line 111"/>
              <p:cNvSpPr>
                <a:spLocks noChangeShapeType="1"/>
              </p:cNvSpPr>
              <p:nvPr/>
            </p:nvSpPr>
            <p:spPr bwMode="auto">
              <a:xfrm flipV="1">
                <a:off x="5690" y="1808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6" name="Line 112"/>
              <p:cNvSpPr>
                <a:spLocks noChangeShapeType="1"/>
              </p:cNvSpPr>
              <p:nvPr/>
            </p:nvSpPr>
            <p:spPr bwMode="auto">
              <a:xfrm>
                <a:off x="737" y="1958"/>
                <a:ext cx="4953" cy="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7" name="Line 113"/>
              <p:cNvSpPr>
                <a:spLocks noChangeShapeType="1"/>
              </p:cNvSpPr>
              <p:nvPr/>
            </p:nvSpPr>
            <p:spPr bwMode="auto">
              <a:xfrm flipV="1">
                <a:off x="737" y="1958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8" name="Line 114"/>
              <p:cNvSpPr>
                <a:spLocks noChangeShapeType="1"/>
              </p:cNvSpPr>
              <p:nvPr/>
            </p:nvSpPr>
            <p:spPr bwMode="auto">
              <a:xfrm flipV="1">
                <a:off x="770" y="1958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9" name="Rectangle 115"/>
              <p:cNvSpPr>
                <a:spLocks noChangeArrowheads="1"/>
              </p:cNvSpPr>
              <p:nvPr/>
            </p:nvSpPr>
            <p:spPr bwMode="auto">
              <a:xfrm>
                <a:off x="845" y="2032"/>
                <a:ext cx="48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PA-RISC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50" name="Line 116"/>
              <p:cNvSpPr>
                <a:spLocks noChangeShapeType="1"/>
              </p:cNvSpPr>
              <p:nvPr/>
            </p:nvSpPr>
            <p:spPr bwMode="auto">
              <a:xfrm flipV="1">
                <a:off x="1426" y="1958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1" name="Rectangle 117"/>
              <p:cNvSpPr>
                <a:spLocks noChangeArrowheads="1"/>
              </p:cNvSpPr>
              <p:nvPr/>
            </p:nvSpPr>
            <p:spPr bwMode="auto">
              <a:xfrm>
                <a:off x="1501" y="1958"/>
                <a:ext cx="28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RISC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52" name="Line 118"/>
              <p:cNvSpPr>
                <a:spLocks noChangeShapeType="1"/>
              </p:cNvSpPr>
              <p:nvPr/>
            </p:nvSpPr>
            <p:spPr bwMode="auto">
              <a:xfrm flipV="1">
                <a:off x="1875" y="1958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3" name="Rectangle 119"/>
              <p:cNvSpPr>
                <a:spLocks noChangeArrowheads="1"/>
              </p:cNvSpPr>
              <p:nvPr/>
            </p:nvSpPr>
            <p:spPr bwMode="auto">
              <a:xfrm>
                <a:off x="1950" y="1958"/>
                <a:ext cx="25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1986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54" name="Line 120"/>
              <p:cNvSpPr>
                <a:spLocks noChangeShapeType="1"/>
              </p:cNvSpPr>
              <p:nvPr/>
            </p:nvSpPr>
            <p:spPr bwMode="auto">
              <a:xfrm flipV="1">
                <a:off x="2282" y="1958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5" name="Rectangle 121"/>
              <p:cNvSpPr>
                <a:spLocks noChangeArrowheads="1"/>
              </p:cNvSpPr>
              <p:nvPr/>
            </p:nvSpPr>
            <p:spPr bwMode="auto">
              <a:xfrm>
                <a:off x="2357" y="1958"/>
                <a:ext cx="16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HP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56" name="Line 122"/>
              <p:cNvSpPr>
                <a:spLocks noChangeShapeType="1"/>
              </p:cNvSpPr>
              <p:nvPr/>
            </p:nvSpPr>
            <p:spPr bwMode="auto">
              <a:xfrm flipV="1">
                <a:off x="3562" y="1958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7" name="Rectangle 123"/>
              <p:cNvSpPr>
                <a:spLocks noChangeArrowheads="1"/>
              </p:cNvSpPr>
              <p:nvPr/>
            </p:nvSpPr>
            <p:spPr bwMode="auto">
              <a:xfrm>
                <a:off x="3645" y="1958"/>
                <a:ext cx="12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32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58" name="Line 124"/>
              <p:cNvSpPr>
                <a:spLocks noChangeShapeType="1"/>
              </p:cNvSpPr>
              <p:nvPr/>
            </p:nvSpPr>
            <p:spPr bwMode="auto">
              <a:xfrm flipV="1">
                <a:off x="3945" y="1958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9" name="Rectangle 125"/>
              <p:cNvSpPr>
                <a:spLocks noChangeArrowheads="1"/>
              </p:cNvSpPr>
              <p:nvPr/>
            </p:nvSpPr>
            <p:spPr bwMode="auto">
              <a:xfrm>
                <a:off x="4019" y="1958"/>
                <a:ext cx="16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big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60" name="Line 126"/>
              <p:cNvSpPr>
                <a:spLocks noChangeShapeType="1"/>
              </p:cNvSpPr>
              <p:nvPr/>
            </p:nvSpPr>
            <p:spPr bwMode="auto">
              <a:xfrm flipV="1">
                <a:off x="5008" y="1958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1" name="Rectangle 127"/>
              <p:cNvSpPr>
                <a:spLocks noChangeArrowheads="1"/>
              </p:cNvSpPr>
              <p:nvPr/>
            </p:nvSpPr>
            <p:spPr bwMode="auto">
              <a:xfrm>
                <a:off x="5091" y="1958"/>
                <a:ext cx="12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32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62" name="Line 128"/>
              <p:cNvSpPr>
                <a:spLocks noChangeShapeType="1"/>
              </p:cNvSpPr>
              <p:nvPr/>
            </p:nvSpPr>
            <p:spPr bwMode="auto">
              <a:xfrm flipV="1">
                <a:off x="5657" y="1958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3" name="Line 129"/>
              <p:cNvSpPr>
                <a:spLocks noChangeShapeType="1"/>
              </p:cNvSpPr>
              <p:nvPr/>
            </p:nvSpPr>
            <p:spPr bwMode="auto">
              <a:xfrm flipV="1">
                <a:off x="5690" y="1958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4" name="Line 130"/>
              <p:cNvSpPr>
                <a:spLocks noChangeShapeType="1"/>
              </p:cNvSpPr>
              <p:nvPr/>
            </p:nvSpPr>
            <p:spPr bwMode="auto">
              <a:xfrm flipV="1">
                <a:off x="737" y="2107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5" name="Line 131"/>
              <p:cNvSpPr>
                <a:spLocks noChangeShapeType="1"/>
              </p:cNvSpPr>
              <p:nvPr/>
            </p:nvSpPr>
            <p:spPr bwMode="auto">
              <a:xfrm flipV="1">
                <a:off x="770" y="2107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6" name="Line 132"/>
              <p:cNvSpPr>
                <a:spLocks noChangeShapeType="1"/>
              </p:cNvSpPr>
              <p:nvPr/>
            </p:nvSpPr>
            <p:spPr bwMode="auto">
              <a:xfrm flipV="1">
                <a:off x="1426" y="2107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7" name="Rectangle 133"/>
              <p:cNvSpPr>
                <a:spLocks noChangeArrowheads="1"/>
              </p:cNvSpPr>
              <p:nvPr/>
            </p:nvSpPr>
            <p:spPr bwMode="auto">
              <a:xfrm>
                <a:off x="1501" y="2107"/>
                <a:ext cx="28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RISC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68" name="Line 134"/>
              <p:cNvSpPr>
                <a:spLocks noChangeShapeType="1"/>
              </p:cNvSpPr>
              <p:nvPr/>
            </p:nvSpPr>
            <p:spPr bwMode="auto">
              <a:xfrm flipV="1">
                <a:off x="1875" y="2107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9" name="Rectangle 135"/>
              <p:cNvSpPr>
                <a:spLocks noChangeArrowheads="1"/>
              </p:cNvSpPr>
              <p:nvPr/>
            </p:nvSpPr>
            <p:spPr bwMode="auto">
              <a:xfrm>
                <a:off x="1950" y="2107"/>
                <a:ext cx="25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1996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70" name="Line 136"/>
              <p:cNvSpPr>
                <a:spLocks noChangeShapeType="1"/>
              </p:cNvSpPr>
              <p:nvPr/>
            </p:nvSpPr>
            <p:spPr bwMode="auto">
              <a:xfrm flipV="1">
                <a:off x="2282" y="2107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1" name="Rectangle 137"/>
              <p:cNvSpPr>
                <a:spLocks noChangeArrowheads="1"/>
              </p:cNvSpPr>
              <p:nvPr/>
            </p:nvSpPr>
            <p:spPr bwMode="auto">
              <a:xfrm>
                <a:off x="2357" y="2107"/>
                <a:ext cx="16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HP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72" name="Line 138"/>
              <p:cNvSpPr>
                <a:spLocks noChangeShapeType="1"/>
              </p:cNvSpPr>
              <p:nvPr/>
            </p:nvSpPr>
            <p:spPr bwMode="auto">
              <a:xfrm flipV="1">
                <a:off x="3562" y="2107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3" name="Rectangle 139"/>
              <p:cNvSpPr>
                <a:spLocks noChangeArrowheads="1"/>
              </p:cNvSpPr>
              <p:nvPr/>
            </p:nvSpPr>
            <p:spPr bwMode="auto">
              <a:xfrm>
                <a:off x="3645" y="2107"/>
                <a:ext cx="12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64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74" name="Line 140"/>
              <p:cNvSpPr>
                <a:spLocks noChangeShapeType="1"/>
              </p:cNvSpPr>
              <p:nvPr/>
            </p:nvSpPr>
            <p:spPr bwMode="auto">
              <a:xfrm flipV="1">
                <a:off x="3945" y="2107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5" name="Rectangle 141"/>
              <p:cNvSpPr>
                <a:spLocks noChangeArrowheads="1"/>
              </p:cNvSpPr>
              <p:nvPr/>
            </p:nvSpPr>
            <p:spPr bwMode="auto">
              <a:xfrm>
                <a:off x="4019" y="2107"/>
                <a:ext cx="16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big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76" name="Line 142"/>
              <p:cNvSpPr>
                <a:spLocks noChangeShapeType="1"/>
              </p:cNvSpPr>
              <p:nvPr/>
            </p:nvSpPr>
            <p:spPr bwMode="auto">
              <a:xfrm flipV="1">
                <a:off x="5008" y="2107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7" name="Rectangle 143"/>
              <p:cNvSpPr>
                <a:spLocks noChangeArrowheads="1"/>
              </p:cNvSpPr>
              <p:nvPr/>
            </p:nvSpPr>
            <p:spPr bwMode="auto">
              <a:xfrm>
                <a:off x="5091" y="2107"/>
                <a:ext cx="12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32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78" name="Line 144"/>
              <p:cNvSpPr>
                <a:spLocks noChangeShapeType="1"/>
              </p:cNvSpPr>
              <p:nvPr/>
            </p:nvSpPr>
            <p:spPr bwMode="auto">
              <a:xfrm flipV="1">
                <a:off x="5657" y="2107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9" name="Line 145"/>
              <p:cNvSpPr>
                <a:spLocks noChangeShapeType="1"/>
              </p:cNvSpPr>
              <p:nvPr/>
            </p:nvSpPr>
            <p:spPr bwMode="auto">
              <a:xfrm flipV="1">
                <a:off x="5690" y="2107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0" name="Line 146"/>
              <p:cNvSpPr>
                <a:spLocks noChangeShapeType="1"/>
              </p:cNvSpPr>
              <p:nvPr/>
            </p:nvSpPr>
            <p:spPr bwMode="auto">
              <a:xfrm>
                <a:off x="737" y="2265"/>
                <a:ext cx="4953" cy="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1" name="Line 147"/>
              <p:cNvSpPr>
                <a:spLocks noChangeShapeType="1"/>
              </p:cNvSpPr>
              <p:nvPr/>
            </p:nvSpPr>
            <p:spPr bwMode="auto">
              <a:xfrm flipV="1">
                <a:off x="737" y="2265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2" name="Line 148"/>
              <p:cNvSpPr>
                <a:spLocks noChangeShapeType="1"/>
              </p:cNvSpPr>
              <p:nvPr/>
            </p:nvSpPr>
            <p:spPr bwMode="auto">
              <a:xfrm flipV="1">
                <a:off x="770" y="2265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3" name="Rectangle 149"/>
              <p:cNvSpPr>
                <a:spLocks noChangeArrowheads="1"/>
              </p:cNvSpPr>
              <p:nvPr/>
            </p:nvSpPr>
            <p:spPr bwMode="auto">
              <a:xfrm>
                <a:off x="845" y="2340"/>
                <a:ext cx="42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m68000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84" name="Line 150"/>
              <p:cNvSpPr>
                <a:spLocks noChangeShapeType="1"/>
              </p:cNvSpPr>
              <p:nvPr/>
            </p:nvSpPr>
            <p:spPr bwMode="auto">
              <a:xfrm flipV="1">
                <a:off x="1426" y="2265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5" name="Rectangle 151"/>
              <p:cNvSpPr>
                <a:spLocks noChangeArrowheads="1"/>
              </p:cNvSpPr>
              <p:nvPr/>
            </p:nvSpPr>
            <p:spPr bwMode="auto">
              <a:xfrm>
                <a:off x="1501" y="2265"/>
                <a:ext cx="28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CISC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86" name="Line 152"/>
              <p:cNvSpPr>
                <a:spLocks noChangeShapeType="1"/>
              </p:cNvSpPr>
              <p:nvPr/>
            </p:nvSpPr>
            <p:spPr bwMode="auto">
              <a:xfrm flipV="1">
                <a:off x="1875" y="2265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7" name="Rectangle 153"/>
              <p:cNvSpPr>
                <a:spLocks noChangeArrowheads="1"/>
              </p:cNvSpPr>
              <p:nvPr/>
            </p:nvSpPr>
            <p:spPr bwMode="auto">
              <a:xfrm>
                <a:off x="1950" y="2265"/>
                <a:ext cx="25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1979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88" name="Line 154"/>
              <p:cNvSpPr>
                <a:spLocks noChangeShapeType="1"/>
              </p:cNvSpPr>
              <p:nvPr/>
            </p:nvSpPr>
            <p:spPr bwMode="auto">
              <a:xfrm flipV="1">
                <a:off x="2282" y="2265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9" name="Rectangle 155"/>
              <p:cNvSpPr>
                <a:spLocks noChangeArrowheads="1"/>
              </p:cNvSpPr>
              <p:nvPr/>
            </p:nvSpPr>
            <p:spPr bwMode="auto">
              <a:xfrm>
                <a:off x="2357" y="2265"/>
                <a:ext cx="48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Motorola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90" name="Line 156"/>
              <p:cNvSpPr>
                <a:spLocks noChangeShapeType="1"/>
              </p:cNvSpPr>
              <p:nvPr/>
            </p:nvSpPr>
            <p:spPr bwMode="auto">
              <a:xfrm flipV="1">
                <a:off x="3562" y="2265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1" name="Rectangle 157"/>
              <p:cNvSpPr>
                <a:spLocks noChangeArrowheads="1"/>
              </p:cNvSpPr>
              <p:nvPr/>
            </p:nvSpPr>
            <p:spPr bwMode="auto">
              <a:xfrm>
                <a:off x="3645" y="2265"/>
                <a:ext cx="12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16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92" name="Line 158"/>
              <p:cNvSpPr>
                <a:spLocks noChangeShapeType="1"/>
              </p:cNvSpPr>
              <p:nvPr/>
            </p:nvSpPr>
            <p:spPr bwMode="auto">
              <a:xfrm flipV="1">
                <a:off x="3945" y="2265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3" name="Rectangle 159"/>
              <p:cNvSpPr>
                <a:spLocks noChangeArrowheads="1"/>
              </p:cNvSpPr>
              <p:nvPr/>
            </p:nvSpPr>
            <p:spPr bwMode="auto">
              <a:xfrm>
                <a:off x="4019" y="2265"/>
                <a:ext cx="16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big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94" name="Line 160"/>
              <p:cNvSpPr>
                <a:spLocks noChangeShapeType="1"/>
              </p:cNvSpPr>
              <p:nvPr/>
            </p:nvSpPr>
            <p:spPr bwMode="auto">
              <a:xfrm flipV="1">
                <a:off x="5008" y="2265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5" name="Rectangle 161"/>
              <p:cNvSpPr>
                <a:spLocks noChangeArrowheads="1"/>
              </p:cNvSpPr>
              <p:nvPr/>
            </p:nvSpPr>
            <p:spPr bwMode="auto">
              <a:xfrm>
                <a:off x="5091" y="2265"/>
                <a:ext cx="12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16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96" name="Line 162"/>
              <p:cNvSpPr>
                <a:spLocks noChangeShapeType="1"/>
              </p:cNvSpPr>
              <p:nvPr/>
            </p:nvSpPr>
            <p:spPr bwMode="auto">
              <a:xfrm flipV="1">
                <a:off x="5657" y="2265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7" name="Line 163"/>
              <p:cNvSpPr>
                <a:spLocks noChangeShapeType="1"/>
              </p:cNvSpPr>
              <p:nvPr/>
            </p:nvSpPr>
            <p:spPr bwMode="auto">
              <a:xfrm flipV="1">
                <a:off x="5690" y="2265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8" name="Line 164"/>
              <p:cNvSpPr>
                <a:spLocks noChangeShapeType="1"/>
              </p:cNvSpPr>
              <p:nvPr/>
            </p:nvSpPr>
            <p:spPr bwMode="auto">
              <a:xfrm flipV="1">
                <a:off x="737" y="2415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9" name="Line 165"/>
              <p:cNvSpPr>
                <a:spLocks noChangeShapeType="1"/>
              </p:cNvSpPr>
              <p:nvPr/>
            </p:nvSpPr>
            <p:spPr bwMode="auto">
              <a:xfrm flipV="1">
                <a:off x="770" y="2415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0" name="Line 166"/>
              <p:cNvSpPr>
                <a:spLocks noChangeShapeType="1"/>
              </p:cNvSpPr>
              <p:nvPr/>
            </p:nvSpPr>
            <p:spPr bwMode="auto">
              <a:xfrm flipV="1">
                <a:off x="1426" y="2415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1" name="Rectangle 167"/>
              <p:cNvSpPr>
                <a:spLocks noChangeArrowheads="1"/>
              </p:cNvSpPr>
              <p:nvPr/>
            </p:nvSpPr>
            <p:spPr bwMode="auto">
              <a:xfrm>
                <a:off x="1501" y="2415"/>
                <a:ext cx="28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CISC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602" name="Line 168"/>
              <p:cNvSpPr>
                <a:spLocks noChangeShapeType="1"/>
              </p:cNvSpPr>
              <p:nvPr/>
            </p:nvSpPr>
            <p:spPr bwMode="auto">
              <a:xfrm flipV="1">
                <a:off x="1875" y="2415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3" name="Rectangle 169"/>
              <p:cNvSpPr>
                <a:spLocks noChangeArrowheads="1"/>
              </p:cNvSpPr>
              <p:nvPr/>
            </p:nvSpPr>
            <p:spPr bwMode="auto">
              <a:xfrm>
                <a:off x="1950" y="2415"/>
                <a:ext cx="25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1979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604" name="Line 170"/>
              <p:cNvSpPr>
                <a:spLocks noChangeShapeType="1"/>
              </p:cNvSpPr>
              <p:nvPr/>
            </p:nvSpPr>
            <p:spPr bwMode="auto">
              <a:xfrm flipV="1">
                <a:off x="2282" y="2415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5" name="Rectangle 171"/>
              <p:cNvSpPr>
                <a:spLocks noChangeArrowheads="1"/>
              </p:cNvSpPr>
              <p:nvPr/>
            </p:nvSpPr>
            <p:spPr bwMode="auto">
              <a:xfrm>
                <a:off x="2357" y="2415"/>
                <a:ext cx="48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1A1B1C"/>
                    </a:solidFill>
                    <a:latin typeface="Times New Roman" pitchFamily="18" charset="0"/>
                  </a:rPr>
                  <a:t>Motorola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6606" name="Line 172"/>
              <p:cNvSpPr>
                <a:spLocks noChangeShapeType="1"/>
              </p:cNvSpPr>
              <p:nvPr/>
            </p:nvSpPr>
            <p:spPr bwMode="auto">
              <a:xfrm flipV="1">
                <a:off x="3562" y="2415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7" name="Rectangle 173"/>
              <p:cNvSpPr>
                <a:spLocks noChangeArrowheads="1"/>
              </p:cNvSpPr>
              <p:nvPr/>
            </p:nvSpPr>
            <p:spPr bwMode="auto">
              <a:xfrm>
                <a:off x="3645" y="2415"/>
                <a:ext cx="12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32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608" name="Line 174"/>
              <p:cNvSpPr>
                <a:spLocks noChangeShapeType="1"/>
              </p:cNvSpPr>
              <p:nvPr/>
            </p:nvSpPr>
            <p:spPr bwMode="auto">
              <a:xfrm flipV="1">
                <a:off x="3945" y="2415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9" name="Rectangle 175"/>
              <p:cNvSpPr>
                <a:spLocks noChangeArrowheads="1"/>
              </p:cNvSpPr>
              <p:nvPr/>
            </p:nvSpPr>
            <p:spPr bwMode="auto">
              <a:xfrm>
                <a:off x="4019" y="2415"/>
                <a:ext cx="16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big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610" name="Line 176"/>
              <p:cNvSpPr>
                <a:spLocks noChangeShapeType="1"/>
              </p:cNvSpPr>
              <p:nvPr/>
            </p:nvSpPr>
            <p:spPr bwMode="auto">
              <a:xfrm flipV="1">
                <a:off x="5008" y="2415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1" name="Rectangle 177"/>
              <p:cNvSpPr>
                <a:spLocks noChangeArrowheads="1"/>
              </p:cNvSpPr>
              <p:nvPr/>
            </p:nvSpPr>
            <p:spPr bwMode="auto">
              <a:xfrm>
                <a:off x="5091" y="2415"/>
                <a:ext cx="12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16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612" name="Line 178"/>
              <p:cNvSpPr>
                <a:spLocks noChangeShapeType="1"/>
              </p:cNvSpPr>
              <p:nvPr/>
            </p:nvSpPr>
            <p:spPr bwMode="auto">
              <a:xfrm flipV="1">
                <a:off x="5657" y="2415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3" name="Line 179"/>
              <p:cNvSpPr>
                <a:spLocks noChangeShapeType="1"/>
              </p:cNvSpPr>
              <p:nvPr/>
            </p:nvSpPr>
            <p:spPr bwMode="auto">
              <a:xfrm flipV="1">
                <a:off x="5690" y="2415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4" name="Line 180"/>
              <p:cNvSpPr>
                <a:spLocks noChangeShapeType="1"/>
              </p:cNvSpPr>
              <p:nvPr/>
            </p:nvSpPr>
            <p:spPr bwMode="auto">
              <a:xfrm>
                <a:off x="737" y="2564"/>
                <a:ext cx="4953" cy="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5" name="Line 181"/>
              <p:cNvSpPr>
                <a:spLocks noChangeShapeType="1"/>
              </p:cNvSpPr>
              <p:nvPr/>
            </p:nvSpPr>
            <p:spPr bwMode="auto">
              <a:xfrm flipV="1">
                <a:off x="737" y="2573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6" name="Line 182"/>
              <p:cNvSpPr>
                <a:spLocks noChangeShapeType="1"/>
              </p:cNvSpPr>
              <p:nvPr/>
            </p:nvSpPr>
            <p:spPr bwMode="auto">
              <a:xfrm flipV="1">
                <a:off x="770" y="2573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7" name="Rectangle 183"/>
              <p:cNvSpPr>
                <a:spLocks noChangeArrowheads="1"/>
              </p:cNvSpPr>
              <p:nvPr/>
            </p:nvSpPr>
            <p:spPr bwMode="auto">
              <a:xfrm>
                <a:off x="845" y="2639"/>
                <a:ext cx="30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MIPS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618" name="Line 184"/>
              <p:cNvSpPr>
                <a:spLocks noChangeShapeType="1"/>
              </p:cNvSpPr>
              <p:nvPr/>
            </p:nvSpPr>
            <p:spPr bwMode="auto">
              <a:xfrm flipV="1">
                <a:off x="1426" y="2573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9" name="Rectangle 185"/>
              <p:cNvSpPr>
                <a:spLocks noChangeArrowheads="1"/>
              </p:cNvSpPr>
              <p:nvPr/>
            </p:nvSpPr>
            <p:spPr bwMode="auto">
              <a:xfrm>
                <a:off x="1501" y="2564"/>
                <a:ext cx="28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RISC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620" name="Line 186"/>
              <p:cNvSpPr>
                <a:spLocks noChangeShapeType="1"/>
              </p:cNvSpPr>
              <p:nvPr/>
            </p:nvSpPr>
            <p:spPr bwMode="auto">
              <a:xfrm flipV="1">
                <a:off x="1875" y="2573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1" name="Rectangle 187"/>
              <p:cNvSpPr>
                <a:spLocks noChangeArrowheads="1"/>
              </p:cNvSpPr>
              <p:nvPr/>
            </p:nvSpPr>
            <p:spPr bwMode="auto">
              <a:xfrm>
                <a:off x="1950" y="2564"/>
                <a:ext cx="25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1981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622" name="Line 188"/>
              <p:cNvSpPr>
                <a:spLocks noChangeShapeType="1"/>
              </p:cNvSpPr>
              <p:nvPr/>
            </p:nvSpPr>
            <p:spPr bwMode="auto">
              <a:xfrm flipV="1">
                <a:off x="2282" y="2573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3" name="Rectangle 189"/>
              <p:cNvSpPr>
                <a:spLocks noChangeArrowheads="1"/>
              </p:cNvSpPr>
              <p:nvPr/>
            </p:nvSpPr>
            <p:spPr bwMode="auto">
              <a:xfrm>
                <a:off x="2357" y="2564"/>
                <a:ext cx="30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MIPS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624" name="Line 190"/>
              <p:cNvSpPr>
                <a:spLocks noChangeShapeType="1"/>
              </p:cNvSpPr>
              <p:nvPr/>
            </p:nvSpPr>
            <p:spPr bwMode="auto">
              <a:xfrm flipV="1">
                <a:off x="3562" y="2573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5" name="Rectangle 191"/>
              <p:cNvSpPr>
                <a:spLocks noChangeArrowheads="1"/>
              </p:cNvSpPr>
              <p:nvPr/>
            </p:nvSpPr>
            <p:spPr bwMode="auto">
              <a:xfrm>
                <a:off x="3645" y="2564"/>
                <a:ext cx="12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32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626" name="Line 192"/>
              <p:cNvSpPr>
                <a:spLocks noChangeShapeType="1"/>
              </p:cNvSpPr>
              <p:nvPr/>
            </p:nvSpPr>
            <p:spPr bwMode="auto">
              <a:xfrm flipV="1">
                <a:off x="3945" y="2573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7" name="Rectangle 193"/>
              <p:cNvSpPr>
                <a:spLocks noChangeArrowheads="1"/>
              </p:cNvSpPr>
              <p:nvPr/>
            </p:nvSpPr>
            <p:spPr bwMode="auto">
              <a:xfrm>
                <a:off x="4019" y="2564"/>
                <a:ext cx="10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bi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628" name="Line 194"/>
              <p:cNvSpPr>
                <a:spLocks noChangeShapeType="1"/>
              </p:cNvSpPr>
              <p:nvPr/>
            </p:nvSpPr>
            <p:spPr bwMode="auto">
              <a:xfrm flipV="1">
                <a:off x="5008" y="2573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9" name="Rectangle 195"/>
              <p:cNvSpPr>
                <a:spLocks noChangeArrowheads="1"/>
              </p:cNvSpPr>
              <p:nvPr/>
            </p:nvSpPr>
            <p:spPr bwMode="auto">
              <a:xfrm>
                <a:off x="5091" y="2564"/>
                <a:ext cx="12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32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630" name="Line 196"/>
              <p:cNvSpPr>
                <a:spLocks noChangeShapeType="1"/>
              </p:cNvSpPr>
              <p:nvPr/>
            </p:nvSpPr>
            <p:spPr bwMode="auto">
              <a:xfrm flipV="1">
                <a:off x="5657" y="2573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1" name="Line 197"/>
              <p:cNvSpPr>
                <a:spLocks noChangeShapeType="1"/>
              </p:cNvSpPr>
              <p:nvPr/>
            </p:nvSpPr>
            <p:spPr bwMode="auto">
              <a:xfrm flipV="1">
                <a:off x="5690" y="2573"/>
                <a:ext cx="0" cy="149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2" name="Line 198"/>
              <p:cNvSpPr>
                <a:spLocks noChangeShapeType="1"/>
              </p:cNvSpPr>
              <p:nvPr/>
            </p:nvSpPr>
            <p:spPr bwMode="auto">
              <a:xfrm flipV="1">
                <a:off x="737" y="2722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3" name="Line 199"/>
              <p:cNvSpPr>
                <a:spLocks noChangeShapeType="1"/>
              </p:cNvSpPr>
              <p:nvPr/>
            </p:nvSpPr>
            <p:spPr bwMode="auto">
              <a:xfrm flipV="1">
                <a:off x="770" y="2722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4" name="Line 200"/>
              <p:cNvSpPr>
                <a:spLocks noChangeShapeType="1"/>
              </p:cNvSpPr>
              <p:nvPr/>
            </p:nvSpPr>
            <p:spPr bwMode="auto">
              <a:xfrm flipV="1">
                <a:off x="1426" y="2722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5" name="Rectangle 201"/>
              <p:cNvSpPr>
                <a:spLocks noChangeArrowheads="1"/>
              </p:cNvSpPr>
              <p:nvPr/>
            </p:nvSpPr>
            <p:spPr bwMode="auto">
              <a:xfrm>
                <a:off x="1501" y="2722"/>
                <a:ext cx="28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RISC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636" name="Line 202"/>
              <p:cNvSpPr>
                <a:spLocks noChangeShapeType="1"/>
              </p:cNvSpPr>
              <p:nvPr/>
            </p:nvSpPr>
            <p:spPr bwMode="auto">
              <a:xfrm flipV="1">
                <a:off x="1875" y="2722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7" name="Rectangle 203"/>
              <p:cNvSpPr>
                <a:spLocks noChangeArrowheads="1"/>
              </p:cNvSpPr>
              <p:nvPr/>
            </p:nvSpPr>
            <p:spPr bwMode="auto">
              <a:xfrm>
                <a:off x="1950" y="2722"/>
                <a:ext cx="25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1A1B1C"/>
                    </a:solidFill>
                    <a:latin typeface="Times New Roman" pitchFamily="18" charset="0"/>
                  </a:rPr>
                  <a:t>1999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638" name="Line 204"/>
              <p:cNvSpPr>
                <a:spLocks noChangeShapeType="1"/>
              </p:cNvSpPr>
              <p:nvPr/>
            </p:nvSpPr>
            <p:spPr bwMode="auto">
              <a:xfrm flipV="1">
                <a:off x="2282" y="2722"/>
                <a:ext cx="0" cy="15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9" name="Rectangle 205"/>
              <p:cNvSpPr>
                <a:spLocks noChangeArrowheads="1"/>
              </p:cNvSpPr>
              <p:nvPr/>
            </p:nvSpPr>
            <p:spPr bwMode="auto">
              <a:xfrm>
                <a:off x="2357" y="2722"/>
                <a:ext cx="30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1A1B1C"/>
                    </a:solidFill>
                    <a:latin typeface="Times New Roman" pitchFamily="18" charset="0"/>
                  </a:rPr>
                  <a:t>MIPS</a:t>
                </a:r>
                <a:endParaRPr lang="en-US" dirty="0">
                  <a:latin typeface="Arial" pitchFamily="34" charset="0"/>
                </a:endParaRPr>
              </a:p>
            </p:txBody>
          </p:sp>
        </p:grpSp>
        <p:sp>
          <p:nvSpPr>
            <p:cNvPr id="56328" name="Line 207"/>
            <p:cNvSpPr>
              <a:spLocks noChangeShapeType="1"/>
            </p:cNvSpPr>
            <p:nvPr/>
          </p:nvSpPr>
          <p:spPr bwMode="auto">
            <a:xfrm flipV="1">
              <a:off x="3562" y="2722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9" name="Rectangle 208"/>
            <p:cNvSpPr>
              <a:spLocks noChangeArrowheads="1"/>
            </p:cNvSpPr>
            <p:nvPr/>
          </p:nvSpPr>
          <p:spPr bwMode="auto">
            <a:xfrm>
              <a:off x="3645" y="2722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64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330" name="Line 209"/>
            <p:cNvSpPr>
              <a:spLocks noChangeShapeType="1"/>
            </p:cNvSpPr>
            <p:nvPr/>
          </p:nvSpPr>
          <p:spPr bwMode="auto">
            <a:xfrm flipV="1">
              <a:off x="3945" y="2722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1" name="Rectangle 210"/>
            <p:cNvSpPr>
              <a:spLocks noChangeArrowheads="1"/>
            </p:cNvSpPr>
            <p:nvPr/>
          </p:nvSpPr>
          <p:spPr bwMode="auto">
            <a:xfrm>
              <a:off x="4019" y="2722"/>
              <a:ext cx="10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bi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332" name="Line 211"/>
            <p:cNvSpPr>
              <a:spLocks noChangeShapeType="1"/>
            </p:cNvSpPr>
            <p:nvPr/>
          </p:nvSpPr>
          <p:spPr bwMode="auto">
            <a:xfrm flipV="1">
              <a:off x="5008" y="2722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3" name="Rectangle 212"/>
            <p:cNvSpPr>
              <a:spLocks noChangeArrowheads="1"/>
            </p:cNvSpPr>
            <p:nvPr/>
          </p:nvSpPr>
          <p:spPr bwMode="auto">
            <a:xfrm>
              <a:off x="5091" y="2722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334" name="Line 213"/>
            <p:cNvSpPr>
              <a:spLocks noChangeShapeType="1"/>
            </p:cNvSpPr>
            <p:nvPr/>
          </p:nvSpPr>
          <p:spPr bwMode="auto">
            <a:xfrm flipV="1">
              <a:off x="5657" y="2722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5" name="Line 214"/>
            <p:cNvSpPr>
              <a:spLocks noChangeShapeType="1"/>
            </p:cNvSpPr>
            <p:nvPr/>
          </p:nvSpPr>
          <p:spPr bwMode="auto">
            <a:xfrm flipV="1">
              <a:off x="5690" y="2722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6" name="Line 215"/>
            <p:cNvSpPr>
              <a:spLocks noChangeShapeType="1"/>
            </p:cNvSpPr>
            <p:nvPr/>
          </p:nvSpPr>
          <p:spPr bwMode="auto">
            <a:xfrm>
              <a:off x="737" y="2872"/>
              <a:ext cx="4953" cy="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7" name="Line 216"/>
            <p:cNvSpPr>
              <a:spLocks noChangeShapeType="1"/>
            </p:cNvSpPr>
            <p:nvPr/>
          </p:nvSpPr>
          <p:spPr bwMode="auto">
            <a:xfrm flipV="1">
              <a:off x="737" y="2880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8" name="Line 217"/>
            <p:cNvSpPr>
              <a:spLocks noChangeShapeType="1"/>
            </p:cNvSpPr>
            <p:nvPr/>
          </p:nvSpPr>
          <p:spPr bwMode="auto">
            <a:xfrm flipV="1">
              <a:off x="770" y="2880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9" name="Rectangle 218"/>
            <p:cNvSpPr>
              <a:spLocks noChangeArrowheads="1"/>
            </p:cNvSpPr>
            <p:nvPr/>
          </p:nvSpPr>
          <p:spPr bwMode="auto">
            <a:xfrm>
              <a:off x="845" y="2872"/>
              <a:ext cx="31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Alpha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340" name="Line 219"/>
            <p:cNvSpPr>
              <a:spLocks noChangeShapeType="1"/>
            </p:cNvSpPr>
            <p:nvPr/>
          </p:nvSpPr>
          <p:spPr bwMode="auto">
            <a:xfrm flipV="1">
              <a:off x="1426" y="2880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1" name="Rectangle 220"/>
            <p:cNvSpPr>
              <a:spLocks noChangeArrowheads="1"/>
            </p:cNvSpPr>
            <p:nvPr/>
          </p:nvSpPr>
          <p:spPr bwMode="auto">
            <a:xfrm>
              <a:off x="1501" y="2872"/>
              <a:ext cx="28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RISC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342" name="Line 221"/>
            <p:cNvSpPr>
              <a:spLocks noChangeShapeType="1"/>
            </p:cNvSpPr>
            <p:nvPr/>
          </p:nvSpPr>
          <p:spPr bwMode="auto">
            <a:xfrm flipV="1">
              <a:off x="1875" y="2880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3" name="Rectangle 222"/>
            <p:cNvSpPr>
              <a:spLocks noChangeArrowheads="1"/>
            </p:cNvSpPr>
            <p:nvPr/>
          </p:nvSpPr>
          <p:spPr bwMode="auto">
            <a:xfrm>
              <a:off x="1950" y="2872"/>
              <a:ext cx="25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1992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344" name="Line 223"/>
            <p:cNvSpPr>
              <a:spLocks noChangeShapeType="1"/>
            </p:cNvSpPr>
            <p:nvPr/>
          </p:nvSpPr>
          <p:spPr bwMode="auto">
            <a:xfrm flipV="1">
              <a:off x="2282" y="2880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5" name="Rectangle 224"/>
            <p:cNvSpPr>
              <a:spLocks noChangeArrowheads="1"/>
            </p:cNvSpPr>
            <p:nvPr/>
          </p:nvSpPr>
          <p:spPr bwMode="auto">
            <a:xfrm>
              <a:off x="2357" y="2872"/>
              <a:ext cx="25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DEC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346" name="Line 225"/>
            <p:cNvSpPr>
              <a:spLocks noChangeShapeType="1"/>
            </p:cNvSpPr>
            <p:nvPr/>
          </p:nvSpPr>
          <p:spPr bwMode="auto">
            <a:xfrm flipV="1">
              <a:off x="3562" y="2880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7" name="Rectangle 226"/>
            <p:cNvSpPr>
              <a:spLocks noChangeArrowheads="1"/>
            </p:cNvSpPr>
            <p:nvPr/>
          </p:nvSpPr>
          <p:spPr bwMode="auto">
            <a:xfrm>
              <a:off x="3645" y="2872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64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348" name="Line 227"/>
            <p:cNvSpPr>
              <a:spLocks noChangeShapeType="1"/>
            </p:cNvSpPr>
            <p:nvPr/>
          </p:nvSpPr>
          <p:spPr bwMode="auto">
            <a:xfrm flipV="1">
              <a:off x="3945" y="2880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9" name="Rectangle 228"/>
            <p:cNvSpPr>
              <a:spLocks noChangeArrowheads="1"/>
            </p:cNvSpPr>
            <p:nvPr/>
          </p:nvSpPr>
          <p:spPr bwMode="auto">
            <a:xfrm>
              <a:off x="4019" y="2872"/>
              <a:ext cx="10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bi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350" name="Line 229"/>
            <p:cNvSpPr>
              <a:spLocks noChangeShapeType="1"/>
            </p:cNvSpPr>
            <p:nvPr/>
          </p:nvSpPr>
          <p:spPr bwMode="auto">
            <a:xfrm flipV="1">
              <a:off x="5008" y="2880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1" name="Rectangle 230"/>
            <p:cNvSpPr>
              <a:spLocks noChangeArrowheads="1"/>
            </p:cNvSpPr>
            <p:nvPr/>
          </p:nvSpPr>
          <p:spPr bwMode="auto">
            <a:xfrm>
              <a:off x="5091" y="2872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352" name="Line 231"/>
            <p:cNvSpPr>
              <a:spLocks noChangeShapeType="1"/>
            </p:cNvSpPr>
            <p:nvPr/>
          </p:nvSpPr>
          <p:spPr bwMode="auto">
            <a:xfrm flipV="1">
              <a:off x="5657" y="2880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3" name="Line 232"/>
            <p:cNvSpPr>
              <a:spLocks noChangeShapeType="1"/>
            </p:cNvSpPr>
            <p:nvPr/>
          </p:nvSpPr>
          <p:spPr bwMode="auto">
            <a:xfrm flipV="1">
              <a:off x="5690" y="2880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4" name="Line 233"/>
            <p:cNvSpPr>
              <a:spLocks noChangeShapeType="1"/>
            </p:cNvSpPr>
            <p:nvPr/>
          </p:nvSpPr>
          <p:spPr bwMode="auto">
            <a:xfrm>
              <a:off x="737" y="3030"/>
              <a:ext cx="4953" cy="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5" name="Line 234"/>
            <p:cNvSpPr>
              <a:spLocks noChangeShapeType="1"/>
            </p:cNvSpPr>
            <p:nvPr/>
          </p:nvSpPr>
          <p:spPr bwMode="auto">
            <a:xfrm flipV="1">
              <a:off x="737" y="3030"/>
              <a:ext cx="0" cy="149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6" name="Line 235"/>
            <p:cNvSpPr>
              <a:spLocks noChangeShapeType="1"/>
            </p:cNvSpPr>
            <p:nvPr/>
          </p:nvSpPr>
          <p:spPr bwMode="auto">
            <a:xfrm flipV="1">
              <a:off x="770" y="3030"/>
              <a:ext cx="0" cy="149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7" name="Rectangle 236"/>
            <p:cNvSpPr>
              <a:spLocks noChangeArrowheads="1"/>
            </p:cNvSpPr>
            <p:nvPr/>
          </p:nvSpPr>
          <p:spPr bwMode="auto">
            <a:xfrm>
              <a:off x="845" y="3180"/>
              <a:ext cx="19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x86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358" name="Line 237"/>
            <p:cNvSpPr>
              <a:spLocks noChangeShapeType="1"/>
            </p:cNvSpPr>
            <p:nvPr/>
          </p:nvSpPr>
          <p:spPr bwMode="auto">
            <a:xfrm flipV="1">
              <a:off x="1426" y="3030"/>
              <a:ext cx="0" cy="149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9" name="Rectangle 238"/>
            <p:cNvSpPr>
              <a:spLocks noChangeArrowheads="1"/>
            </p:cNvSpPr>
            <p:nvPr/>
          </p:nvSpPr>
          <p:spPr bwMode="auto">
            <a:xfrm>
              <a:off x="1501" y="3030"/>
              <a:ext cx="28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CISC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360" name="Line 239"/>
            <p:cNvSpPr>
              <a:spLocks noChangeShapeType="1"/>
            </p:cNvSpPr>
            <p:nvPr/>
          </p:nvSpPr>
          <p:spPr bwMode="auto">
            <a:xfrm flipV="1">
              <a:off x="1875" y="3030"/>
              <a:ext cx="0" cy="149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1" name="Rectangle 240"/>
            <p:cNvSpPr>
              <a:spLocks noChangeArrowheads="1"/>
            </p:cNvSpPr>
            <p:nvPr/>
          </p:nvSpPr>
          <p:spPr bwMode="auto">
            <a:xfrm>
              <a:off x="1950" y="3030"/>
              <a:ext cx="25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1978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362" name="Line 241"/>
            <p:cNvSpPr>
              <a:spLocks noChangeShapeType="1"/>
            </p:cNvSpPr>
            <p:nvPr/>
          </p:nvSpPr>
          <p:spPr bwMode="auto">
            <a:xfrm flipV="1">
              <a:off x="2282" y="3030"/>
              <a:ext cx="0" cy="149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3" name="Rectangle 242"/>
            <p:cNvSpPr>
              <a:spLocks noChangeArrowheads="1"/>
            </p:cNvSpPr>
            <p:nvPr/>
          </p:nvSpPr>
          <p:spPr bwMode="auto">
            <a:xfrm>
              <a:off x="2357" y="3030"/>
              <a:ext cx="5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Intel,AMD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364" name="Line 243"/>
            <p:cNvSpPr>
              <a:spLocks noChangeShapeType="1"/>
            </p:cNvSpPr>
            <p:nvPr/>
          </p:nvSpPr>
          <p:spPr bwMode="auto">
            <a:xfrm flipV="1">
              <a:off x="3562" y="3030"/>
              <a:ext cx="0" cy="149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5" name="Rectangle 244"/>
            <p:cNvSpPr>
              <a:spLocks noChangeArrowheads="1"/>
            </p:cNvSpPr>
            <p:nvPr/>
          </p:nvSpPr>
          <p:spPr bwMode="auto">
            <a:xfrm>
              <a:off x="3645" y="3030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366" name="Line 245"/>
            <p:cNvSpPr>
              <a:spLocks noChangeShapeType="1"/>
            </p:cNvSpPr>
            <p:nvPr/>
          </p:nvSpPr>
          <p:spPr bwMode="auto">
            <a:xfrm flipV="1">
              <a:off x="3945" y="3030"/>
              <a:ext cx="0" cy="149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7" name="Rectangle 246"/>
            <p:cNvSpPr>
              <a:spLocks noChangeArrowheads="1"/>
            </p:cNvSpPr>
            <p:nvPr/>
          </p:nvSpPr>
          <p:spPr bwMode="auto">
            <a:xfrm>
              <a:off x="4019" y="3030"/>
              <a:ext cx="2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little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368" name="Line 247"/>
            <p:cNvSpPr>
              <a:spLocks noChangeShapeType="1"/>
            </p:cNvSpPr>
            <p:nvPr/>
          </p:nvSpPr>
          <p:spPr bwMode="auto">
            <a:xfrm flipV="1">
              <a:off x="5008" y="3030"/>
              <a:ext cx="0" cy="149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9" name="Rectangle 248"/>
            <p:cNvSpPr>
              <a:spLocks noChangeArrowheads="1"/>
            </p:cNvSpPr>
            <p:nvPr/>
          </p:nvSpPr>
          <p:spPr bwMode="auto">
            <a:xfrm>
              <a:off x="5091" y="3030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370" name="Line 249"/>
            <p:cNvSpPr>
              <a:spLocks noChangeShapeType="1"/>
            </p:cNvSpPr>
            <p:nvPr/>
          </p:nvSpPr>
          <p:spPr bwMode="auto">
            <a:xfrm flipV="1">
              <a:off x="5657" y="3030"/>
              <a:ext cx="0" cy="149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1" name="Line 250"/>
            <p:cNvSpPr>
              <a:spLocks noChangeShapeType="1"/>
            </p:cNvSpPr>
            <p:nvPr/>
          </p:nvSpPr>
          <p:spPr bwMode="auto">
            <a:xfrm flipV="1">
              <a:off x="5690" y="3030"/>
              <a:ext cx="0" cy="149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2" name="Line 251"/>
            <p:cNvSpPr>
              <a:spLocks noChangeShapeType="1"/>
            </p:cNvSpPr>
            <p:nvPr/>
          </p:nvSpPr>
          <p:spPr bwMode="auto">
            <a:xfrm flipV="1">
              <a:off x="737" y="3179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3" name="Line 252"/>
            <p:cNvSpPr>
              <a:spLocks noChangeShapeType="1"/>
            </p:cNvSpPr>
            <p:nvPr/>
          </p:nvSpPr>
          <p:spPr bwMode="auto">
            <a:xfrm flipV="1">
              <a:off x="770" y="3179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4" name="Line 253"/>
            <p:cNvSpPr>
              <a:spLocks noChangeShapeType="1"/>
            </p:cNvSpPr>
            <p:nvPr/>
          </p:nvSpPr>
          <p:spPr bwMode="auto">
            <a:xfrm flipV="1">
              <a:off x="1426" y="3179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5" name="Rectangle 254"/>
            <p:cNvSpPr>
              <a:spLocks noChangeArrowheads="1"/>
            </p:cNvSpPr>
            <p:nvPr/>
          </p:nvSpPr>
          <p:spPr bwMode="auto">
            <a:xfrm>
              <a:off x="1501" y="3180"/>
              <a:ext cx="28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CISC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376" name="Line 255"/>
            <p:cNvSpPr>
              <a:spLocks noChangeShapeType="1"/>
            </p:cNvSpPr>
            <p:nvPr/>
          </p:nvSpPr>
          <p:spPr bwMode="auto">
            <a:xfrm flipV="1">
              <a:off x="1875" y="3179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7" name="Rectangle 256"/>
            <p:cNvSpPr>
              <a:spLocks noChangeArrowheads="1"/>
            </p:cNvSpPr>
            <p:nvPr/>
          </p:nvSpPr>
          <p:spPr bwMode="auto">
            <a:xfrm>
              <a:off x="1950" y="3180"/>
              <a:ext cx="25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1985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378" name="Line 257"/>
            <p:cNvSpPr>
              <a:spLocks noChangeShapeType="1"/>
            </p:cNvSpPr>
            <p:nvPr/>
          </p:nvSpPr>
          <p:spPr bwMode="auto">
            <a:xfrm flipV="1">
              <a:off x="2282" y="3179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9" name="Rectangle 258"/>
            <p:cNvSpPr>
              <a:spLocks noChangeArrowheads="1"/>
            </p:cNvSpPr>
            <p:nvPr/>
          </p:nvSpPr>
          <p:spPr bwMode="auto">
            <a:xfrm>
              <a:off x="2357" y="3180"/>
              <a:ext cx="5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Intel,AMD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380" name="Line 259"/>
            <p:cNvSpPr>
              <a:spLocks noChangeShapeType="1"/>
            </p:cNvSpPr>
            <p:nvPr/>
          </p:nvSpPr>
          <p:spPr bwMode="auto">
            <a:xfrm flipV="1">
              <a:off x="3562" y="3179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1" name="Rectangle 260"/>
            <p:cNvSpPr>
              <a:spLocks noChangeArrowheads="1"/>
            </p:cNvSpPr>
            <p:nvPr/>
          </p:nvSpPr>
          <p:spPr bwMode="auto">
            <a:xfrm>
              <a:off x="3645" y="3180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382" name="Line 261"/>
            <p:cNvSpPr>
              <a:spLocks noChangeShapeType="1"/>
            </p:cNvSpPr>
            <p:nvPr/>
          </p:nvSpPr>
          <p:spPr bwMode="auto">
            <a:xfrm flipV="1">
              <a:off x="3945" y="3179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3" name="Rectangle 262"/>
            <p:cNvSpPr>
              <a:spLocks noChangeArrowheads="1"/>
            </p:cNvSpPr>
            <p:nvPr/>
          </p:nvSpPr>
          <p:spPr bwMode="auto">
            <a:xfrm>
              <a:off x="4019" y="3180"/>
              <a:ext cx="2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little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384" name="Line 263"/>
            <p:cNvSpPr>
              <a:spLocks noChangeShapeType="1"/>
            </p:cNvSpPr>
            <p:nvPr/>
          </p:nvSpPr>
          <p:spPr bwMode="auto">
            <a:xfrm flipV="1">
              <a:off x="5008" y="3179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5" name="Rectangle 264"/>
            <p:cNvSpPr>
              <a:spLocks noChangeArrowheads="1"/>
            </p:cNvSpPr>
            <p:nvPr/>
          </p:nvSpPr>
          <p:spPr bwMode="auto">
            <a:xfrm>
              <a:off x="5091" y="3180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386" name="Line 265"/>
            <p:cNvSpPr>
              <a:spLocks noChangeShapeType="1"/>
            </p:cNvSpPr>
            <p:nvPr/>
          </p:nvSpPr>
          <p:spPr bwMode="auto">
            <a:xfrm flipV="1">
              <a:off x="5657" y="3179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7" name="Line 266"/>
            <p:cNvSpPr>
              <a:spLocks noChangeShapeType="1"/>
            </p:cNvSpPr>
            <p:nvPr/>
          </p:nvSpPr>
          <p:spPr bwMode="auto">
            <a:xfrm flipV="1">
              <a:off x="5690" y="3179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8" name="Line 267"/>
            <p:cNvSpPr>
              <a:spLocks noChangeShapeType="1"/>
            </p:cNvSpPr>
            <p:nvPr/>
          </p:nvSpPr>
          <p:spPr bwMode="auto">
            <a:xfrm flipV="1">
              <a:off x="737" y="3329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9" name="Line 268"/>
            <p:cNvSpPr>
              <a:spLocks noChangeShapeType="1"/>
            </p:cNvSpPr>
            <p:nvPr/>
          </p:nvSpPr>
          <p:spPr bwMode="auto">
            <a:xfrm flipV="1">
              <a:off x="770" y="3329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0" name="Line 269"/>
            <p:cNvSpPr>
              <a:spLocks noChangeShapeType="1"/>
            </p:cNvSpPr>
            <p:nvPr/>
          </p:nvSpPr>
          <p:spPr bwMode="auto">
            <a:xfrm flipV="1">
              <a:off x="1426" y="3329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1" name="Rectangle 270"/>
            <p:cNvSpPr>
              <a:spLocks noChangeArrowheads="1"/>
            </p:cNvSpPr>
            <p:nvPr/>
          </p:nvSpPr>
          <p:spPr bwMode="auto">
            <a:xfrm>
              <a:off x="1501" y="3329"/>
              <a:ext cx="28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CISC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392" name="Line 271"/>
            <p:cNvSpPr>
              <a:spLocks noChangeShapeType="1"/>
            </p:cNvSpPr>
            <p:nvPr/>
          </p:nvSpPr>
          <p:spPr bwMode="auto">
            <a:xfrm flipV="1">
              <a:off x="1875" y="3329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3" name="Rectangle 272"/>
            <p:cNvSpPr>
              <a:spLocks noChangeArrowheads="1"/>
            </p:cNvSpPr>
            <p:nvPr/>
          </p:nvSpPr>
          <p:spPr bwMode="auto">
            <a:xfrm>
              <a:off x="1950" y="3329"/>
              <a:ext cx="25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2003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394" name="Line 273"/>
            <p:cNvSpPr>
              <a:spLocks noChangeShapeType="1"/>
            </p:cNvSpPr>
            <p:nvPr/>
          </p:nvSpPr>
          <p:spPr bwMode="auto">
            <a:xfrm flipV="1">
              <a:off x="2282" y="3329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5" name="Rectangle 274"/>
            <p:cNvSpPr>
              <a:spLocks noChangeArrowheads="1"/>
            </p:cNvSpPr>
            <p:nvPr/>
          </p:nvSpPr>
          <p:spPr bwMode="auto">
            <a:xfrm>
              <a:off x="2357" y="3329"/>
              <a:ext cx="5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Intel,AMD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396" name="Line 275"/>
            <p:cNvSpPr>
              <a:spLocks noChangeShapeType="1"/>
            </p:cNvSpPr>
            <p:nvPr/>
          </p:nvSpPr>
          <p:spPr bwMode="auto">
            <a:xfrm flipV="1">
              <a:off x="3562" y="3329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7" name="Rectangle 276"/>
            <p:cNvSpPr>
              <a:spLocks noChangeArrowheads="1"/>
            </p:cNvSpPr>
            <p:nvPr/>
          </p:nvSpPr>
          <p:spPr bwMode="auto">
            <a:xfrm>
              <a:off x="3645" y="3329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64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398" name="Line 277"/>
            <p:cNvSpPr>
              <a:spLocks noChangeShapeType="1"/>
            </p:cNvSpPr>
            <p:nvPr/>
          </p:nvSpPr>
          <p:spPr bwMode="auto">
            <a:xfrm flipV="1">
              <a:off x="3945" y="3329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9" name="Rectangle 278"/>
            <p:cNvSpPr>
              <a:spLocks noChangeArrowheads="1"/>
            </p:cNvSpPr>
            <p:nvPr/>
          </p:nvSpPr>
          <p:spPr bwMode="auto">
            <a:xfrm>
              <a:off x="4019" y="3329"/>
              <a:ext cx="23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little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6400" name="Line 279"/>
            <p:cNvSpPr>
              <a:spLocks noChangeShapeType="1"/>
            </p:cNvSpPr>
            <p:nvPr/>
          </p:nvSpPr>
          <p:spPr bwMode="auto">
            <a:xfrm flipV="1">
              <a:off x="5008" y="3329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1" name="Rectangle 280"/>
            <p:cNvSpPr>
              <a:spLocks noChangeArrowheads="1"/>
            </p:cNvSpPr>
            <p:nvPr/>
          </p:nvSpPr>
          <p:spPr bwMode="auto">
            <a:xfrm>
              <a:off x="5091" y="3329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402" name="Line 281"/>
            <p:cNvSpPr>
              <a:spLocks noChangeShapeType="1"/>
            </p:cNvSpPr>
            <p:nvPr/>
          </p:nvSpPr>
          <p:spPr bwMode="auto">
            <a:xfrm flipV="1">
              <a:off x="5657" y="3329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3" name="Line 282"/>
            <p:cNvSpPr>
              <a:spLocks noChangeShapeType="1"/>
            </p:cNvSpPr>
            <p:nvPr/>
          </p:nvSpPr>
          <p:spPr bwMode="auto">
            <a:xfrm flipV="1">
              <a:off x="5690" y="3329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4" name="Line 283"/>
            <p:cNvSpPr>
              <a:spLocks noChangeShapeType="1"/>
            </p:cNvSpPr>
            <p:nvPr/>
          </p:nvSpPr>
          <p:spPr bwMode="auto">
            <a:xfrm>
              <a:off x="737" y="3487"/>
              <a:ext cx="4953" cy="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5" name="Line 284"/>
            <p:cNvSpPr>
              <a:spLocks noChangeShapeType="1"/>
            </p:cNvSpPr>
            <p:nvPr/>
          </p:nvSpPr>
          <p:spPr bwMode="auto">
            <a:xfrm flipV="1">
              <a:off x="737" y="3487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6" name="Line 285"/>
            <p:cNvSpPr>
              <a:spLocks noChangeShapeType="1"/>
            </p:cNvSpPr>
            <p:nvPr/>
          </p:nvSpPr>
          <p:spPr bwMode="auto">
            <a:xfrm flipV="1">
              <a:off x="770" y="3487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7" name="Rectangle 286"/>
            <p:cNvSpPr>
              <a:spLocks noChangeArrowheads="1"/>
            </p:cNvSpPr>
            <p:nvPr/>
          </p:nvSpPr>
          <p:spPr bwMode="auto">
            <a:xfrm>
              <a:off x="845" y="3562"/>
              <a:ext cx="29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ARM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408" name="Line 287"/>
            <p:cNvSpPr>
              <a:spLocks noChangeShapeType="1"/>
            </p:cNvSpPr>
            <p:nvPr/>
          </p:nvSpPr>
          <p:spPr bwMode="auto">
            <a:xfrm flipV="1">
              <a:off x="1426" y="3487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9" name="Rectangle 288"/>
            <p:cNvSpPr>
              <a:spLocks noChangeArrowheads="1"/>
            </p:cNvSpPr>
            <p:nvPr/>
          </p:nvSpPr>
          <p:spPr bwMode="auto">
            <a:xfrm>
              <a:off x="1501" y="3487"/>
              <a:ext cx="28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RISC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410" name="Line 289"/>
            <p:cNvSpPr>
              <a:spLocks noChangeShapeType="1"/>
            </p:cNvSpPr>
            <p:nvPr/>
          </p:nvSpPr>
          <p:spPr bwMode="auto">
            <a:xfrm flipV="1">
              <a:off x="1875" y="3487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1" name="Rectangle 290"/>
            <p:cNvSpPr>
              <a:spLocks noChangeArrowheads="1"/>
            </p:cNvSpPr>
            <p:nvPr/>
          </p:nvSpPr>
          <p:spPr bwMode="auto">
            <a:xfrm>
              <a:off x="1950" y="3487"/>
              <a:ext cx="25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1985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412" name="Line 291"/>
            <p:cNvSpPr>
              <a:spLocks noChangeShapeType="1"/>
            </p:cNvSpPr>
            <p:nvPr/>
          </p:nvSpPr>
          <p:spPr bwMode="auto">
            <a:xfrm flipV="1">
              <a:off x="2282" y="3487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3" name="Rectangle 292"/>
            <p:cNvSpPr>
              <a:spLocks noChangeArrowheads="1"/>
            </p:cNvSpPr>
            <p:nvPr/>
          </p:nvSpPr>
          <p:spPr bwMode="auto">
            <a:xfrm>
              <a:off x="2357" y="3487"/>
              <a:ext cx="29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ARM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414" name="Line 293"/>
            <p:cNvSpPr>
              <a:spLocks noChangeShapeType="1"/>
            </p:cNvSpPr>
            <p:nvPr/>
          </p:nvSpPr>
          <p:spPr bwMode="auto">
            <a:xfrm flipV="1">
              <a:off x="3562" y="3487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5" name="Rectangle 294"/>
            <p:cNvSpPr>
              <a:spLocks noChangeArrowheads="1"/>
            </p:cNvSpPr>
            <p:nvPr/>
          </p:nvSpPr>
          <p:spPr bwMode="auto">
            <a:xfrm>
              <a:off x="3645" y="3487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416" name="Line 295"/>
            <p:cNvSpPr>
              <a:spLocks noChangeShapeType="1"/>
            </p:cNvSpPr>
            <p:nvPr/>
          </p:nvSpPr>
          <p:spPr bwMode="auto">
            <a:xfrm flipV="1">
              <a:off x="3945" y="3487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7" name="Rectangle 296"/>
            <p:cNvSpPr>
              <a:spLocks noChangeArrowheads="1"/>
            </p:cNvSpPr>
            <p:nvPr/>
          </p:nvSpPr>
          <p:spPr bwMode="auto">
            <a:xfrm>
              <a:off x="4019" y="3487"/>
              <a:ext cx="8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bi(little default)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6418" name="Line 297"/>
            <p:cNvSpPr>
              <a:spLocks noChangeShapeType="1"/>
            </p:cNvSpPr>
            <p:nvPr/>
          </p:nvSpPr>
          <p:spPr bwMode="auto">
            <a:xfrm flipV="1">
              <a:off x="5008" y="3487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9" name="Rectangle 298"/>
            <p:cNvSpPr>
              <a:spLocks noChangeArrowheads="1"/>
            </p:cNvSpPr>
            <p:nvPr/>
          </p:nvSpPr>
          <p:spPr bwMode="auto">
            <a:xfrm>
              <a:off x="5091" y="3487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420" name="Line 299"/>
            <p:cNvSpPr>
              <a:spLocks noChangeShapeType="1"/>
            </p:cNvSpPr>
            <p:nvPr/>
          </p:nvSpPr>
          <p:spPr bwMode="auto">
            <a:xfrm flipV="1">
              <a:off x="5657" y="3487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1" name="Line 300"/>
            <p:cNvSpPr>
              <a:spLocks noChangeShapeType="1"/>
            </p:cNvSpPr>
            <p:nvPr/>
          </p:nvSpPr>
          <p:spPr bwMode="auto">
            <a:xfrm flipV="1">
              <a:off x="5690" y="3487"/>
              <a:ext cx="0" cy="15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2" name="Line 301"/>
            <p:cNvSpPr>
              <a:spLocks noChangeShapeType="1"/>
            </p:cNvSpPr>
            <p:nvPr/>
          </p:nvSpPr>
          <p:spPr bwMode="auto">
            <a:xfrm flipV="1">
              <a:off x="737" y="3637"/>
              <a:ext cx="0" cy="149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3" name="Line 302"/>
            <p:cNvSpPr>
              <a:spLocks noChangeShapeType="1"/>
            </p:cNvSpPr>
            <p:nvPr/>
          </p:nvSpPr>
          <p:spPr bwMode="auto">
            <a:xfrm flipV="1">
              <a:off x="770" y="3637"/>
              <a:ext cx="0" cy="149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4" name="Line 303"/>
            <p:cNvSpPr>
              <a:spLocks noChangeShapeType="1"/>
            </p:cNvSpPr>
            <p:nvPr/>
          </p:nvSpPr>
          <p:spPr bwMode="auto">
            <a:xfrm flipV="1">
              <a:off x="1426" y="3637"/>
              <a:ext cx="0" cy="149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5" name="Rectangle 304"/>
            <p:cNvSpPr>
              <a:spLocks noChangeArrowheads="1"/>
            </p:cNvSpPr>
            <p:nvPr/>
          </p:nvSpPr>
          <p:spPr bwMode="auto">
            <a:xfrm>
              <a:off x="1501" y="3637"/>
              <a:ext cx="28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RISC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426" name="Line 305"/>
            <p:cNvSpPr>
              <a:spLocks noChangeShapeType="1"/>
            </p:cNvSpPr>
            <p:nvPr/>
          </p:nvSpPr>
          <p:spPr bwMode="auto">
            <a:xfrm flipV="1">
              <a:off x="1875" y="3637"/>
              <a:ext cx="0" cy="149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7" name="Rectangle 306"/>
            <p:cNvSpPr>
              <a:spLocks noChangeArrowheads="1"/>
            </p:cNvSpPr>
            <p:nvPr/>
          </p:nvSpPr>
          <p:spPr bwMode="auto">
            <a:xfrm>
              <a:off x="1950" y="3637"/>
              <a:ext cx="25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2011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428" name="Line 307"/>
            <p:cNvSpPr>
              <a:spLocks noChangeShapeType="1"/>
            </p:cNvSpPr>
            <p:nvPr/>
          </p:nvSpPr>
          <p:spPr bwMode="auto">
            <a:xfrm flipV="1">
              <a:off x="2282" y="3637"/>
              <a:ext cx="0" cy="149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9" name="Rectangle 308"/>
            <p:cNvSpPr>
              <a:spLocks noChangeArrowheads="1"/>
            </p:cNvSpPr>
            <p:nvPr/>
          </p:nvSpPr>
          <p:spPr bwMode="auto">
            <a:xfrm>
              <a:off x="2357" y="3637"/>
              <a:ext cx="29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ARM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430" name="Line 309"/>
            <p:cNvSpPr>
              <a:spLocks noChangeShapeType="1"/>
            </p:cNvSpPr>
            <p:nvPr/>
          </p:nvSpPr>
          <p:spPr bwMode="auto">
            <a:xfrm flipV="1">
              <a:off x="3562" y="3637"/>
              <a:ext cx="0" cy="149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1" name="Rectangle 310"/>
            <p:cNvSpPr>
              <a:spLocks noChangeArrowheads="1"/>
            </p:cNvSpPr>
            <p:nvPr/>
          </p:nvSpPr>
          <p:spPr bwMode="auto">
            <a:xfrm>
              <a:off x="3645" y="3637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64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432" name="Line 311"/>
            <p:cNvSpPr>
              <a:spLocks noChangeShapeType="1"/>
            </p:cNvSpPr>
            <p:nvPr/>
          </p:nvSpPr>
          <p:spPr bwMode="auto">
            <a:xfrm flipV="1">
              <a:off x="3945" y="3637"/>
              <a:ext cx="0" cy="149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3" name="Rectangle 312"/>
            <p:cNvSpPr>
              <a:spLocks noChangeArrowheads="1"/>
            </p:cNvSpPr>
            <p:nvPr/>
          </p:nvSpPr>
          <p:spPr bwMode="auto">
            <a:xfrm>
              <a:off x="4019" y="3637"/>
              <a:ext cx="81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bi(little default)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6434" name="Line 313"/>
            <p:cNvSpPr>
              <a:spLocks noChangeShapeType="1"/>
            </p:cNvSpPr>
            <p:nvPr/>
          </p:nvSpPr>
          <p:spPr bwMode="auto">
            <a:xfrm flipV="1">
              <a:off x="5008" y="3637"/>
              <a:ext cx="0" cy="149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5" name="Rectangle 314"/>
            <p:cNvSpPr>
              <a:spLocks noChangeArrowheads="1"/>
            </p:cNvSpPr>
            <p:nvPr/>
          </p:nvSpPr>
          <p:spPr bwMode="auto">
            <a:xfrm>
              <a:off x="5091" y="3637"/>
              <a:ext cx="1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31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436" name="Line 315"/>
            <p:cNvSpPr>
              <a:spLocks noChangeShapeType="1"/>
            </p:cNvSpPr>
            <p:nvPr/>
          </p:nvSpPr>
          <p:spPr bwMode="auto">
            <a:xfrm flipV="1">
              <a:off x="5657" y="3637"/>
              <a:ext cx="0" cy="149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7" name="Line 316"/>
            <p:cNvSpPr>
              <a:spLocks noChangeShapeType="1"/>
            </p:cNvSpPr>
            <p:nvPr/>
          </p:nvSpPr>
          <p:spPr bwMode="auto">
            <a:xfrm flipV="1">
              <a:off x="5690" y="3637"/>
              <a:ext cx="0" cy="149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8" name="Line 317"/>
            <p:cNvSpPr>
              <a:spLocks noChangeShapeType="1"/>
            </p:cNvSpPr>
            <p:nvPr/>
          </p:nvSpPr>
          <p:spPr bwMode="auto">
            <a:xfrm>
              <a:off x="737" y="3786"/>
              <a:ext cx="4953" cy="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9" name="Line 318"/>
            <p:cNvSpPr>
              <a:spLocks noChangeShapeType="1"/>
            </p:cNvSpPr>
            <p:nvPr/>
          </p:nvSpPr>
          <p:spPr bwMode="auto">
            <a:xfrm>
              <a:off x="737" y="3820"/>
              <a:ext cx="4953" cy="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A587D62C-C816-49FB-AAE9-03A1240188CE}" type="slidenum">
              <a:rPr/>
              <a:pPr>
                <a:defRPr/>
              </a:pPr>
              <a:t>33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762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schemeClr val="tx1"/>
                </a:solidFill>
              </a:rPr>
              <a:t>Registers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7349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524000"/>
            <a:ext cx="8610600" cy="4267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 err="1">
                <a:solidFill>
                  <a:srgbClr val="FF0000"/>
                </a:solidFill>
                <a:ea typeface="Microsoft YaHei"/>
              </a:rPr>
              <a:t>SimpleRisc</a:t>
            </a:r>
            <a:r>
              <a:rPr lang="en-US" sz="2400" dirty="0">
                <a:ea typeface="Microsoft YaHei"/>
              </a:rPr>
              <a:t> has 16 </a:t>
            </a:r>
            <a:r>
              <a:rPr lang="en-US" sz="2400" dirty="0">
                <a:solidFill>
                  <a:srgbClr val="FF3366"/>
                </a:solidFill>
                <a:ea typeface="Microsoft YaHei"/>
              </a:rPr>
              <a:t>registers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Numbered : r0 … r15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r14 is also referred to as the </a:t>
            </a:r>
            <a:r>
              <a:rPr lang="en-US" sz="2000" dirty="0">
                <a:solidFill>
                  <a:srgbClr val="0066CC"/>
                </a:solidFill>
                <a:ea typeface="Microsoft YaHei"/>
              </a:rPr>
              <a:t>stack pointer (</a:t>
            </a:r>
            <a:r>
              <a:rPr lang="en-US" sz="2000" dirty="0" err="1">
                <a:solidFill>
                  <a:srgbClr val="0066CC"/>
                </a:solidFill>
                <a:ea typeface="Microsoft YaHei"/>
              </a:rPr>
              <a:t>sp</a:t>
            </a:r>
            <a:r>
              <a:rPr lang="en-US" sz="2000" dirty="0">
                <a:solidFill>
                  <a:srgbClr val="0066CC"/>
                </a:solidFill>
                <a:ea typeface="Microsoft YaHei"/>
              </a:rPr>
              <a:t>)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r15 is also referred to as the </a:t>
            </a:r>
            <a:r>
              <a:rPr lang="en-US" sz="2000" dirty="0">
                <a:solidFill>
                  <a:srgbClr val="33CC66"/>
                </a:solidFill>
                <a:ea typeface="Microsoft YaHei"/>
              </a:rPr>
              <a:t>return address register (</a:t>
            </a:r>
            <a:r>
              <a:rPr lang="en-US" sz="2000" dirty="0" err="1">
                <a:solidFill>
                  <a:srgbClr val="33CC66"/>
                </a:solidFill>
                <a:ea typeface="Microsoft YaHei"/>
              </a:rPr>
              <a:t>ra</a:t>
            </a:r>
            <a:r>
              <a:rPr lang="en-US" sz="2000" dirty="0">
                <a:solidFill>
                  <a:srgbClr val="33CC66"/>
                </a:solidFill>
                <a:ea typeface="Microsoft YaHei"/>
              </a:rPr>
              <a:t>)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000" dirty="0">
                <a:ea typeface="Microsoft YaHei"/>
              </a:rPr>
              <a:t>View of Memory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solidFill>
                  <a:srgbClr val="00AE00"/>
                </a:solidFill>
                <a:ea typeface="Microsoft YaHei"/>
              </a:rPr>
              <a:t>Von Neumann model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One large array of bytes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000" dirty="0">
                <a:ea typeface="Microsoft YaHei"/>
              </a:rPr>
              <a:t>Special </a:t>
            </a:r>
            <a:r>
              <a:rPr lang="en-US" sz="2000" dirty="0">
                <a:solidFill>
                  <a:srgbClr val="0047FF"/>
                </a:solidFill>
                <a:ea typeface="Microsoft YaHei"/>
              </a:rPr>
              <a:t>flags </a:t>
            </a:r>
            <a:r>
              <a:rPr lang="en-US" sz="2000" dirty="0">
                <a:solidFill>
                  <a:schemeClr val="tx1"/>
                </a:solidFill>
                <a:ea typeface="Microsoft YaHei"/>
              </a:rPr>
              <a:t>register</a:t>
            </a:r>
            <a:r>
              <a:rPr lang="en-US" sz="2000" dirty="0">
                <a:solidFill>
                  <a:srgbClr val="0047FF"/>
                </a:solidFill>
                <a:ea typeface="Microsoft YaHei"/>
              </a:rPr>
              <a:t> → </a:t>
            </a:r>
            <a:r>
              <a:rPr lang="en-US" sz="2000" dirty="0">
                <a:ea typeface="Microsoft YaHei"/>
              </a:rPr>
              <a:t>contains the result of the last comparison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 err="1">
                <a:solidFill>
                  <a:srgbClr val="0047FF"/>
                </a:solidFill>
                <a:ea typeface="Microsoft YaHei"/>
              </a:rPr>
              <a:t>flags.E</a:t>
            </a:r>
            <a:r>
              <a:rPr lang="en-US" sz="2000" dirty="0">
                <a:ea typeface="Microsoft YaHei"/>
              </a:rPr>
              <a:t> = 1 (equality), </a:t>
            </a:r>
            <a:r>
              <a:rPr lang="en-US" sz="2000" dirty="0">
                <a:solidFill>
                  <a:srgbClr val="008000"/>
                </a:solidFill>
                <a:ea typeface="Microsoft YaHei"/>
              </a:rPr>
              <a:t>flags.GT</a:t>
            </a:r>
            <a:r>
              <a:rPr lang="en-US" sz="2000" dirty="0">
                <a:ea typeface="Microsoft YaHei"/>
              </a:rPr>
              <a:t> = 1 (greater than)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endParaRPr lang="en-US" sz="2000" dirty="0">
              <a:ea typeface="Microsoft YaHei"/>
            </a:endParaRPr>
          </a:p>
        </p:txBody>
      </p:sp>
      <p:pic>
        <p:nvPicPr>
          <p:cNvPr id="6" name="Picture 9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870576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28A8F357-0FE4-4F7A-B697-92924446DF79}" type="slidenum">
              <a:rPr/>
              <a:pPr>
                <a:defRPr/>
              </a:pPr>
              <a:t>34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206376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i="1" dirty="0" err="1">
                <a:solidFill>
                  <a:schemeClr val="tx1"/>
                </a:solidFill>
              </a:rPr>
              <a:t>mov</a:t>
            </a:r>
            <a:r>
              <a:rPr lang="fr-FR" dirty="0">
                <a:solidFill>
                  <a:schemeClr val="tx1"/>
                </a:solidFill>
              </a:rPr>
              <a:t> instruction</a:t>
            </a:r>
          </a:p>
        </p:txBody>
      </p:sp>
      <p:sp>
        <p:nvSpPr>
          <p:cNvPr id="58373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905000" y="2973388"/>
            <a:ext cx="8534400" cy="25892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FF0000"/>
                </a:solidFill>
                <a:ea typeface="Microsoft YaHei"/>
              </a:rPr>
              <a:t>Transfer</a:t>
            </a:r>
            <a:r>
              <a:rPr lang="en-US" sz="2600" dirty="0">
                <a:ea typeface="Microsoft YaHei"/>
              </a:rPr>
              <a:t> the contents of one </a:t>
            </a:r>
            <a:r>
              <a:rPr lang="en-US" sz="2600" dirty="0">
                <a:solidFill>
                  <a:srgbClr val="2323DC"/>
                </a:solidFill>
                <a:ea typeface="Microsoft YaHei"/>
              </a:rPr>
              <a:t>register</a:t>
            </a:r>
            <a:r>
              <a:rPr lang="en-US" sz="2600" dirty="0">
                <a:ea typeface="Microsoft YaHei"/>
              </a:rPr>
              <a:t> to another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Or, transfer the contents of an </a:t>
            </a:r>
            <a:r>
              <a:rPr lang="en-US" sz="2600" dirty="0">
                <a:solidFill>
                  <a:srgbClr val="33CC66"/>
                </a:solidFill>
                <a:ea typeface="Microsoft YaHei"/>
              </a:rPr>
              <a:t>immediate</a:t>
            </a:r>
            <a:r>
              <a:rPr lang="en-US" sz="2600" dirty="0">
                <a:ea typeface="Microsoft YaHei"/>
              </a:rPr>
              <a:t> to a register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The value of the </a:t>
            </a:r>
            <a:r>
              <a:rPr lang="en-US" sz="2600" dirty="0">
                <a:solidFill>
                  <a:srgbClr val="33CC66"/>
                </a:solidFill>
                <a:ea typeface="Microsoft YaHei"/>
              </a:rPr>
              <a:t>immediate</a:t>
            </a:r>
            <a:r>
              <a:rPr lang="en-US" sz="2600" dirty="0">
                <a:ea typeface="Microsoft YaHei"/>
              </a:rPr>
              <a:t> is embedded in the instruction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 err="1">
                <a:ea typeface="Microsoft YaHei"/>
              </a:rPr>
              <a:t>SimpleRisc</a:t>
            </a:r>
            <a:r>
              <a:rPr lang="en-US" sz="2000" dirty="0">
                <a:ea typeface="Microsoft YaHei"/>
              </a:rPr>
              <a:t> has 16 bit </a:t>
            </a:r>
            <a:r>
              <a:rPr lang="en-US" sz="2000" dirty="0" err="1">
                <a:ea typeface="Microsoft YaHei"/>
              </a:rPr>
              <a:t>immediates</a:t>
            </a:r>
            <a:endParaRPr lang="en-US" sz="2000" dirty="0">
              <a:ea typeface="Microsoft YaHei"/>
            </a:endParaRP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Range -2</a:t>
            </a:r>
            <a:r>
              <a:rPr lang="en-US" sz="2000" baseline="33000" dirty="0">
                <a:ea typeface="Microsoft YaHei"/>
              </a:rPr>
              <a:t>15</a:t>
            </a:r>
            <a:r>
              <a:rPr lang="en-US" sz="2000" dirty="0">
                <a:ea typeface="Microsoft YaHei"/>
              </a:rPr>
              <a:t> to 2</a:t>
            </a:r>
            <a:r>
              <a:rPr lang="en-US" sz="2000" baseline="33000" dirty="0">
                <a:ea typeface="Microsoft YaHei"/>
              </a:rPr>
              <a:t>15</a:t>
            </a:r>
            <a:r>
              <a:rPr lang="en-US" sz="2000" dirty="0">
                <a:ea typeface="Microsoft YaHei"/>
              </a:rPr>
              <a:t> - 1</a:t>
            </a:r>
          </a:p>
        </p:txBody>
      </p:sp>
      <p:grpSp>
        <p:nvGrpSpPr>
          <p:cNvPr id="58374" name="Group 29"/>
          <p:cNvGrpSpPr>
            <a:grpSpLocks noChangeAspect="1"/>
          </p:cNvGrpSpPr>
          <p:nvPr/>
        </p:nvGrpSpPr>
        <p:grpSpPr bwMode="auto">
          <a:xfrm>
            <a:off x="4030662" y="1600201"/>
            <a:ext cx="4198938" cy="1038225"/>
            <a:chOff x="1728" y="1008"/>
            <a:chExt cx="2645" cy="654"/>
          </a:xfrm>
        </p:grpSpPr>
        <p:sp>
          <p:nvSpPr>
            <p:cNvPr id="58375" name="AutoShape 28"/>
            <p:cNvSpPr>
              <a:spLocks noChangeAspect="1" noChangeArrowheads="1" noTextEdit="1"/>
            </p:cNvSpPr>
            <p:nvPr/>
          </p:nvSpPr>
          <p:spPr bwMode="auto">
            <a:xfrm>
              <a:off x="1728" y="1008"/>
              <a:ext cx="2645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6" name="Line 30"/>
            <p:cNvSpPr>
              <a:spLocks noChangeShapeType="1"/>
            </p:cNvSpPr>
            <p:nvPr/>
          </p:nvSpPr>
          <p:spPr bwMode="auto">
            <a:xfrm>
              <a:off x="1755" y="1077"/>
              <a:ext cx="2579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7" name="Line 31"/>
            <p:cNvSpPr>
              <a:spLocks noChangeShapeType="1"/>
            </p:cNvSpPr>
            <p:nvPr/>
          </p:nvSpPr>
          <p:spPr bwMode="auto">
            <a:xfrm flipV="1">
              <a:off x="1755" y="1090"/>
              <a:ext cx="0" cy="2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8" name="Rectangle 32"/>
            <p:cNvSpPr>
              <a:spLocks noChangeArrowheads="1"/>
            </p:cNvSpPr>
            <p:nvPr/>
          </p:nvSpPr>
          <p:spPr bwMode="auto">
            <a:xfrm>
              <a:off x="1933" y="1077"/>
              <a:ext cx="82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 dirty="0" err="1">
                  <a:solidFill>
                    <a:srgbClr val="1A1B1C"/>
                  </a:solidFill>
                  <a:latin typeface="Times New Roman" pitchFamily="18" charset="0"/>
                </a:rPr>
                <a:t>mov</a:t>
              </a:r>
              <a:r>
                <a:rPr lang="en-US" sz="2600" dirty="0">
                  <a:solidFill>
                    <a:srgbClr val="1A1B1C"/>
                  </a:solidFill>
                  <a:latin typeface="Times New Roman" pitchFamily="18" charset="0"/>
                </a:rPr>
                <a:t> r1,r2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8379" name="Line 33"/>
            <p:cNvSpPr>
              <a:spLocks noChangeShapeType="1"/>
            </p:cNvSpPr>
            <p:nvPr/>
          </p:nvSpPr>
          <p:spPr bwMode="auto">
            <a:xfrm flipV="1">
              <a:off x="2949" y="1090"/>
              <a:ext cx="0" cy="2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0" name="Rectangle 34"/>
            <p:cNvSpPr>
              <a:spLocks noChangeArrowheads="1"/>
            </p:cNvSpPr>
            <p:nvPr/>
          </p:nvSpPr>
          <p:spPr bwMode="auto">
            <a:xfrm>
              <a:off x="3069" y="1078"/>
              <a:ext cx="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 i="1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8381" name="Rectangle 35"/>
            <p:cNvSpPr>
              <a:spLocks noChangeArrowheads="1"/>
            </p:cNvSpPr>
            <p:nvPr/>
          </p:nvSpPr>
          <p:spPr bwMode="auto">
            <a:xfrm>
              <a:off x="3141" y="1077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1A1B1C"/>
                  </a:solidFill>
                  <a:latin typeface="Times New Roman" pitchFamily="18" charset="0"/>
                </a:rPr>
                <a:t>1 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8382" name="Rectangle 36"/>
            <p:cNvSpPr>
              <a:spLocks noChangeArrowheads="1"/>
            </p:cNvSpPr>
            <p:nvPr/>
          </p:nvSpPr>
          <p:spPr bwMode="auto">
            <a:xfrm>
              <a:off x="3302" y="1051"/>
              <a:ext cx="20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1A1B1C"/>
                  </a:solidFill>
                  <a:latin typeface="Symbol" pitchFamily="18" charset="2"/>
                </a:rPr>
                <a:t>¬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8383" name="Rectangle 37"/>
            <p:cNvSpPr>
              <a:spLocks noChangeArrowheads="1"/>
            </p:cNvSpPr>
            <p:nvPr/>
          </p:nvSpPr>
          <p:spPr bwMode="auto">
            <a:xfrm>
              <a:off x="3588" y="1078"/>
              <a:ext cx="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 i="1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8384" name="Rectangle 38"/>
            <p:cNvSpPr>
              <a:spLocks noChangeArrowheads="1"/>
            </p:cNvSpPr>
            <p:nvPr/>
          </p:nvSpPr>
          <p:spPr bwMode="auto">
            <a:xfrm>
              <a:off x="3662" y="1077"/>
              <a:ext cx="10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1A1B1C"/>
                  </a:solidFill>
                  <a:latin typeface="Times New Roman" pitchFamily="18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8385" name="Line 39"/>
            <p:cNvSpPr>
              <a:spLocks noChangeShapeType="1"/>
            </p:cNvSpPr>
            <p:nvPr/>
          </p:nvSpPr>
          <p:spPr bwMode="auto">
            <a:xfrm flipV="1">
              <a:off x="4279" y="1090"/>
              <a:ext cx="0" cy="2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6" name="Line 40"/>
            <p:cNvSpPr>
              <a:spLocks noChangeShapeType="1"/>
            </p:cNvSpPr>
            <p:nvPr/>
          </p:nvSpPr>
          <p:spPr bwMode="auto">
            <a:xfrm flipV="1">
              <a:off x="4334" y="1090"/>
              <a:ext cx="0" cy="2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7" name="Line 41"/>
            <p:cNvSpPr>
              <a:spLocks noChangeShapeType="1"/>
            </p:cNvSpPr>
            <p:nvPr/>
          </p:nvSpPr>
          <p:spPr bwMode="auto">
            <a:xfrm>
              <a:off x="1755" y="1337"/>
              <a:ext cx="2579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8" name="Line 42"/>
            <p:cNvSpPr>
              <a:spLocks noChangeShapeType="1"/>
            </p:cNvSpPr>
            <p:nvPr/>
          </p:nvSpPr>
          <p:spPr bwMode="auto">
            <a:xfrm flipV="1">
              <a:off x="1755" y="1324"/>
              <a:ext cx="0" cy="24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9" name="Rectangle 43"/>
            <p:cNvSpPr>
              <a:spLocks noChangeArrowheads="1"/>
            </p:cNvSpPr>
            <p:nvPr/>
          </p:nvSpPr>
          <p:spPr bwMode="auto">
            <a:xfrm>
              <a:off x="1954" y="1324"/>
              <a:ext cx="75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 dirty="0" err="1">
                  <a:solidFill>
                    <a:srgbClr val="1A1B1C"/>
                  </a:solidFill>
                  <a:latin typeface="Times New Roman" pitchFamily="18" charset="0"/>
                </a:rPr>
                <a:t>mov</a:t>
              </a:r>
              <a:r>
                <a:rPr lang="en-US" sz="2600" dirty="0">
                  <a:solidFill>
                    <a:srgbClr val="1A1B1C"/>
                  </a:solidFill>
                  <a:latin typeface="Times New Roman" pitchFamily="18" charset="0"/>
                </a:rPr>
                <a:t> r1,3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8390" name="Line 44"/>
            <p:cNvSpPr>
              <a:spLocks noChangeShapeType="1"/>
            </p:cNvSpPr>
            <p:nvPr/>
          </p:nvSpPr>
          <p:spPr bwMode="auto">
            <a:xfrm flipV="1">
              <a:off x="2949" y="1324"/>
              <a:ext cx="0" cy="24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1" name="Rectangle 45"/>
            <p:cNvSpPr>
              <a:spLocks noChangeArrowheads="1"/>
            </p:cNvSpPr>
            <p:nvPr/>
          </p:nvSpPr>
          <p:spPr bwMode="auto">
            <a:xfrm>
              <a:off x="3069" y="1321"/>
              <a:ext cx="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 i="1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8392" name="Rectangle 46"/>
            <p:cNvSpPr>
              <a:spLocks noChangeArrowheads="1"/>
            </p:cNvSpPr>
            <p:nvPr/>
          </p:nvSpPr>
          <p:spPr bwMode="auto">
            <a:xfrm>
              <a:off x="3141" y="1324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1A1B1C"/>
                  </a:solidFill>
                  <a:latin typeface="Times New Roman" pitchFamily="18" charset="0"/>
                </a:rPr>
                <a:t>1 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8393" name="Rectangle 47"/>
            <p:cNvSpPr>
              <a:spLocks noChangeArrowheads="1"/>
            </p:cNvSpPr>
            <p:nvPr/>
          </p:nvSpPr>
          <p:spPr bwMode="auto">
            <a:xfrm>
              <a:off x="3302" y="1294"/>
              <a:ext cx="20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1A1B1C"/>
                  </a:solidFill>
                  <a:latin typeface="Symbol" pitchFamily="18" charset="2"/>
                </a:rPr>
                <a:t>¬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8394" name="Rectangle 48"/>
            <p:cNvSpPr>
              <a:spLocks noChangeArrowheads="1"/>
            </p:cNvSpPr>
            <p:nvPr/>
          </p:nvSpPr>
          <p:spPr bwMode="auto">
            <a:xfrm>
              <a:off x="3593" y="1324"/>
              <a:ext cx="10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1A1B1C"/>
                  </a:solidFill>
                  <a:latin typeface="Times New Roman" pitchFamily="18" charset="0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8395" name="Line 49"/>
            <p:cNvSpPr>
              <a:spLocks noChangeShapeType="1"/>
            </p:cNvSpPr>
            <p:nvPr/>
          </p:nvSpPr>
          <p:spPr bwMode="auto">
            <a:xfrm flipV="1">
              <a:off x="4279" y="1324"/>
              <a:ext cx="0" cy="24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6" name="Line 50"/>
            <p:cNvSpPr>
              <a:spLocks noChangeShapeType="1"/>
            </p:cNvSpPr>
            <p:nvPr/>
          </p:nvSpPr>
          <p:spPr bwMode="auto">
            <a:xfrm flipV="1">
              <a:off x="4334" y="1324"/>
              <a:ext cx="0" cy="24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7" name="Line 51"/>
            <p:cNvSpPr>
              <a:spLocks noChangeShapeType="1"/>
            </p:cNvSpPr>
            <p:nvPr/>
          </p:nvSpPr>
          <p:spPr bwMode="auto">
            <a:xfrm>
              <a:off x="1755" y="1584"/>
              <a:ext cx="2579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8" name="Line 52"/>
            <p:cNvSpPr>
              <a:spLocks noChangeShapeType="1"/>
            </p:cNvSpPr>
            <p:nvPr/>
          </p:nvSpPr>
          <p:spPr bwMode="auto">
            <a:xfrm>
              <a:off x="1755" y="1625"/>
              <a:ext cx="2579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9" name="Line 53"/>
            <p:cNvSpPr>
              <a:spLocks noChangeShapeType="1"/>
            </p:cNvSpPr>
            <p:nvPr/>
          </p:nvSpPr>
          <p:spPr bwMode="auto">
            <a:xfrm>
              <a:off x="1755" y="1035"/>
              <a:ext cx="2579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0" name="Line 31"/>
            <p:cNvSpPr>
              <a:spLocks noChangeShapeType="1"/>
            </p:cNvSpPr>
            <p:nvPr/>
          </p:nvSpPr>
          <p:spPr bwMode="auto">
            <a:xfrm flipV="1">
              <a:off x="1824" y="1095"/>
              <a:ext cx="0" cy="23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1" name="Line 42"/>
            <p:cNvSpPr>
              <a:spLocks noChangeShapeType="1"/>
            </p:cNvSpPr>
            <p:nvPr/>
          </p:nvSpPr>
          <p:spPr bwMode="auto">
            <a:xfrm flipV="1">
              <a:off x="1824" y="1329"/>
              <a:ext cx="0" cy="24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76CA54A1-9507-4EFE-A1AD-ADEBF6614D27}" type="slidenum">
              <a:rPr/>
              <a:pPr>
                <a:defRPr/>
              </a:pPr>
              <a:t>35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7630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schemeClr val="tx1"/>
                </a:solidFill>
              </a:rPr>
              <a:t>Arithmetic</a:t>
            </a:r>
            <a:r>
              <a:rPr lang="fr-FR" dirty="0">
                <a:solidFill>
                  <a:schemeClr val="tx1"/>
                </a:solidFill>
              </a:rPr>
              <a:t>/</a:t>
            </a:r>
            <a:r>
              <a:rPr lang="fr-FR" dirty="0" err="1">
                <a:solidFill>
                  <a:schemeClr val="tx1"/>
                </a:solidFill>
              </a:rPr>
              <a:t>Logical</a:t>
            </a:r>
            <a:r>
              <a:rPr lang="fr-FR" dirty="0">
                <a:solidFill>
                  <a:schemeClr val="tx1"/>
                </a:solidFill>
              </a:rPr>
              <a:t> Instructions</a:t>
            </a:r>
          </a:p>
        </p:txBody>
      </p:sp>
      <p:sp>
        <p:nvSpPr>
          <p:cNvPr id="59397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600200"/>
            <a:ext cx="8534400" cy="1066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 fontScale="92500" lnSpcReduction="10000"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 err="1">
                <a:ea typeface="Microsoft YaHei"/>
              </a:rPr>
              <a:t>SimpleRisc</a:t>
            </a:r>
            <a:r>
              <a:rPr lang="en-US" dirty="0">
                <a:ea typeface="Microsoft YaHei"/>
              </a:rPr>
              <a:t> has 6 arithmetic instructions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add, sub, </a:t>
            </a:r>
            <a:r>
              <a:rPr lang="en-US" sz="2400" dirty="0" err="1">
                <a:ea typeface="Microsoft YaHei"/>
              </a:rPr>
              <a:t>mul</a:t>
            </a:r>
            <a:r>
              <a:rPr lang="en-US" sz="2400" dirty="0">
                <a:ea typeface="Microsoft YaHei"/>
              </a:rPr>
              <a:t>, div, mod, </a:t>
            </a:r>
            <a:r>
              <a:rPr lang="en-US" sz="2400" dirty="0" err="1">
                <a:ea typeface="Microsoft YaHei"/>
              </a:rPr>
              <a:t>cmp</a:t>
            </a:r>
            <a:endParaRPr lang="en-US" sz="2400" dirty="0">
              <a:ea typeface="Microsoft YaHei"/>
            </a:endParaRPr>
          </a:p>
          <a:p>
            <a:pPr marL="539750" lvl="1" indent="0">
              <a:spcBef>
                <a:spcPct val="0"/>
              </a:spcBef>
              <a:spcAft>
                <a:spcPts val="1138"/>
              </a:spcAft>
              <a:buNone/>
            </a:pPr>
            <a:endParaRPr lang="en-US" sz="2400" dirty="0">
              <a:ea typeface="Microsoft YaHei"/>
            </a:endParaRPr>
          </a:p>
        </p:txBody>
      </p:sp>
      <p:sp>
        <p:nvSpPr>
          <p:cNvPr id="59399" name="AutoShape 114"/>
          <p:cNvSpPr>
            <a:spLocks noChangeAspect="1" noChangeArrowheads="1" noTextEdit="1"/>
          </p:cNvSpPr>
          <p:nvPr/>
        </p:nvSpPr>
        <p:spPr bwMode="auto">
          <a:xfrm>
            <a:off x="3200400" y="3062288"/>
            <a:ext cx="6940550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200401" y="2963025"/>
            <a:ext cx="5454733" cy="2494870"/>
            <a:chOff x="4072763" y="3089275"/>
            <a:chExt cx="4515613" cy="2065338"/>
          </a:xfrm>
        </p:grpSpPr>
        <p:sp>
          <p:nvSpPr>
            <p:cNvPr id="59404" name="Rectangle 120"/>
            <p:cNvSpPr>
              <a:spLocks noChangeArrowheads="1"/>
            </p:cNvSpPr>
            <p:nvPr/>
          </p:nvSpPr>
          <p:spPr bwMode="auto">
            <a:xfrm>
              <a:off x="4257675" y="3141663"/>
              <a:ext cx="605121" cy="20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Example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9405" name="Line 121"/>
            <p:cNvSpPr>
              <a:spLocks noChangeShapeType="1"/>
            </p:cNvSpPr>
            <p:nvPr/>
          </p:nvSpPr>
          <p:spPr bwMode="auto">
            <a:xfrm flipV="1">
              <a:off x="5608638" y="3141663"/>
              <a:ext cx="0" cy="238125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6" name="Rectangle 122"/>
            <p:cNvSpPr>
              <a:spLocks noChangeArrowheads="1"/>
            </p:cNvSpPr>
            <p:nvPr/>
          </p:nvSpPr>
          <p:spPr bwMode="auto">
            <a:xfrm>
              <a:off x="5727700" y="3141663"/>
              <a:ext cx="822753" cy="20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Explanation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9407" name="Line 123"/>
            <p:cNvSpPr>
              <a:spLocks noChangeShapeType="1"/>
            </p:cNvSpPr>
            <p:nvPr/>
          </p:nvSpPr>
          <p:spPr bwMode="auto">
            <a:xfrm flipV="1">
              <a:off x="8534400" y="3141663"/>
              <a:ext cx="0" cy="238125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8" name="Line 124"/>
            <p:cNvSpPr>
              <a:spLocks noChangeShapeType="1"/>
            </p:cNvSpPr>
            <p:nvPr/>
          </p:nvSpPr>
          <p:spPr bwMode="auto">
            <a:xfrm flipV="1">
              <a:off x="8588375" y="3141663"/>
              <a:ext cx="0" cy="238125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1" name="Rectangle 127"/>
            <p:cNvSpPr>
              <a:spLocks noChangeArrowheads="1"/>
            </p:cNvSpPr>
            <p:nvPr/>
          </p:nvSpPr>
          <p:spPr bwMode="auto">
            <a:xfrm>
              <a:off x="4257675" y="3381375"/>
              <a:ext cx="883795" cy="20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add r1, r2, r3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9412" name="Line 128"/>
            <p:cNvSpPr>
              <a:spLocks noChangeShapeType="1"/>
            </p:cNvSpPr>
            <p:nvPr/>
          </p:nvSpPr>
          <p:spPr bwMode="auto">
            <a:xfrm flipV="1">
              <a:off x="5608638" y="3392488"/>
              <a:ext cx="0" cy="239712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3" name="Line 129"/>
            <p:cNvSpPr>
              <a:spLocks noChangeShapeType="1"/>
            </p:cNvSpPr>
            <p:nvPr/>
          </p:nvSpPr>
          <p:spPr bwMode="auto">
            <a:xfrm flipV="1">
              <a:off x="8534400" y="3392488"/>
              <a:ext cx="0" cy="239712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4" name="Line 130"/>
            <p:cNvSpPr>
              <a:spLocks noChangeShapeType="1"/>
            </p:cNvSpPr>
            <p:nvPr/>
          </p:nvSpPr>
          <p:spPr bwMode="auto">
            <a:xfrm flipV="1">
              <a:off x="8588375" y="3392488"/>
              <a:ext cx="0" cy="239712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5" name="Line 131"/>
            <p:cNvSpPr>
              <a:spLocks noChangeShapeType="1"/>
            </p:cNvSpPr>
            <p:nvPr/>
          </p:nvSpPr>
          <p:spPr bwMode="auto">
            <a:xfrm>
              <a:off x="4138613" y="3632200"/>
              <a:ext cx="4449763" cy="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7" name="Rectangle 133"/>
            <p:cNvSpPr>
              <a:spLocks noChangeArrowheads="1"/>
            </p:cNvSpPr>
            <p:nvPr/>
          </p:nvSpPr>
          <p:spPr bwMode="auto">
            <a:xfrm>
              <a:off x="4257675" y="3619500"/>
              <a:ext cx="911664" cy="20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add r1, r2, 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9418" name="Line 134"/>
            <p:cNvSpPr>
              <a:spLocks noChangeShapeType="1"/>
            </p:cNvSpPr>
            <p:nvPr/>
          </p:nvSpPr>
          <p:spPr bwMode="auto">
            <a:xfrm flipV="1">
              <a:off x="5608638" y="3632200"/>
              <a:ext cx="0" cy="238125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19" name="Line 135"/>
            <p:cNvSpPr>
              <a:spLocks noChangeShapeType="1"/>
            </p:cNvSpPr>
            <p:nvPr/>
          </p:nvSpPr>
          <p:spPr bwMode="auto">
            <a:xfrm flipV="1">
              <a:off x="8534400" y="3632200"/>
              <a:ext cx="0" cy="238125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0" name="Line 136"/>
            <p:cNvSpPr>
              <a:spLocks noChangeShapeType="1"/>
            </p:cNvSpPr>
            <p:nvPr/>
          </p:nvSpPr>
          <p:spPr bwMode="auto">
            <a:xfrm flipV="1">
              <a:off x="8588375" y="3632200"/>
              <a:ext cx="0" cy="238125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3" name="Rectangle 139"/>
            <p:cNvSpPr>
              <a:spLocks noChangeArrowheads="1"/>
            </p:cNvSpPr>
            <p:nvPr/>
          </p:nvSpPr>
          <p:spPr bwMode="auto">
            <a:xfrm>
              <a:off x="4257675" y="3870325"/>
              <a:ext cx="872765" cy="20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sub r1, r2, r3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9424" name="Line 140"/>
            <p:cNvSpPr>
              <a:spLocks noChangeShapeType="1"/>
            </p:cNvSpPr>
            <p:nvPr/>
          </p:nvSpPr>
          <p:spPr bwMode="auto">
            <a:xfrm flipV="1">
              <a:off x="5608638" y="3870325"/>
              <a:ext cx="0" cy="238125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5" name="Line 141"/>
            <p:cNvSpPr>
              <a:spLocks noChangeShapeType="1"/>
            </p:cNvSpPr>
            <p:nvPr/>
          </p:nvSpPr>
          <p:spPr bwMode="auto">
            <a:xfrm flipV="1">
              <a:off x="8534400" y="3870325"/>
              <a:ext cx="0" cy="238125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6" name="Line 142"/>
            <p:cNvSpPr>
              <a:spLocks noChangeShapeType="1"/>
            </p:cNvSpPr>
            <p:nvPr/>
          </p:nvSpPr>
          <p:spPr bwMode="auto">
            <a:xfrm flipV="1">
              <a:off x="8588375" y="3870325"/>
              <a:ext cx="0" cy="238125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29" name="Rectangle 145"/>
            <p:cNvSpPr>
              <a:spLocks noChangeArrowheads="1"/>
            </p:cNvSpPr>
            <p:nvPr/>
          </p:nvSpPr>
          <p:spPr bwMode="auto">
            <a:xfrm>
              <a:off x="4257675" y="4122738"/>
              <a:ext cx="903702" cy="20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 err="1">
                  <a:solidFill>
                    <a:srgbClr val="1A1B1C"/>
                  </a:solidFill>
                  <a:latin typeface="Times New Roman" pitchFamily="18" charset="0"/>
                </a:rPr>
                <a:t>mul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 r1, r2, r3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9430" name="Line 146"/>
            <p:cNvSpPr>
              <a:spLocks noChangeShapeType="1"/>
            </p:cNvSpPr>
            <p:nvPr/>
          </p:nvSpPr>
          <p:spPr bwMode="auto">
            <a:xfrm flipV="1">
              <a:off x="5608638" y="4121150"/>
              <a:ext cx="0" cy="238125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1" name="Line 147"/>
            <p:cNvSpPr>
              <a:spLocks noChangeShapeType="1"/>
            </p:cNvSpPr>
            <p:nvPr/>
          </p:nvSpPr>
          <p:spPr bwMode="auto">
            <a:xfrm flipV="1">
              <a:off x="8534400" y="4121150"/>
              <a:ext cx="0" cy="238125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2" name="Line 148"/>
            <p:cNvSpPr>
              <a:spLocks noChangeShapeType="1"/>
            </p:cNvSpPr>
            <p:nvPr/>
          </p:nvSpPr>
          <p:spPr bwMode="auto">
            <a:xfrm flipV="1">
              <a:off x="8588375" y="4121150"/>
              <a:ext cx="0" cy="238125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5" name="Rectangle 151"/>
            <p:cNvSpPr>
              <a:spLocks noChangeArrowheads="1"/>
            </p:cNvSpPr>
            <p:nvPr/>
          </p:nvSpPr>
          <p:spPr bwMode="auto">
            <a:xfrm>
              <a:off x="4257675" y="4360863"/>
              <a:ext cx="853854" cy="20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div r1, r2, r3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9436" name="Line 152"/>
            <p:cNvSpPr>
              <a:spLocks noChangeShapeType="1"/>
            </p:cNvSpPr>
            <p:nvPr/>
          </p:nvSpPr>
          <p:spPr bwMode="auto">
            <a:xfrm flipV="1">
              <a:off x="5608638" y="4373563"/>
              <a:ext cx="0" cy="238125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7" name="Line 153"/>
            <p:cNvSpPr>
              <a:spLocks noChangeShapeType="1"/>
            </p:cNvSpPr>
            <p:nvPr/>
          </p:nvSpPr>
          <p:spPr bwMode="auto">
            <a:xfrm flipV="1">
              <a:off x="8534400" y="4373563"/>
              <a:ext cx="0" cy="238125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8" name="Line 154"/>
            <p:cNvSpPr>
              <a:spLocks noChangeShapeType="1"/>
            </p:cNvSpPr>
            <p:nvPr/>
          </p:nvSpPr>
          <p:spPr bwMode="auto">
            <a:xfrm flipV="1">
              <a:off x="8588375" y="4373563"/>
              <a:ext cx="0" cy="238125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1" name="Rectangle 157"/>
            <p:cNvSpPr>
              <a:spLocks noChangeArrowheads="1"/>
            </p:cNvSpPr>
            <p:nvPr/>
          </p:nvSpPr>
          <p:spPr bwMode="auto">
            <a:xfrm>
              <a:off x="4257675" y="4611688"/>
              <a:ext cx="940858" cy="20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mod r1, r2, r3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9442" name="Line 158"/>
            <p:cNvSpPr>
              <a:spLocks noChangeShapeType="1"/>
            </p:cNvSpPr>
            <p:nvPr/>
          </p:nvSpPr>
          <p:spPr bwMode="auto">
            <a:xfrm flipV="1">
              <a:off x="5608638" y="4611688"/>
              <a:ext cx="0" cy="238125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3" name="Line 159"/>
            <p:cNvSpPr>
              <a:spLocks noChangeShapeType="1"/>
            </p:cNvSpPr>
            <p:nvPr/>
          </p:nvSpPr>
          <p:spPr bwMode="auto">
            <a:xfrm flipV="1">
              <a:off x="8534400" y="4611688"/>
              <a:ext cx="0" cy="238125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4" name="Line 160"/>
            <p:cNvSpPr>
              <a:spLocks noChangeShapeType="1"/>
            </p:cNvSpPr>
            <p:nvPr/>
          </p:nvSpPr>
          <p:spPr bwMode="auto">
            <a:xfrm flipV="1">
              <a:off x="8588375" y="4611688"/>
              <a:ext cx="0" cy="238125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138613" y="3141663"/>
              <a:ext cx="0" cy="1958975"/>
              <a:chOff x="4138613" y="3141663"/>
              <a:chExt cx="0" cy="1958975"/>
            </a:xfrm>
          </p:grpSpPr>
          <p:sp>
            <p:nvSpPr>
              <p:cNvPr id="59403" name="Line 119"/>
              <p:cNvSpPr>
                <a:spLocks noChangeShapeType="1"/>
              </p:cNvSpPr>
              <p:nvPr/>
            </p:nvSpPr>
            <p:spPr bwMode="auto">
              <a:xfrm flipV="1">
                <a:off x="4138613" y="3141663"/>
                <a:ext cx="0" cy="238125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0" name="Line 126"/>
              <p:cNvSpPr>
                <a:spLocks noChangeShapeType="1"/>
              </p:cNvSpPr>
              <p:nvPr/>
            </p:nvSpPr>
            <p:spPr bwMode="auto">
              <a:xfrm flipV="1">
                <a:off x="4138613" y="3392488"/>
                <a:ext cx="0" cy="239712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6" name="Line 132"/>
              <p:cNvSpPr>
                <a:spLocks noChangeShapeType="1"/>
              </p:cNvSpPr>
              <p:nvPr/>
            </p:nvSpPr>
            <p:spPr bwMode="auto">
              <a:xfrm flipV="1">
                <a:off x="4138613" y="3632200"/>
                <a:ext cx="0" cy="238125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2" name="Line 138"/>
              <p:cNvSpPr>
                <a:spLocks noChangeShapeType="1"/>
              </p:cNvSpPr>
              <p:nvPr/>
            </p:nvSpPr>
            <p:spPr bwMode="auto">
              <a:xfrm flipV="1">
                <a:off x="4138613" y="3870325"/>
                <a:ext cx="0" cy="238125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8" name="Line 144"/>
              <p:cNvSpPr>
                <a:spLocks noChangeShapeType="1"/>
              </p:cNvSpPr>
              <p:nvPr/>
            </p:nvSpPr>
            <p:spPr bwMode="auto">
              <a:xfrm flipV="1">
                <a:off x="4138613" y="4121150"/>
                <a:ext cx="0" cy="238125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4" name="Line 150"/>
              <p:cNvSpPr>
                <a:spLocks noChangeShapeType="1"/>
              </p:cNvSpPr>
              <p:nvPr/>
            </p:nvSpPr>
            <p:spPr bwMode="auto">
              <a:xfrm flipV="1">
                <a:off x="4138613" y="4373563"/>
                <a:ext cx="0" cy="238125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0" name="Line 156"/>
              <p:cNvSpPr>
                <a:spLocks noChangeShapeType="1"/>
              </p:cNvSpPr>
              <p:nvPr/>
            </p:nvSpPr>
            <p:spPr bwMode="auto">
              <a:xfrm flipV="1">
                <a:off x="4138613" y="4611688"/>
                <a:ext cx="0" cy="238125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2" name="Line 178"/>
              <p:cNvSpPr>
                <a:spLocks noChangeShapeType="1"/>
              </p:cNvSpPr>
              <p:nvPr/>
            </p:nvSpPr>
            <p:spPr bwMode="auto">
              <a:xfrm flipV="1">
                <a:off x="4138613" y="4862513"/>
                <a:ext cx="0" cy="238125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63" name="Rectangle 179"/>
            <p:cNvSpPr>
              <a:spLocks noChangeArrowheads="1"/>
            </p:cNvSpPr>
            <p:nvPr/>
          </p:nvSpPr>
          <p:spPr bwMode="auto">
            <a:xfrm>
              <a:off x="4257675" y="4864100"/>
              <a:ext cx="704648" cy="20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cmp r1, r2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9464" name="Line 180"/>
            <p:cNvSpPr>
              <a:spLocks noChangeShapeType="1"/>
            </p:cNvSpPr>
            <p:nvPr/>
          </p:nvSpPr>
          <p:spPr bwMode="auto">
            <a:xfrm flipV="1">
              <a:off x="5608638" y="4862513"/>
              <a:ext cx="0" cy="238125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65" name="Line 181"/>
            <p:cNvSpPr>
              <a:spLocks noChangeShapeType="1"/>
            </p:cNvSpPr>
            <p:nvPr/>
          </p:nvSpPr>
          <p:spPr bwMode="auto">
            <a:xfrm flipV="1">
              <a:off x="8534400" y="4862513"/>
              <a:ext cx="0" cy="238125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66" name="Line 182"/>
            <p:cNvSpPr>
              <a:spLocks noChangeShapeType="1"/>
            </p:cNvSpPr>
            <p:nvPr/>
          </p:nvSpPr>
          <p:spPr bwMode="auto">
            <a:xfrm flipV="1">
              <a:off x="8588375" y="4862513"/>
              <a:ext cx="0" cy="238125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072763" y="3089275"/>
              <a:ext cx="4507992" cy="2011363"/>
              <a:chOff x="1703388" y="3089275"/>
              <a:chExt cx="6884988" cy="2011363"/>
            </a:xfrm>
          </p:grpSpPr>
          <p:sp>
            <p:nvSpPr>
              <p:cNvPr id="59400" name="Line 116"/>
              <p:cNvSpPr>
                <a:spLocks noChangeShapeType="1"/>
              </p:cNvSpPr>
              <p:nvPr/>
            </p:nvSpPr>
            <p:spPr bwMode="auto">
              <a:xfrm>
                <a:off x="1703388" y="3089275"/>
                <a:ext cx="6884988" cy="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7" name="Line 183"/>
              <p:cNvSpPr>
                <a:spLocks noChangeShapeType="1"/>
              </p:cNvSpPr>
              <p:nvPr/>
            </p:nvSpPr>
            <p:spPr bwMode="auto">
              <a:xfrm>
                <a:off x="1703388" y="5100638"/>
                <a:ext cx="6884988" cy="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084796" y="3141663"/>
              <a:ext cx="4503580" cy="2012950"/>
              <a:chOff x="1703388" y="3141663"/>
              <a:chExt cx="6884988" cy="2012950"/>
            </a:xfrm>
          </p:grpSpPr>
          <p:sp>
            <p:nvSpPr>
              <p:cNvPr id="59401" name="Line 117"/>
              <p:cNvSpPr>
                <a:spLocks noChangeShapeType="1"/>
              </p:cNvSpPr>
              <p:nvPr/>
            </p:nvSpPr>
            <p:spPr bwMode="auto">
              <a:xfrm>
                <a:off x="1703388" y="3141663"/>
                <a:ext cx="6884988" cy="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9" name="Line 125"/>
              <p:cNvSpPr>
                <a:spLocks noChangeShapeType="1"/>
              </p:cNvSpPr>
              <p:nvPr/>
            </p:nvSpPr>
            <p:spPr bwMode="auto">
              <a:xfrm>
                <a:off x="1703388" y="3379788"/>
                <a:ext cx="6884988" cy="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1" name="Line 137"/>
              <p:cNvSpPr>
                <a:spLocks noChangeShapeType="1"/>
              </p:cNvSpPr>
              <p:nvPr/>
            </p:nvSpPr>
            <p:spPr bwMode="auto">
              <a:xfrm>
                <a:off x="1703388" y="3870325"/>
                <a:ext cx="6884988" cy="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7" name="Line 143"/>
              <p:cNvSpPr>
                <a:spLocks noChangeShapeType="1"/>
              </p:cNvSpPr>
              <p:nvPr/>
            </p:nvSpPr>
            <p:spPr bwMode="auto">
              <a:xfrm>
                <a:off x="1703388" y="4121150"/>
                <a:ext cx="6884988" cy="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3" name="Line 149"/>
              <p:cNvSpPr>
                <a:spLocks noChangeShapeType="1"/>
              </p:cNvSpPr>
              <p:nvPr/>
            </p:nvSpPr>
            <p:spPr bwMode="auto">
              <a:xfrm>
                <a:off x="1703388" y="4359275"/>
                <a:ext cx="6884988" cy="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9" name="Line 155"/>
              <p:cNvSpPr>
                <a:spLocks noChangeShapeType="1"/>
              </p:cNvSpPr>
              <p:nvPr/>
            </p:nvSpPr>
            <p:spPr bwMode="auto">
              <a:xfrm>
                <a:off x="1703388" y="4611688"/>
                <a:ext cx="6884988" cy="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5" name="Line 161"/>
              <p:cNvSpPr>
                <a:spLocks noChangeShapeType="1"/>
              </p:cNvSpPr>
              <p:nvPr/>
            </p:nvSpPr>
            <p:spPr bwMode="auto">
              <a:xfrm>
                <a:off x="1703388" y="4862513"/>
                <a:ext cx="6884988" cy="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8" name="Line 184"/>
              <p:cNvSpPr>
                <a:spLocks noChangeShapeType="1"/>
              </p:cNvSpPr>
              <p:nvPr/>
            </p:nvSpPr>
            <p:spPr bwMode="auto">
              <a:xfrm>
                <a:off x="1703388" y="5154613"/>
                <a:ext cx="6884988" cy="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80" name="Rectangle 196"/>
            <p:cNvSpPr>
              <a:spLocks noChangeArrowheads="1"/>
            </p:cNvSpPr>
            <p:nvPr/>
          </p:nvSpPr>
          <p:spPr bwMode="auto">
            <a:xfrm>
              <a:off x="5740400" y="3381375"/>
              <a:ext cx="889104" cy="20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      </a:t>
              </a:r>
              <a:r>
                <a:rPr lang="en-US" sz="1600" i="1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2 + </a:t>
              </a:r>
              <a:r>
                <a:rPr lang="en-US" sz="1600" i="1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9481" name="Rectangle 197"/>
            <p:cNvSpPr>
              <a:spLocks noChangeArrowheads="1"/>
            </p:cNvSpPr>
            <p:nvPr/>
          </p:nvSpPr>
          <p:spPr bwMode="auto">
            <a:xfrm>
              <a:off x="5948363" y="3355975"/>
              <a:ext cx="167204" cy="20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1A1B1C"/>
                  </a:solidFill>
                  <a:latin typeface="Symbol" pitchFamily="18" charset="2"/>
                </a:rPr>
                <a:t>¬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9482" name="Rectangle 198"/>
            <p:cNvSpPr>
              <a:spLocks noChangeArrowheads="1"/>
            </p:cNvSpPr>
            <p:nvPr/>
          </p:nvSpPr>
          <p:spPr bwMode="auto">
            <a:xfrm>
              <a:off x="5740400" y="3619500"/>
              <a:ext cx="907682" cy="20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 dirty="0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1      </a:t>
              </a:r>
              <a:r>
                <a:rPr lang="en-US" sz="1600" i="1" dirty="0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2 + 10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9483" name="Rectangle 199"/>
            <p:cNvSpPr>
              <a:spLocks noChangeArrowheads="1"/>
            </p:cNvSpPr>
            <p:nvPr/>
          </p:nvSpPr>
          <p:spPr bwMode="auto">
            <a:xfrm>
              <a:off x="5948363" y="3590925"/>
              <a:ext cx="167204" cy="20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Symbol" pitchFamily="18" charset="2"/>
                </a:rPr>
                <a:t>¬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9484" name="Rectangle 200"/>
            <p:cNvSpPr>
              <a:spLocks noChangeArrowheads="1"/>
            </p:cNvSpPr>
            <p:nvPr/>
          </p:nvSpPr>
          <p:spPr bwMode="auto">
            <a:xfrm>
              <a:off x="5740400" y="3857625"/>
              <a:ext cx="869198" cy="20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 dirty="0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1      r2 – </a:t>
              </a:r>
              <a:r>
                <a:rPr lang="en-US" sz="1600" i="1" dirty="0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3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9485" name="Rectangle 201"/>
            <p:cNvSpPr>
              <a:spLocks noChangeArrowheads="1"/>
            </p:cNvSpPr>
            <p:nvPr/>
          </p:nvSpPr>
          <p:spPr bwMode="auto">
            <a:xfrm>
              <a:off x="5962650" y="3859213"/>
              <a:ext cx="167204" cy="20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Symbol" pitchFamily="18" charset="2"/>
                </a:rPr>
                <a:t>¬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9486" name="Rectangle 202"/>
            <p:cNvSpPr>
              <a:spLocks noChangeArrowheads="1"/>
            </p:cNvSpPr>
            <p:nvPr/>
          </p:nvSpPr>
          <p:spPr bwMode="auto">
            <a:xfrm>
              <a:off x="5740400" y="4083050"/>
              <a:ext cx="889104" cy="20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1      </a:t>
              </a:r>
              <a:r>
                <a:rPr lang="en-US" sz="1600" i="1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2 × </a:t>
              </a:r>
              <a:r>
                <a:rPr lang="en-US" sz="1600" i="1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9487" name="Rectangle 203"/>
            <p:cNvSpPr>
              <a:spLocks noChangeArrowheads="1"/>
            </p:cNvSpPr>
            <p:nvPr/>
          </p:nvSpPr>
          <p:spPr bwMode="auto">
            <a:xfrm>
              <a:off x="5948363" y="4087813"/>
              <a:ext cx="167204" cy="20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Symbol" pitchFamily="18" charset="2"/>
                </a:rPr>
                <a:t>¬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9488" name="Rectangle 204"/>
            <p:cNvSpPr>
              <a:spLocks noChangeArrowheads="1"/>
            </p:cNvSpPr>
            <p:nvPr/>
          </p:nvSpPr>
          <p:spPr bwMode="auto">
            <a:xfrm>
              <a:off x="5740400" y="4321175"/>
              <a:ext cx="1471666" cy="20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 dirty="0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1      </a:t>
              </a:r>
              <a:r>
                <a:rPr lang="en-US" sz="1600" i="1" dirty="0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2/</a:t>
              </a:r>
              <a:r>
                <a:rPr lang="en-US" sz="1600" i="1" dirty="0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3 (quotient)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9489" name="Rectangle 205"/>
            <p:cNvSpPr>
              <a:spLocks noChangeArrowheads="1"/>
            </p:cNvSpPr>
            <p:nvPr/>
          </p:nvSpPr>
          <p:spPr bwMode="auto">
            <a:xfrm>
              <a:off x="5948363" y="4318000"/>
              <a:ext cx="167204" cy="20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Symbol" pitchFamily="18" charset="2"/>
                </a:rPr>
                <a:t>¬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9490" name="Rectangle 206"/>
            <p:cNvSpPr>
              <a:spLocks noChangeArrowheads="1"/>
            </p:cNvSpPr>
            <p:nvPr/>
          </p:nvSpPr>
          <p:spPr bwMode="auto">
            <a:xfrm>
              <a:off x="5740400" y="4598988"/>
              <a:ext cx="1933469" cy="20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 dirty="0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1      </a:t>
              </a:r>
              <a:r>
                <a:rPr lang="en-US" sz="1600" i="1" dirty="0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2 </a:t>
              </a:r>
              <a:r>
                <a:rPr lang="en-US" sz="1600" i="1" dirty="0">
                  <a:solidFill>
                    <a:srgbClr val="1A1B1C"/>
                  </a:solidFill>
                  <a:latin typeface="Times New Roman" pitchFamily="18" charset="0"/>
                </a:rPr>
                <a:t>mod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 </a:t>
              </a:r>
              <a:r>
                <a:rPr lang="en-US" sz="1600" i="1" dirty="0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3 (remainder)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9491" name="Rectangle 207"/>
            <p:cNvSpPr>
              <a:spLocks noChangeArrowheads="1"/>
            </p:cNvSpPr>
            <p:nvPr/>
          </p:nvSpPr>
          <p:spPr bwMode="auto">
            <a:xfrm>
              <a:off x="5948363" y="4575175"/>
              <a:ext cx="167204" cy="20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Symbol" pitchFamily="18" charset="2"/>
                </a:rPr>
                <a:t>¬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9492" name="Rectangle 208"/>
            <p:cNvSpPr>
              <a:spLocks noChangeArrowheads="1"/>
            </p:cNvSpPr>
            <p:nvPr/>
          </p:nvSpPr>
          <p:spPr bwMode="auto">
            <a:xfrm>
              <a:off x="5740400" y="4876800"/>
              <a:ext cx="563984" cy="20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set flags</a:t>
              </a:r>
              <a:endParaRPr lang="en-US">
                <a:latin typeface="Arial" pitchFamily="34" charset="0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4084796" y="3141662"/>
              <a:ext cx="0" cy="1958975"/>
              <a:chOff x="4138613" y="3141663"/>
              <a:chExt cx="0" cy="1958975"/>
            </a:xfrm>
          </p:grpSpPr>
          <p:sp>
            <p:nvSpPr>
              <p:cNvPr id="103" name="Line 119"/>
              <p:cNvSpPr>
                <a:spLocks noChangeShapeType="1"/>
              </p:cNvSpPr>
              <p:nvPr/>
            </p:nvSpPr>
            <p:spPr bwMode="auto">
              <a:xfrm flipV="1">
                <a:off x="4138613" y="3141663"/>
                <a:ext cx="0" cy="238125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26"/>
              <p:cNvSpPr>
                <a:spLocks noChangeShapeType="1"/>
              </p:cNvSpPr>
              <p:nvPr/>
            </p:nvSpPr>
            <p:spPr bwMode="auto">
              <a:xfrm flipV="1">
                <a:off x="4138613" y="3392488"/>
                <a:ext cx="0" cy="239712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32"/>
              <p:cNvSpPr>
                <a:spLocks noChangeShapeType="1"/>
              </p:cNvSpPr>
              <p:nvPr/>
            </p:nvSpPr>
            <p:spPr bwMode="auto">
              <a:xfrm flipV="1">
                <a:off x="4138613" y="3632200"/>
                <a:ext cx="0" cy="238125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38"/>
              <p:cNvSpPr>
                <a:spLocks noChangeShapeType="1"/>
              </p:cNvSpPr>
              <p:nvPr/>
            </p:nvSpPr>
            <p:spPr bwMode="auto">
              <a:xfrm flipV="1">
                <a:off x="4138613" y="3870325"/>
                <a:ext cx="0" cy="238125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44"/>
              <p:cNvSpPr>
                <a:spLocks noChangeShapeType="1"/>
              </p:cNvSpPr>
              <p:nvPr/>
            </p:nvSpPr>
            <p:spPr bwMode="auto">
              <a:xfrm flipV="1">
                <a:off x="4138613" y="4121150"/>
                <a:ext cx="0" cy="238125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50"/>
              <p:cNvSpPr>
                <a:spLocks noChangeShapeType="1"/>
              </p:cNvSpPr>
              <p:nvPr/>
            </p:nvSpPr>
            <p:spPr bwMode="auto">
              <a:xfrm flipV="1">
                <a:off x="4138613" y="4373563"/>
                <a:ext cx="0" cy="238125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56"/>
              <p:cNvSpPr>
                <a:spLocks noChangeShapeType="1"/>
              </p:cNvSpPr>
              <p:nvPr/>
            </p:nvSpPr>
            <p:spPr bwMode="auto">
              <a:xfrm flipV="1">
                <a:off x="4138613" y="4611688"/>
                <a:ext cx="0" cy="238125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78"/>
              <p:cNvSpPr>
                <a:spLocks noChangeShapeType="1"/>
              </p:cNvSpPr>
              <p:nvPr/>
            </p:nvSpPr>
            <p:spPr bwMode="auto">
              <a:xfrm flipV="1">
                <a:off x="4138613" y="4862513"/>
                <a:ext cx="0" cy="238125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FBCDF866-40E4-4AAD-9546-63AF03B3A407}" type="slidenum">
              <a:rPr/>
              <a:pPr>
                <a:defRPr/>
              </a:pPr>
              <a:t>36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Examples of </a:t>
            </a:r>
            <a:r>
              <a:rPr lang="fr-FR" dirty="0" err="1">
                <a:solidFill>
                  <a:schemeClr val="tx1"/>
                </a:solidFill>
              </a:rPr>
              <a:t>Arithmetic</a:t>
            </a:r>
            <a:r>
              <a:rPr lang="fr-FR" dirty="0">
                <a:solidFill>
                  <a:schemeClr val="tx1"/>
                </a:solidFill>
              </a:rPr>
              <a:t> Instructions</a:t>
            </a:r>
          </a:p>
        </p:txBody>
      </p:sp>
      <p:sp>
        <p:nvSpPr>
          <p:cNvPr id="60421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752600" y="1524000"/>
            <a:ext cx="8686800" cy="4800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Convert the following code to assembly</a:t>
            </a:r>
          </a:p>
          <a:p>
            <a:pPr lvl="1">
              <a:spcBef>
                <a:spcPct val="0"/>
              </a:spcBef>
              <a:spcAft>
                <a:spcPts val="1138"/>
              </a:spcAft>
              <a:buNone/>
            </a:pPr>
            <a:endParaRPr lang="en-US" sz="2400" dirty="0">
              <a:ea typeface="Microsoft YaHei"/>
            </a:endParaRPr>
          </a:p>
          <a:p>
            <a:pPr lvl="1">
              <a:spcBef>
                <a:spcPct val="0"/>
              </a:spcBef>
              <a:spcAft>
                <a:spcPts val="1138"/>
              </a:spcAft>
              <a:buNone/>
            </a:pPr>
            <a:endParaRPr lang="en-US" sz="2400" dirty="0">
              <a:ea typeface="Microsoft YaHei"/>
            </a:endParaRPr>
          </a:p>
          <a:p>
            <a:pPr lvl="1">
              <a:spcBef>
                <a:spcPct val="0"/>
              </a:spcBef>
              <a:spcAft>
                <a:spcPts val="1138"/>
              </a:spcAft>
              <a:buNone/>
            </a:pPr>
            <a:endParaRPr lang="en-US" sz="2400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Assign the variables to registers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a ← r0, b ← r1, c ← r2, d ← r3</a:t>
            </a:r>
          </a:p>
        </p:txBody>
      </p:sp>
      <p:sp>
        <p:nvSpPr>
          <p:cNvPr id="4" name="Freeform 3"/>
          <p:cNvSpPr/>
          <p:nvPr/>
        </p:nvSpPr>
        <p:spPr>
          <a:xfrm>
            <a:off x="4202113" y="2160589"/>
            <a:ext cx="2735262" cy="13668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a = 3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b = 5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c = a + b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d = c - 5</a:t>
            </a:r>
          </a:p>
        </p:txBody>
      </p:sp>
      <p:sp>
        <p:nvSpPr>
          <p:cNvPr id="5" name="Freeform 4"/>
          <p:cNvSpPr/>
          <p:nvPr/>
        </p:nvSpPr>
        <p:spPr>
          <a:xfrm>
            <a:off x="4273550" y="4895851"/>
            <a:ext cx="2736850" cy="13684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>
                <a:latin typeface="Arial" pitchFamily="18"/>
                <a:ea typeface="Microsoft YaHei" pitchFamily="2"/>
                <a:cs typeface="Mangal" pitchFamily="2"/>
              </a:rPr>
              <a:t>mov r0, 3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>
                <a:latin typeface="Arial" pitchFamily="18"/>
                <a:ea typeface="Microsoft YaHei" pitchFamily="2"/>
                <a:cs typeface="Mangal" pitchFamily="2"/>
              </a:rPr>
              <a:t>mov r1, 5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>
                <a:latin typeface="Arial" pitchFamily="18"/>
                <a:ea typeface="Microsoft YaHei" pitchFamily="2"/>
                <a:cs typeface="Mangal" pitchFamily="2"/>
              </a:rPr>
              <a:t>add r2, r0, r1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>
                <a:latin typeface="Arial" pitchFamily="18"/>
                <a:ea typeface="Microsoft YaHei" pitchFamily="2"/>
                <a:cs typeface="Mangal" pitchFamily="2"/>
              </a:rPr>
              <a:t>sub r3, r2, 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4FFEDC76-F6A9-4392-89ED-B88D10D70CCD}" type="slidenum">
              <a:rPr/>
              <a:pPr>
                <a:defRPr/>
              </a:pPr>
              <a:t>37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Examples - II</a:t>
            </a:r>
          </a:p>
        </p:txBody>
      </p:sp>
      <p:sp>
        <p:nvSpPr>
          <p:cNvPr id="61445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784350" y="1600201"/>
            <a:ext cx="8578850" cy="46640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Convert the following code to assembly</a:t>
            </a:r>
          </a:p>
          <a:p>
            <a:pPr lvl="1">
              <a:spcBef>
                <a:spcPct val="0"/>
              </a:spcBef>
              <a:spcAft>
                <a:spcPts val="1138"/>
              </a:spcAft>
              <a:buNone/>
            </a:pPr>
            <a:endParaRPr lang="en-US" sz="2400" dirty="0">
              <a:ea typeface="Microsoft YaHei"/>
            </a:endParaRPr>
          </a:p>
          <a:p>
            <a:pPr lvl="1">
              <a:spcBef>
                <a:spcPct val="0"/>
              </a:spcBef>
              <a:spcAft>
                <a:spcPts val="1138"/>
              </a:spcAft>
              <a:buNone/>
            </a:pPr>
            <a:endParaRPr lang="en-US" sz="2400" dirty="0">
              <a:ea typeface="Microsoft YaHei"/>
            </a:endParaRPr>
          </a:p>
          <a:p>
            <a:pPr lvl="1">
              <a:spcBef>
                <a:spcPct val="0"/>
              </a:spcBef>
              <a:spcAft>
                <a:spcPts val="1138"/>
              </a:spcAft>
              <a:buNone/>
            </a:pPr>
            <a:endParaRPr lang="en-US" sz="2400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Assign the variables to registers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a ← r0, b ← r1, c ← r2, d ← r3</a:t>
            </a:r>
          </a:p>
        </p:txBody>
      </p:sp>
      <p:sp>
        <p:nvSpPr>
          <p:cNvPr id="4" name="Freeform 3"/>
          <p:cNvSpPr/>
          <p:nvPr/>
        </p:nvSpPr>
        <p:spPr>
          <a:xfrm>
            <a:off x="4146666" y="2160589"/>
            <a:ext cx="3092334" cy="13668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>
                <a:latin typeface="Arial" pitchFamily="18"/>
                <a:ea typeface="Microsoft YaHei" pitchFamily="2"/>
                <a:cs typeface="Mangal" pitchFamily="2"/>
              </a:rPr>
              <a:t>a = 3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>
                <a:latin typeface="Arial" pitchFamily="18"/>
                <a:ea typeface="Microsoft YaHei" pitchFamily="2"/>
                <a:cs typeface="Mangal" pitchFamily="2"/>
              </a:rPr>
              <a:t>b = 5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>
                <a:latin typeface="Arial" pitchFamily="18"/>
                <a:ea typeface="Microsoft YaHei" pitchFamily="2"/>
                <a:cs typeface="Mangal" pitchFamily="2"/>
              </a:rPr>
              <a:t>c = a  * b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>
                <a:latin typeface="Arial" pitchFamily="18"/>
                <a:ea typeface="Microsoft YaHei" pitchFamily="2"/>
                <a:cs typeface="Mangal" pitchFamily="2"/>
              </a:rPr>
              <a:t>d = c mod 5</a:t>
            </a:r>
          </a:p>
        </p:txBody>
      </p:sp>
      <p:sp>
        <p:nvSpPr>
          <p:cNvPr id="5" name="Freeform 4"/>
          <p:cNvSpPr/>
          <p:nvPr/>
        </p:nvSpPr>
        <p:spPr>
          <a:xfrm>
            <a:off x="4144872" y="4956176"/>
            <a:ext cx="3094129" cy="13684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>
                <a:latin typeface="Arial" pitchFamily="18"/>
                <a:ea typeface="Microsoft YaHei" pitchFamily="2"/>
                <a:cs typeface="Mangal" pitchFamily="2"/>
              </a:rPr>
              <a:t>mov r0, 3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>
                <a:latin typeface="Arial" pitchFamily="18"/>
                <a:ea typeface="Microsoft YaHei" pitchFamily="2"/>
                <a:cs typeface="Mangal" pitchFamily="2"/>
              </a:rPr>
              <a:t>mov r1, 5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>
                <a:latin typeface="Arial" pitchFamily="18"/>
                <a:ea typeface="Microsoft YaHei" pitchFamily="2"/>
                <a:cs typeface="Mangal" pitchFamily="2"/>
              </a:rPr>
              <a:t>mul r2, r0, r1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>
                <a:latin typeface="Arial" pitchFamily="18"/>
                <a:ea typeface="Microsoft YaHei" pitchFamily="2"/>
                <a:cs typeface="Mangal" pitchFamily="2"/>
              </a:rPr>
              <a:t>mod r3, r2, 5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478BEBE2-02F4-4B01-B711-40678832738E}" type="slidenum">
              <a:rPr/>
              <a:pPr>
                <a:defRPr/>
              </a:pPr>
              <a:t>38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206376"/>
            <a:ext cx="87630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Compare Instruction</a:t>
            </a:r>
          </a:p>
        </p:txBody>
      </p:sp>
      <p:sp>
        <p:nvSpPr>
          <p:cNvPr id="62469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752600" y="1371601"/>
            <a:ext cx="86106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Compare 3 and 5, and print the value of </a:t>
            </a:r>
            <a:br>
              <a:rPr lang="en-US" dirty="0">
                <a:ea typeface="Microsoft YaHei"/>
              </a:rPr>
            </a:br>
            <a:r>
              <a:rPr lang="en-US" dirty="0">
                <a:ea typeface="Microsoft YaHei"/>
              </a:rPr>
              <a:t>the flags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endParaRPr lang="en-US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endParaRPr lang="en-US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endParaRPr lang="en-US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endParaRPr lang="en-US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 err="1">
                <a:ea typeface="Microsoft YaHei"/>
              </a:rPr>
              <a:t>flags.E</a:t>
            </a:r>
            <a:r>
              <a:rPr lang="en-US" dirty="0">
                <a:ea typeface="Microsoft YaHei"/>
              </a:rPr>
              <a:t> = 0, </a:t>
            </a:r>
            <a:r>
              <a:rPr lang="en-US" dirty="0" err="1">
                <a:ea typeface="Microsoft YaHei"/>
              </a:rPr>
              <a:t>flags.GT</a:t>
            </a:r>
            <a:r>
              <a:rPr lang="en-US" dirty="0">
                <a:ea typeface="Microsoft YaHei"/>
              </a:rPr>
              <a:t> = 0</a:t>
            </a:r>
          </a:p>
        </p:txBody>
      </p:sp>
      <p:sp>
        <p:nvSpPr>
          <p:cNvPr id="4" name="Freeform 3"/>
          <p:cNvSpPr/>
          <p:nvPr/>
        </p:nvSpPr>
        <p:spPr>
          <a:xfrm>
            <a:off x="4724400" y="2209801"/>
            <a:ext cx="2735262" cy="13668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a = 3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b = 5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compare a and b</a:t>
            </a:r>
          </a:p>
        </p:txBody>
      </p:sp>
      <p:sp>
        <p:nvSpPr>
          <p:cNvPr id="5" name="Freeform 4"/>
          <p:cNvSpPr/>
          <p:nvPr/>
        </p:nvSpPr>
        <p:spPr>
          <a:xfrm>
            <a:off x="4724400" y="3863975"/>
            <a:ext cx="2735262" cy="10080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>
                <a:latin typeface="Arial" pitchFamily="18"/>
                <a:ea typeface="Microsoft YaHei" pitchFamily="2"/>
                <a:cs typeface="Mangal" pitchFamily="2"/>
              </a:rPr>
              <a:t>mov r0, 3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>
                <a:latin typeface="Arial" pitchFamily="18"/>
                <a:ea typeface="Microsoft YaHei" pitchFamily="2"/>
                <a:cs typeface="Mangal" pitchFamily="2"/>
              </a:rPr>
              <a:t>mov r1, 5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>
                <a:latin typeface="Arial" pitchFamily="18"/>
                <a:ea typeface="Microsoft YaHei" pitchFamily="2"/>
                <a:cs typeface="Mangal" pitchFamily="2"/>
              </a:rPr>
              <a:t>cmp r0, r1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14622057-C2EC-467F-8863-000EC4F7642F}" type="slidenum">
              <a:rPr/>
              <a:pPr>
                <a:defRPr/>
              </a:pPr>
              <a:t>39</a:t>
            </a:fld>
            <a:endParaRPr/>
          </a:p>
        </p:txBody>
      </p:sp>
      <p:sp>
        <p:nvSpPr>
          <p:cNvPr id="63493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752600" y="1371601"/>
            <a:ext cx="87630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Compare 5 and 3, and print the value of </a:t>
            </a:r>
            <a:br>
              <a:rPr lang="en-US" dirty="0">
                <a:ea typeface="Microsoft YaHei"/>
              </a:rPr>
            </a:br>
            <a:r>
              <a:rPr lang="en-US" dirty="0">
                <a:ea typeface="Microsoft YaHei"/>
              </a:rPr>
              <a:t>the flags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endParaRPr lang="en-US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endParaRPr lang="en-US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endParaRPr lang="en-US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endParaRPr lang="en-US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 err="1">
                <a:ea typeface="Microsoft YaHei"/>
              </a:rPr>
              <a:t>flags.E</a:t>
            </a:r>
            <a:r>
              <a:rPr lang="en-US" dirty="0">
                <a:ea typeface="Microsoft YaHei"/>
              </a:rPr>
              <a:t> = 0, </a:t>
            </a:r>
            <a:r>
              <a:rPr lang="en-US" dirty="0" err="1">
                <a:ea typeface="Microsoft YaHei"/>
              </a:rPr>
              <a:t>flags.GT</a:t>
            </a:r>
            <a:r>
              <a:rPr lang="en-US" dirty="0">
                <a:ea typeface="Microsoft YaHei"/>
              </a:rPr>
              <a:t> = 1</a:t>
            </a:r>
          </a:p>
        </p:txBody>
      </p:sp>
      <p:sp>
        <p:nvSpPr>
          <p:cNvPr id="4" name="Freeform 3"/>
          <p:cNvSpPr/>
          <p:nvPr/>
        </p:nvSpPr>
        <p:spPr>
          <a:xfrm>
            <a:off x="4656138" y="2438401"/>
            <a:ext cx="2735262" cy="13668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a = 5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b = 3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compare a and b</a:t>
            </a:r>
          </a:p>
        </p:txBody>
      </p:sp>
      <p:sp>
        <p:nvSpPr>
          <p:cNvPr id="5" name="Freeform 4"/>
          <p:cNvSpPr/>
          <p:nvPr/>
        </p:nvSpPr>
        <p:spPr>
          <a:xfrm>
            <a:off x="4656138" y="4016375"/>
            <a:ext cx="2735262" cy="10080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>
                <a:latin typeface="Arial" pitchFamily="18"/>
                <a:ea typeface="Microsoft YaHei" pitchFamily="2"/>
                <a:cs typeface="Mangal" pitchFamily="2"/>
              </a:rPr>
              <a:t>mov r0, 5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>
                <a:latin typeface="Arial" pitchFamily="18"/>
                <a:ea typeface="Microsoft YaHei" pitchFamily="2"/>
                <a:cs typeface="Mangal" pitchFamily="2"/>
              </a:rPr>
              <a:t>mov r1, 3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>
                <a:latin typeface="Arial" pitchFamily="18"/>
                <a:ea typeface="Microsoft YaHei" pitchFamily="2"/>
                <a:cs typeface="Mangal" pitchFamily="2"/>
              </a:rPr>
              <a:t>cmp r0, r1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52600" y="76201"/>
            <a:ext cx="8763000" cy="9366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Compare Instruction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C7ECFE0B-7F5F-4898-975F-840EFF1947DD}" type="slidenum">
              <a:rPr/>
              <a:pPr>
                <a:defRPr/>
              </a:pPr>
              <a:t>4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206376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schemeClr val="tx1"/>
                </a:solidFill>
              </a:rPr>
              <a:t>What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is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Assembly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Language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828800" y="1752600"/>
            <a:ext cx="8483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1800" marR="0" lvl="0" indent="-323850" algn="l" rtl="0" eaLnBrk="0" fontAlgn="base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1pPr>
            <a:lvl2pPr marL="863600" marR="0" lvl="1" indent="-323850" algn="l" rtl="0" eaLnBrk="0" fontAlgn="base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2pPr>
            <a:lvl3pPr marL="1295400" marR="0" lvl="2" indent="-287338" algn="l" rtl="0" eaLnBrk="0" fontAlgn="base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3pPr>
            <a:lvl4pPr marL="1728000" marR="0" lvl="3" indent="-216000" algn="l" rtl="0" eaLnBrk="0" fontAlgn="base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4pPr>
            <a:lvl5pPr marL="2160000" marR="0" lvl="4" indent="-216000" algn="l" rtl="0" eaLnBrk="0" fontAlgn="base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5pPr>
            <a:lvl6pPr marL="2514600" marR="0" lvl="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6pPr>
            <a:lvl7pPr marL="2971800" marR="0" lvl="6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7pPr>
            <a:lvl8pPr marL="3429000" marR="0" lvl="7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8pPr>
            <a:lvl9pPr marL="3886200" marR="0" lvl="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9pPr>
          </a:lstStyle>
          <a:p>
            <a:pPr marL="576263" lvl="1" indent="-274320" eaLnBrk="1" fontAlgn="auto">
              <a:spcBef>
                <a:spcPct val="0"/>
              </a:spcBef>
              <a:spcAft>
                <a:spcPts val="1138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300" dirty="0"/>
              <a:t>A </a:t>
            </a:r>
            <a:r>
              <a:rPr lang="en-US" sz="2300" dirty="0">
                <a:solidFill>
                  <a:srgbClr val="FF0000"/>
                </a:solidFill>
              </a:rPr>
              <a:t>low level programming language </a:t>
            </a:r>
            <a:r>
              <a:rPr lang="en-US" sz="2300" dirty="0"/>
              <a:t>uses simple statements that correspond to typically just one machine instruction. These languages are specific to the ISA.</a:t>
            </a:r>
          </a:p>
          <a:p>
            <a:pPr marL="576263" lvl="1" indent="-274320" eaLnBrk="1" fontAlgn="auto">
              <a:spcBef>
                <a:spcPct val="0"/>
              </a:spcBef>
              <a:spcAft>
                <a:spcPts val="1138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300" dirty="0"/>
              <a:t>The term 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US" sz="2300" dirty="0">
                <a:solidFill>
                  <a:srgbClr val="008000"/>
                </a:solidFill>
              </a:rPr>
              <a:t>assembly language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</a:rPr>
              <a:t>” </a:t>
            </a:r>
            <a:r>
              <a:rPr lang="en-US" sz="2300" dirty="0"/>
              <a:t>refers to a family of low-level programming languages that are specific to an ISA. They have a generic structure that consists of a sequence of assembly statements. </a:t>
            </a:r>
          </a:p>
          <a:p>
            <a:pPr marL="576263" lvl="1" indent="-274320" eaLnBrk="1" fontAlgn="auto">
              <a:spcBef>
                <a:spcPct val="0"/>
              </a:spcBef>
              <a:spcAft>
                <a:spcPts val="1138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300" dirty="0"/>
              <a:t>Typically, each assembly statement has </a:t>
            </a:r>
            <a:r>
              <a:rPr lang="en-US" sz="2300" dirty="0">
                <a:solidFill>
                  <a:srgbClr val="FF0000"/>
                </a:solidFill>
              </a:rPr>
              <a:t>two parts</a:t>
            </a:r>
            <a:r>
              <a:rPr lang="en-US" sz="2300" dirty="0"/>
              <a:t>: (1) an instruction code that is a mnemonic for a basic machine instruction, and (2) and a list of operands.</a:t>
            </a:r>
            <a:endParaRPr lang="en-US" sz="2300" dirty="0"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4715875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C9621A4B-4953-422B-BBAF-57A27028A4AF}" type="slidenum">
              <a:rPr/>
              <a:pPr>
                <a:defRPr/>
              </a:pPr>
              <a:t>40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Compare Instruction</a:t>
            </a:r>
          </a:p>
        </p:txBody>
      </p:sp>
      <p:sp>
        <p:nvSpPr>
          <p:cNvPr id="64517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570038"/>
            <a:ext cx="88392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Compare 5 and 5, and print the value of </a:t>
            </a:r>
            <a:br>
              <a:rPr lang="en-US" dirty="0">
                <a:ea typeface="Microsoft YaHei"/>
              </a:rPr>
            </a:br>
            <a:r>
              <a:rPr lang="en-US" dirty="0">
                <a:ea typeface="Microsoft YaHei"/>
              </a:rPr>
              <a:t>the flags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endParaRPr lang="en-US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endParaRPr lang="en-US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endParaRPr lang="en-US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endParaRPr lang="en-US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 err="1">
                <a:ea typeface="Microsoft YaHei"/>
              </a:rPr>
              <a:t>flags.E</a:t>
            </a:r>
            <a:r>
              <a:rPr lang="en-US" dirty="0">
                <a:ea typeface="Microsoft YaHei"/>
              </a:rPr>
              <a:t> = 1, </a:t>
            </a:r>
            <a:r>
              <a:rPr lang="en-US" dirty="0" err="1">
                <a:ea typeface="Microsoft YaHei"/>
              </a:rPr>
              <a:t>flags.GT</a:t>
            </a:r>
            <a:r>
              <a:rPr lang="en-US" dirty="0">
                <a:ea typeface="Microsoft YaHei"/>
              </a:rPr>
              <a:t> = 0</a:t>
            </a:r>
          </a:p>
        </p:txBody>
      </p:sp>
      <p:sp>
        <p:nvSpPr>
          <p:cNvPr id="4" name="Freeform 3"/>
          <p:cNvSpPr/>
          <p:nvPr/>
        </p:nvSpPr>
        <p:spPr>
          <a:xfrm>
            <a:off x="4351338" y="2443164"/>
            <a:ext cx="2735262" cy="13668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a = 5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b = 5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compare a and b</a:t>
            </a:r>
          </a:p>
        </p:txBody>
      </p:sp>
      <p:sp>
        <p:nvSpPr>
          <p:cNvPr id="5" name="Freeform 4"/>
          <p:cNvSpPr/>
          <p:nvPr/>
        </p:nvSpPr>
        <p:spPr>
          <a:xfrm>
            <a:off x="4351338" y="4010902"/>
            <a:ext cx="2735262" cy="10080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>
                <a:latin typeface="Arial" pitchFamily="18"/>
                <a:ea typeface="Microsoft YaHei" pitchFamily="2"/>
                <a:cs typeface="Mangal" pitchFamily="2"/>
              </a:rPr>
              <a:t>mov r0, 5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>
                <a:latin typeface="Arial" pitchFamily="18"/>
                <a:ea typeface="Microsoft YaHei" pitchFamily="2"/>
                <a:cs typeface="Mangal" pitchFamily="2"/>
              </a:rPr>
              <a:t>mov r1, 5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>
                <a:latin typeface="Arial" pitchFamily="18"/>
                <a:ea typeface="Microsoft YaHei" pitchFamily="2"/>
                <a:cs typeface="Mangal" pitchFamily="2"/>
              </a:rPr>
              <a:t>cmp r0, r1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A4260001-FE94-4484-B4D1-F1F7C2AF64A1}" type="slidenum">
              <a:rPr/>
              <a:pPr>
                <a:defRPr/>
              </a:pPr>
              <a:t>41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Example with Division</a:t>
            </a:r>
          </a:p>
        </p:txBody>
      </p:sp>
      <p:sp>
        <p:nvSpPr>
          <p:cNvPr id="65541" name="AutoShape 4"/>
          <p:cNvSpPr>
            <a:spLocks noChangeAspect="1" noChangeArrowheads="1" noTextEdit="1"/>
          </p:cNvSpPr>
          <p:nvPr/>
        </p:nvSpPr>
        <p:spPr bwMode="auto">
          <a:xfrm>
            <a:off x="2286000" y="2087562"/>
            <a:ext cx="7415212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2513012" y="2597150"/>
            <a:ext cx="695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Write assembly code in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SimpleRisc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to compute: 31 / 29 - 50, and save the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result in 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Answer:</a:t>
            </a:r>
          </a:p>
        </p:txBody>
      </p:sp>
      <p:grpSp>
        <p:nvGrpSpPr>
          <p:cNvPr id="65544" name="Group 17"/>
          <p:cNvGrpSpPr>
            <a:grpSpLocks/>
          </p:cNvGrpSpPr>
          <p:nvPr/>
        </p:nvGrpSpPr>
        <p:grpSpPr bwMode="auto">
          <a:xfrm>
            <a:off x="2286000" y="2076452"/>
            <a:ext cx="7346950" cy="3324225"/>
            <a:chOff x="1528763" y="2076449"/>
            <a:chExt cx="7346950" cy="3323549"/>
          </a:xfrm>
        </p:grpSpPr>
        <p:sp>
          <p:nvSpPr>
            <p:cNvPr id="65567" name="Line 11"/>
            <p:cNvSpPr>
              <a:spLocks noChangeShapeType="1"/>
            </p:cNvSpPr>
            <p:nvPr/>
          </p:nvSpPr>
          <p:spPr bwMode="auto">
            <a:xfrm>
              <a:off x="1528763" y="2076450"/>
              <a:ext cx="7346950" cy="0"/>
            </a:xfrm>
            <a:prstGeom prst="line">
              <a:avLst/>
            </a:prstGeom>
            <a:noFill/>
            <a:ln w="9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568" name="Group 16"/>
            <p:cNvGrpSpPr>
              <a:grpSpLocks/>
            </p:cNvGrpSpPr>
            <p:nvPr/>
          </p:nvGrpSpPr>
          <p:grpSpPr bwMode="auto">
            <a:xfrm>
              <a:off x="1528763" y="2076449"/>
              <a:ext cx="7346950" cy="3323549"/>
              <a:chOff x="1528763" y="2076450"/>
              <a:chExt cx="7346950" cy="1481138"/>
            </a:xfrm>
          </p:grpSpPr>
          <p:sp>
            <p:nvSpPr>
              <p:cNvPr id="65569" name="Line 12"/>
              <p:cNvSpPr>
                <a:spLocks noChangeShapeType="1"/>
              </p:cNvSpPr>
              <p:nvPr/>
            </p:nvSpPr>
            <p:spPr bwMode="auto">
              <a:xfrm flipV="1">
                <a:off x="1528763" y="2076450"/>
                <a:ext cx="0" cy="1481138"/>
              </a:xfrm>
              <a:prstGeom prst="line">
                <a:avLst/>
              </a:prstGeom>
              <a:noFill/>
              <a:ln w="9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0" name="Line 13"/>
              <p:cNvSpPr>
                <a:spLocks noChangeShapeType="1"/>
              </p:cNvSpPr>
              <p:nvPr/>
            </p:nvSpPr>
            <p:spPr bwMode="auto">
              <a:xfrm flipV="1">
                <a:off x="8875713" y="2076450"/>
                <a:ext cx="0" cy="1481138"/>
              </a:xfrm>
              <a:prstGeom prst="line">
                <a:avLst/>
              </a:prstGeom>
              <a:noFill/>
              <a:ln w="9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1" name="Line 14"/>
              <p:cNvSpPr>
                <a:spLocks noChangeShapeType="1"/>
              </p:cNvSpPr>
              <p:nvPr/>
            </p:nvSpPr>
            <p:spPr bwMode="auto">
              <a:xfrm>
                <a:off x="1528763" y="3557588"/>
                <a:ext cx="7346950" cy="0"/>
              </a:xfrm>
              <a:prstGeom prst="line">
                <a:avLst/>
              </a:prstGeom>
              <a:noFill/>
              <a:ln w="9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5545" name="Group 18"/>
          <p:cNvGrpSpPr>
            <a:grpSpLocks noChangeAspect="1"/>
          </p:cNvGrpSpPr>
          <p:nvPr/>
        </p:nvGrpSpPr>
        <p:grpSpPr bwMode="auto">
          <a:xfrm>
            <a:off x="2517775" y="3770312"/>
            <a:ext cx="6940550" cy="1335088"/>
            <a:chOff x="1091" y="2350"/>
            <a:chExt cx="4372" cy="841"/>
          </a:xfrm>
        </p:grpSpPr>
        <p:sp>
          <p:nvSpPr>
            <p:cNvPr id="6554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091" y="2350"/>
              <a:ext cx="4372" cy="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7" name="Line 19"/>
            <p:cNvSpPr>
              <a:spLocks noChangeShapeType="1"/>
            </p:cNvSpPr>
            <p:nvPr/>
          </p:nvSpPr>
          <p:spPr bwMode="auto">
            <a:xfrm>
              <a:off x="1109" y="2448"/>
              <a:ext cx="1748" cy="0"/>
            </a:xfrm>
            <a:prstGeom prst="line">
              <a:avLst/>
            </a:prstGeom>
            <a:noFill/>
            <a:ln w="9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8" name="Rectangle 20"/>
            <p:cNvSpPr>
              <a:spLocks noChangeArrowheads="1"/>
            </p:cNvSpPr>
            <p:nvPr/>
          </p:nvSpPr>
          <p:spPr bwMode="auto">
            <a:xfrm>
              <a:off x="2911" y="2355"/>
              <a:ext cx="72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1" dirty="0" err="1">
                  <a:solidFill>
                    <a:srgbClr val="1A1B1C"/>
                  </a:solidFill>
                  <a:latin typeface="Courier New" pitchFamily="49" charset="0"/>
                  <a:cs typeface="Courier New" pitchFamily="49" charset="0"/>
                </a:rPr>
                <a:t>SimpleRisc</a:t>
              </a:r>
              <a:endParaRPr lang="en-US" sz="1500" i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5549" name="Line 21"/>
            <p:cNvSpPr>
              <a:spLocks noChangeShapeType="1"/>
            </p:cNvSpPr>
            <p:nvPr/>
          </p:nvSpPr>
          <p:spPr bwMode="auto">
            <a:xfrm>
              <a:off x="3691" y="2448"/>
              <a:ext cx="1749" cy="0"/>
            </a:xfrm>
            <a:prstGeom prst="line">
              <a:avLst/>
            </a:prstGeom>
            <a:noFill/>
            <a:ln w="9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0" name="Line 22"/>
            <p:cNvSpPr>
              <a:spLocks noChangeShapeType="1"/>
            </p:cNvSpPr>
            <p:nvPr/>
          </p:nvSpPr>
          <p:spPr bwMode="auto">
            <a:xfrm flipV="1">
              <a:off x="1109" y="2448"/>
              <a:ext cx="0" cy="44"/>
            </a:xfrm>
            <a:prstGeom prst="line">
              <a:avLst/>
            </a:prstGeom>
            <a:noFill/>
            <a:ln w="9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Line 23"/>
            <p:cNvSpPr>
              <a:spLocks noChangeShapeType="1"/>
            </p:cNvSpPr>
            <p:nvPr/>
          </p:nvSpPr>
          <p:spPr bwMode="auto">
            <a:xfrm flipV="1">
              <a:off x="5440" y="2448"/>
              <a:ext cx="0" cy="44"/>
            </a:xfrm>
            <a:prstGeom prst="line">
              <a:avLst/>
            </a:prstGeom>
            <a:noFill/>
            <a:ln w="9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2" name="Line 24"/>
            <p:cNvSpPr>
              <a:spLocks noChangeShapeType="1"/>
            </p:cNvSpPr>
            <p:nvPr/>
          </p:nvSpPr>
          <p:spPr bwMode="auto">
            <a:xfrm flipV="1">
              <a:off x="1109" y="2492"/>
              <a:ext cx="0" cy="159"/>
            </a:xfrm>
            <a:prstGeom prst="line">
              <a:avLst/>
            </a:prstGeom>
            <a:noFill/>
            <a:ln w="9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3" name="Rectangle 25"/>
            <p:cNvSpPr>
              <a:spLocks noChangeArrowheads="1"/>
            </p:cNvSpPr>
            <p:nvPr/>
          </p:nvSpPr>
          <p:spPr bwMode="auto">
            <a:xfrm>
              <a:off x="1153" y="2483"/>
              <a:ext cx="82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 dirty="0" err="1">
                  <a:solidFill>
                    <a:srgbClr val="1A1B1C"/>
                  </a:solidFill>
                  <a:latin typeface="Courier New" pitchFamily="49" charset="0"/>
                  <a:cs typeface="Courier New" pitchFamily="49" charset="0"/>
                </a:rPr>
                <a:t>mov</a:t>
              </a:r>
              <a:r>
                <a:rPr lang="en-US" sz="1700" i="1" dirty="0">
                  <a:solidFill>
                    <a:srgbClr val="1A1B1C"/>
                  </a:solidFill>
                  <a:latin typeface="Courier New" pitchFamily="49" charset="0"/>
                  <a:cs typeface="Courier New" pitchFamily="49" charset="0"/>
                </a:rPr>
                <a:t> r1, 31</a:t>
              </a:r>
              <a:endParaRPr lang="en-US" i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5554" name="Line 26"/>
            <p:cNvSpPr>
              <a:spLocks noChangeShapeType="1"/>
            </p:cNvSpPr>
            <p:nvPr/>
          </p:nvSpPr>
          <p:spPr bwMode="auto">
            <a:xfrm flipV="1">
              <a:off x="5440" y="2492"/>
              <a:ext cx="0" cy="159"/>
            </a:xfrm>
            <a:prstGeom prst="line">
              <a:avLst/>
            </a:prstGeom>
            <a:noFill/>
            <a:ln w="9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5" name="Line 27"/>
            <p:cNvSpPr>
              <a:spLocks noChangeShapeType="1"/>
            </p:cNvSpPr>
            <p:nvPr/>
          </p:nvSpPr>
          <p:spPr bwMode="auto">
            <a:xfrm flipV="1">
              <a:off x="1109" y="2651"/>
              <a:ext cx="0" cy="151"/>
            </a:xfrm>
            <a:prstGeom prst="line">
              <a:avLst/>
            </a:prstGeom>
            <a:noFill/>
            <a:ln w="9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6" name="Rectangle 28"/>
            <p:cNvSpPr>
              <a:spLocks noChangeArrowheads="1"/>
            </p:cNvSpPr>
            <p:nvPr/>
          </p:nvSpPr>
          <p:spPr bwMode="auto">
            <a:xfrm>
              <a:off x="1153" y="2643"/>
              <a:ext cx="82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 dirty="0" err="1">
                  <a:solidFill>
                    <a:srgbClr val="1A1B1C"/>
                  </a:solidFill>
                  <a:latin typeface="Courier New" pitchFamily="49" charset="0"/>
                  <a:cs typeface="Courier New" pitchFamily="49" charset="0"/>
                </a:rPr>
                <a:t>mov</a:t>
              </a:r>
              <a:r>
                <a:rPr lang="en-US" sz="1700" i="1" dirty="0">
                  <a:solidFill>
                    <a:srgbClr val="1A1B1C"/>
                  </a:solidFill>
                  <a:latin typeface="Courier New" pitchFamily="49" charset="0"/>
                  <a:cs typeface="Courier New" pitchFamily="49" charset="0"/>
                </a:rPr>
                <a:t> r2, 29</a:t>
              </a:r>
              <a:endParaRPr lang="en-US" i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5557" name="Line 29"/>
            <p:cNvSpPr>
              <a:spLocks noChangeShapeType="1"/>
            </p:cNvSpPr>
            <p:nvPr/>
          </p:nvSpPr>
          <p:spPr bwMode="auto">
            <a:xfrm flipV="1">
              <a:off x="5440" y="2651"/>
              <a:ext cx="0" cy="151"/>
            </a:xfrm>
            <a:prstGeom prst="line">
              <a:avLst/>
            </a:prstGeom>
            <a:noFill/>
            <a:ln w="9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8" name="Line 30"/>
            <p:cNvSpPr>
              <a:spLocks noChangeShapeType="1"/>
            </p:cNvSpPr>
            <p:nvPr/>
          </p:nvSpPr>
          <p:spPr bwMode="auto">
            <a:xfrm flipV="1">
              <a:off x="1109" y="2802"/>
              <a:ext cx="0" cy="160"/>
            </a:xfrm>
            <a:prstGeom prst="line">
              <a:avLst/>
            </a:prstGeom>
            <a:noFill/>
            <a:ln w="9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9" name="Rectangle 31"/>
            <p:cNvSpPr>
              <a:spLocks noChangeArrowheads="1"/>
            </p:cNvSpPr>
            <p:nvPr/>
          </p:nvSpPr>
          <p:spPr bwMode="auto">
            <a:xfrm>
              <a:off x="1153" y="2802"/>
              <a:ext cx="115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 dirty="0">
                  <a:solidFill>
                    <a:srgbClr val="1A1B1C"/>
                  </a:solidFill>
                  <a:latin typeface="Courier New" pitchFamily="49" charset="0"/>
                  <a:cs typeface="Courier New" pitchFamily="49" charset="0"/>
                </a:rPr>
                <a:t>div r3, r1, r2</a:t>
              </a:r>
              <a:endParaRPr lang="en-US" i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5560" name="Line 32"/>
            <p:cNvSpPr>
              <a:spLocks noChangeShapeType="1"/>
            </p:cNvSpPr>
            <p:nvPr/>
          </p:nvSpPr>
          <p:spPr bwMode="auto">
            <a:xfrm flipV="1">
              <a:off x="5440" y="2802"/>
              <a:ext cx="0" cy="160"/>
            </a:xfrm>
            <a:prstGeom prst="line">
              <a:avLst/>
            </a:prstGeom>
            <a:noFill/>
            <a:ln w="9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1" name="Line 33"/>
            <p:cNvSpPr>
              <a:spLocks noChangeShapeType="1"/>
            </p:cNvSpPr>
            <p:nvPr/>
          </p:nvSpPr>
          <p:spPr bwMode="auto">
            <a:xfrm flipV="1">
              <a:off x="1109" y="2962"/>
              <a:ext cx="0" cy="159"/>
            </a:xfrm>
            <a:prstGeom prst="line">
              <a:avLst/>
            </a:prstGeom>
            <a:noFill/>
            <a:ln w="9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Rectangle 34"/>
            <p:cNvSpPr>
              <a:spLocks noChangeArrowheads="1"/>
            </p:cNvSpPr>
            <p:nvPr/>
          </p:nvSpPr>
          <p:spPr bwMode="auto">
            <a:xfrm>
              <a:off x="1153" y="2962"/>
              <a:ext cx="115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 dirty="0">
                  <a:solidFill>
                    <a:srgbClr val="1A1B1C"/>
                  </a:solidFill>
                  <a:latin typeface="Courier New" pitchFamily="49" charset="0"/>
                  <a:cs typeface="Courier New" pitchFamily="49" charset="0"/>
                </a:rPr>
                <a:t>sub r4, r3, 50</a:t>
              </a:r>
              <a:endParaRPr lang="en-US" i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5563" name="Line 35"/>
            <p:cNvSpPr>
              <a:spLocks noChangeShapeType="1"/>
            </p:cNvSpPr>
            <p:nvPr/>
          </p:nvSpPr>
          <p:spPr bwMode="auto">
            <a:xfrm flipV="1">
              <a:off x="5440" y="2962"/>
              <a:ext cx="0" cy="159"/>
            </a:xfrm>
            <a:prstGeom prst="line">
              <a:avLst/>
            </a:prstGeom>
            <a:noFill/>
            <a:ln w="9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Line 36"/>
            <p:cNvSpPr>
              <a:spLocks noChangeShapeType="1"/>
            </p:cNvSpPr>
            <p:nvPr/>
          </p:nvSpPr>
          <p:spPr bwMode="auto">
            <a:xfrm flipV="1">
              <a:off x="1109" y="3121"/>
              <a:ext cx="0" cy="45"/>
            </a:xfrm>
            <a:prstGeom prst="line">
              <a:avLst/>
            </a:prstGeom>
            <a:noFill/>
            <a:ln w="9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5" name="Line 37"/>
            <p:cNvSpPr>
              <a:spLocks noChangeShapeType="1"/>
            </p:cNvSpPr>
            <p:nvPr/>
          </p:nvSpPr>
          <p:spPr bwMode="auto">
            <a:xfrm flipV="1">
              <a:off x="5440" y="3121"/>
              <a:ext cx="0" cy="45"/>
            </a:xfrm>
            <a:prstGeom prst="line">
              <a:avLst/>
            </a:prstGeom>
            <a:noFill/>
            <a:ln w="9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6" name="Line 38"/>
            <p:cNvSpPr>
              <a:spLocks noChangeShapeType="1"/>
            </p:cNvSpPr>
            <p:nvPr/>
          </p:nvSpPr>
          <p:spPr bwMode="auto">
            <a:xfrm>
              <a:off x="1109" y="3166"/>
              <a:ext cx="4331" cy="0"/>
            </a:xfrm>
            <a:prstGeom prst="line">
              <a:avLst/>
            </a:prstGeom>
            <a:noFill/>
            <a:ln w="9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322F912F-BDE1-4274-B9BD-3DD5D9340612}" type="slidenum">
              <a:rPr/>
              <a:pPr>
                <a:defRPr/>
              </a:pPr>
              <a:t>42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762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schemeClr val="tx1"/>
                </a:solidFill>
              </a:rPr>
              <a:t>Logical</a:t>
            </a:r>
            <a:r>
              <a:rPr lang="fr-FR" dirty="0">
                <a:solidFill>
                  <a:schemeClr val="tx1"/>
                </a:solidFill>
              </a:rPr>
              <a:t> Instructions</a:t>
            </a:r>
          </a:p>
        </p:txBody>
      </p:sp>
      <p:sp>
        <p:nvSpPr>
          <p:cNvPr id="66565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905000" y="3237055"/>
            <a:ext cx="7416800" cy="29575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The second argument can either be a register or an immediate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58445" y="1845600"/>
            <a:ext cx="4108267" cy="1108075"/>
            <a:chOff x="3270251" y="1828800"/>
            <a:chExt cx="4108267" cy="1108075"/>
          </a:xfrm>
        </p:grpSpPr>
        <p:sp>
          <p:nvSpPr>
            <p:cNvPr id="66592" name="Line 53"/>
            <p:cNvSpPr>
              <a:spLocks noChangeShapeType="1"/>
            </p:cNvSpPr>
            <p:nvPr/>
          </p:nvSpPr>
          <p:spPr bwMode="auto">
            <a:xfrm>
              <a:off x="3270251" y="1828800"/>
              <a:ext cx="4071938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3" name="Freeform 54"/>
            <p:cNvSpPr>
              <a:spLocks noEditPoints="1"/>
            </p:cNvSpPr>
            <p:nvPr/>
          </p:nvSpPr>
          <p:spPr bwMode="auto">
            <a:xfrm flipH="1">
              <a:off x="3276600" y="1878012"/>
              <a:ext cx="45719" cy="1004887"/>
            </a:xfrm>
            <a:custGeom>
              <a:avLst/>
              <a:gdLst>
                <a:gd name="T0" fmla="*/ 154 h 92"/>
                <a:gd name="T1" fmla="*/ 0 h 92"/>
                <a:gd name="T2" fmla="*/ 308 h 92"/>
                <a:gd name="T3" fmla="*/ 154 h 92"/>
                <a:gd name="T4" fmla="*/ 471 h 92"/>
                <a:gd name="T5" fmla="*/ 317 h 92"/>
                <a:gd name="T6" fmla="*/ 634 h 92"/>
                <a:gd name="T7" fmla="*/ 480 h 92"/>
                <a:gd name="T8" fmla="*/ 788 h 92"/>
                <a:gd name="T9" fmla="*/ 634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</a:gdLst>
              <a:ahLst/>
              <a:cxnLst>
                <a:cxn ang="T10">
                  <a:pos x="0" y="T0"/>
                </a:cxn>
                <a:cxn ang="T11">
                  <a:pos x="0" y="T1"/>
                </a:cxn>
                <a:cxn ang="T12">
                  <a:pos x="0" y="T2"/>
                </a:cxn>
                <a:cxn ang="T13">
                  <a:pos x="0" y="T3"/>
                </a:cxn>
                <a:cxn ang="T14">
                  <a:pos x="0" y="T4"/>
                </a:cxn>
                <a:cxn ang="T15">
                  <a:pos x="0" y="T5"/>
                </a:cxn>
                <a:cxn ang="T16">
                  <a:pos x="0" y="T6"/>
                </a:cxn>
                <a:cxn ang="T17">
                  <a:pos x="0" y="T7"/>
                </a:cxn>
                <a:cxn ang="T18">
                  <a:pos x="0" y="T8"/>
                </a:cxn>
                <a:cxn ang="T19">
                  <a:pos x="0" y="T9"/>
                </a:cxn>
              </a:cxnLst>
              <a:rect l="0" t="0" r="r" b="b"/>
              <a:pathLst>
                <a:path h="92">
                  <a:moveTo>
                    <a:pt x="0" y="18"/>
                  </a:moveTo>
                  <a:lnTo>
                    <a:pt x="0" y="0"/>
                  </a:lnTo>
                  <a:moveTo>
                    <a:pt x="0" y="36"/>
                  </a:moveTo>
                  <a:lnTo>
                    <a:pt x="0" y="18"/>
                  </a:lnTo>
                  <a:moveTo>
                    <a:pt x="0" y="55"/>
                  </a:moveTo>
                  <a:lnTo>
                    <a:pt x="0" y="37"/>
                  </a:lnTo>
                  <a:moveTo>
                    <a:pt x="0" y="74"/>
                  </a:moveTo>
                  <a:lnTo>
                    <a:pt x="0" y="56"/>
                  </a:lnTo>
                  <a:moveTo>
                    <a:pt x="0" y="92"/>
                  </a:moveTo>
                  <a:lnTo>
                    <a:pt x="0" y="74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94" name="Line 55"/>
            <p:cNvSpPr>
              <a:spLocks noChangeShapeType="1"/>
            </p:cNvSpPr>
            <p:nvPr/>
          </p:nvSpPr>
          <p:spPr bwMode="auto">
            <a:xfrm flipV="1">
              <a:off x="3270251" y="1878013"/>
              <a:ext cx="0" cy="1017587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0" name="Rectangle 61"/>
            <p:cNvSpPr>
              <a:spLocks noChangeArrowheads="1"/>
            </p:cNvSpPr>
            <p:nvPr/>
          </p:nvSpPr>
          <p:spPr bwMode="auto">
            <a:xfrm>
              <a:off x="3392488" y="1878013"/>
              <a:ext cx="106838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and r1, r2, r3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6601" name="Line 62"/>
            <p:cNvSpPr>
              <a:spLocks noChangeShapeType="1"/>
            </p:cNvSpPr>
            <p:nvPr/>
          </p:nvSpPr>
          <p:spPr bwMode="auto">
            <a:xfrm flipV="1">
              <a:off x="5903913" y="1876425"/>
              <a:ext cx="0" cy="2444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2" name="Rectangle 63"/>
            <p:cNvSpPr>
              <a:spLocks noChangeArrowheads="1"/>
            </p:cNvSpPr>
            <p:nvPr/>
          </p:nvSpPr>
          <p:spPr bwMode="auto">
            <a:xfrm>
              <a:off x="6026151" y="1878013"/>
              <a:ext cx="118458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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  <a:sym typeface="MT Symbol" pitchFamily="82" charset="2"/>
                </a:rPr>
                <a:t>&amp;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6603" name="Line 66"/>
            <p:cNvSpPr>
              <a:spLocks noChangeShapeType="1"/>
            </p:cNvSpPr>
            <p:nvPr/>
          </p:nvSpPr>
          <p:spPr bwMode="auto">
            <a:xfrm flipV="1">
              <a:off x="7288213" y="1876425"/>
              <a:ext cx="0" cy="2444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4" name="Line 67"/>
            <p:cNvSpPr>
              <a:spLocks noChangeShapeType="1"/>
            </p:cNvSpPr>
            <p:nvPr/>
          </p:nvSpPr>
          <p:spPr bwMode="auto">
            <a:xfrm flipV="1">
              <a:off x="7342188" y="1876425"/>
              <a:ext cx="0" cy="2444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5" name="Rectangle 68"/>
            <p:cNvSpPr>
              <a:spLocks noChangeArrowheads="1"/>
            </p:cNvSpPr>
            <p:nvPr/>
          </p:nvSpPr>
          <p:spPr bwMode="auto">
            <a:xfrm>
              <a:off x="3392488" y="2135188"/>
              <a:ext cx="9429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1A1B1C"/>
                  </a:solidFill>
                  <a:latin typeface="Times New Roman" pitchFamily="18" charset="0"/>
                </a:rPr>
                <a:t>or r1, r2, r3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6606" name="Line 69"/>
            <p:cNvSpPr>
              <a:spLocks noChangeShapeType="1"/>
            </p:cNvSpPr>
            <p:nvPr/>
          </p:nvSpPr>
          <p:spPr bwMode="auto">
            <a:xfrm flipV="1">
              <a:off x="5903913" y="2135188"/>
              <a:ext cx="0" cy="2444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7" name="Line 72"/>
            <p:cNvSpPr>
              <a:spLocks noChangeShapeType="1"/>
            </p:cNvSpPr>
            <p:nvPr/>
          </p:nvSpPr>
          <p:spPr bwMode="auto">
            <a:xfrm flipV="1">
              <a:off x="7288213" y="2135188"/>
              <a:ext cx="0" cy="2444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8" name="Line 73"/>
            <p:cNvSpPr>
              <a:spLocks noChangeShapeType="1"/>
            </p:cNvSpPr>
            <p:nvPr/>
          </p:nvSpPr>
          <p:spPr bwMode="auto">
            <a:xfrm flipV="1">
              <a:off x="7342188" y="2135188"/>
              <a:ext cx="0" cy="2444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9" name="Rectangle 74"/>
            <p:cNvSpPr>
              <a:spLocks noChangeArrowheads="1"/>
            </p:cNvSpPr>
            <p:nvPr/>
          </p:nvSpPr>
          <p:spPr bwMode="auto">
            <a:xfrm>
              <a:off x="3392488" y="2379663"/>
              <a:ext cx="76041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1A1B1C"/>
                  </a:solidFill>
                  <a:latin typeface="Times New Roman" pitchFamily="18" charset="0"/>
                </a:rPr>
                <a:t>not r1, r2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6610" name="Line 75"/>
            <p:cNvSpPr>
              <a:spLocks noChangeShapeType="1"/>
            </p:cNvSpPr>
            <p:nvPr/>
          </p:nvSpPr>
          <p:spPr bwMode="auto">
            <a:xfrm flipV="1">
              <a:off x="5903913" y="2392363"/>
              <a:ext cx="0" cy="2444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1" name="Line 78"/>
            <p:cNvSpPr>
              <a:spLocks noChangeShapeType="1"/>
            </p:cNvSpPr>
            <p:nvPr/>
          </p:nvSpPr>
          <p:spPr bwMode="auto">
            <a:xfrm flipV="1">
              <a:off x="7288213" y="2392363"/>
              <a:ext cx="0" cy="2444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2" name="Line 79"/>
            <p:cNvSpPr>
              <a:spLocks noChangeShapeType="1"/>
            </p:cNvSpPr>
            <p:nvPr/>
          </p:nvSpPr>
          <p:spPr bwMode="auto">
            <a:xfrm flipV="1">
              <a:off x="7342188" y="2392363"/>
              <a:ext cx="0" cy="24447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3" name="Freeform 80"/>
            <p:cNvSpPr>
              <a:spLocks noEditPoints="1"/>
            </p:cNvSpPr>
            <p:nvPr/>
          </p:nvSpPr>
          <p:spPr bwMode="auto">
            <a:xfrm>
              <a:off x="3278188" y="1876425"/>
              <a:ext cx="4064001" cy="760412"/>
            </a:xfrm>
            <a:custGeom>
              <a:avLst/>
              <a:gdLst>
                <a:gd name="T0" fmla="*/ 0 w 297"/>
                <a:gd name="T1" fmla="*/ 479 h 56"/>
                <a:gd name="T2" fmla="*/ 2539 w 297"/>
                <a:gd name="T3" fmla="*/ 479 h 56"/>
                <a:gd name="T4" fmla="*/ 0 w 297"/>
                <a:gd name="T5" fmla="*/ 316 h 56"/>
                <a:gd name="T6" fmla="*/ 2539 w 297"/>
                <a:gd name="T7" fmla="*/ 316 h 56"/>
                <a:gd name="T8" fmla="*/ 0 w 297"/>
                <a:gd name="T9" fmla="*/ 163 h 56"/>
                <a:gd name="T10" fmla="*/ 2539 w 297"/>
                <a:gd name="T11" fmla="*/ 163 h 56"/>
                <a:gd name="T12" fmla="*/ 0 w 297"/>
                <a:gd name="T13" fmla="*/ 0 h 56"/>
                <a:gd name="T14" fmla="*/ 2539 w 297"/>
                <a:gd name="T15" fmla="*/ 0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7" h="56">
                  <a:moveTo>
                    <a:pt x="0" y="56"/>
                  </a:moveTo>
                  <a:lnTo>
                    <a:pt x="297" y="56"/>
                  </a:lnTo>
                  <a:moveTo>
                    <a:pt x="0" y="37"/>
                  </a:moveTo>
                  <a:lnTo>
                    <a:pt x="297" y="37"/>
                  </a:lnTo>
                  <a:moveTo>
                    <a:pt x="0" y="19"/>
                  </a:moveTo>
                  <a:lnTo>
                    <a:pt x="297" y="19"/>
                  </a:lnTo>
                  <a:moveTo>
                    <a:pt x="0" y="0"/>
                  </a:moveTo>
                  <a:lnTo>
                    <a:pt x="297" y="0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4" name="Line 81"/>
            <p:cNvSpPr>
              <a:spLocks noChangeShapeType="1"/>
            </p:cNvSpPr>
            <p:nvPr/>
          </p:nvSpPr>
          <p:spPr bwMode="auto">
            <a:xfrm flipV="1">
              <a:off x="7288213" y="2636838"/>
              <a:ext cx="0" cy="246062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5" name="Line 82"/>
            <p:cNvSpPr>
              <a:spLocks noChangeShapeType="1"/>
            </p:cNvSpPr>
            <p:nvPr/>
          </p:nvSpPr>
          <p:spPr bwMode="auto">
            <a:xfrm flipV="1">
              <a:off x="7342188" y="2636838"/>
              <a:ext cx="0" cy="246062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6" name="Line 83"/>
            <p:cNvSpPr>
              <a:spLocks noChangeShapeType="1"/>
            </p:cNvSpPr>
            <p:nvPr/>
          </p:nvSpPr>
          <p:spPr bwMode="auto">
            <a:xfrm>
              <a:off x="3270251" y="2882900"/>
              <a:ext cx="4071938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7" name="Line 84"/>
            <p:cNvSpPr>
              <a:spLocks noChangeShapeType="1"/>
            </p:cNvSpPr>
            <p:nvPr/>
          </p:nvSpPr>
          <p:spPr bwMode="auto">
            <a:xfrm>
              <a:off x="3270251" y="2936875"/>
              <a:ext cx="4071938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8" name="Rectangle 63"/>
            <p:cNvSpPr>
              <a:spLocks noChangeArrowheads="1"/>
            </p:cNvSpPr>
            <p:nvPr/>
          </p:nvSpPr>
          <p:spPr bwMode="auto">
            <a:xfrm>
              <a:off x="6026151" y="2146300"/>
              <a:ext cx="10660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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  <a:sym typeface="MT Symbol" pitchFamily="82" charset="2"/>
                </a:rPr>
                <a:t>|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6619" name="Rectangle 63"/>
            <p:cNvSpPr>
              <a:spLocks noChangeArrowheads="1"/>
            </p:cNvSpPr>
            <p:nvPr/>
          </p:nvSpPr>
          <p:spPr bwMode="auto">
            <a:xfrm>
              <a:off x="6026151" y="2392363"/>
              <a:ext cx="88265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sz="16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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  ~ </a:t>
              </a:r>
              <a:r>
                <a:rPr lang="en-US" sz="1600" i="1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6620" name="Rectangle 74"/>
            <p:cNvSpPr>
              <a:spLocks noChangeArrowheads="1"/>
            </p:cNvSpPr>
            <p:nvPr/>
          </p:nvSpPr>
          <p:spPr bwMode="auto">
            <a:xfrm>
              <a:off x="3352801" y="2641600"/>
              <a:ext cx="402571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1A1B1C"/>
                  </a:solidFill>
                  <a:latin typeface="Times New Roman" pitchFamily="18" charset="0"/>
                </a:rPr>
                <a:t>&amp; bitwise AND, </a:t>
              </a:r>
              <a:r>
                <a:rPr lang="en-US" sz="1500" dirty="0">
                  <a:latin typeface="Times New Roman" pitchFamily="18" charset="0"/>
                  <a:cs typeface="Times New Roman" pitchFamily="18" charset="0"/>
                  <a:sym typeface="MT Symbol" pitchFamily="82" charset="2"/>
                </a:rPr>
                <a:t>| </a:t>
              </a:r>
              <a:r>
                <a:rPr lang="en-US" sz="1500" dirty="0">
                  <a:solidFill>
                    <a:srgbClr val="1A1B1C"/>
                  </a:solidFill>
                  <a:latin typeface="Times New Roman" pitchFamily="18" charset="0"/>
                </a:rPr>
                <a:t>bitwise OR, ~ logical complement</a:t>
              </a:r>
              <a:endParaRPr lang="en-US" sz="1500" dirty="0">
                <a:latin typeface="Arial" pitchFamily="34" charset="0"/>
              </a:endParaRPr>
            </a:p>
          </p:txBody>
        </p:sp>
      </p:grpSp>
      <p:grpSp>
        <p:nvGrpSpPr>
          <p:cNvPr id="66567" name="Group 5"/>
          <p:cNvGrpSpPr>
            <a:grpSpLocks noChangeAspect="1"/>
          </p:cNvGrpSpPr>
          <p:nvPr/>
        </p:nvGrpSpPr>
        <p:grpSpPr bwMode="auto">
          <a:xfrm>
            <a:off x="2788444" y="4175125"/>
            <a:ext cx="6542088" cy="2286000"/>
            <a:chOff x="1172" y="2496"/>
            <a:chExt cx="4121" cy="1440"/>
          </a:xfrm>
        </p:grpSpPr>
        <p:sp>
          <p:nvSpPr>
            <p:cNvPr id="66569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72" y="2496"/>
              <a:ext cx="4121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1" name="Rectangle 16"/>
            <p:cNvSpPr>
              <a:spLocks noChangeArrowheads="1"/>
            </p:cNvSpPr>
            <p:nvPr/>
          </p:nvSpPr>
          <p:spPr bwMode="auto">
            <a:xfrm>
              <a:off x="1299" y="2785"/>
              <a:ext cx="386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500" i="1" dirty="0">
                  <a:solidFill>
                    <a:srgbClr val="1A1B1C"/>
                  </a:solidFill>
                  <a:latin typeface="Times New Roman" pitchFamily="18" charset="0"/>
                </a:rPr>
                <a:t>Compute </a:t>
              </a:r>
              <a:r>
                <a:rPr lang="en-US" sz="1500" dirty="0">
                  <a:solidFill>
                    <a:srgbClr val="1A1B1C"/>
                  </a:solidFill>
                  <a:latin typeface="Times New Roman" pitchFamily="18" charset="0"/>
                </a:rPr>
                <a:t>(</a:t>
              </a:r>
              <a:r>
                <a:rPr lang="en-US" sz="1500" i="1" dirty="0">
                  <a:solidFill>
                    <a:srgbClr val="1A1B1C"/>
                  </a:solidFill>
                  <a:latin typeface="Times New Roman" pitchFamily="18" charset="0"/>
                </a:rPr>
                <a:t>a | b</a:t>
              </a:r>
              <a:r>
                <a:rPr lang="en-US" sz="1500" dirty="0">
                  <a:solidFill>
                    <a:srgbClr val="1A1B1C"/>
                  </a:solidFill>
                  <a:latin typeface="Times New Roman" pitchFamily="18" charset="0"/>
                </a:rPr>
                <a:t>)</a:t>
              </a:r>
              <a:r>
                <a:rPr lang="en-US" sz="1500" i="1" dirty="0">
                  <a:solidFill>
                    <a:srgbClr val="1A1B1C"/>
                  </a:solidFill>
                  <a:latin typeface="Times New Roman" pitchFamily="18" charset="0"/>
                </a:rPr>
                <a:t>. Assume that a is stored in r</a:t>
              </a:r>
              <a:r>
                <a:rPr lang="en-US" sz="1500" dirty="0">
                  <a:solidFill>
                    <a:srgbClr val="1A1B1C"/>
                  </a:solidFill>
                  <a:latin typeface="Times New Roman" pitchFamily="18" charset="0"/>
                </a:rPr>
                <a:t>0,</a:t>
              </a:r>
              <a:r>
                <a:rPr lang="en-US" sz="1500" i="1" dirty="0">
                  <a:solidFill>
                    <a:srgbClr val="1A1B1C"/>
                  </a:solidFill>
                  <a:latin typeface="Times New Roman" pitchFamily="18" charset="0"/>
                </a:rPr>
                <a:t> and b is stored in r</a:t>
              </a:r>
              <a:r>
                <a:rPr lang="en-US" sz="1500" dirty="0">
                  <a:solidFill>
                    <a:srgbClr val="1A1B1C"/>
                  </a:solidFill>
                  <a:latin typeface="Times New Roman" pitchFamily="18" charset="0"/>
                </a:rPr>
                <a:t>1. </a:t>
              </a:r>
              <a:r>
                <a:rPr lang="en-US" sz="1500" i="1" dirty="0">
                  <a:solidFill>
                    <a:srgbClr val="1A1B1C"/>
                  </a:solidFill>
                  <a:latin typeface="Times New Roman" pitchFamily="18" charset="0"/>
                </a:rPr>
                <a:t>Store</a:t>
              </a:r>
            </a:p>
            <a:p>
              <a:r>
                <a:rPr lang="en-US" sz="1500" i="1" dirty="0">
                  <a:solidFill>
                    <a:srgbClr val="1A1B1C"/>
                  </a:solidFill>
                  <a:latin typeface="Times New Roman" pitchFamily="18" charset="0"/>
                </a:rPr>
                <a:t>the result in r</a:t>
              </a:r>
              <a:r>
                <a:rPr lang="en-US" sz="1500" dirty="0">
                  <a:solidFill>
                    <a:srgbClr val="1A1B1C"/>
                  </a:solidFill>
                  <a:latin typeface="Times New Roman" pitchFamily="18" charset="0"/>
                </a:rPr>
                <a:t>2.</a:t>
              </a:r>
            </a:p>
            <a:p>
              <a:r>
                <a:rPr lang="en-US" sz="1500" b="1" i="1" dirty="0">
                  <a:solidFill>
                    <a:srgbClr val="1A1B1C"/>
                  </a:solidFill>
                  <a:latin typeface="Times New Roman" pitchFamily="18" charset="0"/>
                </a:rPr>
                <a:t>Answer:</a:t>
              </a:r>
              <a:endParaRPr lang="en-US" b="1" i="1" dirty="0">
                <a:latin typeface="Arial" pitchFamily="34" charset="0"/>
              </a:endParaRPr>
            </a:p>
          </p:txBody>
        </p:sp>
        <p:sp>
          <p:nvSpPr>
            <p:cNvPr id="66572" name="Line 17"/>
            <p:cNvSpPr>
              <a:spLocks noChangeShapeType="1"/>
            </p:cNvSpPr>
            <p:nvPr/>
          </p:nvSpPr>
          <p:spPr bwMode="auto">
            <a:xfrm>
              <a:off x="1299" y="3327"/>
              <a:ext cx="1558" cy="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3" name="Rectangle 18"/>
            <p:cNvSpPr>
              <a:spLocks noChangeArrowheads="1"/>
            </p:cNvSpPr>
            <p:nvPr/>
          </p:nvSpPr>
          <p:spPr bwMode="auto">
            <a:xfrm>
              <a:off x="2891" y="3272"/>
              <a:ext cx="67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 dirty="0" err="1">
                  <a:solidFill>
                    <a:srgbClr val="1A1B1C"/>
                  </a:solidFill>
                  <a:latin typeface="Courier New" pitchFamily="49" charset="0"/>
                  <a:cs typeface="Courier New" pitchFamily="49" charset="0"/>
                </a:rPr>
                <a:t>SimpleRisc</a:t>
              </a:r>
              <a:endParaRPr lang="en-US" i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6574" name="Line 19"/>
            <p:cNvSpPr>
              <a:spLocks noChangeShapeType="1"/>
            </p:cNvSpPr>
            <p:nvPr/>
          </p:nvSpPr>
          <p:spPr bwMode="auto">
            <a:xfrm>
              <a:off x="3601" y="3327"/>
              <a:ext cx="1559" cy="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5" name="Line 20"/>
            <p:cNvSpPr>
              <a:spLocks noChangeShapeType="1"/>
            </p:cNvSpPr>
            <p:nvPr/>
          </p:nvSpPr>
          <p:spPr bwMode="auto">
            <a:xfrm flipV="1">
              <a:off x="1299" y="3327"/>
              <a:ext cx="0" cy="39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6" name="Line 21"/>
            <p:cNvSpPr>
              <a:spLocks noChangeShapeType="1"/>
            </p:cNvSpPr>
            <p:nvPr/>
          </p:nvSpPr>
          <p:spPr bwMode="auto">
            <a:xfrm flipV="1">
              <a:off x="5160" y="3327"/>
              <a:ext cx="0" cy="39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7" name="Line 22"/>
            <p:cNvSpPr>
              <a:spLocks noChangeShapeType="1"/>
            </p:cNvSpPr>
            <p:nvPr/>
          </p:nvSpPr>
          <p:spPr bwMode="auto">
            <a:xfrm flipV="1">
              <a:off x="1299" y="3366"/>
              <a:ext cx="0" cy="143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8" name="Rectangle 23"/>
            <p:cNvSpPr>
              <a:spLocks noChangeArrowheads="1"/>
            </p:cNvSpPr>
            <p:nvPr/>
          </p:nvSpPr>
          <p:spPr bwMode="auto">
            <a:xfrm>
              <a:off x="1338" y="3350"/>
              <a:ext cx="94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1" dirty="0">
                  <a:solidFill>
                    <a:srgbClr val="1A1B1C"/>
                  </a:solidFill>
                  <a:latin typeface="Courier New" pitchFamily="49" charset="0"/>
                  <a:cs typeface="Courier New" pitchFamily="49" charset="0"/>
                </a:rPr>
                <a:t>or r2, r0, r1</a:t>
              </a:r>
              <a:endParaRPr lang="en-US" i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6579" name="Line 24"/>
            <p:cNvSpPr>
              <a:spLocks noChangeShapeType="1"/>
            </p:cNvSpPr>
            <p:nvPr/>
          </p:nvSpPr>
          <p:spPr bwMode="auto">
            <a:xfrm flipV="1">
              <a:off x="5160" y="3366"/>
              <a:ext cx="0" cy="143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0" name="Line 25"/>
            <p:cNvSpPr>
              <a:spLocks noChangeShapeType="1"/>
            </p:cNvSpPr>
            <p:nvPr/>
          </p:nvSpPr>
          <p:spPr bwMode="auto">
            <a:xfrm flipV="1">
              <a:off x="1299" y="3509"/>
              <a:ext cx="0" cy="142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2" name="Line 27"/>
            <p:cNvSpPr>
              <a:spLocks noChangeShapeType="1"/>
            </p:cNvSpPr>
            <p:nvPr/>
          </p:nvSpPr>
          <p:spPr bwMode="auto">
            <a:xfrm flipV="1">
              <a:off x="5160" y="3509"/>
              <a:ext cx="0" cy="142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3" name="Line 28"/>
            <p:cNvSpPr>
              <a:spLocks noChangeShapeType="1"/>
            </p:cNvSpPr>
            <p:nvPr/>
          </p:nvSpPr>
          <p:spPr bwMode="auto">
            <a:xfrm flipV="1">
              <a:off x="1299" y="3651"/>
              <a:ext cx="0" cy="4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4" name="Line 29"/>
            <p:cNvSpPr>
              <a:spLocks noChangeShapeType="1"/>
            </p:cNvSpPr>
            <p:nvPr/>
          </p:nvSpPr>
          <p:spPr bwMode="auto">
            <a:xfrm flipV="1">
              <a:off x="5160" y="3651"/>
              <a:ext cx="0" cy="4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5" name="Line 30"/>
            <p:cNvSpPr>
              <a:spLocks noChangeShapeType="1"/>
            </p:cNvSpPr>
            <p:nvPr/>
          </p:nvSpPr>
          <p:spPr bwMode="auto">
            <a:xfrm>
              <a:off x="1299" y="3691"/>
              <a:ext cx="3861" cy="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6" name="Line 31"/>
            <p:cNvSpPr>
              <a:spLocks noChangeShapeType="1"/>
            </p:cNvSpPr>
            <p:nvPr/>
          </p:nvSpPr>
          <p:spPr bwMode="auto">
            <a:xfrm>
              <a:off x="1188" y="2512"/>
              <a:ext cx="4083" cy="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7" name="Line 32"/>
            <p:cNvSpPr>
              <a:spLocks noChangeShapeType="1"/>
            </p:cNvSpPr>
            <p:nvPr/>
          </p:nvSpPr>
          <p:spPr bwMode="auto">
            <a:xfrm flipV="1">
              <a:off x="1188" y="2512"/>
              <a:ext cx="0" cy="1408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8" name="Line 33"/>
            <p:cNvSpPr>
              <a:spLocks noChangeShapeType="1"/>
            </p:cNvSpPr>
            <p:nvPr/>
          </p:nvSpPr>
          <p:spPr bwMode="auto">
            <a:xfrm flipV="1">
              <a:off x="5271" y="2512"/>
              <a:ext cx="0" cy="1408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9" name="Line 34"/>
            <p:cNvSpPr>
              <a:spLocks noChangeShapeType="1"/>
            </p:cNvSpPr>
            <p:nvPr/>
          </p:nvSpPr>
          <p:spPr bwMode="auto">
            <a:xfrm>
              <a:off x="1188" y="3920"/>
              <a:ext cx="4083" cy="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48EE51A8-D280-455F-8CF2-4C8967F19482}" type="slidenum">
              <a:rPr/>
              <a:pPr>
                <a:defRPr/>
              </a:pPr>
              <a:t>43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34925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Shift Instructions</a:t>
            </a:r>
          </a:p>
        </p:txBody>
      </p:sp>
      <p:sp>
        <p:nvSpPr>
          <p:cNvPr id="67589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600201"/>
            <a:ext cx="8610600" cy="42703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Logical shift left (</a:t>
            </a:r>
            <a:r>
              <a:rPr lang="en-US" dirty="0" err="1">
                <a:ea typeface="Microsoft YaHei"/>
              </a:rPr>
              <a:t>lsl</a:t>
            </a:r>
            <a:r>
              <a:rPr lang="en-US" dirty="0">
                <a:ea typeface="Microsoft YaHei"/>
              </a:rPr>
              <a:t>) (&lt;&lt; operator)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0010 &lt;&lt; 2 is equal to 1000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(&lt;&lt; n) is the same as multiplying by 2</a:t>
            </a:r>
            <a:r>
              <a:rPr lang="en-US" sz="2400" baseline="33000" dirty="0">
                <a:ea typeface="Microsoft YaHei"/>
              </a:rPr>
              <a:t>n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Arithmetic shift right (</a:t>
            </a:r>
            <a:r>
              <a:rPr lang="en-US" dirty="0" err="1">
                <a:ea typeface="Microsoft YaHei"/>
              </a:rPr>
              <a:t>asr</a:t>
            </a:r>
            <a:r>
              <a:rPr lang="en-US" dirty="0">
                <a:ea typeface="Microsoft YaHei"/>
              </a:rPr>
              <a:t>) (&gt;&gt; operator)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0010 &gt;&gt; 1 = 0001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1000 &gt;&gt; 2 = 1110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same as dividing a signed number by 2</a:t>
            </a:r>
            <a:r>
              <a:rPr lang="en-US" sz="2400" baseline="33000" dirty="0">
                <a:ea typeface="Microsoft YaHei"/>
              </a:rPr>
              <a:t>n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endParaRPr lang="en-US" sz="2400" dirty="0">
              <a:ea typeface="Microsoft YaHe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0FFC77D3-3C80-4E2C-89A9-1C5EA76C0E08}" type="slidenum">
              <a:rPr/>
              <a:pPr>
                <a:defRPr/>
              </a:pPr>
              <a:t>44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30176"/>
            <a:ext cx="85725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Shift Instructions - II</a:t>
            </a:r>
          </a:p>
        </p:txBody>
      </p:sp>
      <p:sp>
        <p:nvSpPr>
          <p:cNvPr id="68613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724334" y="1752600"/>
            <a:ext cx="8791266" cy="2057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logical shift right (</a:t>
            </a:r>
            <a:r>
              <a:rPr lang="en-US" dirty="0" err="1">
                <a:ea typeface="Microsoft YaHei"/>
              </a:rPr>
              <a:t>lsr</a:t>
            </a:r>
            <a:r>
              <a:rPr lang="en-US" dirty="0">
                <a:ea typeface="Microsoft YaHei"/>
              </a:rPr>
              <a:t>) (&gt;&gt;&gt; operator)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1000 &gt;&gt;&gt; 2 = 0010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same as dividing the unsigned representation by  2</a:t>
            </a:r>
            <a:r>
              <a:rPr lang="en-US" sz="2400" baseline="33000" dirty="0">
                <a:ea typeface="Microsoft YaHei"/>
              </a:rPr>
              <a:t>n</a:t>
            </a:r>
          </a:p>
        </p:txBody>
      </p:sp>
      <p:sp>
        <p:nvSpPr>
          <p:cNvPr id="68615" name="AutoShape 5"/>
          <p:cNvSpPr>
            <a:spLocks noChangeAspect="1" noChangeArrowheads="1" noTextEdit="1"/>
          </p:cNvSpPr>
          <p:nvPr/>
        </p:nvSpPr>
        <p:spPr bwMode="auto">
          <a:xfrm>
            <a:off x="3124201" y="3810001"/>
            <a:ext cx="690721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756837" y="3971641"/>
            <a:ext cx="5051425" cy="1955800"/>
            <a:chOff x="3810000" y="3835400"/>
            <a:chExt cx="4670425" cy="1717675"/>
          </a:xfrm>
        </p:grpSpPr>
        <p:sp>
          <p:nvSpPr>
            <p:cNvPr id="68622" name="Rectangle 13"/>
            <p:cNvSpPr>
              <a:spLocks noChangeArrowheads="1"/>
            </p:cNvSpPr>
            <p:nvPr/>
          </p:nvSpPr>
          <p:spPr bwMode="auto">
            <a:xfrm>
              <a:off x="3948113" y="3873500"/>
              <a:ext cx="629892" cy="20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1A1B1C"/>
                  </a:solidFill>
                  <a:latin typeface="Times New Roman" pitchFamily="18" charset="0"/>
                </a:rPr>
                <a:t>Example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8623" name="Line 14"/>
            <p:cNvSpPr>
              <a:spLocks noChangeShapeType="1"/>
            </p:cNvSpPr>
            <p:nvPr/>
          </p:nvSpPr>
          <p:spPr bwMode="auto">
            <a:xfrm flipV="1">
              <a:off x="5110163" y="3886200"/>
              <a:ext cx="0" cy="227013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4" name="Rectangle 15"/>
            <p:cNvSpPr>
              <a:spLocks noChangeArrowheads="1"/>
            </p:cNvSpPr>
            <p:nvPr/>
          </p:nvSpPr>
          <p:spPr bwMode="auto">
            <a:xfrm>
              <a:off x="5222875" y="3873500"/>
              <a:ext cx="856653" cy="20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1A1B1C"/>
                  </a:solidFill>
                  <a:latin typeface="Times New Roman" pitchFamily="18" charset="0"/>
                </a:rPr>
                <a:t>Explanation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8625" name="Line 16"/>
            <p:cNvSpPr>
              <a:spLocks noChangeShapeType="1"/>
            </p:cNvSpPr>
            <p:nvPr/>
          </p:nvSpPr>
          <p:spPr bwMode="auto">
            <a:xfrm flipV="1">
              <a:off x="8429625" y="3886200"/>
              <a:ext cx="0" cy="227013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Line 17"/>
            <p:cNvSpPr>
              <a:spLocks noChangeShapeType="1"/>
            </p:cNvSpPr>
            <p:nvPr/>
          </p:nvSpPr>
          <p:spPr bwMode="auto">
            <a:xfrm flipV="1">
              <a:off x="8480425" y="3886200"/>
              <a:ext cx="0" cy="227013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2" name="Rectangle 23"/>
            <p:cNvSpPr>
              <a:spLocks noChangeArrowheads="1"/>
            </p:cNvSpPr>
            <p:nvPr/>
          </p:nvSpPr>
          <p:spPr bwMode="auto">
            <a:xfrm>
              <a:off x="3948113" y="4113213"/>
              <a:ext cx="834421" cy="20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 err="1">
                  <a:solidFill>
                    <a:srgbClr val="1A1B1C"/>
                  </a:solidFill>
                  <a:latin typeface="Times New Roman" pitchFamily="18" charset="0"/>
                </a:rPr>
                <a:t>lsl</a:t>
              </a:r>
              <a:r>
                <a:rPr lang="en-US" sz="1500" dirty="0">
                  <a:solidFill>
                    <a:srgbClr val="1A1B1C"/>
                  </a:solidFill>
                  <a:latin typeface="Times New Roman" pitchFamily="18" charset="0"/>
                </a:rPr>
                <a:t> r3, r1, r2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8633" name="Line 24"/>
            <p:cNvSpPr>
              <a:spLocks noChangeShapeType="1"/>
            </p:cNvSpPr>
            <p:nvPr/>
          </p:nvSpPr>
          <p:spPr bwMode="auto">
            <a:xfrm flipV="1">
              <a:off x="5110163" y="4125913"/>
              <a:ext cx="0" cy="227013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4" name="Rectangle 25"/>
            <p:cNvSpPr>
              <a:spLocks noChangeArrowheads="1"/>
            </p:cNvSpPr>
            <p:nvPr/>
          </p:nvSpPr>
          <p:spPr bwMode="auto">
            <a:xfrm>
              <a:off x="5222875" y="4113213"/>
              <a:ext cx="1877818" cy="20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500" i="1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pt-BR" sz="1500">
                  <a:solidFill>
                    <a:srgbClr val="1A1B1C"/>
                  </a:solidFill>
                  <a:latin typeface="Times New Roman" pitchFamily="18" charset="0"/>
                </a:rPr>
                <a:t>3 </a:t>
              </a:r>
              <a:r>
                <a:rPr lang="pt-BR" sz="1500">
                  <a:solidFill>
                    <a:srgbClr val="1A1B1C"/>
                  </a:solidFill>
                  <a:latin typeface="Times New Roman" pitchFamily="18" charset="0"/>
                  <a:sym typeface="Symbol" pitchFamily="18" charset="2"/>
                </a:rPr>
                <a:t></a:t>
              </a:r>
              <a:r>
                <a:rPr lang="pt-BR" sz="1500">
                  <a:solidFill>
                    <a:srgbClr val="1A1B1C"/>
                  </a:solidFill>
                  <a:latin typeface="Times New Roman" pitchFamily="18" charset="0"/>
                </a:rPr>
                <a:t>  </a:t>
              </a:r>
              <a:r>
                <a:rPr lang="pt-BR" sz="1500" i="1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pt-BR" sz="1500">
                  <a:solidFill>
                    <a:srgbClr val="1A1B1C"/>
                  </a:solidFill>
                  <a:latin typeface="Times New Roman" pitchFamily="18" charset="0"/>
                </a:rPr>
                <a:t>1 &lt;&lt; </a:t>
              </a:r>
              <a:r>
                <a:rPr lang="pt-BR" sz="1500" i="1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pt-BR" sz="1500">
                  <a:solidFill>
                    <a:srgbClr val="1A1B1C"/>
                  </a:solidFill>
                  <a:latin typeface="Times New Roman" pitchFamily="18" charset="0"/>
                </a:rPr>
                <a:t>2 (shift left)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8635" name="Line 28"/>
            <p:cNvSpPr>
              <a:spLocks noChangeShapeType="1"/>
            </p:cNvSpPr>
            <p:nvPr/>
          </p:nvSpPr>
          <p:spPr bwMode="auto">
            <a:xfrm flipV="1">
              <a:off x="8429625" y="4125913"/>
              <a:ext cx="0" cy="227013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Line 29"/>
            <p:cNvSpPr>
              <a:spLocks noChangeShapeType="1"/>
            </p:cNvSpPr>
            <p:nvPr/>
          </p:nvSpPr>
          <p:spPr bwMode="auto">
            <a:xfrm flipV="1">
              <a:off x="8480425" y="4125913"/>
              <a:ext cx="0" cy="227013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7" name="Line 30"/>
            <p:cNvSpPr>
              <a:spLocks noChangeShapeType="1"/>
            </p:cNvSpPr>
            <p:nvPr/>
          </p:nvSpPr>
          <p:spPr bwMode="auto">
            <a:xfrm>
              <a:off x="3835400" y="4352925"/>
              <a:ext cx="4645025" cy="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1" name="Rectangle 34"/>
            <p:cNvSpPr>
              <a:spLocks noChangeArrowheads="1"/>
            </p:cNvSpPr>
            <p:nvPr/>
          </p:nvSpPr>
          <p:spPr bwMode="auto">
            <a:xfrm>
              <a:off x="3948113" y="4341813"/>
              <a:ext cx="775137" cy="20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1A1B1C"/>
                  </a:solidFill>
                  <a:latin typeface="Times New Roman" pitchFamily="18" charset="0"/>
                </a:rPr>
                <a:t>lsl r3, r1, 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8642" name="Line 35"/>
            <p:cNvSpPr>
              <a:spLocks noChangeShapeType="1"/>
            </p:cNvSpPr>
            <p:nvPr/>
          </p:nvSpPr>
          <p:spPr bwMode="auto">
            <a:xfrm flipV="1">
              <a:off x="5110163" y="4352925"/>
              <a:ext cx="0" cy="227013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3" name="Line 39"/>
            <p:cNvSpPr>
              <a:spLocks noChangeShapeType="1"/>
            </p:cNvSpPr>
            <p:nvPr/>
          </p:nvSpPr>
          <p:spPr bwMode="auto">
            <a:xfrm flipV="1">
              <a:off x="8429625" y="4352925"/>
              <a:ext cx="0" cy="227013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4" name="Line 40"/>
            <p:cNvSpPr>
              <a:spLocks noChangeShapeType="1"/>
            </p:cNvSpPr>
            <p:nvPr/>
          </p:nvSpPr>
          <p:spPr bwMode="auto">
            <a:xfrm flipV="1">
              <a:off x="8480425" y="4352925"/>
              <a:ext cx="0" cy="227013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0" name="Rectangle 46"/>
            <p:cNvSpPr>
              <a:spLocks noChangeArrowheads="1"/>
            </p:cNvSpPr>
            <p:nvPr/>
          </p:nvSpPr>
          <p:spPr bwMode="auto">
            <a:xfrm>
              <a:off x="3948113" y="4581525"/>
              <a:ext cx="844796" cy="20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1A1B1C"/>
                  </a:solidFill>
                  <a:latin typeface="Times New Roman" pitchFamily="18" charset="0"/>
                </a:rPr>
                <a:t>lsr r3, r1, r2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8651" name="Line 47"/>
            <p:cNvSpPr>
              <a:spLocks noChangeShapeType="1"/>
            </p:cNvSpPr>
            <p:nvPr/>
          </p:nvSpPr>
          <p:spPr bwMode="auto">
            <a:xfrm flipV="1">
              <a:off x="5110163" y="4579938"/>
              <a:ext cx="0" cy="227013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2" name="Line 51"/>
            <p:cNvSpPr>
              <a:spLocks noChangeShapeType="1"/>
            </p:cNvSpPr>
            <p:nvPr/>
          </p:nvSpPr>
          <p:spPr bwMode="auto">
            <a:xfrm flipV="1">
              <a:off x="8429625" y="4579938"/>
              <a:ext cx="0" cy="227013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3" name="Line 52"/>
            <p:cNvSpPr>
              <a:spLocks noChangeShapeType="1"/>
            </p:cNvSpPr>
            <p:nvPr/>
          </p:nvSpPr>
          <p:spPr bwMode="auto">
            <a:xfrm flipV="1">
              <a:off x="8480425" y="4579938"/>
              <a:ext cx="0" cy="227013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4" name="Line 53"/>
            <p:cNvSpPr>
              <a:spLocks noChangeShapeType="1"/>
            </p:cNvSpPr>
            <p:nvPr/>
          </p:nvSpPr>
          <p:spPr bwMode="auto">
            <a:xfrm>
              <a:off x="3835400" y="4819650"/>
              <a:ext cx="4645025" cy="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8" name="Rectangle 57"/>
            <p:cNvSpPr>
              <a:spLocks noChangeArrowheads="1"/>
            </p:cNvSpPr>
            <p:nvPr/>
          </p:nvSpPr>
          <p:spPr bwMode="auto">
            <a:xfrm>
              <a:off x="3948113" y="4808538"/>
              <a:ext cx="785512" cy="20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1A1B1C"/>
                  </a:solidFill>
                  <a:latin typeface="Times New Roman" pitchFamily="18" charset="0"/>
                </a:rPr>
                <a:t>lsr r3, r1, 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8659" name="Line 58"/>
            <p:cNvSpPr>
              <a:spLocks noChangeShapeType="1"/>
            </p:cNvSpPr>
            <p:nvPr/>
          </p:nvSpPr>
          <p:spPr bwMode="auto">
            <a:xfrm flipV="1">
              <a:off x="5110163" y="4806950"/>
              <a:ext cx="0" cy="22860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0" name="Line 62"/>
            <p:cNvSpPr>
              <a:spLocks noChangeShapeType="1"/>
            </p:cNvSpPr>
            <p:nvPr/>
          </p:nvSpPr>
          <p:spPr bwMode="auto">
            <a:xfrm flipV="1">
              <a:off x="8429625" y="4806950"/>
              <a:ext cx="0" cy="22860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1" name="Line 63"/>
            <p:cNvSpPr>
              <a:spLocks noChangeShapeType="1"/>
            </p:cNvSpPr>
            <p:nvPr/>
          </p:nvSpPr>
          <p:spPr bwMode="auto">
            <a:xfrm flipV="1">
              <a:off x="8480425" y="4806950"/>
              <a:ext cx="0" cy="22860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8" name="Rectangle 70"/>
            <p:cNvSpPr>
              <a:spLocks noChangeArrowheads="1"/>
            </p:cNvSpPr>
            <p:nvPr/>
          </p:nvSpPr>
          <p:spPr bwMode="auto">
            <a:xfrm>
              <a:off x="3948113" y="5048250"/>
              <a:ext cx="874438" cy="20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1A1B1C"/>
                  </a:solidFill>
                  <a:latin typeface="Times New Roman" pitchFamily="18" charset="0"/>
                </a:rPr>
                <a:t>asr r3, r1, r2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8669" name="Line 71"/>
            <p:cNvSpPr>
              <a:spLocks noChangeShapeType="1"/>
            </p:cNvSpPr>
            <p:nvPr/>
          </p:nvSpPr>
          <p:spPr bwMode="auto">
            <a:xfrm flipV="1">
              <a:off x="5110163" y="5048250"/>
              <a:ext cx="0" cy="227013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0" name="Line 75"/>
            <p:cNvSpPr>
              <a:spLocks noChangeShapeType="1"/>
            </p:cNvSpPr>
            <p:nvPr/>
          </p:nvSpPr>
          <p:spPr bwMode="auto">
            <a:xfrm flipV="1">
              <a:off x="8429625" y="5048250"/>
              <a:ext cx="0" cy="227013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1" name="Line 76"/>
            <p:cNvSpPr>
              <a:spLocks noChangeShapeType="1"/>
            </p:cNvSpPr>
            <p:nvPr/>
          </p:nvSpPr>
          <p:spPr bwMode="auto">
            <a:xfrm flipV="1">
              <a:off x="8480425" y="5048250"/>
              <a:ext cx="0" cy="227013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2" name="Line 77"/>
            <p:cNvSpPr>
              <a:spLocks noChangeShapeType="1"/>
            </p:cNvSpPr>
            <p:nvPr/>
          </p:nvSpPr>
          <p:spPr bwMode="auto">
            <a:xfrm>
              <a:off x="3835400" y="5275263"/>
              <a:ext cx="4645025" cy="0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6" name="Rectangle 81"/>
            <p:cNvSpPr>
              <a:spLocks noChangeArrowheads="1"/>
            </p:cNvSpPr>
            <p:nvPr/>
          </p:nvSpPr>
          <p:spPr bwMode="auto">
            <a:xfrm>
              <a:off x="3948113" y="5275263"/>
              <a:ext cx="815154" cy="20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1A1B1C"/>
                  </a:solidFill>
                  <a:latin typeface="Times New Roman" pitchFamily="18" charset="0"/>
                </a:rPr>
                <a:t>asr r3, r1, 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8677" name="Line 82"/>
            <p:cNvSpPr>
              <a:spLocks noChangeShapeType="1"/>
            </p:cNvSpPr>
            <p:nvPr/>
          </p:nvSpPr>
          <p:spPr bwMode="auto">
            <a:xfrm flipV="1">
              <a:off x="5110163" y="5275263"/>
              <a:ext cx="0" cy="227013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8" name="Line 86"/>
            <p:cNvSpPr>
              <a:spLocks noChangeShapeType="1"/>
            </p:cNvSpPr>
            <p:nvPr/>
          </p:nvSpPr>
          <p:spPr bwMode="auto">
            <a:xfrm flipV="1">
              <a:off x="8429625" y="5275263"/>
              <a:ext cx="0" cy="227013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9" name="Line 87"/>
            <p:cNvSpPr>
              <a:spLocks noChangeShapeType="1"/>
            </p:cNvSpPr>
            <p:nvPr/>
          </p:nvSpPr>
          <p:spPr bwMode="auto">
            <a:xfrm flipV="1">
              <a:off x="8480425" y="5275263"/>
              <a:ext cx="0" cy="227013"/>
            </a:xfrm>
            <a:prstGeom prst="line">
              <a:avLst/>
            </a:prstGeom>
            <a:noFill/>
            <a:ln w="8">
              <a:solidFill>
                <a:srgbClr val="1A1B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810000" y="3835400"/>
              <a:ext cx="4670425" cy="1717675"/>
              <a:chOff x="1625600" y="3835400"/>
              <a:chExt cx="6854825" cy="1717675"/>
            </a:xfrm>
          </p:grpSpPr>
          <p:sp>
            <p:nvSpPr>
              <p:cNvPr id="68616" name="Line 7"/>
              <p:cNvSpPr>
                <a:spLocks noChangeShapeType="1"/>
              </p:cNvSpPr>
              <p:nvPr/>
            </p:nvSpPr>
            <p:spPr bwMode="auto">
              <a:xfrm>
                <a:off x="1625600" y="3835400"/>
                <a:ext cx="6854825" cy="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17" name="Line 8"/>
              <p:cNvSpPr>
                <a:spLocks noChangeShapeType="1"/>
              </p:cNvSpPr>
              <p:nvPr/>
            </p:nvSpPr>
            <p:spPr bwMode="auto">
              <a:xfrm>
                <a:off x="1625600" y="3886200"/>
                <a:ext cx="6854825" cy="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27" name="Line 18"/>
              <p:cNvSpPr>
                <a:spLocks noChangeShapeType="1"/>
              </p:cNvSpPr>
              <p:nvPr/>
            </p:nvSpPr>
            <p:spPr bwMode="auto">
              <a:xfrm>
                <a:off x="1625600" y="4113213"/>
                <a:ext cx="6854825" cy="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45" name="Line 41"/>
              <p:cNvSpPr>
                <a:spLocks noChangeShapeType="1"/>
              </p:cNvSpPr>
              <p:nvPr/>
            </p:nvSpPr>
            <p:spPr bwMode="auto">
              <a:xfrm>
                <a:off x="1625600" y="4579938"/>
                <a:ext cx="6854825" cy="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62" name="Line 64"/>
              <p:cNvSpPr>
                <a:spLocks noChangeShapeType="1"/>
              </p:cNvSpPr>
              <p:nvPr/>
            </p:nvSpPr>
            <p:spPr bwMode="auto">
              <a:xfrm>
                <a:off x="1625600" y="5048250"/>
                <a:ext cx="6854825" cy="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80" name="Line 88"/>
              <p:cNvSpPr>
                <a:spLocks noChangeShapeType="1"/>
              </p:cNvSpPr>
              <p:nvPr/>
            </p:nvSpPr>
            <p:spPr bwMode="auto">
              <a:xfrm>
                <a:off x="1625600" y="5502275"/>
                <a:ext cx="6854825" cy="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81" name="Line 89"/>
              <p:cNvSpPr>
                <a:spLocks noChangeShapeType="1"/>
              </p:cNvSpPr>
              <p:nvPr/>
            </p:nvSpPr>
            <p:spPr bwMode="auto">
              <a:xfrm>
                <a:off x="1625600" y="5553075"/>
                <a:ext cx="6854825" cy="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682" name="Rectangle 25"/>
            <p:cNvSpPr>
              <a:spLocks noChangeArrowheads="1"/>
            </p:cNvSpPr>
            <p:nvPr/>
          </p:nvSpPr>
          <p:spPr bwMode="auto">
            <a:xfrm>
              <a:off x="5222875" y="4368800"/>
              <a:ext cx="1808159" cy="20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500" i="1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pt-BR" sz="1500">
                  <a:solidFill>
                    <a:srgbClr val="1A1B1C"/>
                  </a:solidFill>
                  <a:latin typeface="Times New Roman" pitchFamily="18" charset="0"/>
                </a:rPr>
                <a:t>3 </a:t>
              </a:r>
              <a:r>
                <a:rPr lang="pt-BR" sz="1500">
                  <a:solidFill>
                    <a:srgbClr val="1A1B1C"/>
                  </a:solidFill>
                  <a:latin typeface="Times New Roman" pitchFamily="18" charset="0"/>
                  <a:sym typeface="Symbol" pitchFamily="18" charset="2"/>
                </a:rPr>
                <a:t></a:t>
              </a:r>
              <a:r>
                <a:rPr lang="pt-BR" sz="1500">
                  <a:solidFill>
                    <a:srgbClr val="1A1B1C"/>
                  </a:solidFill>
                  <a:latin typeface="Times New Roman" pitchFamily="18" charset="0"/>
                </a:rPr>
                <a:t>  </a:t>
              </a:r>
              <a:r>
                <a:rPr lang="pt-BR" sz="1500" i="1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pt-BR" sz="1500">
                  <a:solidFill>
                    <a:srgbClr val="1A1B1C"/>
                  </a:solidFill>
                  <a:latin typeface="Times New Roman" pitchFamily="18" charset="0"/>
                </a:rPr>
                <a:t>1 &lt;&lt; 4 (shift left)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8683" name="Rectangle 25"/>
            <p:cNvSpPr>
              <a:spLocks noChangeArrowheads="1"/>
            </p:cNvSpPr>
            <p:nvPr/>
          </p:nvSpPr>
          <p:spPr bwMode="auto">
            <a:xfrm>
              <a:off x="5207000" y="4578350"/>
              <a:ext cx="2619343" cy="20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500" i="1" dirty="0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pt-BR" sz="1500" dirty="0">
                  <a:solidFill>
                    <a:srgbClr val="1A1B1C"/>
                  </a:solidFill>
                  <a:latin typeface="Times New Roman" pitchFamily="18" charset="0"/>
                </a:rPr>
                <a:t>3 </a:t>
              </a:r>
              <a:r>
                <a:rPr lang="pt-BR" sz="1500" dirty="0">
                  <a:solidFill>
                    <a:srgbClr val="1A1B1C"/>
                  </a:solidFill>
                  <a:latin typeface="Times New Roman" pitchFamily="18" charset="0"/>
                  <a:sym typeface="Symbol" pitchFamily="18" charset="2"/>
                </a:rPr>
                <a:t></a:t>
              </a:r>
              <a:r>
                <a:rPr lang="pt-BR" sz="1500" dirty="0">
                  <a:solidFill>
                    <a:srgbClr val="1A1B1C"/>
                  </a:solidFill>
                  <a:latin typeface="Times New Roman" pitchFamily="18" charset="0"/>
                </a:rPr>
                <a:t>  </a:t>
              </a:r>
              <a:r>
                <a:rPr lang="pt-BR" sz="1500" i="1" dirty="0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pt-BR" sz="1500" dirty="0">
                  <a:solidFill>
                    <a:srgbClr val="1A1B1C"/>
                  </a:solidFill>
                  <a:latin typeface="Times New Roman" pitchFamily="18" charset="0"/>
                </a:rPr>
                <a:t>1 &gt;&gt;&gt; </a:t>
              </a:r>
              <a:r>
                <a:rPr lang="pt-BR" sz="1500" i="1" dirty="0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pt-BR" sz="1500" dirty="0">
                  <a:solidFill>
                    <a:srgbClr val="1A1B1C"/>
                  </a:solidFill>
                  <a:latin typeface="Times New Roman" pitchFamily="18" charset="0"/>
                </a:rPr>
                <a:t>2 (shift </a:t>
              </a:r>
              <a:r>
                <a:rPr lang="pt-BR" sz="1500" dirty="0" err="1">
                  <a:solidFill>
                    <a:srgbClr val="1A1B1C"/>
                  </a:solidFill>
                  <a:latin typeface="Times New Roman" pitchFamily="18" charset="0"/>
                </a:rPr>
                <a:t>right</a:t>
              </a:r>
              <a:r>
                <a:rPr lang="pt-BR" sz="1500" dirty="0">
                  <a:solidFill>
                    <a:srgbClr val="1A1B1C"/>
                  </a:solidFill>
                  <a:latin typeface="Times New Roman" pitchFamily="18" charset="0"/>
                </a:rPr>
                <a:t> </a:t>
              </a:r>
              <a:r>
                <a:rPr lang="pt-BR" sz="1500" dirty="0" err="1">
                  <a:solidFill>
                    <a:srgbClr val="1A1B1C"/>
                  </a:solidFill>
                  <a:latin typeface="Times New Roman" pitchFamily="18" charset="0"/>
                </a:rPr>
                <a:t>logical</a:t>
              </a:r>
              <a:r>
                <a:rPr lang="pt-BR" sz="1500" dirty="0">
                  <a:solidFill>
                    <a:srgbClr val="1A1B1C"/>
                  </a:solidFill>
                  <a:latin typeface="Times New Roman" pitchFamily="18" charset="0"/>
                </a:rPr>
                <a:t>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8684" name="Rectangle 25"/>
            <p:cNvSpPr>
              <a:spLocks noChangeArrowheads="1"/>
            </p:cNvSpPr>
            <p:nvPr/>
          </p:nvSpPr>
          <p:spPr bwMode="auto">
            <a:xfrm>
              <a:off x="5191125" y="4800600"/>
              <a:ext cx="2550131" cy="20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500" i="1" dirty="0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pt-BR" sz="1500" dirty="0">
                  <a:solidFill>
                    <a:srgbClr val="1A1B1C"/>
                  </a:solidFill>
                  <a:latin typeface="Times New Roman" pitchFamily="18" charset="0"/>
                </a:rPr>
                <a:t>3 </a:t>
              </a:r>
              <a:r>
                <a:rPr lang="pt-BR" sz="1500" dirty="0">
                  <a:solidFill>
                    <a:srgbClr val="1A1B1C"/>
                  </a:solidFill>
                  <a:latin typeface="Times New Roman" pitchFamily="18" charset="0"/>
                  <a:sym typeface="Symbol" pitchFamily="18" charset="2"/>
                </a:rPr>
                <a:t></a:t>
              </a:r>
              <a:r>
                <a:rPr lang="pt-BR" sz="1500" dirty="0">
                  <a:solidFill>
                    <a:srgbClr val="1A1B1C"/>
                  </a:solidFill>
                  <a:latin typeface="Times New Roman" pitchFamily="18" charset="0"/>
                </a:rPr>
                <a:t>  </a:t>
              </a:r>
              <a:r>
                <a:rPr lang="pt-BR" sz="1500" i="1" dirty="0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pt-BR" sz="1500" dirty="0">
                  <a:solidFill>
                    <a:srgbClr val="1A1B1C"/>
                  </a:solidFill>
                  <a:latin typeface="Times New Roman" pitchFamily="18" charset="0"/>
                </a:rPr>
                <a:t>1 &gt;&gt;&gt; 4 (shift </a:t>
              </a:r>
              <a:r>
                <a:rPr lang="pt-BR" sz="1500" dirty="0" err="1">
                  <a:solidFill>
                    <a:srgbClr val="1A1B1C"/>
                  </a:solidFill>
                  <a:latin typeface="Times New Roman" pitchFamily="18" charset="0"/>
                </a:rPr>
                <a:t>right</a:t>
              </a:r>
              <a:r>
                <a:rPr lang="pt-BR" sz="1500" dirty="0">
                  <a:solidFill>
                    <a:srgbClr val="1A1B1C"/>
                  </a:solidFill>
                  <a:latin typeface="Times New Roman" pitchFamily="18" charset="0"/>
                </a:rPr>
                <a:t> </a:t>
              </a:r>
              <a:r>
                <a:rPr lang="pt-BR" sz="1500" dirty="0" err="1">
                  <a:solidFill>
                    <a:srgbClr val="1A1B1C"/>
                  </a:solidFill>
                  <a:latin typeface="Times New Roman" pitchFamily="18" charset="0"/>
                </a:rPr>
                <a:t>logical</a:t>
              </a:r>
              <a:r>
                <a:rPr lang="pt-BR" sz="1500" dirty="0">
                  <a:solidFill>
                    <a:srgbClr val="1A1B1C"/>
                  </a:solidFill>
                  <a:latin typeface="Times New Roman" pitchFamily="18" charset="0"/>
                </a:rPr>
                <a:t>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8685" name="Rectangle 25"/>
            <p:cNvSpPr>
              <a:spLocks noChangeArrowheads="1"/>
            </p:cNvSpPr>
            <p:nvPr/>
          </p:nvSpPr>
          <p:spPr bwMode="auto">
            <a:xfrm>
              <a:off x="5191125" y="5029200"/>
              <a:ext cx="2738916" cy="20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500" i="1" dirty="0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pt-BR" sz="1500" dirty="0">
                  <a:solidFill>
                    <a:srgbClr val="1A1B1C"/>
                  </a:solidFill>
                  <a:latin typeface="Times New Roman" pitchFamily="18" charset="0"/>
                </a:rPr>
                <a:t>3 </a:t>
              </a:r>
              <a:r>
                <a:rPr lang="pt-BR" sz="1500" dirty="0">
                  <a:solidFill>
                    <a:srgbClr val="1A1B1C"/>
                  </a:solidFill>
                  <a:latin typeface="Times New Roman" pitchFamily="18" charset="0"/>
                  <a:sym typeface="Symbol" pitchFamily="18" charset="2"/>
                </a:rPr>
                <a:t></a:t>
              </a:r>
              <a:r>
                <a:rPr lang="pt-BR" sz="1500" dirty="0">
                  <a:solidFill>
                    <a:srgbClr val="1A1B1C"/>
                  </a:solidFill>
                  <a:latin typeface="Times New Roman" pitchFamily="18" charset="0"/>
                </a:rPr>
                <a:t>  </a:t>
              </a:r>
              <a:r>
                <a:rPr lang="pt-BR" sz="1500" i="1" dirty="0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pt-BR" sz="1500" dirty="0">
                  <a:solidFill>
                    <a:srgbClr val="1A1B1C"/>
                  </a:solidFill>
                  <a:latin typeface="Times New Roman" pitchFamily="18" charset="0"/>
                </a:rPr>
                <a:t>1 &gt;&gt; </a:t>
              </a:r>
              <a:r>
                <a:rPr lang="pt-BR" sz="1500" i="1" dirty="0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pt-BR" sz="1500" dirty="0">
                  <a:solidFill>
                    <a:srgbClr val="1A1B1C"/>
                  </a:solidFill>
                  <a:latin typeface="Times New Roman" pitchFamily="18" charset="0"/>
                </a:rPr>
                <a:t>2 (arithmetic shift right)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8686" name="Rectangle 25"/>
            <p:cNvSpPr>
              <a:spLocks noChangeArrowheads="1"/>
            </p:cNvSpPr>
            <p:nvPr/>
          </p:nvSpPr>
          <p:spPr bwMode="auto">
            <a:xfrm>
              <a:off x="5191125" y="5272088"/>
              <a:ext cx="2738916" cy="20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1500" i="1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pt-BR" sz="1500">
                  <a:solidFill>
                    <a:srgbClr val="1A1B1C"/>
                  </a:solidFill>
                  <a:latin typeface="Times New Roman" pitchFamily="18" charset="0"/>
                </a:rPr>
                <a:t>3 </a:t>
              </a:r>
              <a:r>
                <a:rPr lang="pt-BR" sz="1500">
                  <a:solidFill>
                    <a:srgbClr val="1A1B1C"/>
                  </a:solidFill>
                  <a:latin typeface="Times New Roman" pitchFamily="18" charset="0"/>
                  <a:sym typeface="Symbol" pitchFamily="18" charset="2"/>
                </a:rPr>
                <a:t></a:t>
              </a:r>
              <a:r>
                <a:rPr lang="pt-BR" sz="1500">
                  <a:solidFill>
                    <a:srgbClr val="1A1B1C"/>
                  </a:solidFill>
                  <a:latin typeface="Times New Roman" pitchFamily="18" charset="0"/>
                </a:rPr>
                <a:t>  </a:t>
              </a:r>
              <a:r>
                <a:rPr lang="pt-BR" sz="1500" i="1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pt-BR" sz="1500">
                  <a:solidFill>
                    <a:srgbClr val="1A1B1C"/>
                  </a:solidFill>
                  <a:latin typeface="Times New Roman" pitchFamily="18" charset="0"/>
                </a:rPr>
                <a:t>1 &gt;&gt; </a:t>
              </a:r>
              <a:r>
                <a:rPr lang="pt-BR" sz="1500" i="1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pt-BR" sz="1500">
                  <a:solidFill>
                    <a:srgbClr val="1A1B1C"/>
                  </a:solidFill>
                  <a:latin typeface="Times New Roman" pitchFamily="18" charset="0"/>
                </a:rPr>
                <a:t>2 (arithmetic shift right)</a:t>
              </a:r>
              <a:endParaRPr lang="en-US">
                <a:latin typeface="Arial" pitchFamily="34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3835400" y="3886200"/>
              <a:ext cx="0" cy="1616076"/>
              <a:chOff x="3822700" y="3886200"/>
              <a:chExt cx="0" cy="1616076"/>
            </a:xfrm>
          </p:grpSpPr>
          <p:sp>
            <p:nvSpPr>
              <p:cNvPr id="81" name="Line 12"/>
              <p:cNvSpPr>
                <a:spLocks noChangeShapeType="1"/>
              </p:cNvSpPr>
              <p:nvPr/>
            </p:nvSpPr>
            <p:spPr bwMode="auto">
              <a:xfrm flipV="1">
                <a:off x="3822700" y="3886200"/>
                <a:ext cx="0" cy="227013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2"/>
              <p:cNvSpPr>
                <a:spLocks noChangeShapeType="1"/>
              </p:cNvSpPr>
              <p:nvPr/>
            </p:nvSpPr>
            <p:spPr bwMode="auto">
              <a:xfrm flipV="1">
                <a:off x="3822700" y="4125913"/>
                <a:ext cx="0" cy="227013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33"/>
              <p:cNvSpPr>
                <a:spLocks noChangeShapeType="1"/>
              </p:cNvSpPr>
              <p:nvPr/>
            </p:nvSpPr>
            <p:spPr bwMode="auto">
              <a:xfrm flipV="1">
                <a:off x="3822700" y="4352925"/>
                <a:ext cx="0" cy="227013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45"/>
              <p:cNvSpPr>
                <a:spLocks noChangeShapeType="1"/>
              </p:cNvSpPr>
              <p:nvPr/>
            </p:nvSpPr>
            <p:spPr bwMode="auto">
              <a:xfrm flipV="1">
                <a:off x="3822700" y="4579938"/>
                <a:ext cx="0" cy="227013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56"/>
              <p:cNvSpPr>
                <a:spLocks noChangeShapeType="1"/>
              </p:cNvSpPr>
              <p:nvPr/>
            </p:nvSpPr>
            <p:spPr bwMode="auto">
              <a:xfrm flipV="1">
                <a:off x="3822700" y="4806950"/>
                <a:ext cx="0" cy="22860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69"/>
              <p:cNvSpPr>
                <a:spLocks noChangeShapeType="1"/>
              </p:cNvSpPr>
              <p:nvPr/>
            </p:nvSpPr>
            <p:spPr bwMode="auto">
              <a:xfrm flipV="1">
                <a:off x="3822700" y="5048250"/>
                <a:ext cx="0" cy="227013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80"/>
              <p:cNvSpPr>
                <a:spLocks noChangeShapeType="1"/>
              </p:cNvSpPr>
              <p:nvPr/>
            </p:nvSpPr>
            <p:spPr bwMode="auto">
              <a:xfrm flipV="1">
                <a:off x="3822700" y="5275263"/>
                <a:ext cx="0" cy="227013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810000" y="3889375"/>
              <a:ext cx="0" cy="1616076"/>
              <a:chOff x="3822700" y="3886200"/>
              <a:chExt cx="0" cy="1616076"/>
            </a:xfrm>
          </p:grpSpPr>
          <p:sp>
            <p:nvSpPr>
              <p:cNvPr id="89" name="Line 12"/>
              <p:cNvSpPr>
                <a:spLocks noChangeShapeType="1"/>
              </p:cNvSpPr>
              <p:nvPr/>
            </p:nvSpPr>
            <p:spPr bwMode="auto">
              <a:xfrm flipV="1">
                <a:off x="3822700" y="3886200"/>
                <a:ext cx="0" cy="227013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2"/>
              <p:cNvSpPr>
                <a:spLocks noChangeShapeType="1"/>
              </p:cNvSpPr>
              <p:nvPr/>
            </p:nvSpPr>
            <p:spPr bwMode="auto">
              <a:xfrm flipV="1">
                <a:off x="3822700" y="4125913"/>
                <a:ext cx="0" cy="227013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33"/>
              <p:cNvSpPr>
                <a:spLocks noChangeShapeType="1"/>
              </p:cNvSpPr>
              <p:nvPr/>
            </p:nvSpPr>
            <p:spPr bwMode="auto">
              <a:xfrm flipV="1">
                <a:off x="3822700" y="4352925"/>
                <a:ext cx="0" cy="227013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45"/>
              <p:cNvSpPr>
                <a:spLocks noChangeShapeType="1"/>
              </p:cNvSpPr>
              <p:nvPr/>
            </p:nvSpPr>
            <p:spPr bwMode="auto">
              <a:xfrm flipV="1">
                <a:off x="3822700" y="4579938"/>
                <a:ext cx="0" cy="227013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56"/>
              <p:cNvSpPr>
                <a:spLocks noChangeShapeType="1"/>
              </p:cNvSpPr>
              <p:nvPr/>
            </p:nvSpPr>
            <p:spPr bwMode="auto">
              <a:xfrm flipV="1">
                <a:off x="3822700" y="4806950"/>
                <a:ext cx="0" cy="228600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69"/>
              <p:cNvSpPr>
                <a:spLocks noChangeShapeType="1"/>
              </p:cNvSpPr>
              <p:nvPr/>
            </p:nvSpPr>
            <p:spPr bwMode="auto">
              <a:xfrm flipV="1">
                <a:off x="3822700" y="5048250"/>
                <a:ext cx="0" cy="227013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80"/>
              <p:cNvSpPr>
                <a:spLocks noChangeShapeType="1"/>
              </p:cNvSpPr>
              <p:nvPr/>
            </p:nvSpPr>
            <p:spPr bwMode="auto">
              <a:xfrm flipV="1">
                <a:off x="3822700" y="5275263"/>
                <a:ext cx="0" cy="227013"/>
              </a:xfrm>
              <a:prstGeom prst="line">
                <a:avLst/>
              </a:prstGeom>
              <a:noFill/>
              <a:ln w="8">
                <a:solidFill>
                  <a:srgbClr val="1A1B1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19E83778-E1BF-425F-A0E5-453EB8630C8F}" type="slidenum">
              <a:rPr/>
              <a:pPr>
                <a:defRPr/>
              </a:pPr>
              <a:t>45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206376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Example with Shift Instructions</a:t>
            </a:r>
          </a:p>
        </p:txBody>
      </p:sp>
      <p:sp>
        <p:nvSpPr>
          <p:cNvPr id="69637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676401"/>
            <a:ext cx="85344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Compute 101 * 6 with shift operators</a:t>
            </a:r>
          </a:p>
        </p:txBody>
      </p:sp>
      <p:sp>
        <p:nvSpPr>
          <p:cNvPr id="4" name="Freeform 3"/>
          <p:cNvSpPr/>
          <p:nvPr/>
        </p:nvSpPr>
        <p:spPr>
          <a:xfrm>
            <a:off x="4648200" y="2438401"/>
            <a:ext cx="2952750" cy="13684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>
                <a:latin typeface="Arial" pitchFamily="18"/>
                <a:ea typeface="Microsoft YaHei" pitchFamily="2"/>
                <a:cs typeface="Mangal" pitchFamily="2"/>
              </a:rPr>
              <a:t>mov r0, 101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>
                <a:latin typeface="Arial" pitchFamily="18"/>
                <a:ea typeface="Microsoft YaHei" pitchFamily="2"/>
                <a:cs typeface="Mangal" pitchFamily="2"/>
              </a:rPr>
              <a:t>lsl r1, r0, 1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>
                <a:latin typeface="Arial" pitchFamily="18"/>
                <a:ea typeface="Microsoft YaHei" pitchFamily="2"/>
                <a:cs typeface="Mangal" pitchFamily="2"/>
              </a:rPr>
              <a:t>lsl r2, r0, 2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>
                <a:latin typeface="Arial" pitchFamily="18"/>
                <a:ea typeface="Microsoft YaHei" pitchFamily="2"/>
                <a:cs typeface="Mangal" pitchFamily="2"/>
              </a:rPr>
              <a:t>add r3, r1, r2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A12EF12E-28AA-4F99-AC32-AB72FBE88486}" type="slidenum">
              <a:rPr/>
              <a:pPr>
                <a:defRPr/>
              </a:pPr>
              <a:t>46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Example - II</a:t>
            </a:r>
          </a:p>
        </p:txBody>
      </p:sp>
      <p:sp>
        <p:nvSpPr>
          <p:cNvPr id="70661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676401"/>
            <a:ext cx="85344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Compute 102 * 7.5 with shift operators</a:t>
            </a:r>
          </a:p>
        </p:txBody>
      </p:sp>
      <p:sp>
        <p:nvSpPr>
          <p:cNvPr id="4" name="Freeform 3"/>
          <p:cNvSpPr/>
          <p:nvPr/>
        </p:nvSpPr>
        <p:spPr>
          <a:xfrm>
            <a:off x="4724400" y="2514601"/>
            <a:ext cx="2952750" cy="13684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 err="1">
                <a:latin typeface="Arial" pitchFamily="18"/>
                <a:ea typeface="Microsoft YaHei" pitchFamily="2"/>
                <a:cs typeface="Mangal" pitchFamily="2"/>
              </a:rPr>
              <a:t>mov</a:t>
            </a: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 r0, 102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 err="1">
                <a:latin typeface="Arial" pitchFamily="18"/>
                <a:ea typeface="Microsoft YaHei" pitchFamily="2"/>
                <a:cs typeface="Mangal" pitchFamily="2"/>
              </a:rPr>
              <a:t>lsl</a:t>
            </a: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 r1, r0, 3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 err="1">
                <a:latin typeface="Arial" pitchFamily="18"/>
                <a:ea typeface="Microsoft YaHei" pitchFamily="2"/>
                <a:cs typeface="Mangal" pitchFamily="2"/>
              </a:rPr>
              <a:t>lsr</a:t>
            </a: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 r2, r0, 1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sub r3, r1, r2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D8FAA809-0609-48FE-8B64-F0F0252C6C1C}" type="slidenum">
              <a:rPr/>
              <a:pPr>
                <a:defRPr/>
              </a:pPr>
              <a:t>47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03400" y="206376"/>
            <a:ext cx="86360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Load-store instructions</a:t>
            </a:r>
          </a:p>
        </p:txBody>
      </p:sp>
      <p:sp>
        <p:nvSpPr>
          <p:cNvPr id="71685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905000" y="2922896"/>
            <a:ext cx="8458200" cy="210630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2 address format, base-offset addressing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Fetch the contents of r2, add the offset (10), and then perform the memory access</a:t>
            </a:r>
          </a:p>
        </p:txBody>
      </p:sp>
      <p:grpSp>
        <p:nvGrpSpPr>
          <p:cNvPr id="71686" name="Group 5"/>
          <p:cNvGrpSpPr>
            <a:grpSpLocks noChangeAspect="1"/>
          </p:cNvGrpSpPr>
          <p:nvPr/>
        </p:nvGrpSpPr>
        <p:grpSpPr bwMode="auto">
          <a:xfrm>
            <a:off x="4095750" y="1631952"/>
            <a:ext cx="4106863" cy="915987"/>
            <a:chOff x="2016" y="1055"/>
            <a:chExt cx="2587" cy="577"/>
          </a:xfrm>
        </p:grpSpPr>
        <p:sp>
          <p:nvSpPr>
            <p:cNvPr id="71687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16" y="1055"/>
              <a:ext cx="2587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688" name="Line 6"/>
            <p:cNvSpPr>
              <a:spLocks noChangeShapeType="1"/>
            </p:cNvSpPr>
            <p:nvPr/>
          </p:nvSpPr>
          <p:spPr bwMode="auto">
            <a:xfrm>
              <a:off x="2040" y="1079"/>
              <a:ext cx="2530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689" name="Line 7"/>
            <p:cNvSpPr>
              <a:spLocks noChangeShapeType="1"/>
            </p:cNvSpPr>
            <p:nvPr/>
          </p:nvSpPr>
          <p:spPr bwMode="auto">
            <a:xfrm>
              <a:off x="2040" y="1115"/>
              <a:ext cx="2530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690" name="Line 8"/>
            <p:cNvSpPr>
              <a:spLocks noChangeShapeType="1"/>
            </p:cNvSpPr>
            <p:nvPr/>
          </p:nvSpPr>
          <p:spPr bwMode="auto">
            <a:xfrm flipV="1">
              <a:off x="2040" y="1127"/>
              <a:ext cx="0" cy="21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691" name="Rectangle 9"/>
            <p:cNvSpPr>
              <a:spLocks noChangeArrowheads="1"/>
            </p:cNvSpPr>
            <p:nvPr/>
          </p:nvSpPr>
          <p:spPr bwMode="auto">
            <a:xfrm>
              <a:off x="2159" y="1115"/>
              <a:ext cx="86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1A1B1C"/>
                  </a:solidFill>
                  <a:latin typeface="Times New Roman" pitchFamily="18" charset="0"/>
                </a:rPr>
                <a:t>ld r1, 10[r2]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1692" name="Line 10"/>
            <p:cNvSpPr>
              <a:spLocks noChangeShapeType="1"/>
            </p:cNvSpPr>
            <p:nvPr/>
          </p:nvSpPr>
          <p:spPr bwMode="auto">
            <a:xfrm flipV="1">
              <a:off x="3186" y="1127"/>
              <a:ext cx="0" cy="21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693" name="Rectangle 11"/>
            <p:cNvSpPr>
              <a:spLocks noChangeArrowheads="1"/>
            </p:cNvSpPr>
            <p:nvPr/>
          </p:nvSpPr>
          <p:spPr bwMode="auto">
            <a:xfrm>
              <a:off x="3293" y="1115"/>
              <a:ext cx="10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i="1" dirty="0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en-US" sz="2200" dirty="0">
                  <a:solidFill>
                    <a:srgbClr val="1A1B1C"/>
                  </a:solidFill>
                  <a:latin typeface="Times New Roman" pitchFamily="18" charset="0"/>
                </a:rPr>
                <a:t>1 </a:t>
              </a:r>
              <a:r>
                <a:rPr lang="pt-BR" sz="2400" dirty="0">
                  <a:solidFill>
                    <a:srgbClr val="1A1B1C"/>
                  </a:solidFill>
                  <a:latin typeface="Times New Roman" pitchFamily="18" charset="0"/>
                  <a:sym typeface="Symbol" pitchFamily="18" charset="2"/>
                </a:rPr>
                <a:t> </a:t>
              </a:r>
              <a:r>
                <a:rPr lang="en-US" sz="2200" dirty="0">
                  <a:solidFill>
                    <a:srgbClr val="1A1B1C"/>
                  </a:solidFill>
                  <a:latin typeface="Times New Roman" pitchFamily="18" charset="0"/>
                </a:rPr>
                <a:t>[</a:t>
              </a:r>
              <a:r>
                <a:rPr lang="en-US" sz="2200" i="1" dirty="0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en-US" sz="2200" dirty="0">
                  <a:solidFill>
                    <a:srgbClr val="1A1B1C"/>
                  </a:solidFill>
                  <a:latin typeface="Times New Roman" pitchFamily="18" charset="0"/>
                </a:rPr>
                <a:t>2 +10]</a:t>
              </a:r>
              <a:endParaRPr lang="en-US" dirty="0">
                <a:latin typeface="Arial" pitchFamily="34" charset="0"/>
              </a:endParaRPr>
            </a:p>
            <a:p>
              <a:r>
                <a:rPr lang="en-US" sz="2200" dirty="0">
                  <a:solidFill>
                    <a:srgbClr val="1A1B1C"/>
                  </a:solidFill>
                  <a:latin typeface="Times New Roman" pitchFamily="18" charset="0"/>
                </a:rPr>
                <a:t> 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1694" name="Rectangle 12"/>
            <p:cNvSpPr>
              <a:spLocks noChangeArrowheads="1"/>
            </p:cNvSpPr>
            <p:nvPr/>
          </p:nvSpPr>
          <p:spPr bwMode="auto">
            <a:xfrm>
              <a:off x="3747" y="111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1695" name="Line 13"/>
            <p:cNvSpPr>
              <a:spLocks noChangeShapeType="1"/>
            </p:cNvSpPr>
            <p:nvPr/>
          </p:nvSpPr>
          <p:spPr bwMode="auto">
            <a:xfrm flipV="1">
              <a:off x="4523" y="1127"/>
              <a:ext cx="0" cy="21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696" name="Line 14"/>
            <p:cNvSpPr>
              <a:spLocks noChangeShapeType="1"/>
            </p:cNvSpPr>
            <p:nvPr/>
          </p:nvSpPr>
          <p:spPr bwMode="auto">
            <a:xfrm flipV="1">
              <a:off x="4570" y="1127"/>
              <a:ext cx="0" cy="21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697" name="Line 15"/>
            <p:cNvSpPr>
              <a:spLocks noChangeShapeType="1"/>
            </p:cNvSpPr>
            <p:nvPr/>
          </p:nvSpPr>
          <p:spPr bwMode="auto">
            <a:xfrm>
              <a:off x="2040" y="1342"/>
              <a:ext cx="2530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698" name="Line 16"/>
            <p:cNvSpPr>
              <a:spLocks noChangeShapeType="1"/>
            </p:cNvSpPr>
            <p:nvPr/>
          </p:nvSpPr>
          <p:spPr bwMode="auto">
            <a:xfrm flipV="1">
              <a:off x="2040" y="1342"/>
              <a:ext cx="0" cy="21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699" name="Rectangle 17"/>
            <p:cNvSpPr>
              <a:spLocks noChangeArrowheads="1"/>
            </p:cNvSpPr>
            <p:nvPr/>
          </p:nvSpPr>
          <p:spPr bwMode="auto">
            <a:xfrm>
              <a:off x="2159" y="1342"/>
              <a:ext cx="8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 err="1">
                  <a:solidFill>
                    <a:srgbClr val="1A1B1C"/>
                  </a:solidFill>
                  <a:latin typeface="Times New Roman" pitchFamily="18" charset="0"/>
                </a:rPr>
                <a:t>st</a:t>
              </a:r>
              <a:r>
                <a:rPr lang="en-US" sz="2200" dirty="0">
                  <a:solidFill>
                    <a:srgbClr val="1A1B1C"/>
                  </a:solidFill>
                  <a:latin typeface="Times New Roman" pitchFamily="18" charset="0"/>
                </a:rPr>
                <a:t> r1, 10[r2]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1700" name="Line 18"/>
            <p:cNvSpPr>
              <a:spLocks noChangeShapeType="1"/>
            </p:cNvSpPr>
            <p:nvPr/>
          </p:nvSpPr>
          <p:spPr bwMode="auto">
            <a:xfrm flipV="1">
              <a:off x="3186" y="1342"/>
              <a:ext cx="0" cy="21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1" name="Rectangle 19"/>
            <p:cNvSpPr>
              <a:spLocks noChangeArrowheads="1"/>
            </p:cNvSpPr>
            <p:nvPr/>
          </p:nvSpPr>
          <p:spPr bwMode="auto">
            <a:xfrm>
              <a:off x="3293" y="1342"/>
              <a:ext cx="74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[</a:t>
              </a:r>
              <a:r>
                <a:rPr lang="en-US" sz="2200" i="1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2+10] </a:t>
              </a:r>
              <a:r>
                <a:rPr lang="pt-BR">
                  <a:solidFill>
                    <a:srgbClr val="1A1B1C"/>
                  </a:solidFill>
                  <a:latin typeface="Times New Roman" pitchFamily="18" charset="0"/>
                  <a:sym typeface="Symbol" pitchFamily="18" charset="2"/>
                </a:rPr>
                <a:t>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702" name="Rectangle 20"/>
            <p:cNvSpPr>
              <a:spLocks noChangeArrowheads="1"/>
            </p:cNvSpPr>
            <p:nvPr/>
          </p:nvSpPr>
          <p:spPr bwMode="auto">
            <a:xfrm>
              <a:off x="4128" y="1342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i="1">
                  <a:solidFill>
                    <a:srgbClr val="1A1B1C"/>
                  </a:solidFill>
                  <a:latin typeface="Times New Roman" pitchFamily="18" charset="0"/>
                </a:rPr>
                <a:t>r</a:t>
              </a:r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703" name="Line 21"/>
            <p:cNvSpPr>
              <a:spLocks noChangeShapeType="1"/>
            </p:cNvSpPr>
            <p:nvPr/>
          </p:nvSpPr>
          <p:spPr bwMode="auto">
            <a:xfrm flipV="1">
              <a:off x="4523" y="1342"/>
              <a:ext cx="0" cy="21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4" name="Line 22"/>
            <p:cNvSpPr>
              <a:spLocks noChangeShapeType="1"/>
            </p:cNvSpPr>
            <p:nvPr/>
          </p:nvSpPr>
          <p:spPr bwMode="auto">
            <a:xfrm flipV="1">
              <a:off x="4570" y="1342"/>
              <a:ext cx="0" cy="21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5" name="Line 23"/>
            <p:cNvSpPr>
              <a:spLocks noChangeShapeType="1"/>
            </p:cNvSpPr>
            <p:nvPr/>
          </p:nvSpPr>
          <p:spPr bwMode="auto">
            <a:xfrm>
              <a:off x="2040" y="1557"/>
              <a:ext cx="2530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6" name="Line 24"/>
            <p:cNvSpPr>
              <a:spLocks noChangeShapeType="1"/>
            </p:cNvSpPr>
            <p:nvPr/>
          </p:nvSpPr>
          <p:spPr bwMode="auto">
            <a:xfrm>
              <a:off x="2040" y="1605"/>
              <a:ext cx="2530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7" name="Line 25"/>
            <p:cNvSpPr>
              <a:spLocks noChangeShapeType="1"/>
            </p:cNvSpPr>
            <p:nvPr/>
          </p:nvSpPr>
          <p:spPr bwMode="auto">
            <a:xfrm flipV="1">
              <a:off x="2088" y="1127"/>
              <a:ext cx="0" cy="21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8" name="Line 26"/>
            <p:cNvSpPr>
              <a:spLocks noChangeShapeType="1"/>
            </p:cNvSpPr>
            <p:nvPr/>
          </p:nvSpPr>
          <p:spPr bwMode="auto">
            <a:xfrm flipV="1">
              <a:off x="2088" y="1342"/>
              <a:ext cx="0" cy="215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E47A3B32-2D5D-45F9-B7CB-078219CE3A98}" type="slidenum">
              <a:rPr>
                <a:solidFill>
                  <a:schemeClr val="tx1"/>
                </a:solidFill>
              </a:rPr>
              <a:pPr>
                <a:defRPr/>
              </a:pPr>
              <a:t>48</a:t>
            </a:fld>
            <a:endParaRPr>
              <a:solidFill>
                <a:schemeClr val="tx1"/>
              </a:solidFill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schemeClr val="tx1"/>
                </a:solidFill>
              </a:rPr>
              <a:t>Load</a:t>
            </a:r>
            <a:r>
              <a:rPr lang="fr-FR" dirty="0">
                <a:solidFill>
                  <a:schemeClr val="tx1"/>
                </a:solidFill>
              </a:rPr>
              <a:t>-Store</a:t>
            </a:r>
          </a:p>
        </p:txBody>
      </p:sp>
      <p:grpSp>
        <p:nvGrpSpPr>
          <p:cNvPr id="72709" name="Group 4"/>
          <p:cNvGrpSpPr>
            <a:grpSpLocks noChangeAspect="1"/>
          </p:cNvGrpSpPr>
          <p:nvPr/>
        </p:nvGrpSpPr>
        <p:grpSpPr bwMode="auto">
          <a:xfrm>
            <a:off x="2667000" y="1565275"/>
            <a:ext cx="7156450" cy="4413250"/>
            <a:chOff x="912" y="986"/>
            <a:chExt cx="4508" cy="2780"/>
          </a:xfrm>
        </p:grpSpPr>
        <p:sp>
          <p:nvSpPr>
            <p:cNvPr id="727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912" y="986"/>
              <a:ext cx="4508" cy="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1" name="Rectangle 5"/>
            <p:cNvSpPr>
              <a:spLocks noChangeArrowheads="1"/>
            </p:cNvSpPr>
            <p:nvPr/>
          </p:nvSpPr>
          <p:spPr bwMode="auto">
            <a:xfrm>
              <a:off x="1377" y="1072"/>
              <a:ext cx="9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latin typeface="Bitstream Vera Sans"/>
                </a:rPr>
                <a:t>ld r1, 10[r2]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2712" name="Rectangle 6"/>
            <p:cNvSpPr>
              <a:spLocks noChangeArrowheads="1"/>
            </p:cNvSpPr>
            <p:nvPr/>
          </p:nvSpPr>
          <p:spPr bwMode="auto">
            <a:xfrm>
              <a:off x="1371" y="1824"/>
              <a:ext cx="407" cy="153"/>
            </a:xfrm>
            <a:prstGeom prst="rect">
              <a:avLst/>
            </a:prstGeom>
            <a:solidFill>
              <a:srgbClr val="C1EAF0"/>
            </a:solidFill>
            <a:ln w="7">
              <a:solidFill>
                <a:srgbClr val="151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3" name="Rectangle 7"/>
            <p:cNvSpPr>
              <a:spLocks noChangeArrowheads="1"/>
            </p:cNvSpPr>
            <p:nvPr/>
          </p:nvSpPr>
          <p:spPr bwMode="auto">
            <a:xfrm>
              <a:off x="1370" y="1823"/>
              <a:ext cx="409" cy="876"/>
            </a:xfrm>
            <a:prstGeom prst="rect">
              <a:avLst/>
            </a:prstGeom>
            <a:noFill/>
            <a:ln w="4">
              <a:solidFill>
                <a:srgbClr val="15111D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4" name="Rectangle 8"/>
            <p:cNvSpPr>
              <a:spLocks noChangeArrowheads="1"/>
            </p:cNvSpPr>
            <p:nvPr/>
          </p:nvSpPr>
          <p:spPr bwMode="auto">
            <a:xfrm>
              <a:off x="1490" y="1818"/>
              <a:ext cx="1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latin typeface="Bitstream Vera Sans"/>
                </a:rPr>
                <a:t>r1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715" name="Rectangle 9"/>
            <p:cNvSpPr>
              <a:spLocks noChangeArrowheads="1"/>
            </p:cNvSpPr>
            <p:nvPr/>
          </p:nvSpPr>
          <p:spPr bwMode="auto">
            <a:xfrm>
              <a:off x="2376" y="1547"/>
              <a:ext cx="411" cy="1652"/>
            </a:xfrm>
            <a:prstGeom prst="rect">
              <a:avLst/>
            </a:prstGeom>
            <a:noFill/>
            <a:ln w="7">
              <a:solidFill>
                <a:srgbClr val="15111D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6" name="Rectangle 10"/>
            <p:cNvSpPr>
              <a:spLocks noChangeArrowheads="1"/>
            </p:cNvSpPr>
            <p:nvPr/>
          </p:nvSpPr>
          <p:spPr bwMode="auto">
            <a:xfrm>
              <a:off x="2374" y="2195"/>
              <a:ext cx="414" cy="88"/>
            </a:xfrm>
            <a:prstGeom prst="rect">
              <a:avLst/>
            </a:prstGeom>
            <a:solidFill>
              <a:srgbClr val="C1EAF0"/>
            </a:solidFill>
            <a:ln w="5">
              <a:solidFill>
                <a:srgbClr val="151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7" name="Line 11"/>
            <p:cNvSpPr>
              <a:spLocks noChangeShapeType="1"/>
            </p:cNvSpPr>
            <p:nvPr/>
          </p:nvSpPr>
          <p:spPr bwMode="auto">
            <a:xfrm>
              <a:off x="2022" y="1814"/>
              <a:ext cx="0" cy="148"/>
            </a:xfrm>
            <a:prstGeom prst="line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8" name="Freeform 12"/>
            <p:cNvSpPr>
              <a:spLocks/>
            </p:cNvSpPr>
            <p:nvPr/>
          </p:nvSpPr>
          <p:spPr bwMode="auto">
            <a:xfrm>
              <a:off x="2003" y="1897"/>
              <a:ext cx="37" cy="65"/>
            </a:xfrm>
            <a:custGeom>
              <a:avLst/>
              <a:gdLst>
                <a:gd name="T0" fmla="*/ 19 w 37"/>
                <a:gd name="T1" fmla="*/ 19 h 65"/>
                <a:gd name="T2" fmla="*/ 0 w 37"/>
                <a:gd name="T3" fmla="*/ 0 h 65"/>
                <a:gd name="T4" fmla="*/ 19 w 37"/>
                <a:gd name="T5" fmla="*/ 65 h 65"/>
                <a:gd name="T6" fmla="*/ 37 w 37"/>
                <a:gd name="T7" fmla="*/ 0 h 65"/>
                <a:gd name="T8" fmla="*/ 19 w 37"/>
                <a:gd name="T9" fmla="*/ 1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65">
                  <a:moveTo>
                    <a:pt x="19" y="19"/>
                  </a:moveTo>
                  <a:lnTo>
                    <a:pt x="0" y="0"/>
                  </a:lnTo>
                  <a:lnTo>
                    <a:pt x="19" y="65"/>
                  </a:lnTo>
                  <a:lnTo>
                    <a:pt x="37" y="0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9" name="Freeform 13"/>
            <p:cNvSpPr>
              <a:spLocks/>
            </p:cNvSpPr>
            <p:nvPr/>
          </p:nvSpPr>
          <p:spPr bwMode="auto">
            <a:xfrm>
              <a:off x="1098" y="1910"/>
              <a:ext cx="1851" cy="1542"/>
            </a:xfrm>
            <a:custGeom>
              <a:avLst/>
              <a:gdLst>
                <a:gd name="T0" fmla="*/ 1765 w 7802"/>
                <a:gd name="T1" fmla="*/ 454 h 6511"/>
                <a:gd name="T2" fmla="*/ 1851 w 7802"/>
                <a:gd name="T3" fmla="*/ 454 h 6511"/>
                <a:gd name="T4" fmla="*/ 1851 w 7802"/>
                <a:gd name="T5" fmla="*/ 1542 h 6511"/>
                <a:gd name="T6" fmla="*/ 0 w 7802"/>
                <a:gd name="T7" fmla="*/ 1542 h 6511"/>
                <a:gd name="T8" fmla="*/ 10 w 7802"/>
                <a:gd name="T9" fmla="*/ 0 h 6511"/>
                <a:gd name="T10" fmla="*/ 273 w 7802"/>
                <a:gd name="T11" fmla="*/ 0 h 65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02" h="6511">
                  <a:moveTo>
                    <a:pt x="7439" y="1915"/>
                  </a:moveTo>
                  <a:lnTo>
                    <a:pt x="7802" y="1915"/>
                  </a:lnTo>
                  <a:lnTo>
                    <a:pt x="7802" y="6511"/>
                  </a:lnTo>
                  <a:lnTo>
                    <a:pt x="0" y="6511"/>
                  </a:lnTo>
                  <a:lnTo>
                    <a:pt x="41" y="0"/>
                  </a:lnTo>
                  <a:lnTo>
                    <a:pt x="1149" y="0"/>
                  </a:lnTo>
                </a:path>
              </a:pathLst>
            </a:cu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0" name="Freeform 14"/>
            <p:cNvSpPr>
              <a:spLocks/>
            </p:cNvSpPr>
            <p:nvPr/>
          </p:nvSpPr>
          <p:spPr bwMode="auto">
            <a:xfrm>
              <a:off x="1277" y="1883"/>
              <a:ext cx="94" cy="53"/>
            </a:xfrm>
            <a:custGeom>
              <a:avLst/>
              <a:gdLst>
                <a:gd name="T0" fmla="*/ 27 w 94"/>
                <a:gd name="T1" fmla="*/ 27 h 53"/>
                <a:gd name="T2" fmla="*/ 0 w 94"/>
                <a:gd name="T3" fmla="*/ 53 h 53"/>
                <a:gd name="T4" fmla="*/ 94 w 94"/>
                <a:gd name="T5" fmla="*/ 27 h 53"/>
                <a:gd name="T6" fmla="*/ 0 w 94"/>
                <a:gd name="T7" fmla="*/ 0 h 53"/>
                <a:gd name="T8" fmla="*/ 27 w 94"/>
                <a:gd name="T9" fmla="*/ 2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53">
                  <a:moveTo>
                    <a:pt x="27" y="27"/>
                  </a:moveTo>
                  <a:lnTo>
                    <a:pt x="0" y="53"/>
                  </a:lnTo>
                  <a:lnTo>
                    <a:pt x="94" y="27"/>
                  </a:lnTo>
                  <a:lnTo>
                    <a:pt x="0" y="0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0000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1" name="Rectangle 15"/>
            <p:cNvSpPr>
              <a:spLocks noChangeArrowheads="1"/>
            </p:cNvSpPr>
            <p:nvPr/>
          </p:nvSpPr>
          <p:spPr bwMode="auto">
            <a:xfrm>
              <a:off x="1369" y="1977"/>
              <a:ext cx="406" cy="153"/>
            </a:xfrm>
            <a:prstGeom prst="rect">
              <a:avLst/>
            </a:prstGeom>
            <a:solidFill>
              <a:srgbClr val="C1EAF0"/>
            </a:solidFill>
            <a:ln w="7">
              <a:solidFill>
                <a:srgbClr val="151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2" name="Rectangle 16"/>
            <p:cNvSpPr>
              <a:spLocks noChangeArrowheads="1"/>
            </p:cNvSpPr>
            <p:nvPr/>
          </p:nvSpPr>
          <p:spPr bwMode="auto">
            <a:xfrm>
              <a:off x="1488" y="1971"/>
              <a:ext cx="1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dirty="0">
                  <a:latin typeface="Bitstream Vera Sans"/>
                </a:rPr>
                <a:t>r2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2723" name="Rectangle 17"/>
            <p:cNvSpPr>
              <a:spLocks noChangeArrowheads="1"/>
            </p:cNvSpPr>
            <p:nvPr/>
          </p:nvSpPr>
          <p:spPr bwMode="auto">
            <a:xfrm>
              <a:off x="1899" y="1656"/>
              <a:ext cx="255" cy="168"/>
            </a:xfrm>
            <a:prstGeom prst="rect">
              <a:avLst/>
            </a:prstGeom>
            <a:solidFill>
              <a:srgbClr val="C1EAF0"/>
            </a:solidFill>
            <a:ln w="6">
              <a:solidFill>
                <a:srgbClr val="151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4" name="Rectangle 18"/>
            <p:cNvSpPr>
              <a:spLocks noChangeArrowheads="1"/>
            </p:cNvSpPr>
            <p:nvPr/>
          </p:nvSpPr>
          <p:spPr bwMode="auto">
            <a:xfrm>
              <a:off x="1304" y="1514"/>
              <a:ext cx="39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latin typeface="Bitstream Vera Sans"/>
                </a:rPr>
                <a:t>register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725" name="Rectangle 19"/>
            <p:cNvSpPr>
              <a:spLocks noChangeArrowheads="1"/>
            </p:cNvSpPr>
            <p:nvPr/>
          </p:nvSpPr>
          <p:spPr bwMode="auto">
            <a:xfrm>
              <a:off x="1304" y="1671"/>
              <a:ext cx="2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latin typeface="Bitstream Vera Sans"/>
                </a:rPr>
                <a:t>    file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726" name="Rectangle 20"/>
            <p:cNvSpPr>
              <a:spLocks noChangeArrowheads="1"/>
            </p:cNvSpPr>
            <p:nvPr/>
          </p:nvSpPr>
          <p:spPr bwMode="auto">
            <a:xfrm>
              <a:off x="2348" y="1372"/>
              <a:ext cx="44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Bitstream Vera Sans"/>
                </a:rPr>
                <a:t>memory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2727" name="Rectangle 21"/>
            <p:cNvSpPr>
              <a:spLocks noChangeArrowheads="1"/>
            </p:cNvSpPr>
            <p:nvPr/>
          </p:nvSpPr>
          <p:spPr bwMode="auto">
            <a:xfrm>
              <a:off x="2374" y="2281"/>
              <a:ext cx="414" cy="88"/>
            </a:xfrm>
            <a:prstGeom prst="rect">
              <a:avLst/>
            </a:prstGeom>
            <a:solidFill>
              <a:srgbClr val="C1EAF0"/>
            </a:solidFill>
            <a:ln w="5">
              <a:solidFill>
                <a:srgbClr val="151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8" name="Rectangle 22"/>
            <p:cNvSpPr>
              <a:spLocks noChangeArrowheads="1"/>
            </p:cNvSpPr>
            <p:nvPr/>
          </p:nvSpPr>
          <p:spPr bwMode="auto">
            <a:xfrm>
              <a:off x="2377" y="2372"/>
              <a:ext cx="409" cy="88"/>
            </a:xfrm>
            <a:prstGeom prst="rect">
              <a:avLst/>
            </a:prstGeom>
            <a:solidFill>
              <a:srgbClr val="C1EAF0"/>
            </a:solidFill>
            <a:ln w="5">
              <a:solidFill>
                <a:srgbClr val="151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9" name="Rectangle 23"/>
            <p:cNvSpPr>
              <a:spLocks noChangeArrowheads="1"/>
            </p:cNvSpPr>
            <p:nvPr/>
          </p:nvSpPr>
          <p:spPr bwMode="auto">
            <a:xfrm>
              <a:off x="2376" y="2458"/>
              <a:ext cx="409" cy="88"/>
            </a:xfrm>
            <a:prstGeom prst="rect">
              <a:avLst/>
            </a:prstGeom>
            <a:solidFill>
              <a:srgbClr val="C1EAF0"/>
            </a:solidFill>
            <a:ln w="5">
              <a:solidFill>
                <a:srgbClr val="151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0" name="Freeform 24"/>
            <p:cNvSpPr>
              <a:spLocks/>
            </p:cNvSpPr>
            <p:nvPr/>
          </p:nvSpPr>
          <p:spPr bwMode="auto">
            <a:xfrm>
              <a:off x="2815" y="2196"/>
              <a:ext cx="39" cy="347"/>
            </a:xfrm>
            <a:custGeom>
              <a:avLst/>
              <a:gdLst>
                <a:gd name="T0" fmla="*/ 0 w 161"/>
                <a:gd name="T1" fmla="*/ 0 h 1462"/>
                <a:gd name="T2" fmla="*/ 39 w 161"/>
                <a:gd name="T3" fmla="*/ 38 h 1462"/>
                <a:gd name="T4" fmla="*/ 39 w 161"/>
                <a:gd name="T5" fmla="*/ 311 h 1462"/>
                <a:gd name="T6" fmla="*/ 2 w 161"/>
                <a:gd name="T7" fmla="*/ 347 h 14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1" h="1462">
                  <a:moveTo>
                    <a:pt x="0" y="0"/>
                  </a:moveTo>
                  <a:lnTo>
                    <a:pt x="161" y="161"/>
                  </a:lnTo>
                  <a:lnTo>
                    <a:pt x="161" y="1310"/>
                  </a:lnTo>
                  <a:lnTo>
                    <a:pt x="10" y="1462"/>
                  </a:lnTo>
                </a:path>
              </a:pathLst>
            </a:cu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1" name="Line 25"/>
            <p:cNvSpPr>
              <a:spLocks noChangeShapeType="1"/>
            </p:cNvSpPr>
            <p:nvPr/>
          </p:nvSpPr>
          <p:spPr bwMode="auto">
            <a:xfrm>
              <a:off x="1773" y="2044"/>
              <a:ext cx="143" cy="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2" name="Freeform 26"/>
            <p:cNvSpPr>
              <a:spLocks/>
            </p:cNvSpPr>
            <p:nvPr/>
          </p:nvSpPr>
          <p:spPr bwMode="auto">
            <a:xfrm>
              <a:off x="1851" y="2025"/>
              <a:ext cx="65" cy="37"/>
            </a:xfrm>
            <a:custGeom>
              <a:avLst/>
              <a:gdLst>
                <a:gd name="T0" fmla="*/ 18 w 65"/>
                <a:gd name="T1" fmla="*/ 19 h 37"/>
                <a:gd name="T2" fmla="*/ 0 w 65"/>
                <a:gd name="T3" fmla="*/ 37 h 37"/>
                <a:gd name="T4" fmla="*/ 65 w 65"/>
                <a:gd name="T5" fmla="*/ 19 h 37"/>
                <a:gd name="T6" fmla="*/ 0 w 65"/>
                <a:gd name="T7" fmla="*/ 0 h 37"/>
                <a:gd name="T8" fmla="*/ 18 w 65"/>
                <a:gd name="T9" fmla="*/ 19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37">
                  <a:moveTo>
                    <a:pt x="18" y="19"/>
                  </a:moveTo>
                  <a:lnTo>
                    <a:pt x="0" y="37"/>
                  </a:lnTo>
                  <a:lnTo>
                    <a:pt x="65" y="19"/>
                  </a:lnTo>
                  <a:lnTo>
                    <a:pt x="0" y="0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3" name="Oval 27"/>
            <p:cNvSpPr>
              <a:spLocks noChangeArrowheads="1"/>
            </p:cNvSpPr>
            <p:nvPr/>
          </p:nvSpPr>
          <p:spPr bwMode="auto">
            <a:xfrm>
              <a:off x="1916" y="1972"/>
              <a:ext cx="169" cy="163"/>
            </a:xfrm>
            <a:prstGeom prst="ellipse">
              <a:avLst/>
            </a:prstGeom>
            <a:solidFill>
              <a:srgbClr val="AAD400"/>
            </a:solidFill>
            <a:ln w="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4" name="Line 28"/>
            <p:cNvSpPr>
              <a:spLocks noChangeShapeType="1"/>
            </p:cNvSpPr>
            <p:nvPr/>
          </p:nvSpPr>
          <p:spPr bwMode="auto">
            <a:xfrm>
              <a:off x="2007" y="1986"/>
              <a:ext cx="0" cy="124"/>
            </a:xfrm>
            <a:prstGeom prst="line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5" name="Line 29"/>
            <p:cNvSpPr>
              <a:spLocks noChangeShapeType="1"/>
            </p:cNvSpPr>
            <p:nvPr/>
          </p:nvSpPr>
          <p:spPr bwMode="auto">
            <a:xfrm flipV="1">
              <a:off x="1945" y="2044"/>
              <a:ext cx="120" cy="4"/>
            </a:xfrm>
            <a:prstGeom prst="line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6" name="Rectangle 30"/>
            <p:cNvSpPr>
              <a:spLocks noChangeArrowheads="1"/>
            </p:cNvSpPr>
            <p:nvPr/>
          </p:nvSpPr>
          <p:spPr bwMode="auto">
            <a:xfrm>
              <a:off x="1945" y="1679"/>
              <a:ext cx="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Sans"/>
                </a:rPr>
                <a:t>10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2737" name="Freeform 31"/>
            <p:cNvSpPr>
              <a:spLocks/>
            </p:cNvSpPr>
            <p:nvPr/>
          </p:nvSpPr>
          <p:spPr bwMode="auto">
            <a:xfrm>
              <a:off x="2093" y="2044"/>
              <a:ext cx="278" cy="205"/>
            </a:xfrm>
            <a:custGeom>
              <a:avLst/>
              <a:gdLst>
                <a:gd name="T0" fmla="*/ 0 w 1169"/>
                <a:gd name="T1" fmla="*/ 0 h 867"/>
                <a:gd name="T2" fmla="*/ 120 w 1169"/>
                <a:gd name="T3" fmla="*/ 0 h 867"/>
                <a:gd name="T4" fmla="*/ 120 w 1169"/>
                <a:gd name="T5" fmla="*/ 205 h 867"/>
                <a:gd name="T6" fmla="*/ 278 w 1169"/>
                <a:gd name="T7" fmla="*/ 205 h 8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9" h="867">
                  <a:moveTo>
                    <a:pt x="0" y="0"/>
                  </a:moveTo>
                  <a:lnTo>
                    <a:pt x="504" y="0"/>
                  </a:lnTo>
                  <a:lnTo>
                    <a:pt x="504" y="867"/>
                  </a:lnTo>
                  <a:lnTo>
                    <a:pt x="1169" y="867"/>
                  </a:lnTo>
                </a:path>
              </a:pathLst>
            </a:cu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8" name="Freeform 32"/>
            <p:cNvSpPr>
              <a:spLocks/>
            </p:cNvSpPr>
            <p:nvPr/>
          </p:nvSpPr>
          <p:spPr bwMode="auto">
            <a:xfrm>
              <a:off x="2277" y="2222"/>
              <a:ext cx="94" cy="54"/>
            </a:xfrm>
            <a:custGeom>
              <a:avLst/>
              <a:gdLst>
                <a:gd name="T0" fmla="*/ 27 w 94"/>
                <a:gd name="T1" fmla="*/ 27 h 54"/>
                <a:gd name="T2" fmla="*/ 0 w 94"/>
                <a:gd name="T3" fmla="*/ 54 h 54"/>
                <a:gd name="T4" fmla="*/ 94 w 94"/>
                <a:gd name="T5" fmla="*/ 27 h 54"/>
                <a:gd name="T6" fmla="*/ 0 w 94"/>
                <a:gd name="T7" fmla="*/ 0 h 54"/>
                <a:gd name="T8" fmla="*/ 27 w 9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54">
                  <a:moveTo>
                    <a:pt x="27" y="27"/>
                  </a:moveTo>
                  <a:lnTo>
                    <a:pt x="0" y="54"/>
                  </a:lnTo>
                  <a:lnTo>
                    <a:pt x="94" y="27"/>
                  </a:lnTo>
                  <a:lnTo>
                    <a:pt x="0" y="0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0000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9" name="Rectangle 33"/>
            <p:cNvSpPr>
              <a:spLocks noChangeArrowheads="1"/>
            </p:cNvSpPr>
            <p:nvPr/>
          </p:nvSpPr>
          <p:spPr bwMode="auto">
            <a:xfrm>
              <a:off x="3622" y="1079"/>
              <a:ext cx="9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 err="1">
                  <a:latin typeface="Bitstream Vera Sans"/>
                </a:rPr>
                <a:t>st</a:t>
              </a:r>
              <a:r>
                <a:rPr lang="en-US" sz="2400" dirty="0">
                  <a:latin typeface="Bitstream Vera Sans"/>
                </a:rPr>
                <a:t> r1, 10[r2]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2740" name="Rectangle 34"/>
            <p:cNvSpPr>
              <a:spLocks noChangeArrowheads="1"/>
            </p:cNvSpPr>
            <p:nvPr/>
          </p:nvSpPr>
          <p:spPr bwMode="auto">
            <a:xfrm>
              <a:off x="3617" y="1831"/>
              <a:ext cx="406" cy="152"/>
            </a:xfrm>
            <a:prstGeom prst="rect">
              <a:avLst/>
            </a:prstGeom>
            <a:solidFill>
              <a:srgbClr val="C1EAF0"/>
            </a:solidFill>
            <a:ln w="7">
              <a:solidFill>
                <a:srgbClr val="151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1" name="Rectangle 35"/>
            <p:cNvSpPr>
              <a:spLocks noChangeArrowheads="1"/>
            </p:cNvSpPr>
            <p:nvPr/>
          </p:nvSpPr>
          <p:spPr bwMode="auto">
            <a:xfrm>
              <a:off x="3615" y="1829"/>
              <a:ext cx="409" cy="877"/>
            </a:xfrm>
            <a:prstGeom prst="rect">
              <a:avLst/>
            </a:prstGeom>
            <a:noFill/>
            <a:ln w="4">
              <a:solidFill>
                <a:srgbClr val="15111D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2" name="Rectangle 36"/>
            <p:cNvSpPr>
              <a:spLocks noChangeArrowheads="1"/>
            </p:cNvSpPr>
            <p:nvPr/>
          </p:nvSpPr>
          <p:spPr bwMode="auto">
            <a:xfrm>
              <a:off x="3736" y="1825"/>
              <a:ext cx="1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latin typeface="Bitstream Vera Sans"/>
                </a:rPr>
                <a:t>r1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743" name="Rectangle 37"/>
            <p:cNvSpPr>
              <a:spLocks noChangeArrowheads="1"/>
            </p:cNvSpPr>
            <p:nvPr/>
          </p:nvSpPr>
          <p:spPr bwMode="auto">
            <a:xfrm>
              <a:off x="4621" y="1554"/>
              <a:ext cx="411" cy="1652"/>
            </a:xfrm>
            <a:prstGeom prst="rect">
              <a:avLst/>
            </a:prstGeom>
            <a:noFill/>
            <a:ln w="7">
              <a:solidFill>
                <a:srgbClr val="15111D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4" name="Rectangle 38"/>
            <p:cNvSpPr>
              <a:spLocks noChangeArrowheads="1"/>
            </p:cNvSpPr>
            <p:nvPr/>
          </p:nvSpPr>
          <p:spPr bwMode="auto">
            <a:xfrm>
              <a:off x="4620" y="2202"/>
              <a:ext cx="413" cy="88"/>
            </a:xfrm>
            <a:prstGeom prst="rect">
              <a:avLst/>
            </a:prstGeom>
            <a:solidFill>
              <a:srgbClr val="C1EAF0"/>
            </a:solidFill>
            <a:ln w="5">
              <a:solidFill>
                <a:srgbClr val="151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5" name="Line 39"/>
            <p:cNvSpPr>
              <a:spLocks noChangeShapeType="1"/>
            </p:cNvSpPr>
            <p:nvPr/>
          </p:nvSpPr>
          <p:spPr bwMode="auto">
            <a:xfrm>
              <a:off x="4267" y="1821"/>
              <a:ext cx="0" cy="148"/>
            </a:xfrm>
            <a:prstGeom prst="line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6" name="Freeform 40"/>
            <p:cNvSpPr>
              <a:spLocks/>
            </p:cNvSpPr>
            <p:nvPr/>
          </p:nvSpPr>
          <p:spPr bwMode="auto">
            <a:xfrm>
              <a:off x="4248" y="1904"/>
              <a:ext cx="38" cy="65"/>
            </a:xfrm>
            <a:custGeom>
              <a:avLst/>
              <a:gdLst>
                <a:gd name="T0" fmla="*/ 19 w 38"/>
                <a:gd name="T1" fmla="*/ 18 h 65"/>
                <a:gd name="T2" fmla="*/ 0 w 38"/>
                <a:gd name="T3" fmla="*/ 0 h 65"/>
                <a:gd name="T4" fmla="*/ 19 w 38"/>
                <a:gd name="T5" fmla="*/ 65 h 65"/>
                <a:gd name="T6" fmla="*/ 38 w 38"/>
                <a:gd name="T7" fmla="*/ 0 h 65"/>
                <a:gd name="T8" fmla="*/ 19 w 38"/>
                <a:gd name="T9" fmla="*/ 18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65">
                  <a:moveTo>
                    <a:pt x="19" y="18"/>
                  </a:moveTo>
                  <a:lnTo>
                    <a:pt x="0" y="0"/>
                  </a:lnTo>
                  <a:lnTo>
                    <a:pt x="19" y="65"/>
                  </a:lnTo>
                  <a:lnTo>
                    <a:pt x="38" y="0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7" name="Freeform 41"/>
            <p:cNvSpPr>
              <a:spLocks/>
            </p:cNvSpPr>
            <p:nvPr/>
          </p:nvSpPr>
          <p:spPr bwMode="auto">
            <a:xfrm>
              <a:off x="3344" y="1917"/>
              <a:ext cx="1937" cy="1542"/>
            </a:xfrm>
            <a:custGeom>
              <a:avLst/>
              <a:gdLst>
                <a:gd name="T0" fmla="*/ 1765 w 8164"/>
                <a:gd name="T1" fmla="*/ 453 h 6512"/>
                <a:gd name="T2" fmla="*/ 1932 w 8164"/>
                <a:gd name="T3" fmla="*/ 453 h 6512"/>
                <a:gd name="T4" fmla="*/ 1937 w 8164"/>
                <a:gd name="T5" fmla="*/ 1542 h 6512"/>
                <a:gd name="T6" fmla="*/ 0 w 8164"/>
                <a:gd name="T7" fmla="*/ 1542 h 6512"/>
                <a:gd name="T8" fmla="*/ 9 w 8164"/>
                <a:gd name="T9" fmla="*/ 0 h 6512"/>
                <a:gd name="T10" fmla="*/ 273 w 8164"/>
                <a:gd name="T11" fmla="*/ 0 h 65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64" h="6512">
                  <a:moveTo>
                    <a:pt x="7438" y="1915"/>
                  </a:moveTo>
                  <a:lnTo>
                    <a:pt x="8144" y="1915"/>
                  </a:lnTo>
                  <a:lnTo>
                    <a:pt x="8164" y="6512"/>
                  </a:lnTo>
                  <a:lnTo>
                    <a:pt x="0" y="6512"/>
                  </a:lnTo>
                  <a:lnTo>
                    <a:pt x="40" y="0"/>
                  </a:lnTo>
                  <a:lnTo>
                    <a:pt x="1149" y="0"/>
                  </a:lnTo>
                </a:path>
              </a:pathLst>
            </a:cu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8" name="Freeform 42"/>
            <p:cNvSpPr>
              <a:spLocks/>
            </p:cNvSpPr>
            <p:nvPr/>
          </p:nvSpPr>
          <p:spPr bwMode="auto">
            <a:xfrm>
              <a:off x="5109" y="2344"/>
              <a:ext cx="93" cy="53"/>
            </a:xfrm>
            <a:custGeom>
              <a:avLst/>
              <a:gdLst>
                <a:gd name="T0" fmla="*/ 67 w 93"/>
                <a:gd name="T1" fmla="*/ 26 h 53"/>
                <a:gd name="T2" fmla="*/ 93 w 93"/>
                <a:gd name="T3" fmla="*/ 0 h 53"/>
                <a:gd name="T4" fmla="*/ 0 w 93"/>
                <a:gd name="T5" fmla="*/ 26 h 53"/>
                <a:gd name="T6" fmla="*/ 93 w 93"/>
                <a:gd name="T7" fmla="*/ 53 h 53"/>
                <a:gd name="T8" fmla="*/ 67 w 93"/>
                <a:gd name="T9" fmla="*/ 26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53">
                  <a:moveTo>
                    <a:pt x="67" y="26"/>
                  </a:moveTo>
                  <a:lnTo>
                    <a:pt x="93" y="0"/>
                  </a:lnTo>
                  <a:lnTo>
                    <a:pt x="0" y="26"/>
                  </a:lnTo>
                  <a:lnTo>
                    <a:pt x="93" y="53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9" name="Rectangle 43"/>
            <p:cNvSpPr>
              <a:spLocks noChangeArrowheads="1"/>
            </p:cNvSpPr>
            <p:nvPr/>
          </p:nvSpPr>
          <p:spPr bwMode="auto">
            <a:xfrm>
              <a:off x="3614" y="1983"/>
              <a:ext cx="407" cy="153"/>
            </a:xfrm>
            <a:prstGeom prst="rect">
              <a:avLst/>
            </a:prstGeom>
            <a:solidFill>
              <a:srgbClr val="C1EAF0"/>
            </a:solidFill>
            <a:ln w="7">
              <a:solidFill>
                <a:srgbClr val="151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0" name="Rectangle 44"/>
            <p:cNvSpPr>
              <a:spLocks noChangeArrowheads="1"/>
            </p:cNvSpPr>
            <p:nvPr/>
          </p:nvSpPr>
          <p:spPr bwMode="auto">
            <a:xfrm>
              <a:off x="3733" y="1978"/>
              <a:ext cx="1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latin typeface="Bitstream Vera Sans"/>
                </a:rPr>
                <a:t>r2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751" name="Rectangle 45"/>
            <p:cNvSpPr>
              <a:spLocks noChangeArrowheads="1"/>
            </p:cNvSpPr>
            <p:nvPr/>
          </p:nvSpPr>
          <p:spPr bwMode="auto">
            <a:xfrm>
              <a:off x="4144" y="1663"/>
              <a:ext cx="255" cy="168"/>
            </a:xfrm>
            <a:prstGeom prst="rect">
              <a:avLst/>
            </a:prstGeom>
            <a:solidFill>
              <a:srgbClr val="C1EAF0"/>
            </a:solidFill>
            <a:ln w="6">
              <a:solidFill>
                <a:srgbClr val="151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2" name="Rectangle 46"/>
            <p:cNvSpPr>
              <a:spLocks noChangeArrowheads="1"/>
            </p:cNvSpPr>
            <p:nvPr/>
          </p:nvSpPr>
          <p:spPr bwMode="auto">
            <a:xfrm>
              <a:off x="3550" y="1521"/>
              <a:ext cx="39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latin typeface="Bitstream Vera Sans"/>
                </a:rPr>
                <a:t>register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753" name="Rectangle 47"/>
            <p:cNvSpPr>
              <a:spLocks noChangeArrowheads="1"/>
            </p:cNvSpPr>
            <p:nvPr/>
          </p:nvSpPr>
          <p:spPr bwMode="auto">
            <a:xfrm>
              <a:off x="3550" y="1678"/>
              <a:ext cx="2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latin typeface="Bitstream Vera Sans"/>
                </a:rPr>
                <a:t>    file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754" name="Rectangle 48"/>
            <p:cNvSpPr>
              <a:spLocks noChangeArrowheads="1"/>
            </p:cNvSpPr>
            <p:nvPr/>
          </p:nvSpPr>
          <p:spPr bwMode="auto">
            <a:xfrm>
              <a:off x="4588" y="1392"/>
              <a:ext cx="44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Bitstream Vera Sans"/>
                </a:rPr>
                <a:t>memory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2755" name="Rectangle 49"/>
            <p:cNvSpPr>
              <a:spLocks noChangeArrowheads="1"/>
            </p:cNvSpPr>
            <p:nvPr/>
          </p:nvSpPr>
          <p:spPr bwMode="auto">
            <a:xfrm>
              <a:off x="4620" y="2288"/>
              <a:ext cx="413" cy="88"/>
            </a:xfrm>
            <a:prstGeom prst="rect">
              <a:avLst/>
            </a:prstGeom>
            <a:solidFill>
              <a:srgbClr val="C1EAF0"/>
            </a:solidFill>
            <a:ln w="5">
              <a:solidFill>
                <a:srgbClr val="151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6" name="Rectangle 50"/>
            <p:cNvSpPr>
              <a:spLocks noChangeArrowheads="1"/>
            </p:cNvSpPr>
            <p:nvPr/>
          </p:nvSpPr>
          <p:spPr bwMode="auto">
            <a:xfrm>
              <a:off x="4623" y="2379"/>
              <a:ext cx="408" cy="88"/>
            </a:xfrm>
            <a:prstGeom prst="rect">
              <a:avLst/>
            </a:prstGeom>
            <a:solidFill>
              <a:srgbClr val="C1EAF0"/>
            </a:solidFill>
            <a:ln w="5">
              <a:solidFill>
                <a:srgbClr val="151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7" name="Rectangle 51"/>
            <p:cNvSpPr>
              <a:spLocks noChangeArrowheads="1"/>
            </p:cNvSpPr>
            <p:nvPr/>
          </p:nvSpPr>
          <p:spPr bwMode="auto">
            <a:xfrm>
              <a:off x="4622" y="2465"/>
              <a:ext cx="408" cy="88"/>
            </a:xfrm>
            <a:prstGeom prst="rect">
              <a:avLst/>
            </a:prstGeom>
            <a:solidFill>
              <a:srgbClr val="C1EAF0"/>
            </a:solidFill>
            <a:ln w="5">
              <a:solidFill>
                <a:srgbClr val="151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8" name="Freeform 52"/>
            <p:cNvSpPr>
              <a:spLocks/>
            </p:cNvSpPr>
            <p:nvPr/>
          </p:nvSpPr>
          <p:spPr bwMode="auto">
            <a:xfrm>
              <a:off x="5061" y="2203"/>
              <a:ext cx="38" cy="346"/>
            </a:xfrm>
            <a:custGeom>
              <a:avLst/>
              <a:gdLst>
                <a:gd name="T0" fmla="*/ 0 w 161"/>
                <a:gd name="T1" fmla="*/ 0 h 1461"/>
                <a:gd name="T2" fmla="*/ 38 w 161"/>
                <a:gd name="T3" fmla="*/ 38 h 1461"/>
                <a:gd name="T4" fmla="*/ 38 w 161"/>
                <a:gd name="T5" fmla="*/ 310 h 1461"/>
                <a:gd name="T6" fmla="*/ 2 w 161"/>
                <a:gd name="T7" fmla="*/ 346 h 14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1" h="1461">
                  <a:moveTo>
                    <a:pt x="0" y="0"/>
                  </a:moveTo>
                  <a:lnTo>
                    <a:pt x="161" y="161"/>
                  </a:lnTo>
                  <a:lnTo>
                    <a:pt x="161" y="1310"/>
                  </a:lnTo>
                  <a:lnTo>
                    <a:pt x="10" y="1461"/>
                  </a:lnTo>
                </a:path>
              </a:pathLst>
            </a:cu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9" name="Line 53"/>
            <p:cNvSpPr>
              <a:spLocks noChangeShapeType="1"/>
            </p:cNvSpPr>
            <p:nvPr/>
          </p:nvSpPr>
          <p:spPr bwMode="auto">
            <a:xfrm>
              <a:off x="4018" y="2050"/>
              <a:ext cx="144" cy="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0" name="Freeform 54"/>
            <p:cNvSpPr>
              <a:spLocks/>
            </p:cNvSpPr>
            <p:nvPr/>
          </p:nvSpPr>
          <p:spPr bwMode="auto">
            <a:xfrm>
              <a:off x="4096" y="2032"/>
              <a:ext cx="66" cy="37"/>
            </a:xfrm>
            <a:custGeom>
              <a:avLst/>
              <a:gdLst>
                <a:gd name="T0" fmla="*/ 19 w 66"/>
                <a:gd name="T1" fmla="*/ 18 h 37"/>
                <a:gd name="T2" fmla="*/ 0 w 66"/>
                <a:gd name="T3" fmla="*/ 37 h 37"/>
                <a:gd name="T4" fmla="*/ 66 w 66"/>
                <a:gd name="T5" fmla="*/ 18 h 37"/>
                <a:gd name="T6" fmla="*/ 0 w 66"/>
                <a:gd name="T7" fmla="*/ 0 h 37"/>
                <a:gd name="T8" fmla="*/ 19 w 66"/>
                <a:gd name="T9" fmla="*/ 18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37">
                  <a:moveTo>
                    <a:pt x="19" y="18"/>
                  </a:moveTo>
                  <a:lnTo>
                    <a:pt x="0" y="37"/>
                  </a:lnTo>
                  <a:lnTo>
                    <a:pt x="66" y="18"/>
                  </a:lnTo>
                  <a:lnTo>
                    <a:pt x="0" y="0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1" name="Oval 55"/>
            <p:cNvSpPr>
              <a:spLocks noChangeArrowheads="1"/>
            </p:cNvSpPr>
            <p:nvPr/>
          </p:nvSpPr>
          <p:spPr bwMode="auto">
            <a:xfrm>
              <a:off x="4162" y="1978"/>
              <a:ext cx="168" cy="164"/>
            </a:xfrm>
            <a:prstGeom prst="ellipse">
              <a:avLst/>
            </a:prstGeom>
            <a:solidFill>
              <a:srgbClr val="AAD400"/>
            </a:solidFill>
            <a:ln w="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2" name="Line 56"/>
            <p:cNvSpPr>
              <a:spLocks noChangeShapeType="1"/>
            </p:cNvSpPr>
            <p:nvPr/>
          </p:nvSpPr>
          <p:spPr bwMode="auto">
            <a:xfrm>
              <a:off x="4253" y="1993"/>
              <a:ext cx="0" cy="124"/>
            </a:xfrm>
            <a:prstGeom prst="line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3" name="Line 57"/>
            <p:cNvSpPr>
              <a:spLocks noChangeShapeType="1"/>
            </p:cNvSpPr>
            <p:nvPr/>
          </p:nvSpPr>
          <p:spPr bwMode="auto">
            <a:xfrm flipV="1">
              <a:off x="4190" y="2050"/>
              <a:ext cx="120" cy="5"/>
            </a:xfrm>
            <a:prstGeom prst="line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4" name="Rectangle 58"/>
            <p:cNvSpPr>
              <a:spLocks noChangeArrowheads="1"/>
            </p:cNvSpPr>
            <p:nvPr/>
          </p:nvSpPr>
          <p:spPr bwMode="auto">
            <a:xfrm>
              <a:off x="4191" y="1686"/>
              <a:ext cx="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latin typeface="Sans"/>
                </a:rPr>
                <a:t>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765" name="Freeform 59"/>
            <p:cNvSpPr>
              <a:spLocks/>
            </p:cNvSpPr>
            <p:nvPr/>
          </p:nvSpPr>
          <p:spPr bwMode="auto">
            <a:xfrm>
              <a:off x="4339" y="2050"/>
              <a:ext cx="277" cy="206"/>
            </a:xfrm>
            <a:custGeom>
              <a:avLst/>
              <a:gdLst>
                <a:gd name="T0" fmla="*/ 0 w 1169"/>
                <a:gd name="T1" fmla="*/ 0 h 866"/>
                <a:gd name="T2" fmla="*/ 119 w 1169"/>
                <a:gd name="T3" fmla="*/ 0 h 866"/>
                <a:gd name="T4" fmla="*/ 119 w 1169"/>
                <a:gd name="T5" fmla="*/ 206 h 866"/>
                <a:gd name="T6" fmla="*/ 277 w 1169"/>
                <a:gd name="T7" fmla="*/ 206 h 8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9" h="866">
                  <a:moveTo>
                    <a:pt x="0" y="0"/>
                  </a:moveTo>
                  <a:lnTo>
                    <a:pt x="504" y="0"/>
                  </a:lnTo>
                  <a:lnTo>
                    <a:pt x="504" y="866"/>
                  </a:lnTo>
                  <a:lnTo>
                    <a:pt x="1169" y="866"/>
                  </a:lnTo>
                </a:path>
              </a:pathLst>
            </a:cu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6" name="Freeform 60"/>
            <p:cNvSpPr>
              <a:spLocks/>
            </p:cNvSpPr>
            <p:nvPr/>
          </p:nvSpPr>
          <p:spPr bwMode="auto">
            <a:xfrm>
              <a:off x="4522" y="2229"/>
              <a:ext cx="94" cy="53"/>
            </a:xfrm>
            <a:custGeom>
              <a:avLst/>
              <a:gdLst>
                <a:gd name="T0" fmla="*/ 27 w 94"/>
                <a:gd name="T1" fmla="*/ 27 h 53"/>
                <a:gd name="T2" fmla="*/ 0 w 94"/>
                <a:gd name="T3" fmla="*/ 53 h 53"/>
                <a:gd name="T4" fmla="*/ 94 w 94"/>
                <a:gd name="T5" fmla="*/ 27 h 53"/>
                <a:gd name="T6" fmla="*/ 0 w 94"/>
                <a:gd name="T7" fmla="*/ 0 h 53"/>
                <a:gd name="T8" fmla="*/ 27 w 94"/>
                <a:gd name="T9" fmla="*/ 2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53">
                  <a:moveTo>
                    <a:pt x="27" y="27"/>
                  </a:moveTo>
                  <a:lnTo>
                    <a:pt x="0" y="53"/>
                  </a:lnTo>
                  <a:lnTo>
                    <a:pt x="94" y="27"/>
                  </a:lnTo>
                  <a:lnTo>
                    <a:pt x="0" y="0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0000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7" name="Rectangle 61"/>
            <p:cNvSpPr>
              <a:spLocks noChangeArrowheads="1"/>
            </p:cNvSpPr>
            <p:nvPr/>
          </p:nvSpPr>
          <p:spPr bwMode="auto">
            <a:xfrm>
              <a:off x="1858" y="3551"/>
              <a:ext cx="17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latin typeface="Sans"/>
                </a:rPr>
                <a:t>(a)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768" name="Rectangle 62"/>
            <p:cNvSpPr>
              <a:spLocks noChangeArrowheads="1"/>
            </p:cNvSpPr>
            <p:nvPr/>
          </p:nvSpPr>
          <p:spPr bwMode="auto">
            <a:xfrm>
              <a:off x="4316" y="3544"/>
              <a:ext cx="1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latin typeface="Sans"/>
                </a:rPr>
                <a:t>(b)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97F01139-9755-4B09-8FD3-2058CC33CAE3}" type="slidenum">
              <a:rPr/>
              <a:pPr>
                <a:defRPr/>
              </a:pPr>
              <a:t>49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Example – Load/Store</a:t>
            </a:r>
          </a:p>
        </p:txBody>
      </p:sp>
      <p:sp>
        <p:nvSpPr>
          <p:cNvPr id="73733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600201"/>
            <a:ext cx="85344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Translate :</a:t>
            </a:r>
          </a:p>
          <a:p>
            <a:pPr lvl="1">
              <a:spcBef>
                <a:spcPct val="0"/>
              </a:spcBef>
              <a:spcAft>
                <a:spcPts val="1138"/>
              </a:spcAft>
              <a:buNone/>
            </a:pPr>
            <a:endParaRPr lang="en-US" sz="2400" dirty="0">
              <a:ea typeface="Microsoft YaHei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495800" y="1873584"/>
            <a:ext cx="2951162" cy="13684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int </a:t>
            </a:r>
            <a:r>
              <a:rPr lang="en-IN" sz="2200" dirty="0" err="1">
                <a:latin typeface="Arial" pitchFamily="18"/>
                <a:ea typeface="Microsoft YaHei" pitchFamily="2"/>
                <a:cs typeface="Mangal" pitchFamily="2"/>
              </a:rPr>
              <a:t>arr</a:t>
            </a: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[10];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 err="1">
                <a:latin typeface="Arial" pitchFamily="18"/>
                <a:ea typeface="Microsoft YaHei" pitchFamily="2"/>
                <a:cs typeface="Mangal" pitchFamily="2"/>
              </a:rPr>
              <a:t>arr</a:t>
            </a: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[3] = 5;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 err="1">
                <a:latin typeface="Arial" pitchFamily="18"/>
                <a:ea typeface="Microsoft YaHei" pitchFamily="2"/>
                <a:cs typeface="Mangal" pitchFamily="2"/>
              </a:rPr>
              <a:t>arr</a:t>
            </a: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[4] = 8;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 err="1">
                <a:latin typeface="Arial" pitchFamily="18"/>
                <a:ea typeface="Microsoft YaHei" pitchFamily="2"/>
                <a:cs typeface="Mangal" pitchFamily="2"/>
              </a:rPr>
              <a:t>arr</a:t>
            </a: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[5] = </a:t>
            </a:r>
            <a:r>
              <a:rPr lang="en-IN" sz="2200" dirty="0" err="1">
                <a:latin typeface="Arial" pitchFamily="18"/>
                <a:ea typeface="Microsoft YaHei" pitchFamily="2"/>
                <a:cs typeface="Mangal" pitchFamily="2"/>
              </a:rPr>
              <a:t>arr</a:t>
            </a: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[4] + </a:t>
            </a:r>
            <a:r>
              <a:rPr lang="en-IN" sz="2200" dirty="0" err="1">
                <a:latin typeface="Arial" pitchFamily="18"/>
                <a:ea typeface="Microsoft YaHei" pitchFamily="2"/>
                <a:cs typeface="Mangal" pitchFamily="2"/>
              </a:rPr>
              <a:t>arr</a:t>
            </a: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[3];</a:t>
            </a:r>
          </a:p>
        </p:txBody>
      </p:sp>
      <p:sp>
        <p:nvSpPr>
          <p:cNvPr id="5" name="Freeform 4"/>
          <p:cNvSpPr/>
          <p:nvPr/>
        </p:nvSpPr>
        <p:spPr>
          <a:xfrm>
            <a:off x="3505200" y="3495675"/>
            <a:ext cx="5111750" cy="23749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/* assume base of array saved in r0 */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 err="1">
                <a:latin typeface="Arial" pitchFamily="18"/>
                <a:ea typeface="Microsoft YaHei" pitchFamily="2"/>
                <a:cs typeface="Mangal" pitchFamily="2"/>
              </a:rPr>
              <a:t>mov</a:t>
            </a: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 r1, 5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 err="1">
                <a:latin typeface="Arial" pitchFamily="18"/>
                <a:ea typeface="Microsoft YaHei" pitchFamily="2"/>
                <a:cs typeface="Mangal" pitchFamily="2"/>
              </a:rPr>
              <a:t>st</a:t>
            </a: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 r1, 12[r0]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 err="1">
                <a:latin typeface="Arial" pitchFamily="18"/>
                <a:ea typeface="Microsoft YaHei" pitchFamily="2"/>
                <a:cs typeface="Mangal" pitchFamily="2"/>
              </a:rPr>
              <a:t>mov</a:t>
            </a: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 r2, 8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 err="1">
                <a:latin typeface="Arial" pitchFamily="18"/>
                <a:ea typeface="Microsoft YaHei" pitchFamily="2"/>
                <a:cs typeface="Mangal" pitchFamily="2"/>
              </a:rPr>
              <a:t>st</a:t>
            </a: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 r2, 16[r0]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add r3, r1, r2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 err="1">
                <a:latin typeface="Arial" pitchFamily="18"/>
                <a:ea typeface="Microsoft YaHei" pitchFamily="2"/>
                <a:cs typeface="Mangal" pitchFamily="2"/>
              </a:rPr>
              <a:t>st</a:t>
            </a: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 r3, 20[r0]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C29AC56F-5113-4899-9296-C5124A428B95}" type="slidenum">
              <a:rPr/>
              <a:pPr>
                <a:defRPr/>
              </a:pPr>
              <a:t>5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304801"/>
            <a:ext cx="8686800" cy="676275"/>
          </a:xfrm>
        </p:spPr>
        <p:txBody>
          <a:bodyPr vert="horz" wrap="square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schemeClr val="tx1"/>
                </a:solidFill>
              </a:rPr>
              <a:t>Why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learn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Assembly</a:t>
            </a:r>
            <a:r>
              <a:rPr lang="fr-FR" dirty="0">
                <a:solidFill>
                  <a:schemeClr val="tx1"/>
                </a:solidFill>
              </a:rPr>
              <a:t>  </a:t>
            </a:r>
            <a:r>
              <a:rPr lang="fr-FR" dirty="0" err="1">
                <a:solidFill>
                  <a:schemeClr val="tx1"/>
                </a:solidFill>
              </a:rPr>
              <a:t>Language</a:t>
            </a:r>
            <a:r>
              <a:rPr lang="fr-FR" dirty="0">
                <a:solidFill>
                  <a:schemeClr val="tx1"/>
                </a:solidFill>
              </a:rPr>
              <a:t> ?</a:t>
            </a:r>
          </a:p>
        </p:txBody>
      </p:sp>
      <p:sp>
        <p:nvSpPr>
          <p:cNvPr id="28677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752600"/>
            <a:ext cx="8610600" cy="3810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 marL="1295400" indent="-287338"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Software developers' perspective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600" dirty="0">
                <a:ea typeface="Microsoft YaHei"/>
              </a:rPr>
              <a:t>Write </a:t>
            </a:r>
            <a:r>
              <a:rPr lang="en-US" sz="2600" dirty="0">
                <a:solidFill>
                  <a:srgbClr val="FF0000"/>
                </a:solidFill>
                <a:ea typeface="Microsoft YaHei"/>
              </a:rPr>
              <a:t>highly efficient code</a:t>
            </a:r>
          </a:p>
          <a:p>
            <a:pPr lvl="2" eaLnBrk="1">
              <a:spcBef>
                <a:spcPct val="0"/>
              </a:spcBef>
            </a:pPr>
            <a:r>
              <a:rPr lang="en-US" sz="2000" dirty="0">
                <a:ea typeface="Microsoft YaHei"/>
              </a:rPr>
              <a:t>Suitable for the core parts of games, and mission critical software</a:t>
            </a:r>
          </a:p>
          <a:p>
            <a:pPr lvl="2" eaLnBrk="1">
              <a:spcBef>
                <a:spcPct val="0"/>
              </a:spcBef>
            </a:pPr>
            <a:endParaRPr lang="en-US" sz="2000" dirty="0">
              <a:ea typeface="Microsoft YaHei"/>
            </a:endParaRP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600" dirty="0">
                <a:ea typeface="Microsoft YaHei"/>
              </a:rPr>
              <a:t>Write code for operating systems and device drivers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600" dirty="0">
                <a:ea typeface="Microsoft YaHei"/>
              </a:rPr>
              <a:t>Use features of the machine that are </a:t>
            </a:r>
            <a:r>
              <a:rPr lang="en-US" sz="2600" dirty="0">
                <a:solidFill>
                  <a:srgbClr val="FF0000"/>
                </a:solidFill>
                <a:ea typeface="Microsoft YaHei"/>
              </a:rPr>
              <a:t>not supported</a:t>
            </a:r>
            <a:r>
              <a:rPr lang="en-US" sz="2600" dirty="0">
                <a:ea typeface="Microsoft YaHei"/>
              </a:rPr>
              <a:t> by standard programming languages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7B320F5F-5A6C-43CB-B0EC-C1BAC9EC38B8}" type="slidenum">
              <a:rPr/>
              <a:pPr>
                <a:defRPr/>
              </a:pPr>
              <a:t>50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49425" y="130176"/>
            <a:ext cx="8689975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Branch Instructions</a:t>
            </a:r>
          </a:p>
        </p:txBody>
      </p:sp>
      <p:sp>
        <p:nvSpPr>
          <p:cNvPr id="74757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749425" y="1508919"/>
            <a:ext cx="8613775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Unconditional branch instruction</a:t>
            </a:r>
          </a:p>
        </p:txBody>
      </p:sp>
      <p:grpSp>
        <p:nvGrpSpPr>
          <p:cNvPr id="74758" name="Group 6"/>
          <p:cNvGrpSpPr>
            <a:grpSpLocks noChangeAspect="1"/>
          </p:cNvGrpSpPr>
          <p:nvPr/>
        </p:nvGrpSpPr>
        <p:grpSpPr bwMode="auto">
          <a:xfrm>
            <a:off x="4237037" y="2237191"/>
            <a:ext cx="4395788" cy="663575"/>
            <a:chOff x="1968" y="1392"/>
            <a:chExt cx="2769" cy="418"/>
          </a:xfrm>
        </p:grpSpPr>
        <p:sp>
          <p:nvSpPr>
            <p:cNvPr id="74768" name="AutoShape 5"/>
            <p:cNvSpPr>
              <a:spLocks noChangeAspect="1" noChangeArrowheads="1" noTextEdit="1"/>
            </p:cNvSpPr>
            <p:nvPr/>
          </p:nvSpPr>
          <p:spPr bwMode="auto">
            <a:xfrm>
              <a:off x="1968" y="1392"/>
              <a:ext cx="2769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9" name="Line 7"/>
            <p:cNvSpPr>
              <a:spLocks noChangeShapeType="1"/>
            </p:cNvSpPr>
            <p:nvPr/>
          </p:nvSpPr>
          <p:spPr bwMode="auto">
            <a:xfrm>
              <a:off x="1996" y="1420"/>
              <a:ext cx="2702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0" name="Line 8"/>
            <p:cNvSpPr>
              <a:spLocks noChangeShapeType="1"/>
            </p:cNvSpPr>
            <p:nvPr/>
          </p:nvSpPr>
          <p:spPr bwMode="auto">
            <a:xfrm>
              <a:off x="2010" y="1462"/>
              <a:ext cx="2688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1" name="Line 9"/>
            <p:cNvSpPr>
              <a:spLocks noChangeShapeType="1"/>
            </p:cNvSpPr>
            <p:nvPr/>
          </p:nvSpPr>
          <p:spPr bwMode="auto">
            <a:xfrm flipV="1">
              <a:off x="2010" y="1476"/>
              <a:ext cx="0" cy="23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2" name="Line 10"/>
            <p:cNvSpPr>
              <a:spLocks noChangeShapeType="1"/>
            </p:cNvSpPr>
            <p:nvPr/>
          </p:nvSpPr>
          <p:spPr bwMode="auto">
            <a:xfrm flipV="1">
              <a:off x="2052" y="1476"/>
              <a:ext cx="0" cy="23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3" name="Rectangle 11"/>
            <p:cNvSpPr>
              <a:spLocks noChangeArrowheads="1"/>
            </p:cNvSpPr>
            <p:nvPr/>
          </p:nvSpPr>
          <p:spPr bwMode="auto">
            <a:xfrm>
              <a:off x="2178" y="1462"/>
              <a:ext cx="4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 dirty="0">
                  <a:solidFill>
                    <a:srgbClr val="1A1B1C"/>
                  </a:solidFill>
                  <a:latin typeface="Times New Roman" pitchFamily="18" charset="0"/>
                </a:rPr>
                <a:t>b .foo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4774" name="Line 12"/>
            <p:cNvSpPr>
              <a:spLocks noChangeShapeType="1"/>
            </p:cNvSpPr>
            <p:nvPr/>
          </p:nvSpPr>
          <p:spPr bwMode="auto">
            <a:xfrm flipV="1">
              <a:off x="3102" y="1476"/>
              <a:ext cx="0" cy="23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5" name="Rectangle 13"/>
            <p:cNvSpPr>
              <a:spLocks noChangeArrowheads="1"/>
            </p:cNvSpPr>
            <p:nvPr/>
          </p:nvSpPr>
          <p:spPr bwMode="auto">
            <a:xfrm>
              <a:off x="3228" y="1462"/>
              <a:ext cx="120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 dirty="0">
                  <a:solidFill>
                    <a:srgbClr val="1A1B1C"/>
                  </a:solidFill>
                  <a:latin typeface="Times New Roman" pitchFamily="18" charset="0"/>
                </a:rPr>
                <a:t>branch to .foo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4776" name="Line 14"/>
            <p:cNvSpPr>
              <a:spLocks noChangeShapeType="1"/>
            </p:cNvSpPr>
            <p:nvPr/>
          </p:nvSpPr>
          <p:spPr bwMode="auto">
            <a:xfrm flipV="1">
              <a:off x="4642" y="1476"/>
              <a:ext cx="0" cy="23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7" name="Line 15"/>
            <p:cNvSpPr>
              <a:spLocks noChangeShapeType="1"/>
            </p:cNvSpPr>
            <p:nvPr/>
          </p:nvSpPr>
          <p:spPr bwMode="auto">
            <a:xfrm flipV="1">
              <a:off x="4698" y="1476"/>
              <a:ext cx="0" cy="238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8" name="Line 16"/>
            <p:cNvSpPr>
              <a:spLocks noChangeShapeType="1"/>
            </p:cNvSpPr>
            <p:nvPr/>
          </p:nvSpPr>
          <p:spPr bwMode="auto">
            <a:xfrm>
              <a:off x="2010" y="1728"/>
              <a:ext cx="2688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9" name="Line 17"/>
            <p:cNvSpPr>
              <a:spLocks noChangeShapeType="1"/>
            </p:cNvSpPr>
            <p:nvPr/>
          </p:nvSpPr>
          <p:spPr bwMode="auto">
            <a:xfrm>
              <a:off x="1996" y="1770"/>
              <a:ext cx="2702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59" name="Group 33"/>
          <p:cNvGrpSpPr>
            <a:grpSpLocks noChangeAspect="1"/>
          </p:cNvGrpSpPr>
          <p:nvPr/>
        </p:nvGrpSpPr>
        <p:grpSpPr bwMode="auto">
          <a:xfrm>
            <a:off x="4449762" y="3154363"/>
            <a:ext cx="3952875" cy="1828800"/>
            <a:chOff x="1988" y="1968"/>
            <a:chExt cx="2490" cy="1152"/>
          </a:xfrm>
        </p:grpSpPr>
        <p:sp>
          <p:nvSpPr>
            <p:cNvPr id="74760" name="AutoShape 32"/>
            <p:cNvSpPr>
              <a:spLocks noChangeAspect="1" noChangeArrowheads="1" noTextEdit="1"/>
            </p:cNvSpPr>
            <p:nvPr/>
          </p:nvSpPr>
          <p:spPr bwMode="auto">
            <a:xfrm>
              <a:off x="1988" y="1968"/>
              <a:ext cx="249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1" name="Rectangle 34"/>
            <p:cNvSpPr>
              <a:spLocks noChangeArrowheads="1"/>
            </p:cNvSpPr>
            <p:nvPr/>
          </p:nvSpPr>
          <p:spPr bwMode="auto">
            <a:xfrm>
              <a:off x="2044" y="2033"/>
              <a:ext cx="121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1A1B1C"/>
                  </a:solidFill>
                  <a:latin typeface="Courier New" pitchFamily="49" charset="0"/>
                  <a:cs typeface="Courier New" pitchFamily="49" charset="0"/>
                </a:rPr>
                <a:t>add r1, r2, r3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4762" name="Rectangle 35"/>
            <p:cNvSpPr>
              <a:spLocks noChangeArrowheads="1"/>
            </p:cNvSpPr>
            <p:nvPr/>
          </p:nvSpPr>
          <p:spPr bwMode="auto">
            <a:xfrm>
              <a:off x="2044" y="2202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1A1B1C"/>
                  </a:solidFill>
                  <a:latin typeface="Courier New" pitchFamily="49" charset="0"/>
                  <a:cs typeface="Courier New" pitchFamily="49" charset="0"/>
                </a:rPr>
                <a:t>b .foo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4763" name="Rectangle 36"/>
            <p:cNvSpPr>
              <a:spLocks noChangeArrowheads="1"/>
            </p:cNvSpPr>
            <p:nvPr/>
          </p:nvSpPr>
          <p:spPr bwMode="auto">
            <a:xfrm>
              <a:off x="2044" y="2370"/>
              <a:ext cx="26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1A1B1C"/>
                  </a:solidFill>
                  <a:latin typeface="Courier New" pitchFamily="49" charset="0"/>
                  <a:cs typeface="Courier New" pitchFamily="49" charset="0"/>
                </a:rPr>
                <a:t>...</a:t>
              </a:r>
              <a:endParaRPr lang="en-US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4764" name="Rectangle 37"/>
            <p:cNvSpPr>
              <a:spLocks noChangeArrowheads="1"/>
            </p:cNvSpPr>
            <p:nvPr/>
          </p:nvSpPr>
          <p:spPr bwMode="auto">
            <a:xfrm>
              <a:off x="2044" y="2539"/>
              <a:ext cx="26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1A1B1C"/>
                  </a:solidFill>
                  <a:latin typeface="Courier New" pitchFamily="49" charset="0"/>
                  <a:cs typeface="Courier New" pitchFamily="49" charset="0"/>
                </a:rPr>
                <a:t>...</a:t>
              </a:r>
              <a:endParaRPr lang="en-US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4765" name="Rectangle 38"/>
            <p:cNvSpPr>
              <a:spLocks noChangeArrowheads="1"/>
            </p:cNvSpPr>
            <p:nvPr/>
          </p:nvSpPr>
          <p:spPr bwMode="auto">
            <a:xfrm>
              <a:off x="2044" y="2707"/>
              <a:ext cx="43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1A1B1C"/>
                  </a:solidFill>
                  <a:latin typeface="Courier New" pitchFamily="49" charset="0"/>
                  <a:cs typeface="Courier New" pitchFamily="49" charset="0"/>
                </a:rPr>
                <a:t>.foo:</a:t>
              </a:r>
              <a:endParaRPr lang="en-US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4766" name="Rectangle 39"/>
            <p:cNvSpPr>
              <a:spLocks noChangeArrowheads="1"/>
            </p:cNvSpPr>
            <p:nvPr/>
          </p:nvSpPr>
          <p:spPr bwMode="auto">
            <a:xfrm>
              <a:off x="2634" y="2885"/>
              <a:ext cx="121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1A1B1C"/>
                  </a:solidFill>
                  <a:latin typeface="Courier New" pitchFamily="49" charset="0"/>
                  <a:cs typeface="Courier New" pitchFamily="49" charset="0"/>
                </a:rPr>
                <a:t>add r3, r1, r4</a:t>
              </a:r>
              <a:endParaRPr lang="en-US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4767" name="Rectangle 40"/>
            <p:cNvSpPr>
              <a:spLocks noChangeArrowheads="1"/>
            </p:cNvSpPr>
            <p:nvPr/>
          </p:nvSpPr>
          <p:spPr bwMode="auto">
            <a:xfrm>
              <a:off x="2007" y="1987"/>
              <a:ext cx="2451" cy="1113"/>
            </a:xfrm>
            <a:prstGeom prst="rect">
              <a:avLst/>
            </a:prstGeom>
            <a:noFill/>
            <a:ln w="9">
              <a:solidFill>
                <a:srgbClr val="24211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ourier New" pitchFamily="49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1DBBA23B-8BE4-4077-BF29-BFFA77E58DCF}" type="slidenum">
              <a:rPr/>
              <a:pPr>
                <a:defRPr/>
              </a:pPr>
              <a:t>51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Conditional Branch Instructions</a:t>
            </a:r>
          </a:p>
        </p:txBody>
      </p:sp>
      <p:sp>
        <p:nvSpPr>
          <p:cNvPr id="75781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03400" y="2875652"/>
            <a:ext cx="8407400" cy="37893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The flags are only set by </a:t>
            </a:r>
            <a:r>
              <a:rPr lang="en-US" dirty="0" err="1">
                <a:ea typeface="Microsoft YaHei"/>
              </a:rPr>
              <a:t>cmp</a:t>
            </a:r>
            <a:r>
              <a:rPr lang="en-US" dirty="0">
                <a:ea typeface="Microsoft YaHei"/>
              </a:rPr>
              <a:t> instructions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 err="1">
                <a:solidFill>
                  <a:srgbClr val="C5000B"/>
                </a:solidFill>
                <a:ea typeface="Microsoft YaHei"/>
              </a:rPr>
              <a:t>beq</a:t>
            </a:r>
            <a:r>
              <a:rPr lang="en-US" dirty="0">
                <a:solidFill>
                  <a:srgbClr val="C5000B"/>
                </a:solidFill>
                <a:ea typeface="Microsoft YaHei"/>
              </a:rPr>
              <a:t> (branch if equal)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If </a:t>
            </a:r>
            <a:r>
              <a:rPr lang="en-US" sz="2400" dirty="0" err="1">
                <a:ea typeface="Microsoft YaHei"/>
              </a:rPr>
              <a:t>flags.E</a:t>
            </a:r>
            <a:r>
              <a:rPr lang="en-US" sz="2400" dirty="0">
                <a:ea typeface="Microsoft YaHei"/>
              </a:rPr>
              <a:t> = 1, jump to .foo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 err="1">
                <a:solidFill>
                  <a:srgbClr val="9966CC"/>
                </a:solidFill>
                <a:ea typeface="Microsoft YaHei"/>
              </a:rPr>
              <a:t>bgt</a:t>
            </a:r>
            <a:r>
              <a:rPr lang="en-US" dirty="0">
                <a:solidFill>
                  <a:srgbClr val="9966CC"/>
                </a:solidFill>
                <a:ea typeface="Microsoft YaHei"/>
              </a:rPr>
              <a:t> (branch if greater than)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If </a:t>
            </a:r>
            <a:r>
              <a:rPr lang="en-US" sz="2400" dirty="0" err="1">
                <a:ea typeface="Microsoft YaHei"/>
              </a:rPr>
              <a:t>flags.GT</a:t>
            </a:r>
            <a:r>
              <a:rPr lang="en-US" sz="2400" dirty="0">
                <a:ea typeface="Microsoft YaHei"/>
              </a:rPr>
              <a:t> = 1, jump to .foo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endParaRPr lang="en-US" sz="2400" dirty="0">
              <a:ea typeface="Microsoft YaHei"/>
            </a:endParaRPr>
          </a:p>
        </p:txBody>
      </p:sp>
      <p:grpSp>
        <p:nvGrpSpPr>
          <p:cNvPr id="75782" name="Group 6"/>
          <p:cNvGrpSpPr>
            <a:grpSpLocks noChangeAspect="1"/>
          </p:cNvGrpSpPr>
          <p:nvPr/>
        </p:nvGrpSpPr>
        <p:grpSpPr bwMode="auto">
          <a:xfrm>
            <a:off x="3126879" y="1847850"/>
            <a:ext cx="5819775" cy="1131888"/>
            <a:chOff x="1536" y="1104"/>
            <a:chExt cx="3666" cy="713"/>
          </a:xfrm>
        </p:grpSpPr>
        <p:sp>
          <p:nvSpPr>
            <p:cNvPr id="75783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36" y="1104"/>
              <a:ext cx="366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4" name="Freeform 7"/>
            <p:cNvSpPr>
              <a:spLocks noEditPoints="1"/>
            </p:cNvSpPr>
            <p:nvPr/>
          </p:nvSpPr>
          <p:spPr bwMode="auto">
            <a:xfrm>
              <a:off x="1560" y="1175"/>
              <a:ext cx="0" cy="428"/>
            </a:xfrm>
            <a:custGeom>
              <a:avLst/>
              <a:gdLst>
                <a:gd name="T0" fmla="*/ 214 h 36"/>
                <a:gd name="T1" fmla="*/ 0 h 36"/>
                <a:gd name="T2" fmla="*/ 428 h 36"/>
                <a:gd name="T3" fmla="*/ 214 h 36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36">
                  <a:moveTo>
                    <a:pt x="0" y="18"/>
                  </a:moveTo>
                  <a:lnTo>
                    <a:pt x="0" y="0"/>
                  </a:lnTo>
                  <a:moveTo>
                    <a:pt x="0" y="36"/>
                  </a:moveTo>
                  <a:lnTo>
                    <a:pt x="0" y="18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5" name="Line 8"/>
            <p:cNvSpPr>
              <a:spLocks noChangeShapeType="1"/>
            </p:cNvSpPr>
            <p:nvPr/>
          </p:nvSpPr>
          <p:spPr bwMode="auto">
            <a:xfrm flipV="1">
              <a:off x="1619" y="1175"/>
              <a:ext cx="0" cy="21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6" name="Rectangle 9"/>
            <p:cNvSpPr>
              <a:spLocks noChangeArrowheads="1"/>
            </p:cNvSpPr>
            <p:nvPr/>
          </p:nvSpPr>
          <p:spPr bwMode="auto">
            <a:xfrm>
              <a:off x="1726" y="1164"/>
              <a:ext cx="58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beq .foo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5787" name="Line 10"/>
            <p:cNvSpPr>
              <a:spLocks noChangeShapeType="1"/>
            </p:cNvSpPr>
            <p:nvPr/>
          </p:nvSpPr>
          <p:spPr bwMode="auto">
            <a:xfrm flipV="1">
              <a:off x="2522" y="1175"/>
              <a:ext cx="0" cy="21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8" name="Rectangle 11"/>
            <p:cNvSpPr>
              <a:spLocks noChangeArrowheads="1"/>
            </p:cNvSpPr>
            <p:nvPr/>
          </p:nvSpPr>
          <p:spPr bwMode="auto">
            <a:xfrm>
              <a:off x="2629" y="1164"/>
              <a:ext cx="205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1A1B1C"/>
                  </a:solidFill>
                  <a:latin typeface="Times New Roman" pitchFamily="18" charset="0"/>
                </a:rPr>
                <a:t>branch to .foo if </a:t>
              </a:r>
              <a:r>
                <a:rPr lang="en-US" sz="2200" i="1" dirty="0" err="1">
                  <a:solidFill>
                    <a:srgbClr val="1A1B1C"/>
                  </a:solidFill>
                  <a:latin typeface="Times New Roman" pitchFamily="18" charset="0"/>
                </a:rPr>
                <a:t>flags.E</a:t>
              </a:r>
              <a:r>
                <a:rPr lang="en-US" sz="2200" i="1" dirty="0">
                  <a:solidFill>
                    <a:srgbClr val="1A1B1C"/>
                  </a:solidFill>
                  <a:latin typeface="Times New Roman" pitchFamily="18" charset="0"/>
                </a:rPr>
                <a:t>  </a:t>
              </a:r>
              <a:r>
                <a:rPr lang="en-US" sz="2200" dirty="0">
                  <a:solidFill>
                    <a:srgbClr val="1A1B1C"/>
                  </a:solidFill>
                  <a:latin typeface="Times New Roman" pitchFamily="18" charset="0"/>
                </a:rPr>
                <a:t>= 1</a:t>
              </a:r>
              <a:endParaRPr lang="en-US" sz="2200" i="1" dirty="0">
                <a:latin typeface="Arial" pitchFamily="34" charset="0"/>
              </a:endParaRPr>
            </a:p>
            <a:p>
              <a:endParaRPr lang="en-US" sz="2200" dirty="0">
                <a:latin typeface="Arial" pitchFamily="34" charset="0"/>
              </a:endParaRPr>
            </a:p>
          </p:txBody>
        </p:sp>
        <p:sp>
          <p:nvSpPr>
            <p:cNvPr id="75789" name="Rectangle 12"/>
            <p:cNvSpPr>
              <a:spLocks noChangeArrowheads="1"/>
            </p:cNvSpPr>
            <p:nvPr/>
          </p:nvSpPr>
          <p:spPr bwMode="auto">
            <a:xfrm>
              <a:off x="3948" y="116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latin typeface="Arial" pitchFamily="34" charset="0"/>
              </a:endParaRPr>
            </a:p>
          </p:txBody>
        </p:sp>
        <p:sp>
          <p:nvSpPr>
            <p:cNvPr id="75790" name="Line 14"/>
            <p:cNvSpPr>
              <a:spLocks noChangeShapeType="1"/>
            </p:cNvSpPr>
            <p:nvPr/>
          </p:nvSpPr>
          <p:spPr bwMode="auto">
            <a:xfrm flipV="1">
              <a:off x="5124" y="1175"/>
              <a:ext cx="0" cy="21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1" name="Line 15"/>
            <p:cNvSpPr>
              <a:spLocks noChangeShapeType="1"/>
            </p:cNvSpPr>
            <p:nvPr/>
          </p:nvSpPr>
          <p:spPr bwMode="auto">
            <a:xfrm flipV="1">
              <a:off x="5171" y="1175"/>
              <a:ext cx="0" cy="21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2" name="Line 16"/>
            <p:cNvSpPr>
              <a:spLocks noChangeShapeType="1"/>
            </p:cNvSpPr>
            <p:nvPr/>
          </p:nvSpPr>
          <p:spPr bwMode="auto">
            <a:xfrm>
              <a:off x="1560" y="1389"/>
              <a:ext cx="3611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3" name="Line 17"/>
            <p:cNvSpPr>
              <a:spLocks noChangeShapeType="1"/>
            </p:cNvSpPr>
            <p:nvPr/>
          </p:nvSpPr>
          <p:spPr bwMode="auto">
            <a:xfrm flipV="1">
              <a:off x="1619" y="1389"/>
              <a:ext cx="0" cy="21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4" name="Rectangle 18"/>
            <p:cNvSpPr>
              <a:spLocks noChangeArrowheads="1"/>
            </p:cNvSpPr>
            <p:nvPr/>
          </p:nvSpPr>
          <p:spPr bwMode="auto">
            <a:xfrm>
              <a:off x="1726" y="1390"/>
              <a:ext cx="55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1A1B1C"/>
                  </a:solidFill>
                  <a:latin typeface="Times New Roman" pitchFamily="18" charset="0"/>
                </a:rPr>
                <a:t>bgt .foo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5795" name="Line 19"/>
            <p:cNvSpPr>
              <a:spLocks noChangeShapeType="1"/>
            </p:cNvSpPr>
            <p:nvPr/>
          </p:nvSpPr>
          <p:spPr bwMode="auto">
            <a:xfrm flipV="1">
              <a:off x="2522" y="1389"/>
              <a:ext cx="0" cy="21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6" name="Rectangle 20"/>
            <p:cNvSpPr>
              <a:spLocks noChangeArrowheads="1"/>
            </p:cNvSpPr>
            <p:nvPr/>
          </p:nvSpPr>
          <p:spPr bwMode="auto">
            <a:xfrm>
              <a:off x="2629" y="1390"/>
              <a:ext cx="2215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1A1B1C"/>
                  </a:solidFill>
                  <a:latin typeface="Times New Roman" pitchFamily="18" charset="0"/>
                </a:rPr>
                <a:t>branch to .foo if  </a:t>
              </a:r>
              <a:r>
                <a:rPr lang="en-US" sz="2200" i="1" dirty="0" err="1">
                  <a:solidFill>
                    <a:srgbClr val="1A1B1C"/>
                  </a:solidFill>
                  <a:latin typeface="Times New Roman" pitchFamily="18" charset="0"/>
                </a:rPr>
                <a:t>flags.GT</a:t>
              </a:r>
              <a:r>
                <a:rPr lang="en-US" sz="2200" i="1" dirty="0">
                  <a:solidFill>
                    <a:srgbClr val="1A1B1C"/>
                  </a:solidFill>
                  <a:latin typeface="Times New Roman" pitchFamily="18" charset="0"/>
                </a:rPr>
                <a:t>  </a:t>
              </a:r>
              <a:r>
                <a:rPr lang="en-US" sz="2200" dirty="0">
                  <a:solidFill>
                    <a:srgbClr val="1A1B1C"/>
                  </a:solidFill>
                  <a:latin typeface="Times New Roman" pitchFamily="18" charset="0"/>
                </a:rPr>
                <a:t>= 1</a:t>
              </a:r>
              <a:endParaRPr lang="en-US" sz="2200" i="1" dirty="0">
                <a:latin typeface="Arial" pitchFamily="34" charset="0"/>
              </a:endParaRPr>
            </a:p>
            <a:p>
              <a:endParaRPr lang="en-US" sz="2200" dirty="0">
                <a:latin typeface="Arial" pitchFamily="34" charset="0"/>
              </a:endParaRPr>
            </a:p>
          </p:txBody>
        </p:sp>
        <p:sp>
          <p:nvSpPr>
            <p:cNvPr id="75797" name="Line 23"/>
            <p:cNvSpPr>
              <a:spLocks noChangeShapeType="1"/>
            </p:cNvSpPr>
            <p:nvPr/>
          </p:nvSpPr>
          <p:spPr bwMode="auto">
            <a:xfrm flipV="1">
              <a:off x="5124" y="1389"/>
              <a:ext cx="0" cy="21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8" name="Line 24"/>
            <p:cNvSpPr>
              <a:spLocks noChangeShapeType="1"/>
            </p:cNvSpPr>
            <p:nvPr/>
          </p:nvSpPr>
          <p:spPr bwMode="auto">
            <a:xfrm flipV="1">
              <a:off x="5171" y="1389"/>
              <a:ext cx="0" cy="21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9" name="Freeform 25"/>
            <p:cNvSpPr>
              <a:spLocks noEditPoints="1"/>
            </p:cNvSpPr>
            <p:nvPr/>
          </p:nvSpPr>
          <p:spPr bwMode="auto">
            <a:xfrm>
              <a:off x="1560" y="1128"/>
              <a:ext cx="3611" cy="523"/>
            </a:xfrm>
            <a:custGeom>
              <a:avLst/>
              <a:gdLst>
                <a:gd name="T0" fmla="*/ 0 w 304"/>
                <a:gd name="T1" fmla="*/ 523 h 44"/>
                <a:gd name="T2" fmla="*/ 3611 w 304"/>
                <a:gd name="T3" fmla="*/ 523 h 44"/>
                <a:gd name="T4" fmla="*/ 0 w 304"/>
                <a:gd name="T5" fmla="*/ 487 h 44"/>
                <a:gd name="T6" fmla="*/ 3611 w 304"/>
                <a:gd name="T7" fmla="*/ 487 h 44"/>
                <a:gd name="T8" fmla="*/ 0 w 304"/>
                <a:gd name="T9" fmla="*/ 48 h 44"/>
                <a:gd name="T10" fmla="*/ 3611 w 304"/>
                <a:gd name="T11" fmla="*/ 48 h 44"/>
                <a:gd name="T12" fmla="*/ 0 w 304"/>
                <a:gd name="T13" fmla="*/ 0 h 44"/>
                <a:gd name="T14" fmla="*/ 3611 w 304"/>
                <a:gd name="T15" fmla="*/ 0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4" h="44">
                  <a:moveTo>
                    <a:pt x="0" y="44"/>
                  </a:moveTo>
                  <a:lnTo>
                    <a:pt x="304" y="44"/>
                  </a:lnTo>
                  <a:moveTo>
                    <a:pt x="0" y="41"/>
                  </a:moveTo>
                  <a:lnTo>
                    <a:pt x="304" y="41"/>
                  </a:lnTo>
                  <a:moveTo>
                    <a:pt x="0" y="4"/>
                  </a:moveTo>
                  <a:lnTo>
                    <a:pt x="304" y="4"/>
                  </a:lnTo>
                  <a:moveTo>
                    <a:pt x="0" y="0"/>
                  </a:moveTo>
                  <a:lnTo>
                    <a:pt x="304" y="0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1FEE754E-1738-4700-BCAA-2B455C8FAC83}" type="slidenum">
              <a:rPr/>
              <a:pPr>
                <a:defRPr/>
              </a:pPr>
              <a:t>52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206376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76805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770607" y="1600201"/>
            <a:ext cx="8668793" cy="42703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800" dirty="0">
                <a:ea typeface="Microsoft YaHei"/>
              </a:rPr>
              <a:t>If r1 &gt; r2, then save 4 in r3, else save 5 in r3</a:t>
            </a:r>
          </a:p>
        </p:txBody>
      </p:sp>
      <p:sp>
        <p:nvSpPr>
          <p:cNvPr id="4" name="Freeform 3"/>
          <p:cNvSpPr/>
          <p:nvPr/>
        </p:nvSpPr>
        <p:spPr>
          <a:xfrm>
            <a:off x="3657601" y="2743200"/>
            <a:ext cx="5113337" cy="23764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 err="1">
                <a:latin typeface="Arial" pitchFamily="18"/>
                <a:ea typeface="Microsoft YaHei" pitchFamily="2"/>
                <a:cs typeface="Mangal" pitchFamily="2"/>
              </a:rPr>
              <a:t>cmp</a:t>
            </a: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 r1, r2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 err="1">
                <a:latin typeface="Arial" pitchFamily="18"/>
                <a:ea typeface="Microsoft YaHei" pitchFamily="2"/>
                <a:cs typeface="Mangal" pitchFamily="2"/>
              </a:rPr>
              <a:t>bgt</a:t>
            </a: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 .</a:t>
            </a:r>
            <a:r>
              <a:rPr lang="en-IN" sz="2200" dirty="0" err="1">
                <a:latin typeface="Arial" pitchFamily="18"/>
                <a:ea typeface="Microsoft YaHei" pitchFamily="2"/>
                <a:cs typeface="Mangal" pitchFamily="2"/>
              </a:rPr>
              <a:t>gtlabel</a:t>
            </a:r>
            <a:endParaRPr lang="en-IN" sz="2200" dirty="0">
              <a:latin typeface="Arial" pitchFamily="18"/>
              <a:ea typeface="Microsoft YaHei" pitchFamily="2"/>
              <a:cs typeface="Mangal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 err="1">
                <a:latin typeface="Arial" pitchFamily="18"/>
                <a:ea typeface="Microsoft YaHei" pitchFamily="2"/>
                <a:cs typeface="Mangal" pitchFamily="2"/>
              </a:rPr>
              <a:t>mov</a:t>
            </a: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 r3, 5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...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...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.</a:t>
            </a:r>
            <a:r>
              <a:rPr lang="en-IN" sz="2200" dirty="0" err="1">
                <a:latin typeface="Arial" pitchFamily="18"/>
                <a:ea typeface="Microsoft YaHei" pitchFamily="2"/>
                <a:cs typeface="Mangal" pitchFamily="2"/>
              </a:rPr>
              <a:t>gtlabel</a:t>
            </a: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: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IN" sz="2200" dirty="0" err="1">
                <a:latin typeface="Arial" pitchFamily="18"/>
                <a:ea typeface="Microsoft YaHei" pitchFamily="2"/>
                <a:cs typeface="Mangal" pitchFamily="2"/>
              </a:rPr>
              <a:t>mov</a:t>
            </a:r>
            <a:r>
              <a:rPr lang="en-IN" sz="2200" dirty="0">
                <a:latin typeface="Arial" pitchFamily="18"/>
                <a:ea typeface="Microsoft YaHei" pitchFamily="2"/>
                <a:cs typeface="Mangal" pitchFamily="2"/>
              </a:rPr>
              <a:t> r3, 4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51831" y="6378020"/>
            <a:ext cx="561975" cy="365125"/>
          </a:xfrm>
        </p:spPr>
        <p:txBody>
          <a:bodyPr/>
          <a:lstStyle/>
          <a:p>
            <a:pPr>
              <a:defRPr/>
            </a:pPr>
            <a:fld id="{28CAFEF5-F247-4F7E-95D3-139566F3B3CC}" type="slidenum">
              <a:rPr/>
              <a:pPr>
                <a:defRPr/>
              </a:pPr>
              <a:t>53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7630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Example - II</a:t>
            </a:r>
          </a:p>
        </p:txBody>
      </p:sp>
      <p:sp>
        <p:nvSpPr>
          <p:cNvPr id="77829" name="Rectangle 121"/>
          <p:cNvSpPr>
            <a:spLocks noChangeArrowheads="1"/>
          </p:cNvSpPr>
          <p:nvPr/>
        </p:nvSpPr>
        <p:spPr bwMode="auto">
          <a:xfrm>
            <a:off x="5715000" y="2286001"/>
            <a:ext cx="1378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</a:t>
            </a:r>
            <a:endParaRPr lang="en-US" i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77830" name="Group 5290"/>
          <p:cNvGrpSpPr>
            <a:grpSpLocks/>
          </p:cNvGrpSpPr>
          <p:nvPr/>
        </p:nvGrpSpPr>
        <p:grpSpPr bwMode="auto">
          <a:xfrm>
            <a:off x="3122613" y="2513340"/>
            <a:ext cx="5329237" cy="1271934"/>
            <a:chOff x="2136775" y="2549525"/>
            <a:chExt cx="4873625" cy="993775"/>
          </a:xfrm>
        </p:grpSpPr>
        <p:sp>
          <p:nvSpPr>
            <p:cNvPr id="77857" name="Line 120"/>
            <p:cNvSpPr>
              <a:spLocks noChangeShapeType="1"/>
            </p:cNvSpPr>
            <p:nvPr/>
          </p:nvSpPr>
          <p:spPr bwMode="auto">
            <a:xfrm>
              <a:off x="2136775" y="2549525"/>
              <a:ext cx="232092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8" name="Line 122"/>
            <p:cNvSpPr>
              <a:spLocks noChangeShapeType="1"/>
            </p:cNvSpPr>
            <p:nvPr/>
          </p:nvSpPr>
          <p:spPr bwMode="auto">
            <a:xfrm>
              <a:off x="4689475" y="2549525"/>
              <a:ext cx="232092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9" name="Line 123"/>
            <p:cNvSpPr>
              <a:spLocks noChangeShapeType="1"/>
            </p:cNvSpPr>
            <p:nvPr/>
          </p:nvSpPr>
          <p:spPr bwMode="auto">
            <a:xfrm flipV="1">
              <a:off x="2139950" y="2552700"/>
              <a:ext cx="0" cy="4603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0" name="Line 124"/>
            <p:cNvSpPr>
              <a:spLocks noChangeShapeType="1"/>
            </p:cNvSpPr>
            <p:nvPr/>
          </p:nvSpPr>
          <p:spPr bwMode="auto">
            <a:xfrm flipV="1">
              <a:off x="7007225" y="2552700"/>
              <a:ext cx="0" cy="4603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1" name="Line 125"/>
            <p:cNvSpPr>
              <a:spLocks noChangeShapeType="1"/>
            </p:cNvSpPr>
            <p:nvPr/>
          </p:nvSpPr>
          <p:spPr bwMode="auto">
            <a:xfrm flipV="1">
              <a:off x="2139950" y="2598738"/>
              <a:ext cx="0" cy="17621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2" name="Line 132"/>
            <p:cNvSpPr>
              <a:spLocks noChangeShapeType="1"/>
            </p:cNvSpPr>
            <p:nvPr/>
          </p:nvSpPr>
          <p:spPr bwMode="auto">
            <a:xfrm flipV="1">
              <a:off x="7007225" y="2598738"/>
              <a:ext cx="0" cy="17621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3" name="Line 133"/>
            <p:cNvSpPr>
              <a:spLocks noChangeShapeType="1"/>
            </p:cNvSpPr>
            <p:nvPr/>
          </p:nvSpPr>
          <p:spPr bwMode="auto">
            <a:xfrm flipV="1">
              <a:off x="2139950" y="2774950"/>
              <a:ext cx="0" cy="1793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4" name="Line 137"/>
            <p:cNvSpPr>
              <a:spLocks noChangeShapeType="1"/>
            </p:cNvSpPr>
            <p:nvPr/>
          </p:nvSpPr>
          <p:spPr bwMode="auto">
            <a:xfrm flipV="1">
              <a:off x="7007225" y="2774950"/>
              <a:ext cx="0" cy="1793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5" name="Line 138"/>
            <p:cNvSpPr>
              <a:spLocks noChangeShapeType="1"/>
            </p:cNvSpPr>
            <p:nvPr/>
          </p:nvSpPr>
          <p:spPr bwMode="auto">
            <a:xfrm flipV="1">
              <a:off x="2139950" y="2954338"/>
              <a:ext cx="0" cy="18097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6" name="Line 154"/>
            <p:cNvSpPr>
              <a:spLocks noChangeShapeType="1"/>
            </p:cNvSpPr>
            <p:nvPr/>
          </p:nvSpPr>
          <p:spPr bwMode="auto">
            <a:xfrm flipV="1">
              <a:off x="7007225" y="2954338"/>
              <a:ext cx="0" cy="18097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7" name="Line 155"/>
            <p:cNvSpPr>
              <a:spLocks noChangeShapeType="1"/>
            </p:cNvSpPr>
            <p:nvPr/>
          </p:nvSpPr>
          <p:spPr bwMode="auto">
            <a:xfrm flipV="1">
              <a:off x="2139950" y="3135313"/>
              <a:ext cx="0" cy="1793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8" name="Line 163"/>
            <p:cNvSpPr>
              <a:spLocks noChangeShapeType="1"/>
            </p:cNvSpPr>
            <p:nvPr/>
          </p:nvSpPr>
          <p:spPr bwMode="auto">
            <a:xfrm flipV="1">
              <a:off x="7007225" y="3135313"/>
              <a:ext cx="0" cy="1793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9" name="Line 164"/>
            <p:cNvSpPr>
              <a:spLocks noChangeShapeType="1"/>
            </p:cNvSpPr>
            <p:nvPr/>
          </p:nvSpPr>
          <p:spPr bwMode="auto">
            <a:xfrm flipV="1">
              <a:off x="2139950" y="3314700"/>
              <a:ext cx="0" cy="18097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0" name="Line 166"/>
            <p:cNvSpPr>
              <a:spLocks noChangeShapeType="1"/>
            </p:cNvSpPr>
            <p:nvPr/>
          </p:nvSpPr>
          <p:spPr bwMode="auto">
            <a:xfrm flipV="1">
              <a:off x="7007225" y="3314700"/>
              <a:ext cx="0" cy="18097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1" name="Line 167"/>
            <p:cNvSpPr>
              <a:spLocks noChangeShapeType="1"/>
            </p:cNvSpPr>
            <p:nvPr/>
          </p:nvSpPr>
          <p:spPr bwMode="auto">
            <a:xfrm flipV="1">
              <a:off x="2139950" y="3495675"/>
              <a:ext cx="0" cy="444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2" name="Line 168"/>
            <p:cNvSpPr>
              <a:spLocks noChangeShapeType="1"/>
            </p:cNvSpPr>
            <p:nvPr/>
          </p:nvSpPr>
          <p:spPr bwMode="auto">
            <a:xfrm flipV="1">
              <a:off x="7007225" y="3495675"/>
              <a:ext cx="0" cy="444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3" name="Line 169"/>
            <p:cNvSpPr>
              <a:spLocks noChangeShapeType="1"/>
            </p:cNvSpPr>
            <p:nvPr/>
          </p:nvSpPr>
          <p:spPr bwMode="auto">
            <a:xfrm>
              <a:off x="2136775" y="3543300"/>
              <a:ext cx="487362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31" name="Rectangle 200"/>
          <p:cNvSpPr>
            <a:spLocks noChangeArrowheads="1"/>
          </p:cNvSpPr>
          <p:nvPr/>
        </p:nvSpPr>
        <p:spPr bwMode="auto">
          <a:xfrm>
            <a:off x="5501522" y="4256220"/>
            <a:ext cx="12343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i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SimpleRisc</a:t>
            </a:r>
            <a:endParaRPr lang="en-US" sz="1600" i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77833" name="Group 5292"/>
          <p:cNvGrpSpPr>
            <a:grpSpLocks/>
          </p:cNvGrpSpPr>
          <p:nvPr/>
        </p:nvGrpSpPr>
        <p:grpSpPr bwMode="auto">
          <a:xfrm>
            <a:off x="7064095" y="4315276"/>
            <a:ext cx="1893887" cy="407987"/>
            <a:chOff x="5041900" y="4024313"/>
            <a:chExt cx="1968500" cy="407987"/>
          </a:xfrm>
        </p:grpSpPr>
        <p:sp>
          <p:nvSpPr>
            <p:cNvPr id="77854" name="Line 201"/>
            <p:cNvSpPr>
              <a:spLocks noChangeShapeType="1"/>
            </p:cNvSpPr>
            <p:nvPr/>
          </p:nvSpPr>
          <p:spPr bwMode="auto">
            <a:xfrm>
              <a:off x="5041900" y="4024313"/>
              <a:ext cx="196850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5" name="Line 203"/>
            <p:cNvSpPr>
              <a:spLocks noChangeShapeType="1"/>
            </p:cNvSpPr>
            <p:nvPr/>
          </p:nvSpPr>
          <p:spPr bwMode="auto">
            <a:xfrm flipV="1">
              <a:off x="7007225" y="4027488"/>
              <a:ext cx="0" cy="444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6" name="Line 230"/>
            <p:cNvSpPr>
              <a:spLocks noChangeShapeType="1"/>
            </p:cNvSpPr>
            <p:nvPr/>
          </p:nvSpPr>
          <p:spPr bwMode="auto">
            <a:xfrm flipV="1">
              <a:off x="7007225" y="4252913"/>
              <a:ext cx="0" cy="1793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34" name="Rectangle 5291"/>
          <p:cNvSpPr>
            <a:spLocks noChangeArrowheads="1"/>
          </p:cNvSpPr>
          <p:nvPr/>
        </p:nvSpPr>
        <p:spPr bwMode="auto">
          <a:xfrm>
            <a:off x="3663143" y="2561076"/>
            <a:ext cx="4572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 prod = 1;</a:t>
            </a:r>
          </a:p>
          <a:p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400" i="1" dirty="0">
                <a:latin typeface="Courier New" pitchFamily="49" charset="0"/>
                <a:cs typeface="Courier New" pitchFamily="49" charset="0"/>
              </a:rPr>
              <a:t>for(idx = num; idx &gt; 1; idx --) {</a:t>
            </a:r>
          </a:p>
          <a:p>
            <a:r>
              <a:rPr lang="en-US" sz="1400" i="1" dirty="0">
                <a:latin typeface="Courier New" pitchFamily="49" charset="0"/>
                <a:cs typeface="Courier New" pitchFamily="49" charset="0"/>
              </a:rPr>
              <a:t>         prod = prod * </a:t>
            </a:r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idx</a:t>
            </a:r>
            <a:endParaRPr lang="en-US" sz="1400" i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i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77835" name="Group 241"/>
          <p:cNvGrpSpPr>
            <a:grpSpLocks/>
          </p:cNvGrpSpPr>
          <p:nvPr/>
        </p:nvGrpSpPr>
        <p:grpSpPr bwMode="auto">
          <a:xfrm>
            <a:off x="2865952" y="4349195"/>
            <a:ext cx="6096000" cy="1920875"/>
            <a:chOff x="2136775" y="2549524"/>
            <a:chExt cx="4873625" cy="993776"/>
          </a:xfrm>
        </p:grpSpPr>
        <p:sp>
          <p:nvSpPr>
            <p:cNvPr id="77838" name="Line 120"/>
            <p:cNvSpPr>
              <a:spLocks noChangeShapeType="1"/>
            </p:cNvSpPr>
            <p:nvPr/>
          </p:nvSpPr>
          <p:spPr bwMode="auto">
            <a:xfrm>
              <a:off x="2136775" y="2549524"/>
              <a:ext cx="1941513" cy="317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9" name="Line 123"/>
            <p:cNvSpPr>
              <a:spLocks noChangeShapeType="1"/>
            </p:cNvSpPr>
            <p:nvPr/>
          </p:nvSpPr>
          <p:spPr bwMode="auto">
            <a:xfrm flipV="1">
              <a:off x="2139950" y="2552700"/>
              <a:ext cx="0" cy="4603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0" name="Line 124"/>
            <p:cNvSpPr>
              <a:spLocks noChangeShapeType="1"/>
            </p:cNvSpPr>
            <p:nvPr/>
          </p:nvSpPr>
          <p:spPr bwMode="auto">
            <a:xfrm flipV="1">
              <a:off x="7007225" y="2552700"/>
              <a:ext cx="0" cy="4603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1" name="Line 125"/>
            <p:cNvSpPr>
              <a:spLocks noChangeShapeType="1"/>
            </p:cNvSpPr>
            <p:nvPr/>
          </p:nvSpPr>
          <p:spPr bwMode="auto">
            <a:xfrm flipV="1">
              <a:off x="2139950" y="2598738"/>
              <a:ext cx="0" cy="17621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2" name="Line 132"/>
            <p:cNvSpPr>
              <a:spLocks noChangeShapeType="1"/>
            </p:cNvSpPr>
            <p:nvPr/>
          </p:nvSpPr>
          <p:spPr bwMode="auto">
            <a:xfrm flipV="1">
              <a:off x="7007225" y="2598738"/>
              <a:ext cx="0" cy="17621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3" name="Line 133"/>
            <p:cNvSpPr>
              <a:spLocks noChangeShapeType="1"/>
            </p:cNvSpPr>
            <p:nvPr/>
          </p:nvSpPr>
          <p:spPr bwMode="auto">
            <a:xfrm flipV="1">
              <a:off x="2139950" y="2774950"/>
              <a:ext cx="0" cy="1793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4" name="Line 137"/>
            <p:cNvSpPr>
              <a:spLocks noChangeShapeType="1"/>
            </p:cNvSpPr>
            <p:nvPr/>
          </p:nvSpPr>
          <p:spPr bwMode="auto">
            <a:xfrm flipV="1">
              <a:off x="7007225" y="2774950"/>
              <a:ext cx="0" cy="1793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5" name="Line 138"/>
            <p:cNvSpPr>
              <a:spLocks noChangeShapeType="1"/>
            </p:cNvSpPr>
            <p:nvPr/>
          </p:nvSpPr>
          <p:spPr bwMode="auto">
            <a:xfrm flipV="1">
              <a:off x="2139950" y="2954338"/>
              <a:ext cx="0" cy="18097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6" name="Line 154"/>
            <p:cNvSpPr>
              <a:spLocks noChangeShapeType="1"/>
            </p:cNvSpPr>
            <p:nvPr/>
          </p:nvSpPr>
          <p:spPr bwMode="auto">
            <a:xfrm flipV="1">
              <a:off x="7007225" y="2954338"/>
              <a:ext cx="0" cy="18097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7" name="Line 155"/>
            <p:cNvSpPr>
              <a:spLocks noChangeShapeType="1"/>
            </p:cNvSpPr>
            <p:nvPr/>
          </p:nvSpPr>
          <p:spPr bwMode="auto">
            <a:xfrm flipV="1">
              <a:off x="2139950" y="3135313"/>
              <a:ext cx="0" cy="1793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8" name="Line 163"/>
            <p:cNvSpPr>
              <a:spLocks noChangeShapeType="1"/>
            </p:cNvSpPr>
            <p:nvPr/>
          </p:nvSpPr>
          <p:spPr bwMode="auto">
            <a:xfrm flipV="1">
              <a:off x="7007225" y="3135313"/>
              <a:ext cx="0" cy="1793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9" name="Line 164"/>
            <p:cNvSpPr>
              <a:spLocks noChangeShapeType="1"/>
            </p:cNvSpPr>
            <p:nvPr/>
          </p:nvSpPr>
          <p:spPr bwMode="auto">
            <a:xfrm flipV="1">
              <a:off x="2139950" y="3314700"/>
              <a:ext cx="0" cy="18097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0" name="Line 166"/>
            <p:cNvSpPr>
              <a:spLocks noChangeShapeType="1"/>
            </p:cNvSpPr>
            <p:nvPr/>
          </p:nvSpPr>
          <p:spPr bwMode="auto">
            <a:xfrm flipV="1">
              <a:off x="7007225" y="3314700"/>
              <a:ext cx="0" cy="18097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1" name="Line 167"/>
            <p:cNvSpPr>
              <a:spLocks noChangeShapeType="1"/>
            </p:cNvSpPr>
            <p:nvPr/>
          </p:nvSpPr>
          <p:spPr bwMode="auto">
            <a:xfrm flipV="1">
              <a:off x="2139950" y="3495675"/>
              <a:ext cx="0" cy="444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2" name="Line 168"/>
            <p:cNvSpPr>
              <a:spLocks noChangeShapeType="1"/>
            </p:cNvSpPr>
            <p:nvPr/>
          </p:nvSpPr>
          <p:spPr bwMode="auto">
            <a:xfrm flipV="1">
              <a:off x="7007225" y="3495675"/>
              <a:ext cx="0" cy="444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3" name="Line 169"/>
            <p:cNvSpPr>
              <a:spLocks noChangeShapeType="1"/>
            </p:cNvSpPr>
            <p:nvPr/>
          </p:nvSpPr>
          <p:spPr bwMode="auto">
            <a:xfrm>
              <a:off x="2136775" y="3543300"/>
              <a:ext cx="4873625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36" name="Rectangle 259"/>
          <p:cNvSpPr>
            <a:spLocks noChangeArrowheads="1"/>
          </p:cNvSpPr>
          <p:nvPr/>
        </p:nvSpPr>
        <p:spPr bwMode="auto">
          <a:xfrm>
            <a:off x="2977076" y="4459396"/>
            <a:ext cx="6374754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400" i="1" dirty="0">
                <a:latin typeface="Courier New" pitchFamily="49" charset="0"/>
                <a:cs typeface="Courier New" pitchFamily="49" charset="0"/>
              </a:rPr>
              <a:t>mov r1, 1                /* prod = 1 */</a:t>
            </a:r>
          </a:p>
          <a:p>
            <a:r>
              <a:rPr lang="pt-BR" sz="1400" i="1" dirty="0">
                <a:latin typeface="Courier New" pitchFamily="49" charset="0"/>
                <a:cs typeface="Courier New" pitchFamily="49" charset="0"/>
              </a:rPr>
              <a:t>mov r2, r0               /* idx = num */</a:t>
            </a:r>
          </a:p>
          <a:p>
            <a:r>
              <a:rPr lang="pt-BR" sz="1400" i="1" dirty="0">
                <a:latin typeface="Courier New" pitchFamily="49" charset="0"/>
                <a:cs typeface="Courier New" pitchFamily="49" charset="0"/>
              </a:rPr>
              <a:t>.loop:</a:t>
            </a:r>
          </a:p>
          <a:p>
            <a:r>
              <a:rPr lang="pt-BR" sz="1400" i="1" dirty="0">
                <a:latin typeface="Courier New" pitchFamily="49" charset="0"/>
                <a:cs typeface="Courier New" pitchFamily="49" charset="0"/>
              </a:rPr>
              <a:t>       mul r1, r1, r2    /* prod = prod * idx */</a:t>
            </a:r>
          </a:p>
          <a:p>
            <a:r>
              <a:rPr lang="pt-BR" sz="1400" i="1" dirty="0">
                <a:latin typeface="Courier New" pitchFamily="49" charset="0"/>
                <a:cs typeface="Courier New" pitchFamily="49" charset="0"/>
              </a:rPr>
              <a:t>       sub r2, r2, 1     /* idx = idx - 1 */</a:t>
            </a:r>
          </a:p>
          <a:p>
            <a:r>
              <a:rPr lang="pt-BR" sz="1400" i="1" dirty="0">
                <a:latin typeface="Courier New" pitchFamily="49" charset="0"/>
                <a:cs typeface="Courier New" pitchFamily="49" charset="0"/>
              </a:rPr>
              <a:t>       cmp r2, 1         /* compare (idx, 1) */</a:t>
            </a:r>
          </a:p>
          <a:p>
            <a:r>
              <a:rPr lang="pt-BR" sz="1400" i="1" dirty="0">
                <a:latin typeface="Courier New" pitchFamily="49" charset="0"/>
                <a:cs typeface="Courier New" pitchFamily="49" charset="0"/>
              </a:rPr>
              <a:t>       bgt .loop         /* if (idx &gt; 1) goto .loop*/</a:t>
            </a:r>
          </a:p>
        </p:txBody>
      </p:sp>
      <p:sp>
        <p:nvSpPr>
          <p:cNvPr id="77837" name="Rectangle 5293"/>
          <p:cNvSpPr>
            <a:spLocks noChangeArrowheads="1"/>
          </p:cNvSpPr>
          <p:nvPr/>
        </p:nvSpPr>
        <p:spPr bwMode="auto">
          <a:xfrm>
            <a:off x="2482756" y="3868993"/>
            <a:ext cx="4867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Let us now try to convert this program to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SimpleRisc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1264676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Answer: </a:t>
            </a:r>
            <a:r>
              <a:rPr lang="en-US" sz="2800" dirty="0"/>
              <a:t>Compute the factorial of the variable num.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0B923815-B637-41AD-8123-B4DF3B75981A}" type="slidenum">
              <a:rPr/>
              <a:pPr>
                <a:defRPr/>
              </a:pPr>
              <a:t>54</a:t>
            </a:fld>
            <a:endParaRPr/>
          </a:p>
        </p:txBody>
      </p:sp>
      <p:sp>
        <p:nvSpPr>
          <p:cNvPr id="78853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4183064"/>
            <a:ext cx="8458200" cy="23701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Write a </a:t>
            </a:r>
            <a:r>
              <a:rPr lang="en-US" dirty="0" err="1">
                <a:ea typeface="Microsoft YaHei"/>
              </a:rPr>
              <a:t>SimpleRisc</a:t>
            </a:r>
            <a:r>
              <a:rPr lang="en-US" dirty="0">
                <a:ea typeface="Microsoft YaHei"/>
              </a:rPr>
              <a:t> assembly program to find the smallest number that is a </a:t>
            </a:r>
            <a:r>
              <a:rPr lang="en-US" dirty="0">
                <a:solidFill>
                  <a:srgbClr val="4700B8"/>
                </a:solidFill>
                <a:ea typeface="Microsoft YaHei"/>
              </a:rPr>
              <a:t>sum of two cubes in two different ways</a:t>
            </a:r>
            <a:r>
              <a:rPr lang="en-US" dirty="0">
                <a:ea typeface="Microsoft YaHei"/>
              </a:rPr>
              <a:t> → 1729</a:t>
            </a:r>
          </a:p>
        </p:txBody>
      </p:sp>
      <p:pic>
        <p:nvPicPr>
          <p:cNvPr id="7885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447800"/>
            <a:ext cx="28797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B20D85A8-761A-4006-86AB-0BB47D4885FB}" type="slidenum">
              <a:rPr/>
              <a:pPr>
                <a:defRPr/>
              </a:pPr>
              <a:t>55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30176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Modifiers</a:t>
            </a:r>
          </a:p>
        </p:txBody>
      </p:sp>
      <p:sp>
        <p:nvSpPr>
          <p:cNvPr id="79877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524001"/>
            <a:ext cx="85344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800" dirty="0">
                <a:ea typeface="Microsoft YaHei"/>
              </a:rPr>
              <a:t>We can add the following modifiers to an instruction that has an immediate operand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800" dirty="0">
                <a:ea typeface="Microsoft YaHei"/>
              </a:rPr>
              <a:t>Modifier :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200" dirty="0">
                <a:solidFill>
                  <a:srgbClr val="2323DC"/>
                </a:solidFill>
                <a:ea typeface="Microsoft YaHei"/>
              </a:rPr>
              <a:t>default</a:t>
            </a:r>
            <a:r>
              <a:rPr lang="en-US" sz="2200" dirty="0">
                <a:ea typeface="Microsoft YaHei"/>
              </a:rPr>
              <a:t> : </a:t>
            </a:r>
            <a:r>
              <a:rPr lang="en-US" sz="2200" dirty="0" err="1">
                <a:ea typeface="Microsoft YaHei"/>
              </a:rPr>
              <a:t>mov</a:t>
            </a:r>
            <a:r>
              <a:rPr lang="en-US" sz="2200" dirty="0">
                <a:ea typeface="Microsoft YaHei"/>
              </a:rPr>
              <a:t> → treat the 16 bit immediate as a </a:t>
            </a:r>
            <a:r>
              <a:rPr lang="en-US" sz="2200" dirty="0">
                <a:solidFill>
                  <a:srgbClr val="2323DC"/>
                </a:solidFill>
                <a:ea typeface="Microsoft YaHei"/>
              </a:rPr>
              <a:t>signed number </a:t>
            </a:r>
            <a:r>
              <a:rPr lang="en-US" sz="2200" dirty="0">
                <a:ea typeface="Microsoft YaHei"/>
              </a:rPr>
              <a:t>(automatic sign extension)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200" dirty="0">
                <a:solidFill>
                  <a:srgbClr val="B84747"/>
                </a:solidFill>
                <a:ea typeface="Microsoft YaHei"/>
              </a:rPr>
              <a:t>(u)</a:t>
            </a:r>
            <a:r>
              <a:rPr lang="en-US" sz="2200" dirty="0">
                <a:ea typeface="Microsoft YaHei"/>
              </a:rPr>
              <a:t> : </a:t>
            </a:r>
            <a:r>
              <a:rPr lang="en-US" sz="2200" dirty="0" err="1">
                <a:ea typeface="Microsoft YaHei"/>
              </a:rPr>
              <a:t>movu</a:t>
            </a:r>
            <a:r>
              <a:rPr lang="en-US" sz="2200" dirty="0">
                <a:ea typeface="Microsoft YaHei"/>
              </a:rPr>
              <a:t> → treat the 16 bit immediate as an unsigned number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200" dirty="0">
                <a:solidFill>
                  <a:srgbClr val="C5000B"/>
                </a:solidFill>
                <a:ea typeface="Microsoft YaHei"/>
              </a:rPr>
              <a:t>(h)</a:t>
            </a:r>
            <a:r>
              <a:rPr lang="en-US" sz="2200" dirty="0">
                <a:ea typeface="Microsoft YaHei"/>
              </a:rPr>
              <a:t> : </a:t>
            </a:r>
            <a:r>
              <a:rPr lang="en-US" sz="2200" dirty="0" err="1">
                <a:ea typeface="Microsoft YaHei"/>
              </a:rPr>
              <a:t>movh</a:t>
            </a:r>
            <a:r>
              <a:rPr lang="en-US" sz="2200" dirty="0">
                <a:ea typeface="Microsoft YaHei"/>
              </a:rPr>
              <a:t> → left shift the 16 bit immediate by 16 positions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8B31F275-D819-4A0E-93DE-98151E14C4D2}" type="slidenum">
              <a:rPr/>
              <a:pPr>
                <a:defRPr/>
              </a:pPr>
              <a:t>56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schemeClr val="tx1"/>
                </a:solidFill>
              </a:rPr>
              <a:t>Mechanism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0901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704975"/>
            <a:ext cx="8610600" cy="45831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The processor </a:t>
            </a:r>
            <a:r>
              <a:rPr lang="en-US" sz="2600" dirty="0">
                <a:solidFill>
                  <a:srgbClr val="FF3366"/>
                </a:solidFill>
                <a:ea typeface="Microsoft YaHei"/>
              </a:rPr>
              <a:t>internally converts</a:t>
            </a:r>
            <a:r>
              <a:rPr lang="en-US" sz="2600" dirty="0">
                <a:ea typeface="Microsoft YaHei"/>
              </a:rPr>
              <a:t> a 16 bit immediate to a 32 bit number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It uses </a:t>
            </a:r>
            <a:r>
              <a:rPr lang="en-US" sz="2600" dirty="0">
                <a:solidFill>
                  <a:srgbClr val="008000"/>
                </a:solidFill>
                <a:ea typeface="Microsoft YaHei"/>
              </a:rPr>
              <a:t>this 32 bit number</a:t>
            </a:r>
            <a:r>
              <a:rPr lang="en-US" sz="2600" dirty="0">
                <a:ea typeface="Microsoft YaHei"/>
              </a:rPr>
              <a:t> for all the computations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Valid only for arithmetic/logical </a:t>
            </a:r>
            <a:r>
              <a:rPr lang="en-US" sz="2600" dirty="0" err="1">
                <a:ea typeface="Microsoft YaHei"/>
              </a:rPr>
              <a:t>insts</a:t>
            </a:r>
            <a:endParaRPr lang="en-US" sz="2600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We can control the generation of this 32 bit number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sign extension (</a:t>
            </a:r>
            <a:r>
              <a:rPr lang="en-US" sz="2000" dirty="0">
                <a:solidFill>
                  <a:srgbClr val="008000"/>
                </a:solidFill>
                <a:ea typeface="Microsoft YaHei"/>
              </a:rPr>
              <a:t>default</a:t>
            </a:r>
            <a:r>
              <a:rPr lang="en-US" sz="2000" dirty="0">
                <a:ea typeface="Microsoft YaHei"/>
              </a:rPr>
              <a:t>)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treat the 16 bit number as unsigned (</a:t>
            </a:r>
            <a:r>
              <a:rPr lang="en-US" sz="2000" dirty="0">
                <a:solidFill>
                  <a:srgbClr val="FF420E"/>
                </a:solidFill>
                <a:ea typeface="Microsoft YaHei"/>
              </a:rPr>
              <a:t>u suffix</a:t>
            </a:r>
            <a:r>
              <a:rPr lang="en-US" sz="2000" dirty="0">
                <a:ea typeface="Microsoft YaHei"/>
              </a:rPr>
              <a:t>)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load the 16 bit number in the upper bytes (</a:t>
            </a:r>
            <a:r>
              <a:rPr lang="en-US" sz="2000" dirty="0">
                <a:solidFill>
                  <a:srgbClr val="DC2300"/>
                </a:solidFill>
                <a:ea typeface="Microsoft YaHei"/>
              </a:rPr>
              <a:t>h suffix</a:t>
            </a:r>
            <a:r>
              <a:rPr lang="en-US" sz="2000" dirty="0">
                <a:ea typeface="Microsoft YaHei"/>
              </a:rPr>
              <a:t>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0183876B-55F8-48D8-9B93-B90D742F50E9}" type="slidenum">
              <a:rPr/>
              <a:pPr>
                <a:defRPr/>
              </a:pPr>
              <a:t>57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More about Modifiers</a:t>
            </a:r>
          </a:p>
        </p:txBody>
      </p:sp>
      <p:sp>
        <p:nvSpPr>
          <p:cNvPr id="81925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919288" y="1718553"/>
            <a:ext cx="8520112" cy="37433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default : </a:t>
            </a:r>
            <a:r>
              <a:rPr lang="en-US" dirty="0" err="1">
                <a:ea typeface="Microsoft YaHei"/>
              </a:rPr>
              <a:t>mov</a:t>
            </a:r>
            <a:r>
              <a:rPr lang="en-US" dirty="0">
                <a:ea typeface="Microsoft YaHei"/>
              </a:rPr>
              <a:t> r1, 0xAB 12</a:t>
            </a:r>
          </a:p>
          <a:p>
            <a:pPr marL="107950" indent="0">
              <a:spcBef>
                <a:spcPct val="0"/>
              </a:spcBef>
              <a:spcAft>
                <a:spcPts val="1413"/>
              </a:spcAft>
              <a:buNone/>
            </a:pPr>
            <a:endParaRPr lang="en-US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unsigned : </a:t>
            </a:r>
            <a:r>
              <a:rPr lang="en-US" dirty="0" err="1">
                <a:ea typeface="Microsoft YaHei"/>
              </a:rPr>
              <a:t>movu</a:t>
            </a:r>
            <a:r>
              <a:rPr lang="en-US" dirty="0">
                <a:ea typeface="Microsoft YaHei"/>
              </a:rPr>
              <a:t> r1, 0xAB 12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endParaRPr lang="en-US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high: </a:t>
            </a:r>
            <a:r>
              <a:rPr lang="en-US" dirty="0" err="1">
                <a:ea typeface="Microsoft YaHei"/>
              </a:rPr>
              <a:t>movh</a:t>
            </a:r>
            <a:r>
              <a:rPr lang="en-US" dirty="0">
                <a:ea typeface="Microsoft YaHei"/>
              </a:rPr>
              <a:t> r1, 0xAB 12</a:t>
            </a:r>
          </a:p>
        </p:txBody>
      </p:sp>
      <p:sp>
        <p:nvSpPr>
          <p:cNvPr id="4" name="Freeform 3"/>
          <p:cNvSpPr/>
          <p:nvPr/>
        </p:nvSpPr>
        <p:spPr>
          <a:xfrm>
            <a:off x="4267200" y="2376488"/>
            <a:ext cx="863600" cy="6477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130800" y="2376488"/>
            <a:ext cx="863600" cy="6477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994401" y="2376488"/>
            <a:ext cx="865187" cy="6477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AB</a:t>
            </a:r>
          </a:p>
        </p:txBody>
      </p:sp>
      <p:sp>
        <p:nvSpPr>
          <p:cNvPr id="7" name="Freeform 6"/>
          <p:cNvSpPr/>
          <p:nvPr/>
        </p:nvSpPr>
        <p:spPr>
          <a:xfrm>
            <a:off x="6859587" y="2376488"/>
            <a:ext cx="863600" cy="6477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12</a:t>
            </a:r>
          </a:p>
        </p:txBody>
      </p:sp>
      <p:sp>
        <p:nvSpPr>
          <p:cNvPr id="8" name="Freeform 7"/>
          <p:cNvSpPr/>
          <p:nvPr/>
        </p:nvSpPr>
        <p:spPr>
          <a:xfrm>
            <a:off x="4411663" y="2592388"/>
            <a:ext cx="1439863" cy="2159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sign bit</a:t>
            </a:r>
          </a:p>
        </p:txBody>
      </p:sp>
      <p:sp>
        <p:nvSpPr>
          <p:cNvPr id="9" name="Freeform 8"/>
          <p:cNvSpPr/>
          <p:nvPr/>
        </p:nvSpPr>
        <p:spPr>
          <a:xfrm>
            <a:off x="4267200" y="3733800"/>
            <a:ext cx="865188" cy="6477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00</a:t>
            </a:r>
          </a:p>
        </p:txBody>
      </p:sp>
      <p:sp>
        <p:nvSpPr>
          <p:cNvPr id="10" name="Freeform 9"/>
          <p:cNvSpPr/>
          <p:nvPr/>
        </p:nvSpPr>
        <p:spPr>
          <a:xfrm>
            <a:off x="5132388" y="3733800"/>
            <a:ext cx="863600" cy="6477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00</a:t>
            </a:r>
          </a:p>
        </p:txBody>
      </p:sp>
      <p:sp>
        <p:nvSpPr>
          <p:cNvPr id="11" name="Freeform 10"/>
          <p:cNvSpPr/>
          <p:nvPr/>
        </p:nvSpPr>
        <p:spPr>
          <a:xfrm>
            <a:off x="5995988" y="3733800"/>
            <a:ext cx="863600" cy="6477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AB</a:t>
            </a:r>
          </a:p>
        </p:txBody>
      </p:sp>
      <p:sp>
        <p:nvSpPr>
          <p:cNvPr id="12" name="Freeform 11"/>
          <p:cNvSpPr/>
          <p:nvPr/>
        </p:nvSpPr>
        <p:spPr>
          <a:xfrm>
            <a:off x="6859588" y="3733800"/>
            <a:ext cx="863600" cy="6477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12</a:t>
            </a:r>
          </a:p>
        </p:txBody>
      </p:sp>
      <p:sp>
        <p:nvSpPr>
          <p:cNvPr id="13" name="Freeform 12"/>
          <p:cNvSpPr/>
          <p:nvPr/>
        </p:nvSpPr>
        <p:spPr>
          <a:xfrm>
            <a:off x="4267200" y="5105400"/>
            <a:ext cx="863600" cy="6477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AB</a:t>
            </a:r>
          </a:p>
        </p:txBody>
      </p:sp>
      <p:sp>
        <p:nvSpPr>
          <p:cNvPr id="14" name="Freeform 13"/>
          <p:cNvSpPr/>
          <p:nvPr/>
        </p:nvSpPr>
        <p:spPr>
          <a:xfrm>
            <a:off x="5130800" y="5105400"/>
            <a:ext cx="863600" cy="6477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12</a:t>
            </a:r>
          </a:p>
        </p:txBody>
      </p:sp>
      <p:sp>
        <p:nvSpPr>
          <p:cNvPr id="15" name="Freeform 14"/>
          <p:cNvSpPr/>
          <p:nvPr/>
        </p:nvSpPr>
        <p:spPr>
          <a:xfrm>
            <a:off x="5994401" y="5105400"/>
            <a:ext cx="865187" cy="6477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00</a:t>
            </a:r>
          </a:p>
        </p:txBody>
      </p:sp>
      <p:sp>
        <p:nvSpPr>
          <p:cNvPr id="16" name="Freeform 15"/>
          <p:cNvSpPr/>
          <p:nvPr/>
        </p:nvSpPr>
        <p:spPr>
          <a:xfrm>
            <a:off x="6859587" y="5105400"/>
            <a:ext cx="863600" cy="6477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00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892C795A-AF71-45B1-A134-A6E46DC15187}" type="slidenum">
              <a:rPr/>
              <a:pPr>
                <a:defRPr/>
              </a:pPr>
              <a:t>58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762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82949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447801"/>
            <a:ext cx="86106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Move : 0x FF </a:t>
            </a:r>
            <a:r>
              <a:rPr lang="en-US" dirty="0" err="1">
                <a:ea typeface="Microsoft YaHei"/>
              </a:rPr>
              <a:t>FF</a:t>
            </a:r>
            <a:r>
              <a:rPr lang="en-US" dirty="0">
                <a:ea typeface="Microsoft YaHei"/>
              </a:rPr>
              <a:t> A3 2B in r0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endParaRPr lang="en-US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Move : 0x 00 00 A3 2B in r0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endParaRPr lang="en-US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Move : 0x A3 2B 00 00 in r0</a:t>
            </a:r>
          </a:p>
          <a:p>
            <a:pPr lvl="1">
              <a:spcBef>
                <a:spcPct val="0"/>
              </a:spcBef>
              <a:spcAft>
                <a:spcPts val="1138"/>
              </a:spcAft>
              <a:buNone/>
            </a:pPr>
            <a:endParaRPr lang="en-US" sz="2400" dirty="0">
              <a:ea typeface="Microsoft YaHei"/>
            </a:endParaRPr>
          </a:p>
          <a:p>
            <a:pPr lvl="1">
              <a:spcBef>
                <a:spcPct val="0"/>
              </a:spcBef>
              <a:spcAft>
                <a:spcPts val="1138"/>
              </a:spcAft>
              <a:buNone/>
            </a:pPr>
            <a:endParaRPr lang="en-US" sz="2400" dirty="0">
              <a:ea typeface="Microsoft YaHei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548189" y="2057401"/>
            <a:ext cx="3311525" cy="6492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 err="1">
                <a:latin typeface="Arial" pitchFamily="18"/>
                <a:ea typeface="Microsoft YaHei" pitchFamily="2"/>
                <a:cs typeface="Mangal" pitchFamily="2"/>
              </a:rPr>
              <a:t>mov</a:t>
            </a: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 r0, 0xA32B</a:t>
            </a:r>
          </a:p>
        </p:txBody>
      </p:sp>
      <p:sp>
        <p:nvSpPr>
          <p:cNvPr id="5" name="Freeform 4"/>
          <p:cNvSpPr/>
          <p:nvPr/>
        </p:nvSpPr>
        <p:spPr>
          <a:xfrm>
            <a:off x="4548189" y="3352800"/>
            <a:ext cx="3311525" cy="6492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 err="1">
                <a:latin typeface="Arial" pitchFamily="18"/>
                <a:ea typeface="Microsoft YaHei" pitchFamily="2"/>
                <a:cs typeface="Mangal" pitchFamily="2"/>
              </a:rPr>
              <a:t>movu</a:t>
            </a: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 r0, 0xA32B</a:t>
            </a:r>
          </a:p>
        </p:txBody>
      </p:sp>
      <p:sp>
        <p:nvSpPr>
          <p:cNvPr id="6" name="Freeform 5"/>
          <p:cNvSpPr/>
          <p:nvPr/>
        </p:nvSpPr>
        <p:spPr>
          <a:xfrm>
            <a:off x="4548189" y="4724401"/>
            <a:ext cx="3311525" cy="6492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 err="1">
                <a:latin typeface="Arial" pitchFamily="18"/>
                <a:ea typeface="Microsoft YaHei" pitchFamily="2"/>
                <a:cs typeface="Mangal" pitchFamily="2"/>
              </a:rPr>
              <a:t>movh</a:t>
            </a: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 r0, 0xA32B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56CB0DE3-C27D-41E7-BA93-3099F326886F}" type="slidenum">
              <a:rPr/>
              <a:pPr>
                <a:defRPr/>
              </a:pPr>
              <a:t>59</a:t>
            </a:fld>
            <a:endParaRPr/>
          </a:p>
        </p:txBody>
      </p:sp>
      <p:sp>
        <p:nvSpPr>
          <p:cNvPr id="83973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758287" y="1624085"/>
            <a:ext cx="7416800" cy="6318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pt-BR" dirty="0">
                <a:ea typeface="Microsoft YaHei"/>
              </a:rPr>
              <a:t>Set r0 ← 0x 12 AB A9 2D</a:t>
            </a:r>
          </a:p>
        </p:txBody>
      </p:sp>
      <p:sp>
        <p:nvSpPr>
          <p:cNvPr id="4" name="Freeform 3"/>
          <p:cNvSpPr/>
          <p:nvPr/>
        </p:nvSpPr>
        <p:spPr>
          <a:xfrm>
            <a:off x="3827464" y="2520157"/>
            <a:ext cx="4968875" cy="5762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 err="1">
                <a:latin typeface="Arial" pitchFamily="18"/>
                <a:ea typeface="Microsoft YaHei" pitchFamily="2"/>
                <a:cs typeface="Mangal" pitchFamily="2"/>
              </a:rPr>
              <a:t>movh</a:t>
            </a: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 r0, 0x 12 AB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 err="1">
                <a:latin typeface="Arial" pitchFamily="18"/>
                <a:ea typeface="Microsoft YaHei" pitchFamily="2"/>
                <a:cs typeface="Mangal" pitchFamily="2"/>
              </a:rPr>
              <a:t>addu</a:t>
            </a: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  r0, 0x A9 2D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2600" y="152401"/>
            <a:ext cx="8686800" cy="9366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Example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96AEE105-755A-4B43-BF14-9B973A515DE0}" type="slidenum">
              <a:rPr/>
              <a:pPr>
                <a:defRPr/>
              </a:pPr>
              <a:t>6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5725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schemeClr val="tx1"/>
                </a:solidFill>
              </a:rPr>
              <a:t>Assemblers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9701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905000"/>
            <a:ext cx="8458200" cy="3276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 marL="1295400" indent="-287338"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0066CC"/>
                </a:solidFill>
                <a:ea typeface="Microsoft YaHei"/>
              </a:rPr>
              <a:t>Assemblers are programs</a:t>
            </a:r>
            <a:r>
              <a:rPr lang="en-US" sz="2600" dirty="0">
                <a:ea typeface="Microsoft YaHei"/>
              </a:rPr>
              <a:t> that convert programs written in low level languages to machine code (0s and 1s)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Examples :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 err="1">
                <a:ea typeface="Microsoft YaHei"/>
              </a:rPr>
              <a:t>nasm</a:t>
            </a:r>
            <a:r>
              <a:rPr lang="en-US" sz="2000" dirty="0">
                <a:ea typeface="Microsoft YaHei"/>
              </a:rPr>
              <a:t>, </a:t>
            </a:r>
            <a:r>
              <a:rPr lang="en-US" sz="2000" dirty="0" err="1">
                <a:ea typeface="Microsoft YaHei"/>
              </a:rPr>
              <a:t>tasm</a:t>
            </a:r>
            <a:r>
              <a:rPr lang="en-US" sz="2000" dirty="0">
                <a:ea typeface="Microsoft YaHei"/>
              </a:rPr>
              <a:t>, and </a:t>
            </a:r>
            <a:r>
              <a:rPr lang="en-US" sz="2000" dirty="0" err="1">
                <a:ea typeface="Microsoft YaHei"/>
              </a:rPr>
              <a:t>masm</a:t>
            </a:r>
            <a:r>
              <a:rPr lang="en-US" sz="2000" dirty="0">
                <a:ea typeface="Microsoft YaHei"/>
              </a:rPr>
              <a:t> for x86 ISAs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On a </a:t>
            </a:r>
            <a:r>
              <a:rPr lang="en-US" sz="2000" dirty="0" err="1">
                <a:ea typeface="Microsoft YaHei"/>
              </a:rPr>
              <a:t>linux</a:t>
            </a:r>
            <a:r>
              <a:rPr lang="en-US" sz="2000" dirty="0">
                <a:ea typeface="Microsoft YaHei"/>
              </a:rPr>
              <a:t> system try :</a:t>
            </a:r>
          </a:p>
          <a:p>
            <a:pPr lvl="2" eaLnBrk="1">
              <a:spcBef>
                <a:spcPct val="0"/>
              </a:spcBef>
            </a:pPr>
            <a:r>
              <a:rPr lang="en-US" sz="1600" dirty="0" err="1">
                <a:ea typeface="Microsoft YaHei"/>
              </a:rPr>
              <a:t>gcc</a:t>
            </a:r>
            <a:r>
              <a:rPr lang="en-US" sz="1600" dirty="0">
                <a:ea typeface="Microsoft YaHei"/>
              </a:rPr>
              <a:t> -S &lt;</a:t>
            </a:r>
            <a:r>
              <a:rPr lang="en-US" sz="1600" dirty="0" err="1">
                <a:ea typeface="Microsoft YaHei"/>
              </a:rPr>
              <a:t>filename.c</a:t>
            </a:r>
            <a:r>
              <a:rPr lang="en-US" sz="1600" dirty="0">
                <a:ea typeface="Microsoft YaHei"/>
              </a:rPr>
              <a:t>&gt;</a:t>
            </a:r>
          </a:p>
          <a:p>
            <a:pPr lvl="2" eaLnBrk="1">
              <a:spcBef>
                <a:spcPct val="0"/>
              </a:spcBef>
            </a:pPr>
            <a:r>
              <a:rPr lang="en-US" sz="1600" dirty="0" err="1">
                <a:ea typeface="Microsoft YaHei"/>
              </a:rPr>
              <a:t>filename.s</a:t>
            </a:r>
            <a:r>
              <a:rPr lang="en-US" sz="1600" dirty="0">
                <a:ea typeface="Microsoft YaHei"/>
              </a:rPr>
              <a:t> is its assembly representation</a:t>
            </a:r>
          </a:p>
          <a:p>
            <a:pPr lvl="2" eaLnBrk="1">
              <a:spcBef>
                <a:spcPct val="0"/>
              </a:spcBef>
            </a:pPr>
            <a:r>
              <a:rPr lang="en-US" sz="1600" dirty="0">
                <a:ea typeface="Microsoft YaHei"/>
              </a:rPr>
              <a:t>Then type: </a:t>
            </a:r>
            <a:r>
              <a:rPr lang="en-US" sz="1600" dirty="0" err="1">
                <a:ea typeface="Microsoft YaHei"/>
              </a:rPr>
              <a:t>gcc</a:t>
            </a:r>
            <a:r>
              <a:rPr lang="en-US" sz="1600" dirty="0">
                <a:ea typeface="Microsoft YaHei"/>
              </a:rPr>
              <a:t> </a:t>
            </a:r>
            <a:r>
              <a:rPr lang="en-US" sz="1600" dirty="0" err="1">
                <a:ea typeface="Microsoft YaHei"/>
              </a:rPr>
              <a:t>filename.s</a:t>
            </a:r>
            <a:r>
              <a:rPr lang="en-US" sz="1600" dirty="0">
                <a:ea typeface="Microsoft YaHei"/>
              </a:rPr>
              <a:t> (will generate a binary: </a:t>
            </a:r>
            <a:r>
              <a:rPr lang="en-US" sz="1600" dirty="0" err="1">
                <a:solidFill>
                  <a:srgbClr val="FF0000"/>
                </a:solidFill>
                <a:ea typeface="Microsoft YaHei"/>
              </a:rPr>
              <a:t>a.out</a:t>
            </a:r>
            <a:r>
              <a:rPr lang="en-US" sz="1600" dirty="0">
                <a:ea typeface="Microsoft YaHei"/>
              </a:rPr>
              <a:t>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785D012C-F169-4BA0-BBD5-380899CF574A}" type="slidenum">
              <a:rPr/>
              <a:pPr>
                <a:defRPr/>
              </a:pPr>
              <a:t>60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228601"/>
            <a:ext cx="8686800" cy="676275"/>
          </a:xfrm>
        </p:spPr>
        <p:txBody>
          <a:bodyPr vert="horz" wrap="square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26629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828800"/>
            <a:ext cx="8534400" cy="35639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Overview of Assembly Language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Assembly Language Syntax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 err="1">
                <a:ea typeface="Microsoft YaHei"/>
              </a:rPr>
              <a:t>SimpleRisc</a:t>
            </a:r>
            <a:r>
              <a:rPr lang="en-US" dirty="0">
                <a:ea typeface="Microsoft YaHei"/>
              </a:rPr>
              <a:t> ISA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Functions and Stacks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 err="1">
                <a:ea typeface="Microsoft YaHei"/>
              </a:rPr>
              <a:t>SimpleRisc</a:t>
            </a:r>
            <a:r>
              <a:rPr lang="en-US" dirty="0">
                <a:ea typeface="Microsoft YaHei"/>
              </a:rPr>
              <a:t> Encoding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27800" y="3657600"/>
            <a:ext cx="13970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8188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5D69DB67-3C1D-42C5-9276-29D5A01ACA0D}" type="slidenum">
              <a:rPr/>
              <a:pPr>
                <a:defRPr/>
              </a:pPr>
              <a:t>61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schemeClr val="tx1"/>
                </a:solidFill>
              </a:rPr>
              <a:t>Implementing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Functions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6021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91506" y="1752600"/>
            <a:ext cx="8471694" cy="24844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Functions are blocks of assembly instructions that can be repeatedly invoked to perform a certain action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Every function has a starting address in memory (e.g. foo has a starting address A</a:t>
            </a:r>
          </a:p>
        </p:txBody>
      </p:sp>
      <p:sp>
        <p:nvSpPr>
          <p:cNvPr id="4" name="Freeform 3"/>
          <p:cNvSpPr/>
          <p:nvPr/>
        </p:nvSpPr>
        <p:spPr>
          <a:xfrm>
            <a:off x="2743201" y="4217988"/>
            <a:ext cx="7343775" cy="5032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319463" y="4217988"/>
            <a:ext cx="576262" cy="5032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319463" y="4217988"/>
            <a:ext cx="576262" cy="5032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398963" y="4217988"/>
            <a:ext cx="576262" cy="5032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398963" y="4217988"/>
            <a:ext cx="576262" cy="5032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551488" y="4217988"/>
            <a:ext cx="576262" cy="5032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551488" y="4217988"/>
            <a:ext cx="576262" cy="5032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630988" y="4217988"/>
            <a:ext cx="576262" cy="5032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630988" y="4217988"/>
            <a:ext cx="576262" cy="5032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783513" y="4217988"/>
            <a:ext cx="576262" cy="5032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934451" y="4217988"/>
            <a:ext cx="576263" cy="5032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551488" y="4217988"/>
            <a:ext cx="576262" cy="5032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551488" y="4217988"/>
            <a:ext cx="576262" cy="5032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319464" y="4289427"/>
            <a:ext cx="3887787" cy="2889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66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function foo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7414" y="5022851"/>
            <a:ext cx="335711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A</a:t>
            </a:r>
          </a:p>
        </p:txBody>
      </p:sp>
      <p:sp>
        <p:nvSpPr>
          <p:cNvPr id="19" name="Straight Connector 18"/>
          <p:cNvSpPr/>
          <p:nvPr/>
        </p:nvSpPr>
        <p:spPr>
          <a:xfrm flipV="1">
            <a:off x="3571875" y="4649789"/>
            <a:ext cx="0" cy="3730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C00ACF08-31DA-42E4-92AE-EE0D063DB87C}" type="slidenum">
              <a:rPr/>
              <a:pPr>
                <a:defRPr/>
              </a:pPr>
              <a:t>62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762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schemeClr val="tx1"/>
                </a:solidFill>
              </a:rPr>
              <a:t>Implementing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Functions</a:t>
            </a:r>
            <a:r>
              <a:rPr lang="fr-FR" dirty="0">
                <a:solidFill>
                  <a:schemeClr val="tx1"/>
                </a:solidFill>
              </a:rPr>
              <a:t> - II</a:t>
            </a:r>
          </a:p>
        </p:txBody>
      </p:sp>
      <p:sp>
        <p:nvSpPr>
          <p:cNvPr id="87045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954213"/>
            <a:ext cx="8610600" cy="35321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To call a function, we need to set :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pc ← A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We also need to store the location of the pc that we need to come to after the function returns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This is known as the </a:t>
            </a:r>
            <a:r>
              <a:rPr lang="en-US" sz="2600" dirty="0">
                <a:solidFill>
                  <a:srgbClr val="FF3333"/>
                </a:solidFill>
                <a:ea typeface="Microsoft YaHei"/>
              </a:rPr>
              <a:t>return address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We can thus call any function, execute its instructions, and then return to the saved</a:t>
            </a:r>
            <a:r>
              <a:rPr lang="en-US" sz="2600" dirty="0">
                <a:solidFill>
                  <a:srgbClr val="FF3333"/>
                </a:solidFill>
                <a:ea typeface="Microsoft YaHei"/>
              </a:rPr>
              <a:t> return address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94433EB8-4E02-4258-B690-B9C5B22E3211}" type="slidenum">
              <a:rPr/>
              <a:pPr>
                <a:defRPr/>
              </a:pPr>
              <a:t>63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288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Notion of the Return Address</a:t>
            </a:r>
          </a:p>
        </p:txBody>
      </p:sp>
      <p:sp>
        <p:nvSpPr>
          <p:cNvPr id="88069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910497" y="4038601"/>
            <a:ext cx="8452703" cy="22558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PC of the call instruction → p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PC of the return address → p + 4</a:t>
            </a:r>
          </a:p>
          <a:p>
            <a:pPr marL="107950" indent="0">
              <a:spcBef>
                <a:spcPct val="0"/>
              </a:spcBef>
              <a:spcAft>
                <a:spcPts val="1413"/>
              </a:spcAft>
              <a:buNone/>
            </a:pPr>
            <a:r>
              <a:rPr lang="en-US" dirty="0">
                <a:ea typeface="Microsoft YaHei"/>
              </a:rPr>
              <a:t>   because, every instruction takes 4 bytes</a:t>
            </a:r>
          </a:p>
        </p:txBody>
      </p:sp>
      <p:sp>
        <p:nvSpPr>
          <p:cNvPr id="4" name="Freeform 3"/>
          <p:cNvSpPr/>
          <p:nvPr/>
        </p:nvSpPr>
        <p:spPr>
          <a:xfrm>
            <a:off x="3048001" y="2238376"/>
            <a:ext cx="1655763" cy="504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99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function call</a:t>
            </a:r>
          </a:p>
        </p:txBody>
      </p:sp>
      <p:sp>
        <p:nvSpPr>
          <p:cNvPr id="5" name="Freeform 4"/>
          <p:cNvSpPr/>
          <p:nvPr/>
        </p:nvSpPr>
        <p:spPr>
          <a:xfrm>
            <a:off x="7512050" y="2022476"/>
            <a:ext cx="1511300" cy="504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3FF23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512050" y="2527300"/>
            <a:ext cx="1511300" cy="5032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3FF23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512050" y="3030539"/>
            <a:ext cx="1511300" cy="5048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3FF23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512050" y="3535364"/>
            <a:ext cx="1511300" cy="5032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3FF23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ret</a:t>
            </a:r>
          </a:p>
        </p:txBody>
      </p:sp>
      <p:sp>
        <p:nvSpPr>
          <p:cNvPr id="9" name="Straight Connector 8"/>
          <p:cNvSpPr/>
          <p:nvPr/>
        </p:nvSpPr>
        <p:spPr>
          <a:xfrm flipV="1">
            <a:off x="4703764" y="2238376"/>
            <a:ext cx="2808287" cy="288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048001" y="2743200"/>
            <a:ext cx="1655763" cy="5032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99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return address</a:t>
            </a:r>
          </a:p>
        </p:txBody>
      </p:sp>
      <p:sp>
        <p:nvSpPr>
          <p:cNvPr id="11" name="Straight Connector 10"/>
          <p:cNvSpPr/>
          <p:nvPr/>
        </p:nvSpPr>
        <p:spPr>
          <a:xfrm flipH="1" flipV="1">
            <a:off x="4703764" y="3030538"/>
            <a:ext cx="2808287" cy="79216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048000" y="1735138"/>
            <a:ext cx="1944688" cy="431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2540"/>
              <a:gd name="f5" fmla="val 19060"/>
              <a:gd name="f6" fmla="*/ f0 1 21600"/>
              <a:gd name="f7" fmla="*/ f1 1 21600"/>
              <a:gd name="f8" fmla="*/ 2540 f6 1"/>
              <a:gd name="f9" fmla="*/ 19060 f6 1"/>
              <a:gd name="f10" fmla="*/ 21600 f7 1"/>
              <a:gd name="f11" fmla="*/ 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" t="f11" r="f9" b="f10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  <a:path w="21600" h="21600">
                <a:moveTo>
                  <a:pt x="f4" y="f2"/>
                </a:moveTo>
                <a:lnTo>
                  <a:pt x="f4" y="f3"/>
                </a:lnTo>
              </a:path>
              <a:path w="21600" h="21600">
                <a:moveTo>
                  <a:pt x="f5" y="f2"/>
                </a:moveTo>
                <a:lnTo>
                  <a:pt x="f5" y="f3"/>
                </a:ln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caller</a:t>
            </a:r>
          </a:p>
        </p:txBody>
      </p:sp>
      <p:sp>
        <p:nvSpPr>
          <p:cNvPr id="13" name="Freeform 12"/>
          <p:cNvSpPr/>
          <p:nvPr/>
        </p:nvSpPr>
        <p:spPr>
          <a:xfrm>
            <a:off x="7296150" y="1590675"/>
            <a:ext cx="1943100" cy="431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2540"/>
              <a:gd name="f5" fmla="val 19060"/>
              <a:gd name="f6" fmla="*/ f0 1 21600"/>
              <a:gd name="f7" fmla="*/ f1 1 21600"/>
              <a:gd name="f8" fmla="*/ 2540 f6 1"/>
              <a:gd name="f9" fmla="*/ 19060 f6 1"/>
              <a:gd name="f10" fmla="*/ 21600 f7 1"/>
              <a:gd name="f11" fmla="*/ 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" t="f11" r="f9" b="f10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  <a:path w="21600" h="21600">
                <a:moveTo>
                  <a:pt x="f4" y="f2"/>
                </a:moveTo>
                <a:lnTo>
                  <a:pt x="f4" y="f3"/>
                </a:lnTo>
              </a:path>
              <a:path w="21600" h="21600">
                <a:moveTo>
                  <a:pt x="f5" y="f2"/>
                </a:moveTo>
                <a:lnTo>
                  <a:pt x="f5" y="f3"/>
                </a:ln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 err="1">
                <a:latin typeface="Arial" pitchFamily="18"/>
                <a:ea typeface="Microsoft YaHei" pitchFamily="2"/>
                <a:cs typeface="Mangal" pitchFamily="2"/>
              </a:rPr>
              <a:t>callee</a:t>
            </a:r>
            <a:endParaRPr lang="en-IN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67000" y="2286000"/>
            <a:ext cx="3810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17" name="Oval 16"/>
          <p:cNvSpPr/>
          <p:nvPr/>
        </p:nvSpPr>
        <p:spPr>
          <a:xfrm>
            <a:off x="2286000" y="2743200"/>
            <a:ext cx="8382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p+4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3DF5C924-70E9-4A96-B79C-E8D3BFD58460}" type="slidenum">
              <a:rPr/>
              <a:pPr>
                <a:defRPr/>
              </a:pPr>
              <a:t>64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524000" y="171450"/>
            <a:ext cx="8915400" cy="1047750"/>
          </a:xfrm>
        </p:spPr>
        <p:txBody>
          <a:bodyPr vert="horz" lIns="0" tIns="0" rIns="0" bIns="0" rtlCol="0" anchor="ctr">
            <a:normAutofit fontScale="90000"/>
          </a:bodyPr>
          <a:lstStyle/>
          <a:p>
            <a:pPr>
              <a:spcBef>
                <a:spcPts val="0"/>
              </a:spcBef>
              <a:buSzPct val="45000"/>
              <a:buFont typeface="StarSymbol"/>
            </a:pPr>
            <a:r>
              <a:rPr lang="fr-FR" dirty="0">
                <a:solidFill>
                  <a:schemeClr val="tx1"/>
                </a:solidFill>
              </a:rPr>
              <a:t>How do </a:t>
            </a:r>
            <a:r>
              <a:rPr lang="fr-FR" dirty="0" err="1">
                <a:solidFill>
                  <a:schemeClr val="tx1"/>
                </a:solidFill>
              </a:rPr>
              <a:t>we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pass</a:t>
            </a:r>
            <a:r>
              <a:rPr lang="fr-FR" dirty="0">
                <a:solidFill>
                  <a:schemeClr val="tx1"/>
                </a:solidFill>
              </a:rPr>
              <a:t> arguments/ return values</a:t>
            </a:r>
          </a:p>
        </p:txBody>
      </p:sp>
      <p:sp>
        <p:nvSpPr>
          <p:cNvPr id="89093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930217" y="1735239"/>
            <a:ext cx="74168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Solution : use registers</a:t>
            </a:r>
          </a:p>
        </p:txBody>
      </p:sp>
      <p:sp>
        <p:nvSpPr>
          <p:cNvPr id="5" name="Straight Connector 4"/>
          <p:cNvSpPr/>
          <p:nvPr/>
        </p:nvSpPr>
        <p:spPr>
          <a:xfrm flipH="1">
            <a:off x="2971800" y="4876800"/>
            <a:ext cx="1087437" cy="0"/>
          </a:xfrm>
          <a:prstGeom prst="line">
            <a:avLst/>
          </a:prstGeom>
          <a:noFill/>
          <a:ln w="36000">
            <a:solidFill>
              <a:srgbClr val="000080"/>
            </a:solidFill>
            <a:prstDash val="solid"/>
          </a:ln>
        </p:spPr>
        <p:txBody>
          <a:bodyPr wrap="none" lIns="108000" tIns="63000" rIns="108000" bIns="63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 flipV="1">
            <a:off x="2971800" y="3429000"/>
            <a:ext cx="0" cy="1447800"/>
          </a:xfrm>
          <a:prstGeom prst="line">
            <a:avLst/>
          </a:prstGeom>
          <a:noFill/>
          <a:ln w="36000">
            <a:solidFill>
              <a:srgbClr val="000080"/>
            </a:solidFill>
            <a:prstDash val="solid"/>
          </a:ln>
        </p:spPr>
        <p:txBody>
          <a:bodyPr wrap="none" lIns="108000" tIns="63000" rIns="108000" bIns="63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2971801" y="3429000"/>
            <a:ext cx="541337" cy="0"/>
          </a:xfrm>
          <a:prstGeom prst="line">
            <a:avLst/>
          </a:prstGeom>
          <a:noFill/>
          <a:ln w="36000">
            <a:solidFill>
              <a:srgbClr val="000080"/>
            </a:solidFill>
            <a:prstDash val="solid"/>
            <a:tailEnd type="arrow"/>
          </a:ln>
        </p:spPr>
        <p:txBody>
          <a:bodyPr wrap="none" lIns="108000" tIns="63000" rIns="108000" bIns="63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 flipV="1">
            <a:off x="4572000" y="3886200"/>
            <a:ext cx="3657600" cy="0"/>
          </a:xfrm>
          <a:prstGeom prst="line">
            <a:avLst/>
          </a:prstGeom>
          <a:noFill/>
          <a:ln w="36000">
            <a:solidFill>
              <a:srgbClr val="000080"/>
            </a:solidFill>
            <a:prstDash val="solid"/>
          </a:ln>
        </p:spPr>
        <p:txBody>
          <a:bodyPr wrap="none" lIns="108000" tIns="63000" rIns="108000" bIns="63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8229600" y="3886200"/>
            <a:ext cx="0" cy="1143000"/>
          </a:xfrm>
          <a:prstGeom prst="line">
            <a:avLst/>
          </a:prstGeom>
          <a:noFill/>
          <a:ln w="36000">
            <a:solidFill>
              <a:srgbClr val="000080"/>
            </a:solidFill>
            <a:prstDash val="solid"/>
          </a:ln>
        </p:spPr>
        <p:txBody>
          <a:bodyPr wrap="none" lIns="108000" tIns="63000" rIns="108000" bIns="63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 flipH="1" flipV="1">
            <a:off x="6324601" y="5029200"/>
            <a:ext cx="1905001" cy="0"/>
          </a:xfrm>
          <a:prstGeom prst="line">
            <a:avLst/>
          </a:prstGeom>
          <a:noFill/>
          <a:ln w="36000">
            <a:solidFill>
              <a:srgbClr val="000080"/>
            </a:solidFill>
            <a:prstDash val="solid"/>
            <a:tailEnd type="arrow"/>
          </a:ln>
        </p:spPr>
        <p:txBody>
          <a:bodyPr wrap="none" lIns="108000" tIns="63000" rIns="108000" bIns="63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89101" name="Group 15"/>
          <p:cNvGrpSpPr>
            <a:grpSpLocks/>
          </p:cNvGrpSpPr>
          <p:nvPr/>
        </p:nvGrpSpPr>
        <p:grpSpPr bwMode="auto">
          <a:xfrm>
            <a:off x="3513138" y="2627314"/>
            <a:ext cx="5616575" cy="3163887"/>
            <a:chOff x="2448000" y="2628104"/>
            <a:chExt cx="5616000" cy="3163095"/>
          </a:xfrm>
        </p:grpSpPr>
        <p:sp>
          <p:nvSpPr>
            <p:cNvPr id="89104" name="Rectangle 200"/>
            <p:cNvSpPr>
              <a:spLocks noChangeArrowheads="1"/>
            </p:cNvSpPr>
            <p:nvPr/>
          </p:nvSpPr>
          <p:spPr bwMode="auto">
            <a:xfrm>
              <a:off x="6248400" y="2628104"/>
              <a:ext cx="1574142" cy="430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SimpleRisc</a:t>
              </a:r>
              <a:endParaRPr lang="en-US" sz="2800" i="1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9105" name="Line 120"/>
            <p:cNvSpPr>
              <a:spLocks noChangeShapeType="1"/>
            </p:cNvSpPr>
            <p:nvPr/>
          </p:nvSpPr>
          <p:spPr bwMode="auto">
            <a:xfrm>
              <a:off x="2451659" y="2766601"/>
              <a:ext cx="3761839" cy="9669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6" name="Line 123"/>
            <p:cNvSpPr>
              <a:spLocks noChangeShapeType="1"/>
            </p:cNvSpPr>
            <p:nvPr/>
          </p:nvSpPr>
          <p:spPr bwMode="auto">
            <a:xfrm flipV="1">
              <a:off x="2451659" y="2776270"/>
              <a:ext cx="0" cy="1401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7" name="Line 124"/>
            <p:cNvSpPr>
              <a:spLocks noChangeShapeType="1"/>
            </p:cNvSpPr>
            <p:nvPr/>
          </p:nvSpPr>
          <p:spPr bwMode="auto">
            <a:xfrm flipV="1">
              <a:off x="8060341" y="2776270"/>
              <a:ext cx="0" cy="14011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8" name="Line 125"/>
            <p:cNvSpPr>
              <a:spLocks noChangeShapeType="1"/>
            </p:cNvSpPr>
            <p:nvPr/>
          </p:nvSpPr>
          <p:spPr bwMode="auto">
            <a:xfrm flipV="1">
              <a:off x="2451659" y="2916389"/>
              <a:ext cx="0" cy="53630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09" name="Line 132"/>
            <p:cNvSpPr>
              <a:spLocks noChangeShapeType="1"/>
            </p:cNvSpPr>
            <p:nvPr/>
          </p:nvSpPr>
          <p:spPr bwMode="auto">
            <a:xfrm flipV="1">
              <a:off x="8060341" y="2916389"/>
              <a:ext cx="0" cy="53630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0" name="Line 133"/>
            <p:cNvSpPr>
              <a:spLocks noChangeShapeType="1"/>
            </p:cNvSpPr>
            <p:nvPr/>
          </p:nvSpPr>
          <p:spPr bwMode="auto">
            <a:xfrm flipV="1">
              <a:off x="2451659" y="3452697"/>
              <a:ext cx="0" cy="54597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1" name="Line 137"/>
            <p:cNvSpPr>
              <a:spLocks noChangeShapeType="1"/>
            </p:cNvSpPr>
            <p:nvPr/>
          </p:nvSpPr>
          <p:spPr bwMode="auto">
            <a:xfrm flipV="1">
              <a:off x="8060341" y="3452697"/>
              <a:ext cx="0" cy="54597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2" name="Line 138"/>
            <p:cNvSpPr>
              <a:spLocks noChangeShapeType="1"/>
            </p:cNvSpPr>
            <p:nvPr/>
          </p:nvSpPr>
          <p:spPr bwMode="auto">
            <a:xfrm flipV="1">
              <a:off x="2451659" y="3998671"/>
              <a:ext cx="0" cy="5508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3" name="Line 154"/>
            <p:cNvSpPr>
              <a:spLocks noChangeShapeType="1"/>
            </p:cNvSpPr>
            <p:nvPr/>
          </p:nvSpPr>
          <p:spPr bwMode="auto">
            <a:xfrm flipV="1">
              <a:off x="8060341" y="3998671"/>
              <a:ext cx="0" cy="5508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4" name="Line 155"/>
            <p:cNvSpPr>
              <a:spLocks noChangeShapeType="1"/>
            </p:cNvSpPr>
            <p:nvPr/>
          </p:nvSpPr>
          <p:spPr bwMode="auto">
            <a:xfrm flipV="1">
              <a:off x="2451659" y="4549475"/>
              <a:ext cx="0" cy="54597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5" name="Line 163"/>
            <p:cNvSpPr>
              <a:spLocks noChangeShapeType="1"/>
            </p:cNvSpPr>
            <p:nvPr/>
          </p:nvSpPr>
          <p:spPr bwMode="auto">
            <a:xfrm flipV="1">
              <a:off x="8060341" y="4549475"/>
              <a:ext cx="0" cy="54597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6" name="Line 164"/>
            <p:cNvSpPr>
              <a:spLocks noChangeShapeType="1"/>
            </p:cNvSpPr>
            <p:nvPr/>
          </p:nvSpPr>
          <p:spPr bwMode="auto">
            <a:xfrm flipV="1">
              <a:off x="2451659" y="5095446"/>
              <a:ext cx="0" cy="5508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7" name="Line 166"/>
            <p:cNvSpPr>
              <a:spLocks noChangeShapeType="1"/>
            </p:cNvSpPr>
            <p:nvPr/>
          </p:nvSpPr>
          <p:spPr bwMode="auto">
            <a:xfrm flipV="1">
              <a:off x="8060341" y="5095446"/>
              <a:ext cx="0" cy="5508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8" name="Line 167"/>
            <p:cNvSpPr>
              <a:spLocks noChangeShapeType="1"/>
            </p:cNvSpPr>
            <p:nvPr/>
          </p:nvSpPr>
          <p:spPr bwMode="auto">
            <a:xfrm flipV="1">
              <a:off x="2451659" y="5646251"/>
              <a:ext cx="0" cy="13528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9" name="Line 168"/>
            <p:cNvSpPr>
              <a:spLocks noChangeShapeType="1"/>
            </p:cNvSpPr>
            <p:nvPr/>
          </p:nvSpPr>
          <p:spPr bwMode="auto">
            <a:xfrm flipV="1">
              <a:off x="8060341" y="5646251"/>
              <a:ext cx="0" cy="13528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0" name="Line 169"/>
            <p:cNvSpPr>
              <a:spLocks noChangeShapeType="1"/>
            </p:cNvSpPr>
            <p:nvPr/>
          </p:nvSpPr>
          <p:spPr bwMode="auto">
            <a:xfrm>
              <a:off x="2448000" y="5791199"/>
              <a:ext cx="561600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1" name="Line 120"/>
            <p:cNvSpPr>
              <a:spLocks noChangeShapeType="1"/>
            </p:cNvSpPr>
            <p:nvPr/>
          </p:nvSpPr>
          <p:spPr bwMode="auto">
            <a:xfrm>
              <a:off x="7620000" y="2785939"/>
              <a:ext cx="444000" cy="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102" name="Rectangle 3"/>
          <p:cNvSpPr>
            <a:spLocks noChangeArrowheads="1"/>
          </p:cNvSpPr>
          <p:nvPr/>
        </p:nvSpPr>
        <p:spPr bwMode="auto">
          <a:xfrm>
            <a:off x="3516312" y="3168651"/>
            <a:ext cx="42164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.foo: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add r2, r0, r1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ret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.main: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i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r0, 3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i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r1, 5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call .foo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add r3, r2, 10</a:t>
            </a:r>
            <a:endParaRPr lang="en-US" sz="16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3CD40E3B-7754-4838-B913-0C0E85C00710}" type="slidenum">
              <a:rPr/>
              <a:pPr>
                <a:defRPr/>
              </a:pPr>
              <a:t>65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Problems with </a:t>
            </a:r>
            <a:r>
              <a:rPr lang="fr-FR" dirty="0" err="1">
                <a:solidFill>
                  <a:schemeClr val="tx1"/>
                </a:solidFill>
              </a:rPr>
              <a:t>this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Mechanism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828800" y="1524000"/>
            <a:ext cx="8534400" cy="46482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eaLnBrk="1" fontAlgn="auto">
              <a:buSzPct val="100000"/>
              <a:buFont typeface="Symbol" panose="05050102010706020507" pitchFamily="18" charset="2"/>
              <a:buChar char="*"/>
              <a:defRPr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Space Problem</a:t>
            </a:r>
          </a:p>
          <a:p>
            <a:pPr lvl="1" eaLnBrk="1" fontAlgn="auto">
              <a:buSzPct val="100000"/>
              <a:buFont typeface="Symbol" panose="05050102010706020507" pitchFamily="18" charset="2"/>
              <a:buChar char="*"/>
              <a:defRPr/>
            </a:pPr>
            <a:r>
              <a:rPr lang="en-US" dirty="0">
                <a:latin typeface="Calibri" panose="020F0502020204030204" pitchFamily="34" charset="0"/>
              </a:rPr>
              <a:t>We have a limited number of registers</a:t>
            </a:r>
          </a:p>
          <a:p>
            <a:pPr lvl="1" eaLnBrk="1" fontAlgn="auto">
              <a:buSzPct val="100000"/>
              <a:buFont typeface="Symbol" panose="05050102010706020507" pitchFamily="18" charset="2"/>
              <a:buChar char="*"/>
              <a:defRPr/>
            </a:pPr>
            <a:r>
              <a:rPr lang="en-US" dirty="0">
                <a:latin typeface="Calibri" panose="020F0502020204030204" pitchFamily="34" charset="0"/>
              </a:rPr>
              <a:t>We cannot pass more than 16 arguments</a:t>
            </a:r>
          </a:p>
          <a:p>
            <a:pPr lvl="1" eaLnBrk="1" fontAlgn="auto">
              <a:buSzPct val="100000"/>
              <a:buFont typeface="Symbol" panose="05050102010706020507" pitchFamily="18" charset="2"/>
              <a:buChar char="*"/>
              <a:defRPr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Solution : </a:t>
            </a:r>
            <a:r>
              <a:rPr lang="en-US" dirty="0">
                <a:latin typeface="Calibri" panose="020F0502020204030204" pitchFamily="34" charset="0"/>
              </a:rPr>
              <a:t>Use memory also</a:t>
            </a:r>
          </a:p>
          <a:p>
            <a:pPr eaLnBrk="1" fontAlgn="auto">
              <a:buSzPct val="100000"/>
              <a:buFont typeface="Symbol" panose="05050102010706020507" pitchFamily="18" charset="2"/>
              <a:buChar char="*"/>
              <a:defRPr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Overwrite Problem</a:t>
            </a:r>
          </a:p>
          <a:p>
            <a:pPr lvl="1" eaLnBrk="1" fontAlgn="auto">
              <a:buSzPct val="100000"/>
              <a:buFont typeface="Symbol" panose="05050102010706020507" pitchFamily="18" charset="2"/>
              <a:buChar char="*"/>
              <a:defRPr/>
            </a:pPr>
            <a:r>
              <a:rPr lang="en-US" dirty="0">
                <a:latin typeface="Calibri" panose="020F0502020204030204" pitchFamily="34" charset="0"/>
              </a:rPr>
              <a:t>What if a function calls itself ? (recursive call)</a:t>
            </a:r>
          </a:p>
          <a:p>
            <a:pPr lvl="1" eaLnBrk="1" fontAlgn="auto">
              <a:buSzPct val="100000"/>
              <a:buFont typeface="Symbol" panose="05050102010706020507" pitchFamily="18" charset="2"/>
              <a:buChar char="*"/>
              <a:defRPr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 err="1">
                <a:latin typeface="Calibri" panose="020F0502020204030204" pitchFamily="34" charset="0"/>
              </a:rPr>
              <a:t>callee</a:t>
            </a:r>
            <a:r>
              <a:rPr lang="en-US" dirty="0">
                <a:latin typeface="Calibri" panose="020F0502020204030204" pitchFamily="34" charset="0"/>
              </a:rPr>
              <a:t> can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overwrite</a:t>
            </a:r>
            <a:r>
              <a:rPr lang="en-US" dirty="0">
                <a:latin typeface="Calibri" panose="020F0502020204030204" pitchFamily="34" charset="0"/>
              </a:rPr>
              <a:t> the registers of the caller</a:t>
            </a:r>
          </a:p>
          <a:p>
            <a:pPr lvl="1" eaLnBrk="1" fontAlgn="auto">
              <a:buSzPct val="100000"/>
              <a:buFont typeface="Symbol" panose="05050102010706020507" pitchFamily="18" charset="2"/>
              <a:buChar char="*"/>
              <a:defRPr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Solution : </a:t>
            </a:r>
            <a:r>
              <a:rPr lang="en-US" dirty="0">
                <a:latin typeface="Calibri" panose="020F0502020204030204" pitchFamily="34" charset="0"/>
              </a:rPr>
              <a:t>Spilling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6FFD956C-53B5-4BD2-87D3-275843B78E2F}" type="slidenum">
              <a:rPr/>
              <a:pPr>
                <a:defRPr/>
              </a:pPr>
              <a:t>66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30176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Register Spilling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828800" y="1371601"/>
            <a:ext cx="8610600" cy="472281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eaLnBrk="1" fontAlgn="auto">
              <a:buSzPct val="100000"/>
              <a:buFont typeface="Symbol" panose="05050102010706020507" pitchFamily="18" charset="2"/>
              <a:buChar char="*"/>
              <a:defRPr/>
            </a:pPr>
            <a:r>
              <a:rPr lang="en-US" dirty="0">
                <a:latin typeface="Calibri" panose="020F0502020204030204" pitchFamily="34" charset="0"/>
              </a:rPr>
              <a:t>The notion of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spilling</a:t>
            </a:r>
          </a:p>
          <a:p>
            <a:pPr lvl="1" eaLnBrk="1" fontAlgn="auto">
              <a:buSzPct val="100000"/>
              <a:buFont typeface="Symbol" panose="05050102010706020507" pitchFamily="18" charset="2"/>
              <a:buChar char="*"/>
              <a:defRPr/>
            </a:pPr>
            <a:r>
              <a:rPr lang="en-US" dirty="0">
                <a:latin typeface="Calibri" panose="020F0502020204030204" pitchFamily="34" charset="0"/>
              </a:rPr>
              <a:t>The caller can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save</a:t>
            </a:r>
            <a:r>
              <a:rPr lang="en-US" dirty="0">
                <a:latin typeface="Calibri" panose="020F0502020204030204" pitchFamily="34" charset="0"/>
              </a:rPr>
              <a:t> the set of registers its needs</a:t>
            </a:r>
          </a:p>
          <a:p>
            <a:pPr lvl="1" eaLnBrk="1" fontAlgn="auto">
              <a:buSzPct val="100000"/>
              <a:buFont typeface="Symbol" panose="05050102010706020507" pitchFamily="18" charset="2"/>
              <a:buChar char="*"/>
              <a:defRPr/>
            </a:pP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Call</a:t>
            </a:r>
            <a:r>
              <a:rPr lang="en-US" dirty="0">
                <a:latin typeface="Calibri" panose="020F0502020204030204" pitchFamily="34" charset="0"/>
              </a:rPr>
              <a:t> the function</a:t>
            </a:r>
          </a:p>
          <a:p>
            <a:pPr lvl="1" eaLnBrk="1" fontAlgn="auto">
              <a:buSzPct val="100000"/>
              <a:buFont typeface="Symbol" panose="05050102010706020507" pitchFamily="18" charset="2"/>
              <a:buChar char="*"/>
              <a:defRPr/>
            </a:pPr>
            <a:r>
              <a:rPr lang="en-US" dirty="0">
                <a:latin typeface="Calibri" panose="020F0502020204030204" pitchFamily="34" charset="0"/>
              </a:rPr>
              <a:t>And then </a:t>
            </a:r>
            <a:r>
              <a:rPr lang="en-US" dirty="0">
                <a:solidFill>
                  <a:srgbClr val="FF3366"/>
                </a:solidFill>
                <a:latin typeface="Calibri" panose="020F0502020204030204" pitchFamily="34" charset="0"/>
              </a:rPr>
              <a:t>restore</a:t>
            </a:r>
            <a:r>
              <a:rPr lang="en-US" dirty="0">
                <a:latin typeface="Calibri" panose="020F0502020204030204" pitchFamily="34" charset="0"/>
              </a:rPr>
              <a:t> the set of registers after the function returns</a:t>
            </a:r>
          </a:p>
          <a:p>
            <a:pPr lvl="1" eaLnBrk="1" fontAlgn="auto">
              <a:buSzPct val="100000"/>
              <a:buFont typeface="Symbol" panose="05050102010706020507" pitchFamily="18" charset="2"/>
              <a:buChar char="*"/>
              <a:defRPr/>
            </a:pPr>
            <a:r>
              <a:rPr lang="en-US" dirty="0">
                <a:latin typeface="Calibri" panose="020F0502020204030204" pitchFamily="34" charset="0"/>
              </a:rPr>
              <a:t>Known as the </a:t>
            </a:r>
            <a:r>
              <a:rPr lang="en-US" dirty="0">
                <a:solidFill>
                  <a:srgbClr val="FF3333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anose="020F0502020204030204" pitchFamily="34" charset="0"/>
              </a:rPr>
              <a:t>caller saved scheme</a:t>
            </a:r>
          </a:p>
          <a:p>
            <a:pPr eaLnBrk="1" fontAlgn="auto">
              <a:buSzPct val="100000"/>
              <a:buFont typeface="Symbol" panose="05050102010706020507" pitchFamily="18" charset="2"/>
              <a:buChar char="*"/>
              <a:defRPr/>
            </a:pPr>
            <a:r>
              <a:rPr lang="en-US" dirty="0" err="1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anose="020F0502020204030204" pitchFamily="34" charset="0"/>
              </a:rPr>
              <a:t>callee</a:t>
            </a:r>
            <a:r>
              <a:rPr lang="en-US" dirty="0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anose="020F0502020204030204" pitchFamily="34" charset="0"/>
              </a:rPr>
              <a:t> saved scheme</a:t>
            </a:r>
          </a:p>
          <a:p>
            <a:pPr lvl="1" eaLnBrk="1" fontAlgn="auto">
              <a:buSzPct val="100000"/>
              <a:buFont typeface="Symbol" panose="05050102010706020507" pitchFamily="18" charset="2"/>
              <a:buChar char="*"/>
              <a:defRPr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 err="1">
                <a:latin typeface="Calibri" panose="020F0502020204030204" pitchFamily="34" charset="0"/>
              </a:rPr>
              <a:t>callee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</a:rPr>
              <a:t>saves</a:t>
            </a:r>
            <a:r>
              <a:rPr lang="en-US" dirty="0">
                <a:latin typeface="Calibri" panose="020F0502020204030204" pitchFamily="34" charset="0"/>
              </a:rPr>
              <a:t>, the registers, and later</a:t>
            </a:r>
            <a:r>
              <a:rPr lang="en-US" dirty="0">
                <a:solidFill>
                  <a:srgbClr val="008080"/>
                </a:solidFill>
                <a:latin typeface="Calibri" panose="020F0502020204030204" pitchFamily="34" charset="0"/>
              </a:rPr>
              <a:t> restores</a:t>
            </a:r>
            <a:r>
              <a:rPr lang="en-US" dirty="0">
                <a:latin typeface="Calibri" panose="020F0502020204030204" pitchFamily="34" charset="0"/>
              </a:rPr>
              <a:t> them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92E4C965-235E-49F0-AC6F-643D5718FAFB}" type="slidenum">
              <a:rPr/>
              <a:pPr>
                <a:defRPr/>
              </a:pPr>
              <a:t>67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Spilling</a:t>
            </a:r>
          </a:p>
        </p:txBody>
      </p:sp>
      <p:grpSp>
        <p:nvGrpSpPr>
          <p:cNvPr id="92165" name="Group 4"/>
          <p:cNvGrpSpPr>
            <a:grpSpLocks noChangeAspect="1"/>
          </p:cNvGrpSpPr>
          <p:nvPr/>
        </p:nvGrpSpPr>
        <p:grpSpPr bwMode="auto">
          <a:xfrm>
            <a:off x="3200400" y="2057401"/>
            <a:ext cx="5486400" cy="3389313"/>
            <a:chOff x="1440" y="1296"/>
            <a:chExt cx="3456" cy="2135"/>
          </a:xfrm>
        </p:grpSpPr>
        <p:sp>
          <p:nvSpPr>
            <p:cNvPr id="9216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40" y="1296"/>
              <a:ext cx="3456" cy="2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7" name="Rectangle 5"/>
            <p:cNvSpPr>
              <a:spLocks noChangeArrowheads="1"/>
            </p:cNvSpPr>
            <p:nvPr/>
          </p:nvSpPr>
          <p:spPr bwMode="auto">
            <a:xfrm>
              <a:off x="1466" y="1317"/>
              <a:ext cx="1522" cy="1870"/>
            </a:xfrm>
            <a:prstGeom prst="rect">
              <a:avLst/>
            </a:prstGeom>
            <a:noFill/>
            <a:ln w="10">
              <a:solidFill>
                <a:srgbClr val="15111D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8" name="Rectangle 6"/>
            <p:cNvSpPr>
              <a:spLocks noChangeArrowheads="1"/>
            </p:cNvSpPr>
            <p:nvPr/>
          </p:nvSpPr>
          <p:spPr bwMode="auto">
            <a:xfrm>
              <a:off x="1617" y="1852"/>
              <a:ext cx="1216" cy="976"/>
            </a:xfrm>
            <a:prstGeom prst="rect">
              <a:avLst/>
            </a:prstGeom>
            <a:solidFill>
              <a:srgbClr val="FFE6D5"/>
            </a:solidFill>
            <a:ln w="10">
              <a:solidFill>
                <a:srgbClr val="151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69" name="Rectangle 7"/>
            <p:cNvSpPr>
              <a:spLocks noChangeArrowheads="1"/>
            </p:cNvSpPr>
            <p:nvPr/>
          </p:nvSpPr>
          <p:spPr bwMode="auto">
            <a:xfrm>
              <a:off x="1620" y="1621"/>
              <a:ext cx="1214" cy="176"/>
            </a:xfrm>
            <a:prstGeom prst="rect">
              <a:avLst/>
            </a:prstGeom>
            <a:solidFill>
              <a:srgbClr val="F4D7E3"/>
            </a:solidFill>
            <a:ln w="8">
              <a:solidFill>
                <a:srgbClr val="151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70" name="Rectangle 8"/>
            <p:cNvSpPr>
              <a:spLocks noChangeArrowheads="1"/>
            </p:cNvSpPr>
            <p:nvPr/>
          </p:nvSpPr>
          <p:spPr bwMode="auto">
            <a:xfrm>
              <a:off x="1788" y="1642"/>
              <a:ext cx="67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  <a:latin typeface="Bitstream Vera Sans"/>
                </a:rPr>
                <a:t>Save registers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2171" name="Rectangle 9"/>
            <p:cNvSpPr>
              <a:spLocks noChangeArrowheads="1"/>
            </p:cNvSpPr>
            <p:nvPr/>
          </p:nvSpPr>
          <p:spPr bwMode="auto">
            <a:xfrm>
              <a:off x="1622" y="2881"/>
              <a:ext cx="1215" cy="177"/>
            </a:xfrm>
            <a:prstGeom prst="rect">
              <a:avLst/>
            </a:prstGeom>
            <a:solidFill>
              <a:srgbClr val="F4D7E3"/>
            </a:solidFill>
            <a:ln w="8">
              <a:solidFill>
                <a:srgbClr val="151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72" name="Rectangle 10"/>
            <p:cNvSpPr>
              <a:spLocks noChangeArrowheads="1"/>
            </p:cNvSpPr>
            <p:nvPr/>
          </p:nvSpPr>
          <p:spPr bwMode="auto">
            <a:xfrm>
              <a:off x="1742" y="2907"/>
              <a:ext cx="82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  <a:latin typeface="Bitstream Vera Sans"/>
                </a:rPr>
                <a:t>Restore registers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2173" name="Rectangle 11"/>
            <p:cNvSpPr>
              <a:spLocks noChangeArrowheads="1"/>
            </p:cNvSpPr>
            <p:nvPr/>
          </p:nvSpPr>
          <p:spPr bwMode="auto">
            <a:xfrm>
              <a:off x="1974" y="1870"/>
              <a:ext cx="31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 err="1">
                  <a:solidFill>
                    <a:srgbClr val="000000"/>
                  </a:solidFill>
                  <a:latin typeface="Bitstream Vera Sans"/>
                </a:rPr>
                <a:t>Callee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2174" name="Rectangle 12"/>
            <p:cNvSpPr>
              <a:spLocks noChangeArrowheads="1"/>
            </p:cNvSpPr>
            <p:nvPr/>
          </p:nvSpPr>
          <p:spPr bwMode="auto">
            <a:xfrm>
              <a:off x="1977" y="1337"/>
              <a:ext cx="29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Bitstream Vera Sans"/>
                </a:rPr>
                <a:t>Caller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175" name="Rectangle 13"/>
            <p:cNvSpPr>
              <a:spLocks noChangeArrowheads="1"/>
            </p:cNvSpPr>
            <p:nvPr/>
          </p:nvSpPr>
          <p:spPr bwMode="auto">
            <a:xfrm>
              <a:off x="3349" y="1319"/>
              <a:ext cx="1522" cy="1870"/>
            </a:xfrm>
            <a:prstGeom prst="rect">
              <a:avLst/>
            </a:prstGeom>
            <a:noFill/>
            <a:ln w="10">
              <a:solidFill>
                <a:srgbClr val="15111D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6" name="Rectangle 14"/>
            <p:cNvSpPr>
              <a:spLocks noChangeArrowheads="1"/>
            </p:cNvSpPr>
            <p:nvPr/>
          </p:nvSpPr>
          <p:spPr bwMode="auto">
            <a:xfrm>
              <a:off x="3499" y="1854"/>
              <a:ext cx="1257" cy="976"/>
            </a:xfrm>
            <a:prstGeom prst="rect">
              <a:avLst/>
            </a:prstGeom>
            <a:solidFill>
              <a:srgbClr val="FFE6D5"/>
            </a:solidFill>
            <a:ln w="10">
              <a:solidFill>
                <a:srgbClr val="151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77" name="Rectangle 15"/>
            <p:cNvSpPr>
              <a:spLocks noChangeArrowheads="1"/>
            </p:cNvSpPr>
            <p:nvPr/>
          </p:nvSpPr>
          <p:spPr bwMode="auto">
            <a:xfrm>
              <a:off x="3525" y="1999"/>
              <a:ext cx="1214" cy="177"/>
            </a:xfrm>
            <a:prstGeom prst="rect">
              <a:avLst/>
            </a:prstGeom>
            <a:solidFill>
              <a:srgbClr val="F4D7E3"/>
            </a:solidFill>
            <a:ln w="8">
              <a:solidFill>
                <a:srgbClr val="151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78" name="Rectangle 16"/>
            <p:cNvSpPr>
              <a:spLocks noChangeArrowheads="1"/>
            </p:cNvSpPr>
            <p:nvPr/>
          </p:nvSpPr>
          <p:spPr bwMode="auto">
            <a:xfrm>
              <a:off x="3693" y="2020"/>
              <a:ext cx="67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  <a:latin typeface="Bitstream Vera Sans"/>
                </a:rPr>
                <a:t>Save registers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2179" name="Rectangle 17"/>
            <p:cNvSpPr>
              <a:spLocks noChangeArrowheads="1"/>
            </p:cNvSpPr>
            <p:nvPr/>
          </p:nvSpPr>
          <p:spPr bwMode="auto">
            <a:xfrm>
              <a:off x="3522" y="2631"/>
              <a:ext cx="1215" cy="176"/>
            </a:xfrm>
            <a:prstGeom prst="rect">
              <a:avLst/>
            </a:prstGeom>
            <a:solidFill>
              <a:srgbClr val="F4D7E3"/>
            </a:solidFill>
            <a:ln w="8">
              <a:solidFill>
                <a:srgbClr val="151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0" name="Rectangle 18"/>
            <p:cNvSpPr>
              <a:spLocks noChangeArrowheads="1"/>
            </p:cNvSpPr>
            <p:nvPr/>
          </p:nvSpPr>
          <p:spPr bwMode="auto">
            <a:xfrm>
              <a:off x="3642" y="2656"/>
              <a:ext cx="82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Bitstream Vera Sans"/>
                </a:rPr>
                <a:t>Restore registers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181" name="Rectangle 19"/>
            <p:cNvSpPr>
              <a:spLocks noChangeArrowheads="1"/>
            </p:cNvSpPr>
            <p:nvPr/>
          </p:nvSpPr>
          <p:spPr bwMode="auto">
            <a:xfrm>
              <a:off x="3856" y="1824"/>
              <a:ext cx="31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 err="1">
                  <a:solidFill>
                    <a:srgbClr val="000000"/>
                  </a:solidFill>
                  <a:latin typeface="Bitstream Vera Sans"/>
                </a:rPr>
                <a:t>Callee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2182" name="Rectangle 20"/>
            <p:cNvSpPr>
              <a:spLocks noChangeArrowheads="1"/>
            </p:cNvSpPr>
            <p:nvPr/>
          </p:nvSpPr>
          <p:spPr bwMode="auto">
            <a:xfrm>
              <a:off x="3860" y="1339"/>
              <a:ext cx="29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Bitstream Vera Sans"/>
                </a:rPr>
                <a:t>Caller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2183" name="Rectangle 21"/>
            <p:cNvSpPr>
              <a:spLocks noChangeArrowheads="1"/>
            </p:cNvSpPr>
            <p:nvPr/>
          </p:nvSpPr>
          <p:spPr bwMode="auto">
            <a:xfrm>
              <a:off x="1686" y="3232"/>
              <a:ext cx="15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Bitstream Vera Sans"/>
                </a:rPr>
                <a:t>(a)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184" name="Rectangle 22"/>
            <p:cNvSpPr>
              <a:spLocks noChangeArrowheads="1"/>
            </p:cNvSpPr>
            <p:nvPr/>
          </p:nvSpPr>
          <p:spPr bwMode="auto">
            <a:xfrm>
              <a:off x="3573" y="3217"/>
              <a:ext cx="16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Bitstream Vera Sans"/>
                </a:rPr>
                <a:t>(b)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185" name="Rectangle 23"/>
            <p:cNvSpPr>
              <a:spLocks noChangeArrowheads="1"/>
            </p:cNvSpPr>
            <p:nvPr/>
          </p:nvSpPr>
          <p:spPr bwMode="auto">
            <a:xfrm>
              <a:off x="1997" y="3242"/>
              <a:ext cx="7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Bitstream Vera Sans"/>
                </a:rPr>
                <a:t>Caller saved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2186" name="Rectangle 24"/>
            <p:cNvSpPr>
              <a:spLocks noChangeArrowheads="1"/>
            </p:cNvSpPr>
            <p:nvPr/>
          </p:nvSpPr>
          <p:spPr bwMode="auto">
            <a:xfrm>
              <a:off x="3900" y="3232"/>
              <a:ext cx="73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  <a:latin typeface="Bitstream Vera Sans"/>
                </a:rPr>
                <a:t>Callee</a:t>
              </a:r>
              <a:r>
                <a:rPr lang="en-US" dirty="0">
                  <a:solidFill>
                    <a:srgbClr val="000000"/>
                  </a:solidFill>
                  <a:latin typeface="Bitstream Vera Sans"/>
                </a:rPr>
                <a:t> saved</a:t>
              </a:r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6012CCF4-1A60-478C-A996-8A4ACC94610A}" type="slidenum">
              <a:rPr/>
              <a:pPr>
                <a:defRPr/>
              </a:pPr>
              <a:t>68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228601"/>
            <a:ext cx="87630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l"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Problems with our Approach</a:t>
            </a:r>
          </a:p>
        </p:txBody>
      </p:sp>
      <p:sp>
        <p:nvSpPr>
          <p:cNvPr id="93189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84943" y="1758951"/>
            <a:ext cx="8554457" cy="45291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Using memory, and spilling</a:t>
            </a:r>
            <a:br>
              <a:rPr lang="en-US" dirty="0">
                <a:ea typeface="Microsoft YaHei"/>
              </a:rPr>
            </a:br>
            <a:r>
              <a:rPr lang="en-US" dirty="0">
                <a:ea typeface="Microsoft YaHei"/>
              </a:rPr>
              <a:t>solves both the</a:t>
            </a:r>
            <a:r>
              <a:rPr lang="en-US" dirty="0">
                <a:solidFill>
                  <a:srgbClr val="0000FF"/>
                </a:solidFill>
                <a:ea typeface="Microsoft YaHei"/>
              </a:rPr>
              <a:t> space problem </a:t>
            </a:r>
            <a:r>
              <a:rPr lang="en-US" dirty="0">
                <a:ea typeface="Microsoft YaHei"/>
              </a:rPr>
              <a:t>and</a:t>
            </a:r>
            <a:r>
              <a:rPr lang="en-US" dirty="0">
                <a:solidFill>
                  <a:srgbClr val="0000FF"/>
                </a:solidFill>
                <a:ea typeface="Microsoft YaHei"/>
              </a:rPr>
              <a:t> overwrite problem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However, there needs to be :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a strict agreement between the caller and the </a:t>
            </a:r>
            <a:r>
              <a:rPr lang="en-US" sz="2400" dirty="0" err="1">
                <a:ea typeface="Microsoft YaHei"/>
              </a:rPr>
              <a:t>callee</a:t>
            </a:r>
            <a:r>
              <a:rPr lang="en-US" sz="2400" dirty="0">
                <a:ea typeface="Microsoft YaHei"/>
              </a:rPr>
              <a:t> regarding the set of </a:t>
            </a:r>
            <a:r>
              <a:rPr lang="en-US" sz="2400" dirty="0">
                <a:solidFill>
                  <a:srgbClr val="DC2300"/>
                </a:solidFill>
                <a:ea typeface="Microsoft YaHei"/>
              </a:rPr>
              <a:t>memory locations that need to be used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Secondly, after a function has finished execution, all </a:t>
            </a:r>
            <a:r>
              <a:rPr lang="en-US" sz="2400" dirty="0">
                <a:solidFill>
                  <a:srgbClr val="FF0000"/>
                </a:solidFill>
                <a:ea typeface="Microsoft YaHei"/>
              </a:rPr>
              <a:t>the space that it uses needs to be reclaimed</a:t>
            </a:r>
          </a:p>
        </p:txBody>
      </p:sp>
      <p:pic>
        <p:nvPicPr>
          <p:cNvPr id="9319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50" y="349250"/>
            <a:ext cx="1957388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84BF3057-02D7-4E4F-9CCA-11F9C047425E}" type="slidenum">
              <a:rPr/>
              <a:pPr>
                <a:defRPr/>
              </a:pPr>
              <a:t>69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7630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Activation Block</a:t>
            </a:r>
          </a:p>
        </p:txBody>
      </p:sp>
      <p:sp>
        <p:nvSpPr>
          <p:cNvPr id="94213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72172" y="4725988"/>
            <a:ext cx="8491028" cy="14462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DC2300"/>
                </a:solidFill>
                <a:ea typeface="Microsoft YaHei"/>
              </a:rPr>
              <a:t>Activation block</a:t>
            </a:r>
            <a:r>
              <a:rPr lang="en-US" sz="2600" dirty="0">
                <a:ea typeface="Microsoft YaHei"/>
              </a:rPr>
              <a:t> → memory map of a function</a:t>
            </a:r>
          </a:p>
          <a:p>
            <a:pPr marL="107950" indent="0">
              <a:spcBef>
                <a:spcPct val="0"/>
              </a:spcBef>
              <a:spcAft>
                <a:spcPts val="1413"/>
              </a:spcAft>
              <a:buNone/>
            </a:pPr>
            <a:r>
              <a:rPr lang="en-US" sz="2600" dirty="0">
                <a:ea typeface="Microsoft YaHei"/>
              </a:rPr>
              <a:t>    arguments, register spill area, local </a:t>
            </a:r>
            <a:r>
              <a:rPr lang="en-US" sz="2600" dirty="0" err="1">
                <a:ea typeface="Microsoft YaHei"/>
              </a:rPr>
              <a:t>vars</a:t>
            </a:r>
            <a:endParaRPr lang="en-US" sz="2600" dirty="0">
              <a:ea typeface="Microsoft YaHei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951164" y="1944688"/>
            <a:ext cx="3311525" cy="215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C99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int foo(int </a:t>
            </a:r>
            <a:r>
              <a:rPr lang="en-IN" sz="2400" dirty="0">
                <a:solidFill>
                  <a:srgbClr val="FF3366"/>
                </a:solidFill>
                <a:latin typeface="Arial" pitchFamily="18"/>
                <a:ea typeface="Microsoft YaHei" pitchFamily="2"/>
                <a:cs typeface="Mangal" pitchFamily="2"/>
              </a:rPr>
              <a:t>arg1</a:t>
            </a:r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) {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	int </a:t>
            </a:r>
            <a:r>
              <a:rPr lang="en-IN" sz="2400" dirty="0"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a, b, c</a:t>
            </a:r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IN" sz="2400" dirty="0"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a</a:t>
            </a:r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 = 3; </a:t>
            </a:r>
            <a:r>
              <a:rPr lang="en-IN" sz="2400" dirty="0"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b</a:t>
            </a:r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 = 4;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	</a:t>
            </a:r>
            <a:r>
              <a:rPr lang="en-IN" sz="2400" dirty="0"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c</a:t>
            </a:r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 = </a:t>
            </a:r>
            <a:r>
              <a:rPr lang="en-IN" sz="2400" dirty="0"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a </a:t>
            </a:r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+</a:t>
            </a:r>
            <a:r>
              <a:rPr lang="en-IN" sz="2400" dirty="0"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 b</a:t>
            </a:r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 + </a:t>
            </a:r>
            <a:r>
              <a:rPr lang="en-IN" sz="2400" dirty="0">
                <a:solidFill>
                  <a:srgbClr val="FF0000"/>
                </a:solidFill>
                <a:latin typeface="Arial" pitchFamily="18"/>
                <a:ea typeface="Microsoft YaHei" pitchFamily="2"/>
                <a:cs typeface="Mangal" pitchFamily="2"/>
              </a:rPr>
              <a:t>arg1</a:t>
            </a:r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	return </a:t>
            </a:r>
            <a:r>
              <a:rPr lang="en-IN" sz="2400" dirty="0">
                <a:solidFill>
                  <a:srgbClr val="008000"/>
                </a:solidFill>
                <a:latin typeface="Arial" pitchFamily="18"/>
                <a:ea typeface="Microsoft YaHei" pitchFamily="2"/>
                <a:cs typeface="Mangal" pitchFamily="2"/>
              </a:rPr>
              <a:t>c</a:t>
            </a:r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latin typeface="Arial" pitchFamily="18"/>
                <a:ea typeface="Microsoft YaHei" pitchFamily="2"/>
                <a:cs typeface="Mangal" pitchFamily="2"/>
              </a:rPr>
              <a:t>}</a:t>
            </a:r>
          </a:p>
        </p:txBody>
      </p:sp>
      <p:sp>
        <p:nvSpPr>
          <p:cNvPr id="6" name="Freeform 5"/>
          <p:cNvSpPr/>
          <p:nvPr/>
        </p:nvSpPr>
        <p:spPr>
          <a:xfrm>
            <a:off x="4319589" y="1871663"/>
            <a:ext cx="719137" cy="5762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36000">
            <a:solidFill>
              <a:srgbClr val="DC2300"/>
            </a:solidFill>
            <a:prstDash val="solid"/>
          </a:ln>
        </p:spPr>
        <p:txBody>
          <a:bodyPr wrap="none" lIns="108000" tIns="63000" rIns="108000" bIns="63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814764" y="2232026"/>
            <a:ext cx="1519237" cy="5762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36000">
            <a:solidFill>
              <a:srgbClr val="DC2300"/>
            </a:solidFill>
            <a:prstDash val="solid"/>
          </a:ln>
        </p:spPr>
        <p:txBody>
          <a:bodyPr wrap="none" lIns="108000" tIns="63000" rIns="108000" bIns="63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94217" name="Group 4"/>
          <p:cNvGrpSpPr>
            <a:grpSpLocks noChangeAspect="1"/>
          </p:cNvGrpSpPr>
          <p:nvPr/>
        </p:nvGrpSpPr>
        <p:grpSpPr bwMode="auto">
          <a:xfrm>
            <a:off x="6705600" y="1447801"/>
            <a:ext cx="2590800" cy="3279775"/>
            <a:chOff x="3408" y="912"/>
            <a:chExt cx="1632" cy="2066"/>
          </a:xfrm>
        </p:grpSpPr>
        <p:sp>
          <p:nvSpPr>
            <p:cNvPr id="94220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08" y="912"/>
              <a:ext cx="1632" cy="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1" name="Rectangle 5"/>
            <p:cNvSpPr>
              <a:spLocks noChangeArrowheads="1"/>
            </p:cNvSpPr>
            <p:nvPr/>
          </p:nvSpPr>
          <p:spPr bwMode="auto">
            <a:xfrm>
              <a:off x="3430" y="961"/>
              <a:ext cx="1586" cy="1978"/>
            </a:xfrm>
            <a:prstGeom prst="rect">
              <a:avLst/>
            </a:prstGeom>
            <a:solidFill>
              <a:srgbClr val="FFE6D5"/>
            </a:solidFill>
            <a:ln w="9">
              <a:solidFill>
                <a:srgbClr val="151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2" name="Rectangle 6"/>
            <p:cNvSpPr>
              <a:spLocks noChangeArrowheads="1"/>
            </p:cNvSpPr>
            <p:nvPr/>
          </p:nvSpPr>
          <p:spPr bwMode="auto">
            <a:xfrm>
              <a:off x="3576" y="1285"/>
              <a:ext cx="1239" cy="197"/>
            </a:xfrm>
            <a:prstGeom prst="rect">
              <a:avLst/>
            </a:prstGeom>
            <a:solidFill>
              <a:srgbClr val="A2D0D9"/>
            </a:solidFill>
            <a:ln w="9">
              <a:solidFill>
                <a:srgbClr val="151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3" name="Rectangle 7"/>
            <p:cNvSpPr>
              <a:spLocks noChangeArrowheads="1"/>
            </p:cNvSpPr>
            <p:nvPr/>
          </p:nvSpPr>
          <p:spPr bwMode="auto">
            <a:xfrm>
              <a:off x="3662" y="1020"/>
              <a:ext cx="9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Bitstream Vera Sans"/>
                </a:rPr>
                <a:t>Activation block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4224" name="Rectangle 8"/>
            <p:cNvSpPr>
              <a:spLocks noChangeArrowheads="1"/>
            </p:cNvSpPr>
            <p:nvPr/>
          </p:nvSpPr>
          <p:spPr bwMode="auto">
            <a:xfrm>
              <a:off x="3854" y="1321"/>
              <a:ext cx="53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Bitstream Vera Sans"/>
                </a:rPr>
                <a:t>Arguments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4225" name="Rectangle 9"/>
            <p:cNvSpPr>
              <a:spLocks noChangeArrowheads="1"/>
            </p:cNvSpPr>
            <p:nvPr/>
          </p:nvSpPr>
          <p:spPr bwMode="auto">
            <a:xfrm>
              <a:off x="3575" y="1552"/>
              <a:ext cx="1239" cy="196"/>
            </a:xfrm>
            <a:prstGeom prst="rect">
              <a:avLst/>
            </a:prstGeom>
            <a:solidFill>
              <a:srgbClr val="A2D0D9"/>
            </a:solidFill>
            <a:ln w="9">
              <a:solidFill>
                <a:srgbClr val="151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6" name="Rectangle 10"/>
            <p:cNvSpPr>
              <a:spLocks noChangeArrowheads="1"/>
            </p:cNvSpPr>
            <p:nvPr/>
          </p:nvSpPr>
          <p:spPr bwMode="auto">
            <a:xfrm>
              <a:off x="3786" y="1598"/>
              <a:ext cx="74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  <a:latin typeface="Bitstream Vera Sans"/>
                </a:rPr>
                <a:t>Return address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4227" name="Rectangle 11"/>
            <p:cNvSpPr>
              <a:spLocks noChangeArrowheads="1"/>
            </p:cNvSpPr>
            <p:nvPr/>
          </p:nvSpPr>
          <p:spPr bwMode="auto">
            <a:xfrm>
              <a:off x="3580" y="1806"/>
              <a:ext cx="1238" cy="197"/>
            </a:xfrm>
            <a:prstGeom prst="rect">
              <a:avLst/>
            </a:prstGeom>
            <a:solidFill>
              <a:srgbClr val="A2D0D9"/>
            </a:solidFill>
            <a:ln w="9">
              <a:solidFill>
                <a:srgbClr val="151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8" name="Rectangle 12"/>
            <p:cNvSpPr>
              <a:spLocks noChangeArrowheads="1"/>
            </p:cNvSpPr>
            <p:nvPr/>
          </p:nvSpPr>
          <p:spPr bwMode="auto">
            <a:xfrm>
              <a:off x="3732" y="1848"/>
              <a:ext cx="86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Bitstream Vera Sans"/>
                </a:rPr>
                <a:t>Register spill area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4229" name="Rectangle 13"/>
            <p:cNvSpPr>
              <a:spLocks noChangeArrowheads="1"/>
            </p:cNvSpPr>
            <p:nvPr/>
          </p:nvSpPr>
          <p:spPr bwMode="auto">
            <a:xfrm>
              <a:off x="3580" y="2085"/>
              <a:ext cx="1238" cy="792"/>
            </a:xfrm>
            <a:prstGeom prst="rect">
              <a:avLst/>
            </a:prstGeom>
            <a:solidFill>
              <a:srgbClr val="A2D0D9"/>
            </a:solidFill>
            <a:ln w="9">
              <a:solidFill>
                <a:srgbClr val="151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0" name="Rectangle 14"/>
            <p:cNvSpPr>
              <a:spLocks noChangeArrowheads="1"/>
            </p:cNvSpPr>
            <p:nvPr/>
          </p:nvSpPr>
          <p:spPr bwMode="auto">
            <a:xfrm>
              <a:off x="3819" y="2400"/>
              <a:ext cx="71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Bitstream Vera Sans"/>
                </a:rPr>
                <a:t>Local variables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9" name="Freeform 8"/>
          <p:cNvSpPr/>
          <p:nvPr/>
        </p:nvSpPr>
        <p:spPr>
          <a:xfrm>
            <a:off x="5181600" y="2590801"/>
            <a:ext cx="1728788" cy="79216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00" h="2200" fill="none">
                <a:moveTo>
                  <a:pt x="0" y="0"/>
                </a:moveTo>
                <a:lnTo>
                  <a:pt x="5600" y="2200"/>
                </a:lnTo>
              </a:path>
            </a:pathLst>
          </a:custGeom>
          <a:noFill/>
          <a:ln w="36000">
            <a:solidFill>
              <a:srgbClr val="FF0000"/>
            </a:solidFill>
            <a:prstDash val="solid"/>
            <a:tailEnd type="arrow"/>
          </a:ln>
        </p:spPr>
        <p:txBody>
          <a:bodyPr wrap="none" lIns="108000" tIns="63000" rIns="108000" bIns="63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038725" y="2016125"/>
            <a:ext cx="1944688" cy="2159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00" h="600" fill="none">
                <a:moveTo>
                  <a:pt x="0" y="0"/>
                </a:moveTo>
                <a:lnTo>
                  <a:pt x="5400" y="600"/>
                </a:lnTo>
              </a:path>
            </a:pathLst>
          </a:custGeom>
          <a:noFill/>
          <a:ln w="36000">
            <a:solidFill>
              <a:srgbClr val="FF0000"/>
            </a:solidFill>
            <a:prstDash val="solid"/>
            <a:tailEnd type="arrow"/>
          </a:ln>
        </p:spPr>
        <p:txBody>
          <a:bodyPr wrap="none" lIns="108000" tIns="63000" rIns="108000" bIns="63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1E4BCB35-124B-41BC-A440-15CB3BEF84D1}" type="slidenum">
              <a:rPr/>
              <a:pPr>
                <a:defRPr/>
              </a:pPr>
              <a:t>7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Hardware Designers Perspective</a:t>
            </a:r>
          </a:p>
        </p:txBody>
      </p:sp>
      <p:sp>
        <p:nvSpPr>
          <p:cNvPr id="30725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905000" y="1828800"/>
            <a:ext cx="8534400" cy="20716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Learning the assembly language is the same as learning the intricacies of the instruction set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Tells HW designers : what to build ?</a:t>
            </a:r>
          </a:p>
        </p:txBody>
      </p:sp>
      <p:pic>
        <p:nvPicPr>
          <p:cNvPr id="3072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3559176"/>
            <a:ext cx="18986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C1EF3C05-D7DC-4E8D-8816-9F0AB4A49897}" type="slidenum">
              <a:rPr/>
              <a:pPr>
                <a:defRPr/>
              </a:pPr>
              <a:t>70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7630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How to use activation blocks ?</a:t>
            </a:r>
          </a:p>
        </p:txBody>
      </p:sp>
      <p:sp>
        <p:nvSpPr>
          <p:cNvPr id="95237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524000"/>
            <a:ext cx="8610600" cy="4191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Assume </a:t>
            </a:r>
            <a:r>
              <a:rPr lang="en-US" sz="2600" u="sng" dirty="0">
                <a:ea typeface="Microsoft YaHei"/>
              </a:rPr>
              <a:t>caller saved spilling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Before calling a function : </a:t>
            </a:r>
            <a:r>
              <a:rPr lang="en-US" sz="2600" dirty="0">
                <a:solidFill>
                  <a:srgbClr val="FF3366"/>
                </a:solidFill>
                <a:ea typeface="Microsoft YaHei"/>
              </a:rPr>
              <a:t>spill the registers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008000"/>
                </a:solidFill>
                <a:ea typeface="Microsoft YaHei"/>
              </a:rPr>
              <a:t>Allocate the activation block</a:t>
            </a:r>
            <a:r>
              <a:rPr lang="en-US" sz="2600" dirty="0">
                <a:solidFill>
                  <a:srgbClr val="FF3366"/>
                </a:solidFill>
                <a:ea typeface="Microsoft YaHei"/>
              </a:rPr>
              <a:t> </a:t>
            </a:r>
            <a:r>
              <a:rPr lang="en-US" sz="2600" dirty="0">
                <a:ea typeface="Microsoft YaHei"/>
              </a:rPr>
              <a:t>of the </a:t>
            </a:r>
            <a:r>
              <a:rPr lang="en-US" sz="2600" dirty="0" err="1">
                <a:ea typeface="Microsoft YaHei"/>
              </a:rPr>
              <a:t>callee</a:t>
            </a:r>
            <a:endParaRPr lang="en-US" sz="2600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0000FF"/>
                </a:solidFill>
                <a:ea typeface="Microsoft YaHei"/>
              </a:rPr>
              <a:t>Write the arguments</a:t>
            </a:r>
            <a:r>
              <a:rPr lang="en-US" sz="2600" dirty="0">
                <a:ea typeface="Microsoft YaHei"/>
              </a:rPr>
              <a:t> to the activation block of the </a:t>
            </a:r>
            <a:r>
              <a:rPr lang="en-US" sz="2600" dirty="0" err="1">
                <a:ea typeface="Microsoft YaHei"/>
              </a:rPr>
              <a:t>callee</a:t>
            </a:r>
            <a:r>
              <a:rPr lang="en-US" sz="2600" dirty="0">
                <a:ea typeface="Microsoft YaHei"/>
              </a:rPr>
              <a:t>, if they do not fit in registers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944794"/>
                </a:solidFill>
                <a:ea typeface="Microsoft YaHei"/>
              </a:rPr>
              <a:t>Call the function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F0E77F67-58C5-413A-93F7-B776BF88DBC4}" type="slidenum">
              <a:rPr/>
              <a:pPr>
                <a:defRPr/>
              </a:pPr>
              <a:t>71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Using Activation Blocks - II</a:t>
            </a:r>
          </a:p>
        </p:txBody>
      </p:sp>
      <p:sp>
        <p:nvSpPr>
          <p:cNvPr id="96261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2057400" y="1516064"/>
            <a:ext cx="8610600" cy="49609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 fontScale="92500" lnSpcReduction="10000"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In the called function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solidFill>
                  <a:srgbClr val="0000FF"/>
                </a:solidFill>
                <a:ea typeface="Microsoft YaHei"/>
              </a:rPr>
              <a:t>Read the arguments</a:t>
            </a:r>
            <a:r>
              <a:rPr lang="en-US" sz="2400" dirty="0">
                <a:ea typeface="Microsoft YaHei"/>
              </a:rPr>
              <a:t> and transfer to registers (if required)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solidFill>
                  <a:srgbClr val="008080"/>
                </a:solidFill>
                <a:ea typeface="Microsoft YaHei"/>
              </a:rPr>
              <a:t>Save the return address</a:t>
            </a:r>
            <a:r>
              <a:rPr lang="en-US" sz="2400" dirty="0">
                <a:ea typeface="Microsoft YaHei"/>
              </a:rPr>
              <a:t> if the called function can call other functions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solidFill>
                  <a:srgbClr val="008000"/>
                </a:solidFill>
                <a:ea typeface="Microsoft YaHei"/>
              </a:rPr>
              <a:t>Allocate space</a:t>
            </a:r>
            <a:r>
              <a:rPr lang="en-US" sz="2400" dirty="0">
                <a:ea typeface="Microsoft YaHei"/>
              </a:rPr>
              <a:t> for local variables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solidFill>
                  <a:srgbClr val="0000FF"/>
                </a:solidFill>
                <a:ea typeface="Microsoft YaHei"/>
              </a:rPr>
              <a:t>Execute the function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Once the function ends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solidFill>
                  <a:srgbClr val="008000"/>
                </a:solidFill>
                <a:ea typeface="Microsoft YaHei"/>
              </a:rPr>
              <a:t>Restore the value of the return address register</a:t>
            </a:r>
            <a:r>
              <a:rPr lang="en-US" sz="2400" dirty="0">
                <a:ea typeface="Microsoft YaHei"/>
              </a:rPr>
              <a:t> (if required)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solidFill>
                  <a:srgbClr val="FF3366"/>
                </a:solidFill>
                <a:ea typeface="Microsoft YaHei"/>
              </a:rPr>
              <a:t>Write the return values</a:t>
            </a:r>
            <a:r>
              <a:rPr lang="en-US" sz="2400" dirty="0">
                <a:ea typeface="Microsoft YaHei"/>
              </a:rPr>
              <a:t> to registers, or the activation block of the caller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solidFill>
                  <a:srgbClr val="DC2300"/>
                </a:solidFill>
                <a:ea typeface="Microsoft YaHei"/>
              </a:rPr>
              <a:t>Destroy the activation block</a:t>
            </a:r>
            <a:r>
              <a:rPr lang="en-US" sz="2400" dirty="0">
                <a:ea typeface="Microsoft YaHei"/>
              </a:rPr>
              <a:t> of the </a:t>
            </a:r>
            <a:r>
              <a:rPr lang="en-US" sz="2400" dirty="0" err="1">
                <a:ea typeface="Microsoft YaHei"/>
              </a:rPr>
              <a:t>callee</a:t>
            </a:r>
            <a:endParaRPr lang="en-US" sz="2400" dirty="0">
              <a:ea typeface="Microsoft YaHe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106026" y="6356351"/>
            <a:ext cx="561975" cy="365125"/>
          </a:xfrm>
        </p:spPr>
        <p:txBody>
          <a:bodyPr/>
          <a:lstStyle/>
          <a:p>
            <a:pPr>
              <a:defRPr/>
            </a:pPr>
            <a:fld id="{869FF314-9B9A-486E-A88F-7B64B3EB9B5A}" type="slidenum">
              <a:rPr/>
              <a:pPr>
                <a:defRPr/>
              </a:pPr>
              <a:t>72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Using Activation Blocks - III</a:t>
            </a:r>
          </a:p>
        </p:txBody>
      </p:sp>
      <p:sp>
        <p:nvSpPr>
          <p:cNvPr id="97285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600201"/>
            <a:ext cx="85725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Once the function ends (</a:t>
            </a:r>
            <a:r>
              <a:rPr lang="en-US" dirty="0" err="1">
                <a:ea typeface="Microsoft YaHei"/>
              </a:rPr>
              <a:t>contd</a:t>
            </a:r>
            <a:r>
              <a:rPr lang="en-US" dirty="0">
                <a:ea typeface="Microsoft YaHei"/>
              </a:rPr>
              <a:t> …)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Call the </a:t>
            </a:r>
            <a:r>
              <a:rPr lang="en-US" sz="2400" dirty="0">
                <a:solidFill>
                  <a:srgbClr val="DC2300"/>
                </a:solidFill>
                <a:ea typeface="Microsoft YaHei"/>
              </a:rPr>
              <a:t>ret</a:t>
            </a:r>
            <a:r>
              <a:rPr lang="en-US" sz="2400" dirty="0">
                <a:ea typeface="Microsoft YaHei"/>
              </a:rPr>
              <a:t> instruction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and return to the caller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solidFill>
                  <a:srgbClr val="0000FF"/>
                </a:solidFill>
                <a:ea typeface="Microsoft YaHei"/>
              </a:rPr>
              <a:t>The caller :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solidFill>
                  <a:srgbClr val="FF0000"/>
                </a:solidFill>
                <a:ea typeface="Microsoft YaHei"/>
              </a:rPr>
              <a:t>Retrieve the return values</a:t>
            </a:r>
            <a:r>
              <a:rPr lang="en-US" sz="2400" dirty="0">
                <a:ea typeface="Microsoft YaHei"/>
              </a:rPr>
              <a:t> from the registers of from its activation block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solidFill>
                  <a:srgbClr val="DD4814"/>
                </a:solidFill>
                <a:ea typeface="Microsoft YaHei"/>
              </a:rPr>
              <a:t>Restore</a:t>
            </a:r>
            <a:r>
              <a:rPr lang="en-US" sz="2400" dirty="0">
                <a:ea typeface="Microsoft YaHei"/>
              </a:rPr>
              <a:t> the spilled registers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solidFill>
                  <a:srgbClr val="008000"/>
                </a:solidFill>
                <a:ea typeface="Microsoft YaHei"/>
              </a:rPr>
              <a:t>continue</a:t>
            </a:r>
            <a:r>
              <a:rPr lang="en-US" sz="2400" dirty="0">
                <a:ea typeface="Microsoft YaHei"/>
              </a:rPr>
              <a:t> ...</a:t>
            </a:r>
          </a:p>
        </p:txBody>
      </p:sp>
      <p:pic>
        <p:nvPicPr>
          <p:cNvPr id="972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18063"/>
            <a:ext cx="31686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615F63DE-03AB-4C1C-B894-45846ABC19BB}" type="slidenum">
              <a:rPr/>
              <a:pPr>
                <a:defRPr/>
              </a:pPr>
              <a:t>73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2286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schemeClr val="tx1"/>
                </a:solidFill>
              </a:rPr>
              <a:t>Organising</a:t>
            </a:r>
            <a:r>
              <a:rPr lang="fr-FR" dirty="0">
                <a:solidFill>
                  <a:schemeClr val="tx1"/>
                </a:solidFill>
              </a:rPr>
              <a:t> Activation Blocks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676400"/>
            <a:ext cx="8572500" cy="3810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All the information of an executing function is stored in its </a:t>
            </a:r>
            <a:r>
              <a:rPr lang="en-US" sz="2600" dirty="0">
                <a:solidFill>
                  <a:srgbClr val="0000FF"/>
                </a:solidFill>
                <a:ea typeface="Microsoft YaHei"/>
              </a:rPr>
              <a:t>activation block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These blocks need to be dynamically </a:t>
            </a:r>
            <a:r>
              <a:rPr lang="en-US" sz="2600" dirty="0">
                <a:solidFill>
                  <a:srgbClr val="B84700"/>
                </a:solidFill>
                <a:ea typeface="Microsoft YaHei"/>
              </a:rPr>
              <a:t>created and destroyed</a:t>
            </a:r>
            <a:r>
              <a:rPr lang="en-US" sz="2600" dirty="0">
                <a:ea typeface="Microsoft YaHei"/>
              </a:rPr>
              <a:t> – millions of times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What is the correct way of managing them, and ensuring</a:t>
            </a:r>
            <a:r>
              <a:rPr lang="en-US" sz="2600" dirty="0">
                <a:solidFill>
                  <a:srgbClr val="00FF00"/>
                </a:solidFill>
                <a:ea typeface="Microsoft YaHei"/>
              </a:rPr>
              <a:t> </a:t>
            </a:r>
            <a:r>
              <a:rPr lang="en-US" sz="2600" dirty="0">
                <a:solidFill>
                  <a:srgbClr val="33CC66"/>
                </a:solidFill>
                <a:ea typeface="Microsoft YaHei"/>
              </a:rPr>
              <a:t>their fast creation and deletion</a:t>
            </a:r>
            <a:r>
              <a:rPr lang="en-US" sz="2600" dirty="0">
                <a:ea typeface="Microsoft YaHei"/>
              </a:rPr>
              <a:t> ?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Is there a pattern 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534102" y="1845015"/>
            <a:ext cx="1584325" cy="5762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99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foo</a:t>
            </a: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E8F55E71-F379-4B84-84EB-68BB03D56543}" type="slidenum">
              <a:rPr/>
              <a:pPr>
                <a:defRPr/>
              </a:pPr>
              <a:t>74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995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Pattern of Function Calls</a:t>
            </a:r>
          </a:p>
        </p:txBody>
      </p:sp>
      <p:sp>
        <p:nvSpPr>
          <p:cNvPr id="3" name="Freeform 2"/>
          <p:cNvSpPr/>
          <p:nvPr/>
        </p:nvSpPr>
        <p:spPr>
          <a:xfrm>
            <a:off x="2438401" y="1871663"/>
            <a:ext cx="1584325" cy="5762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main</a:t>
            </a:r>
          </a:p>
        </p:txBody>
      </p:sp>
      <p:sp>
        <p:nvSpPr>
          <p:cNvPr id="4" name="Freeform 3"/>
          <p:cNvSpPr/>
          <p:nvPr/>
        </p:nvSpPr>
        <p:spPr>
          <a:xfrm>
            <a:off x="4568803" y="1205730"/>
            <a:ext cx="1584325" cy="5762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test</a:t>
            </a:r>
          </a:p>
        </p:txBody>
      </p:sp>
      <p:sp>
        <p:nvSpPr>
          <p:cNvPr id="6" name="Freeform 5"/>
          <p:cNvSpPr/>
          <p:nvPr/>
        </p:nvSpPr>
        <p:spPr>
          <a:xfrm>
            <a:off x="6576274" y="1222789"/>
            <a:ext cx="1584325" cy="5762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test2</a:t>
            </a:r>
          </a:p>
        </p:txBody>
      </p:sp>
      <p:sp>
        <p:nvSpPr>
          <p:cNvPr id="7" name="Freeform 6"/>
          <p:cNvSpPr/>
          <p:nvPr/>
        </p:nvSpPr>
        <p:spPr>
          <a:xfrm>
            <a:off x="6102351" y="2133146"/>
            <a:ext cx="503237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00" fill="none">
                <a:moveTo>
                  <a:pt x="0" y="0"/>
                </a:moveTo>
                <a:lnTo>
                  <a:pt x="140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596356" y="1888745"/>
            <a:ext cx="1584325" cy="5762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99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foobar</a:t>
            </a:r>
          </a:p>
        </p:txBody>
      </p:sp>
      <p:sp>
        <p:nvSpPr>
          <p:cNvPr id="10" name="Freeform 9"/>
          <p:cNvSpPr/>
          <p:nvPr/>
        </p:nvSpPr>
        <p:spPr>
          <a:xfrm>
            <a:off x="8710813" y="1845015"/>
            <a:ext cx="1435100" cy="5762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99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foobarbar</a:t>
            </a:r>
          </a:p>
        </p:txBody>
      </p:sp>
      <p:sp>
        <p:nvSpPr>
          <p:cNvPr id="12" name="Freeform 11"/>
          <p:cNvSpPr/>
          <p:nvPr/>
        </p:nvSpPr>
        <p:spPr>
          <a:xfrm>
            <a:off x="8205988" y="2173627"/>
            <a:ext cx="503238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00" fill="none">
                <a:moveTo>
                  <a:pt x="0" y="0"/>
                </a:moveTo>
                <a:lnTo>
                  <a:pt x="140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030863" y="2127967"/>
            <a:ext cx="503238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00" fill="none">
                <a:moveTo>
                  <a:pt x="0" y="0"/>
                </a:moveTo>
                <a:lnTo>
                  <a:pt x="140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509839" y="3024188"/>
            <a:ext cx="2232025" cy="10795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main() {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	test();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	foo();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}</a:t>
            </a:r>
          </a:p>
        </p:txBody>
      </p:sp>
      <p:sp>
        <p:nvSpPr>
          <p:cNvPr id="15" name="Freeform 14"/>
          <p:cNvSpPr/>
          <p:nvPr/>
        </p:nvSpPr>
        <p:spPr>
          <a:xfrm>
            <a:off x="5246689" y="3024188"/>
            <a:ext cx="2232025" cy="1295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test() {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	...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	test2();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	return;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}</a:t>
            </a:r>
          </a:p>
        </p:txBody>
      </p:sp>
      <p:sp>
        <p:nvSpPr>
          <p:cNvPr id="16" name="Freeform 15"/>
          <p:cNvSpPr/>
          <p:nvPr/>
        </p:nvSpPr>
        <p:spPr>
          <a:xfrm>
            <a:off x="7766051" y="3024188"/>
            <a:ext cx="2232025" cy="10080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test2() {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	...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	return;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}</a:t>
            </a:r>
          </a:p>
        </p:txBody>
      </p:sp>
      <p:sp>
        <p:nvSpPr>
          <p:cNvPr id="17" name="Freeform 16"/>
          <p:cNvSpPr/>
          <p:nvPr/>
        </p:nvSpPr>
        <p:spPr>
          <a:xfrm>
            <a:off x="2509839" y="4679950"/>
            <a:ext cx="2232025" cy="1295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foo() {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	...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	foobar();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	return;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}</a:t>
            </a:r>
          </a:p>
        </p:txBody>
      </p:sp>
      <p:sp>
        <p:nvSpPr>
          <p:cNvPr id="18" name="Freeform 17"/>
          <p:cNvSpPr/>
          <p:nvPr/>
        </p:nvSpPr>
        <p:spPr>
          <a:xfrm>
            <a:off x="5029201" y="4679950"/>
            <a:ext cx="2232025" cy="1295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foobar() {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	...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	foobarbar();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	return;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}</a:t>
            </a:r>
          </a:p>
        </p:txBody>
      </p:sp>
      <p:sp>
        <p:nvSpPr>
          <p:cNvPr id="19" name="Freeform 18"/>
          <p:cNvSpPr/>
          <p:nvPr/>
        </p:nvSpPr>
        <p:spPr>
          <a:xfrm>
            <a:off x="7550151" y="4679950"/>
            <a:ext cx="2232025" cy="1295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foobarbar() {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	...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	return;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}</a:t>
            </a:r>
          </a:p>
        </p:txBody>
      </p:sp>
      <p:sp>
        <p:nvSpPr>
          <p:cNvPr id="20" name="Straight Connector 19"/>
          <p:cNvSpPr/>
          <p:nvPr/>
        </p:nvSpPr>
        <p:spPr>
          <a:xfrm flipV="1">
            <a:off x="4194176" y="3168650"/>
            <a:ext cx="1123950" cy="25161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 flipV="1">
            <a:off x="6973888" y="3168650"/>
            <a:ext cx="863600" cy="3952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2" name="Straight Connector 21"/>
          <p:cNvSpPr/>
          <p:nvPr/>
        </p:nvSpPr>
        <p:spPr>
          <a:xfrm flipH="1">
            <a:off x="2870200" y="3733800"/>
            <a:ext cx="635000" cy="946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3" name="Straight Connector 22"/>
          <p:cNvSpPr/>
          <p:nvPr/>
        </p:nvSpPr>
        <p:spPr>
          <a:xfrm flipV="1">
            <a:off x="4346575" y="4824413"/>
            <a:ext cx="755650" cy="35718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 flipV="1">
            <a:off x="7165975" y="4895850"/>
            <a:ext cx="455613" cy="2857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cxnSp>
        <p:nvCxnSpPr>
          <p:cNvPr id="26" name="Straight Arrow Connector 25"/>
          <p:cNvCxnSpPr>
            <a:endCxn id="4" idx="3"/>
          </p:cNvCxnSpPr>
          <p:nvPr/>
        </p:nvCxnSpPr>
        <p:spPr>
          <a:xfrm flipV="1">
            <a:off x="3581400" y="1493861"/>
            <a:ext cx="987402" cy="351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" idx="1"/>
            <a:endCxn id="6" idx="3"/>
          </p:cNvCxnSpPr>
          <p:nvPr/>
        </p:nvCxnSpPr>
        <p:spPr>
          <a:xfrm>
            <a:off x="6153127" y="1493862"/>
            <a:ext cx="423146" cy="17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4" grpId="1" animBg="1"/>
      <p:bldP spid="6" grpId="0" animBg="1"/>
      <p:bldP spid="6" grpId="1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94B67A7B-52B0-4CC1-9B51-9BD271711206}" type="slidenum">
              <a:rPr/>
              <a:pPr>
                <a:defRPr/>
              </a:pPr>
              <a:t>75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Pattern of Function Calls</a:t>
            </a:r>
          </a:p>
        </p:txBody>
      </p:sp>
      <p:sp>
        <p:nvSpPr>
          <p:cNvPr id="100357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2260600" y="1600200"/>
            <a:ext cx="7416800" cy="15684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800" dirty="0">
                <a:solidFill>
                  <a:srgbClr val="0000FF"/>
                </a:solidFill>
                <a:ea typeface="Microsoft YaHei"/>
              </a:rPr>
              <a:t>Last in First Out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800" dirty="0">
                <a:ea typeface="Microsoft YaHei"/>
              </a:rPr>
              <a:t>   Use a </a:t>
            </a:r>
            <a:r>
              <a:rPr lang="en-US" sz="2800" dirty="0">
                <a:solidFill>
                  <a:srgbClr val="0000FF"/>
                </a:solidFill>
                <a:ea typeface="Microsoft YaHei"/>
              </a:rPr>
              <a:t>stack</a:t>
            </a:r>
            <a:r>
              <a:rPr lang="en-US" sz="2800" dirty="0">
                <a:ea typeface="Microsoft YaHei"/>
              </a:rPr>
              <a:t> to store activation blocks</a:t>
            </a:r>
          </a:p>
        </p:txBody>
      </p:sp>
      <p:pic>
        <p:nvPicPr>
          <p:cNvPr id="10035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1944688"/>
            <a:ext cx="94773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59" name="Group 4"/>
          <p:cNvGrpSpPr>
            <a:grpSpLocks noChangeAspect="1"/>
          </p:cNvGrpSpPr>
          <p:nvPr/>
        </p:nvGrpSpPr>
        <p:grpSpPr bwMode="auto">
          <a:xfrm>
            <a:off x="3429001" y="2871788"/>
            <a:ext cx="5532437" cy="3757613"/>
            <a:chOff x="1392" y="1680"/>
            <a:chExt cx="3485" cy="2367"/>
          </a:xfrm>
        </p:grpSpPr>
        <p:sp>
          <p:nvSpPr>
            <p:cNvPr id="1003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92" y="1680"/>
              <a:ext cx="3485" cy="2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61" name="Line 5"/>
            <p:cNvSpPr>
              <a:spLocks noChangeShapeType="1"/>
            </p:cNvSpPr>
            <p:nvPr/>
          </p:nvSpPr>
          <p:spPr bwMode="auto">
            <a:xfrm>
              <a:off x="1623" y="2011"/>
              <a:ext cx="3160" cy="0"/>
            </a:xfrm>
            <a:prstGeom prst="line">
              <a:avLst/>
            </a:prstGeom>
            <a:noFill/>
            <a:ln w="3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62" name="Rectangle 6"/>
            <p:cNvSpPr>
              <a:spLocks noChangeArrowheads="1"/>
            </p:cNvSpPr>
            <p:nvPr/>
          </p:nvSpPr>
          <p:spPr bwMode="auto">
            <a:xfrm>
              <a:off x="2792" y="1741"/>
              <a:ext cx="50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900" dirty="0">
                  <a:solidFill>
                    <a:srgbClr val="000000"/>
                  </a:solidFill>
                  <a:latin typeface="Bitstream Vera Sans"/>
                </a:rPr>
                <a:t>Stack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0363" name="Rectangle 7"/>
            <p:cNvSpPr>
              <a:spLocks noChangeArrowheads="1"/>
            </p:cNvSpPr>
            <p:nvPr/>
          </p:nvSpPr>
          <p:spPr bwMode="auto">
            <a:xfrm>
              <a:off x="1632" y="2068"/>
              <a:ext cx="664" cy="532"/>
            </a:xfrm>
            <a:prstGeom prst="rect">
              <a:avLst/>
            </a:prstGeom>
            <a:solidFill>
              <a:srgbClr val="FFE6D5"/>
            </a:solidFill>
            <a:ln w="1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64" name="Rectangle 8"/>
            <p:cNvSpPr>
              <a:spLocks noChangeArrowheads="1"/>
            </p:cNvSpPr>
            <p:nvPr/>
          </p:nvSpPr>
          <p:spPr bwMode="auto">
            <a:xfrm>
              <a:off x="1791" y="2084"/>
              <a:ext cx="23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Bitstream Vera Sans"/>
                </a:rPr>
                <a:t>foo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0365" name="Rectangle 9"/>
            <p:cNvSpPr>
              <a:spLocks noChangeArrowheads="1"/>
            </p:cNvSpPr>
            <p:nvPr/>
          </p:nvSpPr>
          <p:spPr bwMode="auto">
            <a:xfrm>
              <a:off x="2464" y="2060"/>
              <a:ext cx="664" cy="532"/>
            </a:xfrm>
            <a:prstGeom prst="rect">
              <a:avLst/>
            </a:prstGeom>
            <a:solidFill>
              <a:srgbClr val="FFE6D5"/>
            </a:solidFill>
            <a:ln w="1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66" name="Rectangle 10"/>
            <p:cNvSpPr>
              <a:spLocks noChangeArrowheads="1"/>
            </p:cNvSpPr>
            <p:nvPr/>
          </p:nvSpPr>
          <p:spPr bwMode="auto">
            <a:xfrm>
              <a:off x="2622" y="2076"/>
              <a:ext cx="23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Bitstream Vera Sans"/>
                </a:rPr>
                <a:t>foo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0367" name="Rectangle 11"/>
            <p:cNvSpPr>
              <a:spLocks noChangeArrowheads="1"/>
            </p:cNvSpPr>
            <p:nvPr/>
          </p:nvSpPr>
          <p:spPr bwMode="auto">
            <a:xfrm>
              <a:off x="2464" y="2587"/>
              <a:ext cx="664" cy="532"/>
            </a:xfrm>
            <a:prstGeom prst="rect">
              <a:avLst/>
            </a:prstGeom>
            <a:solidFill>
              <a:srgbClr val="FFE6D5"/>
            </a:solidFill>
            <a:ln w="1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68" name="Rectangle 12"/>
            <p:cNvSpPr>
              <a:spLocks noChangeArrowheads="1"/>
            </p:cNvSpPr>
            <p:nvPr/>
          </p:nvSpPr>
          <p:spPr bwMode="auto">
            <a:xfrm>
              <a:off x="2524" y="2621"/>
              <a:ext cx="4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itstream Vera Sans"/>
                </a:rPr>
                <a:t>foobar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0369" name="Rectangle 13"/>
            <p:cNvSpPr>
              <a:spLocks noChangeArrowheads="1"/>
            </p:cNvSpPr>
            <p:nvPr/>
          </p:nvSpPr>
          <p:spPr bwMode="auto">
            <a:xfrm>
              <a:off x="3329" y="2055"/>
              <a:ext cx="664" cy="532"/>
            </a:xfrm>
            <a:prstGeom prst="rect">
              <a:avLst/>
            </a:prstGeom>
            <a:solidFill>
              <a:srgbClr val="FFE6D5"/>
            </a:solidFill>
            <a:ln w="1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70" name="Rectangle 14"/>
            <p:cNvSpPr>
              <a:spLocks noChangeArrowheads="1"/>
            </p:cNvSpPr>
            <p:nvPr/>
          </p:nvSpPr>
          <p:spPr bwMode="auto">
            <a:xfrm>
              <a:off x="3487" y="2071"/>
              <a:ext cx="23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Bitstream Vera Sans"/>
                </a:rPr>
                <a:t>foo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0371" name="Rectangle 15"/>
            <p:cNvSpPr>
              <a:spLocks noChangeArrowheads="1"/>
            </p:cNvSpPr>
            <p:nvPr/>
          </p:nvSpPr>
          <p:spPr bwMode="auto">
            <a:xfrm>
              <a:off x="3329" y="2582"/>
              <a:ext cx="664" cy="532"/>
            </a:xfrm>
            <a:prstGeom prst="rect">
              <a:avLst/>
            </a:prstGeom>
            <a:solidFill>
              <a:srgbClr val="FFE6D5"/>
            </a:solidFill>
            <a:ln w="1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72" name="Rectangle 16"/>
            <p:cNvSpPr>
              <a:spLocks noChangeArrowheads="1"/>
            </p:cNvSpPr>
            <p:nvPr/>
          </p:nvSpPr>
          <p:spPr bwMode="auto">
            <a:xfrm>
              <a:off x="3390" y="2616"/>
              <a:ext cx="4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itstream Vera Sans"/>
                </a:rPr>
                <a:t>foobar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0373" name="Rectangle 17"/>
            <p:cNvSpPr>
              <a:spLocks noChangeArrowheads="1"/>
            </p:cNvSpPr>
            <p:nvPr/>
          </p:nvSpPr>
          <p:spPr bwMode="auto">
            <a:xfrm>
              <a:off x="3329" y="3114"/>
              <a:ext cx="664" cy="532"/>
            </a:xfrm>
            <a:prstGeom prst="rect">
              <a:avLst/>
            </a:prstGeom>
            <a:solidFill>
              <a:srgbClr val="FFE6D5"/>
            </a:solidFill>
            <a:ln w="1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74" name="Rectangle 18"/>
            <p:cNvSpPr>
              <a:spLocks noChangeArrowheads="1"/>
            </p:cNvSpPr>
            <p:nvPr/>
          </p:nvSpPr>
          <p:spPr bwMode="auto">
            <a:xfrm>
              <a:off x="3345" y="3169"/>
              <a:ext cx="52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Bitstream Vera Sans"/>
                </a:rPr>
                <a:t>foobarbar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0375" name="Rectangle 19"/>
            <p:cNvSpPr>
              <a:spLocks noChangeArrowheads="1"/>
            </p:cNvSpPr>
            <p:nvPr/>
          </p:nvSpPr>
          <p:spPr bwMode="auto">
            <a:xfrm>
              <a:off x="4143" y="2060"/>
              <a:ext cx="664" cy="532"/>
            </a:xfrm>
            <a:prstGeom prst="rect">
              <a:avLst/>
            </a:prstGeom>
            <a:solidFill>
              <a:srgbClr val="FFE6D5"/>
            </a:solidFill>
            <a:ln w="1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76" name="Rectangle 20"/>
            <p:cNvSpPr>
              <a:spLocks noChangeArrowheads="1"/>
            </p:cNvSpPr>
            <p:nvPr/>
          </p:nvSpPr>
          <p:spPr bwMode="auto">
            <a:xfrm>
              <a:off x="4302" y="2076"/>
              <a:ext cx="23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Bitstream Vera Sans"/>
                </a:rPr>
                <a:t>foo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0377" name="Rectangle 21"/>
            <p:cNvSpPr>
              <a:spLocks noChangeArrowheads="1"/>
            </p:cNvSpPr>
            <p:nvPr/>
          </p:nvSpPr>
          <p:spPr bwMode="auto">
            <a:xfrm>
              <a:off x="4143" y="2587"/>
              <a:ext cx="664" cy="532"/>
            </a:xfrm>
            <a:prstGeom prst="rect">
              <a:avLst/>
            </a:prstGeom>
            <a:solidFill>
              <a:srgbClr val="FFE6D5"/>
            </a:solidFill>
            <a:ln w="1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78" name="Rectangle 22"/>
            <p:cNvSpPr>
              <a:spLocks noChangeArrowheads="1"/>
            </p:cNvSpPr>
            <p:nvPr/>
          </p:nvSpPr>
          <p:spPr bwMode="auto">
            <a:xfrm>
              <a:off x="4203" y="2621"/>
              <a:ext cx="4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Bitstream Vera Sans"/>
                </a:rPr>
                <a:t>foobar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0379" name="Line 23"/>
            <p:cNvSpPr>
              <a:spLocks noChangeShapeType="1"/>
            </p:cNvSpPr>
            <p:nvPr/>
          </p:nvSpPr>
          <p:spPr bwMode="auto">
            <a:xfrm>
              <a:off x="1468" y="2151"/>
              <a:ext cx="0" cy="1343"/>
            </a:xfrm>
            <a:prstGeom prst="line">
              <a:avLst/>
            </a:prstGeom>
            <a:noFill/>
            <a:ln w="11">
              <a:solidFill>
                <a:srgbClr val="0A19E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80" name="Freeform 24"/>
            <p:cNvSpPr>
              <a:spLocks/>
            </p:cNvSpPr>
            <p:nvPr/>
          </p:nvSpPr>
          <p:spPr bwMode="auto">
            <a:xfrm>
              <a:off x="1421" y="3332"/>
              <a:ext cx="93" cy="162"/>
            </a:xfrm>
            <a:custGeom>
              <a:avLst/>
              <a:gdLst>
                <a:gd name="T0" fmla="*/ 47 w 93"/>
                <a:gd name="T1" fmla="*/ 46 h 162"/>
                <a:gd name="T2" fmla="*/ 0 w 93"/>
                <a:gd name="T3" fmla="*/ 0 h 162"/>
                <a:gd name="T4" fmla="*/ 47 w 93"/>
                <a:gd name="T5" fmla="*/ 162 h 162"/>
                <a:gd name="T6" fmla="*/ 93 w 93"/>
                <a:gd name="T7" fmla="*/ 0 h 162"/>
                <a:gd name="T8" fmla="*/ 47 w 93"/>
                <a:gd name="T9" fmla="*/ 46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162">
                  <a:moveTo>
                    <a:pt x="47" y="46"/>
                  </a:moveTo>
                  <a:lnTo>
                    <a:pt x="0" y="0"/>
                  </a:lnTo>
                  <a:lnTo>
                    <a:pt x="47" y="162"/>
                  </a:lnTo>
                  <a:lnTo>
                    <a:pt x="93" y="0"/>
                  </a:lnTo>
                  <a:lnTo>
                    <a:pt x="47" y="46"/>
                  </a:lnTo>
                  <a:close/>
                </a:path>
              </a:pathLst>
            </a:custGeom>
            <a:solidFill>
              <a:srgbClr val="000000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81" name="Rectangle 25"/>
            <p:cNvSpPr>
              <a:spLocks noChangeArrowheads="1"/>
            </p:cNvSpPr>
            <p:nvPr/>
          </p:nvSpPr>
          <p:spPr bwMode="auto">
            <a:xfrm>
              <a:off x="1762" y="3789"/>
              <a:ext cx="22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Bitstream Vera Sans"/>
                </a:rPr>
                <a:t>(a)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0382" name="Rectangle 26"/>
            <p:cNvSpPr>
              <a:spLocks noChangeArrowheads="1"/>
            </p:cNvSpPr>
            <p:nvPr/>
          </p:nvSpPr>
          <p:spPr bwMode="auto">
            <a:xfrm>
              <a:off x="2674" y="3787"/>
              <a:ext cx="2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Bitstream Vera Sans"/>
                </a:rPr>
                <a:t>(b)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0383" name="Rectangle 27"/>
            <p:cNvSpPr>
              <a:spLocks noChangeArrowheads="1"/>
            </p:cNvSpPr>
            <p:nvPr/>
          </p:nvSpPr>
          <p:spPr bwMode="auto">
            <a:xfrm>
              <a:off x="3540" y="3794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Bitstream Vera Sans"/>
                </a:rPr>
                <a:t>(c)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0384" name="Rectangle 28"/>
            <p:cNvSpPr>
              <a:spLocks noChangeArrowheads="1"/>
            </p:cNvSpPr>
            <p:nvPr/>
          </p:nvSpPr>
          <p:spPr bwMode="auto">
            <a:xfrm>
              <a:off x="4400" y="3794"/>
              <a:ext cx="2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Bitstream Vera Sans"/>
                </a:rPr>
                <a:t>(d)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E0507936-5021-45EF-84DC-C3A0F423C8D3}" type="slidenum">
              <a:rPr/>
              <a:pPr>
                <a:defRPr/>
              </a:pPr>
              <a:t>76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206376"/>
            <a:ext cx="87630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Working with the Stack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2171700" y="1447801"/>
            <a:ext cx="85725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>
                <a:ea typeface="Microsoft YaHei"/>
              </a:rPr>
              <a:t>Allocate a part of the memory to </a:t>
            </a:r>
            <a:r>
              <a:rPr lang="en-US" sz="2400" dirty="0">
                <a:solidFill>
                  <a:srgbClr val="008000"/>
                </a:solidFill>
                <a:ea typeface="Microsoft YaHei"/>
              </a:rPr>
              <a:t>save the stack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>
                <a:ea typeface="Microsoft YaHei"/>
              </a:rPr>
              <a:t>Traditionally </a:t>
            </a:r>
            <a:r>
              <a:rPr lang="en-US" sz="2400" dirty="0">
                <a:solidFill>
                  <a:srgbClr val="0000FF"/>
                </a:solidFill>
                <a:ea typeface="Microsoft YaHei"/>
              </a:rPr>
              <a:t>stacks</a:t>
            </a:r>
            <a:r>
              <a:rPr lang="en-US" sz="2400" dirty="0">
                <a:ea typeface="Microsoft YaHei"/>
              </a:rPr>
              <a:t> are downward growing.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1800" dirty="0">
                <a:ea typeface="Microsoft YaHei"/>
              </a:rPr>
              <a:t>The first activation block starts at the </a:t>
            </a:r>
            <a:r>
              <a:rPr lang="en-US" sz="1800" dirty="0">
                <a:solidFill>
                  <a:srgbClr val="FF0000"/>
                </a:solidFill>
                <a:ea typeface="Microsoft YaHei"/>
              </a:rPr>
              <a:t>highest address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1800" dirty="0">
                <a:ea typeface="Microsoft YaHei"/>
              </a:rPr>
              <a:t>Subsequent activation blocks are</a:t>
            </a:r>
            <a:r>
              <a:rPr lang="en-US" sz="1800" dirty="0">
                <a:solidFill>
                  <a:srgbClr val="008000"/>
                </a:solidFill>
                <a:ea typeface="Microsoft YaHei"/>
              </a:rPr>
              <a:t> allocated lower addresses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>
                <a:ea typeface="Microsoft YaHei"/>
              </a:rPr>
              <a:t>The </a:t>
            </a:r>
            <a:r>
              <a:rPr lang="en-US" sz="2400" dirty="0">
                <a:solidFill>
                  <a:srgbClr val="0000FF"/>
                </a:solidFill>
                <a:ea typeface="Microsoft YaHei"/>
              </a:rPr>
              <a:t>stack pointer register (</a:t>
            </a:r>
            <a:r>
              <a:rPr lang="en-US" sz="2400" dirty="0" err="1">
                <a:solidFill>
                  <a:srgbClr val="0000FF"/>
                </a:solidFill>
                <a:ea typeface="Microsoft YaHei"/>
              </a:rPr>
              <a:t>sp</a:t>
            </a:r>
            <a:r>
              <a:rPr lang="en-US" sz="2400" dirty="0">
                <a:solidFill>
                  <a:srgbClr val="0000FF"/>
                </a:solidFill>
                <a:ea typeface="Microsoft YaHei"/>
              </a:rPr>
              <a:t>  (14))</a:t>
            </a:r>
            <a:r>
              <a:rPr lang="en-US" sz="2400" dirty="0">
                <a:ea typeface="Microsoft YaHei"/>
              </a:rPr>
              <a:t> points to the beginning of an activation block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>
                <a:ea typeface="Microsoft YaHei"/>
              </a:rPr>
              <a:t>Allocating an activation block :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 err="1">
                <a:ea typeface="Microsoft YaHei"/>
              </a:rPr>
              <a:t>sp</a:t>
            </a:r>
            <a:r>
              <a:rPr lang="en-US" sz="2400" dirty="0">
                <a:ea typeface="Microsoft YaHei"/>
              </a:rPr>
              <a:t> ← </a:t>
            </a:r>
            <a:r>
              <a:rPr lang="en-US" sz="2400" dirty="0" err="1">
                <a:ea typeface="Microsoft YaHei"/>
              </a:rPr>
              <a:t>sp</a:t>
            </a:r>
            <a:r>
              <a:rPr lang="en-US" sz="2400" dirty="0">
                <a:ea typeface="Microsoft YaHei"/>
              </a:rPr>
              <a:t> - &lt;constant&gt;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>
                <a:ea typeface="Microsoft YaHei"/>
              </a:rPr>
              <a:t>De-allocating an activation block :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 err="1">
                <a:ea typeface="Microsoft YaHei"/>
              </a:rPr>
              <a:t>sp</a:t>
            </a:r>
            <a:r>
              <a:rPr lang="en-US" sz="2400" dirty="0">
                <a:ea typeface="Microsoft YaHei"/>
              </a:rPr>
              <a:t> ← </a:t>
            </a:r>
            <a:r>
              <a:rPr lang="en-US" sz="2400" dirty="0" err="1">
                <a:ea typeface="Microsoft YaHei"/>
              </a:rPr>
              <a:t>sp</a:t>
            </a:r>
            <a:r>
              <a:rPr lang="en-US" sz="2400" dirty="0">
                <a:ea typeface="Microsoft YaHei"/>
              </a:rPr>
              <a:t> + &lt;constant&gt;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A189CBA9-1203-4C59-8160-876FE09D9E5B}" type="slidenum">
              <a:rPr/>
              <a:pPr>
                <a:defRPr/>
              </a:pPr>
              <a:t>77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2286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schemeClr val="tx1"/>
                </a:solidFill>
              </a:rPr>
              <a:t>What</a:t>
            </a:r>
            <a:r>
              <a:rPr lang="fr-FR" dirty="0">
                <a:solidFill>
                  <a:schemeClr val="tx1"/>
                </a:solidFill>
              </a:rPr>
              <a:t> has the Stack </a:t>
            </a:r>
            <a:r>
              <a:rPr lang="fr-FR" dirty="0" err="1">
                <a:solidFill>
                  <a:schemeClr val="tx1"/>
                </a:solidFill>
              </a:rPr>
              <a:t>Solved</a:t>
            </a:r>
            <a:r>
              <a:rPr lang="fr-FR" dirty="0">
                <a:solidFill>
                  <a:schemeClr val="tx1"/>
                </a:solidFill>
              </a:rPr>
              <a:t> ?</a:t>
            </a:r>
          </a:p>
        </p:txBody>
      </p:sp>
      <p:sp>
        <p:nvSpPr>
          <p:cNvPr id="102405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600201"/>
            <a:ext cx="85725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0000FF"/>
                </a:solidFill>
                <a:ea typeface="Microsoft YaHei"/>
              </a:rPr>
              <a:t>Space problem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Pass as many parameters as required in the activation block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0000FF"/>
                </a:solidFill>
                <a:ea typeface="Microsoft YaHei"/>
              </a:rPr>
              <a:t>Overwrite problem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Solved by activation blocks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0000FF"/>
                </a:solidFill>
                <a:ea typeface="Microsoft YaHei"/>
              </a:rPr>
              <a:t>Management of activation blocks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Solved by the notion of the stack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008000"/>
                </a:solidFill>
                <a:ea typeface="Microsoft YaHei"/>
              </a:rPr>
              <a:t>The stack needs to primarily be managed in software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736635B3-4E89-4DD9-B473-230BAB315618}" type="slidenum">
              <a:rPr/>
              <a:pPr>
                <a:defRPr/>
              </a:pPr>
              <a:t>78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282576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call and </a:t>
            </a:r>
            <a:r>
              <a:rPr lang="fr-FR" dirty="0" err="1">
                <a:solidFill>
                  <a:schemeClr val="tx1"/>
                </a:solidFill>
              </a:rPr>
              <a:t>ret</a:t>
            </a:r>
            <a:r>
              <a:rPr lang="fr-FR" dirty="0">
                <a:solidFill>
                  <a:schemeClr val="tx1"/>
                </a:solidFill>
              </a:rPr>
              <a:t> instructions</a:t>
            </a:r>
          </a:p>
        </p:txBody>
      </p:sp>
      <p:sp>
        <p:nvSpPr>
          <p:cNvPr id="103429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81424" y="3237079"/>
            <a:ext cx="8481776" cy="30305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 err="1">
                <a:solidFill>
                  <a:srgbClr val="FF0000"/>
                </a:solidFill>
                <a:ea typeface="Microsoft YaHei"/>
              </a:rPr>
              <a:t>ra</a:t>
            </a:r>
            <a:r>
              <a:rPr lang="en-US" dirty="0">
                <a:solidFill>
                  <a:srgbClr val="0000FF"/>
                </a:solidFill>
                <a:ea typeface="Microsoft YaHei"/>
              </a:rPr>
              <a:t> </a:t>
            </a:r>
            <a:r>
              <a:rPr lang="en-US" dirty="0">
                <a:solidFill>
                  <a:schemeClr val="tx1"/>
                </a:solidFill>
                <a:ea typeface="Microsoft YaHei"/>
              </a:rPr>
              <a:t>(or r15) </a:t>
            </a:r>
            <a:r>
              <a:rPr lang="en-US" dirty="0">
                <a:solidFill>
                  <a:schemeClr val="tx1"/>
                </a:solidFill>
                <a:ea typeface="Microsoft YaHei"/>
                <a:sym typeface="Wingdings" panose="05000000000000000000" pitchFamily="2" charset="2"/>
              </a:rPr>
              <a:t> return address register</a:t>
            </a:r>
            <a:endParaRPr lang="en-US" dirty="0">
              <a:solidFill>
                <a:schemeClr val="tx1"/>
              </a:solidFill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solidFill>
                  <a:srgbClr val="0000FF"/>
                </a:solidFill>
                <a:ea typeface="Microsoft YaHei"/>
              </a:rPr>
              <a:t>call</a:t>
            </a:r>
            <a:r>
              <a:rPr lang="en-US" dirty="0">
                <a:ea typeface="Microsoft YaHei"/>
              </a:rPr>
              <a:t> instruction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Puts </a:t>
            </a:r>
            <a:r>
              <a:rPr lang="en-US" sz="2400" i="1" dirty="0">
                <a:solidFill>
                  <a:srgbClr val="B84700"/>
                </a:solidFill>
                <a:ea typeface="Microsoft YaHei"/>
              </a:rPr>
              <a:t>pc + 4</a:t>
            </a:r>
            <a:r>
              <a:rPr lang="en-US" sz="2400" dirty="0">
                <a:ea typeface="Microsoft YaHei"/>
              </a:rPr>
              <a:t> in </a:t>
            </a:r>
            <a:r>
              <a:rPr lang="en-US" sz="2400" dirty="0" err="1">
                <a:solidFill>
                  <a:srgbClr val="2323DC"/>
                </a:solidFill>
                <a:ea typeface="Microsoft YaHei"/>
              </a:rPr>
              <a:t>ra</a:t>
            </a:r>
            <a:r>
              <a:rPr lang="en-US" sz="2400" dirty="0">
                <a:ea typeface="Microsoft YaHei"/>
              </a:rPr>
              <a:t>, and jumps to the function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solidFill>
                  <a:srgbClr val="2300DC"/>
                </a:solidFill>
                <a:ea typeface="Microsoft YaHei"/>
              </a:rPr>
              <a:t>ret</a:t>
            </a:r>
            <a:r>
              <a:rPr lang="en-US" dirty="0">
                <a:ea typeface="Microsoft YaHei"/>
              </a:rPr>
              <a:t> instruction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Puts </a:t>
            </a:r>
            <a:r>
              <a:rPr lang="en-US" sz="2400" i="1" dirty="0" err="1">
                <a:solidFill>
                  <a:srgbClr val="0000FF"/>
                </a:solidFill>
                <a:ea typeface="Microsoft YaHei"/>
              </a:rPr>
              <a:t>ra</a:t>
            </a:r>
            <a:r>
              <a:rPr lang="en-US" sz="2400" dirty="0">
                <a:ea typeface="Microsoft YaHei"/>
              </a:rPr>
              <a:t> in </a:t>
            </a:r>
            <a:r>
              <a:rPr lang="en-US" sz="2400" i="1" dirty="0">
                <a:solidFill>
                  <a:srgbClr val="DC2300"/>
                </a:solidFill>
                <a:ea typeface="Microsoft YaHei"/>
              </a:rPr>
              <a:t>pc</a:t>
            </a:r>
          </a:p>
        </p:txBody>
      </p:sp>
      <p:sp>
        <p:nvSpPr>
          <p:cNvPr id="11271" name="AutoShape 38"/>
          <p:cNvSpPr>
            <a:spLocks noChangeAspect="1" noChangeArrowheads="1" noTextEdit="1"/>
          </p:cNvSpPr>
          <p:nvPr/>
        </p:nvSpPr>
        <p:spPr bwMode="auto">
          <a:xfrm>
            <a:off x="3276600" y="1734940"/>
            <a:ext cx="59436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Line 40"/>
          <p:cNvSpPr>
            <a:spLocks noChangeShapeType="1"/>
          </p:cNvSpPr>
          <p:nvPr/>
        </p:nvSpPr>
        <p:spPr bwMode="auto">
          <a:xfrm>
            <a:off x="3538539" y="1854200"/>
            <a:ext cx="5864225" cy="0"/>
          </a:xfrm>
          <a:prstGeom prst="line">
            <a:avLst/>
          </a:prstGeom>
          <a:noFill/>
          <a:ln w="11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3" name="Line 41"/>
          <p:cNvSpPr>
            <a:spLocks noChangeShapeType="1"/>
          </p:cNvSpPr>
          <p:nvPr/>
        </p:nvSpPr>
        <p:spPr bwMode="auto">
          <a:xfrm flipV="1">
            <a:off x="3589338" y="1871664"/>
            <a:ext cx="0" cy="303213"/>
          </a:xfrm>
          <a:prstGeom prst="line">
            <a:avLst/>
          </a:prstGeom>
          <a:noFill/>
          <a:ln w="11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Rectangle 42"/>
          <p:cNvSpPr>
            <a:spLocks noChangeArrowheads="1"/>
          </p:cNvSpPr>
          <p:nvPr/>
        </p:nvSpPr>
        <p:spPr bwMode="auto">
          <a:xfrm>
            <a:off x="3741739" y="1854201"/>
            <a:ext cx="838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1A1B1C"/>
                </a:solidFill>
                <a:latin typeface="Times New Roman" pitchFamily="18" charset="0"/>
              </a:rPr>
              <a:t>call .foo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1275" name="Line 43"/>
          <p:cNvSpPr>
            <a:spLocks noChangeShapeType="1"/>
          </p:cNvSpPr>
          <p:nvPr/>
        </p:nvSpPr>
        <p:spPr bwMode="auto">
          <a:xfrm flipV="1">
            <a:off x="4873625" y="1871664"/>
            <a:ext cx="0" cy="303213"/>
          </a:xfrm>
          <a:prstGeom prst="line">
            <a:avLst/>
          </a:prstGeom>
          <a:noFill/>
          <a:ln w="11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6" name="Line 44"/>
          <p:cNvSpPr>
            <a:spLocks noChangeShapeType="1"/>
          </p:cNvSpPr>
          <p:nvPr/>
        </p:nvSpPr>
        <p:spPr bwMode="auto">
          <a:xfrm>
            <a:off x="3538539" y="2174875"/>
            <a:ext cx="5864225" cy="0"/>
          </a:xfrm>
          <a:prstGeom prst="line">
            <a:avLst/>
          </a:prstGeom>
          <a:noFill/>
          <a:ln w="11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7" name="Line 45"/>
          <p:cNvSpPr>
            <a:spLocks noChangeShapeType="1"/>
          </p:cNvSpPr>
          <p:nvPr/>
        </p:nvSpPr>
        <p:spPr bwMode="auto">
          <a:xfrm flipV="1">
            <a:off x="9402763" y="1871664"/>
            <a:ext cx="0" cy="303213"/>
          </a:xfrm>
          <a:prstGeom prst="line">
            <a:avLst/>
          </a:prstGeom>
          <a:noFill/>
          <a:ln w="11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8" name="Line 46"/>
          <p:cNvSpPr>
            <a:spLocks noChangeShapeType="1"/>
          </p:cNvSpPr>
          <p:nvPr/>
        </p:nvSpPr>
        <p:spPr bwMode="auto">
          <a:xfrm flipV="1">
            <a:off x="9336088" y="1871664"/>
            <a:ext cx="0" cy="303213"/>
          </a:xfrm>
          <a:prstGeom prst="line">
            <a:avLst/>
          </a:prstGeom>
          <a:noFill/>
          <a:ln w="11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9" name="Line 47"/>
          <p:cNvSpPr>
            <a:spLocks noChangeShapeType="1"/>
          </p:cNvSpPr>
          <p:nvPr/>
        </p:nvSpPr>
        <p:spPr bwMode="auto">
          <a:xfrm flipV="1">
            <a:off x="3589338" y="2174875"/>
            <a:ext cx="0" cy="304800"/>
          </a:xfrm>
          <a:prstGeom prst="line">
            <a:avLst/>
          </a:prstGeom>
          <a:noFill/>
          <a:ln w="11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0" name="Rectangle 48"/>
          <p:cNvSpPr>
            <a:spLocks noChangeArrowheads="1"/>
          </p:cNvSpPr>
          <p:nvPr/>
        </p:nvSpPr>
        <p:spPr bwMode="auto">
          <a:xfrm>
            <a:off x="3741738" y="2176464"/>
            <a:ext cx="269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1A1B1C"/>
                </a:solidFill>
                <a:latin typeface="Times New Roman" pitchFamily="18" charset="0"/>
              </a:rPr>
              <a:t>ret</a:t>
            </a:r>
            <a:endParaRPr lang="en-US">
              <a:latin typeface="Arial" pitchFamily="34" charset="0"/>
            </a:endParaRPr>
          </a:p>
        </p:txBody>
      </p:sp>
      <p:sp>
        <p:nvSpPr>
          <p:cNvPr id="11281" name="Line 49"/>
          <p:cNvSpPr>
            <a:spLocks noChangeShapeType="1"/>
          </p:cNvSpPr>
          <p:nvPr/>
        </p:nvSpPr>
        <p:spPr bwMode="auto">
          <a:xfrm flipV="1">
            <a:off x="4873625" y="2174875"/>
            <a:ext cx="0" cy="304800"/>
          </a:xfrm>
          <a:prstGeom prst="line">
            <a:avLst/>
          </a:prstGeom>
          <a:noFill/>
          <a:ln w="11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2" name="Line 50"/>
          <p:cNvSpPr>
            <a:spLocks noChangeShapeType="1"/>
          </p:cNvSpPr>
          <p:nvPr/>
        </p:nvSpPr>
        <p:spPr bwMode="auto">
          <a:xfrm>
            <a:off x="3538539" y="2547938"/>
            <a:ext cx="5864225" cy="0"/>
          </a:xfrm>
          <a:prstGeom prst="line">
            <a:avLst/>
          </a:prstGeom>
          <a:noFill/>
          <a:ln w="11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3" name="Line 51"/>
          <p:cNvSpPr>
            <a:spLocks noChangeShapeType="1"/>
          </p:cNvSpPr>
          <p:nvPr/>
        </p:nvSpPr>
        <p:spPr bwMode="auto">
          <a:xfrm>
            <a:off x="3538539" y="2479675"/>
            <a:ext cx="5864225" cy="0"/>
          </a:xfrm>
          <a:prstGeom prst="line">
            <a:avLst/>
          </a:prstGeom>
          <a:noFill/>
          <a:ln w="11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4" name="Line 52"/>
          <p:cNvSpPr>
            <a:spLocks noChangeShapeType="1"/>
          </p:cNvSpPr>
          <p:nvPr/>
        </p:nvSpPr>
        <p:spPr bwMode="auto">
          <a:xfrm flipV="1">
            <a:off x="9402763" y="2174875"/>
            <a:ext cx="0" cy="304800"/>
          </a:xfrm>
          <a:prstGeom prst="line">
            <a:avLst/>
          </a:prstGeom>
          <a:noFill/>
          <a:ln w="11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5" name="Line 53"/>
          <p:cNvSpPr>
            <a:spLocks noChangeShapeType="1"/>
          </p:cNvSpPr>
          <p:nvPr/>
        </p:nvSpPr>
        <p:spPr bwMode="auto">
          <a:xfrm flipV="1">
            <a:off x="9336088" y="2174875"/>
            <a:ext cx="0" cy="304800"/>
          </a:xfrm>
          <a:prstGeom prst="line">
            <a:avLst/>
          </a:prstGeom>
          <a:noFill/>
          <a:ln w="11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6" name="Line 54"/>
          <p:cNvSpPr>
            <a:spLocks noChangeShapeType="1"/>
          </p:cNvSpPr>
          <p:nvPr/>
        </p:nvSpPr>
        <p:spPr bwMode="auto">
          <a:xfrm flipV="1">
            <a:off x="3538538" y="1871664"/>
            <a:ext cx="0" cy="303213"/>
          </a:xfrm>
          <a:prstGeom prst="line">
            <a:avLst/>
          </a:prstGeom>
          <a:noFill/>
          <a:ln w="11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7" name="Line 55"/>
          <p:cNvSpPr>
            <a:spLocks noChangeShapeType="1"/>
          </p:cNvSpPr>
          <p:nvPr/>
        </p:nvSpPr>
        <p:spPr bwMode="auto">
          <a:xfrm flipV="1">
            <a:off x="3538538" y="2174875"/>
            <a:ext cx="0" cy="304800"/>
          </a:xfrm>
          <a:prstGeom prst="line">
            <a:avLst/>
          </a:prstGeom>
          <a:noFill/>
          <a:ln w="11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8" name="Line 56"/>
          <p:cNvSpPr>
            <a:spLocks noChangeShapeType="1"/>
          </p:cNvSpPr>
          <p:nvPr/>
        </p:nvSpPr>
        <p:spPr bwMode="auto">
          <a:xfrm>
            <a:off x="3538539" y="1785938"/>
            <a:ext cx="5864225" cy="0"/>
          </a:xfrm>
          <a:prstGeom prst="line">
            <a:avLst/>
          </a:prstGeom>
          <a:noFill/>
          <a:ln w="11" cap="flat">
            <a:solidFill>
              <a:srgbClr val="1A1B1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42"/>
          <p:cNvSpPr>
            <a:spLocks noChangeArrowheads="1"/>
          </p:cNvSpPr>
          <p:nvPr/>
        </p:nvSpPr>
        <p:spPr bwMode="auto">
          <a:xfrm>
            <a:off x="5029201" y="1845470"/>
            <a:ext cx="37303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← PC + 4 ; PC ← address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(.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foo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</p:txBody>
      </p:sp>
      <p:sp>
        <p:nvSpPr>
          <p:cNvPr id="61" name="Rectangle 48"/>
          <p:cNvSpPr>
            <a:spLocks noChangeArrowheads="1"/>
          </p:cNvSpPr>
          <p:nvPr/>
        </p:nvSpPr>
        <p:spPr bwMode="auto">
          <a:xfrm>
            <a:off x="5029201" y="2167733"/>
            <a:ext cx="9409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PC ←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ra</a:t>
            </a: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08963F6B-0D2E-448C-AFA6-A8C29E0A9400}" type="slidenum">
              <a:rPr/>
              <a:pPr>
                <a:defRPr/>
              </a:pPr>
              <a:t>79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Recursive Factorial Program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19802" y="2057401"/>
            <a:ext cx="2659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rgbClr val="1A1B1C"/>
                </a:solidFill>
                <a:effectLst/>
                <a:latin typeface="Courier New" pitchFamily="49" charset="0"/>
                <a:cs typeface="Courier New" pitchFamily="49" charset="0"/>
              </a:rPr>
              <a:t>C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278190" y="2395298"/>
            <a:ext cx="5713411" cy="2151701"/>
          </a:xfrm>
          <a:custGeom>
            <a:avLst/>
            <a:gdLst>
              <a:gd name="T0" fmla="*/ 256 w 490"/>
              <a:gd name="T1" fmla="*/ 0 h 137"/>
              <a:gd name="T2" fmla="*/ 490 w 490"/>
              <a:gd name="T3" fmla="*/ 0 h 137"/>
              <a:gd name="T4" fmla="*/ 490 w 490"/>
              <a:gd name="T5" fmla="*/ 137 h 137"/>
              <a:gd name="T6" fmla="*/ 0 w 490"/>
              <a:gd name="T7" fmla="*/ 137 h 137"/>
              <a:gd name="T8" fmla="*/ 0 w 490"/>
              <a:gd name="T9" fmla="*/ 0 h 137"/>
              <a:gd name="T10" fmla="*/ 234 w 490"/>
              <a:gd name="T11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0" h="137">
                <a:moveTo>
                  <a:pt x="256" y="0"/>
                </a:moveTo>
                <a:lnTo>
                  <a:pt x="490" y="0"/>
                </a:lnTo>
                <a:lnTo>
                  <a:pt x="490" y="137"/>
                </a:lnTo>
                <a:lnTo>
                  <a:pt x="0" y="137"/>
                </a:lnTo>
                <a:lnTo>
                  <a:pt x="0" y="0"/>
                </a:lnTo>
                <a:lnTo>
                  <a:pt x="234" y="0"/>
                </a:lnTo>
              </a:path>
            </a:pathLst>
          </a:custGeom>
          <a:noFill/>
          <a:ln w="6" cap="flat">
            <a:solidFill>
              <a:srgbClr val="2421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429001" y="2549843"/>
            <a:ext cx="5410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i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 factorial(</a:t>
            </a:r>
            <a:r>
              <a:rPr lang="en-US" i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tabLst>
                <a:tab pos="457200" algn="l"/>
              </a:tabLst>
            </a:pPr>
            <a:r>
              <a:rPr lang="en-US" i="1" dirty="0">
                <a:latin typeface="Courier New" pitchFamily="49" charset="0"/>
                <a:cs typeface="Courier New" pitchFamily="49" charset="0"/>
              </a:rPr>
              <a:t>	if (</a:t>
            </a:r>
            <a:r>
              <a:rPr lang="en-US" i="1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 &lt;= 1) return 1;</a:t>
            </a:r>
          </a:p>
          <a:p>
            <a:pPr>
              <a:tabLst>
                <a:tab pos="457200" algn="l"/>
              </a:tabLst>
            </a:pPr>
            <a:r>
              <a:rPr lang="en-US" i="1" dirty="0">
                <a:latin typeface="Courier New" pitchFamily="49" charset="0"/>
                <a:cs typeface="Courier New" pitchFamily="49" charset="0"/>
              </a:rPr>
              <a:t>	return </a:t>
            </a:r>
            <a:r>
              <a:rPr lang="en-US" i="1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 * factorial(</a:t>
            </a:r>
            <a:r>
              <a:rPr lang="en-US" i="1" dirty="0" err="1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 - 1);</a:t>
            </a:r>
          </a:p>
          <a:p>
            <a:pPr>
              <a:tabLst>
                <a:tab pos="457200" algn="l"/>
              </a:tabLst>
            </a:pPr>
            <a:r>
              <a:rPr lang="en-US" i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tabLst>
                <a:tab pos="457200" algn="l"/>
              </a:tabLst>
            </a:pPr>
            <a:r>
              <a:rPr lang="en-US" i="1" dirty="0">
                <a:latin typeface="Courier New" pitchFamily="49" charset="0"/>
                <a:cs typeface="Courier New" pitchFamily="49" charset="0"/>
              </a:rPr>
              <a:t>void main() {</a:t>
            </a:r>
          </a:p>
          <a:p>
            <a:pPr>
              <a:tabLst>
                <a:tab pos="457200" algn="l"/>
              </a:tabLst>
            </a:pPr>
            <a:r>
              <a:rPr lang="en-US" i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i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 result = factorial(10);</a:t>
            </a:r>
          </a:p>
          <a:p>
            <a:pPr>
              <a:tabLst>
                <a:tab pos="457200" algn="l"/>
              </a:tabLst>
            </a:pPr>
            <a:r>
              <a:rPr lang="en-US" i="1" dirty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A696469B-C345-4299-A4EA-7D7C9C36CEBA}" type="slidenum">
              <a:rPr/>
              <a:pPr>
                <a:defRPr/>
              </a:pPr>
              <a:t>8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524000" y="228601"/>
            <a:ext cx="9144000" cy="984885"/>
          </a:xfrm>
        </p:spPr>
        <p:txBody>
          <a:bodyPr vert="horz" wrap="square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sz="3200" dirty="0">
                <a:solidFill>
                  <a:schemeClr val="tx1"/>
                </a:solidFill>
              </a:rPr>
              <a:t>Machine Model – Von Neumann Machine                 </a:t>
            </a:r>
            <a:r>
              <a:rPr lang="fr-FR" sz="3200" dirty="0" err="1">
                <a:solidFill>
                  <a:schemeClr val="tx1"/>
                </a:solidFill>
              </a:rPr>
              <a:t>with</a:t>
            </a:r>
            <a:r>
              <a:rPr lang="fr-FR" sz="3200" dirty="0">
                <a:solidFill>
                  <a:schemeClr val="tx1"/>
                </a:solidFill>
              </a:rPr>
              <a:t>  </a:t>
            </a:r>
            <a:r>
              <a:rPr lang="fr-FR" sz="3200" dirty="0" err="1">
                <a:solidFill>
                  <a:schemeClr val="tx1"/>
                </a:solidFill>
              </a:rPr>
              <a:t>Registers</a:t>
            </a:r>
            <a:endParaRPr lang="fr-FR" sz="3200" dirty="0">
              <a:solidFill>
                <a:schemeClr val="tx1"/>
              </a:solidFill>
            </a:endParaRPr>
          </a:p>
        </p:txBody>
      </p:sp>
      <p:grpSp>
        <p:nvGrpSpPr>
          <p:cNvPr id="31749" name="Group 4"/>
          <p:cNvGrpSpPr>
            <a:grpSpLocks noChangeAspect="1"/>
          </p:cNvGrpSpPr>
          <p:nvPr/>
        </p:nvGrpSpPr>
        <p:grpSpPr bwMode="auto">
          <a:xfrm>
            <a:off x="2039937" y="2432050"/>
            <a:ext cx="8154252" cy="2673350"/>
            <a:chOff x="960" y="1200"/>
            <a:chExt cx="4418" cy="1684"/>
          </a:xfrm>
        </p:grpSpPr>
        <p:sp>
          <p:nvSpPr>
            <p:cNvPr id="31750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0" y="1269"/>
              <a:ext cx="4418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1" name="Rectangle 5"/>
            <p:cNvSpPr>
              <a:spLocks noChangeArrowheads="1"/>
            </p:cNvSpPr>
            <p:nvPr/>
          </p:nvSpPr>
          <p:spPr bwMode="auto">
            <a:xfrm>
              <a:off x="2191" y="1498"/>
              <a:ext cx="1965" cy="1339"/>
            </a:xfrm>
            <a:prstGeom prst="rect">
              <a:avLst/>
            </a:prstGeom>
            <a:solidFill>
              <a:srgbClr val="FFE6D5"/>
            </a:solidFill>
            <a:ln w="17">
              <a:solidFill>
                <a:srgbClr val="151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Rectangle 6"/>
            <p:cNvSpPr>
              <a:spLocks noChangeArrowheads="1"/>
            </p:cNvSpPr>
            <p:nvPr/>
          </p:nvSpPr>
          <p:spPr bwMode="auto">
            <a:xfrm>
              <a:off x="996" y="2234"/>
              <a:ext cx="695" cy="539"/>
            </a:xfrm>
            <a:prstGeom prst="rect">
              <a:avLst/>
            </a:prstGeom>
            <a:solidFill>
              <a:srgbClr val="D5F6FF"/>
            </a:solidFill>
            <a:ln w="11">
              <a:solidFill>
                <a:srgbClr val="151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3" name="Freeform 7"/>
            <p:cNvSpPr>
              <a:spLocks/>
            </p:cNvSpPr>
            <p:nvPr/>
          </p:nvSpPr>
          <p:spPr bwMode="auto">
            <a:xfrm>
              <a:off x="3123" y="2275"/>
              <a:ext cx="874" cy="424"/>
            </a:xfrm>
            <a:custGeom>
              <a:avLst/>
              <a:gdLst>
                <a:gd name="T0" fmla="*/ 212 w 1904"/>
                <a:gd name="T1" fmla="*/ 0 h 922"/>
                <a:gd name="T2" fmla="*/ 662 w 1904"/>
                <a:gd name="T3" fmla="*/ 0 h 922"/>
                <a:gd name="T4" fmla="*/ 874 w 1904"/>
                <a:gd name="T5" fmla="*/ 212 h 922"/>
                <a:gd name="T6" fmla="*/ 662 w 1904"/>
                <a:gd name="T7" fmla="*/ 424 h 922"/>
                <a:gd name="T8" fmla="*/ 212 w 1904"/>
                <a:gd name="T9" fmla="*/ 424 h 922"/>
                <a:gd name="T10" fmla="*/ 0 w 1904"/>
                <a:gd name="T11" fmla="*/ 212 h 922"/>
                <a:gd name="T12" fmla="*/ 212 w 1904"/>
                <a:gd name="T13" fmla="*/ 0 h 9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4" h="922">
                  <a:moveTo>
                    <a:pt x="461" y="0"/>
                  </a:moveTo>
                  <a:lnTo>
                    <a:pt x="1443" y="0"/>
                  </a:lnTo>
                  <a:cubicBezTo>
                    <a:pt x="1698" y="0"/>
                    <a:pt x="1904" y="206"/>
                    <a:pt x="1904" y="461"/>
                  </a:cubicBezTo>
                  <a:cubicBezTo>
                    <a:pt x="1904" y="717"/>
                    <a:pt x="1698" y="922"/>
                    <a:pt x="1443" y="922"/>
                  </a:cubicBezTo>
                  <a:lnTo>
                    <a:pt x="461" y="922"/>
                  </a:lnTo>
                  <a:cubicBezTo>
                    <a:pt x="206" y="922"/>
                    <a:pt x="0" y="717"/>
                    <a:pt x="0" y="461"/>
                  </a:cubicBezTo>
                  <a:cubicBezTo>
                    <a:pt x="0" y="206"/>
                    <a:pt x="206" y="0"/>
                    <a:pt x="461" y="0"/>
                  </a:cubicBezTo>
                  <a:close/>
                </a:path>
              </a:pathLst>
            </a:custGeom>
            <a:solidFill>
              <a:srgbClr val="F4D7E3"/>
            </a:solidFill>
            <a:ln w="11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Rectangle 8"/>
            <p:cNvSpPr>
              <a:spLocks noChangeArrowheads="1"/>
            </p:cNvSpPr>
            <p:nvPr/>
          </p:nvSpPr>
          <p:spPr bwMode="auto">
            <a:xfrm>
              <a:off x="2923" y="1200"/>
              <a:ext cx="32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Sans"/>
                </a:rPr>
                <a:t>CPU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1755" name="Rectangle 9"/>
            <p:cNvSpPr>
              <a:spLocks noChangeArrowheads="1"/>
            </p:cNvSpPr>
            <p:nvPr/>
          </p:nvSpPr>
          <p:spPr bwMode="auto">
            <a:xfrm>
              <a:off x="3220" y="2352"/>
              <a:ext cx="5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Sans"/>
                </a:rPr>
                <a:t>Control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1756" name="Freeform 10"/>
            <p:cNvSpPr>
              <a:spLocks/>
            </p:cNvSpPr>
            <p:nvPr/>
          </p:nvSpPr>
          <p:spPr bwMode="auto">
            <a:xfrm>
              <a:off x="3313" y="1768"/>
              <a:ext cx="482" cy="256"/>
            </a:xfrm>
            <a:custGeom>
              <a:avLst/>
              <a:gdLst>
                <a:gd name="T0" fmla="*/ 128 w 1051"/>
                <a:gd name="T1" fmla="*/ 0 h 558"/>
                <a:gd name="T2" fmla="*/ 354 w 1051"/>
                <a:gd name="T3" fmla="*/ 0 h 558"/>
                <a:gd name="T4" fmla="*/ 482 w 1051"/>
                <a:gd name="T5" fmla="*/ 128 h 558"/>
                <a:gd name="T6" fmla="*/ 354 w 1051"/>
                <a:gd name="T7" fmla="*/ 256 h 558"/>
                <a:gd name="T8" fmla="*/ 128 w 1051"/>
                <a:gd name="T9" fmla="*/ 256 h 558"/>
                <a:gd name="T10" fmla="*/ 0 w 1051"/>
                <a:gd name="T11" fmla="*/ 128 h 558"/>
                <a:gd name="T12" fmla="*/ 128 w 1051"/>
                <a:gd name="T13" fmla="*/ 0 h 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1" h="558">
                  <a:moveTo>
                    <a:pt x="279" y="0"/>
                  </a:moveTo>
                  <a:lnTo>
                    <a:pt x="772" y="0"/>
                  </a:lnTo>
                  <a:cubicBezTo>
                    <a:pt x="927" y="0"/>
                    <a:pt x="1051" y="125"/>
                    <a:pt x="1051" y="279"/>
                  </a:cubicBezTo>
                  <a:cubicBezTo>
                    <a:pt x="1051" y="434"/>
                    <a:pt x="927" y="558"/>
                    <a:pt x="772" y="558"/>
                  </a:cubicBezTo>
                  <a:lnTo>
                    <a:pt x="279" y="558"/>
                  </a:lnTo>
                  <a:cubicBezTo>
                    <a:pt x="124" y="558"/>
                    <a:pt x="0" y="434"/>
                    <a:pt x="0" y="279"/>
                  </a:cubicBezTo>
                  <a:cubicBezTo>
                    <a:pt x="0" y="125"/>
                    <a:pt x="124" y="0"/>
                    <a:pt x="279" y="0"/>
                  </a:cubicBezTo>
                  <a:close/>
                </a:path>
              </a:pathLst>
            </a:custGeom>
            <a:solidFill>
              <a:srgbClr val="F4D7E3"/>
            </a:solidFill>
            <a:ln w="6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Rectangle 11"/>
            <p:cNvSpPr>
              <a:spLocks noChangeArrowheads="1"/>
            </p:cNvSpPr>
            <p:nvPr/>
          </p:nvSpPr>
          <p:spPr bwMode="auto">
            <a:xfrm>
              <a:off x="3435" y="1841"/>
              <a:ext cx="1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Sans"/>
                </a:rPr>
                <a:t>ALU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1758" name="Rectangle 12"/>
            <p:cNvSpPr>
              <a:spLocks noChangeArrowheads="1"/>
            </p:cNvSpPr>
            <p:nvPr/>
          </p:nvSpPr>
          <p:spPr bwMode="auto">
            <a:xfrm>
              <a:off x="996" y="2379"/>
              <a:ext cx="49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Sans"/>
                </a:rPr>
                <a:t>  Memory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1759" name="Freeform 13"/>
            <p:cNvSpPr>
              <a:spLocks/>
            </p:cNvSpPr>
            <p:nvPr/>
          </p:nvSpPr>
          <p:spPr bwMode="auto">
            <a:xfrm>
              <a:off x="4633" y="2243"/>
              <a:ext cx="718" cy="480"/>
            </a:xfrm>
            <a:custGeom>
              <a:avLst/>
              <a:gdLst>
                <a:gd name="T0" fmla="*/ 6 w 1566"/>
                <a:gd name="T1" fmla="*/ 0 h 1043"/>
                <a:gd name="T2" fmla="*/ 712 w 1566"/>
                <a:gd name="T3" fmla="*/ 0 h 1043"/>
                <a:gd name="T4" fmla="*/ 718 w 1566"/>
                <a:gd name="T5" fmla="*/ 6 h 1043"/>
                <a:gd name="T6" fmla="*/ 718 w 1566"/>
                <a:gd name="T7" fmla="*/ 474 h 1043"/>
                <a:gd name="T8" fmla="*/ 712 w 1566"/>
                <a:gd name="T9" fmla="*/ 480 h 1043"/>
                <a:gd name="T10" fmla="*/ 6 w 1566"/>
                <a:gd name="T11" fmla="*/ 480 h 1043"/>
                <a:gd name="T12" fmla="*/ 0 w 1566"/>
                <a:gd name="T13" fmla="*/ 474 h 1043"/>
                <a:gd name="T14" fmla="*/ 0 w 1566"/>
                <a:gd name="T15" fmla="*/ 6 h 1043"/>
                <a:gd name="T16" fmla="*/ 6 w 1566"/>
                <a:gd name="T17" fmla="*/ 0 h 10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6" h="1043">
                  <a:moveTo>
                    <a:pt x="13" y="0"/>
                  </a:moveTo>
                  <a:lnTo>
                    <a:pt x="1554" y="0"/>
                  </a:lnTo>
                  <a:cubicBezTo>
                    <a:pt x="1561" y="0"/>
                    <a:pt x="1566" y="5"/>
                    <a:pt x="1566" y="13"/>
                  </a:cubicBezTo>
                  <a:lnTo>
                    <a:pt x="1566" y="1030"/>
                  </a:lnTo>
                  <a:cubicBezTo>
                    <a:pt x="1566" y="1037"/>
                    <a:pt x="1561" y="1043"/>
                    <a:pt x="1554" y="1043"/>
                  </a:cubicBezTo>
                  <a:lnTo>
                    <a:pt x="13" y="1043"/>
                  </a:lnTo>
                  <a:cubicBezTo>
                    <a:pt x="6" y="1043"/>
                    <a:pt x="0" y="1037"/>
                    <a:pt x="0" y="1030"/>
                  </a:cubicBezTo>
                  <a:lnTo>
                    <a:pt x="0" y="13"/>
                  </a:lnTo>
                  <a:cubicBezTo>
                    <a:pt x="0" y="5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F4D7E3"/>
            </a:solidFill>
            <a:ln w="1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Rectangle 14"/>
            <p:cNvSpPr>
              <a:spLocks noChangeArrowheads="1"/>
            </p:cNvSpPr>
            <p:nvPr/>
          </p:nvSpPr>
          <p:spPr bwMode="auto">
            <a:xfrm>
              <a:off x="4644" y="2383"/>
              <a:ext cx="56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Sans"/>
                </a:rPr>
                <a:t> I/O devices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1761" name="Freeform 15"/>
            <p:cNvSpPr>
              <a:spLocks/>
            </p:cNvSpPr>
            <p:nvPr/>
          </p:nvSpPr>
          <p:spPr bwMode="auto">
            <a:xfrm>
              <a:off x="4001" y="2412"/>
              <a:ext cx="604" cy="155"/>
            </a:xfrm>
            <a:custGeom>
              <a:avLst/>
              <a:gdLst>
                <a:gd name="T0" fmla="*/ 0 w 1317"/>
                <a:gd name="T1" fmla="*/ 75 h 337"/>
                <a:gd name="T2" fmla="*/ 102 w 1317"/>
                <a:gd name="T3" fmla="*/ 155 h 337"/>
                <a:gd name="T4" fmla="*/ 102 w 1317"/>
                <a:gd name="T5" fmla="*/ 115 h 337"/>
                <a:gd name="T6" fmla="*/ 496 w 1317"/>
                <a:gd name="T7" fmla="*/ 115 h 337"/>
                <a:gd name="T8" fmla="*/ 496 w 1317"/>
                <a:gd name="T9" fmla="*/ 155 h 337"/>
                <a:gd name="T10" fmla="*/ 604 w 1317"/>
                <a:gd name="T11" fmla="*/ 79 h 337"/>
                <a:gd name="T12" fmla="*/ 504 w 1317"/>
                <a:gd name="T13" fmla="*/ 7 h 337"/>
                <a:gd name="T14" fmla="*/ 504 w 1317"/>
                <a:gd name="T15" fmla="*/ 43 h 337"/>
                <a:gd name="T16" fmla="*/ 106 w 1317"/>
                <a:gd name="T17" fmla="*/ 43 h 337"/>
                <a:gd name="T18" fmla="*/ 106 w 1317"/>
                <a:gd name="T19" fmla="*/ 0 h 337"/>
                <a:gd name="T20" fmla="*/ 0 w 1317"/>
                <a:gd name="T21" fmla="*/ 75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7" h="337">
                  <a:moveTo>
                    <a:pt x="0" y="164"/>
                  </a:moveTo>
                  <a:lnTo>
                    <a:pt x="222" y="337"/>
                  </a:lnTo>
                  <a:lnTo>
                    <a:pt x="222" y="250"/>
                  </a:lnTo>
                  <a:lnTo>
                    <a:pt x="1082" y="250"/>
                  </a:lnTo>
                  <a:lnTo>
                    <a:pt x="1082" y="337"/>
                  </a:lnTo>
                  <a:lnTo>
                    <a:pt x="1317" y="171"/>
                  </a:lnTo>
                  <a:lnTo>
                    <a:pt x="1098" y="16"/>
                  </a:lnTo>
                  <a:lnTo>
                    <a:pt x="1098" y="94"/>
                  </a:lnTo>
                  <a:lnTo>
                    <a:pt x="232" y="94"/>
                  </a:lnTo>
                  <a:lnTo>
                    <a:pt x="232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FF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Freeform 16"/>
            <p:cNvSpPr>
              <a:spLocks/>
            </p:cNvSpPr>
            <p:nvPr/>
          </p:nvSpPr>
          <p:spPr bwMode="auto">
            <a:xfrm>
              <a:off x="1689" y="2421"/>
              <a:ext cx="497" cy="156"/>
            </a:xfrm>
            <a:custGeom>
              <a:avLst/>
              <a:gdLst>
                <a:gd name="T0" fmla="*/ 0 w 1083"/>
                <a:gd name="T1" fmla="*/ 76 h 337"/>
                <a:gd name="T2" fmla="*/ 84 w 1083"/>
                <a:gd name="T3" fmla="*/ 156 h 337"/>
                <a:gd name="T4" fmla="*/ 84 w 1083"/>
                <a:gd name="T5" fmla="*/ 116 h 337"/>
                <a:gd name="T6" fmla="*/ 408 w 1083"/>
                <a:gd name="T7" fmla="*/ 116 h 337"/>
                <a:gd name="T8" fmla="*/ 408 w 1083"/>
                <a:gd name="T9" fmla="*/ 156 h 337"/>
                <a:gd name="T10" fmla="*/ 497 w 1083"/>
                <a:gd name="T11" fmla="*/ 79 h 337"/>
                <a:gd name="T12" fmla="*/ 414 w 1083"/>
                <a:gd name="T13" fmla="*/ 7 h 337"/>
                <a:gd name="T14" fmla="*/ 414 w 1083"/>
                <a:gd name="T15" fmla="*/ 44 h 337"/>
                <a:gd name="T16" fmla="*/ 88 w 1083"/>
                <a:gd name="T17" fmla="*/ 44 h 337"/>
                <a:gd name="T18" fmla="*/ 88 w 1083"/>
                <a:gd name="T19" fmla="*/ 0 h 337"/>
                <a:gd name="T20" fmla="*/ 0 w 1083"/>
                <a:gd name="T21" fmla="*/ 76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83" h="337">
                  <a:moveTo>
                    <a:pt x="0" y="164"/>
                  </a:moveTo>
                  <a:lnTo>
                    <a:pt x="183" y="337"/>
                  </a:lnTo>
                  <a:lnTo>
                    <a:pt x="183" y="251"/>
                  </a:lnTo>
                  <a:lnTo>
                    <a:pt x="890" y="251"/>
                  </a:lnTo>
                  <a:lnTo>
                    <a:pt x="890" y="337"/>
                  </a:lnTo>
                  <a:lnTo>
                    <a:pt x="1083" y="171"/>
                  </a:lnTo>
                  <a:lnTo>
                    <a:pt x="903" y="16"/>
                  </a:lnTo>
                  <a:lnTo>
                    <a:pt x="903" y="95"/>
                  </a:lnTo>
                  <a:lnTo>
                    <a:pt x="191" y="95"/>
                  </a:lnTo>
                  <a:lnTo>
                    <a:pt x="191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FF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Freeform 17"/>
            <p:cNvSpPr>
              <a:spLocks/>
            </p:cNvSpPr>
            <p:nvPr/>
          </p:nvSpPr>
          <p:spPr bwMode="auto">
            <a:xfrm>
              <a:off x="3469" y="2026"/>
              <a:ext cx="155" cy="254"/>
            </a:xfrm>
            <a:custGeom>
              <a:avLst/>
              <a:gdLst>
                <a:gd name="T0" fmla="*/ 79 w 337"/>
                <a:gd name="T1" fmla="*/ 0 h 552"/>
                <a:gd name="T2" fmla="*/ 0 w 337"/>
                <a:gd name="T3" fmla="*/ 42 h 552"/>
                <a:gd name="T4" fmla="*/ 40 w 337"/>
                <a:gd name="T5" fmla="*/ 42 h 552"/>
                <a:gd name="T6" fmla="*/ 40 w 337"/>
                <a:gd name="T7" fmla="*/ 208 h 552"/>
                <a:gd name="T8" fmla="*/ 1 w 337"/>
                <a:gd name="T9" fmla="*/ 208 h 552"/>
                <a:gd name="T10" fmla="*/ 77 w 337"/>
                <a:gd name="T11" fmla="*/ 254 h 552"/>
                <a:gd name="T12" fmla="*/ 149 w 337"/>
                <a:gd name="T13" fmla="*/ 213 h 552"/>
                <a:gd name="T14" fmla="*/ 112 w 337"/>
                <a:gd name="T15" fmla="*/ 212 h 552"/>
                <a:gd name="T16" fmla="*/ 112 w 337"/>
                <a:gd name="T17" fmla="*/ 45 h 552"/>
                <a:gd name="T18" fmla="*/ 155 w 337"/>
                <a:gd name="T19" fmla="*/ 46 h 552"/>
                <a:gd name="T20" fmla="*/ 79 w 337"/>
                <a:gd name="T21" fmla="*/ 0 h 5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7" h="552">
                  <a:moveTo>
                    <a:pt x="172" y="0"/>
                  </a:moveTo>
                  <a:lnTo>
                    <a:pt x="0" y="92"/>
                  </a:lnTo>
                  <a:lnTo>
                    <a:pt x="87" y="92"/>
                  </a:lnTo>
                  <a:lnTo>
                    <a:pt x="88" y="453"/>
                  </a:lnTo>
                  <a:lnTo>
                    <a:pt x="2" y="452"/>
                  </a:lnTo>
                  <a:lnTo>
                    <a:pt x="168" y="552"/>
                  </a:lnTo>
                  <a:lnTo>
                    <a:pt x="323" y="462"/>
                  </a:lnTo>
                  <a:lnTo>
                    <a:pt x="244" y="461"/>
                  </a:lnTo>
                  <a:lnTo>
                    <a:pt x="243" y="98"/>
                  </a:lnTo>
                  <a:lnTo>
                    <a:pt x="337" y="99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0000FF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Freeform 18"/>
            <p:cNvSpPr>
              <a:spLocks/>
            </p:cNvSpPr>
            <p:nvPr/>
          </p:nvSpPr>
          <p:spPr bwMode="auto">
            <a:xfrm>
              <a:off x="2370" y="1711"/>
              <a:ext cx="453" cy="621"/>
            </a:xfrm>
            <a:custGeom>
              <a:avLst/>
              <a:gdLst>
                <a:gd name="T0" fmla="*/ 6 w 988"/>
                <a:gd name="T1" fmla="*/ 0 h 1351"/>
                <a:gd name="T2" fmla="*/ 447 w 988"/>
                <a:gd name="T3" fmla="*/ 0 h 1351"/>
                <a:gd name="T4" fmla="*/ 453 w 988"/>
                <a:gd name="T5" fmla="*/ 6 h 1351"/>
                <a:gd name="T6" fmla="*/ 453 w 988"/>
                <a:gd name="T7" fmla="*/ 615 h 1351"/>
                <a:gd name="T8" fmla="*/ 447 w 988"/>
                <a:gd name="T9" fmla="*/ 621 h 1351"/>
                <a:gd name="T10" fmla="*/ 6 w 988"/>
                <a:gd name="T11" fmla="*/ 621 h 1351"/>
                <a:gd name="T12" fmla="*/ 0 w 988"/>
                <a:gd name="T13" fmla="*/ 615 h 1351"/>
                <a:gd name="T14" fmla="*/ 0 w 988"/>
                <a:gd name="T15" fmla="*/ 6 h 1351"/>
                <a:gd name="T16" fmla="*/ 6 w 988"/>
                <a:gd name="T17" fmla="*/ 0 h 13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8" h="1351">
                  <a:moveTo>
                    <a:pt x="13" y="0"/>
                  </a:moveTo>
                  <a:lnTo>
                    <a:pt x="975" y="0"/>
                  </a:lnTo>
                  <a:cubicBezTo>
                    <a:pt x="982" y="0"/>
                    <a:pt x="988" y="6"/>
                    <a:pt x="988" y="13"/>
                  </a:cubicBezTo>
                  <a:lnTo>
                    <a:pt x="988" y="1338"/>
                  </a:lnTo>
                  <a:cubicBezTo>
                    <a:pt x="988" y="1345"/>
                    <a:pt x="982" y="1351"/>
                    <a:pt x="975" y="1351"/>
                  </a:cubicBezTo>
                  <a:lnTo>
                    <a:pt x="13" y="1351"/>
                  </a:lnTo>
                  <a:cubicBezTo>
                    <a:pt x="6" y="1351"/>
                    <a:pt x="0" y="1345"/>
                    <a:pt x="0" y="1338"/>
                  </a:cubicBezTo>
                  <a:lnTo>
                    <a:pt x="0" y="13"/>
                  </a:ln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F8F2ED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Freeform 19"/>
            <p:cNvSpPr>
              <a:spLocks/>
            </p:cNvSpPr>
            <p:nvPr/>
          </p:nvSpPr>
          <p:spPr bwMode="auto">
            <a:xfrm>
              <a:off x="2406" y="1762"/>
              <a:ext cx="382" cy="124"/>
            </a:xfrm>
            <a:custGeom>
              <a:avLst/>
              <a:gdLst>
                <a:gd name="T0" fmla="*/ 6 w 834"/>
                <a:gd name="T1" fmla="*/ 0 h 270"/>
                <a:gd name="T2" fmla="*/ 376 w 834"/>
                <a:gd name="T3" fmla="*/ 0 h 270"/>
                <a:gd name="T4" fmla="*/ 382 w 834"/>
                <a:gd name="T5" fmla="*/ 6 h 270"/>
                <a:gd name="T6" fmla="*/ 382 w 834"/>
                <a:gd name="T7" fmla="*/ 118 h 270"/>
                <a:gd name="T8" fmla="*/ 376 w 834"/>
                <a:gd name="T9" fmla="*/ 124 h 270"/>
                <a:gd name="T10" fmla="*/ 6 w 834"/>
                <a:gd name="T11" fmla="*/ 124 h 270"/>
                <a:gd name="T12" fmla="*/ 0 w 834"/>
                <a:gd name="T13" fmla="*/ 118 h 270"/>
                <a:gd name="T14" fmla="*/ 0 w 834"/>
                <a:gd name="T15" fmla="*/ 6 h 270"/>
                <a:gd name="T16" fmla="*/ 6 w 834"/>
                <a:gd name="T17" fmla="*/ 0 h 2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4" h="270">
                  <a:moveTo>
                    <a:pt x="14" y="0"/>
                  </a:moveTo>
                  <a:lnTo>
                    <a:pt x="820" y="0"/>
                  </a:lnTo>
                  <a:cubicBezTo>
                    <a:pt x="828" y="0"/>
                    <a:pt x="834" y="6"/>
                    <a:pt x="834" y="14"/>
                  </a:cubicBezTo>
                  <a:lnTo>
                    <a:pt x="834" y="256"/>
                  </a:lnTo>
                  <a:cubicBezTo>
                    <a:pt x="834" y="264"/>
                    <a:pt x="828" y="270"/>
                    <a:pt x="820" y="270"/>
                  </a:cubicBezTo>
                  <a:lnTo>
                    <a:pt x="14" y="270"/>
                  </a:lnTo>
                  <a:cubicBezTo>
                    <a:pt x="6" y="270"/>
                    <a:pt x="0" y="264"/>
                    <a:pt x="0" y="256"/>
                  </a:cubicBezTo>
                  <a:lnTo>
                    <a:pt x="0" y="14"/>
                  </a:ln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E2C9B5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Freeform 20"/>
            <p:cNvSpPr>
              <a:spLocks/>
            </p:cNvSpPr>
            <p:nvPr/>
          </p:nvSpPr>
          <p:spPr bwMode="auto">
            <a:xfrm>
              <a:off x="2406" y="1897"/>
              <a:ext cx="382" cy="125"/>
            </a:xfrm>
            <a:custGeom>
              <a:avLst/>
              <a:gdLst>
                <a:gd name="T0" fmla="*/ 6 w 834"/>
                <a:gd name="T1" fmla="*/ 0 h 270"/>
                <a:gd name="T2" fmla="*/ 376 w 834"/>
                <a:gd name="T3" fmla="*/ 0 h 270"/>
                <a:gd name="T4" fmla="*/ 382 w 834"/>
                <a:gd name="T5" fmla="*/ 6 h 270"/>
                <a:gd name="T6" fmla="*/ 382 w 834"/>
                <a:gd name="T7" fmla="*/ 119 h 270"/>
                <a:gd name="T8" fmla="*/ 376 w 834"/>
                <a:gd name="T9" fmla="*/ 125 h 270"/>
                <a:gd name="T10" fmla="*/ 6 w 834"/>
                <a:gd name="T11" fmla="*/ 125 h 270"/>
                <a:gd name="T12" fmla="*/ 0 w 834"/>
                <a:gd name="T13" fmla="*/ 119 h 270"/>
                <a:gd name="T14" fmla="*/ 0 w 834"/>
                <a:gd name="T15" fmla="*/ 6 h 270"/>
                <a:gd name="T16" fmla="*/ 6 w 834"/>
                <a:gd name="T17" fmla="*/ 0 h 2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4" h="270">
                  <a:moveTo>
                    <a:pt x="14" y="0"/>
                  </a:moveTo>
                  <a:lnTo>
                    <a:pt x="820" y="0"/>
                  </a:lnTo>
                  <a:cubicBezTo>
                    <a:pt x="828" y="0"/>
                    <a:pt x="834" y="6"/>
                    <a:pt x="834" y="14"/>
                  </a:cubicBezTo>
                  <a:lnTo>
                    <a:pt x="834" y="256"/>
                  </a:lnTo>
                  <a:cubicBezTo>
                    <a:pt x="834" y="263"/>
                    <a:pt x="828" y="270"/>
                    <a:pt x="820" y="270"/>
                  </a:cubicBezTo>
                  <a:lnTo>
                    <a:pt x="14" y="270"/>
                  </a:lnTo>
                  <a:cubicBezTo>
                    <a:pt x="6" y="270"/>
                    <a:pt x="0" y="263"/>
                    <a:pt x="0" y="256"/>
                  </a:cubicBezTo>
                  <a:lnTo>
                    <a:pt x="0" y="14"/>
                  </a:ln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E2C9B5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Freeform 21"/>
            <p:cNvSpPr>
              <a:spLocks/>
            </p:cNvSpPr>
            <p:nvPr/>
          </p:nvSpPr>
          <p:spPr bwMode="auto">
            <a:xfrm>
              <a:off x="2406" y="2033"/>
              <a:ext cx="382" cy="124"/>
            </a:xfrm>
            <a:custGeom>
              <a:avLst/>
              <a:gdLst>
                <a:gd name="T0" fmla="*/ 6 w 834"/>
                <a:gd name="T1" fmla="*/ 0 h 270"/>
                <a:gd name="T2" fmla="*/ 376 w 834"/>
                <a:gd name="T3" fmla="*/ 0 h 270"/>
                <a:gd name="T4" fmla="*/ 382 w 834"/>
                <a:gd name="T5" fmla="*/ 6 h 270"/>
                <a:gd name="T6" fmla="*/ 382 w 834"/>
                <a:gd name="T7" fmla="*/ 118 h 270"/>
                <a:gd name="T8" fmla="*/ 376 w 834"/>
                <a:gd name="T9" fmla="*/ 124 h 270"/>
                <a:gd name="T10" fmla="*/ 6 w 834"/>
                <a:gd name="T11" fmla="*/ 124 h 270"/>
                <a:gd name="T12" fmla="*/ 0 w 834"/>
                <a:gd name="T13" fmla="*/ 118 h 270"/>
                <a:gd name="T14" fmla="*/ 0 w 834"/>
                <a:gd name="T15" fmla="*/ 6 h 270"/>
                <a:gd name="T16" fmla="*/ 6 w 834"/>
                <a:gd name="T17" fmla="*/ 0 h 2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4" h="270">
                  <a:moveTo>
                    <a:pt x="14" y="0"/>
                  </a:moveTo>
                  <a:lnTo>
                    <a:pt x="820" y="0"/>
                  </a:lnTo>
                  <a:cubicBezTo>
                    <a:pt x="828" y="0"/>
                    <a:pt x="834" y="6"/>
                    <a:pt x="834" y="14"/>
                  </a:cubicBezTo>
                  <a:lnTo>
                    <a:pt x="834" y="256"/>
                  </a:lnTo>
                  <a:cubicBezTo>
                    <a:pt x="834" y="263"/>
                    <a:pt x="828" y="270"/>
                    <a:pt x="820" y="270"/>
                  </a:cubicBezTo>
                  <a:lnTo>
                    <a:pt x="14" y="270"/>
                  </a:lnTo>
                  <a:cubicBezTo>
                    <a:pt x="6" y="270"/>
                    <a:pt x="0" y="263"/>
                    <a:pt x="0" y="256"/>
                  </a:cubicBezTo>
                  <a:lnTo>
                    <a:pt x="0" y="14"/>
                  </a:ln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E2C9B5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Freeform 22"/>
            <p:cNvSpPr>
              <a:spLocks/>
            </p:cNvSpPr>
            <p:nvPr/>
          </p:nvSpPr>
          <p:spPr bwMode="auto">
            <a:xfrm>
              <a:off x="2406" y="2168"/>
              <a:ext cx="382" cy="124"/>
            </a:xfrm>
            <a:custGeom>
              <a:avLst/>
              <a:gdLst>
                <a:gd name="T0" fmla="*/ 6 w 834"/>
                <a:gd name="T1" fmla="*/ 0 h 270"/>
                <a:gd name="T2" fmla="*/ 376 w 834"/>
                <a:gd name="T3" fmla="*/ 0 h 270"/>
                <a:gd name="T4" fmla="*/ 382 w 834"/>
                <a:gd name="T5" fmla="*/ 6 h 270"/>
                <a:gd name="T6" fmla="*/ 382 w 834"/>
                <a:gd name="T7" fmla="*/ 118 h 270"/>
                <a:gd name="T8" fmla="*/ 376 w 834"/>
                <a:gd name="T9" fmla="*/ 124 h 270"/>
                <a:gd name="T10" fmla="*/ 6 w 834"/>
                <a:gd name="T11" fmla="*/ 124 h 270"/>
                <a:gd name="T12" fmla="*/ 0 w 834"/>
                <a:gd name="T13" fmla="*/ 118 h 270"/>
                <a:gd name="T14" fmla="*/ 0 w 834"/>
                <a:gd name="T15" fmla="*/ 6 h 270"/>
                <a:gd name="T16" fmla="*/ 6 w 834"/>
                <a:gd name="T17" fmla="*/ 0 h 2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4" h="270">
                  <a:moveTo>
                    <a:pt x="14" y="0"/>
                  </a:moveTo>
                  <a:lnTo>
                    <a:pt x="820" y="0"/>
                  </a:lnTo>
                  <a:cubicBezTo>
                    <a:pt x="828" y="0"/>
                    <a:pt x="834" y="6"/>
                    <a:pt x="834" y="14"/>
                  </a:cubicBezTo>
                  <a:lnTo>
                    <a:pt x="834" y="256"/>
                  </a:lnTo>
                  <a:cubicBezTo>
                    <a:pt x="834" y="263"/>
                    <a:pt x="828" y="270"/>
                    <a:pt x="820" y="270"/>
                  </a:cubicBezTo>
                  <a:lnTo>
                    <a:pt x="14" y="270"/>
                  </a:lnTo>
                  <a:cubicBezTo>
                    <a:pt x="6" y="270"/>
                    <a:pt x="0" y="263"/>
                    <a:pt x="0" y="256"/>
                  </a:cubicBezTo>
                  <a:lnTo>
                    <a:pt x="0" y="14"/>
                  </a:ln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E2C9B5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3"/>
            <p:cNvSpPr>
              <a:spLocks/>
            </p:cNvSpPr>
            <p:nvPr/>
          </p:nvSpPr>
          <p:spPr bwMode="auto">
            <a:xfrm>
              <a:off x="2800" y="2009"/>
              <a:ext cx="390" cy="320"/>
            </a:xfrm>
            <a:custGeom>
              <a:avLst/>
              <a:gdLst>
                <a:gd name="T0" fmla="*/ 0 w 849"/>
                <a:gd name="T1" fmla="*/ 5 h 696"/>
                <a:gd name="T2" fmla="*/ 17 w 849"/>
                <a:gd name="T3" fmla="*/ 120 h 696"/>
                <a:gd name="T4" fmla="*/ 42 w 849"/>
                <a:gd name="T5" fmla="*/ 88 h 696"/>
                <a:gd name="T6" fmla="*/ 297 w 849"/>
                <a:gd name="T7" fmla="*/ 289 h 696"/>
                <a:gd name="T8" fmla="*/ 273 w 849"/>
                <a:gd name="T9" fmla="*/ 320 h 696"/>
                <a:gd name="T10" fmla="*/ 390 w 849"/>
                <a:gd name="T11" fmla="*/ 315 h 696"/>
                <a:gd name="T12" fmla="*/ 368 w 849"/>
                <a:gd name="T13" fmla="*/ 208 h 696"/>
                <a:gd name="T14" fmla="*/ 346 w 849"/>
                <a:gd name="T15" fmla="*/ 236 h 696"/>
                <a:gd name="T16" fmla="*/ 89 w 849"/>
                <a:gd name="T17" fmla="*/ 34 h 696"/>
                <a:gd name="T18" fmla="*/ 116 w 849"/>
                <a:gd name="T19" fmla="*/ 0 h 696"/>
                <a:gd name="T20" fmla="*/ 0 w 849"/>
                <a:gd name="T21" fmla="*/ 5 h 6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9" h="696">
                  <a:moveTo>
                    <a:pt x="0" y="11"/>
                  </a:moveTo>
                  <a:lnTo>
                    <a:pt x="38" y="260"/>
                  </a:lnTo>
                  <a:lnTo>
                    <a:pt x="91" y="192"/>
                  </a:lnTo>
                  <a:lnTo>
                    <a:pt x="647" y="628"/>
                  </a:lnTo>
                  <a:lnTo>
                    <a:pt x="594" y="696"/>
                  </a:lnTo>
                  <a:lnTo>
                    <a:pt x="849" y="685"/>
                  </a:lnTo>
                  <a:lnTo>
                    <a:pt x="802" y="452"/>
                  </a:lnTo>
                  <a:lnTo>
                    <a:pt x="754" y="514"/>
                  </a:lnTo>
                  <a:lnTo>
                    <a:pt x="194" y="74"/>
                  </a:lnTo>
                  <a:lnTo>
                    <a:pt x="25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FF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Rectangle 24"/>
            <p:cNvSpPr>
              <a:spLocks noChangeArrowheads="1"/>
            </p:cNvSpPr>
            <p:nvPr/>
          </p:nvSpPr>
          <p:spPr bwMode="auto">
            <a:xfrm>
              <a:off x="2285" y="1525"/>
              <a:ext cx="50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Sans"/>
                </a:rPr>
                <a:t>Registers</a:t>
              </a:r>
              <a:endParaRPr lang="en-US" dirty="0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788BDCC7-9C64-475F-8426-C4F67C13B707}" type="slidenum">
              <a:rPr/>
              <a:pPr>
                <a:defRPr/>
              </a:pPr>
              <a:t>80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206376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Factorial in </a:t>
            </a:r>
            <a:r>
              <a:rPr lang="fr-FR" dirty="0" err="1">
                <a:solidFill>
                  <a:schemeClr val="tx1"/>
                </a:solidFill>
              </a:rPr>
              <a:t>SimpleRisc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1" y="1371600"/>
            <a:ext cx="720025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.factorial:</a:t>
            </a:r>
          </a:p>
          <a:p>
            <a:pPr>
              <a:tabLst>
                <a:tab pos="457200" algn="l"/>
                <a:tab pos="1828800" algn="l"/>
              </a:tabLst>
            </a:pPr>
            <a:r>
              <a:rPr lang="pt-BR" sz="1400" i="1" dirty="0">
                <a:latin typeface="Courier New" pitchFamily="49" charset="0"/>
                <a:cs typeface="Courier New" pitchFamily="49" charset="0"/>
              </a:rPr>
              <a:t>	cmp r0, 1	       /* compare (1,num) */</a:t>
            </a:r>
          </a:p>
          <a:p>
            <a:pPr>
              <a:tabLst>
                <a:tab pos="457200" algn="l"/>
                <a:tab pos="1828800" algn="l"/>
              </a:tabLst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 .return</a:t>
            </a:r>
          </a:p>
          <a:p>
            <a:pPr>
              <a:tabLst>
                <a:tab pos="457200" algn="l"/>
                <a:tab pos="1828800" algn="l"/>
              </a:tabLst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bgt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 .continue</a:t>
            </a:r>
          </a:p>
          <a:p>
            <a:pPr>
              <a:tabLst>
                <a:tab pos="457200" algn="l"/>
                <a:tab pos="1828800" algn="l"/>
              </a:tabLst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	b .return</a:t>
            </a:r>
          </a:p>
          <a:p>
            <a:pPr>
              <a:tabLst>
                <a:tab pos="457200" algn="l"/>
                <a:tab pos="1828800" algn="l"/>
              </a:tabLst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.continue:</a:t>
            </a:r>
          </a:p>
          <a:p>
            <a:pPr>
              <a:tabLst>
                <a:tab pos="457200" algn="l"/>
                <a:tab pos="1828800" algn="l"/>
              </a:tabLst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	sub </a:t>
            </a:r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, 8       /* create space on the stack */</a:t>
            </a:r>
          </a:p>
          <a:p>
            <a:pPr>
              <a:tabLst>
                <a:tab pos="457200" algn="l"/>
                <a:tab pos="1828800" algn="l"/>
              </a:tabLst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>
              <a:tabLst>
                <a:tab pos="457200" algn="l"/>
                <a:tab pos="1828800" algn="l"/>
              </a:tabLst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 r0, [</a:t>
            </a:r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]	       /* push r0 on the stack */</a:t>
            </a:r>
          </a:p>
          <a:p>
            <a:pPr>
              <a:tabLst>
                <a:tab pos="457200" algn="l"/>
                <a:tab pos="1828800" algn="l"/>
              </a:tabLst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ra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, 4[</a:t>
            </a:r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]	       /* push the return address register */</a:t>
            </a:r>
          </a:p>
          <a:p>
            <a:pPr>
              <a:tabLst>
                <a:tab pos="457200" algn="l"/>
                <a:tab pos="1828800" algn="l"/>
              </a:tabLst>
            </a:pPr>
            <a:r>
              <a:rPr lang="pt-BR" sz="1400" i="1" dirty="0">
                <a:latin typeface="Courier New" pitchFamily="49" charset="0"/>
                <a:cs typeface="Courier New" pitchFamily="49" charset="0"/>
              </a:rPr>
              <a:t>	sub r0, r0, 1       /* num = num - 1 */</a:t>
            </a:r>
          </a:p>
          <a:p>
            <a:pPr>
              <a:tabLst>
                <a:tab pos="457200" algn="l"/>
                <a:tab pos="1828800" algn="l"/>
              </a:tabLst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	call .factorial     /* result will be in r1 */</a:t>
            </a:r>
          </a:p>
          <a:p>
            <a:pPr>
              <a:tabLst>
                <a:tab pos="457200" algn="l"/>
                <a:tab pos="1828800" algn="l"/>
              </a:tabLst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	ld r0, [</a:t>
            </a:r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]	       /* pop r0 from the stack */</a:t>
            </a:r>
          </a:p>
          <a:p>
            <a:pPr>
              <a:tabLst>
                <a:tab pos="457200" algn="l"/>
                <a:tab pos="1828800" algn="l"/>
              </a:tabLst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	ld </a:t>
            </a:r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ra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, 4[</a:t>
            </a:r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]	       /* restore the return address */</a:t>
            </a:r>
          </a:p>
          <a:p>
            <a:pPr>
              <a:tabLst>
                <a:tab pos="457200" algn="l"/>
                <a:tab pos="1828800" algn="l"/>
              </a:tabLst>
            </a:pPr>
            <a:r>
              <a:rPr lang="pt-BR" sz="1400" i="1" dirty="0">
                <a:latin typeface="Courier New" pitchFamily="49" charset="0"/>
                <a:cs typeface="Courier New" pitchFamily="49" charset="0"/>
              </a:rPr>
              <a:t>	mul r1, r0, r1      /* factorial(n) = n * factorial(n-1) */</a:t>
            </a:r>
          </a:p>
          <a:p>
            <a:pPr>
              <a:tabLst>
                <a:tab pos="457200" algn="l"/>
                <a:tab pos="1828800" algn="l"/>
              </a:tabLst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	add </a:t>
            </a:r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, 8       /* delete the activation block */</a:t>
            </a:r>
          </a:p>
          <a:p>
            <a:pPr>
              <a:tabLst>
                <a:tab pos="457200" algn="l"/>
              </a:tabLst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	ret</a:t>
            </a:r>
          </a:p>
          <a:p>
            <a:pPr>
              <a:tabLst>
                <a:tab pos="457200" algn="l"/>
              </a:tabLst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.return:</a:t>
            </a:r>
          </a:p>
          <a:p>
            <a:pPr>
              <a:tabLst>
                <a:tab pos="457200" algn="l"/>
              </a:tabLst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 r1, 1</a:t>
            </a:r>
          </a:p>
          <a:p>
            <a:pPr>
              <a:tabLst>
                <a:tab pos="457200" algn="l"/>
              </a:tabLst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	ret</a:t>
            </a:r>
          </a:p>
          <a:p>
            <a:pPr>
              <a:tabLst>
                <a:tab pos="457200" algn="l"/>
              </a:tabLst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.main:</a:t>
            </a:r>
          </a:p>
          <a:p>
            <a:pPr>
              <a:tabLst>
                <a:tab pos="457200" algn="l"/>
              </a:tabLst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 r0, 10</a:t>
            </a:r>
          </a:p>
          <a:p>
            <a:pPr>
              <a:tabLst>
                <a:tab pos="457200" algn="l"/>
              </a:tabLst>
            </a:pPr>
            <a:r>
              <a:rPr lang="en-US" sz="1400" i="1" dirty="0">
                <a:latin typeface="Courier New" pitchFamily="49" charset="0"/>
                <a:cs typeface="Courier New" pitchFamily="49" charset="0"/>
              </a:rPr>
              <a:t>	call .factorial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ABA24580-6F52-4263-9604-07A29FDBDEE6}" type="slidenum">
              <a:rPr/>
              <a:pPr>
                <a:defRPr/>
              </a:pPr>
              <a:t>81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i="1" dirty="0" err="1">
                <a:solidFill>
                  <a:schemeClr val="tx1"/>
                </a:solidFill>
              </a:rPr>
              <a:t>nop</a:t>
            </a:r>
            <a:r>
              <a:rPr lang="fr-FR" dirty="0">
                <a:solidFill>
                  <a:schemeClr val="tx1"/>
                </a:solidFill>
              </a:rPr>
              <a:t> instruction</a:t>
            </a:r>
          </a:p>
        </p:txBody>
      </p:sp>
      <p:sp>
        <p:nvSpPr>
          <p:cNvPr id="106501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4724401"/>
            <a:ext cx="7416800" cy="1127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 lnSpcReduction="10000"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 err="1">
                <a:ea typeface="Microsoft YaHei"/>
              </a:rPr>
              <a:t>nop</a:t>
            </a:r>
            <a:r>
              <a:rPr lang="en-US" dirty="0">
                <a:ea typeface="Microsoft YaHei"/>
              </a:rPr>
              <a:t> → does nothing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Example : </a:t>
            </a:r>
            <a:r>
              <a:rPr lang="en-US" dirty="0" err="1">
                <a:solidFill>
                  <a:srgbClr val="800000"/>
                </a:solidFill>
                <a:ea typeface="Microsoft YaHei"/>
              </a:rPr>
              <a:t>nop</a:t>
            </a:r>
            <a:endParaRPr lang="en-US" dirty="0">
              <a:solidFill>
                <a:srgbClr val="800000"/>
              </a:solidFill>
              <a:ea typeface="Microsoft YaHei"/>
            </a:endParaRPr>
          </a:p>
        </p:txBody>
      </p:sp>
      <p:pic>
        <p:nvPicPr>
          <p:cNvPr id="10650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84326"/>
            <a:ext cx="345598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785D012C-F169-4BA0-BBD5-380899CF574A}" type="slidenum">
              <a:rPr/>
              <a:pPr>
                <a:defRPr/>
              </a:pPr>
              <a:t>82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304801"/>
            <a:ext cx="8686800" cy="676275"/>
          </a:xfrm>
        </p:spPr>
        <p:txBody>
          <a:bodyPr vert="horz" wrap="square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26629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2057400"/>
            <a:ext cx="8534400" cy="35639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Overview of Assembly Language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Assembly Language Syntax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 err="1">
                <a:ea typeface="Microsoft YaHei"/>
              </a:rPr>
              <a:t>SimpleRisc</a:t>
            </a:r>
            <a:r>
              <a:rPr lang="en-US" dirty="0">
                <a:ea typeface="Microsoft YaHei"/>
              </a:rPr>
              <a:t> ISA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Functions and Stacks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 err="1">
                <a:ea typeface="Microsoft YaHei"/>
              </a:rPr>
              <a:t>SimpleRisc</a:t>
            </a:r>
            <a:r>
              <a:rPr lang="en-US" dirty="0">
                <a:ea typeface="Microsoft YaHei"/>
              </a:rPr>
              <a:t> Encoding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42200" y="4495800"/>
            <a:ext cx="13970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8188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97746C80-4CC1-4670-AA0C-8A28D278D7C0}" type="slidenum">
              <a:rPr/>
              <a:pPr>
                <a:defRPr/>
              </a:pPr>
              <a:t>83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schemeClr val="tx1"/>
                </a:solidFill>
              </a:rPr>
              <a:t>Encoding</a:t>
            </a:r>
            <a:r>
              <a:rPr lang="fr-FR" dirty="0">
                <a:solidFill>
                  <a:schemeClr val="tx1"/>
                </a:solidFill>
              </a:rPr>
              <a:t> Instructions</a:t>
            </a:r>
          </a:p>
        </p:txBody>
      </p:sp>
      <p:sp>
        <p:nvSpPr>
          <p:cNvPr id="108549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600201"/>
            <a:ext cx="8610600" cy="14954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Encode the </a:t>
            </a:r>
            <a:r>
              <a:rPr lang="en-US" sz="2600" dirty="0" err="1">
                <a:ea typeface="Microsoft YaHei"/>
              </a:rPr>
              <a:t>SimpleRisc</a:t>
            </a:r>
            <a:r>
              <a:rPr lang="en-US" sz="2600" dirty="0">
                <a:ea typeface="Microsoft YaHei"/>
              </a:rPr>
              <a:t> ISA using 32 bits.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We have 21 instructions. Let us allot each instruction an unique code </a:t>
            </a:r>
            <a:r>
              <a:rPr lang="en-US" sz="2600" dirty="0">
                <a:solidFill>
                  <a:srgbClr val="FF420E"/>
                </a:solidFill>
                <a:ea typeface="Microsoft YaHei"/>
              </a:rPr>
              <a:t>(</a:t>
            </a:r>
            <a:r>
              <a:rPr lang="en-US" sz="2600" dirty="0" err="1">
                <a:solidFill>
                  <a:srgbClr val="FF420E"/>
                </a:solidFill>
                <a:ea typeface="Microsoft YaHei"/>
              </a:rPr>
              <a:t>opcode</a:t>
            </a:r>
            <a:r>
              <a:rPr lang="en-US" sz="2600" dirty="0">
                <a:solidFill>
                  <a:srgbClr val="FF420E"/>
                </a:solidFill>
                <a:ea typeface="Microsoft YaHei"/>
              </a:rPr>
              <a:t>)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743200" y="3352800"/>
            <a:ext cx="6630988" cy="2590800"/>
            <a:chOff x="768" y="2112"/>
            <a:chExt cx="4177" cy="1632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768" y="2112"/>
              <a:ext cx="4177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823" y="2167"/>
              <a:ext cx="0" cy="16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786" y="2167"/>
              <a:ext cx="0" cy="16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786" y="2167"/>
              <a:ext cx="4140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786" y="2130"/>
              <a:ext cx="4140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904" y="2158"/>
              <a:ext cx="59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 dirty="0">
                  <a:solidFill>
                    <a:srgbClr val="1A1B1C"/>
                  </a:solidFill>
                  <a:latin typeface="Times New Roman" panose="02020603050405020304" pitchFamily="18" charset="0"/>
                </a:rPr>
                <a:t>Instruction</a:t>
              </a:r>
              <a:endParaRPr lang="en-US" dirty="0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1642" y="2167"/>
              <a:ext cx="0" cy="16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732" y="2158"/>
              <a:ext cx="2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Code</a:t>
              </a:r>
              <a:endParaRPr 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151" y="2167"/>
              <a:ext cx="36" cy="163"/>
            </a:xfrm>
            <a:custGeom>
              <a:avLst/>
              <a:gdLst>
                <a:gd name="T0" fmla="*/ 0 w 4"/>
                <a:gd name="T1" fmla="*/ 18 h 18"/>
                <a:gd name="T2" fmla="*/ 0 w 4"/>
                <a:gd name="T3" fmla="*/ 0 h 18"/>
                <a:gd name="T4" fmla="*/ 4 w 4"/>
                <a:gd name="T5" fmla="*/ 18 h 18"/>
                <a:gd name="T6" fmla="*/ 4 w 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8">
                  <a:moveTo>
                    <a:pt x="0" y="18"/>
                  </a:moveTo>
                  <a:lnTo>
                    <a:pt x="0" y="0"/>
                  </a:lnTo>
                  <a:moveTo>
                    <a:pt x="4" y="18"/>
                  </a:move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269" y="2158"/>
              <a:ext cx="59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Instruction</a:t>
              </a:r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3015" y="2167"/>
              <a:ext cx="0" cy="16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097" y="2158"/>
              <a:ext cx="2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Code</a:t>
              </a:r>
              <a:endParaRPr 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3525" y="2167"/>
              <a:ext cx="36" cy="163"/>
            </a:xfrm>
            <a:custGeom>
              <a:avLst/>
              <a:gdLst>
                <a:gd name="T0" fmla="*/ 0 w 4"/>
                <a:gd name="T1" fmla="*/ 18 h 18"/>
                <a:gd name="T2" fmla="*/ 0 w 4"/>
                <a:gd name="T3" fmla="*/ 0 h 18"/>
                <a:gd name="T4" fmla="*/ 4 w 4"/>
                <a:gd name="T5" fmla="*/ 18 h 18"/>
                <a:gd name="T6" fmla="*/ 4 w 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8">
                  <a:moveTo>
                    <a:pt x="0" y="18"/>
                  </a:moveTo>
                  <a:lnTo>
                    <a:pt x="0" y="0"/>
                  </a:lnTo>
                  <a:moveTo>
                    <a:pt x="4" y="18"/>
                  </a:move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643" y="2158"/>
              <a:ext cx="59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Instruction</a:t>
              </a:r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4380" y="2167"/>
              <a:ext cx="0" cy="16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471" y="2158"/>
              <a:ext cx="2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Code</a:t>
              </a:r>
              <a:endParaRPr lang="en-US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786" y="2167"/>
              <a:ext cx="4140" cy="336"/>
            </a:xfrm>
            <a:custGeom>
              <a:avLst/>
              <a:gdLst>
                <a:gd name="T0" fmla="*/ 451 w 455"/>
                <a:gd name="T1" fmla="*/ 18 h 37"/>
                <a:gd name="T2" fmla="*/ 451 w 455"/>
                <a:gd name="T3" fmla="*/ 0 h 37"/>
                <a:gd name="T4" fmla="*/ 455 w 455"/>
                <a:gd name="T5" fmla="*/ 18 h 37"/>
                <a:gd name="T6" fmla="*/ 455 w 455"/>
                <a:gd name="T7" fmla="*/ 0 h 37"/>
                <a:gd name="T8" fmla="*/ 0 w 455"/>
                <a:gd name="T9" fmla="*/ 18 h 37"/>
                <a:gd name="T10" fmla="*/ 455 w 455"/>
                <a:gd name="T11" fmla="*/ 18 h 37"/>
                <a:gd name="T12" fmla="*/ 0 w 455"/>
                <a:gd name="T13" fmla="*/ 37 h 37"/>
                <a:gd name="T14" fmla="*/ 0 w 455"/>
                <a:gd name="T15" fmla="*/ 18 h 37"/>
                <a:gd name="T16" fmla="*/ 4 w 455"/>
                <a:gd name="T17" fmla="*/ 37 h 37"/>
                <a:gd name="T18" fmla="*/ 4 w 455"/>
                <a:gd name="T1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37">
                  <a:moveTo>
                    <a:pt x="451" y="18"/>
                  </a:moveTo>
                  <a:lnTo>
                    <a:pt x="451" y="0"/>
                  </a:lnTo>
                  <a:moveTo>
                    <a:pt x="455" y="18"/>
                  </a:moveTo>
                  <a:lnTo>
                    <a:pt x="455" y="0"/>
                  </a:lnTo>
                  <a:moveTo>
                    <a:pt x="0" y="18"/>
                  </a:moveTo>
                  <a:lnTo>
                    <a:pt x="455" y="18"/>
                  </a:lnTo>
                  <a:moveTo>
                    <a:pt x="0" y="37"/>
                  </a:moveTo>
                  <a:lnTo>
                    <a:pt x="0" y="18"/>
                  </a:lnTo>
                  <a:moveTo>
                    <a:pt x="4" y="37"/>
                  </a:moveTo>
                  <a:lnTo>
                    <a:pt x="4" y="18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904" y="2331"/>
              <a:ext cx="19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add</a:t>
              </a:r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1642" y="2330"/>
              <a:ext cx="0" cy="17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32" y="2331"/>
              <a:ext cx="34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00000</a:t>
              </a:r>
              <a:endParaRPr lang="en-US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2151" y="2330"/>
              <a:ext cx="36" cy="173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0 h 19"/>
                <a:gd name="T4" fmla="*/ 4 w 4"/>
                <a:gd name="T5" fmla="*/ 19 h 19"/>
                <a:gd name="T6" fmla="*/ 4 w 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0"/>
                  </a:lnTo>
                  <a:moveTo>
                    <a:pt x="4" y="19"/>
                  </a:move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269" y="2331"/>
              <a:ext cx="1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not</a:t>
              </a:r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3015" y="2330"/>
              <a:ext cx="0" cy="17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097" y="2331"/>
              <a:ext cx="34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01000</a:t>
              </a:r>
              <a:endParaRPr lang="en-US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3525" y="2330"/>
              <a:ext cx="36" cy="173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0 h 19"/>
                <a:gd name="T4" fmla="*/ 4 w 4"/>
                <a:gd name="T5" fmla="*/ 19 h 19"/>
                <a:gd name="T6" fmla="*/ 4 w 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0"/>
                  </a:lnTo>
                  <a:moveTo>
                    <a:pt x="4" y="19"/>
                  </a:move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3643" y="2331"/>
              <a:ext cx="19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beq</a:t>
              </a:r>
              <a:endParaRPr lang="en-US"/>
            </a:p>
          </p:txBody>
        </p:sp>
        <p:sp>
          <p:nvSpPr>
            <p:cNvPr id="108544" name="Line 30"/>
            <p:cNvSpPr>
              <a:spLocks noChangeShapeType="1"/>
            </p:cNvSpPr>
            <p:nvPr/>
          </p:nvSpPr>
          <p:spPr bwMode="auto">
            <a:xfrm flipV="1">
              <a:off x="4380" y="2330"/>
              <a:ext cx="0" cy="17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45" name="Rectangle 31"/>
            <p:cNvSpPr>
              <a:spLocks noChangeArrowheads="1"/>
            </p:cNvSpPr>
            <p:nvPr/>
          </p:nvSpPr>
          <p:spPr bwMode="auto">
            <a:xfrm>
              <a:off x="4471" y="2331"/>
              <a:ext cx="34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10000</a:t>
              </a:r>
              <a:endParaRPr lang="en-US"/>
            </a:p>
          </p:txBody>
        </p:sp>
        <p:sp>
          <p:nvSpPr>
            <p:cNvPr id="108546" name="Freeform 32"/>
            <p:cNvSpPr>
              <a:spLocks noEditPoints="1"/>
            </p:cNvSpPr>
            <p:nvPr/>
          </p:nvSpPr>
          <p:spPr bwMode="auto">
            <a:xfrm>
              <a:off x="786" y="2330"/>
              <a:ext cx="4140" cy="337"/>
            </a:xfrm>
            <a:custGeom>
              <a:avLst/>
              <a:gdLst>
                <a:gd name="T0" fmla="*/ 451 w 455"/>
                <a:gd name="T1" fmla="*/ 19 h 37"/>
                <a:gd name="T2" fmla="*/ 451 w 455"/>
                <a:gd name="T3" fmla="*/ 0 h 37"/>
                <a:gd name="T4" fmla="*/ 455 w 455"/>
                <a:gd name="T5" fmla="*/ 19 h 37"/>
                <a:gd name="T6" fmla="*/ 455 w 455"/>
                <a:gd name="T7" fmla="*/ 0 h 37"/>
                <a:gd name="T8" fmla="*/ 0 w 455"/>
                <a:gd name="T9" fmla="*/ 19 h 37"/>
                <a:gd name="T10" fmla="*/ 455 w 455"/>
                <a:gd name="T11" fmla="*/ 19 h 37"/>
                <a:gd name="T12" fmla="*/ 0 w 455"/>
                <a:gd name="T13" fmla="*/ 37 h 37"/>
                <a:gd name="T14" fmla="*/ 0 w 455"/>
                <a:gd name="T15" fmla="*/ 19 h 37"/>
                <a:gd name="T16" fmla="*/ 4 w 455"/>
                <a:gd name="T17" fmla="*/ 37 h 37"/>
                <a:gd name="T18" fmla="*/ 4 w 455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37">
                  <a:moveTo>
                    <a:pt x="451" y="19"/>
                  </a:moveTo>
                  <a:lnTo>
                    <a:pt x="451" y="0"/>
                  </a:lnTo>
                  <a:moveTo>
                    <a:pt x="455" y="19"/>
                  </a:moveTo>
                  <a:lnTo>
                    <a:pt x="455" y="0"/>
                  </a:lnTo>
                  <a:moveTo>
                    <a:pt x="0" y="19"/>
                  </a:moveTo>
                  <a:lnTo>
                    <a:pt x="455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47" name="Rectangle 33"/>
            <p:cNvSpPr>
              <a:spLocks noChangeArrowheads="1"/>
            </p:cNvSpPr>
            <p:nvPr/>
          </p:nvSpPr>
          <p:spPr bwMode="auto">
            <a:xfrm>
              <a:off x="904" y="2503"/>
              <a:ext cx="19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sub</a:t>
              </a:r>
              <a:endParaRPr lang="en-US"/>
            </a:p>
          </p:txBody>
        </p:sp>
        <p:sp>
          <p:nvSpPr>
            <p:cNvPr id="108548" name="Line 34"/>
            <p:cNvSpPr>
              <a:spLocks noChangeShapeType="1"/>
            </p:cNvSpPr>
            <p:nvPr/>
          </p:nvSpPr>
          <p:spPr bwMode="auto">
            <a:xfrm flipV="1">
              <a:off x="1642" y="2503"/>
              <a:ext cx="0" cy="16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50" name="Rectangle 35"/>
            <p:cNvSpPr>
              <a:spLocks noChangeArrowheads="1"/>
            </p:cNvSpPr>
            <p:nvPr/>
          </p:nvSpPr>
          <p:spPr bwMode="auto">
            <a:xfrm>
              <a:off x="1732" y="2503"/>
              <a:ext cx="34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00001</a:t>
              </a:r>
              <a:endParaRPr lang="en-US"/>
            </a:p>
          </p:txBody>
        </p:sp>
        <p:sp>
          <p:nvSpPr>
            <p:cNvPr id="108551" name="Freeform 36"/>
            <p:cNvSpPr>
              <a:spLocks noEditPoints="1"/>
            </p:cNvSpPr>
            <p:nvPr/>
          </p:nvSpPr>
          <p:spPr bwMode="auto">
            <a:xfrm>
              <a:off x="2151" y="2503"/>
              <a:ext cx="36" cy="164"/>
            </a:xfrm>
            <a:custGeom>
              <a:avLst/>
              <a:gdLst>
                <a:gd name="T0" fmla="*/ 0 w 4"/>
                <a:gd name="T1" fmla="*/ 18 h 18"/>
                <a:gd name="T2" fmla="*/ 0 w 4"/>
                <a:gd name="T3" fmla="*/ 0 h 18"/>
                <a:gd name="T4" fmla="*/ 4 w 4"/>
                <a:gd name="T5" fmla="*/ 18 h 18"/>
                <a:gd name="T6" fmla="*/ 4 w 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8">
                  <a:moveTo>
                    <a:pt x="0" y="18"/>
                  </a:moveTo>
                  <a:lnTo>
                    <a:pt x="0" y="0"/>
                  </a:lnTo>
                  <a:moveTo>
                    <a:pt x="4" y="18"/>
                  </a:move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52" name="Rectangle 37"/>
            <p:cNvSpPr>
              <a:spLocks noChangeArrowheads="1"/>
            </p:cNvSpPr>
            <p:nvPr/>
          </p:nvSpPr>
          <p:spPr bwMode="auto">
            <a:xfrm>
              <a:off x="2269" y="2503"/>
              <a:ext cx="24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mov</a:t>
              </a:r>
              <a:endParaRPr lang="en-US"/>
            </a:p>
          </p:txBody>
        </p:sp>
        <p:sp>
          <p:nvSpPr>
            <p:cNvPr id="108553" name="Line 38"/>
            <p:cNvSpPr>
              <a:spLocks noChangeShapeType="1"/>
            </p:cNvSpPr>
            <p:nvPr/>
          </p:nvSpPr>
          <p:spPr bwMode="auto">
            <a:xfrm flipV="1">
              <a:off x="3015" y="2503"/>
              <a:ext cx="0" cy="16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54" name="Rectangle 39"/>
            <p:cNvSpPr>
              <a:spLocks noChangeArrowheads="1"/>
            </p:cNvSpPr>
            <p:nvPr/>
          </p:nvSpPr>
          <p:spPr bwMode="auto">
            <a:xfrm>
              <a:off x="3097" y="2503"/>
              <a:ext cx="34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01001</a:t>
              </a:r>
              <a:endParaRPr lang="en-US"/>
            </a:p>
          </p:txBody>
        </p:sp>
        <p:sp>
          <p:nvSpPr>
            <p:cNvPr id="108555" name="Freeform 40"/>
            <p:cNvSpPr>
              <a:spLocks noEditPoints="1"/>
            </p:cNvSpPr>
            <p:nvPr/>
          </p:nvSpPr>
          <p:spPr bwMode="auto">
            <a:xfrm>
              <a:off x="3525" y="2503"/>
              <a:ext cx="36" cy="164"/>
            </a:xfrm>
            <a:custGeom>
              <a:avLst/>
              <a:gdLst>
                <a:gd name="T0" fmla="*/ 0 w 4"/>
                <a:gd name="T1" fmla="*/ 18 h 18"/>
                <a:gd name="T2" fmla="*/ 0 w 4"/>
                <a:gd name="T3" fmla="*/ 0 h 18"/>
                <a:gd name="T4" fmla="*/ 4 w 4"/>
                <a:gd name="T5" fmla="*/ 18 h 18"/>
                <a:gd name="T6" fmla="*/ 4 w 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8">
                  <a:moveTo>
                    <a:pt x="0" y="18"/>
                  </a:moveTo>
                  <a:lnTo>
                    <a:pt x="0" y="0"/>
                  </a:lnTo>
                  <a:moveTo>
                    <a:pt x="4" y="18"/>
                  </a:move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56" name="Rectangle 41"/>
            <p:cNvSpPr>
              <a:spLocks noChangeArrowheads="1"/>
            </p:cNvSpPr>
            <p:nvPr/>
          </p:nvSpPr>
          <p:spPr bwMode="auto">
            <a:xfrm>
              <a:off x="3643" y="2503"/>
              <a:ext cx="1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bgt</a:t>
              </a:r>
              <a:endParaRPr lang="en-US"/>
            </a:p>
          </p:txBody>
        </p:sp>
        <p:sp>
          <p:nvSpPr>
            <p:cNvPr id="108557" name="Line 42"/>
            <p:cNvSpPr>
              <a:spLocks noChangeShapeType="1"/>
            </p:cNvSpPr>
            <p:nvPr/>
          </p:nvSpPr>
          <p:spPr bwMode="auto">
            <a:xfrm flipV="1">
              <a:off x="4380" y="2503"/>
              <a:ext cx="0" cy="16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58" name="Rectangle 43"/>
            <p:cNvSpPr>
              <a:spLocks noChangeArrowheads="1"/>
            </p:cNvSpPr>
            <p:nvPr/>
          </p:nvSpPr>
          <p:spPr bwMode="auto">
            <a:xfrm>
              <a:off x="4471" y="2503"/>
              <a:ext cx="34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10001</a:t>
              </a:r>
              <a:endParaRPr lang="en-US"/>
            </a:p>
          </p:txBody>
        </p:sp>
        <p:sp>
          <p:nvSpPr>
            <p:cNvPr id="108559" name="Freeform 44"/>
            <p:cNvSpPr>
              <a:spLocks noEditPoints="1"/>
            </p:cNvSpPr>
            <p:nvPr/>
          </p:nvSpPr>
          <p:spPr bwMode="auto">
            <a:xfrm>
              <a:off x="786" y="2503"/>
              <a:ext cx="4140" cy="337"/>
            </a:xfrm>
            <a:custGeom>
              <a:avLst/>
              <a:gdLst>
                <a:gd name="T0" fmla="*/ 451 w 455"/>
                <a:gd name="T1" fmla="*/ 18 h 37"/>
                <a:gd name="T2" fmla="*/ 451 w 455"/>
                <a:gd name="T3" fmla="*/ 0 h 37"/>
                <a:gd name="T4" fmla="*/ 455 w 455"/>
                <a:gd name="T5" fmla="*/ 18 h 37"/>
                <a:gd name="T6" fmla="*/ 455 w 455"/>
                <a:gd name="T7" fmla="*/ 0 h 37"/>
                <a:gd name="T8" fmla="*/ 0 w 455"/>
                <a:gd name="T9" fmla="*/ 19 h 37"/>
                <a:gd name="T10" fmla="*/ 455 w 455"/>
                <a:gd name="T11" fmla="*/ 19 h 37"/>
                <a:gd name="T12" fmla="*/ 0 w 455"/>
                <a:gd name="T13" fmla="*/ 37 h 37"/>
                <a:gd name="T14" fmla="*/ 0 w 455"/>
                <a:gd name="T15" fmla="*/ 19 h 37"/>
                <a:gd name="T16" fmla="*/ 4 w 455"/>
                <a:gd name="T17" fmla="*/ 37 h 37"/>
                <a:gd name="T18" fmla="*/ 4 w 455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37">
                  <a:moveTo>
                    <a:pt x="451" y="18"/>
                  </a:moveTo>
                  <a:lnTo>
                    <a:pt x="451" y="0"/>
                  </a:lnTo>
                  <a:moveTo>
                    <a:pt x="455" y="18"/>
                  </a:moveTo>
                  <a:lnTo>
                    <a:pt x="455" y="0"/>
                  </a:lnTo>
                  <a:moveTo>
                    <a:pt x="0" y="19"/>
                  </a:moveTo>
                  <a:lnTo>
                    <a:pt x="455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60" name="Rectangle 45"/>
            <p:cNvSpPr>
              <a:spLocks noChangeArrowheads="1"/>
            </p:cNvSpPr>
            <p:nvPr/>
          </p:nvSpPr>
          <p:spPr bwMode="auto">
            <a:xfrm>
              <a:off x="904" y="2667"/>
              <a:ext cx="21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mul</a:t>
              </a:r>
              <a:endParaRPr lang="en-US"/>
            </a:p>
          </p:txBody>
        </p:sp>
        <p:sp>
          <p:nvSpPr>
            <p:cNvPr id="108561" name="Line 46"/>
            <p:cNvSpPr>
              <a:spLocks noChangeShapeType="1"/>
            </p:cNvSpPr>
            <p:nvPr/>
          </p:nvSpPr>
          <p:spPr bwMode="auto">
            <a:xfrm flipV="1">
              <a:off x="1642" y="2676"/>
              <a:ext cx="0" cy="16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62" name="Rectangle 47"/>
            <p:cNvSpPr>
              <a:spLocks noChangeArrowheads="1"/>
            </p:cNvSpPr>
            <p:nvPr/>
          </p:nvSpPr>
          <p:spPr bwMode="auto">
            <a:xfrm>
              <a:off x="1732" y="2667"/>
              <a:ext cx="34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00010</a:t>
              </a:r>
              <a:endParaRPr lang="en-US"/>
            </a:p>
          </p:txBody>
        </p:sp>
        <p:sp>
          <p:nvSpPr>
            <p:cNvPr id="108563" name="Freeform 48"/>
            <p:cNvSpPr>
              <a:spLocks noEditPoints="1"/>
            </p:cNvSpPr>
            <p:nvPr/>
          </p:nvSpPr>
          <p:spPr bwMode="auto">
            <a:xfrm>
              <a:off x="2151" y="2676"/>
              <a:ext cx="36" cy="164"/>
            </a:xfrm>
            <a:custGeom>
              <a:avLst/>
              <a:gdLst>
                <a:gd name="T0" fmla="*/ 0 w 4"/>
                <a:gd name="T1" fmla="*/ 18 h 18"/>
                <a:gd name="T2" fmla="*/ 0 w 4"/>
                <a:gd name="T3" fmla="*/ 0 h 18"/>
                <a:gd name="T4" fmla="*/ 4 w 4"/>
                <a:gd name="T5" fmla="*/ 18 h 18"/>
                <a:gd name="T6" fmla="*/ 4 w 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8">
                  <a:moveTo>
                    <a:pt x="0" y="18"/>
                  </a:moveTo>
                  <a:lnTo>
                    <a:pt x="0" y="0"/>
                  </a:lnTo>
                  <a:moveTo>
                    <a:pt x="4" y="18"/>
                  </a:move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64" name="Rectangle 49"/>
            <p:cNvSpPr>
              <a:spLocks noChangeArrowheads="1"/>
            </p:cNvSpPr>
            <p:nvPr/>
          </p:nvSpPr>
          <p:spPr bwMode="auto">
            <a:xfrm>
              <a:off x="2269" y="2667"/>
              <a:ext cx="13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lsl</a:t>
              </a:r>
              <a:endParaRPr lang="en-US"/>
            </a:p>
          </p:txBody>
        </p:sp>
        <p:sp>
          <p:nvSpPr>
            <p:cNvPr id="108565" name="Line 50"/>
            <p:cNvSpPr>
              <a:spLocks noChangeShapeType="1"/>
            </p:cNvSpPr>
            <p:nvPr/>
          </p:nvSpPr>
          <p:spPr bwMode="auto">
            <a:xfrm flipV="1">
              <a:off x="3015" y="2676"/>
              <a:ext cx="0" cy="16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66" name="Rectangle 51"/>
            <p:cNvSpPr>
              <a:spLocks noChangeArrowheads="1"/>
            </p:cNvSpPr>
            <p:nvPr/>
          </p:nvSpPr>
          <p:spPr bwMode="auto">
            <a:xfrm>
              <a:off x="3097" y="2667"/>
              <a:ext cx="34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01010</a:t>
              </a:r>
              <a:endParaRPr lang="en-US"/>
            </a:p>
          </p:txBody>
        </p:sp>
        <p:sp>
          <p:nvSpPr>
            <p:cNvPr id="108567" name="Freeform 52"/>
            <p:cNvSpPr>
              <a:spLocks noEditPoints="1"/>
            </p:cNvSpPr>
            <p:nvPr/>
          </p:nvSpPr>
          <p:spPr bwMode="auto">
            <a:xfrm>
              <a:off x="3525" y="2676"/>
              <a:ext cx="36" cy="164"/>
            </a:xfrm>
            <a:custGeom>
              <a:avLst/>
              <a:gdLst>
                <a:gd name="T0" fmla="*/ 0 w 4"/>
                <a:gd name="T1" fmla="*/ 18 h 18"/>
                <a:gd name="T2" fmla="*/ 0 w 4"/>
                <a:gd name="T3" fmla="*/ 0 h 18"/>
                <a:gd name="T4" fmla="*/ 4 w 4"/>
                <a:gd name="T5" fmla="*/ 18 h 18"/>
                <a:gd name="T6" fmla="*/ 4 w 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8">
                  <a:moveTo>
                    <a:pt x="0" y="18"/>
                  </a:moveTo>
                  <a:lnTo>
                    <a:pt x="0" y="0"/>
                  </a:lnTo>
                  <a:moveTo>
                    <a:pt x="4" y="18"/>
                  </a:move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68" name="Rectangle 53"/>
            <p:cNvSpPr>
              <a:spLocks noChangeArrowheads="1"/>
            </p:cNvSpPr>
            <p:nvPr/>
          </p:nvSpPr>
          <p:spPr bwMode="auto">
            <a:xfrm>
              <a:off x="3643" y="2667"/>
              <a:ext cx="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b</a:t>
              </a:r>
              <a:endParaRPr lang="en-US"/>
            </a:p>
          </p:txBody>
        </p:sp>
        <p:sp>
          <p:nvSpPr>
            <p:cNvPr id="108569" name="Line 54"/>
            <p:cNvSpPr>
              <a:spLocks noChangeShapeType="1"/>
            </p:cNvSpPr>
            <p:nvPr/>
          </p:nvSpPr>
          <p:spPr bwMode="auto">
            <a:xfrm flipV="1">
              <a:off x="4380" y="2676"/>
              <a:ext cx="0" cy="16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70" name="Rectangle 55"/>
            <p:cNvSpPr>
              <a:spLocks noChangeArrowheads="1"/>
            </p:cNvSpPr>
            <p:nvPr/>
          </p:nvSpPr>
          <p:spPr bwMode="auto">
            <a:xfrm>
              <a:off x="4471" y="2667"/>
              <a:ext cx="34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10010</a:t>
              </a:r>
              <a:endParaRPr lang="en-US"/>
            </a:p>
          </p:txBody>
        </p:sp>
        <p:sp>
          <p:nvSpPr>
            <p:cNvPr id="108571" name="Freeform 56"/>
            <p:cNvSpPr>
              <a:spLocks noEditPoints="1"/>
            </p:cNvSpPr>
            <p:nvPr/>
          </p:nvSpPr>
          <p:spPr bwMode="auto">
            <a:xfrm>
              <a:off x="786" y="2676"/>
              <a:ext cx="4140" cy="337"/>
            </a:xfrm>
            <a:custGeom>
              <a:avLst/>
              <a:gdLst>
                <a:gd name="T0" fmla="*/ 451 w 455"/>
                <a:gd name="T1" fmla="*/ 18 h 37"/>
                <a:gd name="T2" fmla="*/ 451 w 455"/>
                <a:gd name="T3" fmla="*/ 0 h 37"/>
                <a:gd name="T4" fmla="*/ 455 w 455"/>
                <a:gd name="T5" fmla="*/ 18 h 37"/>
                <a:gd name="T6" fmla="*/ 455 w 455"/>
                <a:gd name="T7" fmla="*/ 0 h 37"/>
                <a:gd name="T8" fmla="*/ 0 w 455"/>
                <a:gd name="T9" fmla="*/ 18 h 37"/>
                <a:gd name="T10" fmla="*/ 455 w 455"/>
                <a:gd name="T11" fmla="*/ 18 h 37"/>
                <a:gd name="T12" fmla="*/ 0 w 455"/>
                <a:gd name="T13" fmla="*/ 37 h 37"/>
                <a:gd name="T14" fmla="*/ 0 w 455"/>
                <a:gd name="T15" fmla="*/ 18 h 37"/>
                <a:gd name="T16" fmla="*/ 4 w 455"/>
                <a:gd name="T17" fmla="*/ 37 h 37"/>
                <a:gd name="T18" fmla="*/ 4 w 455"/>
                <a:gd name="T1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37">
                  <a:moveTo>
                    <a:pt x="451" y="18"/>
                  </a:moveTo>
                  <a:lnTo>
                    <a:pt x="451" y="0"/>
                  </a:lnTo>
                  <a:moveTo>
                    <a:pt x="455" y="18"/>
                  </a:moveTo>
                  <a:lnTo>
                    <a:pt x="455" y="0"/>
                  </a:lnTo>
                  <a:moveTo>
                    <a:pt x="0" y="18"/>
                  </a:moveTo>
                  <a:lnTo>
                    <a:pt x="455" y="18"/>
                  </a:lnTo>
                  <a:moveTo>
                    <a:pt x="0" y="37"/>
                  </a:moveTo>
                  <a:lnTo>
                    <a:pt x="0" y="18"/>
                  </a:lnTo>
                  <a:moveTo>
                    <a:pt x="4" y="37"/>
                  </a:moveTo>
                  <a:lnTo>
                    <a:pt x="4" y="18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72" name="Rectangle 57"/>
            <p:cNvSpPr>
              <a:spLocks noChangeArrowheads="1"/>
            </p:cNvSpPr>
            <p:nvPr/>
          </p:nvSpPr>
          <p:spPr bwMode="auto">
            <a:xfrm>
              <a:off x="904" y="2840"/>
              <a:ext cx="1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div</a:t>
              </a:r>
              <a:endParaRPr lang="en-US"/>
            </a:p>
          </p:txBody>
        </p:sp>
        <p:sp>
          <p:nvSpPr>
            <p:cNvPr id="108573" name="Line 58"/>
            <p:cNvSpPr>
              <a:spLocks noChangeShapeType="1"/>
            </p:cNvSpPr>
            <p:nvPr/>
          </p:nvSpPr>
          <p:spPr bwMode="auto">
            <a:xfrm flipV="1">
              <a:off x="1642" y="2840"/>
              <a:ext cx="0" cy="17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74" name="Rectangle 59"/>
            <p:cNvSpPr>
              <a:spLocks noChangeArrowheads="1"/>
            </p:cNvSpPr>
            <p:nvPr/>
          </p:nvSpPr>
          <p:spPr bwMode="auto">
            <a:xfrm>
              <a:off x="1732" y="2840"/>
              <a:ext cx="33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00011</a:t>
              </a:r>
              <a:endParaRPr lang="en-US"/>
            </a:p>
          </p:txBody>
        </p:sp>
        <p:sp>
          <p:nvSpPr>
            <p:cNvPr id="108575" name="Freeform 60"/>
            <p:cNvSpPr>
              <a:spLocks noEditPoints="1"/>
            </p:cNvSpPr>
            <p:nvPr/>
          </p:nvSpPr>
          <p:spPr bwMode="auto">
            <a:xfrm>
              <a:off x="2151" y="2840"/>
              <a:ext cx="36" cy="173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0 h 19"/>
                <a:gd name="T4" fmla="*/ 4 w 4"/>
                <a:gd name="T5" fmla="*/ 19 h 19"/>
                <a:gd name="T6" fmla="*/ 4 w 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0"/>
                  </a:lnTo>
                  <a:moveTo>
                    <a:pt x="4" y="19"/>
                  </a:move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2" name="Rectangle 61"/>
            <p:cNvSpPr>
              <a:spLocks noChangeArrowheads="1"/>
            </p:cNvSpPr>
            <p:nvPr/>
          </p:nvSpPr>
          <p:spPr bwMode="auto">
            <a:xfrm>
              <a:off x="2269" y="2840"/>
              <a:ext cx="13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lsr</a:t>
              </a:r>
              <a:endParaRPr lang="en-US"/>
            </a:p>
          </p:txBody>
        </p:sp>
        <p:sp>
          <p:nvSpPr>
            <p:cNvPr id="3073" name="Line 62"/>
            <p:cNvSpPr>
              <a:spLocks noChangeShapeType="1"/>
            </p:cNvSpPr>
            <p:nvPr/>
          </p:nvSpPr>
          <p:spPr bwMode="auto">
            <a:xfrm flipV="1">
              <a:off x="3015" y="2840"/>
              <a:ext cx="0" cy="17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" name="Rectangle 63"/>
            <p:cNvSpPr>
              <a:spLocks noChangeArrowheads="1"/>
            </p:cNvSpPr>
            <p:nvPr/>
          </p:nvSpPr>
          <p:spPr bwMode="auto">
            <a:xfrm>
              <a:off x="3097" y="2840"/>
              <a:ext cx="33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01011</a:t>
              </a:r>
              <a:endParaRPr lang="en-US"/>
            </a:p>
          </p:txBody>
        </p:sp>
        <p:sp>
          <p:nvSpPr>
            <p:cNvPr id="3076" name="Freeform 64"/>
            <p:cNvSpPr>
              <a:spLocks noEditPoints="1"/>
            </p:cNvSpPr>
            <p:nvPr/>
          </p:nvSpPr>
          <p:spPr bwMode="auto">
            <a:xfrm>
              <a:off x="3525" y="2840"/>
              <a:ext cx="36" cy="173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0 h 19"/>
                <a:gd name="T4" fmla="*/ 4 w 4"/>
                <a:gd name="T5" fmla="*/ 19 h 19"/>
                <a:gd name="T6" fmla="*/ 4 w 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0"/>
                  </a:lnTo>
                  <a:moveTo>
                    <a:pt x="4" y="19"/>
                  </a:move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" name="Rectangle 65"/>
            <p:cNvSpPr>
              <a:spLocks noChangeArrowheads="1"/>
            </p:cNvSpPr>
            <p:nvPr/>
          </p:nvSpPr>
          <p:spPr bwMode="auto">
            <a:xfrm>
              <a:off x="3643" y="2840"/>
              <a:ext cx="19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call</a:t>
              </a:r>
              <a:endParaRPr lang="en-US"/>
            </a:p>
          </p:txBody>
        </p:sp>
        <p:sp>
          <p:nvSpPr>
            <p:cNvPr id="3078" name="Line 66"/>
            <p:cNvSpPr>
              <a:spLocks noChangeShapeType="1"/>
            </p:cNvSpPr>
            <p:nvPr/>
          </p:nvSpPr>
          <p:spPr bwMode="auto">
            <a:xfrm flipV="1">
              <a:off x="4380" y="2840"/>
              <a:ext cx="0" cy="17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Rectangle 67"/>
            <p:cNvSpPr>
              <a:spLocks noChangeArrowheads="1"/>
            </p:cNvSpPr>
            <p:nvPr/>
          </p:nvSpPr>
          <p:spPr bwMode="auto">
            <a:xfrm>
              <a:off x="4471" y="2840"/>
              <a:ext cx="33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10011</a:t>
              </a:r>
              <a:endParaRPr lang="en-US"/>
            </a:p>
          </p:txBody>
        </p:sp>
        <p:sp>
          <p:nvSpPr>
            <p:cNvPr id="3080" name="Freeform 68"/>
            <p:cNvSpPr>
              <a:spLocks noEditPoints="1"/>
            </p:cNvSpPr>
            <p:nvPr/>
          </p:nvSpPr>
          <p:spPr bwMode="auto">
            <a:xfrm>
              <a:off x="786" y="2840"/>
              <a:ext cx="4140" cy="336"/>
            </a:xfrm>
            <a:custGeom>
              <a:avLst/>
              <a:gdLst>
                <a:gd name="T0" fmla="*/ 451 w 455"/>
                <a:gd name="T1" fmla="*/ 19 h 37"/>
                <a:gd name="T2" fmla="*/ 451 w 455"/>
                <a:gd name="T3" fmla="*/ 0 h 37"/>
                <a:gd name="T4" fmla="*/ 455 w 455"/>
                <a:gd name="T5" fmla="*/ 19 h 37"/>
                <a:gd name="T6" fmla="*/ 455 w 455"/>
                <a:gd name="T7" fmla="*/ 0 h 37"/>
                <a:gd name="T8" fmla="*/ 0 w 455"/>
                <a:gd name="T9" fmla="*/ 19 h 37"/>
                <a:gd name="T10" fmla="*/ 455 w 455"/>
                <a:gd name="T11" fmla="*/ 19 h 37"/>
                <a:gd name="T12" fmla="*/ 0 w 455"/>
                <a:gd name="T13" fmla="*/ 37 h 37"/>
                <a:gd name="T14" fmla="*/ 0 w 455"/>
                <a:gd name="T15" fmla="*/ 19 h 37"/>
                <a:gd name="T16" fmla="*/ 4 w 455"/>
                <a:gd name="T17" fmla="*/ 37 h 37"/>
                <a:gd name="T18" fmla="*/ 4 w 455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37">
                  <a:moveTo>
                    <a:pt x="451" y="19"/>
                  </a:moveTo>
                  <a:lnTo>
                    <a:pt x="451" y="0"/>
                  </a:lnTo>
                  <a:moveTo>
                    <a:pt x="455" y="19"/>
                  </a:moveTo>
                  <a:lnTo>
                    <a:pt x="455" y="0"/>
                  </a:lnTo>
                  <a:moveTo>
                    <a:pt x="0" y="19"/>
                  </a:moveTo>
                  <a:lnTo>
                    <a:pt x="455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Rectangle 69"/>
            <p:cNvSpPr>
              <a:spLocks noChangeArrowheads="1"/>
            </p:cNvSpPr>
            <p:nvPr/>
          </p:nvSpPr>
          <p:spPr bwMode="auto">
            <a:xfrm>
              <a:off x="904" y="3013"/>
              <a:ext cx="24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mod</a:t>
              </a:r>
              <a:endParaRPr lang="en-US"/>
            </a:p>
          </p:txBody>
        </p:sp>
        <p:sp>
          <p:nvSpPr>
            <p:cNvPr id="3082" name="Line 70"/>
            <p:cNvSpPr>
              <a:spLocks noChangeShapeType="1"/>
            </p:cNvSpPr>
            <p:nvPr/>
          </p:nvSpPr>
          <p:spPr bwMode="auto">
            <a:xfrm flipV="1">
              <a:off x="1642" y="3013"/>
              <a:ext cx="0" cy="16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Rectangle 71"/>
            <p:cNvSpPr>
              <a:spLocks noChangeArrowheads="1"/>
            </p:cNvSpPr>
            <p:nvPr/>
          </p:nvSpPr>
          <p:spPr bwMode="auto">
            <a:xfrm>
              <a:off x="1732" y="3013"/>
              <a:ext cx="34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00100</a:t>
              </a:r>
              <a:endParaRPr lang="en-US"/>
            </a:p>
          </p:txBody>
        </p:sp>
        <p:sp>
          <p:nvSpPr>
            <p:cNvPr id="3084" name="Freeform 72"/>
            <p:cNvSpPr>
              <a:spLocks noEditPoints="1"/>
            </p:cNvSpPr>
            <p:nvPr/>
          </p:nvSpPr>
          <p:spPr bwMode="auto">
            <a:xfrm>
              <a:off x="2151" y="3013"/>
              <a:ext cx="36" cy="163"/>
            </a:xfrm>
            <a:custGeom>
              <a:avLst/>
              <a:gdLst>
                <a:gd name="T0" fmla="*/ 0 w 4"/>
                <a:gd name="T1" fmla="*/ 18 h 18"/>
                <a:gd name="T2" fmla="*/ 0 w 4"/>
                <a:gd name="T3" fmla="*/ 0 h 18"/>
                <a:gd name="T4" fmla="*/ 4 w 4"/>
                <a:gd name="T5" fmla="*/ 18 h 18"/>
                <a:gd name="T6" fmla="*/ 4 w 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8">
                  <a:moveTo>
                    <a:pt x="0" y="18"/>
                  </a:moveTo>
                  <a:lnTo>
                    <a:pt x="0" y="0"/>
                  </a:lnTo>
                  <a:moveTo>
                    <a:pt x="4" y="18"/>
                  </a:move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" name="Rectangle 73"/>
            <p:cNvSpPr>
              <a:spLocks noChangeArrowheads="1"/>
            </p:cNvSpPr>
            <p:nvPr/>
          </p:nvSpPr>
          <p:spPr bwMode="auto">
            <a:xfrm>
              <a:off x="2269" y="3013"/>
              <a:ext cx="16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asr</a:t>
              </a:r>
              <a:endParaRPr lang="en-US"/>
            </a:p>
          </p:txBody>
        </p:sp>
        <p:sp>
          <p:nvSpPr>
            <p:cNvPr id="3086" name="Line 74"/>
            <p:cNvSpPr>
              <a:spLocks noChangeShapeType="1"/>
            </p:cNvSpPr>
            <p:nvPr/>
          </p:nvSpPr>
          <p:spPr bwMode="auto">
            <a:xfrm flipV="1">
              <a:off x="3015" y="3013"/>
              <a:ext cx="0" cy="16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" name="Rectangle 75"/>
            <p:cNvSpPr>
              <a:spLocks noChangeArrowheads="1"/>
            </p:cNvSpPr>
            <p:nvPr/>
          </p:nvSpPr>
          <p:spPr bwMode="auto">
            <a:xfrm>
              <a:off x="3097" y="3013"/>
              <a:ext cx="33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01100</a:t>
              </a:r>
              <a:endParaRPr lang="en-US"/>
            </a:p>
          </p:txBody>
        </p:sp>
        <p:sp>
          <p:nvSpPr>
            <p:cNvPr id="3088" name="Freeform 76"/>
            <p:cNvSpPr>
              <a:spLocks noEditPoints="1"/>
            </p:cNvSpPr>
            <p:nvPr/>
          </p:nvSpPr>
          <p:spPr bwMode="auto">
            <a:xfrm>
              <a:off x="3525" y="3013"/>
              <a:ext cx="36" cy="163"/>
            </a:xfrm>
            <a:custGeom>
              <a:avLst/>
              <a:gdLst>
                <a:gd name="T0" fmla="*/ 0 w 4"/>
                <a:gd name="T1" fmla="*/ 18 h 18"/>
                <a:gd name="T2" fmla="*/ 0 w 4"/>
                <a:gd name="T3" fmla="*/ 0 h 18"/>
                <a:gd name="T4" fmla="*/ 4 w 4"/>
                <a:gd name="T5" fmla="*/ 18 h 18"/>
                <a:gd name="T6" fmla="*/ 4 w 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8">
                  <a:moveTo>
                    <a:pt x="0" y="18"/>
                  </a:moveTo>
                  <a:lnTo>
                    <a:pt x="0" y="0"/>
                  </a:lnTo>
                  <a:moveTo>
                    <a:pt x="4" y="18"/>
                  </a:move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" name="Rectangle 77"/>
            <p:cNvSpPr>
              <a:spLocks noChangeArrowheads="1"/>
            </p:cNvSpPr>
            <p:nvPr/>
          </p:nvSpPr>
          <p:spPr bwMode="auto">
            <a:xfrm>
              <a:off x="3643" y="3013"/>
              <a:ext cx="14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ret</a:t>
              </a:r>
              <a:endParaRPr lang="en-US"/>
            </a:p>
          </p:txBody>
        </p:sp>
        <p:sp>
          <p:nvSpPr>
            <p:cNvPr id="3090" name="Line 78"/>
            <p:cNvSpPr>
              <a:spLocks noChangeShapeType="1"/>
            </p:cNvSpPr>
            <p:nvPr/>
          </p:nvSpPr>
          <p:spPr bwMode="auto">
            <a:xfrm flipV="1">
              <a:off x="4380" y="3013"/>
              <a:ext cx="0" cy="16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" name="Rectangle 79"/>
            <p:cNvSpPr>
              <a:spLocks noChangeArrowheads="1"/>
            </p:cNvSpPr>
            <p:nvPr/>
          </p:nvSpPr>
          <p:spPr bwMode="auto">
            <a:xfrm>
              <a:off x="4471" y="3013"/>
              <a:ext cx="34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10100</a:t>
              </a:r>
              <a:endParaRPr lang="en-US"/>
            </a:p>
          </p:txBody>
        </p:sp>
        <p:sp>
          <p:nvSpPr>
            <p:cNvPr id="3092" name="Freeform 80"/>
            <p:cNvSpPr>
              <a:spLocks noEditPoints="1"/>
            </p:cNvSpPr>
            <p:nvPr/>
          </p:nvSpPr>
          <p:spPr bwMode="auto">
            <a:xfrm>
              <a:off x="786" y="3013"/>
              <a:ext cx="4140" cy="336"/>
            </a:xfrm>
            <a:custGeom>
              <a:avLst/>
              <a:gdLst>
                <a:gd name="T0" fmla="*/ 451 w 455"/>
                <a:gd name="T1" fmla="*/ 18 h 37"/>
                <a:gd name="T2" fmla="*/ 451 w 455"/>
                <a:gd name="T3" fmla="*/ 0 h 37"/>
                <a:gd name="T4" fmla="*/ 455 w 455"/>
                <a:gd name="T5" fmla="*/ 18 h 37"/>
                <a:gd name="T6" fmla="*/ 455 w 455"/>
                <a:gd name="T7" fmla="*/ 0 h 37"/>
                <a:gd name="T8" fmla="*/ 0 w 455"/>
                <a:gd name="T9" fmla="*/ 18 h 37"/>
                <a:gd name="T10" fmla="*/ 455 w 455"/>
                <a:gd name="T11" fmla="*/ 18 h 37"/>
                <a:gd name="T12" fmla="*/ 0 w 455"/>
                <a:gd name="T13" fmla="*/ 37 h 37"/>
                <a:gd name="T14" fmla="*/ 0 w 455"/>
                <a:gd name="T15" fmla="*/ 19 h 37"/>
                <a:gd name="T16" fmla="*/ 4 w 455"/>
                <a:gd name="T17" fmla="*/ 37 h 37"/>
                <a:gd name="T18" fmla="*/ 4 w 455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37">
                  <a:moveTo>
                    <a:pt x="451" y="18"/>
                  </a:moveTo>
                  <a:lnTo>
                    <a:pt x="451" y="0"/>
                  </a:lnTo>
                  <a:moveTo>
                    <a:pt x="455" y="18"/>
                  </a:moveTo>
                  <a:lnTo>
                    <a:pt x="455" y="0"/>
                  </a:lnTo>
                  <a:moveTo>
                    <a:pt x="0" y="18"/>
                  </a:moveTo>
                  <a:lnTo>
                    <a:pt x="455" y="18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" name="Rectangle 81"/>
            <p:cNvSpPr>
              <a:spLocks noChangeArrowheads="1"/>
            </p:cNvSpPr>
            <p:nvPr/>
          </p:nvSpPr>
          <p:spPr bwMode="auto">
            <a:xfrm>
              <a:off x="904" y="3177"/>
              <a:ext cx="23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cmp</a:t>
              </a:r>
              <a:endParaRPr lang="en-US"/>
            </a:p>
          </p:txBody>
        </p:sp>
        <p:sp>
          <p:nvSpPr>
            <p:cNvPr id="3094" name="Line 82"/>
            <p:cNvSpPr>
              <a:spLocks noChangeShapeType="1"/>
            </p:cNvSpPr>
            <p:nvPr/>
          </p:nvSpPr>
          <p:spPr bwMode="auto">
            <a:xfrm flipV="1">
              <a:off x="1642" y="3186"/>
              <a:ext cx="0" cy="16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5" name="Rectangle 83"/>
            <p:cNvSpPr>
              <a:spLocks noChangeArrowheads="1"/>
            </p:cNvSpPr>
            <p:nvPr/>
          </p:nvSpPr>
          <p:spPr bwMode="auto">
            <a:xfrm>
              <a:off x="1732" y="3177"/>
              <a:ext cx="34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00101</a:t>
              </a:r>
              <a:endParaRPr lang="en-US"/>
            </a:p>
          </p:txBody>
        </p:sp>
        <p:sp>
          <p:nvSpPr>
            <p:cNvPr id="3096" name="Freeform 84"/>
            <p:cNvSpPr>
              <a:spLocks noEditPoints="1"/>
            </p:cNvSpPr>
            <p:nvPr/>
          </p:nvSpPr>
          <p:spPr bwMode="auto">
            <a:xfrm>
              <a:off x="2151" y="3186"/>
              <a:ext cx="36" cy="163"/>
            </a:xfrm>
            <a:custGeom>
              <a:avLst/>
              <a:gdLst>
                <a:gd name="T0" fmla="*/ 0 w 4"/>
                <a:gd name="T1" fmla="*/ 18 h 18"/>
                <a:gd name="T2" fmla="*/ 0 w 4"/>
                <a:gd name="T3" fmla="*/ 0 h 18"/>
                <a:gd name="T4" fmla="*/ 4 w 4"/>
                <a:gd name="T5" fmla="*/ 18 h 18"/>
                <a:gd name="T6" fmla="*/ 4 w 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8">
                  <a:moveTo>
                    <a:pt x="0" y="18"/>
                  </a:moveTo>
                  <a:lnTo>
                    <a:pt x="0" y="0"/>
                  </a:lnTo>
                  <a:moveTo>
                    <a:pt x="4" y="18"/>
                  </a:move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7" name="Rectangle 85"/>
            <p:cNvSpPr>
              <a:spLocks noChangeArrowheads="1"/>
            </p:cNvSpPr>
            <p:nvPr/>
          </p:nvSpPr>
          <p:spPr bwMode="auto">
            <a:xfrm>
              <a:off x="2269" y="3177"/>
              <a:ext cx="20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nop</a:t>
              </a:r>
              <a:endParaRPr lang="en-US"/>
            </a:p>
          </p:txBody>
        </p:sp>
        <p:sp>
          <p:nvSpPr>
            <p:cNvPr id="3098" name="Line 86"/>
            <p:cNvSpPr>
              <a:spLocks noChangeShapeType="1"/>
            </p:cNvSpPr>
            <p:nvPr/>
          </p:nvSpPr>
          <p:spPr bwMode="auto">
            <a:xfrm flipV="1">
              <a:off x="3015" y="3186"/>
              <a:ext cx="0" cy="163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9" name="Rectangle 87"/>
            <p:cNvSpPr>
              <a:spLocks noChangeArrowheads="1"/>
            </p:cNvSpPr>
            <p:nvPr/>
          </p:nvSpPr>
          <p:spPr bwMode="auto">
            <a:xfrm>
              <a:off x="3097" y="3177"/>
              <a:ext cx="33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01101</a:t>
              </a:r>
              <a:endParaRPr lang="en-US"/>
            </a:p>
          </p:txBody>
        </p:sp>
        <p:sp>
          <p:nvSpPr>
            <p:cNvPr id="3100" name="Freeform 88"/>
            <p:cNvSpPr>
              <a:spLocks noEditPoints="1"/>
            </p:cNvSpPr>
            <p:nvPr/>
          </p:nvSpPr>
          <p:spPr bwMode="auto">
            <a:xfrm>
              <a:off x="786" y="3186"/>
              <a:ext cx="4140" cy="327"/>
            </a:xfrm>
            <a:custGeom>
              <a:avLst/>
              <a:gdLst>
                <a:gd name="T0" fmla="*/ 301 w 455"/>
                <a:gd name="T1" fmla="*/ 18 h 36"/>
                <a:gd name="T2" fmla="*/ 301 w 455"/>
                <a:gd name="T3" fmla="*/ 0 h 36"/>
                <a:gd name="T4" fmla="*/ 305 w 455"/>
                <a:gd name="T5" fmla="*/ 18 h 36"/>
                <a:gd name="T6" fmla="*/ 305 w 455"/>
                <a:gd name="T7" fmla="*/ 0 h 36"/>
                <a:gd name="T8" fmla="*/ 395 w 455"/>
                <a:gd name="T9" fmla="*/ 18 h 36"/>
                <a:gd name="T10" fmla="*/ 395 w 455"/>
                <a:gd name="T11" fmla="*/ 0 h 36"/>
                <a:gd name="T12" fmla="*/ 451 w 455"/>
                <a:gd name="T13" fmla="*/ 18 h 36"/>
                <a:gd name="T14" fmla="*/ 451 w 455"/>
                <a:gd name="T15" fmla="*/ 0 h 36"/>
                <a:gd name="T16" fmla="*/ 455 w 455"/>
                <a:gd name="T17" fmla="*/ 18 h 36"/>
                <a:gd name="T18" fmla="*/ 455 w 455"/>
                <a:gd name="T19" fmla="*/ 0 h 36"/>
                <a:gd name="T20" fmla="*/ 0 w 455"/>
                <a:gd name="T21" fmla="*/ 18 h 36"/>
                <a:gd name="T22" fmla="*/ 455 w 455"/>
                <a:gd name="T23" fmla="*/ 18 h 36"/>
                <a:gd name="T24" fmla="*/ 0 w 455"/>
                <a:gd name="T25" fmla="*/ 36 h 36"/>
                <a:gd name="T26" fmla="*/ 0 w 455"/>
                <a:gd name="T27" fmla="*/ 18 h 36"/>
                <a:gd name="T28" fmla="*/ 4 w 455"/>
                <a:gd name="T29" fmla="*/ 36 h 36"/>
                <a:gd name="T30" fmla="*/ 4 w 455"/>
                <a:gd name="T3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5" h="36">
                  <a:moveTo>
                    <a:pt x="301" y="18"/>
                  </a:moveTo>
                  <a:lnTo>
                    <a:pt x="301" y="0"/>
                  </a:lnTo>
                  <a:moveTo>
                    <a:pt x="305" y="18"/>
                  </a:moveTo>
                  <a:lnTo>
                    <a:pt x="305" y="0"/>
                  </a:lnTo>
                  <a:moveTo>
                    <a:pt x="395" y="18"/>
                  </a:moveTo>
                  <a:lnTo>
                    <a:pt x="395" y="0"/>
                  </a:lnTo>
                  <a:moveTo>
                    <a:pt x="451" y="18"/>
                  </a:moveTo>
                  <a:lnTo>
                    <a:pt x="451" y="0"/>
                  </a:lnTo>
                  <a:moveTo>
                    <a:pt x="455" y="18"/>
                  </a:moveTo>
                  <a:lnTo>
                    <a:pt x="455" y="0"/>
                  </a:lnTo>
                  <a:moveTo>
                    <a:pt x="0" y="18"/>
                  </a:moveTo>
                  <a:lnTo>
                    <a:pt x="455" y="18"/>
                  </a:lnTo>
                  <a:moveTo>
                    <a:pt x="0" y="36"/>
                  </a:moveTo>
                  <a:lnTo>
                    <a:pt x="0" y="18"/>
                  </a:lnTo>
                  <a:moveTo>
                    <a:pt x="4" y="36"/>
                  </a:moveTo>
                  <a:lnTo>
                    <a:pt x="4" y="18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1" name="Rectangle 89"/>
            <p:cNvSpPr>
              <a:spLocks noChangeArrowheads="1"/>
            </p:cNvSpPr>
            <p:nvPr/>
          </p:nvSpPr>
          <p:spPr bwMode="auto">
            <a:xfrm>
              <a:off x="904" y="3350"/>
              <a:ext cx="19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and</a:t>
              </a:r>
              <a:endParaRPr lang="en-US"/>
            </a:p>
          </p:txBody>
        </p:sp>
        <p:sp>
          <p:nvSpPr>
            <p:cNvPr id="3102" name="Line 90"/>
            <p:cNvSpPr>
              <a:spLocks noChangeShapeType="1"/>
            </p:cNvSpPr>
            <p:nvPr/>
          </p:nvSpPr>
          <p:spPr bwMode="auto">
            <a:xfrm flipV="1">
              <a:off x="1642" y="3349"/>
              <a:ext cx="0" cy="16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3" name="Rectangle 91"/>
            <p:cNvSpPr>
              <a:spLocks noChangeArrowheads="1"/>
            </p:cNvSpPr>
            <p:nvPr/>
          </p:nvSpPr>
          <p:spPr bwMode="auto">
            <a:xfrm>
              <a:off x="1732" y="3350"/>
              <a:ext cx="33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00110</a:t>
              </a:r>
              <a:endParaRPr lang="en-US"/>
            </a:p>
          </p:txBody>
        </p:sp>
        <p:sp>
          <p:nvSpPr>
            <p:cNvPr id="108576" name="Freeform 92"/>
            <p:cNvSpPr>
              <a:spLocks noEditPoints="1"/>
            </p:cNvSpPr>
            <p:nvPr/>
          </p:nvSpPr>
          <p:spPr bwMode="auto">
            <a:xfrm>
              <a:off x="2151" y="3349"/>
              <a:ext cx="36" cy="164"/>
            </a:xfrm>
            <a:custGeom>
              <a:avLst/>
              <a:gdLst>
                <a:gd name="T0" fmla="*/ 0 w 4"/>
                <a:gd name="T1" fmla="*/ 18 h 18"/>
                <a:gd name="T2" fmla="*/ 0 w 4"/>
                <a:gd name="T3" fmla="*/ 0 h 18"/>
                <a:gd name="T4" fmla="*/ 4 w 4"/>
                <a:gd name="T5" fmla="*/ 18 h 18"/>
                <a:gd name="T6" fmla="*/ 4 w 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8">
                  <a:moveTo>
                    <a:pt x="0" y="18"/>
                  </a:moveTo>
                  <a:lnTo>
                    <a:pt x="0" y="0"/>
                  </a:lnTo>
                  <a:moveTo>
                    <a:pt x="4" y="18"/>
                  </a:move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77" name="Rectangle 93"/>
            <p:cNvSpPr>
              <a:spLocks noChangeArrowheads="1"/>
            </p:cNvSpPr>
            <p:nvPr/>
          </p:nvSpPr>
          <p:spPr bwMode="auto">
            <a:xfrm>
              <a:off x="2269" y="3350"/>
              <a:ext cx="10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ld</a:t>
              </a:r>
              <a:endParaRPr lang="en-US"/>
            </a:p>
          </p:txBody>
        </p:sp>
        <p:sp>
          <p:nvSpPr>
            <p:cNvPr id="108578" name="Line 94"/>
            <p:cNvSpPr>
              <a:spLocks noChangeShapeType="1"/>
            </p:cNvSpPr>
            <p:nvPr/>
          </p:nvSpPr>
          <p:spPr bwMode="auto">
            <a:xfrm flipV="1">
              <a:off x="3015" y="3349"/>
              <a:ext cx="0" cy="16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79" name="Rectangle 95"/>
            <p:cNvSpPr>
              <a:spLocks noChangeArrowheads="1"/>
            </p:cNvSpPr>
            <p:nvPr/>
          </p:nvSpPr>
          <p:spPr bwMode="auto">
            <a:xfrm>
              <a:off x="3097" y="3350"/>
              <a:ext cx="33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01110</a:t>
              </a:r>
              <a:endParaRPr lang="en-US"/>
            </a:p>
          </p:txBody>
        </p:sp>
        <p:sp>
          <p:nvSpPr>
            <p:cNvPr id="108580" name="Freeform 96"/>
            <p:cNvSpPr>
              <a:spLocks noEditPoints="1"/>
            </p:cNvSpPr>
            <p:nvPr/>
          </p:nvSpPr>
          <p:spPr bwMode="auto">
            <a:xfrm>
              <a:off x="786" y="3349"/>
              <a:ext cx="4140" cy="337"/>
            </a:xfrm>
            <a:custGeom>
              <a:avLst/>
              <a:gdLst>
                <a:gd name="T0" fmla="*/ 301 w 455"/>
                <a:gd name="T1" fmla="*/ 18 h 37"/>
                <a:gd name="T2" fmla="*/ 301 w 455"/>
                <a:gd name="T3" fmla="*/ 0 h 37"/>
                <a:gd name="T4" fmla="*/ 305 w 455"/>
                <a:gd name="T5" fmla="*/ 18 h 37"/>
                <a:gd name="T6" fmla="*/ 305 w 455"/>
                <a:gd name="T7" fmla="*/ 0 h 37"/>
                <a:gd name="T8" fmla="*/ 395 w 455"/>
                <a:gd name="T9" fmla="*/ 18 h 37"/>
                <a:gd name="T10" fmla="*/ 395 w 455"/>
                <a:gd name="T11" fmla="*/ 0 h 37"/>
                <a:gd name="T12" fmla="*/ 451 w 455"/>
                <a:gd name="T13" fmla="*/ 18 h 37"/>
                <a:gd name="T14" fmla="*/ 451 w 455"/>
                <a:gd name="T15" fmla="*/ 0 h 37"/>
                <a:gd name="T16" fmla="*/ 455 w 455"/>
                <a:gd name="T17" fmla="*/ 18 h 37"/>
                <a:gd name="T18" fmla="*/ 455 w 455"/>
                <a:gd name="T19" fmla="*/ 0 h 37"/>
                <a:gd name="T20" fmla="*/ 0 w 455"/>
                <a:gd name="T21" fmla="*/ 19 h 37"/>
                <a:gd name="T22" fmla="*/ 455 w 455"/>
                <a:gd name="T23" fmla="*/ 19 h 37"/>
                <a:gd name="T24" fmla="*/ 0 w 455"/>
                <a:gd name="T25" fmla="*/ 37 h 37"/>
                <a:gd name="T26" fmla="*/ 0 w 455"/>
                <a:gd name="T27" fmla="*/ 19 h 37"/>
                <a:gd name="T28" fmla="*/ 4 w 455"/>
                <a:gd name="T29" fmla="*/ 37 h 37"/>
                <a:gd name="T30" fmla="*/ 4 w 455"/>
                <a:gd name="T31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5" h="37">
                  <a:moveTo>
                    <a:pt x="301" y="18"/>
                  </a:moveTo>
                  <a:lnTo>
                    <a:pt x="301" y="0"/>
                  </a:lnTo>
                  <a:moveTo>
                    <a:pt x="305" y="18"/>
                  </a:moveTo>
                  <a:lnTo>
                    <a:pt x="305" y="0"/>
                  </a:lnTo>
                  <a:moveTo>
                    <a:pt x="395" y="18"/>
                  </a:moveTo>
                  <a:lnTo>
                    <a:pt x="395" y="0"/>
                  </a:lnTo>
                  <a:moveTo>
                    <a:pt x="451" y="18"/>
                  </a:moveTo>
                  <a:lnTo>
                    <a:pt x="451" y="0"/>
                  </a:lnTo>
                  <a:moveTo>
                    <a:pt x="455" y="18"/>
                  </a:moveTo>
                  <a:lnTo>
                    <a:pt x="455" y="0"/>
                  </a:lnTo>
                  <a:moveTo>
                    <a:pt x="0" y="19"/>
                  </a:moveTo>
                  <a:lnTo>
                    <a:pt x="455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81" name="Rectangle 97"/>
            <p:cNvSpPr>
              <a:spLocks noChangeArrowheads="1"/>
            </p:cNvSpPr>
            <p:nvPr/>
          </p:nvSpPr>
          <p:spPr bwMode="auto">
            <a:xfrm>
              <a:off x="904" y="3522"/>
              <a:ext cx="11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or</a:t>
              </a:r>
              <a:endParaRPr lang="en-US"/>
            </a:p>
          </p:txBody>
        </p:sp>
        <p:sp>
          <p:nvSpPr>
            <p:cNvPr id="108582" name="Line 98"/>
            <p:cNvSpPr>
              <a:spLocks noChangeShapeType="1"/>
            </p:cNvSpPr>
            <p:nvPr/>
          </p:nvSpPr>
          <p:spPr bwMode="auto">
            <a:xfrm flipV="1">
              <a:off x="1642" y="3522"/>
              <a:ext cx="0" cy="16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83" name="Rectangle 99"/>
            <p:cNvSpPr>
              <a:spLocks noChangeArrowheads="1"/>
            </p:cNvSpPr>
            <p:nvPr/>
          </p:nvSpPr>
          <p:spPr bwMode="auto">
            <a:xfrm>
              <a:off x="1732" y="3522"/>
              <a:ext cx="33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00111</a:t>
              </a:r>
              <a:endParaRPr lang="en-US"/>
            </a:p>
          </p:txBody>
        </p:sp>
        <p:sp>
          <p:nvSpPr>
            <p:cNvPr id="108584" name="Freeform 100"/>
            <p:cNvSpPr>
              <a:spLocks noEditPoints="1"/>
            </p:cNvSpPr>
            <p:nvPr/>
          </p:nvSpPr>
          <p:spPr bwMode="auto">
            <a:xfrm>
              <a:off x="2151" y="3522"/>
              <a:ext cx="36" cy="164"/>
            </a:xfrm>
            <a:custGeom>
              <a:avLst/>
              <a:gdLst>
                <a:gd name="T0" fmla="*/ 0 w 4"/>
                <a:gd name="T1" fmla="*/ 18 h 18"/>
                <a:gd name="T2" fmla="*/ 0 w 4"/>
                <a:gd name="T3" fmla="*/ 0 h 18"/>
                <a:gd name="T4" fmla="*/ 4 w 4"/>
                <a:gd name="T5" fmla="*/ 18 h 18"/>
                <a:gd name="T6" fmla="*/ 4 w 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8">
                  <a:moveTo>
                    <a:pt x="0" y="18"/>
                  </a:moveTo>
                  <a:lnTo>
                    <a:pt x="0" y="0"/>
                  </a:lnTo>
                  <a:moveTo>
                    <a:pt x="4" y="18"/>
                  </a:move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85" name="Rectangle 101"/>
            <p:cNvSpPr>
              <a:spLocks noChangeArrowheads="1"/>
            </p:cNvSpPr>
            <p:nvPr/>
          </p:nvSpPr>
          <p:spPr bwMode="auto">
            <a:xfrm>
              <a:off x="2269" y="3522"/>
              <a:ext cx="9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st</a:t>
              </a:r>
              <a:endParaRPr lang="en-US"/>
            </a:p>
          </p:txBody>
        </p:sp>
        <p:sp>
          <p:nvSpPr>
            <p:cNvPr id="108586" name="Line 102"/>
            <p:cNvSpPr>
              <a:spLocks noChangeShapeType="1"/>
            </p:cNvSpPr>
            <p:nvPr/>
          </p:nvSpPr>
          <p:spPr bwMode="auto">
            <a:xfrm flipV="1">
              <a:off x="3015" y="3522"/>
              <a:ext cx="0" cy="164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87" name="Rectangle 103"/>
            <p:cNvSpPr>
              <a:spLocks noChangeArrowheads="1"/>
            </p:cNvSpPr>
            <p:nvPr/>
          </p:nvSpPr>
          <p:spPr bwMode="auto">
            <a:xfrm>
              <a:off x="3097" y="3522"/>
              <a:ext cx="32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700">
                  <a:solidFill>
                    <a:srgbClr val="1A1B1C"/>
                  </a:solidFill>
                  <a:latin typeface="Times New Roman" panose="02020603050405020304" pitchFamily="18" charset="0"/>
                </a:rPr>
                <a:t>01111</a:t>
              </a:r>
              <a:endParaRPr lang="en-US"/>
            </a:p>
          </p:txBody>
        </p:sp>
        <p:sp>
          <p:nvSpPr>
            <p:cNvPr id="108588" name="Freeform 104"/>
            <p:cNvSpPr>
              <a:spLocks noEditPoints="1"/>
            </p:cNvSpPr>
            <p:nvPr/>
          </p:nvSpPr>
          <p:spPr bwMode="auto">
            <a:xfrm>
              <a:off x="786" y="3522"/>
              <a:ext cx="4140" cy="200"/>
            </a:xfrm>
            <a:custGeom>
              <a:avLst/>
              <a:gdLst>
                <a:gd name="T0" fmla="*/ 301 w 455"/>
                <a:gd name="T1" fmla="*/ 18 h 22"/>
                <a:gd name="T2" fmla="*/ 301 w 455"/>
                <a:gd name="T3" fmla="*/ 0 h 22"/>
                <a:gd name="T4" fmla="*/ 305 w 455"/>
                <a:gd name="T5" fmla="*/ 18 h 22"/>
                <a:gd name="T6" fmla="*/ 305 w 455"/>
                <a:gd name="T7" fmla="*/ 0 h 22"/>
                <a:gd name="T8" fmla="*/ 395 w 455"/>
                <a:gd name="T9" fmla="*/ 18 h 22"/>
                <a:gd name="T10" fmla="*/ 395 w 455"/>
                <a:gd name="T11" fmla="*/ 0 h 22"/>
                <a:gd name="T12" fmla="*/ 451 w 455"/>
                <a:gd name="T13" fmla="*/ 18 h 22"/>
                <a:gd name="T14" fmla="*/ 451 w 455"/>
                <a:gd name="T15" fmla="*/ 0 h 22"/>
                <a:gd name="T16" fmla="*/ 455 w 455"/>
                <a:gd name="T17" fmla="*/ 18 h 22"/>
                <a:gd name="T18" fmla="*/ 455 w 455"/>
                <a:gd name="T19" fmla="*/ 0 h 22"/>
                <a:gd name="T20" fmla="*/ 0 w 455"/>
                <a:gd name="T21" fmla="*/ 18 h 22"/>
                <a:gd name="T22" fmla="*/ 455 w 455"/>
                <a:gd name="T23" fmla="*/ 18 h 22"/>
                <a:gd name="T24" fmla="*/ 0 w 455"/>
                <a:gd name="T25" fmla="*/ 22 h 22"/>
                <a:gd name="T26" fmla="*/ 455 w 455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5" h="22">
                  <a:moveTo>
                    <a:pt x="301" y="18"/>
                  </a:moveTo>
                  <a:lnTo>
                    <a:pt x="301" y="0"/>
                  </a:lnTo>
                  <a:moveTo>
                    <a:pt x="305" y="18"/>
                  </a:moveTo>
                  <a:lnTo>
                    <a:pt x="305" y="0"/>
                  </a:lnTo>
                  <a:moveTo>
                    <a:pt x="395" y="18"/>
                  </a:moveTo>
                  <a:lnTo>
                    <a:pt x="395" y="0"/>
                  </a:lnTo>
                  <a:moveTo>
                    <a:pt x="451" y="18"/>
                  </a:moveTo>
                  <a:lnTo>
                    <a:pt x="451" y="0"/>
                  </a:lnTo>
                  <a:moveTo>
                    <a:pt x="455" y="18"/>
                  </a:moveTo>
                  <a:lnTo>
                    <a:pt x="455" y="0"/>
                  </a:lnTo>
                  <a:moveTo>
                    <a:pt x="0" y="18"/>
                  </a:moveTo>
                  <a:lnTo>
                    <a:pt x="455" y="18"/>
                  </a:lnTo>
                  <a:moveTo>
                    <a:pt x="0" y="22"/>
                  </a:moveTo>
                  <a:lnTo>
                    <a:pt x="455" y="22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BDC4F185-2FB6-45D1-AADD-E0CF5BDBC8B8}" type="slidenum">
              <a:rPr/>
              <a:pPr>
                <a:defRPr/>
              </a:pPr>
              <a:t>84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Basic Instruction Format</a:t>
            </a:r>
          </a:p>
        </p:txBody>
      </p:sp>
      <p:sp>
        <p:nvSpPr>
          <p:cNvPr id="3" name="Freeform 2"/>
          <p:cNvSpPr/>
          <p:nvPr/>
        </p:nvSpPr>
        <p:spPr>
          <a:xfrm>
            <a:off x="3387726" y="1638300"/>
            <a:ext cx="1439863" cy="6477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opcode</a:t>
            </a:r>
          </a:p>
        </p:txBody>
      </p:sp>
      <p:sp>
        <p:nvSpPr>
          <p:cNvPr id="4" name="Freeform 3"/>
          <p:cNvSpPr/>
          <p:nvPr/>
        </p:nvSpPr>
        <p:spPr>
          <a:xfrm>
            <a:off x="4827589" y="1638300"/>
            <a:ext cx="4319587" cy="6477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rest of the instruction</a:t>
            </a:r>
          </a:p>
        </p:txBody>
      </p:sp>
      <p:sp>
        <p:nvSpPr>
          <p:cNvPr id="5" name="Freeform 4"/>
          <p:cNvSpPr/>
          <p:nvPr/>
        </p:nvSpPr>
        <p:spPr>
          <a:xfrm>
            <a:off x="3963988" y="1422400"/>
            <a:ext cx="431800" cy="431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5</a:t>
            </a:r>
          </a:p>
        </p:txBody>
      </p:sp>
      <p:sp>
        <p:nvSpPr>
          <p:cNvPr id="6" name="Freeform 5"/>
          <p:cNvSpPr/>
          <p:nvPr/>
        </p:nvSpPr>
        <p:spPr>
          <a:xfrm>
            <a:off x="6610351" y="1365250"/>
            <a:ext cx="576263" cy="431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27</a:t>
            </a:r>
          </a:p>
        </p:txBody>
      </p:sp>
      <p:sp>
        <p:nvSpPr>
          <p:cNvPr id="110215" name="Rectangle 70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218" name="AutoShape 706"/>
          <p:cNvSpPr>
            <a:spLocks noChangeAspect="1" noChangeArrowheads="1" noTextEdit="1"/>
          </p:cNvSpPr>
          <p:nvPr/>
        </p:nvSpPr>
        <p:spPr bwMode="auto">
          <a:xfrm>
            <a:off x="2667001" y="2895600"/>
            <a:ext cx="69945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219" name="Rectangle 708"/>
          <p:cNvSpPr>
            <a:spLocks noChangeArrowheads="1"/>
          </p:cNvSpPr>
          <p:nvPr/>
        </p:nvSpPr>
        <p:spPr bwMode="auto">
          <a:xfrm>
            <a:off x="2667000" y="2895600"/>
            <a:ext cx="400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 </a:t>
            </a:r>
            <a:endParaRPr lang="en-US">
              <a:latin typeface="Arial" pitchFamily="34" charset="0"/>
            </a:endParaRPr>
          </a:p>
        </p:txBody>
      </p:sp>
      <p:grpSp>
        <p:nvGrpSpPr>
          <p:cNvPr id="110220" name="Group 1403"/>
          <p:cNvGrpSpPr>
            <a:grpSpLocks/>
          </p:cNvGrpSpPr>
          <p:nvPr/>
        </p:nvGrpSpPr>
        <p:grpSpPr bwMode="auto">
          <a:xfrm>
            <a:off x="2690813" y="2922589"/>
            <a:ext cx="6935788" cy="2879725"/>
            <a:chOff x="1023" y="1841"/>
            <a:chExt cx="4369" cy="1814"/>
          </a:xfrm>
        </p:grpSpPr>
        <p:grpSp>
          <p:nvGrpSpPr>
            <p:cNvPr id="110221" name="Group 909"/>
            <p:cNvGrpSpPr>
              <a:grpSpLocks/>
            </p:cNvGrpSpPr>
            <p:nvPr/>
          </p:nvGrpSpPr>
          <p:grpSpPr bwMode="auto">
            <a:xfrm>
              <a:off x="1045" y="1885"/>
              <a:ext cx="4340" cy="593"/>
              <a:chOff x="1045" y="1885"/>
              <a:chExt cx="4340" cy="593"/>
            </a:xfrm>
          </p:grpSpPr>
          <p:sp>
            <p:nvSpPr>
              <p:cNvPr id="110684" name="Rectangle 709"/>
              <p:cNvSpPr>
                <a:spLocks noChangeArrowheads="1"/>
              </p:cNvSpPr>
              <p:nvPr/>
            </p:nvSpPr>
            <p:spPr bwMode="auto">
              <a:xfrm>
                <a:off x="1177" y="1892"/>
                <a:ext cx="22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Inst.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685" name="Rectangle 710"/>
              <p:cNvSpPr>
                <a:spLocks noChangeArrowheads="1"/>
              </p:cNvSpPr>
              <p:nvPr/>
            </p:nvSpPr>
            <p:spPr bwMode="auto">
              <a:xfrm>
                <a:off x="1727" y="1892"/>
                <a:ext cx="27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Code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686" name="Rectangle 711"/>
              <p:cNvSpPr>
                <a:spLocks noChangeArrowheads="1"/>
              </p:cNvSpPr>
              <p:nvPr/>
            </p:nvSpPr>
            <p:spPr bwMode="auto">
              <a:xfrm>
                <a:off x="2144" y="1892"/>
                <a:ext cx="37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Format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687" name="Rectangle 712"/>
              <p:cNvSpPr>
                <a:spLocks noChangeArrowheads="1"/>
              </p:cNvSpPr>
              <p:nvPr/>
            </p:nvSpPr>
            <p:spPr bwMode="auto">
              <a:xfrm>
                <a:off x="3354" y="1892"/>
                <a:ext cx="22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Inst.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688" name="Rectangle 713"/>
              <p:cNvSpPr>
                <a:spLocks noChangeArrowheads="1"/>
              </p:cNvSpPr>
              <p:nvPr/>
            </p:nvSpPr>
            <p:spPr bwMode="auto">
              <a:xfrm>
                <a:off x="3691" y="1892"/>
                <a:ext cx="27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Code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689" name="Rectangle 714"/>
              <p:cNvSpPr>
                <a:spLocks noChangeArrowheads="1"/>
              </p:cNvSpPr>
              <p:nvPr/>
            </p:nvSpPr>
            <p:spPr bwMode="auto">
              <a:xfrm>
                <a:off x="4109" y="1892"/>
                <a:ext cx="37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Format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690" name="Rectangle 715"/>
              <p:cNvSpPr>
                <a:spLocks noChangeArrowheads="1"/>
              </p:cNvSpPr>
              <p:nvPr/>
            </p:nvSpPr>
            <p:spPr bwMode="auto">
              <a:xfrm>
                <a:off x="1045" y="1885"/>
                <a:ext cx="1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91" name="Freeform 716"/>
              <p:cNvSpPr>
                <a:spLocks/>
              </p:cNvSpPr>
              <p:nvPr/>
            </p:nvSpPr>
            <p:spPr bwMode="auto">
              <a:xfrm>
                <a:off x="1045" y="1885"/>
                <a:ext cx="0" cy="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92" name="Rectangle 717"/>
              <p:cNvSpPr>
                <a:spLocks noChangeArrowheads="1"/>
              </p:cNvSpPr>
              <p:nvPr/>
            </p:nvSpPr>
            <p:spPr bwMode="auto">
              <a:xfrm>
                <a:off x="1045" y="1885"/>
                <a:ext cx="1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93" name="Freeform 718"/>
              <p:cNvSpPr>
                <a:spLocks/>
              </p:cNvSpPr>
              <p:nvPr/>
            </p:nvSpPr>
            <p:spPr bwMode="auto">
              <a:xfrm>
                <a:off x="1045" y="1885"/>
                <a:ext cx="0" cy="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94" name="Rectangle 719"/>
              <p:cNvSpPr>
                <a:spLocks noChangeArrowheads="1"/>
              </p:cNvSpPr>
              <p:nvPr/>
            </p:nvSpPr>
            <p:spPr bwMode="auto">
              <a:xfrm>
                <a:off x="1045" y="1885"/>
                <a:ext cx="616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95" name="Line 720"/>
              <p:cNvSpPr>
                <a:spLocks noChangeShapeType="1"/>
              </p:cNvSpPr>
              <p:nvPr/>
            </p:nvSpPr>
            <p:spPr bwMode="auto">
              <a:xfrm>
                <a:off x="1045" y="1885"/>
                <a:ext cx="616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96" name="Rectangle 721"/>
              <p:cNvSpPr>
                <a:spLocks noChangeArrowheads="1"/>
              </p:cNvSpPr>
              <p:nvPr/>
            </p:nvSpPr>
            <p:spPr bwMode="auto">
              <a:xfrm>
                <a:off x="1661" y="1885"/>
                <a:ext cx="7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97" name="Line 722"/>
              <p:cNvSpPr>
                <a:spLocks noChangeShapeType="1"/>
              </p:cNvSpPr>
              <p:nvPr/>
            </p:nvSpPr>
            <p:spPr bwMode="auto">
              <a:xfrm>
                <a:off x="1661" y="1885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98" name="Line 723"/>
              <p:cNvSpPr>
                <a:spLocks noChangeShapeType="1"/>
              </p:cNvSpPr>
              <p:nvPr/>
            </p:nvSpPr>
            <p:spPr bwMode="auto">
              <a:xfrm>
                <a:off x="1661" y="1885"/>
                <a:ext cx="0" cy="7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99" name="Rectangle 724"/>
              <p:cNvSpPr>
                <a:spLocks noChangeArrowheads="1"/>
              </p:cNvSpPr>
              <p:nvPr/>
            </p:nvSpPr>
            <p:spPr bwMode="auto">
              <a:xfrm>
                <a:off x="1668" y="1885"/>
                <a:ext cx="418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00" name="Line 725"/>
              <p:cNvSpPr>
                <a:spLocks noChangeShapeType="1"/>
              </p:cNvSpPr>
              <p:nvPr/>
            </p:nvSpPr>
            <p:spPr bwMode="auto">
              <a:xfrm>
                <a:off x="1668" y="1885"/>
                <a:ext cx="41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01" name="Rectangle 726"/>
              <p:cNvSpPr>
                <a:spLocks noChangeArrowheads="1"/>
              </p:cNvSpPr>
              <p:nvPr/>
            </p:nvSpPr>
            <p:spPr bwMode="auto">
              <a:xfrm>
                <a:off x="2086" y="1885"/>
                <a:ext cx="7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02" name="Line 727"/>
              <p:cNvSpPr>
                <a:spLocks noChangeShapeType="1"/>
              </p:cNvSpPr>
              <p:nvPr/>
            </p:nvSpPr>
            <p:spPr bwMode="auto">
              <a:xfrm>
                <a:off x="2086" y="1885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03" name="Line 728"/>
              <p:cNvSpPr>
                <a:spLocks noChangeShapeType="1"/>
              </p:cNvSpPr>
              <p:nvPr/>
            </p:nvSpPr>
            <p:spPr bwMode="auto">
              <a:xfrm>
                <a:off x="2086" y="1885"/>
                <a:ext cx="0" cy="7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04" name="Rectangle 729"/>
              <p:cNvSpPr>
                <a:spLocks noChangeArrowheads="1"/>
              </p:cNvSpPr>
              <p:nvPr/>
            </p:nvSpPr>
            <p:spPr bwMode="auto">
              <a:xfrm>
                <a:off x="2093" y="1885"/>
                <a:ext cx="1203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05" name="Line 730"/>
              <p:cNvSpPr>
                <a:spLocks noChangeShapeType="1"/>
              </p:cNvSpPr>
              <p:nvPr/>
            </p:nvSpPr>
            <p:spPr bwMode="auto">
              <a:xfrm>
                <a:off x="2093" y="1885"/>
                <a:ext cx="1203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06" name="Rectangle 731"/>
              <p:cNvSpPr>
                <a:spLocks noChangeArrowheads="1"/>
              </p:cNvSpPr>
              <p:nvPr/>
            </p:nvSpPr>
            <p:spPr bwMode="auto">
              <a:xfrm>
                <a:off x="3296" y="1885"/>
                <a:ext cx="1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07" name="Freeform 732"/>
              <p:cNvSpPr>
                <a:spLocks/>
              </p:cNvSpPr>
              <p:nvPr/>
            </p:nvSpPr>
            <p:spPr bwMode="auto">
              <a:xfrm>
                <a:off x="3296" y="1885"/>
                <a:ext cx="0" cy="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08" name="Rectangle 733"/>
              <p:cNvSpPr>
                <a:spLocks noChangeArrowheads="1"/>
              </p:cNvSpPr>
              <p:nvPr/>
            </p:nvSpPr>
            <p:spPr bwMode="auto">
              <a:xfrm>
                <a:off x="3296" y="1885"/>
                <a:ext cx="329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09" name="Line 734"/>
              <p:cNvSpPr>
                <a:spLocks noChangeShapeType="1"/>
              </p:cNvSpPr>
              <p:nvPr/>
            </p:nvSpPr>
            <p:spPr bwMode="auto">
              <a:xfrm>
                <a:off x="3296" y="1885"/>
                <a:ext cx="329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10" name="Rectangle 735"/>
              <p:cNvSpPr>
                <a:spLocks noChangeArrowheads="1"/>
              </p:cNvSpPr>
              <p:nvPr/>
            </p:nvSpPr>
            <p:spPr bwMode="auto">
              <a:xfrm>
                <a:off x="3625" y="1885"/>
                <a:ext cx="8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11" name="Line 736"/>
              <p:cNvSpPr>
                <a:spLocks noChangeShapeType="1"/>
              </p:cNvSpPr>
              <p:nvPr/>
            </p:nvSpPr>
            <p:spPr bwMode="auto">
              <a:xfrm>
                <a:off x="3625" y="1885"/>
                <a:ext cx="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12" name="Line 737"/>
              <p:cNvSpPr>
                <a:spLocks noChangeShapeType="1"/>
              </p:cNvSpPr>
              <p:nvPr/>
            </p:nvSpPr>
            <p:spPr bwMode="auto">
              <a:xfrm>
                <a:off x="3625" y="1885"/>
                <a:ext cx="0" cy="7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13" name="Rectangle 738"/>
              <p:cNvSpPr>
                <a:spLocks noChangeArrowheads="1"/>
              </p:cNvSpPr>
              <p:nvPr/>
            </p:nvSpPr>
            <p:spPr bwMode="auto">
              <a:xfrm>
                <a:off x="3633" y="1885"/>
                <a:ext cx="418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14" name="Line 739"/>
              <p:cNvSpPr>
                <a:spLocks noChangeShapeType="1"/>
              </p:cNvSpPr>
              <p:nvPr/>
            </p:nvSpPr>
            <p:spPr bwMode="auto">
              <a:xfrm>
                <a:off x="3633" y="1885"/>
                <a:ext cx="41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15" name="Rectangle 740"/>
              <p:cNvSpPr>
                <a:spLocks noChangeArrowheads="1"/>
              </p:cNvSpPr>
              <p:nvPr/>
            </p:nvSpPr>
            <p:spPr bwMode="auto">
              <a:xfrm>
                <a:off x="4051" y="1885"/>
                <a:ext cx="1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16" name="Freeform 741"/>
              <p:cNvSpPr>
                <a:spLocks/>
              </p:cNvSpPr>
              <p:nvPr/>
            </p:nvSpPr>
            <p:spPr bwMode="auto">
              <a:xfrm>
                <a:off x="4051" y="1885"/>
                <a:ext cx="0" cy="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17" name="Rectangle 742"/>
              <p:cNvSpPr>
                <a:spLocks noChangeArrowheads="1"/>
              </p:cNvSpPr>
              <p:nvPr/>
            </p:nvSpPr>
            <p:spPr bwMode="auto">
              <a:xfrm>
                <a:off x="4051" y="1885"/>
                <a:ext cx="1327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18" name="Line 743"/>
              <p:cNvSpPr>
                <a:spLocks noChangeShapeType="1"/>
              </p:cNvSpPr>
              <p:nvPr/>
            </p:nvSpPr>
            <p:spPr bwMode="auto">
              <a:xfrm>
                <a:off x="4051" y="1885"/>
                <a:ext cx="132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19" name="Rectangle 744"/>
              <p:cNvSpPr>
                <a:spLocks noChangeArrowheads="1"/>
              </p:cNvSpPr>
              <p:nvPr/>
            </p:nvSpPr>
            <p:spPr bwMode="auto">
              <a:xfrm>
                <a:off x="5378" y="1885"/>
                <a:ext cx="7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20" name="Line 745"/>
              <p:cNvSpPr>
                <a:spLocks noChangeShapeType="1"/>
              </p:cNvSpPr>
              <p:nvPr/>
            </p:nvSpPr>
            <p:spPr bwMode="auto">
              <a:xfrm>
                <a:off x="5378" y="1885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21" name="Line 746"/>
              <p:cNvSpPr>
                <a:spLocks noChangeShapeType="1"/>
              </p:cNvSpPr>
              <p:nvPr/>
            </p:nvSpPr>
            <p:spPr bwMode="auto">
              <a:xfrm>
                <a:off x="5378" y="1885"/>
                <a:ext cx="0" cy="7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22" name="Rectangle 747"/>
              <p:cNvSpPr>
                <a:spLocks noChangeArrowheads="1"/>
              </p:cNvSpPr>
              <p:nvPr/>
            </p:nvSpPr>
            <p:spPr bwMode="auto">
              <a:xfrm>
                <a:off x="5378" y="1885"/>
                <a:ext cx="7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23" name="Line 748"/>
              <p:cNvSpPr>
                <a:spLocks noChangeShapeType="1"/>
              </p:cNvSpPr>
              <p:nvPr/>
            </p:nvSpPr>
            <p:spPr bwMode="auto">
              <a:xfrm>
                <a:off x="5378" y="1885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24" name="Line 749"/>
              <p:cNvSpPr>
                <a:spLocks noChangeShapeType="1"/>
              </p:cNvSpPr>
              <p:nvPr/>
            </p:nvSpPr>
            <p:spPr bwMode="auto">
              <a:xfrm>
                <a:off x="5378" y="1885"/>
                <a:ext cx="0" cy="7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25" name="Rectangle 750"/>
              <p:cNvSpPr>
                <a:spLocks noChangeArrowheads="1"/>
              </p:cNvSpPr>
              <p:nvPr/>
            </p:nvSpPr>
            <p:spPr bwMode="auto">
              <a:xfrm>
                <a:off x="1045" y="1892"/>
                <a:ext cx="1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26" name="Line 751"/>
              <p:cNvSpPr>
                <a:spLocks noChangeShapeType="1"/>
              </p:cNvSpPr>
              <p:nvPr/>
            </p:nvSpPr>
            <p:spPr bwMode="auto">
              <a:xfrm>
                <a:off x="1045" y="1892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27" name="Rectangle 752"/>
              <p:cNvSpPr>
                <a:spLocks noChangeArrowheads="1"/>
              </p:cNvSpPr>
              <p:nvPr/>
            </p:nvSpPr>
            <p:spPr bwMode="auto">
              <a:xfrm>
                <a:off x="1661" y="1892"/>
                <a:ext cx="7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28" name="Line 753"/>
              <p:cNvSpPr>
                <a:spLocks noChangeShapeType="1"/>
              </p:cNvSpPr>
              <p:nvPr/>
            </p:nvSpPr>
            <p:spPr bwMode="auto">
              <a:xfrm>
                <a:off x="1661" y="1892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29" name="Rectangle 754"/>
              <p:cNvSpPr>
                <a:spLocks noChangeArrowheads="1"/>
              </p:cNvSpPr>
              <p:nvPr/>
            </p:nvSpPr>
            <p:spPr bwMode="auto">
              <a:xfrm>
                <a:off x="2086" y="1892"/>
                <a:ext cx="7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30" name="Line 755"/>
              <p:cNvSpPr>
                <a:spLocks noChangeShapeType="1"/>
              </p:cNvSpPr>
              <p:nvPr/>
            </p:nvSpPr>
            <p:spPr bwMode="auto">
              <a:xfrm>
                <a:off x="2086" y="1892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31" name="Rectangle 756"/>
              <p:cNvSpPr>
                <a:spLocks noChangeArrowheads="1"/>
              </p:cNvSpPr>
              <p:nvPr/>
            </p:nvSpPr>
            <p:spPr bwMode="auto">
              <a:xfrm>
                <a:off x="3296" y="1892"/>
                <a:ext cx="1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32" name="Line 757"/>
              <p:cNvSpPr>
                <a:spLocks noChangeShapeType="1"/>
              </p:cNvSpPr>
              <p:nvPr/>
            </p:nvSpPr>
            <p:spPr bwMode="auto">
              <a:xfrm>
                <a:off x="3296" y="1892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33" name="Rectangle 758"/>
              <p:cNvSpPr>
                <a:spLocks noChangeArrowheads="1"/>
              </p:cNvSpPr>
              <p:nvPr/>
            </p:nvSpPr>
            <p:spPr bwMode="auto">
              <a:xfrm>
                <a:off x="3625" y="1892"/>
                <a:ext cx="8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34" name="Line 759"/>
              <p:cNvSpPr>
                <a:spLocks noChangeShapeType="1"/>
              </p:cNvSpPr>
              <p:nvPr/>
            </p:nvSpPr>
            <p:spPr bwMode="auto">
              <a:xfrm>
                <a:off x="3625" y="1892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35" name="Rectangle 760"/>
              <p:cNvSpPr>
                <a:spLocks noChangeArrowheads="1"/>
              </p:cNvSpPr>
              <p:nvPr/>
            </p:nvSpPr>
            <p:spPr bwMode="auto">
              <a:xfrm>
                <a:off x="4051" y="1892"/>
                <a:ext cx="1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36" name="Line 761"/>
              <p:cNvSpPr>
                <a:spLocks noChangeShapeType="1"/>
              </p:cNvSpPr>
              <p:nvPr/>
            </p:nvSpPr>
            <p:spPr bwMode="auto">
              <a:xfrm>
                <a:off x="4051" y="1892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37" name="Rectangle 762"/>
              <p:cNvSpPr>
                <a:spLocks noChangeArrowheads="1"/>
              </p:cNvSpPr>
              <p:nvPr/>
            </p:nvSpPr>
            <p:spPr bwMode="auto">
              <a:xfrm>
                <a:off x="5378" y="1892"/>
                <a:ext cx="7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38" name="Line 763"/>
              <p:cNvSpPr>
                <a:spLocks noChangeShapeType="1"/>
              </p:cNvSpPr>
              <p:nvPr/>
            </p:nvSpPr>
            <p:spPr bwMode="auto">
              <a:xfrm>
                <a:off x="5378" y="1892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39" name="Rectangle 764"/>
              <p:cNvSpPr>
                <a:spLocks noChangeArrowheads="1"/>
              </p:cNvSpPr>
              <p:nvPr/>
            </p:nvSpPr>
            <p:spPr bwMode="auto">
              <a:xfrm>
                <a:off x="1177" y="2038"/>
                <a:ext cx="18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add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740" name="Rectangle 765"/>
              <p:cNvSpPr>
                <a:spLocks noChangeArrowheads="1"/>
              </p:cNvSpPr>
              <p:nvPr/>
            </p:nvSpPr>
            <p:spPr bwMode="auto">
              <a:xfrm>
                <a:off x="1727" y="2038"/>
                <a:ext cx="32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00000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741" name="Rectangle 766"/>
              <p:cNvSpPr>
                <a:spLocks noChangeArrowheads="1"/>
              </p:cNvSpPr>
              <p:nvPr/>
            </p:nvSpPr>
            <p:spPr bwMode="auto">
              <a:xfrm>
                <a:off x="2144" y="2038"/>
                <a:ext cx="39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solidFill>
                      <a:srgbClr val="24282B"/>
                    </a:solidFill>
                    <a:latin typeface="Times New Roman" pitchFamily="18" charset="0"/>
                  </a:rPr>
                  <a:t>add </a:t>
                </a:r>
                <a:r>
                  <a:rPr lang="en-US" sz="1600" dirty="0" err="1">
                    <a:solidFill>
                      <a:srgbClr val="24282B"/>
                    </a:solidFill>
                    <a:latin typeface="Times New Roman" pitchFamily="18" charset="0"/>
                  </a:rPr>
                  <a:t>rd</a:t>
                </a:r>
                <a:r>
                  <a:rPr lang="en-US" sz="1600" dirty="0">
                    <a:solidFill>
                      <a:srgbClr val="24282B"/>
                    </a:solidFill>
                    <a:latin typeface="Times New Roman" pitchFamily="18" charset="0"/>
                  </a:rPr>
                  <a:t>, 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0742" name="Rectangle 767"/>
              <p:cNvSpPr>
                <a:spLocks noChangeArrowheads="1"/>
              </p:cNvSpPr>
              <p:nvPr/>
            </p:nvSpPr>
            <p:spPr bwMode="auto">
              <a:xfrm>
                <a:off x="2511" y="2038"/>
                <a:ext cx="15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rs1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743" name="Rectangle 768"/>
              <p:cNvSpPr>
                <a:spLocks noChangeArrowheads="1"/>
              </p:cNvSpPr>
              <p:nvPr/>
            </p:nvSpPr>
            <p:spPr bwMode="auto">
              <a:xfrm>
                <a:off x="2658" y="2038"/>
                <a:ext cx="58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, (rs2/imm)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744" name="Rectangle 769"/>
              <p:cNvSpPr>
                <a:spLocks noChangeArrowheads="1"/>
              </p:cNvSpPr>
              <p:nvPr/>
            </p:nvSpPr>
            <p:spPr bwMode="auto">
              <a:xfrm>
                <a:off x="3354" y="2038"/>
                <a:ext cx="12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lsl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745" name="Rectangle 770"/>
              <p:cNvSpPr>
                <a:spLocks noChangeArrowheads="1"/>
              </p:cNvSpPr>
              <p:nvPr/>
            </p:nvSpPr>
            <p:spPr bwMode="auto">
              <a:xfrm>
                <a:off x="3691" y="2038"/>
                <a:ext cx="32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01010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746" name="Rectangle 771"/>
              <p:cNvSpPr>
                <a:spLocks noChangeArrowheads="1"/>
              </p:cNvSpPr>
              <p:nvPr/>
            </p:nvSpPr>
            <p:spPr bwMode="auto">
              <a:xfrm>
                <a:off x="4109" y="2038"/>
                <a:ext cx="3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747" name="Rectangle 772"/>
              <p:cNvSpPr>
                <a:spLocks noChangeArrowheads="1"/>
              </p:cNvSpPr>
              <p:nvPr/>
            </p:nvSpPr>
            <p:spPr bwMode="auto">
              <a:xfrm>
                <a:off x="4139" y="2038"/>
                <a:ext cx="5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s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748" name="Rectangle 773"/>
              <p:cNvSpPr>
                <a:spLocks noChangeArrowheads="1"/>
              </p:cNvSpPr>
              <p:nvPr/>
            </p:nvSpPr>
            <p:spPr bwMode="auto">
              <a:xfrm>
                <a:off x="4190" y="2038"/>
                <a:ext cx="3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749" name="Rectangle 774"/>
              <p:cNvSpPr>
                <a:spLocks noChangeArrowheads="1"/>
              </p:cNvSpPr>
              <p:nvPr/>
            </p:nvSpPr>
            <p:spPr bwMode="auto">
              <a:xfrm>
                <a:off x="4249" y="2038"/>
                <a:ext cx="10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rd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750" name="Rectangle 775"/>
              <p:cNvSpPr>
                <a:spLocks noChangeArrowheads="1"/>
              </p:cNvSpPr>
              <p:nvPr/>
            </p:nvSpPr>
            <p:spPr bwMode="auto">
              <a:xfrm>
                <a:off x="4344" y="2038"/>
                <a:ext cx="3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,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751" name="Rectangle 776"/>
              <p:cNvSpPr>
                <a:spLocks noChangeArrowheads="1"/>
              </p:cNvSpPr>
              <p:nvPr/>
            </p:nvSpPr>
            <p:spPr bwMode="auto">
              <a:xfrm>
                <a:off x="4410" y="2038"/>
                <a:ext cx="9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rs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752" name="Rectangle 777"/>
              <p:cNvSpPr>
                <a:spLocks noChangeArrowheads="1"/>
              </p:cNvSpPr>
              <p:nvPr/>
            </p:nvSpPr>
            <p:spPr bwMode="auto">
              <a:xfrm>
                <a:off x="4498" y="2038"/>
                <a:ext cx="6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753" name="Rectangle 778"/>
              <p:cNvSpPr>
                <a:spLocks noChangeArrowheads="1"/>
              </p:cNvSpPr>
              <p:nvPr/>
            </p:nvSpPr>
            <p:spPr bwMode="auto">
              <a:xfrm>
                <a:off x="4557" y="2038"/>
                <a:ext cx="33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, (rs2/i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754" name="Rectangle 779"/>
              <p:cNvSpPr>
                <a:spLocks noChangeArrowheads="1"/>
              </p:cNvSpPr>
              <p:nvPr/>
            </p:nvSpPr>
            <p:spPr bwMode="auto">
              <a:xfrm>
                <a:off x="4879" y="2038"/>
                <a:ext cx="20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mm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755" name="Rectangle 780"/>
              <p:cNvSpPr>
                <a:spLocks noChangeArrowheads="1"/>
              </p:cNvSpPr>
              <p:nvPr/>
            </p:nvSpPr>
            <p:spPr bwMode="auto">
              <a:xfrm>
                <a:off x="5062" y="2038"/>
                <a:ext cx="4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)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756" name="Rectangle 781"/>
              <p:cNvSpPr>
                <a:spLocks noChangeArrowheads="1"/>
              </p:cNvSpPr>
              <p:nvPr/>
            </p:nvSpPr>
            <p:spPr bwMode="auto">
              <a:xfrm>
                <a:off x="1045" y="2031"/>
                <a:ext cx="1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57" name="Freeform 782"/>
              <p:cNvSpPr>
                <a:spLocks/>
              </p:cNvSpPr>
              <p:nvPr/>
            </p:nvSpPr>
            <p:spPr bwMode="auto">
              <a:xfrm>
                <a:off x="1045" y="2031"/>
                <a:ext cx="0" cy="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58" name="Rectangle 783"/>
              <p:cNvSpPr>
                <a:spLocks noChangeArrowheads="1"/>
              </p:cNvSpPr>
              <p:nvPr/>
            </p:nvSpPr>
            <p:spPr bwMode="auto">
              <a:xfrm>
                <a:off x="1045" y="2031"/>
                <a:ext cx="616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59" name="Line 784"/>
              <p:cNvSpPr>
                <a:spLocks noChangeShapeType="1"/>
              </p:cNvSpPr>
              <p:nvPr/>
            </p:nvSpPr>
            <p:spPr bwMode="auto">
              <a:xfrm>
                <a:off x="1045" y="2031"/>
                <a:ext cx="616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60" name="Rectangle 785"/>
              <p:cNvSpPr>
                <a:spLocks noChangeArrowheads="1"/>
              </p:cNvSpPr>
              <p:nvPr/>
            </p:nvSpPr>
            <p:spPr bwMode="auto">
              <a:xfrm>
                <a:off x="1661" y="2031"/>
                <a:ext cx="7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61" name="Line 786"/>
              <p:cNvSpPr>
                <a:spLocks noChangeShapeType="1"/>
              </p:cNvSpPr>
              <p:nvPr/>
            </p:nvSpPr>
            <p:spPr bwMode="auto">
              <a:xfrm>
                <a:off x="1661" y="2031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62" name="Line 787"/>
              <p:cNvSpPr>
                <a:spLocks noChangeShapeType="1"/>
              </p:cNvSpPr>
              <p:nvPr/>
            </p:nvSpPr>
            <p:spPr bwMode="auto">
              <a:xfrm>
                <a:off x="1661" y="2031"/>
                <a:ext cx="0" cy="7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63" name="Rectangle 788"/>
              <p:cNvSpPr>
                <a:spLocks noChangeArrowheads="1"/>
              </p:cNvSpPr>
              <p:nvPr/>
            </p:nvSpPr>
            <p:spPr bwMode="auto">
              <a:xfrm>
                <a:off x="1668" y="2031"/>
                <a:ext cx="418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64" name="Line 789"/>
              <p:cNvSpPr>
                <a:spLocks noChangeShapeType="1"/>
              </p:cNvSpPr>
              <p:nvPr/>
            </p:nvSpPr>
            <p:spPr bwMode="auto">
              <a:xfrm>
                <a:off x="1668" y="2031"/>
                <a:ext cx="41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65" name="Rectangle 790"/>
              <p:cNvSpPr>
                <a:spLocks noChangeArrowheads="1"/>
              </p:cNvSpPr>
              <p:nvPr/>
            </p:nvSpPr>
            <p:spPr bwMode="auto">
              <a:xfrm>
                <a:off x="2086" y="2031"/>
                <a:ext cx="7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66" name="Line 791"/>
              <p:cNvSpPr>
                <a:spLocks noChangeShapeType="1"/>
              </p:cNvSpPr>
              <p:nvPr/>
            </p:nvSpPr>
            <p:spPr bwMode="auto">
              <a:xfrm>
                <a:off x="2086" y="2031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67" name="Line 792"/>
              <p:cNvSpPr>
                <a:spLocks noChangeShapeType="1"/>
              </p:cNvSpPr>
              <p:nvPr/>
            </p:nvSpPr>
            <p:spPr bwMode="auto">
              <a:xfrm>
                <a:off x="2086" y="2031"/>
                <a:ext cx="0" cy="7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68" name="Rectangle 793"/>
              <p:cNvSpPr>
                <a:spLocks noChangeArrowheads="1"/>
              </p:cNvSpPr>
              <p:nvPr/>
            </p:nvSpPr>
            <p:spPr bwMode="auto">
              <a:xfrm>
                <a:off x="2093" y="2031"/>
                <a:ext cx="1203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69" name="Line 794"/>
              <p:cNvSpPr>
                <a:spLocks noChangeShapeType="1"/>
              </p:cNvSpPr>
              <p:nvPr/>
            </p:nvSpPr>
            <p:spPr bwMode="auto">
              <a:xfrm>
                <a:off x="2093" y="2031"/>
                <a:ext cx="1203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70" name="Rectangle 795"/>
              <p:cNvSpPr>
                <a:spLocks noChangeArrowheads="1"/>
              </p:cNvSpPr>
              <p:nvPr/>
            </p:nvSpPr>
            <p:spPr bwMode="auto">
              <a:xfrm>
                <a:off x="3296" y="2031"/>
                <a:ext cx="1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71" name="Freeform 796"/>
              <p:cNvSpPr>
                <a:spLocks/>
              </p:cNvSpPr>
              <p:nvPr/>
            </p:nvSpPr>
            <p:spPr bwMode="auto">
              <a:xfrm>
                <a:off x="3296" y="2031"/>
                <a:ext cx="0" cy="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72" name="Rectangle 797"/>
              <p:cNvSpPr>
                <a:spLocks noChangeArrowheads="1"/>
              </p:cNvSpPr>
              <p:nvPr/>
            </p:nvSpPr>
            <p:spPr bwMode="auto">
              <a:xfrm>
                <a:off x="3296" y="2031"/>
                <a:ext cx="329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73" name="Line 798"/>
              <p:cNvSpPr>
                <a:spLocks noChangeShapeType="1"/>
              </p:cNvSpPr>
              <p:nvPr/>
            </p:nvSpPr>
            <p:spPr bwMode="auto">
              <a:xfrm>
                <a:off x="3296" y="2031"/>
                <a:ext cx="329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74" name="Rectangle 799"/>
              <p:cNvSpPr>
                <a:spLocks noChangeArrowheads="1"/>
              </p:cNvSpPr>
              <p:nvPr/>
            </p:nvSpPr>
            <p:spPr bwMode="auto">
              <a:xfrm>
                <a:off x="3625" y="2031"/>
                <a:ext cx="8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75" name="Line 800"/>
              <p:cNvSpPr>
                <a:spLocks noChangeShapeType="1"/>
              </p:cNvSpPr>
              <p:nvPr/>
            </p:nvSpPr>
            <p:spPr bwMode="auto">
              <a:xfrm>
                <a:off x="3625" y="2031"/>
                <a:ext cx="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76" name="Line 801"/>
              <p:cNvSpPr>
                <a:spLocks noChangeShapeType="1"/>
              </p:cNvSpPr>
              <p:nvPr/>
            </p:nvSpPr>
            <p:spPr bwMode="auto">
              <a:xfrm>
                <a:off x="3625" y="2031"/>
                <a:ext cx="0" cy="7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77" name="Rectangle 802"/>
              <p:cNvSpPr>
                <a:spLocks noChangeArrowheads="1"/>
              </p:cNvSpPr>
              <p:nvPr/>
            </p:nvSpPr>
            <p:spPr bwMode="auto">
              <a:xfrm>
                <a:off x="3633" y="2031"/>
                <a:ext cx="418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78" name="Line 803"/>
              <p:cNvSpPr>
                <a:spLocks noChangeShapeType="1"/>
              </p:cNvSpPr>
              <p:nvPr/>
            </p:nvSpPr>
            <p:spPr bwMode="auto">
              <a:xfrm>
                <a:off x="3633" y="2031"/>
                <a:ext cx="41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79" name="Rectangle 804"/>
              <p:cNvSpPr>
                <a:spLocks noChangeArrowheads="1"/>
              </p:cNvSpPr>
              <p:nvPr/>
            </p:nvSpPr>
            <p:spPr bwMode="auto">
              <a:xfrm>
                <a:off x="4051" y="2031"/>
                <a:ext cx="1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80" name="Freeform 805"/>
              <p:cNvSpPr>
                <a:spLocks/>
              </p:cNvSpPr>
              <p:nvPr/>
            </p:nvSpPr>
            <p:spPr bwMode="auto">
              <a:xfrm>
                <a:off x="4051" y="2031"/>
                <a:ext cx="0" cy="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81" name="Rectangle 806"/>
              <p:cNvSpPr>
                <a:spLocks noChangeArrowheads="1"/>
              </p:cNvSpPr>
              <p:nvPr/>
            </p:nvSpPr>
            <p:spPr bwMode="auto">
              <a:xfrm>
                <a:off x="4051" y="2031"/>
                <a:ext cx="1327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82" name="Line 807"/>
              <p:cNvSpPr>
                <a:spLocks noChangeShapeType="1"/>
              </p:cNvSpPr>
              <p:nvPr/>
            </p:nvSpPr>
            <p:spPr bwMode="auto">
              <a:xfrm>
                <a:off x="4051" y="2031"/>
                <a:ext cx="132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83" name="Rectangle 808"/>
              <p:cNvSpPr>
                <a:spLocks noChangeArrowheads="1"/>
              </p:cNvSpPr>
              <p:nvPr/>
            </p:nvSpPr>
            <p:spPr bwMode="auto">
              <a:xfrm>
                <a:off x="5378" y="2031"/>
                <a:ext cx="7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84" name="Line 809"/>
              <p:cNvSpPr>
                <a:spLocks noChangeShapeType="1"/>
              </p:cNvSpPr>
              <p:nvPr/>
            </p:nvSpPr>
            <p:spPr bwMode="auto">
              <a:xfrm>
                <a:off x="5378" y="2031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85" name="Line 810"/>
              <p:cNvSpPr>
                <a:spLocks noChangeShapeType="1"/>
              </p:cNvSpPr>
              <p:nvPr/>
            </p:nvSpPr>
            <p:spPr bwMode="auto">
              <a:xfrm>
                <a:off x="5378" y="2031"/>
                <a:ext cx="0" cy="7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86" name="Rectangle 811"/>
              <p:cNvSpPr>
                <a:spLocks noChangeArrowheads="1"/>
              </p:cNvSpPr>
              <p:nvPr/>
            </p:nvSpPr>
            <p:spPr bwMode="auto">
              <a:xfrm>
                <a:off x="1045" y="2038"/>
                <a:ext cx="1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87" name="Line 812"/>
              <p:cNvSpPr>
                <a:spLocks noChangeShapeType="1"/>
              </p:cNvSpPr>
              <p:nvPr/>
            </p:nvSpPr>
            <p:spPr bwMode="auto">
              <a:xfrm>
                <a:off x="1045" y="2038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88" name="Rectangle 813"/>
              <p:cNvSpPr>
                <a:spLocks noChangeArrowheads="1"/>
              </p:cNvSpPr>
              <p:nvPr/>
            </p:nvSpPr>
            <p:spPr bwMode="auto">
              <a:xfrm>
                <a:off x="1661" y="2038"/>
                <a:ext cx="7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89" name="Line 814"/>
              <p:cNvSpPr>
                <a:spLocks noChangeShapeType="1"/>
              </p:cNvSpPr>
              <p:nvPr/>
            </p:nvSpPr>
            <p:spPr bwMode="auto">
              <a:xfrm>
                <a:off x="1661" y="2038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90" name="Rectangle 815"/>
              <p:cNvSpPr>
                <a:spLocks noChangeArrowheads="1"/>
              </p:cNvSpPr>
              <p:nvPr/>
            </p:nvSpPr>
            <p:spPr bwMode="auto">
              <a:xfrm>
                <a:off x="2086" y="2038"/>
                <a:ext cx="7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91" name="Line 816"/>
              <p:cNvSpPr>
                <a:spLocks noChangeShapeType="1"/>
              </p:cNvSpPr>
              <p:nvPr/>
            </p:nvSpPr>
            <p:spPr bwMode="auto">
              <a:xfrm>
                <a:off x="2086" y="2038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92" name="Rectangle 817"/>
              <p:cNvSpPr>
                <a:spLocks noChangeArrowheads="1"/>
              </p:cNvSpPr>
              <p:nvPr/>
            </p:nvSpPr>
            <p:spPr bwMode="auto">
              <a:xfrm>
                <a:off x="3296" y="2038"/>
                <a:ext cx="1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93" name="Line 818"/>
              <p:cNvSpPr>
                <a:spLocks noChangeShapeType="1"/>
              </p:cNvSpPr>
              <p:nvPr/>
            </p:nvSpPr>
            <p:spPr bwMode="auto">
              <a:xfrm>
                <a:off x="3296" y="2038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94" name="Rectangle 819"/>
              <p:cNvSpPr>
                <a:spLocks noChangeArrowheads="1"/>
              </p:cNvSpPr>
              <p:nvPr/>
            </p:nvSpPr>
            <p:spPr bwMode="auto">
              <a:xfrm>
                <a:off x="3625" y="2038"/>
                <a:ext cx="8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95" name="Line 820"/>
              <p:cNvSpPr>
                <a:spLocks noChangeShapeType="1"/>
              </p:cNvSpPr>
              <p:nvPr/>
            </p:nvSpPr>
            <p:spPr bwMode="auto">
              <a:xfrm>
                <a:off x="3625" y="2038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96" name="Rectangle 821"/>
              <p:cNvSpPr>
                <a:spLocks noChangeArrowheads="1"/>
              </p:cNvSpPr>
              <p:nvPr/>
            </p:nvSpPr>
            <p:spPr bwMode="auto">
              <a:xfrm>
                <a:off x="4051" y="2038"/>
                <a:ext cx="1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97" name="Line 822"/>
              <p:cNvSpPr>
                <a:spLocks noChangeShapeType="1"/>
              </p:cNvSpPr>
              <p:nvPr/>
            </p:nvSpPr>
            <p:spPr bwMode="auto">
              <a:xfrm>
                <a:off x="4051" y="2038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98" name="Rectangle 823"/>
              <p:cNvSpPr>
                <a:spLocks noChangeArrowheads="1"/>
              </p:cNvSpPr>
              <p:nvPr/>
            </p:nvSpPr>
            <p:spPr bwMode="auto">
              <a:xfrm>
                <a:off x="5378" y="2038"/>
                <a:ext cx="7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99" name="Line 824"/>
              <p:cNvSpPr>
                <a:spLocks noChangeShapeType="1"/>
              </p:cNvSpPr>
              <p:nvPr/>
            </p:nvSpPr>
            <p:spPr bwMode="auto">
              <a:xfrm>
                <a:off x="5378" y="2038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00" name="Rectangle 825"/>
              <p:cNvSpPr>
                <a:spLocks noChangeArrowheads="1"/>
              </p:cNvSpPr>
              <p:nvPr/>
            </p:nvSpPr>
            <p:spPr bwMode="auto">
              <a:xfrm>
                <a:off x="1177" y="2184"/>
                <a:ext cx="18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sub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801" name="Rectangle 826"/>
              <p:cNvSpPr>
                <a:spLocks noChangeArrowheads="1"/>
              </p:cNvSpPr>
              <p:nvPr/>
            </p:nvSpPr>
            <p:spPr bwMode="auto">
              <a:xfrm>
                <a:off x="1727" y="2184"/>
                <a:ext cx="32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00001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802" name="Rectangle 827"/>
              <p:cNvSpPr>
                <a:spLocks noChangeArrowheads="1"/>
              </p:cNvSpPr>
              <p:nvPr/>
            </p:nvSpPr>
            <p:spPr bwMode="auto">
              <a:xfrm>
                <a:off x="2144" y="2184"/>
                <a:ext cx="38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sub rd, 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803" name="Rectangle 828"/>
              <p:cNvSpPr>
                <a:spLocks noChangeArrowheads="1"/>
              </p:cNvSpPr>
              <p:nvPr/>
            </p:nvSpPr>
            <p:spPr bwMode="auto">
              <a:xfrm>
                <a:off x="2504" y="2184"/>
                <a:ext cx="15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rs1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804" name="Rectangle 829"/>
              <p:cNvSpPr>
                <a:spLocks noChangeArrowheads="1"/>
              </p:cNvSpPr>
              <p:nvPr/>
            </p:nvSpPr>
            <p:spPr bwMode="auto">
              <a:xfrm>
                <a:off x="2650" y="2184"/>
                <a:ext cx="33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solidFill>
                      <a:srgbClr val="24282B"/>
                    </a:solidFill>
                    <a:latin typeface="Times New Roman" pitchFamily="18" charset="0"/>
                  </a:rPr>
                  <a:t>, (rs2/i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0805" name="Rectangle 830"/>
              <p:cNvSpPr>
                <a:spLocks noChangeArrowheads="1"/>
              </p:cNvSpPr>
              <p:nvPr/>
            </p:nvSpPr>
            <p:spPr bwMode="auto">
              <a:xfrm>
                <a:off x="2966" y="2184"/>
                <a:ext cx="2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solidFill>
                      <a:srgbClr val="24282B"/>
                    </a:solidFill>
                    <a:latin typeface="Times New Roman" pitchFamily="18" charset="0"/>
                  </a:rPr>
                  <a:t> mm)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0807" name="Rectangle 832"/>
              <p:cNvSpPr>
                <a:spLocks noChangeArrowheads="1"/>
              </p:cNvSpPr>
              <p:nvPr/>
            </p:nvSpPr>
            <p:spPr bwMode="auto">
              <a:xfrm>
                <a:off x="3354" y="2184"/>
                <a:ext cx="12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 err="1">
                    <a:solidFill>
                      <a:srgbClr val="24282B"/>
                    </a:solidFill>
                    <a:latin typeface="Times New Roman" pitchFamily="18" charset="0"/>
                  </a:rPr>
                  <a:t>lsr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0808" name="Rectangle 833"/>
              <p:cNvSpPr>
                <a:spLocks noChangeArrowheads="1"/>
              </p:cNvSpPr>
              <p:nvPr/>
            </p:nvSpPr>
            <p:spPr bwMode="auto">
              <a:xfrm>
                <a:off x="3427" y="2184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0809" name="Rectangle 834"/>
              <p:cNvSpPr>
                <a:spLocks noChangeArrowheads="1"/>
              </p:cNvSpPr>
              <p:nvPr/>
            </p:nvSpPr>
            <p:spPr bwMode="auto">
              <a:xfrm>
                <a:off x="3691" y="2184"/>
                <a:ext cx="31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01011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810" name="Rectangle 835"/>
              <p:cNvSpPr>
                <a:spLocks noChangeArrowheads="1"/>
              </p:cNvSpPr>
              <p:nvPr/>
            </p:nvSpPr>
            <p:spPr bwMode="auto">
              <a:xfrm>
                <a:off x="4109" y="2184"/>
                <a:ext cx="49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lsr rd, rs1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811" name="Rectangle 836"/>
              <p:cNvSpPr>
                <a:spLocks noChangeArrowheads="1"/>
              </p:cNvSpPr>
              <p:nvPr/>
            </p:nvSpPr>
            <p:spPr bwMode="auto">
              <a:xfrm>
                <a:off x="4564" y="2184"/>
                <a:ext cx="58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, (rs2/imm)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812" name="Rectangle 837"/>
              <p:cNvSpPr>
                <a:spLocks noChangeArrowheads="1"/>
              </p:cNvSpPr>
              <p:nvPr/>
            </p:nvSpPr>
            <p:spPr bwMode="auto">
              <a:xfrm>
                <a:off x="1045" y="2177"/>
                <a:ext cx="1" cy="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13" name="Freeform 838"/>
              <p:cNvSpPr>
                <a:spLocks/>
              </p:cNvSpPr>
              <p:nvPr/>
            </p:nvSpPr>
            <p:spPr bwMode="auto">
              <a:xfrm>
                <a:off x="1045" y="2177"/>
                <a:ext cx="0" cy="8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14" name="Rectangle 839"/>
              <p:cNvSpPr>
                <a:spLocks noChangeArrowheads="1"/>
              </p:cNvSpPr>
              <p:nvPr/>
            </p:nvSpPr>
            <p:spPr bwMode="auto">
              <a:xfrm>
                <a:off x="1045" y="2177"/>
                <a:ext cx="616" cy="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15" name="Line 840"/>
              <p:cNvSpPr>
                <a:spLocks noChangeShapeType="1"/>
              </p:cNvSpPr>
              <p:nvPr/>
            </p:nvSpPr>
            <p:spPr bwMode="auto">
              <a:xfrm>
                <a:off x="1045" y="2177"/>
                <a:ext cx="616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16" name="Rectangle 841"/>
              <p:cNvSpPr>
                <a:spLocks noChangeArrowheads="1"/>
              </p:cNvSpPr>
              <p:nvPr/>
            </p:nvSpPr>
            <p:spPr bwMode="auto">
              <a:xfrm>
                <a:off x="1661" y="2177"/>
                <a:ext cx="7" cy="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17" name="Line 842"/>
              <p:cNvSpPr>
                <a:spLocks noChangeShapeType="1"/>
              </p:cNvSpPr>
              <p:nvPr/>
            </p:nvSpPr>
            <p:spPr bwMode="auto">
              <a:xfrm>
                <a:off x="1661" y="2177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18" name="Line 843"/>
              <p:cNvSpPr>
                <a:spLocks noChangeShapeType="1"/>
              </p:cNvSpPr>
              <p:nvPr/>
            </p:nvSpPr>
            <p:spPr bwMode="auto">
              <a:xfrm>
                <a:off x="1661" y="2177"/>
                <a:ext cx="0" cy="8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19" name="Rectangle 844"/>
              <p:cNvSpPr>
                <a:spLocks noChangeArrowheads="1"/>
              </p:cNvSpPr>
              <p:nvPr/>
            </p:nvSpPr>
            <p:spPr bwMode="auto">
              <a:xfrm>
                <a:off x="1668" y="2177"/>
                <a:ext cx="418" cy="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20" name="Line 845"/>
              <p:cNvSpPr>
                <a:spLocks noChangeShapeType="1"/>
              </p:cNvSpPr>
              <p:nvPr/>
            </p:nvSpPr>
            <p:spPr bwMode="auto">
              <a:xfrm>
                <a:off x="1668" y="2177"/>
                <a:ext cx="41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21" name="Rectangle 846"/>
              <p:cNvSpPr>
                <a:spLocks noChangeArrowheads="1"/>
              </p:cNvSpPr>
              <p:nvPr/>
            </p:nvSpPr>
            <p:spPr bwMode="auto">
              <a:xfrm>
                <a:off x="2086" y="2177"/>
                <a:ext cx="7" cy="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22" name="Line 847"/>
              <p:cNvSpPr>
                <a:spLocks noChangeShapeType="1"/>
              </p:cNvSpPr>
              <p:nvPr/>
            </p:nvSpPr>
            <p:spPr bwMode="auto">
              <a:xfrm>
                <a:off x="2086" y="2177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23" name="Line 848"/>
              <p:cNvSpPr>
                <a:spLocks noChangeShapeType="1"/>
              </p:cNvSpPr>
              <p:nvPr/>
            </p:nvSpPr>
            <p:spPr bwMode="auto">
              <a:xfrm>
                <a:off x="2086" y="2177"/>
                <a:ext cx="0" cy="8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24" name="Rectangle 849"/>
              <p:cNvSpPr>
                <a:spLocks noChangeArrowheads="1"/>
              </p:cNvSpPr>
              <p:nvPr/>
            </p:nvSpPr>
            <p:spPr bwMode="auto">
              <a:xfrm>
                <a:off x="2093" y="2177"/>
                <a:ext cx="1203" cy="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25" name="Line 850"/>
              <p:cNvSpPr>
                <a:spLocks noChangeShapeType="1"/>
              </p:cNvSpPr>
              <p:nvPr/>
            </p:nvSpPr>
            <p:spPr bwMode="auto">
              <a:xfrm>
                <a:off x="2093" y="2177"/>
                <a:ext cx="1203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26" name="Rectangle 851"/>
              <p:cNvSpPr>
                <a:spLocks noChangeArrowheads="1"/>
              </p:cNvSpPr>
              <p:nvPr/>
            </p:nvSpPr>
            <p:spPr bwMode="auto">
              <a:xfrm>
                <a:off x="3296" y="2177"/>
                <a:ext cx="1" cy="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27" name="Freeform 852"/>
              <p:cNvSpPr>
                <a:spLocks/>
              </p:cNvSpPr>
              <p:nvPr/>
            </p:nvSpPr>
            <p:spPr bwMode="auto">
              <a:xfrm>
                <a:off x="3296" y="2177"/>
                <a:ext cx="0" cy="8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28" name="Rectangle 853"/>
              <p:cNvSpPr>
                <a:spLocks noChangeArrowheads="1"/>
              </p:cNvSpPr>
              <p:nvPr/>
            </p:nvSpPr>
            <p:spPr bwMode="auto">
              <a:xfrm>
                <a:off x="3296" y="2177"/>
                <a:ext cx="329" cy="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29" name="Line 854"/>
              <p:cNvSpPr>
                <a:spLocks noChangeShapeType="1"/>
              </p:cNvSpPr>
              <p:nvPr/>
            </p:nvSpPr>
            <p:spPr bwMode="auto">
              <a:xfrm>
                <a:off x="3296" y="2177"/>
                <a:ext cx="329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30" name="Rectangle 855"/>
              <p:cNvSpPr>
                <a:spLocks noChangeArrowheads="1"/>
              </p:cNvSpPr>
              <p:nvPr/>
            </p:nvSpPr>
            <p:spPr bwMode="auto">
              <a:xfrm>
                <a:off x="3625" y="2177"/>
                <a:ext cx="8" cy="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31" name="Line 856"/>
              <p:cNvSpPr>
                <a:spLocks noChangeShapeType="1"/>
              </p:cNvSpPr>
              <p:nvPr/>
            </p:nvSpPr>
            <p:spPr bwMode="auto">
              <a:xfrm>
                <a:off x="3625" y="2177"/>
                <a:ext cx="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32" name="Line 857"/>
              <p:cNvSpPr>
                <a:spLocks noChangeShapeType="1"/>
              </p:cNvSpPr>
              <p:nvPr/>
            </p:nvSpPr>
            <p:spPr bwMode="auto">
              <a:xfrm>
                <a:off x="3625" y="2177"/>
                <a:ext cx="0" cy="8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33" name="Rectangle 858"/>
              <p:cNvSpPr>
                <a:spLocks noChangeArrowheads="1"/>
              </p:cNvSpPr>
              <p:nvPr/>
            </p:nvSpPr>
            <p:spPr bwMode="auto">
              <a:xfrm>
                <a:off x="3633" y="2177"/>
                <a:ext cx="418" cy="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34" name="Line 859"/>
              <p:cNvSpPr>
                <a:spLocks noChangeShapeType="1"/>
              </p:cNvSpPr>
              <p:nvPr/>
            </p:nvSpPr>
            <p:spPr bwMode="auto">
              <a:xfrm>
                <a:off x="3633" y="2177"/>
                <a:ext cx="41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35" name="Rectangle 860"/>
              <p:cNvSpPr>
                <a:spLocks noChangeArrowheads="1"/>
              </p:cNvSpPr>
              <p:nvPr/>
            </p:nvSpPr>
            <p:spPr bwMode="auto">
              <a:xfrm>
                <a:off x="4051" y="2177"/>
                <a:ext cx="1" cy="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36" name="Freeform 861"/>
              <p:cNvSpPr>
                <a:spLocks/>
              </p:cNvSpPr>
              <p:nvPr/>
            </p:nvSpPr>
            <p:spPr bwMode="auto">
              <a:xfrm>
                <a:off x="4051" y="2177"/>
                <a:ext cx="0" cy="8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37" name="Rectangle 862"/>
              <p:cNvSpPr>
                <a:spLocks noChangeArrowheads="1"/>
              </p:cNvSpPr>
              <p:nvPr/>
            </p:nvSpPr>
            <p:spPr bwMode="auto">
              <a:xfrm>
                <a:off x="4051" y="2177"/>
                <a:ext cx="1327" cy="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38" name="Line 863"/>
              <p:cNvSpPr>
                <a:spLocks noChangeShapeType="1"/>
              </p:cNvSpPr>
              <p:nvPr/>
            </p:nvSpPr>
            <p:spPr bwMode="auto">
              <a:xfrm>
                <a:off x="4051" y="2177"/>
                <a:ext cx="132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39" name="Rectangle 864"/>
              <p:cNvSpPr>
                <a:spLocks noChangeArrowheads="1"/>
              </p:cNvSpPr>
              <p:nvPr/>
            </p:nvSpPr>
            <p:spPr bwMode="auto">
              <a:xfrm>
                <a:off x="5378" y="2177"/>
                <a:ext cx="7" cy="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40" name="Line 865"/>
              <p:cNvSpPr>
                <a:spLocks noChangeShapeType="1"/>
              </p:cNvSpPr>
              <p:nvPr/>
            </p:nvSpPr>
            <p:spPr bwMode="auto">
              <a:xfrm>
                <a:off x="5378" y="2177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41" name="Line 866"/>
              <p:cNvSpPr>
                <a:spLocks noChangeShapeType="1"/>
              </p:cNvSpPr>
              <p:nvPr/>
            </p:nvSpPr>
            <p:spPr bwMode="auto">
              <a:xfrm>
                <a:off x="5378" y="2177"/>
                <a:ext cx="0" cy="8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42" name="Rectangle 867"/>
              <p:cNvSpPr>
                <a:spLocks noChangeArrowheads="1"/>
              </p:cNvSpPr>
              <p:nvPr/>
            </p:nvSpPr>
            <p:spPr bwMode="auto">
              <a:xfrm>
                <a:off x="1045" y="2185"/>
                <a:ext cx="1" cy="13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43" name="Line 868"/>
              <p:cNvSpPr>
                <a:spLocks noChangeShapeType="1"/>
              </p:cNvSpPr>
              <p:nvPr/>
            </p:nvSpPr>
            <p:spPr bwMode="auto">
              <a:xfrm>
                <a:off x="1045" y="2185"/>
                <a:ext cx="0" cy="138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44" name="Rectangle 869"/>
              <p:cNvSpPr>
                <a:spLocks noChangeArrowheads="1"/>
              </p:cNvSpPr>
              <p:nvPr/>
            </p:nvSpPr>
            <p:spPr bwMode="auto">
              <a:xfrm>
                <a:off x="1661" y="2185"/>
                <a:ext cx="7" cy="13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45" name="Line 870"/>
              <p:cNvSpPr>
                <a:spLocks noChangeShapeType="1"/>
              </p:cNvSpPr>
              <p:nvPr/>
            </p:nvSpPr>
            <p:spPr bwMode="auto">
              <a:xfrm>
                <a:off x="1661" y="2185"/>
                <a:ext cx="0" cy="138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46" name="Rectangle 871"/>
              <p:cNvSpPr>
                <a:spLocks noChangeArrowheads="1"/>
              </p:cNvSpPr>
              <p:nvPr/>
            </p:nvSpPr>
            <p:spPr bwMode="auto">
              <a:xfrm>
                <a:off x="2086" y="2185"/>
                <a:ext cx="7" cy="13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47" name="Line 872"/>
              <p:cNvSpPr>
                <a:spLocks noChangeShapeType="1"/>
              </p:cNvSpPr>
              <p:nvPr/>
            </p:nvSpPr>
            <p:spPr bwMode="auto">
              <a:xfrm>
                <a:off x="2086" y="2185"/>
                <a:ext cx="0" cy="138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48" name="Rectangle 873"/>
              <p:cNvSpPr>
                <a:spLocks noChangeArrowheads="1"/>
              </p:cNvSpPr>
              <p:nvPr/>
            </p:nvSpPr>
            <p:spPr bwMode="auto">
              <a:xfrm>
                <a:off x="3296" y="2185"/>
                <a:ext cx="1" cy="13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49" name="Line 874"/>
              <p:cNvSpPr>
                <a:spLocks noChangeShapeType="1"/>
              </p:cNvSpPr>
              <p:nvPr/>
            </p:nvSpPr>
            <p:spPr bwMode="auto">
              <a:xfrm>
                <a:off x="3296" y="2185"/>
                <a:ext cx="0" cy="138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50" name="Rectangle 875"/>
              <p:cNvSpPr>
                <a:spLocks noChangeArrowheads="1"/>
              </p:cNvSpPr>
              <p:nvPr/>
            </p:nvSpPr>
            <p:spPr bwMode="auto">
              <a:xfrm>
                <a:off x="3625" y="2185"/>
                <a:ext cx="8" cy="13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51" name="Line 876"/>
              <p:cNvSpPr>
                <a:spLocks noChangeShapeType="1"/>
              </p:cNvSpPr>
              <p:nvPr/>
            </p:nvSpPr>
            <p:spPr bwMode="auto">
              <a:xfrm>
                <a:off x="3625" y="2185"/>
                <a:ext cx="0" cy="138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52" name="Rectangle 877"/>
              <p:cNvSpPr>
                <a:spLocks noChangeArrowheads="1"/>
              </p:cNvSpPr>
              <p:nvPr/>
            </p:nvSpPr>
            <p:spPr bwMode="auto">
              <a:xfrm>
                <a:off x="4051" y="2185"/>
                <a:ext cx="1" cy="13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53" name="Line 878"/>
              <p:cNvSpPr>
                <a:spLocks noChangeShapeType="1"/>
              </p:cNvSpPr>
              <p:nvPr/>
            </p:nvSpPr>
            <p:spPr bwMode="auto">
              <a:xfrm>
                <a:off x="4051" y="2185"/>
                <a:ext cx="0" cy="138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54" name="Rectangle 879"/>
              <p:cNvSpPr>
                <a:spLocks noChangeArrowheads="1"/>
              </p:cNvSpPr>
              <p:nvPr/>
            </p:nvSpPr>
            <p:spPr bwMode="auto">
              <a:xfrm>
                <a:off x="5378" y="2185"/>
                <a:ext cx="7" cy="13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55" name="Line 880"/>
              <p:cNvSpPr>
                <a:spLocks noChangeShapeType="1"/>
              </p:cNvSpPr>
              <p:nvPr/>
            </p:nvSpPr>
            <p:spPr bwMode="auto">
              <a:xfrm>
                <a:off x="5378" y="2185"/>
                <a:ext cx="0" cy="138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56" name="Rectangle 881"/>
              <p:cNvSpPr>
                <a:spLocks noChangeArrowheads="1"/>
              </p:cNvSpPr>
              <p:nvPr/>
            </p:nvSpPr>
            <p:spPr bwMode="auto">
              <a:xfrm>
                <a:off x="1177" y="2323"/>
                <a:ext cx="20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 err="1">
                    <a:solidFill>
                      <a:srgbClr val="24282B"/>
                    </a:solidFill>
                    <a:latin typeface="Times New Roman" pitchFamily="18" charset="0"/>
                  </a:rPr>
                  <a:t>mul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0857" name="Rectangle 882"/>
              <p:cNvSpPr>
                <a:spLocks noChangeArrowheads="1"/>
              </p:cNvSpPr>
              <p:nvPr/>
            </p:nvSpPr>
            <p:spPr bwMode="auto">
              <a:xfrm>
                <a:off x="1727" y="2323"/>
                <a:ext cx="32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00010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858" name="Rectangle 883"/>
              <p:cNvSpPr>
                <a:spLocks noChangeArrowheads="1"/>
              </p:cNvSpPr>
              <p:nvPr/>
            </p:nvSpPr>
            <p:spPr bwMode="auto">
              <a:xfrm>
                <a:off x="2144" y="2323"/>
                <a:ext cx="10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m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859" name="Rectangle 884"/>
              <p:cNvSpPr>
                <a:spLocks noChangeArrowheads="1"/>
              </p:cNvSpPr>
              <p:nvPr/>
            </p:nvSpPr>
            <p:spPr bwMode="auto">
              <a:xfrm>
                <a:off x="2232" y="2323"/>
                <a:ext cx="6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u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860" name="Rectangle 885"/>
              <p:cNvSpPr>
                <a:spLocks noChangeArrowheads="1"/>
              </p:cNvSpPr>
              <p:nvPr/>
            </p:nvSpPr>
            <p:spPr bwMode="auto">
              <a:xfrm>
                <a:off x="2291" y="2323"/>
                <a:ext cx="3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861" name="Rectangle 886"/>
              <p:cNvSpPr>
                <a:spLocks noChangeArrowheads="1"/>
              </p:cNvSpPr>
              <p:nvPr/>
            </p:nvSpPr>
            <p:spPr bwMode="auto">
              <a:xfrm>
                <a:off x="2357" y="2323"/>
                <a:ext cx="17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rd, 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862" name="Rectangle 887"/>
              <p:cNvSpPr>
                <a:spLocks noChangeArrowheads="1"/>
              </p:cNvSpPr>
              <p:nvPr/>
            </p:nvSpPr>
            <p:spPr bwMode="auto">
              <a:xfrm>
                <a:off x="2518" y="2323"/>
                <a:ext cx="15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rs1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863" name="Rectangle 888"/>
              <p:cNvSpPr>
                <a:spLocks noChangeArrowheads="1"/>
              </p:cNvSpPr>
              <p:nvPr/>
            </p:nvSpPr>
            <p:spPr bwMode="auto">
              <a:xfrm>
                <a:off x="2672" y="2323"/>
                <a:ext cx="58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solidFill>
                      <a:srgbClr val="24282B"/>
                    </a:solidFill>
                    <a:latin typeface="Times New Roman" pitchFamily="18" charset="0"/>
                  </a:rPr>
                  <a:t>, (rs2/</a:t>
                </a:r>
                <a:r>
                  <a:rPr lang="en-US" sz="1600" dirty="0" err="1">
                    <a:solidFill>
                      <a:srgbClr val="24282B"/>
                    </a:solidFill>
                    <a:latin typeface="Times New Roman" pitchFamily="18" charset="0"/>
                  </a:rPr>
                  <a:t>imm</a:t>
                </a:r>
                <a:r>
                  <a:rPr lang="en-US" sz="1600" dirty="0">
                    <a:solidFill>
                      <a:srgbClr val="24282B"/>
                    </a:solidFill>
                    <a:latin typeface="Times New Roman" pitchFamily="18" charset="0"/>
                  </a:rPr>
                  <a:t>)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0864" name="Rectangle 889"/>
              <p:cNvSpPr>
                <a:spLocks noChangeArrowheads="1"/>
              </p:cNvSpPr>
              <p:nvPr/>
            </p:nvSpPr>
            <p:spPr bwMode="auto">
              <a:xfrm>
                <a:off x="3354" y="2323"/>
                <a:ext cx="15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asr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865" name="Rectangle 890"/>
              <p:cNvSpPr>
                <a:spLocks noChangeArrowheads="1"/>
              </p:cNvSpPr>
              <p:nvPr/>
            </p:nvSpPr>
            <p:spPr bwMode="auto">
              <a:xfrm>
                <a:off x="3691" y="2323"/>
                <a:ext cx="31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01100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866" name="Rectangle 891"/>
              <p:cNvSpPr>
                <a:spLocks noChangeArrowheads="1"/>
              </p:cNvSpPr>
              <p:nvPr/>
            </p:nvSpPr>
            <p:spPr bwMode="auto">
              <a:xfrm>
                <a:off x="4109" y="2323"/>
                <a:ext cx="51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asr rd, rs1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867" name="Rectangle 892"/>
              <p:cNvSpPr>
                <a:spLocks noChangeArrowheads="1"/>
              </p:cNvSpPr>
              <p:nvPr/>
            </p:nvSpPr>
            <p:spPr bwMode="auto">
              <a:xfrm>
                <a:off x="4586" y="2323"/>
                <a:ext cx="58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, (rs2/imm)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868" name="Rectangle 893"/>
              <p:cNvSpPr>
                <a:spLocks noChangeArrowheads="1"/>
              </p:cNvSpPr>
              <p:nvPr/>
            </p:nvSpPr>
            <p:spPr bwMode="auto">
              <a:xfrm>
                <a:off x="1045" y="2323"/>
                <a:ext cx="1" cy="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69" name="Freeform 894"/>
              <p:cNvSpPr>
                <a:spLocks/>
              </p:cNvSpPr>
              <p:nvPr/>
            </p:nvSpPr>
            <p:spPr bwMode="auto">
              <a:xfrm>
                <a:off x="1045" y="2323"/>
                <a:ext cx="0" cy="8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70" name="Rectangle 895"/>
              <p:cNvSpPr>
                <a:spLocks noChangeArrowheads="1"/>
              </p:cNvSpPr>
              <p:nvPr/>
            </p:nvSpPr>
            <p:spPr bwMode="auto">
              <a:xfrm>
                <a:off x="1045" y="2323"/>
                <a:ext cx="616" cy="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71" name="Line 896"/>
              <p:cNvSpPr>
                <a:spLocks noChangeShapeType="1"/>
              </p:cNvSpPr>
              <p:nvPr/>
            </p:nvSpPr>
            <p:spPr bwMode="auto">
              <a:xfrm>
                <a:off x="1045" y="2323"/>
                <a:ext cx="616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72" name="Rectangle 897"/>
              <p:cNvSpPr>
                <a:spLocks noChangeArrowheads="1"/>
              </p:cNvSpPr>
              <p:nvPr/>
            </p:nvSpPr>
            <p:spPr bwMode="auto">
              <a:xfrm>
                <a:off x="1661" y="2323"/>
                <a:ext cx="7" cy="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73" name="Line 898"/>
              <p:cNvSpPr>
                <a:spLocks noChangeShapeType="1"/>
              </p:cNvSpPr>
              <p:nvPr/>
            </p:nvSpPr>
            <p:spPr bwMode="auto">
              <a:xfrm>
                <a:off x="1661" y="2323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74" name="Line 899"/>
              <p:cNvSpPr>
                <a:spLocks noChangeShapeType="1"/>
              </p:cNvSpPr>
              <p:nvPr/>
            </p:nvSpPr>
            <p:spPr bwMode="auto">
              <a:xfrm>
                <a:off x="1661" y="2323"/>
                <a:ext cx="0" cy="8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75" name="Rectangle 900"/>
              <p:cNvSpPr>
                <a:spLocks noChangeArrowheads="1"/>
              </p:cNvSpPr>
              <p:nvPr/>
            </p:nvSpPr>
            <p:spPr bwMode="auto">
              <a:xfrm>
                <a:off x="1668" y="2323"/>
                <a:ext cx="418" cy="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76" name="Line 901"/>
              <p:cNvSpPr>
                <a:spLocks noChangeShapeType="1"/>
              </p:cNvSpPr>
              <p:nvPr/>
            </p:nvSpPr>
            <p:spPr bwMode="auto">
              <a:xfrm>
                <a:off x="1668" y="2323"/>
                <a:ext cx="41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77" name="Rectangle 902"/>
              <p:cNvSpPr>
                <a:spLocks noChangeArrowheads="1"/>
              </p:cNvSpPr>
              <p:nvPr/>
            </p:nvSpPr>
            <p:spPr bwMode="auto">
              <a:xfrm>
                <a:off x="2086" y="2323"/>
                <a:ext cx="7" cy="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78" name="Line 903"/>
              <p:cNvSpPr>
                <a:spLocks noChangeShapeType="1"/>
              </p:cNvSpPr>
              <p:nvPr/>
            </p:nvSpPr>
            <p:spPr bwMode="auto">
              <a:xfrm>
                <a:off x="2086" y="2323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79" name="Line 904"/>
              <p:cNvSpPr>
                <a:spLocks noChangeShapeType="1"/>
              </p:cNvSpPr>
              <p:nvPr/>
            </p:nvSpPr>
            <p:spPr bwMode="auto">
              <a:xfrm>
                <a:off x="2086" y="2323"/>
                <a:ext cx="0" cy="8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80" name="Rectangle 905"/>
              <p:cNvSpPr>
                <a:spLocks noChangeArrowheads="1"/>
              </p:cNvSpPr>
              <p:nvPr/>
            </p:nvSpPr>
            <p:spPr bwMode="auto">
              <a:xfrm>
                <a:off x="2093" y="2323"/>
                <a:ext cx="1203" cy="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81" name="Line 906"/>
              <p:cNvSpPr>
                <a:spLocks noChangeShapeType="1"/>
              </p:cNvSpPr>
              <p:nvPr/>
            </p:nvSpPr>
            <p:spPr bwMode="auto">
              <a:xfrm>
                <a:off x="2093" y="2323"/>
                <a:ext cx="1203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82" name="Rectangle 907"/>
              <p:cNvSpPr>
                <a:spLocks noChangeArrowheads="1"/>
              </p:cNvSpPr>
              <p:nvPr/>
            </p:nvSpPr>
            <p:spPr bwMode="auto">
              <a:xfrm>
                <a:off x="3296" y="2323"/>
                <a:ext cx="1" cy="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83" name="Freeform 908"/>
              <p:cNvSpPr>
                <a:spLocks/>
              </p:cNvSpPr>
              <p:nvPr/>
            </p:nvSpPr>
            <p:spPr bwMode="auto">
              <a:xfrm>
                <a:off x="3296" y="2323"/>
                <a:ext cx="0" cy="8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0222" name="Group 1110"/>
            <p:cNvGrpSpPr>
              <a:grpSpLocks/>
            </p:cNvGrpSpPr>
            <p:nvPr/>
          </p:nvGrpSpPr>
          <p:grpSpPr bwMode="auto">
            <a:xfrm>
              <a:off x="1045" y="2323"/>
              <a:ext cx="4340" cy="732"/>
              <a:chOff x="1045" y="2323"/>
              <a:chExt cx="4340" cy="732"/>
            </a:xfrm>
          </p:grpSpPr>
          <p:sp>
            <p:nvSpPr>
              <p:cNvPr id="110484" name="Rectangle 910"/>
              <p:cNvSpPr>
                <a:spLocks noChangeArrowheads="1"/>
              </p:cNvSpPr>
              <p:nvPr/>
            </p:nvSpPr>
            <p:spPr bwMode="auto">
              <a:xfrm>
                <a:off x="3296" y="2323"/>
                <a:ext cx="329" cy="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85" name="Line 911"/>
              <p:cNvSpPr>
                <a:spLocks noChangeShapeType="1"/>
              </p:cNvSpPr>
              <p:nvPr/>
            </p:nvSpPr>
            <p:spPr bwMode="auto">
              <a:xfrm>
                <a:off x="3296" y="2323"/>
                <a:ext cx="329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86" name="Rectangle 912"/>
              <p:cNvSpPr>
                <a:spLocks noChangeArrowheads="1"/>
              </p:cNvSpPr>
              <p:nvPr/>
            </p:nvSpPr>
            <p:spPr bwMode="auto">
              <a:xfrm>
                <a:off x="3625" y="2323"/>
                <a:ext cx="8" cy="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87" name="Line 913"/>
              <p:cNvSpPr>
                <a:spLocks noChangeShapeType="1"/>
              </p:cNvSpPr>
              <p:nvPr/>
            </p:nvSpPr>
            <p:spPr bwMode="auto">
              <a:xfrm>
                <a:off x="3625" y="2323"/>
                <a:ext cx="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88" name="Line 914"/>
              <p:cNvSpPr>
                <a:spLocks noChangeShapeType="1"/>
              </p:cNvSpPr>
              <p:nvPr/>
            </p:nvSpPr>
            <p:spPr bwMode="auto">
              <a:xfrm>
                <a:off x="3625" y="2323"/>
                <a:ext cx="0" cy="8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89" name="Rectangle 915"/>
              <p:cNvSpPr>
                <a:spLocks noChangeArrowheads="1"/>
              </p:cNvSpPr>
              <p:nvPr/>
            </p:nvSpPr>
            <p:spPr bwMode="auto">
              <a:xfrm>
                <a:off x="3633" y="2323"/>
                <a:ext cx="418" cy="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90" name="Line 916"/>
              <p:cNvSpPr>
                <a:spLocks noChangeShapeType="1"/>
              </p:cNvSpPr>
              <p:nvPr/>
            </p:nvSpPr>
            <p:spPr bwMode="auto">
              <a:xfrm>
                <a:off x="3633" y="2323"/>
                <a:ext cx="41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91" name="Rectangle 917"/>
              <p:cNvSpPr>
                <a:spLocks noChangeArrowheads="1"/>
              </p:cNvSpPr>
              <p:nvPr/>
            </p:nvSpPr>
            <p:spPr bwMode="auto">
              <a:xfrm>
                <a:off x="4051" y="2323"/>
                <a:ext cx="1" cy="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92" name="Freeform 918"/>
              <p:cNvSpPr>
                <a:spLocks/>
              </p:cNvSpPr>
              <p:nvPr/>
            </p:nvSpPr>
            <p:spPr bwMode="auto">
              <a:xfrm>
                <a:off x="4051" y="2323"/>
                <a:ext cx="0" cy="8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93" name="Rectangle 919"/>
              <p:cNvSpPr>
                <a:spLocks noChangeArrowheads="1"/>
              </p:cNvSpPr>
              <p:nvPr/>
            </p:nvSpPr>
            <p:spPr bwMode="auto">
              <a:xfrm>
                <a:off x="4051" y="2323"/>
                <a:ext cx="1327" cy="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94" name="Line 920"/>
              <p:cNvSpPr>
                <a:spLocks noChangeShapeType="1"/>
              </p:cNvSpPr>
              <p:nvPr/>
            </p:nvSpPr>
            <p:spPr bwMode="auto">
              <a:xfrm>
                <a:off x="4051" y="2323"/>
                <a:ext cx="132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95" name="Rectangle 921"/>
              <p:cNvSpPr>
                <a:spLocks noChangeArrowheads="1"/>
              </p:cNvSpPr>
              <p:nvPr/>
            </p:nvSpPr>
            <p:spPr bwMode="auto">
              <a:xfrm>
                <a:off x="5378" y="2323"/>
                <a:ext cx="7" cy="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96" name="Line 922"/>
              <p:cNvSpPr>
                <a:spLocks noChangeShapeType="1"/>
              </p:cNvSpPr>
              <p:nvPr/>
            </p:nvSpPr>
            <p:spPr bwMode="auto">
              <a:xfrm>
                <a:off x="5378" y="2323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97" name="Line 923"/>
              <p:cNvSpPr>
                <a:spLocks noChangeShapeType="1"/>
              </p:cNvSpPr>
              <p:nvPr/>
            </p:nvSpPr>
            <p:spPr bwMode="auto">
              <a:xfrm>
                <a:off x="5378" y="2323"/>
                <a:ext cx="0" cy="8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98" name="Rectangle 924"/>
              <p:cNvSpPr>
                <a:spLocks noChangeArrowheads="1"/>
              </p:cNvSpPr>
              <p:nvPr/>
            </p:nvSpPr>
            <p:spPr bwMode="auto">
              <a:xfrm>
                <a:off x="1045" y="2331"/>
                <a:ext cx="1" cy="13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99" name="Line 925"/>
              <p:cNvSpPr>
                <a:spLocks noChangeShapeType="1"/>
              </p:cNvSpPr>
              <p:nvPr/>
            </p:nvSpPr>
            <p:spPr bwMode="auto">
              <a:xfrm>
                <a:off x="1045" y="2331"/>
                <a:ext cx="0" cy="131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00" name="Rectangle 926"/>
              <p:cNvSpPr>
                <a:spLocks noChangeArrowheads="1"/>
              </p:cNvSpPr>
              <p:nvPr/>
            </p:nvSpPr>
            <p:spPr bwMode="auto">
              <a:xfrm>
                <a:off x="1661" y="2331"/>
                <a:ext cx="7" cy="13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01" name="Line 927"/>
              <p:cNvSpPr>
                <a:spLocks noChangeShapeType="1"/>
              </p:cNvSpPr>
              <p:nvPr/>
            </p:nvSpPr>
            <p:spPr bwMode="auto">
              <a:xfrm>
                <a:off x="1661" y="2331"/>
                <a:ext cx="0" cy="131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02" name="Rectangle 928"/>
              <p:cNvSpPr>
                <a:spLocks noChangeArrowheads="1"/>
              </p:cNvSpPr>
              <p:nvPr/>
            </p:nvSpPr>
            <p:spPr bwMode="auto">
              <a:xfrm>
                <a:off x="2086" y="2331"/>
                <a:ext cx="7" cy="13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03" name="Line 929"/>
              <p:cNvSpPr>
                <a:spLocks noChangeShapeType="1"/>
              </p:cNvSpPr>
              <p:nvPr/>
            </p:nvSpPr>
            <p:spPr bwMode="auto">
              <a:xfrm>
                <a:off x="2086" y="2331"/>
                <a:ext cx="0" cy="131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04" name="Rectangle 930"/>
              <p:cNvSpPr>
                <a:spLocks noChangeArrowheads="1"/>
              </p:cNvSpPr>
              <p:nvPr/>
            </p:nvSpPr>
            <p:spPr bwMode="auto">
              <a:xfrm>
                <a:off x="3296" y="2331"/>
                <a:ext cx="1" cy="13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05" name="Line 931"/>
              <p:cNvSpPr>
                <a:spLocks noChangeShapeType="1"/>
              </p:cNvSpPr>
              <p:nvPr/>
            </p:nvSpPr>
            <p:spPr bwMode="auto">
              <a:xfrm>
                <a:off x="3296" y="2331"/>
                <a:ext cx="0" cy="131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06" name="Rectangle 932"/>
              <p:cNvSpPr>
                <a:spLocks noChangeArrowheads="1"/>
              </p:cNvSpPr>
              <p:nvPr/>
            </p:nvSpPr>
            <p:spPr bwMode="auto">
              <a:xfrm>
                <a:off x="3625" y="2331"/>
                <a:ext cx="8" cy="13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07" name="Line 933"/>
              <p:cNvSpPr>
                <a:spLocks noChangeShapeType="1"/>
              </p:cNvSpPr>
              <p:nvPr/>
            </p:nvSpPr>
            <p:spPr bwMode="auto">
              <a:xfrm>
                <a:off x="3625" y="2331"/>
                <a:ext cx="0" cy="131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08" name="Rectangle 934"/>
              <p:cNvSpPr>
                <a:spLocks noChangeArrowheads="1"/>
              </p:cNvSpPr>
              <p:nvPr/>
            </p:nvSpPr>
            <p:spPr bwMode="auto">
              <a:xfrm>
                <a:off x="4051" y="2331"/>
                <a:ext cx="1" cy="13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09" name="Line 935"/>
              <p:cNvSpPr>
                <a:spLocks noChangeShapeType="1"/>
              </p:cNvSpPr>
              <p:nvPr/>
            </p:nvSpPr>
            <p:spPr bwMode="auto">
              <a:xfrm>
                <a:off x="4051" y="2331"/>
                <a:ext cx="0" cy="131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10" name="Rectangle 936"/>
              <p:cNvSpPr>
                <a:spLocks noChangeArrowheads="1"/>
              </p:cNvSpPr>
              <p:nvPr/>
            </p:nvSpPr>
            <p:spPr bwMode="auto">
              <a:xfrm>
                <a:off x="5378" y="2331"/>
                <a:ext cx="7" cy="13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11" name="Line 937"/>
              <p:cNvSpPr>
                <a:spLocks noChangeShapeType="1"/>
              </p:cNvSpPr>
              <p:nvPr/>
            </p:nvSpPr>
            <p:spPr bwMode="auto">
              <a:xfrm>
                <a:off x="5378" y="2331"/>
                <a:ext cx="0" cy="131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12" name="Rectangle 938"/>
              <p:cNvSpPr>
                <a:spLocks noChangeArrowheads="1"/>
              </p:cNvSpPr>
              <p:nvPr/>
            </p:nvSpPr>
            <p:spPr bwMode="auto">
              <a:xfrm>
                <a:off x="1177" y="2469"/>
                <a:ext cx="16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solidFill>
                      <a:srgbClr val="24282B"/>
                    </a:solidFill>
                    <a:latin typeface="Times New Roman" pitchFamily="18" charset="0"/>
                  </a:rPr>
                  <a:t>div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0513" name="Rectangle 939"/>
              <p:cNvSpPr>
                <a:spLocks noChangeArrowheads="1"/>
              </p:cNvSpPr>
              <p:nvPr/>
            </p:nvSpPr>
            <p:spPr bwMode="auto">
              <a:xfrm>
                <a:off x="1309" y="246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0514" name="Rectangle 940"/>
              <p:cNvSpPr>
                <a:spLocks noChangeArrowheads="1"/>
              </p:cNvSpPr>
              <p:nvPr/>
            </p:nvSpPr>
            <p:spPr bwMode="auto">
              <a:xfrm>
                <a:off x="1727" y="2469"/>
                <a:ext cx="31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00011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515" name="Rectangle 941"/>
              <p:cNvSpPr>
                <a:spLocks noChangeArrowheads="1"/>
              </p:cNvSpPr>
              <p:nvPr/>
            </p:nvSpPr>
            <p:spPr bwMode="auto">
              <a:xfrm>
                <a:off x="2144" y="2469"/>
                <a:ext cx="10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di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516" name="Rectangle 942"/>
              <p:cNvSpPr>
                <a:spLocks noChangeArrowheads="1"/>
              </p:cNvSpPr>
              <p:nvPr/>
            </p:nvSpPr>
            <p:spPr bwMode="auto">
              <a:xfrm>
                <a:off x="2232" y="2469"/>
                <a:ext cx="27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v rd, 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517" name="Rectangle 943"/>
              <p:cNvSpPr>
                <a:spLocks noChangeArrowheads="1"/>
              </p:cNvSpPr>
              <p:nvPr/>
            </p:nvSpPr>
            <p:spPr bwMode="auto">
              <a:xfrm>
                <a:off x="2489" y="2469"/>
                <a:ext cx="15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solidFill>
                      <a:srgbClr val="24282B"/>
                    </a:solidFill>
                    <a:latin typeface="Times New Roman" pitchFamily="18" charset="0"/>
                  </a:rPr>
                  <a:t>rs1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0518" name="Rectangle 944"/>
              <p:cNvSpPr>
                <a:spLocks noChangeArrowheads="1"/>
              </p:cNvSpPr>
              <p:nvPr/>
            </p:nvSpPr>
            <p:spPr bwMode="auto">
              <a:xfrm>
                <a:off x="2636" y="2469"/>
                <a:ext cx="58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solidFill>
                      <a:srgbClr val="24282B"/>
                    </a:solidFill>
                    <a:latin typeface="Times New Roman" pitchFamily="18" charset="0"/>
                  </a:rPr>
                  <a:t>, (rs2/</a:t>
                </a:r>
                <a:r>
                  <a:rPr lang="en-US" sz="1600" dirty="0" err="1">
                    <a:solidFill>
                      <a:srgbClr val="24282B"/>
                    </a:solidFill>
                    <a:latin typeface="Times New Roman" pitchFamily="18" charset="0"/>
                  </a:rPr>
                  <a:t>imm</a:t>
                </a:r>
                <a:r>
                  <a:rPr lang="en-US" sz="1600" dirty="0">
                    <a:solidFill>
                      <a:srgbClr val="24282B"/>
                    </a:solidFill>
                    <a:latin typeface="Times New Roman" pitchFamily="18" charset="0"/>
                  </a:rPr>
                  <a:t>)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0519" name="Rectangle 945"/>
              <p:cNvSpPr>
                <a:spLocks noChangeArrowheads="1"/>
              </p:cNvSpPr>
              <p:nvPr/>
            </p:nvSpPr>
            <p:spPr bwMode="auto">
              <a:xfrm>
                <a:off x="3354" y="2469"/>
                <a:ext cx="19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nop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520" name="Rectangle 946"/>
              <p:cNvSpPr>
                <a:spLocks noChangeArrowheads="1"/>
              </p:cNvSpPr>
              <p:nvPr/>
            </p:nvSpPr>
            <p:spPr bwMode="auto">
              <a:xfrm>
                <a:off x="3691" y="2469"/>
                <a:ext cx="31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01101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521" name="Rectangle 947"/>
              <p:cNvSpPr>
                <a:spLocks noChangeArrowheads="1"/>
              </p:cNvSpPr>
              <p:nvPr/>
            </p:nvSpPr>
            <p:spPr bwMode="auto">
              <a:xfrm>
                <a:off x="4109" y="2469"/>
                <a:ext cx="19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nop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522" name="Rectangle 948"/>
              <p:cNvSpPr>
                <a:spLocks noChangeArrowheads="1"/>
              </p:cNvSpPr>
              <p:nvPr/>
            </p:nvSpPr>
            <p:spPr bwMode="auto">
              <a:xfrm>
                <a:off x="1045" y="2462"/>
                <a:ext cx="1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23" name="Freeform 949"/>
              <p:cNvSpPr>
                <a:spLocks/>
              </p:cNvSpPr>
              <p:nvPr/>
            </p:nvSpPr>
            <p:spPr bwMode="auto">
              <a:xfrm>
                <a:off x="1045" y="24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24" name="Rectangle 950"/>
              <p:cNvSpPr>
                <a:spLocks noChangeArrowheads="1"/>
              </p:cNvSpPr>
              <p:nvPr/>
            </p:nvSpPr>
            <p:spPr bwMode="auto">
              <a:xfrm>
                <a:off x="1045" y="2462"/>
                <a:ext cx="616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25" name="Line 951"/>
              <p:cNvSpPr>
                <a:spLocks noChangeShapeType="1"/>
              </p:cNvSpPr>
              <p:nvPr/>
            </p:nvSpPr>
            <p:spPr bwMode="auto">
              <a:xfrm>
                <a:off x="1045" y="2462"/>
                <a:ext cx="616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26" name="Rectangle 952"/>
              <p:cNvSpPr>
                <a:spLocks noChangeArrowheads="1"/>
              </p:cNvSpPr>
              <p:nvPr/>
            </p:nvSpPr>
            <p:spPr bwMode="auto">
              <a:xfrm>
                <a:off x="1661" y="2462"/>
                <a:ext cx="7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27" name="Line 953"/>
              <p:cNvSpPr>
                <a:spLocks noChangeShapeType="1"/>
              </p:cNvSpPr>
              <p:nvPr/>
            </p:nvSpPr>
            <p:spPr bwMode="auto">
              <a:xfrm>
                <a:off x="1661" y="2462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28" name="Line 954"/>
              <p:cNvSpPr>
                <a:spLocks noChangeShapeType="1"/>
              </p:cNvSpPr>
              <p:nvPr/>
            </p:nvSpPr>
            <p:spPr bwMode="auto">
              <a:xfrm>
                <a:off x="1661" y="2462"/>
                <a:ext cx="0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29" name="Rectangle 955"/>
              <p:cNvSpPr>
                <a:spLocks noChangeArrowheads="1"/>
              </p:cNvSpPr>
              <p:nvPr/>
            </p:nvSpPr>
            <p:spPr bwMode="auto">
              <a:xfrm>
                <a:off x="1668" y="2462"/>
                <a:ext cx="418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30" name="Line 956"/>
              <p:cNvSpPr>
                <a:spLocks noChangeShapeType="1"/>
              </p:cNvSpPr>
              <p:nvPr/>
            </p:nvSpPr>
            <p:spPr bwMode="auto">
              <a:xfrm>
                <a:off x="1668" y="2462"/>
                <a:ext cx="41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31" name="Rectangle 957"/>
              <p:cNvSpPr>
                <a:spLocks noChangeArrowheads="1"/>
              </p:cNvSpPr>
              <p:nvPr/>
            </p:nvSpPr>
            <p:spPr bwMode="auto">
              <a:xfrm>
                <a:off x="2086" y="2462"/>
                <a:ext cx="7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32" name="Line 958"/>
              <p:cNvSpPr>
                <a:spLocks noChangeShapeType="1"/>
              </p:cNvSpPr>
              <p:nvPr/>
            </p:nvSpPr>
            <p:spPr bwMode="auto">
              <a:xfrm>
                <a:off x="2086" y="2462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33" name="Line 959"/>
              <p:cNvSpPr>
                <a:spLocks noChangeShapeType="1"/>
              </p:cNvSpPr>
              <p:nvPr/>
            </p:nvSpPr>
            <p:spPr bwMode="auto">
              <a:xfrm>
                <a:off x="2086" y="2462"/>
                <a:ext cx="0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34" name="Rectangle 960"/>
              <p:cNvSpPr>
                <a:spLocks noChangeArrowheads="1"/>
              </p:cNvSpPr>
              <p:nvPr/>
            </p:nvSpPr>
            <p:spPr bwMode="auto">
              <a:xfrm>
                <a:off x="2093" y="2462"/>
                <a:ext cx="1203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35" name="Line 961"/>
              <p:cNvSpPr>
                <a:spLocks noChangeShapeType="1"/>
              </p:cNvSpPr>
              <p:nvPr/>
            </p:nvSpPr>
            <p:spPr bwMode="auto">
              <a:xfrm>
                <a:off x="2093" y="2462"/>
                <a:ext cx="1203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36" name="Rectangle 962"/>
              <p:cNvSpPr>
                <a:spLocks noChangeArrowheads="1"/>
              </p:cNvSpPr>
              <p:nvPr/>
            </p:nvSpPr>
            <p:spPr bwMode="auto">
              <a:xfrm>
                <a:off x="3296" y="2462"/>
                <a:ext cx="1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37" name="Freeform 963"/>
              <p:cNvSpPr>
                <a:spLocks/>
              </p:cNvSpPr>
              <p:nvPr/>
            </p:nvSpPr>
            <p:spPr bwMode="auto">
              <a:xfrm>
                <a:off x="3296" y="24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38" name="Rectangle 964"/>
              <p:cNvSpPr>
                <a:spLocks noChangeArrowheads="1"/>
              </p:cNvSpPr>
              <p:nvPr/>
            </p:nvSpPr>
            <p:spPr bwMode="auto">
              <a:xfrm>
                <a:off x="3296" y="2462"/>
                <a:ext cx="329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39" name="Line 965"/>
              <p:cNvSpPr>
                <a:spLocks noChangeShapeType="1"/>
              </p:cNvSpPr>
              <p:nvPr/>
            </p:nvSpPr>
            <p:spPr bwMode="auto">
              <a:xfrm>
                <a:off x="3296" y="2462"/>
                <a:ext cx="329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40" name="Rectangle 966"/>
              <p:cNvSpPr>
                <a:spLocks noChangeArrowheads="1"/>
              </p:cNvSpPr>
              <p:nvPr/>
            </p:nvSpPr>
            <p:spPr bwMode="auto">
              <a:xfrm>
                <a:off x="3625" y="2462"/>
                <a:ext cx="8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41" name="Line 967"/>
              <p:cNvSpPr>
                <a:spLocks noChangeShapeType="1"/>
              </p:cNvSpPr>
              <p:nvPr/>
            </p:nvSpPr>
            <p:spPr bwMode="auto">
              <a:xfrm>
                <a:off x="3625" y="2462"/>
                <a:ext cx="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42" name="Line 968"/>
              <p:cNvSpPr>
                <a:spLocks noChangeShapeType="1"/>
              </p:cNvSpPr>
              <p:nvPr/>
            </p:nvSpPr>
            <p:spPr bwMode="auto">
              <a:xfrm>
                <a:off x="3625" y="2462"/>
                <a:ext cx="0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43" name="Rectangle 969"/>
              <p:cNvSpPr>
                <a:spLocks noChangeArrowheads="1"/>
              </p:cNvSpPr>
              <p:nvPr/>
            </p:nvSpPr>
            <p:spPr bwMode="auto">
              <a:xfrm>
                <a:off x="3633" y="2462"/>
                <a:ext cx="418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44" name="Line 970"/>
              <p:cNvSpPr>
                <a:spLocks noChangeShapeType="1"/>
              </p:cNvSpPr>
              <p:nvPr/>
            </p:nvSpPr>
            <p:spPr bwMode="auto">
              <a:xfrm>
                <a:off x="3633" y="2462"/>
                <a:ext cx="41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45" name="Rectangle 971"/>
              <p:cNvSpPr>
                <a:spLocks noChangeArrowheads="1"/>
              </p:cNvSpPr>
              <p:nvPr/>
            </p:nvSpPr>
            <p:spPr bwMode="auto">
              <a:xfrm>
                <a:off x="4051" y="2462"/>
                <a:ext cx="1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46" name="Freeform 972"/>
              <p:cNvSpPr>
                <a:spLocks/>
              </p:cNvSpPr>
              <p:nvPr/>
            </p:nvSpPr>
            <p:spPr bwMode="auto">
              <a:xfrm>
                <a:off x="4051" y="24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47" name="Rectangle 973"/>
              <p:cNvSpPr>
                <a:spLocks noChangeArrowheads="1"/>
              </p:cNvSpPr>
              <p:nvPr/>
            </p:nvSpPr>
            <p:spPr bwMode="auto">
              <a:xfrm>
                <a:off x="4051" y="2462"/>
                <a:ext cx="1327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48" name="Line 974"/>
              <p:cNvSpPr>
                <a:spLocks noChangeShapeType="1"/>
              </p:cNvSpPr>
              <p:nvPr/>
            </p:nvSpPr>
            <p:spPr bwMode="auto">
              <a:xfrm>
                <a:off x="4051" y="2462"/>
                <a:ext cx="132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49" name="Rectangle 975"/>
              <p:cNvSpPr>
                <a:spLocks noChangeArrowheads="1"/>
              </p:cNvSpPr>
              <p:nvPr/>
            </p:nvSpPr>
            <p:spPr bwMode="auto">
              <a:xfrm>
                <a:off x="5378" y="2462"/>
                <a:ext cx="7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50" name="Line 976"/>
              <p:cNvSpPr>
                <a:spLocks noChangeShapeType="1"/>
              </p:cNvSpPr>
              <p:nvPr/>
            </p:nvSpPr>
            <p:spPr bwMode="auto">
              <a:xfrm>
                <a:off x="5378" y="2462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51" name="Line 977"/>
              <p:cNvSpPr>
                <a:spLocks noChangeShapeType="1"/>
              </p:cNvSpPr>
              <p:nvPr/>
            </p:nvSpPr>
            <p:spPr bwMode="auto">
              <a:xfrm>
                <a:off x="5378" y="2462"/>
                <a:ext cx="0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52" name="Rectangle 978"/>
              <p:cNvSpPr>
                <a:spLocks noChangeArrowheads="1"/>
              </p:cNvSpPr>
              <p:nvPr/>
            </p:nvSpPr>
            <p:spPr bwMode="auto">
              <a:xfrm>
                <a:off x="1045" y="2462"/>
                <a:ext cx="1" cy="146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53" name="Line 979"/>
              <p:cNvSpPr>
                <a:spLocks noChangeShapeType="1"/>
              </p:cNvSpPr>
              <p:nvPr/>
            </p:nvSpPr>
            <p:spPr bwMode="auto">
              <a:xfrm>
                <a:off x="1045" y="2462"/>
                <a:ext cx="0" cy="146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54" name="Rectangle 980"/>
              <p:cNvSpPr>
                <a:spLocks noChangeArrowheads="1"/>
              </p:cNvSpPr>
              <p:nvPr/>
            </p:nvSpPr>
            <p:spPr bwMode="auto">
              <a:xfrm>
                <a:off x="1661" y="2462"/>
                <a:ext cx="7" cy="146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55" name="Line 981"/>
              <p:cNvSpPr>
                <a:spLocks noChangeShapeType="1"/>
              </p:cNvSpPr>
              <p:nvPr/>
            </p:nvSpPr>
            <p:spPr bwMode="auto">
              <a:xfrm>
                <a:off x="1661" y="2462"/>
                <a:ext cx="0" cy="146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56" name="Rectangle 982"/>
              <p:cNvSpPr>
                <a:spLocks noChangeArrowheads="1"/>
              </p:cNvSpPr>
              <p:nvPr/>
            </p:nvSpPr>
            <p:spPr bwMode="auto">
              <a:xfrm>
                <a:off x="2086" y="2462"/>
                <a:ext cx="7" cy="146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57" name="Line 983"/>
              <p:cNvSpPr>
                <a:spLocks noChangeShapeType="1"/>
              </p:cNvSpPr>
              <p:nvPr/>
            </p:nvSpPr>
            <p:spPr bwMode="auto">
              <a:xfrm>
                <a:off x="2086" y="2462"/>
                <a:ext cx="0" cy="146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58" name="Rectangle 984"/>
              <p:cNvSpPr>
                <a:spLocks noChangeArrowheads="1"/>
              </p:cNvSpPr>
              <p:nvPr/>
            </p:nvSpPr>
            <p:spPr bwMode="auto">
              <a:xfrm>
                <a:off x="3296" y="2462"/>
                <a:ext cx="1" cy="146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59" name="Line 985"/>
              <p:cNvSpPr>
                <a:spLocks noChangeShapeType="1"/>
              </p:cNvSpPr>
              <p:nvPr/>
            </p:nvSpPr>
            <p:spPr bwMode="auto">
              <a:xfrm>
                <a:off x="3296" y="2462"/>
                <a:ext cx="0" cy="146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60" name="Rectangle 986"/>
              <p:cNvSpPr>
                <a:spLocks noChangeArrowheads="1"/>
              </p:cNvSpPr>
              <p:nvPr/>
            </p:nvSpPr>
            <p:spPr bwMode="auto">
              <a:xfrm>
                <a:off x="3625" y="2462"/>
                <a:ext cx="8" cy="146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61" name="Line 987"/>
              <p:cNvSpPr>
                <a:spLocks noChangeShapeType="1"/>
              </p:cNvSpPr>
              <p:nvPr/>
            </p:nvSpPr>
            <p:spPr bwMode="auto">
              <a:xfrm>
                <a:off x="3625" y="2462"/>
                <a:ext cx="0" cy="146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62" name="Rectangle 988"/>
              <p:cNvSpPr>
                <a:spLocks noChangeArrowheads="1"/>
              </p:cNvSpPr>
              <p:nvPr/>
            </p:nvSpPr>
            <p:spPr bwMode="auto">
              <a:xfrm>
                <a:off x="4051" y="2462"/>
                <a:ext cx="1" cy="146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63" name="Line 989"/>
              <p:cNvSpPr>
                <a:spLocks noChangeShapeType="1"/>
              </p:cNvSpPr>
              <p:nvPr/>
            </p:nvSpPr>
            <p:spPr bwMode="auto">
              <a:xfrm>
                <a:off x="4051" y="2462"/>
                <a:ext cx="0" cy="146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64" name="Rectangle 990"/>
              <p:cNvSpPr>
                <a:spLocks noChangeArrowheads="1"/>
              </p:cNvSpPr>
              <p:nvPr/>
            </p:nvSpPr>
            <p:spPr bwMode="auto">
              <a:xfrm>
                <a:off x="5378" y="2462"/>
                <a:ext cx="7" cy="146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65" name="Line 991"/>
              <p:cNvSpPr>
                <a:spLocks noChangeShapeType="1"/>
              </p:cNvSpPr>
              <p:nvPr/>
            </p:nvSpPr>
            <p:spPr bwMode="auto">
              <a:xfrm>
                <a:off x="5378" y="2462"/>
                <a:ext cx="0" cy="146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66" name="Rectangle 992"/>
              <p:cNvSpPr>
                <a:spLocks noChangeArrowheads="1"/>
              </p:cNvSpPr>
              <p:nvPr/>
            </p:nvSpPr>
            <p:spPr bwMode="auto">
              <a:xfrm>
                <a:off x="1177" y="2608"/>
                <a:ext cx="23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mod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567" name="Rectangle 993"/>
              <p:cNvSpPr>
                <a:spLocks noChangeArrowheads="1"/>
              </p:cNvSpPr>
              <p:nvPr/>
            </p:nvSpPr>
            <p:spPr bwMode="auto">
              <a:xfrm>
                <a:off x="1727" y="2608"/>
                <a:ext cx="32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00100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568" name="Rectangle 994"/>
              <p:cNvSpPr>
                <a:spLocks noChangeArrowheads="1"/>
              </p:cNvSpPr>
              <p:nvPr/>
            </p:nvSpPr>
            <p:spPr bwMode="auto">
              <a:xfrm>
                <a:off x="2144" y="2608"/>
                <a:ext cx="26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mod 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569" name="Rectangle 995"/>
              <p:cNvSpPr>
                <a:spLocks noChangeArrowheads="1"/>
              </p:cNvSpPr>
              <p:nvPr/>
            </p:nvSpPr>
            <p:spPr bwMode="auto">
              <a:xfrm>
                <a:off x="2386" y="2608"/>
                <a:ext cx="17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rd, 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570" name="Rectangle 996"/>
              <p:cNvSpPr>
                <a:spLocks noChangeArrowheads="1"/>
              </p:cNvSpPr>
              <p:nvPr/>
            </p:nvSpPr>
            <p:spPr bwMode="auto">
              <a:xfrm>
                <a:off x="2548" y="2608"/>
                <a:ext cx="15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rs1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571" name="Rectangle 997"/>
              <p:cNvSpPr>
                <a:spLocks noChangeArrowheads="1"/>
              </p:cNvSpPr>
              <p:nvPr/>
            </p:nvSpPr>
            <p:spPr bwMode="auto">
              <a:xfrm>
                <a:off x="2694" y="2608"/>
                <a:ext cx="33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, (rs2/i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572" name="Rectangle 998"/>
              <p:cNvSpPr>
                <a:spLocks noChangeArrowheads="1"/>
              </p:cNvSpPr>
              <p:nvPr/>
            </p:nvSpPr>
            <p:spPr bwMode="auto">
              <a:xfrm>
                <a:off x="3017" y="2608"/>
                <a:ext cx="20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mm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573" name="Rectangle 999"/>
              <p:cNvSpPr>
                <a:spLocks noChangeArrowheads="1"/>
              </p:cNvSpPr>
              <p:nvPr/>
            </p:nvSpPr>
            <p:spPr bwMode="auto">
              <a:xfrm>
                <a:off x="3200" y="2608"/>
                <a:ext cx="4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)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574" name="Rectangle 1000"/>
              <p:cNvSpPr>
                <a:spLocks noChangeArrowheads="1"/>
              </p:cNvSpPr>
              <p:nvPr/>
            </p:nvSpPr>
            <p:spPr bwMode="auto">
              <a:xfrm>
                <a:off x="3354" y="2608"/>
                <a:ext cx="10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solidFill>
                      <a:srgbClr val="24282B"/>
                    </a:solidFill>
                    <a:latin typeface="Times New Roman" pitchFamily="18" charset="0"/>
                  </a:rPr>
                  <a:t>ld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0575" name="Rectangle 1001"/>
              <p:cNvSpPr>
                <a:spLocks noChangeArrowheads="1"/>
              </p:cNvSpPr>
              <p:nvPr/>
            </p:nvSpPr>
            <p:spPr bwMode="auto">
              <a:xfrm>
                <a:off x="3427" y="2608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0576" name="Rectangle 1002"/>
              <p:cNvSpPr>
                <a:spLocks noChangeArrowheads="1"/>
              </p:cNvSpPr>
              <p:nvPr/>
            </p:nvSpPr>
            <p:spPr bwMode="auto">
              <a:xfrm>
                <a:off x="3691" y="2608"/>
                <a:ext cx="31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01110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577" name="Rectangle 1003"/>
              <p:cNvSpPr>
                <a:spLocks noChangeArrowheads="1"/>
              </p:cNvSpPr>
              <p:nvPr/>
            </p:nvSpPr>
            <p:spPr bwMode="auto">
              <a:xfrm>
                <a:off x="4109" y="2608"/>
                <a:ext cx="10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solidFill>
                      <a:srgbClr val="24282B"/>
                    </a:solidFill>
                    <a:latin typeface="Times New Roman" pitchFamily="18" charset="0"/>
                  </a:rPr>
                  <a:t>ld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0578" name="Rectangle 1004"/>
              <p:cNvSpPr>
                <a:spLocks noChangeArrowheads="1"/>
              </p:cNvSpPr>
              <p:nvPr/>
            </p:nvSpPr>
            <p:spPr bwMode="auto">
              <a:xfrm>
                <a:off x="4234" y="2608"/>
                <a:ext cx="17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solidFill>
                      <a:srgbClr val="24282B"/>
                    </a:solidFill>
                    <a:latin typeface="Times New Roman" pitchFamily="18" charset="0"/>
                  </a:rPr>
                  <a:t>rd. 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0579" name="Rectangle 1005"/>
              <p:cNvSpPr>
                <a:spLocks noChangeArrowheads="1"/>
              </p:cNvSpPr>
              <p:nvPr/>
            </p:nvSpPr>
            <p:spPr bwMode="auto">
              <a:xfrm>
                <a:off x="4368" y="2608"/>
                <a:ext cx="23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 err="1">
                    <a:solidFill>
                      <a:srgbClr val="24282B"/>
                    </a:solidFill>
                    <a:latin typeface="Times New Roman" pitchFamily="18" charset="0"/>
                  </a:rPr>
                  <a:t>imm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0580" name="Rectangle 1006"/>
              <p:cNvSpPr>
                <a:spLocks noChangeArrowheads="1"/>
              </p:cNvSpPr>
              <p:nvPr/>
            </p:nvSpPr>
            <p:spPr bwMode="auto">
              <a:xfrm>
                <a:off x="4608" y="2608"/>
                <a:ext cx="13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[rs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581" name="Rectangle 1007"/>
              <p:cNvSpPr>
                <a:spLocks noChangeArrowheads="1"/>
              </p:cNvSpPr>
              <p:nvPr/>
            </p:nvSpPr>
            <p:spPr bwMode="auto">
              <a:xfrm>
                <a:off x="4740" y="2608"/>
                <a:ext cx="6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582" name="Rectangle 1008"/>
              <p:cNvSpPr>
                <a:spLocks noChangeArrowheads="1"/>
              </p:cNvSpPr>
              <p:nvPr/>
            </p:nvSpPr>
            <p:spPr bwMode="auto">
              <a:xfrm>
                <a:off x="4799" y="2608"/>
                <a:ext cx="4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]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583" name="Rectangle 1009"/>
              <p:cNvSpPr>
                <a:spLocks noChangeArrowheads="1"/>
              </p:cNvSpPr>
              <p:nvPr/>
            </p:nvSpPr>
            <p:spPr bwMode="auto">
              <a:xfrm>
                <a:off x="1045" y="2608"/>
                <a:ext cx="1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84" name="Freeform 1010"/>
              <p:cNvSpPr>
                <a:spLocks/>
              </p:cNvSpPr>
              <p:nvPr/>
            </p:nvSpPr>
            <p:spPr bwMode="auto">
              <a:xfrm>
                <a:off x="1045" y="26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85" name="Rectangle 1011"/>
              <p:cNvSpPr>
                <a:spLocks noChangeArrowheads="1"/>
              </p:cNvSpPr>
              <p:nvPr/>
            </p:nvSpPr>
            <p:spPr bwMode="auto">
              <a:xfrm>
                <a:off x="1045" y="2608"/>
                <a:ext cx="616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86" name="Line 1012"/>
              <p:cNvSpPr>
                <a:spLocks noChangeShapeType="1"/>
              </p:cNvSpPr>
              <p:nvPr/>
            </p:nvSpPr>
            <p:spPr bwMode="auto">
              <a:xfrm>
                <a:off x="1045" y="2608"/>
                <a:ext cx="616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87" name="Rectangle 1013"/>
              <p:cNvSpPr>
                <a:spLocks noChangeArrowheads="1"/>
              </p:cNvSpPr>
              <p:nvPr/>
            </p:nvSpPr>
            <p:spPr bwMode="auto">
              <a:xfrm>
                <a:off x="1661" y="2608"/>
                <a:ext cx="7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88" name="Line 1014"/>
              <p:cNvSpPr>
                <a:spLocks noChangeShapeType="1"/>
              </p:cNvSpPr>
              <p:nvPr/>
            </p:nvSpPr>
            <p:spPr bwMode="auto">
              <a:xfrm>
                <a:off x="1661" y="2608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89" name="Line 1015"/>
              <p:cNvSpPr>
                <a:spLocks noChangeShapeType="1"/>
              </p:cNvSpPr>
              <p:nvPr/>
            </p:nvSpPr>
            <p:spPr bwMode="auto">
              <a:xfrm>
                <a:off x="1661" y="2608"/>
                <a:ext cx="0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90" name="Rectangle 1016"/>
              <p:cNvSpPr>
                <a:spLocks noChangeArrowheads="1"/>
              </p:cNvSpPr>
              <p:nvPr/>
            </p:nvSpPr>
            <p:spPr bwMode="auto">
              <a:xfrm>
                <a:off x="1668" y="2608"/>
                <a:ext cx="418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91" name="Line 1017"/>
              <p:cNvSpPr>
                <a:spLocks noChangeShapeType="1"/>
              </p:cNvSpPr>
              <p:nvPr/>
            </p:nvSpPr>
            <p:spPr bwMode="auto">
              <a:xfrm>
                <a:off x="1668" y="2608"/>
                <a:ext cx="41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92" name="Rectangle 1018"/>
              <p:cNvSpPr>
                <a:spLocks noChangeArrowheads="1"/>
              </p:cNvSpPr>
              <p:nvPr/>
            </p:nvSpPr>
            <p:spPr bwMode="auto">
              <a:xfrm>
                <a:off x="2086" y="2608"/>
                <a:ext cx="7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93" name="Line 1019"/>
              <p:cNvSpPr>
                <a:spLocks noChangeShapeType="1"/>
              </p:cNvSpPr>
              <p:nvPr/>
            </p:nvSpPr>
            <p:spPr bwMode="auto">
              <a:xfrm>
                <a:off x="2086" y="2608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94" name="Line 1020"/>
              <p:cNvSpPr>
                <a:spLocks noChangeShapeType="1"/>
              </p:cNvSpPr>
              <p:nvPr/>
            </p:nvSpPr>
            <p:spPr bwMode="auto">
              <a:xfrm>
                <a:off x="2086" y="2608"/>
                <a:ext cx="0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95" name="Rectangle 1021"/>
              <p:cNvSpPr>
                <a:spLocks noChangeArrowheads="1"/>
              </p:cNvSpPr>
              <p:nvPr/>
            </p:nvSpPr>
            <p:spPr bwMode="auto">
              <a:xfrm>
                <a:off x="2093" y="2608"/>
                <a:ext cx="1203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96" name="Line 1022"/>
              <p:cNvSpPr>
                <a:spLocks noChangeShapeType="1"/>
              </p:cNvSpPr>
              <p:nvPr/>
            </p:nvSpPr>
            <p:spPr bwMode="auto">
              <a:xfrm>
                <a:off x="2093" y="2608"/>
                <a:ext cx="1203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97" name="Rectangle 1023"/>
              <p:cNvSpPr>
                <a:spLocks noChangeArrowheads="1"/>
              </p:cNvSpPr>
              <p:nvPr/>
            </p:nvSpPr>
            <p:spPr bwMode="auto">
              <a:xfrm>
                <a:off x="3296" y="2608"/>
                <a:ext cx="1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98" name="Freeform 1024"/>
              <p:cNvSpPr>
                <a:spLocks/>
              </p:cNvSpPr>
              <p:nvPr/>
            </p:nvSpPr>
            <p:spPr bwMode="auto">
              <a:xfrm>
                <a:off x="3296" y="26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99" name="Rectangle 1025"/>
              <p:cNvSpPr>
                <a:spLocks noChangeArrowheads="1"/>
              </p:cNvSpPr>
              <p:nvPr/>
            </p:nvSpPr>
            <p:spPr bwMode="auto">
              <a:xfrm>
                <a:off x="3296" y="2608"/>
                <a:ext cx="329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00" name="Line 1026"/>
              <p:cNvSpPr>
                <a:spLocks noChangeShapeType="1"/>
              </p:cNvSpPr>
              <p:nvPr/>
            </p:nvSpPr>
            <p:spPr bwMode="auto">
              <a:xfrm>
                <a:off x="3296" y="2608"/>
                <a:ext cx="329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01" name="Rectangle 1027"/>
              <p:cNvSpPr>
                <a:spLocks noChangeArrowheads="1"/>
              </p:cNvSpPr>
              <p:nvPr/>
            </p:nvSpPr>
            <p:spPr bwMode="auto">
              <a:xfrm>
                <a:off x="3625" y="2608"/>
                <a:ext cx="8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02" name="Line 1028"/>
              <p:cNvSpPr>
                <a:spLocks noChangeShapeType="1"/>
              </p:cNvSpPr>
              <p:nvPr/>
            </p:nvSpPr>
            <p:spPr bwMode="auto">
              <a:xfrm>
                <a:off x="3625" y="2608"/>
                <a:ext cx="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03" name="Line 1029"/>
              <p:cNvSpPr>
                <a:spLocks noChangeShapeType="1"/>
              </p:cNvSpPr>
              <p:nvPr/>
            </p:nvSpPr>
            <p:spPr bwMode="auto">
              <a:xfrm>
                <a:off x="3625" y="2608"/>
                <a:ext cx="0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04" name="Rectangle 1030"/>
              <p:cNvSpPr>
                <a:spLocks noChangeArrowheads="1"/>
              </p:cNvSpPr>
              <p:nvPr/>
            </p:nvSpPr>
            <p:spPr bwMode="auto">
              <a:xfrm>
                <a:off x="3633" y="2608"/>
                <a:ext cx="418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05" name="Line 1031"/>
              <p:cNvSpPr>
                <a:spLocks noChangeShapeType="1"/>
              </p:cNvSpPr>
              <p:nvPr/>
            </p:nvSpPr>
            <p:spPr bwMode="auto">
              <a:xfrm>
                <a:off x="3633" y="2608"/>
                <a:ext cx="41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06" name="Rectangle 1032"/>
              <p:cNvSpPr>
                <a:spLocks noChangeArrowheads="1"/>
              </p:cNvSpPr>
              <p:nvPr/>
            </p:nvSpPr>
            <p:spPr bwMode="auto">
              <a:xfrm>
                <a:off x="4051" y="2608"/>
                <a:ext cx="1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07" name="Freeform 1033"/>
              <p:cNvSpPr>
                <a:spLocks/>
              </p:cNvSpPr>
              <p:nvPr/>
            </p:nvSpPr>
            <p:spPr bwMode="auto">
              <a:xfrm>
                <a:off x="4051" y="26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08" name="Rectangle 1034"/>
              <p:cNvSpPr>
                <a:spLocks noChangeArrowheads="1"/>
              </p:cNvSpPr>
              <p:nvPr/>
            </p:nvSpPr>
            <p:spPr bwMode="auto">
              <a:xfrm>
                <a:off x="4051" y="2608"/>
                <a:ext cx="1327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09" name="Line 1035"/>
              <p:cNvSpPr>
                <a:spLocks noChangeShapeType="1"/>
              </p:cNvSpPr>
              <p:nvPr/>
            </p:nvSpPr>
            <p:spPr bwMode="auto">
              <a:xfrm>
                <a:off x="4051" y="2608"/>
                <a:ext cx="132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10" name="Rectangle 1036"/>
              <p:cNvSpPr>
                <a:spLocks noChangeArrowheads="1"/>
              </p:cNvSpPr>
              <p:nvPr/>
            </p:nvSpPr>
            <p:spPr bwMode="auto">
              <a:xfrm>
                <a:off x="5378" y="2608"/>
                <a:ext cx="7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11" name="Line 1037"/>
              <p:cNvSpPr>
                <a:spLocks noChangeShapeType="1"/>
              </p:cNvSpPr>
              <p:nvPr/>
            </p:nvSpPr>
            <p:spPr bwMode="auto">
              <a:xfrm>
                <a:off x="5378" y="2608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12" name="Line 1038"/>
              <p:cNvSpPr>
                <a:spLocks noChangeShapeType="1"/>
              </p:cNvSpPr>
              <p:nvPr/>
            </p:nvSpPr>
            <p:spPr bwMode="auto">
              <a:xfrm>
                <a:off x="5378" y="2608"/>
                <a:ext cx="0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13" name="Rectangle 1039"/>
              <p:cNvSpPr>
                <a:spLocks noChangeArrowheads="1"/>
              </p:cNvSpPr>
              <p:nvPr/>
            </p:nvSpPr>
            <p:spPr bwMode="auto">
              <a:xfrm>
                <a:off x="1045" y="2608"/>
                <a:ext cx="1" cy="14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14" name="Line 1040"/>
              <p:cNvSpPr>
                <a:spLocks noChangeShapeType="1"/>
              </p:cNvSpPr>
              <p:nvPr/>
            </p:nvSpPr>
            <p:spPr bwMode="auto">
              <a:xfrm>
                <a:off x="1045" y="2608"/>
                <a:ext cx="0" cy="147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15" name="Rectangle 1041"/>
              <p:cNvSpPr>
                <a:spLocks noChangeArrowheads="1"/>
              </p:cNvSpPr>
              <p:nvPr/>
            </p:nvSpPr>
            <p:spPr bwMode="auto">
              <a:xfrm>
                <a:off x="1661" y="2608"/>
                <a:ext cx="7" cy="14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16" name="Line 1042"/>
              <p:cNvSpPr>
                <a:spLocks noChangeShapeType="1"/>
              </p:cNvSpPr>
              <p:nvPr/>
            </p:nvSpPr>
            <p:spPr bwMode="auto">
              <a:xfrm>
                <a:off x="1661" y="2608"/>
                <a:ext cx="0" cy="147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17" name="Rectangle 1043"/>
              <p:cNvSpPr>
                <a:spLocks noChangeArrowheads="1"/>
              </p:cNvSpPr>
              <p:nvPr/>
            </p:nvSpPr>
            <p:spPr bwMode="auto">
              <a:xfrm>
                <a:off x="2086" y="2608"/>
                <a:ext cx="7" cy="14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18" name="Line 1044"/>
              <p:cNvSpPr>
                <a:spLocks noChangeShapeType="1"/>
              </p:cNvSpPr>
              <p:nvPr/>
            </p:nvSpPr>
            <p:spPr bwMode="auto">
              <a:xfrm>
                <a:off x="2086" y="2608"/>
                <a:ext cx="0" cy="147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19" name="Rectangle 1045"/>
              <p:cNvSpPr>
                <a:spLocks noChangeArrowheads="1"/>
              </p:cNvSpPr>
              <p:nvPr/>
            </p:nvSpPr>
            <p:spPr bwMode="auto">
              <a:xfrm>
                <a:off x="3296" y="2608"/>
                <a:ext cx="1" cy="14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20" name="Line 1046"/>
              <p:cNvSpPr>
                <a:spLocks noChangeShapeType="1"/>
              </p:cNvSpPr>
              <p:nvPr/>
            </p:nvSpPr>
            <p:spPr bwMode="auto">
              <a:xfrm>
                <a:off x="3296" y="2608"/>
                <a:ext cx="0" cy="147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21" name="Rectangle 1047"/>
              <p:cNvSpPr>
                <a:spLocks noChangeArrowheads="1"/>
              </p:cNvSpPr>
              <p:nvPr/>
            </p:nvSpPr>
            <p:spPr bwMode="auto">
              <a:xfrm>
                <a:off x="3625" y="2608"/>
                <a:ext cx="8" cy="14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22" name="Line 1048"/>
              <p:cNvSpPr>
                <a:spLocks noChangeShapeType="1"/>
              </p:cNvSpPr>
              <p:nvPr/>
            </p:nvSpPr>
            <p:spPr bwMode="auto">
              <a:xfrm>
                <a:off x="3625" y="2608"/>
                <a:ext cx="0" cy="147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23" name="Rectangle 1049"/>
              <p:cNvSpPr>
                <a:spLocks noChangeArrowheads="1"/>
              </p:cNvSpPr>
              <p:nvPr/>
            </p:nvSpPr>
            <p:spPr bwMode="auto">
              <a:xfrm>
                <a:off x="4051" y="2608"/>
                <a:ext cx="1" cy="14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24" name="Line 1050"/>
              <p:cNvSpPr>
                <a:spLocks noChangeShapeType="1"/>
              </p:cNvSpPr>
              <p:nvPr/>
            </p:nvSpPr>
            <p:spPr bwMode="auto">
              <a:xfrm>
                <a:off x="4051" y="2608"/>
                <a:ext cx="0" cy="147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25" name="Rectangle 1051"/>
              <p:cNvSpPr>
                <a:spLocks noChangeArrowheads="1"/>
              </p:cNvSpPr>
              <p:nvPr/>
            </p:nvSpPr>
            <p:spPr bwMode="auto">
              <a:xfrm>
                <a:off x="5378" y="2608"/>
                <a:ext cx="7" cy="14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26" name="Line 1052"/>
              <p:cNvSpPr>
                <a:spLocks noChangeShapeType="1"/>
              </p:cNvSpPr>
              <p:nvPr/>
            </p:nvSpPr>
            <p:spPr bwMode="auto">
              <a:xfrm>
                <a:off x="5378" y="2608"/>
                <a:ext cx="0" cy="147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27" name="Rectangle 1053"/>
              <p:cNvSpPr>
                <a:spLocks noChangeArrowheads="1"/>
              </p:cNvSpPr>
              <p:nvPr/>
            </p:nvSpPr>
            <p:spPr bwMode="auto">
              <a:xfrm>
                <a:off x="1177" y="2754"/>
                <a:ext cx="22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cmp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628" name="Rectangle 1054"/>
              <p:cNvSpPr>
                <a:spLocks noChangeArrowheads="1"/>
              </p:cNvSpPr>
              <p:nvPr/>
            </p:nvSpPr>
            <p:spPr bwMode="auto">
              <a:xfrm>
                <a:off x="1727" y="2754"/>
                <a:ext cx="32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00101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629" name="Rectangle 1055"/>
              <p:cNvSpPr>
                <a:spLocks noChangeArrowheads="1"/>
              </p:cNvSpPr>
              <p:nvPr/>
            </p:nvSpPr>
            <p:spPr bwMode="auto">
              <a:xfrm>
                <a:off x="2144" y="2754"/>
                <a:ext cx="25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cmp 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630" name="Rectangle 1056"/>
              <p:cNvSpPr>
                <a:spLocks noChangeArrowheads="1"/>
              </p:cNvSpPr>
              <p:nvPr/>
            </p:nvSpPr>
            <p:spPr bwMode="auto">
              <a:xfrm>
                <a:off x="2379" y="2754"/>
                <a:ext cx="15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rs1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631" name="Rectangle 1057"/>
              <p:cNvSpPr>
                <a:spLocks noChangeArrowheads="1"/>
              </p:cNvSpPr>
              <p:nvPr/>
            </p:nvSpPr>
            <p:spPr bwMode="auto">
              <a:xfrm>
                <a:off x="2526" y="2754"/>
                <a:ext cx="58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, (rs2/imm)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632" name="Rectangle 1058"/>
              <p:cNvSpPr>
                <a:spLocks noChangeArrowheads="1"/>
              </p:cNvSpPr>
              <p:nvPr/>
            </p:nvSpPr>
            <p:spPr bwMode="auto">
              <a:xfrm>
                <a:off x="3354" y="2754"/>
                <a:ext cx="8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st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633" name="Rectangle 1059"/>
              <p:cNvSpPr>
                <a:spLocks noChangeArrowheads="1"/>
              </p:cNvSpPr>
              <p:nvPr/>
            </p:nvSpPr>
            <p:spPr bwMode="auto">
              <a:xfrm>
                <a:off x="3691" y="2754"/>
                <a:ext cx="30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01111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634" name="Rectangle 1060"/>
              <p:cNvSpPr>
                <a:spLocks noChangeArrowheads="1"/>
              </p:cNvSpPr>
              <p:nvPr/>
            </p:nvSpPr>
            <p:spPr bwMode="auto">
              <a:xfrm>
                <a:off x="4109" y="2754"/>
                <a:ext cx="53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 err="1">
                    <a:solidFill>
                      <a:srgbClr val="24282B"/>
                    </a:solidFill>
                    <a:latin typeface="Times New Roman" pitchFamily="18" charset="0"/>
                  </a:rPr>
                  <a:t>st</a:t>
                </a:r>
                <a:r>
                  <a:rPr lang="en-US" sz="1600" dirty="0">
                    <a:solidFill>
                      <a:srgbClr val="24282B"/>
                    </a:solidFill>
                    <a:latin typeface="Times New Roman" pitchFamily="18" charset="0"/>
                  </a:rPr>
                  <a:t> rd. </a:t>
                </a:r>
                <a:r>
                  <a:rPr lang="en-US" sz="1600" dirty="0" err="1">
                    <a:solidFill>
                      <a:srgbClr val="24282B"/>
                    </a:solidFill>
                    <a:latin typeface="Times New Roman" pitchFamily="18" charset="0"/>
                  </a:rPr>
                  <a:t>imm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0636" name="Rectangle 1062"/>
              <p:cNvSpPr>
                <a:spLocks noChangeArrowheads="1"/>
              </p:cNvSpPr>
              <p:nvPr/>
            </p:nvSpPr>
            <p:spPr bwMode="auto">
              <a:xfrm>
                <a:off x="4593" y="2754"/>
                <a:ext cx="27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solidFill>
                      <a:srgbClr val="24282B"/>
                    </a:solidFill>
                    <a:latin typeface="Times New Roman" pitchFamily="18" charset="0"/>
                  </a:rPr>
                  <a:t> [rs1]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0637" name="Rectangle 1063"/>
              <p:cNvSpPr>
                <a:spLocks noChangeArrowheads="1"/>
              </p:cNvSpPr>
              <p:nvPr/>
            </p:nvSpPr>
            <p:spPr bwMode="auto">
              <a:xfrm>
                <a:off x="1045" y="2755"/>
                <a:ext cx="1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38" name="Freeform 1064"/>
              <p:cNvSpPr>
                <a:spLocks/>
              </p:cNvSpPr>
              <p:nvPr/>
            </p:nvSpPr>
            <p:spPr bwMode="auto">
              <a:xfrm>
                <a:off x="1045" y="27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39" name="Rectangle 1065"/>
              <p:cNvSpPr>
                <a:spLocks noChangeArrowheads="1"/>
              </p:cNvSpPr>
              <p:nvPr/>
            </p:nvSpPr>
            <p:spPr bwMode="auto">
              <a:xfrm>
                <a:off x="1045" y="2755"/>
                <a:ext cx="616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40" name="Line 1066"/>
              <p:cNvSpPr>
                <a:spLocks noChangeShapeType="1"/>
              </p:cNvSpPr>
              <p:nvPr/>
            </p:nvSpPr>
            <p:spPr bwMode="auto">
              <a:xfrm>
                <a:off x="1045" y="2755"/>
                <a:ext cx="616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41" name="Rectangle 1067"/>
              <p:cNvSpPr>
                <a:spLocks noChangeArrowheads="1"/>
              </p:cNvSpPr>
              <p:nvPr/>
            </p:nvSpPr>
            <p:spPr bwMode="auto">
              <a:xfrm>
                <a:off x="1661" y="2755"/>
                <a:ext cx="7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42" name="Line 1068"/>
              <p:cNvSpPr>
                <a:spLocks noChangeShapeType="1"/>
              </p:cNvSpPr>
              <p:nvPr/>
            </p:nvSpPr>
            <p:spPr bwMode="auto">
              <a:xfrm>
                <a:off x="1661" y="2755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43" name="Line 1069"/>
              <p:cNvSpPr>
                <a:spLocks noChangeShapeType="1"/>
              </p:cNvSpPr>
              <p:nvPr/>
            </p:nvSpPr>
            <p:spPr bwMode="auto">
              <a:xfrm>
                <a:off x="1661" y="2755"/>
                <a:ext cx="0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44" name="Rectangle 1070"/>
              <p:cNvSpPr>
                <a:spLocks noChangeArrowheads="1"/>
              </p:cNvSpPr>
              <p:nvPr/>
            </p:nvSpPr>
            <p:spPr bwMode="auto">
              <a:xfrm>
                <a:off x="1668" y="2755"/>
                <a:ext cx="418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45" name="Line 1071"/>
              <p:cNvSpPr>
                <a:spLocks noChangeShapeType="1"/>
              </p:cNvSpPr>
              <p:nvPr/>
            </p:nvSpPr>
            <p:spPr bwMode="auto">
              <a:xfrm>
                <a:off x="1668" y="2755"/>
                <a:ext cx="41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46" name="Rectangle 1072"/>
              <p:cNvSpPr>
                <a:spLocks noChangeArrowheads="1"/>
              </p:cNvSpPr>
              <p:nvPr/>
            </p:nvSpPr>
            <p:spPr bwMode="auto">
              <a:xfrm>
                <a:off x="2086" y="2755"/>
                <a:ext cx="7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47" name="Line 1073"/>
              <p:cNvSpPr>
                <a:spLocks noChangeShapeType="1"/>
              </p:cNvSpPr>
              <p:nvPr/>
            </p:nvSpPr>
            <p:spPr bwMode="auto">
              <a:xfrm>
                <a:off x="2086" y="2755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48" name="Line 1074"/>
              <p:cNvSpPr>
                <a:spLocks noChangeShapeType="1"/>
              </p:cNvSpPr>
              <p:nvPr/>
            </p:nvSpPr>
            <p:spPr bwMode="auto">
              <a:xfrm>
                <a:off x="2086" y="2755"/>
                <a:ext cx="0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49" name="Rectangle 1075"/>
              <p:cNvSpPr>
                <a:spLocks noChangeArrowheads="1"/>
              </p:cNvSpPr>
              <p:nvPr/>
            </p:nvSpPr>
            <p:spPr bwMode="auto">
              <a:xfrm>
                <a:off x="2093" y="2755"/>
                <a:ext cx="1203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50" name="Line 1076"/>
              <p:cNvSpPr>
                <a:spLocks noChangeShapeType="1"/>
              </p:cNvSpPr>
              <p:nvPr/>
            </p:nvSpPr>
            <p:spPr bwMode="auto">
              <a:xfrm>
                <a:off x="2093" y="2755"/>
                <a:ext cx="1203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51" name="Rectangle 1077"/>
              <p:cNvSpPr>
                <a:spLocks noChangeArrowheads="1"/>
              </p:cNvSpPr>
              <p:nvPr/>
            </p:nvSpPr>
            <p:spPr bwMode="auto">
              <a:xfrm>
                <a:off x="3296" y="2755"/>
                <a:ext cx="1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52" name="Freeform 1078"/>
              <p:cNvSpPr>
                <a:spLocks/>
              </p:cNvSpPr>
              <p:nvPr/>
            </p:nvSpPr>
            <p:spPr bwMode="auto">
              <a:xfrm>
                <a:off x="3296" y="27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53" name="Rectangle 1079"/>
              <p:cNvSpPr>
                <a:spLocks noChangeArrowheads="1"/>
              </p:cNvSpPr>
              <p:nvPr/>
            </p:nvSpPr>
            <p:spPr bwMode="auto">
              <a:xfrm>
                <a:off x="3296" y="2755"/>
                <a:ext cx="329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54" name="Line 1080"/>
              <p:cNvSpPr>
                <a:spLocks noChangeShapeType="1"/>
              </p:cNvSpPr>
              <p:nvPr/>
            </p:nvSpPr>
            <p:spPr bwMode="auto">
              <a:xfrm>
                <a:off x="3296" y="2755"/>
                <a:ext cx="329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55" name="Rectangle 1081"/>
              <p:cNvSpPr>
                <a:spLocks noChangeArrowheads="1"/>
              </p:cNvSpPr>
              <p:nvPr/>
            </p:nvSpPr>
            <p:spPr bwMode="auto">
              <a:xfrm>
                <a:off x="3625" y="2755"/>
                <a:ext cx="8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56" name="Line 1082"/>
              <p:cNvSpPr>
                <a:spLocks noChangeShapeType="1"/>
              </p:cNvSpPr>
              <p:nvPr/>
            </p:nvSpPr>
            <p:spPr bwMode="auto">
              <a:xfrm>
                <a:off x="3625" y="2755"/>
                <a:ext cx="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57" name="Line 1083"/>
              <p:cNvSpPr>
                <a:spLocks noChangeShapeType="1"/>
              </p:cNvSpPr>
              <p:nvPr/>
            </p:nvSpPr>
            <p:spPr bwMode="auto">
              <a:xfrm>
                <a:off x="3625" y="2755"/>
                <a:ext cx="0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58" name="Rectangle 1084"/>
              <p:cNvSpPr>
                <a:spLocks noChangeArrowheads="1"/>
              </p:cNvSpPr>
              <p:nvPr/>
            </p:nvSpPr>
            <p:spPr bwMode="auto">
              <a:xfrm>
                <a:off x="3633" y="2755"/>
                <a:ext cx="418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59" name="Line 1085"/>
              <p:cNvSpPr>
                <a:spLocks noChangeShapeType="1"/>
              </p:cNvSpPr>
              <p:nvPr/>
            </p:nvSpPr>
            <p:spPr bwMode="auto">
              <a:xfrm>
                <a:off x="3633" y="2755"/>
                <a:ext cx="41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60" name="Rectangle 1086"/>
              <p:cNvSpPr>
                <a:spLocks noChangeArrowheads="1"/>
              </p:cNvSpPr>
              <p:nvPr/>
            </p:nvSpPr>
            <p:spPr bwMode="auto">
              <a:xfrm>
                <a:off x="4051" y="2755"/>
                <a:ext cx="1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61" name="Freeform 1087"/>
              <p:cNvSpPr>
                <a:spLocks/>
              </p:cNvSpPr>
              <p:nvPr/>
            </p:nvSpPr>
            <p:spPr bwMode="auto">
              <a:xfrm>
                <a:off x="4051" y="27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62" name="Rectangle 1088"/>
              <p:cNvSpPr>
                <a:spLocks noChangeArrowheads="1"/>
              </p:cNvSpPr>
              <p:nvPr/>
            </p:nvSpPr>
            <p:spPr bwMode="auto">
              <a:xfrm>
                <a:off x="4051" y="2755"/>
                <a:ext cx="1327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63" name="Line 1089"/>
              <p:cNvSpPr>
                <a:spLocks noChangeShapeType="1"/>
              </p:cNvSpPr>
              <p:nvPr/>
            </p:nvSpPr>
            <p:spPr bwMode="auto">
              <a:xfrm>
                <a:off x="4051" y="2755"/>
                <a:ext cx="132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64" name="Rectangle 1090"/>
              <p:cNvSpPr>
                <a:spLocks noChangeArrowheads="1"/>
              </p:cNvSpPr>
              <p:nvPr/>
            </p:nvSpPr>
            <p:spPr bwMode="auto">
              <a:xfrm>
                <a:off x="5378" y="2755"/>
                <a:ext cx="7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65" name="Line 1091"/>
              <p:cNvSpPr>
                <a:spLocks noChangeShapeType="1"/>
              </p:cNvSpPr>
              <p:nvPr/>
            </p:nvSpPr>
            <p:spPr bwMode="auto">
              <a:xfrm>
                <a:off x="5378" y="2755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66" name="Line 1092"/>
              <p:cNvSpPr>
                <a:spLocks noChangeShapeType="1"/>
              </p:cNvSpPr>
              <p:nvPr/>
            </p:nvSpPr>
            <p:spPr bwMode="auto">
              <a:xfrm>
                <a:off x="5378" y="2755"/>
                <a:ext cx="0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67" name="Rectangle 1093"/>
              <p:cNvSpPr>
                <a:spLocks noChangeArrowheads="1"/>
              </p:cNvSpPr>
              <p:nvPr/>
            </p:nvSpPr>
            <p:spPr bwMode="auto">
              <a:xfrm>
                <a:off x="1045" y="2755"/>
                <a:ext cx="1" cy="146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68" name="Line 1094"/>
              <p:cNvSpPr>
                <a:spLocks noChangeShapeType="1"/>
              </p:cNvSpPr>
              <p:nvPr/>
            </p:nvSpPr>
            <p:spPr bwMode="auto">
              <a:xfrm>
                <a:off x="1045" y="2755"/>
                <a:ext cx="0" cy="146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69" name="Rectangle 1095"/>
              <p:cNvSpPr>
                <a:spLocks noChangeArrowheads="1"/>
              </p:cNvSpPr>
              <p:nvPr/>
            </p:nvSpPr>
            <p:spPr bwMode="auto">
              <a:xfrm>
                <a:off x="1661" y="2755"/>
                <a:ext cx="7" cy="146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70" name="Line 1096"/>
              <p:cNvSpPr>
                <a:spLocks noChangeShapeType="1"/>
              </p:cNvSpPr>
              <p:nvPr/>
            </p:nvSpPr>
            <p:spPr bwMode="auto">
              <a:xfrm>
                <a:off x="1661" y="2755"/>
                <a:ext cx="0" cy="146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71" name="Rectangle 1097"/>
              <p:cNvSpPr>
                <a:spLocks noChangeArrowheads="1"/>
              </p:cNvSpPr>
              <p:nvPr/>
            </p:nvSpPr>
            <p:spPr bwMode="auto">
              <a:xfrm>
                <a:off x="2086" y="2755"/>
                <a:ext cx="7" cy="146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72" name="Line 1098"/>
              <p:cNvSpPr>
                <a:spLocks noChangeShapeType="1"/>
              </p:cNvSpPr>
              <p:nvPr/>
            </p:nvSpPr>
            <p:spPr bwMode="auto">
              <a:xfrm>
                <a:off x="2086" y="2755"/>
                <a:ext cx="0" cy="146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73" name="Rectangle 1099"/>
              <p:cNvSpPr>
                <a:spLocks noChangeArrowheads="1"/>
              </p:cNvSpPr>
              <p:nvPr/>
            </p:nvSpPr>
            <p:spPr bwMode="auto">
              <a:xfrm>
                <a:off x="3296" y="2755"/>
                <a:ext cx="1" cy="146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74" name="Line 1100"/>
              <p:cNvSpPr>
                <a:spLocks noChangeShapeType="1"/>
              </p:cNvSpPr>
              <p:nvPr/>
            </p:nvSpPr>
            <p:spPr bwMode="auto">
              <a:xfrm>
                <a:off x="3296" y="2755"/>
                <a:ext cx="0" cy="146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75" name="Rectangle 1101"/>
              <p:cNvSpPr>
                <a:spLocks noChangeArrowheads="1"/>
              </p:cNvSpPr>
              <p:nvPr/>
            </p:nvSpPr>
            <p:spPr bwMode="auto">
              <a:xfrm>
                <a:off x="3625" y="2755"/>
                <a:ext cx="8" cy="146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76" name="Line 1102"/>
              <p:cNvSpPr>
                <a:spLocks noChangeShapeType="1"/>
              </p:cNvSpPr>
              <p:nvPr/>
            </p:nvSpPr>
            <p:spPr bwMode="auto">
              <a:xfrm>
                <a:off x="3625" y="2755"/>
                <a:ext cx="0" cy="146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77" name="Rectangle 1103"/>
              <p:cNvSpPr>
                <a:spLocks noChangeArrowheads="1"/>
              </p:cNvSpPr>
              <p:nvPr/>
            </p:nvSpPr>
            <p:spPr bwMode="auto">
              <a:xfrm>
                <a:off x="4051" y="2755"/>
                <a:ext cx="1" cy="146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78" name="Line 1104"/>
              <p:cNvSpPr>
                <a:spLocks noChangeShapeType="1"/>
              </p:cNvSpPr>
              <p:nvPr/>
            </p:nvSpPr>
            <p:spPr bwMode="auto">
              <a:xfrm>
                <a:off x="4051" y="2755"/>
                <a:ext cx="0" cy="146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79" name="Rectangle 1105"/>
              <p:cNvSpPr>
                <a:spLocks noChangeArrowheads="1"/>
              </p:cNvSpPr>
              <p:nvPr/>
            </p:nvSpPr>
            <p:spPr bwMode="auto">
              <a:xfrm>
                <a:off x="5378" y="2755"/>
                <a:ext cx="7" cy="146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80" name="Line 1106"/>
              <p:cNvSpPr>
                <a:spLocks noChangeShapeType="1"/>
              </p:cNvSpPr>
              <p:nvPr/>
            </p:nvSpPr>
            <p:spPr bwMode="auto">
              <a:xfrm>
                <a:off x="5378" y="2755"/>
                <a:ext cx="0" cy="146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81" name="Rectangle 1107"/>
              <p:cNvSpPr>
                <a:spLocks noChangeArrowheads="1"/>
              </p:cNvSpPr>
              <p:nvPr/>
            </p:nvSpPr>
            <p:spPr bwMode="auto">
              <a:xfrm>
                <a:off x="1177" y="2900"/>
                <a:ext cx="18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and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682" name="Rectangle 1108"/>
              <p:cNvSpPr>
                <a:spLocks noChangeArrowheads="1"/>
              </p:cNvSpPr>
              <p:nvPr/>
            </p:nvSpPr>
            <p:spPr bwMode="auto">
              <a:xfrm>
                <a:off x="1727" y="2900"/>
                <a:ext cx="31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00110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683" name="Rectangle 1109"/>
              <p:cNvSpPr>
                <a:spLocks noChangeArrowheads="1"/>
              </p:cNvSpPr>
              <p:nvPr/>
            </p:nvSpPr>
            <p:spPr bwMode="auto">
              <a:xfrm>
                <a:off x="2144" y="2900"/>
                <a:ext cx="26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and r</a:t>
                </a:r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110223" name="Group 1311"/>
            <p:cNvGrpSpPr>
              <a:grpSpLocks/>
            </p:cNvGrpSpPr>
            <p:nvPr/>
          </p:nvGrpSpPr>
          <p:grpSpPr bwMode="auto">
            <a:xfrm>
              <a:off x="1045" y="2900"/>
              <a:ext cx="4340" cy="594"/>
              <a:chOff x="1045" y="2900"/>
              <a:chExt cx="4340" cy="594"/>
            </a:xfrm>
          </p:grpSpPr>
          <p:sp>
            <p:nvSpPr>
              <p:cNvPr id="110284" name="Rectangle 1111"/>
              <p:cNvSpPr>
                <a:spLocks noChangeArrowheads="1"/>
              </p:cNvSpPr>
              <p:nvPr/>
            </p:nvSpPr>
            <p:spPr bwMode="auto">
              <a:xfrm>
                <a:off x="2386" y="2900"/>
                <a:ext cx="6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d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285" name="Rectangle 1112"/>
              <p:cNvSpPr>
                <a:spLocks noChangeArrowheads="1"/>
              </p:cNvSpPr>
              <p:nvPr/>
            </p:nvSpPr>
            <p:spPr bwMode="auto">
              <a:xfrm>
                <a:off x="2445" y="2900"/>
                <a:ext cx="6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, 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286" name="Rectangle 1113"/>
              <p:cNvSpPr>
                <a:spLocks noChangeArrowheads="1"/>
              </p:cNvSpPr>
              <p:nvPr/>
            </p:nvSpPr>
            <p:spPr bwMode="auto">
              <a:xfrm>
                <a:off x="2511" y="2900"/>
                <a:ext cx="15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rs1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287" name="Rectangle 1114"/>
              <p:cNvSpPr>
                <a:spLocks noChangeArrowheads="1"/>
              </p:cNvSpPr>
              <p:nvPr/>
            </p:nvSpPr>
            <p:spPr bwMode="auto">
              <a:xfrm>
                <a:off x="2658" y="2900"/>
                <a:ext cx="58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, (rs2/imm)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288" name="Rectangle 1115"/>
              <p:cNvSpPr>
                <a:spLocks noChangeArrowheads="1"/>
              </p:cNvSpPr>
              <p:nvPr/>
            </p:nvSpPr>
            <p:spPr bwMode="auto">
              <a:xfrm>
                <a:off x="3354" y="2900"/>
                <a:ext cx="18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beq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289" name="Rectangle 1116"/>
              <p:cNvSpPr>
                <a:spLocks noChangeArrowheads="1"/>
              </p:cNvSpPr>
              <p:nvPr/>
            </p:nvSpPr>
            <p:spPr bwMode="auto">
              <a:xfrm>
                <a:off x="3691" y="2900"/>
                <a:ext cx="32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10000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290" name="Rectangle 1117"/>
              <p:cNvSpPr>
                <a:spLocks noChangeArrowheads="1"/>
              </p:cNvSpPr>
              <p:nvPr/>
            </p:nvSpPr>
            <p:spPr bwMode="auto">
              <a:xfrm>
                <a:off x="4109" y="2900"/>
                <a:ext cx="12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be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291" name="Rectangle 1118"/>
              <p:cNvSpPr>
                <a:spLocks noChangeArrowheads="1"/>
              </p:cNvSpPr>
              <p:nvPr/>
            </p:nvSpPr>
            <p:spPr bwMode="auto">
              <a:xfrm>
                <a:off x="4227" y="2900"/>
                <a:ext cx="3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q offset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292" name="Rectangle 1119"/>
              <p:cNvSpPr>
                <a:spLocks noChangeArrowheads="1"/>
              </p:cNvSpPr>
              <p:nvPr/>
            </p:nvSpPr>
            <p:spPr bwMode="auto">
              <a:xfrm>
                <a:off x="1045" y="2901"/>
                <a:ext cx="1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93" name="Freeform 1120"/>
              <p:cNvSpPr>
                <a:spLocks/>
              </p:cNvSpPr>
              <p:nvPr/>
            </p:nvSpPr>
            <p:spPr bwMode="auto">
              <a:xfrm>
                <a:off x="1045" y="29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94" name="Rectangle 1121"/>
              <p:cNvSpPr>
                <a:spLocks noChangeArrowheads="1"/>
              </p:cNvSpPr>
              <p:nvPr/>
            </p:nvSpPr>
            <p:spPr bwMode="auto">
              <a:xfrm>
                <a:off x="1045" y="2901"/>
                <a:ext cx="616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95" name="Line 1122"/>
              <p:cNvSpPr>
                <a:spLocks noChangeShapeType="1"/>
              </p:cNvSpPr>
              <p:nvPr/>
            </p:nvSpPr>
            <p:spPr bwMode="auto">
              <a:xfrm>
                <a:off x="1045" y="2901"/>
                <a:ext cx="616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96" name="Rectangle 1123"/>
              <p:cNvSpPr>
                <a:spLocks noChangeArrowheads="1"/>
              </p:cNvSpPr>
              <p:nvPr/>
            </p:nvSpPr>
            <p:spPr bwMode="auto">
              <a:xfrm>
                <a:off x="1661" y="2901"/>
                <a:ext cx="7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97" name="Line 1124"/>
              <p:cNvSpPr>
                <a:spLocks noChangeShapeType="1"/>
              </p:cNvSpPr>
              <p:nvPr/>
            </p:nvSpPr>
            <p:spPr bwMode="auto">
              <a:xfrm>
                <a:off x="1661" y="2901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98" name="Line 1125"/>
              <p:cNvSpPr>
                <a:spLocks noChangeShapeType="1"/>
              </p:cNvSpPr>
              <p:nvPr/>
            </p:nvSpPr>
            <p:spPr bwMode="auto">
              <a:xfrm>
                <a:off x="1661" y="2901"/>
                <a:ext cx="0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99" name="Rectangle 1126"/>
              <p:cNvSpPr>
                <a:spLocks noChangeArrowheads="1"/>
              </p:cNvSpPr>
              <p:nvPr/>
            </p:nvSpPr>
            <p:spPr bwMode="auto">
              <a:xfrm>
                <a:off x="1668" y="2901"/>
                <a:ext cx="418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00" name="Line 1127"/>
              <p:cNvSpPr>
                <a:spLocks noChangeShapeType="1"/>
              </p:cNvSpPr>
              <p:nvPr/>
            </p:nvSpPr>
            <p:spPr bwMode="auto">
              <a:xfrm>
                <a:off x="1668" y="2901"/>
                <a:ext cx="41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01" name="Rectangle 1128"/>
              <p:cNvSpPr>
                <a:spLocks noChangeArrowheads="1"/>
              </p:cNvSpPr>
              <p:nvPr/>
            </p:nvSpPr>
            <p:spPr bwMode="auto">
              <a:xfrm>
                <a:off x="2086" y="2901"/>
                <a:ext cx="7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02" name="Line 1129"/>
              <p:cNvSpPr>
                <a:spLocks noChangeShapeType="1"/>
              </p:cNvSpPr>
              <p:nvPr/>
            </p:nvSpPr>
            <p:spPr bwMode="auto">
              <a:xfrm>
                <a:off x="2086" y="2901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03" name="Line 1130"/>
              <p:cNvSpPr>
                <a:spLocks noChangeShapeType="1"/>
              </p:cNvSpPr>
              <p:nvPr/>
            </p:nvSpPr>
            <p:spPr bwMode="auto">
              <a:xfrm>
                <a:off x="2086" y="2901"/>
                <a:ext cx="0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04" name="Rectangle 1131"/>
              <p:cNvSpPr>
                <a:spLocks noChangeArrowheads="1"/>
              </p:cNvSpPr>
              <p:nvPr/>
            </p:nvSpPr>
            <p:spPr bwMode="auto">
              <a:xfrm>
                <a:off x="2093" y="2901"/>
                <a:ext cx="1203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05" name="Line 1132"/>
              <p:cNvSpPr>
                <a:spLocks noChangeShapeType="1"/>
              </p:cNvSpPr>
              <p:nvPr/>
            </p:nvSpPr>
            <p:spPr bwMode="auto">
              <a:xfrm>
                <a:off x="2093" y="2901"/>
                <a:ext cx="1203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06" name="Rectangle 1133"/>
              <p:cNvSpPr>
                <a:spLocks noChangeArrowheads="1"/>
              </p:cNvSpPr>
              <p:nvPr/>
            </p:nvSpPr>
            <p:spPr bwMode="auto">
              <a:xfrm>
                <a:off x="3296" y="2901"/>
                <a:ext cx="1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07" name="Freeform 1134"/>
              <p:cNvSpPr>
                <a:spLocks/>
              </p:cNvSpPr>
              <p:nvPr/>
            </p:nvSpPr>
            <p:spPr bwMode="auto">
              <a:xfrm>
                <a:off x="3296" y="29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08" name="Rectangle 1135"/>
              <p:cNvSpPr>
                <a:spLocks noChangeArrowheads="1"/>
              </p:cNvSpPr>
              <p:nvPr/>
            </p:nvSpPr>
            <p:spPr bwMode="auto">
              <a:xfrm>
                <a:off x="3296" y="2901"/>
                <a:ext cx="329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09" name="Line 1136"/>
              <p:cNvSpPr>
                <a:spLocks noChangeShapeType="1"/>
              </p:cNvSpPr>
              <p:nvPr/>
            </p:nvSpPr>
            <p:spPr bwMode="auto">
              <a:xfrm>
                <a:off x="3296" y="2901"/>
                <a:ext cx="329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10" name="Rectangle 1137"/>
              <p:cNvSpPr>
                <a:spLocks noChangeArrowheads="1"/>
              </p:cNvSpPr>
              <p:nvPr/>
            </p:nvSpPr>
            <p:spPr bwMode="auto">
              <a:xfrm>
                <a:off x="3625" y="2901"/>
                <a:ext cx="8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11" name="Line 1138"/>
              <p:cNvSpPr>
                <a:spLocks noChangeShapeType="1"/>
              </p:cNvSpPr>
              <p:nvPr/>
            </p:nvSpPr>
            <p:spPr bwMode="auto">
              <a:xfrm>
                <a:off x="3625" y="2901"/>
                <a:ext cx="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12" name="Line 1139"/>
              <p:cNvSpPr>
                <a:spLocks noChangeShapeType="1"/>
              </p:cNvSpPr>
              <p:nvPr/>
            </p:nvSpPr>
            <p:spPr bwMode="auto">
              <a:xfrm>
                <a:off x="3625" y="2901"/>
                <a:ext cx="0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13" name="Rectangle 1140"/>
              <p:cNvSpPr>
                <a:spLocks noChangeArrowheads="1"/>
              </p:cNvSpPr>
              <p:nvPr/>
            </p:nvSpPr>
            <p:spPr bwMode="auto">
              <a:xfrm>
                <a:off x="3633" y="2901"/>
                <a:ext cx="418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14" name="Line 1141"/>
              <p:cNvSpPr>
                <a:spLocks noChangeShapeType="1"/>
              </p:cNvSpPr>
              <p:nvPr/>
            </p:nvSpPr>
            <p:spPr bwMode="auto">
              <a:xfrm>
                <a:off x="3633" y="2901"/>
                <a:ext cx="41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15" name="Rectangle 1142"/>
              <p:cNvSpPr>
                <a:spLocks noChangeArrowheads="1"/>
              </p:cNvSpPr>
              <p:nvPr/>
            </p:nvSpPr>
            <p:spPr bwMode="auto">
              <a:xfrm>
                <a:off x="4051" y="2901"/>
                <a:ext cx="1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16" name="Freeform 1143"/>
              <p:cNvSpPr>
                <a:spLocks/>
              </p:cNvSpPr>
              <p:nvPr/>
            </p:nvSpPr>
            <p:spPr bwMode="auto">
              <a:xfrm>
                <a:off x="4051" y="29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17" name="Rectangle 1144"/>
              <p:cNvSpPr>
                <a:spLocks noChangeArrowheads="1"/>
              </p:cNvSpPr>
              <p:nvPr/>
            </p:nvSpPr>
            <p:spPr bwMode="auto">
              <a:xfrm>
                <a:off x="4051" y="2901"/>
                <a:ext cx="1327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18" name="Line 1145"/>
              <p:cNvSpPr>
                <a:spLocks noChangeShapeType="1"/>
              </p:cNvSpPr>
              <p:nvPr/>
            </p:nvSpPr>
            <p:spPr bwMode="auto">
              <a:xfrm>
                <a:off x="4051" y="2901"/>
                <a:ext cx="132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19" name="Rectangle 1146"/>
              <p:cNvSpPr>
                <a:spLocks noChangeArrowheads="1"/>
              </p:cNvSpPr>
              <p:nvPr/>
            </p:nvSpPr>
            <p:spPr bwMode="auto">
              <a:xfrm>
                <a:off x="5378" y="2901"/>
                <a:ext cx="7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20" name="Line 1147"/>
              <p:cNvSpPr>
                <a:spLocks noChangeShapeType="1"/>
              </p:cNvSpPr>
              <p:nvPr/>
            </p:nvSpPr>
            <p:spPr bwMode="auto">
              <a:xfrm>
                <a:off x="5378" y="2901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21" name="Line 1148"/>
              <p:cNvSpPr>
                <a:spLocks noChangeShapeType="1"/>
              </p:cNvSpPr>
              <p:nvPr/>
            </p:nvSpPr>
            <p:spPr bwMode="auto">
              <a:xfrm>
                <a:off x="5378" y="2901"/>
                <a:ext cx="0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22" name="Rectangle 1149"/>
              <p:cNvSpPr>
                <a:spLocks noChangeArrowheads="1"/>
              </p:cNvSpPr>
              <p:nvPr/>
            </p:nvSpPr>
            <p:spPr bwMode="auto">
              <a:xfrm>
                <a:off x="1045" y="2901"/>
                <a:ext cx="1" cy="146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23" name="Line 1150"/>
              <p:cNvSpPr>
                <a:spLocks noChangeShapeType="1"/>
              </p:cNvSpPr>
              <p:nvPr/>
            </p:nvSpPr>
            <p:spPr bwMode="auto">
              <a:xfrm>
                <a:off x="1045" y="2901"/>
                <a:ext cx="0" cy="146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24" name="Rectangle 1151"/>
              <p:cNvSpPr>
                <a:spLocks noChangeArrowheads="1"/>
              </p:cNvSpPr>
              <p:nvPr/>
            </p:nvSpPr>
            <p:spPr bwMode="auto">
              <a:xfrm>
                <a:off x="1661" y="2901"/>
                <a:ext cx="7" cy="146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25" name="Line 1152"/>
              <p:cNvSpPr>
                <a:spLocks noChangeShapeType="1"/>
              </p:cNvSpPr>
              <p:nvPr/>
            </p:nvSpPr>
            <p:spPr bwMode="auto">
              <a:xfrm>
                <a:off x="1661" y="2901"/>
                <a:ext cx="0" cy="146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26" name="Rectangle 1153"/>
              <p:cNvSpPr>
                <a:spLocks noChangeArrowheads="1"/>
              </p:cNvSpPr>
              <p:nvPr/>
            </p:nvSpPr>
            <p:spPr bwMode="auto">
              <a:xfrm>
                <a:off x="2086" y="2901"/>
                <a:ext cx="7" cy="146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27" name="Line 1154"/>
              <p:cNvSpPr>
                <a:spLocks noChangeShapeType="1"/>
              </p:cNvSpPr>
              <p:nvPr/>
            </p:nvSpPr>
            <p:spPr bwMode="auto">
              <a:xfrm>
                <a:off x="2086" y="2901"/>
                <a:ext cx="0" cy="146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28" name="Rectangle 1155"/>
              <p:cNvSpPr>
                <a:spLocks noChangeArrowheads="1"/>
              </p:cNvSpPr>
              <p:nvPr/>
            </p:nvSpPr>
            <p:spPr bwMode="auto">
              <a:xfrm>
                <a:off x="3296" y="2901"/>
                <a:ext cx="1" cy="146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29" name="Line 1156"/>
              <p:cNvSpPr>
                <a:spLocks noChangeShapeType="1"/>
              </p:cNvSpPr>
              <p:nvPr/>
            </p:nvSpPr>
            <p:spPr bwMode="auto">
              <a:xfrm>
                <a:off x="3296" y="2901"/>
                <a:ext cx="0" cy="146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30" name="Rectangle 1157"/>
              <p:cNvSpPr>
                <a:spLocks noChangeArrowheads="1"/>
              </p:cNvSpPr>
              <p:nvPr/>
            </p:nvSpPr>
            <p:spPr bwMode="auto">
              <a:xfrm>
                <a:off x="3625" y="2901"/>
                <a:ext cx="8" cy="146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31" name="Line 1158"/>
              <p:cNvSpPr>
                <a:spLocks noChangeShapeType="1"/>
              </p:cNvSpPr>
              <p:nvPr/>
            </p:nvSpPr>
            <p:spPr bwMode="auto">
              <a:xfrm>
                <a:off x="3625" y="2901"/>
                <a:ext cx="0" cy="146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32" name="Rectangle 1159"/>
              <p:cNvSpPr>
                <a:spLocks noChangeArrowheads="1"/>
              </p:cNvSpPr>
              <p:nvPr/>
            </p:nvSpPr>
            <p:spPr bwMode="auto">
              <a:xfrm>
                <a:off x="4051" y="2901"/>
                <a:ext cx="1" cy="146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33" name="Line 1160"/>
              <p:cNvSpPr>
                <a:spLocks noChangeShapeType="1"/>
              </p:cNvSpPr>
              <p:nvPr/>
            </p:nvSpPr>
            <p:spPr bwMode="auto">
              <a:xfrm>
                <a:off x="4051" y="2901"/>
                <a:ext cx="0" cy="146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34" name="Rectangle 1161"/>
              <p:cNvSpPr>
                <a:spLocks noChangeArrowheads="1"/>
              </p:cNvSpPr>
              <p:nvPr/>
            </p:nvSpPr>
            <p:spPr bwMode="auto">
              <a:xfrm>
                <a:off x="5378" y="2901"/>
                <a:ext cx="7" cy="146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35" name="Line 1162"/>
              <p:cNvSpPr>
                <a:spLocks noChangeShapeType="1"/>
              </p:cNvSpPr>
              <p:nvPr/>
            </p:nvSpPr>
            <p:spPr bwMode="auto">
              <a:xfrm>
                <a:off x="5378" y="2901"/>
                <a:ext cx="0" cy="146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36" name="Rectangle 1163"/>
              <p:cNvSpPr>
                <a:spLocks noChangeArrowheads="1"/>
              </p:cNvSpPr>
              <p:nvPr/>
            </p:nvSpPr>
            <p:spPr bwMode="auto">
              <a:xfrm>
                <a:off x="1177" y="3047"/>
                <a:ext cx="10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or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337" name="Rectangle 1164"/>
              <p:cNvSpPr>
                <a:spLocks noChangeArrowheads="1"/>
              </p:cNvSpPr>
              <p:nvPr/>
            </p:nvSpPr>
            <p:spPr bwMode="auto">
              <a:xfrm>
                <a:off x="1727" y="3047"/>
                <a:ext cx="31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00111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338" name="Rectangle 1165"/>
              <p:cNvSpPr>
                <a:spLocks noChangeArrowheads="1"/>
              </p:cNvSpPr>
              <p:nvPr/>
            </p:nvSpPr>
            <p:spPr bwMode="auto">
              <a:xfrm>
                <a:off x="2144" y="3047"/>
                <a:ext cx="31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or rd, 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339" name="Rectangle 1166"/>
              <p:cNvSpPr>
                <a:spLocks noChangeArrowheads="1"/>
              </p:cNvSpPr>
              <p:nvPr/>
            </p:nvSpPr>
            <p:spPr bwMode="auto">
              <a:xfrm>
                <a:off x="2430" y="3047"/>
                <a:ext cx="15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rs1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340" name="Rectangle 1167"/>
              <p:cNvSpPr>
                <a:spLocks noChangeArrowheads="1"/>
              </p:cNvSpPr>
              <p:nvPr/>
            </p:nvSpPr>
            <p:spPr bwMode="auto">
              <a:xfrm>
                <a:off x="2584" y="3047"/>
                <a:ext cx="58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, (rs2/imm)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341" name="Rectangle 1168"/>
              <p:cNvSpPr>
                <a:spLocks noChangeArrowheads="1"/>
              </p:cNvSpPr>
              <p:nvPr/>
            </p:nvSpPr>
            <p:spPr bwMode="auto">
              <a:xfrm>
                <a:off x="3354" y="3047"/>
                <a:ext cx="16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bgt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342" name="Rectangle 1169"/>
              <p:cNvSpPr>
                <a:spLocks noChangeArrowheads="1"/>
              </p:cNvSpPr>
              <p:nvPr/>
            </p:nvSpPr>
            <p:spPr bwMode="auto">
              <a:xfrm>
                <a:off x="3691" y="3047"/>
                <a:ext cx="32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10001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343" name="Rectangle 1170"/>
              <p:cNvSpPr>
                <a:spLocks noChangeArrowheads="1"/>
              </p:cNvSpPr>
              <p:nvPr/>
            </p:nvSpPr>
            <p:spPr bwMode="auto">
              <a:xfrm>
                <a:off x="4109" y="3047"/>
                <a:ext cx="49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bgt offset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344" name="Rectangle 1171"/>
              <p:cNvSpPr>
                <a:spLocks noChangeArrowheads="1"/>
              </p:cNvSpPr>
              <p:nvPr/>
            </p:nvSpPr>
            <p:spPr bwMode="auto">
              <a:xfrm>
                <a:off x="1045" y="3047"/>
                <a:ext cx="1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45" name="Freeform 1172"/>
              <p:cNvSpPr>
                <a:spLocks/>
              </p:cNvSpPr>
              <p:nvPr/>
            </p:nvSpPr>
            <p:spPr bwMode="auto">
              <a:xfrm>
                <a:off x="1045" y="30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46" name="Rectangle 1173"/>
              <p:cNvSpPr>
                <a:spLocks noChangeArrowheads="1"/>
              </p:cNvSpPr>
              <p:nvPr/>
            </p:nvSpPr>
            <p:spPr bwMode="auto">
              <a:xfrm>
                <a:off x="1045" y="3047"/>
                <a:ext cx="616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47" name="Line 1174"/>
              <p:cNvSpPr>
                <a:spLocks noChangeShapeType="1"/>
              </p:cNvSpPr>
              <p:nvPr/>
            </p:nvSpPr>
            <p:spPr bwMode="auto">
              <a:xfrm>
                <a:off x="1045" y="3047"/>
                <a:ext cx="616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48" name="Rectangle 1175"/>
              <p:cNvSpPr>
                <a:spLocks noChangeArrowheads="1"/>
              </p:cNvSpPr>
              <p:nvPr/>
            </p:nvSpPr>
            <p:spPr bwMode="auto">
              <a:xfrm>
                <a:off x="1661" y="3047"/>
                <a:ext cx="7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49" name="Line 1176"/>
              <p:cNvSpPr>
                <a:spLocks noChangeShapeType="1"/>
              </p:cNvSpPr>
              <p:nvPr/>
            </p:nvSpPr>
            <p:spPr bwMode="auto">
              <a:xfrm>
                <a:off x="1661" y="3047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50" name="Line 1177"/>
              <p:cNvSpPr>
                <a:spLocks noChangeShapeType="1"/>
              </p:cNvSpPr>
              <p:nvPr/>
            </p:nvSpPr>
            <p:spPr bwMode="auto">
              <a:xfrm>
                <a:off x="1661" y="3047"/>
                <a:ext cx="0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51" name="Rectangle 1178"/>
              <p:cNvSpPr>
                <a:spLocks noChangeArrowheads="1"/>
              </p:cNvSpPr>
              <p:nvPr/>
            </p:nvSpPr>
            <p:spPr bwMode="auto">
              <a:xfrm>
                <a:off x="1668" y="3047"/>
                <a:ext cx="418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52" name="Line 1179"/>
              <p:cNvSpPr>
                <a:spLocks noChangeShapeType="1"/>
              </p:cNvSpPr>
              <p:nvPr/>
            </p:nvSpPr>
            <p:spPr bwMode="auto">
              <a:xfrm>
                <a:off x="1668" y="3047"/>
                <a:ext cx="41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53" name="Rectangle 1180"/>
              <p:cNvSpPr>
                <a:spLocks noChangeArrowheads="1"/>
              </p:cNvSpPr>
              <p:nvPr/>
            </p:nvSpPr>
            <p:spPr bwMode="auto">
              <a:xfrm>
                <a:off x="2086" y="3047"/>
                <a:ext cx="7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54" name="Line 1181"/>
              <p:cNvSpPr>
                <a:spLocks noChangeShapeType="1"/>
              </p:cNvSpPr>
              <p:nvPr/>
            </p:nvSpPr>
            <p:spPr bwMode="auto">
              <a:xfrm>
                <a:off x="2086" y="3047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55" name="Line 1182"/>
              <p:cNvSpPr>
                <a:spLocks noChangeShapeType="1"/>
              </p:cNvSpPr>
              <p:nvPr/>
            </p:nvSpPr>
            <p:spPr bwMode="auto">
              <a:xfrm>
                <a:off x="2086" y="3047"/>
                <a:ext cx="0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56" name="Rectangle 1183"/>
              <p:cNvSpPr>
                <a:spLocks noChangeArrowheads="1"/>
              </p:cNvSpPr>
              <p:nvPr/>
            </p:nvSpPr>
            <p:spPr bwMode="auto">
              <a:xfrm>
                <a:off x="2093" y="3047"/>
                <a:ext cx="1203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57" name="Line 1184"/>
              <p:cNvSpPr>
                <a:spLocks noChangeShapeType="1"/>
              </p:cNvSpPr>
              <p:nvPr/>
            </p:nvSpPr>
            <p:spPr bwMode="auto">
              <a:xfrm>
                <a:off x="2093" y="3047"/>
                <a:ext cx="1203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58" name="Rectangle 1185"/>
              <p:cNvSpPr>
                <a:spLocks noChangeArrowheads="1"/>
              </p:cNvSpPr>
              <p:nvPr/>
            </p:nvSpPr>
            <p:spPr bwMode="auto">
              <a:xfrm>
                <a:off x="3296" y="3047"/>
                <a:ext cx="1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59" name="Freeform 1186"/>
              <p:cNvSpPr>
                <a:spLocks/>
              </p:cNvSpPr>
              <p:nvPr/>
            </p:nvSpPr>
            <p:spPr bwMode="auto">
              <a:xfrm>
                <a:off x="3296" y="30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60" name="Rectangle 1187"/>
              <p:cNvSpPr>
                <a:spLocks noChangeArrowheads="1"/>
              </p:cNvSpPr>
              <p:nvPr/>
            </p:nvSpPr>
            <p:spPr bwMode="auto">
              <a:xfrm>
                <a:off x="3296" y="3047"/>
                <a:ext cx="329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61" name="Line 1188"/>
              <p:cNvSpPr>
                <a:spLocks noChangeShapeType="1"/>
              </p:cNvSpPr>
              <p:nvPr/>
            </p:nvSpPr>
            <p:spPr bwMode="auto">
              <a:xfrm>
                <a:off x="3296" y="3047"/>
                <a:ext cx="329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62" name="Rectangle 1189"/>
              <p:cNvSpPr>
                <a:spLocks noChangeArrowheads="1"/>
              </p:cNvSpPr>
              <p:nvPr/>
            </p:nvSpPr>
            <p:spPr bwMode="auto">
              <a:xfrm>
                <a:off x="3625" y="3047"/>
                <a:ext cx="8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63" name="Line 1190"/>
              <p:cNvSpPr>
                <a:spLocks noChangeShapeType="1"/>
              </p:cNvSpPr>
              <p:nvPr/>
            </p:nvSpPr>
            <p:spPr bwMode="auto">
              <a:xfrm>
                <a:off x="3625" y="3047"/>
                <a:ext cx="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64" name="Line 1191"/>
              <p:cNvSpPr>
                <a:spLocks noChangeShapeType="1"/>
              </p:cNvSpPr>
              <p:nvPr/>
            </p:nvSpPr>
            <p:spPr bwMode="auto">
              <a:xfrm>
                <a:off x="3625" y="3047"/>
                <a:ext cx="0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65" name="Rectangle 1192"/>
              <p:cNvSpPr>
                <a:spLocks noChangeArrowheads="1"/>
              </p:cNvSpPr>
              <p:nvPr/>
            </p:nvSpPr>
            <p:spPr bwMode="auto">
              <a:xfrm>
                <a:off x="3633" y="3047"/>
                <a:ext cx="418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66" name="Line 1193"/>
              <p:cNvSpPr>
                <a:spLocks noChangeShapeType="1"/>
              </p:cNvSpPr>
              <p:nvPr/>
            </p:nvSpPr>
            <p:spPr bwMode="auto">
              <a:xfrm>
                <a:off x="3633" y="3047"/>
                <a:ext cx="41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67" name="Rectangle 1194"/>
              <p:cNvSpPr>
                <a:spLocks noChangeArrowheads="1"/>
              </p:cNvSpPr>
              <p:nvPr/>
            </p:nvSpPr>
            <p:spPr bwMode="auto">
              <a:xfrm>
                <a:off x="4051" y="3047"/>
                <a:ext cx="1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68" name="Freeform 1195"/>
              <p:cNvSpPr>
                <a:spLocks/>
              </p:cNvSpPr>
              <p:nvPr/>
            </p:nvSpPr>
            <p:spPr bwMode="auto">
              <a:xfrm>
                <a:off x="4051" y="30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69" name="Rectangle 1196"/>
              <p:cNvSpPr>
                <a:spLocks noChangeArrowheads="1"/>
              </p:cNvSpPr>
              <p:nvPr/>
            </p:nvSpPr>
            <p:spPr bwMode="auto">
              <a:xfrm>
                <a:off x="4051" y="3047"/>
                <a:ext cx="1327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70" name="Line 1197"/>
              <p:cNvSpPr>
                <a:spLocks noChangeShapeType="1"/>
              </p:cNvSpPr>
              <p:nvPr/>
            </p:nvSpPr>
            <p:spPr bwMode="auto">
              <a:xfrm>
                <a:off x="4051" y="3047"/>
                <a:ext cx="132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71" name="Rectangle 1198"/>
              <p:cNvSpPr>
                <a:spLocks noChangeArrowheads="1"/>
              </p:cNvSpPr>
              <p:nvPr/>
            </p:nvSpPr>
            <p:spPr bwMode="auto">
              <a:xfrm>
                <a:off x="5378" y="3047"/>
                <a:ext cx="7" cy="1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72" name="Line 1199"/>
              <p:cNvSpPr>
                <a:spLocks noChangeShapeType="1"/>
              </p:cNvSpPr>
              <p:nvPr/>
            </p:nvSpPr>
            <p:spPr bwMode="auto">
              <a:xfrm>
                <a:off x="5378" y="3047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73" name="Line 1200"/>
              <p:cNvSpPr>
                <a:spLocks noChangeShapeType="1"/>
              </p:cNvSpPr>
              <p:nvPr/>
            </p:nvSpPr>
            <p:spPr bwMode="auto">
              <a:xfrm>
                <a:off x="5378" y="3047"/>
                <a:ext cx="0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74" name="Rectangle 1201"/>
              <p:cNvSpPr>
                <a:spLocks noChangeArrowheads="1"/>
              </p:cNvSpPr>
              <p:nvPr/>
            </p:nvSpPr>
            <p:spPr bwMode="auto">
              <a:xfrm>
                <a:off x="1045" y="3047"/>
                <a:ext cx="1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75" name="Line 1202"/>
              <p:cNvSpPr>
                <a:spLocks noChangeShapeType="1"/>
              </p:cNvSpPr>
              <p:nvPr/>
            </p:nvSpPr>
            <p:spPr bwMode="auto">
              <a:xfrm>
                <a:off x="1045" y="3047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76" name="Rectangle 1203"/>
              <p:cNvSpPr>
                <a:spLocks noChangeArrowheads="1"/>
              </p:cNvSpPr>
              <p:nvPr/>
            </p:nvSpPr>
            <p:spPr bwMode="auto">
              <a:xfrm>
                <a:off x="1661" y="3047"/>
                <a:ext cx="7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77" name="Line 1204"/>
              <p:cNvSpPr>
                <a:spLocks noChangeShapeType="1"/>
              </p:cNvSpPr>
              <p:nvPr/>
            </p:nvSpPr>
            <p:spPr bwMode="auto">
              <a:xfrm>
                <a:off x="1661" y="3047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78" name="Rectangle 1205"/>
              <p:cNvSpPr>
                <a:spLocks noChangeArrowheads="1"/>
              </p:cNvSpPr>
              <p:nvPr/>
            </p:nvSpPr>
            <p:spPr bwMode="auto">
              <a:xfrm>
                <a:off x="2086" y="3047"/>
                <a:ext cx="7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79" name="Line 1206"/>
              <p:cNvSpPr>
                <a:spLocks noChangeShapeType="1"/>
              </p:cNvSpPr>
              <p:nvPr/>
            </p:nvSpPr>
            <p:spPr bwMode="auto">
              <a:xfrm>
                <a:off x="2086" y="3047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80" name="Rectangle 1207"/>
              <p:cNvSpPr>
                <a:spLocks noChangeArrowheads="1"/>
              </p:cNvSpPr>
              <p:nvPr/>
            </p:nvSpPr>
            <p:spPr bwMode="auto">
              <a:xfrm>
                <a:off x="3296" y="3047"/>
                <a:ext cx="1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81" name="Line 1208"/>
              <p:cNvSpPr>
                <a:spLocks noChangeShapeType="1"/>
              </p:cNvSpPr>
              <p:nvPr/>
            </p:nvSpPr>
            <p:spPr bwMode="auto">
              <a:xfrm>
                <a:off x="3296" y="3047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82" name="Rectangle 1209"/>
              <p:cNvSpPr>
                <a:spLocks noChangeArrowheads="1"/>
              </p:cNvSpPr>
              <p:nvPr/>
            </p:nvSpPr>
            <p:spPr bwMode="auto">
              <a:xfrm>
                <a:off x="3625" y="3047"/>
                <a:ext cx="8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83" name="Line 1210"/>
              <p:cNvSpPr>
                <a:spLocks noChangeShapeType="1"/>
              </p:cNvSpPr>
              <p:nvPr/>
            </p:nvSpPr>
            <p:spPr bwMode="auto">
              <a:xfrm>
                <a:off x="3625" y="3047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84" name="Rectangle 1211"/>
              <p:cNvSpPr>
                <a:spLocks noChangeArrowheads="1"/>
              </p:cNvSpPr>
              <p:nvPr/>
            </p:nvSpPr>
            <p:spPr bwMode="auto">
              <a:xfrm>
                <a:off x="4051" y="3047"/>
                <a:ext cx="1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85" name="Line 1212"/>
              <p:cNvSpPr>
                <a:spLocks noChangeShapeType="1"/>
              </p:cNvSpPr>
              <p:nvPr/>
            </p:nvSpPr>
            <p:spPr bwMode="auto">
              <a:xfrm>
                <a:off x="4051" y="3047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86" name="Rectangle 1213"/>
              <p:cNvSpPr>
                <a:spLocks noChangeArrowheads="1"/>
              </p:cNvSpPr>
              <p:nvPr/>
            </p:nvSpPr>
            <p:spPr bwMode="auto">
              <a:xfrm>
                <a:off x="5378" y="3047"/>
                <a:ext cx="7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87" name="Line 1214"/>
              <p:cNvSpPr>
                <a:spLocks noChangeShapeType="1"/>
              </p:cNvSpPr>
              <p:nvPr/>
            </p:nvSpPr>
            <p:spPr bwMode="auto">
              <a:xfrm>
                <a:off x="5378" y="3047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88" name="Rectangle 1215"/>
              <p:cNvSpPr>
                <a:spLocks noChangeArrowheads="1"/>
              </p:cNvSpPr>
              <p:nvPr/>
            </p:nvSpPr>
            <p:spPr bwMode="auto">
              <a:xfrm>
                <a:off x="1177" y="3193"/>
                <a:ext cx="16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not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389" name="Rectangle 1216"/>
              <p:cNvSpPr>
                <a:spLocks noChangeArrowheads="1"/>
              </p:cNvSpPr>
              <p:nvPr/>
            </p:nvSpPr>
            <p:spPr bwMode="auto">
              <a:xfrm>
                <a:off x="1727" y="3193"/>
                <a:ext cx="32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01000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390" name="Rectangle 1217"/>
              <p:cNvSpPr>
                <a:spLocks noChangeArrowheads="1"/>
              </p:cNvSpPr>
              <p:nvPr/>
            </p:nvSpPr>
            <p:spPr bwMode="auto">
              <a:xfrm>
                <a:off x="2144" y="3193"/>
                <a:ext cx="89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solidFill>
                      <a:srgbClr val="24282B"/>
                    </a:solidFill>
                    <a:latin typeface="Times New Roman" pitchFamily="18" charset="0"/>
                  </a:rPr>
                  <a:t>not </a:t>
                </a:r>
                <a:r>
                  <a:rPr lang="en-US" sz="1600" dirty="0" err="1">
                    <a:solidFill>
                      <a:srgbClr val="24282B"/>
                    </a:solidFill>
                    <a:latin typeface="Times New Roman" pitchFamily="18" charset="0"/>
                  </a:rPr>
                  <a:t>rd</a:t>
                </a:r>
                <a:r>
                  <a:rPr lang="en-US" sz="1600" dirty="0">
                    <a:solidFill>
                      <a:srgbClr val="24282B"/>
                    </a:solidFill>
                    <a:latin typeface="Times New Roman" pitchFamily="18" charset="0"/>
                  </a:rPr>
                  <a:t>, (rs2/</a:t>
                </a:r>
                <a:r>
                  <a:rPr lang="en-US" sz="1600" dirty="0" err="1">
                    <a:solidFill>
                      <a:srgbClr val="24282B"/>
                    </a:solidFill>
                    <a:latin typeface="Times New Roman" pitchFamily="18" charset="0"/>
                  </a:rPr>
                  <a:t>imm</a:t>
                </a:r>
                <a:r>
                  <a:rPr lang="en-US" sz="1600" dirty="0">
                    <a:solidFill>
                      <a:srgbClr val="24282B"/>
                    </a:solidFill>
                    <a:latin typeface="Times New Roman" pitchFamily="18" charset="0"/>
                  </a:rPr>
                  <a:t>)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10391" name="Rectangle 1218"/>
              <p:cNvSpPr>
                <a:spLocks noChangeArrowheads="1"/>
              </p:cNvSpPr>
              <p:nvPr/>
            </p:nvSpPr>
            <p:spPr bwMode="auto">
              <a:xfrm>
                <a:off x="3354" y="3193"/>
                <a:ext cx="6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b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392" name="Rectangle 1219"/>
              <p:cNvSpPr>
                <a:spLocks noChangeArrowheads="1"/>
              </p:cNvSpPr>
              <p:nvPr/>
            </p:nvSpPr>
            <p:spPr bwMode="auto">
              <a:xfrm>
                <a:off x="3691" y="3193"/>
                <a:ext cx="32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10010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393" name="Rectangle 1220"/>
              <p:cNvSpPr>
                <a:spLocks noChangeArrowheads="1"/>
              </p:cNvSpPr>
              <p:nvPr/>
            </p:nvSpPr>
            <p:spPr bwMode="auto">
              <a:xfrm>
                <a:off x="4109" y="3193"/>
                <a:ext cx="3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b offset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394" name="Rectangle 1221"/>
              <p:cNvSpPr>
                <a:spLocks noChangeArrowheads="1"/>
              </p:cNvSpPr>
              <p:nvPr/>
            </p:nvSpPr>
            <p:spPr bwMode="auto">
              <a:xfrm>
                <a:off x="1045" y="3186"/>
                <a:ext cx="1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95" name="Freeform 1222"/>
              <p:cNvSpPr>
                <a:spLocks/>
              </p:cNvSpPr>
              <p:nvPr/>
            </p:nvSpPr>
            <p:spPr bwMode="auto">
              <a:xfrm>
                <a:off x="1045" y="3186"/>
                <a:ext cx="0" cy="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96" name="Rectangle 1223"/>
              <p:cNvSpPr>
                <a:spLocks noChangeArrowheads="1"/>
              </p:cNvSpPr>
              <p:nvPr/>
            </p:nvSpPr>
            <p:spPr bwMode="auto">
              <a:xfrm>
                <a:off x="1045" y="3186"/>
                <a:ext cx="616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97" name="Line 1224"/>
              <p:cNvSpPr>
                <a:spLocks noChangeShapeType="1"/>
              </p:cNvSpPr>
              <p:nvPr/>
            </p:nvSpPr>
            <p:spPr bwMode="auto">
              <a:xfrm>
                <a:off x="1045" y="3186"/>
                <a:ext cx="616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98" name="Rectangle 1225"/>
              <p:cNvSpPr>
                <a:spLocks noChangeArrowheads="1"/>
              </p:cNvSpPr>
              <p:nvPr/>
            </p:nvSpPr>
            <p:spPr bwMode="auto">
              <a:xfrm>
                <a:off x="1661" y="3186"/>
                <a:ext cx="7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99" name="Line 1226"/>
              <p:cNvSpPr>
                <a:spLocks noChangeShapeType="1"/>
              </p:cNvSpPr>
              <p:nvPr/>
            </p:nvSpPr>
            <p:spPr bwMode="auto">
              <a:xfrm>
                <a:off x="1661" y="3186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00" name="Line 1227"/>
              <p:cNvSpPr>
                <a:spLocks noChangeShapeType="1"/>
              </p:cNvSpPr>
              <p:nvPr/>
            </p:nvSpPr>
            <p:spPr bwMode="auto">
              <a:xfrm>
                <a:off x="1661" y="3186"/>
                <a:ext cx="0" cy="7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01" name="Rectangle 1228"/>
              <p:cNvSpPr>
                <a:spLocks noChangeArrowheads="1"/>
              </p:cNvSpPr>
              <p:nvPr/>
            </p:nvSpPr>
            <p:spPr bwMode="auto">
              <a:xfrm>
                <a:off x="1668" y="3186"/>
                <a:ext cx="418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02" name="Line 1229"/>
              <p:cNvSpPr>
                <a:spLocks noChangeShapeType="1"/>
              </p:cNvSpPr>
              <p:nvPr/>
            </p:nvSpPr>
            <p:spPr bwMode="auto">
              <a:xfrm>
                <a:off x="1668" y="3186"/>
                <a:ext cx="41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03" name="Rectangle 1230"/>
              <p:cNvSpPr>
                <a:spLocks noChangeArrowheads="1"/>
              </p:cNvSpPr>
              <p:nvPr/>
            </p:nvSpPr>
            <p:spPr bwMode="auto">
              <a:xfrm>
                <a:off x="2086" y="3186"/>
                <a:ext cx="7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04" name="Line 1231"/>
              <p:cNvSpPr>
                <a:spLocks noChangeShapeType="1"/>
              </p:cNvSpPr>
              <p:nvPr/>
            </p:nvSpPr>
            <p:spPr bwMode="auto">
              <a:xfrm>
                <a:off x="2086" y="3186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05" name="Line 1232"/>
              <p:cNvSpPr>
                <a:spLocks noChangeShapeType="1"/>
              </p:cNvSpPr>
              <p:nvPr/>
            </p:nvSpPr>
            <p:spPr bwMode="auto">
              <a:xfrm>
                <a:off x="2086" y="3186"/>
                <a:ext cx="0" cy="7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06" name="Rectangle 1233"/>
              <p:cNvSpPr>
                <a:spLocks noChangeArrowheads="1"/>
              </p:cNvSpPr>
              <p:nvPr/>
            </p:nvSpPr>
            <p:spPr bwMode="auto">
              <a:xfrm>
                <a:off x="2093" y="3186"/>
                <a:ext cx="1203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07" name="Line 1234"/>
              <p:cNvSpPr>
                <a:spLocks noChangeShapeType="1"/>
              </p:cNvSpPr>
              <p:nvPr/>
            </p:nvSpPr>
            <p:spPr bwMode="auto">
              <a:xfrm>
                <a:off x="2093" y="3186"/>
                <a:ext cx="1203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08" name="Rectangle 1235"/>
              <p:cNvSpPr>
                <a:spLocks noChangeArrowheads="1"/>
              </p:cNvSpPr>
              <p:nvPr/>
            </p:nvSpPr>
            <p:spPr bwMode="auto">
              <a:xfrm>
                <a:off x="3296" y="3186"/>
                <a:ext cx="1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09" name="Freeform 1236"/>
              <p:cNvSpPr>
                <a:spLocks/>
              </p:cNvSpPr>
              <p:nvPr/>
            </p:nvSpPr>
            <p:spPr bwMode="auto">
              <a:xfrm>
                <a:off x="3296" y="3186"/>
                <a:ext cx="0" cy="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10" name="Rectangle 1237"/>
              <p:cNvSpPr>
                <a:spLocks noChangeArrowheads="1"/>
              </p:cNvSpPr>
              <p:nvPr/>
            </p:nvSpPr>
            <p:spPr bwMode="auto">
              <a:xfrm>
                <a:off x="3296" y="3186"/>
                <a:ext cx="329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11" name="Line 1238"/>
              <p:cNvSpPr>
                <a:spLocks noChangeShapeType="1"/>
              </p:cNvSpPr>
              <p:nvPr/>
            </p:nvSpPr>
            <p:spPr bwMode="auto">
              <a:xfrm>
                <a:off x="3296" y="3186"/>
                <a:ext cx="329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12" name="Rectangle 1239"/>
              <p:cNvSpPr>
                <a:spLocks noChangeArrowheads="1"/>
              </p:cNvSpPr>
              <p:nvPr/>
            </p:nvSpPr>
            <p:spPr bwMode="auto">
              <a:xfrm>
                <a:off x="3625" y="3186"/>
                <a:ext cx="8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13" name="Line 1240"/>
              <p:cNvSpPr>
                <a:spLocks noChangeShapeType="1"/>
              </p:cNvSpPr>
              <p:nvPr/>
            </p:nvSpPr>
            <p:spPr bwMode="auto">
              <a:xfrm>
                <a:off x="3625" y="3186"/>
                <a:ext cx="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14" name="Line 1241"/>
              <p:cNvSpPr>
                <a:spLocks noChangeShapeType="1"/>
              </p:cNvSpPr>
              <p:nvPr/>
            </p:nvSpPr>
            <p:spPr bwMode="auto">
              <a:xfrm>
                <a:off x="3625" y="3186"/>
                <a:ext cx="0" cy="7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15" name="Rectangle 1242"/>
              <p:cNvSpPr>
                <a:spLocks noChangeArrowheads="1"/>
              </p:cNvSpPr>
              <p:nvPr/>
            </p:nvSpPr>
            <p:spPr bwMode="auto">
              <a:xfrm>
                <a:off x="3633" y="3186"/>
                <a:ext cx="418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16" name="Line 1243"/>
              <p:cNvSpPr>
                <a:spLocks noChangeShapeType="1"/>
              </p:cNvSpPr>
              <p:nvPr/>
            </p:nvSpPr>
            <p:spPr bwMode="auto">
              <a:xfrm>
                <a:off x="3633" y="3186"/>
                <a:ext cx="41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17" name="Rectangle 1244"/>
              <p:cNvSpPr>
                <a:spLocks noChangeArrowheads="1"/>
              </p:cNvSpPr>
              <p:nvPr/>
            </p:nvSpPr>
            <p:spPr bwMode="auto">
              <a:xfrm>
                <a:off x="4051" y="3186"/>
                <a:ext cx="1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18" name="Freeform 1245"/>
              <p:cNvSpPr>
                <a:spLocks/>
              </p:cNvSpPr>
              <p:nvPr/>
            </p:nvSpPr>
            <p:spPr bwMode="auto">
              <a:xfrm>
                <a:off x="4051" y="3186"/>
                <a:ext cx="0" cy="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19" name="Rectangle 1246"/>
              <p:cNvSpPr>
                <a:spLocks noChangeArrowheads="1"/>
              </p:cNvSpPr>
              <p:nvPr/>
            </p:nvSpPr>
            <p:spPr bwMode="auto">
              <a:xfrm>
                <a:off x="4051" y="3186"/>
                <a:ext cx="1327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20" name="Line 1247"/>
              <p:cNvSpPr>
                <a:spLocks noChangeShapeType="1"/>
              </p:cNvSpPr>
              <p:nvPr/>
            </p:nvSpPr>
            <p:spPr bwMode="auto">
              <a:xfrm>
                <a:off x="4051" y="3186"/>
                <a:ext cx="132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21" name="Rectangle 1248"/>
              <p:cNvSpPr>
                <a:spLocks noChangeArrowheads="1"/>
              </p:cNvSpPr>
              <p:nvPr/>
            </p:nvSpPr>
            <p:spPr bwMode="auto">
              <a:xfrm>
                <a:off x="5378" y="3186"/>
                <a:ext cx="7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22" name="Line 1249"/>
              <p:cNvSpPr>
                <a:spLocks noChangeShapeType="1"/>
              </p:cNvSpPr>
              <p:nvPr/>
            </p:nvSpPr>
            <p:spPr bwMode="auto">
              <a:xfrm>
                <a:off x="5378" y="3186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23" name="Line 1250"/>
              <p:cNvSpPr>
                <a:spLocks noChangeShapeType="1"/>
              </p:cNvSpPr>
              <p:nvPr/>
            </p:nvSpPr>
            <p:spPr bwMode="auto">
              <a:xfrm>
                <a:off x="5378" y="3186"/>
                <a:ext cx="0" cy="7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24" name="Rectangle 1251"/>
              <p:cNvSpPr>
                <a:spLocks noChangeArrowheads="1"/>
              </p:cNvSpPr>
              <p:nvPr/>
            </p:nvSpPr>
            <p:spPr bwMode="auto">
              <a:xfrm>
                <a:off x="1045" y="3193"/>
                <a:ext cx="1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25" name="Line 1252"/>
              <p:cNvSpPr>
                <a:spLocks noChangeShapeType="1"/>
              </p:cNvSpPr>
              <p:nvPr/>
            </p:nvSpPr>
            <p:spPr bwMode="auto">
              <a:xfrm>
                <a:off x="1045" y="3193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26" name="Rectangle 1253"/>
              <p:cNvSpPr>
                <a:spLocks noChangeArrowheads="1"/>
              </p:cNvSpPr>
              <p:nvPr/>
            </p:nvSpPr>
            <p:spPr bwMode="auto">
              <a:xfrm>
                <a:off x="1661" y="3193"/>
                <a:ext cx="7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27" name="Line 1254"/>
              <p:cNvSpPr>
                <a:spLocks noChangeShapeType="1"/>
              </p:cNvSpPr>
              <p:nvPr/>
            </p:nvSpPr>
            <p:spPr bwMode="auto">
              <a:xfrm>
                <a:off x="1661" y="3193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28" name="Rectangle 1255"/>
              <p:cNvSpPr>
                <a:spLocks noChangeArrowheads="1"/>
              </p:cNvSpPr>
              <p:nvPr/>
            </p:nvSpPr>
            <p:spPr bwMode="auto">
              <a:xfrm>
                <a:off x="2086" y="3193"/>
                <a:ext cx="7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29" name="Line 1256"/>
              <p:cNvSpPr>
                <a:spLocks noChangeShapeType="1"/>
              </p:cNvSpPr>
              <p:nvPr/>
            </p:nvSpPr>
            <p:spPr bwMode="auto">
              <a:xfrm>
                <a:off x="2086" y="3193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30" name="Rectangle 1257"/>
              <p:cNvSpPr>
                <a:spLocks noChangeArrowheads="1"/>
              </p:cNvSpPr>
              <p:nvPr/>
            </p:nvSpPr>
            <p:spPr bwMode="auto">
              <a:xfrm>
                <a:off x="3296" y="3193"/>
                <a:ext cx="1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31" name="Line 1258"/>
              <p:cNvSpPr>
                <a:spLocks noChangeShapeType="1"/>
              </p:cNvSpPr>
              <p:nvPr/>
            </p:nvSpPr>
            <p:spPr bwMode="auto">
              <a:xfrm>
                <a:off x="3296" y="3193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32" name="Rectangle 1259"/>
              <p:cNvSpPr>
                <a:spLocks noChangeArrowheads="1"/>
              </p:cNvSpPr>
              <p:nvPr/>
            </p:nvSpPr>
            <p:spPr bwMode="auto">
              <a:xfrm>
                <a:off x="3625" y="3193"/>
                <a:ext cx="8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33" name="Line 1260"/>
              <p:cNvSpPr>
                <a:spLocks noChangeShapeType="1"/>
              </p:cNvSpPr>
              <p:nvPr/>
            </p:nvSpPr>
            <p:spPr bwMode="auto">
              <a:xfrm>
                <a:off x="3625" y="3193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34" name="Rectangle 1261"/>
              <p:cNvSpPr>
                <a:spLocks noChangeArrowheads="1"/>
              </p:cNvSpPr>
              <p:nvPr/>
            </p:nvSpPr>
            <p:spPr bwMode="auto">
              <a:xfrm>
                <a:off x="4051" y="3193"/>
                <a:ext cx="1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35" name="Line 1262"/>
              <p:cNvSpPr>
                <a:spLocks noChangeShapeType="1"/>
              </p:cNvSpPr>
              <p:nvPr/>
            </p:nvSpPr>
            <p:spPr bwMode="auto">
              <a:xfrm>
                <a:off x="4051" y="3193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36" name="Rectangle 1263"/>
              <p:cNvSpPr>
                <a:spLocks noChangeArrowheads="1"/>
              </p:cNvSpPr>
              <p:nvPr/>
            </p:nvSpPr>
            <p:spPr bwMode="auto">
              <a:xfrm>
                <a:off x="5378" y="3193"/>
                <a:ext cx="7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37" name="Line 1264"/>
              <p:cNvSpPr>
                <a:spLocks noChangeShapeType="1"/>
              </p:cNvSpPr>
              <p:nvPr/>
            </p:nvSpPr>
            <p:spPr bwMode="auto">
              <a:xfrm>
                <a:off x="5378" y="3193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38" name="Rectangle 1265"/>
              <p:cNvSpPr>
                <a:spLocks noChangeArrowheads="1"/>
              </p:cNvSpPr>
              <p:nvPr/>
            </p:nvSpPr>
            <p:spPr bwMode="auto">
              <a:xfrm>
                <a:off x="1177" y="3339"/>
                <a:ext cx="23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mov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439" name="Rectangle 1266"/>
              <p:cNvSpPr>
                <a:spLocks noChangeArrowheads="1"/>
              </p:cNvSpPr>
              <p:nvPr/>
            </p:nvSpPr>
            <p:spPr bwMode="auto">
              <a:xfrm>
                <a:off x="1727" y="3339"/>
                <a:ext cx="32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01001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440" name="Rectangle 1267"/>
              <p:cNvSpPr>
                <a:spLocks noChangeArrowheads="1"/>
              </p:cNvSpPr>
              <p:nvPr/>
            </p:nvSpPr>
            <p:spPr bwMode="auto">
              <a:xfrm>
                <a:off x="2144" y="3339"/>
                <a:ext cx="95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mov rd, (rs2/imm)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441" name="Rectangle 1268"/>
              <p:cNvSpPr>
                <a:spLocks noChangeArrowheads="1"/>
              </p:cNvSpPr>
              <p:nvPr/>
            </p:nvSpPr>
            <p:spPr bwMode="auto">
              <a:xfrm>
                <a:off x="3354" y="3339"/>
                <a:ext cx="18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call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442" name="Rectangle 1269"/>
              <p:cNvSpPr>
                <a:spLocks noChangeArrowheads="1"/>
              </p:cNvSpPr>
              <p:nvPr/>
            </p:nvSpPr>
            <p:spPr bwMode="auto">
              <a:xfrm>
                <a:off x="3691" y="3339"/>
                <a:ext cx="31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10011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443" name="Rectangle 1270"/>
              <p:cNvSpPr>
                <a:spLocks noChangeArrowheads="1"/>
              </p:cNvSpPr>
              <p:nvPr/>
            </p:nvSpPr>
            <p:spPr bwMode="auto">
              <a:xfrm>
                <a:off x="4109" y="3339"/>
                <a:ext cx="54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24282B"/>
                    </a:solidFill>
                    <a:latin typeface="Times New Roman" pitchFamily="18" charset="0"/>
                  </a:rPr>
                  <a:t>call offset 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10444" name="Rectangle 1271"/>
              <p:cNvSpPr>
                <a:spLocks noChangeArrowheads="1"/>
              </p:cNvSpPr>
              <p:nvPr/>
            </p:nvSpPr>
            <p:spPr bwMode="auto">
              <a:xfrm>
                <a:off x="1045" y="3332"/>
                <a:ext cx="1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45" name="Freeform 1272"/>
              <p:cNvSpPr>
                <a:spLocks/>
              </p:cNvSpPr>
              <p:nvPr/>
            </p:nvSpPr>
            <p:spPr bwMode="auto">
              <a:xfrm>
                <a:off x="1045" y="3332"/>
                <a:ext cx="0" cy="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46" name="Rectangle 1273"/>
              <p:cNvSpPr>
                <a:spLocks noChangeArrowheads="1"/>
              </p:cNvSpPr>
              <p:nvPr/>
            </p:nvSpPr>
            <p:spPr bwMode="auto">
              <a:xfrm>
                <a:off x="1045" y="3332"/>
                <a:ext cx="616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47" name="Line 1274"/>
              <p:cNvSpPr>
                <a:spLocks noChangeShapeType="1"/>
              </p:cNvSpPr>
              <p:nvPr/>
            </p:nvSpPr>
            <p:spPr bwMode="auto">
              <a:xfrm>
                <a:off x="1045" y="3332"/>
                <a:ext cx="616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48" name="Rectangle 1275"/>
              <p:cNvSpPr>
                <a:spLocks noChangeArrowheads="1"/>
              </p:cNvSpPr>
              <p:nvPr/>
            </p:nvSpPr>
            <p:spPr bwMode="auto">
              <a:xfrm>
                <a:off x="1661" y="3332"/>
                <a:ext cx="7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49" name="Line 1276"/>
              <p:cNvSpPr>
                <a:spLocks noChangeShapeType="1"/>
              </p:cNvSpPr>
              <p:nvPr/>
            </p:nvSpPr>
            <p:spPr bwMode="auto">
              <a:xfrm>
                <a:off x="1661" y="3332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50" name="Line 1277"/>
              <p:cNvSpPr>
                <a:spLocks noChangeShapeType="1"/>
              </p:cNvSpPr>
              <p:nvPr/>
            </p:nvSpPr>
            <p:spPr bwMode="auto">
              <a:xfrm>
                <a:off x="1661" y="3332"/>
                <a:ext cx="0" cy="7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51" name="Rectangle 1278"/>
              <p:cNvSpPr>
                <a:spLocks noChangeArrowheads="1"/>
              </p:cNvSpPr>
              <p:nvPr/>
            </p:nvSpPr>
            <p:spPr bwMode="auto">
              <a:xfrm>
                <a:off x="1668" y="3332"/>
                <a:ext cx="418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52" name="Line 1279"/>
              <p:cNvSpPr>
                <a:spLocks noChangeShapeType="1"/>
              </p:cNvSpPr>
              <p:nvPr/>
            </p:nvSpPr>
            <p:spPr bwMode="auto">
              <a:xfrm>
                <a:off x="1668" y="3332"/>
                <a:ext cx="41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53" name="Rectangle 1280"/>
              <p:cNvSpPr>
                <a:spLocks noChangeArrowheads="1"/>
              </p:cNvSpPr>
              <p:nvPr/>
            </p:nvSpPr>
            <p:spPr bwMode="auto">
              <a:xfrm>
                <a:off x="2086" y="3332"/>
                <a:ext cx="7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54" name="Line 1281"/>
              <p:cNvSpPr>
                <a:spLocks noChangeShapeType="1"/>
              </p:cNvSpPr>
              <p:nvPr/>
            </p:nvSpPr>
            <p:spPr bwMode="auto">
              <a:xfrm>
                <a:off x="2086" y="3332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55" name="Line 1282"/>
              <p:cNvSpPr>
                <a:spLocks noChangeShapeType="1"/>
              </p:cNvSpPr>
              <p:nvPr/>
            </p:nvSpPr>
            <p:spPr bwMode="auto">
              <a:xfrm>
                <a:off x="2086" y="3332"/>
                <a:ext cx="0" cy="7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56" name="Rectangle 1283"/>
              <p:cNvSpPr>
                <a:spLocks noChangeArrowheads="1"/>
              </p:cNvSpPr>
              <p:nvPr/>
            </p:nvSpPr>
            <p:spPr bwMode="auto">
              <a:xfrm>
                <a:off x="2093" y="3332"/>
                <a:ext cx="1203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57" name="Line 1284"/>
              <p:cNvSpPr>
                <a:spLocks noChangeShapeType="1"/>
              </p:cNvSpPr>
              <p:nvPr/>
            </p:nvSpPr>
            <p:spPr bwMode="auto">
              <a:xfrm>
                <a:off x="2093" y="3332"/>
                <a:ext cx="1203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58" name="Rectangle 1285"/>
              <p:cNvSpPr>
                <a:spLocks noChangeArrowheads="1"/>
              </p:cNvSpPr>
              <p:nvPr/>
            </p:nvSpPr>
            <p:spPr bwMode="auto">
              <a:xfrm>
                <a:off x="3296" y="3332"/>
                <a:ext cx="1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59" name="Freeform 1286"/>
              <p:cNvSpPr>
                <a:spLocks/>
              </p:cNvSpPr>
              <p:nvPr/>
            </p:nvSpPr>
            <p:spPr bwMode="auto">
              <a:xfrm>
                <a:off x="3296" y="3332"/>
                <a:ext cx="0" cy="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60" name="Rectangle 1287"/>
              <p:cNvSpPr>
                <a:spLocks noChangeArrowheads="1"/>
              </p:cNvSpPr>
              <p:nvPr/>
            </p:nvSpPr>
            <p:spPr bwMode="auto">
              <a:xfrm>
                <a:off x="3296" y="3332"/>
                <a:ext cx="329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61" name="Line 1288"/>
              <p:cNvSpPr>
                <a:spLocks noChangeShapeType="1"/>
              </p:cNvSpPr>
              <p:nvPr/>
            </p:nvSpPr>
            <p:spPr bwMode="auto">
              <a:xfrm>
                <a:off x="3296" y="3332"/>
                <a:ext cx="329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62" name="Rectangle 1289"/>
              <p:cNvSpPr>
                <a:spLocks noChangeArrowheads="1"/>
              </p:cNvSpPr>
              <p:nvPr/>
            </p:nvSpPr>
            <p:spPr bwMode="auto">
              <a:xfrm>
                <a:off x="3625" y="3332"/>
                <a:ext cx="8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63" name="Line 1290"/>
              <p:cNvSpPr>
                <a:spLocks noChangeShapeType="1"/>
              </p:cNvSpPr>
              <p:nvPr/>
            </p:nvSpPr>
            <p:spPr bwMode="auto">
              <a:xfrm>
                <a:off x="3625" y="3332"/>
                <a:ext cx="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64" name="Line 1291"/>
              <p:cNvSpPr>
                <a:spLocks noChangeShapeType="1"/>
              </p:cNvSpPr>
              <p:nvPr/>
            </p:nvSpPr>
            <p:spPr bwMode="auto">
              <a:xfrm>
                <a:off x="3625" y="3332"/>
                <a:ext cx="0" cy="7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65" name="Rectangle 1292"/>
              <p:cNvSpPr>
                <a:spLocks noChangeArrowheads="1"/>
              </p:cNvSpPr>
              <p:nvPr/>
            </p:nvSpPr>
            <p:spPr bwMode="auto">
              <a:xfrm>
                <a:off x="3633" y="3332"/>
                <a:ext cx="418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66" name="Line 1293"/>
              <p:cNvSpPr>
                <a:spLocks noChangeShapeType="1"/>
              </p:cNvSpPr>
              <p:nvPr/>
            </p:nvSpPr>
            <p:spPr bwMode="auto">
              <a:xfrm>
                <a:off x="3633" y="3332"/>
                <a:ext cx="418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67" name="Rectangle 1294"/>
              <p:cNvSpPr>
                <a:spLocks noChangeArrowheads="1"/>
              </p:cNvSpPr>
              <p:nvPr/>
            </p:nvSpPr>
            <p:spPr bwMode="auto">
              <a:xfrm>
                <a:off x="4051" y="3332"/>
                <a:ext cx="1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68" name="Freeform 1295"/>
              <p:cNvSpPr>
                <a:spLocks/>
              </p:cNvSpPr>
              <p:nvPr/>
            </p:nvSpPr>
            <p:spPr bwMode="auto">
              <a:xfrm>
                <a:off x="4051" y="3332"/>
                <a:ext cx="0" cy="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69" name="Rectangle 1296"/>
              <p:cNvSpPr>
                <a:spLocks noChangeArrowheads="1"/>
              </p:cNvSpPr>
              <p:nvPr/>
            </p:nvSpPr>
            <p:spPr bwMode="auto">
              <a:xfrm>
                <a:off x="4051" y="3332"/>
                <a:ext cx="1327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70" name="Line 1297"/>
              <p:cNvSpPr>
                <a:spLocks noChangeShapeType="1"/>
              </p:cNvSpPr>
              <p:nvPr/>
            </p:nvSpPr>
            <p:spPr bwMode="auto">
              <a:xfrm>
                <a:off x="4051" y="3332"/>
                <a:ext cx="132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71" name="Rectangle 1298"/>
              <p:cNvSpPr>
                <a:spLocks noChangeArrowheads="1"/>
              </p:cNvSpPr>
              <p:nvPr/>
            </p:nvSpPr>
            <p:spPr bwMode="auto">
              <a:xfrm>
                <a:off x="5378" y="3332"/>
                <a:ext cx="7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72" name="Line 1299"/>
              <p:cNvSpPr>
                <a:spLocks noChangeShapeType="1"/>
              </p:cNvSpPr>
              <p:nvPr/>
            </p:nvSpPr>
            <p:spPr bwMode="auto">
              <a:xfrm>
                <a:off x="5378" y="3332"/>
                <a:ext cx="7" cy="0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73" name="Line 1300"/>
              <p:cNvSpPr>
                <a:spLocks noChangeShapeType="1"/>
              </p:cNvSpPr>
              <p:nvPr/>
            </p:nvSpPr>
            <p:spPr bwMode="auto">
              <a:xfrm>
                <a:off x="5378" y="3332"/>
                <a:ext cx="0" cy="7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74" name="Rectangle 1301"/>
              <p:cNvSpPr>
                <a:spLocks noChangeArrowheads="1"/>
              </p:cNvSpPr>
              <p:nvPr/>
            </p:nvSpPr>
            <p:spPr bwMode="auto">
              <a:xfrm>
                <a:off x="1045" y="3339"/>
                <a:ext cx="1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75" name="Line 1302"/>
              <p:cNvSpPr>
                <a:spLocks noChangeShapeType="1"/>
              </p:cNvSpPr>
              <p:nvPr/>
            </p:nvSpPr>
            <p:spPr bwMode="auto">
              <a:xfrm>
                <a:off x="1045" y="3339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76" name="Rectangle 1303"/>
              <p:cNvSpPr>
                <a:spLocks noChangeArrowheads="1"/>
              </p:cNvSpPr>
              <p:nvPr/>
            </p:nvSpPr>
            <p:spPr bwMode="auto">
              <a:xfrm>
                <a:off x="1661" y="3339"/>
                <a:ext cx="7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77" name="Line 1304"/>
              <p:cNvSpPr>
                <a:spLocks noChangeShapeType="1"/>
              </p:cNvSpPr>
              <p:nvPr/>
            </p:nvSpPr>
            <p:spPr bwMode="auto">
              <a:xfrm>
                <a:off x="1661" y="3339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78" name="Rectangle 1305"/>
              <p:cNvSpPr>
                <a:spLocks noChangeArrowheads="1"/>
              </p:cNvSpPr>
              <p:nvPr/>
            </p:nvSpPr>
            <p:spPr bwMode="auto">
              <a:xfrm>
                <a:off x="2086" y="3339"/>
                <a:ext cx="7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79" name="Line 1306"/>
              <p:cNvSpPr>
                <a:spLocks noChangeShapeType="1"/>
              </p:cNvSpPr>
              <p:nvPr/>
            </p:nvSpPr>
            <p:spPr bwMode="auto">
              <a:xfrm>
                <a:off x="2086" y="3339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80" name="Rectangle 1307"/>
              <p:cNvSpPr>
                <a:spLocks noChangeArrowheads="1"/>
              </p:cNvSpPr>
              <p:nvPr/>
            </p:nvSpPr>
            <p:spPr bwMode="auto">
              <a:xfrm>
                <a:off x="3296" y="3339"/>
                <a:ext cx="1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81" name="Line 1308"/>
              <p:cNvSpPr>
                <a:spLocks noChangeShapeType="1"/>
              </p:cNvSpPr>
              <p:nvPr/>
            </p:nvSpPr>
            <p:spPr bwMode="auto">
              <a:xfrm>
                <a:off x="3296" y="3339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82" name="Rectangle 1309"/>
              <p:cNvSpPr>
                <a:spLocks noChangeArrowheads="1"/>
              </p:cNvSpPr>
              <p:nvPr/>
            </p:nvSpPr>
            <p:spPr bwMode="auto">
              <a:xfrm>
                <a:off x="3625" y="3339"/>
                <a:ext cx="8" cy="139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83" name="Line 1310"/>
              <p:cNvSpPr>
                <a:spLocks noChangeShapeType="1"/>
              </p:cNvSpPr>
              <p:nvPr/>
            </p:nvSpPr>
            <p:spPr bwMode="auto">
              <a:xfrm>
                <a:off x="3625" y="3339"/>
                <a:ext cx="0" cy="139"/>
              </a:xfrm>
              <a:prstGeom prst="lin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0224" name="Rectangle 1312"/>
            <p:cNvSpPr>
              <a:spLocks noChangeArrowheads="1"/>
            </p:cNvSpPr>
            <p:nvPr/>
          </p:nvSpPr>
          <p:spPr bwMode="auto">
            <a:xfrm>
              <a:off x="4051" y="3339"/>
              <a:ext cx="1" cy="139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25" name="Line 1313"/>
            <p:cNvSpPr>
              <a:spLocks noChangeShapeType="1"/>
            </p:cNvSpPr>
            <p:nvPr/>
          </p:nvSpPr>
          <p:spPr bwMode="auto">
            <a:xfrm>
              <a:off x="4051" y="3339"/>
              <a:ext cx="0" cy="139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26" name="Rectangle 1314"/>
            <p:cNvSpPr>
              <a:spLocks noChangeArrowheads="1"/>
            </p:cNvSpPr>
            <p:nvPr/>
          </p:nvSpPr>
          <p:spPr bwMode="auto">
            <a:xfrm>
              <a:off x="5378" y="3339"/>
              <a:ext cx="7" cy="139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27" name="Line 1315"/>
            <p:cNvSpPr>
              <a:spLocks noChangeShapeType="1"/>
            </p:cNvSpPr>
            <p:nvPr/>
          </p:nvSpPr>
          <p:spPr bwMode="auto">
            <a:xfrm>
              <a:off x="5378" y="3339"/>
              <a:ext cx="0" cy="139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28" name="Rectangle 1316"/>
            <p:cNvSpPr>
              <a:spLocks noChangeArrowheads="1"/>
            </p:cNvSpPr>
            <p:nvPr/>
          </p:nvSpPr>
          <p:spPr bwMode="auto">
            <a:xfrm>
              <a:off x="3354" y="3485"/>
              <a:ext cx="13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24282B"/>
                  </a:solidFill>
                  <a:latin typeface="Times New Roman" pitchFamily="18" charset="0"/>
                </a:rPr>
                <a:t>ret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0229" name="Rectangle 1317"/>
            <p:cNvSpPr>
              <a:spLocks noChangeArrowheads="1"/>
            </p:cNvSpPr>
            <p:nvPr/>
          </p:nvSpPr>
          <p:spPr bwMode="auto">
            <a:xfrm>
              <a:off x="3691" y="3485"/>
              <a:ext cx="25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24282B"/>
                  </a:solidFill>
                  <a:latin typeface="Times New Roman" pitchFamily="18" charset="0"/>
                </a:rPr>
                <a:t>1010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0230" name="Rectangle 1318"/>
            <p:cNvSpPr>
              <a:spLocks noChangeArrowheads="1"/>
            </p:cNvSpPr>
            <p:nvPr/>
          </p:nvSpPr>
          <p:spPr bwMode="auto">
            <a:xfrm>
              <a:off x="3933" y="3485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24282B"/>
                  </a:solidFill>
                  <a:latin typeface="Times New Roman" pitchFamily="18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0231" name="Rectangle 1319"/>
            <p:cNvSpPr>
              <a:spLocks noChangeArrowheads="1"/>
            </p:cNvSpPr>
            <p:nvPr/>
          </p:nvSpPr>
          <p:spPr bwMode="auto">
            <a:xfrm>
              <a:off x="4109" y="3485"/>
              <a:ext cx="13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24282B"/>
                  </a:solidFill>
                  <a:latin typeface="Times New Roman" pitchFamily="18" charset="0"/>
                </a:rPr>
                <a:t>ret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0232" name="Rectangle 1320"/>
            <p:cNvSpPr>
              <a:spLocks noChangeArrowheads="1"/>
            </p:cNvSpPr>
            <p:nvPr/>
          </p:nvSpPr>
          <p:spPr bwMode="auto">
            <a:xfrm>
              <a:off x="1045" y="3478"/>
              <a:ext cx="1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33" name="Freeform 1321"/>
            <p:cNvSpPr>
              <a:spLocks/>
            </p:cNvSpPr>
            <p:nvPr/>
          </p:nvSpPr>
          <p:spPr bwMode="auto">
            <a:xfrm>
              <a:off x="1045" y="3478"/>
              <a:ext cx="0" cy="8"/>
            </a:xfrm>
            <a:custGeom>
              <a:avLst/>
              <a:gdLst>
                <a:gd name="T0" fmla="*/ 0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34" name="Rectangle 1322"/>
            <p:cNvSpPr>
              <a:spLocks noChangeArrowheads="1"/>
            </p:cNvSpPr>
            <p:nvPr/>
          </p:nvSpPr>
          <p:spPr bwMode="auto">
            <a:xfrm>
              <a:off x="1045" y="3478"/>
              <a:ext cx="616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35" name="Line 1323"/>
            <p:cNvSpPr>
              <a:spLocks noChangeShapeType="1"/>
            </p:cNvSpPr>
            <p:nvPr/>
          </p:nvSpPr>
          <p:spPr bwMode="auto">
            <a:xfrm>
              <a:off x="1045" y="3478"/>
              <a:ext cx="616" cy="0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36" name="Rectangle 1324"/>
            <p:cNvSpPr>
              <a:spLocks noChangeArrowheads="1"/>
            </p:cNvSpPr>
            <p:nvPr/>
          </p:nvSpPr>
          <p:spPr bwMode="auto">
            <a:xfrm>
              <a:off x="1661" y="3478"/>
              <a:ext cx="7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37" name="Line 1325"/>
            <p:cNvSpPr>
              <a:spLocks noChangeShapeType="1"/>
            </p:cNvSpPr>
            <p:nvPr/>
          </p:nvSpPr>
          <p:spPr bwMode="auto">
            <a:xfrm>
              <a:off x="1661" y="3478"/>
              <a:ext cx="7" cy="0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38" name="Line 1326"/>
            <p:cNvSpPr>
              <a:spLocks noChangeShapeType="1"/>
            </p:cNvSpPr>
            <p:nvPr/>
          </p:nvSpPr>
          <p:spPr bwMode="auto">
            <a:xfrm>
              <a:off x="1661" y="3478"/>
              <a:ext cx="0" cy="8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39" name="Rectangle 1327"/>
            <p:cNvSpPr>
              <a:spLocks noChangeArrowheads="1"/>
            </p:cNvSpPr>
            <p:nvPr/>
          </p:nvSpPr>
          <p:spPr bwMode="auto">
            <a:xfrm>
              <a:off x="1668" y="3478"/>
              <a:ext cx="418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9" name="Line 1328"/>
            <p:cNvSpPr>
              <a:spLocks noChangeShapeType="1"/>
            </p:cNvSpPr>
            <p:nvPr/>
          </p:nvSpPr>
          <p:spPr bwMode="auto">
            <a:xfrm>
              <a:off x="1668" y="3478"/>
              <a:ext cx="418" cy="0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0" name="Rectangle 1329"/>
            <p:cNvSpPr>
              <a:spLocks noChangeArrowheads="1"/>
            </p:cNvSpPr>
            <p:nvPr/>
          </p:nvSpPr>
          <p:spPr bwMode="auto">
            <a:xfrm>
              <a:off x="2086" y="3478"/>
              <a:ext cx="7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1" name="Line 1330"/>
            <p:cNvSpPr>
              <a:spLocks noChangeShapeType="1"/>
            </p:cNvSpPr>
            <p:nvPr/>
          </p:nvSpPr>
          <p:spPr bwMode="auto">
            <a:xfrm>
              <a:off x="2086" y="3478"/>
              <a:ext cx="7" cy="0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2" name="Line 1331"/>
            <p:cNvSpPr>
              <a:spLocks noChangeShapeType="1"/>
            </p:cNvSpPr>
            <p:nvPr/>
          </p:nvSpPr>
          <p:spPr bwMode="auto">
            <a:xfrm>
              <a:off x="2086" y="3478"/>
              <a:ext cx="0" cy="8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3" name="Rectangle 1332"/>
            <p:cNvSpPr>
              <a:spLocks noChangeArrowheads="1"/>
            </p:cNvSpPr>
            <p:nvPr/>
          </p:nvSpPr>
          <p:spPr bwMode="auto">
            <a:xfrm>
              <a:off x="2093" y="3478"/>
              <a:ext cx="1203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4" name="Line 1333"/>
            <p:cNvSpPr>
              <a:spLocks noChangeShapeType="1"/>
            </p:cNvSpPr>
            <p:nvPr/>
          </p:nvSpPr>
          <p:spPr bwMode="auto">
            <a:xfrm>
              <a:off x="2093" y="3478"/>
              <a:ext cx="1203" cy="0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5" name="Rectangle 1334"/>
            <p:cNvSpPr>
              <a:spLocks noChangeArrowheads="1"/>
            </p:cNvSpPr>
            <p:nvPr/>
          </p:nvSpPr>
          <p:spPr bwMode="auto">
            <a:xfrm>
              <a:off x="3296" y="3478"/>
              <a:ext cx="1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6" name="Freeform 1335"/>
            <p:cNvSpPr>
              <a:spLocks/>
            </p:cNvSpPr>
            <p:nvPr/>
          </p:nvSpPr>
          <p:spPr bwMode="auto">
            <a:xfrm>
              <a:off x="3296" y="3478"/>
              <a:ext cx="0" cy="8"/>
            </a:xfrm>
            <a:custGeom>
              <a:avLst/>
              <a:gdLst>
                <a:gd name="T0" fmla="*/ 0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7" name="Rectangle 1336"/>
            <p:cNvSpPr>
              <a:spLocks noChangeArrowheads="1"/>
            </p:cNvSpPr>
            <p:nvPr/>
          </p:nvSpPr>
          <p:spPr bwMode="auto">
            <a:xfrm>
              <a:off x="3296" y="3478"/>
              <a:ext cx="329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8" name="Line 1337"/>
            <p:cNvSpPr>
              <a:spLocks noChangeShapeType="1"/>
            </p:cNvSpPr>
            <p:nvPr/>
          </p:nvSpPr>
          <p:spPr bwMode="auto">
            <a:xfrm>
              <a:off x="3296" y="3478"/>
              <a:ext cx="329" cy="0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9" name="Rectangle 1338"/>
            <p:cNvSpPr>
              <a:spLocks noChangeArrowheads="1"/>
            </p:cNvSpPr>
            <p:nvPr/>
          </p:nvSpPr>
          <p:spPr bwMode="auto">
            <a:xfrm>
              <a:off x="3625" y="3478"/>
              <a:ext cx="8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0" name="Line 1339"/>
            <p:cNvSpPr>
              <a:spLocks noChangeShapeType="1"/>
            </p:cNvSpPr>
            <p:nvPr/>
          </p:nvSpPr>
          <p:spPr bwMode="auto">
            <a:xfrm>
              <a:off x="3625" y="3478"/>
              <a:ext cx="8" cy="0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" name="Line 1340"/>
            <p:cNvSpPr>
              <a:spLocks noChangeShapeType="1"/>
            </p:cNvSpPr>
            <p:nvPr/>
          </p:nvSpPr>
          <p:spPr bwMode="auto">
            <a:xfrm>
              <a:off x="3625" y="3478"/>
              <a:ext cx="0" cy="8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" name="Rectangle 1341"/>
            <p:cNvSpPr>
              <a:spLocks noChangeArrowheads="1"/>
            </p:cNvSpPr>
            <p:nvPr/>
          </p:nvSpPr>
          <p:spPr bwMode="auto">
            <a:xfrm>
              <a:off x="3633" y="3478"/>
              <a:ext cx="418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" name="Line 1342"/>
            <p:cNvSpPr>
              <a:spLocks noChangeShapeType="1"/>
            </p:cNvSpPr>
            <p:nvPr/>
          </p:nvSpPr>
          <p:spPr bwMode="auto">
            <a:xfrm>
              <a:off x="3633" y="3478"/>
              <a:ext cx="418" cy="0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4" name="Rectangle 1343"/>
            <p:cNvSpPr>
              <a:spLocks noChangeArrowheads="1"/>
            </p:cNvSpPr>
            <p:nvPr/>
          </p:nvSpPr>
          <p:spPr bwMode="auto">
            <a:xfrm>
              <a:off x="4051" y="3478"/>
              <a:ext cx="1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5" name="Freeform 1344"/>
            <p:cNvSpPr>
              <a:spLocks/>
            </p:cNvSpPr>
            <p:nvPr/>
          </p:nvSpPr>
          <p:spPr bwMode="auto">
            <a:xfrm>
              <a:off x="4051" y="3478"/>
              <a:ext cx="0" cy="8"/>
            </a:xfrm>
            <a:custGeom>
              <a:avLst/>
              <a:gdLst>
                <a:gd name="T0" fmla="*/ 0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6" name="Rectangle 1345"/>
            <p:cNvSpPr>
              <a:spLocks noChangeArrowheads="1"/>
            </p:cNvSpPr>
            <p:nvPr/>
          </p:nvSpPr>
          <p:spPr bwMode="auto">
            <a:xfrm>
              <a:off x="4051" y="3478"/>
              <a:ext cx="1327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7" name="Line 1346"/>
            <p:cNvSpPr>
              <a:spLocks noChangeShapeType="1"/>
            </p:cNvSpPr>
            <p:nvPr/>
          </p:nvSpPr>
          <p:spPr bwMode="auto">
            <a:xfrm>
              <a:off x="4051" y="3478"/>
              <a:ext cx="1327" cy="0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8" name="Rectangle 1347"/>
            <p:cNvSpPr>
              <a:spLocks noChangeArrowheads="1"/>
            </p:cNvSpPr>
            <p:nvPr/>
          </p:nvSpPr>
          <p:spPr bwMode="auto">
            <a:xfrm>
              <a:off x="5378" y="3478"/>
              <a:ext cx="7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9" name="Line 1348"/>
            <p:cNvSpPr>
              <a:spLocks noChangeShapeType="1"/>
            </p:cNvSpPr>
            <p:nvPr/>
          </p:nvSpPr>
          <p:spPr bwMode="auto">
            <a:xfrm>
              <a:off x="5378" y="3478"/>
              <a:ext cx="7" cy="0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0" name="Line 1349"/>
            <p:cNvSpPr>
              <a:spLocks noChangeShapeType="1"/>
            </p:cNvSpPr>
            <p:nvPr/>
          </p:nvSpPr>
          <p:spPr bwMode="auto">
            <a:xfrm>
              <a:off x="5378" y="3478"/>
              <a:ext cx="0" cy="8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1" name="Rectangle 1350"/>
            <p:cNvSpPr>
              <a:spLocks noChangeArrowheads="1"/>
            </p:cNvSpPr>
            <p:nvPr/>
          </p:nvSpPr>
          <p:spPr bwMode="auto">
            <a:xfrm>
              <a:off x="1045" y="3486"/>
              <a:ext cx="1" cy="13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2" name="Line 1351"/>
            <p:cNvSpPr>
              <a:spLocks noChangeShapeType="1"/>
            </p:cNvSpPr>
            <p:nvPr/>
          </p:nvSpPr>
          <p:spPr bwMode="auto">
            <a:xfrm>
              <a:off x="1045" y="3486"/>
              <a:ext cx="0" cy="138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3" name="Rectangle 1352"/>
            <p:cNvSpPr>
              <a:spLocks noChangeArrowheads="1"/>
            </p:cNvSpPr>
            <p:nvPr/>
          </p:nvSpPr>
          <p:spPr bwMode="auto">
            <a:xfrm>
              <a:off x="1045" y="3624"/>
              <a:ext cx="1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4" name="Freeform 1353"/>
            <p:cNvSpPr>
              <a:spLocks/>
            </p:cNvSpPr>
            <p:nvPr/>
          </p:nvSpPr>
          <p:spPr bwMode="auto">
            <a:xfrm>
              <a:off x="1045" y="3624"/>
              <a:ext cx="0" cy="8"/>
            </a:xfrm>
            <a:custGeom>
              <a:avLst/>
              <a:gdLst>
                <a:gd name="T0" fmla="*/ 0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5" name="Rectangle 1354"/>
            <p:cNvSpPr>
              <a:spLocks noChangeArrowheads="1"/>
            </p:cNvSpPr>
            <p:nvPr/>
          </p:nvSpPr>
          <p:spPr bwMode="auto">
            <a:xfrm>
              <a:off x="1045" y="3624"/>
              <a:ext cx="1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6" name="Freeform 1355"/>
            <p:cNvSpPr>
              <a:spLocks/>
            </p:cNvSpPr>
            <p:nvPr/>
          </p:nvSpPr>
          <p:spPr bwMode="auto">
            <a:xfrm>
              <a:off x="1045" y="3624"/>
              <a:ext cx="0" cy="8"/>
            </a:xfrm>
            <a:custGeom>
              <a:avLst/>
              <a:gdLst>
                <a:gd name="T0" fmla="*/ 0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7" name="Rectangle 1356"/>
            <p:cNvSpPr>
              <a:spLocks noChangeArrowheads="1"/>
            </p:cNvSpPr>
            <p:nvPr/>
          </p:nvSpPr>
          <p:spPr bwMode="auto">
            <a:xfrm>
              <a:off x="1045" y="3624"/>
              <a:ext cx="616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8" name="Line 1357"/>
            <p:cNvSpPr>
              <a:spLocks noChangeShapeType="1"/>
            </p:cNvSpPr>
            <p:nvPr/>
          </p:nvSpPr>
          <p:spPr bwMode="auto">
            <a:xfrm>
              <a:off x="1045" y="3624"/>
              <a:ext cx="616" cy="0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9" name="Rectangle 1358"/>
            <p:cNvSpPr>
              <a:spLocks noChangeArrowheads="1"/>
            </p:cNvSpPr>
            <p:nvPr/>
          </p:nvSpPr>
          <p:spPr bwMode="auto">
            <a:xfrm>
              <a:off x="1661" y="3486"/>
              <a:ext cx="7" cy="13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40" name="Line 1359"/>
            <p:cNvSpPr>
              <a:spLocks noChangeShapeType="1"/>
            </p:cNvSpPr>
            <p:nvPr/>
          </p:nvSpPr>
          <p:spPr bwMode="auto">
            <a:xfrm>
              <a:off x="1661" y="3486"/>
              <a:ext cx="0" cy="138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41" name="Rectangle 1360"/>
            <p:cNvSpPr>
              <a:spLocks noChangeArrowheads="1"/>
            </p:cNvSpPr>
            <p:nvPr/>
          </p:nvSpPr>
          <p:spPr bwMode="auto">
            <a:xfrm>
              <a:off x="1661" y="3624"/>
              <a:ext cx="7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42" name="Line 1361"/>
            <p:cNvSpPr>
              <a:spLocks noChangeShapeType="1"/>
            </p:cNvSpPr>
            <p:nvPr/>
          </p:nvSpPr>
          <p:spPr bwMode="auto">
            <a:xfrm>
              <a:off x="1661" y="3624"/>
              <a:ext cx="7" cy="0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43" name="Line 1362"/>
            <p:cNvSpPr>
              <a:spLocks noChangeShapeType="1"/>
            </p:cNvSpPr>
            <p:nvPr/>
          </p:nvSpPr>
          <p:spPr bwMode="auto">
            <a:xfrm>
              <a:off x="1661" y="3624"/>
              <a:ext cx="0" cy="8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44" name="Rectangle 1363"/>
            <p:cNvSpPr>
              <a:spLocks noChangeArrowheads="1"/>
            </p:cNvSpPr>
            <p:nvPr/>
          </p:nvSpPr>
          <p:spPr bwMode="auto">
            <a:xfrm>
              <a:off x="1668" y="3624"/>
              <a:ext cx="418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45" name="Line 1364"/>
            <p:cNvSpPr>
              <a:spLocks noChangeShapeType="1"/>
            </p:cNvSpPr>
            <p:nvPr/>
          </p:nvSpPr>
          <p:spPr bwMode="auto">
            <a:xfrm>
              <a:off x="1668" y="3624"/>
              <a:ext cx="418" cy="0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46" name="Rectangle 1365"/>
            <p:cNvSpPr>
              <a:spLocks noChangeArrowheads="1"/>
            </p:cNvSpPr>
            <p:nvPr/>
          </p:nvSpPr>
          <p:spPr bwMode="auto">
            <a:xfrm>
              <a:off x="2086" y="3486"/>
              <a:ext cx="7" cy="13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47" name="Line 1366"/>
            <p:cNvSpPr>
              <a:spLocks noChangeShapeType="1"/>
            </p:cNvSpPr>
            <p:nvPr/>
          </p:nvSpPr>
          <p:spPr bwMode="auto">
            <a:xfrm>
              <a:off x="2086" y="3486"/>
              <a:ext cx="0" cy="138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48" name="Rectangle 1367"/>
            <p:cNvSpPr>
              <a:spLocks noChangeArrowheads="1"/>
            </p:cNvSpPr>
            <p:nvPr/>
          </p:nvSpPr>
          <p:spPr bwMode="auto">
            <a:xfrm>
              <a:off x="2086" y="3624"/>
              <a:ext cx="7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49" name="Line 1368"/>
            <p:cNvSpPr>
              <a:spLocks noChangeShapeType="1"/>
            </p:cNvSpPr>
            <p:nvPr/>
          </p:nvSpPr>
          <p:spPr bwMode="auto">
            <a:xfrm>
              <a:off x="2086" y="3624"/>
              <a:ext cx="7" cy="0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50" name="Line 1369"/>
            <p:cNvSpPr>
              <a:spLocks noChangeShapeType="1"/>
            </p:cNvSpPr>
            <p:nvPr/>
          </p:nvSpPr>
          <p:spPr bwMode="auto">
            <a:xfrm>
              <a:off x="2086" y="3624"/>
              <a:ext cx="0" cy="8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51" name="Rectangle 1370"/>
            <p:cNvSpPr>
              <a:spLocks noChangeArrowheads="1"/>
            </p:cNvSpPr>
            <p:nvPr/>
          </p:nvSpPr>
          <p:spPr bwMode="auto">
            <a:xfrm>
              <a:off x="2093" y="3624"/>
              <a:ext cx="1203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52" name="Line 1371"/>
            <p:cNvSpPr>
              <a:spLocks noChangeShapeType="1"/>
            </p:cNvSpPr>
            <p:nvPr/>
          </p:nvSpPr>
          <p:spPr bwMode="auto">
            <a:xfrm>
              <a:off x="2093" y="3624"/>
              <a:ext cx="1203" cy="0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53" name="Rectangle 1372"/>
            <p:cNvSpPr>
              <a:spLocks noChangeArrowheads="1"/>
            </p:cNvSpPr>
            <p:nvPr/>
          </p:nvSpPr>
          <p:spPr bwMode="auto">
            <a:xfrm>
              <a:off x="3296" y="3486"/>
              <a:ext cx="1" cy="13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54" name="Line 1373"/>
            <p:cNvSpPr>
              <a:spLocks noChangeShapeType="1"/>
            </p:cNvSpPr>
            <p:nvPr/>
          </p:nvSpPr>
          <p:spPr bwMode="auto">
            <a:xfrm>
              <a:off x="3296" y="3486"/>
              <a:ext cx="0" cy="138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55" name="Rectangle 1374"/>
            <p:cNvSpPr>
              <a:spLocks noChangeArrowheads="1"/>
            </p:cNvSpPr>
            <p:nvPr/>
          </p:nvSpPr>
          <p:spPr bwMode="auto">
            <a:xfrm>
              <a:off x="3296" y="3624"/>
              <a:ext cx="1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56" name="Freeform 1375"/>
            <p:cNvSpPr>
              <a:spLocks/>
            </p:cNvSpPr>
            <p:nvPr/>
          </p:nvSpPr>
          <p:spPr bwMode="auto">
            <a:xfrm>
              <a:off x="3296" y="3624"/>
              <a:ext cx="0" cy="8"/>
            </a:xfrm>
            <a:custGeom>
              <a:avLst/>
              <a:gdLst>
                <a:gd name="T0" fmla="*/ 0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57" name="Rectangle 1376"/>
            <p:cNvSpPr>
              <a:spLocks noChangeArrowheads="1"/>
            </p:cNvSpPr>
            <p:nvPr/>
          </p:nvSpPr>
          <p:spPr bwMode="auto">
            <a:xfrm>
              <a:off x="3296" y="3624"/>
              <a:ext cx="329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58" name="Line 1377"/>
            <p:cNvSpPr>
              <a:spLocks noChangeShapeType="1"/>
            </p:cNvSpPr>
            <p:nvPr/>
          </p:nvSpPr>
          <p:spPr bwMode="auto">
            <a:xfrm>
              <a:off x="3296" y="3624"/>
              <a:ext cx="329" cy="0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59" name="Rectangle 1378"/>
            <p:cNvSpPr>
              <a:spLocks noChangeArrowheads="1"/>
            </p:cNvSpPr>
            <p:nvPr/>
          </p:nvSpPr>
          <p:spPr bwMode="auto">
            <a:xfrm>
              <a:off x="3625" y="3486"/>
              <a:ext cx="8" cy="13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60" name="Line 1379"/>
            <p:cNvSpPr>
              <a:spLocks noChangeShapeType="1"/>
            </p:cNvSpPr>
            <p:nvPr/>
          </p:nvSpPr>
          <p:spPr bwMode="auto">
            <a:xfrm>
              <a:off x="3625" y="3486"/>
              <a:ext cx="0" cy="138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61" name="Rectangle 1380"/>
            <p:cNvSpPr>
              <a:spLocks noChangeArrowheads="1"/>
            </p:cNvSpPr>
            <p:nvPr/>
          </p:nvSpPr>
          <p:spPr bwMode="auto">
            <a:xfrm>
              <a:off x="3625" y="3624"/>
              <a:ext cx="8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62" name="Line 1381"/>
            <p:cNvSpPr>
              <a:spLocks noChangeShapeType="1"/>
            </p:cNvSpPr>
            <p:nvPr/>
          </p:nvSpPr>
          <p:spPr bwMode="auto">
            <a:xfrm>
              <a:off x="3625" y="3624"/>
              <a:ext cx="8" cy="0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63" name="Line 1382"/>
            <p:cNvSpPr>
              <a:spLocks noChangeShapeType="1"/>
            </p:cNvSpPr>
            <p:nvPr/>
          </p:nvSpPr>
          <p:spPr bwMode="auto">
            <a:xfrm>
              <a:off x="3625" y="3624"/>
              <a:ext cx="0" cy="8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64" name="Rectangle 1383"/>
            <p:cNvSpPr>
              <a:spLocks noChangeArrowheads="1"/>
            </p:cNvSpPr>
            <p:nvPr/>
          </p:nvSpPr>
          <p:spPr bwMode="auto">
            <a:xfrm>
              <a:off x="3633" y="3624"/>
              <a:ext cx="418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65" name="Line 1384"/>
            <p:cNvSpPr>
              <a:spLocks noChangeShapeType="1"/>
            </p:cNvSpPr>
            <p:nvPr/>
          </p:nvSpPr>
          <p:spPr bwMode="auto">
            <a:xfrm>
              <a:off x="3633" y="3624"/>
              <a:ext cx="418" cy="0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66" name="Rectangle 1385"/>
            <p:cNvSpPr>
              <a:spLocks noChangeArrowheads="1"/>
            </p:cNvSpPr>
            <p:nvPr/>
          </p:nvSpPr>
          <p:spPr bwMode="auto">
            <a:xfrm>
              <a:off x="4051" y="3486"/>
              <a:ext cx="1" cy="13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67" name="Line 1386"/>
            <p:cNvSpPr>
              <a:spLocks noChangeShapeType="1"/>
            </p:cNvSpPr>
            <p:nvPr/>
          </p:nvSpPr>
          <p:spPr bwMode="auto">
            <a:xfrm>
              <a:off x="4051" y="3486"/>
              <a:ext cx="0" cy="138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68" name="Rectangle 1387"/>
            <p:cNvSpPr>
              <a:spLocks noChangeArrowheads="1"/>
            </p:cNvSpPr>
            <p:nvPr/>
          </p:nvSpPr>
          <p:spPr bwMode="auto">
            <a:xfrm>
              <a:off x="4051" y="3624"/>
              <a:ext cx="1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69" name="Freeform 1388"/>
            <p:cNvSpPr>
              <a:spLocks/>
            </p:cNvSpPr>
            <p:nvPr/>
          </p:nvSpPr>
          <p:spPr bwMode="auto">
            <a:xfrm>
              <a:off x="4051" y="3624"/>
              <a:ext cx="0" cy="8"/>
            </a:xfrm>
            <a:custGeom>
              <a:avLst/>
              <a:gdLst>
                <a:gd name="T0" fmla="*/ 0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70" name="Rectangle 1389"/>
            <p:cNvSpPr>
              <a:spLocks noChangeArrowheads="1"/>
            </p:cNvSpPr>
            <p:nvPr/>
          </p:nvSpPr>
          <p:spPr bwMode="auto">
            <a:xfrm>
              <a:off x="4051" y="3624"/>
              <a:ext cx="1327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71" name="Line 1390"/>
            <p:cNvSpPr>
              <a:spLocks noChangeShapeType="1"/>
            </p:cNvSpPr>
            <p:nvPr/>
          </p:nvSpPr>
          <p:spPr bwMode="auto">
            <a:xfrm>
              <a:off x="4051" y="3624"/>
              <a:ext cx="1327" cy="0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72" name="Rectangle 1391"/>
            <p:cNvSpPr>
              <a:spLocks noChangeArrowheads="1"/>
            </p:cNvSpPr>
            <p:nvPr/>
          </p:nvSpPr>
          <p:spPr bwMode="auto">
            <a:xfrm>
              <a:off x="5378" y="3486"/>
              <a:ext cx="7" cy="13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73" name="Line 1392"/>
            <p:cNvSpPr>
              <a:spLocks noChangeShapeType="1"/>
            </p:cNvSpPr>
            <p:nvPr/>
          </p:nvSpPr>
          <p:spPr bwMode="auto">
            <a:xfrm>
              <a:off x="5378" y="3486"/>
              <a:ext cx="0" cy="138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74" name="Rectangle 1393"/>
            <p:cNvSpPr>
              <a:spLocks noChangeArrowheads="1"/>
            </p:cNvSpPr>
            <p:nvPr/>
          </p:nvSpPr>
          <p:spPr bwMode="auto">
            <a:xfrm>
              <a:off x="5378" y="3624"/>
              <a:ext cx="7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75" name="Line 1394"/>
            <p:cNvSpPr>
              <a:spLocks noChangeShapeType="1"/>
            </p:cNvSpPr>
            <p:nvPr/>
          </p:nvSpPr>
          <p:spPr bwMode="auto">
            <a:xfrm>
              <a:off x="5378" y="3624"/>
              <a:ext cx="7" cy="0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76" name="Line 1395"/>
            <p:cNvSpPr>
              <a:spLocks noChangeShapeType="1"/>
            </p:cNvSpPr>
            <p:nvPr/>
          </p:nvSpPr>
          <p:spPr bwMode="auto">
            <a:xfrm>
              <a:off x="5378" y="3624"/>
              <a:ext cx="0" cy="8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77" name="Rectangle 1396"/>
            <p:cNvSpPr>
              <a:spLocks noChangeArrowheads="1"/>
            </p:cNvSpPr>
            <p:nvPr/>
          </p:nvSpPr>
          <p:spPr bwMode="auto">
            <a:xfrm>
              <a:off x="5378" y="3624"/>
              <a:ext cx="7" cy="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78" name="Line 1397"/>
            <p:cNvSpPr>
              <a:spLocks noChangeShapeType="1"/>
            </p:cNvSpPr>
            <p:nvPr/>
          </p:nvSpPr>
          <p:spPr bwMode="auto">
            <a:xfrm>
              <a:off x="5378" y="3624"/>
              <a:ext cx="7" cy="0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79" name="Line 1398"/>
            <p:cNvSpPr>
              <a:spLocks noChangeShapeType="1"/>
            </p:cNvSpPr>
            <p:nvPr/>
          </p:nvSpPr>
          <p:spPr bwMode="auto">
            <a:xfrm>
              <a:off x="5378" y="3624"/>
              <a:ext cx="0" cy="8"/>
            </a:xfrm>
            <a:prstGeom prst="lin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80" name="Rectangle 1399"/>
            <p:cNvSpPr>
              <a:spLocks noChangeArrowheads="1"/>
            </p:cNvSpPr>
            <p:nvPr/>
          </p:nvSpPr>
          <p:spPr bwMode="auto">
            <a:xfrm>
              <a:off x="1074" y="1885"/>
              <a:ext cx="1" cy="1739"/>
            </a:xfrm>
            <a:prstGeom prst="rect">
              <a:avLst/>
            </a:pr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81" name="Rectangle 1400"/>
            <p:cNvSpPr>
              <a:spLocks noChangeArrowheads="1"/>
            </p:cNvSpPr>
            <p:nvPr/>
          </p:nvSpPr>
          <p:spPr bwMode="auto">
            <a:xfrm>
              <a:off x="5334" y="1885"/>
              <a:ext cx="7" cy="1739"/>
            </a:xfrm>
            <a:prstGeom prst="rect">
              <a:avLst/>
            </a:pr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82" name="Rectangle 1401"/>
            <p:cNvSpPr>
              <a:spLocks noChangeArrowheads="1"/>
            </p:cNvSpPr>
            <p:nvPr/>
          </p:nvSpPr>
          <p:spPr bwMode="auto">
            <a:xfrm>
              <a:off x="1023" y="1841"/>
              <a:ext cx="4355" cy="7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83" name="Rectangle 1402"/>
            <p:cNvSpPr>
              <a:spLocks noChangeArrowheads="1"/>
            </p:cNvSpPr>
            <p:nvPr/>
          </p:nvSpPr>
          <p:spPr bwMode="auto">
            <a:xfrm>
              <a:off x="1045" y="3654"/>
              <a:ext cx="4347" cy="1"/>
            </a:xfrm>
            <a:prstGeom prst="rect">
              <a:avLst/>
            </a:pr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D4999F34-1ECE-45CC-93A4-B628F3BEA7B8}" type="slidenum">
              <a:rPr/>
              <a:pPr>
                <a:defRPr/>
              </a:pPr>
              <a:t>85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762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0-Address Instructions</a:t>
            </a:r>
          </a:p>
        </p:txBody>
      </p:sp>
      <p:sp>
        <p:nvSpPr>
          <p:cNvPr id="110597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752600"/>
            <a:ext cx="8567738" cy="7762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 err="1">
                <a:solidFill>
                  <a:srgbClr val="DC2300"/>
                </a:solidFill>
                <a:ea typeface="Microsoft YaHei"/>
              </a:rPr>
              <a:t>nop</a:t>
            </a:r>
            <a:r>
              <a:rPr lang="en-US" dirty="0">
                <a:ea typeface="Microsoft YaHei"/>
              </a:rPr>
              <a:t> and </a:t>
            </a:r>
            <a:r>
              <a:rPr lang="en-US" dirty="0">
                <a:solidFill>
                  <a:srgbClr val="008000"/>
                </a:solidFill>
                <a:ea typeface="Microsoft YaHei"/>
              </a:rPr>
              <a:t>ret</a:t>
            </a:r>
            <a:r>
              <a:rPr lang="en-US" dirty="0">
                <a:ea typeface="Microsoft YaHei"/>
              </a:rPr>
              <a:t> instructions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2743200" y="2819400"/>
            <a:ext cx="7315200" cy="2171700"/>
            <a:chOff x="1008" y="1776"/>
            <a:chExt cx="4608" cy="1368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08" y="1776"/>
              <a:ext cx="4608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079" y="2264"/>
              <a:ext cx="4496" cy="348"/>
            </a:xfrm>
            <a:prstGeom prst="rect">
              <a:avLst/>
            </a:prstGeom>
            <a:solidFill>
              <a:srgbClr val="FFE6D5"/>
            </a:solidFill>
            <a:ln w="17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164" y="2318"/>
              <a:ext cx="65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700" dirty="0" err="1">
                  <a:solidFill>
                    <a:srgbClr val="000000"/>
                  </a:solidFill>
                  <a:latin typeface="Sans"/>
                </a:rPr>
                <a:t>opcode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2044" y="2273"/>
              <a:ext cx="0" cy="345"/>
            </a:xfrm>
            <a:prstGeom prst="line">
              <a:avLst/>
            </a:prstGeom>
            <a:noFill/>
            <a:ln w="2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102" y="2656"/>
              <a:ext cx="889" cy="155"/>
            </a:xfrm>
            <a:custGeom>
              <a:avLst/>
              <a:gdLst>
                <a:gd name="T0" fmla="*/ 0 w 1236"/>
                <a:gd name="T1" fmla="*/ 8 h 212"/>
                <a:gd name="T2" fmla="*/ 30 w 1236"/>
                <a:gd name="T3" fmla="*/ 99 h 212"/>
                <a:gd name="T4" fmla="*/ 494 w 1236"/>
                <a:gd name="T5" fmla="*/ 99 h 212"/>
                <a:gd name="T6" fmla="*/ 559 w 1236"/>
                <a:gd name="T7" fmla="*/ 212 h 212"/>
                <a:gd name="T8" fmla="*/ 615 w 1236"/>
                <a:gd name="T9" fmla="*/ 115 h 212"/>
                <a:gd name="T10" fmla="*/ 1169 w 1236"/>
                <a:gd name="T11" fmla="*/ 115 h 212"/>
                <a:gd name="T12" fmla="*/ 1236 w 1236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6" h="212">
                  <a:moveTo>
                    <a:pt x="0" y="8"/>
                  </a:moveTo>
                  <a:lnTo>
                    <a:pt x="30" y="99"/>
                  </a:lnTo>
                  <a:lnTo>
                    <a:pt x="494" y="99"/>
                  </a:lnTo>
                  <a:lnTo>
                    <a:pt x="559" y="212"/>
                  </a:lnTo>
                  <a:lnTo>
                    <a:pt x="615" y="115"/>
                  </a:lnTo>
                  <a:lnTo>
                    <a:pt x="1169" y="115"/>
                  </a:lnTo>
                  <a:lnTo>
                    <a:pt x="1236" y="0"/>
                  </a:lnTo>
                </a:path>
              </a:pathLst>
            </a:custGeom>
            <a:noFill/>
            <a:ln w="2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396" y="2853"/>
              <a:ext cx="12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>
                  <a:solidFill>
                    <a:srgbClr val="000000"/>
                  </a:solidFill>
                  <a:latin typeface="Sans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071" y="2049"/>
              <a:ext cx="4518" cy="154"/>
            </a:xfrm>
            <a:custGeom>
              <a:avLst/>
              <a:gdLst>
                <a:gd name="T0" fmla="*/ 0 w 6283"/>
                <a:gd name="T1" fmla="*/ 203 h 211"/>
                <a:gd name="T2" fmla="*/ 154 w 6283"/>
                <a:gd name="T3" fmla="*/ 112 h 211"/>
                <a:gd name="T4" fmla="*/ 2723 w 6283"/>
                <a:gd name="T5" fmla="*/ 112 h 211"/>
                <a:gd name="T6" fmla="*/ 2842 w 6283"/>
                <a:gd name="T7" fmla="*/ 0 h 211"/>
                <a:gd name="T8" fmla="*/ 2914 w 6283"/>
                <a:gd name="T9" fmla="*/ 107 h 211"/>
                <a:gd name="T10" fmla="*/ 6178 w 6283"/>
                <a:gd name="T11" fmla="*/ 107 h 211"/>
                <a:gd name="T12" fmla="*/ 6283 w 6283"/>
                <a:gd name="T13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83" h="211">
                  <a:moveTo>
                    <a:pt x="0" y="203"/>
                  </a:moveTo>
                  <a:lnTo>
                    <a:pt x="154" y="112"/>
                  </a:lnTo>
                  <a:lnTo>
                    <a:pt x="2723" y="112"/>
                  </a:lnTo>
                  <a:lnTo>
                    <a:pt x="2842" y="0"/>
                  </a:lnTo>
                  <a:lnTo>
                    <a:pt x="2914" y="107"/>
                  </a:lnTo>
                  <a:lnTo>
                    <a:pt x="6178" y="107"/>
                  </a:lnTo>
                  <a:lnTo>
                    <a:pt x="6283" y="211"/>
                  </a:lnTo>
                </a:path>
              </a:pathLst>
            </a:cu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957" y="1786"/>
              <a:ext cx="2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>
                  <a:solidFill>
                    <a:srgbClr val="000000"/>
                  </a:solidFill>
                  <a:latin typeface="Sans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9207C618-C77D-455D-B77D-F9F80662C3EF}" type="slidenum">
              <a:rPr/>
              <a:pPr>
                <a:defRPr/>
              </a:pPr>
              <a:t>86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1-Address Instructions</a:t>
            </a:r>
          </a:p>
        </p:txBody>
      </p:sp>
      <p:sp>
        <p:nvSpPr>
          <p:cNvPr id="111621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2209800" y="2829720"/>
            <a:ext cx="8458200" cy="3305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800" dirty="0">
                <a:ea typeface="Microsoft YaHei"/>
              </a:rPr>
              <a:t>Instructions – </a:t>
            </a:r>
            <a:r>
              <a:rPr lang="en-US" sz="2800" dirty="0">
                <a:solidFill>
                  <a:srgbClr val="2323DC"/>
                </a:solidFill>
                <a:ea typeface="Microsoft YaHei"/>
              </a:rPr>
              <a:t>call, b, </a:t>
            </a:r>
            <a:r>
              <a:rPr lang="en-US" sz="2800" dirty="0" err="1">
                <a:solidFill>
                  <a:srgbClr val="2323DC"/>
                </a:solidFill>
                <a:ea typeface="Microsoft YaHei"/>
              </a:rPr>
              <a:t>beq</a:t>
            </a:r>
            <a:r>
              <a:rPr lang="en-US" sz="2800" dirty="0">
                <a:solidFill>
                  <a:srgbClr val="2323DC"/>
                </a:solidFill>
                <a:ea typeface="Microsoft YaHei"/>
              </a:rPr>
              <a:t>, </a:t>
            </a:r>
            <a:r>
              <a:rPr lang="en-US" sz="2800" dirty="0" err="1">
                <a:solidFill>
                  <a:srgbClr val="2323DC"/>
                </a:solidFill>
                <a:ea typeface="Microsoft YaHei"/>
              </a:rPr>
              <a:t>bgt</a:t>
            </a:r>
            <a:endParaRPr lang="en-US" sz="2800" dirty="0">
              <a:solidFill>
                <a:srgbClr val="2323DC"/>
              </a:solidFill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800" dirty="0">
                <a:ea typeface="Microsoft YaHei"/>
              </a:rPr>
              <a:t>Use the </a:t>
            </a:r>
            <a:r>
              <a:rPr lang="en-US" sz="2800" dirty="0">
                <a:solidFill>
                  <a:srgbClr val="DC2300"/>
                </a:solidFill>
                <a:ea typeface="Microsoft YaHei"/>
              </a:rPr>
              <a:t>branch</a:t>
            </a:r>
            <a:r>
              <a:rPr lang="en-US" sz="2800" dirty="0">
                <a:ea typeface="Microsoft YaHei"/>
              </a:rPr>
              <a:t> format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800" dirty="0">
                <a:ea typeface="Microsoft YaHei"/>
              </a:rPr>
              <a:t>Fields :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5 bit </a:t>
            </a:r>
            <a:r>
              <a:rPr lang="en-US" sz="2400" dirty="0" err="1">
                <a:solidFill>
                  <a:srgbClr val="2300DC"/>
                </a:solidFill>
                <a:ea typeface="Microsoft YaHei"/>
              </a:rPr>
              <a:t>opcode</a:t>
            </a:r>
            <a:endParaRPr lang="en-US" sz="2400" dirty="0">
              <a:solidFill>
                <a:srgbClr val="2300DC"/>
              </a:solidFill>
              <a:ea typeface="Microsoft YaHei"/>
            </a:endParaRP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27 bit </a:t>
            </a:r>
            <a:r>
              <a:rPr lang="en-US" sz="2400" dirty="0">
                <a:solidFill>
                  <a:srgbClr val="DC2300"/>
                </a:solidFill>
                <a:ea typeface="Microsoft YaHei"/>
              </a:rPr>
              <a:t>offset</a:t>
            </a:r>
            <a:r>
              <a:rPr lang="en-US" sz="2400" dirty="0">
                <a:ea typeface="Microsoft YaHei"/>
              </a:rPr>
              <a:t> (PC relative addressing)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Since the offset </a:t>
            </a:r>
            <a:r>
              <a:rPr lang="en-US" sz="2400" dirty="0">
                <a:solidFill>
                  <a:srgbClr val="008080"/>
                </a:solidFill>
                <a:ea typeface="Microsoft YaHei"/>
              </a:rPr>
              <a:t>points to a 4 byte word address</a:t>
            </a:r>
          </a:p>
          <a:p>
            <a:pPr lvl="2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The </a:t>
            </a:r>
            <a:r>
              <a:rPr lang="en-US" sz="2400" dirty="0">
                <a:solidFill>
                  <a:srgbClr val="FF3366"/>
                </a:solidFill>
                <a:ea typeface="Microsoft YaHei"/>
              </a:rPr>
              <a:t>actual</a:t>
            </a:r>
            <a:r>
              <a:rPr lang="en-US" sz="2400" dirty="0">
                <a:ea typeface="Microsoft YaHei"/>
              </a:rPr>
              <a:t> address computed is : </a:t>
            </a:r>
            <a:r>
              <a:rPr lang="en-US" sz="2400" dirty="0">
                <a:solidFill>
                  <a:srgbClr val="008000"/>
                </a:solidFill>
                <a:ea typeface="Microsoft YaHei"/>
              </a:rPr>
              <a:t>PC + offset * 4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216400" y="1277939"/>
            <a:ext cx="4267200" cy="1490663"/>
            <a:chOff x="1824" y="921"/>
            <a:chExt cx="2688" cy="93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24" y="932"/>
              <a:ext cx="2688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866" y="1200"/>
              <a:ext cx="2622" cy="202"/>
            </a:xfrm>
            <a:prstGeom prst="rect">
              <a:avLst/>
            </a:prstGeom>
            <a:solidFill>
              <a:srgbClr val="FFE6D5"/>
            </a:solidFill>
            <a:ln w="1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915" y="1231"/>
              <a:ext cx="39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Sans"/>
                </a:rPr>
                <a:t>opcode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428" y="1205"/>
              <a:ext cx="0" cy="201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879" y="1572"/>
              <a:ext cx="518" cy="90"/>
            </a:xfrm>
            <a:custGeom>
              <a:avLst/>
              <a:gdLst>
                <a:gd name="T0" fmla="*/ 0 w 1236"/>
                <a:gd name="T1" fmla="*/ 8 h 212"/>
                <a:gd name="T2" fmla="*/ 30 w 1236"/>
                <a:gd name="T3" fmla="*/ 99 h 212"/>
                <a:gd name="T4" fmla="*/ 494 w 1236"/>
                <a:gd name="T5" fmla="*/ 99 h 212"/>
                <a:gd name="T6" fmla="*/ 559 w 1236"/>
                <a:gd name="T7" fmla="*/ 212 h 212"/>
                <a:gd name="T8" fmla="*/ 615 w 1236"/>
                <a:gd name="T9" fmla="*/ 115 h 212"/>
                <a:gd name="T10" fmla="*/ 1169 w 1236"/>
                <a:gd name="T11" fmla="*/ 115 h 212"/>
                <a:gd name="T12" fmla="*/ 1236 w 1236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6" h="212">
                  <a:moveTo>
                    <a:pt x="0" y="8"/>
                  </a:moveTo>
                  <a:lnTo>
                    <a:pt x="30" y="99"/>
                  </a:lnTo>
                  <a:lnTo>
                    <a:pt x="494" y="99"/>
                  </a:lnTo>
                  <a:lnTo>
                    <a:pt x="559" y="212"/>
                  </a:lnTo>
                  <a:lnTo>
                    <a:pt x="615" y="115"/>
                  </a:lnTo>
                  <a:lnTo>
                    <a:pt x="1169" y="115"/>
                  </a:lnTo>
                  <a:lnTo>
                    <a:pt x="1236" y="0"/>
                  </a:lnTo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051" y="1686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ans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861" y="1074"/>
              <a:ext cx="2635" cy="90"/>
            </a:xfrm>
            <a:custGeom>
              <a:avLst/>
              <a:gdLst>
                <a:gd name="T0" fmla="*/ 0 w 6283"/>
                <a:gd name="T1" fmla="*/ 203 h 212"/>
                <a:gd name="T2" fmla="*/ 154 w 6283"/>
                <a:gd name="T3" fmla="*/ 113 h 212"/>
                <a:gd name="T4" fmla="*/ 2723 w 6283"/>
                <a:gd name="T5" fmla="*/ 113 h 212"/>
                <a:gd name="T6" fmla="*/ 2842 w 6283"/>
                <a:gd name="T7" fmla="*/ 0 h 212"/>
                <a:gd name="T8" fmla="*/ 2914 w 6283"/>
                <a:gd name="T9" fmla="*/ 107 h 212"/>
                <a:gd name="T10" fmla="*/ 6178 w 6283"/>
                <a:gd name="T11" fmla="*/ 107 h 212"/>
                <a:gd name="T12" fmla="*/ 6283 w 6283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83" h="212">
                  <a:moveTo>
                    <a:pt x="0" y="203"/>
                  </a:moveTo>
                  <a:lnTo>
                    <a:pt x="154" y="113"/>
                  </a:lnTo>
                  <a:lnTo>
                    <a:pt x="2723" y="113"/>
                  </a:lnTo>
                  <a:lnTo>
                    <a:pt x="2842" y="0"/>
                  </a:lnTo>
                  <a:lnTo>
                    <a:pt x="2914" y="107"/>
                  </a:lnTo>
                  <a:lnTo>
                    <a:pt x="6178" y="107"/>
                  </a:lnTo>
                  <a:lnTo>
                    <a:pt x="6283" y="212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961" y="921"/>
              <a:ext cx="1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ans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150" y="1231"/>
              <a:ext cx="30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Sans"/>
                </a:rPr>
                <a:t>offset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098" y="1418"/>
              <a:ext cx="467" cy="143"/>
            </a:xfrm>
            <a:prstGeom prst="rect">
              <a:avLst/>
            </a:prstGeom>
            <a:solidFill>
              <a:srgbClr val="AFE9C6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2478" y="1574"/>
              <a:ext cx="2009" cy="90"/>
            </a:xfrm>
            <a:custGeom>
              <a:avLst/>
              <a:gdLst>
                <a:gd name="T0" fmla="*/ 0 w 4790"/>
                <a:gd name="T1" fmla="*/ 9 h 212"/>
                <a:gd name="T2" fmla="*/ 118 w 4790"/>
                <a:gd name="T3" fmla="*/ 99 h 212"/>
                <a:gd name="T4" fmla="*/ 2066 w 4790"/>
                <a:gd name="T5" fmla="*/ 99 h 212"/>
                <a:gd name="T6" fmla="*/ 2167 w 4790"/>
                <a:gd name="T7" fmla="*/ 212 h 212"/>
                <a:gd name="T8" fmla="*/ 2273 w 4790"/>
                <a:gd name="T9" fmla="*/ 125 h 212"/>
                <a:gd name="T10" fmla="*/ 4533 w 4790"/>
                <a:gd name="T11" fmla="*/ 115 h 212"/>
                <a:gd name="T12" fmla="*/ 4790 w 4790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90" h="212">
                  <a:moveTo>
                    <a:pt x="0" y="9"/>
                  </a:moveTo>
                  <a:lnTo>
                    <a:pt x="118" y="99"/>
                  </a:lnTo>
                  <a:lnTo>
                    <a:pt x="2066" y="99"/>
                  </a:lnTo>
                  <a:lnTo>
                    <a:pt x="2167" y="212"/>
                  </a:lnTo>
                  <a:lnTo>
                    <a:pt x="2273" y="125"/>
                  </a:lnTo>
                  <a:lnTo>
                    <a:pt x="4533" y="115"/>
                  </a:lnTo>
                  <a:lnTo>
                    <a:pt x="4790" y="0"/>
                  </a:lnTo>
                </a:path>
              </a:pathLst>
            </a:cu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292" y="1676"/>
              <a:ext cx="1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ans"/>
                </a:rPr>
                <a:t>27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001" y="1418"/>
              <a:ext cx="238" cy="156"/>
            </a:xfrm>
            <a:prstGeom prst="rect">
              <a:avLst/>
            </a:prstGeom>
            <a:solidFill>
              <a:srgbClr val="AFE9C6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028" y="1407"/>
              <a:ext cx="14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Sans"/>
                </a:rPr>
                <a:t>op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3131" y="1421"/>
              <a:ext cx="32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Sans"/>
                </a:rPr>
                <a:t>offset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D1907CA1-0E7F-4C8C-8378-8F9069B1E691}" type="slidenum">
              <a:rPr/>
              <a:pPr>
                <a:defRPr/>
              </a:pPr>
              <a:t>87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3-Address Instructions</a:t>
            </a:r>
          </a:p>
        </p:txBody>
      </p:sp>
      <p:sp>
        <p:nvSpPr>
          <p:cNvPr id="112645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600201"/>
            <a:ext cx="86106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>
                <a:ea typeface="Microsoft YaHei"/>
              </a:rPr>
              <a:t>Instructions – </a:t>
            </a:r>
            <a:r>
              <a:rPr lang="en-US" sz="2400" dirty="0">
                <a:solidFill>
                  <a:srgbClr val="2323DC"/>
                </a:solidFill>
                <a:ea typeface="Microsoft YaHei"/>
              </a:rPr>
              <a:t>add, sub, </a:t>
            </a:r>
            <a:r>
              <a:rPr lang="en-US" sz="2400" dirty="0" err="1">
                <a:solidFill>
                  <a:srgbClr val="2323DC"/>
                </a:solidFill>
                <a:ea typeface="Microsoft YaHei"/>
              </a:rPr>
              <a:t>mul</a:t>
            </a:r>
            <a:r>
              <a:rPr lang="en-US" sz="2400" dirty="0">
                <a:solidFill>
                  <a:srgbClr val="2323DC"/>
                </a:solidFill>
                <a:ea typeface="Microsoft YaHei"/>
              </a:rPr>
              <a:t>, div, mod, and, or, </a:t>
            </a:r>
            <a:r>
              <a:rPr lang="en-US" sz="2400" dirty="0" err="1">
                <a:solidFill>
                  <a:srgbClr val="2323DC"/>
                </a:solidFill>
                <a:ea typeface="Microsoft YaHei"/>
              </a:rPr>
              <a:t>lsl</a:t>
            </a:r>
            <a:r>
              <a:rPr lang="en-US" sz="2400" dirty="0">
                <a:solidFill>
                  <a:srgbClr val="2323DC"/>
                </a:solidFill>
                <a:ea typeface="Microsoft YaHei"/>
              </a:rPr>
              <a:t>, </a:t>
            </a:r>
            <a:r>
              <a:rPr lang="en-US" sz="2400" dirty="0" err="1">
                <a:solidFill>
                  <a:srgbClr val="2323DC"/>
                </a:solidFill>
                <a:ea typeface="Microsoft YaHei"/>
              </a:rPr>
              <a:t>lsr</a:t>
            </a:r>
            <a:r>
              <a:rPr lang="en-US" sz="2400" dirty="0">
                <a:solidFill>
                  <a:srgbClr val="2323DC"/>
                </a:solidFill>
                <a:ea typeface="Microsoft YaHei"/>
              </a:rPr>
              <a:t>, </a:t>
            </a:r>
            <a:r>
              <a:rPr lang="en-US" sz="2400" dirty="0" err="1">
                <a:solidFill>
                  <a:srgbClr val="2323DC"/>
                </a:solidFill>
                <a:ea typeface="Microsoft YaHei"/>
              </a:rPr>
              <a:t>asr</a:t>
            </a:r>
            <a:endParaRPr lang="en-US" sz="2400" dirty="0">
              <a:solidFill>
                <a:srgbClr val="2323DC"/>
              </a:solidFill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>
                <a:ea typeface="Microsoft YaHei"/>
              </a:rPr>
              <a:t>Generic 3 address instruction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&lt;</a:t>
            </a:r>
            <a:r>
              <a:rPr lang="en-US" sz="2400" dirty="0" err="1">
                <a:ea typeface="Microsoft YaHei"/>
              </a:rPr>
              <a:t>opcode</a:t>
            </a:r>
            <a:r>
              <a:rPr lang="en-US" sz="2400" dirty="0">
                <a:ea typeface="Microsoft YaHei"/>
              </a:rPr>
              <a:t>&gt; </a:t>
            </a:r>
            <a:r>
              <a:rPr lang="en-US" sz="2400" dirty="0" err="1">
                <a:ea typeface="Microsoft YaHei"/>
              </a:rPr>
              <a:t>rd</a:t>
            </a:r>
            <a:r>
              <a:rPr lang="en-US" sz="2400" dirty="0">
                <a:ea typeface="Microsoft YaHei"/>
              </a:rPr>
              <a:t>, rs1, &lt;rs2/</a:t>
            </a:r>
            <a:r>
              <a:rPr lang="en-US" sz="2400" dirty="0" err="1">
                <a:ea typeface="Microsoft YaHei"/>
              </a:rPr>
              <a:t>imm</a:t>
            </a:r>
            <a:r>
              <a:rPr lang="en-US" sz="2400" dirty="0">
                <a:ea typeface="Microsoft YaHei"/>
              </a:rPr>
              <a:t>&gt;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>
                <a:ea typeface="Microsoft YaHei"/>
              </a:rPr>
              <a:t>Let us use the </a:t>
            </a:r>
            <a:r>
              <a:rPr lang="en-US" sz="2400" dirty="0">
                <a:solidFill>
                  <a:srgbClr val="0000FF"/>
                </a:solidFill>
                <a:ea typeface="Microsoft YaHei"/>
              </a:rPr>
              <a:t>I</a:t>
            </a:r>
            <a:r>
              <a:rPr lang="en-US" sz="2400" dirty="0">
                <a:ea typeface="Microsoft YaHei"/>
              </a:rPr>
              <a:t> bit to specify if the second operand is an immediate or a register.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I = 0 → second operand is a register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400" dirty="0">
                <a:ea typeface="Microsoft YaHei"/>
              </a:rPr>
              <a:t>I = 1 → second operand is an immediate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>
                <a:ea typeface="Microsoft YaHei"/>
              </a:rPr>
              <a:t>Since we have 16 registers, we need 4 bits to specify a register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32B36DE4-5C2F-4E20-855F-1C97246C9499}" type="slidenum">
              <a:rPr/>
              <a:pPr>
                <a:defRPr/>
              </a:pPr>
              <a:t>88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Register Format</a:t>
            </a:r>
          </a:p>
        </p:txBody>
      </p:sp>
      <p:sp>
        <p:nvSpPr>
          <p:cNvPr id="113669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2133600" y="3200401"/>
            <a:ext cx="8610600" cy="26701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 lnSpcReduction="10000"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 err="1">
                <a:solidFill>
                  <a:srgbClr val="000080"/>
                </a:solidFill>
                <a:ea typeface="Microsoft YaHei"/>
              </a:rPr>
              <a:t>opcode</a:t>
            </a:r>
            <a:r>
              <a:rPr lang="en-US" sz="2600" dirty="0">
                <a:ea typeface="Microsoft YaHei"/>
              </a:rPr>
              <a:t> → type of the instruction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0000FF"/>
                </a:solidFill>
                <a:ea typeface="Microsoft YaHei"/>
              </a:rPr>
              <a:t>I</a:t>
            </a:r>
            <a:r>
              <a:rPr lang="en-US" sz="2600" dirty="0">
                <a:ea typeface="Microsoft YaHei"/>
              </a:rPr>
              <a:t> bit → 0 (second operand is a register)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 err="1">
                <a:solidFill>
                  <a:srgbClr val="DD4814"/>
                </a:solidFill>
                <a:ea typeface="Microsoft YaHei"/>
              </a:rPr>
              <a:t>dest</a:t>
            </a:r>
            <a:r>
              <a:rPr lang="en-US" sz="2600" dirty="0">
                <a:solidFill>
                  <a:srgbClr val="DD4814"/>
                </a:solidFill>
                <a:ea typeface="Microsoft YaHei"/>
              </a:rPr>
              <a:t> </a:t>
            </a:r>
            <a:r>
              <a:rPr lang="en-US" sz="2600" dirty="0" err="1">
                <a:solidFill>
                  <a:srgbClr val="DD4814"/>
                </a:solidFill>
                <a:ea typeface="Microsoft YaHei"/>
              </a:rPr>
              <a:t>reg</a:t>
            </a:r>
            <a:r>
              <a:rPr lang="en-US" sz="2600" dirty="0">
                <a:ea typeface="Microsoft YaHei"/>
              </a:rPr>
              <a:t> → </a:t>
            </a:r>
            <a:r>
              <a:rPr lang="en-US" sz="2600" dirty="0" err="1">
                <a:ea typeface="Microsoft YaHei"/>
              </a:rPr>
              <a:t>rd</a:t>
            </a:r>
            <a:endParaRPr lang="en-US" sz="2600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008000"/>
                </a:solidFill>
                <a:ea typeface="Microsoft YaHei"/>
              </a:rPr>
              <a:t>source register 1</a:t>
            </a:r>
            <a:r>
              <a:rPr lang="en-US" sz="2600" dirty="0">
                <a:ea typeface="Microsoft YaHei"/>
              </a:rPr>
              <a:t> → rs1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FF3333"/>
                </a:solidFill>
                <a:ea typeface="Microsoft YaHei"/>
              </a:rPr>
              <a:t>source register 2</a:t>
            </a:r>
            <a:r>
              <a:rPr lang="en-US" sz="2600" dirty="0">
                <a:ea typeface="Microsoft YaHei"/>
              </a:rPr>
              <a:t> → rs2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3352800" y="1295400"/>
            <a:ext cx="6159500" cy="1879600"/>
            <a:chOff x="1296" y="960"/>
            <a:chExt cx="3880" cy="1184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96" y="960"/>
              <a:ext cx="388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330" y="1307"/>
              <a:ext cx="3780" cy="238"/>
            </a:xfrm>
            <a:prstGeom prst="rect">
              <a:avLst/>
            </a:prstGeom>
            <a:solidFill>
              <a:srgbClr val="FFE6D5"/>
            </a:solidFill>
            <a:ln w="12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389" y="1345"/>
              <a:ext cx="46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Sans"/>
                </a:rPr>
                <a:t>opcode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1995" y="1313"/>
              <a:ext cx="0" cy="236"/>
            </a:xfrm>
            <a:prstGeom prst="line">
              <a:avLst/>
            </a:prstGeom>
            <a:noFill/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361" y="1806"/>
              <a:ext cx="612" cy="106"/>
            </a:xfrm>
            <a:custGeom>
              <a:avLst/>
              <a:gdLst>
                <a:gd name="T0" fmla="*/ 0 w 1236"/>
                <a:gd name="T1" fmla="*/ 8 h 212"/>
                <a:gd name="T2" fmla="*/ 30 w 1236"/>
                <a:gd name="T3" fmla="*/ 99 h 212"/>
                <a:gd name="T4" fmla="*/ 494 w 1236"/>
                <a:gd name="T5" fmla="*/ 99 h 212"/>
                <a:gd name="T6" fmla="*/ 559 w 1236"/>
                <a:gd name="T7" fmla="*/ 212 h 212"/>
                <a:gd name="T8" fmla="*/ 615 w 1236"/>
                <a:gd name="T9" fmla="*/ 115 h 212"/>
                <a:gd name="T10" fmla="*/ 1169 w 1236"/>
                <a:gd name="T11" fmla="*/ 115 h 212"/>
                <a:gd name="T12" fmla="*/ 1236 w 1236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6" h="212">
                  <a:moveTo>
                    <a:pt x="0" y="8"/>
                  </a:moveTo>
                  <a:lnTo>
                    <a:pt x="30" y="99"/>
                  </a:lnTo>
                  <a:lnTo>
                    <a:pt x="494" y="99"/>
                  </a:lnTo>
                  <a:lnTo>
                    <a:pt x="559" y="212"/>
                  </a:lnTo>
                  <a:lnTo>
                    <a:pt x="615" y="115"/>
                  </a:lnTo>
                  <a:lnTo>
                    <a:pt x="1169" y="115"/>
                  </a:lnTo>
                  <a:lnTo>
                    <a:pt x="1236" y="0"/>
                  </a:lnTo>
                </a:path>
              </a:pathLst>
            </a:custGeom>
            <a:noFill/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564" y="1940"/>
              <a:ext cx="8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Sans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325" y="1160"/>
              <a:ext cx="3764" cy="105"/>
            </a:xfrm>
            <a:custGeom>
              <a:avLst/>
              <a:gdLst>
                <a:gd name="T0" fmla="*/ 0 w 7597"/>
                <a:gd name="T1" fmla="*/ 203 h 212"/>
                <a:gd name="T2" fmla="*/ 186 w 7597"/>
                <a:gd name="T3" fmla="*/ 113 h 212"/>
                <a:gd name="T4" fmla="*/ 3293 w 7597"/>
                <a:gd name="T5" fmla="*/ 113 h 212"/>
                <a:gd name="T6" fmla="*/ 3436 w 7597"/>
                <a:gd name="T7" fmla="*/ 0 h 212"/>
                <a:gd name="T8" fmla="*/ 3524 w 7597"/>
                <a:gd name="T9" fmla="*/ 107 h 212"/>
                <a:gd name="T10" fmla="*/ 7470 w 7597"/>
                <a:gd name="T11" fmla="*/ 107 h 212"/>
                <a:gd name="T12" fmla="*/ 7597 w 7597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97" h="212">
                  <a:moveTo>
                    <a:pt x="0" y="203"/>
                  </a:moveTo>
                  <a:lnTo>
                    <a:pt x="186" y="113"/>
                  </a:lnTo>
                  <a:lnTo>
                    <a:pt x="3293" y="113"/>
                  </a:lnTo>
                  <a:lnTo>
                    <a:pt x="3436" y="0"/>
                  </a:lnTo>
                  <a:lnTo>
                    <a:pt x="3524" y="107"/>
                  </a:lnTo>
                  <a:lnTo>
                    <a:pt x="7470" y="107"/>
                  </a:lnTo>
                  <a:lnTo>
                    <a:pt x="7597" y="212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898" y="974"/>
              <a:ext cx="17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Sans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125" y="1310"/>
              <a:ext cx="0" cy="237"/>
            </a:xfrm>
            <a:prstGeom prst="line">
              <a:avLst/>
            </a:prstGeom>
            <a:noFill/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2015" y="1355"/>
              <a:ext cx="7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Sans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169" y="1362"/>
              <a:ext cx="44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Sans"/>
                </a:rPr>
                <a:t>dest reg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2684" y="1305"/>
              <a:ext cx="0" cy="237"/>
            </a:xfrm>
            <a:prstGeom prst="line">
              <a:avLst/>
            </a:prstGeom>
            <a:noFill/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724" y="1357"/>
              <a:ext cx="43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Sans"/>
                </a:rPr>
                <a:t>src reg1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208" y="1316"/>
              <a:ext cx="0" cy="236"/>
            </a:xfrm>
            <a:prstGeom prst="line">
              <a:avLst/>
            </a:prstGeom>
            <a:noFill/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3236" y="1355"/>
              <a:ext cx="43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Sans"/>
                </a:rPr>
                <a:t>src reg2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3758" y="1315"/>
              <a:ext cx="0" cy="237"/>
            </a:xfrm>
            <a:prstGeom prst="line">
              <a:avLst/>
            </a:prstGeom>
            <a:noFill/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2183" y="1799"/>
              <a:ext cx="527" cy="106"/>
            </a:xfrm>
            <a:custGeom>
              <a:avLst/>
              <a:gdLst>
                <a:gd name="T0" fmla="*/ 0 w 1064"/>
                <a:gd name="T1" fmla="*/ 8 h 212"/>
                <a:gd name="T2" fmla="*/ 26 w 1064"/>
                <a:gd name="T3" fmla="*/ 99 h 212"/>
                <a:gd name="T4" fmla="*/ 425 w 1064"/>
                <a:gd name="T5" fmla="*/ 99 h 212"/>
                <a:gd name="T6" fmla="*/ 481 w 1064"/>
                <a:gd name="T7" fmla="*/ 212 h 212"/>
                <a:gd name="T8" fmla="*/ 529 w 1064"/>
                <a:gd name="T9" fmla="*/ 115 h 212"/>
                <a:gd name="T10" fmla="*/ 1007 w 1064"/>
                <a:gd name="T11" fmla="*/ 115 h 212"/>
                <a:gd name="T12" fmla="*/ 1064 w 1064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212">
                  <a:moveTo>
                    <a:pt x="0" y="8"/>
                  </a:moveTo>
                  <a:lnTo>
                    <a:pt x="26" y="99"/>
                  </a:lnTo>
                  <a:lnTo>
                    <a:pt x="425" y="99"/>
                  </a:lnTo>
                  <a:lnTo>
                    <a:pt x="481" y="212"/>
                  </a:lnTo>
                  <a:lnTo>
                    <a:pt x="529" y="115"/>
                  </a:lnTo>
                  <a:lnTo>
                    <a:pt x="1007" y="115"/>
                  </a:lnTo>
                  <a:lnTo>
                    <a:pt x="1064" y="0"/>
                  </a:lnTo>
                </a:path>
              </a:pathLst>
            </a:cu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358" y="1942"/>
              <a:ext cx="7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2730" y="1799"/>
              <a:ext cx="498" cy="105"/>
            </a:xfrm>
            <a:custGeom>
              <a:avLst/>
              <a:gdLst>
                <a:gd name="T0" fmla="*/ 0 w 1004"/>
                <a:gd name="T1" fmla="*/ 8 h 211"/>
                <a:gd name="T2" fmla="*/ 25 w 1004"/>
                <a:gd name="T3" fmla="*/ 99 h 211"/>
                <a:gd name="T4" fmla="*/ 401 w 1004"/>
                <a:gd name="T5" fmla="*/ 99 h 211"/>
                <a:gd name="T6" fmla="*/ 454 w 1004"/>
                <a:gd name="T7" fmla="*/ 211 h 211"/>
                <a:gd name="T8" fmla="*/ 500 w 1004"/>
                <a:gd name="T9" fmla="*/ 114 h 211"/>
                <a:gd name="T10" fmla="*/ 950 w 1004"/>
                <a:gd name="T11" fmla="*/ 114 h 211"/>
                <a:gd name="T12" fmla="*/ 1004 w 1004"/>
                <a:gd name="T1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4" h="211">
                  <a:moveTo>
                    <a:pt x="0" y="8"/>
                  </a:moveTo>
                  <a:lnTo>
                    <a:pt x="25" y="99"/>
                  </a:lnTo>
                  <a:lnTo>
                    <a:pt x="401" y="99"/>
                  </a:lnTo>
                  <a:lnTo>
                    <a:pt x="454" y="211"/>
                  </a:lnTo>
                  <a:lnTo>
                    <a:pt x="500" y="114"/>
                  </a:lnTo>
                  <a:lnTo>
                    <a:pt x="950" y="114"/>
                  </a:lnTo>
                  <a:lnTo>
                    <a:pt x="1004" y="0"/>
                  </a:lnTo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2895" y="1947"/>
              <a:ext cx="7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3245" y="1793"/>
              <a:ext cx="497" cy="106"/>
            </a:xfrm>
            <a:custGeom>
              <a:avLst/>
              <a:gdLst>
                <a:gd name="T0" fmla="*/ 0 w 1004"/>
                <a:gd name="T1" fmla="*/ 9 h 212"/>
                <a:gd name="T2" fmla="*/ 24 w 1004"/>
                <a:gd name="T3" fmla="*/ 99 h 212"/>
                <a:gd name="T4" fmla="*/ 401 w 1004"/>
                <a:gd name="T5" fmla="*/ 99 h 212"/>
                <a:gd name="T6" fmla="*/ 454 w 1004"/>
                <a:gd name="T7" fmla="*/ 212 h 212"/>
                <a:gd name="T8" fmla="*/ 499 w 1004"/>
                <a:gd name="T9" fmla="*/ 115 h 212"/>
                <a:gd name="T10" fmla="*/ 950 w 1004"/>
                <a:gd name="T11" fmla="*/ 115 h 212"/>
                <a:gd name="T12" fmla="*/ 1004 w 1004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4" h="212">
                  <a:moveTo>
                    <a:pt x="0" y="9"/>
                  </a:moveTo>
                  <a:lnTo>
                    <a:pt x="24" y="99"/>
                  </a:lnTo>
                  <a:lnTo>
                    <a:pt x="401" y="99"/>
                  </a:lnTo>
                  <a:lnTo>
                    <a:pt x="454" y="212"/>
                  </a:lnTo>
                  <a:lnTo>
                    <a:pt x="499" y="115"/>
                  </a:lnTo>
                  <a:lnTo>
                    <a:pt x="950" y="115"/>
                  </a:lnTo>
                  <a:lnTo>
                    <a:pt x="1004" y="0"/>
                  </a:lnTo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409" y="1942"/>
              <a:ext cx="7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1396" y="1610"/>
              <a:ext cx="484" cy="161"/>
            </a:xfrm>
            <a:prstGeom prst="rect">
              <a:avLst/>
            </a:prstGeom>
            <a:solidFill>
              <a:srgbClr val="AFE9C6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533" y="1597"/>
              <a:ext cx="16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Sans"/>
                </a:rPr>
                <a:t>op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2003" y="1605"/>
              <a:ext cx="109" cy="171"/>
            </a:xfrm>
            <a:prstGeom prst="rect">
              <a:avLst/>
            </a:prstGeom>
            <a:solidFill>
              <a:srgbClr val="AFE9C6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64" name="Rectangle 29"/>
            <p:cNvSpPr>
              <a:spLocks noChangeArrowheads="1"/>
            </p:cNvSpPr>
            <p:nvPr/>
          </p:nvSpPr>
          <p:spPr bwMode="auto">
            <a:xfrm>
              <a:off x="2039" y="1622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Sans"/>
                </a:rPr>
                <a:t>I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665" name="Freeform 30"/>
            <p:cNvSpPr>
              <a:spLocks/>
            </p:cNvSpPr>
            <p:nvPr/>
          </p:nvSpPr>
          <p:spPr bwMode="auto">
            <a:xfrm>
              <a:off x="1984" y="1792"/>
              <a:ext cx="188" cy="106"/>
            </a:xfrm>
            <a:custGeom>
              <a:avLst/>
              <a:gdLst>
                <a:gd name="T0" fmla="*/ 0 w 381"/>
                <a:gd name="T1" fmla="*/ 8 h 212"/>
                <a:gd name="T2" fmla="*/ 9 w 381"/>
                <a:gd name="T3" fmla="*/ 99 h 212"/>
                <a:gd name="T4" fmla="*/ 112 w 381"/>
                <a:gd name="T5" fmla="*/ 99 h 212"/>
                <a:gd name="T6" fmla="*/ 173 w 381"/>
                <a:gd name="T7" fmla="*/ 212 h 212"/>
                <a:gd name="T8" fmla="*/ 230 w 381"/>
                <a:gd name="T9" fmla="*/ 105 h 212"/>
                <a:gd name="T10" fmla="*/ 361 w 381"/>
                <a:gd name="T11" fmla="*/ 115 h 212"/>
                <a:gd name="T12" fmla="*/ 381 w 381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212">
                  <a:moveTo>
                    <a:pt x="0" y="8"/>
                  </a:moveTo>
                  <a:lnTo>
                    <a:pt x="9" y="99"/>
                  </a:lnTo>
                  <a:lnTo>
                    <a:pt x="112" y="99"/>
                  </a:lnTo>
                  <a:lnTo>
                    <a:pt x="173" y="212"/>
                  </a:lnTo>
                  <a:lnTo>
                    <a:pt x="230" y="105"/>
                  </a:lnTo>
                  <a:lnTo>
                    <a:pt x="361" y="115"/>
                  </a:lnTo>
                  <a:lnTo>
                    <a:pt x="381" y="0"/>
                  </a:lnTo>
                </a:path>
              </a:pathLst>
            </a:custGeom>
            <a:noFill/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66" name="Rectangle 31"/>
            <p:cNvSpPr>
              <a:spLocks noChangeArrowheads="1"/>
            </p:cNvSpPr>
            <p:nvPr/>
          </p:nvSpPr>
          <p:spPr bwMode="auto">
            <a:xfrm>
              <a:off x="1990" y="1923"/>
              <a:ext cx="8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667" name="Rectangle 32"/>
            <p:cNvSpPr>
              <a:spLocks noChangeArrowheads="1"/>
            </p:cNvSpPr>
            <p:nvPr/>
          </p:nvSpPr>
          <p:spPr bwMode="auto">
            <a:xfrm>
              <a:off x="2197" y="1605"/>
              <a:ext cx="485" cy="161"/>
            </a:xfrm>
            <a:prstGeom prst="rect">
              <a:avLst/>
            </a:prstGeom>
            <a:solidFill>
              <a:srgbClr val="AFE9C6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68" name="Rectangle 33"/>
            <p:cNvSpPr>
              <a:spLocks noChangeArrowheads="1"/>
            </p:cNvSpPr>
            <p:nvPr/>
          </p:nvSpPr>
          <p:spPr bwMode="auto">
            <a:xfrm>
              <a:off x="2330" y="1612"/>
              <a:ext cx="13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Sans"/>
                </a:rPr>
                <a:t>rd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670" name="Rectangle 34"/>
            <p:cNvSpPr>
              <a:spLocks noChangeArrowheads="1"/>
            </p:cNvSpPr>
            <p:nvPr/>
          </p:nvSpPr>
          <p:spPr bwMode="auto">
            <a:xfrm>
              <a:off x="2727" y="1605"/>
              <a:ext cx="484" cy="161"/>
            </a:xfrm>
            <a:prstGeom prst="rect">
              <a:avLst/>
            </a:prstGeom>
            <a:solidFill>
              <a:srgbClr val="AFE9C6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71" name="Rectangle 35"/>
            <p:cNvSpPr>
              <a:spLocks noChangeArrowheads="1"/>
            </p:cNvSpPr>
            <p:nvPr/>
          </p:nvSpPr>
          <p:spPr bwMode="auto">
            <a:xfrm>
              <a:off x="2859" y="1612"/>
              <a:ext cx="18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Sans"/>
                </a:rPr>
                <a:t>rs1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673" name="Rectangle 36"/>
            <p:cNvSpPr>
              <a:spLocks noChangeArrowheads="1"/>
            </p:cNvSpPr>
            <p:nvPr/>
          </p:nvSpPr>
          <p:spPr bwMode="auto">
            <a:xfrm>
              <a:off x="3256" y="1600"/>
              <a:ext cx="485" cy="161"/>
            </a:xfrm>
            <a:prstGeom prst="rect">
              <a:avLst/>
            </a:prstGeom>
            <a:solidFill>
              <a:srgbClr val="AFE9C6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74" name="Rectangle 37"/>
            <p:cNvSpPr>
              <a:spLocks noChangeArrowheads="1"/>
            </p:cNvSpPr>
            <p:nvPr/>
          </p:nvSpPr>
          <p:spPr bwMode="auto">
            <a:xfrm>
              <a:off x="3389" y="1607"/>
              <a:ext cx="18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Sans"/>
                </a:rPr>
                <a:t>rs2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2F24297C-69FB-4C30-BE8A-125E1EBB808F}" type="slidenum">
              <a:rPr/>
              <a:pPr>
                <a:defRPr/>
              </a:pPr>
              <a:t>89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schemeClr val="tx1"/>
                </a:solidFill>
              </a:rPr>
              <a:t>Immediate</a:t>
            </a:r>
            <a:r>
              <a:rPr lang="fr-FR" dirty="0">
                <a:solidFill>
                  <a:schemeClr val="tx1"/>
                </a:solidFill>
              </a:rPr>
              <a:t> Format</a:t>
            </a:r>
          </a:p>
        </p:txBody>
      </p:sp>
      <p:sp>
        <p:nvSpPr>
          <p:cNvPr id="114693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2133600" y="3143250"/>
            <a:ext cx="8610600" cy="30289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 lnSpcReduction="10000"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 err="1">
                <a:solidFill>
                  <a:srgbClr val="000080"/>
                </a:solidFill>
                <a:ea typeface="Microsoft YaHei"/>
              </a:rPr>
              <a:t>opcode</a:t>
            </a:r>
            <a:r>
              <a:rPr lang="en-US" sz="2400" dirty="0">
                <a:ea typeface="Microsoft YaHei"/>
              </a:rPr>
              <a:t> → type of the instruction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>
                <a:solidFill>
                  <a:srgbClr val="0000FF"/>
                </a:solidFill>
                <a:ea typeface="Microsoft YaHei"/>
              </a:rPr>
              <a:t>I</a:t>
            </a:r>
            <a:r>
              <a:rPr lang="en-US" sz="2400" dirty="0">
                <a:ea typeface="Microsoft YaHei"/>
              </a:rPr>
              <a:t> bit → 1 (second operand is an immediate)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 err="1">
                <a:solidFill>
                  <a:srgbClr val="DD4814"/>
                </a:solidFill>
                <a:ea typeface="Microsoft YaHei"/>
              </a:rPr>
              <a:t>dest</a:t>
            </a:r>
            <a:r>
              <a:rPr lang="en-US" sz="2400" dirty="0">
                <a:solidFill>
                  <a:srgbClr val="DD4814"/>
                </a:solidFill>
                <a:ea typeface="Microsoft YaHei"/>
              </a:rPr>
              <a:t> </a:t>
            </a:r>
            <a:r>
              <a:rPr lang="en-US" sz="2400" dirty="0" err="1">
                <a:solidFill>
                  <a:srgbClr val="DD4814"/>
                </a:solidFill>
                <a:ea typeface="Microsoft YaHei"/>
              </a:rPr>
              <a:t>reg</a:t>
            </a:r>
            <a:r>
              <a:rPr lang="en-US" sz="2400" dirty="0">
                <a:ea typeface="Microsoft YaHei"/>
              </a:rPr>
              <a:t> → </a:t>
            </a:r>
            <a:r>
              <a:rPr lang="en-US" sz="2400" dirty="0" err="1">
                <a:ea typeface="Microsoft YaHei"/>
              </a:rPr>
              <a:t>rd</a:t>
            </a:r>
            <a:endParaRPr lang="en-US" sz="2400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>
                <a:solidFill>
                  <a:srgbClr val="008000"/>
                </a:solidFill>
                <a:ea typeface="Microsoft YaHei"/>
              </a:rPr>
              <a:t>source register 1</a:t>
            </a:r>
            <a:r>
              <a:rPr lang="en-US" sz="2400" dirty="0">
                <a:ea typeface="Microsoft YaHei"/>
              </a:rPr>
              <a:t> → rs1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>
                <a:solidFill>
                  <a:srgbClr val="FF3333"/>
                </a:solidFill>
                <a:ea typeface="Microsoft YaHei"/>
              </a:rPr>
              <a:t>Immediate </a:t>
            </a:r>
            <a:r>
              <a:rPr lang="en-US" sz="2400" dirty="0">
                <a:ea typeface="Microsoft YaHei"/>
              </a:rPr>
              <a:t>→ </a:t>
            </a:r>
            <a:r>
              <a:rPr lang="en-US" sz="2400" dirty="0" err="1">
                <a:ea typeface="Microsoft YaHei"/>
              </a:rPr>
              <a:t>imm</a:t>
            </a:r>
            <a:endParaRPr lang="en-US" sz="2400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>
                <a:solidFill>
                  <a:srgbClr val="94BD5E"/>
                </a:solidFill>
                <a:ea typeface="Microsoft YaHei"/>
              </a:rPr>
              <a:t>modifier</a:t>
            </a:r>
            <a:r>
              <a:rPr lang="en-US" sz="2400" dirty="0">
                <a:ea typeface="Microsoft YaHei"/>
              </a:rPr>
              <a:t> bits → 00 (</a:t>
            </a:r>
            <a:r>
              <a:rPr lang="en-US" sz="2400" dirty="0">
                <a:solidFill>
                  <a:srgbClr val="008000"/>
                </a:solidFill>
                <a:ea typeface="Microsoft YaHei"/>
              </a:rPr>
              <a:t>default</a:t>
            </a:r>
            <a:r>
              <a:rPr lang="en-US" sz="2400" dirty="0">
                <a:ea typeface="Microsoft YaHei"/>
              </a:rPr>
              <a:t>), 01 (</a:t>
            </a:r>
            <a:r>
              <a:rPr lang="en-US" sz="2400" dirty="0">
                <a:solidFill>
                  <a:srgbClr val="0000FF"/>
                </a:solidFill>
                <a:ea typeface="Microsoft YaHei"/>
              </a:rPr>
              <a:t>u</a:t>
            </a:r>
            <a:r>
              <a:rPr lang="en-US" sz="2400" dirty="0">
                <a:ea typeface="Microsoft YaHei"/>
              </a:rPr>
              <a:t>), 10 (</a:t>
            </a:r>
            <a:r>
              <a:rPr lang="en-US" sz="2400" dirty="0">
                <a:solidFill>
                  <a:srgbClr val="FF0000"/>
                </a:solidFill>
                <a:ea typeface="Microsoft YaHei"/>
              </a:rPr>
              <a:t>h</a:t>
            </a:r>
            <a:r>
              <a:rPr lang="en-US" sz="2400" dirty="0">
                <a:ea typeface="Microsoft YaHei"/>
              </a:rPr>
              <a:t>)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3352801" y="1274763"/>
            <a:ext cx="5903913" cy="1808163"/>
            <a:chOff x="1440" y="864"/>
            <a:chExt cx="3719" cy="113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40" y="864"/>
              <a:ext cx="3719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482" y="1211"/>
              <a:ext cx="3623" cy="228"/>
            </a:xfrm>
            <a:prstGeom prst="rect">
              <a:avLst/>
            </a:prstGeom>
            <a:solidFill>
              <a:srgbClr val="FFE6D5"/>
            </a:solidFill>
            <a:ln w="12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538" y="1247"/>
              <a:ext cx="4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ans"/>
                </a:rPr>
                <a:t>opcode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120" y="1217"/>
              <a:ext cx="0" cy="226"/>
            </a:xfrm>
            <a:prstGeom prst="line">
              <a:avLst/>
            </a:pr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477" y="1070"/>
              <a:ext cx="3608" cy="101"/>
            </a:xfrm>
            <a:custGeom>
              <a:avLst/>
              <a:gdLst>
                <a:gd name="T0" fmla="*/ 0 w 7597"/>
                <a:gd name="T1" fmla="*/ 204 h 212"/>
                <a:gd name="T2" fmla="*/ 186 w 7597"/>
                <a:gd name="T3" fmla="*/ 113 h 212"/>
                <a:gd name="T4" fmla="*/ 3293 w 7597"/>
                <a:gd name="T5" fmla="*/ 113 h 212"/>
                <a:gd name="T6" fmla="*/ 3436 w 7597"/>
                <a:gd name="T7" fmla="*/ 0 h 212"/>
                <a:gd name="T8" fmla="*/ 3524 w 7597"/>
                <a:gd name="T9" fmla="*/ 107 h 212"/>
                <a:gd name="T10" fmla="*/ 7470 w 7597"/>
                <a:gd name="T11" fmla="*/ 107 h 212"/>
                <a:gd name="T12" fmla="*/ 7597 w 7597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97" h="212">
                  <a:moveTo>
                    <a:pt x="0" y="204"/>
                  </a:moveTo>
                  <a:lnTo>
                    <a:pt x="186" y="113"/>
                  </a:lnTo>
                  <a:lnTo>
                    <a:pt x="3293" y="113"/>
                  </a:lnTo>
                  <a:lnTo>
                    <a:pt x="3436" y="0"/>
                  </a:lnTo>
                  <a:lnTo>
                    <a:pt x="3524" y="107"/>
                  </a:lnTo>
                  <a:lnTo>
                    <a:pt x="7470" y="107"/>
                  </a:lnTo>
                  <a:lnTo>
                    <a:pt x="7597" y="212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985" y="892"/>
              <a:ext cx="16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Sans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2244" y="1215"/>
              <a:ext cx="0" cy="226"/>
            </a:xfrm>
            <a:prstGeom prst="line">
              <a:avLst/>
            </a:pr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139" y="1258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287" y="1264"/>
              <a:ext cx="42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Sans"/>
                </a:rPr>
                <a:t>dest reg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2780" y="1210"/>
              <a:ext cx="0" cy="226"/>
            </a:xfrm>
            <a:prstGeom prst="line">
              <a:avLst/>
            </a:pr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819" y="1260"/>
              <a:ext cx="41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Sans"/>
                </a:rPr>
                <a:t>src reg1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3283" y="1219"/>
              <a:ext cx="0" cy="226"/>
            </a:xfrm>
            <a:prstGeom prst="line">
              <a:avLst/>
            </a:pr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812" y="1271"/>
              <a:ext cx="56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Sans"/>
                </a:rPr>
                <a:t>immediate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3327" y="1668"/>
              <a:ext cx="1788" cy="102"/>
            </a:xfrm>
            <a:custGeom>
              <a:avLst/>
              <a:gdLst>
                <a:gd name="T0" fmla="*/ 0 w 3766"/>
                <a:gd name="T1" fmla="*/ 9 h 212"/>
                <a:gd name="T2" fmla="*/ 93 w 3766"/>
                <a:gd name="T3" fmla="*/ 99 h 212"/>
                <a:gd name="T4" fmla="*/ 1616 w 3766"/>
                <a:gd name="T5" fmla="*/ 99 h 212"/>
                <a:gd name="T6" fmla="*/ 1704 w 3766"/>
                <a:gd name="T7" fmla="*/ 212 h 212"/>
                <a:gd name="T8" fmla="*/ 1773 w 3766"/>
                <a:gd name="T9" fmla="*/ 115 h 212"/>
                <a:gd name="T10" fmla="*/ 3564 w 3766"/>
                <a:gd name="T11" fmla="*/ 115 h 212"/>
                <a:gd name="T12" fmla="*/ 3766 w 3766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6" h="212">
                  <a:moveTo>
                    <a:pt x="0" y="9"/>
                  </a:moveTo>
                  <a:lnTo>
                    <a:pt x="93" y="99"/>
                  </a:lnTo>
                  <a:lnTo>
                    <a:pt x="1616" y="99"/>
                  </a:lnTo>
                  <a:lnTo>
                    <a:pt x="1704" y="212"/>
                  </a:lnTo>
                  <a:lnTo>
                    <a:pt x="1773" y="115"/>
                  </a:lnTo>
                  <a:lnTo>
                    <a:pt x="3564" y="115"/>
                  </a:lnTo>
                  <a:lnTo>
                    <a:pt x="3766" y="0"/>
                  </a:lnTo>
                </a:path>
              </a:pathLst>
            </a:cu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4246" y="1757"/>
              <a:ext cx="1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ans"/>
                </a:rPr>
                <a:t>18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513" y="1680"/>
              <a:ext cx="586" cy="102"/>
            </a:xfrm>
            <a:custGeom>
              <a:avLst/>
              <a:gdLst>
                <a:gd name="T0" fmla="*/ 0 w 1235"/>
                <a:gd name="T1" fmla="*/ 8 h 212"/>
                <a:gd name="T2" fmla="*/ 30 w 1235"/>
                <a:gd name="T3" fmla="*/ 99 h 212"/>
                <a:gd name="T4" fmla="*/ 494 w 1235"/>
                <a:gd name="T5" fmla="*/ 99 h 212"/>
                <a:gd name="T6" fmla="*/ 559 w 1235"/>
                <a:gd name="T7" fmla="*/ 212 h 212"/>
                <a:gd name="T8" fmla="*/ 614 w 1235"/>
                <a:gd name="T9" fmla="*/ 115 h 212"/>
                <a:gd name="T10" fmla="*/ 1169 w 1235"/>
                <a:gd name="T11" fmla="*/ 115 h 212"/>
                <a:gd name="T12" fmla="*/ 1235 w 1235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5" h="212">
                  <a:moveTo>
                    <a:pt x="0" y="8"/>
                  </a:moveTo>
                  <a:lnTo>
                    <a:pt x="30" y="99"/>
                  </a:lnTo>
                  <a:lnTo>
                    <a:pt x="494" y="99"/>
                  </a:lnTo>
                  <a:lnTo>
                    <a:pt x="559" y="212"/>
                  </a:lnTo>
                  <a:lnTo>
                    <a:pt x="614" y="115"/>
                  </a:lnTo>
                  <a:lnTo>
                    <a:pt x="1169" y="115"/>
                  </a:lnTo>
                  <a:lnTo>
                    <a:pt x="1235" y="0"/>
                  </a:lnTo>
                </a:path>
              </a:pathLst>
            </a:cu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707" y="1809"/>
              <a:ext cx="8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Sans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2301" y="1674"/>
              <a:ext cx="505" cy="101"/>
            </a:xfrm>
            <a:custGeom>
              <a:avLst/>
              <a:gdLst>
                <a:gd name="T0" fmla="*/ 0 w 1064"/>
                <a:gd name="T1" fmla="*/ 8 h 212"/>
                <a:gd name="T2" fmla="*/ 26 w 1064"/>
                <a:gd name="T3" fmla="*/ 99 h 212"/>
                <a:gd name="T4" fmla="*/ 425 w 1064"/>
                <a:gd name="T5" fmla="*/ 99 h 212"/>
                <a:gd name="T6" fmla="*/ 481 w 1064"/>
                <a:gd name="T7" fmla="*/ 212 h 212"/>
                <a:gd name="T8" fmla="*/ 529 w 1064"/>
                <a:gd name="T9" fmla="*/ 115 h 212"/>
                <a:gd name="T10" fmla="*/ 1007 w 1064"/>
                <a:gd name="T11" fmla="*/ 115 h 212"/>
                <a:gd name="T12" fmla="*/ 1064 w 1064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212">
                  <a:moveTo>
                    <a:pt x="0" y="8"/>
                  </a:moveTo>
                  <a:lnTo>
                    <a:pt x="26" y="99"/>
                  </a:lnTo>
                  <a:lnTo>
                    <a:pt x="425" y="99"/>
                  </a:lnTo>
                  <a:lnTo>
                    <a:pt x="481" y="212"/>
                  </a:lnTo>
                  <a:lnTo>
                    <a:pt x="529" y="115"/>
                  </a:lnTo>
                  <a:lnTo>
                    <a:pt x="1007" y="115"/>
                  </a:lnTo>
                  <a:lnTo>
                    <a:pt x="1064" y="0"/>
                  </a:lnTo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468" y="1812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2825" y="1674"/>
              <a:ext cx="477" cy="100"/>
            </a:xfrm>
            <a:custGeom>
              <a:avLst/>
              <a:gdLst>
                <a:gd name="T0" fmla="*/ 0 w 1004"/>
                <a:gd name="T1" fmla="*/ 8 h 211"/>
                <a:gd name="T2" fmla="*/ 24 w 1004"/>
                <a:gd name="T3" fmla="*/ 99 h 211"/>
                <a:gd name="T4" fmla="*/ 401 w 1004"/>
                <a:gd name="T5" fmla="*/ 99 h 211"/>
                <a:gd name="T6" fmla="*/ 454 w 1004"/>
                <a:gd name="T7" fmla="*/ 211 h 211"/>
                <a:gd name="T8" fmla="*/ 499 w 1004"/>
                <a:gd name="T9" fmla="*/ 114 h 211"/>
                <a:gd name="T10" fmla="*/ 950 w 1004"/>
                <a:gd name="T11" fmla="*/ 114 h 211"/>
                <a:gd name="T12" fmla="*/ 1004 w 1004"/>
                <a:gd name="T1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4" h="211">
                  <a:moveTo>
                    <a:pt x="0" y="8"/>
                  </a:moveTo>
                  <a:lnTo>
                    <a:pt x="24" y="99"/>
                  </a:lnTo>
                  <a:lnTo>
                    <a:pt x="401" y="99"/>
                  </a:lnTo>
                  <a:lnTo>
                    <a:pt x="454" y="211"/>
                  </a:lnTo>
                  <a:lnTo>
                    <a:pt x="499" y="114"/>
                  </a:lnTo>
                  <a:lnTo>
                    <a:pt x="950" y="114"/>
                  </a:lnTo>
                  <a:lnTo>
                    <a:pt x="1004" y="0"/>
                  </a:lnTo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983" y="1815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546" y="1492"/>
              <a:ext cx="464" cy="155"/>
            </a:xfrm>
            <a:prstGeom prst="rect">
              <a:avLst/>
            </a:prstGeom>
            <a:solidFill>
              <a:srgbClr val="AFE9C6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1678" y="1480"/>
              <a:ext cx="15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ans"/>
                </a:rPr>
                <a:t>op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2128" y="1488"/>
              <a:ext cx="105" cy="164"/>
            </a:xfrm>
            <a:prstGeom prst="rect">
              <a:avLst/>
            </a:prstGeom>
            <a:solidFill>
              <a:srgbClr val="AFE9C6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2163" y="1504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ans"/>
                </a:rPr>
                <a:t>I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4688" name="Freeform 29"/>
            <p:cNvSpPr>
              <a:spLocks/>
            </p:cNvSpPr>
            <p:nvPr/>
          </p:nvSpPr>
          <p:spPr bwMode="auto">
            <a:xfrm>
              <a:off x="2110" y="1667"/>
              <a:ext cx="181" cy="102"/>
            </a:xfrm>
            <a:custGeom>
              <a:avLst/>
              <a:gdLst>
                <a:gd name="T0" fmla="*/ 0 w 381"/>
                <a:gd name="T1" fmla="*/ 9 h 212"/>
                <a:gd name="T2" fmla="*/ 9 w 381"/>
                <a:gd name="T3" fmla="*/ 99 h 212"/>
                <a:gd name="T4" fmla="*/ 112 w 381"/>
                <a:gd name="T5" fmla="*/ 99 h 212"/>
                <a:gd name="T6" fmla="*/ 172 w 381"/>
                <a:gd name="T7" fmla="*/ 212 h 212"/>
                <a:gd name="T8" fmla="*/ 230 w 381"/>
                <a:gd name="T9" fmla="*/ 105 h 212"/>
                <a:gd name="T10" fmla="*/ 361 w 381"/>
                <a:gd name="T11" fmla="*/ 115 h 212"/>
                <a:gd name="T12" fmla="*/ 381 w 381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1" h="212">
                  <a:moveTo>
                    <a:pt x="0" y="9"/>
                  </a:moveTo>
                  <a:lnTo>
                    <a:pt x="9" y="99"/>
                  </a:lnTo>
                  <a:lnTo>
                    <a:pt x="112" y="99"/>
                  </a:lnTo>
                  <a:lnTo>
                    <a:pt x="172" y="212"/>
                  </a:lnTo>
                  <a:lnTo>
                    <a:pt x="230" y="105"/>
                  </a:lnTo>
                  <a:lnTo>
                    <a:pt x="361" y="115"/>
                  </a:lnTo>
                  <a:lnTo>
                    <a:pt x="381" y="0"/>
                  </a:lnTo>
                </a:path>
              </a:pathLst>
            </a:cu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89" name="Rectangle 30"/>
            <p:cNvSpPr>
              <a:spLocks noChangeArrowheads="1"/>
            </p:cNvSpPr>
            <p:nvPr/>
          </p:nvSpPr>
          <p:spPr bwMode="auto">
            <a:xfrm>
              <a:off x="2115" y="1794"/>
              <a:ext cx="8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4690" name="Rectangle 31"/>
            <p:cNvSpPr>
              <a:spLocks noChangeArrowheads="1"/>
            </p:cNvSpPr>
            <p:nvPr/>
          </p:nvSpPr>
          <p:spPr bwMode="auto">
            <a:xfrm>
              <a:off x="2314" y="1488"/>
              <a:ext cx="465" cy="154"/>
            </a:xfrm>
            <a:prstGeom prst="rect">
              <a:avLst/>
            </a:prstGeom>
            <a:solidFill>
              <a:srgbClr val="AFE9C6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91" name="Rectangle 32"/>
            <p:cNvSpPr>
              <a:spLocks noChangeArrowheads="1"/>
            </p:cNvSpPr>
            <p:nvPr/>
          </p:nvSpPr>
          <p:spPr bwMode="auto">
            <a:xfrm>
              <a:off x="2441" y="1495"/>
              <a:ext cx="12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ans"/>
                </a:rPr>
                <a:t>rd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4692" name="Rectangle 33"/>
            <p:cNvSpPr>
              <a:spLocks noChangeArrowheads="1"/>
            </p:cNvSpPr>
            <p:nvPr/>
          </p:nvSpPr>
          <p:spPr bwMode="auto">
            <a:xfrm>
              <a:off x="2821" y="1488"/>
              <a:ext cx="465" cy="154"/>
            </a:xfrm>
            <a:prstGeom prst="rect">
              <a:avLst/>
            </a:prstGeom>
            <a:solidFill>
              <a:srgbClr val="AFE9C6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95" name="Rectangle 34"/>
            <p:cNvSpPr>
              <a:spLocks noChangeArrowheads="1"/>
            </p:cNvSpPr>
            <p:nvPr/>
          </p:nvSpPr>
          <p:spPr bwMode="auto">
            <a:xfrm>
              <a:off x="2949" y="1495"/>
              <a:ext cx="1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ans"/>
                </a:rPr>
                <a:t>rs1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4696" name="Rectangle 35"/>
            <p:cNvSpPr>
              <a:spLocks noChangeArrowheads="1"/>
            </p:cNvSpPr>
            <p:nvPr/>
          </p:nvSpPr>
          <p:spPr bwMode="auto">
            <a:xfrm>
              <a:off x="3951" y="1482"/>
              <a:ext cx="464" cy="154"/>
            </a:xfrm>
            <a:prstGeom prst="rect">
              <a:avLst/>
            </a:prstGeom>
            <a:solidFill>
              <a:srgbClr val="AFE9C6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97" name="Rectangle 36"/>
            <p:cNvSpPr>
              <a:spLocks noChangeArrowheads="1"/>
            </p:cNvSpPr>
            <p:nvPr/>
          </p:nvSpPr>
          <p:spPr bwMode="auto">
            <a:xfrm>
              <a:off x="4034" y="1489"/>
              <a:ext cx="26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ans"/>
                </a:rPr>
                <a:t>imm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4698" name="Rectangle 37"/>
            <p:cNvSpPr>
              <a:spLocks noChangeArrowheads="1"/>
            </p:cNvSpPr>
            <p:nvPr/>
          </p:nvSpPr>
          <p:spPr bwMode="auto">
            <a:xfrm>
              <a:off x="3286" y="1210"/>
              <a:ext cx="99" cy="221"/>
            </a:xfrm>
            <a:prstGeom prst="rect">
              <a:avLst/>
            </a:prstGeom>
            <a:noFill/>
            <a:ln w="10" cap="flat">
              <a:solidFill>
                <a:srgbClr val="2816F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99" name="Rectangle 38"/>
            <p:cNvSpPr>
              <a:spLocks noChangeArrowheads="1"/>
            </p:cNvSpPr>
            <p:nvPr/>
          </p:nvSpPr>
          <p:spPr bwMode="auto">
            <a:xfrm>
              <a:off x="3387" y="1208"/>
              <a:ext cx="98" cy="220"/>
            </a:xfrm>
            <a:prstGeom prst="rect">
              <a:avLst/>
            </a:prstGeom>
            <a:noFill/>
            <a:ln w="10" cap="flat">
              <a:solidFill>
                <a:srgbClr val="2816F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00" name="Freeform 39"/>
            <p:cNvSpPr>
              <a:spLocks/>
            </p:cNvSpPr>
            <p:nvPr/>
          </p:nvSpPr>
          <p:spPr bwMode="auto">
            <a:xfrm>
              <a:off x="3303" y="1456"/>
              <a:ext cx="208" cy="101"/>
            </a:xfrm>
            <a:custGeom>
              <a:avLst/>
              <a:gdLst>
                <a:gd name="T0" fmla="*/ 0 w 439"/>
                <a:gd name="T1" fmla="*/ 8 h 211"/>
                <a:gd name="T2" fmla="*/ 11 w 439"/>
                <a:gd name="T3" fmla="*/ 99 h 211"/>
                <a:gd name="T4" fmla="*/ 115 w 439"/>
                <a:gd name="T5" fmla="*/ 99 h 211"/>
                <a:gd name="T6" fmla="*/ 198 w 439"/>
                <a:gd name="T7" fmla="*/ 211 h 211"/>
                <a:gd name="T8" fmla="*/ 279 w 439"/>
                <a:gd name="T9" fmla="*/ 115 h 211"/>
                <a:gd name="T10" fmla="*/ 415 w 439"/>
                <a:gd name="T11" fmla="*/ 115 h 211"/>
                <a:gd name="T12" fmla="*/ 439 w 439"/>
                <a:gd name="T1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9" h="211">
                  <a:moveTo>
                    <a:pt x="0" y="8"/>
                  </a:moveTo>
                  <a:lnTo>
                    <a:pt x="11" y="99"/>
                  </a:lnTo>
                  <a:lnTo>
                    <a:pt x="115" y="99"/>
                  </a:lnTo>
                  <a:lnTo>
                    <a:pt x="198" y="211"/>
                  </a:lnTo>
                  <a:lnTo>
                    <a:pt x="279" y="115"/>
                  </a:lnTo>
                  <a:lnTo>
                    <a:pt x="415" y="115"/>
                  </a:lnTo>
                  <a:lnTo>
                    <a:pt x="439" y="0"/>
                  </a:lnTo>
                </a:path>
              </a:pathLst>
            </a:cu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01" name="Rectangle 40"/>
            <p:cNvSpPr>
              <a:spLocks noChangeArrowheads="1"/>
            </p:cNvSpPr>
            <p:nvPr/>
          </p:nvSpPr>
          <p:spPr bwMode="auto">
            <a:xfrm>
              <a:off x="3360" y="1555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ans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4702" name="Rectangle 41"/>
            <p:cNvSpPr>
              <a:spLocks noChangeArrowheads="1"/>
            </p:cNvSpPr>
            <p:nvPr/>
          </p:nvSpPr>
          <p:spPr bwMode="auto">
            <a:xfrm>
              <a:off x="3172" y="1778"/>
              <a:ext cx="987" cy="155"/>
            </a:xfrm>
            <a:prstGeom prst="rect">
              <a:avLst/>
            </a:prstGeom>
            <a:solidFill>
              <a:srgbClr val="AFE9C6"/>
            </a:solidFill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03" name="Rectangle 42"/>
            <p:cNvSpPr>
              <a:spLocks noChangeArrowheads="1"/>
            </p:cNvSpPr>
            <p:nvPr/>
          </p:nvSpPr>
          <p:spPr bwMode="auto">
            <a:xfrm>
              <a:off x="3254" y="1788"/>
              <a:ext cx="7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ans"/>
                </a:rPr>
                <a:t>modifier bits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4704" name="Freeform 43"/>
            <p:cNvSpPr>
              <a:spLocks/>
            </p:cNvSpPr>
            <p:nvPr/>
          </p:nvSpPr>
          <p:spPr bwMode="auto">
            <a:xfrm>
              <a:off x="3470" y="1544"/>
              <a:ext cx="9" cy="218"/>
            </a:xfrm>
            <a:custGeom>
              <a:avLst/>
              <a:gdLst>
                <a:gd name="T0" fmla="*/ 20 w 20"/>
                <a:gd name="T1" fmla="*/ 454 h 454"/>
                <a:gd name="T2" fmla="*/ 20 w 20"/>
                <a:gd name="T3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454">
                  <a:moveTo>
                    <a:pt x="20" y="454"/>
                  </a:moveTo>
                  <a:cubicBezTo>
                    <a:pt x="0" y="413"/>
                    <a:pt x="20" y="0"/>
                    <a:pt x="20" y="0"/>
                  </a:cubicBezTo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05" name="Freeform 44"/>
            <p:cNvSpPr>
              <a:spLocks/>
            </p:cNvSpPr>
            <p:nvPr/>
          </p:nvSpPr>
          <p:spPr bwMode="auto">
            <a:xfrm>
              <a:off x="3454" y="1544"/>
              <a:ext cx="43" cy="77"/>
            </a:xfrm>
            <a:custGeom>
              <a:avLst/>
              <a:gdLst>
                <a:gd name="T0" fmla="*/ 22 w 43"/>
                <a:gd name="T1" fmla="*/ 54 h 77"/>
                <a:gd name="T2" fmla="*/ 43 w 43"/>
                <a:gd name="T3" fmla="*/ 77 h 77"/>
                <a:gd name="T4" fmla="*/ 25 w 43"/>
                <a:gd name="T5" fmla="*/ 0 h 77"/>
                <a:gd name="T6" fmla="*/ 0 w 43"/>
                <a:gd name="T7" fmla="*/ 75 h 77"/>
                <a:gd name="T8" fmla="*/ 22 w 43"/>
                <a:gd name="T9" fmla="*/ 5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7">
                  <a:moveTo>
                    <a:pt x="22" y="54"/>
                  </a:moveTo>
                  <a:lnTo>
                    <a:pt x="43" y="77"/>
                  </a:lnTo>
                  <a:lnTo>
                    <a:pt x="25" y="0"/>
                  </a:lnTo>
                  <a:lnTo>
                    <a:pt x="0" y="75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A992CD19-E4C8-414C-A126-B6CC0F360338}" type="slidenum">
              <a:rPr/>
              <a:pPr>
                <a:defRPr/>
              </a:pPr>
              <a:t>9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206376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schemeClr val="tx1"/>
                </a:solidFill>
              </a:rPr>
              <a:t>View</a:t>
            </a:r>
            <a:r>
              <a:rPr lang="fr-FR" dirty="0">
                <a:solidFill>
                  <a:schemeClr val="tx1"/>
                </a:solidFill>
              </a:rPr>
              <a:t> of </a:t>
            </a:r>
            <a:r>
              <a:rPr lang="fr-FR" dirty="0" err="1">
                <a:solidFill>
                  <a:schemeClr val="tx1"/>
                </a:solidFill>
              </a:rPr>
              <a:t>Registers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2773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752600" y="1263650"/>
            <a:ext cx="8686800" cy="48323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 lnSpcReduction="10000"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marL="8636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FF0000"/>
                </a:solidFill>
                <a:ea typeface="Microsoft YaHei"/>
              </a:rPr>
              <a:t>Registers</a:t>
            </a:r>
            <a:r>
              <a:rPr lang="en-US" sz="2600" dirty="0">
                <a:ea typeface="Microsoft YaHei"/>
              </a:rPr>
              <a:t> → named storage locations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in ARM : r0, r1, … r15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in x86 : </a:t>
            </a:r>
            <a:r>
              <a:rPr lang="en-US" sz="2000" dirty="0" err="1">
                <a:ea typeface="Microsoft YaHei"/>
              </a:rPr>
              <a:t>eax</a:t>
            </a:r>
            <a:r>
              <a:rPr lang="en-US" sz="2000" dirty="0">
                <a:ea typeface="Microsoft YaHei"/>
              </a:rPr>
              <a:t>, </a:t>
            </a:r>
            <a:r>
              <a:rPr lang="en-US" sz="2000" dirty="0" err="1">
                <a:ea typeface="Microsoft YaHei"/>
              </a:rPr>
              <a:t>ebx</a:t>
            </a:r>
            <a:r>
              <a:rPr lang="en-US" sz="2000" dirty="0">
                <a:ea typeface="Microsoft YaHei"/>
              </a:rPr>
              <a:t>, </a:t>
            </a:r>
            <a:r>
              <a:rPr lang="en-US" sz="2000" dirty="0" err="1">
                <a:ea typeface="Microsoft YaHei"/>
              </a:rPr>
              <a:t>ecx</a:t>
            </a:r>
            <a:r>
              <a:rPr lang="en-US" sz="2000" dirty="0">
                <a:ea typeface="Microsoft YaHei"/>
              </a:rPr>
              <a:t>, </a:t>
            </a:r>
            <a:r>
              <a:rPr lang="en-US" sz="2000" dirty="0" err="1">
                <a:ea typeface="Microsoft YaHei"/>
              </a:rPr>
              <a:t>edx</a:t>
            </a:r>
            <a:r>
              <a:rPr lang="en-US" sz="2000" dirty="0">
                <a:ea typeface="Microsoft YaHei"/>
              </a:rPr>
              <a:t>, </a:t>
            </a:r>
            <a:r>
              <a:rPr lang="en-US" sz="2000" dirty="0" err="1">
                <a:ea typeface="Microsoft YaHei"/>
              </a:rPr>
              <a:t>esi</a:t>
            </a:r>
            <a:r>
              <a:rPr lang="en-US" sz="2000" dirty="0">
                <a:ea typeface="Microsoft YaHei"/>
              </a:rPr>
              <a:t>, </a:t>
            </a:r>
            <a:r>
              <a:rPr lang="en-US" sz="2000" dirty="0" err="1">
                <a:ea typeface="Microsoft YaHei"/>
              </a:rPr>
              <a:t>edi</a:t>
            </a:r>
            <a:endParaRPr lang="en-US" sz="2000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Machine specific registers (MSR)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Examples : Control the machine such as the speed of fans, power control settings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ea typeface="Microsoft YaHei"/>
              </a:rPr>
              <a:t>Read the on-chip temperature.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Registers with special functions :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solidFill>
                  <a:srgbClr val="2323DC"/>
                </a:solidFill>
                <a:ea typeface="Microsoft YaHei"/>
              </a:rPr>
              <a:t>stack pointer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solidFill>
                  <a:srgbClr val="944794"/>
                </a:solidFill>
                <a:ea typeface="Microsoft YaHei"/>
              </a:rPr>
              <a:t>program counter</a:t>
            </a:r>
          </a:p>
          <a:p>
            <a:pPr lvl="1">
              <a:spcBef>
                <a:spcPct val="0"/>
              </a:spcBef>
              <a:spcAft>
                <a:spcPts val="1138"/>
              </a:spcAft>
            </a:pPr>
            <a:r>
              <a:rPr lang="en-US" sz="2000" dirty="0">
                <a:solidFill>
                  <a:srgbClr val="DC2300"/>
                </a:solidFill>
                <a:ea typeface="Microsoft YaHei"/>
              </a:rPr>
              <a:t>return address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43F2B697-9864-44C2-BC39-F861068705FA}" type="slidenum">
              <a:rPr/>
              <a:pPr>
                <a:defRPr/>
              </a:pPr>
              <a:t>90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206376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2 Address Instructions</a:t>
            </a:r>
          </a:p>
        </p:txBody>
      </p:sp>
      <p:sp>
        <p:nvSpPr>
          <p:cNvPr id="115717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905000" y="1752601"/>
            <a:ext cx="8534400" cy="21494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 err="1">
                <a:solidFill>
                  <a:srgbClr val="0000FF"/>
                </a:solidFill>
                <a:ea typeface="Microsoft YaHei"/>
              </a:rPr>
              <a:t>cmp</a:t>
            </a:r>
            <a:r>
              <a:rPr lang="en-US" sz="2600" dirty="0">
                <a:ea typeface="Microsoft YaHei"/>
              </a:rPr>
              <a:t>, </a:t>
            </a:r>
            <a:r>
              <a:rPr lang="en-US" sz="2600" dirty="0">
                <a:solidFill>
                  <a:srgbClr val="008000"/>
                </a:solidFill>
                <a:ea typeface="Microsoft YaHei"/>
              </a:rPr>
              <a:t>not</a:t>
            </a:r>
            <a:r>
              <a:rPr lang="en-US" sz="2600" dirty="0">
                <a:ea typeface="Microsoft YaHei"/>
              </a:rPr>
              <a:t>, and </a:t>
            </a:r>
            <a:r>
              <a:rPr lang="en-US" sz="2600" dirty="0" err="1">
                <a:solidFill>
                  <a:srgbClr val="DC2300"/>
                </a:solidFill>
                <a:ea typeface="Microsoft YaHei"/>
              </a:rPr>
              <a:t>mov</a:t>
            </a:r>
            <a:endParaRPr lang="en-US" sz="2600" dirty="0">
              <a:solidFill>
                <a:srgbClr val="DC2300"/>
              </a:solidFill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Use the 3 address : immediate or register formats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Do not use one of the fields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2BE52FE0-2ABF-461A-8ACF-2E7E7D62DC03}" type="slidenum">
              <a:rPr/>
              <a:pPr>
                <a:defRPr/>
              </a:pPr>
              <a:t>91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schemeClr val="tx1"/>
                </a:solidFill>
              </a:rPr>
              <a:t>cmp</a:t>
            </a:r>
            <a:r>
              <a:rPr lang="fr-FR" dirty="0">
                <a:solidFill>
                  <a:schemeClr val="tx1"/>
                </a:solidFill>
              </a:rPr>
              <a:t>, not, and </a:t>
            </a:r>
            <a:r>
              <a:rPr lang="fr-FR" dirty="0" err="1">
                <a:solidFill>
                  <a:schemeClr val="tx1"/>
                </a:solidFill>
              </a:rPr>
              <a:t>mov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514600" y="1524000"/>
            <a:ext cx="7035800" cy="4572000"/>
            <a:chOff x="912" y="960"/>
            <a:chExt cx="4432" cy="288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912" y="960"/>
              <a:ext cx="4432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960" y="990"/>
              <a:ext cx="4267" cy="848"/>
            </a:xfrm>
            <a:prstGeom prst="rect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813" y="1319"/>
              <a:ext cx="3216" cy="201"/>
            </a:xfrm>
            <a:prstGeom prst="rect">
              <a:avLst/>
            </a:prstGeom>
            <a:solidFill>
              <a:srgbClr val="FFE6D5"/>
            </a:solidFill>
            <a:ln w="11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918" y="1355"/>
              <a:ext cx="32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Sans"/>
                </a:rPr>
                <a:t>00101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379" y="1324"/>
              <a:ext cx="0" cy="20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826" y="1546"/>
              <a:ext cx="522" cy="89"/>
            </a:xfrm>
            <a:custGeom>
              <a:avLst/>
              <a:gdLst>
                <a:gd name="T0" fmla="*/ 0 w 1236"/>
                <a:gd name="T1" fmla="*/ 8 h 212"/>
                <a:gd name="T2" fmla="*/ 31 w 1236"/>
                <a:gd name="T3" fmla="*/ 99 h 212"/>
                <a:gd name="T4" fmla="*/ 494 w 1236"/>
                <a:gd name="T5" fmla="*/ 99 h 212"/>
                <a:gd name="T6" fmla="*/ 559 w 1236"/>
                <a:gd name="T7" fmla="*/ 212 h 212"/>
                <a:gd name="T8" fmla="*/ 615 w 1236"/>
                <a:gd name="T9" fmla="*/ 115 h 212"/>
                <a:gd name="T10" fmla="*/ 1170 w 1236"/>
                <a:gd name="T11" fmla="*/ 115 h 212"/>
                <a:gd name="T12" fmla="*/ 1236 w 1236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6" h="212">
                  <a:moveTo>
                    <a:pt x="0" y="8"/>
                  </a:moveTo>
                  <a:lnTo>
                    <a:pt x="31" y="99"/>
                  </a:lnTo>
                  <a:lnTo>
                    <a:pt x="494" y="99"/>
                  </a:lnTo>
                  <a:lnTo>
                    <a:pt x="559" y="212"/>
                  </a:lnTo>
                  <a:lnTo>
                    <a:pt x="615" y="115"/>
                  </a:lnTo>
                  <a:lnTo>
                    <a:pt x="1170" y="115"/>
                  </a:lnTo>
                  <a:lnTo>
                    <a:pt x="1236" y="0"/>
                  </a:lnTo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999" y="1658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ans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808" y="1194"/>
              <a:ext cx="3204" cy="89"/>
            </a:xfrm>
            <a:custGeom>
              <a:avLst/>
              <a:gdLst>
                <a:gd name="T0" fmla="*/ 0 w 7598"/>
                <a:gd name="T1" fmla="*/ 203 h 211"/>
                <a:gd name="T2" fmla="*/ 186 w 7598"/>
                <a:gd name="T3" fmla="*/ 112 h 211"/>
                <a:gd name="T4" fmla="*/ 3293 w 7598"/>
                <a:gd name="T5" fmla="*/ 112 h 211"/>
                <a:gd name="T6" fmla="*/ 3437 w 7598"/>
                <a:gd name="T7" fmla="*/ 0 h 211"/>
                <a:gd name="T8" fmla="*/ 3524 w 7598"/>
                <a:gd name="T9" fmla="*/ 107 h 211"/>
                <a:gd name="T10" fmla="*/ 7470 w 7598"/>
                <a:gd name="T11" fmla="*/ 107 h 211"/>
                <a:gd name="T12" fmla="*/ 7598 w 7598"/>
                <a:gd name="T13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98" h="211">
                  <a:moveTo>
                    <a:pt x="0" y="203"/>
                  </a:moveTo>
                  <a:lnTo>
                    <a:pt x="186" y="112"/>
                  </a:lnTo>
                  <a:lnTo>
                    <a:pt x="3293" y="112"/>
                  </a:lnTo>
                  <a:lnTo>
                    <a:pt x="3437" y="0"/>
                  </a:lnTo>
                  <a:lnTo>
                    <a:pt x="3524" y="107"/>
                  </a:lnTo>
                  <a:lnTo>
                    <a:pt x="7470" y="107"/>
                  </a:lnTo>
                  <a:lnTo>
                    <a:pt x="7598" y="211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148" y="1037"/>
              <a:ext cx="1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ans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2490" y="1322"/>
              <a:ext cx="0" cy="199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2966" y="1317"/>
              <a:ext cx="0" cy="20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096" y="1362"/>
              <a:ext cx="13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Sans"/>
                </a:rPr>
                <a:t>rs1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3412" y="1326"/>
              <a:ext cx="0" cy="20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2527" y="1540"/>
              <a:ext cx="448" cy="89"/>
            </a:xfrm>
            <a:custGeom>
              <a:avLst/>
              <a:gdLst>
                <a:gd name="T0" fmla="*/ 0 w 1063"/>
                <a:gd name="T1" fmla="*/ 8 h 212"/>
                <a:gd name="T2" fmla="*/ 26 w 1063"/>
                <a:gd name="T3" fmla="*/ 99 h 212"/>
                <a:gd name="T4" fmla="*/ 425 w 1063"/>
                <a:gd name="T5" fmla="*/ 99 h 212"/>
                <a:gd name="T6" fmla="*/ 481 w 1063"/>
                <a:gd name="T7" fmla="*/ 212 h 212"/>
                <a:gd name="T8" fmla="*/ 529 w 1063"/>
                <a:gd name="T9" fmla="*/ 115 h 212"/>
                <a:gd name="T10" fmla="*/ 1006 w 1063"/>
                <a:gd name="T11" fmla="*/ 115 h 212"/>
                <a:gd name="T12" fmla="*/ 1063 w 1063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3" h="212">
                  <a:moveTo>
                    <a:pt x="0" y="8"/>
                  </a:moveTo>
                  <a:lnTo>
                    <a:pt x="26" y="99"/>
                  </a:lnTo>
                  <a:lnTo>
                    <a:pt x="425" y="99"/>
                  </a:lnTo>
                  <a:lnTo>
                    <a:pt x="481" y="212"/>
                  </a:lnTo>
                  <a:lnTo>
                    <a:pt x="529" y="115"/>
                  </a:lnTo>
                  <a:lnTo>
                    <a:pt x="1006" y="115"/>
                  </a:lnTo>
                  <a:lnTo>
                    <a:pt x="1063" y="0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675" y="1663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992" y="1540"/>
              <a:ext cx="423" cy="89"/>
            </a:xfrm>
            <a:custGeom>
              <a:avLst/>
              <a:gdLst>
                <a:gd name="T0" fmla="*/ 0 w 1004"/>
                <a:gd name="T1" fmla="*/ 8 h 211"/>
                <a:gd name="T2" fmla="*/ 24 w 1004"/>
                <a:gd name="T3" fmla="*/ 99 h 211"/>
                <a:gd name="T4" fmla="*/ 401 w 1004"/>
                <a:gd name="T5" fmla="*/ 99 h 211"/>
                <a:gd name="T6" fmla="*/ 454 w 1004"/>
                <a:gd name="T7" fmla="*/ 211 h 211"/>
                <a:gd name="T8" fmla="*/ 499 w 1004"/>
                <a:gd name="T9" fmla="*/ 114 h 211"/>
                <a:gd name="T10" fmla="*/ 950 w 1004"/>
                <a:gd name="T11" fmla="*/ 114 h 211"/>
                <a:gd name="T12" fmla="*/ 1004 w 1004"/>
                <a:gd name="T1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4" h="211">
                  <a:moveTo>
                    <a:pt x="0" y="8"/>
                  </a:moveTo>
                  <a:lnTo>
                    <a:pt x="24" y="99"/>
                  </a:lnTo>
                  <a:lnTo>
                    <a:pt x="401" y="99"/>
                  </a:lnTo>
                  <a:lnTo>
                    <a:pt x="454" y="211"/>
                  </a:lnTo>
                  <a:lnTo>
                    <a:pt x="499" y="114"/>
                  </a:lnTo>
                  <a:lnTo>
                    <a:pt x="950" y="114"/>
                  </a:lnTo>
                  <a:lnTo>
                    <a:pt x="1004" y="0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3132" y="1665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533" y="1356"/>
              <a:ext cx="43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Sans"/>
                </a:rPr>
                <a:t>rs2 / imm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3438" y="1539"/>
              <a:ext cx="1588" cy="90"/>
            </a:xfrm>
            <a:custGeom>
              <a:avLst/>
              <a:gdLst>
                <a:gd name="T0" fmla="*/ 0 w 3765"/>
                <a:gd name="T1" fmla="*/ 9 h 212"/>
                <a:gd name="T2" fmla="*/ 92 w 3765"/>
                <a:gd name="T3" fmla="*/ 99 h 212"/>
                <a:gd name="T4" fmla="*/ 1616 w 3765"/>
                <a:gd name="T5" fmla="*/ 99 h 212"/>
                <a:gd name="T6" fmla="*/ 1703 w 3765"/>
                <a:gd name="T7" fmla="*/ 212 h 212"/>
                <a:gd name="T8" fmla="*/ 1772 w 3765"/>
                <a:gd name="T9" fmla="*/ 115 h 212"/>
                <a:gd name="T10" fmla="*/ 3563 w 3765"/>
                <a:gd name="T11" fmla="*/ 115 h 212"/>
                <a:gd name="T12" fmla="*/ 3765 w 3765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5" h="212">
                  <a:moveTo>
                    <a:pt x="0" y="9"/>
                  </a:moveTo>
                  <a:lnTo>
                    <a:pt x="92" y="99"/>
                  </a:lnTo>
                  <a:lnTo>
                    <a:pt x="1616" y="99"/>
                  </a:lnTo>
                  <a:lnTo>
                    <a:pt x="1703" y="212"/>
                  </a:lnTo>
                  <a:lnTo>
                    <a:pt x="1772" y="115"/>
                  </a:lnTo>
                  <a:lnTo>
                    <a:pt x="3563" y="115"/>
                  </a:lnTo>
                  <a:lnTo>
                    <a:pt x="3765" y="0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080" y="1652"/>
              <a:ext cx="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Sans"/>
                </a:rPr>
                <a:t>18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2498" y="1328"/>
              <a:ext cx="463" cy="196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>
              <a:off x="2502" y="1315"/>
              <a:ext cx="459" cy="204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1051" y="1300"/>
              <a:ext cx="38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700">
                  <a:solidFill>
                    <a:srgbClr val="000000"/>
                  </a:solidFill>
                  <a:latin typeface="Sans"/>
                </a:rPr>
                <a:t>cmp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813" y="2288"/>
              <a:ext cx="3216" cy="201"/>
            </a:xfrm>
            <a:prstGeom prst="rect">
              <a:avLst/>
            </a:prstGeom>
            <a:solidFill>
              <a:srgbClr val="FFE6D5"/>
            </a:solidFill>
            <a:ln w="11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1918" y="2324"/>
              <a:ext cx="32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Sans"/>
                </a:rPr>
                <a:t>01001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6736" name="Line 29"/>
            <p:cNvSpPr>
              <a:spLocks noChangeShapeType="1"/>
            </p:cNvSpPr>
            <p:nvPr/>
          </p:nvSpPr>
          <p:spPr bwMode="auto">
            <a:xfrm>
              <a:off x="2379" y="2293"/>
              <a:ext cx="0" cy="20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37" name="Freeform 30"/>
            <p:cNvSpPr>
              <a:spLocks/>
            </p:cNvSpPr>
            <p:nvPr/>
          </p:nvSpPr>
          <p:spPr bwMode="auto">
            <a:xfrm>
              <a:off x="1826" y="2515"/>
              <a:ext cx="522" cy="89"/>
            </a:xfrm>
            <a:custGeom>
              <a:avLst/>
              <a:gdLst>
                <a:gd name="T0" fmla="*/ 0 w 1236"/>
                <a:gd name="T1" fmla="*/ 8 h 211"/>
                <a:gd name="T2" fmla="*/ 30 w 1236"/>
                <a:gd name="T3" fmla="*/ 99 h 211"/>
                <a:gd name="T4" fmla="*/ 494 w 1236"/>
                <a:gd name="T5" fmla="*/ 99 h 211"/>
                <a:gd name="T6" fmla="*/ 559 w 1236"/>
                <a:gd name="T7" fmla="*/ 211 h 211"/>
                <a:gd name="T8" fmla="*/ 615 w 1236"/>
                <a:gd name="T9" fmla="*/ 115 h 211"/>
                <a:gd name="T10" fmla="*/ 1169 w 1236"/>
                <a:gd name="T11" fmla="*/ 115 h 211"/>
                <a:gd name="T12" fmla="*/ 1236 w 1236"/>
                <a:gd name="T1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6" h="211">
                  <a:moveTo>
                    <a:pt x="0" y="8"/>
                  </a:moveTo>
                  <a:lnTo>
                    <a:pt x="30" y="99"/>
                  </a:lnTo>
                  <a:lnTo>
                    <a:pt x="494" y="99"/>
                  </a:lnTo>
                  <a:lnTo>
                    <a:pt x="559" y="211"/>
                  </a:lnTo>
                  <a:lnTo>
                    <a:pt x="615" y="115"/>
                  </a:lnTo>
                  <a:lnTo>
                    <a:pt x="1169" y="115"/>
                  </a:lnTo>
                  <a:lnTo>
                    <a:pt x="1236" y="0"/>
                  </a:lnTo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38" name="Rectangle 31"/>
            <p:cNvSpPr>
              <a:spLocks noChangeArrowheads="1"/>
            </p:cNvSpPr>
            <p:nvPr/>
          </p:nvSpPr>
          <p:spPr bwMode="auto">
            <a:xfrm>
              <a:off x="1999" y="2628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ans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6739" name="Freeform 32"/>
            <p:cNvSpPr>
              <a:spLocks/>
            </p:cNvSpPr>
            <p:nvPr/>
          </p:nvSpPr>
          <p:spPr bwMode="auto">
            <a:xfrm>
              <a:off x="1808" y="2163"/>
              <a:ext cx="3203" cy="90"/>
            </a:xfrm>
            <a:custGeom>
              <a:avLst/>
              <a:gdLst>
                <a:gd name="T0" fmla="*/ 0 w 7597"/>
                <a:gd name="T1" fmla="*/ 204 h 212"/>
                <a:gd name="T2" fmla="*/ 186 w 7597"/>
                <a:gd name="T3" fmla="*/ 113 h 212"/>
                <a:gd name="T4" fmla="*/ 3293 w 7597"/>
                <a:gd name="T5" fmla="*/ 113 h 212"/>
                <a:gd name="T6" fmla="*/ 3437 w 7597"/>
                <a:gd name="T7" fmla="*/ 0 h 212"/>
                <a:gd name="T8" fmla="*/ 3524 w 7597"/>
                <a:gd name="T9" fmla="*/ 107 h 212"/>
                <a:gd name="T10" fmla="*/ 7470 w 7597"/>
                <a:gd name="T11" fmla="*/ 107 h 212"/>
                <a:gd name="T12" fmla="*/ 7597 w 7597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97" h="212">
                  <a:moveTo>
                    <a:pt x="0" y="204"/>
                  </a:moveTo>
                  <a:lnTo>
                    <a:pt x="186" y="113"/>
                  </a:lnTo>
                  <a:lnTo>
                    <a:pt x="3293" y="113"/>
                  </a:lnTo>
                  <a:lnTo>
                    <a:pt x="3437" y="0"/>
                  </a:lnTo>
                  <a:lnTo>
                    <a:pt x="3524" y="107"/>
                  </a:lnTo>
                  <a:lnTo>
                    <a:pt x="7470" y="107"/>
                  </a:lnTo>
                  <a:lnTo>
                    <a:pt x="7597" y="212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40" name="Rectangle 33"/>
            <p:cNvSpPr>
              <a:spLocks noChangeArrowheads="1"/>
            </p:cNvSpPr>
            <p:nvPr/>
          </p:nvSpPr>
          <p:spPr bwMode="auto">
            <a:xfrm>
              <a:off x="3148" y="2007"/>
              <a:ext cx="1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ans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6743" name="Line 34"/>
            <p:cNvSpPr>
              <a:spLocks noChangeShapeType="1"/>
            </p:cNvSpPr>
            <p:nvPr/>
          </p:nvSpPr>
          <p:spPr bwMode="auto">
            <a:xfrm>
              <a:off x="2490" y="2291"/>
              <a:ext cx="0" cy="20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44" name="Rectangle 35"/>
            <p:cNvSpPr>
              <a:spLocks noChangeArrowheads="1"/>
            </p:cNvSpPr>
            <p:nvPr/>
          </p:nvSpPr>
          <p:spPr bwMode="auto">
            <a:xfrm>
              <a:off x="2647" y="2342"/>
              <a:ext cx="9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Sans"/>
                </a:rPr>
                <a:t>rd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6745" name="Line 36"/>
            <p:cNvSpPr>
              <a:spLocks noChangeShapeType="1"/>
            </p:cNvSpPr>
            <p:nvPr/>
          </p:nvSpPr>
          <p:spPr bwMode="auto">
            <a:xfrm>
              <a:off x="2965" y="2287"/>
              <a:ext cx="0" cy="199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46" name="Line 37"/>
            <p:cNvSpPr>
              <a:spLocks noChangeShapeType="1"/>
            </p:cNvSpPr>
            <p:nvPr/>
          </p:nvSpPr>
          <p:spPr bwMode="auto">
            <a:xfrm>
              <a:off x="3412" y="2295"/>
              <a:ext cx="0" cy="20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47" name="Freeform 38"/>
            <p:cNvSpPr>
              <a:spLocks/>
            </p:cNvSpPr>
            <p:nvPr/>
          </p:nvSpPr>
          <p:spPr bwMode="auto">
            <a:xfrm>
              <a:off x="2526" y="2509"/>
              <a:ext cx="449" cy="89"/>
            </a:xfrm>
            <a:custGeom>
              <a:avLst/>
              <a:gdLst>
                <a:gd name="T0" fmla="*/ 0 w 1064"/>
                <a:gd name="T1" fmla="*/ 8 h 211"/>
                <a:gd name="T2" fmla="*/ 26 w 1064"/>
                <a:gd name="T3" fmla="*/ 99 h 211"/>
                <a:gd name="T4" fmla="*/ 426 w 1064"/>
                <a:gd name="T5" fmla="*/ 99 h 211"/>
                <a:gd name="T6" fmla="*/ 482 w 1064"/>
                <a:gd name="T7" fmla="*/ 211 h 211"/>
                <a:gd name="T8" fmla="*/ 530 w 1064"/>
                <a:gd name="T9" fmla="*/ 115 h 211"/>
                <a:gd name="T10" fmla="*/ 1007 w 1064"/>
                <a:gd name="T11" fmla="*/ 115 h 211"/>
                <a:gd name="T12" fmla="*/ 1064 w 1064"/>
                <a:gd name="T1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211">
                  <a:moveTo>
                    <a:pt x="0" y="8"/>
                  </a:moveTo>
                  <a:lnTo>
                    <a:pt x="26" y="99"/>
                  </a:lnTo>
                  <a:lnTo>
                    <a:pt x="426" y="99"/>
                  </a:lnTo>
                  <a:lnTo>
                    <a:pt x="482" y="211"/>
                  </a:lnTo>
                  <a:lnTo>
                    <a:pt x="530" y="115"/>
                  </a:lnTo>
                  <a:lnTo>
                    <a:pt x="1007" y="115"/>
                  </a:lnTo>
                  <a:lnTo>
                    <a:pt x="1064" y="0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48" name="Rectangle 39"/>
            <p:cNvSpPr>
              <a:spLocks noChangeArrowheads="1"/>
            </p:cNvSpPr>
            <p:nvPr/>
          </p:nvSpPr>
          <p:spPr bwMode="auto">
            <a:xfrm>
              <a:off x="2675" y="2632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6749" name="Freeform 40"/>
            <p:cNvSpPr>
              <a:spLocks/>
            </p:cNvSpPr>
            <p:nvPr/>
          </p:nvSpPr>
          <p:spPr bwMode="auto">
            <a:xfrm>
              <a:off x="2992" y="2509"/>
              <a:ext cx="423" cy="89"/>
            </a:xfrm>
            <a:custGeom>
              <a:avLst/>
              <a:gdLst>
                <a:gd name="T0" fmla="*/ 0 w 1004"/>
                <a:gd name="T1" fmla="*/ 9 h 212"/>
                <a:gd name="T2" fmla="*/ 25 w 1004"/>
                <a:gd name="T3" fmla="*/ 99 h 212"/>
                <a:gd name="T4" fmla="*/ 402 w 1004"/>
                <a:gd name="T5" fmla="*/ 99 h 212"/>
                <a:gd name="T6" fmla="*/ 454 w 1004"/>
                <a:gd name="T7" fmla="*/ 212 h 212"/>
                <a:gd name="T8" fmla="*/ 500 w 1004"/>
                <a:gd name="T9" fmla="*/ 115 h 212"/>
                <a:gd name="T10" fmla="*/ 950 w 1004"/>
                <a:gd name="T11" fmla="*/ 115 h 212"/>
                <a:gd name="T12" fmla="*/ 1004 w 1004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4" h="212">
                  <a:moveTo>
                    <a:pt x="0" y="9"/>
                  </a:moveTo>
                  <a:lnTo>
                    <a:pt x="25" y="99"/>
                  </a:lnTo>
                  <a:lnTo>
                    <a:pt x="402" y="99"/>
                  </a:lnTo>
                  <a:lnTo>
                    <a:pt x="454" y="212"/>
                  </a:lnTo>
                  <a:lnTo>
                    <a:pt x="500" y="115"/>
                  </a:lnTo>
                  <a:lnTo>
                    <a:pt x="950" y="115"/>
                  </a:lnTo>
                  <a:lnTo>
                    <a:pt x="1004" y="0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50" name="Rectangle 41"/>
            <p:cNvSpPr>
              <a:spLocks noChangeArrowheads="1"/>
            </p:cNvSpPr>
            <p:nvPr/>
          </p:nvSpPr>
          <p:spPr bwMode="auto">
            <a:xfrm>
              <a:off x="3132" y="2635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6751" name="Rectangle 42"/>
            <p:cNvSpPr>
              <a:spLocks noChangeArrowheads="1"/>
            </p:cNvSpPr>
            <p:nvPr/>
          </p:nvSpPr>
          <p:spPr bwMode="auto">
            <a:xfrm>
              <a:off x="3533" y="2325"/>
              <a:ext cx="43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Sans"/>
                </a:rPr>
                <a:t>rs2 / imm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6752" name="Freeform 43"/>
            <p:cNvSpPr>
              <a:spLocks/>
            </p:cNvSpPr>
            <p:nvPr/>
          </p:nvSpPr>
          <p:spPr bwMode="auto">
            <a:xfrm>
              <a:off x="3438" y="2509"/>
              <a:ext cx="1588" cy="89"/>
            </a:xfrm>
            <a:custGeom>
              <a:avLst/>
              <a:gdLst>
                <a:gd name="T0" fmla="*/ 0 w 3766"/>
                <a:gd name="T1" fmla="*/ 8 h 212"/>
                <a:gd name="T2" fmla="*/ 93 w 3766"/>
                <a:gd name="T3" fmla="*/ 99 h 212"/>
                <a:gd name="T4" fmla="*/ 1616 w 3766"/>
                <a:gd name="T5" fmla="*/ 99 h 212"/>
                <a:gd name="T6" fmla="*/ 1704 w 3766"/>
                <a:gd name="T7" fmla="*/ 212 h 212"/>
                <a:gd name="T8" fmla="*/ 1773 w 3766"/>
                <a:gd name="T9" fmla="*/ 115 h 212"/>
                <a:gd name="T10" fmla="*/ 3564 w 3766"/>
                <a:gd name="T11" fmla="*/ 115 h 212"/>
                <a:gd name="T12" fmla="*/ 3766 w 3766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6" h="212">
                  <a:moveTo>
                    <a:pt x="0" y="8"/>
                  </a:moveTo>
                  <a:lnTo>
                    <a:pt x="93" y="99"/>
                  </a:lnTo>
                  <a:lnTo>
                    <a:pt x="1616" y="99"/>
                  </a:lnTo>
                  <a:lnTo>
                    <a:pt x="1704" y="212"/>
                  </a:lnTo>
                  <a:lnTo>
                    <a:pt x="1773" y="115"/>
                  </a:lnTo>
                  <a:lnTo>
                    <a:pt x="3564" y="115"/>
                  </a:lnTo>
                  <a:lnTo>
                    <a:pt x="3766" y="0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53" name="Rectangle 44"/>
            <p:cNvSpPr>
              <a:spLocks noChangeArrowheads="1"/>
            </p:cNvSpPr>
            <p:nvPr/>
          </p:nvSpPr>
          <p:spPr bwMode="auto">
            <a:xfrm>
              <a:off x="4080" y="2622"/>
              <a:ext cx="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Sans"/>
                </a:rPr>
                <a:t>18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6754" name="Rectangle 45"/>
            <p:cNvSpPr>
              <a:spLocks noChangeArrowheads="1"/>
            </p:cNvSpPr>
            <p:nvPr/>
          </p:nvSpPr>
          <p:spPr bwMode="auto">
            <a:xfrm>
              <a:off x="1067" y="2295"/>
              <a:ext cx="38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700">
                  <a:solidFill>
                    <a:srgbClr val="000000"/>
                  </a:solidFill>
                  <a:latin typeface="Sans"/>
                </a:rPr>
                <a:t>mov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6755" name="Line 46"/>
            <p:cNvSpPr>
              <a:spLocks noChangeShapeType="1"/>
            </p:cNvSpPr>
            <p:nvPr/>
          </p:nvSpPr>
          <p:spPr bwMode="auto">
            <a:xfrm>
              <a:off x="2958" y="2293"/>
              <a:ext cx="463" cy="195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56" name="Line 47"/>
            <p:cNvSpPr>
              <a:spLocks noChangeShapeType="1"/>
            </p:cNvSpPr>
            <p:nvPr/>
          </p:nvSpPr>
          <p:spPr bwMode="auto">
            <a:xfrm flipH="1">
              <a:off x="2969" y="2297"/>
              <a:ext cx="450" cy="20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57" name="Rectangle 48"/>
            <p:cNvSpPr>
              <a:spLocks noChangeArrowheads="1"/>
            </p:cNvSpPr>
            <p:nvPr/>
          </p:nvSpPr>
          <p:spPr bwMode="auto">
            <a:xfrm>
              <a:off x="960" y="1955"/>
              <a:ext cx="4267" cy="847"/>
            </a:xfrm>
            <a:prstGeom prst="rect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58" name="Rectangle 49"/>
            <p:cNvSpPr>
              <a:spLocks noChangeArrowheads="1"/>
            </p:cNvSpPr>
            <p:nvPr/>
          </p:nvSpPr>
          <p:spPr bwMode="auto">
            <a:xfrm>
              <a:off x="1847" y="3242"/>
              <a:ext cx="3216" cy="201"/>
            </a:xfrm>
            <a:prstGeom prst="rect">
              <a:avLst/>
            </a:prstGeom>
            <a:solidFill>
              <a:srgbClr val="FFE6D5"/>
            </a:solidFill>
            <a:ln w="11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59" name="Rectangle 50"/>
            <p:cNvSpPr>
              <a:spLocks noChangeArrowheads="1"/>
            </p:cNvSpPr>
            <p:nvPr/>
          </p:nvSpPr>
          <p:spPr bwMode="auto">
            <a:xfrm>
              <a:off x="1952" y="3278"/>
              <a:ext cx="32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Sans"/>
                </a:rPr>
                <a:t>01000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6760" name="Line 51"/>
            <p:cNvSpPr>
              <a:spLocks noChangeShapeType="1"/>
            </p:cNvSpPr>
            <p:nvPr/>
          </p:nvSpPr>
          <p:spPr bwMode="auto">
            <a:xfrm>
              <a:off x="2413" y="3247"/>
              <a:ext cx="0" cy="20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61" name="Freeform 52"/>
            <p:cNvSpPr>
              <a:spLocks/>
            </p:cNvSpPr>
            <p:nvPr/>
          </p:nvSpPr>
          <p:spPr bwMode="auto">
            <a:xfrm>
              <a:off x="1860" y="3469"/>
              <a:ext cx="521" cy="89"/>
            </a:xfrm>
            <a:custGeom>
              <a:avLst/>
              <a:gdLst>
                <a:gd name="T0" fmla="*/ 0 w 1236"/>
                <a:gd name="T1" fmla="*/ 8 h 212"/>
                <a:gd name="T2" fmla="*/ 30 w 1236"/>
                <a:gd name="T3" fmla="*/ 99 h 212"/>
                <a:gd name="T4" fmla="*/ 494 w 1236"/>
                <a:gd name="T5" fmla="*/ 99 h 212"/>
                <a:gd name="T6" fmla="*/ 559 w 1236"/>
                <a:gd name="T7" fmla="*/ 212 h 212"/>
                <a:gd name="T8" fmla="*/ 615 w 1236"/>
                <a:gd name="T9" fmla="*/ 115 h 212"/>
                <a:gd name="T10" fmla="*/ 1169 w 1236"/>
                <a:gd name="T11" fmla="*/ 115 h 212"/>
                <a:gd name="T12" fmla="*/ 1236 w 1236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6" h="212">
                  <a:moveTo>
                    <a:pt x="0" y="8"/>
                  </a:moveTo>
                  <a:lnTo>
                    <a:pt x="30" y="99"/>
                  </a:lnTo>
                  <a:lnTo>
                    <a:pt x="494" y="99"/>
                  </a:lnTo>
                  <a:lnTo>
                    <a:pt x="559" y="212"/>
                  </a:lnTo>
                  <a:lnTo>
                    <a:pt x="615" y="115"/>
                  </a:lnTo>
                  <a:lnTo>
                    <a:pt x="1169" y="115"/>
                  </a:lnTo>
                  <a:lnTo>
                    <a:pt x="1236" y="0"/>
                  </a:lnTo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62" name="Rectangle 53"/>
            <p:cNvSpPr>
              <a:spLocks noChangeArrowheads="1"/>
            </p:cNvSpPr>
            <p:nvPr/>
          </p:nvSpPr>
          <p:spPr bwMode="auto">
            <a:xfrm>
              <a:off x="2033" y="3581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ans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6763" name="Freeform 54"/>
            <p:cNvSpPr>
              <a:spLocks/>
            </p:cNvSpPr>
            <p:nvPr/>
          </p:nvSpPr>
          <p:spPr bwMode="auto">
            <a:xfrm>
              <a:off x="1842" y="3117"/>
              <a:ext cx="3203" cy="89"/>
            </a:xfrm>
            <a:custGeom>
              <a:avLst/>
              <a:gdLst>
                <a:gd name="T0" fmla="*/ 0 w 7597"/>
                <a:gd name="T1" fmla="*/ 203 h 211"/>
                <a:gd name="T2" fmla="*/ 186 w 7597"/>
                <a:gd name="T3" fmla="*/ 112 h 211"/>
                <a:gd name="T4" fmla="*/ 3293 w 7597"/>
                <a:gd name="T5" fmla="*/ 112 h 211"/>
                <a:gd name="T6" fmla="*/ 3437 w 7597"/>
                <a:gd name="T7" fmla="*/ 0 h 211"/>
                <a:gd name="T8" fmla="*/ 3524 w 7597"/>
                <a:gd name="T9" fmla="*/ 107 h 211"/>
                <a:gd name="T10" fmla="*/ 7470 w 7597"/>
                <a:gd name="T11" fmla="*/ 107 h 211"/>
                <a:gd name="T12" fmla="*/ 7597 w 7597"/>
                <a:gd name="T13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97" h="211">
                  <a:moveTo>
                    <a:pt x="0" y="203"/>
                  </a:moveTo>
                  <a:lnTo>
                    <a:pt x="186" y="112"/>
                  </a:lnTo>
                  <a:lnTo>
                    <a:pt x="3293" y="112"/>
                  </a:lnTo>
                  <a:lnTo>
                    <a:pt x="3437" y="0"/>
                  </a:lnTo>
                  <a:lnTo>
                    <a:pt x="3524" y="107"/>
                  </a:lnTo>
                  <a:lnTo>
                    <a:pt x="7470" y="107"/>
                  </a:lnTo>
                  <a:lnTo>
                    <a:pt x="7597" y="211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64" name="Rectangle 55"/>
            <p:cNvSpPr>
              <a:spLocks noChangeArrowheads="1"/>
            </p:cNvSpPr>
            <p:nvPr/>
          </p:nvSpPr>
          <p:spPr bwMode="auto">
            <a:xfrm>
              <a:off x="3182" y="2960"/>
              <a:ext cx="1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Sans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6765" name="Line 56"/>
            <p:cNvSpPr>
              <a:spLocks noChangeShapeType="1"/>
            </p:cNvSpPr>
            <p:nvPr/>
          </p:nvSpPr>
          <p:spPr bwMode="auto">
            <a:xfrm>
              <a:off x="2523" y="3245"/>
              <a:ext cx="0" cy="20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66" name="Line 57"/>
            <p:cNvSpPr>
              <a:spLocks noChangeShapeType="1"/>
            </p:cNvSpPr>
            <p:nvPr/>
          </p:nvSpPr>
          <p:spPr bwMode="auto">
            <a:xfrm>
              <a:off x="2999" y="3241"/>
              <a:ext cx="0" cy="199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67" name="Line 58"/>
            <p:cNvSpPr>
              <a:spLocks noChangeShapeType="1"/>
            </p:cNvSpPr>
            <p:nvPr/>
          </p:nvSpPr>
          <p:spPr bwMode="auto">
            <a:xfrm>
              <a:off x="3445" y="3249"/>
              <a:ext cx="0" cy="20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68" name="Freeform 59"/>
            <p:cNvSpPr>
              <a:spLocks/>
            </p:cNvSpPr>
            <p:nvPr/>
          </p:nvSpPr>
          <p:spPr bwMode="auto">
            <a:xfrm>
              <a:off x="2560" y="3463"/>
              <a:ext cx="449" cy="89"/>
            </a:xfrm>
            <a:custGeom>
              <a:avLst/>
              <a:gdLst>
                <a:gd name="T0" fmla="*/ 0 w 1064"/>
                <a:gd name="T1" fmla="*/ 8 h 212"/>
                <a:gd name="T2" fmla="*/ 26 w 1064"/>
                <a:gd name="T3" fmla="*/ 99 h 212"/>
                <a:gd name="T4" fmla="*/ 426 w 1064"/>
                <a:gd name="T5" fmla="*/ 99 h 212"/>
                <a:gd name="T6" fmla="*/ 482 w 1064"/>
                <a:gd name="T7" fmla="*/ 212 h 212"/>
                <a:gd name="T8" fmla="*/ 530 w 1064"/>
                <a:gd name="T9" fmla="*/ 115 h 212"/>
                <a:gd name="T10" fmla="*/ 1007 w 1064"/>
                <a:gd name="T11" fmla="*/ 115 h 212"/>
                <a:gd name="T12" fmla="*/ 1064 w 1064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212">
                  <a:moveTo>
                    <a:pt x="0" y="8"/>
                  </a:moveTo>
                  <a:lnTo>
                    <a:pt x="26" y="99"/>
                  </a:lnTo>
                  <a:lnTo>
                    <a:pt x="426" y="99"/>
                  </a:lnTo>
                  <a:lnTo>
                    <a:pt x="482" y="212"/>
                  </a:lnTo>
                  <a:lnTo>
                    <a:pt x="530" y="115"/>
                  </a:lnTo>
                  <a:lnTo>
                    <a:pt x="1007" y="115"/>
                  </a:lnTo>
                  <a:lnTo>
                    <a:pt x="1064" y="0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69" name="Rectangle 60"/>
            <p:cNvSpPr>
              <a:spLocks noChangeArrowheads="1"/>
            </p:cNvSpPr>
            <p:nvPr/>
          </p:nvSpPr>
          <p:spPr bwMode="auto">
            <a:xfrm>
              <a:off x="2709" y="3586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6770" name="Freeform 61"/>
            <p:cNvSpPr>
              <a:spLocks/>
            </p:cNvSpPr>
            <p:nvPr/>
          </p:nvSpPr>
          <p:spPr bwMode="auto">
            <a:xfrm>
              <a:off x="3026" y="3463"/>
              <a:ext cx="423" cy="89"/>
            </a:xfrm>
            <a:custGeom>
              <a:avLst/>
              <a:gdLst>
                <a:gd name="T0" fmla="*/ 0 w 1004"/>
                <a:gd name="T1" fmla="*/ 8 h 211"/>
                <a:gd name="T2" fmla="*/ 25 w 1004"/>
                <a:gd name="T3" fmla="*/ 99 h 211"/>
                <a:gd name="T4" fmla="*/ 402 w 1004"/>
                <a:gd name="T5" fmla="*/ 99 h 211"/>
                <a:gd name="T6" fmla="*/ 455 w 1004"/>
                <a:gd name="T7" fmla="*/ 211 h 211"/>
                <a:gd name="T8" fmla="*/ 500 w 1004"/>
                <a:gd name="T9" fmla="*/ 114 h 211"/>
                <a:gd name="T10" fmla="*/ 951 w 1004"/>
                <a:gd name="T11" fmla="*/ 114 h 211"/>
                <a:gd name="T12" fmla="*/ 1004 w 1004"/>
                <a:gd name="T1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4" h="211">
                  <a:moveTo>
                    <a:pt x="0" y="8"/>
                  </a:moveTo>
                  <a:lnTo>
                    <a:pt x="25" y="99"/>
                  </a:lnTo>
                  <a:lnTo>
                    <a:pt x="402" y="99"/>
                  </a:lnTo>
                  <a:lnTo>
                    <a:pt x="455" y="211"/>
                  </a:lnTo>
                  <a:lnTo>
                    <a:pt x="500" y="114"/>
                  </a:lnTo>
                  <a:lnTo>
                    <a:pt x="951" y="114"/>
                  </a:lnTo>
                  <a:lnTo>
                    <a:pt x="1004" y="0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71" name="Rectangle 62"/>
            <p:cNvSpPr>
              <a:spLocks noChangeArrowheads="1"/>
            </p:cNvSpPr>
            <p:nvPr/>
          </p:nvSpPr>
          <p:spPr bwMode="auto">
            <a:xfrm>
              <a:off x="3166" y="3588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6772" name="Rectangle 63"/>
            <p:cNvSpPr>
              <a:spLocks noChangeArrowheads="1"/>
            </p:cNvSpPr>
            <p:nvPr/>
          </p:nvSpPr>
          <p:spPr bwMode="auto">
            <a:xfrm>
              <a:off x="3567" y="3279"/>
              <a:ext cx="41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Sans"/>
                </a:rPr>
                <a:t>rs2/ imm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6773" name="Freeform 64"/>
            <p:cNvSpPr>
              <a:spLocks/>
            </p:cNvSpPr>
            <p:nvPr/>
          </p:nvSpPr>
          <p:spPr bwMode="auto">
            <a:xfrm>
              <a:off x="3472" y="3462"/>
              <a:ext cx="1587" cy="90"/>
            </a:xfrm>
            <a:custGeom>
              <a:avLst/>
              <a:gdLst>
                <a:gd name="T0" fmla="*/ 0 w 3766"/>
                <a:gd name="T1" fmla="*/ 9 h 212"/>
                <a:gd name="T2" fmla="*/ 93 w 3766"/>
                <a:gd name="T3" fmla="*/ 99 h 212"/>
                <a:gd name="T4" fmla="*/ 1617 w 3766"/>
                <a:gd name="T5" fmla="*/ 99 h 212"/>
                <a:gd name="T6" fmla="*/ 1704 w 3766"/>
                <a:gd name="T7" fmla="*/ 212 h 212"/>
                <a:gd name="T8" fmla="*/ 1773 w 3766"/>
                <a:gd name="T9" fmla="*/ 115 h 212"/>
                <a:gd name="T10" fmla="*/ 3564 w 3766"/>
                <a:gd name="T11" fmla="*/ 115 h 212"/>
                <a:gd name="T12" fmla="*/ 3766 w 3766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6" h="212">
                  <a:moveTo>
                    <a:pt x="0" y="9"/>
                  </a:moveTo>
                  <a:lnTo>
                    <a:pt x="93" y="99"/>
                  </a:lnTo>
                  <a:lnTo>
                    <a:pt x="1617" y="99"/>
                  </a:lnTo>
                  <a:lnTo>
                    <a:pt x="1704" y="212"/>
                  </a:lnTo>
                  <a:lnTo>
                    <a:pt x="1773" y="115"/>
                  </a:lnTo>
                  <a:lnTo>
                    <a:pt x="3564" y="115"/>
                  </a:lnTo>
                  <a:lnTo>
                    <a:pt x="3766" y="0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74" name="Rectangle 65"/>
            <p:cNvSpPr>
              <a:spLocks noChangeArrowheads="1"/>
            </p:cNvSpPr>
            <p:nvPr/>
          </p:nvSpPr>
          <p:spPr bwMode="auto">
            <a:xfrm>
              <a:off x="4113" y="3575"/>
              <a:ext cx="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Sans"/>
                </a:rPr>
                <a:t>18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6775" name="Rectangle 66"/>
            <p:cNvSpPr>
              <a:spLocks noChangeArrowheads="1"/>
            </p:cNvSpPr>
            <p:nvPr/>
          </p:nvSpPr>
          <p:spPr bwMode="auto">
            <a:xfrm>
              <a:off x="1101" y="3249"/>
              <a:ext cx="302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700">
                  <a:solidFill>
                    <a:srgbClr val="000000"/>
                  </a:solidFill>
                  <a:latin typeface="Sans"/>
                </a:rPr>
                <a:t>not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6776" name="Line 67"/>
            <p:cNvSpPr>
              <a:spLocks noChangeShapeType="1"/>
            </p:cNvSpPr>
            <p:nvPr/>
          </p:nvSpPr>
          <p:spPr bwMode="auto">
            <a:xfrm>
              <a:off x="2992" y="3246"/>
              <a:ext cx="463" cy="196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77" name="Line 68"/>
            <p:cNvSpPr>
              <a:spLocks noChangeShapeType="1"/>
            </p:cNvSpPr>
            <p:nvPr/>
          </p:nvSpPr>
          <p:spPr bwMode="auto">
            <a:xfrm flipH="1">
              <a:off x="3003" y="3251"/>
              <a:ext cx="450" cy="199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78" name="Rectangle 69"/>
            <p:cNvSpPr>
              <a:spLocks noChangeArrowheads="1"/>
            </p:cNvSpPr>
            <p:nvPr/>
          </p:nvSpPr>
          <p:spPr bwMode="auto">
            <a:xfrm>
              <a:off x="960" y="2946"/>
              <a:ext cx="4267" cy="848"/>
            </a:xfrm>
            <a:prstGeom prst="rect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79" name="Rectangle 70"/>
            <p:cNvSpPr>
              <a:spLocks noChangeArrowheads="1"/>
            </p:cNvSpPr>
            <p:nvPr/>
          </p:nvSpPr>
          <p:spPr bwMode="auto">
            <a:xfrm>
              <a:off x="2415" y="1350"/>
              <a:ext cx="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Sans"/>
                </a:rPr>
                <a:t>I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6780" name="Rectangle 71"/>
            <p:cNvSpPr>
              <a:spLocks noChangeArrowheads="1"/>
            </p:cNvSpPr>
            <p:nvPr/>
          </p:nvSpPr>
          <p:spPr bwMode="auto">
            <a:xfrm>
              <a:off x="2408" y="2312"/>
              <a:ext cx="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Sans"/>
                </a:rPr>
                <a:t>I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6781" name="Rectangle 72"/>
            <p:cNvSpPr>
              <a:spLocks noChangeArrowheads="1"/>
            </p:cNvSpPr>
            <p:nvPr/>
          </p:nvSpPr>
          <p:spPr bwMode="auto">
            <a:xfrm>
              <a:off x="2438" y="3267"/>
              <a:ext cx="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Sans"/>
                </a:rPr>
                <a:t>I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6782" name="Rectangle 73"/>
            <p:cNvSpPr>
              <a:spLocks noChangeArrowheads="1"/>
            </p:cNvSpPr>
            <p:nvPr/>
          </p:nvSpPr>
          <p:spPr bwMode="auto">
            <a:xfrm>
              <a:off x="2681" y="3291"/>
              <a:ext cx="9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Sans"/>
                </a:rPr>
                <a:t>rd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6783" name="Freeform 74"/>
            <p:cNvSpPr>
              <a:spLocks/>
            </p:cNvSpPr>
            <p:nvPr/>
          </p:nvSpPr>
          <p:spPr bwMode="auto">
            <a:xfrm>
              <a:off x="2346" y="1535"/>
              <a:ext cx="170" cy="89"/>
            </a:xfrm>
            <a:custGeom>
              <a:avLst/>
              <a:gdLst>
                <a:gd name="T0" fmla="*/ 0 w 403"/>
                <a:gd name="T1" fmla="*/ 8 h 212"/>
                <a:gd name="T2" fmla="*/ 10 w 403"/>
                <a:gd name="T3" fmla="*/ 99 h 212"/>
                <a:gd name="T4" fmla="*/ 133 w 403"/>
                <a:gd name="T5" fmla="*/ 85 h 212"/>
                <a:gd name="T6" fmla="*/ 211 w 403"/>
                <a:gd name="T7" fmla="*/ 212 h 212"/>
                <a:gd name="T8" fmla="*/ 286 w 403"/>
                <a:gd name="T9" fmla="*/ 115 h 212"/>
                <a:gd name="T10" fmla="*/ 381 w 403"/>
                <a:gd name="T11" fmla="*/ 115 h 212"/>
                <a:gd name="T12" fmla="*/ 403 w 403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212">
                  <a:moveTo>
                    <a:pt x="0" y="8"/>
                  </a:moveTo>
                  <a:lnTo>
                    <a:pt x="10" y="99"/>
                  </a:lnTo>
                  <a:lnTo>
                    <a:pt x="133" y="85"/>
                  </a:lnTo>
                  <a:lnTo>
                    <a:pt x="211" y="212"/>
                  </a:lnTo>
                  <a:lnTo>
                    <a:pt x="286" y="115"/>
                  </a:lnTo>
                  <a:lnTo>
                    <a:pt x="381" y="115"/>
                  </a:lnTo>
                  <a:lnTo>
                    <a:pt x="403" y="0"/>
                  </a:lnTo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84" name="Rectangle 75"/>
            <p:cNvSpPr>
              <a:spLocks noChangeArrowheads="1"/>
            </p:cNvSpPr>
            <p:nvPr/>
          </p:nvSpPr>
          <p:spPr bwMode="auto">
            <a:xfrm>
              <a:off x="2396" y="1653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Sans"/>
                </a:rPr>
                <a:t>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6785" name="Freeform 76"/>
            <p:cNvSpPr>
              <a:spLocks/>
            </p:cNvSpPr>
            <p:nvPr/>
          </p:nvSpPr>
          <p:spPr bwMode="auto">
            <a:xfrm>
              <a:off x="2348" y="2512"/>
              <a:ext cx="169" cy="89"/>
            </a:xfrm>
            <a:custGeom>
              <a:avLst/>
              <a:gdLst>
                <a:gd name="T0" fmla="*/ 0 w 403"/>
                <a:gd name="T1" fmla="*/ 9 h 212"/>
                <a:gd name="T2" fmla="*/ 10 w 403"/>
                <a:gd name="T3" fmla="*/ 99 h 212"/>
                <a:gd name="T4" fmla="*/ 132 w 403"/>
                <a:gd name="T5" fmla="*/ 85 h 212"/>
                <a:gd name="T6" fmla="*/ 211 w 403"/>
                <a:gd name="T7" fmla="*/ 212 h 212"/>
                <a:gd name="T8" fmla="*/ 286 w 403"/>
                <a:gd name="T9" fmla="*/ 115 h 212"/>
                <a:gd name="T10" fmla="*/ 381 w 403"/>
                <a:gd name="T11" fmla="*/ 115 h 212"/>
                <a:gd name="T12" fmla="*/ 403 w 403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212">
                  <a:moveTo>
                    <a:pt x="0" y="9"/>
                  </a:moveTo>
                  <a:lnTo>
                    <a:pt x="10" y="99"/>
                  </a:lnTo>
                  <a:lnTo>
                    <a:pt x="132" y="85"/>
                  </a:lnTo>
                  <a:lnTo>
                    <a:pt x="211" y="212"/>
                  </a:lnTo>
                  <a:lnTo>
                    <a:pt x="286" y="115"/>
                  </a:lnTo>
                  <a:lnTo>
                    <a:pt x="381" y="115"/>
                  </a:lnTo>
                  <a:lnTo>
                    <a:pt x="403" y="0"/>
                  </a:lnTo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86" name="Rectangle 77"/>
            <p:cNvSpPr>
              <a:spLocks noChangeArrowheads="1"/>
            </p:cNvSpPr>
            <p:nvPr/>
          </p:nvSpPr>
          <p:spPr bwMode="auto">
            <a:xfrm>
              <a:off x="2398" y="2630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6787" name="Freeform 78"/>
            <p:cNvSpPr>
              <a:spLocks/>
            </p:cNvSpPr>
            <p:nvPr/>
          </p:nvSpPr>
          <p:spPr bwMode="auto">
            <a:xfrm>
              <a:off x="2383" y="3462"/>
              <a:ext cx="170" cy="89"/>
            </a:xfrm>
            <a:custGeom>
              <a:avLst/>
              <a:gdLst>
                <a:gd name="T0" fmla="*/ 0 w 403"/>
                <a:gd name="T1" fmla="*/ 8 h 211"/>
                <a:gd name="T2" fmla="*/ 10 w 403"/>
                <a:gd name="T3" fmla="*/ 99 h 211"/>
                <a:gd name="T4" fmla="*/ 133 w 403"/>
                <a:gd name="T5" fmla="*/ 84 h 211"/>
                <a:gd name="T6" fmla="*/ 211 w 403"/>
                <a:gd name="T7" fmla="*/ 211 h 211"/>
                <a:gd name="T8" fmla="*/ 286 w 403"/>
                <a:gd name="T9" fmla="*/ 114 h 211"/>
                <a:gd name="T10" fmla="*/ 382 w 403"/>
                <a:gd name="T11" fmla="*/ 114 h 211"/>
                <a:gd name="T12" fmla="*/ 403 w 403"/>
                <a:gd name="T1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211">
                  <a:moveTo>
                    <a:pt x="0" y="8"/>
                  </a:moveTo>
                  <a:lnTo>
                    <a:pt x="10" y="99"/>
                  </a:lnTo>
                  <a:lnTo>
                    <a:pt x="133" y="84"/>
                  </a:lnTo>
                  <a:lnTo>
                    <a:pt x="211" y="211"/>
                  </a:lnTo>
                  <a:lnTo>
                    <a:pt x="286" y="114"/>
                  </a:lnTo>
                  <a:lnTo>
                    <a:pt x="382" y="114"/>
                  </a:lnTo>
                  <a:lnTo>
                    <a:pt x="403" y="0"/>
                  </a:lnTo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88" name="Rectangle 79"/>
            <p:cNvSpPr>
              <a:spLocks noChangeArrowheads="1"/>
            </p:cNvSpPr>
            <p:nvPr/>
          </p:nvSpPr>
          <p:spPr bwMode="auto">
            <a:xfrm>
              <a:off x="2434" y="3579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507A2734-6327-4207-8534-69BF23659C9F}" type="slidenum">
              <a:rPr/>
              <a:pPr>
                <a:defRPr/>
              </a:pPr>
              <a:t>92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206376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Load and Store Instructions</a:t>
            </a:r>
          </a:p>
        </p:txBody>
      </p:sp>
      <p:sp>
        <p:nvSpPr>
          <p:cNvPr id="117765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762126"/>
            <a:ext cx="8610600" cy="17827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 lnSpcReduction="10000"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solidFill>
                  <a:srgbClr val="008000"/>
                </a:solidFill>
                <a:ea typeface="Microsoft YaHei"/>
              </a:rPr>
              <a:t>ld </a:t>
            </a:r>
            <a:r>
              <a:rPr lang="en-US" dirty="0" err="1">
                <a:solidFill>
                  <a:srgbClr val="008000"/>
                </a:solidFill>
                <a:ea typeface="Microsoft YaHei"/>
              </a:rPr>
              <a:t>rd</a:t>
            </a:r>
            <a:r>
              <a:rPr lang="en-US" dirty="0">
                <a:solidFill>
                  <a:srgbClr val="008000"/>
                </a:solidFill>
                <a:ea typeface="Microsoft YaHei"/>
              </a:rPr>
              <a:t>, </a:t>
            </a:r>
            <a:r>
              <a:rPr lang="en-US" dirty="0" err="1">
                <a:solidFill>
                  <a:srgbClr val="008000"/>
                </a:solidFill>
                <a:ea typeface="Microsoft YaHei"/>
              </a:rPr>
              <a:t>imm</a:t>
            </a:r>
            <a:r>
              <a:rPr lang="en-US" dirty="0">
                <a:solidFill>
                  <a:srgbClr val="008000"/>
                </a:solidFill>
                <a:ea typeface="Microsoft YaHei"/>
              </a:rPr>
              <a:t>[rs1]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solidFill>
                  <a:srgbClr val="008000"/>
                </a:solidFill>
                <a:ea typeface="Microsoft YaHei"/>
              </a:rPr>
              <a:t>rs1 </a:t>
            </a:r>
            <a:r>
              <a:rPr lang="en-US" dirty="0">
                <a:ea typeface="Microsoft YaHei"/>
              </a:rPr>
              <a:t>→ base register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dirty="0">
                <a:ea typeface="Microsoft YaHei"/>
              </a:rPr>
              <a:t>Use the </a:t>
            </a:r>
            <a:r>
              <a:rPr lang="en-US" dirty="0">
                <a:solidFill>
                  <a:srgbClr val="0000FF"/>
                </a:solidFill>
                <a:ea typeface="Microsoft YaHei"/>
              </a:rPr>
              <a:t>immediate</a:t>
            </a:r>
            <a:r>
              <a:rPr lang="en-US" dirty="0">
                <a:ea typeface="Microsoft YaHei"/>
              </a:rPr>
              <a:t> format.</a:t>
            </a:r>
          </a:p>
        </p:txBody>
      </p:sp>
      <p:grpSp>
        <p:nvGrpSpPr>
          <p:cNvPr id="117839" name="Group 117838"/>
          <p:cNvGrpSpPr/>
          <p:nvPr/>
        </p:nvGrpSpPr>
        <p:grpSpPr>
          <a:xfrm>
            <a:off x="2514601" y="3973881"/>
            <a:ext cx="6958013" cy="1258888"/>
            <a:chOff x="1770063" y="2978150"/>
            <a:chExt cx="6958013" cy="1258888"/>
          </a:xfrm>
        </p:grpSpPr>
        <p:sp>
          <p:nvSpPr>
            <p:cNvPr id="117789" name="Rectangle 56"/>
            <p:cNvSpPr>
              <a:spLocks noChangeArrowheads="1"/>
            </p:cNvSpPr>
            <p:nvPr/>
          </p:nvSpPr>
          <p:spPr bwMode="auto">
            <a:xfrm>
              <a:off x="1770063" y="2978150"/>
              <a:ext cx="6958013" cy="1258888"/>
            </a:xfrm>
            <a:prstGeom prst="rect">
              <a:avLst/>
            </a:pr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90" name="Rectangle 57"/>
            <p:cNvSpPr>
              <a:spLocks noChangeArrowheads="1"/>
            </p:cNvSpPr>
            <p:nvPr/>
          </p:nvSpPr>
          <p:spPr bwMode="auto">
            <a:xfrm>
              <a:off x="3711575" y="3471863"/>
              <a:ext cx="4725988" cy="296863"/>
            </a:xfrm>
            <a:prstGeom prst="rect">
              <a:avLst/>
            </a:prstGeom>
            <a:solidFill>
              <a:srgbClr val="FFE6D5"/>
            </a:solidFill>
            <a:ln w="1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91" name="Rectangle 58"/>
            <p:cNvSpPr>
              <a:spLocks noChangeArrowheads="1"/>
            </p:cNvSpPr>
            <p:nvPr/>
          </p:nvSpPr>
          <p:spPr bwMode="auto">
            <a:xfrm>
              <a:off x="3865563" y="3524250"/>
              <a:ext cx="48891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  <a:latin typeface="Sans"/>
                </a:rPr>
                <a:t>01110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7792" name="Line 59"/>
            <p:cNvSpPr>
              <a:spLocks noChangeShapeType="1"/>
            </p:cNvSpPr>
            <p:nvPr/>
          </p:nvSpPr>
          <p:spPr bwMode="auto">
            <a:xfrm>
              <a:off x="4543425" y="3479800"/>
              <a:ext cx="0" cy="295275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93" name="Freeform 60"/>
            <p:cNvSpPr>
              <a:spLocks/>
            </p:cNvSpPr>
            <p:nvPr/>
          </p:nvSpPr>
          <p:spPr bwMode="auto">
            <a:xfrm>
              <a:off x="3732213" y="3806825"/>
              <a:ext cx="765175" cy="131763"/>
            </a:xfrm>
            <a:custGeom>
              <a:avLst/>
              <a:gdLst>
                <a:gd name="T0" fmla="*/ 0 w 1235"/>
                <a:gd name="T1" fmla="*/ 8 h 211"/>
                <a:gd name="T2" fmla="*/ 30 w 1235"/>
                <a:gd name="T3" fmla="*/ 99 h 211"/>
                <a:gd name="T4" fmla="*/ 494 w 1235"/>
                <a:gd name="T5" fmla="*/ 99 h 211"/>
                <a:gd name="T6" fmla="*/ 559 w 1235"/>
                <a:gd name="T7" fmla="*/ 211 h 211"/>
                <a:gd name="T8" fmla="*/ 614 w 1235"/>
                <a:gd name="T9" fmla="*/ 115 h 211"/>
                <a:gd name="T10" fmla="*/ 1169 w 1235"/>
                <a:gd name="T11" fmla="*/ 115 h 211"/>
                <a:gd name="T12" fmla="*/ 1235 w 1235"/>
                <a:gd name="T1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5" h="211">
                  <a:moveTo>
                    <a:pt x="0" y="8"/>
                  </a:moveTo>
                  <a:lnTo>
                    <a:pt x="30" y="99"/>
                  </a:lnTo>
                  <a:lnTo>
                    <a:pt x="494" y="99"/>
                  </a:lnTo>
                  <a:lnTo>
                    <a:pt x="559" y="211"/>
                  </a:lnTo>
                  <a:lnTo>
                    <a:pt x="614" y="115"/>
                  </a:lnTo>
                  <a:lnTo>
                    <a:pt x="1169" y="115"/>
                  </a:lnTo>
                  <a:lnTo>
                    <a:pt x="1235" y="0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94" name="Rectangle 61"/>
            <p:cNvSpPr>
              <a:spLocks noChangeArrowheads="1"/>
            </p:cNvSpPr>
            <p:nvPr/>
          </p:nvSpPr>
          <p:spPr bwMode="auto">
            <a:xfrm>
              <a:off x="3984625" y="3973513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Sans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7795" name="Freeform 62"/>
            <p:cNvSpPr>
              <a:spLocks/>
            </p:cNvSpPr>
            <p:nvPr/>
          </p:nvSpPr>
          <p:spPr bwMode="auto">
            <a:xfrm>
              <a:off x="3705225" y="3287713"/>
              <a:ext cx="4705350" cy="131763"/>
            </a:xfrm>
            <a:custGeom>
              <a:avLst/>
              <a:gdLst>
                <a:gd name="T0" fmla="*/ 0 w 7597"/>
                <a:gd name="T1" fmla="*/ 204 h 212"/>
                <a:gd name="T2" fmla="*/ 185 w 7597"/>
                <a:gd name="T3" fmla="*/ 113 h 212"/>
                <a:gd name="T4" fmla="*/ 3293 w 7597"/>
                <a:gd name="T5" fmla="*/ 113 h 212"/>
                <a:gd name="T6" fmla="*/ 3436 w 7597"/>
                <a:gd name="T7" fmla="*/ 0 h 212"/>
                <a:gd name="T8" fmla="*/ 3524 w 7597"/>
                <a:gd name="T9" fmla="*/ 107 h 212"/>
                <a:gd name="T10" fmla="*/ 7470 w 7597"/>
                <a:gd name="T11" fmla="*/ 107 h 212"/>
                <a:gd name="T12" fmla="*/ 7597 w 7597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97" h="212">
                  <a:moveTo>
                    <a:pt x="0" y="204"/>
                  </a:moveTo>
                  <a:lnTo>
                    <a:pt x="185" y="113"/>
                  </a:lnTo>
                  <a:lnTo>
                    <a:pt x="3293" y="113"/>
                  </a:lnTo>
                  <a:lnTo>
                    <a:pt x="3436" y="0"/>
                  </a:lnTo>
                  <a:lnTo>
                    <a:pt x="3524" y="107"/>
                  </a:lnTo>
                  <a:lnTo>
                    <a:pt x="7470" y="107"/>
                  </a:lnTo>
                  <a:lnTo>
                    <a:pt x="7597" y="212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96" name="Rectangle 63"/>
            <p:cNvSpPr>
              <a:spLocks noChangeArrowheads="1"/>
            </p:cNvSpPr>
            <p:nvPr/>
          </p:nvSpPr>
          <p:spPr bwMode="auto">
            <a:xfrm>
              <a:off x="5672138" y="3057525"/>
              <a:ext cx="2083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Sans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7797" name="Line 64"/>
            <p:cNvSpPr>
              <a:spLocks noChangeShapeType="1"/>
            </p:cNvSpPr>
            <p:nvPr/>
          </p:nvSpPr>
          <p:spPr bwMode="auto">
            <a:xfrm>
              <a:off x="4705350" y="3476625"/>
              <a:ext cx="0" cy="293688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98" name="Line 65"/>
            <p:cNvSpPr>
              <a:spLocks noChangeShapeType="1"/>
            </p:cNvSpPr>
            <p:nvPr/>
          </p:nvSpPr>
          <p:spPr bwMode="auto">
            <a:xfrm>
              <a:off x="5405438" y="3470275"/>
              <a:ext cx="0" cy="293688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99" name="Rectangle 66"/>
            <p:cNvSpPr>
              <a:spLocks noChangeArrowheads="1"/>
            </p:cNvSpPr>
            <p:nvPr/>
          </p:nvSpPr>
          <p:spPr bwMode="auto">
            <a:xfrm>
              <a:off x="5573713" y="3516313"/>
              <a:ext cx="26718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Sans"/>
                </a:rPr>
                <a:t>rs1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7800" name="Line 67"/>
            <p:cNvSpPr>
              <a:spLocks noChangeShapeType="1"/>
            </p:cNvSpPr>
            <p:nvPr/>
          </p:nvSpPr>
          <p:spPr bwMode="auto">
            <a:xfrm>
              <a:off x="6059488" y="3482975"/>
              <a:ext cx="0" cy="295275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01" name="Freeform 68"/>
            <p:cNvSpPr>
              <a:spLocks/>
            </p:cNvSpPr>
            <p:nvPr/>
          </p:nvSpPr>
          <p:spPr bwMode="auto">
            <a:xfrm>
              <a:off x="4759325" y="3798888"/>
              <a:ext cx="660400" cy="130175"/>
            </a:xfrm>
            <a:custGeom>
              <a:avLst/>
              <a:gdLst>
                <a:gd name="T0" fmla="*/ 0 w 1064"/>
                <a:gd name="T1" fmla="*/ 8 h 211"/>
                <a:gd name="T2" fmla="*/ 26 w 1064"/>
                <a:gd name="T3" fmla="*/ 99 h 211"/>
                <a:gd name="T4" fmla="*/ 425 w 1064"/>
                <a:gd name="T5" fmla="*/ 99 h 211"/>
                <a:gd name="T6" fmla="*/ 481 w 1064"/>
                <a:gd name="T7" fmla="*/ 211 h 211"/>
                <a:gd name="T8" fmla="*/ 529 w 1064"/>
                <a:gd name="T9" fmla="*/ 115 h 211"/>
                <a:gd name="T10" fmla="*/ 1007 w 1064"/>
                <a:gd name="T11" fmla="*/ 115 h 211"/>
                <a:gd name="T12" fmla="*/ 1064 w 1064"/>
                <a:gd name="T1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211">
                  <a:moveTo>
                    <a:pt x="0" y="8"/>
                  </a:moveTo>
                  <a:lnTo>
                    <a:pt x="26" y="99"/>
                  </a:lnTo>
                  <a:lnTo>
                    <a:pt x="425" y="99"/>
                  </a:lnTo>
                  <a:lnTo>
                    <a:pt x="481" y="211"/>
                  </a:lnTo>
                  <a:lnTo>
                    <a:pt x="529" y="115"/>
                  </a:lnTo>
                  <a:lnTo>
                    <a:pt x="1007" y="115"/>
                  </a:lnTo>
                  <a:lnTo>
                    <a:pt x="1064" y="0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02" name="Rectangle 69"/>
            <p:cNvSpPr>
              <a:spLocks noChangeArrowheads="1"/>
            </p:cNvSpPr>
            <p:nvPr/>
          </p:nvSpPr>
          <p:spPr bwMode="auto">
            <a:xfrm>
              <a:off x="4978400" y="3978275"/>
              <a:ext cx="9778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7803" name="Freeform 70"/>
            <p:cNvSpPr>
              <a:spLocks/>
            </p:cNvSpPr>
            <p:nvPr/>
          </p:nvSpPr>
          <p:spPr bwMode="auto">
            <a:xfrm>
              <a:off x="5443538" y="3797300"/>
              <a:ext cx="622300" cy="131763"/>
            </a:xfrm>
            <a:custGeom>
              <a:avLst/>
              <a:gdLst>
                <a:gd name="T0" fmla="*/ 0 w 1004"/>
                <a:gd name="T1" fmla="*/ 8 h 212"/>
                <a:gd name="T2" fmla="*/ 24 w 1004"/>
                <a:gd name="T3" fmla="*/ 99 h 212"/>
                <a:gd name="T4" fmla="*/ 401 w 1004"/>
                <a:gd name="T5" fmla="*/ 99 h 212"/>
                <a:gd name="T6" fmla="*/ 454 w 1004"/>
                <a:gd name="T7" fmla="*/ 212 h 212"/>
                <a:gd name="T8" fmla="*/ 499 w 1004"/>
                <a:gd name="T9" fmla="*/ 115 h 212"/>
                <a:gd name="T10" fmla="*/ 950 w 1004"/>
                <a:gd name="T11" fmla="*/ 115 h 212"/>
                <a:gd name="T12" fmla="*/ 1004 w 1004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4" h="212">
                  <a:moveTo>
                    <a:pt x="0" y="8"/>
                  </a:moveTo>
                  <a:lnTo>
                    <a:pt x="24" y="99"/>
                  </a:lnTo>
                  <a:lnTo>
                    <a:pt x="401" y="99"/>
                  </a:lnTo>
                  <a:lnTo>
                    <a:pt x="454" y="212"/>
                  </a:lnTo>
                  <a:lnTo>
                    <a:pt x="499" y="115"/>
                  </a:lnTo>
                  <a:lnTo>
                    <a:pt x="950" y="115"/>
                  </a:lnTo>
                  <a:lnTo>
                    <a:pt x="1004" y="0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04" name="Rectangle 71"/>
            <p:cNvSpPr>
              <a:spLocks noChangeArrowheads="1"/>
            </p:cNvSpPr>
            <p:nvPr/>
          </p:nvSpPr>
          <p:spPr bwMode="auto">
            <a:xfrm>
              <a:off x="5649913" y="3981450"/>
              <a:ext cx="9778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7805" name="Freeform 72"/>
            <p:cNvSpPr>
              <a:spLocks/>
            </p:cNvSpPr>
            <p:nvPr/>
          </p:nvSpPr>
          <p:spPr bwMode="auto">
            <a:xfrm>
              <a:off x="6099175" y="3797300"/>
              <a:ext cx="2332038" cy="131763"/>
            </a:xfrm>
            <a:custGeom>
              <a:avLst/>
              <a:gdLst>
                <a:gd name="T0" fmla="*/ 0 w 3765"/>
                <a:gd name="T1" fmla="*/ 8 h 212"/>
                <a:gd name="T2" fmla="*/ 92 w 3765"/>
                <a:gd name="T3" fmla="*/ 99 h 212"/>
                <a:gd name="T4" fmla="*/ 1616 w 3765"/>
                <a:gd name="T5" fmla="*/ 99 h 212"/>
                <a:gd name="T6" fmla="*/ 1703 w 3765"/>
                <a:gd name="T7" fmla="*/ 212 h 212"/>
                <a:gd name="T8" fmla="*/ 1773 w 3765"/>
                <a:gd name="T9" fmla="*/ 115 h 212"/>
                <a:gd name="T10" fmla="*/ 3563 w 3765"/>
                <a:gd name="T11" fmla="*/ 115 h 212"/>
                <a:gd name="T12" fmla="*/ 3765 w 3765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5" h="212">
                  <a:moveTo>
                    <a:pt x="0" y="8"/>
                  </a:moveTo>
                  <a:lnTo>
                    <a:pt x="92" y="99"/>
                  </a:lnTo>
                  <a:lnTo>
                    <a:pt x="1616" y="99"/>
                  </a:lnTo>
                  <a:lnTo>
                    <a:pt x="1703" y="212"/>
                  </a:lnTo>
                  <a:lnTo>
                    <a:pt x="1773" y="115"/>
                  </a:lnTo>
                  <a:lnTo>
                    <a:pt x="3563" y="115"/>
                  </a:lnTo>
                  <a:lnTo>
                    <a:pt x="3765" y="0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06" name="Rectangle 73"/>
            <p:cNvSpPr>
              <a:spLocks noChangeArrowheads="1"/>
            </p:cNvSpPr>
            <p:nvPr/>
          </p:nvSpPr>
          <p:spPr bwMode="auto">
            <a:xfrm>
              <a:off x="7042150" y="3962400"/>
              <a:ext cx="19556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Sans"/>
                </a:rPr>
                <a:t>18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7807" name="Rectangle 74"/>
            <p:cNvSpPr>
              <a:spLocks noChangeArrowheads="1"/>
            </p:cNvSpPr>
            <p:nvPr/>
          </p:nvSpPr>
          <p:spPr bwMode="auto">
            <a:xfrm>
              <a:off x="1866900" y="3513138"/>
              <a:ext cx="153740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Sans"/>
                </a:rPr>
                <a:t>ld </a:t>
              </a:r>
              <a:r>
                <a:rPr lang="en-US" sz="2000" dirty="0" err="1">
                  <a:solidFill>
                    <a:srgbClr val="000000"/>
                  </a:solidFill>
                  <a:latin typeface="Sans"/>
                </a:rPr>
                <a:t>rd</a:t>
              </a:r>
              <a:r>
                <a:rPr lang="en-US" sz="2000" dirty="0">
                  <a:solidFill>
                    <a:srgbClr val="000000"/>
                  </a:solidFill>
                  <a:latin typeface="Sans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latin typeface="Sans"/>
                </a:rPr>
                <a:t>imm</a:t>
              </a:r>
              <a:r>
                <a:rPr lang="en-US" sz="2000" dirty="0">
                  <a:solidFill>
                    <a:srgbClr val="000000"/>
                  </a:solidFill>
                  <a:latin typeface="Sans"/>
                </a:rPr>
                <a:t>[rs1]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7808" name="Rectangle 75"/>
            <p:cNvSpPr>
              <a:spLocks noChangeArrowheads="1"/>
            </p:cNvSpPr>
            <p:nvPr/>
          </p:nvSpPr>
          <p:spPr bwMode="auto">
            <a:xfrm>
              <a:off x="4541838" y="3508375"/>
              <a:ext cx="12343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7809" name="Freeform 76"/>
            <p:cNvSpPr>
              <a:spLocks/>
            </p:cNvSpPr>
            <p:nvPr/>
          </p:nvSpPr>
          <p:spPr bwMode="auto">
            <a:xfrm>
              <a:off x="4494213" y="3790950"/>
              <a:ext cx="250825" cy="130175"/>
            </a:xfrm>
            <a:custGeom>
              <a:avLst/>
              <a:gdLst>
                <a:gd name="T0" fmla="*/ 0 w 403"/>
                <a:gd name="T1" fmla="*/ 8 h 211"/>
                <a:gd name="T2" fmla="*/ 10 w 403"/>
                <a:gd name="T3" fmla="*/ 99 h 211"/>
                <a:gd name="T4" fmla="*/ 133 w 403"/>
                <a:gd name="T5" fmla="*/ 84 h 211"/>
                <a:gd name="T6" fmla="*/ 211 w 403"/>
                <a:gd name="T7" fmla="*/ 211 h 211"/>
                <a:gd name="T8" fmla="*/ 286 w 403"/>
                <a:gd name="T9" fmla="*/ 114 h 211"/>
                <a:gd name="T10" fmla="*/ 382 w 403"/>
                <a:gd name="T11" fmla="*/ 114 h 211"/>
                <a:gd name="T12" fmla="*/ 403 w 403"/>
                <a:gd name="T1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211">
                  <a:moveTo>
                    <a:pt x="0" y="8"/>
                  </a:moveTo>
                  <a:lnTo>
                    <a:pt x="10" y="99"/>
                  </a:lnTo>
                  <a:lnTo>
                    <a:pt x="133" y="84"/>
                  </a:lnTo>
                  <a:lnTo>
                    <a:pt x="211" y="211"/>
                  </a:lnTo>
                  <a:lnTo>
                    <a:pt x="286" y="114"/>
                  </a:lnTo>
                  <a:lnTo>
                    <a:pt x="382" y="114"/>
                  </a:lnTo>
                  <a:lnTo>
                    <a:pt x="403" y="0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10" name="Rectangle 77"/>
            <p:cNvSpPr>
              <a:spLocks noChangeArrowheads="1"/>
            </p:cNvSpPr>
            <p:nvPr/>
          </p:nvSpPr>
          <p:spPr bwMode="auto">
            <a:xfrm>
              <a:off x="4568825" y="3962400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7811" name="Rectangle 78"/>
            <p:cNvSpPr>
              <a:spLocks noChangeArrowheads="1"/>
            </p:cNvSpPr>
            <p:nvPr/>
          </p:nvSpPr>
          <p:spPr bwMode="auto">
            <a:xfrm>
              <a:off x="4906963" y="3505200"/>
              <a:ext cx="20986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Sans"/>
                </a:rPr>
                <a:t>rd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7812" name="Rectangle 79"/>
            <p:cNvSpPr>
              <a:spLocks noChangeArrowheads="1"/>
            </p:cNvSpPr>
            <p:nvPr/>
          </p:nvSpPr>
          <p:spPr bwMode="auto">
            <a:xfrm>
              <a:off x="6989763" y="3513138"/>
              <a:ext cx="39914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Sans"/>
                </a:rPr>
                <a:t>imm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ED352410-7500-4FC4-A5B3-6E3734F1AC05}" type="slidenum">
              <a:rPr/>
              <a:pPr>
                <a:defRPr/>
              </a:pPr>
              <a:t>93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2286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Store Instruction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03400" y="1600201"/>
            <a:ext cx="8599488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>
                <a:solidFill>
                  <a:srgbClr val="B84700"/>
                </a:solidFill>
                <a:ea typeface="Microsoft YaHei"/>
              </a:rPr>
              <a:t>Strange case</a:t>
            </a:r>
            <a:r>
              <a:rPr lang="en-US" sz="2400" dirty="0">
                <a:ea typeface="Microsoft YaHei"/>
              </a:rPr>
              <a:t> of the store inst.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 err="1">
                <a:ea typeface="Microsoft YaHei"/>
              </a:rPr>
              <a:t>st</a:t>
            </a:r>
            <a:r>
              <a:rPr lang="en-US" sz="2400" dirty="0">
                <a:ea typeface="Microsoft YaHei"/>
              </a:rPr>
              <a:t> reg1, </a:t>
            </a:r>
            <a:r>
              <a:rPr lang="en-US" sz="2400" dirty="0" err="1">
                <a:ea typeface="Microsoft YaHei"/>
              </a:rPr>
              <a:t>imm</a:t>
            </a:r>
            <a:r>
              <a:rPr lang="en-US" sz="2400" dirty="0">
                <a:ea typeface="Microsoft YaHei"/>
              </a:rPr>
              <a:t>[reg2]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>
                <a:ea typeface="Microsoft YaHei"/>
              </a:rPr>
              <a:t>has two register </a:t>
            </a:r>
            <a:r>
              <a:rPr lang="en-US" sz="2400" dirty="0">
                <a:solidFill>
                  <a:srgbClr val="DC2300"/>
                </a:solidFill>
                <a:ea typeface="Microsoft YaHei"/>
              </a:rPr>
              <a:t>sources</a:t>
            </a:r>
            <a:r>
              <a:rPr lang="en-US" sz="2400" dirty="0">
                <a:ea typeface="Microsoft YaHei"/>
              </a:rPr>
              <a:t>, no </a:t>
            </a:r>
            <a:br>
              <a:rPr lang="en-US" sz="2400" dirty="0">
                <a:ea typeface="Microsoft YaHei"/>
              </a:rPr>
            </a:br>
            <a:r>
              <a:rPr lang="en-US" sz="2400" dirty="0">
                <a:ea typeface="Microsoft YaHei"/>
              </a:rPr>
              <a:t>register </a:t>
            </a:r>
            <a:r>
              <a:rPr lang="en-US" sz="2400" dirty="0">
                <a:solidFill>
                  <a:srgbClr val="008000"/>
                </a:solidFill>
                <a:ea typeface="Microsoft YaHei"/>
              </a:rPr>
              <a:t>destination</a:t>
            </a:r>
            <a:r>
              <a:rPr lang="en-US" sz="2400" dirty="0">
                <a:solidFill>
                  <a:srgbClr val="FF420E"/>
                </a:solidFill>
                <a:ea typeface="Microsoft YaHei"/>
              </a:rPr>
              <a:t>, </a:t>
            </a:r>
            <a:r>
              <a:rPr lang="en-US" sz="2400" dirty="0">
                <a:ea typeface="Microsoft YaHei"/>
              </a:rPr>
              <a:t>1 </a:t>
            </a:r>
            <a:r>
              <a:rPr lang="en-US" sz="2400" dirty="0">
                <a:solidFill>
                  <a:srgbClr val="FF3333"/>
                </a:solidFill>
                <a:ea typeface="Microsoft YaHei"/>
              </a:rPr>
              <a:t>immediate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400" dirty="0">
                <a:solidFill>
                  <a:srgbClr val="FF3333"/>
                </a:solidFill>
                <a:ea typeface="Microsoft YaHei"/>
              </a:rPr>
              <a:t>Cannot fit in the immediate format, </a:t>
            </a:r>
            <a:r>
              <a:rPr lang="en-US" sz="2400" dirty="0">
                <a:ea typeface="Microsoft YaHei"/>
              </a:rPr>
              <a:t>because the second operand can be either be a register OR an immediate </a:t>
            </a:r>
            <a:r>
              <a:rPr lang="en-US" sz="2400" dirty="0">
                <a:solidFill>
                  <a:srgbClr val="DC2300"/>
                </a:solidFill>
                <a:ea typeface="Microsoft YaHei"/>
              </a:rPr>
              <a:t>(not both)</a:t>
            </a:r>
          </a:p>
          <a:p>
            <a:pPr lvl="4">
              <a:spcBef>
                <a:spcPct val="0"/>
              </a:spcBef>
              <a:spcAft>
                <a:spcPts val="1413"/>
              </a:spcAft>
            </a:pPr>
            <a:r>
              <a:rPr lang="en-US" sz="2400" dirty="0">
                <a:solidFill>
                  <a:srgbClr val="DC2300"/>
                </a:solidFill>
                <a:ea typeface="Microsoft YaHei"/>
              </a:rPr>
              <a:t>                       </a:t>
            </a:r>
            <a:r>
              <a:rPr lang="en-US" sz="2400" dirty="0">
                <a:ea typeface="Microsoft YaHei"/>
              </a:rPr>
              <a:t>Should we define a new format for store                            		     instructions ?</a:t>
            </a:r>
          </a:p>
        </p:txBody>
      </p:sp>
      <p:pic>
        <p:nvPicPr>
          <p:cNvPr id="11879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600201"/>
            <a:ext cx="19446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550795"/>
            <a:ext cx="1015013" cy="92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9" y="5472113"/>
            <a:ext cx="17176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6172201" y="5616575"/>
            <a:ext cx="1584325" cy="509588"/>
          </a:xfrm>
          <a:custGeom>
            <a:avLst>
              <a:gd name="f0" fmla="val 30777"/>
              <a:gd name="f1" fmla="val 11981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Maybe not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BB7FE5AE-C1D8-4FFA-BF2F-C5131E27EAAE}" type="slidenum">
              <a:rPr/>
              <a:pPr>
                <a:defRPr/>
              </a:pPr>
              <a:t>94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8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>
                <a:solidFill>
                  <a:schemeClr val="tx1"/>
                </a:solidFill>
              </a:rPr>
              <a:t>Store Instruction</a:t>
            </a:r>
          </a:p>
        </p:txBody>
      </p:sp>
      <p:sp>
        <p:nvSpPr>
          <p:cNvPr id="119813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28800" y="1600200"/>
            <a:ext cx="8610600" cy="22875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Let us </a:t>
            </a:r>
            <a:r>
              <a:rPr lang="en-US" sz="2600" dirty="0">
                <a:solidFill>
                  <a:srgbClr val="FF0000"/>
                </a:solidFill>
                <a:ea typeface="Microsoft YaHei"/>
              </a:rPr>
              <a:t>make an exception</a:t>
            </a:r>
            <a:r>
              <a:rPr lang="en-US" sz="2600" dirty="0">
                <a:ea typeface="Microsoft YaHei"/>
              </a:rPr>
              <a:t> and use the </a:t>
            </a:r>
            <a:r>
              <a:rPr lang="en-US" sz="2600" dirty="0">
                <a:solidFill>
                  <a:srgbClr val="2323DC"/>
                </a:solidFill>
                <a:ea typeface="Microsoft YaHei"/>
              </a:rPr>
              <a:t>immediate format</a:t>
            </a:r>
            <a:r>
              <a:rPr lang="en-US" sz="2600" dirty="0">
                <a:ea typeface="Microsoft YaHei"/>
              </a:rPr>
              <a:t>.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ea typeface="Microsoft YaHei"/>
              </a:rPr>
              <a:t>We use the </a:t>
            </a:r>
            <a:r>
              <a:rPr lang="en-US" sz="2600" dirty="0" err="1">
                <a:solidFill>
                  <a:srgbClr val="008000"/>
                </a:solidFill>
                <a:ea typeface="Microsoft YaHei"/>
              </a:rPr>
              <a:t>rd</a:t>
            </a:r>
            <a:r>
              <a:rPr lang="en-US" sz="2600" dirty="0">
                <a:solidFill>
                  <a:srgbClr val="008000"/>
                </a:solidFill>
                <a:ea typeface="Microsoft YaHei"/>
              </a:rPr>
              <a:t> field</a:t>
            </a:r>
            <a:r>
              <a:rPr lang="en-US" sz="2600" dirty="0">
                <a:ea typeface="Microsoft YaHei"/>
              </a:rPr>
              <a:t> to save one of the </a:t>
            </a:r>
            <a:r>
              <a:rPr lang="en-US" sz="2600" dirty="0">
                <a:solidFill>
                  <a:srgbClr val="2300DC"/>
                </a:solidFill>
                <a:ea typeface="Microsoft YaHei"/>
              </a:rPr>
              <a:t>source registers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 err="1">
                <a:solidFill>
                  <a:srgbClr val="008000"/>
                </a:solidFill>
                <a:ea typeface="Microsoft YaHei"/>
              </a:rPr>
              <a:t>st</a:t>
            </a:r>
            <a:r>
              <a:rPr lang="en-US" sz="2600" dirty="0">
                <a:solidFill>
                  <a:srgbClr val="008000"/>
                </a:solidFill>
                <a:ea typeface="Microsoft YaHei"/>
              </a:rPr>
              <a:t> </a:t>
            </a:r>
            <a:r>
              <a:rPr lang="en-US" sz="2600" dirty="0" err="1">
                <a:solidFill>
                  <a:srgbClr val="008000"/>
                </a:solidFill>
                <a:ea typeface="Microsoft YaHei"/>
              </a:rPr>
              <a:t>rd</a:t>
            </a:r>
            <a:r>
              <a:rPr lang="en-US" sz="2600" dirty="0">
                <a:solidFill>
                  <a:srgbClr val="008000"/>
                </a:solidFill>
                <a:ea typeface="Microsoft YaHei"/>
              </a:rPr>
              <a:t>, </a:t>
            </a:r>
            <a:r>
              <a:rPr lang="en-US" sz="2600" dirty="0" err="1">
                <a:solidFill>
                  <a:srgbClr val="008000"/>
                </a:solidFill>
                <a:ea typeface="Microsoft YaHei"/>
              </a:rPr>
              <a:t>imm</a:t>
            </a:r>
            <a:r>
              <a:rPr lang="en-US" sz="2600" dirty="0">
                <a:solidFill>
                  <a:srgbClr val="008000"/>
                </a:solidFill>
                <a:ea typeface="Microsoft YaHei"/>
              </a:rPr>
              <a:t>[rs1]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90813" y="3988594"/>
            <a:ext cx="6956425" cy="1258888"/>
            <a:chOff x="1752600" y="4600575"/>
            <a:chExt cx="6956425" cy="1258888"/>
          </a:xfrm>
        </p:grpSpPr>
        <p:sp>
          <p:nvSpPr>
            <p:cNvPr id="8" name="Rectangle 80"/>
            <p:cNvSpPr>
              <a:spLocks noChangeArrowheads="1"/>
            </p:cNvSpPr>
            <p:nvPr/>
          </p:nvSpPr>
          <p:spPr bwMode="auto">
            <a:xfrm>
              <a:off x="1752600" y="4600575"/>
              <a:ext cx="6956425" cy="1258888"/>
            </a:xfrm>
            <a:prstGeom prst="rect">
              <a:avLst/>
            </a:pr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1"/>
            <p:cNvSpPr>
              <a:spLocks noChangeArrowheads="1"/>
            </p:cNvSpPr>
            <p:nvPr/>
          </p:nvSpPr>
          <p:spPr bwMode="auto">
            <a:xfrm>
              <a:off x="3694113" y="5094288"/>
              <a:ext cx="4725988" cy="296863"/>
            </a:xfrm>
            <a:prstGeom prst="rect">
              <a:avLst/>
            </a:prstGeom>
            <a:solidFill>
              <a:srgbClr val="FFE6D5"/>
            </a:solidFill>
            <a:ln w="1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2"/>
            <p:cNvSpPr>
              <a:spLocks noChangeArrowheads="1"/>
            </p:cNvSpPr>
            <p:nvPr/>
          </p:nvSpPr>
          <p:spPr bwMode="auto">
            <a:xfrm>
              <a:off x="3848100" y="5146675"/>
              <a:ext cx="48891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Sans"/>
                </a:rPr>
                <a:t>01111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" name="Line 83"/>
            <p:cNvSpPr>
              <a:spLocks noChangeShapeType="1"/>
            </p:cNvSpPr>
            <p:nvPr/>
          </p:nvSpPr>
          <p:spPr bwMode="auto">
            <a:xfrm>
              <a:off x="4525963" y="5102225"/>
              <a:ext cx="0" cy="293688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4"/>
            <p:cNvSpPr>
              <a:spLocks/>
            </p:cNvSpPr>
            <p:nvPr/>
          </p:nvSpPr>
          <p:spPr bwMode="auto">
            <a:xfrm>
              <a:off x="3713163" y="5429250"/>
              <a:ext cx="766763" cy="131763"/>
            </a:xfrm>
            <a:custGeom>
              <a:avLst/>
              <a:gdLst>
                <a:gd name="T0" fmla="*/ 0 w 1236"/>
                <a:gd name="T1" fmla="*/ 9 h 212"/>
                <a:gd name="T2" fmla="*/ 31 w 1236"/>
                <a:gd name="T3" fmla="*/ 99 h 212"/>
                <a:gd name="T4" fmla="*/ 494 w 1236"/>
                <a:gd name="T5" fmla="*/ 99 h 212"/>
                <a:gd name="T6" fmla="*/ 559 w 1236"/>
                <a:gd name="T7" fmla="*/ 212 h 212"/>
                <a:gd name="T8" fmla="*/ 615 w 1236"/>
                <a:gd name="T9" fmla="*/ 115 h 212"/>
                <a:gd name="T10" fmla="*/ 1169 w 1236"/>
                <a:gd name="T11" fmla="*/ 115 h 212"/>
                <a:gd name="T12" fmla="*/ 1236 w 1236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6" h="212">
                  <a:moveTo>
                    <a:pt x="0" y="9"/>
                  </a:moveTo>
                  <a:lnTo>
                    <a:pt x="31" y="99"/>
                  </a:lnTo>
                  <a:lnTo>
                    <a:pt x="494" y="99"/>
                  </a:lnTo>
                  <a:lnTo>
                    <a:pt x="559" y="212"/>
                  </a:lnTo>
                  <a:lnTo>
                    <a:pt x="615" y="115"/>
                  </a:lnTo>
                  <a:lnTo>
                    <a:pt x="1169" y="115"/>
                  </a:lnTo>
                  <a:lnTo>
                    <a:pt x="1236" y="0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5"/>
            <p:cNvSpPr>
              <a:spLocks noChangeArrowheads="1"/>
            </p:cNvSpPr>
            <p:nvPr/>
          </p:nvSpPr>
          <p:spPr bwMode="auto">
            <a:xfrm>
              <a:off x="3967163" y="5597525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Sans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Freeform 86"/>
            <p:cNvSpPr>
              <a:spLocks/>
            </p:cNvSpPr>
            <p:nvPr/>
          </p:nvSpPr>
          <p:spPr bwMode="auto">
            <a:xfrm>
              <a:off x="3687763" y="4910138"/>
              <a:ext cx="4705350" cy="131763"/>
            </a:xfrm>
            <a:custGeom>
              <a:avLst/>
              <a:gdLst>
                <a:gd name="T0" fmla="*/ 0 w 7597"/>
                <a:gd name="T1" fmla="*/ 203 h 211"/>
                <a:gd name="T2" fmla="*/ 186 w 7597"/>
                <a:gd name="T3" fmla="*/ 113 h 211"/>
                <a:gd name="T4" fmla="*/ 3293 w 7597"/>
                <a:gd name="T5" fmla="*/ 113 h 211"/>
                <a:gd name="T6" fmla="*/ 3437 w 7597"/>
                <a:gd name="T7" fmla="*/ 0 h 211"/>
                <a:gd name="T8" fmla="*/ 3524 w 7597"/>
                <a:gd name="T9" fmla="*/ 107 h 211"/>
                <a:gd name="T10" fmla="*/ 7470 w 7597"/>
                <a:gd name="T11" fmla="*/ 107 h 211"/>
                <a:gd name="T12" fmla="*/ 7597 w 7597"/>
                <a:gd name="T13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97" h="211">
                  <a:moveTo>
                    <a:pt x="0" y="203"/>
                  </a:moveTo>
                  <a:lnTo>
                    <a:pt x="186" y="113"/>
                  </a:lnTo>
                  <a:lnTo>
                    <a:pt x="3293" y="113"/>
                  </a:lnTo>
                  <a:lnTo>
                    <a:pt x="3437" y="0"/>
                  </a:lnTo>
                  <a:lnTo>
                    <a:pt x="3524" y="107"/>
                  </a:lnTo>
                  <a:lnTo>
                    <a:pt x="7470" y="107"/>
                  </a:lnTo>
                  <a:lnTo>
                    <a:pt x="7597" y="211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7"/>
            <p:cNvSpPr>
              <a:spLocks noChangeArrowheads="1"/>
            </p:cNvSpPr>
            <p:nvPr/>
          </p:nvSpPr>
          <p:spPr bwMode="auto">
            <a:xfrm>
              <a:off x="5654675" y="4679950"/>
              <a:ext cx="2083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Sans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Line 88"/>
            <p:cNvSpPr>
              <a:spLocks noChangeShapeType="1"/>
            </p:cNvSpPr>
            <p:nvPr/>
          </p:nvSpPr>
          <p:spPr bwMode="auto">
            <a:xfrm>
              <a:off x="4687888" y="5099050"/>
              <a:ext cx="0" cy="295275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89"/>
            <p:cNvSpPr>
              <a:spLocks noChangeShapeType="1"/>
            </p:cNvSpPr>
            <p:nvPr/>
          </p:nvSpPr>
          <p:spPr bwMode="auto">
            <a:xfrm>
              <a:off x="5387975" y="5092700"/>
              <a:ext cx="0" cy="295275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90"/>
            <p:cNvSpPr>
              <a:spLocks noChangeArrowheads="1"/>
            </p:cNvSpPr>
            <p:nvPr/>
          </p:nvSpPr>
          <p:spPr bwMode="auto">
            <a:xfrm>
              <a:off x="5554663" y="5138738"/>
              <a:ext cx="26718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Sans"/>
                </a:rPr>
                <a:t>rs1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" name="Line 91"/>
            <p:cNvSpPr>
              <a:spLocks noChangeShapeType="1"/>
            </p:cNvSpPr>
            <p:nvPr/>
          </p:nvSpPr>
          <p:spPr bwMode="auto">
            <a:xfrm>
              <a:off x="6043613" y="5105400"/>
              <a:ext cx="0" cy="293688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2"/>
            <p:cNvSpPr>
              <a:spLocks/>
            </p:cNvSpPr>
            <p:nvPr/>
          </p:nvSpPr>
          <p:spPr bwMode="auto">
            <a:xfrm>
              <a:off x="4741863" y="5419725"/>
              <a:ext cx="658813" cy="131763"/>
            </a:xfrm>
            <a:custGeom>
              <a:avLst/>
              <a:gdLst>
                <a:gd name="T0" fmla="*/ 0 w 1064"/>
                <a:gd name="T1" fmla="*/ 9 h 212"/>
                <a:gd name="T2" fmla="*/ 26 w 1064"/>
                <a:gd name="T3" fmla="*/ 99 h 212"/>
                <a:gd name="T4" fmla="*/ 426 w 1064"/>
                <a:gd name="T5" fmla="*/ 99 h 212"/>
                <a:gd name="T6" fmla="*/ 482 w 1064"/>
                <a:gd name="T7" fmla="*/ 212 h 212"/>
                <a:gd name="T8" fmla="*/ 530 w 1064"/>
                <a:gd name="T9" fmla="*/ 115 h 212"/>
                <a:gd name="T10" fmla="*/ 1007 w 1064"/>
                <a:gd name="T11" fmla="*/ 115 h 212"/>
                <a:gd name="T12" fmla="*/ 1064 w 1064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4" h="212">
                  <a:moveTo>
                    <a:pt x="0" y="9"/>
                  </a:moveTo>
                  <a:lnTo>
                    <a:pt x="26" y="99"/>
                  </a:lnTo>
                  <a:lnTo>
                    <a:pt x="426" y="99"/>
                  </a:lnTo>
                  <a:lnTo>
                    <a:pt x="482" y="212"/>
                  </a:lnTo>
                  <a:lnTo>
                    <a:pt x="530" y="115"/>
                  </a:lnTo>
                  <a:lnTo>
                    <a:pt x="1007" y="115"/>
                  </a:lnTo>
                  <a:lnTo>
                    <a:pt x="1064" y="0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93"/>
            <p:cNvSpPr>
              <a:spLocks noChangeArrowheads="1"/>
            </p:cNvSpPr>
            <p:nvPr/>
          </p:nvSpPr>
          <p:spPr bwMode="auto">
            <a:xfrm>
              <a:off x="4960938" y="5600700"/>
              <a:ext cx="9778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" name="Freeform 94"/>
            <p:cNvSpPr>
              <a:spLocks/>
            </p:cNvSpPr>
            <p:nvPr/>
          </p:nvSpPr>
          <p:spPr bwMode="auto">
            <a:xfrm>
              <a:off x="5426075" y="5419725"/>
              <a:ext cx="622300" cy="131763"/>
            </a:xfrm>
            <a:custGeom>
              <a:avLst/>
              <a:gdLst>
                <a:gd name="T0" fmla="*/ 0 w 1004"/>
                <a:gd name="T1" fmla="*/ 8 h 211"/>
                <a:gd name="T2" fmla="*/ 25 w 1004"/>
                <a:gd name="T3" fmla="*/ 99 h 211"/>
                <a:gd name="T4" fmla="*/ 402 w 1004"/>
                <a:gd name="T5" fmla="*/ 99 h 211"/>
                <a:gd name="T6" fmla="*/ 455 w 1004"/>
                <a:gd name="T7" fmla="*/ 211 h 211"/>
                <a:gd name="T8" fmla="*/ 500 w 1004"/>
                <a:gd name="T9" fmla="*/ 115 h 211"/>
                <a:gd name="T10" fmla="*/ 951 w 1004"/>
                <a:gd name="T11" fmla="*/ 115 h 211"/>
                <a:gd name="T12" fmla="*/ 1004 w 1004"/>
                <a:gd name="T1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4" h="211">
                  <a:moveTo>
                    <a:pt x="0" y="8"/>
                  </a:moveTo>
                  <a:lnTo>
                    <a:pt x="25" y="99"/>
                  </a:lnTo>
                  <a:lnTo>
                    <a:pt x="402" y="99"/>
                  </a:lnTo>
                  <a:lnTo>
                    <a:pt x="455" y="211"/>
                  </a:lnTo>
                  <a:lnTo>
                    <a:pt x="500" y="115"/>
                  </a:lnTo>
                  <a:lnTo>
                    <a:pt x="951" y="115"/>
                  </a:lnTo>
                  <a:lnTo>
                    <a:pt x="1004" y="0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95"/>
            <p:cNvSpPr>
              <a:spLocks noChangeArrowheads="1"/>
            </p:cNvSpPr>
            <p:nvPr/>
          </p:nvSpPr>
          <p:spPr bwMode="auto">
            <a:xfrm>
              <a:off x="5632450" y="5603875"/>
              <a:ext cx="9778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" name="Freeform 96"/>
            <p:cNvSpPr>
              <a:spLocks/>
            </p:cNvSpPr>
            <p:nvPr/>
          </p:nvSpPr>
          <p:spPr bwMode="auto">
            <a:xfrm>
              <a:off x="6081713" y="5419725"/>
              <a:ext cx="2332038" cy="131763"/>
            </a:xfrm>
            <a:custGeom>
              <a:avLst/>
              <a:gdLst>
                <a:gd name="T0" fmla="*/ 0 w 3766"/>
                <a:gd name="T1" fmla="*/ 8 h 211"/>
                <a:gd name="T2" fmla="*/ 93 w 3766"/>
                <a:gd name="T3" fmla="*/ 99 h 211"/>
                <a:gd name="T4" fmla="*/ 1617 w 3766"/>
                <a:gd name="T5" fmla="*/ 99 h 211"/>
                <a:gd name="T6" fmla="*/ 1704 w 3766"/>
                <a:gd name="T7" fmla="*/ 211 h 211"/>
                <a:gd name="T8" fmla="*/ 1773 w 3766"/>
                <a:gd name="T9" fmla="*/ 114 h 211"/>
                <a:gd name="T10" fmla="*/ 3564 w 3766"/>
                <a:gd name="T11" fmla="*/ 114 h 211"/>
                <a:gd name="T12" fmla="*/ 3766 w 3766"/>
                <a:gd name="T1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6" h="211">
                  <a:moveTo>
                    <a:pt x="0" y="8"/>
                  </a:moveTo>
                  <a:lnTo>
                    <a:pt x="93" y="99"/>
                  </a:lnTo>
                  <a:lnTo>
                    <a:pt x="1617" y="99"/>
                  </a:lnTo>
                  <a:lnTo>
                    <a:pt x="1704" y="211"/>
                  </a:lnTo>
                  <a:lnTo>
                    <a:pt x="1773" y="114"/>
                  </a:lnTo>
                  <a:lnTo>
                    <a:pt x="3564" y="114"/>
                  </a:lnTo>
                  <a:lnTo>
                    <a:pt x="3766" y="0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97"/>
            <p:cNvSpPr>
              <a:spLocks noChangeArrowheads="1"/>
            </p:cNvSpPr>
            <p:nvPr/>
          </p:nvSpPr>
          <p:spPr bwMode="auto">
            <a:xfrm>
              <a:off x="7024688" y="5584825"/>
              <a:ext cx="19556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Sans"/>
                </a:rPr>
                <a:t>18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" name="Rectangle 98"/>
            <p:cNvSpPr>
              <a:spLocks noChangeArrowheads="1"/>
            </p:cNvSpPr>
            <p:nvPr/>
          </p:nvSpPr>
          <p:spPr bwMode="auto">
            <a:xfrm>
              <a:off x="1847850" y="5135563"/>
              <a:ext cx="15281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err="1">
                  <a:solidFill>
                    <a:srgbClr val="000000"/>
                  </a:solidFill>
                  <a:latin typeface="Sans"/>
                </a:rPr>
                <a:t>st</a:t>
              </a:r>
              <a:r>
                <a:rPr lang="en-US" sz="2000" dirty="0">
                  <a:solidFill>
                    <a:srgbClr val="000000"/>
                  </a:solidFill>
                  <a:latin typeface="Sa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Sans"/>
                </a:rPr>
                <a:t>rd</a:t>
              </a:r>
              <a:r>
                <a:rPr lang="en-US" sz="2000" dirty="0">
                  <a:solidFill>
                    <a:srgbClr val="000000"/>
                  </a:solidFill>
                  <a:latin typeface="Sans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latin typeface="Sans"/>
                </a:rPr>
                <a:t>imm</a:t>
              </a:r>
              <a:r>
                <a:rPr lang="en-US" sz="2000" dirty="0">
                  <a:solidFill>
                    <a:srgbClr val="000000"/>
                  </a:solidFill>
                  <a:latin typeface="Sans"/>
                </a:rPr>
                <a:t>[rs1]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Rectangle 99"/>
            <p:cNvSpPr>
              <a:spLocks noChangeArrowheads="1"/>
            </p:cNvSpPr>
            <p:nvPr/>
          </p:nvSpPr>
          <p:spPr bwMode="auto">
            <a:xfrm>
              <a:off x="4524375" y="5130800"/>
              <a:ext cx="12343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900" dirty="0">
                  <a:solidFill>
                    <a:srgbClr val="000000"/>
                  </a:solidFill>
                  <a:latin typeface="Sans"/>
                </a:rPr>
                <a:t>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Freeform 100"/>
            <p:cNvSpPr>
              <a:spLocks/>
            </p:cNvSpPr>
            <p:nvPr/>
          </p:nvSpPr>
          <p:spPr bwMode="auto">
            <a:xfrm>
              <a:off x="4478338" y="5413375"/>
              <a:ext cx="249238" cy="131763"/>
            </a:xfrm>
            <a:custGeom>
              <a:avLst/>
              <a:gdLst>
                <a:gd name="T0" fmla="*/ 0 w 403"/>
                <a:gd name="T1" fmla="*/ 8 h 212"/>
                <a:gd name="T2" fmla="*/ 10 w 403"/>
                <a:gd name="T3" fmla="*/ 99 h 212"/>
                <a:gd name="T4" fmla="*/ 132 w 403"/>
                <a:gd name="T5" fmla="*/ 85 h 212"/>
                <a:gd name="T6" fmla="*/ 211 w 403"/>
                <a:gd name="T7" fmla="*/ 212 h 212"/>
                <a:gd name="T8" fmla="*/ 286 w 403"/>
                <a:gd name="T9" fmla="*/ 115 h 212"/>
                <a:gd name="T10" fmla="*/ 381 w 403"/>
                <a:gd name="T11" fmla="*/ 115 h 212"/>
                <a:gd name="T12" fmla="*/ 403 w 403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3" h="212">
                  <a:moveTo>
                    <a:pt x="0" y="8"/>
                  </a:moveTo>
                  <a:lnTo>
                    <a:pt x="10" y="99"/>
                  </a:lnTo>
                  <a:lnTo>
                    <a:pt x="132" y="85"/>
                  </a:lnTo>
                  <a:lnTo>
                    <a:pt x="211" y="212"/>
                  </a:lnTo>
                  <a:lnTo>
                    <a:pt x="286" y="115"/>
                  </a:lnTo>
                  <a:lnTo>
                    <a:pt x="381" y="115"/>
                  </a:lnTo>
                  <a:lnTo>
                    <a:pt x="403" y="0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01"/>
            <p:cNvSpPr>
              <a:spLocks noChangeArrowheads="1"/>
            </p:cNvSpPr>
            <p:nvPr/>
          </p:nvSpPr>
          <p:spPr bwMode="auto">
            <a:xfrm>
              <a:off x="4551363" y="5584825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0" name="Rectangle 102"/>
            <p:cNvSpPr>
              <a:spLocks noChangeArrowheads="1"/>
            </p:cNvSpPr>
            <p:nvPr/>
          </p:nvSpPr>
          <p:spPr bwMode="auto">
            <a:xfrm>
              <a:off x="4889500" y="5127625"/>
              <a:ext cx="20986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  <a:latin typeface="Sans"/>
                </a:rPr>
                <a:t>rd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1" name="Rectangle 103"/>
            <p:cNvSpPr>
              <a:spLocks noChangeArrowheads="1"/>
            </p:cNvSpPr>
            <p:nvPr/>
          </p:nvSpPr>
          <p:spPr bwMode="auto">
            <a:xfrm>
              <a:off x="6972300" y="5137150"/>
              <a:ext cx="39914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Sans"/>
                </a:rPr>
                <a:t>imm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91DEB8B7-39FC-4CB3-B5A8-4FA3962CA3A2}" type="slidenum">
              <a:rPr/>
              <a:pPr>
                <a:defRPr/>
              </a:pPr>
              <a:t>95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52600" y="152401"/>
            <a:ext cx="86614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schemeClr val="tx1"/>
                </a:solidFill>
              </a:rPr>
              <a:t>Summary</a:t>
            </a:r>
            <a:r>
              <a:rPr lang="fr-FR" dirty="0">
                <a:solidFill>
                  <a:schemeClr val="tx1"/>
                </a:solidFill>
              </a:rPr>
              <a:t> of Instruction Formats</a:t>
            </a:r>
          </a:p>
        </p:txBody>
      </p:sp>
      <p:sp>
        <p:nvSpPr>
          <p:cNvPr id="120837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1897062" y="3962401"/>
            <a:ext cx="8313738" cy="16922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Ctr="0" compatLnSpc="1">
            <a:prstTxWarp prst="textNoShape">
              <a:avLst/>
            </a:prstTxWarp>
            <a:normAutofit/>
          </a:bodyPr>
          <a:lstStyle>
            <a:lvl1pPr marL="431800" indent="-323850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l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–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800000"/>
                </a:solidFill>
                <a:ea typeface="Microsoft YaHei"/>
              </a:rPr>
              <a:t>branch format</a:t>
            </a:r>
            <a:r>
              <a:rPr lang="en-US" sz="2600" dirty="0">
                <a:ea typeface="Microsoft YaHei"/>
              </a:rPr>
              <a:t> → </a:t>
            </a:r>
            <a:r>
              <a:rPr lang="en-US" sz="2600" dirty="0" err="1">
                <a:ea typeface="Microsoft YaHei"/>
              </a:rPr>
              <a:t>nop</a:t>
            </a:r>
            <a:r>
              <a:rPr lang="en-US" sz="2600" dirty="0">
                <a:ea typeface="Microsoft YaHei"/>
              </a:rPr>
              <a:t>, ret, call, b, </a:t>
            </a:r>
            <a:r>
              <a:rPr lang="en-US" sz="2600" dirty="0" err="1">
                <a:ea typeface="Microsoft YaHei"/>
              </a:rPr>
              <a:t>beq</a:t>
            </a:r>
            <a:r>
              <a:rPr lang="en-US" sz="2600" dirty="0">
                <a:ea typeface="Microsoft YaHei"/>
              </a:rPr>
              <a:t>, </a:t>
            </a:r>
            <a:r>
              <a:rPr lang="en-US" sz="2600" dirty="0" err="1">
                <a:ea typeface="Microsoft YaHei"/>
              </a:rPr>
              <a:t>bgt</a:t>
            </a:r>
            <a:endParaRPr lang="en-US" sz="2600" dirty="0">
              <a:ea typeface="Microsoft YaHei"/>
            </a:endParaRP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FF0000"/>
                </a:solidFill>
                <a:ea typeface="Microsoft YaHei"/>
              </a:rPr>
              <a:t>register format</a:t>
            </a:r>
            <a:r>
              <a:rPr lang="en-US" sz="2600" dirty="0">
                <a:ea typeface="Microsoft YaHei"/>
              </a:rPr>
              <a:t> → ALU instructions</a:t>
            </a:r>
          </a:p>
          <a:p>
            <a:pPr>
              <a:spcBef>
                <a:spcPct val="0"/>
              </a:spcBef>
              <a:spcAft>
                <a:spcPts val="1413"/>
              </a:spcAft>
            </a:pPr>
            <a:r>
              <a:rPr lang="en-US" sz="2600" dirty="0">
                <a:solidFill>
                  <a:srgbClr val="008000"/>
                </a:solidFill>
                <a:ea typeface="Microsoft YaHei"/>
              </a:rPr>
              <a:t>immediate format </a:t>
            </a:r>
            <a:r>
              <a:rPr lang="en-US" sz="2600" dirty="0">
                <a:ea typeface="Microsoft YaHei"/>
              </a:rPr>
              <a:t>→ ALU, </a:t>
            </a:r>
            <a:r>
              <a:rPr lang="en-US" sz="2600" dirty="0" err="1">
                <a:ea typeface="Microsoft YaHei"/>
              </a:rPr>
              <a:t>ld</a:t>
            </a:r>
            <a:r>
              <a:rPr lang="en-US" sz="2600" dirty="0">
                <a:ea typeface="Microsoft YaHei"/>
              </a:rPr>
              <a:t>/</a:t>
            </a:r>
            <a:r>
              <a:rPr lang="en-US" sz="2600" dirty="0" err="1">
                <a:ea typeface="Microsoft YaHei"/>
              </a:rPr>
              <a:t>st</a:t>
            </a:r>
            <a:r>
              <a:rPr lang="en-US" sz="2600" dirty="0">
                <a:ea typeface="Microsoft YaHei"/>
              </a:rPr>
              <a:t> instructions</a:t>
            </a: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314575" y="1816100"/>
            <a:ext cx="7467600" cy="1612900"/>
            <a:chOff x="896" y="1216"/>
            <a:chExt cx="4704" cy="1016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896" y="1216"/>
              <a:ext cx="4704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073" y="1464"/>
              <a:ext cx="361" cy="368"/>
            </a:xfrm>
            <a:custGeom>
              <a:avLst/>
              <a:gdLst>
                <a:gd name="T0" fmla="*/ 36 w 45"/>
                <a:gd name="T1" fmla="*/ 8 h 46"/>
                <a:gd name="T2" fmla="*/ 37 w 45"/>
                <a:gd name="T3" fmla="*/ 37 h 46"/>
                <a:gd name="T4" fmla="*/ 8 w 45"/>
                <a:gd name="T5" fmla="*/ 38 h 46"/>
                <a:gd name="T6" fmla="*/ 7 w 45"/>
                <a:gd name="T7" fmla="*/ 9 h 46"/>
                <a:gd name="T8" fmla="*/ 36 w 45"/>
                <a:gd name="T9" fmla="*/ 8 h 46"/>
                <a:gd name="T10" fmla="*/ 36 w 45"/>
                <a:gd name="T1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6">
                  <a:moveTo>
                    <a:pt x="36" y="8"/>
                  </a:moveTo>
                  <a:cubicBezTo>
                    <a:pt x="45" y="16"/>
                    <a:pt x="45" y="29"/>
                    <a:pt x="37" y="37"/>
                  </a:cubicBezTo>
                  <a:cubicBezTo>
                    <a:pt x="30" y="45"/>
                    <a:pt x="17" y="46"/>
                    <a:pt x="8" y="38"/>
                  </a:cubicBezTo>
                  <a:cubicBezTo>
                    <a:pt x="0" y="30"/>
                    <a:pt x="0" y="17"/>
                    <a:pt x="7" y="9"/>
                  </a:cubicBezTo>
                  <a:cubicBezTo>
                    <a:pt x="15" y="0"/>
                    <a:pt x="28" y="0"/>
                    <a:pt x="36" y="8"/>
                  </a:cubicBezTo>
                  <a:close/>
                  <a:moveTo>
                    <a:pt x="36" y="8"/>
                  </a:moveTo>
                </a:path>
              </a:pathLst>
            </a:custGeom>
            <a:noFill/>
            <a:ln w="0">
              <a:solidFill>
                <a:srgbClr val="FAFBF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912" y="1232"/>
              <a:ext cx="4669" cy="176"/>
            </a:xfrm>
            <a:custGeom>
              <a:avLst/>
              <a:gdLst>
                <a:gd name="T0" fmla="*/ 0 w 583"/>
                <a:gd name="T1" fmla="*/ 0 h 22"/>
                <a:gd name="T2" fmla="*/ 583 w 583"/>
                <a:gd name="T3" fmla="*/ 0 h 22"/>
                <a:gd name="T4" fmla="*/ 0 w 583"/>
                <a:gd name="T5" fmla="*/ 4 h 22"/>
                <a:gd name="T6" fmla="*/ 583 w 583"/>
                <a:gd name="T7" fmla="*/ 4 h 22"/>
                <a:gd name="T8" fmla="*/ 0 w 583"/>
                <a:gd name="T9" fmla="*/ 22 h 22"/>
                <a:gd name="T10" fmla="*/ 0 w 583"/>
                <a:gd name="T11" fmla="*/ 4 h 22"/>
                <a:gd name="T12" fmla="*/ 4 w 583"/>
                <a:gd name="T13" fmla="*/ 22 h 22"/>
                <a:gd name="T14" fmla="*/ 4 w 583"/>
                <a:gd name="T15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3" h="22">
                  <a:moveTo>
                    <a:pt x="0" y="0"/>
                  </a:moveTo>
                  <a:lnTo>
                    <a:pt x="583" y="0"/>
                  </a:lnTo>
                  <a:moveTo>
                    <a:pt x="0" y="4"/>
                  </a:moveTo>
                  <a:lnTo>
                    <a:pt x="583" y="4"/>
                  </a:lnTo>
                  <a:moveTo>
                    <a:pt x="0" y="22"/>
                  </a:moveTo>
                  <a:lnTo>
                    <a:pt x="0" y="4"/>
                  </a:lnTo>
                  <a:moveTo>
                    <a:pt x="4" y="22"/>
                  </a:moveTo>
                  <a:lnTo>
                    <a:pt x="4" y="4"/>
                  </a:lnTo>
                </a:path>
              </a:pathLst>
            </a:cu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016" y="1256"/>
              <a:ext cx="34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1A1B1C"/>
                  </a:solidFill>
                  <a:latin typeface="Times New Roman" pitchFamily="18" charset="0"/>
                </a:rPr>
                <a:t>Format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1665" y="1264"/>
              <a:ext cx="0" cy="144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737" y="1256"/>
              <a:ext cx="49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 dirty="0">
                  <a:solidFill>
                    <a:srgbClr val="1A1B1C"/>
                  </a:solidFill>
                  <a:latin typeface="Times New Roman" pitchFamily="18" charset="0"/>
                </a:rPr>
                <a:t>Definition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912" y="1264"/>
              <a:ext cx="4669" cy="304"/>
            </a:xfrm>
            <a:custGeom>
              <a:avLst/>
              <a:gdLst>
                <a:gd name="T0" fmla="*/ 579 w 583"/>
                <a:gd name="T1" fmla="*/ 18 h 38"/>
                <a:gd name="T2" fmla="*/ 579 w 583"/>
                <a:gd name="T3" fmla="*/ 0 h 38"/>
                <a:gd name="T4" fmla="*/ 583 w 583"/>
                <a:gd name="T5" fmla="*/ 18 h 38"/>
                <a:gd name="T6" fmla="*/ 583 w 583"/>
                <a:gd name="T7" fmla="*/ 0 h 38"/>
                <a:gd name="T8" fmla="*/ 0 w 583"/>
                <a:gd name="T9" fmla="*/ 18 h 38"/>
                <a:gd name="T10" fmla="*/ 583 w 583"/>
                <a:gd name="T11" fmla="*/ 18 h 38"/>
                <a:gd name="T12" fmla="*/ 0 w 583"/>
                <a:gd name="T13" fmla="*/ 38 h 38"/>
                <a:gd name="T14" fmla="*/ 0 w 583"/>
                <a:gd name="T15" fmla="*/ 18 h 38"/>
                <a:gd name="T16" fmla="*/ 4 w 583"/>
                <a:gd name="T17" fmla="*/ 38 h 38"/>
                <a:gd name="T18" fmla="*/ 4 w 583"/>
                <a:gd name="T19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3" h="38">
                  <a:moveTo>
                    <a:pt x="579" y="18"/>
                  </a:moveTo>
                  <a:lnTo>
                    <a:pt x="579" y="0"/>
                  </a:lnTo>
                  <a:moveTo>
                    <a:pt x="583" y="18"/>
                  </a:moveTo>
                  <a:lnTo>
                    <a:pt x="583" y="0"/>
                  </a:lnTo>
                  <a:moveTo>
                    <a:pt x="0" y="18"/>
                  </a:moveTo>
                  <a:lnTo>
                    <a:pt x="583" y="18"/>
                  </a:lnTo>
                  <a:moveTo>
                    <a:pt x="0" y="38"/>
                  </a:moveTo>
                  <a:lnTo>
                    <a:pt x="0" y="18"/>
                  </a:lnTo>
                  <a:moveTo>
                    <a:pt x="4" y="38"/>
                  </a:moveTo>
                  <a:lnTo>
                    <a:pt x="4" y="18"/>
                  </a:lnTo>
                </a:path>
              </a:pathLst>
            </a:cu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016" y="1416"/>
              <a:ext cx="34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 i="1" dirty="0">
                  <a:solidFill>
                    <a:srgbClr val="1A1B1C"/>
                  </a:solidFill>
                  <a:latin typeface="Times New Roman" pitchFamily="18" charset="0"/>
                </a:rPr>
                <a:t>branch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665" y="1408"/>
              <a:ext cx="1618" cy="160"/>
            </a:xfrm>
            <a:custGeom>
              <a:avLst/>
              <a:gdLst>
                <a:gd name="T0" fmla="*/ 0 w 202"/>
                <a:gd name="T1" fmla="*/ 20 h 20"/>
                <a:gd name="T2" fmla="*/ 0 w 202"/>
                <a:gd name="T3" fmla="*/ 0 h 20"/>
                <a:gd name="T4" fmla="*/ 9 w 202"/>
                <a:gd name="T5" fmla="*/ 1 h 20"/>
                <a:gd name="T6" fmla="*/ 202 w 202"/>
                <a:gd name="T7" fmla="*/ 1 h 20"/>
                <a:gd name="T8" fmla="*/ 9 w 202"/>
                <a:gd name="T9" fmla="*/ 19 h 20"/>
                <a:gd name="T10" fmla="*/ 9 w 202"/>
                <a:gd name="T1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20">
                  <a:moveTo>
                    <a:pt x="0" y="20"/>
                  </a:moveTo>
                  <a:lnTo>
                    <a:pt x="0" y="0"/>
                  </a:lnTo>
                  <a:moveTo>
                    <a:pt x="9" y="1"/>
                  </a:moveTo>
                  <a:lnTo>
                    <a:pt x="202" y="1"/>
                  </a:lnTo>
                  <a:moveTo>
                    <a:pt x="9" y="19"/>
                  </a:moveTo>
                  <a:lnTo>
                    <a:pt x="9" y="1"/>
                  </a:lnTo>
                </a:path>
              </a:pathLst>
            </a:cu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817" y="1416"/>
              <a:ext cx="12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 i="1" dirty="0">
                  <a:solidFill>
                    <a:srgbClr val="1A1B1C"/>
                  </a:solidFill>
                  <a:latin typeface="Times New Roman" pitchFamily="18" charset="0"/>
                </a:rPr>
                <a:t>op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977" y="1416"/>
              <a:ext cx="36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1A1B1C"/>
                  </a:solidFill>
                  <a:latin typeface="Times New Roman" pitchFamily="18" charset="0"/>
                </a:rPr>
                <a:t>(28-32)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2426" y="1416"/>
              <a:ext cx="0" cy="144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498" y="1416"/>
              <a:ext cx="2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 i="1" dirty="0">
                  <a:solidFill>
                    <a:srgbClr val="1A1B1C"/>
                  </a:solidFill>
                  <a:latin typeface="Times New Roman" pitchFamily="18" charset="0"/>
                </a:rPr>
                <a:t>offset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890" y="1416"/>
              <a:ext cx="30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1A1B1C"/>
                  </a:solidFill>
                  <a:latin typeface="Times New Roman" pitchFamily="18" charset="0"/>
                </a:rPr>
                <a:t>(1-27)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912" y="1408"/>
              <a:ext cx="4669" cy="312"/>
            </a:xfrm>
            <a:custGeom>
              <a:avLst/>
              <a:gdLst>
                <a:gd name="T0" fmla="*/ 296 w 583"/>
                <a:gd name="T1" fmla="*/ 19 h 39"/>
                <a:gd name="T2" fmla="*/ 296 w 583"/>
                <a:gd name="T3" fmla="*/ 1 h 39"/>
                <a:gd name="T4" fmla="*/ 103 w 583"/>
                <a:gd name="T5" fmla="*/ 19 h 39"/>
                <a:gd name="T6" fmla="*/ 296 w 583"/>
                <a:gd name="T7" fmla="*/ 19 h 39"/>
                <a:gd name="T8" fmla="*/ 579 w 583"/>
                <a:gd name="T9" fmla="*/ 20 h 39"/>
                <a:gd name="T10" fmla="*/ 579 w 583"/>
                <a:gd name="T11" fmla="*/ 0 h 39"/>
                <a:gd name="T12" fmla="*/ 583 w 583"/>
                <a:gd name="T13" fmla="*/ 20 h 39"/>
                <a:gd name="T14" fmla="*/ 583 w 583"/>
                <a:gd name="T15" fmla="*/ 0 h 39"/>
                <a:gd name="T16" fmla="*/ 0 w 583"/>
                <a:gd name="T17" fmla="*/ 20 h 39"/>
                <a:gd name="T18" fmla="*/ 583 w 583"/>
                <a:gd name="T19" fmla="*/ 20 h 39"/>
                <a:gd name="T20" fmla="*/ 0 w 583"/>
                <a:gd name="T21" fmla="*/ 39 h 39"/>
                <a:gd name="T22" fmla="*/ 0 w 583"/>
                <a:gd name="T23" fmla="*/ 20 h 39"/>
                <a:gd name="T24" fmla="*/ 4 w 583"/>
                <a:gd name="T25" fmla="*/ 39 h 39"/>
                <a:gd name="T26" fmla="*/ 4 w 583"/>
                <a:gd name="T2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3" h="39">
                  <a:moveTo>
                    <a:pt x="296" y="19"/>
                  </a:moveTo>
                  <a:lnTo>
                    <a:pt x="296" y="1"/>
                  </a:lnTo>
                  <a:moveTo>
                    <a:pt x="103" y="19"/>
                  </a:moveTo>
                  <a:lnTo>
                    <a:pt x="296" y="19"/>
                  </a:lnTo>
                  <a:moveTo>
                    <a:pt x="579" y="20"/>
                  </a:moveTo>
                  <a:lnTo>
                    <a:pt x="579" y="0"/>
                  </a:lnTo>
                  <a:moveTo>
                    <a:pt x="583" y="20"/>
                  </a:moveTo>
                  <a:lnTo>
                    <a:pt x="583" y="0"/>
                  </a:lnTo>
                  <a:moveTo>
                    <a:pt x="0" y="20"/>
                  </a:moveTo>
                  <a:lnTo>
                    <a:pt x="583" y="20"/>
                  </a:lnTo>
                  <a:moveTo>
                    <a:pt x="0" y="39"/>
                  </a:moveTo>
                  <a:lnTo>
                    <a:pt x="0" y="20"/>
                  </a:lnTo>
                  <a:moveTo>
                    <a:pt x="4" y="39"/>
                  </a:moveTo>
                  <a:lnTo>
                    <a:pt x="4" y="20"/>
                  </a:lnTo>
                </a:path>
              </a:pathLst>
            </a:cu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016" y="1568"/>
              <a:ext cx="37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 i="1" dirty="0">
                  <a:solidFill>
                    <a:srgbClr val="1A1B1C"/>
                  </a:solidFill>
                  <a:latin typeface="Times New Roman" pitchFamily="18" charset="0"/>
                </a:rPr>
                <a:t>register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1665" y="1568"/>
              <a:ext cx="3380" cy="152"/>
            </a:xfrm>
            <a:custGeom>
              <a:avLst/>
              <a:gdLst>
                <a:gd name="T0" fmla="*/ 0 w 422"/>
                <a:gd name="T1" fmla="*/ 19 h 19"/>
                <a:gd name="T2" fmla="*/ 0 w 422"/>
                <a:gd name="T3" fmla="*/ 0 h 19"/>
                <a:gd name="T4" fmla="*/ 9 w 422"/>
                <a:gd name="T5" fmla="*/ 0 h 19"/>
                <a:gd name="T6" fmla="*/ 422 w 422"/>
                <a:gd name="T7" fmla="*/ 0 h 19"/>
                <a:gd name="T8" fmla="*/ 9 w 422"/>
                <a:gd name="T9" fmla="*/ 19 h 19"/>
                <a:gd name="T10" fmla="*/ 9 w 422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2" h="19">
                  <a:moveTo>
                    <a:pt x="0" y="19"/>
                  </a:moveTo>
                  <a:lnTo>
                    <a:pt x="0" y="0"/>
                  </a:lnTo>
                  <a:moveTo>
                    <a:pt x="9" y="0"/>
                  </a:moveTo>
                  <a:lnTo>
                    <a:pt x="422" y="0"/>
                  </a:lnTo>
                  <a:moveTo>
                    <a:pt x="9" y="19"/>
                  </a:moveTo>
                  <a:lnTo>
                    <a:pt x="9" y="1"/>
                  </a:lnTo>
                </a:path>
              </a:pathLst>
            </a:cu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817" y="1568"/>
              <a:ext cx="12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 i="1" dirty="0">
                  <a:solidFill>
                    <a:srgbClr val="1A1B1C"/>
                  </a:solidFill>
                  <a:latin typeface="Times New Roman" pitchFamily="18" charset="0"/>
                </a:rPr>
                <a:t>op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977" y="1568"/>
              <a:ext cx="36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1A1B1C"/>
                  </a:solidFill>
                  <a:latin typeface="Times New Roman" pitchFamily="18" charset="0"/>
                </a:rPr>
                <a:t>(28-32)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2426" y="1576"/>
              <a:ext cx="0" cy="144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498" y="1568"/>
              <a:ext cx="4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1A1B1C"/>
                  </a:solidFill>
                  <a:latin typeface="Times New Roman" pitchFamily="18" charset="0"/>
                </a:rPr>
                <a:t>I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602" y="1568"/>
              <a:ext cx="20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1A1B1C"/>
                  </a:solidFill>
                  <a:latin typeface="Times New Roman" pitchFamily="18" charset="0"/>
                </a:rPr>
                <a:t>(27)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 flipV="1">
              <a:off x="2890" y="1576"/>
              <a:ext cx="0" cy="144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962" y="1568"/>
              <a:ext cx="10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 i="1" dirty="0" err="1">
                  <a:solidFill>
                    <a:srgbClr val="1A1B1C"/>
                  </a:solidFill>
                  <a:latin typeface="Times New Roman" pitchFamily="18" charset="0"/>
                </a:rPr>
                <a:t>rd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123" y="1568"/>
              <a:ext cx="36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1A1B1C"/>
                  </a:solidFill>
                  <a:latin typeface="Times New Roman" pitchFamily="18" charset="0"/>
                </a:rPr>
                <a:t>(23-26)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V="1">
              <a:off x="3571" y="1576"/>
              <a:ext cx="0" cy="144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32" name="Rectangle 31"/>
            <p:cNvSpPr>
              <a:spLocks noChangeArrowheads="1"/>
            </p:cNvSpPr>
            <p:nvPr/>
          </p:nvSpPr>
          <p:spPr bwMode="auto">
            <a:xfrm>
              <a:off x="3643" y="1568"/>
              <a:ext cx="9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 i="1" dirty="0" err="1">
                  <a:solidFill>
                    <a:srgbClr val="1A1B1C"/>
                  </a:solidFill>
                  <a:latin typeface="Times New Roman" pitchFamily="18" charset="0"/>
                </a:rPr>
                <a:t>rs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120833" name="Rectangle 32"/>
            <p:cNvSpPr>
              <a:spLocks noChangeArrowheads="1"/>
            </p:cNvSpPr>
            <p:nvPr/>
          </p:nvSpPr>
          <p:spPr bwMode="auto">
            <a:xfrm>
              <a:off x="3755" y="1568"/>
              <a:ext cx="42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1A1B1C"/>
                  </a:solidFill>
                  <a:latin typeface="Times New Roman" pitchFamily="18" charset="0"/>
                </a:rPr>
                <a:t>1(19-22)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0834" name="Line 33"/>
            <p:cNvSpPr>
              <a:spLocks noChangeShapeType="1"/>
            </p:cNvSpPr>
            <p:nvPr/>
          </p:nvSpPr>
          <p:spPr bwMode="auto">
            <a:xfrm flipV="1">
              <a:off x="4308" y="1576"/>
              <a:ext cx="0" cy="144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35" name="Rectangle 34"/>
            <p:cNvSpPr>
              <a:spLocks noChangeArrowheads="1"/>
            </p:cNvSpPr>
            <p:nvPr/>
          </p:nvSpPr>
          <p:spPr bwMode="auto">
            <a:xfrm>
              <a:off x="4380" y="1568"/>
              <a:ext cx="9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 i="1" dirty="0" err="1">
                  <a:solidFill>
                    <a:srgbClr val="1A1B1C"/>
                  </a:solidFill>
                  <a:latin typeface="Times New Roman" pitchFamily="18" charset="0"/>
                </a:rPr>
                <a:t>rs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120836" name="Rectangle 35"/>
            <p:cNvSpPr>
              <a:spLocks noChangeArrowheads="1"/>
            </p:cNvSpPr>
            <p:nvPr/>
          </p:nvSpPr>
          <p:spPr bwMode="auto">
            <a:xfrm>
              <a:off x="4492" y="1568"/>
              <a:ext cx="42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1A1B1C"/>
                  </a:solidFill>
                  <a:latin typeface="Times New Roman" pitchFamily="18" charset="0"/>
                </a:rPr>
                <a:t>2(15-18)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0839" name="Freeform 36"/>
            <p:cNvSpPr>
              <a:spLocks noEditPoints="1"/>
            </p:cNvSpPr>
            <p:nvPr/>
          </p:nvSpPr>
          <p:spPr bwMode="auto">
            <a:xfrm>
              <a:off x="912" y="1568"/>
              <a:ext cx="4669" cy="312"/>
            </a:xfrm>
            <a:custGeom>
              <a:avLst/>
              <a:gdLst>
                <a:gd name="T0" fmla="*/ 516 w 583"/>
                <a:gd name="T1" fmla="*/ 19 h 39"/>
                <a:gd name="T2" fmla="*/ 516 w 583"/>
                <a:gd name="T3" fmla="*/ 1 h 39"/>
                <a:gd name="T4" fmla="*/ 103 w 583"/>
                <a:gd name="T5" fmla="*/ 19 h 39"/>
                <a:gd name="T6" fmla="*/ 516 w 583"/>
                <a:gd name="T7" fmla="*/ 19 h 39"/>
                <a:gd name="T8" fmla="*/ 579 w 583"/>
                <a:gd name="T9" fmla="*/ 19 h 39"/>
                <a:gd name="T10" fmla="*/ 579 w 583"/>
                <a:gd name="T11" fmla="*/ 0 h 39"/>
                <a:gd name="T12" fmla="*/ 583 w 583"/>
                <a:gd name="T13" fmla="*/ 19 h 39"/>
                <a:gd name="T14" fmla="*/ 583 w 583"/>
                <a:gd name="T15" fmla="*/ 0 h 39"/>
                <a:gd name="T16" fmla="*/ 0 w 583"/>
                <a:gd name="T17" fmla="*/ 20 h 39"/>
                <a:gd name="T18" fmla="*/ 583 w 583"/>
                <a:gd name="T19" fmla="*/ 20 h 39"/>
                <a:gd name="T20" fmla="*/ 0 w 583"/>
                <a:gd name="T21" fmla="*/ 39 h 39"/>
                <a:gd name="T22" fmla="*/ 0 w 583"/>
                <a:gd name="T23" fmla="*/ 20 h 39"/>
                <a:gd name="T24" fmla="*/ 4 w 583"/>
                <a:gd name="T25" fmla="*/ 39 h 39"/>
                <a:gd name="T26" fmla="*/ 4 w 583"/>
                <a:gd name="T2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3" h="39">
                  <a:moveTo>
                    <a:pt x="516" y="19"/>
                  </a:moveTo>
                  <a:lnTo>
                    <a:pt x="516" y="1"/>
                  </a:lnTo>
                  <a:moveTo>
                    <a:pt x="103" y="19"/>
                  </a:moveTo>
                  <a:lnTo>
                    <a:pt x="516" y="19"/>
                  </a:lnTo>
                  <a:moveTo>
                    <a:pt x="579" y="19"/>
                  </a:moveTo>
                  <a:lnTo>
                    <a:pt x="579" y="0"/>
                  </a:lnTo>
                  <a:moveTo>
                    <a:pt x="583" y="19"/>
                  </a:moveTo>
                  <a:lnTo>
                    <a:pt x="583" y="0"/>
                  </a:lnTo>
                  <a:moveTo>
                    <a:pt x="0" y="20"/>
                  </a:moveTo>
                  <a:lnTo>
                    <a:pt x="583" y="20"/>
                  </a:lnTo>
                  <a:moveTo>
                    <a:pt x="0" y="39"/>
                  </a:moveTo>
                  <a:lnTo>
                    <a:pt x="0" y="20"/>
                  </a:lnTo>
                  <a:moveTo>
                    <a:pt x="4" y="39"/>
                  </a:moveTo>
                  <a:lnTo>
                    <a:pt x="4" y="20"/>
                  </a:lnTo>
                </a:path>
              </a:pathLst>
            </a:cu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40" name="Rectangle 37"/>
            <p:cNvSpPr>
              <a:spLocks noChangeArrowheads="1"/>
            </p:cNvSpPr>
            <p:nvPr/>
          </p:nvSpPr>
          <p:spPr bwMode="auto">
            <a:xfrm>
              <a:off x="1016" y="1728"/>
              <a:ext cx="50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 i="1" dirty="0">
                  <a:solidFill>
                    <a:srgbClr val="1A1B1C"/>
                  </a:solidFill>
                  <a:latin typeface="Times New Roman" pitchFamily="18" charset="0"/>
                </a:rPr>
                <a:t>immediate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120841" name="Freeform 38"/>
            <p:cNvSpPr>
              <a:spLocks noEditPoints="1"/>
            </p:cNvSpPr>
            <p:nvPr/>
          </p:nvSpPr>
          <p:spPr bwMode="auto">
            <a:xfrm>
              <a:off x="1665" y="1728"/>
              <a:ext cx="3396" cy="152"/>
            </a:xfrm>
            <a:custGeom>
              <a:avLst/>
              <a:gdLst>
                <a:gd name="T0" fmla="*/ 0 w 424"/>
                <a:gd name="T1" fmla="*/ 19 h 19"/>
                <a:gd name="T2" fmla="*/ 0 w 424"/>
                <a:gd name="T3" fmla="*/ 0 h 19"/>
                <a:gd name="T4" fmla="*/ 9 w 424"/>
                <a:gd name="T5" fmla="*/ 0 h 19"/>
                <a:gd name="T6" fmla="*/ 424 w 424"/>
                <a:gd name="T7" fmla="*/ 0 h 19"/>
                <a:gd name="T8" fmla="*/ 9 w 424"/>
                <a:gd name="T9" fmla="*/ 18 h 19"/>
                <a:gd name="T10" fmla="*/ 9 w 424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4" h="19">
                  <a:moveTo>
                    <a:pt x="0" y="19"/>
                  </a:moveTo>
                  <a:lnTo>
                    <a:pt x="0" y="0"/>
                  </a:lnTo>
                  <a:moveTo>
                    <a:pt x="9" y="0"/>
                  </a:moveTo>
                  <a:lnTo>
                    <a:pt x="424" y="0"/>
                  </a:lnTo>
                  <a:moveTo>
                    <a:pt x="9" y="18"/>
                  </a:moveTo>
                  <a:lnTo>
                    <a:pt x="9" y="0"/>
                  </a:lnTo>
                </a:path>
              </a:pathLst>
            </a:cu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42" name="Rectangle 39"/>
            <p:cNvSpPr>
              <a:spLocks noChangeArrowheads="1"/>
            </p:cNvSpPr>
            <p:nvPr/>
          </p:nvSpPr>
          <p:spPr bwMode="auto">
            <a:xfrm>
              <a:off x="1817" y="1728"/>
              <a:ext cx="12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 i="1" dirty="0">
                  <a:solidFill>
                    <a:srgbClr val="1A1B1C"/>
                  </a:solidFill>
                  <a:latin typeface="Times New Roman" pitchFamily="18" charset="0"/>
                </a:rPr>
                <a:t>op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120843" name="Rectangle 40"/>
            <p:cNvSpPr>
              <a:spLocks noChangeArrowheads="1"/>
            </p:cNvSpPr>
            <p:nvPr/>
          </p:nvSpPr>
          <p:spPr bwMode="auto">
            <a:xfrm>
              <a:off x="1977" y="1728"/>
              <a:ext cx="36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1A1B1C"/>
                  </a:solidFill>
                  <a:latin typeface="Times New Roman" pitchFamily="18" charset="0"/>
                </a:rPr>
                <a:t>(28-32)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0844" name="Line 41"/>
            <p:cNvSpPr>
              <a:spLocks noChangeShapeType="1"/>
            </p:cNvSpPr>
            <p:nvPr/>
          </p:nvSpPr>
          <p:spPr bwMode="auto">
            <a:xfrm flipV="1">
              <a:off x="2426" y="1728"/>
              <a:ext cx="0" cy="144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45" name="Rectangle 42"/>
            <p:cNvSpPr>
              <a:spLocks noChangeArrowheads="1"/>
            </p:cNvSpPr>
            <p:nvPr/>
          </p:nvSpPr>
          <p:spPr bwMode="auto">
            <a:xfrm>
              <a:off x="2498" y="1728"/>
              <a:ext cx="4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1A1B1C"/>
                  </a:solidFill>
                  <a:latin typeface="Times New Roman" pitchFamily="18" charset="0"/>
                </a:rPr>
                <a:t>I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0846" name="Rectangle 43"/>
            <p:cNvSpPr>
              <a:spLocks noChangeArrowheads="1"/>
            </p:cNvSpPr>
            <p:nvPr/>
          </p:nvSpPr>
          <p:spPr bwMode="auto">
            <a:xfrm>
              <a:off x="2602" y="1728"/>
              <a:ext cx="20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1A1B1C"/>
                  </a:solidFill>
                  <a:latin typeface="Times New Roman" pitchFamily="18" charset="0"/>
                </a:rPr>
                <a:t>(27)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0847" name="Line 44"/>
            <p:cNvSpPr>
              <a:spLocks noChangeShapeType="1"/>
            </p:cNvSpPr>
            <p:nvPr/>
          </p:nvSpPr>
          <p:spPr bwMode="auto">
            <a:xfrm flipV="1">
              <a:off x="2890" y="1728"/>
              <a:ext cx="0" cy="144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48" name="Rectangle 45"/>
            <p:cNvSpPr>
              <a:spLocks noChangeArrowheads="1"/>
            </p:cNvSpPr>
            <p:nvPr/>
          </p:nvSpPr>
          <p:spPr bwMode="auto">
            <a:xfrm>
              <a:off x="2962" y="1728"/>
              <a:ext cx="10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 i="1" dirty="0" err="1">
                  <a:solidFill>
                    <a:srgbClr val="1A1B1C"/>
                  </a:solidFill>
                  <a:latin typeface="Times New Roman" pitchFamily="18" charset="0"/>
                </a:rPr>
                <a:t>rd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120849" name="Rectangle 46"/>
            <p:cNvSpPr>
              <a:spLocks noChangeArrowheads="1"/>
            </p:cNvSpPr>
            <p:nvPr/>
          </p:nvSpPr>
          <p:spPr bwMode="auto">
            <a:xfrm>
              <a:off x="3123" y="1728"/>
              <a:ext cx="36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1A1B1C"/>
                  </a:solidFill>
                  <a:latin typeface="Times New Roman" pitchFamily="18" charset="0"/>
                </a:rPr>
                <a:t>(23-26)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0850" name="Line 47"/>
            <p:cNvSpPr>
              <a:spLocks noChangeShapeType="1"/>
            </p:cNvSpPr>
            <p:nvPr/>
          </p:nvSpPr>
          <p:spPr bwMode="auto">
            <a:xfrm flipV="1">
              <a:off x="3571" y="1728"/>
              <a:ext cx="0" cy="144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51" name="Rectangle 48"/>
            <p:cNvSpPr>
              <a:spLocks noChangeArrowheads="1"/>
            </p:cNvSpPr>
            <p:nvPr/>
          </p:nvSpPr>
          <p:spPr bwMode="auto">
            <a:xfrm>
              <a:off x="3643" y="1728"/>
              <a:ext cx="9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 i="1" dirty="0" err="1">
                  <a:solidFill>
                    <a:srgbClr val="1A1B1C"/>
                  </a:solidFill>
                  <a:latin typeface="Times New Roman" pitchFamily="18" charset="0"/>
                </a:rPr>
                <a:t>rs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120852" name="Rectangle 49"/>
            <p:cNvSpPr>
              <a:spLocks noChangeArrowheads="1"/>
            </p:cNvSpPr>
            <p:nvPr/>
          </p:nvSpPr>
          <p:spPr bwMode="auto">
            <a:xfrm>
              <a:off x="3755" y="1728"/>
              <a:ext cx="42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1A1B1C"/>
                  </a:solidFill>
                  <a:latin typeface="Times New Roman" pitchFamily="18" charset="0"/>
                </a:rPr>
                <a:t>1(19-22)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0853" name="Line 50"/>
            <p:cNvSpPr>
              <a:spLocks noChangeShapeType="1"/>
            </p:cNvSpPr>
            <p:nvPr/>
          </p:nvSpPr>
          <p:spPr bwMode="auto">
            <a:xfrm flipV="1">
              <a:off x="4308" y="1728"/>
              <a:ext cx="0" cy="144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54" name="Rectangle 51"/>
            <p:cNvSpPr>
              <a:spLocks noChangeArrowheads="1"/>
            </p:cNvSpPr>
            <p:nvPr/>
          </p:nvSpPr>
          <p:spPr bwMode="auto">
            <a:xfrm>
              <a:off x="4380" y="1728"/>
              <a:ext cx="20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 i="1" dirty="0" err="1">
                  <a:solidFill>
                    <a:srgbClr val="1A1B1C"/>
                  </a:solidFill>
                  <a:latin typeface="Times New Roman" pitchFamily="18" charset="0"/>
                </a:rPr>
                <a:t>imm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120855" name="Rectangle 52"/>
            <p:cNvSpPr>
              <a:spLocks noChangeArrowheads="1"/>
            </p:cNvSpPr>
            <p:nvPr/>
          </p:nvSpPr>
          <p:spPr bwMode="auto">
            <a:xfrm>
              <a:off x="4676" y="1728"/>
              <a:ext cx="30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solidFill>
                    <a:srgbClr val="1A1B1C"/>
                  </a:solidFill>
                  <a:latin typeface="Times New Roman" pitchFamily="18" charset="0"/>
                </a:rPr>
                <a:t>(1-18)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0856" name="Freeform 53"/>
            <p:cNvSpPr>
              <a:spLocks noEditPoints="1"/>
            </p:cNvSpPr>
            <p:nvPr/>
          </p:nvSpPr>
          <p:spPr bwMode="auto">
            <a:xfrm>
              <a:off x="912" y="1728"/>
              <a:ext cx="4669" cy="305"/>
            </a:xfrm>
            <a:custGeom>
              <a:avLst/>
              <a:gdLst>
                <a:gd name="T0" fmla="*/ 518 w 583"/>
                <a:gd name="T1" fmla="*/ 18 h 38"/>
                <a:gd name="T2" fmla="*/ 518 w 583"/>
                <a:gd name="T3" fmla="*/ 0 h 38"/>
                <a:gd name="T4" fmla="*/ 103 w 583"/>
                <a:gd name="T5" fmla="*/ 19 h 38"/>
                <a:gd name="T6" fmla="*/ 518 w 583"/>
                <a:gd name="T7" fmla="*/ 19 h 38"/>
                <a:gd name="T8" fmla="*/ 579 w 583"/>
                <a:gd name="T9" fmla="*/ 19 h 38"/>
                <a:gd name="T10" fmla="*/ 579 w 583"/>
                <a:gd name="T11" fmla="*/ 0 h 38"/>
                <a:gd name="T12" fmla="*/ 583 w 583"/>
                <a:gd name="T13" fmla="*/ 19 h 38"/>
                <a:gd name="T14" fmla="*/ 583 w 583"/>
                <a:gd name="T15" fmla="*/ 0 h 38"/>
                <a:gd name="T16" fmla="*/ 0 w 583"/>
                <a:gd name="T17" fmla="*/ 19 h 38"/>
                <a:gd name="T18" fmla="*/ 583 w 583"/>
                <a:gd name="T19" fmla="*/ 19 h 38"/>
                <a:gd name="T20" fmla="*/ 0 w 583"/>
                <a:gd name="T21" fmla="*/ 38 h 38"/>
                <a:gd name="T22" fmla="*/ 0 w 583"/>
                <a:gd name="T23" fmla="*/ 20 h 38"/>
                <a:gd name="T24" fmla="*/ 4 w 583"/>
                <a:gd name="T25" fmla="*/ 38 h 38"/>
                <a:gd name="T26" fmla="*/ 4 w 583"/>
                <a:gd name="T27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3" h="38">
                  <a:moveTo>
                    <a:pt x="518" y="18"/>
                  </a:moveTo>
                  <a:lnTo>
                    <a:pt x="518" y="0"/>
                  </a:lnTo>
                  <a:moveTo>
                    <a:pt x="103" y="19"/>
                  </a:moveTo>
                  <a:lnTo>
                    <a:pt x="518" y="19"/>
                  </a:lnTo>
                  <a:moveTo>
                    <a:pt x="579" y="19"/>
                  </a:moveTo>
                  <a:lnTo>
                    <a:pt x="579" y="0"/>
                  </a:lnTo>
                  <a:moveTo>
                    <a:pt x="583" y="19"/>
                  </a:moveTo>
                  <a:lnTo>
                    <a:pt x="583" y="0"/>
                  </a:lnTo>
                  <a:moveTo>
                    <a:pt x="0" y="19"/>
                  </a:moveTo>
                  <a:lnTo>
                    <a:pt x="583" y="19"/>
                  </a:lnTo>
                  <a:moveTo>
                    <a:pt x="0" y="38"/>
                  </a:moveTo>
                  <a:lnTo>
                    <a:pt x="0" y="20"/>
                  </a:lnTo>
                  <a:moveTo>
                    <a:pt x="4" y="38"/>
                  </a:moveTo>
                  <a:lnTo>
                    <a:pt x="4" y="20"/>
                  </a:lnTo>
                </a:path>
              </a:pathLst>
            </a:cu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63" name="Rectangle 60"/>
            <p:cNvSpPr>
              <a:spLocks noChangeArrowheads="1"/>
            </p:cNvSpPr>
            <p:nvPr/>
          </p:nvSpPr>
          <p:spPr bwMode="auto">
            <a:xfrm>
              <a:off x="2756" y="186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247" name="Freeform 67"/>
            <p:cNvSpPr>
              <a:spLocks noEditPoints="1"/>
            </p:cNvSpPr>
            <p:nvPr/>
          </p:nvSpPr>
          <p:spPr bwMode="auto">
            <a:xfrm>
              <a:off x="912" y="1888"/>
              <a:ext cx="4669" cy="289"/>
            </a:xfrm>
            <a:custGeom>
              <a:avLst/>
              <a:gdLst>
                <a:gd name="T0" fmla="*/ 579 w 583"/>
                <a:gd name="T1" fmla="*/ 18 h 36"/>
                <a:gd name="T2" fmla="*/ 579 w 583"/>
                <a:gd name="T3" fmla="*/ 0 h 36"/>
                <a:gd name="T4" fmla="*/ 583 w 583"/>
                <a:gd name="T5" fmla="*/ 18 h 36"/>
                <a:gd name="T6" fmla="*/ 583 w 583"/>
                <a:gd name="T7" fmla="*/ 0 h 36"/>
                <a:gd name="T8" fmla="*/ 0 w 583"/>
                <a:gd name="T9" fmla="*/ 18 h 36"/>
                <a:gd name="T10" fmla="*/ 583 w 583"/>
                <a:gd name="T11" fmla="*/ 18 h 36"/>
                <a:gd name="T12" fmla="*/ 0 w 583"/>
                <a:gd name="T13" fmla="*/ 36 h 36"/>
                <a:gd name="T14" fmla="*/ 0 w 583"/>
                <a:gd name="T15" fmla="*/ 18 h 36"/>
                <a:gd name="T16" fmla="*/ 4 w 583"/>
                <a:gd name="T17" fmla="*/ 36 h 36"/>
                <a:gd name="T18" fmla="*/ 4 w 583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3" h="36">
                  <a:moveTo>
                    <a:pt x="579" y="18"/>
                  </a:moveTo>
                  <a:lnTo>
                    <a:pt x="579" y="0"/>
                  </a:lnTo>
                  <a:moveTo>
                    <a:pt x="583" y="18"/>
                  </a:moveTo>
                  <a:lnTo>
                    <a:pt x="583" y="0"/>
                  </a:lnTo>
                  <a:moveTo>
                    <a:pt x="0" y="18"/>
                  </a:moveTo>
                  <a:lnTo>
                    <a:pt x="583" y="18"/>
                  </a:lnTo>
                  <a:moveTo>
                    <a:pt x="0" y="36"/>
                  </a:moveTo>
                  <a:lnTo>
                    <a:pt x="0" y="18"/>
                  </a:lnTo>
                  <a:moveTo>
                    <a:pt x="4" y="36"/>
                  </a:moveTo>
                  <a:lnTo>
                    <a:pt x="4" y="18"/>
                  </a:lnTo>
                </a:path>
              </a:pathLst>
            </a:cu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7" name="Freeform 77"/>
            <p:cNvSpPr>
              <a:spLocks noEditPoints="1"/>
            </p:cNvSpPr>
            <p:nvPr/>
          </p:nvSpPr>
          <p:spPr bwMode="auto">
            <a:xfrm>
              <a:off x="912" y="2033"/>
              <a:ext cx="4669" cy="176"/>
            </a:xfrm>
            <a:custGeom>
              <a:avLst/>
              <a:gdLst>
                <a:gd name="T0" fmla="*/ 579 w 583"/>
                <a:gd name="T1" fmla="*/ 18 h 22"/>
                <a:gd name="T2" fmla="*/ 579 w 583"/>
                <a:gd name="T3" fmla="*/ 0 h 22"/>
                <a:gd name="T4" fmla="*/ 583 w 583"/>
                <a:gd name="T5" fmla="*/ 18 h 22"/>
                <a:gd name="T6" fmla="*/ 583 w 583"/>
                <a:gd name="T7" fmla="*/ 0 h 22"/>
                <a:gd name="T8" fmla="*/ 0 w 583"/>
                <a:gd name="T9" fmla="*/ 18 h 22"/>
                <a:gd name="T10" fmla="*/ 583 w 583"/>
                <a:gd name="T11" fmla="*/ 18 h 22"/>
                <a:gd name="T12" fmla="*/ 0 w 583"/>
                <a:gd name="T13" fmla="*/ 22 h 22"/>
                <a:gd name="T14" fmla="*/ 583 w 583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3" h="22">
                  <a:moveTo>
                    <a:pt x="579" y="18"/>
                  </a:moveTo>
                  <a:lnTo>
                    <a:pt x="579" y="0"/>
                  </a:lnTo>
                  <a:moveTo>
                    <a:pt x="583" y="18"/>
                  </a:moveTo>
                  <a:lnTo>
                    <a:pt x="583" y="0"/>
                  </a:lnTo>
                  <a:moveTo>
                    <a:pt x="0" y="18"/>
                  </a:moveTo>
                  <a:lnTo>
                    <a:pt x="583" y="18"/>
                  </a:lnTo>
                  <a:moveTo>
                    <a:pt x="0" y="22"/>
                  </a:moveTo>
                  <a:lnTo>
                    <a:pt x="583" y="22"/>
                  </a:lnTo>
                </a:path>
              </a:pathLst>
            </a:cu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37"/>
            <p:cNvSpPr>
              <a:spLocks noChangeArrowheads="1"/>
            </p:cNvSpPr>
            <p:nvPr/>
          </p:nvSpPr>
          <p:spPr bwMode="auto">
            <a:xfrm>
              <a:off x="1015" y="1896"/>
              <a:ext cx="456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en-US" sz="1500" i="1" dirty="0">
                  <a:solidFill>
                    <a:srgbClr val="1A1B1C"/>
                  </a:solidFill>
                  <a:latin typeface="Times New Roman" pitchFamily="18" charset="0"/>
                </a:rPr>
                <a:t>op</a:t>
              </a:r>
              <a:r>
                <a:rPr lang="en-US" sz="1500" dirty="0">
                  <a:solidFill>
                    <a:srgbClr val="1A1B1C"/>
                  </a:solidFill>
                  <a:latin typeface="Times New Roman" pitchFamily="18" charset="0"/>
                </a:rPr>
                <a:t> </a:t>
              </a:r>
              <a:r>
                <a:rPr lang="en-US" sz="1500" dirty="0">
                  <a:solidFill>
                    <a:srgbClr val="1A1B1C"/>
                  </a:solidFill>
                  <a:latin typeface="Times New Roman"/>
                  <a:cs typeface="Times New Roman"/>
                </a:rPr>
                <a:t> →</a:t>
              </a:r>
              <a:r>
                <a:rPr lang="en-US" sz="1500" dirty="0">
                  <a:solidFill>
                    <a:srgbClr val="1A1B1C"/>
                  </a:solidFill>
                  <a:latin typeface="Times New Roman" pitchFamily="18" charset="0"/>
                </a:rPr>
                <a:t>  </a:t>
              </a:r>
              <a:r>
                <a:rPr lang="en-US" sz="1500" dirty="0" err="1">
                  <a:solidFill>
                    <a:srgbClr val="1A1B1C"/>
                  </a:solidFill>
                  <a:latin typeface="Times New Roman" pitchFamily="18" charset="0"/>
                </a:rPr>
                <a:t>opcode</a:t>
              </a:r>
              <a:r>
                <a:rPr lang="en-US" sz="1500" dirty="0">
                  <a:solidFill>
                    <a:srgbClr val="1A1B1C"/>
                  </a:solidFill>
                  <a:latin typeface="Times New Roman" pitchFamily="18" charset="0"/>
                </a:rPr>
                <a:t>, </a:t>
              </a:r>
              <a:r>
                <a:rPr lang="en-US" sz="1500" i="1" dirty="0">
                  <a:solidFill>
                    <a:srgbClr val="1A1B1C"/>
                  </a:solidFill>
                  <a:latin typeface="Times New Roman" pitchFamily="18" charset="0"/>
                </a:rPr>
                <a:t>offset</a:t>
              </a:r>
              <a:r>
                <a:rPr lang="en-US" sz="1500" dirty="0">
                  <a:solidFill>
                    <a:srgbClr val="1A1B1C"/>
                  </a:solidFill>
                  <a:latin typeface="Times New Roman" pitchFamily="18" charset="0"/>
                </a:rPr>
                <a:t> </a:t>
              </a:r>
              <a:r>
                <a:rPr lang="en-US" sz="1500" dirty="0">
                  <a:solidFill>
                    <a:srgbClr val="1A1B1C"/>
                  </a:solidFill>
                  <a:latin typeface="Times New Roman"/>
                  <a:cs typeface="Times New Roman"/>
                </a:rPr>
                <a:t>→</a:t>
              </a:r>
              <a:r>
                <a:rPr lang="en-US" sz="1500" dirty="0">
                  <a:solidFill>
                    <a:srgbClr val="1A1B1C"/>
                  </a:solidFill>
                  <a:latin typeface="Times New Roman" pitchFamily="18" charset="0"/>
                </a:rPr>
                <a:t> branch offset, </a:t>
              </a:r>
              <a:r>
                <a:rPr lang="en-US" sz="1500" i="1" dirty="0">
                  <a:solidFill>
                    <a:srgbClr val="1A1B1C"/>
                  </a:solidFill>
                  <a:latin typeface="Times New Roman" pitchFamily="18" charset="0"/>
                </a:rPr>
                <a:t>I</a:t>
              </a:r>
              <a:r>
                <a:rPr lang="en-US" sz="1500" dirty="0">
                  <a:solidFill>
                    <a:srgbClr val="1A1B1C"/>
                  </a:solidFill>
                  <a:latin typeface="Times New Roman" pitchFamily="18" charset="0"/>
                </a:rPr>
                <a:t> </a:t>
              </a:r>
              <a:r>
                <a:rPr lang="en-US" sz="1500" dirty="0">
                  <a:solidFill>
                    <a:srgbClr val="1A1B1C"/>
                  </a:solidFill>
                  <a:latin typeface="Times New Roman"/>
                  <a:cs typeface="Times New Roman"/>
                </a:rPr>
                <a:t>→</a:t>
              </a:r>
              <a:r>
                <a:rPr lang="en-US" sz="1500" dirty="0">
                  <a:solidFill>
                    <a:srgbClr val="1A1B1C"/>
                  </a:solidFill>
                  <a:latin typeface="Times New Roman" pitchFamily="18" charset="0"/>
                </a:rPr>
                <a:t> immediate bit, </a:t>
              </a:r>
              <a:r>
                <a:rPr lang="en-US" sz="1500" i="1" dirty="0" err="1">
                  <a:solidFill>
                    <a:srgbClr val="1A1B1C"/>
                  </a:solidFill>
                  <a:latin typeface="Times New Roman" pitchFamily="18" charset="0"/>
                </a:rPr>
                <a:t>rd</a:t>
              </a:r>
              <a:r>
                <a:rPr lang="en-US" sz="1500" dirty="0">
                  <a:solidFill>
                    <a:srgbClr val="1A1B1C"/>
                  </a:solidFill>
                  <a:latin typeface="Times New Roman" pitchFamily="18" charset="0"/>
                </a:rPr>
                <a:t> </a:t>
              </a:r>
              <a:r>
                <a:rPr lang="en-US" sz="1500" dirty="0">
                  <a:solidFill>
                    <a:srgbClr val="1A1B1C"/>
                  </a:solidFill>
                  <a:latin typeface="Times New Roman"/>
                  <a:cs typeface="Times New Roman"/>
                </a:rPr>
                <a:t>→</a:t>
              </a:r>
              <a:r>
                <a:rPr lang="en-US" sz="1500" dirty="0">
                  <a:solidFill>
                    <a:srgbClr val="1A1B1C"/>
                  </a:solidFill>
                  <a:latin typeface="Times New Roman" pitchFamily="18" charset="0"/>
                </a:rPr>
                <a:t> destination register</a:t>
              </a:r>
            </a:p>
            <a:p>
              <a:pPr lvl="0"/>
              <a:r>
                <a:rPr lang="en-US" sz="1500" i="1" dirty="0">
                  <a:solidFill>
                    <a:srgbClr val="1A1B1C"/>
                  </a:solidFill>
                  <a:latin typeface="Times New Roman" pitchFamily="18" charset="0"/>
                </a:rPr>
                <a:t>rs</a:t>
              </a:r>
              <a:r>
                <a:rPr lang="en-US" sz="1500" dirty="0">
                  <a:solidFill>
                    <a:srgbClr val="1A1B1C"/>
                  </a:solidFill>
                  <a:latin typeface="Times New Roman" pitchFamily="18" charset="0"/>
                </a:rPr>
                <a:t>1 </a:t>
              </a:r>
              <a:r>
                <a:rPr lang="en-US" sz="1500" dirty="0">
                  <a:solidFill>
                    <a:srgbClr val="1A1B1C"/>
                  </a:solidFill>
                  <a:latin typeface="Times New Roman"/>
                  <a:cs typeface="Times New Roman"/>
                </a:rPr>
                <a:t>→</a:t>
              </a:r>
              <a:r>
                <a:rPr lang="en-US" sz="1500" dirty="0">
                  <a:solidFill>
                    <a:srgbClr val="1A1B1C"/>
                  </a:solidFill>
                  <a:latin typeface="Times New Roman" pitchFamily="18" charset="0"/>
                </a:rPr>
                <a:t> source register 1, </a:t>
              </a:r>
              <a:r>
                <a:rPr lang="en-US" sz="1500" i="1" dirty="0">
                  <a:solidFill>
                    <a:srgbClr val="1A1B1C"/>
                  </a:solidFill>
                  <a:latin typeface="Times New Roman" pitchFamily="18" charset="0"/>
                </a:rPr>
                <a:t>rs</a:t>
              </a:r>
              <a:r>
                <a:rPr lang="en-US" sz="1500" dirty="0">
                  <a:solidFill>
                    <a:srgbClr val="1A1B1C"/>
                  </a:solidFill>
                  <a:latin typeface="Times New Roman" pitchFamily="18" charset="0"/>
                </a:rPr>
                <a:t>2 </a:t>
              </a:r>
              <a:r>
                <a:rPr lang="en-US" sz="1500" dirty="0">
                  <a:solidFill>
                    <a:srgbClr val="1A1B1C"/>
                  </a:solidFill>
                  <a:latin typeface="Times New Roman"/>
                  <a:cs typeface="Times New Roman"/>
                </a:rPr>
                <a:t>→</a:t>
              </a:r>
              <a:r>
                <a:rPr lang="en-US" sz="1500" dirty="0">
                  <a:solidFill>
                    <a:srgbClr val="1A1B1C"/>
                  </a:solidFill>
                  <a:latin typeface="Times New Roman" pitchFamily="18" charset="0"/>
                </a:rPr>
                <a:t> source register 2, </a:t>
              </a:r>
              <a:r>
                <a:rPr lang="en-US" sz="1500" i="1" dirty="0" err="1">
                  <a:solidFill>
                    <a:srgbClr val="1A1B1C"/>
                  </a:solidFill>
                  <a:latin typeface="Times New Roman" pitchFamily="18" charset="0"/>
                </a:rPr>
                <a:t>imm</a:t>
              </a:r>
              <a:r>
                <a:rPr lang="en-US" sz="1500" dirty="0">
                  <a:solidFill>
                    <a:srgbClr val="1A1B1C"/>
                  </a:solidFill>
                  <a:latin typeface="Times New Roman" pitchFamily="18" charset="0"/>
                </a:rPr>
                <a:t> </a:t>
              </a:r>
              <a:r>
                <a:rPr lang="en-US" sz="1500" dirty="0">
                  <a:solidFill>
                    <a:srgbClr val="1A1B1C"/>
                  </a:solidFill>
                  <a:latin typeface="Times New Roman"/>
                  <a:cs typeface="Times New Roman"/>
                </a:rPr>
                <a:t>→</a:t>
              </a:r>
              <a:r>
                <a:rPr lang="en-US" sz="1500" dirty="0">
                  <a:solidFill>
                    <a:srgbClr val="1A1B1C"/>
                  </a:solidFill>
                  <a:latin typeface="Times New Roman" pitchFamily="18" charset="0"/>
                </a:rPr>
                <a:t> immediate operand</a:t>
              </a:r>
            </a:p>
          </p:txBody>
        </p:sp>
      </p:grp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067279" y="6356351"/>
            <a:ext cx="561975" cy="365125"/>
          </a:xfrm>
        </p:spPr>
        <p:txBody>
          <a:bodyPr/>
          <a:lstStyle/>
          <a:p>
            <a:pPr>
              <a:defRPr/>
            </a:pPr>
            <a:fld id="{10031359-49B2-443E-8B73-D290E4050B4B}" type="slidenum">
              <a:rPr/>
              <a:pPr>
                <a:defRPr/>
              </a:pPr>
              <a:t>96</a:t>
            </a:fld>
            <a:endParaRPr/>
          </a:p>
        </p:txBody>
      </p:sp>
      <p:sp>
        <p:nvSpPr>
          <p:cNvPr id="121860" name="Subtitle 1"/>
          <p:cNvSpPr txBox="1">
            <a:spLocks noGrp="1"/>
          </p:cNvSpPr>
          <p:nvPr>
            <p:ph type="subTitle" idx="4294967295"/>
          </p:nvPr>
        </p:nvSpPr>
        <p:spPr bwMode="auto">
          <a:xfrm>
            <a:off x="2971800" y="1828801"/>
            <a:ext cx="6096000" cy="35353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 algn="ctr">
              <a:defRPr sz="3200">
                <a:solidFill>
                  <a:srgbClr val="000000"/>
                </a:solidFill>
                <a:latin typeface="Calibri" pitchFamily="34" charset="0"/>
              </a:defRPr>
            </a:lvl2pPr>
            <a:lvl3pPr algn="ctr">
              <a:defRPr sz="3200">
                <a:solidFill>
                  <a:srgbClr val="000000"/>
                </a:solidFill>
                <a:latin typeface="Calibri" pitchFamily="34" charset="0"/>
              </a:defRPr>
            </a:lvl3pPr>
            <a:lvl4pPr algn="ctr">
              <a:defRPr sz="3200">
                <a:solidFill>
                  <a:srgbClr val="000000"/>
                </a:solidFill>
                <a:latin typeface="Calibri" pitchFamily="34" charset="0"/>
              </a:defRPr>
            </a:lvl4pPr>
            <a:lvl5pPr algn="ctr">
              <a:defRPr sz="3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 sz="3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 sz="3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defRPr sz="3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defRPr sz="3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marL="0" indent="0" hangingPunct="0">
              <a:spcBef>
                <a:spcPct val="0"/>
              </a:spcBef>
              <a:spcAft>
                <a:spcPts val="1413"/>
              </a:spcAft>
              <a:buNone/>
            </a:pPr>
            <a:r>
              <a:rPr lang="en-IN" sz="9600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THE END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3878</TotalTime>
  <Words>5348</Words>
  <Application>Microsoft Office PowerPoint</Application>
  <PresentationFormat>Widescreen</PresentationFormat>
  <Paragraphs>1374</Paragraphs>
  <Slides>96</Slides>
  <Notes>95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96</vt:i4>
      </vt:variant>
    </vt:vector>
  </HeadingPairs>
  <TitlesOfParts>
    <vt:vector size="110" baseType="lpstr">
      <vt:lpstr>Microsoft YaHei</vt:lpstr>
      <vt:lpstr>Arial</vt:lpstr>
      <vt:lpstr>Bitstream Vera Sans</vt:lpstr>
      <vt:lpstr>Calibri</vt:lpstr>
      <vt:lpstr>Calibri Light</vt:lpstr>
      <vt:lpstr>Candara</vt:lpstr>
      <vt:lpstr>Comic Sans MS</vt:lpstr>
      <vt:lpstr>Courier New</vt:lpstr>
      <vt:lpstr>Sans</vt:lpstr>
      <vt:lpstr>StarSymbol</vt:lpstr>
      <vt:lpstr>Symbol</vt:lpstr>
      <vt:lpstr>Times New Roman</vt:lpstr>
      <vt:lpstr>Waveform</vt:lpstr>
      <vt:lpstr>Office Theme</vt:lpstr>
      <vt:lpstr>PowerPoint Presentation</vt:lpstr>
      <vt:lpstr>PowerPoint Presentation</vt:lpstr>
      <vt:lpstr>Outline</vt:lpstr>
      <vt:lpstr>What is Assembly Language</vt:lpstr>
      <vt:lpstr>Why learn Assembly  Language ?</vt:lpstr>
      <vt:lpstr>Assemblers</vt:lpstr>
      <vt:lpstr>Hardware Designers Perspective</vt:lpstr>
      <vt:lpstr>Machine Model – Von Neumann Machine                 with  Registers</vt:lpstr>
      <vt:lpstr>View of Registers</vt:lpstr>
      <vt:lpstr>View of Memory</vt:lpstr>
      <vt:lpstr>Storage of Data in Memory</vt:lpstr>
      <vt:lpstr>Little Endian vs Big Endian</vt:lpstr>
      <vt:lpstr>Storage of Arrays in Memory</vt:lpstr>
      <vt:lpstr>Row Major vs Column Major</vt:lpstr>
      <vt:lpstr>Outline</vt:lpstr>
      <vt:lpstr>Assembly File Structure : GNU Assembler</vt:lpstr>
      <vt:lpstr>Meaning of Different Sections</vt:lpstr>
      <vt:lpstr>Structure of a Statement</vt:lpstr>
      <vt:lpstr>Examples of Instructions</vt:lpstr>
      <vt:lpstr>Generic Statement Structure</vt:lpstr>
      <vt:lpstr>Generic Statement Structure - II</vt:lpstr>
      <vt:lpstr>Types of Instructions</vt:lpstr>
      <vt:lpstr>Nature of Operands</vt:lpstr>
      <vt:lpstr>Register Transfer Notation</vt:lpstr>
      <vt:lpstr>Addressing Modes</vt:lpstr>
      <vt:lpstr>Register Indirect Mode</vt:lpstr>
      <vt:lpstr>Base-offset Addressing Mode</vt:lpstr>
      <vt:lpstr>Addressing Modes - II</vt:lpstr>
      <vt:lpstr>Base-Index-Offset Addressing Mode</vt:lpstr>
      <vt:lpstr>Outline</vt:lpstr>
      <vt:lpstr>SimpleRisc</vt:lpstr>
      <vt:lpstr>Survey of Instruction Sets</vt:lpstr>
      <vt:lpstr>Registers</vt:lpstr>
      <vt:lpstr>mov instruction</vt:lpstr>
      <vt:lpstr>Arithmetic/Logical Instructions</vt:lpstr>
      <vt:lpstr>Examples of Arithmetic Instructions</vt:lpstr>
      <vt:lpstr>Examples - II</vt:lpstr>
      <vt:lpstr>Compare Instruction</vt:lpstr>
      <vt:lpstr>PowerPoint Presentation</vt:lpstr>
      <vt:lpstr>Compare Instruction</vt:lpstr>
      <vt:lpstr>Example with Division</vt:lpstr>
      <vt:lpstr>Logical Instructions</vt:lpstr>
      <vt:lpstr>Shift Instructions</vt:lpstr>
      <vt:lpstr>Shift Instructions - II</vt:lpstr>
      <vt:lpstr>Example with Shift Instructions</vt:lpstr>
      <vt:lpstr>Example - II</vt:lpstr>
      <vt:lpstr>Load-store instructions</vt:lpstr>
      <vt:lpstr>Load-Store</vt:lpstr>
      <vt:lpstr>Example – Load/Store</vt:lpstr>
      <vt:lpstr>Branch Instructions</vt:lpstr>
      <vt:lpstr>Conditional Branch Instructions</vt:lpstr>
      <vt:lpstr>Examples</vt:lpstr>
      <vt:lpstr>Example - II</vt:lpstr>
      <vt:lpstr>PowerPoint Presentation</vt:lpstr>
      <vt:lpstr>Modifiers</vt:lpstr>
      <vt:lpstr>Mechanism</vt:lpstr>
      <vt:lpstr>More about Modifiers</vt:lpstr>
      <vt:lpstr>Examples</vt:lpstr>
      <vt:lpstr>PowerPoint Presentation</vt:lpstr>
      <vt:lpstr>Outline</vt:lpstr>
      <vt:lpstr>Implementing Functions</vt:lpstr>
      <vt:lpstr>Implementing Functions - II</vt:lpstr>
      <vt:lpstr>Notion of the Return Address</vt:lpstr>
      <vt:lpstr>How do we pass arguments/ return values</vt:lpstr>
      <vt:lpstr>Problems with this Mechanism</vt:lpstr>
      <vt:lpstr>Register Spilling</vt:lpstr>
      <vt:lpstr>Spilling</vt:lpstr>
      <vt:lpstr>Problems with our Approach</vt:lpstr>
      <vt:lpstr>Activation Block</vt:lpstr>
      <vt:lpstr>How to use activation blocks ?</vt:lpstr>
      <vt:lpstr>Using Activation Blocks - II</vt:lpstr>
      <vt:lpstr>Using Activation Blocks - III</vt:lpstr>
      <vt:lpstr>Organising Activation Blocks</vt:lpstr>
      <vt:lpstr>Pattern of Function Calls</vt:lpstr>
      <vt:lpstr>Pattern of Function Calls</vt:lpstr>
      <vt:lpstr>Working with the Stack</vt:lpstr>
      <vt:lpstr>What has the Stack Solved ?</vt:lpstr>
      <vt:lpstr>call and ret instructions</vt:lpstr>
      <vt:lpstr>Recursive Factorial Program</vt:lpstr>
      <vt:lpstr>Factorial in SimpleRisc</vt:lpstr>
      <vt:lpstr>nop instruction</vt:lpstr>
      <vt:lpstr>Outline</vt:lpstr>
      <vt:lpstr>Encoding Instructions</vt:lpstr>
      <vt:lpstr>Basic Instruction Format</vt:lpstr>
      <vt:lpstr>0-Address Instructions</vt:lpstr>
      <vt:lpstr>1-Address Instructions</vt:lpstr>
      <vt:lpstr>3-Address Instructions</vt:lpstr>
      <vt:lpstr>Register Format</vt:lpstr>
      <vt:lpstr>Immediate Format</vt:lpstr>
      <vt:lpstr>2 Address Instructions</vt:lpstr>
      <vt:lpstr>cmp, not, and mov</vt:lpstr>
      <vt:lpstr>Load and Store Instructions</vt:lpstr>
      <vt:lpstr>Store Instruction</vt:lpstr>
      <vt:lpstr>Store Instruction</vt:lpstr>
      <vt:lpstr>Summary of Instruction Formats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Banner</dc:title>
  <dc:creator>Raj, Baldev</dc:creator>
  <cp:keywords>Template,Presentation,Presentation background,Banner,Clean,Design,Showeet.com,Impress,simple</cp:keywords>
  <dc:description>"Simple Banner" is a clean &lt;a href="http://www.showeet.com/category/templates/"&gt;template&lt;/a&gt;. Is perfect for personal or business and corporate use. &lt;a href="http://www.showeet.com/27/12/2011/templates/simple-banner-free-template-powerpoint-impress/"&gt;More about "Simple Banner"&lt;/a&gt;</dc:description>
  <cp:lastModifiedBy>Smruti Ranjan Sarangi</cp:lastModifiedBy>
  <cp:revision>267</cp:revision>
  <dcterms:created xsi:type="dcterms:W3CDTF">2013-07-05T14:39:01Z</dcterms:created>
  <dcterms:modified xsi:type="dcterms:W3CDTF">2024-07-15T11:38:03Z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">
    <vt:lpwstr>&lt;a href="http://templates.services.openoffice.org/bsd-license"&gt;BSD&lt;/a&gt;</vt:lpwstr>
  </property>
</Properties>
</file>