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8"/>
  </p:notesMasterIdLst>
  <p:handoutMasterIdLst>
    <p:handoutMasterId r:id="rId209"/>
  </p:handoutMasterIdLst>
  <p:sldIdLst>
    <p:sldId id="274" r:id="rId2"/>
    <p:sldId id="343" r:id="rId3"/>
    <p:sldId id="257" r:id="rId4"/>
    <p:sldId id="4140" r:id="rId5"/>
    <p:sldId id="4141" r:id="rId6"/>
    <p:sldId id="4145" r:id="rId7"/>
    <p:sldId id="4148" r:id="rId8"/>
    <p:sldId id="4142" r:id="rId9"/>
    <p:sldId id="4144" r:id="rId10"/>
    <p:sldId id="4149" r:id="rId11"/>
    <p:sldId id="4146" r:id="rId12"/>
    <p:sldId id="4147" r:id="rId13"/>
    <p:sldId id="4150" r:id="rId14"/>
    <p:sldId id="4151" r:id="rId15"/>
    <p:sldId id="4143" r:id="rId16"/>
    <p:sldId id="4152" r:id="rId17"/>
    <p:sldId id="4153" r:id="rId18"/>
    <p:sldId id="4154" r:id="rId19"/>
    <p:sldId id="4155" r:id="rId20"/>
    <p:sldId id="4162" r:id="rId21"/>
    <p:sldId id="4163" r:id="rId22"/>
    <p:sldId id="4164" r:id="rId23"/>
    <p:sldId id="4165" r:id="rId24"/>
    <p:sldId id="4167" r:id="rId25"/>
    <p:sldId id="4166" r:id="rId26"/>
    <p:sldId id="4138" r:id="rId27"/>
    <p:sldId id="4169" r:id="rId28"/>
    <p:sldId id="4170" r:id="rId29"/>
    <p:sldId id="4171" r:id="rId30"/>
    <p:sldId id="4172" r:id="rId31"/>
    <p:sldId id="4173" r:id="rId32"/>
    <p:sldId id="4262" r:id="rId33"/>
    <p:sldId id="4174" r:id="rId34"/>
    <p:sldId id="4175" r:id="rId35"/>
    <p:sldId id="4176" r:id="rId36"/>
    <p:sldId id="4177" r:id="rId37"/>
    <p:sldId id="4178" r:id="rId38"/>
    <p:sldId id="4179" r:id="rId39"/>
    <p:sldId id="4180" r:id="rId40"/>
    <p:sldId id="4181" r:id="rId41"/>
    <p:sldId id="4182" r:id="rId42"/>
    <p:sldId id="4183" r:id="rId43"/>
    <p:sldId id="4185" r:id="rId44"/>
    <p:sldId id="4184" r:id="rId45"/>
    <p:sldId id="4306" r:id="rId46"/>
    <p:sldId id="4307" r:id="rId47"/>
    <p:sldId id="4308" r:id="rId48"/>
    <p:sldId id="4186" r:id="rId49"/>
    <p:sldId id="4196" r:id="rId50"/>
    <p:sldId id="4187" r:id="rId51"/>
    <p:sldId id="4188" r:id="rId52"/>
    <p:sldId id="4189" r:id="rId53"/>
    <p:sldId id="4190" r:id="rId54"/>
    <p:sldId id="4192" r:id="rId55"/>
    <p:sldId id="4193" r:id="rId56"/>
    <p:sldId id="4194" r:id="rId57"/>
    <p:sldId id="4195" r:id="rId58"/>
    <p:sldId id="4197" r:id="rId59"/>
    <p:sldId id="4198" r:id="rId60"/>
    <p:sldId id="4199" r:id="rId61"/>
    <p:sldId id="4200" r:id="rId62"/>
    <p:sldId id="4203" r:id="rId63"/>
    <p:sldId id="4205" r:id="rId64"/>
    <p:sldId id="4204" r:id="rId65"/>
    <p:sldId id="4206" r:id="rId66"/>
    <p:sldId id="4207" r:id="rId67"/>
    <p:sldId id="4208" r:id="rId68"/>
    <p:sldId id="4209" r:id="rId69"/>
    <p:sldId id="4210" r:id="rId70"/>
    <p:sldId id="4211" r:id="rId71"/>
    <p:sldId id="4212" r:id="rId72"/>
    <p:sldId id="4213" r:id="rId73"/>
    <p:sldId id="4214" r:id="rId74"/>
    <p:sldId id="292" r:id="rId75"/>
    <p:sldId id="299" r:id="rId76"/>
    <p:sldId id="4218" r:id="rId77"/>
    <p:sldId id="4271" r:id="rId78"/>
    <p:sldId id="4215" r:id="rId79"/>
    <p:sldId id="4216" r:id="rId80"/>
    <p:sldId id="4217" r:id="rId81"/>
    <p:sldId id="4272" r:id="rId82"/>
    <p:sldId id="4219" r:id="rId83"/>
    <p:sldId id="4221" r:id="rId84"/>
    <p:sldId id="4220" r:id="rId85"/>
    <p:sldId id="4191" r:id="rId86"/>
    <p:sldId id="4237" r:id="rId87"/>
    <p:sldId id="4222" r:id="rId88"/>
    <p:sldId id="4223" r:id="rId89"/>
    <p:sldId id="4231" r:id="rId90"/>
    <p:sldId id="4249" r:id="rId91"/>
    <p:sldId id="4232" r:id="rId92"/>
    <p:sldId id="4233" r:id="rId93"/>
    <p:sldId id="4234" r:id="rId94"/>
    <p:sldId id="4235" r:id="rId95"/>
    <p:sldId id="4236" r:id="rId96"/>
    <p:sldId id="267" r:id="rId97"/>
    <p:sldId id="4239" r:id="rId98"/>
    <p:sldId id="4240" r:id="rId99"/>
    <p:sldId id="4241" r:id="rId100"/>
    <p:sldId id="4242" r:id="rId101"/>
    <p:sldId id="4243" r:id="rId102"/>
    <p:sldId id="4248" r:id="rId103"/>
    <p:sldId id="4245" r:id="rId104"/>
    <p:sldId id="4244" r:id="rId105"/>
    <p:sldId id="4251" r:id="rId106"/>
    <p:sldId id="4252" r:id="rId107"/>
    <p:sldId id="4238" r:id="rId108"/>
    <p:sldId id="258" r:id="rId109"/>
    <p:sldId id="4253" r:id="rId110"/>
    <p:sldId id="276" r:id="rId111"/>
    <p:sldId id="4246" r:id="rId112"/>
    <p:sldId id="4247" r:id="rId113"/>
    <p:sldId id="260" r:id="rId114"/>
    <p:sldId id="280" r:id="rId115"/>
    <p:sldId id="281" r:id="rId116"/>
    <p:sldId id="282" r:id="rId117"/>
    <p:sldId id="4255" r:id="rId118"/>
    <p:sldId id="4250" r:id="rId119"/>
    <p:sldId id="4101" r:id="rId120"/>
    <p:sldId id="4102" r:id="rId121"/>
    <p:sldId id="4103" r:id="rId122"/>
    <p:sldId id="4254" r:id="rId123"/>
    <p:sldId id="4256" r:id="rId124"/>
    <p:sldId id="285" r:id="rId125"/>
    <p:sldId id="4257" r:id="rId126"/>
    <p:sldId id="4258" r:id="rId127"/>
    <p:sldId id="4259" r:id="rId128"/>
    <p:sldId id="4260" r:id="rId129"/>
    <p:sldId id="4109" r:id="rId130"/>
    <p:sldId id="4230" r:id="rId131"/>
    <p:sldId id="4201" r:id="rId132"/>
    <p:sldId id="4261" r:id="rId133"/>
    <p:sldId id="4224" r:id="rId134"/>
    <p:sldId id="4225" r:id="rId135"/>
    <p:sldId id="4226" r:id="rId136"/>
    <p:sldId id="4227" r:id="rId137"/>
    <p:sldId id="4228" r:id="rId138"/>
    <p:sldId id="4229" r:id="rId139"/>
    <p:sldId id="298" r:id="rId140"/>
    <p:sldId id="4202" r:id="rId141"/>
    <p:sldId id="4264" r:id="rId142"/>
    <p:sldId id="4265" r:id="rId143"/>
    <p:sldId id="4263" r:id="rId144"/>
    <p:sldId id="4266" r:id="rId145"/>
    <p:sldId id="4267" r:id="rId146"/>
    <p:sldId id="4268" r:id="rId147"/>
    <p:sldId id="4269" r:id="rId148"/>
    <p:sldId id="4270" r:id="rId149"/>
    <p:sldId id="4274" r:id="rId150"/>
    <p:sldId id="4273" r:id="rId151"/>
    <p:sldId id="4280" r:id="rId152"/>
    <p:sldId id="4281" r:id="rId153"/>
    <p:sldId id="4282" r:id="rId154"/>
    <p:sldId id="4283" r:id="rId155"/>
    <p:sldId id="4284" r:id="rId156"/>
    <p:sldId id="4285" r:id="rId157"/>
    <p:sldId id="4290" r:id="rId158"/>
    <p:sldId id="4292" r:id="rId159"/>
    <p:sldId id="4291" r:id="rId160"/>
    <p:sldId id="4294" r:id="rId161"/>
    <p:sldId id="4293" r:id="rId162"/>
    <p:sldId id="4286" r:id="rId163"/>
    <p:sldId id="4287" r:id="rId164"/>
    <p:sldId id="4288" r:id="rId165"/>
    <p:sldId id="4168" r:id="rId166"/>
    <p:sldId id="4275" r:id="rId167"/>
    <p:sldId id="4276" r:id="rId168"/>
    <p:sldId id="4277" r:id="rId169"/>
    <p:sldId id="4278" r:id="rId170"/>
    <p:sldId id="4279" r:id="rId171"/>
    <p:sldId id="4115" r:id="rId172"/>
    <p:sldId id="4116" r:id="rId173"/>
    <p:sldId id="4117" r:id="rId174"/>
    <p:sldId id="283" r:id="rId175"/>
    <p:sldId id="4123" r:id="rId176"/>
    <p:sldId id="4118" r:id="rId177"/>
    <p:sldId id="4119" r:id="rId178"/>
    <p:sldId id="4120" r:id="rId179"/>
    <p:sldId id="4121" r:id="rId180"/>
    <p:sldId id="4122" r:id="rId181"/>
    <p:sldId id="4295" r:id="rId182"/>
    <p:sldId id="4296" r:id="rId183"/>
    <p:sldId id="4124" r:id="rId184"/>
    <p:sldId id="4125" r:id="rId185"/>
    <p:sldId id="4126" r:id="rId186"/>
    <p:sldId id="4127" r:id="rId187"/>
    <p:sldId id="4128" r:id="rId188"/>
    <p:sldId id="4129" r:id="rId189"/>
    <p:sldId id="4130" r:id="rId190"/>
    <p:sldId id="4131" r:id="rId191"/>
    <p:sldId id="4299" r:id="rId192"/>
    <p:sldId id="4132" r:id="rId193"/>
    <p:sldId id="4133" r:id="rId194"/>
    <p:sldId id="4134" r:id="rId195"/>
    <p:sldId id="4135" r:id="rId196"/>
    <p:sldId id="4136" r:id="rId197"/>
    <p:sldId id="4298" r:id="rId198"/>
    <p:sldId id="4297" r:id="rId199"/>
    <p:sldId id="4300" r:id="rId200"/>
    <p:sldId id="4301" r:id="rId201"/>
    <p:sldId id="4302" r:id="rId202"/>
    <p:sldId id="4304" r:id="rId203"/>
    <p:sldId id="4303" r:id="rId204"/>
    <p:sldId id="4305" r:id="rId205"/>
    <p:sldId id="4095" r:id="rId206"/>
    <p:sldId id="335" r:id="rId20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610D6-F23A-4C5B-9E84-E8D8042C8C4A}">
          <p14:sldIdLst>
            <p14:sldId id="274"/>
            <p14:sldId id="343"/>
            <p14:sldId id="257"/>
            <p14:sldId id="4140"/>
            <p14:sldId id="4141"/>
            <p14:sldId id="4145"/>
            <p14:sldId id="4148"/>
            <p14:sldId id="4142"/>
            <p14:sldId id="4144"/>
            <p14:sldId id="4149"/>
            <p14:sldId id="4146"/>
            <p14:sldId id="4147"/>
            <p14:sldId id="4150"/>
            <p14:sldId id="4151"/>
            <p14:sldId id="4143"/>
            <p14:sldId id="4152"/>
            <p14:sldId id="4153"/>
            <p14:sldId id="4154"/>
            <p14:sldId id="4155"/>
            <p14:sldId id="4162"/>
            <p14:sldId id="4163"/>
            <p14:sldId id="4164"/>
            <p14:sldId id="4165"/>
            <p14:sldId id="4167"/>
            <p14:sldId id="4166"/>
            <p14:sldId id="4138"/>
            <p14:sldId id="4169"/>
            <p14:sldId id="4170"/>
            <p14:sldId id="4171"/>
            <p14:sldId id="4172"/>
            <p14:sldId id="4173"/>
            <p14:sldId id="4262"/>
            <p14:sldId id="4174"/>
            <p14:sldId id="4175"/>
            <p14:sldId id="4176"/>
            <p14:sldId id="4177"/>
            <p14:sldId id="4178"/>
            <p14:sldId id="4179"/>
            <p14:sldId id="4180"/>
            <p14:sldId id="4181"/>
            <p14:sldId id="4182"/>
            <p14:sldId id="4183"/>
            <p14:sldId id="4185"/>
            <p14:sldId id="4184"/>
            <p14:sldId id="4306"/>
            <p14:sldId id="4307"/>
            <p14:sldId id="4308"/>
            <p14:sldId id="4186"/>
            <p14:sldId id="4196"/>
            <p14:sldId id="4187"/>
            <p14:sldId id="4188"/>
            <p14:sldId id="4189"/>
            <p14:sldId id="4190"/>
            <p14:sldId id="4192"/>
            <p14:sldId id="4193"/>
            <p14:sldId id="4194"/>
            <p14:sldId id="4195"/>
            <p14:sldId id="4197"/>
            <p14:sldId id="4198"/>
            <p14:sldId id="4199"/>
            <p14:sldId id="4200"/>
            <p14:sldId id="4203"/>
            <p14:sldId id="4205"/>
            <p14:sldId id="4204"/>
            <p14:sldId id="4206"/>
            <p14:sldId id="4207"/>
            <p14:sldId id="4208"/>
            <p14:sldId id="4209"/>
            <p14:sldId id="4210"/>
            <p14:sldId id="4211"/>
            <p14:sldId id="4212"/>
            <p14:sldId id="4213"/>
            <p14:sldId id="4214"/>
            <p14:sldId id="292"/>
            <p14:sldId id="299"/>
            <p14:sldId id="4218"/>
            <p14:sldId id="4271"/>
            <p14:sldId id="4215"/>
            <p14:sldId id="4216"/>
            <p14:sldId id="4217"/>
            <p14:sldId id="4272"/>
            <p14:sldId id="4219"/>
            <p14:sldId id="4221"/>
            <p14:sldId id="4220"/>
            <p14:sldId id="4191"/>
            <p14:sldId id="4237"/>
            <p14:sldId id="4222"/>
            <p14:sldId id="4223"/>
            <p14:sldId id="4231"/>
            <p14:sldId id="4249"/>
            <p14:sldId id="4232"/>
            <p14:sldId id="4233"/>
            <p14:sldId id="4234"/>
            <p14:sldId id="4235"/>
            <p14:sldId id="4236"/>
            <p14:sldId id="267"/>
            <p14:sldId id="4239"/>
            <p14:sldId id="4240"/>
            <p14:sldId id="4241"/>
            <p14:sldId id="4242"/>
            <p14:sldId id="4243"/>
            <p14:sldId id="4248"/>
            <p14:sldId id="4245"/>
            <p14:sldId id="4244"/>
            <p14:sldId id="4251"/>
            <p14:sldId id="4252"/>
            <p14:sldId id="4238"/>
            <p14:sldId id="258"/>
            <p14:sldId id="4253"/>
            <p14:sldId id="276"/>
            <p14:sldId id="4246"/>
            <p14:sldId id="4247"/>
            <p14:sldId id="260"/>
            <p14:sldId id="280"/>
            <p14:sldId id="281"/>
            <p14:sldId id="282"/>
            <p14:sldId id="4255"/>
            <p14:sldId id="4250"/>
            <p14:sldId id="4101"/>
            <p14:sldId id="4102"/>
            <p14:sldId id="4103"/>
            <p14:sldId id="4254"/>
            <p14:sldId id="4256"/>
            <p14:sldId id="285"/>
            <p14:sldId id="4257"/>
            <p14:sldId id="4258"/>
            <p14:sldId id="4259"/>
            <p14:sldId id="4260"/>
            <p14:sldId id="4109"/>
            <p14:sldId id="4230"/>
            <p14:sldId id="4201"/>
            <p14:sldId id="4261"/>
            <p14:sldId id="4224"/>
            <p14:sldId id="4225"/>
            <p14:sldId id="4226"/>
            <p14:sldId id="4227"/>
            <p14:sldId id="4228"/>
            <p14:sldId id="4229"/>
            <p14:sldId id="298"/>
            <p14:sldId id="4202"/>
            <p14:sldId id="4264"/>
            <p14:sldId id="4265"/>
            <p14:sldId id="4263"/>
            <p14:sldId id="4266"/>
            <p14:sldId id="4267"/>
            <p14:sldId id="4268"/>
            <p14:sldId id="4269"/>
            <p14:sldId id="4270"/>
            <p14:sldId id="4274"/>
            <p14:sldId id="4273"/>
            <p14:sldId id="4280"/>
            <p14:sldId id="4281"/>
            <p14:sldId id="4282"/>
            <p14:sldId id="4283"/>
            <p14:sldId id="4284"/>
            <p14:sldId id="4285"/>
            <p14:sldId id="4290"/>
            <p14:sldId id="4292"/>
            <p14:sldId id="4291"/>
            <p14:sldId id="4294"/>
            <p14:sldId id="4293"/>
            <p14:sldId id="4286"/>
            <p14:sldId id="4287"/>
            <p14:sldId id="4288"/>
            <p14:sldId id="4168"/>
            <p14:sldId id="4275"/>
            <p14:sldId id="4276"/>
            <p14:sldId id="4277"/>
            <p14:sldId id="4278"/>
            <p14:sldId id="4279"/>
            <p14:sldId id="4115"/>
            <p14:sldId id="4116"/>
            <p14:sldId id="4117"/>
            <p14:sldId id="283"/>
            <p14:sldId id="4123"/>
            <p14:sldId id="4118"/>
            <p14:sldId id="4119"/>
            <p14:sldId id="4120"/>
            <p14:sldId id="4121"/>
            <p14:sldId id="4122"/>
            <p14:sldId id="4295"/>
            <p14:sldId id="4296"/>
            <p14:sldId id="4124"/>
            <p14:sldId id="4125"/>
            <p14:sldId id="4126"/>
            <p14:sldId id="4127"/>
            <p14:sldId id="4128"/>
            <p14:sldId id="4129"/>
            <p14:sldId id="4130"/>
            <p14:sldId id="4131"/>
            <p14:sldId id="4299"/>
            <p14:sldId id="4132"/>
            <p14:sldId id="4133"/>
            <p14:sldId id="4134"/>
            <p14:sldId id="4135"/>
            <p14:sldId id="4136"/>
            <p14:sldId id="4298"/>
            <p14:sldId id="4297"/>
            <p14:sldId id="4300"/>
            <p14:sldId id="4301"/>
            <p14:sldId id="4302"/>
            <p14:sldId id="4304"/>
            <p14:sldId id="4303"/>
            <p14:sldId id="4305"/>
            <p14:sldId id="40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23"/>
    <a:srgbClr val="01708C"/>
    <a:srgbClr val="720F11"/>
    <a:srgbClr val="625D9C"/>
    <a:srgbClr val="9F2241"/>
    <a:srgbClr val="692146"/>
    <a:srgbClr val="FFB600"/>
    <a:srgbClr val="FFDFCA"/>
    <a:srgbClr val="E2DFCA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handoutMaster" Target="handoutMasters/handout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commentAuthors" Target="commentAuthor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viewProps" Target="view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image" Target="../media/image690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Caches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On-Chip Network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Graph Algorithms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B4920F-C07A-4C85-B280-2864263AB0B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274216-A3D0-45A3-A9F6-838C09796D3F}">
      <dgm:prSet phldrT="[Text]"/>
      <dgm:spPr/>
      <dgm:t>
        <a:bodyPr/>
        <a:lstStyle/>
        <a:p>
          <a:r>
            <a:rPr lang="en-US" i="1" dirty="0" err="1">
              <a:solidFill>
                <a:schemeClr val="tx1"/>
              </a:solidFill>
            </a:rPr>
            <a:t>ws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i="1" dirty="0" err="1">
              <a:solidFill>
                <a:schemeClr val="tx1"/>
              </a:solidFill>
            </a:rPr>
            <a:t>fr</a:t>
          </a:r>
          <a:r>
            <a:rPr lang="en-US" dirty="0">
              <a:solidFill>
                <a:schemeClr val="tx1"/>
              </a:solidFill>
            </a:rPr>
            <a:t>, and </a:t>
          </a:r>
          <a:r>
            <a:rPr lang="en-US" i="1" dirty="0">
              <a:solidFill>
                <a:schemeClr val="tx1"/>
              </a:solidFill>
            </a:rPr>
            <a:t>so</a:t>
          </a:r>
          <a:r>
            <a:rPr lang="en-US" dirty="0">
              <a:solidFill>
                <a:schemeClr val="tx1"/>
              </a:solidFill>
            </a:rPr>
            <a:t> are always global</a:t>
          </a:r>
        </a:p>
      </dgm:t>
    </dgm:pt>
    <dgm:pt modelId="{B015D844-73EC-40F3-A061-AAAF65D9622B}" type="parTrans" cxnId="{8AB1FF09-00AE-403B-B8C8-B289CAF56067}">
      <dgm:prSet/>
      <dgm:spPr/>
      <dgm:t>
        <a:bodyPr/>
        <a:lstStyle/>
        <a:p>
          <a:endParaRPr lang="en-US"/>
        </a:p>
      </dgm:t>
    </dgm:pt>
    <dgm:pt modelId="{FF8C11CC-11C5-4AFA-9BD2-9E352B3672EE}" type="sibTrans" cxnId="{8AB1FF09-00AE-403B-B8C8-B289CAF56067}">
      <dgm:prSet/>
      <dgm:spPr/>
      <dgm:t>
        <a:bodyPr/>
        <a:lstStyle/>
        <a:p>
          <a:endParaRPr lang="en-US"/>
        </a:p>
      </dgm:t>
    </dgm:pt>
    <dgm:pt modelId="{E1210A27-986A-4B27-886C-CA5532A8D310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5C9F7040-B87B-4EB4-84A1-BA242D405B78}" type="parTrans" cxnId="{232E8F52-C156-4745-8CEB-FE618676BF59}">
      <dgm:prSet/>
      <dgm:spPr/>
      <dgm:t>
        <a:bodyPr/>
        <a:lstStyle/>
        <a:p>
          <a:endParaRPr lang="en-US"/>
        </a:p>
      </dgm:t>
    </dgm:pt>
    <dgm:pt modelId="{2CEC50B3-77D8-4E66-B60B-B142FEC6F5E7}" type="sibTrans" cxnId="{232E8F52-C156-4745-8CEB-FE618676BF59}">
      <dgm:prSet/>
      <dgm:spPr/>
      <dgm:t>
        <a:bodyPr/>
        <a:lstStyle/>
        <a:p>
          <a:endParaRPr lang="en-US"/>
        </a:p>
      </dgm:t>
    </dgm:pt>
    <dgm:pt modelId="{CBAB25F1-4677-428B-AAED-15C881458596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F3384F0D-D54B-4817-A343-E508F026BD32}" type="parTrans" cxnId="{77DB88EB-8A0B-4119-8290-FCDA95AD4A7B}">
      <dgm:prSet/>
      <dgm:spPr/>
      <dgm:t>
        <a:bodyPr/>
        <a:lstStyle/>
        <a:p>
          <a:endParaRPr lang="en-US"/>
        </a:p>
      </dgm:t>
    </dgm:pt>
    <dgm:pt modelId="{17F1B5EA-10E0-4908-804E-105236C343D6}" type="sibTrans" cxnId="{77DB88EB-8A0B-4119-8290-FCDA95AD4A7B}">
      <dgm:prSet/>
      <dgm:spPr/>
      <dgm:t>
        <a:bodyPr/>
        <a:lstStyle/>
        <a:p>
          <a:endParaRPr lang="en-US"/>
        </a:p>
      </dgm:t>
    </dgm:pt>
    <dgm:pt modelId="{9A51E1B7-2CB5-46F5-9870-435E89D0D567}">
      <dgm:prSet phldrT="[Text]"/>
      <dgm:spPr/>
      <dgm:t>
        <a:bodyPr/>
        <a:lstStyle/>
        <a:p>
          <a:r>
            <a:rPr lang="en-US" dirty="0" err="1"/>
            <a:t>grf</a:t>
          </a:r>
          <a:r>
            <a:rPr lang="en-US" dirty="0"/>
            <a:t>=rf and </a:t>
          </a:r>
          <a:r>
            <a:rPr lang="en-US" dirty="0" err="1"/>
            <a:t>gpo</a:t>
          </a:r>
          <a:r>
            <a:rPr lang="en-US" dirty="0"/>
            <a:t>=po only for SC</a:t>
          </a:r>
        </a:p>
      </dgm:t>
    </dgm:pt>
    <dgm:pt modelId="{52C5C8C7-2B1A-47DF-9541-17701E844AC4}" type="parTrans" cxnId="{D8D39B29-50FF-4E6C-BA29-0D0BF2FDFABB}">
      <dgm:prSet/>
      <dgm:spPr/>
      <dgm:t>
        <a:bodyPr/>
        <a:lstStyle/>
        <a:p>
          <a:endParaRPr lang="en-US"/>
        </a:p>
      </dgm:t>
    </dgm:pt>
    <dgm:pt modelId="{EEB925F9-F2A8-41DB-8897-B3086290B8AD}" type="sibTrans" cxnId="{D8D39B29-50FF-4E6C-BA29-0D0BF2FDFABB}">
      <dgm:prSet/>
      <dgm:spPr/>
      <dgm:t>
        <a:bodyPr/>
        <a:lstStyle/>
        <a:p>
          <a:endParaRPr lang="en-US"/>
        </a:p>
      </dgm:t>
    </dgm:pt>
    <dgm:pt modelId="{FB1B5E04-AC38-454E-997C-D717AA8F1AA0}" type="pres">
      <dgm:prSet presAssocID="{75B4920F-C07A-4C85-B280-2864263AB0B3}" presName="linear" presStyleCnt="0">
        <dgm:presLayoutVars>
          <dgm:dir/>
          <dgm:animLvl val="lvl"/>
          <dgm:resizeHandles val="exact"/>
        </dgm:presLayoutVars>
      </dgm:prSet>
      <dgm:spPr/>
    </dgm:pt>
    <dgm:pt modelId="{53417DC3-337B-418F-ABD6-D671996F7751}" type="pres">
      <dgm:prSet presAssocID="{FA274216-A3D0-45A3-A9F6-838C09796D3F}" presName="parentLin" presStyleCnt="0"/>
      <dgm:spPr/>
    </dgm:pt>
    <dgm:pt modelId="{D8D8EF7E-A701-4AAE-B405-5CE38BA43D7D}" type="pres">
      <dgm:prSet presAssocID="{FA274216-A3D0-45A3-A9F6-838C09796D3F}" presName="parentLeftMargin" presStyleLbl="node1" presStyleIdx="0" presStyleCnt="4"/>
      <dgm:spPr/>
    </dgm:pt>
    <dgm:pt modelId="{DE97B0ED-6B67-4058-BC27-F65F6A3A42A8}" type="pres">
      <dgm:prSet presAssocID="{FA274216-A3D0-45A3-A9F6-838C09796D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3CA652-F3F9-4AEA-A7EE-47BAF8224244}" type="pres">
      <dgm:prSet presAssocID="{FA274216-A3D0-45A3-A9F6-838C09796D3F}" presName="negativeSpace" presStyleCnt="0"/>
      <dgm:spPr/>
    </dgm:pt>
    <dgm:pt modelId="{A3948B27-08F5-4659-B4A2-617B3FF683A4}" type="pres">
      <dgm:prSet presAssocID="{FA274216-A3D0-45A3-A9F6-838C09796D3F}" presName="childText" presStyleLbl="conFgAcc1" presStyleIdx="0" presStyleCnt="4">
        <dgm:presLayoutVars>
          <dgm:bulletEnabled val="1"/>
        </dgm:presLayoutVars>
      </dgm:prSet>
      <dgm:spPr/>
    </dgm:pt>
    <dgm:pt modelId="{7F5168A0-4E96-436C-8555-2BDF8AF3E28E}" type="pres">
      <dgm:prSet presAssocID="{FF8C11CC-11C5-4AFA-9BD2-9E352B3672EE}" presName="spaceBetweenRectangles" presStyleCnt="0"/>
      <dgm:spPr/>
    </dgm:pt>
    <dgm:pt modelId="{11532C43-A364-469D-94D4-1A78F2A510C1}" type="pres">
      <dgm:prSet presAssocID="{E1210A27-986A-4B27-886C-CA5532A8D310}" presName="parentLin" presStyleCnt="0"/>
      <dgm:spPr/>
    </dgm:pt>
    <dgm:pt modelId="{DA5587A0-D843-46DD-9DB9-C29B1056BD3F}" type="pres">
      <dgm:prSet presAssocID="{E1210A27-986A-4B27-886C-CA5532A8D310}" presName="parentLeftMargin" presStyleLbl="node1" presStyleIdx="0" presStyleCnt="4"/>
      <dgm:spPr/>
    </dgm:pt>
    <dgm:pt modelId="{8099FEEA-F394-4597-988F-B2D182BBC94B}" type="pres">
      <dgm:prSet presAssocID="{E1210A27-986A-4B27-886C-CA5532A8D3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E7F775-21A5-4DAB-A32C-4CBEB0CBD47D}" type="pres">
      <dgm:prSet presAssocID="{E1210A27-986A-4B27-886C-CA5532A8D310}" presName="negativeSpace" presStyleCnt="0"/>
      <dgm:spPr/>
    </dgm:pt>
    <dgm:pt modelId="{56C06EA0-A531-48F7-BB00-C08E377DAB93}" type="pres">
      <dgm:prSet presAssocID="{E1210A27-986A-4B27-886C-CA5532A8D310}" presName="childText" presStyleLbl="conFgAcc1" presStyleIdx="1" presStyleCnt="4">
        <dgm:presLayoutVars>
          <dgm:bulletEnabled val="1"/>
        </dgm:presLayoutVars>
      </dgm:prSet>
      <dgm:spPr/>
    </dgm:pt>
    <dgm:pt modelId="{279B1017-FFFE-405F-ADB3-0CC5AB55187E}" type="pres">
      <dgm:prSet presAssocID="{2CEC50B3-77D8-4E66-B60B-B142FEC6F5E7}" presName="spaceBetweenRectangles" presStyleCnt="0"/>
      <dgm:spPr/>
    </dgm:pt>
    <dgm:pt modelId="{2A7E173F-2D82-4431-8B65-B513CA9C2CAE}" type="pres">
      <dgm:prSet presAssocID="{CBAB25F1-4677-428B-AAED-15C881458596}" presName="parentLin" presStyleCnt="0"/>
      <dgm:spPr/>
    </dgm:pt>
    <dgm:pt modelId="{6555DCE3-34ED-46FC-AC17-A5FCF2CA3E72}" type="pres">
      <dgm:prSet presAssocID="{CBAB25F1-4677-428B-AAED-15C881458596}" presName="parentLeftMargin" presStyleLbl="node1" presStyleIdx="1" presStyleCnt="4"/>
      <dgm:spPr/>
    </dgm:pt>
    <dgm:pt modelId="{8EA35AE3-6412-479D-95CA-88F8349FD5F1}" type="pres">
      <dgm:prSet presAssocID="{CBAB25F1-4677-428B-AAED-15C8814585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FC9613-430F-42A6-82FD-E456651BD38A}" type="pres">
      <dgm:prSet presAssocID="{CBAB25F1-4677-428B-AAED-15C881458596}" presName="negativeSpace" presStyleCnt="0"/>
      <dgm:spPr/>
    </dgm:pt>
    <dgm:pt modelId="{C04DC561-E639-47C0-8362-D4088E87DE13}" type="pres">
      <dgm:prSet presAssocID="{CBAB25F1-4677-428B-AAED-15C881458596}" presName="childText" presStyleLbl="conFgAcc1" presStyleIdx="2" presStyleCnt="4">
        <dgm:presLayoutVars>
          <dgm:bulletEnabled val="1"/>
        </dgm:presLayoutVars>
      </dgm:prSet>
      <dgm:spPr/>
    </dgm:pt>
    <dgm:pt modelId="{B38FB1B7-4978-4A22-A015-16A25AC8C713}" type="pres">
      <dgm:prSet presAssocID="{17F1B5EA-10E0-4908-804E-105236C343D6}" presName="spaceBetweenRectangles" presStyleCnt="0"/>
      <dgm:spPr/>
    </dgm:pt>
    <dgm:pt modelId="{3CA46F18-250E-482C-951F-ED3E30EAB01E}" type="pres">
      <dgm:prSet presAssocID="{9A51E1B7-2CB5-46F5-9870-435E89D0D567}" presName="parentLin" presStyleCnt="0"/>
      <dgm:spPr/>
    </dgm:pt>
    <dgm:pt modelId="{6A80EB99-B81E-439B-8E3B-33795389ACFA}" type="pres">
      <dgm:prSet presAssocID="{9A51E1B7-2CB5-46F5-9870-435E89D0D567}" presName="parentLeftMargin" presStyleLbl="node1" presStyleIdx="2" presStyleCnt="4"/>
      <dgm:spPr/>
    </dgm:pt>
    <dgm:pt modelId="{442144E1-F006-4C2B-8525-94A3FE909A3C}" type="pres">
      <dgm:prSet presAssocID="{9A51E1B7-2CB5-46F5-9870-435E89D0D5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54D350B-1A58-4793-ACB5-7831DA7099DA}" type="pres">
      <dgm:prSet presAssocID="{9A51E1B7-2CB5-46F5-9870-435E89D0D567}" presName="negativeSpace" presStyleCnt="0"/>
      <dgm:spPr/>
    </dgm:pt>
    <dgm:pt modelId="{65D80B4D-C8D1-4781-86BA-296216A69285}" type="pres">
      <dgm:prSet presAssocID="{9A51E1B7-2CB5-46F5-9870-435E89D0D5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B1FF09-00AE-403B-B8C8-B289CAF56067}" srcId="{75B4920F-C07A-4C85-B280-2864263AB0B3}" destId="{FA274216-A3D0-45A3-A9F6-838C09796D3F}" srcOrd="0" destOrd="0" parTransId="{B015D844-73EC-40F3-A061-AAAF65D9622B}" sibTransId="{FF8C11CC-11C5-4AFA-9BD2-9E352B3672EE}"/>
    <dgm:cxn modelId="{D8D39B29-50FF-4E6C-BA29-0D0BF2FDFABB}" srcId="{75B4920F-C07A-4C85-B280-2864263AB0B3}" destId="{9A51E1B7-2CB5-46F5-9870-435E89D0D567}" srcOrd="3" destOrd="0" parTransId="{52C5C8C7-2B1A-47DF-9541-17701E844AC4}" sibTransId="{EEB925F9-F2A8-41DB-8897-B3086290B8AD}"/>
    <dgm:cxn modelId="{0644D669-5010-4D3F-8CBA-AE055654625B}" type="presOf" srcId="{E1210A27-986A-4B27-886C-CA5532A8D310}" destId="{8099FEEA-F394-4597-988F-B2D182BBC94B}" srcOrd="1" destOrd="0" presId="urn:microsoft.com/office/officeart/2005/8/layout/list1"/>
    <dgm:cxn modelId="{257F684A-86C7-48D2-8793-23ECA7FFCF71}" type="presOf" srcId="{CBAB25F1-4677-428B-AAED-15C881458596}" destId="{6555DCE3-34ED-46FC-AC17-A5FCF2CA3E72}" srcOrd="0" destOrd="0" presId="urn:microsoft.com/office/officeart/2005/8/layout/list1"/>
    <dgm:cxn modelId="{A786234B-E53D-490C-AC24-FD0D9CE89328}" type="presOf" srcId="{FA274216-A3D0-45A3-A9F6-838C09796D3F}" destId="{DE97B0ED-6B67-4058-BC27-F65F6A3A42A8}" srcOrd="1" destOrd="0" presId="urn:microsoft.com/office/officeart/2005/8/layout/list1"/>
    <dgm:cxn modelId="{232E8F52-C156-4745-8CEB-FE618676BF59}" srcId="{75B4920F-C07A-4C85-B280-2864263AB0B3}" destId="{E1210A27-986A-4B27-886C-CA5532A8D310}" srcOrd="1" destOrd="0" parTransId="{5C9F7040-B87B-4EB4-84A1-BA242D405B78}" sibTransId="{2CEC50B3-77D8-4E66-B60B-B142FEC6F5E7}"/>
    <dgm:cxn modelId="{644E387F-F194-47BC-9F21-A8F90E152C17}" type="presOf" srcId="{CBAB25F1-4677-428B-AAED-15C881458596}" destId="{8EA35AE3-6412-479D-95CA-88F8349FD5F1}" srcOrd="1" destOrd="0" presId="urn:microsoft.com/office/officeart/2005/8/layout/list1"/>
    <dgm:cxn modelId="{68828286-1A8F-430B-8281-2D7545F1B67B}" type="presOf" srcId="{75B4920F-C07A-4C85-B280-2864263AB0B3}" destId="{FB1B5E04-AC38-454E-997C-D717AA8F1AA0}" srcOrd="0" destOrd="0" presId="urn:microsoft.com/office/officeart/2005/8/layout/list1"/>
    <dgm:cxn modelId="{20196E89-FF65-4253-A7A9-5764281CD1D7}" type="presOf" srcId="{9A51E1B7-2CB5-46F5-9870-435E89D0D567}" destId="{6A80EB99-B81E-439B-8E3B-33795389ACFA}" srcOrd="0" destOrd="0" presId="urn:microsoft.com/office/officeart/2005/8/layout/list1"/>
    <dgm:cxn modelId="{B923C594-2BFA-492C-8826-1F7B540FC9BE}" type="presOf" srcId="{9A51E1B7-2CB5-46F5-9870-435E89D0D567}" destId="{442144E1-F006-4C2B-8525-94A3FE909A3C}" srcOrd="1" destOrd="0" presId="urn:microsoft.com/office/officeart/2005/8/layout/list1"/>
    <dgm:cxn modelId="{20AAEF98-36D0-4C54-89CB-A8731AB0EDAE}" type="presOf" srcId="{E1210A27-986A-4B27-886C-CA5532A8D310}" destId="{DA5587A0-D843-46DD-9DB9-C29B1056BD3F}" srcOrd="0" destOrd="0" presId="urn:microsoft.com/office/officeart/2005/8/layout/list1"/>
    <dgm:cxn modelId="{77DB88EB-8A0B-4119-8290-FCDA95AD4A7B}" srcId="{75B4920F-C07A-4C85-B280-2864263AB0B3}" destId="{CBAB25F1-4677-428B-AAED-15C881458596}" srcOrd="2" destOrd="0" parTransId="{F3384F0D-D54B-4817-A343-E508F026BD32}" sibTransId="{17F1B5EA-10E0-4908-804E-105236C343D6}"/>
    <dgm:cxn modelId="{79FBC5FA-6E7A-4EA4-B50A-E30A404B8065}" type="presOf" srcId="{FA274216-A3D0-45A3-A9F6-838C09796D3F}" destId="{D8D8EF7E-A701-4AAE-B405-5CE38BA43D7D}" srcOrd="0" destOrd="0" presId="urn:microsoft.com/office/officeart/2005/8/layout/list1"/>
    <dgm:cxn modelId="{7083259B-4450-4773-A402-1EBD3625EDF7}" type="presParOf" srcId="{FB1B5E04-AC38-454E-997C-D717AA8F1AA0}" destId="{53417DC3-337B-418F-ABD6-D671996F7751}" srcOrd="0" destOrd="0" presId="urn:microsoft.com/office/officeart/2005/8/layout/list1"/>
    <dgm:cxn modelId="{60B034E6-6ED9-46E6-9993-F1C19405F3CF}" type="presParOf" srcId="{53417DC3-337B-418F-ABD6-D671996F7751}" destId="{D8D8EF7E-A701-4AAE-B405-5CE38BA43D7D}" srcOrd="0" destOrd="0" presId="urn:microsoft.com/office/officeart/2005/8/layout/list1"/>
    <dgm:cxn modelId="{F0CF2C69-210B-44FE-BF77-44AB1B77AFA0}" type="presParOf" srcId="{53417DC3-337B-418F-ABD6-D671996F7751}" destId="{DE97B0ED-6B67-4058-BC27-F65F6A3A42A8}" srcOrd="1" destOrd="0" presId="urn:microsoft.com/office/officeart/2005/8/layout/list1"/>
    <dgm:cxn modelId="{0BFBEB1F-5714-48B1-8F6B-B44F3AA9D1F3}" type="presParOf" srcId="{FB1B5E04-AC38-454E-997C-D717AA8F1AA0}" destId="{B93CA652-F3F9-4AEA-A7EE-47BAF8224244}" srcOrd="1" destOrd="0" presId="urn:microsoft.com/office/officeart/2005/8/layout/list1"/>
    <dgm:cxn modelId="{EB54B632-89CF-475A-881E-904A4E808EA4}" type="presParOf" srcId="{FB1B5E04-AC38-454E-997C-D717AA8F1AA0}" destId="{A3948B27-08F5-4659-B4A2-617B3FF683A4}" srcOrd="2" destOrd="0" presId="urn:microsoft.com/office/officeart/2005/8/layout/list1"/>
    <dgm:cxn modelId="{C9AD68F5-D47A-428B-A3BD-D83AD6E76415}" type="presParOf" srcId="{FB1B5E04-AC38-454E-997C-D717AA8F1AA0}" destId="{7F5168A0-4E96-436C-8555-2BDF8AF3E28E}" srcOrd="3" destOrd="0" presId="urn:microsoft.com/office/officeart/2005/8/layout/list1"/>
    <dgm:cxn modelId="{D6A2B906-6FC6-45D9-ADB1-680E58D930C5}" type="presParOf" srcId="{FB1B5E04-AC38-454E-997C-D717AA8F1AA0}" destId="{11532C43-A364-469D-94D4-1A78F2A510C1}" srcOrd="4" destOrd="0" presId="urn:microsoft.com/office/officeart/2005/8/layout/list1"/>
    <dgm:cxn modelId="{6B9B2B0D-9FE3-41AC-91C3-B2971D8FE2AE}" type="presParOf" srcId="{11532C43-A364-469D-94D4-1A78F2A510C1}" destId="{DA5587A0-D843-46DD-9DB9-C29B1056BD3F}" srcOrd="0" destOrd="0" presId="urn:microsoft.com/office/officeart/2005/8/layout/list1"/>
    <dgm:cxn modelId="{FFC08450-3BE0-4C76-972B-F5D8DDC24327}" type="presParOf" srcId="{11532C43-A364-469D-94D4-1A78F2A510C1}" destId="{8099FEEA-F394-4597-988F-B2D182BBC94B}" srcOrd="1" destOrd="0" presId="urn:microsoft.com/office/officeart/2005/8/layout/list1"/>
    <dgm:cxn modelId="{94B2578F-4F10-4064-8333-923094D4FB86}" type="presParOf" srcId="{FB1B5E04-AC38-454E-997C-D717AA8F1AA0}" destId="{47E7F775-21A5-4DAB-A32C-4CBEB0CBD47D}" srcOrd="5" destOrd="0" presId="urn:microsoft.com/office/officeart/2005/8/layout/list1"/>
    <dgm:cxn modelId="{6248DB2C-B429-47D1-A0E1-A17164F3D3D9}" type="presParOf" srcId="{FB1B5E04-AC38-454E-997C-D717AA8F1AA0}" destId="{56C06EA0-A531-48F7-BB00-C08E377DAB93}" srcOrd="6" destOrd="0" presId="urn:microsoft.com/office/officeart/2005/8/layout/list1"/>
    <dgm:cxn modelId="{FBA89548-0FB2-4174-9A52-5490075A14BC}" type="presParOf" srcId="{FB1B5E04-AC38-454E-997C-D717AA8F1AA0}" destId="{279B1017-FFFE-405F-ADB3-0CC5AB55187E}" srcOrd="7" destOrd="0" presId="urn:microsoft.com/office/officeart/2005/8/layout/list1"/>
    <dgm:cxn modelId="{AD712F9A-346A-4FAF-B00F-AB882DB8003A}" type="presParOf" srcId="{FB1B5E04-AC38-454E-997C-D717AA8F1AA0}" destId="{2A7E173F-2D82-4431-8B65-B513CA9C2CAE}" srcOrd="8" destOrd="0" presId="urn:microsoft.com/office/officeart/2005/8/layout/list1"/>
    <dgm:cxn modelId="{74AE68BB-50E1-4231-AF95-35B7D80E4EC2}" type="presParOf" srcId="{2A7E173F-2D82-4431-8B65-B513CA9C2CAE}" destId="{6555DCE3-34ED-46FC-AC17-A5FCF2CA3E72}" srcOrd="0" destOrd="0" presId="urn:microsoft.com/office/officeart/2005/8/layout/list1"/>
    <dgm:cxn modelId="{A1BF6D9F-77C6-40EA-80E8-A55572CA9E73}" type="presParOf" srcId="{2A7E173F-2D82-4431-8B65-B513CA9C2CAE}" destId="{8EA35AE3-6412-479D-95CA-88F8349FD5F1}" srcOrd="1" destOrd="0" presId="urn:microsoft.com/office/officeart/2005/8/layout/list1"/>
    <dgm:cxn modelId="{8DC8DADD-1D07-4709-A9D0-696FAC704BAD}" type="presParOf" srcId="{FB1B5E04-AC38-454E-997C-D717AA8F1AA0}" destId="{E9FC9613-430F-42A6-82FD-E456651BD38A}" srcOrd="9" destOrd="0" presId="urn:microsoft.com/office/officeart/2005/8/layout/list1"/>
    <dgm:cxn modelId="{830F86B5-E5EE-468B-BE53-6B2EFAC6983C}" type="presParOf" srcId="{FB1B5E04-AC38-454E-997C-D717AA8F1AA0}" destId="{C04DC561-E639-47C0-8362-D4088E87DE13}" srcOrd="10" destOrd="0" presId="urn:microsoft.com/office/officeart/2005/8/layout/list1"/>
    <dgm:cxn modelId="{24F5D343-6939-4CEC-A7D9-D6E11470BE5D}" type="presParOf" srcId="{FB1B5E04-AC38-454E-997C-D717AA8F1AA0}" destId="{B38FB1B7-4978-4A22-A015-16A25AC8C713}" srcOrd="11" destOrd="0" presId="urn:microsoft.com/office/officeart/2005/8/layout/list1"/>
    <dgm:cxn modelId="{628B8854-6C04-41F1-87DD-C8578D41DA32}" type="presParOf" srcId="{FB1B5E04-AC38-454E-997C-D717AA8F1AA0}" destId="{3CA46F18-250E-482C-951F-ED3E30EAB01E}" srcOrd="12" destOrd="0" presId="urn:microsoft.com/office/officeart/2005/8/layout/list1"/>
    <dgm:cxn modelId="{961E97F2-A249-4413-BDEC-1304DB0F18E4}" type="presParOf" srcId="{3CA46F18-250E-482C-951F-ED3E30EAB01E}" destId="{6A80EB99-B81E-439B-8E3B-33795389ACFA}" srcOrd="0" destOrd="0" presId="urn:microsoft.com/office/officeart/2005/8/layout/list1"/>
    <dgm:cxn modelId="{D7227FF2-7EB7-43B2-A29A-67EF325E3BFB}" type="presParOf" srcId="{3CA46F18-250E-482C-951F-ED3E30EAB01E}" destId="{442144E1-F006-4C2B-8525-94A3FE909A3C}" srcOrd="1" destOrd="0" presId="urn:microsoft.com/office/officeart/2005/8/layout/list1"/>
    <dgm:cxn modelId="{865E8B13-D868-454F-A8BE-A21D17E03976}" type="presParOf" srcId="{FB1B5E04-AC38-454E-997C-D717AA8F1AA0}" destId="{054D350B-1A58-4793-ACB5-7831DA7099DA}" srcOrd="13" destOrd="0" presId="urn:microsoft.com/office/officeart/2005/8/layout/list1"/>
    <dgm:cxn modelId="{BCD26A83-0062-4F81-9A14-F687266B2DF3}" type="presParOf" srcId="{FB1B5E04-AC38-454E-997C-D717AA8F1AA0}" destId="{65D80B4D-C8D1-4781-86BA-296216A692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EABC7A-2FEC-4401-BD5A-67302EB287F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B4088B-0A66-44C2-B215-FF1530BDFE42}">
      <dgm:prSet phldrT="[Text]"/>
      <dgm:spPr/>
      <dgm:t>
        <a:bodyPr/>
        <a:lstStyle/>
        <a:p>
          <a:r>
            <a:rPr lang="en-US" dirty="0"/>
            <a:t>All writes to the same location are seen in the same order</a:t>
          </a:r>
        </a:p>
      </dgm:t>
    </dgm:pt>
    <dgm:pt modelId="{AE0D233F-997A-4D9C-9BBD-76C79F359B36}" type="parTrans" cxnId="{388BB50A-D7F6-41C0-B33A-62F3008A3B0D}">
      <dgm:prSet/>
      <dgm:spPr/>
      <dgm:t>
        <a:bodyPr/>
        <a:lstStyle/>
        <a:p>
          <a:endParaRPr lang="en-US"/>
        </a:p>
      </dgm:t>
    </dgm:pt>
    <dgm:pt modelId="{A30FA37A-79C0-40D1-90A6-E9A8C8F495F4}" type="sibTrans" cxnId="{388BB50A-D7F6-41C0-B33A-62F3008A3B0D}">
      <dgm:prSet/>
      <dgm:spPr/>
      <dgm:t>
        <a:bodyPr/>
        <a:lstStyle/>
        <a:p>
          <a:endParaRPr lang="en-US"/>
        </a:p>
      </dgm:t>
    </dgm:pt>
    <dgm:pt modelId="{01EE06B1-26F3-45F7-AC8B-A3A99A425F0F}">
      <dgm:prSet phldrT="[Text]"/>
      <dgm:spPr/>
      <dgm:t>
        <a:bodyPr/>
        <a:lstStyle/>
        <a:p>
          <a:r>
            <a:rPr lang="en-US" dirty="0"/>
            <a:t>A write ultimately completes</a:t>
          </a:r>
        </a:p>
      </dgm:t>
    </dgm:pt>
    <dgm:pt modelId="{183F6BA3-03CC-4F25-842D-675D11AE9924}" type="parTrans" cxnId="{BB995070-4FF1-4857-825B-FB372828574D}">
      <dgm:prSet/>
      <dgm:spPr/>
      <dgm:t>
        <a:bodyPr/>
        <a:lstStyle/>
        <a:p>
          <a:endParaRPr lang="en-US"/>
        </a:p>
      </dgm:t>
    </dgm:pt>
    <dgm:pt modelId="{6EF3BFEA-DCB4-4FDB-BF09-64187258ACA3}" type="sibTrans" cxnId="{BB995070-4FF1-4857-825B-FB372828574D}">
      <dgm:prSet/>
      <dgm:spPr/>
      <dgm:t>
        <a:bodyPr/>
        <a:lstStyle/>
        <a:p>
          <a:endParaRPr lang="en-US"/>
        </a:p>
      </dgm:t>
    </dgm:pt>
    <dgm:pt modelId="{E7E518AF-53B8-4B5D-A529-FF9051CE33AB}" type="pres">
      <dgm:prSet presAssocID="{10EABC7A-2FEC-4401-BD5A-67302EB287F1}" presName="linear" presStyleCnt="0">
        <dgm:presLayoutVars>
          <dgm:dir/>
          <dgm:animLvl val="lvl"/>
          <dgm:resizeHandles val="exact"/>
        </dgm:presLayoutVars>
      </dgm:prSet>
      <dgm:spPr/>
    </dgm:pt>
    <dgm:pt modelId="{081E8F47-4227-49C8-9F17-D6CD0C9B5DAB}" type="pres">
      <dgm:prSet presAssocID="{58B4088B-0A66-44C2-B215-FF1530BDFE42}" presName="parentLin" presStyleCnt="0"/>
      <dgm:spPr/>
    </dgm:pt>
    <dgm:pt modelId="{9DB9F09D-C493-42B8-BC52-26C1F49F49B2}" type="pres">
      <dgm:prSet presAssocID="{58B4088B-0A66-44C2-B215-FF1530BDFE42}" presName="parentLeftMargin" presStyleLbl="node1" presStyleIdx="0" presStyleCnt="2"/>
      <dgm:spPr/>
    </dgm:pt>
    <dgm:pt modelId="{B78C24DB-23B0-499C-8948-D7C1EDA3E20D}" type="pres">
      <dgm:prSet presAssocID="{58B4088B-0A66-44C2-B215-FF1530BDFE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96AE7E-6E24-49B5-8EA2-9EE90A877C47}" type="pres">
      <dgm:prSet presAssocID="{58B4088B-0A66-44C2-B215-FF1530BDFE42}" presName="negativeSpace" presStyleCnt="0"/>
      <dgm:spPr/>
    </dgm:pt>
    <dgm:pt modelId="{C29F2B2D-ECBC-4034-884D-A887E6F695F5}" type="pres">
      <dgm:prSet presAssocID="{58B4088B-0A66-44C2-B215-FF1530BDFE42}" presName="childText" presStyleLbl="conFgAcc1" presStyleIdx="0" presStyleCnt="2">
        <dgm:presLayoutVars>
          <dgm:bulletEnabled val="1"/>
        </dgm:presLayoutVars>
      </dgm:prSet>
      <dgm:spPr/>
    </dgm:pt>
    <dgm:pt modelId="{980A97E0-4C7C-4C52-A008-B9535F9F2E79}" type="pres">
      <dgm:prSet presAssocID="{A30FA37A-79C0-40D1-90A6-E9A8C8F495F4}" presName="spaceBetweenRectangles" presStyleCnt="0"/>
      <dgm:spPr/>
    </dgm:pt>
    <dgm:pt modelId="{150303CC-9C14-4F4D-B7F4-6C22D7BBD4D5}" type="pres">
      <dgm:prSet presAssocID="{01EE06B1-26F3-45F7-AC8B-A3A99A425F0F}" presName="parentLin" presStyleCnt="0"/>
      <dgm:spPr/>
    </dgm:pt>
    <dgm:pt modelId="{E0B044F2-7613-415B-8039-9B4E5860C4D4}" type="pres">
      <dgm:prSet presAssocID="{01EE06B1-26F3-45F7-AC8B-A3A99A425F0F}" presName="parentLeftMargin" presStyleLbl="node1" presStyleIdx="0" presStyleCnt="2"/>
      <dgm:spPr/>
    </dgm:pt>
    <dgm:pt modelId="{C9451633-A70B-434D-9C51-4BBB4DE4A813}" type="pres">
      <dgm:prSet presAssocID="{01EE06B1-26F3-45F7-AC8B-A3A99A425F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BAE686-200C-4B64-AB5D-91565EE2BE86}" type="pres">
      <dgm:prSet presAssocID="{01EE06B1-26F3-45F7-AC8B-A3A99A425F0F}" presName="negativeSpace" presStyleCnt="0"/>
      <dgm:spPr/>
    </dgm:pt>
    <dgm:pt modelId="{EE335F3D-B2B6-4888-BD9B-87D000406EDD}" type="pres">
      <dgm:prSet presAssocID="{01EE06B1-26F3-45F7-AC8B-A3A99A425F0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88BB50A-D7F6-41C0-B33A-62F3008A3B0D}" srcId="{10EABC7A-2FEC-4401-BD5A-67302EB287F1}" destId="{58B4088B-0A66-44C2-B215-FF1530BDFE42}" srcOrd="0" destOrd="0" parTransId="{AE0D233F-997A-4D9C-9BBD-76C79F359B36}" sibTransId="{A30FA37A-79C0-40D1-90A6-E9A8C8F495F4}"/>
    <dgm:cxn modelId="{8E050B31-8FBE-4610-8266-4109467D0F29}" type="presOf" srcId="{10EABC7A-2FEC-4401-BD5A-67302EB287F1}" destId="{E7E518AF-53B8-4B5D-A529-FF9051CE33AB}" srcOrd="0" destOrd="0" presId="urn:microsoft.com/office/officeart/2005/8/layout/list1"/>
    <dgm:cxn modelId="{F41A3B5F-CC81-427E-B82D-E10192A557A6}" type="presOf" srcId="{01EE06B1-26F3-45F7-AC8B-A3A99A425F0F}" destId="{C9451633-A70B-434D-9C51-4BBB4DE4A813}" srcOrd="1" destOrd="0" presId="urn:microsoft.com/office/officeart/2005/8/layout/list1"/>
    <dgm:cxn modelId="{B200796A-9D5E-49F4-9772-EB57AFD24ABC}" type="presOf" srcId="{58B4088B-0A66-44C2-B215-FF1530BDFE42}" destId="{B78C24DB-23B0-499C-8948-D7C1EDA3E20D}" srcOrd="1" destOrd="0" presId="urn:microsoft.com/office/officeart/2005/8/layout/list1"/>
    <dgm:cxn modelId="{BB995070-4FF1-4857-825B-FB372828574D}" srcId="{10EABC7A-2FEC-4401-BD5A-67302EB287F1}" destId="{01EE06B1-26F3-45F7-AC8B-A3A99A425F0F}" srcOrd="1" destOrd="0" parTransId="{183F6BA3-03CC-4F25-842D-675D11AE9924}" sibTransId="{6EF3BFEA-DCB4-4FDB-BF09-64187258ACA3}"/>
    <dgm:cxn modelId="{635048BB-D179-4E21-842C-56225DA82B79}" type="presOf" srcId="{58B4088B-0A66-44C2-B215-FF1530BDFE42}" destId="{9DB9F09D-C493-42B8-BC52-26C1F49F49B2}" srcOrd="0" destOrd="0" presId="urn:microsoft.com/office/officeart/2005/8/layout/list1"/>
    <dgm:cxn modelId="{3068ADEA-5E81-4C47-9513-68147AA93134}" type="presOf" srcId="{01EE06B1-26F3-45F7-AC8B-A3A99A425F0F}" destId="{E0B044F2-7613-415B-8039-9B4E5860C4D4}" srcOrd="0" destOrd="0" presId="urn:microsoft.com/office/officeart/2005/8/layout/list1"/>
    <dgm:cxn modelId="{0CBF577A-2139-4CBD-83C4-A5E067D6DE13}" type="presParOf" srcId="{E7E518AF-53B8-4B5D-A529-FF9051CE33AB}" destId="{081E8F47-4227-49C8-9F17-D6CD0C9B5DAB}" srcOrd="0" destOrd="0" presId="urn:microsoft.com/office/officeart/2005/8/layout/list1"/>
    <dgm:cxn modelId="{87E38CA1-1680-4437-A34D-39FAD4B5A8D9}" type="presParOf" srcId="{081E8F47-4227-49C8-9F17-D6CD0C9B5DAB}" destId="{9DB9F09D-C493-42B8-BC52-26C1F49F49B2}" srcOrd="0" destOrd="0" presId="urn:microsoft.com/office/officeart/2005/8/layout/list1"/>
    <dgm:cxn modelId="{67EB3723-31D6-4C5D-A980-F504ED84AB63}" type="presParOf" srcId="{081E8F47-4227-49C8-9F17-D6CD0C9B5DAB}" destId="{B78C24DB-23B0-499C-8948-D7C1EDA3E20D}" srcOrd="1" destOrd="0" presId="urn:microsoft.com/office/officeart/2005/8/layout/list1"/>
    <dgm:cxn modelId="{61410DA9-1B34-4BB2-897E-5FD9BEF1C75C}" type="presParOf" srcId="{E7E518AF-53B8-4B5D-A529-FF9051CE33AB}" destId="{CD96AE7E-6E24-49B5-8EA2-9EE90A877C47}" srcOrd="1" destOrd="0" presId="urn:microsoft.com/office/officeart/2005/8/layout/list1"/>
    <dgm:cxn modelId="{DB13229D-3B49-41DA-9D65-B7BD409C83D6}" type="presParOf" srcId="{E7E518AF-53B8-4B5D-A529-FF9051CE33AB}" destId="{C29F2B2D-ECBC-4034-884D-A887E6F695F5}" srcOrd="2" destOrd="0" presId="urn:microsoft.com/office/officeart/2005/8/layout/list1"/>
    <dgm:cxn modelId="{2A2A765A-66B5-49AE-A6C3-EFAD6CC7ECFA}" type="presParOf" srcId="{E7E518AF-53B8-4B5D-A529-FF9051CE33AB}" destId="{980A97E0-4C7C-4C52-A008-B9535F9F2E79}" srcOrd="3" destOrd="0" presId="urn:microsoft.com/office/officeart/2005/8/layout/list1"/>
    <dgm:cxn modelId="{29C82273-EE73-4043-9EBA-D887C557B8BC}" type="presParOf" srcId="{E7E518AF-53B8-4B5D-A529-FF9051CE33AB}" destId="{150303CC-9C14-4F4D-B7F4-6C22D7BBD4D5}" srcOrd="4" destOrd="0" presId="urn:microsoft.com/office/officeart/2005/8/layout/list1"/>
    <dgm:cxn modelId="{2A99BB3B-3E0F-42A2-916E-B6DA32B464FA}" type="presParOf" srcId="{150303CC-9C14-4F4D-B7F4-6C22D7BBD4D5}" destId="{E0B044F2-7613-415B-8039-9B4E5860C4D4}" srcOrd="0" destOrd="0" presId="urn:microsoft.com/office/officeart/2005/8/layout/list1"/>
    <dgm:cxn modelId="{B58339CE-8BCA-4434-AE00-DC572C294810}" type="presParOf" srcId="{150303CC-9C14-4F4D-B7F4-6C22D7BBD4D5}" destId="{C9451633-A70B-434D-9C51-4BBB4DE4A813}" srcOrd="1" destOrd="0" presId="urn:microsoft.com/office/officeart/2005/8/layout/list1"/>
    <dgm:cxn modelId="{53731E07-1E5F-494D-9CD7-6FE4DA6D18DA}" type="presParOf" srcId="{E7E518AF-53B8-4B5D-A529-FF9051CE33AB}" destId="{47BAE686-200C-4B64-AB5D-91565EE2BE86}" srcOrd="5" destOrd="0" presId="urn:microsoft.com/office/officeart/2005/8/layout/list1"/>
    <dgm:cxn modelId="{0937F961-0A07-4DFA-81E9-5F1E059E366B}" type="presParOf" srcId="{E7E518AF-53B8-4B5D-A529-FF9051CE33AB}" destId="{EE335F3D-B2B6-4888-BD9B-87D000406E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6881F9-2604-4DE1-A708-4D2F34A0BAA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2EB0342-AE8F-4111-BAD6-450228109191}">
      <dgm:prSet phldrT="[Text]"/>
      <dgm:spPr/>
      <dgm:t>
        <a:bodyPr/>
        <a:lstStyle/>
        <a:p>
          <a:r>
            <a:rPr lang="en-US" dirty="0"/>
            <a:t>occurrence</a:t>
          </a:r>
          <a:endParaRPr lang="en-IN" dirty="0"/>
        </a:p>
      </dgm:t>
    </dgm:pt>
    <dgm:pt modelId="{B1CFFD40-28B9-4854-88C6-DD901E91EF3E}" type="parTrans" cxnId="{F4BDF802-793F-4839-9852-CF3C5E7851FF}">
      <dgm:prSet/>
      <dgm:spPr/>
      <dgm:t>
        <a:bodyPr/>
        <a:lstStyle/>
        <a:p>
          <a:endParaRPr lang="en-IN"/>
        </a:p>
      </dgm:t>
    </dgm:pt>
    <dgm:pt modelId="{5593ABF5-8C2D-402B-A8B7-8BBF57BC91D3}" type="sibTrans" cxnId="{F4BDF802-793F-4839-9852-CF3C5E7851FF}">
      <dgm:prSet/>
      <dgm:spPr/>
      <dgm:t>
        <a:bodyPr/>
        <a:lstStyle/>
        <a:p>
          <a:endParaRPr lang="en-IN"/>
        </a:p>
      </dgm:t>
    </dgm:pt>
    <dgm:pt modelId="{F7F28C34-B327-467F-BFCA-296D2139C58A}">
      <dgm:prSet phldrT="[Text]"/>
      <dgm:spPr/>
      <dgm:t>
        <a:bodyPr/>
        <a:lstStyle/>
        <a:p>
          <a:r>
            <a:rPr lang="en-US" dirty="0"/>
            <a:t>detection</a:t>
          </a:r>
          <a:endParaRPr lang="en-IN" dirty="0"/>
        </a:p>
      </dgm:t>
    </dgm:pt>
    <dgm:pt modelId="{85852225-87FE-4518-944B-54C595C8CB42}" type="parTrans" cxnId="{DBED6912-2196-4B98-B409-AE44B8C98DEA}">
      <dgm:prSet/>
      <dgm:spPr/>
      <dgm:t>
        <a:bodyPr/>
        <a:lstStyle/>
        <a:p>
          <a:endParaRPr lang="en-IN"/>
        </a:p>
      </dgm:t>
    </dgm:pt>
    <dgm:pt modelId="{40E059FD-A2F6-4F56-8034-9566E401DB35}" type="sibTrans" cxnId="{DBED6912-2196-4B98-B409-AE44B8C98DEA}">
      <dgm:prSet/>
      <dgm:spPr/>
      <dgm:t>
        <a:bodyPr/>
        <a:lstStyle/>
        <a:p>
          <a:endParaRPr lang="en-IN"/>
        </a:p>
      </dgm:t>
    </dgm:pt>
    <dgm:pt modelId="{644E98F8-BFDF-4E9B-BB66-1848FC1C1001}">
      <dgm:prSet phldrT="[Text]"/>
      <dgm:spPr/>
      <dgm:t>
        <a:bodyPr/>
        <a:lstStyle/>
        <a:p>
          <a:r>
            <a:rPr lang="en-US" dirty="0"/>
            <a:t>resolution</a:t>
          </a:r>
          <a:endParaRPr lang="en-IN" dirty="0"/>
        </a:p>
      </dgm:t>
    </dgm:pt>
    <dgm:pt modelId="{987FF622-76E9-488F-AFCA-3B884A592DD1}" type="parTrans" cxnId="{084DE242-B259-4B25-A30C-E49D1AB1E7F9}">
      <dgm:prSet/>
      <dgm:spPr/>
      <dgm:t>
        <a:bodyPr/>
        <a:lstStyle/>
        <a:p>
          <a:endParaRPr lang="en-IN"/>
        </a:p>
      </dgm:t>
    </dgm:pt>
    <dgm:pt modelId="{08A24A59-A855-438E-9424-23D38EBB1163}" type="sibTrans" cxnId="{084DE242-B259-4B25-A30C-E49D1AB1E7F9}">
      <dgm:prSet/>
      <dgm:spPr/>
      <dgm:t>
        <a:bodyPr/>
        <a:lstStyle/>
        <a:p>
          <a:endParaRPr lang="en-IN"/>
        </a:p>
      </dgm:t>
    </dgm:pt>
    <dgm:pt modelId="{F8FEB09A-9E96-4988-831A-FC5ABF83678C}" type="pres">
      <dgm:prSet presAssocID="{F86881F9-2604-4DE1-A708-4D2F34A0BAAC}" presName="linearFlow" presStyleCnt="0">
        <dgm:presLayoutVars>
          <dgm:dir/>
          <dgm:resizeHandles val="exact"/>
        </dgm:presLayoutVars>
      </dgm:prSet>
      <dgm:spPr/>
    </dgm:pt>
    <dgm:pt modelId="{6DC0A62D-DB87-4CC7-AAA8-5580C8023037}" type="pres">
      <dgm:prSet presAssocID="{D2EB0342-AE8F-4111-BAD6-450228109191}" presName="composite" presStyleCnt="0"/>
      <dgm:spPr/>
    </dgm:pt>
    <dgm:pt modelId="{6C74C7BA-C967-4E63-A499-0A52DED61C9D}" type="pres">
      <dgm:prSet presAssocID="{D2EB0342-AE8F-4111-BAD6-450228109191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7B7889-0550-435D-A562-AF525C20C676}" type="pres">
      <dgm:prSet presAssocID="{D2EB0342-AE8F-4111-BAD6-450228109191}" presName="txShp" presStyleLbl="node1" presStyleIdx="0" presStyleCnt="3">
        <dgm:presLayoutVars>
          <dgm:bulletEnabled val="1"/>
        </dgm:presLayoutVars>
      </dgm:prSet>
      <dgm:spPr/>
    </dgm:pt>
    <dgm:pt modelId="{113397CF-0375-484B-A999-78BD6942588A}" type="pres">
      <dgm:prSet presAssocID="{5593ABF5-8C2D-402B-A8B7-8BBF57BC91D3}" presName="spacing" presStyleCnt="0"/>
      <dgm:spPr/>
    </dgm:pt>
    <dgm:pt modelId="{F1BC6B97-7961-4B2B-B673-AFE96834EEF4}" type="pres">
      <dgm:prSet presAssocID="{F7F28C34-B327-467F-BFCA-296D2139C58A}" presName="composite" presStyleCnt="0"/>
      <dgm:spPr/>
    </dgm:pt>
    <dgm:pt modelId="{971F6B6E-33F1-4B1E-8D25-A4A1C7E5C9AD}" type="pres">
      <dgm:prSet presAssocID="{F7F28C34-B327-467F-BFCA-296D2139C58A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6D1EB2-3DE0-42A8-8347-66317CE3D5DE}" type="pres">
      <dgm:prSet presAssocID="{F7F28C34-B327-467F-BFCA-296D2139C58A}" presName="txShp" presStyleLbl="node1" presStyleIdx="1" presStyleCnt="3">
        <dgm:presLayoutVars>
          <dgm:bulletEnabled val="1"/>
        </dgm:presLayoutVars>
      </dgm:prSet>
      <dgm:spPr/>
    </dgm:pt>
    <dgm:pt modelId="{D1C8BE57-94DB-499F-9AD0-0F990EA1E27D}" type="pres">
      <dgm:prSet presAssocID="{40E059FD-A2F6-4F56-8034-9566E401DB35}" presName="spacing" presStyleCnt="0"/>
      <dgm:spPr/>
    </dgm:pt>
    <dgm:pt modelId="{7E937476-24C0-4D0A-A710-4DF46C377258}" type="pres">
      <dgm:prSet presAssocID="{644E98F8-BFDF-4E9B-BB66-1848FC1C1001}" presName="composite" presStyleCnt="0"/>
      <dgm:spPr/>
    </dgm:pt>
    <dgm:pt modelId="{1127C2CB-B5B4-4AD7-9398-5E3D154D1A01}" type="pres">
      <dgm:prSet presAssocID="{644E98F8-BFDF-4E9B-BB66-1848FC1C1001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CF73E5F-2286-4759-B761-D0C5F0F71033}" type="pres">
      <dgm:prSet presAssocID="{644E98F8-BFDF-4E9B-BB66-1848FC1C10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F4BDF802-793F-4839-9852-CF3C5E7851FF}" srcId="{F86881F9-2604-4DE1-A708-4D2F34A0BAAC}" destId="{D2EB0342-AE8F-4111-BAD6-450228109191}" srcOrd="0" destOrd="0" parTransId="{B1CFFD40-28B9-4854-88C6-DD901E91EF3E}" sibTransId="{5593ABF5-8C2D-402B-A8B7-8BBF57BC91D3}"/>
    <dgm:cxn modelId="{DBED6912-2196-4B98-B409-AE44B8C98DEA}" srcId="{F86881F9-2604-4DE1-A708-4D2F34A0BAAC}" destId="{F7F28C34-B327-467F-BFCA-296D2139C58A}" srcOrd="1" destOrd="0" parTransId="{85852225-87FE-4518-944B-54C595C8CB42}" sibTransId="{40E059FD-A2F6-4F56-8034-9566E401DB35}"/>
    <dgm:cxn modelId="{7E08035D-71BD-4C3A-A370-CD75ECCD02D3}" type="presOf" srcId="{644E98F8-BFDF-4E9B-BB66-1848FC1C1001}" destId="{9CF73E5F-2286-4759-B761-D0C5F0F71033}" srcOrd="0" destOrd="0" presId="urn:microsoft.com/office/officeart/2005/8/layout/vList3#1"/>
    <dgm:cxn modelId="{084DE242-B259-4B25-A30C-E49D1AB1E7F9}" srcId="{F86881F9-2604-4DE1-A708-4D2F34A0BAAC}" destId="{644E98F8-BFDF-4E9B-BB66-1848FC1C1001}" srcOrd="2" destOrd="0" parTransId="{987FF622-76E9-488F-AFCA-3B884A592DD1}" sibTransId="{08A24A59-A855-438E-9424-23D38EBB1163}"/>
    <dgm:cxn modelId="{079A3F81-38D0-4F70-9867-66D1EF066E43}" type="presOf" srcId="{F86881F9-2604-4DE1-A708-4D2F34A0BAAC}" destId="{F8FEB09A-9E96-4988-831A-FC5ABF83678C}" srcOrd="0" destOrd="0" presId="urn:microsoft.com/office/officeart/2005/8/layout/vList3#1"/>
    <dgm:cxn modelId="{D470C39B-9F65-4F10-9FB2-BB2EC2992160}" type="presOf" srcId="{F7F28C34-B327-467F-BFCA-296D2139C58A}" destId="{E46D1EB2-3DE0-42A8-8347-66317CE3D5DE}" srcOrd="0" destOrd="0" presId="urn:microsoft.com/office/officeart/2005/8/layout/vList3#1"/>
    <dgm:cxn modelId="{FFA1C7D2-6BDE-4825-BDB5-F132A01619AB}" type="presOf" srcId="{D2EB0342-AE8F-4111-BAD6-450228109191}" destId="{417B7889-0550-435D-A562-AF525C20C676}" srcOrd="0" destOrd="0" presId="urn:microsoft.com/office/officeart/2005/8/layout/vList3#1"/>
    <dgm:cxn modelId="{86404040-59BE-4606-82FD-A1E00A216E67}" type="presParOf" srcId="{F8FEB09A-9E96-4988-831A-FC5ABF83678C}" destId="{6DC0A62D-DB87-4CC7-AAA8-5580C8023037}" srcOrd="0" destOrd="0" presId="urn:microsoft.com/office/officeart/2005/8/layout/vList3#1"/>
    <dgm:cxn modelId="{466A0F9E-0232-4FC1-94FF-43C8BD6AC672}" type="presParOf" srcId="{6DC0A62D-DB87-4CC7-AAA8-5580C8023037}" destId="{6C74C7BA-C967-4E63-A499-0A52DED61C9D}" srcOrd="0" destOrd="0" presId="urn:microsoft.com/office/officeart/2005/8/layout/vList3#1"/>
    <dgm:cxn modelId="{D921F9D2-9187-487C-8CC3-C5087E7D1473}" type="presParOf" srcId="{6DC0A62D-DB87-4CC7-AAA8-5580C8023037}" destId="{417B7889-0550-435D-A562-AF525C20C676}" srcOrd="1" destOrd="0" presId="urn:microsoft.com/office/officeart/2005/8/layout/vList3#1"/>
    <dgm:cxn modelId="{B3093BA1-3EFC-4A18-98B2-618238F2EAEB}" type="presParOf" srcId="{F8FEB09A-9E96-4988-831A-FC5ABF83678C}" destId="{113397CF-0375-484B-A999-78BD6942588A}" srcOrd="1" destOrd="0" presId="urn:microsoft.com/office/officeart/2005/8/layout/vList3#1"/>
    <dgm:cxn modelId="{FAA5699A-24DE-47B7-8041-CC7AEEA087F4}" type="presParOf" srcId="{F8FEB09A-9E96-4988-831A-FC5ABF83678C}" destId="{F1BC6B97-7961-4B2B-B673-AFE96834EEF4}" srcOrd="2" destOrd="0" presId="urn:microsoft.com/office/officeart/2005/8/layout/vList3#1"/>
    <dgm:cxn modelId="{22D4F4C7-A9C6-44BB-9AB1-F3DB78FB260A}" type="presParOf" srcId="{F1BC6B97-7961-4B2B-B673-AFE96834EEF4}" destId="{971F6B6E-33F1-4B1E-8D25-A4A1C7E5C9AD}" srcOrd="0" destOrd="0" presId="urn:microsoft.com/office/officeart/2005/8/layout/vList3#1"/>
    <dgm:cxn modelId="{503C5D27-C4D3-4886-9671-6D154E310561}" type="presParOf" srcId="{F1BC6B97-7961-4B2B-B673-AFE96834EEF4}" destId="{E46D1EB2-3DE0-42A8-8347-66317CE3D5DE}" srcOrd="1" destOrd="0" presId="urn:microsoft.com/office/officeart/2005/8/layout/vList3#1"/>
    <dgm:cxn modelId="{AB0267D8-0CE8-4A90-9C02-499F75E16A67}" type="presParOf" srcId="{F8FEB09A-9E96-4988-831A-FC5ABF83678C}" destId="{D1C8BE57-94DB-499F-9AD0-0F990EA1E27D}" srcOrd="3" destOrd="0" presId="urn:microsoft.com/office/officeart/2005/8/layout/vList3#1"/>
    <dgm:cxn modelId="{E0FBE7C7-E557-4B2F-89B2-47736392D0FC}" type="presParOf" srcId="{F8FEB09A-9E96-4988-831A-FC5ABF83678C}" destId="{7E937476-24C0-4D0A-A710-4DF46C377258}" srcOrd="4" destOrd="0" presId="urn:microsoft.com/office/officeart/2005/8/layout/vList3#1"/>
    <dgm:cxn modelId="{D579663E-6332-4C3C-98B4-C2D7713A8BA0}" type="presParOf" srcId="{7E937476-24C0-4D0A-A710-4DF46C377258}" destId="{1127C2CB-B5B4-4AD7-9398-5E3D154D1A01}" srcOrd="0" destOrd="0" presId="urn:microsoft.com/office/officeart/2005/8/layout/vList3#1"/>
    <dgm:cxn modelId="{B7AFA57B-1EAD-4248-AEFF-3CC2D8233757}" type="presParOf" srcId="{7E937476-24C0-4D0A-A710-4DF46C377258}" destId="{9CF73E5F-2286-4759-B761-D0C5F0F71033}" srcOrd="1" destOrd="0" presId="urn:microsoft.com/office/officeart/2005/8/layout/vList3#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60383-7445-4AF2-AC20-BD472BBF09BE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DF7A54-E2FD-444F-BFA7-34A480F50056}">
      <dgm:prSet phldrT="[Text]"/>
      <dgm:spPr/>
      <dgm:t>
        <a:bodyPr/>
        <a:lstStyle/>
        <a:p>
          <a:r>
            <a:rPr lang="en-US" dirty="0"/>
            <a:t>SISD</a:t>
          </a:r>
        </a:p>
      </dgm:t>
    </dgm:pt>
    <dgm:pt modelId="{71000E01-19CB-4188-A39B-CBBA8FEAEB58}" type="parTrans" cxnId="{34BEB964-8456-43F9-9AD9-5E96D9C928B3}">
      <dgm:prSet/>
      <dgm:spPr/>
      <dgm:t>
        <a:bodyPr/>
        <a:lstStyle/>
        <a:p>
          <a:endParaRPr lang="en-US"/>
        </a:p>
      </dgm:t>
    </dgm:pt>
    <dgm:pt modelId="{8AA5D75B-D328-42A9-A4DD-E8FC8D060195}" type="sibTrans" cxnId="{34BEB964-8456-43F9-9AD9-5E96D9C928B3}">
      <dgm:prSet/>
      <dgm:spPr/>
      <dgm:t>
        <a:bodyPr/>
        <a:lstStyle/>
        <a:p>
          <a:endParaRPr lang="en-US"/>
        </a:p>
      </dgm:t>
    </dgm:pt>
    <dgm:pt modelId="{27D079CD-CCC2-447C-9C27-354285347A74}">
      <dgm:prSet phldrT="[Text]" custT="1"/>
      <dgm:spPr/>
      <dgm:t>
        <a:bodyPr/>
        <a:lstStyle/>
        <a:p>
          <a:r>
            <a:rPr lang="en-US" sz="1800" dirty="0"/>
            <a:t>Single inst. single data</a:t>
          </a:r>
        </a:p>
      </dgm:t>
    </dgm:pt>
    <dgm:pt modelId="{12482C93-1AC9-4D99-9828-CE53923C4A37}" type="parTrans" cxnId="{9B639DFA-311F-4F96-8ACC-604DFBC06417}">
      <dgm:prSet/>
      <dgm:spPr/>
      <dgm:t>
        <a:bodyPr/>
        <a:lstStyle/>
        <a:p>
          <a:endParaRPr lang="en-US"/>
        </a:p>
      </dgm:t>
    </dgm:pt>
    <dgm:pt modelId="{0A882122-1CE5-49BD-B5EE-73EEEE239845}" type="sibTrans" cxnId="{9B639DFA-311F-4F96-8ACC-604DFBC06417}">
      <dgm:prSet/>
      <dgm:spPr/>
      <dgm:t>
        <a:bodyPr/>
        <a:lstStyle/>
        <a:p>
          <a:endParaRPr lang="en-US"/>
        </a:p>
      </dgm:t>
    </dgm:pt>
    <dgm:pt modelId="{4517BA7D-1A19-4F44-900E-EB6A18D26AE7}">
      <dgm:prSet phldrT="[Text]"/>
      <dgm:spPr/>
      <dgm:t>
        <a:bodyPr/>
        <a:lstStyle/>
        <a:p>
          <a:r>
            <a:rPr lang="en-US" dirty="0"/>
            <a:t>SIMD</a:t>
          </a:r>
        </a:p>
      </dgm:t>
    </dgm:pt>
    <dgm:pt modelId="{96BD237D-B5D1-405B-97A6-74BF2B7EF4CA}" type="parTrans" cxnId="{ABBAA24B-CE08-4CC0-85F0-7580C1AD74D4}">
      <dgm:prSet/>
      <dgm:spPr/>
      <dgm:t>
        <a:bodyPr/>
        <a:lstStyle/>
        <a:p>
          <a:endParaRPr lang="en-US"/>
        </a:p>
      </dgm:t>
    </dgm:pt>
    <dgm:pt modelId="{441CCD2A-B6FC-48AA-8778-3D45CF2BB5FA}" type="sibTrans" cxnId="{ABBAA24B-CE08-4CC0-85F0-7580C1AD74D4}">
      <dgm:prSet/>
      <dgm:spPr/>
      <dgm:t>
        <a:bodyPr/>
        <a:lstStyle/>
        <a:p>
          <a:endParaRPr lang="en-US"/>
        </a:p>
      </dgm:t>
    </dgm:pt>
    <dgm:pt modelId="{46995671-096F-49FD-A72A-EF0F3E018304}">
      <dgm:prSet phldrT="[Text]" custT="1"/>
      <dgm:spPr/>
      <dgm:t>
        <a:bodyPr/>
        <a:lstStyle/>
        <a:p>
          <a:r>
            <a:rPr lang="en-US" sz="1800" dirty="0"/>
            <a:t>Single inst. multiple data</a:t>
          </a:r>
        </a:p>
      </dgm:t>
    </dgm:pt>
    <dgm:pt modelId="{2D8F7270-07FF-4B26-A024-B40B420C2316}" type="parTrans" cxnId="{1174E638-6B2B-430E-BA7F-F3239BB1FBBD}">
      <dgm:prSet/>
      <dgm:spPr/>
      <dgm:t>
        <a:bodyPr/>
        <a:lstStyle/>
        <a:p>
          <a:endParaRPr lang="en-US"/>
        </a:p>
      </dgm:t>
    </dgm:pt>
    <dgm:pt modelId="{67EDBCEF-9ED9-483C-93AE-828F2FE7A068}" type="sibTrans" cxnId="{1174E638-6B2B-430E-BA7F-F3239BB1FBBD}">
      <dgm:prSet/>
      <dgm:spPr/>
      <dgm:t>
        <a:bodyPr/>
        <a:lstStyle/>
        <a:p>
          <a:endParaRPr lang="en-US"/>
        </a:p>
      </dgm:t>
    </dgm:pt>
    <dgm:pt modelId="{FDDBBC4E-0E48-4CB4-A6DC-5BEC2037B3B3}">
      <dgm:prSet phldrT="[Text]"/>
      <dgm:spPr/>
      <dgm:t>
        <a:bodyPr/>
        <a:lstStyle/>
        <a:p>
          <a:r>
            <a:rPr lang="en-US" dirty="0"/>
            <a:t>MIMD</a:t>
          </a:r>
        </a:p>
      </dgm:t>
    </dgm:pt>
    <dgm:pt modelId="{CFD89109-F26E-41EB-809E-E47D084992F0}" type="parTrans" cxnId="{7013B827-91E1-42BB-9E6F-377A2A2756DB}">
      <dgm:prSet/>
      <dgm:spPr/>
      <dgm:t>
        <a:bodyPr/>
        <a:lstStyle/>
        <a:p>
          <a:endParaRPr lang="en-US"/>
        </a:p>
      </dgm:t>
    </dgm:pt>
    <dgm:pt modelId="{F1345C3A-2B23-428C-9775-00A2BC5AE0AE}" type="sibTrans" cxnId="{7013B827-91E1-42BB-9E6F-377A2A2756DB}">
      <dgm:prSet/>
      <dgm:spPr/>
      <dgm:t>
        <a:bodyPr/>
        <a:lstStyle/>
        <a:p>
          <a:endParaRPr lang="en-US"/>
        </a:p>
      </dgm:t>
    </dgm:pt>
    <dgm:pt modelId="{F1BF1618-D4EE-42D2-948C-F8038F30AFC5}">
      <dgm:prSet phldrT="[Text]" custT="1"/>
      <dgm:spPr/>
      <dgm:t>
        <a:bodyPr/>
        <a:lstStyle/>
        <a:p>
          <a:r>
            <a:rPr lang="en-US" sz="1800" dirty="0"/>
            <a:t>Multiple inst. multiple data</a:t>
          </a:r>
        </a:p>
      </dgm:t>
    </dgm:pt>
    <dgm:pt modelId="{020CEEC5-67AC-4F22-80B3-B040BFD6ED2A}" type="parTrans" cxnId="{0FADFAFD-4B05-4811-92C9-BBF37148B277}">
      <dgm:prSet/>
      <dgm:spPr/>
      <dgm:t>
        <a:bodyPr/>
        <a:lstStyle/>
        <a:p>
          <a:endParaRPr lang="en-US"/>
        </a:p>
      </dgm:t>
    </dgm:pt>
    <dgm:pt modelId="{75FEE005-08A8-467C-9728-A681A049302B}" type="sibTrans" cxnId="{0FADFAFD-4B05-4811-92C9-BBF37148B277}">
      <dgm:prSet/>
      <dgm:spPr/>
      <dgm:t>
        <a:bodyPr/>
        <a:lstStyle/>
        <a:p>
          <a:endParaRPr lang="en-US"/>
        </a:p>
      </dgm:t>
    </dgm:pt>
    <dgm:pt modelId="{242B3F97-0021-4BDE-BA01-3FEE10E70DE5}">
      <dgm:prSet phldrT="[Text]"/>
      <dgm:spPr/>
      <dgm:t>
        <a:bodyPr/>
        <a:lstStyle/>
        <a:p>
          <a:r>
            <a:rPr lang="en-US" dirty="0"/>
            <a:t>MISD</a:t>
          </a:r>
        </a:p>
      </dgm:t>
    </dgm:pt>
    <dgm:pt modelId="{D2160002-07C0-40EA-BCCB-748A2E45AF53}" type="parTrans" cxnId="{D5D588CE-2DA7-4121-94FF-4A0F83B487D4}">
      <dgm:prSet/>
      <dgm:spPr/>
      <dgm:t>
        <a:bodyPr/>
        <a:lstStyle/>
        <a:p>
          <a:endParaRPr lang="en-US"/>
        </a:p>
      </dgm:t>
    </dgm:pt>
    <dgm:pt modelId="{89F416CF-277B-421A-8C6A-7427A2193887}" type="sibTrans" cxnId="{D5D588CE-2DA7-4121-94FF-4A0F83B487D4}">
      <dgm:prSet/>
      <dgm:spPr/>
      <dgm:t>
        <a:bodyPr/>
        <a:lstStyle/>
        <a:p>
          <a:endParaRPr lang="en-US"/>
        </a:p>
      </dgm:t>
    </dgm:pt>
    <dgm:pt modelId="{9E0D4819-255E-4E65-9FAC-A11A7312E3DB}">
      <dgm:prSet phldrT="[Text]"/>
      <dgm:spPr/>
      <dgm:t>
        <a:bodyPr/>
        <a:lstStyle/>
        <a:p>
          <a:r>
            <a:rPr lang="en-US" dirty="0"/>
            <a:t>Multiple inst. single data</a:t>
          </a:r>
        </a:p>
      </dgm:t>
    </dgm:pt>
    <dgm:pt modelId="{E76E632B-40EC-447E-A0AD-3DA339B374B1}" type="parTrans" cxnId="{6B24FD99-1F34-4215-AE5F-75403F47B9BD}">
      <dgm:prSet/>
      <dgm:spPr/>
      <dgm:t>
        <a:bodyPr/>
        <a:lstStyle/>
        <a:p>
          <a:endParaRPr lang="en-US"/>
        </a:p>
      </dgm:t>
    </dgm:pt>
    <dgm:pt modelId="{B5273772-09B3-4AD6-A272-504640B95EA8}" type="sibTrans" cxnId="{6B24FD99-1F34-4215-AE5F-75403F47B9BD}">
      <dgm:prSet/>
      <dgm:spPr/>
      <dgm:t>
        <a:bodyPr/>
        <a:lstStyle/>
        <a:p>
          <a:endParaRPr lang="en-US"/>
        </a:p>
      </dgm:t>
    </dgm:pt>
    <dgm:pt modelId="{F0926267-F21D-4C50-A88D-ADE0E593DCD1}" type="pres">
      <dgm:prSet presAssocID="{17860383-7445-4AF2-AC20-BD472BBF09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AAF905D-06A0-4747-902A-0321735C6507}" type="pres">
      <dgm:prSet presAssocID="{17860383-7445-4AF2-AC20-BD472BBF09BE}" presName="children" presStyleCnt="0"/>
      <dgm:spPr/>
    </dgm:pt>
    <dgm:pt modelId="{720DC865-F105-482F-9E8B-E7E589E322F4}" type="pres">
      <dgm:prSet presAssocID="{17860383-7445-4AF2-AC20-BD472BBF09BE}" presName="child1group" presStyleCnt="0"/>
      <dgm:spPr/>
    </dgm:pt>
    <dgm:pt modelId="{F7E17529-1048-4E10-8C31-ABF438642302}" type="pres">
      <dgm:prSet presAssocID="{17860383-7445-4AF2-AC20-BD472BBF09BE}" presName="child1" presStyleLbl="bgAcc1" presStyleIdx="0" presStyleCnt="4"/>
      <dgm:spPr/>
    </dgm:pt>
    <dgm:pt modelId="{52D997D8-8BE9-4F5E-BCA3-7CBB84F2FA24}" type="pres">
      <dgm:prSet presAssocID="{17860383-7445-4AF2-AC20-BD472BBF09BE}" presName="child1Text" presStyleLbl="bgAcc1" presStyleIdx="0" presStyleCnt="4">
        <dgm:presLayoutVars>
          <dgm:bulletEnabled val="1"/>
        </dgm:presLayoutVars>
      </dgm:prSet>
      <dgm:spPr/>
    </dgm:pt>
    <dgm:pt modelId="{65D43782-A3FD-4999-A506-E7CB4AC3BF1D}" type="pres">
      <dgm:prSet presAssocID="{17860383-7445-4AF2-AC20-BD472BBF09BE}" presName="child2group" presStyleCnt="0"/>
      <dgm:spPr/>
    </dgm:pt>
    <dgm:pt modelId="{BF9CDA81-87C5-4FC1-9878-05927BAAE9F9}" type="pres">
      <dgm:prSet presAssocID="{17860383-7445-4AF2-AC20-BD472BBF09BE}" presName="child2" presStyleLbl="bgAcc1" presStyleIdx="1" presStyleCnt="4"/>
      <dgm:spPr/>
    </dgm:pt>
    <dgm:pt modelId="{92A71832-7397-4032-9B03-10657FFCEC6F}" type="pres">
      <dgm:prSet presAssocID="{17860383-7445-4AF2-AC20-BD472BBF09BE}" presName="child2Text" presStyleLbl="bgAcc1" presStyleIdx="1" presStyleCnt="4">
        <dgm:presLayoutVars>
          <dgm:bulletEnabled val="1"/>
        </dgm:presLayoutVars>
      </dgm:prSet>
      <dgm:spPr/>
    </dgm:pt>
    <dgm:pt modelId="{1C09B085-4DA1-444D-B4A2-5F00AA9C7082}" type="pres">
      <dgm:prSet presAssocID="{17860383-7445-4AF2-AC20-BD472BBF09BE}" presName="child3group" presStyleCnt="0"/>
      <dgm:spPr/>
    </dgm:pt>
    <dgm:pt modelId="{33C641A9-9F4C-4766-8446-3ECC43BDF958}" type="pres">
      <dgm:prSet presAssocID="{17860383-7445-4AF2-AC20-BD472BBF09BE}" presName="child3" presStyleLbl="bgAcc1" presStyleIdx="2" presStyleCnt="4"/>
      <dgm:spPr/>
    </dgm:pt>
    <dgm:pt modelId="{BBBC921F-8069-47A9-902B-A49C9D0ABED2}" type="pres">
      <dgm:prSet presAssocID="{17860383-7445-4AF2-AC20-BD472BBF09BE}" presName="child3Text" presStyleLbl="bgAcc1" presStyleIdx="2" presStyleCnt="4">
        <dgm:presLayoutVars>
          <dgm:bulletEnabled val="1"/>
        </dgm:presLayoutVars>
      </dgm:prSet>
      <dgm:spPr/>
    </dgm:pt>
    <dgm:pt modelId="{6213AF8D-54F0-4C65-849C-D6797C318BB6}" type="pres">
      <dgm:prSet presAssocID="{17860383-7445-4AF2-AC20-BD472BBF09BE}" presName="child4group" presStyleCnt="0"/>
      <dgm:spPr/>
    </dgm:pt>
    <dgm:pt modelId="{E8BA7B64-CADF-4A15-8878-D590E60FD53A}" type="pres">
      <dgm:prSet presAssocID="{17860383-7445-4AF2-AC20-BD472BBF09BE}" presName="child4" presStyleLbl="bgAcc1" presStyleIdx="3" presStyleCnt="4"/>
      <dgm:spPr/>
    </dgm:pt>
    <dgm:pt modelId="{85AB4496-1963-4A7F-A17B-871C27A85A26}" type="pres">
      <dgm:prSet presAssocID="{17860383-7445-4AF2-AC20-BD472BBF09BE}" presName="child4Text" presStyleLbl="bgAcc1" presStyleIdx="3" presStyleCnt="4">
        <dgm:presLayoutVars>
          <dgm:bulletEnabled val="1"/>
        </dgm:presLayoutVars>
      </dgm:prSet>
      <dgm:spPr/>
    </dgm:pt>
    <dgm:pt modelId="{C36308B4-63BE-4C30-A7CA-65BAD420489C}" type="pres">
      <dgm:prSet presAssocID="{17860383-7445-4AF2-AC20-BD472BBF09BE}" presName="childPlaceholder" presStyleCnt="0"/>
      <dgm:spPr/>
    </dgm:pt>
    <dgm:pt modelId="{97CB4772-A4DF-4994-804C-6D7A3B96AFB3}" type="pres">
      <dgm:prSet presAssocID="{17860383-7445-4AF2-AC20-BD472BBF09BE}" presName="circle" presStyleCnt="0"/>
      <dgm:spPr/>
    </dgm:pt>
    <dgm:pt modelId="{FFBB5D8E-D8F6-45FA-9287-01A632EF51C7}" type="pres">
      <dgm:prSet presAssocID="{17860383-7445-4AF2-AC20-BD472BBF09B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C7CC30B-4967-4924-9857-5654F4C93FBF}" type="pres">
      <dgm:prSet presAssocID="{17860383-7445-4AF2-AC20-BD472BBF09B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B022A62-492A-489B-8128-E9BDC9EDE1A2}" type="pres">
      <dgm:prSet presAssocID="{17860383-7445-4AF2-AC20-BD472BBF09B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96A2F15-F28F-4D7C-AF0D-D3FB6A3FB874}" type="pres">
      <dgm:prSet presAssocID="{17860383-7445-4AF2-AC20-BD472BBF09B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5B0AE6B-F11D-43FB-8CD7-CBD4B007FF46}" type="pres">
      <dgm:prSet presAssocID="{17860383-7445-4AF2-AC20-BD472BBF09BE}" presName="quadrantPlaceholder" presStyleCnt="0"/>
      <dgm:spPr/>
    </dgm:pt>
    <dgm:pt modelId="{4008AFEA-FDCC-4B61-B109-92F4C9C4DA1B}" type="pres">
      <dgm:prSet presAssocID="{17860383-7445-4AF2-AC20-BD472BBF09BE}" presName="center1" presStyleLbl="fgShp" presStyleIdx="0" presStyleCnt="2"/>
      <dgm:spPr/>
    </dgm:pt>
    <dgm:pt modelId="{9B44F9D1-1B36-4E93-AF0E-4347E5C66944}" type="pres">
      <dgm:prSet presAssocID="{17860383-7445-4AF2-AC20-BD472BBF09BE}" presName="center2" presStyleLbl="fgShp" presStyleIdx="1" presStyleCnt="2"/>
      <dgm:spPr/>
    </dgm:pt>
  </dgm:ptLst>
  <dgm:cxnLst>
    <dgm:cxn modelId="{4E5FA31D-7C52-4E2A-B785-6088CC7E3FDC}" type="presOf" srcId="{6EDF7A54-E2FD-444F-BFA7-34A480F50056}" destId="{FFBB5D8E-D8F6-45FA-9287-01A632EF51C7}" srcOrd="0" destOrd="0" presId="urn:microsoft.com/office/officeart/2005/8/layout/cycle4"/>
    <dgm:cxn modelId="{7013B827-91E1-42BB-9E6F-377A2A2756DB}" srcId="{17860383-7445-4AF2-AC20-BD472BBF09BE}" destId="{FDDBBC4E-0E48-4CB4-A6DC-5BEC2037B3B3}" srcOrd="2" destOrd="0" parTransId="{CFD89109-F26E-41EB-809E-E47D084992F0}" sibTransId="{F1345C3A-2B23-428C-9775-00A2BC5AE0AE}"/>
    <dgm:cxn modelId="{1174E638-6B2B-430E-BA7F-F3239BB1FBBD}" srcId="{4517BA7D-1A19-4F44-900E-EB6A18D26AE7}" destId="{46995671-096F-49FD-A72A-EF0F3E018304}" srcOrd="0" destOrd="0" parTransId="{2D8F7270-07FF-4B26-A024-B40B420C2316}" sibTransId="{67EDBCEF-9ED9-483C-93AE-828F2FE7A068}"/>
    <dgm:cxn modelId="{3200883E-6547-4474-BEF2-724061752E2D}" type="presOf" srcId="{F1BF1618-D4EE-42D2-948C-F8038F30AFC5}" destId="{BBBC921F-8069-47A9-902B-A49C9D0ABED2}" srcOrd="1" destOrd="0" presId="urn:microsoft.com/office/officeart/2005/8/layout/cycle4"/>
    <dgm:cxn modelId="{34BEB964-8456-43F9-9AD9-5E96D9C928B3}" srcId="{17860383-7445-4AF2-AC20-BD472BBF09BE}" destId="{6EDF7A54-E2FD-444F-BFA7-34A480F50056}" srcOrd="0" destOrd="0" parTransId="{71000E01-19CB-4188-A39B-CBBA8FEAEB58}" sibTransId="{8AA5D75B-D328-42A9-A4DD-E8FC8D060195}"/>
    <dgm:cxn modelId="{A46C4668-4C9A-4626-ACBB-A9E967BE3763}" type="presOf" srcId="{4517BA7D-1A19-4F44-900E-EB6A18D26AE7}" destId="{CC7CC30B-4967-4924-9857-5654F4C93FBF}" srcOrd="0" destOrd="0" presId="urn:microsoft.com/office/officeart/2005/8/layout/cycle4"/>
    <dgm:cxn modelId="{ABBAA24B-CE08-4CC0-85F0-7580C1AD74D4}" srcId="{17860383-7445-4AF2-AC20-BD472BBF09BE}" destId="{4517BA7D-1A19-4F44-900E-EB6A18D26AE7}" srcOrd="1" destOrd="0" parTransId="{96BD237D-B5D1-405B-97A6-74BF2B7EF4CA}" sibTransId="{441CCD2A-B6FC-48AA-8778-3D45CF2BB5FA}"/>
    <dgm:cxn modelId="{D817524D-7207-4093-9DF5-6E7D123DDDC8}" type="presOf" srcId="{9E0D4819-255E-4E65-9FAC-A11A7312E3DB}" destId="{E8BA7B64-CADF-4A15-8878-D590E60FD53A}" srcOrd="0" destOrd="0" presId="urn:microsoft.com/office/officeart/2005/8/layout/cycle4"/>
    <dgm:cxn modelId="{0915E74F-E301-4232-9886-A2A7CCEE4613}" type="presOf" srcId="{27D079CD-CCC2-447C-9C27-354285347A74}" destId="{F7E17529-1048-4E10-8C31-ABF438642302}" srcOrd="0" destOrd="0" presId="urn:microsoft.com/office/officeart/2005/8/layout/cycle4"/>
    <dgm:cxn modelId="{C8867753-4D11-4DFB-AD11-0AB28DB480AD}" type="presOf" srcId="{46995671-096F-49FD-A72A-EF0F3E018304}" destId="{92A71832-7397-4032-9B03-10657FFCEC6F}" srcOrd="1" destOrd="0" presId="urn:microsoft.com/office/officeart/2005/8/layout/cycle4"/>
    <dgm:cxn modelId="{A2DA2293-D91B-4291-B95C-AEBFD621001C}" type="presOf" srcId="{F1BF1618-D4EE-42D2-948C-F8038F30AFC5}" destId="{33C641A9-9F4C-4766-8446-3ECC43BDF958}" srcOrd="0" destOrd="0" presId="urn:microsoft.com/office/officeart/2005/8/layout/cycle4"/>
    <dgm:cxn modelId="{66BFF093-1708-4EEA-90F9-A8D454786264}" type="presOf" srcId="{46995671-096F-49FD-A72A-EF0F3E018304}" destId="{BF9CDA81-87C5-4FC1-9878-05927BAAE9F9}" srcOrd="0" destOrd="0" presId="urn:microsoft.com/office/officeart/2005/8/layout/cycle4"/>
    <dgm:cxn modelId="{6B24FD99-1F34-4215-AE5F-75403F47B9BD}" srcId="{242B3F97-0021-4BDE-BA01-3FEE10E70DE5}" destId="{9E0D4819-255E-4E65-9FAC-A11A7312E3DB}" srcOrd="0" destOrd="0" parTransId="{E76E632B-40EC-447E-A0AD-3DA339B374B1}" sibTransId="{B5273772-09B3-4AD6-A272-504640B95EA8}"/>
    <dgm:cxn modelId="{6BCABEB3-246C-4772-B18B-CAFE945F95B8}" type="presOf" srcId="{27D079CD-CCC2-447C-9C27-354285347A74}" destId="{52D997D8-8BE9-4F5E-BCA3-7CBB84F2FA24}" srcOrd="1" destOrd="0" presId="urn:microsoft.com/office/officeart/2005/8/layout/cycle4"/>
    <dgm:cxn modelId="{8FCD56BA-0BEC-4D3C-91A8-80BA2E050FAB}" type="presOf" srcId="{17860383-7445-4AF2-AC20-BD472BBF09BE}" destId="{F0926267-F21D-4C50-A88D-ADE0E593DCD1}" srcOrd="0" destOrd="0" presId="urn:microsoft.com/office/officeart/2005/8/layout/cycle4"/>
    <dgm:cxn modelId="{C96FC5CB-A455-49B9-B1D9-B287F8C128E1}" type="presOf" srcId="{FDDBBC4E-0E48-4CB4-A6DC-5BEC2037B3B3}" destId="{CB022A62-492A-489B-8128-E9BDC9EDE1A2}" srcOrd="0" destOrd="0" presId="urn:microsoft.com/office/officeart/2005/8/layout/cycle4"/>
    <dgm:cxn modelId="{756EDCCC-995B-42FA-8962-1F531710A00B}" type="presOf" srcId="{9E0D4819-255E-4E65-9FAC-A11A7312E3DB}" destId="{85AB4496-1963-4A7F-A17B-871C27A85A26}" srcOrd="1" destOrd="0" presId="urn:microsoft.com/office/officeart/2005/8/layout/cycle4"/>
    <dgm:cxn modelId="{D5D588CE-2DA7-4121-94FF-4A0F83B487D4}" srcId="{17860383-7445-4AF2-AC20-BD472BBF09BE}" destId="{242B3F97-0021-4BDE-BA01-3FEE10E70DE5}" srcOrd="3" destOrd="0" parTransId="{D2160002-07C0-40EA-BCCB-748A2E45AF53}" sibTransId="{89F416CF-277B-421A-8C6A-7427A2193887}"/>
    <dgm:cxn modelId="{EEBA3DD6-0CD0-493B-B458-638C34E5B517}" type="presOf" srcId="{242B3F97-0021-4BDE-BA01-3FEE10E70DE5}" destId="{F96A2F15-F28F-4D7C-AF0D-D3FB6A3FB874}" srcOrd="0" destOrd="0" presId="urn:microsoft.com/office/officeart/2005/8/layout/cycle4"/>
    <dgm:cxn modelId="{9B639DFA-311F-4F96-8ACC-604DFBC06417}" srcId="{6EDF7A54-E2FD-444F-BFA7-34A480F50056}" destId="{27D079CD-CCC2-447C-9C27-354285347A74}" srcOrd="0" destOrd="0" parTransId="{12482C93-1AC9-4D99-9828-CE53923C4A37}" sibTransId="{0A882122-1CE5-49BD-B5EE-73EEEE239845}"/>
    <dgm:cxn modelId="{0FADFAFD-4B05-4811-92C9-BBF37148B277}" srcId="{FDDBBC4E-0E48-4CB4-A6DC-5BEC2037B3B3}" destId="{F1BF1618-D4EE-42D2-948C-F8038F30AFC5}" srcOrd="0" destOrd="0" parTransId="{020CEEC5-67AC-4F22-80B3-B040BFD6ED2A}" sibTransId="{75FEE005-08A8-467C-9728-A681A049302B}"/>
    <dgm:cxn modelId="{93352F70-D480-4682-AB02-CD4AC15F3FCE}" type="presParOf" srcId="{F0926267-F21D-4C50-A88D-ADE0E593DCD1}" destId="{FAAF905D-06A0-4747-902A-0321735C6507}" srcOrd="0" destOrd="0" presId="urn:microsoft.com/office/officeart/2005/8/layout/cycle4"/>
    <dgm:cxn modelId="{27B76AE8-18E1-4394-A73C-DC9C60E68E4B}" type="presParOf" srcId="{FAAF905D-06A0-4747-902A-0321735C6507}" destId="{720DC865-F105-482F-9E8B-E7E589E322F4}" srcOrd="0" destOrd="0" presId="urn:microsoft.com/office/officeart/2005/8/layout/cycle4"/>
    <dgm:cxn modelId="{55E9DF61-1FB4-4A38-B3D1-39705B71A911}" type="presParOf" srcId="{720DC865-F105-482F-9E8B-E7E589E322F4}" destId="{F7E17529-1048-4E10-8C31-ABF438642302}" srcOrd="0" destOrd="0" presId="urn:microsoft.com/office/officeart/2005/8/layout/cycle4"/>
    <dgm:cxn modelId="{E98E9ACF-6B2B-4D56-AD7D-A7ABC3FC3287}" type="presParOf" srcId="{720DC865-F105-482F-9E8B-E7E589E322F4}" destId="{52D997D8-8BE9-4F5E-BCA3-7CBB84F2FA24}" srcOrd="1" destOrd="0" presId="urn:microsoft.com/office/officeart/2005/8/layout/cycle4"/>
    <dgm:cxn modelId="{1DE559DF-5DBB-4945-8D7D-FA51DD2DA48E}" type="presParOf" srcId="{FAAF905D-06A0-4747-902A-0321735C6507}" destId="{65D43782-A3FD-4999-A506-E7CB4AC3BF1D}" srcOrd="1" destOrd="0" presId="urn:microsoft.com/office/officeart/2005/8/layout/cycle4"/>
    <dgm:cxn modelId="{1676110E-A871-46D4-99EC-289C538D4F8C}" type="presParOf" srcId="{65D43782-A3FD-4999-A506-E7CB4AC3BF1D}" destId="{BF9CDA81-87C5-4FC1-9878-05927BAAE9F9}" srcOrd="0" destOrd="0" presId="urn:microsoft.com/office/officeart/2005/8/layout/cycle4"/>
    <dgm:cxn modelId="{19D8FA38-03A3-4822-9F9F-B4B6F04148EE}" type="presParOf" srcId="{65D43782-A3FD-4999-A506-E7CB4AC3BF1D}" destId="{92A71832-7397-4032-9B03-10657FFCEC6F}" srcOrd="1" destOrd="0" presId="urn:microsoft.com/office/officeart/2005/8/layout/cycle4"/>
    <dgm:cxn modelId="{A1BB5DC1-1779-4817-9815-ABE301F0D7EA}" type="presParOf" srcId="{FAAF905D-06A0-4747-902A-0321735C6507}" destId="{1C09B085-4DA1-444D-B4A2-5F00AA9C7082}" srcOrd="2" destOrd="0" presId="urn:microsoft.com/office/officeart/2005/8/layout/cycle4"/>
    <dgm:cxn modelId="{9F256BD9-3CFE-4C08-B006-7E8B64B3A01B}" type="presParOf" srcId="{1C09B085-4DA1-444D-B4A2-5F00AA9C7082}" destId="{33C641A9-9F4C-4766-8446-3ECC43BDF958}" srcOrd="0" destOrd="0" presId="urn:microsoft.com/office/officeart/2005/8/layout/cycle4"/>
    <dgm:cxn modelId="{95E73B93-9CDD-4FE3-8AE0-03C111806D4E}" type="presParOf" srcId="{1C09B085-4DA1-444D-B4A2-5F00AA9C7082}" destId="{BBBC921F-8069-47A9-902B-A49C9D0ABED2}" srcOrd="1" destOrd="0" presId="urn:microsoft.com/office/officeart/2005/8/layout/cycle4"/>
    <dgm:cxn modelId="{69872E37-F323-4494-B836-970FC024B0F5}" type="presParOf" srcId="{FAAF905D-06A0-4747-902A-0321735C6507}" destId="{6213AF8D-54F0-4C65-849C-D6797C318BB6}" srcOrd="3" destOrd="0" presId="urn:microsoft.com/office/officeart/2005/8/layout/cycle4"/>
    <dgm:cxn modelId="{739A69B6-2936-4CC5-809D-AAAC09C928DE}" type="presParOf" srcId="{6213AF8D-54F0-4C65-849C-D6797C318BB6}" destId="{E8BA7B64-CADF-4A15-8878-D590E60FD53A}" srcOrd="0" destOrd="0" presId="urn:microsoft.com/office/officeart/2005/8/layout/cycle4"/>
    <dgm:cxn modelId="{B654B1FD-0F72-4D11-9B84-8C8349348926}" type="presParOf" srcId="{6213AF8D-54F0-4C65-849C-D6797C318BB6}" destId="{85AB4496-1963-4A7F-A17B-871C27A85A26}" srcOrd="1" destOrd="0" presId="urn:microsoft.com/office/officeart/2005/8/layout/cycle4"/>
    <dgm:cxn modelId="{0DEABE3B-357A-4F9A-B6E5-ED111CF23496}" type="presParOf" srcId="{FAAF905D-06A0-4747-902A-0321735C6507}" destId="{C36308B4-63BE-4C30-A7CA-65BAD420489C}" srcOrd="4" destOrd="0" presId="urn:microsoft.com/office/officeart/2005/8/layout/cycle4"/>
    <dgm:cxn modelId="{3754B8B3-8843-4DF9-AB45-CEA531245FD0}" type="presParOf" srcId="{F0926267-F21D-4C50-A88D-ADE0E593DCD1}" destId="{97CB4772-A4DF-4994-804C-6D7A3B96AFB3}" srcOrd="1" destOrd="0" presId="urn:microsoft.com/office/officeart/2005/8/layout/cycle4"/>
    <dgm:cxn modelId="{0CCDCFCF-2E9A-4DCE-BFCC-333BB97CF37A}" type="presParOf" srcId="{97CB4772-A4DF-4994-804C-6D7A3B96AFB3}" destId="{FFBB5D8E-D8F6-45FA-9287-01A632EF51C7}" srcOrd="0" destOrd="0" presId="urn:microsoft.com/office/officeart/2005/8/layout/cycle4"/>
    <dgm:cxn modelId="{53A7809A-A2FC-4036-8BE3-B5B924047AF2}" type="presParOf" srcId="{97CB4772-A4DF-4994-804C-6D7A3B96AFB3}" destId="{CC7CC30B-4967-4924-9857-5654F4C93FBF}" srcOrd="1" destOrd="0" presId="urn:microsoft.com/office/officeart/2005/8/layout/cycle4"/>
    <dgm:cxn modelId="{75E1FF02-6FE1-4B4E-8B5C-513C7FEC2C23}" type="presParOf" srcId="{97CB4772-A4DF-4994-804C-6D7A3B96AFB3}" destId="{CB022A62-492A-489B-8128-E9BDC9EDE1A2}" srcOrd="2" destOrd="0" presId="urn:microsoft.com/office/officeart/2005/8/layout/cycle4"/>
    <dgm:cxn modelId="{C2B59661-E3F9-40BD-8D17-36575E882699}" type="presParOf" srcId="{97CB4772-A4DF-4994-804C-6D7A3B96AFB3}" destId="{F96A2F15-F28F-4D7C-AF0D-D3FB6A3FB874}" srcOrd="3" destOrd="0" presId="urn:microsoft.com/office/officeart/2005/8/layout/cycle4"/>
    <dgm:cxn modelId="{D471AAB9-6D9E-4471-96AB-95F3F60A48FE}" type="presParOf" srcId="{97CB4772-A4DF-4994-804C-6D7A3B96AFB3}" destId="{E5B0AE6B-F11D-43FB-8CD7-CBD4B007FF46}" srcOrd="4" destOrd="0" presId="urn:microsoft.com/office/officeart/2005/8/layout/cycle4"/>
    <dgm:cxn modelId="{4C8E92B1-E051-4A08-87AA-C58290792611}" type="presParOf" srcId="{F0926267-F21D-4C50-A88D-ADE0E593DCD1}" destId="{4008AFEA-FDCC-4B61-B109-92F4C9C4DA1B}" srcOrd="2" destOrd="0" presId="urn:microsoft.com/office/officeart/2005/8/layout/cycle4"/>
    <dgm:cxn modelId="{DA169BCA-8D05-4FDB-B3A4-F0DE4750771F}" type="presParOf" srcId="{F0926267-F21D-4C50-A88D-ADE0E593DCD1}" destId="{9B44F9D1-1B36-4E93-AF0E-4347E5C6694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3ED569-122A-4555-A3D7-685E10D02B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723544-3B9C-4583-A7C0-0D27E2DB7192}">
      <dgm:prSet phldrT="[Text]"/>
      <dgm:spPr/>
      <dgm:t>
        <a:bodyPr/>
        <a:lstStyle/>
        <a:p>
          <a:r>
            <a:rPr lang="en-US" dirty="0"/>
            <a:t>SISD Processors</a:t>
          </a:r>
        </a:p>
      </dgm:t>
    </dgm:pt>
    <dgm:pt modelId="{C9D53A3C-E1BB-4023-83DD-A906AEE89638}" type="parTrans" cxnId="{BE3CFA51-6E22-4C27-95F6-5865F87E38D7}">
      <dgm:prSet/>
      <dgm:spPr/>
      <dgm:t>
        <a:bodyPr/>
        <a:lstStyle/>
        <a:p>
          <a:endParaRPr lang="en-US"/>
        </a:p>
      </dgm:t>
    </dgm:pt>
    <dgm:pt modelId="{05EB7E9E-0EBE-44BC-8F31-0912A77360EC}" type="sibTrans" cxnId="{BE3CFA51-6E22-4C27-95F6-5865F87E38D7}">
      <dgm:prSet/>
      <dgm:spPr/>
      <dgm:t>
        <a:bodyPr/>
        <a:lstStyle/>
        <a:p>
          <a:endParaRPr lang="en-US"/>
        </a:p>
      </dgm:t>
    </dgm:pt>
    <dgm:pt modelId="{CE10EEF2-46F8-41B2-8538-3111C24232F2}">
      <dgm:prSet phldrT="[Text]"/>
      <dgm:spPr/>
      <dgm:t>
        <a:bodyPr/>
        <a:lstStyle/>
        <a:p>
          <a:r>
            <a:rPr lang="en-US" dirty="0"/>
            <a:t>A </a:t>
          </a:r>
          <a:r>
            <a:rPr lang="en-US" dirty="0">
              <a:solidFill>
                <a:srgbClr val="00B050"/>
              </a:solidFill>
            </a:rPr>
            <a:t>regular</a:t>
          </a:r>
          <a:r>
            <a:rPr lang="en-US" dirty="0"/>
            <a:t> single core processor</a:t>
          </a:r>
        </a:p>
      </dgm:t>
    </dgm:pt>
    <dgm:pt modelId="{36B9750A-2DF1-4C0E-878C-27AB1155B396}" type="parTrans" cxnId="{4DFAD42C-DF2C-41AF-B52D-2946E77322CF}">
      <dgm:prSet/>
      <dgm:spPr/>
      <dgm:t>
        <a:bodyPr/>
        <a:lstStyle/>
        <a:p>
          <a:endParaRPr lang="en-US"/>
        </a:p>
      </dgm:t>
    </dgm:pt>
    <dgm:pt modelId="{04EC2873-28F6-46A6-82F2-D8222455D395}" type="sibTrans" cxnId="{4DFAD42C-DF2C-41AF-B52D-2946E77322CF}">
      <dgm:prSet/>
      <dgm:spPr/>
      <dgm:t>
        <a:bodyPr/>
        <a:lstStyle/>
        <a:p>
          <a:endParaRPr lang="en-US"/>
        </a:p>
      </dgm:t>
    </dgm:pt>
    <dgm:pt modelId="{C394FF52-7244-47E0-8B89-BBC57C80AE3D}">
      <dgm:prSet phldrT="[Text]"/>
      <dgm:spPr/>
      <dgm:t>
        <a:bodyPr/>
        <a:lstStyle/>
        <a:p>
          <a:r>
            <a:rPr lang="en-US" dirty="0"/>
            <a:t>SIMD Processors</a:t>
          </a:r>
        </a:p>
      </dgm:t>
    </dgm:pt>
    <dgm:pt modelId="{26BB71D4-9EDF-4E1C-8250-D3462CEFA91A}" type="parTrans" cxnId="{35A8E760-BEBD-495A-A2C7-D794A03760CE}">
      <dgm:prSet/>
      <dgm:spPr/>
      <dgm:t>
        <a:bodyPr/>
        <a:lstStyle/>
        <a:p>
          <a:endParaRPr lang="en-US"/>
        </a:p>
      </dgm:t>
    </dgm:pt>
    <dgm:pt modelId="{10BC68CB-29F2-4E07-9C8E-AA7FD894A084}" type="sibTrans" cxnId="{35A8E760-BEBD-495A-A2C7-D794A03760CE}">
      <dgm:prSet/>
      <dgm:spPr/>
      <dgm:t>
        <a:bodyPr/>
        <a:lstStyle/>
        <a:p>
          <a:endParaRPr lang="en-US"/>
        </a:p>
      </dgm:t>
    </dgm:pt>
    <dgm:pt modelId="{79E27AF9-1829-410F-AE73-DAA7AA1527E1}">
      <dgm:prSet phldrT="[Text]"/>
      <dgm:spPr/>
      <dgm:t>
        <a:bodyPr/>
        <a:lstStyle/>
        <a:p>
          <a:r>
            <a:rPr lang="en-US" dirty="0"/>
            <a:t>Single instruction stream, multiple data streams</a:t>
          </a:r>
        </a:p>
      </dgm:t>
    </dgm:pt>
    <dgm:pt modelId="{D5625085-59E7-44C3-BFB5-8A3C6F1EC913}" type="parTrans" cxnId="{AE724B7D-D6CF-40CC-A76D-2C93E1102A65}">
      <dgm:prSet/>
      <dgm:spPr/>
      <dgm:t>
        <a:bodyPr/>
        <a:lstStyle/>
        <a:p>
          <a:endParaRPr lang="en-US"/>
        </a:p>
      </dgm:t>
    </dgm:pt>
    <dgm:pt modelId="{7FB62E82-9DCA-45A4-9AF4-CC4472962A84}" type="sibTrans" cxnId="{AE724B7D-D6CF-40CC-A76D-2C93E1102A65}">
      <dgm:prSet/>
      <dgm:spPr/>
      <dgm:t>
        <a:bodyPr/>
        <a:lstStyle/>
        <a:p>
          <a:endParaRPr lang="en-US"/>
        </a:p>
      </dgm:t>
    </dgm:pt>
    <dgm:pt modelId="{7188FE98-C2ED-4128-A84A-B1D597B2BD10}">
      <dgm:prSet phldrT="[Text]"/>
      <dgm:spPr/>
      <dgm:t>
        <a:bodyPr/>
        <a:lstStyle/>
        <a:p>
          <a:r>
            <a:rPr lang="en-US" dirty="0"/>
            <a:t>Vector instruction set. </a:t>
          </a:r>
          <a:r>
            <a:rPr lang="en-US" b="1" dirty="0">
              <a:solidFill>
                <a:srgbClr val="01708C"/>
              </a:solidFill>
            </a:rPr>
            <a:t>Example</a:t>
          </a:r>
          <a:r>
            <a:rPr lang="en-US" dirty="0"/>
            <a:t>: </a:t>
          </a:r>
          <a:r>
            <a:rPr lang="en-US" dirty="0">
              <a:solidFill>
                <a:schemeClr val="accent4">
                  <a:lumMod val="75000"/>
                </a:schemeClr>
              </a:solidFill>
            </a:rPr>
            <a:t>add v1, v2, v3</a:t>
          </a:r>
        </a:p>
      </dgm:t>
    </dgm:pt>
    <dgm:pt modelId="{C3D6559A-956F-45EC-A849-DB259E5713D4}" type="parTrans" cxnId="{BE7BF53E-C4F2-407D-80B3-EE9BA9DDD98A}">
      <dgm:prSet/>
      <dgm:spPr/>
      <dgm:t>
        <a:bodyPr/>
        <a:lstStyle/>
        <a:p>
          <a:endParaRPr lang="en-US"/>
        </a:p>
      </dgm:t>
    </dgm:pt>
    <dgm:pt modelId="{6F874AED-F005-4169-A4FB-3AEB0E9FBE91}" type="sibTrans" cxnId="{BE7BF53E-C4F2-407D-80B3-EE9BA9DDD98A}">
      <dgm:prSet/>
      <dgm:spPr/>
      <dgm:t>
        <a:bodyPr/>
        <a:lstStyle/>
        <a:p>
          <a:endParaRPr lang="en-US"/>
        </a:p>
      </dgm:t>
    </dgm:pt>
    <dgm:pt modelId="{89D29012-33F1-4ACF-9C9E-373D34FFFB9A}">
      <dgm:prSet phldrT="[Text]"/>
      <dgm:spPr/>
      <dgm:t>
        <a:bodyPr/>
        <a:lstStyle/>
        <a:p>
          <a:r>
            <a:rPr lang="en-US" dirty="0"/>
            <a:t>v1, v2, and v3 are </a:t>
          </a:r>
          <a:r>
            <a:rPr lang="en-US" b="1" dirty="0">
              <a:solidFill>
                <a:srgbClr val="92D050"/>
              </a:solidFill>
            </a:rPr>
            <a:t>vector registers</a:t>
          </a:r>
        </a:p>
      </dgm:t>
    </dgm:pt>
    <dgm:pt modelId="{54C7A126-F4E3-4F4E-84FD-13ADCA83B646}" type="parTrans" cxnId="{4E41F4DE-2705-4015-B378-0F5E938A5A3C}">
      <dgm:prSet/>
      <dgm:spPr/>
      <dgm:t>
        <a:bodyPr/>
        <a:lstStyle/>
        <a:p>
          <a:endParaRPr lang="en-US"/>
        </a:p>
      </dgm:t>
    </dgm:pt>
    <dgm:pt modelId="{1DF0D4C9-4552-468C-A5AC-12AC42BF26DE}" type="sibTrans" cxnId="{4E41F4DE-2705-4015-B378-0F5E938A5A3C}">
      <dgm:prSet/>
      <dgm:spPr/>
      <dgm:t>
        <a:bodyPr/>
        <a:lstStyle/>
        <a:p>
          <a:endParaRPr lang="en-US"/>
        </a:p>
      </dgm:t>
    </dgm:pt>
    <dgm:pt modelId="{467872E9-762C-4058-97FC-1DEDDE38C362}">
      <dgm:prSet phldrT="[Text]"/>
      <dgm:spPr/>
      <dgm:t>
        <a:bodyPr/>
        <a:lstStyle/>
        <a:p>
          <a:r>
            <a:rPr lang="en-US" dirty="0"/>
            <a:t>They pack multiple integers (let’s say 4)</a:t>
          </a:r>
        </a:p>
      </dgm:t>
    </dgm:pt>
    <dgm:pt modelId="{4EA062D5-804B-44FF-A6E1-6142BD6ADA0A}" type="parTrans" cxnId="{26BF7C2D-AAE9-4F43-A661-C8C70480072D}">
      <dgm:prSet/>
      <dgm:spPr/>
      <dgm:t>
        <a:bodyPr/>
        <a:lstStyle/>
        <a:p>
          <a:endParaRPr lang="en-US"/>
        </a:p>
      </dgm:t>
    </dgm:pt>
    <dgm:pt modelId="{B922A74D-E10A-48FD-8957-C3DD2627CADB}" type="sibTrans" cxnId="{26BF7C2D-AAE9-4F43-A661-C8C70480072D}">
      <dgm:prSet/>
      <dgm:spPr/>
      <dgm:t>
        <a:bodyPr/>
        <a:lstStyle/>
        <a:p>
          <a:endParaRPr lang="en-US"/>
        </a:p>
      </dgm:t>
    </dgm:pt>
    <dgm:pt modelId="{42F8E365-4010-4339-811A-94E5B9BE6D30}">
      <dgm:prSet phldrT="[Text]"/>
      <dgm:spPr/>
      <dgm:t>
        <a:bodyPr/>
        <a:lstStyle/>
        <a:p>
          <a:r>
            <a:rPr lang="en-US" dirty="0"/>
            <a:t>A </a:t>
          </a:r>
          <a:r>
            <a:rPr lang="en-US" dirty="0">
              <a:solidFill>
                <a:srgbClr val="C00000"/>
              </a:solidFill>
            </a:rPr>
            <a:t>pairwise addition </a:t>
          </a:r>
          <a:r>
            <a:rPr lang="en-US" dirty="0"/>
            <a:t>is performed</a:t>
          </a:r>
        </a:p>
      </dgm:t>
    </dgm:pt>
    <dgm:pt modelId="{181AE386-E3B3-47F2-8A64-C1618A67BEFF}" type="parTrans" cxnId="{013D79A5-C958-4389-863B-2267BB6A92EE}">
      <dgm:prSet/>
      <dgm:spPr/>
      <dgm:t>
        <a:bodyPr/>
        <a:lstStyle/>
        <a:p>
          <a:endParaRPr lang="en-US"/>
        </a:p>
      </dgm:t>
    </dgm:pt>
    <dgm:pt modelId="{0892598B-4858-48AE-8AE1-719AF9A82160}" type="sibTrans" cxnId="{013D79A5-C958-4389-863B-2267BB6A92EE}">
      <dgm:prSet/>
      <dgm:spPr/>
      <dgm:t>
        <a:bodyPr/>
        <a:lstStyle/>
        <a:p>
          <a:endParaRPr lang="en-US"/>
        </a:p>
      </dgm:t>
    </dgm:pt>
    <dgm:pt modelId="{21798333-7750-40DD-BB16-28643671DCDC}">
      <dgm:prSet phldrT="[Text]"/>
      <dgm:spPr/>
      <dgm:t>
        <a:bodyPr/>
        <a:lstStyle/>
        <a:p>
          <a:r>
            <a:rPr lang="en-US" b="1" dirty="0"/>
            <a:t>Summary</a:t>
          </a:r>
          <a:r>
            <a:rPr lang="en-US" dirty="0"/>
            <a:t>: We can do 4 additions using just a single instruction</a:t>
          </a:r>
        </a:p>
      </dgm:t>
    </dgm:pt>
    <dgm:pt modelId="{9F690A7B-7C50-4279-90DF-27E1B3BD95AA}" type="parTrans" cxnId="{E7849885-7DB9-4E41-B8E5-BEF07A924477}">
      <dgm:prSet/>
      <dgm:spPr/>
      <dgm:t>
        <a:bodyPr/>
        <a:lstStyle/>
        <a:p>
          <a:endParaRPr lang="en-US"/>
        </a:p>
      </dgm:t>
    </dgm:pt>
    <dgm:pt modelId="{A8E5A922-72AB-477F-B45D-61701DE4EA25}" type="sibTrans" cxnId="{E7849885-7DB9-4E41-B8E5-BEF07A924477}">
      <dgm:prSet/>
      <dgm:spPr/>
      <dgm:t>
        <a:bodyPr/>
        <a:lstStyle/>
        <a:p>
          <a:endParaRPr lang="en-US"/>
        </a:p>
      </dgm:t>
    </dgm:pt>
    <dgm:pt modelId="{142B81A2-C410-42F9-A640-F48EE861D8B8}" type="pres">
      <dgm:prSet presAssocID="{4D3ED569-122A-4555-A3D7-685E10D02B4F}" presName="linear" presStyleCnt="0">
        <dgm:presLayoutVars>
          <dgm:animLvl val="lvl"/>
          <dgm:resizeHandles val="exact"/>
        </dgm:presLayoutVars>
      </dgm:prSet>
      <dgm:spPr/>
    </dgm:pt>
    <dgm:pt modelId="{671A3322-231B-40A4-A7C4-10C7B6A2CBB4}" type="pres">
      <dgm:prSet presAssocID="{9A723544-3B9C-4583-A7C0-0D27E2DB71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D2DCAC-E165-4686-8AFC-34FE19362B22}" type="pres">
      <dgm:prSet presAssocID="{9A723544-3B9C-4583-A7C0-0D27E2DB7192}" presName="childText" presStyleLbl="revTx" presStyleIdx="0" presStyleCnt="2">
        <dgm:presLayoutVars>
          <dgm:bulletEnabled val="1"/>
        </dgm:presLayoutVars>
      </dgm:prSet>
      <dgm:spPr/>
    </dgm:pt>
    <dgm:pt modelId="{8166FD01-C738-466D-AA86-ABC61B923244}" type="pres">
      <dgm:prSet presAssocID="{C394FF52-7244-47E0-8B89-BBC57C80AE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A444D9-2BB9-48B3-8BD9-060633767147}" type="pres">
      <dgm:prSet presAssocID="{C394FF52-7244-47E0-8B89-BBC57C80AE3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57E7E01-0FEB-48DF-A333-8E43C857B3D7}" type="presOf" srcId="{467872E9-762C-4058-97FC-1DEDDE38C362}" destId="{93A444D9-2BB9-48B3-8BD9-060633767147}" srcOrd="0" destOrd="3" presId="urn:microsoft.com/office/officeart/2005/8/layout/vList2"/>
    <dgm:cxn modelId="{FADA2804-E25D-462C-B339-7FE5E90BD566}" type="presOf" srcId="{89D29012-33F1-4ACF-9C9E-373D34FFFB9A}" destId="{93A444D9-2BB9-48B3-8BD9-060633767147}" srcOrd="0" destOrd="2" presId="urn:microsoft.com/office/officeart/2005/8/layout/vList2"/>
    <dgm:cxn modelId="{EC52C717-C77C-44CA-8BA1-D4B4249D3B13}" type="presOf" srcId="{7188FE98-C2ED-4128-A84A-B1D597B2BD10}" destId="{93A444D9-2BB9-48B3-8BD9-060633767147}" srcOrd="0" destOrd="1" presId="urn:microsoft.com/office/officeart/2005/8/layout/vList2"/>
    <dgm:cxn modelId="{CAA5C62B-F886-4815-B0DA-CA20147B33F9}" type="presOf" srcId="{79E27AF9-1829-410F-AE73-DAA7AA1527E1}" destId="{93A444D9-2BB9-48B3-8BD9-060633767147}" srcOrd="0" destOrd="0" presId="urn:microsoft.com/office/officeart/2005/8/layout/vList2"/>
    <dgm:cxn modelId="{4DFAD42C-DF2C-41AF-B52D-2946E77322CF}" srcId="{9A723544-3B9C-4583-A7C0-0D27E2DB7192}" destId="{CE10EEF2-46F8-41B2-8538-3111C24232F2}" srcOrd="0" destOrd="0" parTransId="{36B9750A-2DF1-4C0E-878C-27AB1155B396}" sibTransId="{04EC2873-28F6-46A6-82F2-D8222455D395}"/>
    <dgm:cxn modelId="{26BF7C2D-AAE9-4F43-A661-C8C70480072D}" srcId="{7188FE98-C2ED-4128-A84A-B1D597B2BD10}" destId="{467872E9-762C-4058-97FC-1DEDDE38C362}" srcOrd="1" destOrd="0" parTransId="{4EA062D5-804B-44FF-A6E1-6142BD6ADA0A}" sibTransId="{B922A74D-E10A-48FD-8957-C3DD2627CADB}"/>
    <dgm:cxn modelId="{C6FB7D35-437D-451D-A8D6-C2B86843862A}" type="presOf" srcId="{21798333-7750-40DD-BB16-28643671DCDC}" destId="{93A444D9-2BB9-48B3-8BD9-060633767147}" srcOrd="0" destOrd="5" presId="urn:microsoft.com/office/officeart/2005/8/layout/vList2"/>
    <dgm:cxn modelId="{BE7BF53E-C4F2-407D-80B3-EE9BA9DDD98A}" srcId="{C394FF52-7244-47E0-8B89-BBC57C80AE3D}" destId="{7188FE98-C2ED-4128-A84A-B1D597B2BD10}" srcOrd="1" destOrd="0" parTransId="{C3D6559A-956F-45EC-A849-DB259E5713D4}" sibTransId="{6F874AED-F005-4169-A4FB-3AEB0E9FBE91}"/>
    <dgm:cxn modelId="{35A8E760-BEBD-495A-A2C7-D794A03760CE}" srcId="{4D3ED569-122A-4555-A3D7-685E10D02B4F}" destId="{C394FF52-7244-47E0-8B89-BBC57C80AE3D}" srcOrd="1" destOrd="0" parTransId="{26BB71D4-9EDF-4E1C-8250-D3462CEFA91A}" sibTransId="{10BC68CB-29F2-4E07-9C8E-AA7FD894A084}"/>
    <dgm:cxn modelId="{6D024871-C7AC-4FFC-9E03-3C0DAF3C993B}" type="presOf" srcId="{42F8E365-4010-4339-811A-94E5B9BE6D30}" destId="{93A444D9-2BB9-48B3-8BD9-060633767147}" srcOrd="0" destOrd="4" presId="urn:microsoft.com/office/officeart/2005/8/layout/vList2"/>
    <dgm:cxn modelId="{BE3CFA51-6E22-4C27-95F6-5865F87E38D7}" srcId="{4D3ED569-122A-4555-A3D7-685E10D02B4F}" destId="{9A723544-3B9C-4583-A7C0-0D27E2DB7192}" srcOrd="0" destOrd="0" parTransId="{C9D53A3C-E1BB-4023-83DD-A906AEE89638}" sibTransId="{05EB7E9E-0EBE-44BC-8F31-0912A77360EC}"/>
    <dgm:cxn modelId="{24782259-FB73-4936-B99D-013FFB989816}" type="presOf" srcId="{C394FF52-7244-47E0-8B89-BBC57C80AE3D}" destId="{8166FD01-C738-466D-AA86-ABC61B923244}" srcOrd="0" destOrd="0" presId="urn:microsoft.com/office/officeart/2005/8/layout/vList2"/>
    <dgm:cxn modelId="{010E297C-36EF-4BDB-BB03-C01A19A5548A}" type="presOf" srcId="{4D3ED569-122A-4555-A3D7-685E10D02B4F}" destId="{142B81A2-C410-42F9-A640-F48EE861D8B8}" srcOrd="0" destOrd="0" presId="urn:microsoft.com/office/officeart/2005/8/layout/vList2"/>
    <dgm:cxn modelId="{AE724B7D-D6CF-40CC-A76D-2C93E1102A65}" srcId="{C394FF52-7244-47E0-8B89-BBC57C80AE3D}" destId="{79E27AF9-1829-410F-AE73-DAA7AA1527E1}" srcOrd="0" destOrd="0" parTransId="{D5625085-59E7-44C3-BFB5-8A3C6F1EC913}" sibTransId="{7FB62E82-9DCA-45A4-9AF4-CC4472962A84}"/>
    <dgm:cxn modelId="{E7849885-7DB9-4E41-B8E5-BEF07A924477}" srcId="{7188FE98-C2ED-4128-A84A-B1D597B2BD10}" destId="{21798333-7750-40DD-BB16-28643671DCDC}" srcOrd="3" destOrd="0" parTransId="{9F690A7B-7C50-4279-90DF-27E1B3BD95AA}" sibTransId="{A8E5A922-72AB-477F-B45D-61701DE4EA25}"/>
    <dgm:cxn modelId="{DA4D6989-EC1C-41C0-A4A3-4DBE21AFCBD5}" type="presOf" srcId="{9A723544-3B9C-4583-A7C0-0D27E2DB7192}" destId="{671A3322-231B-40A4-A7C4-10C7B6A2CBB4}" srcOrd="0" destOrd="0" presId="urn:microsoft.com/office/officeart/2005/8/layout/vList2"/>
    <dgm:cxn modelId="{ACB6C5A3-4CEA-447B-B159-B0ABD7ECABE9}" type="presOf" srcId="{CE10EEF2-46F8-41B2-8538-3111C24232F2}" destId="{78D2DCAC-E165-4686-8AFC-34FE19362B22}" srcOrd="0" destOrd="0" presId="urn:microsoft.com/office/officeart/2005/8/layout/vList2"/>
    <dgm:cxn modelId="{013D79A5-C958-4389-863B-2267BB6A92EE}" srcId="{7188FE98-C2ED-4128-A84A-B1D597B2BD10}" destId="{42F8E365-4010-4339-811A-94E5B9BE6D30}" srcOrd="2" destOrd="0" parTransId="{181AE386-E3B3-47F2-8A64-C1618A67BEFF}" sibTransId="{0892598B-4858-48AE-8AE1-719AF9A82160}"/>
    <dgm:cxn modelId="{4E41F4DE-2705-4015-B378-0F5E938A5A3C}" srcId="{7188FE98-C2ED-4128-A84A-B1D597B2BD10}" destId="{89D29012-33F1-4ACF-9C9E-373D34FFFB9A}" srcOrd="0" destOrd="0" parTransId="{54C7A126-F4E3-4F4E-84FD-13ADCA83B646}" sibTransId="{1DF0D4C9-4552-468C-A5AC-12AC42BF26DE}"/>
    <dgm:cxn modelId="{3735359F-91FD-4884-9C4C-1529F1005171}" type="presParOf" srcId="{142B81A2-C410-42F9-A640-F48EE861D8B8}" destId="{671A3322-231B-40A4-A7C4-10C7B6A2CBB4}" srcOrd="0" destOrd="0" presId="urn:microsoft.com/office/officeart/2005/8/layout/vList2"/>
    <dgm:cxn modelId="{0ECEC088-9A3B-4CD0-B33E-F190B42DE404}" type="presParOf" srcId="{142B81A2-C410-42F9-A640-F48EE861D8B8}" destId="{78D2DCAC-E165-4686-8AFC-34FE19362B22}" srcOrd="1" destOrd="0" presId="urn:microsoft.com/office/officeart/2005/8/layout/vList2"/>
    <dgm:cxn modelId="{0EE16F2A-264F-4884-B6B6-8D9193DE405F}" type="presParOf" srcId="{142B81A2-C410-42F9-A640-F48EE861D8B8}" destId="{8166FD01-C738-466D-AA86-ABC61B923244}" srcOrd="2" destOrd="0" presId="urn:microsoft.com/office/officeart/2005/8/layout/vList2"/>
    <dgm:cxn modelId="{FD7D4C37-3D5F-45A1-BE56-C27FDE727FD2}" type="presParOf" srcId="{142B81A2-C410-42F9-A640-F48EE861D8B8}" destId="{93A444D9-2BB9-48B3-8BD9-0606337671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3ED569-122A-4555-A3D7-685E10D02B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723544-3B9C-4583-A7C0-0D27E2DB7192}">
      <dgm:prSet phldrT="[Text]"/>
      <dgm:spPr/>
      <dgm:t>
        <a:bodyPr/>
        <a:lstStyle/>
        <a:p>
          <a:r>
            <a:rPr lang="en-US" dirty="0"/>
            <a:t>MISD Processors</a:t>
          </a:r>
        </a:p>
      </dgm:t>
    </dgm:pt>
    <dgm:pt modelId="{C9D53A3C-E1BB-4023-83DD-A906AEE89638}" type="parTrans" cxnId="{BE3CFA51-6E22-4C27-95F6-5865F87E38D7}">
      <dgm:prSet/>
      <dgm:spPr/>
      <dgm:t>
        <a:bodyPr/>
        <a:lstStyle/>
        <a:p>
          <a:endParaRPr lang="en-US"/>
        </a:p>
      </dgm:t>
    </dgm:pt>
    <dgm:pt modelId="{05EB7E9E-0EBE-44BC-8F31-0912A77360EC}" type="sibTrans" cxnId="{BE3CFA51-6E22-4C27-95F6-5865F87E38D7}">
      <dgm:prSet/>
      <dgm:spPr/>
      <dgm:t>
        <a:bodyPr/>
        <a:lstStyle/>
        <a:p>
          <a:endParaRPr lang="en-US"/>
        </a:p>
      </dgm:t>
    </dgm:pt>
    <dgm:pt modelId="{CE10EEF2-46F8-41B2-8538-3111C24232F2}">
      <dgm:prSet phldrT="[Text]"/>
      <dgm:spPr/>
      <dgm:t>
        <a:bodyPr/>
        <a:lstStyle/>
        <a:p>
          <a:r>
            <a:rPr lang="en-US" dirty="0"/>
            <a:t>Used in airplanes: </a:t>
          </a:r>
          <a:r>
            <a:rPr lang="en-US" dirty="0">
              <a:solidFill>
                <a:schemeClr val="accent1"/>
              </a:solidFill>
            </a:rPr>
            <a:t>Run</a:t>
          </a:r>
          <a:r>
            <a:rPr lang="en-US" dirty="0"/>
            <a:t> the same </a:t>
          </a:r>
          <a:r>
            <a:rPr lang="en-US" dirty="0">
              <a:solidFill>
                <a:srgbClr val="00B050"/>
              </a:solidFill>
            </a:rPr>
            <a:t>program</a:t>
          </a:r>
          <a:r>
            <a:rPr lang="en-US" dirty="0"/>
            <a:t> on three separate processors that have different instruction sets. </a:t>
          </a:r>
          <a:r>
            <a:rPr lang="en-US" dirty="0">
              <a:solidFill>
                <a:srgbClr val="0070C0"/>
              </a:solidFill>
            </a:rPr>
            <a:t>Compare</a:t>
          </a:r>
          <a:r>
            <a:rPr lang="en-US" dirty="0"/>
            <a:t> the outputs and decide by voting. </a:t>
          </a:r>
        </a:p>
      </dgm:t>
    </dgm:pt>
    <dgm:pt modelId="{36B9750A-2DF1-4C0E-878C-27AB1155B396}" type="parTrans" cxnId="{4DFAD42C-DF2C-41AF-B52D-2946E77322CF}">
      <dgm:prSet/>
      <dgm:spPr/>
      <dgm:t>
        <a:bodyPr/>
        <a:lstStyle/>
        <a:p>
          <a:endParaRPr lang="en-US"/>
        </a:p>
      </dgm:t>
    </dgm:pt>
    <dgm:pt modelId="{04EC2873-28F6-46A6-82F2-D8222455D395}" type="sibTrans" cxnId="{4DFAD42C-DF2C-41AF-B52D-2946E77322CF}">
      <dgm:prSet/>
      <dgm:spPr/>
      <dgm:t>
        <a:bodyPr/>
        <a:lstStyle/>
        <a:p>
          <a:endParaRPr lang="en-US"/>
        </a:p>
      </dgm:t>
    </dgm:pt>
    <dgm:pt modelId="{C394FF52-7244-47E0-8B89-BBC57C80AE3D}">
      <dgm:prSet phldrT="[Text]"/>
      <dgm:spPr/>
      <dgm:t>
        <a:bodyPr/>
        <a:lstStyle/>
        <a:p>
          <a:r>
            <a:rPr lang="en-US" dirty="0"/>
            <a:t>MIMD Processors</a:t>
          </a:r>
        </a:p>
      </dgm:t>
    </dgm:pt>
    <dgm:pt modelId="{26BB71D4-9EDF-4E1C-8250-D3462CEFA91A}" type="parTrans" cxnId="{35A8E760-BEBD-495A-A2C7-D794A03760CE}">
      <dgm:prSet/>
      <dgm:spPr/>
      <dgm:t>
        <a:bodyPr/>
        <a:lstStyle/>
        <a:p>
          <a:endParaRPr lang="en-US"/>
        </a:p>
      </dgm:t>
    </dgm:pt>
    <dgm:pt modelId="{10BC68CB-29F2-4E07-9C8E-AA7FD894A084}" type="sibTrans" cxnId="{35A8E760-BEBD-495A-A2C7-D794A03760CE}">
      <dgm:prSet/>
      <dgm:spPr/>
      <dgm:t>
        <a:bodyPr/>
        <a:lstStyle/>
        <a:p>
          <a:endParaRPr lang="en-US"/>
        </a:p>
      </dgm:t>
    </dgm:pt>
    <dgm:pt modelId="{79E27AF9-1829-410F-AE73-DAA7AA1527E1}">
      <dgm:prSet phldrT="[Text]"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SPMD Processors</a:t>
          </a:r>
          <a:r>
            <a:rPr lang="en-US" dirty="0"/>
            <a:t>: Single program, multiple data. Run the </a:t>
          </a:r>
          <a:r>
            <a:rPr lang="en-US" dirty="0">
              <a:solidFill>
                <a:srgbClr val="00B050"/>
              </a:solidFill>
            </a:rPr>
            <a:t>same program </a:t>
          </a:r>
          <a:r>
            <a:rPr lang="en-US" dirty="0"/>
            <a:t>on different cores with different data streams (most common)</a:t>
          </a:r>
        </a:p>
      </dgm:t>
    </dgm:pt>
    <dgm:pt modelId="{D5625085-59E7-44C3-BFB5-8A3C6F1EC913}" type="parTrans" cxnId="{AE724B7D-D6CF-40CC-A76D-2C93E1102A65}">
      <dgm:prSet/>
      <dgm:spPr/>
      <dgm:t>
        <a:bodyPr/>
        <a:lstStyle/>
        <a:p>
          <a:endParaRPr lang="en-US"/>
        </a:p>
      </dgm:t>
    </dgm:pt>
    <dgm:pt modelId="{7FB62E82-9DCA-45A4-9AF4-CC4472962A84}" type="sibTrans" cxnId="{AE724B7D-D6CF-40CC-A76D-2C93E1102A65}">
      <dgm:prSet/>
      <dgm:spPr/>
      <dgm:t>
        <a:bodyPr/>
        <a:lstStyle/>
        <a:p>
          <a:endParaRPr lang="en-US"/>
        </a:p>
      </dgm:t>
    </dgm:pt>
    <dgm:pt modelId="{75761699-A690-457C-A4BD-0441EB443AB6}">
      <dgm:prSet phldrT="[Text]"/>
      <dgm:spPr/>
      <dgm:t>
        <a:bodyPr/>
        <a:lstStyle/>
        <a:p>
          <a:r>
            <a:rPr lang="en-US" b="1" dirty="0">
              <a:solidFill>
                <a:srgbClr val="E21A23"/>
              </a:solidFill>
            </a:rPr>
            <a:t>MPMD Processors</a:t>
          </a:r>
          <a:r>
            <a:rPr lang="en-US" dirty="0"/>
            <a:t>: Consider a processor with different accelerators. Each core or accelerator runs a </a:t>
          </a:r>
          <a:r>
            <a:rPr lang="en-US" dirty="0">
              <a:solidFill>
                <a:srgbClr val="FF0000"/>
              </a:solidFill>
            </a:rPr>
            <a:t>different</a:t>
          </a:r>
          <a:r>
            <a:rPr lang="en-US" dirty="0"/>
            <a:t> </a:t>
          </a:r>
          <a:r>
            <a:rPr lang="en-US" dirty="0">
              <a:solidFill>
                <a:srgbClr val="00B050"/>
              </a:solidFill>
            </a:rPr>
            <a:t>program</a:t>
          </a:r>
          <a:r>
            <a:rPr lang="en-US" dirty="0"/>
            <a:t>. </a:t>
          </a:r>
        </a:p>
      </dgm:t>
    </dgm:pt>
    <dgm:pt modelId="{374B8B9D-11A6-414B-93BC-0A45E115FBFE}" type="parTrans" cxnId="{5BC782AC-A5D9-42A5-93F3-7B5DB5738DA2}">
      <dgm:prSet/>
      <dgm:spPr/>
      <dgm:t>
        <a:bodyPr/>
        <a:lstStyle/>
        <a:p>
          <a:endParaRPr lang="en-US"/>
        </a:p>
      </dgm:t>
    </dgm:pt>
    <dgm:pt modelId="{7D448396-D373-476D-A0CA-D18C8F9041D0}" type="sibTrans" cxnId="{5BC782AC-A5D9-42A5-93F3-7B5DB5738DA2}">
      <dgm:prSet/>
      <dgm:spPr/>
      <dgm:t>
        <a:bodyPr/>
        <a:lstStyle/>
        <a:p>
          <a:endParaRPr lang="en-US"/>
        </a:p>
      </dgm:t>
    </dgm:pt>
    <dgm:pt modelId="{142B81A2-C410-42F9-A640-F48EE861D8B8}" type="pres">
      <dgm:prSet presAssocID="{4D3ED569-122A-4555-A3D7-685E10D02B4F}" presName="linear" presStyleCnt="0">
        <dgm:presLayoutVars>
          <dgm:animLvl val="lvl"/>
          <dgm:resizeHandles val="exact"/>
        </dgm:presLayoutVars>
      </dgm:prSet>
      <dgm:spPr/>
    </dgm:pt>
    <dgm:pt modelId="{671A3322-231B-40A4-A7C4-10C7B6A2CBB4}" type="pres">
      <dgm:prSet presAssocID="{9A723544-3B9C-4583-A7C0-0D27E2DB71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D2DCAC-E165-4686-8AFC-34FE19362B22}" type="pres">
      <dgm:prSet presAssocID="{9A723544-3B9C-4583-A7C0-0D27E2DB7192}" presName="childText" presStyleLbl="revTx" presStyleIdx="0" presStyleCnt="2">
        <dgm:presLayoutVars>
          <dgm:bulletEnabled val="1"/>
        </dgm:presLayoutVars>
      </dgm:prSet>
      <dgm:spPr/>
    </dgm:pt>
    <dgm:pt modelId="{8166FD01-C738-466D-AA86-ABC61B923244}" type="pres">
      <dgm:prSet presAssocID="{C394FF52-7244-47E0-8B89-BBC57C80AE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A444D9-2BB9-48B3-8BD9-060633767147}" type="pres">
      <dgm:prSet presAssocID="{C394FF52-7244-47E0-8B89-BBC57C80AE3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AA5C62B-F886-4815-B0DA-CA20147B33F9}" type="presOf" srcId="{79E27AF9-1829-410F-AE73-DAA7AA1527E1}" destId="{93A444D9-2BB9-48B3-8BD9-060633767147}" srcOrd="0" destOrd="0" presId="urn:microsoft.com/office/officeart/2005/8/layout/vList2"/>
    <dgm:cxn modelId="{4DFAD42C-DF2C-41AF-B52D-2946E77322CF}" srcId="{9A723544-3B9C-4583-A7C0-0D27E2DB7192}" destId="{CE10EEF2-46F8-41B2-8538-3111C24232F2}" srcOrd="0" destOrd="0" parTransId="{36B9750A-2DF1-4C0E-878C-27AB1155B396}" sibTransId="{04EC2873-28F6-46A6-82F2-D8222455D395}"/>
    <dgm:cxn modelId="{35A8E760-BEBD-495A-A2C7-D794A03760CE}" srcId="{4D3ED569-122A-4555-A3D7-685E10D02B4F}" destId="{C394FF52-7244-47E0-8B89-BBC57C80AE3D}" srcOrd="1" destOrd="0" parTransId="{26BB71D4-9EDF-4E1C-8250-D3462CEFA91A}" sibTransId="{10BC68CB-29F2-4E07-9C8E-AA7FD894A084}"/>
    <dgm:cxn modelId="{BE3CFA51-6E22-4C27-95F6-5865F87E38D7}" srcId="{4D3ED569-122A-4555-A3D7-685E10D02B4F}" destId="{9A723544-3B9C-4583-A7C0-0D27E2DB7192}" srcOrd="0" destOrd="0" parTransId="{C9D53A3C-E1BB-4023-83DD-A906AEE89638}" sibTransId="{05EB7E9E-0EBE-44BC-8F31-0912A77360EC}"/>
    <dgm:cxn modelId="{24782259-FB73-4936-B99D-013FFB989816}" type="presOf" srcId="{C394FF52-7244-47E0-8B89-BBC57C80AE3D}" destId="{8166FD01-C738-466D-AA86-ABC61B923244}" srcOrd="0" destOrd="0" presId="urn:microsoft.com/office/officeart/2005/8/layout/vList2"/>
    <dgm:cxn modelId="{010E297C-36EF-4BDB-BB03-C01A19A5548A}" type="presOf" srcId="{4D3ED569-122A-4555-A3D7-685E10D02B4F}" destId="{142B81A2-C410-42F9-A640-F48EE861D8B8}" srcOrd="0" destOrd="0" presId="urn:microsoft.com/office/officeart/2005/8/layout/vList2"/>
    <dgm:cxn modelId="{AE724B7D-D6CF-40CC-A76D-2C93E1102A65}" srcId="{C394FF52-7244-47E0-8B89-BBC57C80AE3D}" destId="{79E27AF9-1829-410F-AE73-DAA7AA1527E1}" srcOrd="0" destOrd="0" parTransId="{D5625085-59E7-44C3-BFB5-8A3C6F1EC913}" sibTransId="{7FB62E82-9DCA-45A4-9AF4-CC4472962A84}"/>
    <dgm:cxn modelId="{DA4D6989-EC1C-41C0-A4A3-4DBE21AFCBD5}" type="presOf" srcId="{9A723544-3B9C-4583-A7C0-0D27E2DB7192}" destId="{671A3322-231B-40A4-A7C4-10C7B6A2CBB4}" srcOrd="0" destOrd="0" presId="urn:microsoft.com/office/officeart/2005/8/layout/vList2"/>
    <dgm:cxn modelId="{ACB6C5A3-4CEA-447B-B159-B0ABD7ECABE9}" type="presOf" srcId="{CE10EEF2-46F8-41B2-8538-3111C24232F2}" destId="{78D2DCAC-E165-4686-8AFC-34FE19362B22}" srcOrd="0" destOrd="0" presId="urn:microsoft.com/office/officeart/2005/8/layout/vList2"/>
    <dgm:cxn modelId="{5BC782AC-A5D9-42A5-93F3-7B5DB5738DA2}" srcId="{C394FF52-7244-47E0-8B89-BBC57C80AE3D}" destId="{75761699-A690-457C-A4BD-0441EB443AB6}" srcOrd="1" destOrd="0" parTransId="{374B8B9D-11A6-414B-93BC-0A45E115FBFE}" sibTransId="{7D448396-D373-476D-A0CA-D18C8F9041D0}"/>
    <dgm:cxn modelId="{F2E281E6-0A76-45C9-8327-91BAC9BDB2EE}" type="presOf" srcId="{75761699-A690-457C-A4BD-0441EB443AB6}" destId="{93A444D9-2BB9-48B3-8BD9-060633767147}" srcOrd="0" destOrd="1" presId="urn:microsoft.com/office/officeart/2005/8/layout/vList2"/>
    <dgm:cxn modelId="{3735359F-91FD-4884-9C4C-1529F1005171}" type="presParOf" srcId="{142B81A2-C410-42F9-A640-F48EE861D8B8}" destId="{671A3322-231B-40A4-A7C4-10C7B6A2CBB4}" srcOrd="0" destOrd="0" presId="urn:microsoft.com/office/officeart/2005/8/layout/vList2"/>
    <dgm:cxn modelId="{0ECEC088-9A3B-4CD0-B33E-F190B42DE404}" type="presParOf" srcId="{142B81A2-C410-42F9-A640-F48EE861D8B8}" destId="{78D2DCAC-E165-4686-8AFC-34FE19362B22}" srcOrd="1" destOrd="0" presId="urn:microsoft.com/office/officeart/2005/8/layout/vList2"/>
    <dgm:cxn modelId="{0EE16F2A-264F-4884-B6B6-8D9193DE405F}" type="presParOf" srcId="{142B81A2-C410-42F9-A640-F48EE861D8B8}" destId="{8166FD01-C738-466D-AA86-ABC61B923244}" srcOrd="2" destOrd="0" presId="urn:microsoft.com/office/officeart/2005/8/layout/vList2"/>
    <dgm:cxn modelId="{FD7D4C37-3D5F-45A1-BE56-C27FDE727FD2}" type="presParOf" srcId="{142B81A2-C410-42F9-A640-F48EE861D8B8}" destId="{93A444D9-2BB9-48B3-8BD9-0606337671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98A7F-BCB7-4065-9B8A-2ED68F18B7F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C29731-ACE2-4EF2-8534-0A0D3FD4ED69}">
      <dgm:prSet phldrT="[Text]"/>
      <dgm:spPr/>
      <dgm:t>
        <a:bodyPr/>
        <a:lstStyle/>
        <a:p>
          <a:r>
            <a:rPr lang="en-US" dirty="0"/>
            <a:t>Writes are atomic</a:t>
          </a:r>
        </a:p>
      </dgm:t>
    </dgm:pt>
    <dgm:pt modelId="{FD9EBEFB-C151-4767-8D84-AA668B983EF2}" type="parTrans" cxnId="{B43D7F05-EEA5-471D-8CC9-4F0AAFBDE05E}">
      <dgm:prSet/>
      <dgm:spPr/>
      <dgm:t>
        <a:bodyPr/>
        <a:lstStyle/>
        <a:p>
          <a:endParaRPr lang="en-US"/>
        </a:p>
      </dgm:t>
    </dgm:pt>
    <dgm:pt modelId="{B14E4DF9-6C1F-4676-A5FF-7BB7B6411529}" type="sibTrans" cxnId="{B43D7F05-EEA5-471D-8CC9-4F0AAFBDE05E}">
      <dgm:prSet/>
      <dgm:spPr/>
      <dgm:t>
        <a:bodyPr/>
        <a:lstStyle/>
        <a:p>
          <a:endParaRPr lang="en-US"/>
        </a:p>
      </dgm:t>
    </dgm:pt>
    <dgm:pt modelId="{0EC8B25A-257D-49A9-AAF1-58310069D101}">
      <dgm:prSet phldrT="[Text]"/>
      <dgm:spPr/>
      <dgm:t>
        <a:bodyPr/>
        <a:lstStyle/>
        <a:p>
          <a:r>
            <a:rPr lang="en-US" dirty="0"/>
            <a:t>Program order is preserved</a:t>
          </a:r>
        </a:p>
      </dgm:t>
    </dgm:pt>
    <dgm:pt modelId="{CAF6B85B-60AC-43BC-9982-23E7D433A0C8}" type="parTrans" cxnId="{F3955B87-E4DD-4B2B-A4ED-4BC5D1DA6A45}">
      <dgm:prSet/>
      <dgm:spPr/>
      <dgm:t>
        <a:bodyPr/>
        <a:lstStyle/>
        <a:p>
          <a:endParaRPr lang="en-US"/>
        </a:p>
      </dgm:t>
    </dgm:pt>
    <dgm:pt modelId="{6B90E969-93E7-4A95-9A92-FC30CD423192}" type="sibTrans" cxnId="{F3955B87-E4DD-4B2B-A4ED-4BC5D1DA6A45}">
      <dgm:prSet/>
      <dgm:spPr/>
      <dgm:t>
        <a:bodyPr/>
        <a:lstStyle/>
        <a:p>
          <a:endParaRPr lang="en-US"/>
        </a:p>
      </dgm:t>
    </dgm:pt>
    <dgm:pt modelId="{6F4F2419-53DE-4E2A-AD4D-87EEDF9F0E71}">
      <dgm:prSet phldrT="[Text]"/>
      <dgm:spPr/>
      <dgm:t>
        <a:bodyPr/>
        <a:lstStyle/>
        <a:p>
          <a:r>
            <a:rPr lang="en-US" dirty="0"/>
            <a:t>SC = Atomicity + Program Order</a:t>
          </a:r>
        </a:p>
      </dgm:t>
    </dgm:pt>
    <dgm:pt modelId="{A4A3C8EB-4127-4763-9E2E-A8A3167EE2EA}" type="parTrans" cxnId="{094F9757-B68B-479A-A591-9D8B9682729F}">
      <dgm:prSet/>
      <dgm:spPr/>
      <dgm:t>
        <a:bodyPr/>
        <a:lstStyle/>
        <a:p>
          <a:endParaRPr lang="en-US"/>
        </a:p>
      </dgm:t>
    </dgm:pt>
    <dgm:pt modelId="{AF38D569-E7CC-4F64-9F91-8AA3068BDC55}" type="sibTrans" cxnId="{094F9757-B68B-479A-A591-9D8B9682729F}">
      <dgm:prSet/>
      <dgm:spPr/>
      <dgm:t>
        <a:bodyPr/>
        <a:lstStyle/>
        <a:p>
          <a:endParaRPr lang="en-US"/>
        </a:p>
      </dgm:t>
    </dgm:pt>
    <dgm:pt modelId="{DA482F7E-21F1-4DFB-8B6C-49C100B68EE0}" type="pres">
      <dgm:prSet presAssocID="{BD098A7F-BCB7-4065-9B8A-2ED68F18B7FE}" presName="Name0" presStyleCnt="0">
        <dgm:presLayoutVars>
          <dgm:chMax val="7"/>
          <dgm:chPref val="7"/>
          <dgm:dir/>
        </dgm:presLayoutVars>
      </dgm:prSet>
      <dgm:spPr/>
    </dgm:pt>
    <dgm:pt modelId="{25DF2DE0-F1F6-43FE-8730-CEB383CBF659}" type="pres">
      <dgm:prSet presAssocID="{BD098A7F-BCB7-4065-9B8A-2ED68F18B7FE}" presName="Name1" presStyleCnt="0"/>
      <dgm:spPr/>
    </dgm:pt>
    <dgm:pt modelId="{E286FA8D-AC4E-43A8-8277-25CD3FD2AB0B}" type="pres">
      <dgm:prSet presAssocID="{BD098A7F-BCB7-4065-9B8A-2ED68F18B7FE}" presName="cycle" presStyleCnt="0"/>
      <dgm:spPr/>
    </dgm:pt>
    <dgm:pt modelId="{1AF74D87-F092-454D-961D-B312912DCE18}" type="pres">
      <dgm:prSet presAssocID="{BD098A7F-BCB7-4065-9B8A-2ED68F18B7FE}" presName="srcNode" presStyleLbl="node1" presStyleIdx="0" presStyleCnt="3"/>
      <dgm:spPr/>
    </dgm:pt>
    <dgm:pt modelId="{7D57921D-A328-45EA-B661-3380F8029061}" type="pres">
      <dgm:prSet presAssocID="{BD098A7F-BCB7-4065-9B8A-2ED68F18B7FE}" presName="conn" presStyleLbl="parChTrans1D2" presStyleIdx="0" presStyleCnt="1"/>
      <dgm:spPr/>
    </dgm:pt>
    <dgm:pt modelId="{A37FFB8B-7414-43FC-81A0-0B43682FC0C1}" type="pres">
      <dgm:prSet presAssocID="{BD098A7F-BCB7-4065-9B8A-2ED68F18B7FE}" presName="extraNode" presStyleLbl="node1" presStyleIdx="0" presStyleCnt="3"/>
      <dgm:spPr/>
    </dgm:pt>
    <dgm:pt modelId="{A72B98A6-99F3-4727-84D4-020C87273ABB}" type="pres">
      <dgm:prSet presAssocID="{BD098A7F-BCB7-4065-9B8A-2ED68F18B7FE}" presName="dstNode" presStyleLbl="node1" presStyleIdx="0" presStyleCnt="3"/>
      <dgm:spPr/>
    </dgm:pt>
    <dgm:pt modelId="{09BA8286-EEB3-41CA-B120-1564EEF4D352}" type="pres">
      <dgm:prSet presAssocID="{4DC29731-ACE2-4EF2-8534-0A0D3FD4ED69}" presName="text_1" presStyleLbl="node1" presStyleIdx="0" presStyleCnt="3">
        <dgm:presLayoutVars>
          <dgm:bulletEnabled val="1"/>
        </dgm:presLayoutVars>
      </dgm:prSet>
      <dgm:spPr/>
    </dgm:pt>
    <dgm:pt modelId="{82951481-DE2A-498D-AE7C-4338892C0C6D}" type="pres">
      <dgm:prSet presAssocID="{4DC29731-ACE2-4EF2-8534-0A0D3FD4ED69}" presName="accent_1" presStyleCnt="0"/>
      <dgm:spPr/>
    </dgm:pt>
    <dgm:pt modelId="{EC0276CF-28C0-40AA-8491-02E922BA6DE9}" type="pres">
      <dgm:prSet presAssocID="{4DC29731-ACE2-4EF2-8534-0A0D3FD4ED69}" presName="accentRepeatNode" presStyleLbl="solidFgAcc1" presStyleIdx="0" presStyleCnt="3"/>
      <dgm:spPr/>
    </dgm:pt>
    <dgm:pt modelId="{C68FE2AC-4352-49BF-BDEA-43606DB70831}" type="pres">
      <dgm:prSet presAssocID="{0EC8B25A-257D-49A9-AAF1-58310069D101}" presName="text_2" presStyleLbl="node1" presStyleIdx="1" presStyleCnt="3">
        <dgm:presLayoutVars>
          <dgm:bulletEnabled val="1"/>
        </dgm:presLayoutVars>
      </dgm:prSet>
      <dgm:spPr/>
    </dgm:pt>
    <dgm:pt modelId="{7408726E-BF19-436E-A22E-CFE5CAECC046}" type="pres">
      <dgm:prSet presAssocID="{0EC8B25A-257D-49A9-AAF1-58310069D101}" presName="accent_2" presStyleCnt="0"/>
      <dgm:spPr/>
    </dgm:pt>
    <dgm:pt modelId="{4FD50792-261E-45FE-BAFE-37DE9189BBE5}" type="pres">
      <dgm:prSet presAssocID="{0EC8B25A-257D-49A9-AAF1-58310069D101}" presName="accentRepeatNode" presStyleLbl="solidFgAcc1" presStyleIdx="1" presStyleCnt="3"/>
      <dgm:spPr/>
    </dgm:pt>
    <dgm:pt modelId="{51EC34C3-9547-48A4-A3E4-6863F47760A6}" type="pres">
      <dgm:prSet presAssocID="{6F4F2419-53DE-4E2A-AD4D-87EEDF9F0E71}" presName="text_3" presStyleLbl="node1" presStyleIdx="2" presStyleCnt="3">
        <dgm:presLayoutVars>
          <dgm:bulletEnabled val="1"/>
        </dgm:presLayoutVars>
      </dgm:prSet>
      <dgm:spPr/>
    </dgm:pt>
    <dgm:pt modelId="{DBCFB04A-5C53-41C7-891E-DEFB98131682}" type="pres">
      <dgm:prSet presAssocID="{6F4F2419-53DE-4E2A-AD4D-87EEDF9F0E71}" presName="accent_3" presStyleCnt="0"/>
      <dgm:spPr/>
    </dgm:pt>
    <dgm:pt modelId="{D8A6307F-04A5-4385-9DB9-2A2E95116ECF}" type="pres">
      <dgm:prSet presAssocID="{6F4F2419-53DE-4E2A-AD4D-87EEDF9F0E71}" presName="accentRepeatNode" presStyleLbl="solidFgAcc1" presStyleIdx="2" presStyleCnt="3"/>
      <dgm:spPr/>
    </dgm:pt>
  </dgm:ptLst>
  <dgm:cxnLst>
    <dgm:cxn modelId="{B43D7F05-EEA5-471D-8CC9-4F0AAFBDE05E}" srcId="{BD098A7F-BCB7-4065-9B8A-2ED68F18B7FE}" destId="{4DC29731-ACE2-4EF2-8534-0A0D3FD4ED69}" srcOrd="0" destOrd="0" parTransId="{FD9EBEFB-C151-4767-8D84-AA668B983EF2}" sibTransId="{B14E4DF9-6C1F-4676-A5FF-7BB7B6411529}"/>
    <dgm:cxn modelId="{D54C621A-0EAE-404C-BD27-DA81F0D07B09}" type="presOf" srcId="{0EC8B25A-257D-49A9-AAF1-58310069D101}" destId="{C68FE2AC-4352-49BF-BDEA-43606DB70831}" srcOrd="0" destOrd="0" presId="urn:microsoft.com/office/officeart/2008/layout/VerticalCurvedList"/>
    <dgm:cxn modelId="{9157B72D-46DE-45EE-A3BA-22A6D1B4C13F}" type="presOf" srcId="{B14E4DF9-6C1F-4676-A5FF-7BB7B6411529}" destId="{7D57921D-A328-45EA-B661-3380F8029061}" srcOrd="0" destOrd="0" presId="urn:microsoft.com/office/officeart/2008/layout/VerticalCurvedList"/>
    <dgm:cxn modelId="{E851F168-17F6-4A37-B07A-7835CCF58D0D}" type="presOf" srcId="{4DC29731-ACE2-4EF2-8534-0A0D3FD4ED69}" destId="{09BA8286-EEB3-41CA-B120-1564EEF4D352}" srcOrd="0" destOrd="0" presId="urn:microsoft.com/office/officeart/2008/layout/VerticalCurvedList"/>
    <dgm:cxn modelId="{094F9757-B68B-479A-A591-9D8B9682729F}" srcId="{BD098A7F-BCB7-4065-9B8A-2ED68F18B7FE}" destId="{6F4F2419-53DE-4E2A-AD4D-87EEDF9F0E71}" srcOrd="2" destOrd="0" parTransId="{A4A3C8EB-4127-4763-9E2E-A8A3167EE2EA}" sibTransId="{AF38D569-E7CC-4F64-9F91-8AA3068BDC55}"/>
    <dgm:cxn modelId="{F3955B87-E4DD-4B2B-A4ED-4BC5D1DA6A45}" srcId="{BD098A7F-BCB7-4065-9B8A-2ED68F18B7FE}" destId="{0EC8B25A-257D-49A9-AAF1-58310069D101}" srcOrd="1" destOrd="0" parTransId="{CAF6B85B-60AC-43BC-9982-23E7D433A0C8}" sibTransId="{6B90E969-93E7-4A95-9A92-FC30CD423192}"/>
    <dgm:cxn modelId="{D5527C97-D916-4A3D-85A9-869FB4236934}" type="presOf" srcId="{6F4F2419-53DE-4E2A-AD4D-87EEDF9F0E71}" destId="{51EC34C3-9547-48A4-A3E4-6863F47760A6}" srcOrd="0" destOrd="0" presId="urn:microsoft.com/office/officeart/2008/layout/VerticalCurvedList"/>
    <dgm:cxn modelId="{A27E6EC4-AA27-4CE5-BDCF-F7EFC79A36F1}" type="presOf" srcId="{BD098A7F-BCB7-4065-9B8A-2ED68F18B7FE}" destId="{DA482F7E-21F1-4DFB-8B6C-49C100B68EE0}" srcOrd="0" destOrd="0" presId="urn:microsoft.com/office/officeart/2008/layout/VerticalCurvedList"/>
    <dgm:cxn modelId="{2C4D600B-A5B1-46A5-858B-97CD1A922FAB}" type="presParOf" srcId="{DA482F7E-21F1-4DFB-8B6C-49C100B68EE0}" destId="{25DF2DE0-F1F6-43FE-8730-CEB383CBF659}" srcOrd="0" destOrd="0" presId="urn:microsoft.com/office/officeart/2008/layout/VerticalCurvedList"/>
    <dgm:cxn modelId="{BA783807-017C-45AA-8C8C-5F689DEAE194}" type="presParOf" srcId="{25DF2DE0-F1F6-43FE-8730-CEB383CBF659}" destId="{E286FA8D-AC4E-43A8-8277-25CD3FD2AB0B}" srcOrd="0" destOrd="0" presId="urn:microsoft.com/office/officeart/2008/layout/VerticalCurvedList"/>
    <dgm:cxn modelId="{CB4A25C3-40CD-4545-9199-014EF3E67127}" type="presParOf" srcId="{E286FA8D-AC4E-43A8-8277-25CD3FD2AB0B}" destId="{1AF74D87-F092-454D-961D-B312912DCE18}" srcOrd="0" destOrd="0" presId="urn:microsoft.com/office/officeart/2008/layout/VerticalCurvedList"/>
    <dgm:cxn modelId="{6F9543D6-C4FC-43D0-BC76-310BD36DFE8B}" type="presParOf" srcId="{E286FA8D-AC4E-43A8-8277-25CD3FD2AB0B}" destId="{7D57921D-A328-45EA-B661-3380F8029061}" srcOrd="1" destOrd="0" presId="urn:microsoft.com/office/officeart/2008/layout/VerticalCurvedList"/>
    <dgm:cxn modelId="{24056FBB-9393-4A5E-9BFD-87F8E06139D5}" type="presParOf" srcId="{E286FA8D-AC4E-43A8-8277-25CD3FD2AB0B}" destId="{A37FFB8B-7414-43FC-81A0-0B43682FC0C1}" srcOrd="2" destOrd="0" presId="urn:microsoft.com/office/officeart/2008/layout/VerticalCurvedList"/>
    <dgm:cxn modelId="{7753212A-BDEE-48AF-B789-045A1A5D6F04}" type="presParOf" srcId="{E286FA8D-AC4E-43A8-8277-25CD3FD2AB0B}" destId="{A72B98A6-99F3-4727-84D4-020C87273ABB}" srcOrd="3" destOrd="0" presId="urn:microsoft.com/office/officeart/2008/layout/VerticalCurvedList"/>
    <dgm:cxn modelId="{E445CB99-45A1-4297-B19F-278F3769A0AF}" type="presParOf" srcId="{25DF2DE0-F1F6-43FE-8730-CEB383CBF659}" destId="{09BA8286-EEB3-41CA-B120-1564EEF4D352}" srcOrd="1" destOrd="0" presId="urn:microsoft.com/office/officeart/2008/layout/VerticalCurvedList"/>
    <dgm:cxn modelId="{BB3637A9-D91E-4A7C-B737-DFBE939E4967}" type="presParOf" srcId="{25DF2DE0-F1F6-43FE-8730-CEB383CBF659}" destId="{82951481-DE2A-498D-AE7C-4338892C0C6D}" srcOrd="2" destOrd="0" presId="urn:microsoft.com/office/officeart/2008/layout/VerticalCurvedList"/>
    <dgm:cxn modelId="{C9A47DF0-66B2-42E5-AB51-AE90F569E7B9}" type="presParOf" srcId="{82951481-DE2A-498D-AE7C-4338892C0C6D}" destId="{EC0276CF-28C0-40AA-8491-02E922BA6DE9}" srcOrd="0" destOrd="0" presId="urn:microsoft.com/office/officeart/2008/layout/VerticalCurvedList"/>
    <dgm:cxn modelId="{A2F26F08-5327-4297-B1BA-51480EC47660}" type="presParOf" srcId="{25DF2DE0-F1F6-43FE-8730-CEB383CBF659}" destId="{C68FE2AC-4352-49BF-BDEA-43606DB70831}" srcOrd="3" destOrd="0" presId="urn:microsoft.com/office/officeart/2008/layout/VerticalCurvedList"/>
    <dgm:cxn modelId="{80EA8F51-DCE1-4ECB-8533-C9A4F93E67C4}" type="presParOf" srcId="{25DF2DE0-F1F6-43FE-8730-CEB383CBF659}" destId="{7408726E-BF19-436E-A22E-CFE5CAECC046}" srcOrd="4" destOrd="0" presId="urn:microsoft.com/office/officeart/2008/layout/VerticalCurvedList"/>
    <dgm:cxn modelId="{8826A272-D711-4C73-8B67-73BFB2795222}" type="presParOf" srcId="{7408726E-BF19-436E-A22E-CFE5CAECC046}" destId="{4FD50792-261E-45FE-BAFE-37DE9189BBE5}" srcOrd="0" destOrd="0" presId="urn:microsoft.com/office/officeart/2008/layout/VerticalCurvedList"/>
    <dgm:cxn modelId="{2B3BED17-CC59-4CAD-9229-30E0810626DB}" type="presParOf" srcId="{25DF2DE0-F1F6-43FE-8730-CEB383CBF659}" destId="{51EC34C3-9547-48A4-A3E4-6863F47760A6}" srcOrd="5" destOrd="0" presId="urn:microsoft.com/office/officeart/2008/layout/VerticalCurvedList"/>
    <dgm:cxn modelId="{947D6ED2-B6C5-4CBC-884E-6DFD7BAAD5C0}" type="presParOf" srcId="{25DF2DE0-F1F6-43FE-8730-CEB383CBF659}" destId="{DBCFB04A-5C53-41C7-891E-DEFB98131682}" srcOrd="6" destOrd="0" presId="urn:microsoft.com/office/officeart/2008/layout/VerticalCurvedList"/>
    <dgm:cxn modelId="{A621EDE0-4B64-455C-BB4C-493DF4A63038}" type="presParOf" srcId="{DBCFB04A-5C53-41C7-891E-DEFB98131682}" destId="{D8A6307F-04A5-4385-9DB9-2A2E95116E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B501F8-5464-4C15-B594-5F58F8D717A2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16FC96-8E65-480A-AC7C-B1E71DAB5181}">
      <dgm:prSet phldrT="[Text]"/>
      <dgm:spPr/>
      <dgm:t>
        <a:bodyPr/>
        <a:lstStyle/>
        <a:p>
          <a:r>
            <a:rPr lang="en-US" dirty="0"/>
            <a:t>SC is intuitive yet impractical</a:t>
          </a:r>
        </a:p>
      </dgm:t>
    </dgm:pt>
    <dgm:pt modelId="{08D54115-3A63-41EA-9B7F-775CF5382A50}" type="parTrans" cxnId="{5001C452-6B47-4A7D-BDBD-55F36E8585C0}">
      <dgm:prSet/>
      <dgm:spPr/>
      <dgm:t>
        <a:bodyPr/>
        <a:lstStyle/>
        <a:p>
          <a:endParaRPr lang="en-US"/>
        </a:p>
      </dgm:t>
    </dgm:pt>
    <dgm:pt modelId="{E14FBAF1-5312-47B6-862E-E99F3232B304}" type="sibTrans" cxnId="{5001C452-6B47-4A7D-BDBD-55F36E8585C0}">
      <dgm:prSet/>
      <dgm:spPr/>
      <dgm:t>
        <a:bodyPr/>
        <a:lstStyle/>
        <a:p>
          <a:endParaRPr lang="en-US"/>
        </a:p>
      </dgm:t>
    </dgm:pt>
    <dgm:pt modelId="{1B07F471-EAB8-4CF5-887E-4FC7F28828D9}">
      <dgm:prSet phldrT="[Text]"/>
      <dgm:spPr/>
      <dgm:t>
        <a:bodyPr/>
        <a:lstStyle/>
        <a:p>
          <a:r>
            <a:rPr lang="en-US" dirty="0"/>
            <a:t>SC = Atomicity + Program order</a:t>
          </a:r>
        </a:p>
      </dgm:t>
    </dgm:pt>
    <dgm:pt modelId="{CDDE66B7-5972-4A0E-8E87-F436824DC858}" type="parTrans" cxnId="{1F37C81E-C337-4F26-8049-1F4AD9A2854A}">
      <dgm:prSet/>
      <dgm:spPr/>
      <dgm:t>
        <a:bodyPr/>
        <a:lstStyle/>
        <a:p>
          <a:endParaRPr lang="en-US"/>
        </a:p>
      </dgm:t>
    </dgm:pt>
    <dgm:pt modelId="{44165948-9186-4FBD-A2F3-D8383A83C9E8}" type="sibTrans" cxnId="{1F37C81E-C337-4F26-8049-1F4AD9A2854A}">
      <dgm:prSet/>
      <dgm:spPr/>
      <dgm:t>
        <a:bodyPr/>
        <a:lstStyle/>
        <a:p>
          <a:endParaRPr lang="en-US"/>
        </a:p>
      </dgm:t>
    </dgm:pt>
    <dgm:pt modelId="{71E4D6D6-746F-449C-BFCB-EA4C0C67F052}">
      <dgm:prSet phldrT="[Text]"/>
      <dgm:spPr/>
      <dgm:t>
        <a:bodyPr/>
        <a:lstStyle/>
        <a:p>
          <a:r>
            <a:rPr lang="en-US" dirty="0"/>
            <a:t>PLSC is definitely required </a:t>
          </a:r>
        </a:p>
      </dgm:t>
    </dgm:pt>
    <dgm:pt modelId="{2B677207-734E-48EB-A307-F67111BFD340}" type="parTrans" cxnId="{2CCCD55A-4A58-483F-AC93-7C261F2037E7}">
      <dgm:prSet/>
      <dgm:spPr/>
      <dgm:t>
        <a:bodyPr/>
        <a:lstStyle/>
        <a:p>
          <a:endParaRPr lang="en-US"/>
        </a:p>
      </dgm:t>
    </dgm:pt>
    <dgm:pt modelId="{D7EB6AFF-4E17-4DDE-A44B-D17135F445E6}" type="sibTrans" cxnId="{2CCCD55A-4A58-483F-AC93-7C261F2037E7}">
      <dgm:prSet/>
      <dgm:spPr/>
      <dgm:t>
        <a:bodyPr/>
        <a:lstStyle/>
        <a:p>
          <a:endParaRPr lang="en-US"/>
        </a:p>
      </dgm:t>
    </dgm:pt>
    <dgm:pt modelId="{37000DBE-B24E-4A93-9144-25DA04EE9033}">
      <dgm:prSet phldrT="[Text]"/>
      <dgm:spPr/>
      <dgm:t>
        <a:bodyPr/>
        <a:lstStyle/>
        <a:p>
          <a:r>
            <a:rPr lang="en-US" dirty="0"/>
            <a:t>SC implies PLSC (not the other way round)</a:t>
          </a:r>
        </a:p>
      </dgm:t>
    </dgm:pt>
    <dgm:pt modelId="{8D0AD813-9BEE-4C19-9CE3-D467E50F7892}" type="parTrans" cxnId="{A09008F7-F743-4C7D-BD86-FCB2E6690329}">
      <dgm:prSet/>
      <dgm:spPr/>
      <dgm:t>
        <a:bodyPr/>
        <a:lstStyle/>
        <a:p>
          <a:endParaRPr lang="en-US"/>
        </a:p>
      </dgm:t>
    </dgm:pt>
    <dgm:pt modelId="{AD820634-92AB-465D-A6E4-36B0FFCC3F22}" type="sibTrans" cxnId="{A09008F7-F743-4C7D-BD86-FCB2E6690329}">
      <dgm:prSet/>
      <dgm:spPr/>
      <dgm:t>
        <a:bodyPr/>
        <a:lstStyle/>
        <a:p>
          <a:endParaRPr lang="en-US"/>
        </a:p>
      </dgm:t>
    </dgm:pt>
    <dgm:pt modelId="{620423C6-B5AD-4A1F-86B6-6F0B14996F4E}">
      <dgm:prSet phldrT="[Text]"/>
      <dgm:spPr/>
      <dgm:t>
        <a:bodyPr/>
        <a:lstStyle/>
        <a:p>
          <a:r>
            <a:rPr lang="en-US" dirty="0"/>
            <a:t>In OOO machines, it is impractical</a:t>
          </a:r>
        </a:p>
      </dgm:t>
    </dgm:pt>
    <dgm:pt modelId="{FCCB75D8-676D-4A7B-87EA-1F8ECE6466B0}" type="parTrans" cxnId="{C9321C18-289B-4A88-B019-09D326B59939}">
      <dgm:prSet/>
      <dgm:spPr/>
      <dgm:t>
        <a:bodyPr/>
        <a:lstStyle/>
        <a:p>
          <a:endParaRPr lang="en-US"/>
        </a:p>
      </dgm:t>
    </dgm:pt>
    <dgm:pt modelId="{35FD5251-7912-4576-AAC2-0C575B1E0B98}" type="sibTrans" cxnId="{C9321C18-289B-4A88-B019-09D326B59939}">
      <dgm:prSet/>
      <dgm:spPr/>
      <dgm:t>
        <a:bodyPr/>
        <a:lstStyle/>
        <a:p>
          <a:endParaRPr lang="en-US"/>
        </a:p>
      </dgm:t>
    </dgm:pt>
    <dgm:pt modelId="{D5715E7F-7652-4054-B0B1-3141D4CD44D7}">
      <dgm:prSet phldrT="[Text]"/>
      <dgm:spPr/>
      <dgm:t>
        <a:bodyPr/>
        <a:lstStyle/>
        <a:p>
          <a:r>
            <a:rPr lang="en-US" dirty="0"/>
            <a:t>PLSC holds in systems that have non-atomic writes.</a:t>
          </a:r>
        </a:p>
      </dgm:t>
    </dgm:pt>
    <dgm:pt modelId="{1D8E7089-8ABC-4344-8C02-603582ABC914}" type="parTrans" cxnId="{6B659E80-193D-48F5-A60D-7A743C43EB00}">
      <dgm:prSet/>
      <dgm:spPr/>
      <dgm:t>
        <a:bodyPr/>
        <a:lstStyle/>
        <a:p>
          <a:endParaRPr lang="en-US"/>
        </a:p>
      </dgm:t>
    </dgm:pt>
    <dgm:pt modelId="{1F399280-DB8E-4389-AAAA-87A772AF5CEC}" type="sibTrans" cxnId="{6B659E80-193D-48F5-A60D-7A743C43EB00}">
      <dgm:prSet/>
      <dgm:spPr/>
      <dgm:t>
        <a:bodyPr/>
        <a:lstStyle/>
        <a:p>
          <a:endParaRPr lang="en-US"/>
        </a:p>
      </dgm:t>
    </dgm:pt>
    <dgm:pt modelId="{21F7B1A9-0718-4DEC-A8FA-1D1840D501C8}">
      <dgm:prSet phldrT="[Text]"/>
      <dgm:spPr/>
      <dgm:t>
        <a:bodyPr/>
        <a:lstStyle/>
        <a:p>
          <a:r>
            <a:rPr lang="en-US" dirty="0"/>
            <a:t>It is needed to provide the illusion of a single memory location in a distributed cache</a:t>
          </a:r>
        </a:p>
      </dgm:t>
    </dgm:pt>
    <dgm:pt modelId="{DFE6E99D-9B40-4501-9377-178B77CC74E6}" type="parTrans" cxnId="{2E1B3D4A-339F-4CEF-AF5B-11435BF8FE91}">
      <dgm:prSet/>
      <dgm:spPr/>
      <dgm:t>
        <a:bodyPr/>
        <a:lstStyle/>
        <a:p>
          <a:endParaRPr lang="en-US"/>
        </a:p>
      </dgm:t>
    </dgm:pt>
    <dgm:pt modelId="{7EF24BA6-4ADC-4B15-A0A3-95567D681C8B}" type="sibTrans" cxnId="{2E1B3D4A-339F-4CEF-AF5B-11435BF8FE91}">
      <dgm:prSet/>
      <dgm:spPr/>
      <dgm:t>
        <a:bodyPr/>
        <a:lstStyle/>
        <a:p>
          <a:endParaRPr lang="en-US"/>
        </a:p>
      </dgm:t>
    </dgm:pt>
    <dgm:pt modelId="{6A8E6702-9A77-4B39-837C-BDCE5910060D}" type="pres">
      <dgm:prSet presAssocID="{3BB501F8-5464-4C15-B594-5F58F8D717A2}" presName="Name0" presStyleCnt="0">
        <dgm:presLayoutVars>
          <dgm:dir/>
          <dgm:animLvl val="lvl"/>
          <dgm:resizeHandles val="exact"/>
        </dgm:presLayoutVars>
      </dgm:prSet>
      <dgm:spPr/>
    </dgm:pt>
    <dgm:pt modelId="{77E12DC7-0B56-4AF5-9907-3896D6BC360C}" type="pres">
      <dgm:prSet presAssocID="{8816FC96-8E65-480A-AC7C-B1E71DAB5181}" presName="linNode" presStyleCnt="0"/>
      <dgm:spPr/>
    </dgm:pt>
    <dgm:pt modelId="{D5E437A7-1FE5-457E-994E-DD3BA2AE9A60}" type="pres">
      <dgm:prSet presAssocID="{8816FC96-8E65-480A-AC7C-B1E71DAB5181}" presName="parTx" presStyleLbl="revTx" presStyleIdx="0" presStyleCnt="2">
        <dgm:presLayoutVars>
          <dgm:chMax val="1"/>
          <dgm:bulletEnabled val="1"/>
        </dgm:presLayoutVars>
      </dgm:prSet>
      <dgm:spPr/>
    </dgm:pt>
    <dgm:pt modelId="{790F47FC-0E72-4577-9EA2-7E3200BB0D47}" type="pres">
      <dgm:prSet presAssocID="{8816FC96-8E65-480A-AC7C-B1E71DAB5181}" presName="bracket" presStyleLbl="parChTrans1D1" presStyleIdx="0" presStyleCnt="2"/>
      <dgm:spPr/>
    </dgm:pt>
    <dgm:pt modelId="{73F43DE1-F600-4CB1-A991-506EEC51213B}" type="pres">
      <dgm:prSet presAssocID="{8816FC96-8E65-480A-AC7C-B1E71DAB5181}" presName="spH" presStyleCnt="0"/>
      <dgm:spPr/>
    </dgm:pt>
    <dgm:pt modelId="{3615B266-EBFD-46FF-AEEF-821278C290EC}" type="pres">
      <dgm:prSet presAssocID="{8816FC96-8E65-480A-AC7C-B1E71DAB5181}" presName="desTx" presStyleLbl="node1" presStyleIdx="0" presStyleCnt="2" custScaleX="108483">
        <dgm:presLayoutVars>
          <dgm:bulletEnabled val="1"/>
        </dgm:presLayoutVars>
      </dgm:prSet>
      <dgm:spPr/>
    </dgm:pt>
    <dgm:pt modelId="{7CDD7B63-EBF1-4095-9A40-F3333A75570F}" type="pres">
      <dgm:prSet presAssocID="{E14FBAF1-5312-47B6-862E-E99F3232B304}" presName="spV" presStyleCnt="0"/>
      <dgm:spPr/>
    </dgm:pt>
    <dgm:pt modelId="{8A92FDD0-B97A-4AB7-81D2-0568F33B2100}" type="pres">
      <dgm:prSet presAssocID="{71E4D6D6-746F-449C-BFCB-EA4C0C67F052}" presName="linNode" presStyleCnt="0"/>
      <dgm:spPr/>
    </dgm:pt>
    <dgm:pt modelId="{4CE67CA9-D2AB-46EF-97E2-94D198EE0040}" type="pres">
      <dgm:prSet presAssocID="{71E4D6D6-746F-449C-BFCB-EA4C0C67F052}" presName="parTx" presStyleLbl="revTx" presStyleIdx="1" presStyleCnt="2">
        <dgm:presLayoutVars>
          <dgm:chMax val="1"/>
          <dgm:bulletEnabled val="1"/>
        </dgm:presLayoutVars>
      </dgm:prSet>
      <dgm:spPr/>
    </dgm:pt>
    <dgm:pt modelId="{E86EA3E9-C473-42B9-BA39-6272BFE961A8}" type="pres">
      <dgm:prSet presAssocID="{71E4D6D6-746F-449C-BFCB-EA4C0C67F052}" presName="bracket" presStyleLbl="parChTrans1D1" presStyleIdx="1" presStyleCnt="2"/>
      <dgm:spPr/>
    </dgm:pt>
    <dgm:pt modelId="{04318628-984B-4B38-B24E-A434C5F32E78}" type="pres">
      <dgm:prSet presAssocID="{71E4D6D6-746F-449C-BFCB-EA4C0C67F052}" presName="spH" presStyleCnt="0"/>
      <dgm:spPr/>
    </dgm:pt>
    <dgm:pt modelId="{CBA2586F-9E3B-4C1E-A541-3D501947E089}" type="pres">
      <dgm:prSet presAssocID="{71E4D6D6-746F-449C-BFCB-EA4C0C67F052}" presName="desTx" presStyleLbl="node1" presStyleIdx="1" presStyleCnt="2" custScaleX="110181">
        <dgm:presLayoutVars>
          <dgm:bulletEnabled val="1"/>
        </dgm:presLayoutVars>
      </dgm:prSet>
      <dgm:spPr/>
    </dgm:pt>
  </dgm:ptLst>
  <dgm:cxnLst>
    <dgm:cxn modelId="{C9321C18-289B-4A88-B019-09D326B59939}" srcId="{8816FC96-8E65-480A-AC7C-B1E71DAB5181}" destId="{620423C6-B5AD-4A1F-86B6-6F0B14996F4E}" srcOrd="1" destOrd="0" parTransId="{FCCB75D8-676D-4A7B-87EA-1F8ECE6466B0}" sibTransId="{35FD5251-7912-4576-AAC2-0C575B1E0B98}"/>
    <dgm:cxn modelId="{1F37C81E-C337-4F26-8049-1F4AD9A2854A}" srcId="{8816FC96-8E65-480A-AC7C-B1E71DAB5181}" destId="{1B07F471-EAB8-4CF5-887E-4FC7F28828D9}" srcOrd="0" destOrd="0" parTransId="{CDDE66B7-5972-4A0E-8E87-F436824DC858}" sibTransId="{44165948-9186-4FBD-A2F3-D8383A83C9E8}"/>
    <dgm:cxn modelId="{AD770123-80DF-4398-9B18-A82BDE493ACE}" type="presOf" srcId="{37000DBE-B24E-4A93-9144-25DA04EE9033}" destId="{CBA2586F-9E3B-4C1E-A541-3D501947E089}" srcOrd="0" destOrd="0" presId="urn:diagrams.loki3.com/BracketList"/>
    <dgm:cxn modelId="{2E1B3D4A-339F-4CEF-AF5B-11435BF8FE91}" srcId="{71E4D6D6-746F-449C-BFCB-EA4C0C67F052}" destId="{21F7B1A9-0718-4DEC-A8FA-1D1840D501C8}" srcOrd="2" destOrd="0" parTransId="{DFE6E99D-9B40-4501-9377-178B77CC74E6}" sibTransId="{7EF24BA6-4ADC-4B15-A0A3-95567D681C8B}"/>
    <dgm:cxn modelId="{4D7C0E6B-0E89-41CA-B0ED-E5EDEDA52B0B}" type="presOf" srcId="{8816FC96-8E65-480A-AC7C-B1E71DAB5181}" destId="{D5E437A7-1FE5-457E-994E-DD3BA2AE9A60}" srcOrd="0" destOrd="0" presId="urn:diagrams.loki3.com/BracketList"/>
    <dgm:cxn modelId="{326C6A6D-2683-404C-8A68-8D5943C6E4C9}" type="presOf" srcId="{620423C6-B5AD-4A1F-86B6-6F0B14996F4E}" destId="{3615B266-EBFD-46FF-AEEF-821278C290EC}" srcOrd="0" destOrd="1" presId="urn:diagrams.loki3.com/BracketList"/>
    <dgm:cxn modelId="{5001C452-6B47-4A7D-BDBD-55F36E8585C0}" srcId="{3BB501F8-5464-4C15-B594-5F58F8D717A2}" destId="{8816FC96-8E65-480A-AC7C-B1E71DAB5181}" srcOrd="0" destOrd="0" parTransId="{08D54115-3A63-41EA-9B7F-775CF5382A50}" sibTransId="{E14FBAF1-5312-47B6-862E-E99F3232B304}"/>
    <dgm:cxn modelId="{2CCCD55A-4A58-483F-AC93-7C261F2037E7}" srcId="{3BB501F8-5464-4C15-B594-5F58F8D717A2}" destId="{71E4D6D6-746F-449C-BFCB-EA4C0C67F052}" srcOrd="1" destOrd="0" parTransId="{2B677207-734E-48EB-A307-F67111BFD340}" sibTransId="{D7EB6AFF-4E17-4DDE-A44B-D17135F445E6}"/>
    <dgm:cxn modelId="{016F4E7D-013B-46C4-9848-9EA73417D7C6}" type="presOf" srcId="{21F7B1A9-0718-4DEC-A8FA-1D1840D501C8}" destId="{CBA2586F-9E3B-4C1E-A541-3D501947E089}" srcOrd="0" destOrd="2" presId="urn:diagrams.loki3.com/BracketList"/>
    <dgm:cxn modelId="{6B659E80-193D-48F5-A60D-7A743C43EB00}" srcId="{71E4D6D6-746F-449C-BFCB-EA4C0C67F052}" destId="{D5715E7F-7652-4054-B0B1-3141D4CD44D7}" srcOrd="1" destOrd="0" parTransId="{1D8E7089-8ABC-4344-8C02-603582ABC914}" sibTransId="{1F399280-DB8E-4389-AAAA-87A772AF5CEC}"/>
    <dgm:cxn modelId="{A8FFB096-D8E5-4B26-A2CA-E1BC59502F46}" type="presOf" srcId="{1B07F471-EAB8-4CF5-887E-4FC7F28828D9}" destId="{3615B266-EBFD-46FF-AEEF-821278C290EC}" srcOrd="0" destOrd="0" presId="urn:diagrams.loki3.com/BracketList"/>
    <dgm:cxn modelId="{132F7BC2-E3C3-45C5-8FAC-B8FA64659911}" type="presOf" srcId="{D5715E7F-7652-4054-B0B1-3141D4CD44D7}" destId="{CBA2586F-9E3B-4C1E-A541-3D501947E089}" srcOrd="0" destOrd="1" presId="urn:diagrams.loki3.com/BracketList"/>
    <dgm:cxn modelId="{F341FCD2-A6DA-44ED-8E93-27BA50067854}" type="presOf" srcId="{3BB501F8-5464-4C15-B594-5F58F8D717A2}" destId="{6A8E6702-9A77-4B39-837C-BDCE5910060D}" srcOrd="0" destOrd="0" presId="urn:diagrams.loki3.com/BracketList"/>
    <dgm:cxn modelId="{E31396E8-B022-406E-AA36-92E9ADCFF44D}" type="presOf" srcId="{71E4D6D6-746F-449C-BFCB-EA4C0C67F052}" destId="{4CE67CA9-D2AB-46EF-97E2-94D198EE0040}" srcOrd="0" destOrd="0" presId="urn:diagrams.loki3.com/BracketList"/>
    <dgm:cxn modelId="{A09008F7-F743-4C7D-BD86-FCB2E6690329}" srcId="{71E4D6D6-746F-449C-BFCB-EA4C0C67F052}" destId="{37000DBE-B24E-4A93-9144-25DA04EE9033}" srcOrd="0" destOrd="0" parTransId="{8D0AD813-9BEE-4C19-9CE3-D467E50F7892}" sibTransId="{AD820634-92AB-465D-A6E4-36B0FFCC3F22}"/>
    <dgm:cxn modelId="{DEAF19E8-DD27-418B-8A8A-6B8A0E70CA6C}" type="presParOf" srcId="{6A8E6702-9A77-4B39-837C-BDCE5910060D}" destId="{77E12DC7-0B56-4AF5-9907-3896D6BC360C}" srcOrd="0" destOrd="0" presId="urn:diagrams.loki3.com/BracketList"/>
    <dgm:cxn modelId="{23575E8A-5F4C-4F5E-A7DD-B289C9098171}" type="presParOf" srcId="{77E12DC7-0B56-4AF5-9907-3896D6BC360C}" destId="{D5E437A7-1FE5-457E-994E-DD3BA2AE9A60}" srcOrd="0" destOrd="0" presId="urn:diagrams.loki3.com/BracketList"/>
    <dgm:cxn modelId="{1835D7EC-ADD0-48E5-A409-844E50641065}" type="presParOf" srcId="{77E12DC7-0B56-4AF5-9907-3896D6BC360C}" destId="{790F47FC-0E72-4577-9EA2-7E3200BB0D47}" srcOrd="1" destOrd="0" presId="urn:diagrams.loki3.com/BracketList"/>
    <dgm:cxn modelId="{8B85017F-C0F1-4F11-89DF-4A62CB8E2C87}" type="presParOf" srcId="{77E12DC7-0B56-4AF5-9907-3896D6BC360C}" destId="{73F43DE1-F600-4CB1-A991-506EEC51213B}" srcOrd="2" destOrd="0" presId="urn:diagrams.loki3.com/BracketList"/>
    <dgm:cxn modelId="{5F5F5421-9FE8-4001-86E3-66F1158947B7}" type="presParOf" srcId="{77E12DC7-0B56-4AF5-9907-3896D6BC360C}" destId="{3615B266-EBFD-46FF-AEEF-821278C290EC}" srcOrd="3" destOrd="0" presId="urn:diagrams.loki3.com/BracketList"/>
    <dgm:cxn modelId="{71ADF1CD-5353-46FF-857D-E5E83EDFFB98}" type="presParOf" srcId="{6A8E6702-9A77-4B39-837C-BDCE5910060D}" destId="{7CDD7B63-EBF1-4095-9A40-F3333A75570F}" srcOrd="1" destOrd="0" presId="urn:diagrams.loki3.com/BracketList"/>
    <dgm:cxn modelId="{3F1590A2-807B-48C8-9D2B-D5B925E65ABA}" type="presParOf" srcId="{6A8E6702-9A77-4B39-837C-BDCE5910060D}" destId="{8A92FDD0-B97A-4AB7-81D2-0568F33B2100}" srcOrd="2" destOrd="0" presId="urn:diagrams.loki3.com/BracketList"/>
    <dgm:cxn modelId="{FC12DE21-03A0-4745-B424-7778DB87B6BB}" type="presParOf" srcId="{8A92FDD0-B97A-4AB7-81D2-0568F33B2100}" destId="{4CE67CA9-D2AB-46EF-97E2-94D198EE0040}" srcOrd="0" destOrd="0" presId="urn:diagrams.loki3.com/BracketList"/>
    <dgm:cxn modelId="{D26D7194-3EFD-4212-BDD5-A45F200C44CE}" type="presParOf" srcId="{8A92FDD0-B97A-4AB7-81D2-0568F33B2100}" destId="{E86EA3E9-C473-42B9-BA39-6272BFE961A8}" srcOrd="1" destOrd="0" presId="urn:diagrams.loki3.com/BracketList"/>
    <dgm:cxn modelId="{0FEF423D-244B-46B5-B02C-D59C26FAB9F0}" type="presParOf" srcId="{8A92FDD0-B97A-4AB7-81D2-0568F33B2100}" destId="{04318628-984B-4B38-B24E-A434C5F32E78}" srcOrd="2" destOrd="0" presId="urn:diagrams.loki3.com/BracketList"/>
    <dgm:cxn modelId="{2658CE1C-8B68-46A6-B078-0B7BDE35F7CC}" type="presParOf" srcId="{8A92FDD0-B97A-4AB7-81D2-0568F33B2100}" destId="{CBA2586F-9E3B-4C1E-A541-3D501947E08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DFE7A3-5739-4FCD-AC79-57D494079A3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E8F3AC-2146-4A99-8A6E-D0088CFFA98B}">
      <dgm:prSet phldrT="[Text]"/>
      <dgm:spPr/>
      <dgm:t>
        <a:bodyPr/>
        <a:lstStyle/>
        <a:p>
          <a:r>
            <a:rPr lang="en-US" b="1" dirty="0"/>
            <a:t>Write </a:t>
          </a:r>
          <a:r>
            <a:rPr lang="en-US" b="1" dirty="0">
              <a:sym typeface="Wingdings" panose="05000000000000000000" pitchFamily="2" charset="2"/>
            </a:rPr>
            <a:t> Write </a:t>
          </a:r>
          <a:r>
            <a:rPr lang="en-US" dirty="0">
              <a:sym typeface="Wingdings" panose="05000000000000000000" pitchFamily="2" charset="2"/>
            </a:rPr>
            <a:t>order is global </a:t>
          </a:r>
          <a:endParaRPr lang="en-US" dirty="0"/>
        </a:p>
      </dgm:t>
    </dgm:pt>
    <dgm:pt modelId="{BB0AF400-DAA2-4E97-8E7B-7B063D5347F7}" type="parTrans" cxnId="{C7EAC8BB-DBA6-4610-A789-9BCC92346B93}">
      <dgm:prSet/>
      <dgm:spPr/>
      <dgm:t>
        <a:bodyPr/>
        <a:lstStyle/>
        <a:p>
          <a:endParaRPr lang="en-US"/>
        </a:p>
      </dgm:t>
    </dgm:pt>
    <dgm:pt modelId="{505D0DC6-565B-4392-B194-8F5D19C1ADC7}" type="sibTrans" cxnId="{C7EAC8BB-DBA6-4610-A789-9BCC92346B93}">
      <dgm:prSet/>
      <dgm:spPr/>
      <dgm:t>
        <a:bodyPr/>
        <a:lstStyle/>
        <a:p>
          <a:endParaRPr lang="en-US"/>
        </a:p>
      </dgm:t>
    </dgm:pt>
    <dgm:pt modelId="{15B339E2-94B2-4D14-A042-23F53DBDAC54}">
      <dgm:prSet phldrT="[Text]"/>
      <dgm:spPr/>
      <dgm:t>
        <a:bodyPr/>
        <a:lstStyle/>
        <a:p>
          <a:r>
            <a:rPr lang="en-US" b="1" dirty="0"/>
            <a:t>Read </a:t>
          </a:r>
          <a:r>
            <a:rPr lang="en-US" b="1" dirty="0">
              <a:sym typeface="Wingdings" panose="05000000000000000000" pitchFamily="2" charset="2"/>
            </a:rPr>
            <a:t> Write</a:t>
          </a:r>
          <a:r>
            <a:rPr lang="en-US" dirty="0">
              <a:sym typeface="Wingdings" panose="05000000000000000000" pitchFamily="2" charset="2"/>
            </a:rPr>
            <a:t> order is global</a:t>
          </a:r>
          <a:endParaRPr lang="en-US" dirty="0"/>
        </a:p>
      </dgm:t>
    </dgm:pt>
    <dgm:pt modelId="{A6852875-9057-4541-8684-13406E8DA404}" type="parTrans" cxnId="{88AEFE7D-DDF2-4B3B-9D0F-87B76E5E6F86}">
      <dgm:prSet/>
      <dgm:spPr/>
      <dgm:t>
        <a:bodyPr/>
        <a:lstStyle/>
        <a:p>
          <a:endParaRPr lang="en-US"/>
        </a:p>
      </dgm:t>
    </dgm:pt>
    <dgm:pt modelId="{5DD0ACD9-1837-49C0-A5DB-5D1DACB1BA97}" type="sibTrans" cxnId="{88AEFE7D-DDF2-4B3B-9D0F-87B76E5E6F86}">
      <dgm:prSet/>
      <dgm:spPr/>
      <dgm:t>
        <a:bodyPr/>
        <a:lstStyle/>
        <a:p>
          <a:endParaRPr lang="en-US"/>
        </a:p>
      </dgm:t>
    </dgm:pt>
    <dgm:pt modelId="{84F86EEB-739E-416D-9698-FAC0C90B44C3}">
      <dgm:prSet phldrT="[Text]"/>
      <dgm:spPr/>
      <dgm:t>
        <a:bodyPr/>
        <a:lstStyle/>
        <a:p>
          <a:r>
            <a:rPr lang="en-US" b="1" dirty="0"/>
            <a:t>Write </a:t>
          </a:r>
          <a:r>
            <a:rPr lang="en-US" b="1" dirty="0">
              <a:sym typeface="Wingdings" panose="05000000000000000000" pitchFamily="2" charset="2"/>
            </a:rPr>
            <a:t> Read </a:t>
          </a:r>
          <a:r>
            <a:rPr lang="en-US" dirty="0">
              <a:sym typeface="Wingdings" panose="05000000000000000000" pitchFamily="2" charset="2"/>
            </a:rPr>
            <a:t>order is global only for machines with atomic writes. </a:t>
          </a:r>
          <a:endParaRPr lang="en-US" dirty="0"/>
        </a:p>
      </dgm:t>
    </dgm:pt>
    <dgm:pt modelId="{8911DE7A-40A1-49B1-92FD-E7C5B4BC37EB}" type="parTrans" cxnId="{4CD47DB1-AE5F-4AD4-A967-986FE1442786}">
      <dgm:prSet/>
      <dgm:spPr/>
      <dgm:t>
        <a:bodyPr/>
        <a:lstStyle/>
        <a:p>
          <a:endParaRPr lang="en-US"/>
        </a:p>
      </dgm:t>
    </dgm:pt>
    <dgm:pt modelId="{1CBD861E-E357-4856-9EF9-1A0D80E217D2}" type="sibTrans" cxnId="{4CD47DB1-AE5F-4AD4-A967-986FE1442786}">
      <dgm:prSet/>
      <dgm:spPr/>
      <dgm:t>
        <a:bodyPr/>
        <a:lstStyle/>
        <a:p>
          <a:endParaRPr lang="en-US"/>
        </a:p>
      </dgm:t>
    </dgm:pt>
    <dgm:pt modelId="{5222D47C-C7E0-4473-8ECB-A15274DB59F5}" type="pres">
      <dgm:prSet presAssocID="{9FDFE7A3-5739-4FCD-AC79-57D494079A3E}" presName="Name0" presStyleCnt="0">
        <dgm:presLayoutVars>
          <dgm:chMax val="7"/>
          <dgm:chPref val="7"/>
          <dgm:dir/>
        </dgm:presLayoutVars>
      </dgm:prSet>
      <dgm:spPr/>
    </dgm:pt>
    <dgm:pt modelId="{615662FD-B8CD-42FA-A2EE-FA312201D38C}" type="pres">
      <dgm:prSet presAssocID="{9FDFE7A3-5739-4FCD-AC79-57D494079A3E}" presName="Name1" presStyleCnt="0"/>
      <dgm:spPr/>
    </dgm:pt>
    <dgm:pt modelId="{BB078194-0F45-41A5-83EB-8FF5D12EA919}" type="pres">
      <dgm:prSet presAssocID="{9FDFE7A3-5739-4FCD-AC79-57D494079A3E}" presName="cycle" presStyleCnt="0"/>
      <dgm:spPr/>
    </dgm:pt>
    <dgm:pt modelId="{5E54C83D-53C2-4E29-A7F6-75EA8B2B51E8}" type="pres">
      <dgm:prSet presAssocID="{9FDFE7A3-5739-4FCD-AC79-57D494079A3E}" presName="srcNode" presStyleLbl="node1" presStyleIdx="0" presStyleCnt="3"/>
      <dgm:spPr/>
    </dgm:pt>
    <dgm:pt modelId="{6D30973B-57A8-490B-885C-1193A39949F1}" type="pres">
      <dgm:prSet presAssocID="{9FDFE7A3-5739-4FCD-AC79-57D494079A3E}" presName="conn" presStyleLbl="parChTrans1D2" presStyleIdx="0" presStyleCnt="1"/>
      <dgm:spPr/>
    </dgm:pt>
    <dgm:pt modelId="{1D979647-1273-41D9-A08F-73D1959D0328}" type="pres">
      <dgm:prSet presAssocID="{9FDFE7A3-5739-4FCD-AC79-57D494079A3E}" presName="extraNode" presStyleLbl="node1" presStyleIdx="0" presStyleCnt="3"/>
      <dgm:spPr/>
    </dgm:pt>
    <dgm:pt modelId="{AC00C3DD-9513-4C8A-A5C9-4AD536246CCF}" type="pres">
      <dgm:prSet presAssocID="{9FDFE7A3-5739-4FCD-AC79-57D494079A3E}" presName="dstNode" presStyleLbl="node1" presStyleIdx="0" presStyleCnt="3"/>
      <dgm:spPr/>
    </dgm:pt>
    <dgm:pt modelId="{6E0DF6BB-96D4-42C9-AA36-C9054D2CC462}" type="pres">
      <dgm:prSet presAssocID="{A5E8F3AC-2146-4A99-8A6E-D0088CFFA98B}" presName="text_1" presStyleLbl="node1" presStyleIdx="0" presStyleCnt="3">
        <dgm:presLayoutVars>
          <dgm:bulletEnabled val="1"/>
        </dgm:presLayoutVars>
      </dgm:prSet>
      <dgm:spPr/>
    </dgm:pt>
    <dgm:pt modelId="{0738B0BE-BB51-48C8-BA9A-EABD5F000E95}" type="pres">
      <dgm:prSet presAssocID="{A5E8F3AC-2146-4A99-8A6E-D0088CFFA98B}" presName="accent_1" presStyleCnt="0"/>
      <dgm:spPr/>
    </dgm:pt>
    <dgm:pt modelId="{1C044AE3-DE62-4CB5-A0C4-2649B9033657}" type="pres">
      <dgm:prSet presAssocID="{A5E8F3AC-2146-4A99-8A6E-D0088CFFA98B}" presName="accentRepeatNode" presStyleLbl="solidFgAcc1" presStyleIdx="0" presStyleCnt="3"/>
      <dgm:spPr/>
    </dgm:pt>
    <dgm:pt modelId="{C1EC0753-1B93-40D1-BC95-AD6E5807130F}" type="pres">
      <dgm:prSet presAssocID="{15B339E2-94B2-4D14-A042-23F53DBDAC54}" presName="text_2" presStyleLbl="node1" presStyleIdx="1" presStyleCnt="3">
        <dgm:presLayoutVars>
          <dgm:bulletEnabled val="1"/>
        </dgm:presLayoutVars>
      </dgm:prSet>
      <dgm:spPr/>
    </dgm:pt>
    <dgm:pt modelId="{AE7A06A2-D563-4B86-9AE8-6B73EFBC4BEB}" type="pres">
      <dgm:prSet presAssocID="{15B339E2-94B2-4D14-A042-23F53DBDAC54}" presName="accent_2" presStyleCnt="0"/>
      <dgm:spPr/>
    </dgm:pt>
    <dgm:pt modelId="{C782E7A9-7363-4BAD-AF1A-FE687B8A98A7}" type="pres">
      <dgm:prSet presAssocID="{15B339E2-94B2-4D14-A042-23F53DBDAC54}" presName="accentRepeatNode" presStyleLbl="solidFgAcc1" presStyleIdx="1" presStyleCnt="3"/>
      <dgm:spPr/>
    </dgm:pt>
    <dgm:pt modelId="{F89D1D1A-24F1-4D06-AD79-02A8FA65D424}" type="pres">
      <dgm:prSet presAssocID="{84F86EEB-739E-416D-9698-FAC0C90B44C3}" presName="text_3" presStyleLbl="node1" presStyleIdx="2" presStyleCnt="3">
        <dgm:presLayoutVars>
          <dgm:bulletEnabled val="1"/>
        </dgm:presLayoutVars>
      </dgm:prSet>
      <dgm:spPr/>
    </dgm:pt>
    <dgm:pt modelId="{A29DD8AE-8B2E-43CF-962B-3D09457EA838}" type="pres">
      <dgm:prSet presAssocID="{84F86EEB-739E-416D-9698-FAC0C90B44C3}" presName="accent_3" presStyleCnt="0"/>
      <dgm:spPr/>
    </dgm:pt>
    <dgm:pt modelId="{5326CFE5-703B-4A3F-98C4-05628A7A88FE}" type="pres">
      <dgm:prSet presAssocID="{84F86EEB-739E-416D-9698-FAC0C90B44C3}" presName="accentRepeatNode" presStyleLbl="solidFgAcc1" presStyleIdx="2" presStyleCnt="3"/>
      <dgm:spPr/>
    </dgm:pt>
  </dgm:ptLst>
  <dgm:cxnLst>
    <dgm:cxn modelId="{FE46AA11-1CF4-45CA-BEFC-DA5D2E38E541}" type="presOf" srcId="{505D0DC6-565B-4392-B194-8F5D19C1ADC7}" destId="{6D30973B-57A8-490B-885C-1193A39949F1}" srcOrd="0" destOrd="0" presId="urn:microsoft.com/office/officeart/2008/layout/VerticalCurvedList"/>
    <dgm:cxn modelId="{81809D2A-AA26-47DE-A012-6214EB95AF17}" type="presOf" srcId="{9FDFE7A3-5739-4FCD-AC79-57D494079A3E}" destId="{5222D47C-C7E0-4473-8ECB-A15274DB59F5}" srcOrd="0" destOrd="0" presId="urn:microsoft.com/office/officeart/2008/layout/VerticalCurvedList"/>
    <dgm:cxn modelId="{88AEFE7D-DDF2-4B3B-9D0F-87B76E5E6F86}" srcId="{9FDFE7A3-5739-4FCD-AC79-57D494079A3E}" destId="{15B339E2-94B2-4D14-A042-23F53DBDAC54}" srcOrd="1" destOrd="0" parTransId="{A6852875-9057-4541-8684-13406E8DA404}" sibTransId="{5DD0ACD9-1837-49C0-A5DB-5D1DACB1BA97}"/>
    <dgm:cxn modelId="{4CD47DB1-AE5F-4AD4-A967-986FE1442786}" srcId="{9FDFE7A3-5739-4FCD-AC79-57D494079A3E}" destId="{84F86EEB-739E-416D-9698-FAC0C90B44C3}" srcOrd="2" destOrd="0" parTransId="{8911DE7A-40A1-49B1-92FD-E7C5B4BC37EB}" sibTransId="{1CBD861E-E357-4856-9EF9-1A0D80E217D2}"/>
    <dgm:cxn modelId="{C7EAC8BB-DBA6-4610-A789-9BCC92346B93}" srcId="{9FDFE7A3-5739-4FCD-AC79-57D494079A3E}" destId="{A5E8F3AC-2146-4A99-8A6E-D0088CFFA98B}" srcOrd="0" destOrd="0" parTransId="{BB0AF400-DAA2-4E97-8E7B-7B063D5347F7}" sibTransId="{505D0DC6-565B-4392-B194-8F5D19C1ADC7}"/>
    <dgm:cxn modelId="{B1D9B5E9-E9AF-4863-A615-D912BC82A389}" type="presOf" srcId="{A5E8F3AC-2146-4A99-8A6E-D0088CFFA98B}" destId="{6E0DF6BB-96D4-42C9-AA36-C9054D2CC462}" srcOrd="0" destOrd="0" presId="urn:microsoft.com/office/officeart/2008/layout/VerticalCurvedList"/>
    <dgm:cxn modelId="{9D53C4F2-03AE-4C57-816B-CB1085B48BF9}" type="presOf" srcId="{84F86EEB-739E-416D-9698-FAC0C90B44C3}" destId="{F89D1D1A-24F1-4D06-AD79-02A8FA65D424}" srcOrd="0" destOrd="0" presId="urn:microsoft.com/office/officeart/2008/layout/VerticalCurvedList"/>
    <dgm:cxn modelId="{DDB8DFFB-11F2-471F-A52E-FE27766E1DA7}" type="presOf" srcId="{15B339E2-94B2-4D14-A042-23F53DBDAC54}" destId="{C1EC0753-1B93-40D1-BC95-AD6E5807130F}" srcOrd="0" destOrd="0" presId="urn:microsoft.com/office/officeart/2008/layout/VerticalCurvedList"/>
    <dgm:cxn modelId="{A89C3C03-7D31-41D7-BD29-E387A3264BCF}" type="presParOf" srcId="{5222D47C-C7E0-4473-8ECB-A15274DB59F5}" destId="{615662FD-B8CD-42FA-A2EE-FA312201D38C}" srcOrd="0" destOrd="0" presId="urn:microsoft.com/office/officeart/2008/layout/VerticalCurvedList"/>
    <dgm:cxn modelId="{580B49A2-437D-4AEA-AD92-F8FA0FF5560C}" type="presParOf" srcId="{615662FD-B8CD-42FA-A2EE-FA312201D38C}" destId="{BB078194-0F45-41A5-83EB-8FF5D12EA919}" srcOrd="0" destOrd="0" presId="urn:microsoft.com/office/officeart/2008/layout/VerticalCurvedList"/>
    <dgm:cxn modelId="{0D660E74-8356-498F-9468-652ADB4213F8}" type="presParOf" srcId="{BB078194-0F45-41A5-83EB-8FF5D12EA919}" destId="{5E54C83D-53C2-4E29-A7F6-75EA8B2B51E8}" srcOrd="0" destOrd="0" presId="urn:microsoft.com/office/officeart/2008/layout/VerticalCurvedList"/>
    <dgm:cxn modelId="{E4F25339-3128-43EE-9962-7D060A35C897}" type="presParOf" srcId="{BB078194-0F45-41A5-83EB-8FF5D12EA919}" destId="{6D30973B-57A8-490B-885C-1193A39949F1}" srcOrd="1" destOrd="0" presId="urn:microsoft.com/office/officeart/2008/layout/VerticalCurvedList"/>
    <dgm:cxn modelId="{6D1D5842-A117-44BF-AC9A-540D855B44E4}" type="presParOf" srcId="{BB078194-0F45-41A5-83EB-8FF5D12EA919}" destId="{1D979647-1273-41D9-A08F-73D1959D0328}" srcOrd="2" destOrd="0" presId="urn:microsoft.com/office/officeart/2008/layout/VerticalCurvedList"/>
    <dgm:cxn modelId="{45D33B17-0EDD-4363-9EDF-611CB3E74E1F}" type="presParOf" srcId="{BB078194-0F45-41A5-83EB-8FF5D12EA919}" destId="{AC00C3DD-9513-4C8A-A5C9-4AD536246CCF}" srcOrd="3" destOrd="0" presId="urn:microsoft.com/office/officeart/2008/layout/VerticalCurvedList"/>
    <dgm:cxn modelId="{CA690486-6D9A-47D1-ADDC-FAE255F6FA85}" type="presParOf" srcId="{615662FD-B8CD-42FA-A2EE-FA312201D38C}" destId="{6E0DF6BB-96D4-42C9-AA36-C9054D2CC462}" srcOrd="1" destOrd="0" presId="urn:microsoft.com/office/officeart/2008/layout/VerticalCurvedList"/>
    <dgm:cxn modelId="{CF00C32B-656C-4559-8F97-AA95C017877F}" type="presParOf" srcId="{615662FD-B8CD-42FA-A2EE-FA312201D38C}" destId="{0738B0BE-BB51-48C8-BA9A-EABD5F000E95}" srcOrd="2" destOrd="0" presId="urn:microsoft.com/office/officeart/2008/layout/VerticalCurvedList"/>
    <dgm:cxn modelId="{809D6606-2E5F-432B-8F76-4262057EE11A}" type="presParOf" srcId="{0738B0BE-BB51-48C8-BA9A-EABD5F000E95}" destId="{1C044AE3-DE62-4CB5-A0C4-2649B9033657}" srcOrd="0" destOrd="0" presId="urn:microsoft.com/office/officeart/2008/layout/VerticalCurvedList"/>
    <dgm:cxn modelId="{29A235A6-B041-412A-BA37-DA01545D8AE6}" type="presParOf" srcId="{615662FD-B8CD-42FA-A2EE-FA312201D38C}" destId="{C1EC0753-1B93-40D1-BC95-AD6E5807130F}" srcOrd="3" destOrd="0" presId="urn:microsoft.com/office/officeart/2008/layout/VerticalCurvedList"/>
    <dgm:cxn modelId="{8129D1CA-6205-4AF5-BAD4-5BC12E124672}" type="presParOf" srcId="{615662FD-B8CD-42FA-A2EE-FA312201D38C}" destId="{AE7A06A2-D563-4B86-9AE8-6B73EFBC4BEB}" srcOrd="4" destOrd="0" presId="urn:microsoft.com/office/officeart/2008/layout/VerticalCurvedList"/>
    <dgm:cxn modelId="{574A34B8-6820-4D3B-8157-B737B59250E5}" type="presParOf" srcId="{AE7A06A2-D563-4B86-9AE8-6B73EFBC4BEB}" destId="{C782E7A9-7363-4BAD-AF1A-FE687B8A98A7}" srcOrd="0" destOrd="0" presId="urn:microsoft.com/office/officeart/2008/layout/VerticalCurvedList"/>
    <dgm:cxn modelId="{6482E8D0-DB99-42A5-8AF3-6882A18891A3}" type="presParOf" srcId="{615662FD-B8CD-42FA-A2EE-FA312201D38C}" destId="{F89D1D1A-24F1-4D06-AD79-02A8FA65D424}" srcOrd="5" destOrd="0" presId="urn:microsoft.com/office/officeart/2008/layout/VerticalCurvedList"/>
    <dgm:cxn modelId="{3B629857-8B31-42C8-9356-3D55C1C4C810}" type="presParOf" srcId="{615662FD-B8CD-42FA-A2EE-FA312201D38C}" destId="{A29DD8AE-8B2E-43CF-962B-3D09457EA838}" srcOrd="6" destOrd="0" presId="urn:microsoft.com/office/officeart/2008/layout/VerticalCurvedList"/>
    <dgm:cxn modelId="{2BB9DE85-041A-4D5D-BAD0-BC1077C3B6C5}" type="presParOf" srcId="{A29DD8AE-8B2E-43CF-962B-3D09457EA838}" destId="{5326CFE5-703B-4A3F-98C4-05628A7A88F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5A8D3A-E4C9-49EB-966F-6EFAF5B028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7E419B2-128A-4A30-B48A-07A6B05A59EC}">
      <dgm:prSet phldrT="[Text]"/>
      <dgm:spPr/>
      <dgm:t>
        <a:bodyPr/>
        <a:lstStyle/>
        <a:p>
          <a:r>
            <a:rPr lang="en-US" dirty="0"/>
            <a:t>po</a:t>
          </a:r>
          <a:endParaRPr lang="en-IN" dirty="0"/>
        </a:p>
      </dgm:t>
    </dgm:pt>
    <dgm:pt modelId="{7A43AE8F-B9B1-4E97-AE67-F39C003019B4}" type="parTrans" cxnId="{B550958E-784D-4634-ADFB-07C3DB57913F}">
      <dgm:prSet/>
      <dgm:spPr/>
      <dgm:t>
        <a:bodyPr/>
        <a:lstStyle/>
        <a:p>
          <a:endParaRPr lang="en-IN"/>
        </a:p>
      </dgm:t>
    </dgm:pt>
    <dgm:pt modelId="{794A66F8-1F29-49E6-91A0-CB1CB4F8AD99}" type="sibTrans" cxnId="{B550958E-784D-4634-ADFB-07C3DB57913F}">
      <dgm:prSet/>
      <dgm:spPr/>
      <dgm:t>
        <a:bodyPr/>
        <a:lstStyle/>
        <a:p>
          <a:endParaRPr lang="en-IN"/>
        </a:p>
      </dgm:t>
    </dgm:pt>
    <dgm:pt modelId="{3A91C909-6BF9-439C-AF0E-66C6BA36E6BD}">
      <dgm:prSet phldrT="[Text]"/>
      <dgm:spPr/>
      <dgm:t>
        <a:bodyPr/>
        <a:lstStyle/>
        <a:p>
          <a:r>
            <a:rPr lang="en-US" dirty="0"/>
            <a:t>program order edge (same or different addresses)</a:t>
          </a:r>
          <a:endParaRPr lang="en-IN" dirty="0"/>
        </a:p>
      </dgm:t>
    </dgm:pt>
    <dgm:pt modelId="{910042E6-7CE2-4642-8677-EEB76DFC6901}" type="parTrans" cxnId="{D0B08DC2-CB96-4793-BBF8-A828FCAF31EC}">
      <dgm:prSet/>
      <dgm:spPr/>
      <dgm:t>
        <a:bodyPr/>
        <a:lstStyle/>
        <a:p>
          <a:endParaRPr lang="en-IN"/>
        </a:p>
      </dgm:t>
    </dgm:pt>
    <dgm:pt modelId="{2E10D19E-B988-474D-BAE4-78E1B605581C}" type="sibTrans" cxnId="{D0B08DC2-CB96-4793-BBF8-A828FCAF31EC}">
      <dgm:prSet/>
      <dgm:spPr/>
      <dgm:t>
        <a:bodyPr/>
        <a:lstStyle/>
        <a:p>
          <a:endParaRPr lang="en-IN"/>
        </a:p>
      </dgm:t>
    </dgm:pt>
    <dgm:pt modelId="{ECB76168-4AAC-4FC6-ABD0-464A3AB6BB48}">
      <dgm:prSet phldrT="[Text]"/>
      <dgm:spPr/>
      <dgm:t>
        <a:bodyPr/>
        <a:lstStyle/>
        <a:p>
          <a:r>
            <a:rPr lang="en-US" dirty="0" err="1"/>
            <a:t>rf</a:t>
          </a:r>
          <a:endParaRPr lang="en-IN" dirty="0"/>
        </a:p>
      </dgm:t>
    </dgm:pt>
    <dgm:pt modelId="{1F429065-6DAC-408F-BE9F-CB46E9C7E258}" type="parTrans" cxnId="{6CA357D2-25E6-4779-AADB-4F8616E01E1B}">
      <dgm:prSet/>
      <dgm:spPr/>
      <dgm:t>
        <a:bodyPr/>
        <a:lstStyle/>
        <a:p>
          <a:endParaRPr lang="en-IN"/>
        </a:p>
      </dgm:t>
    </dgm:pt>
    <dgm:pt modelId="{7720D53C-013C-467B-AEBE-7082940C7E81}" type="sibTrans" cxnId="{6CA357D2-25E6-4779-AADB-4F8616E01E1B}">
      <dgm:prSet/>
      <dgm:spPr/>
      <dgm:t>
        <a:bodyPr/>
        <a:lstStyle/>
        <a:p>
          <a:endParaRPr lang="en-IN"/>
        </a:p>
      </dgm:t>
    </dgm:pt>
    <dgm:pt modelId="{89B45A4D-DEF1-4AE6-9455-599F44C54581}">
      <dgm:prSet phldrT="[Text]"/>
      <dgm:spPr/>
      <dgm:t>
        <a:bodyPr/>
        <a:lstStyle/>
        <a:p>
          <a:r>
            <a:rPr lang="en-US" dirty="0"/>
            <a:t>write </a:t>
          </a:r>
          <a:r>
            <a:rPr lang="en-US" dirty="0">
              <a:sym typeface="Wingdings" panose="05000000000000000000" pitchFamily="2" charset="2"/>
            </a:rPr>
            <a:t> read,</a:t>
          </a:r>
          <a:r>
            <a:rPr lang="en-US" dirty="0"/>
            <a:t> dependence (same address) </a:t>
          </a:r>
          <a:endParaRPr lang="en-IN" dirty="0"/>
        </a:p>
      </dgm:t>
    </dgm:pt>
    <dgm:pt modelId="{C7B26505-F2F7-4377-A9B2-0740C0B7BBAF}" type="parTrans" cxnId="{01180D55-E77D-4E1F-97E3-BA03F23664CB}">
      <dgm:prSet/>
      <dgm:spPr/>
      <dgm:t>
        <a:bodyPr/>
        <a:lstStyle/>
        <a:p>
          <a:endParaRPr lang="en-IN"/>
        </a:p>
      </dgm:t>
    </dgm:pt>
    <dgm:pt modelId="{C594151D-D58E-4908-AC6A-B9D49DB99390}" type="sibTrans" cxnId="{01180D55-E77D-4E1F-97E3-BA03F23664CB}">
      <dgm:prSet/>
      <dgm:spPr/>
      <dgm:t>
        <a:bodyPr/>
        <a:lstStyle/>
        <a:p>
          <a:endParaRPr lang="en-IN"/>
        </a:p>
      </dgm:t>
    </dgm:pt>
    <dgm:pt modelId="{2889BE92-A383-481B-99A4-84D855ECD57E}">
      <dgm:prSet phldrT="[Text]"/>
      <dgm:spPr/>
      <dgm:t>
        <a:bodyPr/>
        <a:lstStyle/>
        <a:p>
          <a:r>
            <a:rPr lang="en-US" dirty="0" err="1"/>
            <a:t>ws</a:t>
          </a:r>
          <a:endParaRPr lang="en-IN" dirty="0"/>
        </a:p>
      </dgm:t>
    </dgm:pt>
    <dgm:pt modelId="{FC09DF51-7EBC-4473-A230-EB1A64261C4A}" type="parTrans" cxnId="{B84D85FC-5982-40A2-845B-CA5CB40A0D69}">
      <dgm:prSet/>
      <dgm:spPr/>
      <dgm:t>
        <a:bodyPr/>
        <a:lstStyle/>
        <a:p>
          <a:endParaRPr lang="en-IN"/>
        </a:p>
      </dgm:t>
    </dgm:pt>
    <dgm:pt modelId="{752AA3C3-6685-4ED1-8C8A-A51A44CFCCFD}" type="sibTrans" cxnId="{B84D85FC-5982-40A2-845B-CA5CB40A0D69}">
      <dgm:prSet/>
      <dgm:spPr/>
      <dgm:t>
        <a:bodyPr/>
        <a:lstStyle/>
        <a:p>
          <a:endParaRPr lang="en-IN"/>
        </a:p>
      </dgm:t>
    </dgm:pt>
    <dgm:pt modelId="{9BD82C63-098D-4E06-B7C5-E38E55E2A82C}">
      <dgm:prSet phldrT="[Text]"/>
      <dgm:spPr/>
      <dgm:t>
        <a:bodyPr/>
        <a:lstStyle/>
        <a:p>
          <a:r>
            <a:rPr lang="en-US" dirty="0"/>
            <a:t>write </a:t>
          </a:r>
          <a:r>
            <a:rPr lang="en-US" dirty="0">
              <a:sym typeface="Wingdings" panose="05000000000000000000" pitchFamily="2" charset="2"/>
            </a:rPr>
            <a:t> write (same address) </a:t>
          </a:r>
          <a:endParaRPr lang="en-IN" dirty="0"/>
        </a:p>
      </dgm:t>
    </dgm:pt>
    <dgm:pt modelId="{9479D3B1-68D8-42A9-BCFA-27C2400057F5}" type="parTrans" cxnId="{11EF3066-CB2B-4352-B2BF-BB4E004D79FD}">
      <dgm:prSet/>
      <dgm:spPr/>
      <dgm:t>
        <a:bodyPr/>
        <a:lstStyle/>
        <a:p>
          <a:endParaRPr lang="en-IN"/>
        </a:p>
      </dgm:t>
    </dgm:pt>
    <dgm:pt modelId="{E6F45C00-D109-4D84-B23D-8777E284807E}" type="sibTrans" cxnId="{11EF3066-CB2B-4352-B2BF-BB4E004D79FD}">
      <dgm:prSet/>
      <dgm:spPr/>
      <dgm:t>
        <a:bodyPr/>
        <a:lstStyle/>
        <a:p>
          <a:endParaRPr lang="en-IN"/>
        </a:p>
      </dgm:t>
    </dgm:pt>
    <dgm:pt modelId="{66DF6400-76FE-49D5-A2BE-40C817167052}">
      <dgm:prSet phldrT="[Text]"/>
      <dgm:spPr/>
      <dgm:t>
        <a:bodyPr/>
        <a:lstStyle/>
        <a:p>
          <a:r>
            <a:rPr lang="en-US" dirty="0" err="1"/>
            <a:t>fr</a:t>
          </a:r>
          <a:endParaRPr lang="en-IN" dirty="0"/>
        </a:p>
      </dgm:t>
    </dgm:pt>
    <dgm:pt modelId="{CB5F3809-6079-47BD-B0DC-FBAD39CD4414}" type="parTrans" cxnId="{752B8759-CE24-4F87-9077-D9C413E41F99}">
      <dgm:prSet/>
      <dgm:spPr/>
      <dgm:t>
        <a:bodyPr/>
        <a:lstStyle/>
        <a:p>
          <a:endParaRPr lang="en-IN"/>
        </a:p>
      </dgm:t>
    </dgm:pt>
    <dgm:pt modelId="{6DB93AEB-B567-4515-9D37-D98AD0470A61}" type="sibTrans" cxnId="{752B8759-CE24-4F87-9077-D9C413E41F99}">
      <dgm:prSet/>
      <dgm:spPr/>
      <dgm:t>
        <a:bodyPr/>
        <a:lstStyle/>
        <a:p>
          <a:endParaRPr lang="en-IN"/>
        </a:p>
      </dgm:t>
    </dgm:pt>
    <dgm:pt modelId="{5C436DAD-2ACE-49C2-B2BA-F45DB9186A56}">
      <dgm:prSet phldrT="[Text]"/>
      <dgm:spPr/>
      <dgm:t>
        <a:bodyPr/>
        <a:lstStyle/>
        <a:p>
          <a:r>
            <a:rPr lang="en-US" dirty="0"/>
            <a:t>read </a:t>
          </a:r>
          <a:r>
            <a:rPr lang="en-US" dirty="0">
              <a:sym typeface="Wingdings" panose="05000000000000000000" pitchFamily="2" charset="2"/>
            </a:rPr>
            <a:t> write (same address) </a:t>
          </a:r>
          <a:endParaRPr lang="en-IN" dirty="0"/>
        </a:p>
      </dgm:t>
    </dgm:pt>
    <dgm:pt modelId="{631F1606-8EEA-4B4F-95E6-6C2D70E7B1CD}" type="parTrans" cxnId="{EA6AB5D4-5A92-4BE4-955B-896C1A3183AE}">
      <dgm:prSet/>
      <dgm:spPr/>
      <dgm:t>
        <a:bodyPr/>
        <a:lstStyle/>
        <a:p>
          <a:endParaRPr lang="en-IN"/>
        </a:p>
      </dgm:t>
    </dgm:pt>
    <dgm:pt modelId="{9ECDF382-0724-441C-BA70-C00D417F3949}" type="sibTrans" cxnId="{EA6AB5D4-5A92-4BE4-955B-896C1A3183AE}">
      <dgm:prSet/>
      <dgm:spPr/>
      <dgm:t>
        <a:bodyPr/>
        <a:lstStyle/>
        <a:p>
          <a:endParaRPr lang="en-IN"/>
        </a:p>
      </dgm:t>
    </dgm:pt>
    <dgm:pt modelId="{216EFE79-FDB5-41C5-9B24-D751AB309F06}">
      <dgm:prSet phldrT="[Text]"/>
      <dgm:spPr/>
      <dgm:t>
        <a:bodyPr/>
        <a:lstStyle/>
        <a:p>
          <a:r>
            <a:rPr lang="en-IN" dirty="0"/>
            <a:t>so</a:t>
          </a:r>
        </a:p>
      </dgm:t>
    </dgm:pt>
    <dgm:pt modelId="{98CC7592-4ED5-425F-9B1C-B9431DCB6947}" type="parTrans" cxnId="{D408C438-32AA-4D6D-BC24-9581EE07A97D}">
      <dgm:prSet/>
      <dgm:spPr/>
      <dgm:t>
        <a:bodyPr/>
        <a:lstStyle/>
        <a:p>
          <a:endParaRPr lang="en-US"/>
        </a:p>
      </dgm:t>
    </dgm:pt>
    <dgm:pt modelId="{664A0309-CE85-4551-B8D2-E741137F1466}" type="sibTrans" cxnId="{D408C438-32AA-4D6D-BC24-9581EE07A97D}">
      <dgm:prSet/>
      <dgm:spPr/>
      <dgm:t>
        <a:bodyPr/>
        <a:lstStyle/>
        <a:p>
          <a:endParaRPr lang="en-US"/>
        </a:p>
      </dgm:t>
    </dgm:pt>
    <dgm:pt modelId="{C881DE55-B026-4599-B599-E83FA7A474BE}">
      <dgm:prSet phldrT="[Text]"/>
      <dgm:spPr/>
      <dgm:t>
        <a:bodyPr/>
        <a:lstStyle/>
        <a:p>
          <a:r>
            <a:rPr lang="en-IN" dirty="0"/>
            <a:t>Synchronisation edge between synch operations. </a:t>
          </a:r>
        </a:p>
      </dgm:t>
    </dgm:pt>
    <dgm:pt modelId="{74ED8A17-8EF2-43E4-9045-F58464A8408B}" type="parTrans" cxnId="{E97D0432-5668-451B-B07F-63EC8F524049}">
      <dgm:prSet/>
      <dgm:spPr/>
      <dgm:t>
        <a:bodyPr/>
        <a:lstStyle/>
        <a:p>
          <a:endParaRPr lang="en-US"/>
        </a:p>
      </dgm:t>
    </dgm:pt>
    <dgm:pt modelId="{15A9780C-1B4E-43A8-9412-E46668D28C08}" type="sibTrans" cxnId="{E97D0432-5668-451B-B07F-63EC8F524049}">
      <dgm:prSet/>
      <dgm:spPr/>
      <dgm:t>
        <a:bodyPr/>
        <a:lstStyle/>
        <a:p>
          <a:endParaRPr lang="en-US"/>
        </a:p>
      </dgm:t>
    </dgm:pt>
    <dgm:pt modelId="{55B620D2-A275-435B-AB41-1E783A6C36F7}" type="pres">
      <dgm:prSet presAssocID="{0B5A8D3A-E4C9-49EB-966F-6EFAF5B028D7}" presName="Name0" presStyleCnt="0">
        <dgm:presLayoutVars>
          <dgm:dir/>
          <dgm:animLvl val="lvl"/>
          <dgm:resizeHandles val="exact"/>
        </dgm:presLayoutVars>
      </dgm:prSet>
      <dgm:spPr/>
    </dgm:pt>
    <dgm:pt modelId="{83B5AD11-B40D-4161-832A-3B7164686227}" type="pres">
      <dgm:prSet presAssocID="{27E419B2-128A-4A30-B48A-07A6B05A59EC}" presName="linNode" presStyleCnt="0"/>
      <dgm:spPr/>
    </dgm:pt>
    <dgm:pt modelId="{F7A06B04-59B6-4CA1-B92E-9F23E916460B}" type="pres">
      <dgm:prSet presAssocID="{27E419B2-128A-4A30-B48A-07A6B05A59E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D02BDEF-3195-48B1-B316-B67BED72CDE6}" type="pres">
      <dgm:prSet presAssocID="{27E419B2-128A-4A30-B48A-07A6B05A59EC}" presName="descendantText" presStyleLbl="alignAccFollowNode1" presStyleIdx="0" presStyleCnt="5">
        <dgm:presLayoutVars>
          <dgm:bulletEnabled val="1"/>
        </dgm:presLayoutVars>
      </dgm:prSet>
      <dgm:spPr/>
    </dgm:pt>
    <dgm:pt modelId="{A82313BC-6EC6-4496-BE18-942BEF401CEB}" type="pres">
      <dgm:prSet presAssocID="{794A66F8-1F29-49E6-91A0-CB1CB4F8AD99}" presName="sp" presStyleCnt="0"/>
      <dgm:spPr/>
    </dgm:pt>
    <dgm:pt modelId="{FDFAD954-4846-42D1-BA9D-B631C3BB444A}" type="pres">
      <dgm:prSet presAssocID="{ECB76168-4AAC-4FC6-ABD0-464A3AB6BB48}" presName="linNode" presStyleCnt="0"/>
      <dgm:spPr/>
    </dgm:pt>
    <dgm:pt modelId="{8E4B1DEB-8840-4AF5-B88A-CA823D105B73}" type="pres">
      <dgm:prSet presAssocID="{ECB76168-4AAC-4FC6-ABD0-464A3AB6BB4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53CC0A3-225B-4E4B-853E-B549F4CA0601}" type="pres">
      <dgm:prSet presAssocID="{ECB76168-4AAC-4FC6-ABD0-464A3AB6BB48}" presName="descendantText" presStyleLbl="alignAccFollowNode1" presStyleIdx="1" presStyleCnt="5">
        <dgm:presLayoutVars>
          <dgm:bulletEnabled val="1"/>
        </dgm:presLayoutVars>
      </dgm:prSet>
      <dgm:spPr/>
    </dgm:pt>
    <dgm:pt modelId="{9916F2B2-2FE7-452B-A207-A51E2A34C712}" type="pres">
      <dgm:prSet presAssocID="{7720D53C-013C-467B-AEBE-7082940C7E81}" presName="sp" presStyleCnt="0"/>
      <dgm:spPr/>
    </dgm:pt>
    <dgm:pt modelId="{3FEB5EE0-E15E-4B82-8700-09777A05B3E1}" type="pres">
      <dgm:prSet presAssocID="{2889BE92-A383-481B-99A4-84D855ECD57E}" presName="linNode" presStyleCnt="0"/>
      <dgm:spPr/>
    </dgm:pt>
    <dgm:pt modelId="{88EA3256-F274-4E61-8A5A-5450FF9D9DB2}" type="pres">
      <dgm:prSet presAssocID="{2889BE92-A383-481B-99A4-84D855ECD57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B5425F2-DE23-4105-BE07-B40E04FA97AE}" type="pres">
      <dgm:prSet presAssocID="{2889BE92-A383-481B-99A4-84D855ECD57E}" presName="descendantText" presStyleLbl="alignAccFollowNode1" presStyleIdx="2" presStyleCnt="5">
        <dgm:presLayoutVars>
          <dgm:bulletEnabled val="1"/>
        </dgm:presLayoutVars>
      </dgm:prSet>
      <dgm:spPr/>
    </dgm:pt>
    <dgm:pt modelId="{0C7D82CD-1ABA-4284-9AFE-6D3D645A4C27}" type="pres">
      <dgm:prSet presAssocID="{752AA3C3-6685-4ED1-8C8A-A51A44CFCCFD}" presName="sp" presStyleCnt="0"/>
      <dgm:spPr/>
    </dgm:pt>
    <dgm:pt modelId="{3BCB6EC5-0BF8-4CEA-947A-4C17D81E29B1}" type="pres">
      <dgm:prSet presAssocID="{66DF6400-76FE-49D5-A2BE-40C817167052}" presName="linNode" presStyleCnt="0"/>
      <dgm:spPr/>
    </dgm:pt>
    <dgm:pt modelId="{6305693C-3268-4A51-92BA-ADC71DA2B551}" type="pres">
      <dgm:prSet presAssocID="{66DF6400-76FE-49D5-A2BE-40C81716705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12E56E7-544E-4098-9437-B10702CEE7BA}" type="pres">
      <dgm:prSet presAssocID="{66DF6400-76FE-49D5-A2BE-40C817167052}" presName="descendantText" presStyleLbl="alignAccFollowNode1" presStyleIdx="3" presStyleCnt="5">
        <dgm:presLayoutVars>
          <dgm:bulletEnabled val="1"/>
        </dgm:presLayoutVars>
      </dgm:prSet>
      <dgm:spPr/>
    </dgm:pt>
    <dgm:pt modelId="{D4C56578-5943-4CEE-AFB6-1A1885C07583}" type="pres">
      <dgm:prSet presAssocID="{6DB93AEB-B567-4515-9D37-D98AD0470A61}" presName="sp" presStyleCnt="0"/>
      <dgm:spPr/>
    </dgm:pt>
    <dgm:pt modelId="{4640A85A-A06A-4197-A68E-6F1713FDF82E}" type="pres">
      <dgm:prSet presAssocID="{216EFE79-FDB5-41C5-9B24-D751AB309F06}" presName="linNode" presStyleCnt="0"/>
      <dgm:spPr/>
    </dgm:pt>
    <dgm:pt modelId="{074F8C9B-1E89-41FB-81FF-D25EC004DBB2}" type="pres">
      <dgm:prSet presAssocID="{216EFE79-FDB5-41C5-9B24-D751AB309F0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E7C9553-D27B-4FCA-BC52-90954A852447}" type="pres">
      <dgm:prSet presAssocID="{216EFE79-FDB5-41C5-9B24-D751AB309F0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4DA5A528-65C5-4275-98E1-6DB123B19C8C}" type="presOf" srcId="{0B5A8D3A-E4C9-49EB-966F-6EFAF5B028D7}" destId="{55B620D2-A275-435B-AB41-1E783A6C36F7}" srcOrd="0" destOrd="0" presId="urn:microsoft.com/office/officeart/2005/8/layout/vList5"/>
    <dgm:cxn modelId="{912CDF28-15B5-4031-A200-57A1B3CEDBB3}" type="presOf" srcId="{9BD82C63-098D-4E06-B7C5-E38E55E2A82C}" destId="{5B5425F2-DE23-4105-BE07-B40E04FA97AE}" srcOrd="0" destOrd="0" presId="urn:microsoft.com/office/officeart/2005/8/layout/vList5"/>
    <dgm:cxn modelId="{E97D0432-5668-451B-B07F-63EC8F524049}" srcId="{216EFE79-FDB5-41C5-9B24-D751AB309F06}" destId="{C881DE55-B026-4599-B599-E83FA7A474BE}" srcOrd="0" destOrd="0" parTransId="{74ED8A17-8EF2-43E4-9045-F58464A8408B}" sibTransId="{15A9780C-1B4E-43A8-9412-E46668D28C08}"/>
    <dgm:cxn modelId="{D408C438-32AA-4D6D-BC24-9581EE07A97D}" srcId="{0B5A8D3A-E4C9-49EB-966F-6EFAF5B028D7}" destId="{216EFE79-FDB5-41C5-9B24-D751AB309F06}" srcOrd="4" destOrd="0" parTransId="{98CC7592-4ED5-425F-9B1C-B9431DCB6947}" sibTransId="{664A0309-CE85-4551-B8D2-E741137F1466}"/>
    <dgm:cxn modelId="{9399B640-21DC-4EA5-8791-B655ED6EDC8B}" type="presOf" srcId="{89B45A4D-DEF1-4AE6-9455-599F44C54581}" destId="{C53CC0A3-225B-4E4B-853E-B549F4CA0601}" srcOrd="0" destOrd="0" presId="urn:microsoft.com/office/officeart/2005/8/layout/vList5"/>
    <dgm:cxn modelId="{11EF3066-CB2B-4352-B2BF-BB4E004D79FD}" srcId="{2889BE92-A383-481B-99A4-84D855ECD57E}" destId="{9BD82C63-098D-4E06-B7C5-E38E55E2A82C}" srcOrd="0" destOrd="0" parTransId="{9479D3B1-68D8-42A9-BCFA-27C2400057F5}" sibTransId="{E6F45C00-D109-4D84-B23D-8777E284807E}"/>
    <dgm:cxn modelId="{15C21254-569B-4A21-815B-D1FE4EF3CE71}" type="presOf" srcId="{C881DE55-B026-4599-B599-E83FA7A474BE}" destId="{CE7C9553-D27B-4FCA-BC52-90954A852447}" srcOrd="0" destOrd="0" presId="urn:microsoft.com/office/officeart/2005/8/layout/vList5"/>
    <dgm:cxn modelId="{01180D55-E77D-4E1F-97E3-BA03F23664CB}" srcId="{ECB76168-4AAC-4FC6-ABD0-464A3AB6BB48}" destId="{89B45A4D-DEF1-4AE6-9455-599F44C54581}" srcOrd="0" destOrd="0" parTransId="{C7B26505-F2F7-4377-A9B2-0740C0B7BBAF}" sibTransId="{C594151D-D58E-4908-AC6A-B9D49DB99390}"/>
    <dgm:cxn modelId="{71409477-97E0-4141-9453-6764B138714A}" type="presOf" srcId="{5C436DAD-2ACE-49C2-B2BA-F45DB9186A56}" destId="{B12E56E7-544E-4098-9437-B10702CEE7BA}" srcOrd="0" destOrd="0" presId="urn:microsoft.com/office/officeart/2005/8/layout/vList5"/>
    <dgm:cxn modelId="{752B8759-CE24-4F87-9077-D9C413E41F99}" srcId="{0B5A8D3A-E4C9-49EB-966F-6EFAF5B028D7}" destId="{66DF6400-76FE-49D5-A2BE-40C817167052}" srcOrd="3" destOrd="0" parTransId="{CB5F3809-6079-47BD-B0DC-FBAD39CD4414}" sibTransId="{6DB93AEB-B567-4515-9D37-D98AD0470A61}"/>
    <dgm:cxn modelId="{20F0405A-1128-4D74-9AB2-D00E11A8BDBC}" type="presOf" srcId="{3A91C909-6BF9-439C-AF0E-66C6BA36E6BD}" destId="{7D02BDEF-3195-48B1-B316-B67BED72CDE6}" srcOrd="0" destOrd="0" presId="urn:microsoft.com/office/officeart/2005/8/layout/vList5"/>
    <dgm:cxn modelId="{09FBEC84-D11A-4995-A654-EFCE1132ECFC}" type="presOf" srcId="{2889BE92-A383-481B-99A4-84D855ECD57E}" destId="{88EA3256-F274-4E61-8A5A-5450FF9D9DB2}" srcOrd="0" destOrd="0" presId="urn:microsoft.com/office/officeart/2005/8/layout/vList5"/>
    <dgm:cxn modelId="{B550958E-784D-4634-ADFB-07C3DB57913F}" srcId="{0B5A8D3A-E4C9-49EB-966F-6EFAF5B028D7}" destId="{27E419B2-128A-4A30-B48A-07A6B05A59EC}" srcOrd="0" destOrd="0" parTransId="{7A43AE8F-B9B1-4E97-AE67-F39C003019B4}" sibTransId="{794A66F8-1F29-49E6-91A0-CB1CB4F8AD99}"/>
    <dgm:cxn modelId="{4EB04397-E381-4775-BA70-B6A6F4953F0E}" type="presOf" srcId="{66DF6400-76FE-49D5-A2BE-40C817167052}" destId="{6305693C-3268-4A51-92BA-ADC71DA2B551}" srcOrd="0" destOrd="0" presId="urn:microsoft.com/office/officeart/2005/8/layout/vList5"/>
    <dgm:cxn modelId="{6E134EA6-70B1-4575-AF45-78298D6BF344}" type="presOf" srcId="{216EFE79-FDB5-41C5-9B24-D751AB309F06}" destId="{074F8C9B-1E89-41FB-81FF-D25EC004DBB2}" srcOrd="0" destOrd="0" presId="urn:microsoft.com/office/officeart/2005/8/layout/vList5"/>
    <dgm:cxn modelId="{D0B08DC2-CB96-4793-BBF8-A828FCAF31EC}" srcId="{27E419B2-128A-4A30-B48A-07A6B05A59EC}" destId="{3A91C909-6BF9-439C-AF0E-66C6BA36E6BD}" srcOrd="0" destOrd="0" parTransId="{910042E6-7CE2-4642-8677-EEB76DFC6901}" sibTransId="{2E10D19E-B988-474D-BAE4-78E1B605581C}"/>
    <dgm:cxn modelId="{D6377BCF-27C8-4676-9EE6-E2DFB06B800A}" type="presOf" srcId="{27E419B2-128A-4A30-B48A-07A6B05A59EC}" destId="{F7A06B04-59B6-4CA1-B92E-9F23E916460B}" srcOrd="0" destOrd="0" presId="urn:microsoft.com/office/officeart/2005/8/layout/vList5"/>
    <dgm:cxn modelId="{6CA357D2-25E6-4779-AADB-4F8616E01E1B}" srcId="{0B5A8D3A-E4C9-49EB-966F-6EFAF5B028D7}" destId="{ECB76168-4AAC-4FC6-ABD0-464A3AB6BB48}" srcOrd="1" destOrd="0" parTransId="{1F429065-6DAC-408F-BE9F-CB46E9C7E258}" sibTransId="{7720D53C-013C-467B-AEBE-7082940C7E81}"/>
    <dgm:cxn modelId="{EA6AB5D4-5A92-4BE4-955B-896C1A3183AE}" srcId="{66DF6400-76FE-49D5-A2BE-40C817167052}" destId="{5C436DAD-2ACE-49C2-B2BA-F45DB9186A56}" srcOrd="0" destOrd="0" parTransId="{631F1606-8EEA-4B4F-95E6-6C2D70E7B1CD}" sibTransId="{9ECDF382-0724-441C-BA70-C00D417F3949}"/>
    <dgm:cxn modelId="{ED6EA0EE-C9FF-4325-95E3-E175CC0884B6}" type="presOf" srcId="{ECB76168-4AAC-4FC6-ABD0-464A3AB6BB48}" destId="{8E4B1DEB-8840-4AF5-B88A-CA823D105B73}" srcOrd="0" destOrd="0" presId="urn:microsoft.com/office/officeart/2005/8/layout/vList5"/>
    <dgm:cxn modelId="{B84D85FC-5982-40A2-845B-CA5CB40A0D69}" srcId="{0B5A8D3A-E4C9-49EB-966F-6EFAF5B028D7}" destId="{2889BE92-A383-481B-99A4-84D855ECD57E}" srcOrd="2" destOrd="0" parTransId="{FC09DF51-7EBC-4473-A230-EB1A64261C4A}" sibTransId="{752AA3C3-6685-4ED1-8C8A-A51A44CFCCFD}"/>
    <dgm:cxn modelId="{9FCEB4DC-F763-40AD-B292-DB9B9AA14F2C}" type="presParOf" srcId="{55B620D2-A275-435B-AB41-1E783A6C36F7}" destId="{83B5AD11-B40D-4161-832A-3B7164686227}" srcOrd="0" destOrd="0" presId="urn:microsoft.com/office/officeart/2005/8/layout/vList5"/>
    <dgm:cxn modelId="{AF50A55A-6A3C-43C9-9869-0046C1F4A72A}" type="presParOf" srcId="{83B5AD11-B40D-4161-832A-3B7164686227}" destId="{F7A06B04-59B6-4CA1-B92E-9F23E916460B}" srcOrd="0" destOrd="0" presId="urn:microsoft.com/office/officeart/2005/8/layout/vList5"/>
    <dgm:cxn modelId="{684D93D8-A944-4AFC-98BC-6626C339D7EC}" type="presParOf" srcId="{83B5AD11-B40D-4161-832A-3B7164686227}" destId="{7D02BDEF-3195-48B1-B316-B67BED72CDE6}" srcOrd="1" destOrd="0" presId="urn:microsoft.com/office/officeart/2005/8/layout/vList5"/>
    <dgm:cxn modelId="{264BDFE9-EA6E-4EBF-99D2-394AE02480A4}" type="presParOf" srcId="{55B620D2-A275-435B-AB41-1E783A6C36F7}" destId="{A82313BC-6EC6-4496-BE18-942BEF401CEB}" srcOrd="1" destOrd="0" presId="urn:microsoft.com/office/officeart/2005/8/layout/vList5"/>
    <dgm:cxn modelId="{33B2A674-6E1E-4704-A346-612F0140F4A2}" type="presParOf" srcId="{55B620D2-A275-435B-AB41-1E783A6C36F7}" destId="{FDFAD954-4846-42D1-BA9D-B631C3BB444A}" srcOrd="2" destOrd="0" presId="urn:microsoft.com/office/officeart/2005/8/layout/vList5"/>
    <dgm:cxn modelId="{3C0031AB-4B61-4B0C-8275-663BBB60EE1E}" type="presParOf" srcId="{FDFAD954-4846-42D1-BA9D-B631C3BB444A}" destId="{8E4B1DEB-8840-4AF5-B88A-CA823D105B73}" srcOrd="0" destOrd="0" presId="urn:microsoft.com/office/officeart/2005/8/layout/vList5"/>
    <dgm:cxn modelId="{49410EAC-1297-449F-86CB-D8780B0BA86D}" type="presParOf" srcId="{FDFAD954-4846-42D1-BA9D-B631C3BB444A}" destId="{C53CC0A3-225B-4E4B-853E-B549F4CA0601}" srcOrd="1" destOrd="0" presId="urn:microsoft.com/office/officeart/2005/8/layout/vList5"/>
    <dgm:cxn modelId="{2632A6C2-788A-4057-A31B-0D9A3E2D2174}" type="presParOf" srcId="{55B620D2-A275-435B-AB41-1E783A6C36F7}" destId="{9916F2B2-2FE7-452B-A207-A51E2A34C712}" srcOrd="3" destOrd="0" presId="urn:microsoft.com/office/officeart/2005/8/layout/vList5"/>
    <dgm:cxn modelId="{2A938F52-88AF-47B3-9518-DAC5CE09203C}" type="presParOf" srcId="{55B620D2-A275-435B-AB41-1E783A6C36F7}" destId="{3FEB5EE0-E15E-4B82-8700-09777A05B3E1}" srcOrd="4" destOrd="0" presId="urn:microsoft.com/office/officeart/2005/8/layout/vList5"/>
    <dgm:cxn modelId="{B9EE069E-758E-4630-9C76-F936E3B352DC}" type="presParOf" srcId="{3FEB5EE0-E15E-4B82-8700-09777A05B3E1}" destId="{88EA3256-F274-4E61-8A5A-5450FF9D9DB2}" srcOrd="0" destOrd="0" presId="urn:microsoft.com/office/officeart/2005/8/layout/vList5"/>
    <dgm:cxn modelId="{D16B1CF6-C83D-469D-9AE5-F07F6825A608}" type="presParOf" srcId="{3FEB5EE0-E15E-4B82-8700-09777A05B3E1}" destId="{5B5425F2-DE23-4105-BE07-B40E04FA97AE}" srcOrd="1" destOrd="0" presId="urn:microsoft.com/office/officeart/2005/8/layout/vList5"/>
    <dgm:cxn modelId="{2FB48EC7-CCA2-4243-BFCA-C83C277A5164}" type="presParOf" srcId="{55B620D2-A275-435B-AB41-1E783A6C36F7}" destId="{0C7D82CD-1ABA-4284-9AFE-6D3D645A4C27}" srcOrd="5" destOrd="0" presId="urn:microsoft.com/office/officeart/2005/8/layout/vList5"/>
    <dgm:cxn modelId="{2AA7B6CD-32DB-45C2-8BA4-9C34ACBD2F1C}" type="presParOf" srcId="{55B620D2-A275-435B-AB41-1E783A6C36F7}" destId="{3BCB6EC5-0BF8-4CEA-947A-4C17D81E29B1}" srcOrd="6" destOrd="0" presId="urn:microsoft.com/office/officeart/2005/8/layout/vList5"/>
    <dgm:cxn modelId="{53F417CC-23CE-4214-9A18-C7A26B41F815}" type="presParOf" srcId="{3BCB6EC5-0BF8-4CEA-947A-4C17D81E29B1}" destId="{6305693C-3268-4A51-92BA-ADC71DA2B551}" srcOrd="0" destOrd="0" presId="urn:microsoft.com/office/officeart/2005/8/layout/vList5"/>
    <dgm:cxn modelId="{9E985C8A-0727-44CC-BAB3-F3655F98BB0E}" type="presParOf" srcId="{3BCB6EC5-0BF8-4CEA-947A-4C17D81E29B1}" destId="{B12E56E7-544E-4098-9437-B10702CEE7BA}" srcOrd="1" destOrd="0" presId="urn:microsoft.com/office/officeart/2005/8/layout/vList5"/>
    <dgm:cxn modelId="{B16CFA0A-C672-4AFC-B63D-7ACC72054E33}" type="presParOf" srcId="{55B620D2-A275-435B-AB41-1E783A6C36F7}" destId="{D4C56578-5943-4CEE-AFB6-1A1885C07583}" srcOrd="7" destOrd="0" presId="urn:microsoft.com/office/officeart/2005/8/layout/vList5"/>
    <dgm:cxn modelId="{427806EB-E1B8-41DF-9901-3B340F5E8B9D}" type="presParOf" srcId="{55B620D2-A275-435B-AB41-1E783A6C36F7}" destId="{4640A85A-A06A-4197-A68E-6F1713FDF82E}" srcOrd="8" destOrd="0" presId="urn:microsoft.com/office/officeart/2005/8/layout/vList5"/>
    <dgm:cxn modelId="{3EB79565-68CB-4A4A-86DF-251F66A5A839}" type="presParOf" srcId="{4640A85A-A06A-4197-A68E-6F1713FDF82E}" destId="{074F8C9B-1E89-41FB-81FF-D25EC004DBB2}" srcOrd="0" destOrd="0" presId="urn:microsoft.com/office/officeart/2005/8/layout/vList5"/>
    <dgm:cxn modelId="{4E4E860E-1DFB-4162-8EFC-A7F2D276C5D2}" type="presParOf" srcId="{4640A85A-A06A-4197-A68E-6F1713FDF82E}" destId="{CE7C9553-D27B-4FCA-BC52-90954A8524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B4920F-C07A-4C85-B280-2864263AB0B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274216-A3D0-45A3-A9F6-838C09796D3F}">
      <dgm:prSet phldrT="[Text]"/>
      <dgm:spPr/>
      <dgm:t>
        <a:bodyPr/>
        <a:lstStyle/>
        <a:p>
          <a:r>
            <a:rPr lang="en-US" i="1" dirty="0" err="1">
              <a:solidFill>
                <a:schemeClr val="tx1"/>
              </a:solidFill>
            </a:rPr>
            <a:t>ws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i="1" dirty="0" err="1">
              <a:solidFill>
                <a:schemeClr val="tx1"/>
              </a:solidFill>
            </a:rPr>
            <a:t>fr</a:t>
          </a:r>
          <a:r>
            <a:rPr lang="en-US" dirty="0">
              <a:solidFill>
                <a:schemeClr val="tx1"/>
              </a:solidFill>
            </a:rPr>
            <a:t>, and </a:t>
          </a:r>
          <a:r>
            <a:rPr lang="en-US" i="1" dirty="0">
              <a:solidFill>
                <a:schemeClr val="tx1"/>
              </a:solidFill>
            </a:rPr>
            <a:t>so</a:t>
          </a:r>
          <a:r>
            <a:rPr lang="en-US" dirty="0">
              <a:solidFill>
                <a:schemeClr val="tx1"/>
              </a:solidFill>
            </a:rPr>
            <a:t> are always global</a:t>
          </a:r>
        </a:p>
      </dgm:t>
    </dgm:pt>
    <dgm:pt modelId="{B015D844-73EC-40F3-A061-AAAF65D9622B}" type="parTrans" cxnId="{8AB1FF09-00AE-403B-B8C8-B289CAF56067}">
      <dgm:prSet/>
      <dgm:spPr/>
      <dgm:t>
        <a:bodyPr/>
        <a:lstStyle/>
        <a:p>
          <a:endParaRPr lang="en-US"/>
        </a:p>
      </dgm:t>
    </dgm:pt>
    <dgm:pt modelId="{FF8C11CC-11C5-4AFA-9BD2-9E352B3672EE}" type="sibTrans" cxnId="{8AB1FF09-00AE-403B-B8C8-B289CAF5606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1210A27-986A-4B27-886C-CA5532A8D310}">
          <dgm:prSet phldrT="[Text]"/>
          <dgm:spPr/>
          <dgm:t>
            <a:bodyPr/>
            <a:lstStyle/>
            <a:p>
              <a:r>
                <a:rPr lang="en-US" dirty="0"/>
                <a:t> Let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𝑔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𝑝𝑜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 ⊆</m:t>
                  </m:r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𝑝𝑜</m:t>
                  </m:r>
                </m:oMath>
              </a14:m>
              <a:r>
                <a:rPr lang="en-US" dirty="0"/>
                <a:t> be global</a:t>
              </a:r>
            </a:p>
          </dgm:t>
        </dgm:pt>
      </mc:Choice>
      <mc:Fallback xmlns="">
        <dgm:pt modelId="{E1210A27-986A-4B27-886C-CA5532A8D310}">
          <dgm:prSet phldrT="[Text]"/>
          <dgm:spPr/>
          <dgm:t>
            <a:bodyPr/>
            <a:lstStyle/>
            <a:p>
              <a:r>
                <a:rPr lang="en-US" dirty="0"/>
                <a:t> Let </a:t>
              </a:r>
              <a:r>
                <a:rPr lang="en-IN" b="0" i="0">
                  <a:latin typeface="Cambria Math" panose="02040503050406030204" pitchFamily="18" charset="0"/>
                </a:rPr>
                <a:t>𝑔</a:t>
              </a:r>
              <a:r>
                <a:rPr lang="en-US" b="0" i="0">
                  <a:latin typeface="Cambria Math" panose="02040503050406030204" pitchFamily="18" charset="0"/>
                </a:rPr>
                <a:t>𝑝𝑜 ⊆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𝑝𝑜</a:t>
              </a:r>
              <a:r>
                <a:rPr lang="en-US" dirty="0"/>
                <a:t> be global</a:t>
              </a:r>
            </a:p>
          </dgm:t>
        </dgm:pt>
      </mc:Fallback>
    </mc:AlternateContent>
    <dgm:pt modelId="{5C9F7040-B87B-4EB4-84A1-BA242D405B78}" type="parTrans" cxnId="{232E8F52-C156-4745-8CEB-FE618676BF59}">
      <dgm:prSet/>
      <dgm:spPr/>
      <dgm:t>
        <a:bodyPr/>
        <a:lstStyle/>
        <a:p>
          <a:endParaRPr lang="en-US"/>
        </a:p>
      </dgm:t>
    </dgm:pt>
    <dgm:pt modelId="{2CEC50B3-77D8-4E66-B60B-B142FEC6F5E7}" type="sibTrans" cxnId="{232E8F52-C156-4745-8CEB-FE618676BF5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BAB25F1-4677-428B-AAED-15C881458596}">
          <dgm:prSet phldrT="[Text]"/>
          <dgm:spPr/>
          <dgm:t>
            <a:bodyPr/>
            <a:lstStyle/>
            <a:p>
              <a:r>
                <a:rPr lang="en-US" dirty="0"/>
                <a:t>Let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b="0" i="0" smtClean="0">
                      <a:latin typeface="Cambria Math" panose="02040503050406030204" pitchFamily="18" charset="0"/>
                    </a:rPr>
                    <m:t>grf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 ⊆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𝑟𝑓</m:t>
                  </m:r>
                </m:oMath>
              </a14:m>
              <a:r>
                <a:rPr lang="en-US" dirty="0"/>
                <a:t> be global  </a:t>
              </a:r>
            </a:p>
          </dgm:t>
        </dgm:pt>
      </mc:Choice>
      <mc:Fallback xmlns="">
        <dgm:pt modelId="{CBAB25F1-4677-428B-AAED-15C881458596}">
          <dgm:prSet phldrT="[Text]"/>
          <dgm:spPr/>
          <dgm:t>
            <a:bodyPr/>
            <a:lstStyle/>
            <a:p>
              <a:r>
                <a:rPr lang="en-US" dirty="0"/>
                <a:t>Let </a:t>
              </a:r>
              <a:r>
                <a:rPr lang="en-US" b="0" i="0">
                  <a:latin typeface="Cambria Math" panose="02040503050406030204" pitchFamily="18" charset="0"/>
                </a:rPr>
                <a:t>grf ⊆𝑟𝑓</a:t>
              </a:r>
              <a:r>
                <a:rPr lang="en-US" dirty="0"/>
                <a:t> be global  </a:t>
              </a:r>
            </a:p>
          </dgm:t>
        </dgm:pt>
      </mc:Fallback>
    </mc:AlternateContent>
    <dgm:pt modelId="{F3384F0D-D54B-4817-A343-E508F026BD32}" type="parTrans" cxnId="{77DB88EB-8A0B-4119-8290-FCDA95AD4A7B}">
      <dgm:prSet/>
      <dgm:spPr/>
      <dgm:t>
        <a:bodyPr/>
        <a:lstStyle/>
        <a:p>
          <a:endParaRPr lang="en-US"/>
        </a:p>
      </dgm:t>
    </dgm:pt>
    <dgm:pt modelId="{17F1B5EA-10E0-4908-804E-105236C343D6}" type="sibTrans" cxnId="{77DB88EB-8A0B-4119-8290-FCDA95AD4A7B}">
      <dgm:prSet/>
      <dgm:spPr/>
      <dgm:t>
        <a:bodyPr/>
        <a:lstStyle/>
        <a:p>
          <a:endParaRPr lang="en-US"/>
        </a:p>
      </dgm:t>
    </dgm:pt>
    <dgm:pt modelId="{9A51E1B7-2CB5-46F5-9870-435E89D0D567}">
      <dgm:prSet phldrT="[Text]"/>
      <dgm:spPr/>
      <dgm:t>
        <a:bodyPr/>
        <a:lstStyle/>
        <a:p>
          <a:r>
            <a:rPr lang="en-US" dirty="0" err="1"/>
            <a:t>grf</a:t>
          </a:r>
          <a:r>
            <a:rPr lang="en-US" dirty="0"/>
            <a:t>=rf and </a:t>
          </a:r>
          <a:r>
            <a:rPr lang="en-US" dirty="0" err="1"/>
            <a:t>gpo</a:t>
          </a:r>
          <a:r>
            <a:rPr lang="en-US" dirty="0"/>
            <a:t>=po only for SC</a:t>
          </a:r>
        </a:p>
      </dgm:t>
    </dgm:pt>
    <dgm:pt modelId="{52C5C8C7-2B1A-47DF-9541-17701E844AC4}" type="parTrans" cxnId="{D8D39B29-50FF-4E6C-BA29-0D0BF2FDFABB}">
      <dgm:prSet/>
      <dgm:spPr/>
      <dgm:t>
        <a:bodyPr/>
        <a:lstStyle/>
        <a:p>
          <a:endParaRPr lang="en-US"/>
        </a:p>
      </dgm:t>
    </dgm:pt>
    <dgm:pt modelId="{EEB925F9-F2A8-41DB-8897-B3086290B8AD}" type="sibTrans" cxnId="{D8D39B29-50FF-4E6C-BA29-0D0BF2FDFABB}">
      <dgm:prSet/>
      <dgm:spPr/>
      <dgm:t>
        <a:bodyPr/>
        <a:lstStyle/>
        <a:p>
          <a:endParaRPr lang="en-US"/>
        </a:p>
      </dgm:t>
    </dgm:pt>
    <dgm:pt modelId="{FB1B5E04-AC38-454E-997C-D717AA8F1AA0}" type="pres">
      <dgm:prSet presAssocID="{75B4920F-C07A-4C85-B280-2864263AB0B3}" presName="linear" presStyleCnt="0">
        <dgm:presLayoutVars>
          <dgm:dir/>
          <dgm:animLvl val="lvl"/>
          <dgm:resizeHandles val="exact"/>
        </dgm:presLayoutVars>
      </dgm:prSet>
      <dgm:spPr/>
    </dgm:pt>
    <dgm:pt modelId="{53417DC3-337B-418F-ABD6-D671996F7751}" type="pres">
      <dgm:prSet presAssocID="{FA274216-A3D0-45A3-A9F6-838C09796D3F}" presName="parentLin" presStyleCnt="0"/>
      <dgm:spPr/>
    </dgm:pt>
    <dgm:pt modelId="{D8D8EF7E-A701-4AAE-B405-5CE38BA43D7D}" type="pres">
      <dgm:prSet presAssocID="{FA274216-A3D0-45A3-A9F6-838C09796D3F}" presName="parentLeftMargin" presStyleLbl="node1" presStyleIdx="0" presStyleCnt="4"/>
      <dgm:spPr/>
    </dgm:pt>
    <dgm:pt modelId="{DE97B0ED-6B67-4058-BC27-F65F6A3A42A8}" type="pres">
      <dgm:prSet presAssocID="{FA274216-A3D0-45A3-A9F6-838C09796D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3CA652-F3F9-4AEA-A7EE-47BAF8224244}" type="pres">
      <dgm:prSet presAssocID="{FA274216-A3D0-45A3-A9F6-838C09796D3F}" presName="negativeSpace" presStyleCnt="0"/>
      <dgm:spPr/>
    </dgm:pt>
    <dgm:pt modelId="{A3948B27-08F5-4659-B4A2-617B3FF683A4}" type="pres">
      <dgm:prSet presAssocID="{FA274216-A3D0-45A3-A9F6-838C09796D3F}" presName="childText" presStyleLbl="conFgAcc1" presStyleIdx="0" presStyleCnt="4">
        <dgm:presLayoutVars>
          <dgm:bulletEnabled val="1"/>
        </dgm:presLayoutVars>
      </dgm:prSet>
      <dgm:spPr/>
    </dgm:pt>
    <dgm:pt modelId="{7F5168A0-4E96-436C-8555-2BDF8AF3E28E}" type="pres">
      <dgm:prSet presAssocID="{FF8C11CC-11C5-4AFA-9BD2-9E352B3672EE}" presName="spaceBetweenRectangles" presStyleCnt="0"/>
      <dgm:spPr/>
    </dgm:pt>
    <dgm:pt modelId="{11532C43-A364-469D-94D4-1A78F2A510C1}" type="pres">
      <dgm:prSet presAssocID="{E1210A27-986A-4B27-886C-CA5532A8D310}" presName="parentLin" presStyleCnt="0"/>
      <dgm:spPr/>
    </dgm:pt>
    <dgm:pt modelId="{DA5587A0-D843-46DD-9DB9-C29B1056BD3F}" type="pres">
      <dgm:prSet presAssocID="{E1210A27-986A-4B27-886C-CA5532A8D310}" presName="parentLeftMargin" presStyleLbl="node1" presStyleIdx="0" presStyleCnt="4"/>
      <dgm:spPr/>
    </dgm:pt>
    <dgm:pt modelId="{8099FEEA-F394-4597-988F-B2D182BBC94B}" type="pres">
      <dgm:prSet presAssocID="{E1210A27-986A-4B27-886C-CA5532A8D3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E7F775-21A5-4DAB-A32C-4CBEB0CBD47D}" type="pres">
      <dgm:prSet presAssocID="{E1210A27-986A-4B27-886C-CA5532A8D310}" presName="negativeSpace" presStyleCnt="0"/>
      <dgm:spPr/>
    </dgm:pt>
    <dgm:pt modelId="{56C06EA0-A531-48F7-BB00-C08E377DAB93}" type="pres">
      <dgm:prSet presAssocID="{E1210A27-986A-4B27-886C-CA5532A8D310}" presName="childText" presStyleLbl="conFgAcc1" presStyleIdx="1" presStyleCnt="4">
        <dgm:presLayoutVars>
          <dgm:bulletEnabled val="1"/>
        </dgm:presLayoutVars>
      </dgm:prSet>
      <dgm:spPr/>
    </dgm:pt>
    <dgm:pt modelId="{279B1017-FFFE-405F-ADB3-0CC5AB55187E}" type="pres">
      <dgm:prSet presAssocID="{2CEC50B3-77D8-4E66-B60B-B142FEC6F5E7}" presName="spaceBetweenRectangles" presStyleCnt="0"/>
      <dgm:spPr/>
    </dgm:pt>
    <dgm:pt modelId="{2A7E173F-2D82-4431-8B65-B513CA9C2CAE}" type="pres">
      <dgm:prSet presAssocID="{CBAB25F1-4677-428B-AAED-15C881458596}" presName="parentLin" presStyleCnt="0"/>
      <dgm:spPr/>
    </dgm:pt>
    <dgm:pt modelId="{6555DCE3-34ED-46FC-AC17-A5FCF2CA3E72}" type="pres">
      <dgm:prSet presAssocID="{CBAB25F1-4677-428B-AAED-15C881458596}" presName="parentLeftMargin" presStyleLbl="node1" presStyleIdx="1" presStyleCnt="4"/>
      <dgm:spPr/>
    </dgm:pt>
    <dgm:pt modelId="{8EA35AE3-6412-479D-95CA-88F8349FD5F1}" type="pres">
      <dgm:prSet presAssocID="{CBAB25F1-4677-428B-AAED-15C8814585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FC9613-430F-42A6-82FD-E456651BD38A}" type="pres">
      <dgm:prSet presAssocID="{CBAB25F1-4677-428B-AAED-15C881458596}" presName="negativeSpace" presStyleCnt="0"/>
      <dgm:spPr/>
    </dgm:pt>
    <dgm:pt modelId="{C04DC561-E639-47C0-8362-D4088E87DE13}" type="pres">
      <dgm:prSet presAssocID="{CBAB25F1-4677-428B-AAED-15C881458596}" presName="childText" presStyleLbl="conFgAcc1" presStyleIdx="2" presStyleCnt="4">
        <dgm:presLayoutVars>
          <dgm:bulletEnabled val="1"/>
        </dgm:presLayoutVars>
      </dgm:prSet>
      <dgm:spPr/>
    </dgm:pt>
    <dgm:pt modelId="{B38FB1B7-4978-4A22-A015-16A25AC8C713}" type="pres">
      <dgm:prSet presAssocID="{17F1B5EA-10E0-4908-804E-105236C343D6}" presName="spaceBetweenRectangles" presStyleCnt="0"/>
      <dgm:spPr/>
    </dgm:pt>
    <dgm:pt modelId="{3CA46F18-250E-482C-951F-ED3E30EAB01E}" type="pres">
      <dgm:prSet presAssocID="{9A51E1B7-2CB5-46F5-9870-435E89D0D567}" presName="parentLin" presStyleCnt="0"/>
      <dgm:spPr/>
    </dgm:pt>
    <dgm:pt modelId="{6A80EB99-B81E-439B-8E3B-33795389ACFA}" type="pres">
      <dgm:prSet presAssocID="{9A51E1B7-2CB5-46F5-9870-435E89D0D567}" presName="parentLeftMargin" presStyleLbl="node1" presStyleIdx="2" presStyleCnt="4"/>
      <dgm:spPr/>
    </dgm:pt>
    <dgm:pt modelId="{442144E1-F006-4C2B-8525-94A3FE909A3C}" type="pres">
      <dgm:prSet presAssocID="{9A51E1B7-2CB5-46F5-9870-435E89D0D5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54D350B-1A58-4793-ACB5-7831DA7099DA}" type="pres">
      <dgm:prSet presAssocID="{9A51E1B7-2CB5-46F5-9870-435E89D0D567}" presName="negativeSpace" presStyleCnt="0"/>
      <dgm:spPr/>
    </dgm:pt>
    <dgm:pt modelId="{65D80B4D-C8D1-4781-86BA-296216A69285}" type="pres">
      <dgm:prSet presAssocID="{9A51E1B7-2CB5-46F5-9870-435E89D0D5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B1FF09-00AE-403B-B8C8-B289CAF56067}" srcId="{75B4920F-C07A-4C85-B280-2864263AB0B3}" destId="{FA274216-A3D0-45A3-A9F6-838C09796D3F}" srcOrd="0" destOrd="0" parTransId="{B015D844-73EC-40F3-A061-AAAF65D9622B}" sibTransId="{FF8C11CC-11C5-4AFA-9BD2-9E352B3672EE}"/>
    <dgm:cxn modelId="{D8D39B29-50FF-4E6C-BA29-0D0BF2FDFABB}" srcId="{75B4920F-C07A-4C85-B280-2864263AB0B3}" destId="{9A51E1B7-2CB5-46F5-9870-435E89D0D567}" srcOrd="3" destOrd="0" parTransId="{52C5C8C7-2B1A-47DF-9541-17701E844AC4}" sibTransId="{EEB925F9-F2A8-41DB-8897-B3086290B8AD}"/>
    <dgm:cxn modelId="{0644D669-5010-4D3F-8CBA-AE055654625B}" type="presOf" srcId="{E1210A27-986A-4B27-886C-CA5532A8D310}" destId="{8099FEEA-F394-4597-988F-B2D182BBC94B}" srcOrd="1" destOrd="0" presId="urn:microsoft.com/office/officeart/2005/8/layout/list1"/>
    <dgm:cxn modelId="{257F684A-86C7-48D2-8793-23ECA7FFCF71}" type="presOf" srcId="{CBAB25F1-4677-428B-AAED-15C881458596}" destId="{6555DCE3-34ED-46FC-AC17-A5FCF2CA3E72}" srcOrd="0" destOrd="0" presId="urn:microsoft.com/office/officeart/2005/8/layout/list1"/>
    <dgm:cxn modelId="{A786234B-E53D-490C-AC24-FD0D9CE89328}" type="presOf" srcId="{FA274216-A3D0-45A3-A9F6-838C09796D3F}" destId="{DE97B0ED-6B67-4058-BC27-F65F6A3A42A8}" srcOrd="1" destOrd="0" presId="urn:microsoft.com/office/officeart/2005/8/layout/list1"/>
    <dgm:cxn modelId="{232E8F52-C156-4745-8CEB-FE618676BF59}" srcId="{75B4920F-C07A-4C85-B280-2864263AB0B3}" destId="{E1210A27-986A-4B27-886C-CA5532A8D310}" srcOrd="1" destOrd="0" parTransId="{5C9F7040-B87B-4EB4-84A1-BA242D405B78}" sibTransId="{2CEC50B3-77D8-4E66-B60B-B142FEC6F5E7}"/>
    <dgm:cxn modelId="{644E387F-F194-47BC-9F21-A8F90E152C17}" type="presOf" srcId="{CBAB25F1-4677-428B-AAED-15C881458596}" destId="{8EA35AE3-6412-479D-95CA-88F8349FD5F1}" srcOrd="1" destOrd="0" presId="urn:microsoft.com/office/officeart/2005/8/layout/list1"/>
    <dgm:cxn modelId="{68828286-1A8F-430B-8281-2D7545F1B67B}" type="presOf" srcId="{75B4920F-C07A-4C85-B280-2864263AB0B3}" destId="{FB1B5E04-AC38-454E-997C-D717AA8F1AA0}" srcOrd="0" destOrd="0" presId="urn:microsoft.com/office/officeart/2005/8/layout/list1"/>
    <dgm:cxn modelId="{20196E89-FF65-4253-A7A9-5764281CD1D7}" type="presOf" srcId="{9A51E1B7-2CB5-46F5-9870-435E89D0D567}" destId="{6A80EB99-B81E-439B-8E3B-33795389ACFA}" srcOrd="0" destOrd="0" presId="urn:microsoft.com/office/officeart/2005/8/layout/list1"/>
    <dgm:cxn modelId="{B923C594-2BFA-492C-8826-1F7B540FC9BE}" type="presOf" srcId="{9A51E1B7-2CB5-46F5-9870-435E89D0D567}" destId="{442144E1-F006-4C2B-8525-94A3FE909A3C}" srcOrd="1" destOrd="0" presId="urn:microsoft.com/office/officeart/2005/8/layout/list1"/>
    <dgm:cxn modelId="{20AAEF98-36D0-4C54-89CB-A8731AB0EDAE}" type="presOf" srcId="{E1210A27-986A-4B27-886C-CA5532A8D310}" destId="{DA5587A0-D843-46DD-9DB9-C29B1056BD3F}" srcOrd="0" destOrd="0" presId="urn:microsoft.com/office/officeart/2005/8/layout/list1"/>
    <dgm:cxn modelId="{77DB88EB-8A0B-4119-8290-FCDA95AD4A7B}" srcId="{75B4920F-C07A-4C85-B280-2864263AB0B3}" destId="{CBAB25F1-4677-428B-AAED-15C881458596}" srcOrd="2" destOrd="0" parTransId="{F3384F0D-D54B-4817-A343-E508F026BD32}" sibTransId="{17F1B5EA-10E0-4908-804E-105236C343D6}"/>
    <dgm:cxn modelId="{79FBC5FA-6E7A-4EA4-B50A-E30A404B8065}" type="presOf" srcId="{FA274216-A3D0-45A3-A9F6-838C09796D3F}" destId="{D8D8EF7E-A701-4AAE-B405-5CE38BA43D7D}" srcOrd="0" destOrd="0" presId="urn:microsoft.com/office/officeart/2005/8/layout/list1"/>
    <dgm:cxn modelId="{7083259B-4450-4773-A402-1EBD3625EDF7}" type="presParOf" srcId="{FB1B5E04-AC38-454E-997C-D717AA8F1AA0}" destId="{53417DC3-337B-418F-ABD6-D671996F7751}" srcOrd="0" destOrd="0" presId="urn:microsoft.com/office/officeart/2005/8/layout/list1"/>
    <dgm:cxn modelId="{60B034E6-6ED9-46E6-9993-F1C19405F3CF}" type="presParOf" srcId="{53417DC3-337B-418F-ABD6-D671996F7751}" destId="{D8D8EF7E-A701-4AAE-B405-5CE38BA43D7D}" srcOrd="0" destOrd="0" presId="urn:microsoft.com/office/officeart/2005/8/layout/list1"/>
    <dgm:cxn modelId="{F0CF2C69-210B-44FE-BF77-44AB1B77AFA0}" type="presParOf" srcId="{53417DC3-337B-418F-ABD6-D671996F7751}" destId="{DE97B0ED-6B67-4058-BC27-F65F6A3A42A8}" srcOrd="1" destOrd="0" presId="urn:microsoft.com/office/officeart/2005/8/layout/list1"/>
    <dgm:cxn modelId="{0BFBEB1F-5714-48B1-8F6B-B44F3AA9D1F3}" type="presParOf" srcId="{FB1B5E04-AC38-454E-997C-D717AA8F1AA0}" destId="{B93CA652-F3F9-4AEA-A7EE-47BAF8224244}" srcOrd="1" destOrd="0" presId="urn:microsoft.com/office/officeart/2005/8/layout/list1"/>
    <dgm:cxn modelId="{EB54B632-89CF-475A-881E-904A4E808EA4}" type="presParOf" srcId="{FB1B5E04-AC38-454E-997C-D717AA8F1AA0}" destId="{A3948B27-08F5-4659-B4A2-617B3FF683A4}" srcOrd="2" destOrd="0" presId="urn:microsoft.com/office/officeart/2005/8/layout/list1"/>
    <dgm:cxn modelId="{C9AD68F5-D47A-428B-A3BD-D83AD6E76415}" type="presParOf" srcId="{FB1B5E04-AC38-454E-997C-D717AA8F1AA0}" destId="{7F5168A0-4E96-436C-8555-2BDF8AF3E28E}" srcOrd="3" destOrd="0" presId="urn:microsoft.com/office/officeart/2005/8/layout/list1"/>
    <dgm:cxn modelId="{D6A2B906-6FC6-45D9-ADB1-680E58D930C5}" type="presParOf" srcId="{FB1B5E04-AC38-454E-997C-D717AA8F1AA0}" destId="{11532C43-A364-469D-94D4-1A78F2A510C1}" srcOrd="4" destOrd="0" presId="urn:microsoft.com/office/officeart/2005/8/layout/list1"/>
    <dgm:cxn modelId="{6B9B2B0D-9FE3-41AC-91C3-B2971D8FE2AE}" type="presParOf" srcId="{11532C43-A364-469D-94D4-1A78F2A510C1}" destId="{DA5587A0-D843-46DD-9DB9-C29B1056BD3F}" srcOrd="0" destOrd="0" presId="urn:microsoft.com/office/officeart/2005/8/layout/list1"/>
    <dgm:cxn modelId="{FFC08450-3BE0-4C76-972B-F5D8DDC24327}" type="presParOf" srcId="{11532C43-A364-469D-94D4-1A78F2A510C1}" destId="{8099FEEA-F394-4597-988F-B2D182BBC94B}" srcOrd="1" destOrd="0" presId="urn:microsoft.com/office/officeart/2005/8/layout/list1"/>
    <dgm:cxn modelId="{94B2578F-4F10-4064-8333-923094D4FB86}" type="presParOf" srcId="{FB1B5E04-AC38-454E-997C-D717AA8F1AA0}" destId="{47E7F775-21A5-4DAB-A32C-4CBEB0CBD47D}" srcOrd="5" destOrd="0" presId="urn:microsoft.com/office/officeart/2005/8/layout/list1"/>
    <dgm:cxn modelId="{6248DB2C-B429-47D1-A0E1-A17164F3D3D9}" type="presParOf" srcId="{FB1B5E04-AC38-454E-997C-D717AA8F1AA0}" destId="{56C06EA0-A531-48F7-BB00-C08E377DAB93}" srcOrd="6" destOrd="0" presId="urn:microsoft.com/office/officeart/2005/8/layout/list1"/>
    <dgm:cxn modelId="{FBA89548-0FB2-4174-9A52-5490075A14BC}" type="presParOf" srcId="{FB1B5E04-AC38-454E-997C-D717AA8F1AA0}" destId="{279B1017-FFFE-405F-ADB3-0CC5AB55187E}" srcOrd="7" destOrd="0" presId="urn:microsoft.com/office/officeart/2005/8/layout/list1"/>
    <dgm:cxn modelId="{AD712F9A-346A-4FAF-B00F-AB882DB8003A}" type="presParOf" srcId="{FB1B5E04-AC38-454E-997C-D717AA8F1AA0}" destId="{2A7E173F-2D82-4431-8B65-B513CA9C2CAE}" srcOrd="8" destOrd="0" presId="urn:microsoft.com/office/officeart/2005/8/layout/list1"/>
    <dgm:cxn modelId="{74AE68BB-50E1-4231-AF95-35B7D80E4EC2}" type="presParOf" srcId="{2A7E173F-2D82-4431-8B65-B513CA9C2CAE}" destId="{6555DCE3-34ED-46FC-AC17-A5FCF2CA3E72}" srcOrd="0" destOrd="0" presId="urn:microsoft.com/office/officeart/2005/8/layout/list1"/>
    <dgm:cxn modelId="{A1BF6D9F-77C6-40EA-80E8-A55572CA9E73}" type="presParOf" srcId="{2A7E173F-2D82-4431-8B65-B513CA9C2CAE}" destId="{8EA35AE3-6412-479D-95CA-88F8349FD5F1}" srcOrd="1" destOrd="0" presId="urn:microsoft.com/office/officeart/2005/8/layout/list1"/>
    <dgm:cxn modelId="{8DC8DADD-1D07-4709-A9D0-696FAC704BAD}" type="presParOf" srcId="{FB1B5E04-AC38-454E-997C-D717AA8F1AA0}" destId="{E9FC9613-430F-42A6-82FD-E456651BD38A}" srcOrd="9" destOrd="0" presId="urn:microsoft.com/office/officeart/2005/8/layout/list1"/>
    <dgm:cxn modelId="{830F86B5-E5EE-468B-BE53-6B2EFAC6983C}" type="presParOf" srcId="{FB1B5E04-AC38-454E-997C-D717AA8F1AA0}" destId="{C04DC561-E639-47C0-8362-D4088E87DE13}" srcOrd="10" destOrd="0" presId="urn:microsoft.com/office/officeart/2005/8/layout/list1"/>
    <dgm:cxn modelId="{24F5D343-6939-4CEC-A7D9-D6E11470BE5D}" type="presParOf" srcId="{FB1B5E04-AC38-454E-997C-D717AA8F1AA0}" destId="{B38FB1B7-4978-4A22-A015-16A25AC8C713}" srcOrd="11" destOrd="0" presId="urn:microsoft.com/office/officeart/2005/8/layout/list1"/>
    <dgm:cxn modelId="{628B8854-6C04-41F1-87DD-C8578D41DA32}" type="presParOf" srcId="{FB1B5E04-AC38-454E-997C-D717AA8F1AA0}" destId="{3CA46F18-250E-482C-951F-ED3E30EAB01E}" srcOrd="12" destOrd="0" presId="urn:microsoft.com/office/officeart/2005/8/layout/list1"/>
    <dgm:cxn modelId="{961E97F2-A249-4413-BDEC-1304DB0F18E4}" type="presParOf" srcId="{3CA46F18-250E-482C-951F-ED3E30EAB01E}" destId="{6A80EB99-B81E-439B-8E3B-33795389ACFA}" srcOrd="0" destOrd="0" presId="urn:microsoft.com/office/officeart/2005/8/layout/list1"/>
    <dgm:cxn modelId="{D7227FF2-7EB7-43B2-A29A-67EF325E3BFB}" type="presParOf" srcId="{3CA46F18-250E-482C-951F-ED3E30EAB01E}" destId="{442144E1-F006-4C2B-8525-94A3FE909A3C}" srcOrd="1" destOrd="0" presId="urn:microsoft.com/office/officeart/2005/8/layout/list1"/>
    <dgm:cxn modelId="{865E8B13-D868-454F-A8BE-A21D17E03976}" type="presParOf" srcId="{FB1B5E04-AC38-454E-997C-D717AA8F1AA0}" destId="{054D350B-1A58-4793-ACB5-7831DA7099DA}" srcOrd="13" destOrd="0" presId="urn:microsoft.com/office/officeart/2005/8/layout/list1"/>
    <dgm:cxn modelId="{BCD26A83-0062-4F81-9A14-F687266B2DF3}" type="presParOf" srcId="{FB1B5E04-AC38-454E-997C-D717AA8F1AA0}" destId="{65D80B4D-C8D1-4781-86BA-296216A692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Caches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On-Chip Network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Graph Algorithms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2B2D-ECBC-4034-884D-A887E6F695F5}">
      <dsp:nvSpPr>
        <dsp:cNvPr id="0" name=""/>
        <dsp:cNvSpPr/>
      </dsp:nvSpPr>
      <dsp:spPr>
        <a:xfrm>
          <a:off x="0" y="1478169"/>
          <a:ext cx="685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C24DB-23B0-499C-8948-D7C1EDA3E20D}">
      <dsp:nvSpPr>
        <dsp:cNvPr id="0" name=""/>
        <dsp:cNvSpPr/>
      </dsp:nvSpPr>
      <dsp:spPr>
        <a:xfrm>
          <a:off x="342900" y="1109169"/>
          <a:ext cx="480060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writes to the same location are seen in the same order</a:t>
          </a:r>
        </a:p>
      </dsp:txBody>
      <dsp:txXfrm>
        <a:off x="378926" y="1145195"/>
        <a:ext cx="4728548" cy="665948"/>
      </dsp:txXfrm>
    </dsp:sp>
    <dsp:sp modelId="{EE335F3D-B2B6-4888-BD9B-87D000406EDD}">
      <dsp:nvSpPr>
        <dsp:cNvPr id="0" name=""/>
        <dsp:cNvSpPr/>
      </dsp:nvSpPr>
      <dsp:spPr>
        <a:xfrm>
          <a:off x="0" y="2612169"/>
          <a:ext cx="685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51633-A70B-434D-9C51-4BBB4DE4A813}">
      <dsp:nvSpPr>
        <dsp:cNvPr id="0" name=""/>
        <dsp:cNvSpPr/>
      </dsp:nvSpPr>
      <dsp:spPr>
        <a:xfrm>
          <a:off x="342900" y="2243169"/>
          <a:ext cx="4800600" cy="73800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write ultimately completes</a:t>
          </a:r>
        </a:p>
      </dsp:txBody>
      <dsp:txXfrm>
        <a:off x="378926" y="2279195"/>
        <a:ext cx="4728548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B7889-0550-435D-A562-AF525C20C676}">
      <dsp:nvSpPr>
        <dsp:cNvPr id="0" name=""/>
        <dsp:cNvSpPr/>
      </dsp:nvSpPr>
      <dsp:spPr>
        <a:xfrm rot="10800000">
          <a:off x="1073486" y="120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occurrence</a:t>
          </a:r>
          <a:endParaRPr lang="en-IN" sz="3000" kern="1200" dirty="0"/>
        </a:p>
      </dsp:txBody>
      <dsp:txXfrm rot="10800000">
        <a:off x="1229593" y="120"/>
        <a:ext cx="3486026" cy="624427"/>
      </dsp:txXfrm>
    </dsp:sp>
    <dsp:sp modelId="{6C74C7BA-C967-4E63-A499-0A52DED61C9D}">
      <dsp:nvSpPr>
        <dsp:cNvPr id="0" name=""/>
        <dsp:cNvSpPr/>
      </dsp:nvSpPr>
      <dsp:spPr>
        <a:xfrm>
          <a:off x="761272" y="120"/>
          <a:ext cx="624427" cy="624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D1EB2-3DE0-42A8-8347-66317CE3D5DE}">
      <dsp:nvSpPr>
        <dsp:cNvPr id="0" name=""/>
        <dsp:cNvSpPr/>
      </dsp:nvSpPr>
      <dsp:spPr>
        <a:xfrm rot="10800000">
          <a:off x="1073486" y="810943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detection</a:t>
          </a:r>
          <a:endParaRPr lang="en-IN" sz="3000" kern="1200" dirty="0"/>
        </a:p>
      </dsp:txBody>
      <dsp:txXfrm rot="10800000">
        <a:off x="1229593" y="810943"/>
        <a:ext cx="3486026" cy="624427"/>
      </dsp:txXfrm>
    </dsp:sp>
    <dsp:sp modelId="{971F6B6E-33F1-4B1E-8D25-A4A1C7E5C9AD}">
      <dsp:nvSpPr>
        <dsp:cNvPr id="0" name=""/>
        <dsp:cNvSpPr/>
      </dsp:nvSpPr>
      <dsp:spPr>
        <a:xfrm>
          <a:off x="761272" y="810943"/>
          <a:ext cx="624427" cy="624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73E5F-2286-4759-B761-D0C5F0F71033}">
      <dsp:nvSpPr>
        <dsp:cNvPr id="0" name=""/>
        <dsp:cNvSpPr/>
      </dsp:nvSpPr>
      <dsp:spPr>
        <a:xfrm rot="10800000">
          <a:off x="1073486" y="1621766"/>
          <a:ext cx="3642133" cy="6244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5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resolution</a:t>
          </a:r>
          <a:endParaRPr lang="en-IN" sz="3000" kern="1200" dirty="0"/>
        </a:p>
      </dsp:txBody>
      <dsp:txXfrm rot="10800000">
        <a:off x="1229593" y="1621766"/>
        <a:ext cx="3486026" cy="624427"/>
      </dsp:txXfrm>
    </dsp:sp>
    <dsp:sp modelId="{1127C2CB-B5B4-4AD7-9398-5E3D154D1A01}">
      <dsp:nvSpPr>
        <dsp:cNvPr id="0" name=""/>
        <dsp:cNvSpPr/>
      </dsp:nvSpPr>
      <dsp:spPr>
        <a:xfrm>
          <a:off x="761272" y="1621766"/>
          <a:ext cx="624427" cy="624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641A9-9F4C-4766-8446-3ECC43BDF958}">
      <dsp:nvSpPr>
        <dsp:cNvPr id="0" name=""/>
        <dsp:cNvSpPr/>
      </dsp:nvSpPr>
      <dsp:spPr>
        <a:xfrm>
          <a:off x="4651109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92178"/>
              <a:satOff val="33723"/>
              <a:lumOff val="-65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Multiple inst. multiple data</a:t>
          </a:r>
        </a:p>
      </dsp:txBody>
      <dsp:txXfrm>
        <a:off x="5326564" y="3337603"/>
        <a:ext cx="1443518" cy="983147"/>
      </dsp:txXfrm>
    </dsp:sp>
    <dsp:sp modelId="{E8BA7B64-CADF-4A15-8878-D590E60FD53A}">
      <dsp:nvSpPr>
        <dsp:cNvPr id="0" name=""/>
        <dsp:cNvSpPr/>
      </dsp:nvSpPr>
      <dsp:spPr>
        <a:xfrm>
          <a:off x="1143930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388268"/>
              <a:satOff val="50585"/>
              <a:lumOff val="-9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Multiple inst. single data</a:t>
          </a:r>
        </a:p>
      </dsp:txBody>
      <dsp:txXfrm>
        <a:off x="1174517" y="3337603"/>
        <a:ext cx="1443518" cy="983147"/>
      </dsp:txXfrm>
    </dsp:sp>
    <dsp:sp modelId="{BF9CDA81-87C5-4FC1-9878-05927BAAE9F9}">
      <dsp:nvSpPr>
        <dsp:cNvPr id="0" name=""/>
        <dsp:cNvSpPr/>
      </dsp:nvSpPr>
      <dsp:spPr>
        <a:xfrm>
          <a:off x="4651109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96089"/>
              <a:satOff val="16862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Single inst. multiple data</a:t>
          </a:r>
        </a:p>
      </dsp:txBody>
      <dsp:txXfrm>
        <a:off x="5326564" y="30587"/>
        <a:ext cx="1443518" cy="983147"/>
      </dsp:txXfrm>
    </dsp:sp>
    <dsp:sp modelId="{F7E17529-1048-4E10-8C31-ABF438642302}">
      <dsp:nvSpPr>
        <dsp:cNvPr id="0" name=""/>
        <dsp:cNvSpPr/>
      </dsp:nvSpPr>
      <dsp:spPr>
        <a:xfrm>
          <a:off x="1143930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Single inst. single data</a:t>
          </a:r>
        </a:p>
      </dsp:txBody>
      <dsp:txXfrm>
        <a:off x="1174517" y="30587"/>
        <a:ext cx="1443518" cy="983147"/>
      </dsp:txXfrm>
    </dsp:sp>
    <dsp:sp modelId="{FFBB5D8E-D8F6-45FA-9287-01A632EF51C7}">
      <dsp:nvSpPr>
        <dsp:cNvPr id="0" name=""/>
        <dsp:cNvSpPr/>
      </dsp:nvSpPr>
      <dsp:spPr>
        <a:xfrm>
          <a:off x="2044657" y="248026"/>
          <a:ext cx="1884129" cy="188412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SISD</a:t>
          </a:r>
        </a:p>
      </dsp:txBody>
      <dsp:txXfrm>
        <a:off x="2596506" y="799875"/>
        <a:ext cx="1332280" cy="1332280"/>
      </dsp:txXfrm>
    </dsp:sp>
    <dsp:sp modelId="{CC7CC30B-4967-4924-9857-5654F4C93FBF}">
      <dsp:nvSpPr>
        <dsp:cNvPr id="0" name=""/>
        <dsp:cNvSpPr/>
      </dsp:nvSpPr>
      <dsp:spPr>
        <a:xfrm rot="5400000">
          <a:off x="4015813" y="248026"/>
          <a:ext cx="1884129" cy="1884129"/>
        </a:xfrm>
        <a:prstGeom prst="pieWedge">
          <a:avLst/>
        </a:prstGeom>
        <a:solidFill>
          <a:schemeClr val="accent3">
            <a:hueOff val="1796089"/>
            <a:satOff val="1686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SIMD</a:t>
          </a:r>
        </a:p>
      </dsp:txBody>
      <dsp:txXfrm rot="-5400000">
        <a:off x="4015813" y="799875"/>
        <a:ext cx="1332280" cy="1332280"/>
      </dsp:txXfrm>
    </dsp:sp>
    <dsp:sp modelId="{CB022A62-492A-489B-8128-E9BDC9EDE1A2}">
      <dsp:nvSpPr>
        <dsp:cNvPr id="0" name=""/>
        <dsp:cNvSpPr/>
      </dsp:nvSpPr>
      <dsp:spPr>
        <a:xfrm rot="10800000">
          <a:off x="4015813" y="2219182"/>
          <a:ext cx="1884129" cy="1884129"/>
        </a:xfrm>
        <a:prstGeom prst="pieWedge">
          <a:avLst/>
        </a:prstGeom>
        <a:solidFill>
          <a:schemeClr val="accent3">
            <a:hueOff val="3592178"/>
            <a:satOff val="33723"/>
            <a:lumOff val="-65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MIMD</a:t>
          </a:r>
        </a:p>
      </dsp:txBody>
      <dsp:txXfrm rot="10800000">
        <a:off x="4015813" y="2219182"/>
        <a:ext cx="1332280" cy="1332280"/>
      </dsp:txXfrm>
    </dsp:sp>
    <dsp:sp modelId="{F96A2F15-F28F-4D7C-AF0D-D3FB6A3FB874}">
      <dsp:nvSpPr>
        <dsp:cNvPr id="0" name=""/>
        <dsp:cNvSpPr/>
      </dsp:nvSpPr>
      <dsp:spPr>
        <a:xfrm rot="16200000">
          <a:off x="2044657" y="2219182"/>
          <a:ext cx="1884129" cy="1884129"/>
        </a:xfrm>
        <a:prstGeom prst="pieWedge">
          <a:avLst/>
        </a:prstGeom>
        <a:solidFill>
          <a:schemeClr val="accent3">
            <a:hueOff val="5388268"/>
            <a:satOff val="50585"/>
            <a:lumOff val="-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MISD</a:t>
          </a:r>
        </a:p>
      </dsp:txBody>
      <dsp:txXfrm rot="5400000">
        <a:off x="2596506" y="2219182"/>
        <a:ext cx="1332280" cy="1332280"/>
      </dsp:txXfrm>
    </dsp:sp>
    <dsp:sp modelId="{4008AFEA-FDCC-4B61-B109-92F4C9C4DA1B}">
      <dsp:nvSpPr>
        <dsp:cNvPr id="0" name=""/>
        <dsp:cNvSpPr/>
      </dsp:nvSpPr>
      <dsp:spPr>
        <a:xfrm>
          <a:off x="3647037" y="1784048"/>
          <a:ext cx="650525" cy="56567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4F9D1-1B36-4E93-AF0E-4347E5C66944}">
      <dsp:nvSpPr>
        <dsp:cNvPr id="0" name=""/>
        <dsp:cNvSpPr/>
      </dsp:nvSpPr>
      <dsp:spPr>
        <a:xfrm rot="10800000">
          <a:off x="3647037" y="2001615"/>
          <a:ext cx="650525" cy="56567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3322-231B-40A4-A7C4-10C7B6A2CBB4}">
      <dsp:nvSpPr>
        <dsp:cNvPr id="0" name=""/>
        <dsp:cNvSpPr/>
      </dsp:nvSpPr>
      <dsp:spPr>
        <a:xfrm>
          <a:off x="0" y="71469"/>
          <a:ext cx="854618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SISD Processors</a:t>
          </a:r>
        </a:p>
      </dsp:txBody>
      <dsp:txXfrm>
        <a:off x="31984" y="103453"/>
        <a:ext cx="8482212" cy="591232"/>
      </dsp:txXfrm>
    </dsp:sp>
    <dsp:sp modelId="{78D2DCAC-E165-4686-8AFC-34FE19362B22}">
      <dsp:nvSpPr>
        <dsp:cNvPr id="0" name=""/>
        <dsp:cNvSpPr/>
      </dsp:nvSpPr>
      <dsp:spPr>
        <a:xfrm>
          <a:off x="0" y="726669"/>
          <a:ext cx="854618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34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 </a:t>
          </a:r>
          <a:r>
            <a:rPr lang="en-US" sz="2200" kern="1200" dirty="0">
              <a:solidFill>
                <a:srgbClr val="00B050"/>
              </a:solidFill>
            </a:rPr>
            <a:t>regular</a:t>
          </a:r>
          <a:r>
            <a:rPr lang="en-US" sz="2200" kern="1200" dirty="0"/>
            <a:t> single core processor</a:t>
          </a:r>
        </a:p>
      </dsp:txBody>
      <dsp:txXfrm>
        <a:off x="0" y="726669"/>
        <a:ext cx="8546180" cy="463680"/>
      </dsp:txXfrm>
    </dsp:sp>
    <dsp:sp modelId="{8166FD01-C738-466D-AA86-ABC61B923244}">
      <dsp:nvSpPr>
        <dsp:cNvPr id="0" name=""/>
        <dsp:cNvSpPr/>
      </dsp:nvSpPr>
      <dsp:spPr>
        <a:xfrm>
          <a:off x="0" y="1190349"/>
          <a:ext cx="8546180" cy="65520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SIMD Processors</a:t>
          </a:r>
        </a:p>
      </dsp:txBody>
      <dsp:txXfrm>
        <a:off x="31984" y="1222333"/>
        <a:ext cx="8482212" cy="591232"/>
      </dsp:txXfrm>
    </dsp:sp>
    <dsp:sp modelId="{93A444D9-2BB9-48B3-8BD9-060633767147}">
      <dsp:nvSpPr>
        <dsp:cNvPr id="0" name=""/>
        <dsp:cNvSpPr/>
      </dsp:nvSpPr>
      <dsp:spPr>
        <a:xfrm>
          <a:off x="0" y="1845549"/>
          <a:ext cx="8546180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34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Single instruction stream, multiple data streams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Vector instruction set. </a:t>
          </a:r>
          <a:r>
            <a:rPr lang="en-US" sz="2200" b="1" kern="1200" dirty="0">
              <a:solidFill>
                <a:srgbClr val="01708C"/>
              </a:solidFill>
            </a:rPr>
            <a:t>Example</a:t>
          </a:r>
          <a:r>
            <a:rPr lang="en-US" sz="2200" kern="1200" dirty="0"/>
            <a:t>: </a:t>
          </a:r>
          <a:r>
            <a:rPr lang="en-US" sz="2200" kern="1200" dirty="0">
              <a:solidFill>
                <a:schemeClr val="accent4">
                  <a:lumMod val="75000"/>
                </a:schemeClr>
              </a:solidFill>
            </a:rPr>
            <a:t>add v1, v2, v3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v1, v2, and v3 are </a:t>
          </a:r>
          <a:r>
            <a:rPr lang="en-US" sz="2200" b="1" kern="1200" dirty="0">
              <a:solidFill>
                <a:srgbClr val="92D050"/>
              </a:solidFill>
            </a:rPr>
            <a:t>vector registers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They pack multiple integers (let’s say 4)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 </a:t>
          </a:r>
          <a:r>
            <a:rPr lang="en-US" sz="2200" kern="1200" dirty="0">
              <a:solidFill>
                <a:srgbClr val="C00000"/>
              </a:solidFill>
            </a:rPr>
            <a:t>pairwise addition </a:t>
          </a:r>
          <a:r>
            <a:rPr lang="en-US" sz="2200" kern="1200" dirty="0"/>
            <a:t>is performed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Summary</a:t>
          </a:r>
          <a:r>
            <a:rPr lang="en-US" sz="2200" kern="1200" dirty="0"/>
            <a:t>: We can do 4 additions using just a single instruction</a:t>
          </a:r>
        </a:p>
      </dsp:txBody>
      <dsp:txXfrm>
        <a:off x="0" y="1845549"/>
        <a:ext cx="8546180" cy="2434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3322-231B-40A4-A7C4-10C7B6A2CBB4}">
      <dsp:nvSpPr>
        <dsp:cNvPr id="0" name=""/>
        <dsp:cNvSpPr/>
      </dsp:nvSpPr>
      <dsp:spPr>
        <a:xfrm>
          <a:off x="0" y="110337"/>
          <a:ext cx="8546180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MISD Processors</a:t>
          </a:r>
        </a:p>
      </dsp:txBody>
      <dsp:txXfrm>
        <a:off x="39980" y="150317"/>
        <a:ext cx="8466220" cy="739039"/>
      </dsp:txXfrm>
    </dsp:sp>
    <dsp:sp modelId="{78D2DCAC-E165-4686-8AFC-34FE19362B22}">
      <dsp:nvSpPr>
        <dsp:cNvPr id="0" name=""/>
        <dsp:cNvSpPr/>
      </dsp:nvSpPr>
      <dsp:spPr>
        <a:xfrm>
          <a:off x="0" y="929337"/>
          <a:ext cx="854618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34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Used in airplanes: </a:t>
          </a:r>
          <a:r>
            <a:rPr lang="en-US" sz="2700" kern="1200" dirty="0">
              <a:solidFill>
                <a:schemeClr val="accent1"/>
              </a:solidFill>
            </a:rPr>
            <a:t>Run</a:t>
          </a:r>
          <a:r>
            <a:rPr lang="en-US" sz="2700" kern="1200" dirty="0"/>
            <a:t> the same </a:t>
          </a:r>
          <a:r>
            <a:rPr lang="en-US" sz="2700" kern="1200" dirty="0">
              <a:solidFill>
                <a:srgbClr val="00B050"/>
              </a:solidFill>
            </a:rPr>
            <a:t>program</a:t>
          </a:r>
          <a:r>
            <a:rPr lang="en-US" sz="2700" kern="1200" dirty="0"/>
            <a:t> on three separate processors that have different instruction sets. </a:t>
          </a:r>
          <a:r>
            <a:rPr lang="en-US" sz="2700" kern="1200" dirty="0">
              <a:solidFill>
                <a:srgbClr val="0070C0"/>
              </a:solidFill>
            </a:rPr>
            <a:t>Compare</a:t>
          </a:r>
          <a:r>
            <a:rPr lang="en-US" sz="2700" kern="1200" dirty="0"/>
            <a:t> the outputs and decide by voting. </a:t>
          </a:r>
        </a:p>
      </dsp:txBody>
      <dsp:txXfrm>
        <a:off x="0" y="929337"/>
        <a:ext cx="8546180" cy="1159200"/>
      </dsp:txXfrm>
    </dsp:sp>
    <dsp:sp modelId="{8166FD01-C738-466D-AA86-ABC61B923244}">
      <dsp:nvSpPr>
        <dsp:cNvPr id="0" name=""/>
        <dsp:cNvSpPr/>
      </dsp:nvSpPr>
      <dsp:spPr>
        <a:xfrm>
          <a:off x="0" y="2088537"/>
          <a:ext cx="8546180" cy="818999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MIMD Processors</a:t>
          </a:r>
        </a:p>
      </dsp:txBody>
      <dsp:txXfrm>
        <a:off x="39980" y="2128517"/>
        <a:ext cx="8466220" cy="739039"/>
      </dsp:txXfrm>
    </dsp:sp>
    <dsp:sp modelId="{93A444D9-2BB9-48B3-8BD9-060633767147}">
      <dsp:nvSpPr>
        <dsp:cNvPr id="0" name=""/>
        <dsp:cNvSpPr/>
      </dsp:nvSpPr>
      <dsp:spPr>
        <a:xfrm>
          <a:off x="0" y="2907537"/>
          <a:ext cx="8546180" cy="231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34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>
              <a:solidFill>
                <a:srgbClr val="0070C0"/>
              </a:solidFill>
            </a:rPr>
            <a:t>SPMD Processors</a:t>
          </a:r>
          <a:r>
            <a:rPr lang="en-US" sz="2700" kern="1200" dirty="0"/>
            <a:t>: Single program, multiple data. Run the </a:t>
          </a:r>
          <a:r>
            <a:rPr lang="en-US" sz="2700" kern="1200" dirty="0">
              <a:solidFill>
                <a:srgbClr val="00B050"/>
              </a:solidFill>
            </a:rPr>
            <a:t>same program </a:t>
          </a:r>
          <a:r>
            <a:rPr lang="en-US" sz="2700" kern="1200" dirty="0"/>
            <a:t>on different cores with different data streams (most common)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 dirty="0">
              <a:solidFill>
                <a:srgbClr val="E21A23"/>
              </a:solidFill>
            </a:rPr>
            <a:t>MPMD Processors</a:t>
          </a:r>
          <a:r>
            <a:rPr lang="en-US" sz="2700" kern="1200" dirty="0"/>
            <a:t>: Consider a processor with different accelerators. Each core or accelerator runs a </a:t>
          </a:r>
          <a:r>
            <a:rPr lang="en-US" sz="2700" kern="1200" dirty="0">
              <a:solidFill>
                <a:srgbClr val="FF0000"/>
              </a:solidFill>
            </a:rPr>
            <a:t>different</a:t>
          </a:r>
          <a:r>
            <a:rPr lang="en-US" sz="2700" kern="1200" dirty="0"/>
            <a:t> </a:t>
          </a:r>
          <a:r>
            <a:rPr lang="en-US" sz="2700" kern="1200" dirty="0">
              <a:solidFill>
                <a:srgbClr val="00B050"/>
              </a:solidFill>
            </a:rPr>
            <a:t>program</a:t>
          </a:r>
          <a:r>
            <a:rPr lang="en-US" sz="2700" kern="1200" dirty="0"/>
            <a:t>. </a:t>
          </a:r>
        </a:p>
      </dsp:txBody>
      <dsp:txXfrm>
        <a:off x="0" y="2907537"/>
        <a:ext cx="8546180" cy="231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7921D-A328-45EA-B661-3380F8029061}">
      <dsp:nvSpPr>
        <dsp:cNvPr id="0" name=""/>
        <dsp:cNvSpPr/>
      </dsp:nvSpPr>
      <dsp:spPr>
        <a:xfrm>
          <a:off x="-4486103" y="-687953"/>
          <a:ext cx="5344243" cy="5344243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A8286-EEB3-41CA-B120-1564EEF4D352}">
      <dsp:nvSpPr>
        <dsp:cNvPr id="0" name=""/>
        <dsp:cNvSpPr/>
      </dsp:nvSpPr>
      <dsp:spPr>
        <a:xfrm>
          <a:off x="551892" y="396833"/>
          <a:ext cx="7121069" cy="7936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97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Writes are atomic</a:t>
          </a:r>
        </a:p>
      </dsp:txBody>
      <dsp:txXfrm>
        <a:off x="551892" y="396833"/>
        <a:ext cx="7121069" cy="793667"/>
      </dsp:txXfrm>
    </dsp:sp>
    <dsp:sp modelId="{EC0276CF-28C0-40AA-8491-02E922BA6DE9}">
      <dsp:nvSpPr>
        <dsp:cNvPr id="0" name=""/>
        <dsp:cNvSpPr/>
      </dsp:nvSpPr>
      <dsp:spPr>
        <a:xfrm>
          <a:off x="55850" y="297625"/>
          <a:ext cx="992084" cy="992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FE2AC-4352-49BF-BDEA-43606DB70831}">
      <dsp:nvSpPr>
        <dsp:cNvPr id="0" name=""/>
        <dsp:cNvSpPr/>
      </dsp:nvSpPr>
      <dsp:spPr>
        <a:xfrm>
          <a:off x="840390" y="1587334"/>
          <a:ext cx="6832571" cy="793667"/>
        </a:xfrm>
        <a:prstGeom prst="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97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Program order is preserved</a:t>
          </a:r>
        </a:p>
      </dsp:txBody>
      <dsp:txXfrm>
        <a:off x="840390" y="1587334"/>
        <a:ext cx="6832571" cy="793667"/>
      </dsp:txXfrm>
    </dsp:sp>
    <dsp:sp modelId="{4FD50792-261E-45FE-BAFE-37DE9189BBE5}">
      <dsp:nvSpPr>
        <dsp:cNvPr id="0" name=""/>
        <dsp:cNvSpPr/>
      </dsp:nvSpPr>
      <dsp:spPr>
        <a:xfrm>
          <a:off x="344348" y="1488126"/>
          <a:ext cx="992084" cy="992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C34C3-9547-48A4-A3E4-6863F47760A6}">
      <dsp:nvSpPr>
        <dsp:cNvPr id="0" name=""/>
        <dsp:cNvSpPr/>
      </dsp:nvSpPr>
      <dsp:spPr>
        <a:xfrm>
          <a:off x="551892" y="2777835"/>
          <a:ext cx="7121069" cy="793667"/>
        </a:xfrm>
        <a:prstGeom prst="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97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SC = Atomicity + Program Order</a:t>
          </a:r>
        </a:p>
      </dsp:txBody>
      <dsp:txXfrm>
        <a:off x="551892" y="2777835"/>
        <a:ext cx="7121069" cy="793667"/>
      </dsp:txXfrm>
    </dsp:sp>
    <dsp:sp modelId="{D8A6307F-04A5-4385-9DB9-2A2E95116ECF}">
      <dsp:nvSpPr>
        <dsp:cNvPr id="0" name=""/>
        <dsp:cNvSpPr/>
      </dsp:nvSpPr>
      <dsp:spPr>
        <a:xfrm>
          <a:off x="55850" y="2678626"/>
          <a:ext cx="992084" cy="992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437A7-1FE5-457E-994E-DD3BA2AE9A60}">
      <dsp:nvSpPr>
        <dsp:cNvPr id="0" name=""/>
        <dsp:cNvSpPr/>
      </dsp:nvSpPr>
      <dsp:spPr>
        <a:xfrm>
          <a:off x="684" y="161641"/>
          <a:ext cx="2051650" cy="115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SC is intuitive yet impractical</a:t>
          </a:r>
        </a:p>
      </dsp:txBody>
      <dsp:txXfrm>
        <a:off x="684" y="161641"/>
        <a:ext cx="2051650" cy="1158300"/>
      </dsp:txXfrm>
    </dsp:sp>
    <dsp:sp modelId="{790F47FC-0E72-4577-9EA2-7E3200BB0D47}">
      <dsp:nvSpPr>
        <dsp:cNvPr id="0" name=""/>
        <dsp:cNvSpPr/>
      </dsp:nvSpPr>
      <dsp:spPr>
        <a:xfrm>
          <a:off x="2052335" y="161641"/>
          <a:ext cx="410330" cy="11583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5B266-EBFD-46FF-AEEF-821278C290EC}">
      <dsp:nvSpPr>
        <dsp:cNvPr id="0" name=""/>
        <dsp:cNvSpPr/>
      </dsp:nvSpPr>
      <dsp:spPr>
        <a:xfrm>
          <a:off x="2626797" y="161641"/>
          <a:ext cx="6053883" cy="1158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SC = Atomicity + Program order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In OOO machines, it is impractical</a:t>
          </a:r>
        </a:p>
      </dsp:txBody>
      <dsp:txXfrm>
        <a:off x="2626797" y="161641"/>
        <a:ext cx="6053883" cy="1158300"/>
      </dsp:txXfrm>
    </dsp:sp>
    <dsp:sp modelId="{4CE67CA9-D2AB-46EF-97E2-94D198EE0040}">
      <dsp:nvSpPr>
        <dsp:cNvPr id="0" name=""/>
        <dsp:cNvSpPr/>
      </dsp:nvSpPr>
      <dsp:spPr>
        <a:xfrm>
          <a:off x="684" y="2209872"/>
          <a:ext cx="2028336" cy="115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PLSC is definitely required </a:t>
          </a:r>
        </a:p>
      </dsp:txBody>
      <dsp:txXfrm>
        <a:off x="684" y="2209872"/>
        <a:ext cx="2028336" cy="1158300"/>
      </dsp:txXfrm>
    </dsp:sp>
    <dsp:sp modelId="{E86EA3E9-C473-42B9-BA39-6272BFE961A8}">
      <dsp:nvSpPr>
        <dsp:cNvPr id="0" name=""/>
        <dsp:cNvSpPr/>
      </dsp:nvSpPr>
      <dsp:spPr>
        <a:xfrm>
          <a:off x="2029021" y="1413541"/>
          <a:ext cx="405667" cy="27509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2586F-9E3B-4C1E-A541-3D501947E089}">
      <dsp:nvSpPr>
        <dsp:cNvPr id="0" name=""/>
        <dsp:cNvSpPr/>
      </dsp:nvSpPr>
      <dsp:spPr>
        <a:xfrm>
          <a:off x="2596955" y="1413541"/>
          <a:ext cx="6078769" cy="27509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SC implies PLSC (not the other way round)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PLSC holds in systems that have non-atomic writes.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It is needed to provide the illusion of a single memory location in a distributed cache</a:t>
          </a:r>
        </a:p>
      </dsp:txBody>
      <dsp:txXfrm>
        <a:off x="2596955" y="1413541"/>
        <a:ext cx="6078769" cy="2750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0973B-57A8-490B-885C-1193A39949F1}">
      <dsp:nvSpPr>
        <dsp:cNvPr id="0" name=""/>
        <dsp:cNvSpPr/>
      </dsp:nvSpPr>
      <dsp:spPr>
        <a:xfrm>
          <a:off x="-3609553" y="-554695"/>
          <a:ext cx="4302966" cy="4302966"/>
        </a:xfrm>
        <a:prstGeom prst="blockArc">
          <a:avLst>
            <a:gd name="adj1" fmla="val 18900000"/>
            <a:gd name="adj2" fmla="val 2700000"/>
            <a:gd name="adj3" fmla="val 50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DF6BB-96D4-42C9-AA36-C9054D2CC462}">
      <dsp:nvSpPr>
        <dsp:cNvPr id="0" name=""/>
        <dsp:cNvSpPr/>
      </dsp:nvSpPr>
      <dsp:spPr>
        <a:xfrm>
          <a:off x="445900" y="319357"/>
          <a:ext cx="8547477" cy="6387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8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Write </a:t>
          </a:r>
          <a:r>
            <a:rPr lang="en-US" sz="2100" b="1" kern="1200" dirty="0">
              <a:sym typeface="Wingdings" panose="05000000000000000000" pitchFamily="2" charset="2"/>
            </a:rPr>
            <a:t> Write </a:t>
          </a:r>
          <a:r>
            <a:rPr lang="en-US" sz="2100" kern="1200" dirty="0">
              <a:sym typeface="Wingdings" panose="05000000000000000000" pitchFamily="2" charset="2"/>
            </a:rPr>
            <a:t>order is global </a:t>
          </a:r>
          <a:endParaRPr lang="en-US" sz="2100" kern="1200" dirty="0"/>
        </a:p>
      </dsp:txBody>
      <dsp:txXfrm>
        <a:off x="445900" y="319357"/>
        <a:ext cx="8547477" cy="638715"/>
      </dsp:txXfrm>
    </dsp:sp>
    <dsp:sp modelId="{1C044AE3-DE62-4CB5-A0C4-2649B9033657}">
      <dsp:nvSpPr>
        <dsp:cNvPr id="0" name=""/>
        <dsp:cNvSpPr/>
      </dsp:nvSpPr>
      <dsp:spPr>
        <a:xfrm>
          <a:off x="46703" y="239518"/>
          <a:ext cx="798394" cy="798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C0753-1B93-40D1-BC95-AD6E5807130F}">
      <dsp:nvSpPr>
        <dsp:cNvPr id="0" name=""/>
        <dsp:cNvSpPr/>
      </dsp:nvSpPr>
      <dsp:spPr>
        <a:xfrm>
          <a:off x="678073" y="1277430"/>
          <a:ext cx="8315304" cy="638715"/>
        </a:xfrm>
        <a:prstGeom prst="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8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Read </a:t>
          </a:r>
          <a:r>
            <a:rPr lang="en-US" sz="2100" b="1" kern="1200" dirty="0">
              <a:sym typeface="Wingdings" panose="05000000000000000000" pitchFamily="2" charset="2"/>
            </a:rPr>
            <a:t> Write</a:t>
          </a:r>
          <a:r>
            <a:rPr lang="en-US" sz="2100" kern="1200" dirty="0">
              <a:sym typeface="Wingdings" panose="05000000000000000000" pitchFamily="2" charset="2"/>
            </a:rPr>
            <a:t> order is global</a:t>
          </a:r>
          <a:endParaRPr lang="en-US" sz="2100" kern="1200" dirty="0"/>
        </a:p>
      </dsp:txBody>
      <dsp:txXfrm>
        <a:off x="678073" y="1277430"/>
        <a:ext cx="8315304" cy="638715"/>
      </dsp:txXfrm>
    </dsp:sp>
    <dsp:sp modelId="{C782E7A9-7363-4BAD-AF1A-FE687B8A98A7}">
      <dsp:nvSpPr>
        <dsp:cNvPr id="0" name=""/>
        <dsp:cNvSpPr/>
      </dsp:nvSpPr>
      <dsp:spPr>
        <a:xfrm>
          <a:off x="278876" y="1197591"/>
          <a:ext cx="798394" cy="798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D1D1A-24F1-4D06-AD79-02A8FA65D424}">
      <dsp:nvSpPr>
        <dsp:cNvPr id="0" name=""/>
        <dsp:cNvSpPr/>
      </dsp:nvSpPr>
      <dsp:spPr>
        <a:xfrm>
          <a:off x="445900" y="2235503"/>
          <a:ext cx="8547477" cy="638715"/>
        </a:xfrm>
        <a:prstGeom prst="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98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Write </a:t>
          </a:r>
          <a:r>
            <a:rPr lang="en-US" sz="2100" b="1" kern="1200" dirty="0">
              <a:sym typeface="Wingdings" panose="05000000000000000000" pitchFamily="2" charset="2"/>
            </a:rPr>
            <a:t> Read </a:t>
          </a:r>
          <a:r>
            <a:rPr lang="en-US" sz="2100" kern="1200" dirty="0">
              <a:sym typeface="Wingdings" panose="05000000000000000000" pitchFamily="2" charset="2"/>
            </a:rPr>
            <a:t>order is global only for machines with atomic writes. </a:t>
          </a:r>
          <a:endParaRPr lang="en-US" sz="2100" kern="1200" dirty="0"/>
        </a:p>
      </dsp:txBody>
      <dsp:txXfrm>
        <a:off x="445900" y="2235503"/>
        <a:ext cx="8547477" cy="638715"/>
      </dsp:txXfrm>
    </dsp:sp>
    <dsp:sp modelId="{5326CFE5-703B-4A3F-98C4-05628A7A88FE}">
      <dsp:nvSpPr>
        <dsp:cNvPr id="0" name=""/>
        <dsp:cNvSpPr/>
      </dsp:nvSpPr>
      <dsp:spPr>
        <a:xfrm>
          <a:off x="46703" y="2155663"/>
          <a:ext cx="798394" cy="798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2BDEF-3195-48B1-B316-B67BED72CDE6}">
      <dsp:nvSpPr>
        <dsp:cNvPr id="0" name=""/>
        <dsp:cNvSpPr/>
      </dsp:nvSpPr>
      <dsp:spPr>
        <a:xfrm rot="5400000">
          <a:off x="5831253" y="-2525437"/>
          <a:ext cx="557058" cy="5750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program order edge (same or different addresses)</a:t>
          </a:r>
          <a:endParaRPr lang="en-IN" sz="1900" kern="1200" dirty="0"/>
        </a:p>
      </dsp:txBody>
      <dsp:txXfrm rot="-5400000">
        <a:off x="3234591" y="98418"/>
        <a:ext cx="5723190" cy="502672"/>
      </dsp:txXfrm>
    </dsp:sp>
    <dsp:sp modelId="{F7A06B04-59B6-4CA1-B92E-9F23E916460B}">
      <dsp:nvSpPr>
        <dsp:cNvPr id="0" name=""/>
        <dsp:cNvSpPr/>
      </dsp:nvSpPr>
      <dsp:spPr>
        <a:xfrm>
          <a:off x="0" y="1592"/>
          <a:ext cx="3234590" cy="696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po</a:t>
          </a:r>
          <a:endParaRPr lang="en-IN" sz="3700" kern="1200" dirty="0"/>
        </a:p>
      </dsp:txBody>
      <dsp:txXfrm>
        <a:off x="33992" y="35584"/>
        <a:ext cx="3166606" cy="628339"/>
      </dsp:txXfrm>
    </dsp:sp>
    <dsp:sp modelId="{C53CC0A3-225B-4E4B-853E-B549F4CA0601}">
      <dsp:nvSpPr>
        <dsp:cNvPr id="0" name=""/>
        <dsp:cNvSpPr/>
      </dsp:nvSpPr>
      <dsp:spPr>
        <a:xfrm rot="5400000">
          <a:off x="5831253" y="-1794298"/>
          <a:ext cx="557058" cy="5750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write </a:t>
          </a:r>
          <a:r>
            <a:rPr lang="en-US" sz="1900" kern="1200" dirty="0">
              <a:sym typeface="Wingdings" panose="05000000000000000000" pitchFamily="2" charset="2"/>
            </a:rPr>
            <a:t> read,</a:t>
          </a:r>
          <a:r>
            <a:rPr lang="en-US" sz="1900" kern="1200" dirty="0"/>
            <a:t> dependence (same address) </a:t>
          </a:r>
          <a:endParaRPr lang="en-IN" sz="1900" kern="1200" dirty="0"/>
        </a:p>
      </dsp:txBody>
      <dsp:txXfrm rot="-5400000">
        <a:off x="3234591" y="829557"/>
        <a:ext cx="5723190" cy="502672"/>
      </dsp:txXfrm>
    </dsp:sp>
    <dsp:sp modelId="{8E4B1DEB-8840-4AF5-B88A-CA823D105B73}">
      <dsp:nvSpPr>
        <dsp:cNvPr id="0" name=""/>
        <dsp:cNvSpPr/>
      </dsp:nvSpPr>
      <dsp:spPr>
        <a:xfrm>
          <a:off x="0" y="732731"/>
          <a:ext cx="3234590" cy="696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rf</a:t>
          </a:r>
          <a:endParaRPr lang="en-IN" sz="3700" kern="1200" dirty="0"/>
        </a:p>
      </dsp:txBody>
      <dsp:txXfrm>
        <a:off x="33992" y="766723"/>
        <a:ext cx="3166606" cy="628339"/>
      </dsp:txXfrm>
    </dsp:sp>
    <dsp:sp modelId="{5B5425F2-DE23-4105-BE07-B40E04FA97AE}">
      <dsp:nvSpPr>
        <dsp:cNvPr id="0" name=""/>
        <dsp:cNvSpPr/>
      </dsp:nvSpPr>
      <dsp:spPr>
        <a:xfrm rot="5400000">
          <a:off x="5831253" y="-1063159"/>
          <a:ext cx="557058" cy="5750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write </a:t>
          </a:r>
          <a:r>
            <a:rPr lang="en-US" sz="1900" kern="1200" dirty="0">
              <a:sym typeface="Wingdings" panose="05000000000000000000" pitchFamily="2" charset="2"/>
            </a:rPr>
            <a:t> write (same address) </a:t>
          </a:r>
          <a:endParaRPr lang="en-IN" sz="1900" kern="1200" dirty="0"/>
        </a:p>
      </dsp:txBody>
      <dsp:txXfrm rot="-5400000">
        <a:off x="3234591" y="1560696"/>
        <a:ext cx="5723190" cy="502672"/>
      </dsp:txXfrm>
    </dsp:sp>
    <dsp:sp modelId="{88EA3256-F274-4E61-8A5A-5450FF9D9DB2}">
      <dsp:nvSpPr>
        <dsp:cNvPr id="0" name=""/>
        <dsp:cNvSpPr/>
      </dsp:nvSpPr>
      <dsp:spPr>
        <a:xfrm>
          <a:off x="0" y="1463870"/>
          <a:ext cx="3234590" cy="696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ws</a:t>
          </a:r>
          <a:endParaRPr lang="en-IN" sz="3700" kern="1200" dirty="0"/>
        </a:p>
      </dsp:txBody>
      <dsp:txXfrm>
        <a:off x="33992" y="1497862"/>
        <a:ext cx="3166606" cy="628339"/>
      </dsp:txXfrm>
    </dsp:sp>
    <dsp:sp modelId="{B12E56E7-544E-4098-9437-B10702CEE7BA}">
      <dsp:nvSpPr>
        <dsp:cNvPr id="0" name=""/>
        <dsp:cNvSpPr/>
      </dsp:nvSpPr>
      <dsp:spPr>
        <a:xfrm rot="5400000">
          <a:off x="5831253" y="-332019"/>
          <a:ext cx="557058" cy="5750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read </a:t>
          </a:r>
          <a:r>
            <a:rPr lang="en-US" sz="1900" kern="1200" dirty="0">
              <a:sym typeface="Wingdings" panose="05000000000000000000" pitchFamily="2" charset="2"/>
            </a:rPr>
            <a:t> write (same address) </a:t>
          </a:r>
          <a:endParaRPr lang="en-IN" sz="1900" kern="1200" dirty="0"/>
        </a:p>
      </dsp:txBody>
      <dsp:txXfrm rot="-5400000">
        <a:off x="3234591" y="2291836"/>
        <a:ext cx="5723190" cy="502672"/>
      </dsp:txXfrm>
    </dsp:sp>
    <dsp:sp modelId="{6305693C-3268-4A51-92BA-ADC71DA2B551}">
      <dsp:nvSpPr>
        <dsp:cNvPr id="0" name=""/>
        <dsp:cNvSpPr/>
      </dsp:nvSpPr>
      <dsp:spPr>
        <a:xfrm>
          <a:off x="0" y="2195010"/>
          <a:ext cx="3234590" cy="696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fr</a:t>
          </a:r>
          <a:endParaRPr lang="en-IN" sz="3700" kern="1200" dirty="0"/>
        </a:p>
      </dsp:txBody>
      <dsp:txXfrm>
        <a:off x="33992" y="2229002"/>
        <a:ext cx="3166606" cy="628339"/>
      </dsp:txXfrm>
    </dsp:sp>
    <dsp:sp modelId="{CE7C9553-D27B-4FCA-BC52-90954A852447}">
      <dsp:nvSpPr>
        <dsp:cNvPr id="0" name=""/>
        <dsp:cNvSpPr/>
      </dsp:nvSpPr>
      <dsp:spPr>
        <a:xfrm rot="5400000">
          <a:off x="5831253" y="399119"/>
          <a:ext cx="557058" cy="5750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900" kern="1200" dirty="0"/>
            <a:t>Synchronisation edge between synch operations. </a:t>
          </a:r>
        </a:p>
      </dsp:txBody>
      <dsp:txXfrm rot="-5400000">
        <a:off x="3234591" y="3022975"/>
        <a:ext cx="5723190" cy="502672"/>
      </dsp:txXfrm>
    </dsp:sp>
    <dsp:sp modelId="{074F8C9B-1E89-41FB-81FF-D25EC004DBB2}">
      <dsp:nvSpPr>
        <dsp:cNvPr id="0" name=""/>
        <dsp:cNvSpPr/>
      </dsp:nvSpPr>
      <dsp:spPr>
        <a:xfrm>
          <a:off x="0" y="2926149"/>
          <a:ext cx="3234590" cy="696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700" kern="1200" dirty="0"/>
            <a:t>so</a:t>
          </a:r>
        </a:p>
      </dsp:txBody>
      <dsp:txXfrm>
        <a:off x="33992" y="2960141"/>
        <a:ext cx="3166606" cy="6283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8B27-08F5-4659-B4A2-617B3FF683A4}">
      <dsp:nvSpPr>
        <dsp:cNvPr id="0" name=""/>
        <dsp:cNvSpPr/>
      </dsp:nvSpPr>
      <dsp:spPr>
        <a:xfrm>
          <a:off x="0" y="347020"/>
          <a:ext cx="776522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7B0ED-6B67-4058-BC27-F65F6A3A42A8}">
      <dsp:nvSpPr>
        <dsp:cNvPr id="0" name=""/>
        <dsp:cNvSpPr/>
      </dsp:nvSpPr>
      <dsp:spPr>
        <a:xfrm>
          <a:off x="388261" y="7539"/>
          <a:ext cx="543566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5" tIns="0" rIns="20545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 err="1">
              <a:solidFill>
                <a:schemeClr val="tx1"/>
              </a:solidFill>
            </a:rPr>
            <a:t>ws</a:t>
          </a:r>
          <a:r>
            <a:rPr lang="en-US" sz="2300" kern="1200" dirty="0">
              <a:solidFill>
                <a:schemeClr val="tx1"/>
              </a:solidFill>
            </a:rPr>
            <a:t>, </a:t>
          </a:r>
          <a:r>
            <a:rPr lang="en-US" sz="2300" i="1" kern="1200" dirty="0" err="1">
              <a:solidFill>
                <a:schemeClr val="tx1"/>
              </a:solidFill>
            </a:rPr>
            <a:t>fr</a:t>
          </a:r>
          <a:r>
            <a:rPr lang="en-US" sz="2300" kern="1200" dirty="0">
              <a:solidFill>
                <a:schemeClr val="tx1"/>
              </a:solidFill>
            </a:rPr>
            <a:t>, and </a:t>
          </a:r>
          <a:r>
            <a:rPr lang="en-US" sz="2300" i="1" kern="1200" dirty="0">
              <a:solidFill>
                <a:schemeClr val="tx1"/>
              </a:solidFill>
            </a:rPr>
            <a:t>so</a:t>
          </a:r>
          <a:r>
            <a:rPr lang="en-US" sz="2300" kern="1200" dirty="0">
              <a:solidFill>
                <a:schemeClr val="tx1"/>
              </a:solidFill>
            </a:rPr>
            <a:t> are always global</a:t>
          </a:r>
        </a:p>
      </dsp:txBody>
      <dsp:txXfrm>
        <a:off x="421405" y="40683"/>
        <a:ext cx="5369372" cy="612672"/>
      </dsp:txXfrm>
    </dsp:sp>
    <dsp:sp modelId="{56C06EA0-A531-48F7-BB00-C08E377DAB93}">
      <dsp:nvSpPr>
        <dsp:cNvPr id="0" name=""/>
        <dsp:cNvSpPr/>
      </dsp:nvSpPr>
      <dsp:spPr>
        <a:xfrm>
          <a:off x="0" y="1390300"/>
          <a:ext cx="776522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9FEEA-F394-4597-988F-B2D182BBC94B}">
      <dsp:nvSpPr>
        <dsp:cNvPr id="0" name=""/>
        <dsp:cNvSpPr/>
      </dsp:nvSpPr>
      <dsp:spPr>
        <a:xfrm>
          <a:off x="388261" y="1050819"/>
          <a:ext cx="543566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5" tIns="0" rIns="20545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Let </a:t>
          </a:r>
          <a14:m xmlns:a14="http://schemas.microsoft.com/office/drawing/2010/main">
            <m:oMath xmlns:m="http://schemas.openxmlformats.org/officeDocument/2006/math">
              <m:r>
                <a:rPr lang="en-IN" sz="2300" b="0" i="1" kern="1200" smtClean="0">
                  <a:latin typeface="Cambria Math" panose="02040503050406030204" pitchFamily="18" charset="0"/>
                </a:rPr>
                <m:t>𝑔</m:t>
              </m:r>
              <m:r>
                <a:rPr lang="en-US" sz="2300" b="0" i="1" kern="1200" smtClean="0">
                  <a:latin typeface="Cambria Math" panose="02040503050406030204" pitchFamily="18" charset="0"/>
                </a:rPr>
                <m:t>𝑝𝑜</m:t>
              </m:r>
              <m:r>
                <a:rPr lang="en-US" sz="2300" b="0" i="1" kern="1200" smtClean="0">
                  <a:latin typeface="Cambria Math" panose="02040503050406030204" pitchFamily="18" charset="0"/>
                </a:rPr>
                <m:t> ⊆</m:t>
              </m:r>
              <m:r>
                <a:rPr lang="en-US" sz="23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𝑝𝑜</m:t>
              </m:r>
            </m:oMath>
          </a14:m>
          <a:r>
            <a:rPr lang="en-US" sz="2300" kern="1200" dirty="0"/>
            <a:t> be global</a:t>
          </a:r>
        </a:p>
      </dsp:txBody>
      <dsp:txXfrm>
        <a:off x="421405" y="1083963"/>
        <a:ext cx="5369372" cy="612672"/>
      </dsp:txXfrm>
    </dsp:sp>
    <dsp:sp modelId="{C04DC561-E639-47C0-8362-D4088E87DE13}">
      <dsp:nvSpPr>
        <dsp:cNvPr id="0" name=""/>
        <dsp:cNvSpPr/>
      </dsp:nvSpPr>
      <dsp:spPr>
        <a:xfrm>
          <a:off x="0" y="2433580"/>
          <a:ext cx="776522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35AE3-6412-479D-95CA-88F8349FD5F1}">
      <dsp:nvSpPr>
        <dsp:cNvPr id="0" name=""/>
        <dsp:cNvSpPr/>
      </dsp:nvSpPr>
      <dsp:spPr>
        <a:xfrm>
          <a:off x="388261" y="2094100"/>
          <a:ext cx="543566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5" tIns="0" rIns="20545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Let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2300" b="0" i="0" kern="1200" smtClean="0">
                  <a:latin typeface="Cambria Math" panose="02040503050406030204" pitchFamily="18" charset="0"/>
                </a:rPr>
                <m:t>grf</m:t>
              </m:r>
              <m:r>
                <a:rPr lang="en-US" sz="2300" b="0" i="1" kern="1200" smtClean="0">
                  <a:latin typeface="Cambria Math" panose="02040503050406030204" pitchFamily="18" charset="0"/>
                </a:rPr>
                <m:t> ⊆</m:t>
              </m:r>
              <m:r>
                <a:rPr lang="en-US" sz="2300" b="0" i="1" kern="1200" smtClean="0">
                  <a:latin typeface="Cambria Math" panose="02040503050406030204" pitchFamily="18" charset="0"/>
                </a:rPr>
                <m:t>𝑟𝑓</m:t>
              </m:r>
            </m:oMath>
          </a14:m>
          <a:r>
            <a:rPr lang="en-US" sz="2300" kern="1200" dirty="0"/>
            <a:t> be global  </a:t>
          </a:r>
        </a:p>
      </dsp:txBody>
      <dsp:txXfrm>
        <a:off x="421405" y="2127244"/>
        <a:ext cx="5369372" cy="612672"/>
      </dsp:txXfrm>
    </dsp:sp>
    <dsp:sp modelId="{65D80B4D-C8D1-4781-86BA-296216A69285}">
      <dsp:nvSpPr>
        <dsp:cNvPr id="0" name=""/>
        <dsp:cNvSpPr/>
      </dsp:nvSpPr>
      <dsp:spPr>
        <a:xfrm>
          <a:off x="0" y="3476860"/>
          <a:ext cx="776522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144E1-F006-4C2B-8525-94A3FE909A3C}">
      <dsp:nvSpPr>
        <dsp:cNvPr id="0" name=""/>
        <dsp:cNvSpPr/>
      </dsp:nvSpPr>
      <dsp:spPr>
        <a:xfrm>
          <a:off x="388261" y="3137380"/>
          <a:ext cx="543566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455" tIns="0" rIns="20545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grf</a:t>
          </a:r>
          <a:r>
            <a:rPr lang="en-US" sz="2300" kern="1200" dirty="0"/>
            <a:t>=rf and </a:t>
          </a:r>
          <a:r>
            <a:rPr lang="en-US" sz="2300" kern="1200" dirty="0" err="1"/>
            <a:t>gpo</a:t>
          </a:r>
          <a:r>
            <a:rPr lang="en-US" sz="2300" kern="1200" dirty="0"/>
            <a:t>=po only for SC</a:t>
          </a:r>
        </a:p>
      </dsp:txBody>
      <dsp:txXfrm>
        <a:off x="421405" y="3170524"/>
        <a:ext cx="536937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45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5743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58"/>
            <a:ext cx="3038145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04:52:06.551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6 0 1456,'0'0'1808,"0"0"-696,0 0-695,0 0 263,0 0-104,0 0-88,0 0-120,0 0 16,0 0-16,0 0-112,0 0-88,0 0-104,0 0-64,0 0 0,0 0-424,0 5-888,-6-1-1361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04:52:07.922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 1 56,'0'0'1448,"0"0"-535,0 0-399,0 0 171,0 0 167,0 0 61,0 0-48,0 0-70,0 0-84,0 0-85,0 0-151,0 0-135,0 0-147,0 0-177,0 0-197,16 0-3499,-10 0 1347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07:32:58.892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21 3 2513,'0'0'4953,"0"0"-4393,0 0-424,0 0-136,0 0 0,0 0 0,0 0-368,-20-2-441,20 2 89,9 0 112,-5 2-1000,0 0-849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4T07:32:59.394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26 1 6345,'0'0'1977,"0"0"-961,0 0-216,0 0 256,0 0-79,0 0-497,0 0-296,-2 0-176,2 0 0,0 0-8,0 2-248,0-2-264,0 0-545,-4 2-567,-7-2-1313,2 2-1664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8T06:51:07.450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 1 232,'0'0'1276,"0"0"-242,0 0-186,0 0-28,0 0-78,0 0-117,0 0-42,0 0-56,0 0 46,0 0 27,0 0-114,0 0-97,0 0-159,0 0-81,0 0-34,0 0-294,0 0-557,0 0-966,0 0-1229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8T06:51:08.152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20 1 4825,'0'0'1768,"0"0"-1191,0 0-105,0 0 232,0 0 296,0 0-392,0 0-272,0 0-104,0 0-112,0 0-8,0 0-88,0 0-16,0 0-16,0 0-264,0 0-608,0 2-752,-6 0-1273,-7-2-1448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2314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9465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862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0285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7762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0281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0278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341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371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2391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2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6619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3564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4728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9848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7144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344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2666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3269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4824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0305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0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0878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0846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8623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2839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00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395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5530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587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0361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2834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0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6508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793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7685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158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388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0378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1549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7452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8307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5089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1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3201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30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2687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5847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565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3716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7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2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6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34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2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8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54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06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44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14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76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84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23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6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95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36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32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22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89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51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85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435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5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85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31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12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302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781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117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70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382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31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98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198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492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87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41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22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839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065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788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132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613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4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735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470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211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314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559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53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83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374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295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584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74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620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709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049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117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3026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45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51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816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504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0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632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999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2785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277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33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091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993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50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050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717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431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335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329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168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2112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9998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8295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160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5169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831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sv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83.sv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8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9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5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9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9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9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0.pn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9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9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9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4.png"/><Relationship Id="rId5" Type="http://schemas.openxmlformats.org/officeDocument/2006/relationships/image" Target="../media/image136.png"/><Relationship Id="rId4" Type="http://schemas.openxmlformats.org/officeDocument/2006/relationships/image" Target="../media/image123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7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40.png"/><Relationship Id="rId7" Type="http://schemas.openxmlformats.org/officeDocument/2006/relationships/image" Target="../media/image137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60.png"/><Relationship Id="rId5" Type="http://schemas.openxmlformats.org/officeDocument/2006/relationships/image" Target="../media/image1350.png"/><Relationship Id="rId10" Type="http://schemas.openxmlformats.org/officeDocument/2006/relationships/image" Target="../media/image133.png"/><Relationship Id="rId4" Type="http://schemas.openxmlformats.org/officeDocument/2006/relationships/image" Target="../media/image1340.png"/><Relationship Id="rId9" Type="http://schemas.openxmlformats.org/officeDocument/2006/relationships/image" Target="../media/image132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3" Type="http://schemas.openxmlformats.org/officeDocument/2006/relationships/image" Target="../media/image1370.png"/><Relationship Id="rId7" Type="http://schemas.openxmlformats.org/officeDocument/2006/relationships/image" Target="../media/image1410.png"/><Relationship Id="rId12" Type="http://schemas.openxmlformats.org/officeDocument/2006/relationships/image" Target="../media/image146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00.png"/><Relationship Id="rId11" Type="http://schemas.openxmlformats.org/officeDocument/2006/relationships/image" Target="../media/image1450.png"/><Relationship Id="rId5" Type="http://schemas.openxmlformats.org/officeDocument/2006/relationships/image" Target="../media/image1390.png"/><Relationship Id="rId10" Type="http://schemas.openxmlformats.org/officeDocument/2006/relationships/image" Target="../media/image1440.png"/><Relationship Id="rId4" Type="http://schemas.openxmlformats.org/officeDocument/2006/relationships/image" Target="../media/image153.png"/><Relationship Id="rId9" Type="http://schemas.openxmlformats.org/officeDocument/2006/relationships/image" Target="../media/image1430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9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9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9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9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9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9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2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9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9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9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en/animals-water-boat-tail-rowing-46209/" TargetMode="External"/><Relationship Id="rId4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9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9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9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9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9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8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9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9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1.png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9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9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9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thebluediamondgallery.com/handwriting/c/cheap.html" TargetMode="Externa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9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1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9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9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6.svg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9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sv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9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9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customXml" Target="../ink/ink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hyperlink" Target="https://www.pngall.com/think-png/download/66114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.jpe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customXml" Target="../ink/ink3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8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6.xml"/><Relationship Id="rId5" Type="http://schemas.openxmlformats.org/officeDocument/2006/relationships/image" Target="../media/image66.png"/><Relationship Id="rId4" Type="http://schemas.openxmlformats.org/officeDocument/2006/relationships/customXml" Target="../ink/ink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8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8.sv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731584" y="2458933"/>
            <a:ext cx="53799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9: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Multicore Systems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23BB-69DA-4930-99E4-88A9CE39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ECDF-2756-472D-B583-9853D734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429030" cy="17277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Cores </a:t>
            </a:r>
            <a:r>
              <a:rPr lang="en-US" dirty="0">
                <a:solidFill>
                  <a:srgbClr val="00B050"/>
                </a:solidFill>
              </a:rPr>
              <a:t>communicate</a:t>
            </a:r>
            <a:r>
              <a:rPr lang="en-US" dirty="0"/>
              <a:t> by </a:t>
            </a:r>
            <a:r>
              <a:rPr lang="en-US" dirty="0">
                <a:solidFill>
                  <a:srgbClr val="FF0000"/>
                </a:solidFill>
              </a:rPr>
              <a:t>sending</a:t>
            </a:r>
            <a:r>
              <a:rPr lang="en-US" dirty="0"/>
              <a:t> messages to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do not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share</a:t>
            </a:r>
            <a:r>
              <a:rPr lang="en-US" dirty="0"/>
              <a:t> memory.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two basic functions.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0A797-D063-4B35-912A-E7329570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5298A-5C27-4173-BFF6-A2BE35B1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A37783-DD75-4C90-89A4-95C563E19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76232"/>
              </p:ext>
            </p:extLst>
          </p:nvPr>
        </p:nvGraphicFramePr>
        <p:xfrm>
          <a:off x="2076584" y="3457540"/>
          <a:ext cx="8037095" cy="23296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5405">
                  <a:extLst>
                    <a:ext uri="{9D8B030D-6E8A-4147-A177-3AD203B41FA5}">
                      <a16:colId xmlns:a16="http://schemas.microsoft.com/office/drawing/2014/main" val="3920575494"/>
                    </a:ext>
                  </a:extLst>
                </a:gridCol>
                <a:gridCol w="5911690">
                  <a:extLst>
                    <a:ext uri="{9D8B030D-6E8A-4147-A177-3AD203B41FA5}">
                      <a16:colId xmlns:a16="http://schemas.microsoft.com/office/drawing/2014/main" val="3148902543"/>
                    </a:ext>
                  </a:extLst>
                </a:gridCol>
              </a:tblGrid>
              <a:tr h="391854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113912"/>
                  </a:ext>
                </a:extLst>
              </a:tr>
              <a:tr h="391854">
                <a:tc>
                  <a:txBody>
                    <a:bodyPr/>
                    <a:lstStyle/>
                    <a:p>
                      <a:r>
                        <a:rPr lang="en-US" i="1" dirty="0"/>
                        <a:t>send(</a:t>
                      </a:r>
                      <a:r>
                        <a:rPr lang="en-US" i="1" dirty="0" err="1"/>
                        <a:t>pid</a:t>
                      </a:r>
                      <a:r>
                        <a:rPr lang="en-US" i="1" dirty="0"/>
                        <a:t>, </a:t>
                      </a:r>
                      <a:r>
                        <a:rPr lang="en-US" i="1" dirty="0" err="1"/>
                        <a:t>val</a:t>
                      </a:r>
                      <a:r>
                        <a:rPr lang="en-US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Send the integer </a:t>
                      </a:r>
                      <a:r>
                        <a:rPr lang="en-US" i="1" dirty="0" err="1"/>
                        <a:t>val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process with id, </a:t>
                      </a:r>
                      <a:r>
                        <a:rPr lang="en-US" i="1" dirty="0" err="1"/>
                        <a:t>pid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28173"/>
                  </a:ext>
                </a:extLst>
              </a:tr>
              <a:tr h="1545943">
                <a:tc>
                  <a:txBody>
                    <a:bodyPr/>
                    <a:lstStyle/>
                    <a:p>
                      <a:r>
                        <a:rPr lang="en-US" i="1" dirty="0"/>
                        <a:t>receive(</a:t>
                      </a:r>
                      <a:r>
                        <a:rPr lang="en-US" i="1" dirty="0" err="1"/>
                        <a:t>pid</a:t>
                      </a:r>
                      <a:r>
                        <a:rPr lang="en-US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Receive an integer from process </a:t>
                      </a:r>
                      <a:r>
                        <a:rPr lang="en-US" i="1" dirty="0" err="1"/>
                        <a:t>pid</a:t>
                      </a:r>
                      <a:endParaRPr lang="en-US" i="1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i="0" dirty="0"/>
                        <a:t>This is a blocking call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i="0" dirty="0"/>
                        <a:t>If the </a:t>
                      </a:r>
                      <a:r>
                        <a:rPr lang="en-US" i="1" dirty="0" err="1"/>
                        <a:t>pid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equal to </a:t>
                      </a:r>
                      <a:r>
                        <a:rPr lang="en-US" i="1" dirty="0"/>
                        <a:t>ANYSOURCE</a:t>
                      </a:r>
                      <a:r>
                        <a:rPr lang="en-US" i="0" dirty="0"/>
                        <a:t>, then the </a:t>
                      </a:r>
                      <a:r>
                        <a:rPr lang="en-US" i="1" dirty="0"/>
                        <a:t>receive </a:t>
                      </a:r>
                      <a:r>
                        <a:rPr lang="en-US" i="0" dirty="0"/>
                        <a:t>function returns with the value sent by any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1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6710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rc 54">
            <a:extLst>
              <a:ext uri="{FF2B5EF4-FFF2-40B4-BE49-F238E27FC236}">
                <a16:creationId xmlns:a16="http://schemas.microsoft.com/office/drawing/2014/main" id="{5076D6BB-D063-4D3A-8ACA-20238C0EDE28}"/>
              </a:ext>
            </a:extLst>
          </p:cNvPr>
          <p:cNvSpPr/>
          <p:nvPr/>
        </p:nvSpPr>
        <p:spPr>
          <a:xfrm>
            <a:off x="8196882" y="1279666"/>
            <a:ext cx="988022" cy="1031143"/>
          </a:xfrm>
          <a:prstGeom prst="arc">
            <a:avLst>
              <a:gd name="adj1" fmla="val 14431779"/>
              <a:gd name="adj2" fmla="val 7847253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0CC0B8C0-8F66-40B6-810A-1FE1CB381421}"/>
              </a:ext>
            </a:extLst>
          </p:cNvPr>
          <p:cNvSpPr/>
          <p:nvPr/>
        </p:nvSpPr>
        <p:spPr>
          <a:xfrm rot="8685059">
            <a:off x="3303910" y="4476370"/>
            <a:ext cx="890926" cy="1031143"/>
          </a:xfrm>
          <a:prstGeom prst="arc">
            <a:avLst>
              <a:gd name="adj1" fmla="val 14431779"/>
              <a:gd name="adj2" fmla="val 7847253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BEA08-0ACA-4515-B4B7-449530A8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MESI (Read, Write, and Evict events)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97BC4-5E19-43AA-8169-CF1FB749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54F74-AB76-4945-AB95-0E3AEA35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100</a:t>
            </a:fld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06BCA023-4F82-4998-B5F9-AD4D31D5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28" y="1393623"/>
            <a:ext cx="918129" cy="785833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B0A212B-93A2-4A2E-9BBD-AED7E286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66" y="1578836"/>
            <a:ext cx="58210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I</a:t>
            </a:r>
            <a:endParaRPr lang="en-US" alt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76FA1DA2-39A0-4845-914B-0055501C5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575" y="1438603"/>
            <a:ext cx="918129" cy="788479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F651A509-187A-4A58-8AB2-FCD97DC0D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491" y="1674088"/>
            <a:ext cx="105836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S</a:t>
            </a:r>
            <a:endParaRPr lang="en-US" altLang="en-US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E7BDE40A-3AA7-4125-86BE-B8EB8F7E4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658" y="4446995"/>
            <a:ext cx="918129" cy="788479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22B5615-1AFC-40B1-8448-A9B7BF61C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160" y="4688203"/>
            <a:ext cx="111128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E</a:t>
            </a:r>
            <a:endParaRPr lang="en-US" altLang="en-US" dirty="0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3A4F1685-E4C2-41A0-A644-9F5FF12C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116" y="4449641"/>
            <a:ext cx="918129" cy="785833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2B81B302-5A41-4FE3-9EE3-7723475E6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894" y="4699678"/>
            <a:ext cx="198443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M</a:t>
            </a:r>
            <a:endParaRPr lang="en-US" altLang="en-US" dirty="0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612B5075-43CE-4052-A8C2-B0A26157E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65" y="1732298"/>
            <a:ext cx="3050727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5CE54487-D903-4A7A-A76B-627CBD2854F7}"/>
              </a:ext>
            </a:extLst>
          </p:cNvPr>
          <p:cNvSpPr>
            <a:spLocks/>
          </p:cNvSpPr>
          <p:nvPr/>
        </p:nvSpPr>
        <p:spPr bwMode="auto">
          <a:xfrm>
            <a:off x="7515339" y="1658213"/>
            <a:ext cx="256653" cy="148171"/>
          </a:xfrm>
          <a:custGeom>
            <a:avLst/>
            <a:gdLst>
              <a:gd name="T0" fmla="*/ 57 w 201"/>
              <a:gd name="T1" fmla="*/ 58 h 116"/>
              <a:gd name="T2" fmla="*/ 0 w 201"/>
              <a:gd name="T3" fmla="*/ 116 h 116"/>
              <a:gd name="T4" fmla="*/ 201 w 201"/>
              <a:gd name="T5" fmla="*/ 58 h 116"/>
              <a:gd name="T6" fmla="*/ 0 w 201"/>
              <a:gd name="T7" fmla="*/ 0 h 116"/>
              <a:gd name="T8" fmla="*/ 57 w 201"/>
              <a:gd name="T9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6">
                <a:moveTo>
                  <a:pt x="57" y="58"/>
                </a:moveTo>
                <a:lnTo>
                  <a:pt x="0" y="116"/>
                </a:lnTo>
                <a:lnTo>
                  <a:pt x="201" y="58"/>
                </a:lnTo>
                <a:lnTo>
                  <a:pt x="0" y="0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130D6D6F-5F62-4A82-8137-8D7B53BA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99" y="1097281"/>
            <a:ext cx="825522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RdX</a:t>
            </a:r>
            <a:endParaRPr lang="en-US" alt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BCFDEA4D-E02A-4726-90FD-BD363D3F2B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3523" y="2197978"/>
            <a:ext cx="13230" cy="2219913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EFDFA38A-9130-4CD2-BD7F-7F085601DDC3}"/>
              </a:ext>
            </a:extLst>
          </p:cNvPr>
          <p:cNvSpPr>
            <a:spLocks/>
          </p:cNvSpPr>
          <p:nvPr/>
        </p:nvSpPr>
        <p:spPr bwMode="auto">
          <a:xfrm>
            <a:off x="4192084" y="4161238"/>
            <a:ext cx="145525" cy="256653"/>
          </a:xfrm>
          <a:custGeom>
            <a:avLst/>
            <a:gdLst>
              <a:gd name="T0" fmla="*/ 58 w 115"/>
              <a:gd name="T1" fmla="*/ 58 h 202"/>
              <a:gd name="T2" fmla="*/ 0 w 115"/>
              <a:gd name="T3" fmla="*/ 0 h 202"/>
              <a:gd name="T4" fmla="*/ 57 w 115"/>
              <a:gd name="T5" fmla="*/ 202 h 202"/>
              <a:gd name="T6" fmla="*/ 115 w 115"/>
              <a:gd name="T7" fmla="*/ 1 h 202"/>
              <a:gd name="T8" fmla="*/ 58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8" y="58"/>
                </a:moveTo>
                <a:lnTo>
                  <a:pt x="0" y="0"/>
                </a:lnTo>
                <a:lnTo>
                  <a:pt x="57" y="202"/>
                </a:lnTo>
                <a:lnTo>
                  <a:pt x="115" y="1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8CC4B8E6-2748-4EDA-A09A-F5003646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256" y="3034082"/>
            <a:ext cx="825522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RdX</a:t>
            </a:r>
            <a:endParaRPr lang="en-US" alt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0E63E293-E946-4298-8B73-A0DE0235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548" y="3385987"/>
            <a:ext cx="1108634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(from lower</a:t>
            </a:r>
            <a:endParaRPr lang="en-US" alt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93BF18A2-C7F6-4BD1-AAF4-37D90D4D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548" y="3626764"/>
            <a:ext cx="508014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level)</a:t>
            </a:r>
            <a:endParaRPr lang="en-US" alt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88D57801-5AF9-43D6-A0F1-B25C05C17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5700" y="1970429"/>
            <a:ext cx="3193606" cy="2558588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B83F4B7B-2C26-4A17-B294-E8DC1A4E9A4B}"/>
              </a:ext>
            </a:extLst>
          </p:cNvPr>
          <p:cNvSpPr>
            <a:spLocks/>
          </p:cNvSpPr>
          <p:nvPr/>
        </p:nvSpPr>
        <p:spPr bwMode="auto">
          <a:xfrm>
            <a:off x="7615884" y="4312053"/>
            <a:ext cx="243423" cy="216964"/>
          </a:xfrm>
          <a:custGeom>
            <a:avLst/>
            <a:gdLst>
              <a:gd name="T0" fmla="*/ 81 w 193"/>
              <a:gd name="T1" fmla="*/ 81 h 171"/>
              <a:gd name="T2" fmla="*/ 0 w 193"/>
              <a:gd name="T3" fmla="*/ 90 h 171"/>
              <a:gd name="T4" fmla="*/ 193 w 193"/>
              <a:gd name="T5" fmla="*/ 171 h 171"/>
              <a:gd name="T6" fmla="*/ 72 w 193"/>
              <a:gd name="T7" fmla="*/ 0 h 171"/>
              <a:gd name="T8" fmla="*/ 81 w 193"/>
              <a:gd name="T9" fmla="*/ 8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71">
                <a:moveTo>
                  <a:pt x="81" y="81"/>
                </a:moveTo>
                <a:lnTo>
                  <a:pt x="0" y="90"/>
                </a:lnTo>
                <a:lnTo>
                  <a:pt x="193" y="171"/>
                </a:lnTo>
                <a:lnTo>
                  <a:pt x="72" y="0"/>
                </a:lnTo>
                <a:lnTo>
                  <a:pt x="81" y="81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43E3C53D-3356-456B-B555-50999234F251}"/>
              </a:ext>
            </a:extLst>
          </p:cNvPr>
          <p:cNvSpPr>
            <a:spLocks noChangeArrowheads="1"/>
          </p:cNvSpPr>
          <p:nvPr/>
        </p:nvSpPr>
        <p:spPr bwMode="auto">
          <a:xfrm rot="2400000">
            <a:off x="6110363" y="3094938"/>
            <a:ext cx="889024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Wr | WrX</a:t>
            </a:r>
            <a:endParaRPr lang="en-US" alt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13DC5C5C-863D-413E-B1B4-21C7D8BC1567}"/>
              </a:ext>
            </a:extLst>
          </p:cNvPr>
          <p:cNvSpPr>
            <a:spLocks/>
          </p:cNvSpPr>
          <p:nvPr/>
        </p:nvSpPr>
        <p:spPr bwMode="auto">
          <a:xfrm>
            <a:off x="8412300" y="1274557"/>
            <a:ext cx="211672" cy="177276"/>
          </a:xfrm>
          <a:custGeom>
            <a:avLst/>
            <a:gdLst>
              <a:gd name="T0" fmla="*/ 20 w 165"/>
              <a:gd name="T1" fmla="*/ 0 h 139"/>
              <a:gd name="T2" fmla="*/ 165 w 165"/>
              <a:gd name="T3" fmla="*/ 92 h 139"/>
              <a:gd name="T4" fmla="*/ 0 w 165"/>
              <a:gd name="T5" fmla="*/ 139 h 139"/>
              <a:gd name="T6" fmla="*/ 20 w 165"/>
              <a:gd name="T7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39">
                <a:moveTo>
                  <a:pt x="20" y="0"/>
                </a:moveTo>
                <a:lnTo>
                  <a:pt x="165" y="92"/>
                </a:lnTo>
                <a:lnTo>
                  <a:pt x="0" y="139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AE988048-BDFF-42EA-A6DB-C9FA899D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281" y="1301016"/>
            <a:ext cx="529181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-</a:t>
            </a:r>
            <a:endParaRPr lang="en-US" alt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9AAB7373-6F2D-4490-BA37-883C18213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1794" y="2224437"/>
            <a:ext cx="13230" cy="2219913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602784BA-EB13-4D78-9947-70EA1F5FAD99}"/>
              </a:ext>
            </a:extLst>
          </p:cNvPr>
          <p:cNvSpPr>
            <a:spLocks/>
          </p:cNvSpPr>
          <p:nvPr/>
        </p:nvSpPr>
        <p:spPr bwMode="auto">
          <a:xfrm>
            <a:off x="8150356" y="4187697"/>
            <a:ext cx="145525" cy="256653"/>
          </a:xfrm>
          <a:custGeom>
            <a:avLst/>
            <a:gdLst>
              <a:gd name="T0" fmla="*/ 57 w 115"/>
              <a:gd name="T1" fmla="*/ 58 h 202"/>
              <a:gd name="T2" fmla="*/ 0 w 115"/>
              <a:gd name="T3" fmla="*/ 0 h 202"/>
              <a:gd name="T4" fmla="*/ 56 w 115"/>
              <a:gd name="T5" fmla="*/ 202 h 202"/>
              <a:gd name="T6" fmla="*/ 115 w 115"/>
              <a:gd name="T7" fmla="*/ 1 h 202"/>
              <a:gd name="T8" fmla="*/ 57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7" y="58"/>
                </a:moveTo>
                <a:lnTo>
                  <a:pt x="0" y="0"/>
                </a:lnTo>
                <a:lnTo>
                  <a:pt x="56" y="202"/>
                </a:lnTo>
                <a:lnTo>
                  <a:pt x="115" y="1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2E392397-AF56-4FC7-BB30-174339184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714" y="3211358"/>
            <a:ext cx="1068945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Wr | WrX.u</a:t>
            </a:r>
            <a:endParaRPr lang="en-US" alt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EE869D40-4318-4E87-A010-DB21D6592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203" y="4817421"/>
            <a:ext cx="2987225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8FFA59ED-BDBC-4722-B8B4-31D85D859E61}"/>
              </a:ext>
            </a:extLst>
          </p:cNvPr>
          <p:cNvSpPr>
            <a:spLocks/>
          </p:cNvSpPr>
          <p:nvPr/>
        </p:nvSpPr>
        <p:spPr bwMode="auto">
          <a:xfrm>
            <a:off x="7459775" y="4745982"/>
            <a:ext cx="256653" cy="145525"/>
          </a:xfrm>
          <a:custGeom>
            <a:avLst/>
            <a:gdLst>
              <a:gd name="T0" fmla="*/ 57 w 201"/>
              <a:gd name="T1" fmla="*/ 58 h 115"/>
              <a:gd name="T2" fmla="*/ 0 w 201"/>
              <a:gd name="T3" fmla="*/ 115 h 115"/>
              <a:gd name="T4" fmla="*/ 201 w 201"/>
              <a:gd name="T5" fmla="*/ 58 h 115"/>
              <a:gd name="T6" fmla="*/ 0 w 201"/>
              <a:gd name="T7" fmla="*/ 0 h 115"/>
              <a:gd name="T8" fmla="*/ 57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8"/>
                </a:moveTo>
                <a:lnTo>
                  <a:pt x="0" y="115"/>
                </a:lnTo>
                <a:lnTo>
                  <a:pt x="201" y="58"/>
                </a:lnTo>
                <a:lnTo>
                  <a:pt x="0" y="0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CFB29D3F-D52F-4059-80BA-87101B3C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97" y="4838588"/>
            <a:ext cx="560932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Wr</a:t>
            </a:r>
            <a:r>
              <a:rPr lang="en-US" altLang="en-US" dirty="0">
                <a:solidFill>
                  <a:srgbClr val="000000"/>
                </a:solidFill>
                <a:latin typeface="sans-serif"/>
              </a:rPr>
              <a:t> | -</a:t>
            </a:r>
            <a:endParaRPr lang="en-US" altLang="en-US" dirty="0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A091EBC0-7F3C-424C-AF24-6A1F5FB46AC4}"/>
              </a:ext>
            </a:extLst>
          </p:cNvPr>
          <p:cNvSpPr>
            <a:spLocks/>
          </p:cNvSpPr>
          <p:nvPr/>
        </p:nvSpPr>
        <p:spPr bwMode="auto">
          <a:xfrm>
            <a:off x="8393778" y="4301470"/>
            <a:ext cx="209026" cy="177276"/>
          </a:xfrm>
          <a:custGeom>
            <a:avLst/>
            <a:gdLst>
              <a:gd name="T0" fmla="*/ 21 w 165"/>
              <a:gd name="T1" fmla="*/ 0 h 140"/>
              <a:gd name="T2" fmla="*/ 165 w 165"/>
              <a:gd name="T3" fmla="*/ 93 h 140"/>
              <a:gd name="T4" fmla="*/ 0 w 165"/>
              <a:gd name="T5" fmla="*/ 140 h 140"/>
              <a:gd name="T6" fmla="*/ 21 w 165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40">
                <a:moveTo>
                  <a:pt x="21" y="0"/>
                </a:moveTo>
                <a:lnTo>
                  <a:pt x="165" y="93"/>
                </a:lnTo>
                <a:lnTo>
                  <a:pt x="0" y="14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11733E3-2E73-4139-8592-1B651B0A4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8990" y="4301470"/>
            <a:ext cx="529181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-</a:t>
            </a:r>
            <a:endParaRPr lang="en-US" alt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C3C62E11-E604-492C-82C8-B60A62984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343" y="4648083"/>
            <a:ext cx="560932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Wr | -</a:t>
            </a:r>
            <a:endParaRPr lang="en-US" altLang="en-US"/>
          </a:p>
        </p:txBody>
      </p:sp>
      <p:sp>
        <p:nvSpPr>
          <p:cNvPr id="43" name="Freeform 38">
            <a:extLst>
              <a:ext uri="{FF2B5EF4-FFF2-40B4-BE49-F238E27FC236}">
                <a16:creationId xmlns:a16="http://schemas.microsoft.com/office/drawing/2014/main" id="{6FDCFD49-029D-451D-B474-788E6936A6F0}"/>
              </a:ext>
            </a:extLst>
          </p:cNvPr>
          <p:cNvSpPr>
            <a:spLocks/>
          </p:cNvSpPr>
          <p:nvPr/>
        </p:nvSpPr>
        <p:spPr bwMode="auto">
          <a:xfrm>
            <a:off x="3744925" y="4409953"/>
            <a:ext cx="214318" cy="185213"/>
          </a:xfrm>
          <a:custGeom>
            <a:avLst/>
            <a:gdLst>
              <a:gd name="T0" fmla="*/ 90 w 169"/>
              <a:gd name="T1" fmla="*/ 0 h 146"/>
              <a:gd name="T2" fmla="*/ 0 w 169"/>
              <a:gd name="T3" fmla="*/ 146 h 146"/>
              <a:gd name="T4" fmla="*/ 169 w 169"/>
              <a:gd name="T5" fmla="*/ 117 h 146"/>
              <a:gd name="T6" fmla="*/ 90 w 169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" h="146">
                <a:moveTo>
                  <a:pt x="90" y="0"/>
                </a:moveTo>
                <a:lnTo>
                  <a:pt x="0" y="146"/>
                </a:lnTo>
                <a:lnTo>
                  <a:pt x="169" y="117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261F2FE4-B35B-4EBF-917B-00944CDB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10" y="4556038"/>
            <a:ext cx="529181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-</a:t>
            </a:r>
            <a:endParaRPr lang="en-US" altLang="en-US"/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F178574F-2079-4B60-B1E4-EF2C8DC9A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855" y="1396268"/>
            <a:ext cx="1741005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(from sister cache)</a:t>
            </a:r>
            <a:endParaRPr lang="en-US" altLang="en-US"/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CA0815A8-F509-4152-9176-6F049FD34F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5973" y="1875176"/>
            <a:ext cx="3050727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86E89B07-551C-4F13-BB0A-B82F565FC57E}"/>
              </a:ext>
            </a:extLst>
          </p:cNvPr>
          <p:cNvSpPr>
            <a:spLocks/>
          </p:cNvSpPr>
          <p:nvPr/>
        </p:nvSpPr>
        <p:spPr bwMode="auto">
          <a:xfrm>
            <a:off x="4715973" y="1801092"/>
            <a:ext cx="254007" cy="145525"/>
          </a:xfrm>
          <a:custGeom>
            <a:avLst/>
            <a:gdLst>
              <a:gd name="T0" fmla="*/ 144 w 201"/>
              <a:gd name="T1" fmla="*/ 58 h 115"/>
              <a:gd name="T2" fmla="*/ 201 w 201"/>
              <a:gd name="T3" fmla="*/ 0 h 115"/>
              <a:gd name="T4" fmla="*/ 0 w 201"/>
              <a:gd name="T5" fmla="*/ 58 h 115"/>
              <a:gd name="T6" fmla="*/ 201 w 201"/>
              <a:gd name="T7" fmla="*/ 115 h 115"/>
              <a:gd name="T8" fmla="*/ 144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144" y="58"/>
                </a:moveTo>
                <a:lnTo>
                  <a:pt x="201" y="0"/>
                </a:lnTo>
                <a:lnTo>
                  <a:pt x="0" y="58"/>
                </a:lnTo>
                <a:lnTo>
                  <a:pt x="201" y="115"/>
                </a:lnTo>
                <a:lnTo>
                  <a:pt x="144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80D6D595-51AC-4024-9FD0-8E2419C2B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127" y="1880468"/>
            <a:ext cx="719686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Evict | -</a:t>
            </a:r>
            <a:endParaRPr lang="en-US" altLang="en-US"/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A0DFE9D8-44F7-417F-89D1-FB317B0DFB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35506" y="2213853"/>
            <a:ext cx="13230" cy="2219913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5">
            <a:extLst>
              <a:ext uri="{FF2B5EF4-FFF2-40B4-BE49-F238E27FC236}">
                <a16:creationId xmlns:a16="http://schemas.microsoft.com/office/drawing/2014/main" id="{E769DCC0-1A98-42DE-824D-5788BDAC1941}"/>
              </a:ext>
            </a:extLst>
          </p:cNvPr>
          <p:cNvSpPr>
            <a:spLocks/>
          </p:cNvSpPr>
          <p:nvPr/>
        </p:nvSpPr>
        <p:spPr bwMode="auto">
          <a:xfrm>
            <a:off x="4364068" y="2213853"/>
            <a:ext cx="145525" cy="256653"/>
          </a:xfrm>
          <a:custGeom>
            <a:avLst/>
            <a:gdLst>
              <a:gd name="T0" fmla="*/ 57 w 115"/>
              <a:gd name="T1" fmla="*/ 144 h 202"/>
              <a:gd name="T2" fmla="*/ 115 w 115"/>
              <a:gd name="T3" fmla="*/ 201 h 202"/>
              <a:gd name="T4" fmla="*/ 56 w 115"/>
              <a:gd name="T5" fmla="*/ 0 h 202"/>
              <a:gd name="T6" fmla="*/ 0 w 115"/>
              <a:gd name="T7" fmla="*/ 202 h 202"/>
              <a:gd name="T8" fmla="*/ 57 w 115"/>
              <a:gd name="T9" fmla="*/ 14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7" y="144"/>
                </a:moveTo>
                <a:lnTo>
                  <a:pt x="115" y="201"/>
                </a:lnTo>
                <a:lnTo>
                  <a:pt x="56" y="0"/>
                </a:lnTo>
                <a:lnTo>
                  <a:pt x="0" y="202"/>
                </a:lnTo>
                <a:lnTo>
                  <a:pt x="57" y="144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419D0955-F010-429D-A9C0-10891EDA5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549" y="3843728"/>
            <a:ext cx="719686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Evict | -</a:t>
            </a:r>
            <a:endParaRPr lang="en-US" altLang="en-US"/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1E2AEC17-D5A2-4C67-A492-5E14D99782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5467" y="2137122"/>
            <a:ext cx="3233294" cy="2595631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8">
            <a:extLst>
              <a:ext uri="{FF2B5EF4-FFF2-40B4-BE49-F238E27FC236}">
                <a16:creationId xmlns:a16="http://schemas.microsoft.com/office/drawing/2014/main" id="{D0057C91-F0F1-4102-91D6-AE0FA059AAB8}"/>
              </a:ext>
            </a:extLst>
          </p:cNvPr>
          <p:cNvSpPr>
            <a:spLocks/>
          </p:cNvSpPr>
          <p:nvPr/>
        </p:nvSpPr>
        <p:spPr bwMode="auto">
          <a:xfrm>
            <a:off x="4525468" y="2137121"/>
            <a:ext cx="243423" cy="216964"/>
          </a:xfrm>
          <a:custGeom>
            <a:avLst/>
            <a:gdLst>
              <a:gd name="T0" fmla="*/ 112 w 193"/>
              <a:gd name="T1" fmla="*/ 90 h 171"/>
              <a:gd name="T2" fmla="*/ 193 w 193"/>
              <a:gd name="T3" fmla="*/ 82 h 171"/>
              <a:gd name="T4" fmla="*/ 0 w 193"/>
              <a:gd name="T5" fmla="*/ 0 h 171"/>
              <a:gd name="T6" fmla="*/ 121 w 193"/>
              <a:gd name="T7" fmla="*/ 171 h 171"/>
              <a:gd name="T8" fmla="*/ 112 w 193"/>
              <a:gd name="T9" fmla="*/ 9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71">
                <a:moveTo>
                  <a:pt x="112" y="90"/>
                </a:moveTo>
                <a:lnTo>
                  <a:pt x="193" y="82"/>
                </a:lnTo>
                <a:lnTo>
                  <a:pt x="0" y="0"/>
                </a:lnTo>
                <a:lnTo>
                  <a:pt x="121" y="171"/>
                </a:lnTo>
                <a:lnTo>
                  <a:pt x="112" y="90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BCD9148C-44AF-429B-96A5-91407DABC5BD}"/>
              </a:ext>
            </a:extLst>
          </p:cNvPr>
          <p:cNvSpPr>
            <a:spLocks noChangeArrowheads="1"/>
          </p:cNvSpPr>
          <p:nvPr/>
        </p:nvSpPr>
        <p:spPr bwMode="auto">
          <a:xfrm rot="2340000">
            <a:off x="5414491" y="3301318"/>
            <a:ext cx="976338" cy="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Evict | Wb</a:t>
            </a:r>
            <a:endParaRPr lang="en-US" alt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1CA1310-77BF-422D-98F8-70C56EB49C4E}"/>
              </a:ext>
            </a:extLst>
          </p:cNvPr>
          <p:cNvSpPr/>
          <p:nvPr/>
        </p:nvSpPr>
        <p:spPr>
          <a:xfrm>
            <a:off x="8320792" y="4272205"/>
            <a:ext cx="890926" cy="1031143"/>
          </a:xfrm>
          <a:prstGeom prst="arc">
            <a:avLst>
              <a:gd name="adj1" fmla="val 14431779"/>
              <a:gd name="adj2" fmla="val 7847253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16A7E75-7158-48B9-91D4-E8605262AFD9}"/>
              </a:ext>
            </a:extLst>
          </p:cNvPr>
          <p:cNvSpPr/>
          <p:nvPr/>
        </p:nvSpPr>
        <p:spPr>
          <a:xfrm>
            <a:off x="1923865" y="5766220"/>
            <a:ext cx="2440202" cy="493257"/>
          </a:xfrm>
          <a:prstGeom prst="wedgeRectCallout">
            <a:avLst>
              <a:gd name="adj1" fmla="val 48784"/>
              <a:gd name="adj2" fmla="val -1494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state</a:t>
            </a:r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4DD504F7-9E65-4091-853E-D2908A8DA10F}"/>
              </a:ext>
            </a:extLst>
          </p:cNvPr>
          <p:cNvSpPr/>
          <p:nvPr/>
        </p:nvSpPr>
        <p:spPr>
          <a:xfrm>
            <a:off x="5019572" y="5728680"/>
            <a:ext cx="2987225" cy="493257"/>
          </a:xfrm>
          <a:prstGeom prst="wedgeRectCallout">
            <a:avLst>
              <a:gd name="adj1" fmla="val -24166"/>
              <a:gd name="adj2" fmla="val -1574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Seamless transition</a:t>
            </a:r>
          </a:p>
        </p:txBody>
      </p:sp>
    </p:spTree>
    <p:extLst>
      <p:ext uri="{BB962C8B-B14F-4D97-AF65-F5344CB8AC3E}">
        <p14:creationId xmlns:p14="http://schemas.microsoft.com/office/powerpoint/2010/main" val="9881500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3915-CAA0-489D-A403-FCA5814B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07" y="122552"/>
            <a:ext cx="6858000" cy="822960"/>
          </a:xfrm>
        </p:spPr>
        <p:txBody>
          <a:bodyPr/>
          <a:lstStyle/>
          <a:p>
            <a:r>
              <a:rPr lang="en-US" dirty="0"/>
              <a:t>MESI (messages received from the bus)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59AAE-071A-42A2-BAA6-465ED4B8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3168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A1938-B59C-4701-854F-465CD38C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E5674F-08C2-4B0E-B25B-1BF4EB4EE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8223" y="945513"/>
            <a:ext cx="6858000" cy="3519079"/>
          </a:xfr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393C5A1-6BED-4AF8-BD0B-9CBB96BB439A}"/>
              </a:ext>
            </a:extLst>
          </p:cNvPr>
          <p:cNvSpPr/>
          <p:nvPr/>
        </p:nvSpPr>
        <p:spPr>
          <a:xfrm>
            <a:off x="2322990" y="5042517"/>
            <a:ext cx="3994952" cy="1284598"/>
          </a:xfrm>
          <a:prstGeom prst="wedgeRoundRectCallout">
            <a:avLst>
              <a:gd name="adj1" fmla="val -6134"/>
              <a:gd name="adj2" fmla="val -9592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moment another </a:t>
            </a:r>
            <a:r>
              <a:rPr lang="en-US" dirty="0">
                <a:solidFill>
                  <a:srgbClr val="C00000"/>
                </a:solidFill>
              </a:rPr>
              <a:t>cache</a:t>
            </a:r>
            <a:r>
              <a:rPr lang="en-US" dirty="0"/>
              <a:t> requests for the data (read-only), we need to </a:t>
            </a:r>
            <a:r>
              <a:rPr lang="en-US" dirty="0">
                <a:solidFill>
                  <a:schemeClr val="accent1"/>
                </a:solidFill>
              </a:rPr>
              <a:t>transition</a:t>
            </a:r>
            <a:r>
              <a:rPr lang="en-US" dirty="0"/>
              <a:t> to the </a:t>
            </a:r>
            <a:r>
              <a:rPr lang="en-US" i="1" dirty="0"/>
              <a:t>S </a:t>
            </a:r>
            <a:r>
              <a:rPr lang="en-US" dirty="0"/>
              <a:t>state.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80D6DC7-727E-4B64-A1C9-2A83140103C6}"/>
              </a:ext>
            </a:extLst>
          </p:cNvPr>
          <p:cNvSpPr/>
          <p:nvPr/>
        </p:nvSpPr>
        <p:spPr>
          <a:xfrm rot="10595856">
            <a:off x="6778271" y="1975642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A79C3F7-BCB7-4D71-89FF-167494DEE170}"/>
              </a:ext>
            </a:extLst>
          </p:cNvPr>
          <p:cNvSpPr/>
          <p:nvPr/>
        </p:nvSpPr>
        <p:spPr>
          <a:xfrm rot="7231737">
            <a:off x="7133377" y="2058808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129892B-D072-4621-BA90-D47D733C4D20}"/>
              </a:ext>
            </a:extLst>
          </p:cNvPr>
          <p:cNvSpPr/>
          <p:nvPr/>
        </p:nvSpPr>
        <p:spPr>
          <a:xfrm rot="4289392">
            <a:off x="4379014" y="1808173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6BA5728-2941-4BB4-A9FA-A16EFF1627C3}"/>
              </a:ext>
            </a:extLst>
          </p:cNvPr>
          <p:cNvSpPr/>
          <p:nvPr/>
        </p:nvSpPr>
        <p:spPr>
          <a:xfrm rot="8502124">
            <a:off x="4399187" y="1567280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20CE757-3617-41FE-B623-02F93E8B2AF3}"/>
              </a:ext>
            </a:extLst>
          </p:cNvPr>
          <p:cNvSpPr/>
          <p:nvPr/>
        </p:nvSpPr>
        <p:spPr>
          <a:xfrm rot="7361787">
            <a:off x="3921273" y="2058248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72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C9ED-CAE2-43E4-AF88-790F5588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Engineering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9C42-67EF-43AE-A657-13058FF8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260017"/>
            <a:ext cx="6858000" cy="840737"/>
          </a:xfrm>
        </p:spPr>
        <p:txBody>
          <a:bodyPr/>
          <a:lstStyle/>
          <a:p>
            <a:r>
              <a:rPr lang="en-US" dirty="0"/>
              <a:t>Who supplies data if a sister cache sends a read miss or write miss message?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A016D-1E5C-4982-8601-7C5269CB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F5BB5-66BA-4AD6-8609-675299E9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102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72D227A-3F32-4273-ADF4-8A6BA72A1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89" y="1260016"/>
            <a:ext cx="762716" cy="762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FD94A-1E84-4640-8364-AAA42988E3FA}"/>
              </a:ext>
            </a:extLst>
          </p:cNvPr>
          <p:cNvSpPr txBox="1"/>
          <p:nvPr/>
        </p:nvSpPr>
        <p:spPr>
          <a:xfrm>
            <a:off x="1524001" y="2321014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84D0-15E5-4396-9AE9-8F8D810BEFFA}"/>
              </a:ext>
            </a:extLst>
          </p:cNvPr>
          <p:cNvSpPr txBox="1"/>
          <p:nvPr/>
        </p:nvSpPr>
        <p:spPr>
          <a:xfrm>
            <a:off x="3055399" y="2396642"/>
            <a:ext cx="620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caches who have a </a:t>
            </a:r>
            <a:r>
              <a:rPr lang="en-US" dirty="0">
                <a:solidFill>
                  <a:srgbClr val="0070C0"/>
                </a:solidFill>
              </a:rPr>
              <a:t>copy</a:t>
            </a:r>
            <a:r>
              <a:rPr lang="en-US" dirty="0"/>
              <a:t> of the block, </a:t>
            </a:r>
            <a:r>
              <a:rPr lang="en-US" dirty="0">
                <a:solidFill>
                  <a:srgbClr val="00B050"/>
                </a:solidFill>
              </a:rPr>
              <a:t>arbitrate</a:t>
            </a:r>
            <a:r>
              <a:rPr lang="en-US" dirty="0"/>
              <a:t> for the bus. The one who gets access to the bus </a:t>
            </a:r>
            <a:r>
              <a:rPr lang="en-US" dirty="0">
                <a:solidFill>
                  <a:srgbClr val="0070C0"/>
                </a:solidFill>
              </a:rPr>
              <a:t>first</a:t>
            </a:r>
            <a:r>
              <a:rPr lang="en-US" dirty="0"/>
              <a:t>, sends the data. The rest </a:t>
            </a:r>
            <a:r>
              <a:rPr lang="en-US" dirty="0">
                <a:solidFill>
                  <a:srgbClr val="7030A0"/>
                </a:solidFill>
              </a:rPr>
              <a:t>snoop</a:t>
            </a:r>
            <a:r>
              <a:rPr lang="en-US" dirty="0"/>
              <a:t> this value, and then cancel their request. This is an </a:t>
            </a:r>
            <a:r>
              <a:rPr lang="en-US" dirty="0">
                <a:solidFill>
                  <a:schemeClr val="accent1"/>
                </a:solidFill>
              </a:rPr>
              <a:t>overhead in terms of time and power</a:t>
            </a:r>
            <a:r>
              <a:rPr lang="en-US" dirty="0"/>
              <a:t>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79089D9-DA76-49CD-8C89-CDF038D81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89" y="4198012"/>
            <a:ext cx="762716" cy="7627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AB4017-BDBA-44E0-987C-9132D38CE459}"/>
              </a:ext>
            </a:extLst>
          </p:cNvPr>
          <p:cNvSpPr txBox="1">
            <a:spLocks/>
          </p:cNvSpPr>
          <p:nvPr/>
        </p:nvSpPr>
        <p:spPr>
          <a:xfrm>
            <a:off x="2667000" y="4259238"/>
            <a:ext cx="6858000" cy="84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we have to write data back on an M </a:t>
            </a:r>
            <a:r>
              <a:rPr lang="en-US" dirty="0">
                <a:sym typeface="Wingdings" panose="05000000000000000000" pitchFamily="2" charset="2"/>
              </a:rPr>
              <a:t> S transition</a:t>
            </a:r>
            <a:r>
              <a:rPr lang="en-US" dirty="0"/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E8430-3D39-423D-85A2-0D18F935183B}"/>
              </a:ext>
            </a:extLst>
          </p:cNvPr>
          <p:cNvSpPr txBox="1"/>
          <p:nvPr/>
        </p:nvSpPr>
        <p:spPr>
          <a:xfrm>
            <a:off x="1524001" y="5089805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483D7-4257-48A3-865C-19CE6B4262E7}"/>
              </a:ext>
            </a:extLst>
          </p:cNvPr>
          <p:cNvSpPr txBox="1"/>
          <p:nvPr/>
        </p:nvSpPr>
        <p:spPr>
          <a:xfrm>
            <a:off x="3055399" y="5165433"/>
            <a:ext cx="620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interest of </a:t>
            </a:r>
            <a:r>
              <a:rPr lang="en-US" dirty="0">
                <a:solidFill>
                  <a:srgbClr val="00B050"/>
                </a:solidFill>
              </a:rPr>
              <a:t>performance</a:t>
            </a:r>
            <a:r>
              <a:rPr lang="en-US" dirty="0"/>
              <a:t> and </a:t>
            </a:r>
            <a:r>
              <a:rPr lang="en-US" dirty="0">
                <a:solidFill>
                  <a:srgbClr val="625D9C"/>
                </a:solidFill>
              </a:rPr>
              <a:t>power</a:t>
            </a:r>
            <a:r>
              <a:rPr lang="en-US" dirty="0"/>
              <a:t>, it will be the best if we can avoid it.</a:t>
            </a:r>
          </a:p>
        </p:txBody>
      </p:sp>
    </p:spTree>
    <p:extLst>
      <p:ext uri="{BB962C8B-B14F-4D97-AF65-F5344CB8AC3E}">
        <p14:creationId xmlns:p14="http://schemas.microsoft.com/office/powerpoint/2010/main" val="33987337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7EEB-3AA6-4FD8-8DBE-4F6BE395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29" y="122552"/>
            <a:ext cx="7751903" cy="534062"/>
          </a:xfrm>
        </p:spPr>
        <p:txBody>
          <a:bodyPr/>
          <a:lstStyle/>
          <a:p>
            <a:r>
              <a:rPr lang="en-US" dirty="0"/>
              <a:t>MOESI (messages received from the bus)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AAF3D-9CDD-47D9-9E68-086B1E93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5CE37-6739-45AD-A904-3EEA8FA0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C2434-A386-4771-8336-4EBB35567383}"/>
              </a:ext>
            </a:extLst>
          </p:cNvPr>
          <p:cNvSpPr txBox="1"/>
          <p:nvPr/>
        </p:nvSpPr>
        <p:spPr>
          <a:xfrm>
            <a:off x="1631183" y="4725580"/>
            <a:ext cx="8473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Whenever, another cache </a:t>
            </a:r>
            <a:r>
              <a:rPr lang="en-US" sz="2000" dirty="0">
                <a:solidFill>
                  <a:srgbClr val="E21A23"/>
                </a:solidFill>
              </a:rPr>
              <a:t>requests</a:t>
            </a:r>
            <a:r>
              <a:rPr lang="en-US" sz="2000" dirty="0"/>
              <a:t> for data, from an </a:t>
            </a:r>
            <a:r>
              <a:rPr lang="en-US" sz="2000" i="1" dirty="0"/>
              <a:t>E</a:t>
            </a:r>
            <a:r>
              <a:rPr lang="en-US" sz="2000" dirty="0"/>
              <a:t> or </a:t>
            </a:r>
            <a:r>
              <a:rPr lang="en-US" sz="2000" i="1" dirty="0"/>
              <a:t>M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state</a:t>
            </a:r>
            <a:r>
              <a:rPr lang="en-US" sz="2000" dirty="0"/>
              <a:t>, the </a:t>
            </a:r>
            <a:r>
              <a:rPr lang="en-US" sz="2000" dirty="0">
                <a:solidFill>
                  <a:srgbClr val="00B050"/>
                </a:solidFill>
              </a:rPr>
              <a:t>line </a:t>
            </a:r>
            <a:r>
              <a:rPr lang="en-US" sz="2000" dirty="0"/>
              <a:t>moves to the </a:t>
            </a:r>
            <a:r>
              <a:rPr lang="en-US" sz="2000" i="1" dirty="0"/>
              <a:t>O </a:t>
            </a:r>
            <a:r>
              <a:rPr lang="en-US" sz="2000" dirty="0">
                <a:solidFill>
                  <a:srgbClr val="002060"/>
                </a:solidFill>
              </a:rPr>
              <a:t>state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</a:t>
            </a:r>
            <a:r>
              <a:rPr lang="en-US" sz="2000" i="1" dirty="0"/>
              <a:t>O </a:t>
            </a:r>
            <a:r>
              <a:rPr lang="en-US" sz="2000" dirty="0"/>
              <a:t>state, it </a:t>
            </a:r>
            <a:r>
              <a:rPr lang="en-US" sz="2000" dirty="0">
                <a:solidFill>
                  <a:srgbClr val="00B050"/>
                </a:solidFill>
              </a:rPr>
              <a:t>sends data </a:t>
            </a:r>
            <a:r>
              <a:rPr lang="en-US" sz="2000" dirty="0"/>
              <a:t>to other </a:t>
            </a:r>
            <a:r>
              <a:rPr lang="en-US" sz="2000" dirty="0">
                <a:solidFill>
                  <a:srgbClr val="0070C0"/>
                </a:solidFill>
              </a:rPr>
              <a:t>requesting</a:t>
            </a:r>
            <a:r>
              <a:rPr lang="en-US" sz="2000" dirty="0"/>
              <a:t> caches.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discuss the </a:t>
            </a:r>
            <a:r>
              <a:rPr lang="en-US" sz="2000" i="1" dirty="0">
                <a:solidFill>
                  <a:srgbClr val="0070C0"/>
                </a:solidFill>
              </a:rPr>
              <a:t>Probe</a:t>
            </a:r>
            <a:r>
              <a:rPr lang="en-US" sz="2000" dirty="0"/>
              <a:t> message in the next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the </a:t>
            </a:r>
            <a:r>
              <a:rPr lang="en-US" sz="2000" i="1" dirty="0"/>
              <a:t>S </a:t>
            </a:r>
            <a:r>
              <a:rPr lang="en-US" sz="2000" dirty="0"/>
              <a:t>state, </a:t>
            </a:r>
            <a:r>
              <a:rPr lang="en-US" sz="2000" dirty="0">
                <a:solidFill>
                  <a:srgbClr val="E21A23"/>
                </a:solidFill>
              </a:rPr>
              <a:t>no data </a:t>
            </a:r>
            <a:r>
              <a:rPr lang="en-US" sz="2000" dirty="0"/>
              <a:t>is sent.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E9F03B-B324-4187-ACDD-FD50D7CDF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6942" y="919225"/>
            <a:ext cx="7158116" cy="3656304"/>
          </a:xfr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34C1C06-9A6A-4208-81A0-0ECA5E89A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655670" y="5409180"/>
            <a:ext cx="1384522" cy="1384522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C28F227-57A3-43F1-AEC5-93232B24BDE0}"/>
              </a:ext>
            </a:extLst>
          </p:cNvPr>
          <p:cNvSpPr/>
          <p:nvPr/>
        </p:nvSpPr>
        <p:spPr>
          <a:xfrm rot="7237871">
            <a:off x="3626829" y="1975654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E84C623-E6D8-44E9-9B4B-7F2BB23C7F4E}"/>
              </a:ext>
            </a:extLst>
          </p:cNvPr>
          <p:cNvSpPr/>
          <p:nvPr/>
        </p:nvSpPr>
        <p:spPr>
          <a:xfrm rot="8593575">
            <a:off x="4141735" y="1469627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4C3D55E-5796-438F-8DC3-08F43DC695C1}"/>
              </a:ext>
            </a:extLst>
          </p:cNvPr>
          <p:cNvSpPr/>
          <p:nvPr/>
        </p:nvSpPr>
        <p:spPr>
          <a:xfrm rot="10800000">
            <a:off x="7818569" y="2669870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F796FBF-85DE-4904-93C9-2830E7190817}"/>
              </a:ext>
            </a:extLst>
          </p:cNvPr>
          <p:cNvSpPr/>
          <p:nvPr/>
        </p:nvSpPr>
        <p:spPr>
          <a:xfrm rot="1759380">
            <a:off x="8026778" y="2785272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B6EE96F-FDF5-410B-A0D6-64FA46B30964}"/>
              </a:ext>
            </a:extLst>
          </p:cNvPr>
          <p:cNvSpPr/>
          <p:nvPr/>
        </p:nvSpPr>
        <p:spPr>
          <a:xfrm rot="11718801">
            <a:off x="4044080" y="1740224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0F33BC5-EB3F-497F-B018-E78A09EB41ED}"/>
              </a:ext>
            </a:extLst>
          </p:cNvPr>
          <p:cNvSpPr/>
          <p:nvPr/>
        </p:nvSpPr>
        <p:spPr>
          <a:xfrm rot="9926655">
            <a:off x="4131112" y="1639678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509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913895ED-9317-400E-A081-1414A2D06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40" y="4476648"/>
            <a:ext cx="1770550" cy="1770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ED76E-26A0-4207-9AFD-3AB34719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MOESI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D83A2-53E4-4E15-A10F-9E024B7E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63F08-A080-4C0C-A77A-80E4404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104</a:t>
            </a:fld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0079C61-EE54-4263-B7C7-1C0E157133A1}"/>
              </a:ext>
            </a:extLst>
          </p:cNvPr>
          <p:cNvGrpSpPr/>
          <p:nvPr/>
        </p:nvGrpSpPr>
        <p:grpSpPr>
          <a:xfrm>
            <a:off x="1877987" y="693826"/>
            <a:ext cx="8653248" cy="3759121"/>
            <a:chOff x="326124" y="1111143"/>
            <a:chExt cx="8416100" cy="3393065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912F4B03-1AAA-4198-A539-561E4634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617" y="1703269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46018E7-A3CA-48E9-A3C8-5178FF43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827" y="1818129"/>
              <a:ext cx="56126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93650F28-C2D9-4426-95C3-8DC8D3F41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482" y="1736935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F2F3462-25B9-4948-9926-8AB7C6D4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800" y="1864830"/>
              <a:ext cx="102899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</a:t>
              </a:r>
              <a:endParaRPr lang="en-US" altLang="en-US" dirty="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BDA244C4-8DA7-4287-988E-7FBFA8392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519" y="3885618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80AA56D5-FDFB-422F-B9D9-14E573FF4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201" y="3998498"/>
              <a:ext cx="109135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E</a:t>
              </a:r>
              <a:endParaRPr lang="en-US" altLang="en-US" dirty="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398922AA-1A22-42C3-968D-E4B73745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4679" y="3887598"/>
              <a:ext cx="65747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B40A223-9E17-4945-983F-108AA4E9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661" y="4049445"/>
              <a:ext cx="191766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 dirty="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ABBDD22-413B-4EF1-8886-F3C5951307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0000">
              <a:off x="2319900" y="1875308"/>
              <a:ext cx="8029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RdX</a:t>
              </a:r>
              <a:endParaRPr lang="en-US" altLang="en-US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81729162-16FD-4539-8BB4-E66A1D24F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546" y="2117163"/>
              <a:ext cx="2279386" cy="182786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9997B59-FE58-4130-BA44-1716193A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661" y="3790561"/>
              <a:ext cx="174271" cy="154468"/>
            </a:xfrm>
            <a:custGeom>
              <a:avLst/>
              <a:gdLst>
                <a:gd name="T0" fmla="*/ 87 w 206"/>
                <a:gd name="T1" fmla="*/ 86 h 182"/>
                <a:gd name="T2" fmla="*/ 0 w 206"/>
                <a:gd name="T3" fmla="*/ 95 h 182"/>
                <a:gd name="T4" fmla="*/ 206 w 206"/>
                <a:gd name="T5" fmla="*/ 182 h 182"/>
                <a:gd name="T6" fmla="*/ 77 w 206"/>
                <a:gd name="T7" fmla="*/ 0 h 182"/>
                <a:gd name="T8" fmla="*/ 87 w 206"/>
                <a:gd name="T9" fmla="*/ 8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2">
                  <a:moveTo>
                    <a:pt x="87" y="86"/>
                  </a:moveTo>
                  <a:lnTo>
                    <a:pt x="0" y="95"/>
                  </a:lnTo>
                  <a:lnTo>
                    <a:pt x="206" y="182"/>
                  </a:lnTo>
                  <a:lnTo>
                    <a:pt x="77" y="0"/>
                  </a:lnTo>
                  <a:lnTo>
                    <a:pt x="87" y="8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9796378-1A8B-4EF0-A282-EDBFB3782B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0">
              <a:off x="4641687" y="2916974"/>
              <a:ext cx="86466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</a:t>
              </a:r>
              <a:endParaRPr lang="en-US" alt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73FA773-3FFB-415C-B7AA-9BB71ACE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002" y="1620094"/>
              <a:ext cx="148526" cy="126743"/>
            </a:xfrm>
            <a:custGeom>
              <a:avLst/>
              <a:gdLst>
                <a:gd name="T0" fmla="*/ 22 w 176"/>
                <a:gd name="T1" fmla="*/ 0 h 149"/>
                <a:gd name="T2" fmla="*/ 176 w 176"/>
                <a:gd name="T3" fmla="*/ 99 h 149"/>
                <a:gd name="T4" fmla="*/ 0 w 176"/>
                <a:gd name="T5" fmla="*/ 149 h 149"/>
                <a:gd name="T6" fmla="*/ 22 w 176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9">
                  <a:moveTo>
                    <a:pt x="22" y="0"/>
                  </a:moveTo>
                  <a:lnTo>
                    <a:pt x="176" y="99"/>
                  </a:lnTo>
                  <a:lnTo>
                    <a:pt x="0" y="14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3BD3AEA3-B032-44EE-8532-0A4B8F2C5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3971" y="1637917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386C8DCC-3BBA-4D90-86F5-BB2BBEEBF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7378" y="2297375"/>
              <a:ext cx="9902" cy="1586263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0055E27-96C8-40B2-BEFF-74495445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869" y="3701445"/>
              <a:ext cx="102978" cy="182192"/>
            </a:xfrm>
            <a:custGeom>
              <a:avLst/>
              <a:gdLst>
                <a:gd name="T0" fmla="*/ 61 w 122"/>
                <a:gd name="T1" fmla="*/ 62 h 215"/>
                <a:gd name="T2" fmla="*/ 0 w 122"/>
                <a:gd name="T3" fmla="*/ 0 h 215"/>
                <a:gd name="T4" fmla="*/ 60 w 122"/>
                <a:gd name="T5" fmla="*/ 215 h 215"/>
                <a:gd name="T6" fmla="*/ 122 w 122"/>
                <a:gd name="T7" fmla="*/ 1 h 215"/>
                <a:gd name="T8" fmla="*/ 61 w 122"/>
                <a:gd name="T9" fmla="*/ 6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15">
                  <a:moveTo>
                    <a:pt x="61" y="62"/>
                  </a:moveTo>
                  <a:lnTo>
                    <a:pt x="0" y="0"/>
                  </a:lnTo>
                  <a:lnTo>
                    <a:pt x="60" y="215"/>
                  </a:lnTo>
                  <a:lnTo>
                    <a:pt x="122" y="1"/>
                  </a:lnTo>
                  <a:lnTo>
                    <a:pt x="61" y="6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29C4A445-7646-4C7B-9D28-FD982BDD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368" y="2754836"/>
              <a:ext cx="103927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WrX.u</a:t>
              </a:r>
              <a:endParaRPr lang="en-US" altLang="en-US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250ED24B-5D8E-4EBC-B649-EDDD10596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114" y="4150985"/>
              <a:ext cx="2132840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44134C9-2FE7-44C3-91CA-75CFD20E0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761" y="4099496"/>
              <a:ext cx="182192" cy="102978"/>
            </a:xfrm>
            <a:custGeom>
              <a:avLst/>
              <a:gdLst>
                <a:gd name="T0" fmla="*/ 61 w 214"/>
                <a:gd name="T1" fmla="*/ 61 h 122"/>
                <a:gd name="T2" fmla="*/ 0 w 214"/>
                <a:gd name="T3" fmla="*/ 122 h 122"/>
                <a:gd name="T4" fmla="*/ 214 w 214"/>
                <a:gd name="T5" fmla="*/ 61 h 122"/>
                <a:gd name="T6" fmla="*/ 0 w 214"/>
                <a:gd name="T7" fmla="*/ 0 h 122"/>
                <a:gd name="T8" fmla="*/ 61 w 214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2">
                  <a:moveTo>
                    <a:pt x="61" y="61"/>
                  </a:moveTo>
                  <a:lnTo>
                    <a:pt x="0" y="122"/>
                  </a:lnTo>
                  <a:lnTo>
                    <a:pt x="214" y="61"/>
                  </a:lnTo>
                  <a:lnTo>
                    <a:pt x="0" y="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42ABC61E-4F47-4EFC-B3B9-87C83EB36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951" y="4162867"/>
              <a:ext cx="54536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-</a:t>
              </a:r>
              <a:endParaRPr lang="en-US" alt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864EB76-5D19-4A84-8A2C-7B1F8B91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160" y="3782639"/>
              <a:ext cx="150507" cy="124762"/>
            </a:xfrm>
            <a:custGeom>
              <a:avLst/>
              <a:gdLst>
                <a:gd name="T0" fmla="*/ 22 w 176"/>
                <a:gd name="T1" fmla="*/ 0 h 148"/>
                <a:gd name="T2" fmla="*/ 176 w 176"/>
                <a:gd name="T3" fmla="*/ 99 h 148"/>
                <a:gd name="T4" fmla="*/ 0 w 176"/>
                <a:gd name="T5" fmla="*/ 148 h 148"/>
                <a:gd name="T6" fmla="*/ 22 w 176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8">
                  <a:moveTo>
                    <a:pt x="22" y="0"/>
                  </a:moveTo>
                  <a:lnTo>
                    <a:pt x="176" y="99"/>
                  </a:lnTo>
                  <a:lnTo>
                    <a:pt x="0" y="1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344B7E51-F275-419A-8E9D-8A1340F2F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1892" y="3782639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BBFC4B54-8A6B-4890-9278-F31A9BAB3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049" y="4026223"/>
              <a:ext cx="54536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-</a:t>
              </a:r>
              <a:endParaRPr lang="en-US" alt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52F50C0C-B5EE-44A7-910A-8D24D957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069" y="3859873"/>
              <a:ext cx="152487" cy="132684"/>
            </a:xfrm>
            <a:custGeom>
              <a:avLst/>
              <a:gdLst>
                <a:gd name="T0" fmla="*/ 96 w 180"/>
                <a:gd name="T1" fmla="*/ 0 h 156"/>
                <a:gd name="T2" fmla="*/ 0 w 180"/>
                <a:gd name="T3" fmla="*/ 156 h 156"/>
                <a:gd name="T4" fmla="*/ 180 w 180"/>
                <a:gd name="T5" fmla="*/ 125 h 156"/>
                <a:gd name="T6" fmla="*/ 96 w 180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56">
                  <a:moveTo>
                    <a:pt x="96" y="0"/>
                  </a:moveTo>
                  <a:lnTo>
                    <a:pt x="0" y="156"/>
                  </a:lnTo>
                  <a:lnTo>
                    <a:pt x="180" y="12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F3A25EE2-679D-474A-9B83-805D1F3C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912" y="4115339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42" name="Line 44">
              <a:extLst>
                <a:ext uri="{FF2B5EF4-FFF2-40B4-BE49-F238E27FC236}">
                  <a16:creationId xmlns:a16="http://schemas.microsoft.com/office/drawing/2014/main" id="{A6D17153-9F1B-4DBE-8558-99EE76448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6192" y="2047850"/>
              <a:ext cx="2176407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148D2547-BD2C-403E-BFED-4A5EE5F0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192" y="1996361"/>
              <a:ext cx="182192" cy="102978"/>
            </a:xfrm>
            <a:custGeom>
              <a:avLst/>
              <a:gdLst>
                <a:gd name="T0" fmla="*/ 153 w 215"/>
                <a:gd name="T1" fmla="*/ 62 h 123"/>
                <a:gd name="T2" fmla="*/ 215 w 215"/>
                <a:gd name="T3" fmla="*/ 0 h 123"/>
                <a:gd name="T4" fmla="*/ 0 w 215"/>
                <a:gd name="T5" fmla="*/ 62 h 123"/>
                <a:gd name="T6" fmla="*/ 215 w 215"/>
                <a:gd name="T7" fmla="*/ 123 h 123"/>
                <a:gd name="T8" fmla="*/ 153 w 215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3">
                  <a:moveTo>
                    <a:pt x="153" y="62"/>
                  </a:moveTo>
                  <a:lnTo>
                    <a:pt x="215" y="0"/>
                  </a:lnTo>
                  <a:lnTo>
                    <a:pt x="0" y="62"/>
                  </a:lnTo>
                  <a:lnTo>
                    <a:pt x="215" y="123"/>
                  </a:lnTo>
                  <a:lnTo>
                    <a:pt x="153" y="6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CC91EAD0-A575-4287-823E-C8AD1B7D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744" y="2022106"/>
              <a:ext cx="7010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-</a:t>
              </a:r>
              <a:endParaRPr lang="en-US" altLang="en-US"/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80B8531C-BBA5-4E2B-B4D0-F2E2B95C8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21415" y="2297375"/>
              <a:ext cx="9902" cy="1584282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D540311D-16E6-4B14-8A75-D63D403C3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926" y="2297375"/>
              <a:ext cx="104959" cy="182192"/>
            </a:xfrm>
            <a:custGeom>
              <a:avLst/>
              <a:gdLst>
                <a:gd name="T0" fmla="*/ 61 w 123"/>
                <a:gd name="T1" fmla="*/ 154 h 215"/>
                <a:gd name="T2" fmla="*/ 123 w 123"/>
                <a:gd name="T3" fmla="*/ 215 h 215"/>
                <a:gd name="T4" fmla="*/ 61 w 123"/>
                <a:gd name="T5" fmla="*/ 0 h 215"/>
                <a:gd name="T6" fmla="*/ 0 w 123"/>
                <a:gd name="T7" fmla="*/ 215 h 215"/>
                <a:gd name="T8" fmla="*/ 61 w 123"/>
                <a:gd name="T9" fmla="*/ 15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15">
                  <a:moveTo>
                    <a:pt x="61" y="154"/>
                  </a:moveTo>
                  <a:lnTo>
                    <a:pt x="123" y="215"/>
                  </a:lnTo>
                  <a:lnTo>
                    <a:pt x="61" y="0"/>
                  </a:lnTo>
                  <a:lnTo>
                    <a:pt x="0" y="215"/>
                  </a:lnTo>
                  <a:lnTo>
                    <a:pt x="61" y="15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51556F2C-99B4-459A-89F1-786985CFA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982" y="3438058"/>
              <a:ext cx="7010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-</a:t>
              </a:r>
              <a:endParaRPr lang="en-US" altLang="en-US"/>
            </a:p>
          </p:txBody>
        </p:sp>
        <p:sp>
          <p:nvSpPr>
            <p:cNvPr id="48" name="Line 50">
              <a:extLst>
                <a:ext uri="{FF2B5EF4-FFF2-40B4-BE49-F238E27FC236}">
                  <a16:creationId xmlns:a16="http://schemas.microsoft.com/office/drawing/2014/main" id="{5BFC3F63-0760-43E8-83D4-30D32001C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9548" y="2237964"/>
              <a:ext cx="2309091" cy="185163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1F88F98-C024-4EB6-B451-6997D3DA8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548" y="2237964"/>
              <a:ext cx="174271" cy="154468"/>
            </a:xfrm>
            <a:custGeom>
              <a:avLst/>
              <a:gdLst>
                <a:gd name="T0" fmla="*/ 120 w 206"/>
                <a:gd name="T1" fmla="*/ 96 h 183"/>
                <a:gd name="T2" fmla="*/ 206 w 206"/>
                <a:gd name="T3" fmla="*/ 87 h 183"/>
                <a:gd name="T4" fmla="*/ 0 w 206"/>
                <a:gd name="T5" fmla="*/ 0 h 183"/>
                <a:gd name="T6" fmla="*/ 129 w 206"/>
                <a:gd name="T7" fmla="*/ 183 h 183"/>
                <a:gd name="T8" fmla="*/ 120 w 206"/>
                <a:gd name="T9" fmla="*/ 9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3">
                  <a:moveTo>
                    <a:pt x="120" y="96"/>
                  </a:moveTo>
                  <a:lnTo>
                    <a:pt x="206" y="87"/>
                  </a:lnTo>
                  <a:lnTo>
                    <a:pt x="0" y="0"/>
                  </a:lnTo>
                  <a:lnTo>
                    <a:pt x="129" y="183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4C6245BD-15EE-4300-AB82-78B0252197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40000">
              <a:off x="4135379" y="3065501"/>
              <a:ext cx="950473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Wb</a:t>
              </a:r>
              <a:endParaRPr lang="en-US" altLang="en-US"/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46E30563-3FF0-48B8-96AF-23BB1AF6F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742" y="2715229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4F75C06D-CAA8-47B2-8F7B-C35CA4D6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2297" y="2880590"/>
              <a:ext cx="14811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O</a:t>
              </a:r>
              <a:endParaRPr lang="en-US" altLang="en-US" dirty="0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BDE34BE8-F25F-4940-A35B-88B8E8E9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8811" y="2637996"/>
              <a:ext cx="154467" cy="116841"/>
            </a:xfrm>
            <a:custGeom>
              <a:avLst/>
              <a:gdLst>
                <a:gd name="T0" fmla="*/ 61 w 182"/>
                <a:gd name="T1" fmla="*/ 0 h 137"/>
                <a:gd name="T2" fmla="*/ 182 w 182"/>
                <a:gd name="T3" fmla="*/ 137 h 137"/>
                <a:gd name="T4" fmla="*/ 0 w 182"/>
                <a:gd name="T5" fmla="*/ 137 h 137"/>
                <a:gd name="T6" fmla="*/ 61 w 182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37">
                  <a:moveTo>
                    <a:pt x="61" y="0"/>
                  </a:moveTo>
                  <a:lnTo>
                    <a:pt x="182" y="137"/>
                  </a:lnTo>
                  <a:lnTo>
                    <a:pt x="0" y="13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3AE5FEBE-75FC-44A8-AF48-481C2D8B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7730" y="3313296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id="{A6DA5F5D-F6E9-4E83-B069-CA2BE3C5E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3122" y="3034066"/>
              <a:ext cx="1346640" cy="83768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9449F154-80F5-4F1D-82AC-F0CCCBE3A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122" y="3731150"/>
              <a:ext cx="184173" cy="140605"/>
            </a:xfrm>
            <a:custGeom>
              <a:avLst/>
              <a:gdLst>
                <a:gd name="T0" fmla="*/ 131 w 215"/>
                <a:gd name="T1" fmla="*/ 84 h 165"/>
                <a:gd name="T2" fmla="*/ 150 w 215"/>
                <a:gd name="T3" fmla="*/ 0 h 165"/>
                <a:gd name="T4" fmla="*/ 0 w 215"/>
                <a:gd name="T5" fmla="*/ 165 h 165"/>
                <a:gd name="T6" fmla="*/ 215 w 215"/>
                <a:gd name="T7" fmla="*/ 104 h 165"/>
                <a:gd name="T8" fmla="*/ 131 w 215"/>
                <a:gd name="T9" fmla="*/ 8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5">
                  <a:moveTo>
                    <a:pt x="131" y="84"/>
                  </a:moveTo>
                  <a:lnTo>
                    <a:pt x="150" y="0"/>
                  </a:lnTo>
                  <a:lnTo>
                    <a:pt x="0" y="165"/>
                  </a:lnTo>
                  <a:lnTo>
                    <a:pt x="215" y="104"/>
                  </a:lnTo>
                  <a:lnTo>
                    <a:pt x="131" y="8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BA15E689-2C33-417B-8090-AD4916F7A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0000">
              <a:off x="6466410" y="3148676"/>
              <a:ext cx="103927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WrX.u</a:t>
              </a:r>
              <a:endParaRPr lang="en-US" altLang="en-US"/>
            </a:p>
          </p:txBody>
        </p: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630AEDAD-554C-4B43-9457-CB2D4B75A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22428" y="2117163"/>
              <a:ext cx="3954764" cy="69708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6CF7DC20-A49B-4F1E-863A-2DF3F560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428" y="2097359"/>
              <a:ext cx="190114" cy="102978"/>
            </a:xfrm>
            <a:custGeom>
              <a:avLst/>
              <a:gdLst>
                <a:gd name="T0" fmla="*/ 151 w 222"/>
                <a:gd name="T1" fmla="*/ 49 h 121"/>
                <a:gd name="T2" fmla="*/ 222 w 222"/>
                <a:gd name="T3" fmla="*/ 0 h 121"/>
                <a:gd name="T4" fmla="*/ 0 w 222"/>
                <a:gd name="T5" fmla="*/ 23 h 121"/>
                <a:gd name="T6" fmla="*/ 201 w 222"/>
                <a:gd name="T7" fmla="*/ 121 h 121"/>
                <a:gd name="T8" fmla="*/ 151 w 222"/>
                <a:gd name="T9" fmla="*/ 4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151" y="49"/>
                  </a:moveTo>
                  <a:lnTo>
                    <a:pt x="222" y="0"/>
                  </a:lnTo>
                  <a:lnTo>
                    <a:pt x="0" y="23"/>
                  </a:lnTo>
                  <a:lnTo>
                    <a:pt x="201" y="121"/>
                  </a:lnTo>
                  <a:lnTo>
                    <a:pt x="151" y="4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067CD17B-A46E-4FD4-98A6-36F89AB6D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6278121" y="2396142"/>
              <a:ext cx="950473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Wb</a:t>
              </a:r>
              <a:endParaRPr lang="en-US" altLang="en-US"/>
            </a:p>
          </p:txBody>
        </p:sp>
        <p:sp>
          <p:nvSpPr>
            <p:cNvPr id="62" name="Oval 64">
              <a:extLst>
                <a:ext uri="{FF2B5EF4-FFF2-40B4-BE49-F238E27FC236}">
                  <a16:creationId xmlns:a16="http://schemas.microsoft.com/office/drawing/2014/main" id="{06EF3244-3163-4D30-ADD4-534BD5425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779" y="1111143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5">
              <a:extLst>
                <a:ext uri="{FF2B5EF4-FFF2-40B4-BE49-F238E27FC236}">
                  <a16:creationId xmlns:a16="http://schemas.microsoft.com/office/drawing/2014/main" id="{FD8AFFD6-E39D-4D55-8165-76D2D3A0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66" y="1226004"/>
              <a:ext cx="17773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St</a:t>
              </a:r>
              <a:endParaRPr lang="en-US" altLang="en-US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58FA2EF8-70CB-47D4-AE85-198D9606C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2924" y="1570585"/>
              <a:ext cx="637674" cy="320817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C6E7E9D7-AAB7-46E1-9D88-CEB209FD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924" y="1570585"/>
              <a:ext cx="188133" cy="128723"/>
            </a:xfrm>
            <a:custGeom>
              <a:avLst/>
              <a:gdLst>
                <a:gd name="T0" fmla="*/ 137 w 220"/>
                <a:gd name="T1" fmla="*/ 69 h 151"/>
                <a:gd name="T2" fmla="*/ 220 w 220"/>
                <a:gd name="T3" fmla="*/ 42 h 151"/>
                <a:gd name="T4" fmla="*/ 0 w 220"/>
                <a:gd name="T5" fmla="*/ 0 h 151"/>
                <a:gd name="T6" fmla="*/ 164 w 220"/>
                <a:gd name="T7" fmla="*/ 151 h 151"/>
                <a:gd name="T8" fmla="*/ 137 w 220"/>
                <a:gd name="T9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51">
                  <a:moveTo>
                    <a:pt x="137" y="69"/>
                  </a:moveTo>
                  <a:lnTo>
                    <a:pt x="220" y="42"/>
                  </a:lnTo>
                  <a:lnTo>
                    <a:pt x="0" y="0"/>
                  </a:lnTo>
                  <a:lnTo>
                    <a:pt x="164" y="151"/>
                  </a:lnTo>
                  <a:lnTo>
                    <a:pt x="137" y="6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163663A9-7357-40B8-A8D4-79FCD1F2D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9553" y="1164613"/>
              <a:ext cx="3671574" cy="59608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16D14882-046B-43F6-9745-D7907FE22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993" y="1679505"/>
              <a:ext cx="188133" cy="102978"/>
            </a:xfrm>
            <a:custGeom>
              <a:avLst/>
              <a:gdLst>
                <a:gd name="T0" fmla="*/ 71 w 222"/>
                <a:gd name="T1" fmla="*/ 71 h 121"/>
                <a:gd name="T2" fmla="*/ 0 w 222"/>
                <a:gd name="T3" fmla="*/ 121 h 121"/>
                <a:gd name="T4" fmla="*/ 222 w 222"/>
                <a:gd name="T5" fmla="*/ 95 h 121"/>
                <a:gd name="T6" fmla="*/ 20 w 222"/>
                <a:gd name="T7" fmla="*/ 0 h 121"/>
                <a:gd name="T8" fmla="*/ 71 w 222"/>
                <a:gd name="T9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71" y="71"/>
                  </a:moveTo>
                  <a:lnTo>
                    <a:pt x="0" y="121"/>
                  </a:lnTo>
                  <a:lnTo>
                    <a:pt x="222" y="95"/>
                  </a:lnTo>
                  <a:lnTo>
                    <a:pt x="20" y="0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8FFC4D82-C667-42FB-B5D6-5B3DE95F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3634649" y="1140597"/>
              <a:ext cx="7756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Reply | -</a:t>
              </a:r>
              <a:endParaRPr lang="en-US" altLang="en-US"/>
            </a:p>
          </p:txBody>
        </p:sp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C5DA3F1D-F3E5-408C-B8AD-77C9C2D7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241" y="2546899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55D7353A-10BB-4EA6-A91A-6720397FB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48" y="2659779"/>
              <a:ext cx="215151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Se</a:t>
              </a:r>
              <a:endParaRPr lang="en-US" altLang="en-US" dirty="0"/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EB5A1880-DF70-4744-AD24-7D4998DA4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2076" y="1647819"/>
              <a:ext cx="299033" cy="89313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0A310DB9-CA2E-4C71-88E9-397452A0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076" y="2350844"/>
              <a:ext cx="106939" cy="190114"/>
            </a:xfrm>
            <a:custGeom>
              <a:avLst/>
              <a:gdLst>
                <a:gd name="T0" fmla="*/ 48 w 126"/>
                <a:gd name="T1" fmla="*/ 78 h 223"/>
                <a:gd name="T2" fmla="*/ 10 w 126"/>
                <a:gd name="T3" fmla="*/ 0 h 223"/>
                <a:gd name="T4" fmla="*/ 0 w 126"/>
                <a:gd name="T5" fmla="*/ 223 h 223"/>
                <a:gd name="T6" fmla="*/ 126 w 126"/>
                <a:gd name="T7" fmla="*/ 39 h 223"/>
                <a:gd name="T8" fmla="*/ 48 w 126"/>
                <a:gd name="T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23">
                  <a:moveTo>
                    <a:pt x="48" y="78"/>
                  </a:moveTo>
                  <a:lnTo>
                    <a:pt x="10" y="0"/>
                  </a:lnTo>
                  <a:lnTo>
                    <a:pt x="0" y="223"/>
                  </a:lnTo>
                  <a:lnTo>
                    <a:pt x="126" y="39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7E2125D4-9DD0-4FFA-8A7A-842CD150F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24" y="1863678"/>
              <a:ext cx="156013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Timeout | Probe </a:t>
              </a:r>
              <a:endParaRPr lang="en-US" altLang="en-US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E1F71CBF-BA7A-454E-AFCF-1D8591242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698" y="2220141"/>
              <a:ext cx="4041900" cy="61589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5B3BFCB7-D1B8-48A1-9099-78E0DBCD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484" y="2196377"/>
              <a:ext cx="190114" cy="102978"/>
            </a:xfrm>
            <a:custGeom>
              <a:avLst/>
              <a:gdLst>
                <a:gd name="T0" fmla="*/ 70 w 222"/>
                <a:gd name="T1" fmla="*/ 51 h 121"/>
                <a:gd name="T2" fmla="*/ 18 w 222"/>
                <a:gd name="T3" fmla="*/ 121 h 121"/>
                <a:gd name="T4" fmla="*/ 222 w 222"/>
                <a:gd name="T5" fmla="*/ 28 h 121"/>
                <a:gd name="T6" fmla="*/ 0 w 222"/>
                <a:gd name="T7" fmla="*/ 0 h 121"/>
                <a:gd name="T8" fmla="*/ 70 w 222"/>
                <a:gd name="T9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70" y="51"/>
                  </a:moveTo>
                  <a:lnTo>
                    <a:pt x="18" y="121"/>
                  </a:lnTo>
                  <a:lnTo>
                    <a:pt x="222" y="28"/>
                  </a:lnTo>
                  <a:lnTo>
                    <a:pt x="0" y="0"/>
                  </a:lnTo>
                  <a:lnTo>
                    <a:pt x="70" y="5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D12AD217-DA2A-45A6-B8DE-F841F7028E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2299890" y="2724880"/>
              <a:ext cx="7756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Reply | -</a:t>
              </a:r>
              <a:endParaRPr lang="en-US" altLang="en-US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739E30CB-9745-4C6B-A671-80389664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858" y="3034066"/>
              <a:ext cx="1437736" cy="84759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5A98EA2-2379-4B97-B530-155981D2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60" y="3741052"/>
              <a:ext cx="188133" cy="140605"/>
            </a:xfrm>
            <a:custGeom>
              <a:avLst/>
              <a:gdLst>
                <a:gd name="T0" fmla="*/ 86 w 220"/>
                <a:gd name="T1" fmla="*/ 86 h 165"/>
                <a:gd name="T2" fmla="*/ 0 w 220"/>
                <a:gd name="T3" fmla="*/ 108 h 165"/>
                <a:gd name="T4" fmla="*/ 220 w 220"/>
                <a:gd name="T5" fmla="*/ 165 h 165"/>
                <a:gd name="T6" fmla="*/ 63 w 220"/>
                <a:gd name="T7" fmla="*/ 0 h 165"/>
                <a:gd name="T8" fmla="*/ 86 w 220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5">
                  <a:moveTo>
                    <a:pt x="86" y="86"/>
                  </a:moveTo>
                  <a:lnTo>
                    <a:pt x="0" y="108"/>
                  </a:lnTo>
                  <a:lnTo>
                    <a:pt x="220" y="165"/>
                  </a:lnTo>
                  <a:lnTo>
                    <a:pt x="63" y="0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1">
              <a:extLst>
                <a:ext uri="{FF2B5EF4-FFF2-40B4-BE49-F238E27FC236}">
                  <a16:creationId xmlns:a16="http://schemas.microsoft.com/office/drawing/2014/main" id="{1F6536C5-89CD-47B8-9E21-DE69F91A4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00" y="3384589"/>
              <a:ext cx="19179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Timeout | Read from</a:t>
              </a:r>
              <a:endParaRPr lang="en-US" altLang="en-US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5CBB1332-4B87-4905-9182-1CADDD1A2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00" y="3622231"/>
              <a:ext cx="1817940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                lower level</a:t>
              </a:r>
              <a:endParaRPr lang="en-US" altLang="en-US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E92B5F28-7ADB-441C-B663-6F3A26CBCC1E}"/>
                </a:ext>
              </a:extLst>
            </p:cNvPr>
            <p:cNvSpPr/>
            <p:nvPr/>
          </p:nvSpPr>
          <p:spPr>
            <a:xfrm>
              <a:off x="6274562" y="1622074"/>
              <a:ext cx="574843" cy="615890"/>
            </a:xfrm>
            <a:prstGeom prst="arc">
              <a:avLst>
                <a:gd name="adj1" fmla="val 14431779"/>
                <a:gd name="adj2" fmla="val 6234781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D486197B-3EA8-4A38-929E-5B9BAF72B1E5}"/>
                </a:ext>
              </a:extLst>
            </p:cNvPr>
            <p:cNvSpPr/>
            <p:nvPr/>
          </p:nvSpPr>
          <p:spPr>
            <a:xfrm>
              <a:off x="8071632" y="2648887"/>
              <a:ext cx="574843" cy="615890"/>
            </a:xfrm>
            <a:prstGeom prst="arc">
              <a:avLst>
                <a:gd name="adj1" fmla="val 14431779"/>
                <a:gd name="adj2" fmla="val 7483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0A970F3D-3993-4CEA-BC2E-E5A4A9DF5F93}"/>
                </a:ext>
              </a:extLst>
            </p:cNvPr>
            <p:cNvSpPr/>
            <p:nvPr/>
          </p:nvSpPr>
          <p:spPr>
            <a:xfrm>
              <a:off x="6328963" y="3792999"/>
              <a:ext cx="574843" cy="615890"/>
            </a:xfrm>
            <a:prstGeom prst="arc">
              <a:avLst>
                <a:gd name="adj1" fmla="val 14431779"/>
                <a:gd name="adj2" fmla="val 7483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FDA5BB73-E7E3-4E5E-A0A0-55323D16DE9E}"/>
                </a:ext>
              </a:extLst>
            </p:cNvPr>
            <p:cNvSpPr/>
            <p:nvPr/>
          </p:nvSpPr>
          <p:spPr>
            <a:xfrm rot="9902441">
              <a:off x="2697724" y="3888318"/>
              <a:ext cx="574843" cy="615890"/>
            </a:xfrm>
            <a:prstGeom prst="arc">
              <a:avLst>
                <a:gd name="adj1" fmla="val 14050253"/>
                <a:gd name="adj2" fmla="val 7483218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F884C0-BD87-48A5-936E-E26F17BB2985}"/>
              </a:ext>
            </a:extLst>
          </p:cNvPr>
          <p:cNvSpPr txBox="1"/>
          <p:nvPr/>
        </p:nvSpPr>
        <p:spPr>
          <a:xfrm>
            <a:off x="3303305" y="4860320"/>
            <a:ext cx="7103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Ignore</a:t>
            </a:r>
            <a:r>
              <a:rPr lang="en-US" dirty="0"/>
              <a:t> the two </a:t>
            </a:r>
            <a:r>
              <a:rPr lang="en-US" dirty="0">
                <a:solidFill>
                  <a:srgbClr val="0070C0"/>
                </a:solidFill>
              </a:rPr>
              <a:t>temporary states </a:t>
            </a:r>
            <a:r>
              <a:rPr lang="en-US" dirty="0"/>
              <a:t>– </a:t>
            </a:r>
            <a:r>
              <a:rPr lang="en-US" b="1" dirty="0"/>
              <a:t>St</a:t>
            </a:r>
            <a:r>
              <a:rPr lang="en-US" dirty="0"/>
              <a:t> and </a:t>
            </a:r>
            <a:r>
              <a:rPr lang="en-US" b="1" dirty="0"/>
              <a:t>Se</a:t>
            </a:r>
            <a:r>
              <a:rPr lang="en-US" dirty="0"/>
              <a:t> – for the time being.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Main problem</a:t>
            </a:r>
            <a:r>
              <a:rPr lang="en-US" dirty="0"/>
              <a:t>: An eviction from the </a:t>
            </a:r>
            <a:r>
              <a:rPr lang="en-US" i="1" dirty="0"/>
              <a:t>O </a:t>
            </a:r>
            <a:r>
              <a:rPr lang="en-US" dirty="0"/>
              <a:t>state, leaves us with a </a:t>
            </a:r>
            <a:br>
              <a:rPr lang="en-US" dirty="0"/>
            </a:br>
            <a:r>
              <a:rPr lang="en-US" dirty="0"/>
              <a:t>state where there is no owner.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makes the </a:t>
            </a:r>
            <a:r>
              <a:rPr lang="en-US" dirty="0">
                <a:solidFill>
                  <a:srgbClr val="9F2241"/>
                </a:solidFill>
              </a:rPr>
              <a:t>transitions</a:t>
            </a:r>
            <a:r>
              <a:rPr lang="en-US" dirty="0"/>
              <a:t> from the </a:t>
            </a:r>
            <a:r>
              <a:rPr lang="en-US" i="1" dirty="0"/>
              <a:t>I </a:t>
            </a:r>
            <a:r>
              <a:rPr lang="en-US" dirty="0"/>
              <a:t>state </a:t>
            </a:r>
            <a:r>
              <a:rPr lang="en-US" dirty="0">
                <a:solidFill>
                  <a:srgbClr val="E21A23"/>
                </a:solidFill>
              </a:rPr>
              <a:t>tricky</a:t>
            </a:r>
          </a:p>
        </p:txBody>
      </p:sp>
    </p:spTree>
    <p:extLst>
      <p:ext uri="{BB962C8B-B14F-4D97-AF65-F5344CB8AC3E}">
        <p14:creationId xmlns:p14="http://schemas.microsoft.com/office/powerpoint/2010/main" val="36908797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D76E-26A0-4207-9AFD-3AB34719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MOESI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D83A2-53E4-4E15-A10F-9E024B7E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63F08-A080-4C0C-A77A-80E4404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105</a:t>
            </a:fld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0079C61-EE54-4263-B7C7-1C0E157133A1}"/>
              </a:ext>
            </a:extLst>
          </p:cNvPr>
          <p:cNvGrpSpPr/>
          <p:nvPr/>
        </p:nvGrpSpPr>
        <p:grpSpPr>
          <a:xfrm>
            <a:off x="1877987" y="693826"/>
            <a:ext cx="8653248" cy="3759121"/>
            <a:chOff x="326124" y="1111143"/>
            <a:chExt cx="8416100" cy="3393065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912F4B03-1AAA-4198-A539-561E4634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617" y="1703269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46018E7-A3CA-48E9-A3C8-5178FF43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827" y="1818129"/>
              <a:ext cx="56126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93650F28-C2D9-4426-95C3-8DC8D3F41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482" y="1736935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F2F3462-25B9-4948-9926-8AB7C6D4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800" y="1864830"/>
              <a:ext cx="102899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</a:t>
              </a:r>
              <a:endParaRPr lang="en-US" altLang="en-US" dirty="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BDA244C4-8DA7-4287-988E-7FBFA8392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519" y="3885618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80AA56D5-FDFB-422F-B9D9-14E573FF4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201" y="3998498"/>
              <a:ext cx="109135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E</a:t>
              </a:r>
              <a:endParaRPr lang="en-US" altLang="en-US" dirty="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398922AA-1A22-42C3-968D-E4B73745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4679" y="3887598"/>
              <a:ext cx="65747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B40A223-9E17-4945-983F-108AA4E9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661" y="4049445"/>
              <a:ext cx="191766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 dirty="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ABBDD22-413B-4EF1-8886-F3C5951307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0000">
              <a:off x="2319900" y="1875308"/>
              <a:ext cx="8029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RdX</a:t>
              </a:r>
              <a:endParaRPr lang="en-US" altLang="en-US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81729162-16FD-4539-8BB4-E66A1D24F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546" y="2117163"/>
              <a:ext cx="2279386" cy="182786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9997B59-FE58-4130-BA44-1716193A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661" y="3790561"/>
              <a:ext cx="174271" cy="154468"/>
            </a:xfrm>
            <a:custGeom>
              <a:avLst/>
              <a:gdLst>
                <a:gd name="T0" fmla="*/ 87 w 206"/>
                <a:gd name="T1" fmla="*/ 86 h 182"/>
                <a:gd name="T2" fmla="*/ 0 w 206"/>
                <a:gd name="T3" fmla="*/ 95 h 182"/>
                <a:gd name="T4" fmla="*/ 206 w 206"/>
                <a:gd name="T5" fmla="*/ 182 h 182"/>
                <a:gd name="T6" fmla="*/ 77 w 206"/>
                <a:gd name="T7" fmla="*/ 0 h 182"/>
                <a:gd name="T8" fmla="*/ 87 w 206"/>
                <a:gd name="T9" fmla="*/ 8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2">
                  <a:moveTo>
                    <a:pt x="87" y="86"/>
                  </a:moveTo>
                  <a:lnTo>
                    <a:pt x="0" y="95"/>
                  </a:lnTo>
                  <a:lnTo>
                    <a:pt x="206" y="182"/>
                  </a:lnTo>
                  <a:lnTo>
                    <a:pt x="77" y="0"/>
                  </a:lnTo>
                  <a:lnTo>
                    <a:pt x="87" y="8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9796378-1A8B-4EF0-A282-EDBFB3782B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0">
              <a:off x="4641687" y="2916974"/>
              <a:ext cx="86466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</a:t>
              </a:r>
              <a:endParaRPr lang="en-US" alt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73FA773-3FFB-415C-B7AA-9BB71ACE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002" y="1620094"/>
              <a:ext cx="148526" cy="126743"/>
            </a:xfrm>
            <a:custGeom>
              <a:avLst/>
              <a:gdLst>
                <a:gd name="T0" fmla="*/ 22 w 176"/>
                <a:gd name="T1" fmla="*/ 0 h 149"/>
                <a:gd name="T2" fmla="*/ 176 w 176"/>
                <a:gd name="T3" fmla="*/ 99 h 149"/>
                <a:gd name="T4" fmla="*/ 0 w 176"/>
                <a:gd name="T5" fmla="*/ 149 h 149"/>
                <a:gd name="T6" fmla="*/ 22 w 176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9">
                  <a:moveTo>
                    <a:pt x="22" y="0"/>
                  </a:moveTo>
                  <a:lnTo>
                    <a:pt x="176" y="99"/>
                  </a:lnTo>
                  <a:lnTo>
                    <a:pt x="0" y="14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3BD3AEA3-B032-44EE-8532-0A4B8F2C5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3971" y="1637917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386C8DCC-3BBA-4D90-86F5-BB2BBEEBF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7378" y="2297375"/>
              <a:ext cx="9902" cy="1586263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0055E27-96C8-40B2-BEFF-74495445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869" y="3701445"/>
              <a:ext cx="102978" cy="182192"/>
            </a:xfrm>
            <a:custGeom>
              <a:avLst/>
              <a:gdLst>
                <a:gd name="T0" fmla="*/ 61 w 122"/>
                <a:gd name="T1" fmla="*/ 62 h 215"/>
                <a:gd name="T2" fmla="*/ 0 w 122"/>
                <a:gd name="T3" fmla="*/ 0 h 215"/>
                <a:gd name="T4" fmla="*/ 60 w 122"/>
                <a:gd name="T5" fmla="*/ 215 h 215"/>
                <a:gd name="T6" fmla="*/ 122 w 122"/>
                <a:gd name="T7" fmla="*/ 1 h 215"/>
                <a:gd name="T8" fmla="*/ 61 w 122"/>
                <a:gd name="T9" fmla="*/ 6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15">
                  <a:moveTo>
                    <a:pt x="61" y="62"/>
                  </a:moveTo>
                  <a:lnTo>
                    <a:pt x="0" y="0"/>
                  </a:lnTo>
                  <a:lnTo>
                    <a:pt x="60" y="215"/>
                  </a:lnTo>
                  <a:lnTo>
                    <a:pt x="122" y="1"/>
                  </a:lnTo>
                  <a:lnTo>
                    <a:pt x="61" y="6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29C4A445-7646-4C7B-9D28-FD982BDD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368" y="2754836"/>
              <a:ext cx="103927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WrX.u</a:t>
              </a:r>
              <a:endParaRPr lang="en-US" altLang="en-US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250ED24B-5D8E-4EBC-B649-EDDD10596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114" y="4150985"/>
              <a:ext cx="2132840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44134C9-2FE7-44C3-91CA-75CFD20E0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761" y="4099496"/>
              <a:ext cx="182192" cy="102978"/>
            </a:xfrm>
            <a:custGeom>
              <a:avLst/>
              <a:gdLst>
                <a:gd name="T0" fmla="*/ 61 w 214"/>
                <a:gd name="T1" fmla="*/ 61 h 122"/>
                <a:gd name="T2" fmla="*/ 0 w 214"/>
                <a:gd name="T3" fmla="*/ 122 h 122"/>
                <a:gd name="T4" fmla="*/ 214 w 214"/>
                <a:gd name="T5" fmla="*/ 61 h 122"/>
                <a:gd name="T6" fmla="*/ 0 w 214"/>
                <a:gd name="T7" fmla="*/ 0 h 122"/>
                <a:gd name="T8" fmla="*/ 61 w 214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2">
                  <a:moveTo>
                    <a:pt x="61" y="61"/>
                  </a:moveTo>
                  <a:lnTo>
                    <a:pt x="0" y="122"/>
                  </a:lnTo>
                  <a:lnTo>
                    <a:pt x="214" y="61"/>
                  </a:lnTo>
                  <a:lnTo>
                    <a:pt x="0" y="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42ABC61E-4F47-4EFC-B3B9-87C83EB36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951" y="4162867"/>
              <a:ext cx="54536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-</a:t>
              </a:r>
              <a:endParaRPr lang="en-US" alt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864EB76-5D19-4A84-8A2C-7B1F8B91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160" y="3782639"/>
              <a:ext cx="150507" cy="124762"/>
            </a:xfrm>
            <a:custGeom>
              <a:avLst/>
              <a:gdLst>
                <a:gd name="T0" fmla="*/ 22 w 176"/>
                <a:gd name="T1" fmla="*/ 0 h 148"/>
                <a:gd name="T2" fmla="*/ 176 w 176"/>
                <a:gd name="T3" fmla="*/ 99 h 148"/>
                <a:gd name="T4" fmla="*/ 0 w 176"/>
                <a:gd name="T5" fmla="*/ 148 h 148"/>
                <a:gd name="T6" fmla="*/ 22 w 176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8">
                  <a:moveTo>
                    <a:pt x="22" y="0"/>
                  </a:moveTo>
                  <a:lnTo>
                    <a:pt x="176" y="99"/>
                  </a:lnTo>
                  <a:lnTo>
                    <a:pt x="0" y="1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344B7E51-F275-419A-8E9D-8A1340F2F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1892" y="3782639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BBFC4B54-8A6B-4890-9278-F31A9BAB3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049" y="4026223"/>
              <a:ext cx="54536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-</a:t>
              </a:r>
              <a:endParaRPr lang="en-US" alt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52F50C0C-B5EE-44A7-910A-8D24D957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069" y="3859873"/>
              <a:ext cx="152487" cy="132684"/>
            </a:xfrm>
            <a:custGeom>
              <a:avLst/>
              <a:gdLst>
                <a:gd name="T0" fmla="*/ 96 w 180"/>
                <a:gd name="T1" fmla="*/ 0 h 156"/>
                <a:gd name="T2" fmla="*/ 0 w 180"/>
                <a:gd name="T3" fmla="*/ 156 h 156"/>
                <a:gd name="T4" fmla="*/ 180 w 180"/>
                <a:gd name="T5" fmla="*/ 125 h 156"/>
                <a:gd name="T6" fmla="*/ 96 w 180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56">
                  <a:moveTo>
                    <a:pt x="96" y="0"/>
                  </a:moveTo>
                  <a:lnTo>
                    <a:pt x="0" y="156"/>
                  </a:lnTo>
                  <a:lnTo>
                    <a:pt x="180" y="12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F3A25EE2-679D-474A-9B83-805D1F3C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912" y="4115339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42" name="Line 44">
              <a:extLst>
                <a:ext uri="{FF2B5EF4-FFF2-40B4-BE49-F238E27FC236}">
                  <a16:creationId xmlns:a16="http://schemas.microsoft.com/office/drawing/2014/main" id="{A6D17153-9F1B-4DBE-8558-99EE76448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6192" y="2047850"/>
              <a:ext cx="2176407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148D2547-BD2C-403E-BFED-4A5EE5F0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192" y="1996361"/>
              <a:ext cx="182192" cy="102978"/>
            </a:xfrm>
            <a:custGeom>
              <a:avLst/>
              <a:gdLst>
                <a:gd name="T0" fmla="*/ 153 w 215"/>
                <a:gd name="T1" fmla="*/ 62 h 123"/>
                <a:gd name="T2" fmla="*/ 215 w 215"/>
                <a:gd name="T3" fmla="*/ 0 h 123"/>
                <a:gd name="T4" fmla="*/ 0 w 215"/>
                <a:gd name="T5" fmla="*/ 62 h 123"/>
                <a:gd name="T6" fmla="*/ 215 w 215"/>
                <a:gd name="T7" fmla="*/ 123 h 123"/>
                <a:gd name="T8" fmla="*/ 153 w 215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3">
                  <a:moveTo>
                    <a:pt x="153" y="62"/>
                  </a:moveTo>
                  <a:lnTo>
                    <a:pt x="215" y="0"/>
                  </a:lnTo>
                  <a:lnTo>
                    <a:pt x="0" y="62"/>
                  </a:lnTo>
                  <a:lnTo>
                    <a:pt x="215" y="123"/>
                  </a:lnTo>
                  <a:lnTo>
                    <a:pt x="153" y="6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CC91EAD0-A575-4287-823E-C8AD1B7D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744" y="2022106"/>
              <a:ext cx="7010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-</a:t>
              </a:r>
              <a:endParaRPr lang="en-US" altLang="en-US"/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80B8531C-BBA5-4E2B-B4D0-F2E2B95C8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21415" y="2297375"/>
              <a:ext cx="9902" cy="1584282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D540311D-16E6-4B14-8A75-D63D403C3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926" y="2297375"/>
              <a:ext cx="104959" cy="182192"/>
            </a:xfrm>
            <a:custGeom>
              <a:avLst/>
              <a:gdLst>
                <a:gd name="T0" fmla="*/ 61 w 123"/>
                <a:gd name="T1" fmla="*/ 154 h 215"/>
                <a:gd name="T2" fmla="*/ 123 w 123"/>
                <a:gd name="T3" fmla="*/ 215 h 215"/>
                <a:gd name="T4" fmla="*/ 61 w 123"/>
                <a:gd name="T5" fmla="*/ 0 h 215"/>
                <a:gd name="T6" fmla="*/ 0 w 123"/>
                <a:gd name="T7" fmla="*/ 215 h 215"/>
                <a:gd name="T8" fmla="*/ 61 w 123"/>
                <a:gd name="T9" fmla="*/ 15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15">
                  <a:moveTo>
                    <a:pt x="61" y="154"/>
                  </a:moveTo>
                  <a:lnTo>
                    <a:pt x="123" y="215"/>
                  </a:lnTo>
                  <a:lnTo>
                    <a:pt x="61" y="0"/>
                  </a:lnTo>
                  <a:lnTo>
                    <a:pt x="0" y="215"/>
                  </a:lnTo>
                  <a:lnTo>
                    <a:pt x="61" y="15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51556F2C-99B4-459A-89F1-786985CFA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982" y="3438058"/>
              <a:ext cx="7010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-</a:t>
              </a:r>
              <a:endParaRPr lang="en-US" altLang="en-US"/>
            </a:p>
          </p:txBody>
        </p:sp>
        <p:sp>
          <p:nvSpPr>
            <p:cNvPr id="48" name="Line 50">
              <a:extLst>
                <a:ext uri="{FF2B5EF4-FFF2-40B4-BE49-F238E27FC236}">
                  <a16:creationId xmlns:a16="http://schemas.microsoft.com/office/drawing/2014/main" id="{5BFC3F63-0760-43E8-83D4-30D32001C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9548" y="2237964"/>
              <a:ext cx="2309091" cy="185163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1F88F98-C024-4EB6-B451-6997D3DA8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548" y="2237964"/>
              <a:ext cx="174271" cy="154468"/>
            </a:xfrm>
            <a:custGeom>
              <a:avLst/>
              <a:gdLst>
                <a:gd name="T0" fmla="*/ 120 w 206"/>
                <a:gd name="T1" fmla="*/ 96 h 183"/>
                <a:gd name="T2" fmla="*/ 206 w 206"/>
                <a:gd name="T3" fmla="*/ 87 h 183"/>
                <a:gd name="T4" fmla="*/ 0 w 206"/>
                <a:gd name="T5" fmla="*/ 0 h 183"/>
                <a:gd name="T6" fmla="*/ 129 w 206"/>
                <a:gd name="T7" fmla="*/ 183 h 183"/>
                <a:gd name="T8" fmla="*/ 120 w 206"/>
                <a:gd name="T9" fmla="*/ 9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3">
                  <a:moveTo>
                    <a:pt x="120" y="96"/>
                  </a:moveTo>
                  <a:lnTo>
                    <a:pt x="206" y="87"/>
                  </a:lnTo>
                  <a:lnTo>
                    <a:pt x="0" y="0"/>
                  </a:lnTo>
                  <a:lnTo>
                    <a:pt x="129" y="183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4C6245BD-15EE-4300-AB82-78B0252197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40000">
              <a:off x="4135379" y="3065501"/>
              <a:ext cx="950473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Wb</a:t>
              </a:r>
              <a:endParaRPr lang="en-US" altLang="en-US"/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46E30563-3FF0-48B8-96AF-23BB1AF6F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742" y="2715229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4F75C06D-CAA8-47B2-8F7B-C35CA4D6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2297" y="2880590"/>
              <a:ext cx="14811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O</a:t>
              </a:r>
              <a:endParaRPr lang="en-US" altLang="en-US" dirty="0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BDE34BE8-F25F-4940-A35B-88B8E8E9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8811" y="2637996"/>
              <a:ext cx="154467" cy="116841"/>
            </a:xfrm>
            <a:custGeom>
              <a:avLst/>
              <a:gdLst>
                <a:gd name="T0" fmla="*/ 61 w 182"/>
                <a:gd name="T1" fmla="*/ 0 h 137"/>
                <a:gd name="T2" fmla="*/ 182 w 182"/>
                <a:gd name="T3" fmla="*/ 137 h 137"/>
                <a:gd name="T4" fmla="*/ 0 w 182"/>
                <a:gd name="T5" fmla="*/ 137 h 137"/>
                <a:gd name="T6" fmla="*/ 61 w 182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37">
                  <a:moveTo>
                    <a:pt x="61" y="0"/>
                  </a:moveTo>
                  <a:lnTo>
                    <a:pt x="182" y="137"/>
                  </a:lnTo>
                  <a:lnTo>
                    <a:pt x="0" y="13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3AE5FEBE-75FC-44A8-AF48-481C2D8B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7730" y="3313296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id="{A6DA5F5D-F6E9-4E83-B069-CA2BE3C5E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3122" y="3034066"/>
              <a:ext cx="1346640" cy="83768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9449F154-80F5-4F1D-82AC-F0CCCBE3A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122" y="3731150"/>
              <a:ext cx="184173" cy="140605"/>
            </a:xfrm>
            <a:custGeom>
              <a:avLst/>
              <a:gdLst>
                <a:gd name="T0" fmla="*/ 131 w 215"/>
                <a:gd name="T1" fmla="*/ 84 h 165"/>
                <a:gd name="T2" fmla="*/ 150 w 215"/>
                <a:gd name="T3" fmla="*/ 0 h 165"/>
                <a:gd name="T4" fmla="*/ 0 w 215"/>
                <a:gd name="T5" fmla="*/ 165 h 165"/>
                <a:gd name="T6" fmla="*/ 215 w 215"/>
                <a:gd name="T7" fmla="*/ 104 h 165"/>
                <a:gd name="T8" fmla="*/ 131 w 215"/>
                <a:gd name="T9" fmla="*/ 8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5">
                  <a:moveTo>
                    <a:pt x="131" y="84"/>
                  </a:moveTo>
                  <a:lnTo>
                    <a:pt x="150" y="0"/>
                  </a:lnTo>
                  <a:lnTo>
                    <a:pt x="0" y="165"/>
                  </a:lnTo>
                  <a:lnTo>
                    <a:pt x="215" y="104"/>
                  </a:lnTo>
                  <a:lnTo>
                    <a:pt x="131" y="8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BA15E689-2C33-417B-8090-AD4916F7A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0000">
              <a:off x="6466410" y="3148676"/>
              <a:ext cx="103927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WrX.u</a:t>
              </a:r>
              <a:endParaRPr lang="en-US" altLang="en-US"/>
            </a:p>
          </p:txBody>
        </p: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630AEDAD-554C-4B43-9457-CB2D4B75A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22428" y="2117163"/>
              <a:ext cx="3954764" cy="69708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6CF7DC20-A49B-4F1E-863A-2DF3F560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428" y="2097359"/>
              <a:ext cx="190114" cy="102978"/>
            </a:xfrm>
            <a:custGeom>
              <a:avLst/>
              <a:gdLst>
                <a:gd name="T0" fmla="*/ 151 w 222"/>
                <a:gd name="T1" fmla="*/ 49 h 121"/>
                <a:gd name="T2" fmla="*/ 222 w 222"/>
                <a:gd name="T3" fmla="*/ 0 h 121"/>
                <a:gd name="T4" fmla="*/ 0 w 222"/>
                <a:gd name="T5" fmla="*/ 23 h 121"/>
                <a:gd name="T6" fmla="*/ 201 w 222"/>
                <a:gd name="T7" fmla="*/ 121 h 121"/>
                <a:gd name="T8" fmla="*/ 151 w 222"/>
                <a:gd name="T9" fmla="*/ 4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151" y="49"/>
                  </a:moveTo>
                  <a:lnTo>
                    <a:pt x="222" y="0"/>
                  </a:lnTo>
                  <a:lnTo>
                    <a:pt x="0" y="23"/>
                  </a:lnTo>
                  <a:lnTo>
                    <a:pt x="201" y="121"/>
                  </a:lnTo>
                  <a:lnTo>
                    <a:pt x="151" y="4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067CD17B-A46E-4FD4-98A6-36F89AB6D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6278121" y="2396142"/>
              <a:ext cx="950473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Wb</a:t>
              </a:r>
              <a:endParaRPr lang="en-US" altLang="en-US"/>
            </a:p>
          </p:txBody>
        </p:sp>
        <p:sp>
          <p:nvSpPr>
            <p:cNvPr id="62" name="Oval 64">
              <a:extLst>
                <a:ext uri="{FF2B5EF4-FFF2-40B4-BE49-F238E27FC236}">
                  <a16:creationId xmlns:a16="http://schemas.microsoft.com/office/drawing/2014/main" id="{06EF3244-3163-4D30-ADD4-534BD5425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779" y="1111143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5">
              <a:extLst>
                <a:ext uri="{FF2B5EF4-FFF2-40B4-BE49-F238E27FC236}">
                  <a16:creationId xmlns:a16="http://schemas.microsoft.com/office/drawing/2014/main" id="{FD8AFFD6-E39D-4D55-8165-76D2D3A0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66" y="1226004"/>
              <a:ext cx="17773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St</a:t>
              </a:r>
              <a:endParaRPr lang="en-US" altLang="en-US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58FA2EF8-70CB-47D4-AE85-198D9606C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2924" y="1570585"/>
              <a:ext cx="637674" cy="320817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C6E7E9D7-AAB7-46E1-9D88-CEB209FD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924" y="1570585"/>
              <a:ext cx="188133" cy="128723"/>
            </a:xfrm>
            <a:custGeom>
              <a:avLst/>
              <a:gdLst>
                <a:gd name="T0" fmla="*/ 137 w 220"/>
                <a:gd name="T1" fmla="*/ 69 h 151"/>
                <a:gd name="T2" fmla="*/ 220 w 220"/>
                <a:gd name="T3" fmla="*/ 42 h 151"/>
                <a:gd name="T4" fmla="*/ 0 w 220"/>
                <a:gd name="T5" fmla="*/ 0 h 151"/>
                <a:gd name="T6" fmla="*/ 164 w 220"/>
                <a:gd name="T7" fmla="*/ 151 h 151"/>
                <a:gd name="T8" fmla="*/ 137 w 220"/>
                <a:gd name="T9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51">
                  <a:moveTo>
                    <a:pt x="137" y="69"/>
                  </a:moveTo>
                  <a:lnTo>
                    <a:pt x="220" y="42"/>
                  </a:lnTo>
                  <a:lnTo>
                    <a:pt x="0" y="0"/>
                  </a:lnTo>
                  <a:lnTo>
                    <a:pt x="164" y="151"/>
                  </a:lnTo>
                  <a:lnTo>
                    <a:pt x="137" y="6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163663A9-7357-40B8-A8D4-79FCD1F2D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9553" y="1164613"/>
              <a:ext cx="3671574" cy="59608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16D14882-046B-43F6-9745-D7907FE22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993" y="1679505"/>
              <a:ext cx="188133" cy="102978"/>
            </a:xfrm>
            <a:custGeom>
              <a:avLst/>
              <a:gdLst>
                <a:gd name="T0" fmla="*/ 71 w 222"/>
                <a:gd name="T1" fmla="*/ 71 h 121"/>
                <a:gd name="T2" fmla="*/ 0 w 222"/>
                <a:gd name="T3" fmla="*/ 121 h 121"/>
                <a:gd name="T4" fmla="*/ 222 w 222"/>
                <a:gd name="T5" fmla="*/ 95 h 121"/>
                <a:gd name="T6" fmla="*/ 20 w 222"/>
                <a:gd name="T7" fmla="*/ 0 h 121"/>
                <a:gd name="T8" fmla="*/ 71 w 222"/>
                <a:gd name="T9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71" y="71"/>
                  </a:moveTo>
                  <a:lnTo>
                    <a:pt x="0" y="121"/>
                  </a:lnTo>
                  <a:lnTo>
                    <a:pt x="222" y="95"/>
                  </a:lnTo>
                  <a:lnTo>
                    <a:pt x="20" y="0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8FFC4D82-C667-42FB-B5D6-5B3DE95F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3634649" y="1140597"/>
              <a:ext cx="7756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Reply | -</a:t>
              </a:r>
              <a:endParaRPr lang="en-US" altLang="en-US"/>
            </a:p>
          </p:txBody>
        </p:sp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C5DA3F1D-F3E5-408C-B8AD-77C9C2D7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241" y="2546899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55D7353A-10BB-4EA6-A91A-6720397FB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48" y="2659779"/>
              <a:ext cx="215151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Se</a:t>
              </a:r>
              <a:endParaRPr lang="en-US" altLang="en-US" dirty="0"/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EB5A1880-DF70-4744-AD24-7D4998DA4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2076" y="1647819"/>
              <a:ext cx="299033" cy="89313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0A310DB9-CA2E-4C71-88E9-397452A0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076" y="2350844"/>
              <a:ext cx="106939" cy="190114"/>
            </a:xfrm>
            <a:custGeom>
              <a:avLst/>
              <a:gdLst>
                <a:gd name="T0" fmla="*/ 48 w 126"/>
                <a:gd name="T1" fmla="*/ 78 h 223"/>
                <a:gd name="T2" fmla="*/ 10 w 126"/>
                <a:gd name="T3" fmla="*/ 0 h 223"/>
                <a:gd name="T4" fmla="*/ 0 w 126"/>
                <a:gd name="T5" fmla="*/ 223 h 223"/>
                <a:gd name="T6" fmla="*/ 126 w 126"/>
                <a:gd name="T7" fmla="*/ 39 h 223"/>
                <a:gd name="T8" fmla="*/ 48 w 126"/>
                <a:gd name="T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23">
                  <a:moveTo>
                    <a:pt x="48" y="78"/>
                  </a:moveTo>
                  <a:lnTo>
                    <a:pt x="10" y="0"/>
                  </a:lnTo>
                  <a:lnTo>
                    <a:pt x="0" y="223"/>
                  </a:lnTo>
                  <a:lnTo>
                    <a:pt x="126" y="39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7E2125D4-9DD0-4FFA-8A7A-842CD150F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24" y="1863678"/>
              <a:ext cx="156013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Timeout | Probe </a:t>
              </a:r>
              <a:endParaRPr lang="en-US" altLang="en-US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E1F71CBF-BA7A-454E-AFCF-1D8591242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698" y="2220141"/>
              <a:ext cx="4041900" cy="61589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5B3BFCB7-D1B8-48A1-9099-78E0DBCD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484" y="2196377"/>
              <a:ext cx="190114" cy="102978"/>
            </a:xfrm>
            <a:custGeom>
              <a:avLst/>
              <a:gdLst>
                <a:gd name="T0" fmla="*/ 70 w 222"/>
                <a:gd name="T1" fmla="*/ 51 h 121"/>
                <a:gd name="T2" fmla="*/ 18 w 222"/>
                <a:gd name="T3" fmla="*/ 121 h 121"/>
                <a:gd name="T4" fmla="*/ 222 w 222"/>
                <a:gd name="T5" fmla="*/ 28 h 121"/>
                <a:gd name="T6" fmla="*/ 0 w 222"/>
                <a:gd name="T7" fmla="*/ 0 h 121"/>
                <a:gd name="T8" fmla="*/ 70 w 222"/>
                <a:gd name="T9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70" y="51"/>
                  </a:moveTo>
                  <a:lnTo>
                    <a:pt x="18" y="121"/>
                  </a:lnTo>
                  <a:lnTo>
                    <a:pt x="222" y="28"/>
                  </a:lnTo>
                  <a:lnTo>
                    <a:pt x="0" y="0"/>
                  </a:lnTo>
                  <a:lnTo>
                    <a:pt x="70" y="5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D12AD217-DA2A-45A6-B8DE-F841F7028E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2299890" y="2724880"/>
              <a:ext cx="7756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Reply | -</a:t>
              </a:r>
              <a:endParaRPr lang="en-US" altLang="en-US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739E30CB-9745-4C6B-A671-80389664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858" y="3034066"/>
              <a:ext cx="1437736" cy="84759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5A98EA2-2379-4B97-B530-155981D2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60" y="3741052"/>
              <a:ext cx="188133" cy="140605"/>
            </a:xfrm>
            <a:custGeom>
              <a:avLst/>
              <a:gdLst>
                <a:gd name="T0" fmla="*/ 86 w 220"/>
                <a:gd name="T1" fmla="*/ 86 h 165"/>
                <a:gd name="T2" fmla="*/ 0 w 220"/>
                <a:gd name="T3" fmla="*/ 108 h 165"/>
                <a:gd name="T4" fmla="*/ 220 w 220"/>
                <a:gd name="T5" fmla="*/ 165 h 165"/>
                <a:gd name="T6" fmla="*/ 63 w 220"/>
                <a:gd name="T7" fmla="*/ 0 h 165"/>
                <a:gd name="T8" fmla="*/ 86 w 220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5">
                  <a:moveTo>
                    <a:pt x="86" y="86"/>
                  </a:moveTo>
                  <a:lnTo>
                    <a:pt x="0" y="108"/>
                  </a:lnTo>
                  <a:lnTo>
                    <a:pt x="220" y="165"/>
                  </a:lnTo>
                  <a:lnTo>
                    <a:pt x="63" y="0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1">
              <a:extLst>
                <a:ext uri="{FF2B5EF4-FFF2-40B4-BE49-F238E27FC236}">
                  <a16:creationId xmlns:a16="http://schemas.microsoft.com/office/drawing/2014/main" id="{1F6536C5-89CD-47B8-9E21-DE69F91A4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00" y="3384589"/>
              <a:ext cx="19179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Timeout | Read from</a:t>
              </a:r>
              <a:endParaRPr lang="en-US" altLang="en-US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5CBB1332-4B87-4905-9182-1CADDD1A2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00" y="3622231"/>
              <a:ext cx="1817940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                lower level</a:t>
              </a:r>
              <a:endParaRPr lang="en-US" altLang="en-US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E92B5F28-7ADB-441C-B663-6F3A26CBCC1E}"/>
                </a:ext>
              </a:extLst>
            </p:cNvPr>
            <p:cNvSpPr/>
            <p:nvPr/>
          </p:nvSpPr>
          <p:spPr>
            <a:xfrm>
              <a:off x="6274562" y="1622074"/>
              <a:ext cx="574843" cy="615890"/>
            </a:xfrm>
            <a:prstGeom prst="arc">
              <a:avLst>
                <a:gd name="adj1" fmla="val 14431779"/>
                <a:gd name="adj2" fmla="val 6234781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D486197B-3EA8-4A38-929E-5B9BAF72B1E5}"/>
                </a:ext>
              </a:extLst>
            </p:cNvPr>
            <p:cNvSpPr/>
            <p:nvPr/>
          </p:nvSpPr>
          <p:spPr>
            <a:xfrm>
              <a:off x="8071632" y="2648887"/>
              <a:ext cx="574843" cy="615890"/>
            </a:xfrm>
            <a:prstGeom prst="arc">
              <a:avLst>
                <a:gd name="adj1" fmla="val 14431779"/>
                <a:gd name="adj2" fmla="val 7483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0A970F3D-3993-4CEA-BC2E-E5A4A9DF5F93}"/>
                </a:ext>
              </a:extLst>
            </p:cNvPr>
            <p:cNvSpPr/>
            <p:nvPr/>
          </p:nvSpPr>
          <p:spPr>
            <a:xfrm>
              <a:off x="6328963" y="3792999"/>
              <a:ext cx="574843" cy="615890"/>
            </a:xfrm>
            <a:prstGeom prst="arc">
              <a:avLst>
                <a:gd name="adj1" fmla="val 14431779"/>
                <a:gd name="adj2" fmla="val 7483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FDA5BB73-E7E3-4E5E-A0A0-55323D16DE9E}"/>
                </a:ext>
              </a:extLst>
            </p:cNvPr>
            <p:cNvSpPr/>
            <p:nvPr/>
          </p:nvSpPr>
          <p:spPr>
            <a:xfrm rot="9902441">
              <a:off x="2697724" y="3888318"/>
              <a:ext cx="574843" cy="615890"/>
            </a:xfrm>
            <a:prstGeom prst="arc">
              <a:avLst>
                <a:gd name="adj1" fmla="val 14050253"/>
                <a:gd name="adj2" fmla="val 7483218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F884C0-BD87-48A5-936E-E26F17BB2985}"/>
              </a:ext>
            </a:extLst>
          </p:cNvPr>
          <p:cNvSpPr txBox="1"/>
          <p:nvPr/>
        </p:nvSpPr>
        <p:spPr>
          <a:xfrm>
            <a:off x="2133672" y="4584655"/>
            <a:ext cx="7582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first </a:t>
            </a:r>
            <a:r>
              <a:rPr lang="en-US" dirty="0">
                <a:solidFill>
                  <a:srgbClr val="E21A23"/>
                </a:solidFill>
              </a:rPr>
              <a:t>transition</a:t>
            </a:r>
            <a:r>
              <a:rPr lang="en-US" dirty="0"/>
              <a:t> to the </a:t>
            </a:r>
            <a:r>
              <a:rPr lang="en-US" i="1" dirty="0"/>
              <a:t>St </a:t>
            </a:r>
            <a:r>
              <a:rPr lang="en-US" dirty="0"/>
              <a:t>state upon encountering a </a:t>
            </a:r>
            <a:r>
              <a:rPr lang="en-US" dirty="0">
                <a:solidFill>
                  <a:srgbClr val="00B050"/>
                </a:solidFill>
              </a:rPr>
              <a:t>read miss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</a:t>
            </a:r>
            <a:r>
              <a:rPr lang="en-US" i="1" dirty="0"/>
              <a:t>Reply</a:t>
            </a:r>
            <a:r>
              <a:rPr lang="en-US" dirty="0"/>
              <a:t> is </a:t>
            </a:r>
            <a:r>
              <a:rPr lang="en-US" dirty="0">
                <a:solidFill>
                  <a:srgbClr val="01708C"/>
                </a:solidFill>
              </a:rPr>
              <a:t>received</a:t>
            </a:r>
            <a:r>
              <a:rPr lang="en-US" dirty="0"/>
              <a:t>, then the state </a:t>
            </a:r>
            <a:r>
              <a:rPr lang="en-US" dirty="0">
                <a:solidFill>
                  <a:srgbClr val="00B050"/>
                </a:solidFill>
              </a:rPr>
              <a:t>transitions</a:t>
            </a:r>
            <a:r>
              <a:rPr lang="en-US" dirty="0"/>
              <a:t> to the </a:t>
            </a:r>
            <a:r>
              <a:rPr lang="en-US" i="1" dirty="0"/>
              <a:t>shared(S) </a:t>
            </a:r>
            <a:r>
              <a:rPr lang="en-US" dirty="0"/>
              <a:t>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Otherwise, there is a </a:t>
            </a:r>
            <a:r>
              <a:rPr lang="en-US" dirty="0">
                <a:solidFill>
                  <a:srgbClr val="FF0000"/>
                </a:solidFill>
              </a:rPr>
              <a:t>timeout</a:t>
            </a:r>
            <a:r>
              <a:rPr lang="en-US" dirty="0"/>
              <a:t>. A </a:t>
            </a:r>
            <a:r>
              <a:rPr lang="en-US" i="1" dirty="0"/>
              <a:t>Probe </a:t>
            </a:r>
            <a:r>
              <a:rPr lang="en-US" dirty="0">
                <a:solidFill>
                  <a:srgbClr val="9F2241"/>
                </a:solidFill>
              </a:rPr>
              <a:t>message</a:t>
            </a:r>
            <a:r>
              <a:rPr lang="en-US" dirty="0"/>
              <a:t> is sent. We transition to the </a:t>
            </a:r>
            <a:r>
              <a:rPr lang="en-US" i="1" dirty="0"/>
              <a:t>Se</a:t>
            </a:r>
            <a:r>
              <a:rPr lang="en-US" dirty="0"/>
              <a:t>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if we receive a </a:t>
            </a:r>
            <a:r>
              <a:rPr lang="en-US" i="1" dirty="0"/>
              <a:t>Reply </a:t>
            </a:r>
            <a:r>
              <a:rPr lang="en-US" dirty="0"/>
              <a:t>from a cache (line in the </a:t>
            </a:r>
            <a:r>
              <a:rPr lang="en-US" i="1" dirty="0"/>
              <a:t>S </a:t>
            </a:r>
            <a:r>
              <a:rPr lang="en-US" dirty="0"/>
              <a:t>state), we </a:t>
            </a:r>
            <a:r>
              <a:rPr lang="en-US" dirty="0">
                <a:solidFill>
                  <a:srgbClr val="C00000"/>
                </a:solidFill>
              </a:rPr>
              <a:t>transition</a:t>
            </a:r>
            <a:r>
              <a:rPr lang="en-US" dirty="0"/>
              <a:t> to the </a:t>
            </a:r>
            <a:r>
              <a:rPr lang="en-US" i="1" dirty="0"/>
              <a:t>S </a:t>
            </a:r>
            <a:r>
              <a:rPr lang="en-US" dirty="0"/>
              <a:t>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D76E-26A0-4207-9AFD-3AB34719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MOESI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D83A2-53E4-4E15-A10F-9E024B7E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63F08-A080-4C0C-A77A-80E4404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106</a:t>
            </a:fld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0079C61-EE54-4263-B7C7-1C0E157133A1}"/>
              </a:ext>
            </a:extLst>
          </p:cNvPr>
          <p:cNvGrpSpPr/>
          <p:nvPr/>
        </p:nvGrpSpPr>
        <p:grpSpPr>
          <a:xfrm>
            <a:off x="1877987" y="693826"/>
            <a:ext cx="8653248" cy="3759121"/>
            <a:chOff x="326124" y="1111143"/>
            <a:chExt cx="8416100" cy="3393065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912F4B03-1AAA-4198-A539-561E4634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617" y="1703269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46018E7-A3CA-48E9-A3C8-5178FF43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827" y="1818129"/>
              <a:ext cx="56126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93650F28-C2D9-4426-95C3-8DC8D3F41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482" y="1736935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F2F3462-25B9-4948-9926-8AB7C6D4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800" y="1864830"/>
              <a:ext cx="102899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</a:t>
              </a:r>
              <a:endParaRPr lang="en-US" altLang="en-US" dirty="0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BDA244C4-8DA7-4287-988E-7FBFA8392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519" y="3885618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80AA56D5-FDFB-422F-B9D9-14E573FF4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201" y="3998498"/>
              <a:ext cx="109135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E</a:t>
              </a:r>
              <a:endParaRPr lang="en-US" altLang="en-US" dirty="0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398922AA-1A22-42C3-968D-E4B73745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4679" y="3887598"/>
              <a:ext cx="65747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B40A223-9E17-4945-983F-108AA4E9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661" y="4049445"/>
              <a:ext cx="191766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 dirty="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ABBDD22-413B-4EF1-8886-F3C5951307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0000">
              <a:off x="2319900" y="1875308"/>
              <a:ext cx="8029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RdX</a:t>
              </a:r>
              <a:endParaRPr lang="en-US" altLang="en-US"/>
            </a:p>
          </p:txBody>
        </p:sp>
        <p:sp>
          <p:nvSpPr>
            <p:cNvPr id="23" name="Line 25">
              <a:extLst>
                <a:ext uri="{FF2B5EF4-FFF2-40B4-BE49-F238E27FC236}">
                  <a16:creationId xmlns:a16="http://schemas.microsoft.com/office/drawing/2014/main" id="{81729162-16FD-4539-8BB4-E66A1D24F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546" y="2117163"/>
              <a:ext cx="2279386" cy="182786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69997B59-FE58-4130-BA44-1716193A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661" y="3790561"/>
              <a:ext cx="174271" cy="154468"/>
            </a:xfrm>
            <a:custGeom>
              <a:avLst/>
              <a:gdLst>
                <a:gd name="T0" fmla="*/ 87 w 206"/>
                <a:gd name="T1" fmla="*/ 86 h 182"/>
                <a:gd name="T2" fmla="*/ 0 w 206"/>
                <a:gd name="T3" fmla="*/ 95 h 182"/>
                <a:gd name="T4" fmla="*/ 206 w 206"/>
                <a:gd name="T5" fmla="*/ 182 h 182"/>
                <a:gd name="T6" fmla="*/ 77 w 206"/>
                <a:gd name="T7" fmla="*/ 0 h 182"/>
                <a:gd name="T8" fmla="*/ 87 w 206"/>
                <a:gd name="T9" fmla="*/ 8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2">
                  <a:moveTo>
                    <a:pt x="87" y="86"/>
                  </a:moveTo>
                  <a:lnTo>
                    <a:pt x="0" y="95"/>
                  </a:lnTo>
                  <a:lnTo>
                    <a:pt x="206" y="182"/>
                  </a:lnTo>
                  <a:lnTo>
                    <a:pt x="77" y="0"/>
                  </a:lnTo>
                  <a:lnTo>
                    <a:pt x="87" y="8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9796378-1A8B-4EF0-A282-EDBFB3782B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0">
              <a:off x="4641687" y="2916974"/>
              <a:ext cx="86466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</a:t>
              </a:r>
              <a:endParaRPr lang="en-US" alt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73FA773-3FFB-415C-B7AA-9BB71ACE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002" y="1620094"/>
              <a:ext cx="148526" cy="126743"/>
            </a:xfrm>
            <a:custGeom>
              <a:avLst/>
              <a:gdLst>
                <a:gd name="T0" fmla="*/ 22 w 176"/>
                <a:gd name="T1" fmla="*/ 0 h 149"/>
                <a:gd name="T2" fmla="*/ 176 w 176"/>
                <a:gd name="T3" fmla="*/ 99 h 149"/>
                <a:gd name="T4" fmla="*/ 0 w 176"/>
                <a:gd name="T5" fmla="*/ 149 h 149"/>
                <a:gd name="T6" fmla="*/ 22 w 176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9">
                  <a:moveTo>
                    <a:pt x="22" y="0"/>
                  </a:moveTo>
                  <a:lnTo>
                    <a:pt x="176" y="99"/>
                  </a:lnTo>
                  <a:lnTo>
                    <a:pt x="0" y="14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3BD3AEA3-B032-44EE-8532-0A4B8F2C5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3971" y="1637917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386C8DCC-3BBA-4D90-86F5-BB2BBEEBF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7378" y="2297375"/>
              <a:ext cx="9902" cy="1586263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0055E27-96C8-40B2-BEFF-74495445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869" y="3701445"/>
              <a:ext cx="102978" cy="182192"/>
            </a:xfrm>
            <a:custGeom>
              <a:avLst/>
              <a:gdLst>
                <a:gd name="T0" fmla="*/ 61 w 122"/>
                <a:gd name="T1" fmla="*/ 62 h 215"/>
                <a:gd name="T2" fmla="*/ 0 w 122"/>
                <a:gd name="T3" fmla="*/ 0 h 215"/>
                <a:gd name="T4" fmla="*/ 60 w 122"/>
                <a:gd name="T5" fmla="*/ 215 h 215"/>
                <a:gd name="T6" fmla="*/ 122 w 122"/>
                <a:gd name="T7" fmla="*/ 1 h 215"/>
                <a:gd name="T8" fmla="*/ 61 w 122"/>
                <a:gd name="T9" fmla="*/ 6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15">
                  <a:moveTo>
                    <a:pt x="61" y="62"/>
                  </a:moveTo>
                  <a:lnTo>
                    <a:pt x="0" y="0"/>
                  </a:lnTo>
                  <a:lnTo>
                    <a:pt x="60" y="215"/>
                  </a:lnTo>
                  <a:lnTo>
                    <a:pt x="122" y="1"/>
                  </a:lnTo>
                  <a:lnTo>
                    <a:pt x="61" y="6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29C4A445-7646-4C7B-9D28-FD982BDD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368" y="2754836"/>
              <a:ext cx="103927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WrX.u</a:t>
              </a:r>
              <a:endParaRPr lang="en-US" altLang="en-US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250ED24B-5D8E-4EBC-B649-EDDD10596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114" y="4150985"/>
              <a:ext cx="2132840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44134C9-2FE7-44C3-91CA-75CFD20E0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761" y="4099496"/>
              <a:ext cx="182192" cy="102978"/>
            </a:xfrm>
            <a:custGeom>
              <a:avLst/>
              <a:gdLst>
                <a:gd name="T0" fmla="*/ 61 w 214"/>
                <a:gd name="T1" fmla="*/ 61 h 122"/>
                <a:gd name="T2" fmla="*/ 0 w 214"/>
                <a:gd name="T3" fmla="*/ 122 h 122"/>
                <a:gd name="T4" fmla="*/ 214 w 214"/>
                <a:gd name="T5" fmla="*/ 61 h 122"/>
                <a:gd name="T6" fmla="*/ 0 w 214"/>
                <a:gd name="T7" fmla="*/ 0 h 122"/>
                <a:gd name="T8" fmla="*/ 61 w 214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2">
                  <a:moveTo>
                    <a:pt x="61" y="61"/>
                  </a:moveTo>
                  <a:lnTo>
                    <a:pt x="0" y="122"/>
                  </a:lnTo>
                  <a:lnTo>
                    <a:pt x="214" y="61"/>
                  </a:lnTo>
                  <a:lnTo>
                    <a:pt x="0" y="0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42ABC61E-4F47-4EFC-B3B9-87C83EB36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951" y="4162867"/>
              <a:ext cx="54536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-</a:t>
              </a:r>
              <a:endParaRPr lang="en-US" alt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864EB76-5D19-4A84-8A2C-7B1F8B91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160" y="3782639"/>
              <a:ext cx="150507" cy="124762"/>
            </a:xfrm>
            <a:custGeom>
              <a:avLst/>
              <a:gdLst>
                <a:gd name="T0" fmla="*/ 22 w 176"/>
                <a:gd name="T1" fmla="*/ 0 h 148"/>
                <a:gd name="T2" fmla="*/ 176 w 176"/>
                <a:gd name="T3" fmla="*/ 99 h 148"/>
                <a:gd name="T4" fmla="*/ 0 w 176"/>
                <a:gd name="T5" fmla="*/ 148 h 148"/>
                <a:gd name="T6" fmla="*/ 22 w 176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8">
                  <a:moveTo>
                    <a:pt x="22" y="0"/>
                  </a:moveTo>
                  <a:lnTo>
                    <a:pt x="176" y="99"/>
                  </a:lnTo>
                  <a:lnTo>
                    <a:pt x="0" y="1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344B7E51-F275-419A-8E9D-8A1340F2F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1892" y="3782639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BBFC4B54-8A6B-4890-9278-F31A9BAB3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049" y="4026223"/>
              <a:ext cx="54536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-</a:t>
              </a:r>
              <a:endParaRPr lang="en-US" alt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52F50C0C-B5EE-44A7-910A-8D24D957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069" y="3859873"/>
              <a:ext cx="152487" cy="132684"/>
            </a:xfrm>
            <a:custGeom>
              <a:avLst/>
              <a:gdLst>
                <a:gd name="T0" fmla="*/ 96 w 180"/>
                <a:gd name="T1" fmla="*/ 0 h 156"/>
                <a:gd name="T2" fmla="*/ 0 w 180"/>
                <a:gd name="T3" fmla="*/ 156 h 156"/>
                <a:gd name="T4" fmla="*/ 180 w 180"/>
                <a:gd name="T5" fmla="*/ 125 h 156"/>
                <a:gd name="T6" fmla="*/ 96 w 180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56">
                  <a:moveTo>
                    <a:pt x="96" y="0"/>
                  </a:moveTo>
                  <a:lnTo>
                    <a:pt x="0" y="156"/>
                  </a:lnTo>
                  <a:lnTo>
                    <a:pt x="180" y="12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F3A25EE2-679D-474A-9B83-805D1F3C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912" y="4115339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42" name="Line 44">
              <a:extLst>
                <a:ext uri="{FF2B5EF4-FFF2-40B4-BE49-F238E27FC236}">
                  <a16:creationId xmlns:a16="http://schemas.microsoft.com/office/drawing/2014/main" id="{A6D17153-9F1B-4DBE-8558-99EE76448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6192" y="2047850"/>
              <a:ext cx="2176407" cy="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148D2547-BD2C-403E-BFED-4A5EE5F0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192" y="1996361"/>
              <a:ext cx="182192" cy="102978"/>
            </a:xfrm>
            <a:custGeom>
              <a:avLst/>
              <a:gdLst>
                <a:gd name="T0" fmla="*/ 153 w 215"/>
                <a:gd name="T1" fmla="*/ 62 h 123"/>
                <a:gd name="T2" fmla="*/ 215 w 215"/>
                <a:gd name="T3" fmla="*/ 0 h 123"/>
                <a:gd name="T4" fmla="*/ 0 w 215"/>
                <a:gd name="T5" fmla="*/ 62 h 123"/>
                <a:gd name="T6" fmla="*/ 215 w 215"/>
                <a:gd name="T7" fmla="*/ 123 h 123"/>
                <a:gd name="T8" fmla="*/ 153 w 215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3">
                  <a:moveTo>
                    <a:pt x="153" y="62"/>
                  </a:moveTo>
                  <a:lnTo>
                    <a:pt x="215" y="0"/>
                  </a:lnTo>
                  <a:lnTo>
                    <a:pt x="0" y="62"/>
                  </a:lnTo>
                  <a:lnTo>
                    <a:pt x="215" y="123"/>
                  </a:lnTo>
                  <a:lnTo>
                    <a:pt x="153" y="6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CC91EAD0-A575-4287-823E-C8AD1B7D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744" y="2022106"/>
              <a:ext cx="7010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-</a:t>
              </a:r>
              <a:endParaRPr lang="en-US" altLang="en-US"/>
            </a:p>
          </p:txBody>
        </p:sp>
        <p:sp>
          <p:nvSpPr>
            <p:cNvPr id="45" name="Line 47">
              <a:extLst>
                <a:ext uri="{FF2B5EF4-FFF2-40B4-BE49-F238E27FC236}">
                  <a16:creationId xmlns:a16="http://schemas.microsoft.com/office/drawing/2014/main" id="{80B8531C-BBA5-4E2B-B4D0-F2E2B95C8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21415" y="2297375"/>
              <a:ext cx="9902" cy="1584282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D540311D-16E6-4B14-8A75-D63D403C3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926" y="2297375"/>
              <a:ext cx="104959" cy="182192"/>
            </a:xfrm>
            <a:custGeom>
              <a:avLst/>
              <a:gdLst>
                <a:gd name="T0" fmla="*/ 61 w 123"/>
                <a:gd name="T1" fmla="*/ 154 h 215"/>
                <a:gd name="T2" fmla="*/ 123 w 123"/>
                <a:gd name="T3" fmla="*/ 215 h 215"/>
                <a:gd name="T4" fmla="*/ 61 w 123"/>
                <a:gd name="T5" fmla="*/ 0 h 215"/>
                <a:gd name="T6" fmla="*/ 0 w 123"/>
                <a:gd name="T7" fmla="*/ 215 h 215"/>
                <a:gd name="T8" fmla="*/ 61 w 123"/>
                <a:gd name="T9" fmla="*/ 15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15">
                  <a:moveTo>
                    <a:pt x="61" y="154"/>
                  </a:moveTo>
                  <a:lnTo>
                    <a:pt x="123" y="215"/>
                  </a:lnTo>
                  <a:lnTo>
                    <a:pt x="61" y="0"/>
                  </a:lnTo>
                  <a:lnTo>
                    <a:pt x="0" y="215"/>
                  </a:lnTo>
                  <a:lnTo>
                    <a:pt x="61" y="15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51556F2C-99B4-459A-89F1-786985CFA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982" y="3438058"/>
              <a:ext cx="70102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-</a:t>
              </a:r>
              <a:endParaRPr lang="en-US" altLang="en-US"/>
            </a:p>
          </p:txBody>
        </p:sp>
        <p:sp>
          <p:nvSpPr>
            <p:cNvPr id="48" name="Line 50">
              <a:extLst>
                <a:ext uri="{FF2B5EF4-FFF2-40B4-BE49-F238E27FC236}">
                  <a16:creationId xmlns:a16="http://schemas.microsoft.com/office/drawing/2014/main" id="{5BFC3F63-0760-43E8-83D4-30D32001C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9548" y="2237964"/>
              <a:ext cx="2309091" cy="185163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1F88F98-C024-4EB6-B451-6997D3DA8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548" y="2237964"/>
              <a:ext cx="174271" cy="154468"/>
            </a:xfrm>
            <a:custGeom>
              <a:avLst/>
              <a:gdLst>
                <a:gd name="T0" fmla="*/ 120 w 206"/>
                <a:gd name="T1" fmla="*/ 96 h 183"/>
                <a:gd name="T2" fmla="*/ 206 w 206"/>
                <a:gd name="T3" fmla="*/ 87 h 183"/>
                <a:gd name="T4" fmla="*/ 0 w 206"/>
                <a:gd name="T5" fmla="*/ 0 h 183"/>
                <a:gd name="T6" fmla="*/ 129 w 206"/>
                <a:gd name="T7" fmla="*/ 183 h 183"/>
                <a:gd name="T8" fmla="*/ 120 w 206"/>
                <a:gd name="T9" fmla="*/ 9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3">
                  <a:moveTo>
                    <a:pt x="120" y="96"/>
                  </a:moveTo>
                  <a:lnTo>
                    <a:pt x="206" y="87"/>
                  </a:lnTo>
                  <a:lnTo>
                    <a:pt x="0" y="0"/>
                  </a:lnTo>
                  <a:lnTo>
                    <a:pt x="129" y="183"/>
                  </a:lnTo>
                  <a:lnTo>
                    <a:pt x="120" y="9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4C6245BD-15EE-4300-AB82-78B0252197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40000">
              <a:off x="4135379" y="3065501"/>
              <a:ext cx="950473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Wb</a:t>
              </a:r>
              <a:endParaRPr lang="en-US" altLang="en-US"/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46E30563-3FF0-48B8-96AF-23BB1AF6F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742" y="2715229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4F75C06D-CAA8-47B2-8F7B-C35CA4D6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2297" y="2880590"/>
              <a:ext cx="14811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O</a:t>
              </a:r>
              <a:endParaRPr lang="en-US" altLang="en-US" dirty="0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BDE34BE8-F25F-4940-A35B-88B8E8E9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8811" y="2637996"/>
              <a:ext cx="154467" cy="116841"/>
            </a:xfrm>
            <a:custGeom>
              <a:avLst/>
              <a:gdLst>
                <a:gd name="T0" fmla="*/ 61 w 182"/>
                <a:gd name="T1" fmla="*/ 0 h 137"/>
                <a:gd name="T2" fmla="*/ 182 w 182"/>
                <a:gd name="T3" fmla="*/ 137 h 137"/>
                <a:gd name="T4" fmla="*/ 0 w 182"/>
                <a:gd name="T5" fmla="*/ 137 h 137"/>
                <a:gd name="T6" fmla="*/ 61 w 182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37">
                  <a:moveTo>
                    <a:pt x="61" y="0"/>
                  </a:moveTo>
                  <a:lnTo>
                    <a:pt x="182" y="137"/>
                  </a:lnTo>
                  <a:lnTo>
                    <a:pt x="0" y="13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3AE5FEBE-75FC-44A8-AF48-481C2D8B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7730" y="3313296"/>
              <a:ext cx="51449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id="{A6DA5F5D-F6E9-4E83-B069-CA2BE3C5E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73122" y="3034066"/>
              <a:ext cx="1346640" cy="83768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9449F154-80F5-4F1D-82AC-F0CCCBE3A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122" y="3731150"/>
              <a:ext cx="184173" cy="140605"/>
            </a:xfrm>
            <a:custGeom>
              <a:avLst/>
              <a:gdLst>
                <a:gd name="T0" fmla="*/ 131 w 215"/>
                <a:gd name="T1" fmla="*/ 84 h 165"/>
                <a:gd name="T2" fmla="*/ 150 w 215"/>
                <a:gd name="T3" fmla="*/ 0 h 165"/>
                <a:gd name="T4" fmla="*/ 0 w 215"/>
                <a:gd name="T5" fmla="*/ 165 h 165"/>
                <a:gd name="T6" fmla="*/ 215 w 215"/>
                <a:gd name="T7" fmla="*/ 104 h 165"/>
                <a:gd name="T8" fmla="*/ 131 w 215"/>
                <a:gd name="T9" fmla="*/ 8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5">
                  <a:moveTo>
                    <a:pt x="131" y="84"/>
                  </a:moveTo>
                  <a:lnTo>
                    <a:pt x="150" y="0"/>
                  </a:lnTo>
                  <a:lnTo>
                    <a:pt x="0" y="165"/>
                  </a:lnTo>
                  <a:lnTo>
                    <a:pt x="215" y="104"/>
                  </a:lnTo>
                  <a:lnTo>
                    <a:pt x="131" y="8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BA15E689-2C33-417B-8090-AD4916F7A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0000">
              <a:off x="6466410" y="3148676"/>
              <a:ext cx="103927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WrX.u</a:t>
              </a:r>
              <a:endParaRPr lang="en-US" altLang="en-US"/>
            </a:p>
          </p:txBody>
        </p:sp>
        <p:sp>
          <p:nvSpPr>
            <p:cNvPr id="59" name="Line 61">
              <a:extLst>
                <a:ext uri="{FF2B5EF4-FFF2-40B4-BE49-F238E27FC236}">
                  <a16:creationId xmlns:a16="http://schemas.microsoft.com/office/drawing/2014/main" id="{630AEDAD-554C-4B43-9457-CB2D4B75A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22428" y="2117163"/>
              <a:ext cx="3954764" cy="69708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6CF7DC20-A49B-4F1E-863A-2DF3F560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428" y="2097359"/>
              <a:ext cx="190114" cy="102978"/>
            </a:xfrm>
            <a:custGeom>
              <a:avLst/>
              <a:gdLst>
                <a:gd name="T0" fmla="*/ 151 w 222"/>
                <a:gd name="T1" fmla="*/ 49 h 121"/>
                <a:gd name="T2" fmla="*/ 222 w 222"/>
                <a:gd name="T3" fmla="*/ 0 h 121"/>
                <a:gd name="T4" fmla="*/ 0 w 222"/>
                <a:gd name="T5" fmla="*/ 23 h 121"/>
                <a:gd name="T6" fmla="*/ 201 w 222"/>
                <a:gd name="T7" fmla="*/ 121 h 121"/>
                <a:gd name="T8" fmla="*/ 151 w 222"/>
                <a:gd name="T9" fmla="*/ 4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151" y="49"/>
                  </a:moveTo>
                  <a:lnTo>
                    <a:pt x="222" y="0"/>
                  </a:lnTo>
                  <a:lnTo>
                    <a:pt x="0" y="23"/>
                  </a:lnTo>
                  <a:lnTo>
                    <a:pt x="201" y="121"/>
                  </a:lnTo>
                  <a:lnTo>
                    <a:pt x="151" y="4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067CD17B-A46E-4FD4-98A6-36F89AB6D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6278121" y="2396142"/>
              <a:ext cx="950473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Wb</a:t>
              </a:r>
              <a:endParaRPr lang="en-US" altLang="en-US"/>
            </a:p>
          </p:txBody>
        </p:sp>
        <p:sp>
          <p:nvSpPr>
            <p:cNvPr id="62" name="Oval 64">
              <a:extLst>
                <a:ext uri="{FF2B5EF4-FFF2-40B4-BE49-F238E27FC236}">
                  <a16:creationId xmlns:a16="http://schemas.microsoft.com/office/drawing/2014/main" id="{06EF3244-3163-4D30-ADD4-534BD5425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779" y="1111143"/>
              <a:ext cx="655497" cy="564401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5">
              <a:extLst>
                <a:ext uri="{FF2B5EF4-FFF2-40B4-BE49-F238E27FC236}">
                  <a16:creationId xmlns:a16="http://schemas.microsoft.com/office/drawing/2014/main" id="{FD8AFFD6-E39D-4D55-8165-76D2D3A0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66" y="1226004"/>
              <a:ext cx="177734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St</a:t>
              </a:r>
              <a:endParaRPr lang="en-US" altLang="en-US"/>
            </a:p>
          </p:txBody>
        </p:sp>
        <p:sp>
          <p:nvSpPr>
            <p:cNvPr id="64" name="Line 66">
              <a:extLst>
                <a:ext uri="{FF2B5EF4-FFF2-40B4-BE49-F238E27FC236}">
                  <a16:creationId xmlns:a16="http://schemas.microsoft.com/office/drawing/2014/main" id="{58FA2EF8-70CB-47D4-AE85-198D9606C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2924" y="1570585"/>
              <a:ext cx="637674" cy="320817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C6E7E9D7-AAB7-46E1-9D88-CEB209FD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924" y="1570585"/>
              <a:ext cx="188133" cy="128723"/>
            </a:xfrm>
            <a:custGeom>
              <a:avLst/>
              <a:gdLst>
                <a:gd name="T0" fmla="*/ 137 w 220"/>
                <a:gd name="T1" fmla="*/ 69 h 151"/>
                <a:gd name="T2" fmla="*/ 220 w 220"/>
                <a:gd name="T3" fmla="*/ 42 h 151"/>
                <a:gd name="T4" fmla="*/ 0 w 220"/>
                <a:gd name="T5" fmla="*/ 0 h 151"/>
                <a:gd name="T6" fmla="*/ 164 w 220"/>
                <a:gd name="T7" fmla="*/ 151 h 151"/>
                <a:gd name="T8" fmla="*/ 137 w 220"/>
                <a:gd name="T9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51">
                  <a:moveTo>
                    <a:pt x="137" y="69"/>
                  </a:moveTo>
                  <a:lnTo>
                    <a:pt x="220" y="42"/>
                  </a:lnTo>
                  <a:lnTo>
                    <a:pt x="0" y="0"/>
                  </a:lnTo>
                  <a:lnTo>
                    <a:pt x="164" y="151"/>
                  </a:lnTo>
                  <a:lnTo>
                    <a:pt x="137" y="6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8">
              <a:extLst>
                <a:ext uri="{FF2B5EF4-FFF2-40B4-BE49-F238E27FC236}">
                  <a16:creationId xmlns:a16="http://schemas.microsoft.com/office/drawing/2014/main" id="{163663A9-7357-40B8-A8D4-79FCD1F2D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9553" y="1164613"/>
              <a:ext cx="3671574" cy="596086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16D14882-046B-43F6-9745-D7907FE22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993" y="1679505"/>
              <a:ext cx="188133" cy="102978"/>
            </a:xfrm>
            <a:custGeom>
              <a:avLst/>
              <a:gdLst>
                <a:gd name="T0" fmla="*/ 71 w 222"/>
                <a:gd name="T1" fmla="*/ 71 h 121"/>
                <a:gd name="T2" fmla="*/ 0 w 222"/>
                <a:gd name="T3" fmla="*/ 121 h 121"/>
                <a:gd name="T4" fmla="*/ 222 w 222"/>
                <a:gd name="T5" fmla="*/ 95 h 121"/>
                <a:gd name="T6" fmla="*/ 20 w 222"/>
                <a:gd name="T7" fmla="*/ 0 h 121"/>
                <a:gd name="T8" fmla="*/ 71 w 222"/>
                <a:gd name="T9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71" y="71"/>
                  </a:moveTo>
                  <a:lnTo>
                    <a:pt x="0" y="121"/>
                  </a:lnTo>
                  <a:lnTo>
                    <a:pt x="222" y="95"/>
                  </a:lnTo>
                  <a:lnTo>
                    <a:pt x="20" y="0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8FFC4D82-C667-42FB-B5D6-5B3DE95F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0">
              <a:off x="3634649" y="1140597"/>
              <a:ext cx="7756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Reply | -</a:t>
              </a:r>
              <a:endParaRPr lang="en-US" altLang="en-US"/>
            </a:p>
          </p:txBody>
        </p:sp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C5DA3F1D-F3E5-408C-B8AD-77C9C2D7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241" y="2546899"/>
              <a:ext cx="655497" cy="56242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55D7353A-10BB-4EA6-A91A-6720397FB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48" y="2659779"/>
              <a:ext cx="215151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Se</a:t>
              </a:r>
              <a:endParaRPr lang="en-US" altLang="en-US" dirty="0"/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EB5A1880-DF70-4744-AD24-7D4998DA4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2076" y="1647819"/>
              <a:ext cx="299033" cy="89313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0A310DB9-CA2E-4C71-88E9-397452A0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076" y="2350844"/>
              <a:ext cx="106939" cy="190114"/>
            </a:xfrm>
            <a:custGeom>
              <a:avLst/>
              <a:gdLst>
                <a:gd name="T0" fmla="*/ 48 w 126"/>
                <a:gd name="T1" fmla="*/ 78 h 223"/>
                <a:gd name="T2" fmla="*/ 10 w 126"/>
                <a:gd name="T3" fmla="*/ 0 h 223"/>
                <a:gd name="T4" fmla="*/ 0 w 126"/>
                <a:gd name="T5" fmla="*/ 223 h 223"/>
                <a:gd name="T6" fmla="*/ 126 w 126"/>
                <a:gd name="T7" fmla="*/ 39 h 223"/>
                <a:gd name="T8" fmla="*/ 48 w 126"/>
                <a:gd name="T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23">
                  <a:moveTo>
                    <a:pt x="48" y="78"/>
                  </a:moveTo>
                  <a:lnTo>
                    <a:pt x="10" y="0"/>
                  </a:lnTo>
                  <a:lnTo>
                    <a:pt x="0" y="223"/>
                  </a:lnTo>
                  <a:lnTo>
                    <a:pt x="126" y="39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5">
              <a:extLst>
                <a:ext uri="{FF2B5EF4-FFF2-40B4-BE49-F238E27FC236}">
                  <a16:creationId xmlns:a16="http://schemas.microsoft.com/office/drawing/2014/main" id="{7E2125D4-9DD0-4FFA-8A7A-842CD150F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24" y="1863678"/>
              <a:ext cx="1560132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Timeout | Probe </a:t>
              </a:r>
              <a:endParaRPr lang="en-US" altLang="en-US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E1F71CBF-BA7A-454E-AFCF-1D8591242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698" y="2220141"/>
              <a:ext cx="4041900" cy="61589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5B3BFCB7-D1B8-48A1-9099-78E0DBCD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484" y="2196377"/>
              <a:ext cx="190114" cy="102978"/>
            </a:xfrm>
            <a:custGeom>
              <a:avLst/>
              <a:gdLst>
                <a:gd name="T0" fmla="*/ 70 w 222"/>
                <a:gd name="T1" fmla="*/ 51 h 121"/>
                <a:gd name="T2" fmla="*/ 18 w 222"/>
                <a:gd name="T3" fmla="*/ 121 h 121"/>
                <a:gd name="T4" fmla="*/ 222 w 222"/>
                <a:gd name="T5" fmla="*/ 28 h 121"/>
                <a:gd name="T6" fmla="*/ 0 w 222"/>
                <a:gd name="T7" fmla="*/ 0 h 121"/>
                <a:gd name="T8" fmla="*/ 70 w 222"/>
                <a:gd name="T9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21">
                  <a:moveTo>
                    <a:pt x="70" y="51"/>
                  </a:moveTo>
                  <a:lnTo>
                    <a:pt x="18" y="121"/>
                  </a:lnTo>
                  <a:lnTo>
                    <a:pt x="222" y="28"/>
                  </a:lnTo>
                  <a:lnTo>
                    <a:pt x="0" y="0"/>
                  </a:lnTo>
                  <a:lnTo>
                    <a:pt x="70" y="5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8">
              <a:extLst>
                <a:ext uri="{FF2B5EF4-FFF2-40B4-BE49-F238E27FC236}">
                  <a16:creationId xmlns:a16="http://schemas.microsoft.com/office/drawing/2014/main" id="{D12AD217-DA2A-45A6-B8DE-F841F7028E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40000">
              <a:off x="2299890" y="2724880"/>
              <a:ext cx="7756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Reply | -</a:t>
              </a:r>
              <a:endParaRPr lang="en-US" altLang="en-US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739E30CB-9745-4C6B-A671-80389664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858" y="3034066"/>
              <a:ext cx="1437736" cy="84759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5A98EA2-2379-4B97-B530-155981D2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60" y="3741052"/>
              <a:ext cx="188133" cy="140605"/>
            </a:xfrm>
            <a:custGeom>
              <a:avLst/>
              <a:gdLst>
                <a:gd name="T0" fmla="*/ 86 w 220"/>
                <a:gd name="T1" fmla="*/ 86 h 165"/>
                <a:gd name="T2" fmla="*/ 0 w 220"/>
                <a:gd name="T3" fmla="*/ 108 h 165"/>
                <a:gd name="T4" fmla="*/ 220 w 220"/>
                <a:gd name="T5" fmla="*/ 165 h 165"/>
                <a:gd name="T6" fmla="*/ 63 w 220"/>
                <a:gd name="T7" fmla="*/ 0 h 165"/>
                <a:gd name="T8" fmla="*/ 86 w 220"/>
                <a:gd name="T9" fmla="*/ 8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5">
                  <a:moveTo>
                    <a:pt x="86" y="86"/>
                  </a:moveTo>
                  <a:lnTo>
                    <a:pt x="0" y="108"/>
                  </a:lnTo>
                  <a:lnTo>
                    <a:pt x="220" y="165"/>
                  </a:lnTo>
                  <a:lnTo>
                    <a:pt x="63" y="0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1">
              <a:extLst>
                <a:ext uri="{FF2B5EF4-FFF2-40B4-BE49-F238E27FC236}">
                  <a16:creationId xmlns:a16="http://schemas.microsoft.com/office/drawing/2014/main" id="{1F6536C5-89CD-47B8-9E21-DE69F91A4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00" y="3384589"/>
              <a:ext cx="1917907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Timeout | Read from</a:t>
              </a:r>
              <a:endParaRPr lang="en-US" altLang="en-US"/>
            </a:p>
          </p:txBody>
        </p:sp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5CBB1332-4B87-4905-9182-1CADDD1A2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00" y="3622231"/>
              <a:ext cx="1817940" cy="25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                lower level</a:t>
              </a:r>
              <a:endParaRPr lang="en-US" altLang="en-US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E92B5F28-7ADB-441C-B663-6F3A26CBCC1E}"/>
                </a:ext>
              </a:extLst>
            </p:cNvPr>
            <p:cNvSpPr/>
            <p:nvPr/>
          </p:nvSpPr>
          <p:spPr>
            <a:xfrm>
              <a:off x="6274562" y="1622074"/>
              <a:ext cx="574843" cy="615890"/>
            </a:xfrm>
            <a:prstGeom prst="arc">
              <a:avLst>
                <a:gd name="adj1" fmla="val 14431779"/>
                <a:gd name="adj2" fmla="val 6234781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D486197B-3EA8-4A38-929E-5B9BAF72B1E5}"/>
                </a:ext>
              </a:extLst>
            </p:cNvPr>
            <p:cNvSpPr/>
            <p:nvPr/>
          </p:nvSpPr>
          <p:spPr>
            <a:xfrm>
              <a:off x="8071632" y="2648887"/>
              <a:ext cx="574843" cy="615890"/>
            </a:xfrm>
            <a:prstGeom prst="arc">
              <a:avLst>
                <a:gd name="adj1" fmla="val 14431779"/>
                <a:gd name="adj2" fmla="val 7483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0A970F3D-3993-4CEA-BC2E-E5A4A9DF5F93}"/>
                </a:ext>
              </a:extLst>
            </p:cNvPr>
            <p:cNvSpPr/>
            <p:nvPr/>
          </p:nvSpPr>
          <p:spPr>
            <a:xfrm>
              <a:off x="6328963" y="3792999"/>
              <a:ext cx="574843" cy="615890"/>
            </a:xfrm>
            <a:prstGeom prst="arc">
              <a:avLst>
                <a:gd name="adj1" fmla="val 14431779"/>
                <a:gd name="adj2" fmla="val 7483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FDA5BB73-E7E3-4E5E-A0A0-55323D16DE9E}"/>
                </a:ext>
              </a:extLst>
            </p:cNvPr>
            <p:cNvSpPr/>
            <p:nvPr/>
          </p:nvSpPr>
          <p:spPr>
            <a:xfrm rot="9902441">
              <a:off x="2697724" y="3888318"/>
              <a:ext cx="574843" cy="615890"/>
            </a:xfrm>
            <a:prstGeom prst="arc">
              <a:avLst>
                <a:gd name="adj1" fmla="val 14050253"/>
                <a:gd name="adj2" fmla="val 7483218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F884C0-BD87-48A5-936E-E26F17BB2985}"/>
              </a:ext>
            </a:extLst>
          </p:cNvPr>
          <p:cNvSpPr txBox="1"/>
          <p:nvPr/>
        </p:nvSpPr>
        <p:spPr>
          <a:xfrm>
            <a:off x="2207322" y="4925345"/>
            <a:ext cx="758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is a </a:t>
            </a:r>
            <a:r>
              <a:rPr lang="en-US" dirty="0">
                <a:solidFill>
                  <a:srgbClr val="E21A23"/>
                </a:solidFill>
              </a:rPr>
              <a:t>timeout</a:t>
            </a:r>
            <a:r>
              <a:rPr lang="en-US" dirty="0"/>
              <a:t> in the </a:t>
            </a:r>
            <a:r>
              <a:rPr lang="en-US" i="1" dirty="0"/>
              <a:t>Se</a:t>
            </a:r>
            <a:r>
              <a:rPr lang="en-US" dirty="0"/>
              <a:t> state, we read from the lower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F2241"/>
                </a:solidFill>
              </a:rPr>
              <a:t>Transition</a:t>
            </a:r>
            <a:r>
              <a:rPr lang="en-US" dirty="0"/>
              <a:t> to the </a:t>
            </a:r>
            <a:r>
              <a:rPr lang="en-US" i="1" dirty="0"/>
              <a:t>E </a:t>
            </a:r>
            <a:r>
              <a:rPr lang="en-US" dirty="0"/>
              <a:t>state.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184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C1228-8EC1-4F91-89C2-E9510FAC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0FD5-17CC-46BB-A004-B38E1DC6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46721E-3ECF-4019-870A-7C901A96A251}"/>
              </a:ext>
            </a:extLst>
          </p:cNvPr>
          <p:cNvSpPr/>
          <p:nvPr/>
        </p:nvSpPr>
        <p:spPr>
          <a:xfrm>
            <a:off x="3485966" y="1828801"/>
            <a:ext cx="5252651" cy="30361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Directory</a:t>
            </a:r>
          </a:p>
          <a:p>
            <a:pPr algn="ctr"/>
            <a:r>
              <a:rPr lang="en-US" sz="3600" dirty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40025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A Scalable Solution: Directory Protocol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387" y="1066912"/>
            <a:ext cx="7886700" cy="2085617"/>
          </a:xfrm>
        </p:spPr>
        <p:txBody>
          <a:bodyPr>
            <a:normAutofit fontScale="77500" lnSpcReduction="20000"/>
          </a:bodyPr>
          <a:lstStyle/>
          <a:p>
            <a:pPr marL="1588" lvl="1" indent="0">
              <a:buNone/>
            </a:pPr>
            <a:r>
              <a:rPr lang="en-US" sz="2600" b="1" dirty="0"/>
              <a:t>Do not have a bus</a:t>
            </a:r>
          </a:p>
          <a:p>
            <a:pPr lvl="1"/>
            <a:r>
              <a:rPr lang="en-US" sz="2600" dirty="0"/>
              <a:t>Have a </a:t>
            </a:r>
            <a:r>
              <a:rPr lang="en-US" sz="2600" dirty="0">
                <a:solidFill>
                  <a:srgbClr val="FF0000"/>
                </a:solidFill>
              </a:rPr>
              <a:t>dedicated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B050"/>
                </a:solidFill>
              </a:rPr>
              <a:t>structure </a:t>
            </a:r>
            <a:r>
              <a:rPr lang="en-US" sz="2600" dirty="0"/>
              <a:t>called a directory</a:t>
            </a:r>
          </a:p>
          <a:p>
            <a:pPr lvl="1"/>
            <a:r>
              <a:rPr lang="en-US" sz="2600" dirty="0"/>
              <a:t>The directory </a:t>
            </a:r>
            <a:r>
              <a:rPr lang="en-US" sz="2600" dirty="0">
                <a:solidFill>
                  <a:srgbClr val="00B0F0"/>
                </a:solidFill>
              </a:rPr>
              <a:t>co-ordinates</a:t>
            </a:r>
            <a:r>
              <a:rPr lang="en-US" sz="2600" dirty="0"/>
              <a:t> the actions of the coherence protocol</a:t>
            </a:r>
          </a:p>
          <a:p>
            <a:pPr lvl="1"/>
            <a:r>
              <a:rPr lang="en-US" sz="2600" dirty="0"/>
              <a:t>It </a:t>
            </a:r>
            <a:r>
              <a:rPr lang="en-US" sz="2600" dirty="0">
                <a:solidFill>
                  <a:srgbClr val="00B050"/>
                </a:solidFill>
              </a:rPr>
              <a:t>sends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C00000"/>
                </a:solidFill>
              </a:rPr>
              <a:t>receives</a:t>
            </a:r>
            <a:r>
              <a:rPr lang="en-US" sz="2600" dirty="0"/>
              <a:t> messages to/from all the caches and the lower level in the memory hierarchy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Scalable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E466D-2535-4D09-B516-BBE7AD2F5A1F}"/>
              </a:ext>
            </a:extLst>
          </p:cNvPr>
          <p:cNvGrpSpPr/>
          <p:nvPr/>
        </p:nvGrpSpPr>
        <p:grpSpPr>
          <a:xfrm>
            <a:off x="3475105" y="3429000"/>
            <a:ext cx="5875928" cy="2519992"/>
            <a:chOff x="2096220" y="3945506"/>
            <a:chExt cx="5007634" cy="2003486"/>
          </a:xfrm>
        </p:grpSpPr>
        <p:sp>
          <p:nvSpPr>
            <p:cNvPr id="7" name="Rounded Rectangle 6"/>
            <p:cNvSpPr/>
            <p:nvPr/>
          </p:nvSpPr>
          <p:spPr>
            <a:xfrm>
              <a:off x="5548942" y="3945506"/>
              <a:ext cx="944592" cy="5693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endParaRPr lang="en-IN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70737" y="4842651"/>
              <a:ext cx="944592" cy="5693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endParaRPr lang="en-IN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8269" y="4382017"/>
              <a:ext cx="765258" cy="852260"/>
            </a:xfrm>
            <a:prstGeom prst="rect">
              <a:avLst/>
            </a:prstGeom>
          </p:spPr>
        </p:pic>
        <p:sp>
          <p:nvSpPr>
            <p:cNvPr id="11" name="Left-Right Arrow 10"/>
            <p:cNvSpPr/>
            <p:nvPr/>
          </p:nvSpPr>
          <p:spPr>
            <a:xfrm rot="20020740">
              <a:off x="4898676" y="4314921"/>
              <a:ext cx="659386" cy="21134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Left-Right Arrow 11"/>
            <p:cNvSpPr/>
            <p:nvPr/>
          </p:nvSpPr>
          <p:spPr>
            <a:xfrm rot="1227255">
              <a:off x="4873413" y="4869082"/>
              <a:ext cx="659386" cy="21134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Left-Right Arrow 12"/>
            <p:cNvSpPr/>
            <p:nvPr/>
          </p:nvSpPr>
          <p:spPr>
            <a:xfrm rot="1227255">
              <a:off x="3556375" y="4356697"/>
              <a:ext cx="659386" cy="21134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Left-Right Arrow 13"/>
            <p:cNvSpPr/>
            <p:nvPr/>
          </p:nvSpPr>
          <p:spPr>
            <a:xfrm rot="20020740">
              <a:off x="3548946" y="4943378"/>
              <a:ext cx="659386" cy="21134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71969" y="3945506"/>
              <a:ext cx="1340607" cy="3078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Directory</a:t>
              </a:r>
              <a:endParaRPr lang="en-IN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24108" y="4842651"/>
              <a:ext cx="944592" cy="5693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endParaRPr lang="en-IN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24108" y="3975699"/>
              <a:ext cx="944592" cy="56934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endParaRPr lang="en-IN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96220" y="5709603"/>
              <a:ext cx="5007634" cy="2393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Lower Level in the Memory Hierarchy</a:t>
              </a:r>
              <a:endParaRPr lang="en-IN" dirty="0"/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4474689" y="5188981"/>
              <a:ext cx="241804" cy="520622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275B1-FD75-4032-883B-63FBDA6C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BD8F6-B25D-4E0E-BCFD-3456A5F2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108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10BC3E-7AA4-4E84-8CA4-87BC424FB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51" y="802195"/>
            <a:ext cx="2615049" cy="26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8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4E0D-E0F4-4CB2-B58F-D372B028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FA43-3D71-4FB7-87BF-6348A83F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2767876"/>
            <a:ext cx="7905225" cy="27970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State of the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Block 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List of sharers</a:t>
            </a:r>
          </a:p>
          <a:p>
            <a:pPr marL="573088" lvl="1" indent="-342900"/>
            <a:r>
              <a:rPr lang="en-US" dirty="0"/>
              <a:t>List of caches that contain a copy of the block. </a:t>
            </a:r>
          </a:p>
          <a:p>
            <a:pPr marL="573088" lvl="1" indent="-342900"/>
            <a:r>
              <a:rPr lang="en-US" dirty="0"/>
              <a:t>Typically, </a:t>
            </a:r>
            <a:r>
              <a:rPr lang="en-US" dirty="0">
                <a:solidFill>
                  <a:srgbClr val="01708C"/>
                </a:solidFill>
              </a:rPr>
              <a:t>stored</a:t>
            </a:r>
            <a:r>
              <a:rPr lang="en-US" dirty="0"/>
              <a:t> as a bit vector. If the </a:t>
            </a:r>
            <a:r>
              <a:rPr lang="en-US" i="1" dirty="0"/>
              <a:t>i</a:t>
            </a:r>
            <a:r>
              <a:rPr lang="en-US" i="1" baseline="30000" dirty="0"/>
              <a:t>th </a:t>
            </a:r>
            <a:r>
              <a:rPr lang="en-US" dirty="0"/>
              <a:t>bit is set, it means that the i</a:t>
            </a:r>
            <a:r>
              <a:rPr lang="en-US" baseline="30000" dirty="0"/>
              <a:t>th</a:t>
            </a:r>
            <a:r>
              <a:rPr lang="en-US" dirty="0"/>
              <a:t> cache has a </a:t>
            </a:r>
            <a:r>
              <a:rPr lang="en-US" dirty="0">
                <a:solidFill>
                  <a:srgbClr val="00B050"/>
                </a:solidFill>
              </a:rPr>
              <a:t>copy</a:t>
            </a:r>
            <a:r>
              <a:rPr lang="en-US" dirty="0"/>
              <a:t> of the </a:t>
            </a:r>
            <a:r>
              <a:rPr lang="en-US" dirty="0">
                <a:solidFill>
                  <a:srgbClr val="9F2241"/>
                </a:solidFill>
              </a:rPr>
              <a:t>block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22BE7-F7E2-41DD-8CD0-780FA442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A0BAB-8BD6-4DDD-8FD7-F8B1BCD3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C8C5C-509D-44E8-83A5-82A724D55394}"/>
              </a:ext>
            </a:extLst>
          </p:cNvPr>
          <p:cNvSpPr/>
          <p:nvPr/>
        </p:nvSpPr>
        <p:spPr>
          <a:xfrm>
            <a:off x="2756013" y="1807651"/>
            <a:ext cx="1669211" cy="3493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 Address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CFEE5B-2E3B-4F01-AA7E-53182AE9DE81}"/>
              </a:ext>
            </a:extLst>
          </p:cNvPr>
          <p:cNvSpPr/>
          <p:nvPr/>
        </p:nvSpPr>
        <p:spPr>
          <a:xfrm>
            <a:off x="4535210" y="1801181"/>
            <a:ext cx="2885536" cy="3429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of Sharers</a:t>
            </a:r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704A2-C8FC-430F-8864-FB0E0E86DC38}"/>
              </a:ext>
            </a:extLst>
          </p:cNvPr>
          <p:cNvSpPr/>
          <p:nvPr/>
        </p:nvSpPr>
        <p:spPr>
          <a:xfrm>
            <a:off x="1749959" y="1730014"/>
            <a:ext cx="5780774" cy="5111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161C0-096E-4C84-A2CC-6019A6265CC9}"/>
              </a:ext>
            </a:extLst>
          </p:cNvPr>
          <p:cNvSpPr txBox="1"/>
          <p:nvPr/>
        </p:nvSpPr>
        <p:spPr>
          <a:xfrm>
            <a:off x="3241241" y="1233070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Directory Entry</a:t>
            </a:r>
            <a:endParaRPr lang="en-IN" sz="2000" b="1" dirty="0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5F51DEA-E1B8-47F5-A22D-48A2BF81ACC0}"/>
              </a:ext>
            </a:extLst>
          </p:cNvPr>
          <p:cNvSpPr/>
          <p:nvPr/>
        </p:nvSpPr>
        <p:spPr>
          <a:xfrm>
            <a:off x="8184184" y="1026688"/>
            <a:ext cx="1669211" cy="1421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755DD-C2E5-471B-93B8-A86FD4581641}"/>
              </a:ext>
            </a:extLst>
          </p:cNvPr>
          <p:cNvSpPr txBox="1"/>
          <p:nvPr/>
        </p:nvSpPr>
        <p:spPr>
          <a:xfrm>
            <a:off x="8444008" y="9585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Directory</a:t>
            </a:r>
            <a:endParaRPr lang="en-IN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BA7857-F194-4AC5-A6FE-1DA93BF5E394}"/>
              </a:ext>
            </a:extLst>
          </p:cNvPr>
          <p:cNvSpPr/>
          <p:nvPr/>
        </p:nvSpPr>
        <p:spPr>
          <a:xfrm>
            <a:off x="8492957" y="1324821"/>
            <a:ext cx="1099868" cy="16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89FE44-328E-4F89-9D37-64FEE718FFA3}"/>
              </a:ext>
            </a:extLst>
          </p:cNvPr>
          <p:cNvSpPr/>
          <p:nvPr/>
        </p:nvSpPr>
        <p:spPr>
          <a:xfrm>
            <a:off x="8492956" y="1485364"/>
            <a:ext cx="1099868" cy="16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7FE0CD-7436-4A86-AAE6-C4CBE544E245}"/>
              </a:ext>
            </a:extLst>
          </p:cNvPr>
          <p:cNvSpPr/>
          <p:nvPr/>
        </p:nvSpPr>
        <p:spPr>
          <a:xfrm>
            <a:off x="8492957" y="1647109"/>
            <a:ext cx="1099868" cy="16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D0190F-15B4-4CF5-B519-9AD8D72F22EA}"/>
              </a:ext>
            </a:extLst>
          </p:cNvPr>
          <p:cNvSpPr/>
          <p:nvPr/>
        </p:nvSpPr>
        <p:spPr>
          <a:xfrm>
            <a:off x="8492956" y="1807652"/>
            <a:ext cx="1099868" cy="16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99640-D243-4FFC-B65D-02E1D2AE64D0}"/>
              </a:ext>
            </a:extLst>
          </p:cNvPr>
          <p:cNvSpPr/>
          <p:nvPr/>
        </p:nvSpPr>
        <p:spPr>
          <a:xfrm>
            <a:off x="8492957" y="1969396"/>
            <a:ext cx="1099868" cy="16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7DD5FB-D3E1-4D29-9D90-DCBBAD49B800}"/>
              </a:ext>
            </a:extLst>
          </p:cNvPr>
          <p:cNvSpPr/>
          <p:nvPr/>
        </p:nvSpPr>
        <p:spPr>
          <a:xfrm>
            <a:off x="8492956" y="2129939"/>
            <a:ext cx="1099868" cy="16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CCED4A-25AA-4B6B-8335-FAFA866D19F8}"/>
              </a:ext>
            </a:extLst>
          </p:cNvPr>
          <p:cNvCxnSpPr>
            <a:cxnSpLocks/>
          </p:cNvCxnSpPr>
          <p:nvPr/>
        </p:nvCxnSpPr>
        <p:spPr>
          <a:xfrm flipH="1" flipV="1">
            <a:off x="7530732" y="1728209"/>
            <a:ext cx="1073576" cy="41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99177C-276B-4DB4-986D-70B9233D43E0}"/>
              </a:ext>
            </a:extLst>
          </p:cNvPr>
          <p:cNvCxnSpPr/>
          <p:nvPr/>
        </p:nvCxnSpPr>
        <p:spPr>
          <a:xfrm>
            <a:off x="2701019" y="2241128"/>
            <a:ext cx="5780775" cy="2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E8CB72A-0586-4F90-816F-5B75D5A11706}"/>
              </a:ext>
            </a:extLst>
          </p:cNvPr>
          <p:cNvSpPr/>
          <p:nvPr/>
        </p:nvSpPr>
        <p:spPr>
          <a:xfrm>
            <a:off x="1880616" y="1807651"/>
            <a:ext cx="820404" cy="349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8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05DB-3E00-41E5-B7EB-24B2F7D9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8E704-E205-47CE-B47A-7A98FB8A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A0D56-760E-4E02-B54C-42765578D8B8}"/>
              </a:ext>
            </a:extLst>
          </p:cNvPr>
          <p:cNvSpPr/>
          <p:nvPr/>
        </p:nvSpPr>
        <p:spPr>
          <a:xfrm>
            <a:off x="2904067" y="547344"/>
            <a:ext cx="670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BF7F3F"/>
                </a:solidFill>
              </a:rPr>
              <a:t>/* start all the parallel processes */</a:t>
            </a:r>
          </a:p>
          <a:p>
            <a:r>
              <a:rPr lang="en-US" i="1" dirty="0"/>
              <a:t>Spawn </a:t>
            </a:r>
            <a:r>
              <a:rPr lang="en-US" i="1" dirty="0" err="1"/>
              <a:t>AllParallelProcesses</a:t>
            </a:r>
            <a:r>
              <a:rPr lang="en-US" i="1" dirty="0"/>
              <a:t>();</a:t>
            </a:r>
          </a:p>
          <a:p>
            <a:endParaRPr lang="en-US" i="1" dirty="0"/>
          </a:p>
          <a:p>
            <a:pPr marR="22170"/>
            <a:r>
              <a:rPr lang="en-US" i="1" dirty="0">
                <a:solidFill>
                  <a:srgbClr val="BF7F3F"/>
                </a:solidFill>
              </a:rPr>
              <a:t>/*   For   each   process   execute   the   following   code   */ </a:t>
            </a:r>
          </a:p>
          <a:p>
            <a:pPr marR="22170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myId</a:t>
            </a:r>
            <a:r>
              <a:rPr lang="en-US" i="1" dirty="0">
                <a:solidFill>
                  <a:srgbClr val="000000"/>
                </a:solidFill>
              </a:rPr>
              <a:t>   =   </a:t>
            </a:r>
            <a:r>
              <a:rPr lang="en-US" i="1" dirty="0" err="1">
                <a:solidFill>
                  <a:srgbClr val="000000"/>
                </a:solidFill>
              </a:rPr>
              <a:t>getMyProcessId</a:t>
            </a:r>
            <a:r>
              <a:rPr lang="en-US" i="1" dirty="0">
                <a:solidFill>
                  <a:srgbClr val="000000"/>
                </a:solidFill>
              </a:rPr>
              <a:t> ();</a:t>
            </a:r>
          </a:p>
          <a:p>
            <a:endParaRPr lang="en-US" i="1" dirty="0"/>
          </a:p>
          <a:p>
            <a:pPr marR="45450"/>
            <a:r>
              <a:rPr lang="en-US" i="1" dirty="0">
                <a:solidFill>
                  <a:srgbClr val="BF7F3F"/>
                </a:solidFill>
              </a:rPr>
              <a:t>/*   compute   the   partial   sums   */ </a:t>
            </a:r>
          </a:p>
          <a:p>
            <a:pPr marR="45450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startIdx</a:t>
            </a:r>
            <a:r>
              <a:rPr lang="en-US" i="1" dirty="0">
                <a:solidFill>
                  <a:srgbClr val="000000"/>
                </a:solidFill>
              </a:rPr>
              <a:t>   =   </a:t>
            </a:r>
            <a:r>
              <a:rPr lang="en-US" i="1" dirty="0" err="1">
                <a:solidFill>
                  <a:srgbClr val="000000"/>
                </a:solidFill>
              </a:rPr>
              <a:t>myId</a:t>
            </a:r>
            <a:r>
              <a:rPr lang="en-US" i="1" dirty="0">
                <a:solidFill>
                  <a:srgbClr val="000000"/>
                </a:solidFill>
              </a:rPr>
              <a:t>   *   SIZE/ N; </a:t>
            </a:r>
          </a:p>
          <a:p>
            <a:pPr marR="45450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>
                <a:solidFill>
                  <a:srgbClr val="000000"/>
                </a:solidFill>
              </a:rPr>
              <a:t>end </a:t>
            </a:r>
            <a:r>
              <a:rPr lang="en-US" i="1" dirty="0" err="1">
                <a:solidFill>
                  <a:srgbClr val="000000"/>
                </a:solidFill>
              </a:rPr>
              <a:t>Idx</a:t>
            </a:r>
            <a:r>
              <a:rPr lang="en-US" i="1" dirty="0">
                <a:solidFill>
                  <a:srgbClr val="000000"/>
                </a:solidFill>
              </a:rPr>
              <a:t>   =   </a:t>
            </a:r>
            <a:r>
              <a:rPr lang="en-US" i="1" dirty="0" err="1">
                <a:solidFill>
                  <a:srgbClr val="000000"/>
                </a:solidFill>
              </a:rPr>
              <a:t>startIdx</a:t>
            </a:r>
            <a:r>
              <a:rPr lang="en-US" i="1" dirty="0">
                <a:solidFill>
                  <a:srgbClr val="000000"/>
                </a:solidFill>
              </a:rPr>
              <a:t>   +   SIZE/ N; </a:t>
            </a:r>
          </a:p>
          <a:p>
            <a:pPr marR="45450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partialSum</a:t>
            </a:r>
            <a:r>
              <a:rPr lang="en-US" i="1" dirty="0">
                <a:solidFill>
                  <a:srgbClr val="000000"/>
                </a:solidFill>
              </a:rPr>
              <a:t>   =   0;</a:t>
            </a:r>
          </a:p>
          <a:p>
            <a:endParaRPr lang="da-DK" i="1" dirty="0">
              <a:solidFill>
                <a:srgbClr val="0000FF"/>
              </a:solidFill>
            </a:endParaRPr>
          </a:p>
          <a:p>
            <a:r>
              <a:rPr lang="da-DK" i="1" dirty="0">
                <a:solidFill>
                  <a:srgbClr val="0000FF"/>
                </a:solidFill>
              </a:rPr>
              <a:t>for</a:t>
            </a:r>
            <a:r>
              <a:rPr lang="da-DK" i="1" dirty="0">
                <a:solidFill>
                  <a:srgbClr val="000000"/>
                </a:solidFill>
              </a:rPr>
              <a:t>( </a:t>
            </a:r>
            <a:r>
              <a:rPr lang="da-DK" i="1" dirty="0">
                <a:solidFill>
                  <a:srgbClr val="0000FF"/>
                </a:solidFill>
              </a:rPr>
              <a:t>int   </a:t>
            </a:r>
            <a:r>
              <a:rPr lang="da-DK" i="1" dirty="0">
                <a:solidFill>
                  <a:srgbClr val="000000"/>
                </a:solidFill>
              </a:rPr>
              <a:t>jdx   =   startIdx;   jdx   &lt;   end Idx;   jdx++)</a:t>
            </a:r>
          </a:p>
          <a:p>
            <a:pPr lvl="2"/>
            <a:r>
              <a:rPr lang="en-US" i="1" dirty="0" err="1"/>
              <a:t>partialSum</a:t>
            </a:r>
            <a:r>
              <a:rPr lang="en-US" i="1" dirty="0"/>
              <a:t>   +=   numbers[ </a:t>
            </a:r>
            <a:r>
              <a:rPr lang="en-US" i="1" dirty="0" err="1"/>
              <a:t>jdx</a:t>
            </a:r>
            <a:r>
              <a:rPr lang="en-US" i="1" dirty="0"/>
              <a:t>];</a:t>
            </a:r>
          </a:p>
          <a:p>
            <a:pPr lvl="2"/>
            <a:endParaRPr lang="en-US" i="1" dirty="0">
              <a:solidFill>
                <a:srgbClr val="BF7F3F"/>
              </a:solidFill>
            </a:endParaRPr>
          </a:p>
          <a:p>
            <a:r>
              <a:rPr lang="en-US" i="1" dirty="0">
                <a:solidFill>
                  <a:srgbClr val="BF7F3F"/>
                </a:solidFill>
              </a:rPr>
              <a:t>/*   All   the   non - root   nodes   send   their   partial   sums   to   the root   */</a:t>
            </a:r>
          </a:p>
          <a:p>
            <a:r>
              <a:rPr lang="en-US" i="1" dirty="0">
                <a:solidFill>
                  <a:srgbClr val="0000FF"/>
                </a:solidFill>
              </a:rPr>
              <a:t>if</a:t>
            </a:r>
            <a:r>
              <a:rPr lang="en-US" i="1" dirty="0">
                <a:solidFill>
                  <a:srgbClr val="000000"/>
                </a:solidFill>
              </a:rPr>
              <a:t>( </a:t>
            </a:r>
            <a:r>
              <a:rPr lang="en-US" i="1" dirty="0" err="1">
                <a:solidFill>
                  <a:srgbClr val="000000"/>
                </a:solidFill>
              </a:rPr>
              <a:t>myId</a:t>
            </a:r>
            <a:r>
              <a:rPr lang="en-US" i="1" dirty="0">
                <a:solidFill>
                  <a:srgbClr val="000000"/>
                </a:solidFill>
              </a:rPr>
              <a:t>   !=   0)   {</a:t>
            </a:r>
          </a:p>
          <a:p>
            <a:pPr marR="30570" lvl="4"/>
            <a:r>
              <a:rPr lang="en-US" i="1" dirty="0">
                <a:solidFill>
                  <a:srgbClr val="BF7F3F"/>
                </a:solidFill>
              </a:rPr>
              <a:t>/*   send   the   partial   sum   to   the   root   */ </a:t>
            </a:r>
            <a:r>
              <a:rPr lang="en-US" i="1" dirty="0">
                <a:solidFill>
                  <a:srgbClr val="000000"/>
                </a:solidFill>
              </a:rPr>
              <a:t>send   (0 ,   </a:t>
            </a:r>
            <a:r>
              <a:rPr lang="en-US" i="1" dirty="0" err="1">
                <a:solidFill>
                  <a:srgbClr val="000000"/>
                </a:solidFill>
              </a:rPr>
              <a:t>partialSum</a:t>
            </a:r>
            <a:r>
              <a:rPr lang="en-US" i="1" dirty="0">
                <a:solidFill>
                  <a:srgbClr val="000000"/>
                </a:solidFill>
              </a:rPr>
              <a:t> );</a:t>
            </a:r>
          </a:p>
          <a:p>
            <a:endParaRPr lang="en-US" i="1" dirty="0"/>
          </a:p>
          <a:p>
            <a:r>
              <a:rPr lang="en-US" i="1" dirty="0"/>
              <a:t>}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2EE6E2-BC8B-476A-9D7E-610CF36C17BE}"/>
              </a:ext>
            </a:extLst>
          </p:cNvPr>
          <p:cNvSpPr/>
          <p:nvPr/>
        </p:nvSpPr>
        <p:spPr>
          <a:xfrm>
            <a:off x="8068636" y="1821416"/>
            <a:ext cx="2128827" cy="18415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Message</a:t>
            </a:r>
          </a:p>
          <a:p>
            <a:pPr algn="ctr"/>
            <a:r>
              <a:rPr lang="en-US" sz="2400" dirty="0"/>
              <a:t>passing</a:t>
            </a:r>
          </a:p>
          <a:p>
            <a:pPr algn="ctr"/>
            <a:r>
              <a:rPr lang="en-US" sz="2400" dirty="0"/>
              <a:t>code </a:t>
            </a:r>
          </a:p>
        </p:txBody>
      </p:sp>
    </p:spTree>
    <p:extLst>
      <p:ext uri="{BB962C8B-B14F-4D97-AF65-F5344CB8AC3E}">
        <p14:creationId xmlns:p14="http://schemas.microsoft.com/office/powerpoint/2010/main" val="9228626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the Directory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256" y="1097282"/>
            <a:ext cx="8969744" cy="4381113"/>
          </a:xfrm>
        </p:spPr>
        <p:txBody>
          <a:bodyPr/>
          <a:lstStyle/>
          <a:p>
            <a:r>
              <a:rPr lang="en-US" dirty="0"/>
              <a:t>What are the </a:t>
            </a:r>
            <a:r>
              <a:rPr lang="en-US" dirty="0">
                <a:solidFill>
                  <a:srgbClr val="0070C0"/>
                </a:solidFill>
              </a:rPr>
              <a:t>messages</a:t>
            </a:r>
            <a:r>
              <a:rPr lang="en-US" dirty="0"/>
              <a:t> that the </a:t>
            </a:r>
            <a:r>
              <a:rPr lang="en-US" dirty="0">
                <a:solidFill>
                  <a:srgbClr val="00B050"/>
                </a:solidFill>
              </a:rPr>
              <a:t>directory</a:t>
            </a:r>
            <a:r>
              <a:rPr lang="en-US" dirty="0"/>
              <a:t> receives?</a:t>
            </a:r>
          </a:p>
          <a:p>
            <a:pPr lvl="1"/>
            <a:r>
              <a:rPr lang="en-US" dirty="0" err="1"/>
              <a:t>RdX</a:t>
            </a:r>
            <a:endParaRPr lang="en-US" dirty="0"/>
          </a:p>
          <a:p>
            <a:pPr lvl="1"/>
            <a:r>
              <a:rPr lang="en-US" dirty="0" err="1"/>
              <a:t>WrX</a:t>
            </a:r>
            <a:r>
              <a:rPr lang="en-US" dirty="0"/>
              <a:t> and </a:t>
            </a:r>
            <a:r>
              <a:rPr lang="en-US" dirty="0" err="1"/>
              <a:t>WrX.u</a:t>
            </a:r>
            <a:r>
              <a:rPr lang="en-US" dirty="0"/>
              <a:t> (regular and upgrade)</a:t>
            </a:r>
          </a:p>
          <a:p>
            <a:pPr lvl="1"/>
            <a:r>
              <a:rPr lang="en-US" dirty="0"/>
              <a:t>Evict</a:t>
            </a:r>
          </a:p>
          <a:p>
            <a:r>
              <a:rPr lang="en-US" dirty="0"/>
              <a:t>What should the directory do:</a:t>
            </a:r>
          </a:p>
          <a:p>
            <a:pPr lvl="1"/>
            <a:r>
              <a:rPr lang="en-US" dirty="0" err="1"/>
              <a:t>RdX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Locate </a:t>
            </a:r>
            <a:r>
              <a:rPr lang="en-US" dirty="0">
                <a:sym typeface="Wingdings" panose="05000000000000000000" pitchFamily="2" charset="2"/>
              </a:rPr>
              <a:t>a cache that contains the block (sharer) and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fetch</a:t>
            </a:r>
            <a:r>
              <a:rPr lang="en-US" dirty="0">
                <a:sym typeface="Wingdings" panose="05000000000000000000" pitchFamily="2" charset="2"/>
              </a:rPr>
              <a:t> the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WrX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WrX.u</a:t>
            </a:r>
            <a:r>
              <a:rPr lang="en-US" dirty="0">
                <a:sym typeface="Wingdings" panose="05000000000000000000" pitchFamily="2" charset="2"/>
              </a:rPr>
              <a:t>  Ask all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sharers</a:t>
            </a:r>
            <a:r>
              <a:rPr lang="en-US" dirty="0">
                <a:sym typeface="Wingdings" panose="05000000000000000000" pitchFamily="2" charset="2"/>
              </a:rPr>
              <a:t> to invalidate their lines, give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exclusive</a:t>
            </a:r>
            <a:r>
              <a:rPr lang="en-US" dirty="0">
                <a:sym typeface="Wingdings" panose="05000000000000000000" pitchFamily="2" charset="2"/>
              </a:rPr>
              <a:t> rights to the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cache</a:t>
            </a:r>
            <a:r>
              <a:rPr lang="en-US" dirty="0">
                <a:sym typeface="Wingdings" panose="05000000000000000000" pitchFamily="2" charset="2"/>
              </a:rPr>
              <a:t> that wants to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write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Evict 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Delete</a:t>
            </a:r>
            <a:r>
              <a:rPr lang="en-US" dirty="0">
                <a:sym typeface="Wingdings" panose="05000000000000000000" pitchFamily="2" charset="2"/>
              </a:rPr>
              <a:t> the cache from the list of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sharers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The basic protocol at the level of the caches remains the same. The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state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transitions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of directory entries are as follows.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50E2098-33A3-4EFF-908A-1BD69AC79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9104617" y="5050268"/>
            <a:ext cx="1144392" cy="11443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716AF-671B-408A-9FC0-43B768BA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B22AF-AB9F-49FD-BD8B-B33D8A8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12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D98E-CDFD-4D11-9FD4-5F8C11F8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501201" cy="822960"/>
          </a:xfrm>
        </p:spPr>
        <p:txBody>
          <a:bodyPr/>
          <a:lstStyle/>
          <a:p>
            <a:r>
              <a:rPr lang="en-US" dirty="0"/>
              <a:t>State Transitions of a Directory Entry (from the U and S states)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CEB21-0CF5-4840-9018-7ED38FC1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86C85-355E-4A43-8913-4A6E58BD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111</a:t>
            </a:fld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204FDA34-40A8-4BA2-8D6D-8EC7866A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5519" y="4101262"/>
            <a:ext cx="52832" cy="2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7C2ACE-123A-4E5E-89DD-3E80FAFF5D8E}"/>
              </a:ext>
            </a:extLst>
          </p:cNvPr>
          <p:cNvGrpSpPr/>
          <p:nvPr/>
        </p:nvGrpSpPr>
        <p:grpSpPr>
          <a:xfrm>
            <a:off x="1673084" y="1257917"/>
            <a:ext cx="8953862" cy="4200963"/>
            <a:chOff x="121788" y="1460311"/>
            <a:chExt cx="8953862" cy="4200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A6FF13-611F-4A38-BFD7-8AFEEEB077B7}"/>
                </a:ext>
              </a:extLst>
            </p:cNvPr>
            <p:cNvGrpSpPr/>
            <p:nvPr/>
          </p:nvGrpSpPr>
          <p:grpSpPr>
            <a:xfrm>
              <a:off x="121788" y="1460311"/>
              <a:ext cx="8953862" cy="4200963"/>
              <a:chOff x="654050" y="1297244"/>
              <a:chExt cx="7721324" cy="3659750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0BA7C754-9F63-43C1-B92E-28A5D26B769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54050" y="1318768"/>
                <a:ext cx="7721324" cy="3594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BBBA1ACF-E72F-4E4B-8466-086C177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709" y="1927317"/>
                <a:ext cx="678991" cy="581154"/>
              </a:xfrm>
              <a:prstGeom prst="ellipse">
                <a:avLst/>
              </a:prstGeom>
              <a:solidFill>
                <a:srgbClr val="FFE6D5"/>
              </a:solidFill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33F5175F-FA42-4868-9B92-82B68AD2E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439" y="2098564"/>
                <a:ext cx="127175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U</a:t>
                </a:r>
                <a:endParaRPr lang="en-US" altLang="en-US" dirty="0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DAEA6E0D-D3FB-4569-894A-37D69753D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2787" y="1960581"/>
                <a:ext cx="678991" cy="583111"/>
              </a:xfrm>
              <a:prstGeom prst="ellipse">
                <a:avLst/>
              </a:prstGeom>
              <a:solidFill>
                <a:srgbClr val="FFE6D5"/>
              </a:solidFill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D1ADD93D-DAF5-4642-BA8A-913513DD1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039" y="2115586"/>
                <a:ext cx="91234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S</a:t>
                </a:r>
                <a:endParaRPr lang="en-US" altLang="en-US" dirty="0"/>
              </a:p>
            </p:txBody>
          </p:sp>
          <p:sp>
            <p:nvSpPr>
              <p:cNvPr id="14" name="Oval 9">
                <a:extLst>
                  <a:ext uri="{FF2B5EF4-FFF2-40B4-BE49-F238E27FC236}">
                    <a16:creationId xmlns:a16="http://schemas.microsoft.com/office/drawing/2014/main" id="{A053981E-AB6E-42C7-A183-09D272A3A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8038" y="4177576"/>
                <a:ext cx="688775" cy="583111"/>
              </a:xfrm>
              <a:prstGeom prst="ellipse">
                <a:avLst/>
              </a:prstGeom>
              <a:solidFill>
                <a:srgbClr val="FFE6D5"/>
              </a:solidFill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0FF5870A-58EE-49C5-BDB7-5EA9AAF3A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58" y="4338117"/>
                <a:ext cx="96764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E</a:t>
                </a:r>
                <a:endParaRPr lang="en-US" altLang="en-US" dirty="0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506FF682-BCAD-48CD-9C93-972708DE8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492" y="1839263"/>
                <a:ext cx="154583" cy="131102"/>
              </a:xfrm>
              <a:custGeom>
                <a:avLst/>
                <a:gdLst>
                  <a:gd name="T0" fmla="*/ 21 w 165"/>
                  <a:gd name="T1" fmla="*/ 0 h 139"/>
                  <a:gd name="T2" fmla="*/ 165 w 165"/>
                  <a:gd name="T3" fmla="*/ 93 h 139"/>
                  <a:gd name="T4" fmla="*/ 0 w 165"/>
                  <a:gd name="T5" fmla="*/ 139 h 139"/>
                  <a:gd name="T6" fmla="*/ 21 w 165"/>
                  <a:gd name="T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39">
                    <a:moveTo>
                      <a:pt x="21" y="0"/>
                    </a:moveTo>
                    <a:lnTo>
                      <a:pt x="165" y="93"/>
                    </a:lnTo>
                    <a:lnTo>
                      <a:pt x="0" y="13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E891D318-B617-41A6-9FBC-ABD608F6F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3745" y="1297244"/>
                <a:ext cx="2556781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RdX | 1. Send RdX to one of the</a:t>
                </a:r>
                <a:endParaRPr lang="en-US" altLang="en-US"/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26969E7E-725E-4990-9026-36238CC83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3745" y="1518356"/>
                <a:ext cx="2477711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         sharers. Ask it to forward </a:t>
                </a:r>
                <a:endParaRPr lang="en-US" altLang="en-US"/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59D78234-E4F1-47AB-B3A1-CDA49B50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3745" y="1737512"/>
                <a:ext cx="969852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         a copy.</a:t>
                </a:r>
                <a:endParaRPr lang="en-US" altLang="en-US" dirty="0"/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5B8AFD79-169B-4E9D-81DB-18F92523E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3745" y="1956668"/>
                <a:ext cx="1710843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         2. sharers += {P}</a:t>
                </a:r>
                <a:endParaRPr lang="en-US" altLang="en-US" dirty="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505F6BE7-31FA-4D4C-A137-8693688BC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1797" y="2541735"/>
                <a:ext cx="1375593" cy="1657365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FB68989B-B25E-4419-A875-97CF6C91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97" y="4017122"/>
                <a:ext cx="160453" cy="181977"/>
              </a:xfrm>
              <a:custGeom>
                <a:avLst/>
                <a:gdLst>
                  <a:gd name="T0" fmla="*/ 91 w 172"/>
                  <a:gd name="T1" fmla="*/ 81 h 192"/>
                  <a:gd name="T2" fmla="*/ 84 w 172"/>
                  <a:gd name="T3" fmla="*/ 0 h 192"/>
                  <a:gd name="T4" fmla="*/ 0 w 172"/>
                  <a:gd name="T5" fmla="*/ 192 h 192"/>
                  <a:gd name="T6" fmla="*/ 172 w 172"/>
                  <a:gd name="T7" fmla="*/ 74 h 192"/>
                  <a:gd name="T8" fmla="*/ 91 w 172"/>
                  <a:gd name="T9" fmla="*/ 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92">
                    <a:moveTo>
                      <a:pt x="91" y="81"/>
                    </a:moveTo>
                    <a:lnTo>
                      <a:pt x="84" y="0"/>
                    </a:lnTo>
                    <a:lnTo>
                      <a:pt x="0" y="192"/>
                    </a:lnTo>
                    <a:lnTo>
                      <a:pt x="172" y="74"/>
                    </a:lnTo>
                    <a:lnTo>
                      <a:pt x="91" y="81"/>
                    </a:lnTo>
                    <a:close/>
                  </a:path>
                </a:pathLst>
              </a:custGeom>
              <a:solidFill>
                <a:srgbClr val="000000"/>
              </a:solidFill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3548B879-7D46-434B-A362-8D2F15A3E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462" y="1929273"/>
                <a:ext cx="45618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 </a:t>
                </a:r>
                <a:endParaRPr lang="en-US" altLang="en-US"/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5047599A-5EF4-488C-AE9D-7519752AD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491" y="2287358"/>
                <a:ext cx="45618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 </a:t>
                </a:r>
                <a:endParaRPr lang="en-US" altLang="en-US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124C110D-E88D-426B-8311-81A9284AF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1922" y="3034835"/>
                <a:ext cx="2902699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WrX.u | 1. Send WrX.u to all sharers</a:t>
                </a:r>
                <a:endParaRPr lang="en-US" altLang="en-US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42713642-1EDC-418B-A652-0CA6AB9E1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1922" y="3255948"/>
                <a:ext cx="1907633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                 (other than P)</a:t>
                </a:r>
                <a:endParaRPr lang="en-US" altLang="en-US" dirty="0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68410289-1AF9-45CE-BB0D-52A726940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1922" y="3475103"/>
                <a:ext cx="1793783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            2. sharers = {P} </a:t>
                </a:r>
                <a:endParaRPr lang="en-US" altLang="en-US"/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343D279C-9D60-4F36-AF9A-1EB9A5911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238" y="3835145"/>
                <a:ext cx="2593054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WrX | 1. Send WrX to all sharers</a:t>
                </a:r>
                <a:endParaRPr lang="en-US" altLang="en-US"/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B21C9FBB-72BA-4FBD-A84B-3037D3DF2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238" y="4056257"/>
                <a:ext cx="638642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              </a:t>
                </a:r>
                <a:endParaRPr lang="en-US" altLang="en-US" dirty="0"/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B4BB07A7-4D2E-43D1-9107-3CA7C1822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238" y="4277370"/>
                <a:ext cx="2711106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          2. Ask one of the sharers to </a:t>
                </a:r>
                <a:endParaRPr lang="en-US" altLang="en-US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068E2995-0277-4B05-A7E7-E491F261B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238" y="4496525"/>
                <a:ext cx="1882419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              forward a copy.</a:t>
                </a:r>
                <a:endParaRPr lang="en-US" altLang="en-US"/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B9C4B880-4CD2-4BDD-AFEC-22B713324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238" y="4715681"/>
                <a:ext cx="1702549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          3. sharers = {P} </a:t>
                </a:r>
                <a:endParaRPr lang="en-US" altLang="en-US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D91A5E83-842B-4EF8-A88E-3CD9F9C0D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048" y="2510427"/>
                <a:ext cx="1142740" cy="1739548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FD805B49-ED9A-4663-A95E-635AE4195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076" y="4062127"/>
                <a:ext cx="148713" cy="187848"/>
              </a:xfrm>
              <a:custGeom>
                <a:avLst/>
                <a:gdLst>
                  <a:gd name="T0" fmla="*/ 80 w 159"/>
                  <a:gd name="T1" fmla="*/ 79 h 199"/>
                  <a:gd name="T2" fmla="*/ 0 w 159"/>
                  <a:gd name="T3" fmla="*/ 63 h 199"/>
                  <a:gd name="T4" fmla="*/ 159 w 159"/>
                  <a:gd name="T5" fmla="*/ 199 h 199"/>
                  <a:gd name="T6" fmla="*/ 96 w 159"/>
                  <a:gd name="T7" fmla="*/ 0 h 199"/>
                  <a:gd name="T8" fmla="*/ 80 w 159"/>
                  <a:gd name="T9" fmla="*/ 7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199">
                    <a:moveTo>
                      <a:pt x="80" y="79"/>
                    </a:moveTo>
                    <a:lnTo>
                      <a:pt x="0" y="63"/>
                    </a:lnTo>
                    <a:lnTo>
                      <a:pt x="159" y="199"/>
                    </a:lnTo>
                    <a:lnTo>
                      <a:pt x="96" y="0"/>
                    </a:lnTo>
                    <a:lnTo>
                      <a:pt x="8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4C5A918F-7341-48A7-A0E3-430A4501A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431" y="3336174"/>
                <a:ext cx="526396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WrX | </a:t>
                </a:r>
                <a:endParaRPr lang="en-US" altLang="en-US"/>
              </a:p>
            </p:txBody>
          </p:sp>
          <p:sp>
            <p:nvSpPr>
              <p:cNvPr id="38" name="Rectangle 33">
                <a:extLst>
                  <a:ext uri="{FF2B5EF4-FFF2-40B4-BE49-F238E27FC236}">
                    <a16:creationId xmlns:a16="http://schemas.microsoft.com/office/drawing/2014/main" id="{36AD8A9D-A61A-48D5-8849-68BE35DA4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431" y="3555330"/>
                <a:ext cx="1200758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1. sharers = {P}</a:t>
                </a:r>
                <a:endParaRPr lang="en-US" altLang="en-US"/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7C49FE98-F2D8-4188-9528-92E316C09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431" y="3774486"/>
                <a:ext cx="1251242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2. Read from LL</a:t>
                </a:r>
                <a:endParaRPr lang="en-US" altLang="en-US"/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A19307F0-B9C7-4B6A-BF6A-C4EAC97D9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571" y="2203218"/>
                <a:ext cx="2256130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28984F94-1B2E-471D-9AEC-B4ACA1FB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571" y="2148429"/>
                <a:ext cx="189804" cy="109578"/>
              </a:xfrm>
              <a:custGeom>
                <a:avLst/>
                <a:gdLst>
                  <a:gd name="T0" fmla="*/ 144 w 201"/>
                  <a:gd name="T1" fmla="*/ 57 h 115"/>
                  <a:gd name="T2" fmla="*/ 201 w 201"/>
                  <a:gd name="T3" fmla="*/ 0 h 115"/>
                  <a:gd name="T4" fmla="*/ 0 w 201"/>
                  <a:gd name="T5" fmla="*/ 57 h 115"/>
                  <a:gd name="T6" fmla="*/ 201 w 201"/>
                  <a:gd name="T7" fmla="*/ 115 h 115"/>
                  <a:gd name="T8" fmla="*/ 144 w 201"/>
                  <a:gd name="T9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5">
                    <a:moveTo>
                      <a:pt x="144" y="57"/>
                    </a:moveTo>
                    <a:lnTo>
                      <a:pt x="201" y="0"/>
                    </a:lnTo>
                    <a:lnTo>
                      <a:pt x="0" y="57"/>
                    </a:lnTo>
                    <a:lnTo>
                      <a:pt x="201" y="115"/>
                    </a:lnTo>
                    <a:lnTo>
                      <a:pt x="14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7">
                <a:extLst>
                  <a:ext uri="{FF2B5EF4-FFF2-40B4-BE49-F238E27FC236}">
                    <a16:creationId xmlns:a16="http://schemas.microsoft.com/office/drawing/2014/main" id="{02CE3B39-0A38-451C-9396-9CC19E132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584" y="2246266"/>
                <a:ext cx="1099848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sharers={} | - </a:t>
                </a:r>
                <a:endParaRPr lang="en-US" altLang="en-US"/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20E6C44E-DB94-4AD4-AA1C-1C3AF882F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878" y="2332363"/>
                <a:ext cx="1626023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Evict | sharers -= {P}</a:t>
                </a:r>
                <a:endParaRPr lang="en-US" altLang="en-US"/>
              </a:p>
            </p:txBody>
          </p:sp>
          <p:sp>
            <p:nvSpPr>
              <p:cNvPr id="44" name="Oval 39">
                <a:extLst>
                  <a:ext uri="{FF2B5EF4-FFF2-40B4-BE49-F238E27FC236}">
                    <a16:creationId xmlns:a16="http://schemas.microsoft.com/office/drawing/2014/main" id="{918C8853-2BB3-4305-A40A-5FC0B7E93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458" y="3389006"/>
                <a:ext cx="74356" cy="684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40">
                <a:extLst>
                  <a:ext uri="{FF2B5EF4-FFF2-40B4-BE49-F238E27FC236}">
                    <a16:creationId xmlns:a16="http://schemas.microsoft.com/office/drawing/2014/main" id="{67DE2714-2419-417D-BCCD-DB3716C4E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0686" y="1350076"/>
                <a:ext cx="74356" cy="684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41">
                <a:extLst>
                  <a:ext uri="{FF2B5EF4-FFF2-40B4-BE49-F238E27FC236}">
                    <a16:creationId xmlns:a16="http://schemas.microsoft.com/office/drawing/2014/main" id="{15E026CE-FC41-43E8-B96D-DC27B71D4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4209" y="2387152"/>
                <a:ext cx="72400" cy="6652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2">
                <a:extLst>
                  <a:ext uri="{FF2B5EF4-FFF2-40B4-BE49-F238E27FC236}">
                    <a16:creationId xmlns:a16="http://schemas.microsoft.com/office/drawing/2014/main" id="{761EA471-C9E0-4F0C-9C89-AD63BC1F7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252" y="3085711"/>
                <a:ext cx="72400" cy="6652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3">
                <a:extLst>
                  <a:ext uri="{FF2B5EF4-FFF2-40B4-BE49-F238E27FC236}">
                    <a16:creationId xmlns:a16="http://schemas.microsoft.com/office/drawing/2014/main" id="{A98E522F-04BE-44B6-9267-B8CA4B233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1612" y="3893847"/>
                <a:ext cx="74356" cy="684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4">
                <a:extLst>
                  <a:ext uri="{FF2B5EF4-FFF2-40B4-BE49-F238E27FC236}">
                    <a16:creationId xmlns:a16="http://schemas.microsoft.com/office/drawing/2014/main" id="{857B8A59-5107-4CDB-B68D-C171D96F3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931" y="2486946"/>
                <a:ext cx="499026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RdX | </a:t>
                </a:r>
                <a:endParaRPr lang="en-US" altLang="en-US"/>
              </a:p>
            </p:txBody>
          </p:sp>
          <p:sp>
            <p:nvSpPr>
              <p:cNvPr id="50" name="Rectangle 45">
                <a:extLst>
                  <a:ext uri="{FF2B5EF4-FFF2-40B4-BE49-F238E27FC236}">
                    <a16:creationId xmlns:a16="http://schemas.microsoft.com/office/drawing/2014/main" id="{6DD14C13-B240-4E8E-88F8-606FE39FE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931" y="2708059"/>
                <a:ext cx="1200758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1. sharers = {P}</a:t>
                </a:r>
                <a:endParaRPr lang="en-US" altLang="en-US"/>
              </a:p>
            </p:txBody>
          </p:sp>
          <p:sp>
            <p:nvSpPr>
              <p:cNvPr id="51" name="Rectangle 46">
                <a:extLst>
                  <a:ext uri="{FF2B5EF4-FFF2-40B4-BE49-F238E27FC236}">
                    <a16:creationId xmlns:a16="http://schemas.microsoft.com/office/drawing/2014/main" id="{02D75431-983B-456E-BD99-1889D33E3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931" y="2929171"/>
                <a:ext cx="1251242" cy="24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2. Read from LL</a:t>
                </a:r>
                <a:endParaRPr lang="en-US" altLang="en-US"/>
              </a:p>
            </p:txBody>
          </p:sp>
          <p:sp>
            <p:nvSpPr>
              <p:cNvPr id="52" name="Oval 47">
                <a:extLst>
                  <a:ext uri="{FF2B5EF4-FFF2-40B4-BE49-F238E27FC236}">
                    <a16:creationId xmlns:a16="http://schemas.microsoft.com/office/drawing/2014/main" id="{EEF2DD44-338E-4B86-8B95-2B8A2E95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050" y="2557389"/>
                <a:ext cx="72400" cy="6652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FA79813-35FE-4CB8-84AE-0A0634DCC632}"/>
                </a:ext>
              </a:extLst>
            </p:cNvPr>
            <p:cNvSpPr/>
            <p:nvPr/>
          </p:nvSpPr>
          <p:spPr>
            <a:xfrm>
              <a:off x="5560818" y="2030824"/>
              <a:ext cx="541924" cy="657786"/>
            </a:xfrm>
            <a:custGeom>
              <a:avLst/>
              <a:gdLst>
                <a:gd name="connsiteX0" fmla="*/ 0 w 507159"/>
                <a:gd name="connsiteY0" fmla="*/ 80848 h 599463"/>
                <a:gd name="connsiteX1" fmla="*/ 382137 w 507159"/>
                <a:gd name="connsiteY1" fmla="*/ 26257 h 599463"/>
                <a:gd name="connsiteX2" fmla="*/ 491319 w 507159"/>
                <a:gd name="connsiteY2" fmla="*/ 449338 h 599463"/>
                <a:gd name="connsiteX3" fmla="*/ 81887 w 507159"/>
                <a:gd name="connsiteY3" fmla="*/ 599463 h 59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159" h="599463">
                  <a:moveTo>
                    <a:pt x="0" y="80848"/>
                  </a:moveTo>
                  <a:cubicBezTo>
                    <a:pt x="150125" y="22845"/>
                    <a:pt x="300251" y="-35158"/>
                    <a:pt x="382137" y="26257"/>
                  </a:cubicBezTo>
                  <a:cubicBezTo>
                    <a:pt x="464024" y="87672"/>
                    <a:pt x="541361" y="353804"/>
                    <a:pt x="491319" y="449338"/>
                  </a:cubicBezTo>
                  <a:cubicBezTo>
                    <a:pt x="441277" y="544872"/>
                    <a:pt x="261582" y="572167"/>
                    <a:pt x="81887" y="599463"/>
                  </a:cubicBezTo>
                </a:path>
              </a:pathLst>
            </a:cu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08DE69-C942-499A-8F6D-291DD7EB6201}"/>
              </a:ext>
            </a:extLst>
          </p:cNvPr>
          <p:cNvSpPr/>
          <p:nvPr/>
        </p:nvSpPr>
        <p:spPr>
          <a:xfrm>
            <a:off x="1626568" y="5458150"/>
            <a:ext cx="2856795" cy="80330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LL </a:t>
            </a:r>
            <a:r>
              <a:rPr lang="en-US" sz="2400" dirty="0">
                <a:sym typeface="Wingdings" panose="05000000000000000000" pitchFamily="2" charset="2"/>
              </a:rPr>
              <a:t> Lower level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U  </a:t>
            </a:r>
            <a:r>
              <a:rPr lang="en-US" sz="2400" dirty="0" err="1">
                <a:sym typeface="Wingdings" panose="05000000000000000000" pitchFamily="2" charset="2"/>
              </a:rPr>
              <a:t>Uncached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endParaRPr lang="en-US" sz="2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D7DAC3-F968-4021-93C7-056F5BE0B53E}"/>
              </a:ext>
            </a:extLst>
          </p:cNvPr>
          <p:cNvSpPr/>
          <p:nvPr/>
        </p:nvSpPr>
        <p:spPr>
          <a:xfrm>
            <a:off x="3831066" y="928469"/>
            <a:ext cx="2264934" cy="564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 sends a message</a:t>
            </a:r>
          </a:p>
        </p:txBody>
      </p:sp>
    </p:spTree>
    <p:extLst>
      <p:ext uri="{BB962C8B-B14F-4D97-AF65-F5344CB8AC3E}">
        <p14:creationId xmlns:p14="http://schemas.microsoft.com/office/powerpoint/2010/main" val="42748492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EA85F-9FEF-4BC7-8CE5-A2D8CEE7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11A8D-C165-40FB-B222-E05D2957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112</a:t>
            </a:fld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ECB3A09C-956D-46D4-81FE-33A0B50F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0226" y="3467906"/>
            <a:ext cx="5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FCA45005-4F3B-4C3C-8A2D-B7ED73FDEB1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92729" y="1698732"/>
            <a:ext cx="6674969" cy="340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5E473CC6-0105-4DAA-AB4B-D3D947D9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078" y="1716366"/>
            <a:ext cx="709190" cy="656841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1A5A3C3-30AC-4B28-B60F-15488B82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249" y="1884478"/>
            <a:ext cx="1474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U</a:t>
            </a:r>
            <a:endParaRPr lang="en-US" alt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03A2631A-0FAC-4A9C-8F05-E150EEF39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784" y="1753836"/>
            <a:ext cx="711234" cy="656841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F710A287-01C1-44D7-AF5B-8E788F7B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72" y="1930169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S</a:t>
            </a:r>
            <a:endParaRPr lang="en-US" altLang="en-US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1CF47547-7F49-4CEA-892D-70A15F75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108" y="4253358"/>
            <a:ext cx="721453" cy="656841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E1A6BBA4-6416-4DFB-B30A-AF3292B1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296" y="4429691"/>
            <a:ext cx="112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E</a:t>
            </a:r>
            <a:endParaRPr lang="en-US" altLang="en-US" dirty="0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EC6CA1FD-C919-45A7-9017-3E195BCE29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9058" y="2348961"/>
            <a:ext cx="1244659" cy="1944071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5F064135-7B24-4A7E-BA4D-38E93F4FA9E9}"/>
              </a:ext>
            </a:extLst>
          </p:cNvPr>
          <p:cNvSpPr>
            <a:spLocks/>
          </p:cNvSpPr>
          <p:nvPr/>
        </p:nvSpPr>
        <p:spPr bwMode="auto">
          <a:xfrm>
            <a:off x="5054302" y="2348960"/>
            <a:ext cx="159414" cy="211600"/>
          </a:xfrm>
          <a:custGeom>
            <a:avLst/>
            <a:gdLst>
              <a:gd name="T0" fmla="*/ 80 w 161"/>
              <a:gd name="T1" fmla="*/ 118 h 198"/>
              <a:gd name="T2" fmla="*/ 94 w 161"/>
              <a:gd name="T3" fmla="*/ 198 h 198"/>
              <a:gd name="T4" fmla="*/ 161 w 161"/>
              <a:gd name="T5" fmla="*/ 0 h 198"/>
              <a:gd name="T6" fmla="*/ 0 w 161"/>
              <a:gd name="T7" fmla="*/ 133 h 198"/>
              <a:gd name="T8" fmla="*/ 80 w 161"/>
              <a:gd name="T9" fmla="*/ 11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98">
                <a:moveTo>
                  <a:pt x="80" y="118"/>
                </a:moveTo>
                <a:lnTo>
                  <a:pt x="94" y="198"/>
                </a:lnTo>
                <a:lnTo>
                  <a:pt x="161" y="0"/>
                </a:lnTo>
                <a:lnTo>
                  <a:pt x="0" y="133"/>
                </a:lnTo>
                <a:lnTo>
                  <a:pt x="80" y="11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98B518F-C028-45BD-A9C4-AF9883D38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557" y="1718570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2388CFD-07C5-4801-B2E4-ADDF89CF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740" y="2121932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86A7C377-7491-4882-8795-5CD598E4872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76935" y="2857664"/>
            <a:ext cx="87882" cy="6822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7BB8331A-9BA3-4EB5-9F06-9FD016184E64}"/>
              </a:ext>
            </a:extLst>
          </p:cNvPr>
          <p:cNvSpPr>
            <a:spLocks/>
          </p:cNvSpPr>
          <p:nvPr/>
        </p:nvSpPr>
        <p:spPr bwMode="auto">
          <a:xfrm>
            <a:off x="4050808" y="4246744"/>
            <a:ext cx="163502" cy="163108"/>
          </a:xfrm>
          <a:custGeom>
            <a:avLst/>
            <a:gdLst>
              <a:gd name="T0" fmla="*/ 88 w 166"/>
              <a:gd name="T1" fmla="*/ 0 h 153"/>
              <a:gd name="T2" fmla="*/ 166 w 166"/>
              <a:gd name="T3" fmla="*/ 153 h 153"/>
              <a:gd name="T4" fmla="*/ 0 w 166"/>
              <a:gd name="T5" fmla="*/ 110 h 153"/>
              <a:gd name="T6" fmla="*/ 88 w 166"/>
              <a:gd name="T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53">
                <a:moveTo>
                  <a:pt x="88" y="0"/>
                </a:moveTo>
                <a:lnTo>
                  <a:pt x="166" y="153"/>
                </a:lnTo>
                <a:lnTo>
                  <a:pt x="0" y="110"/>
                </a:lnTo>
                <a:lnTo>
                  <a:pt x="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893790C2-57CF-40A7-AAE6-BDB800A4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243" y="2743505"/>
            <a:ext cx="3552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RdX</a:t>
            </a:r>
            <a:r>
              <a:rPr lang="en-US" altLang="en-US" dirty="0">
                <a:solidFill>
                  <a:srgbClr val="000000"/>
                </a:solidFill>
                <a:latin typeface="sans-serif"/>
              </a:rPr>
              <a:t> | 1. Send </a:t>
            </a:r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RdX</a:t>
            </a:r>
            <a:r>
              <a:rPr lang="en-US" altLang="en-US" dirty="0">
                <a:solidFill>
                  <a:srgbClr val="000000"/>
                </a:solidFill>
                <a:latin typeface="sans-serif"/>
              </a:rPr>
              <a:t> to the sharer. Ask it</a:t>
            </a:r>
            <a:endParaRPr lang="en-US" altLang="en-US" dirty="0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915DB7F3-844A-4E30-ACF5-E4F34E0B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539" y="3000975"/>
            <a:ext cx="3452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           to forward a copy of the block.</a:t>
            </a:r>
            <a:endParaRPr lang="en-US" altLang="en-US" dirty="0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BEB88AF6-CE0F-452E-B068-CA833C58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934" y="3359949"/>
            <a:ext cx="20368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         2. sharers += {P} </a:t>
            </a:r>
            <a:endParaRPr lang="en-US" altLang="en-US" dirty="0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039701A0-9B33-4512-87E2-E3297E5BED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76958" y="2397451"/>
            <a:ext cx="1077070" cy="2025626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0B0D3983-32FB-4575-8BE7-702058CC5E66}"/>
              </a:ext>
            </a:extLst>
          </p:cNvPr>
          <p:cNvSpPr>
            <a:spLocks/>
          </p:cNvSpPr>
          <p:nvPr/>
        </p:nvSpPr>
        <p:spPr bwMode="auto">
          <a:xfrm>
            <a:off x="2376958" y="2397451"/>
            <a:ext cx="147152" cy="216008"/>
          </a:xfrm>
          <a:custGeom>
            <a:avLst/>
            <a:gdLst>
              <a:gd name="T0" fmla="*/ 72 w 150"/>
              <a:gd name="T1" fmla="*/ 124 h 203"/>
              <a:gd name="T2" fmla="*/ 150 w 150"/>
              <a:gd name="T3" fmla="*/ 146 h 203"/>
              <a:gd name="T4" fmla="*/ 0 w 150"/>
              <a:gd name="T5" fmla="*/ 0 h 203"/>
              <a:gd name="T6" fmla="*/ 50 w 150"/>
              <a:gd name="T7" fmla="*/ 203 h 203"/>
              <a:gd name="T8" fmla="*/ 72 w 150"/>
              <a:gd name="T9" fmla="*/ 124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203">
                <a:moveTo>
                  <a:pt x="72" y="124"/>
                </a:moveTo>
                <a:lnTo>
                  <a:pt x="150" y="146"/>
                </a:lnTo>
                <a:lnTo>
                  <a:pt x="0" y="0"/>
                </a:lnTo>
                <a:lnTo>
                  <a:pt x="50" y="203"/>
                </a:lnTo>
                <a:lnTo>
                  <a:pt x="72" y="124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A6F558DE-0681-4025-B1D4-B63047768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538" y="2534110"/>
            <a:ext cx="6502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Evict | </a:t>
            </a:r>
            <a:endParaRPr lang="en-US" alt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B2066C59-2A59-4EBD-8511-4EE8295E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326" y="2837184"/>
            <a:ext cx="1273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1. sharers = {}</a:t>
            </a:r>
            <a:endParaRPr lang="en-US" altLang="en-US" dirty="0"/>
          </a:p>
        </p:txBody>
      </p:sp>
      <p:sp>
        <p:nvSpPr>
          <p:cNvPr id="31" name="Oval 26">
            <a:extLst>
              <a:ext uri="{FF2B5EF4-FFF2-40B4-BE49-F238E27FC236}">
                <a16:creationId xmlns:a16="http://schemas.microsoft.com/office/drawing/2014/main" id="{F98BBC79-1D18-44C8-954F-BFCAECEC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736" y="2606848"/>
            <a:ext cx="75620" cy="7494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8F86251F-7A8D-4703-A603-DECFF67C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036" y="4264757"/>
            <a:ext cx="3887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WrX | 1. Send WrX to the sharer</a:t>
            </a:r>
            <a:endParaRPr lang="en-US" alt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FD8FCC9F-E3DA-4914-B183-EB9351076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826" y="4598501"/>
            <a:ext cx="37477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         2. Ask the sharer to forward a copy</a:t>
            </a:r>
            <a:endParaRPr lang="en-US" altLang="en-US" dirty="0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BC97FE3B-1989-464C-8A3B-905AC37C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826" y="4938854"/>
            <a:ext cx="19743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         3. sharers = {P}  </a:t>
            </a:r>
            <a:endParaRPr lang="en-US" altLang="en-US" dirty="0"/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6C833F6A-AA20-4AB2-8236-E9066A30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403" y="4354749"/>
            <a:ext cx="75620" cy="7494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7E9C7FF-26C6-4EBB-8D7C-760867F92D94}"/>
              </a:ext>
            </a:extLst>
          </p:cNvPr>
          <p:cNvSpPr txBox="1">
            <a:spLocks/>
          </p:cNvSpPr>
          <p:nvPr/>
        </p:nvSpPr>
        <p:spPr>
          <a:xfrm>
            <a:off x="1670998" y="165365"/>
            <a:ext cx="8501201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State Transitions of a Directory Entry (from the E state)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237CBFC-1AA3-492A-BA3A-A9689E23F4DB}"/>
              </a:ext>
            </a:extLst>
          </p:cNvPr>
          <p:cNvSpPr/>
          <p:nvPr/>
        </p:nvSpPr>
        <p:spPr>
          <a:xfrm>
            <a:off x="3966417" y="4322484"/>
            <a:ext cx="451974" cy="456263"/>
          </a:xfrm>
          <a:prstGeom prst="arc">
            <a:avLst>
              <a:gd name="adj1" fmla="val 16200000"/>
              <a:gd name="adj2" fmla="val 727483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96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 to the Directory Protocol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097281"/>
            <a:ext cx="8650906" cy="4351338"/>
          </a:xfrm>
        </p:spPr>
        <p:txBody>
          <a:bodyPr/>
          <a:lstStyle/>
          <a:p>
            <a:r>
              <a:rPr lang="en-US" dirty="0"/>
              <a:t>Let us list some of the common </a:t>
            </a:r>
            <a:r>
              <a:rPr lang="en-US" dirty="0">
                <a:solidFill>
                  <a:srgbClr val="0070C0"/>
                </a:solidFill>
              </a:rPr>
              <a:t>problems</a:t>
            </a:r>
            <a:r>
              <a:rPr lang="en-US" dirty="0"/>
              <a:t> associated with directories</a:t>
            </a:r>
            <a:endParaRPr lang="en-IN" dirty="0"/>
          </a:p>
          <a:p>
            <a:pPr lvl="1"/>
            <a:r>
              <a:rPr lang="en-US" dirty="0"/>
              <a:t>We need an entry for each block in a program’s </a:t>
            </a:r>
            <a:r>
              <a:rPr lang="en-US" dirty="0">
                <a:solidFill>
                  <a:srgbClr val="0070C0"/>
                </a:solidFill>
              </a:rPr>
              <a:t>working set </a:t>
            </a:r>
            <a:r>
              <a:rPr lang="en-US" dirty="0"/>
              <a:t>(lot of storage)</a:t>
            </a:r>
          </a:p>
          <a:p>
            <a:pPr lvl="1"/>
            <a:r>
              <a:rPr lang="en-US" dirty="0"/>
              <a:t>In each directory entry, we need an </a:t>
            </a:r>
            <a:r>
              <a:rPr lang="en-US" dirty="0">
                <a:solidFill>
                  <a:srgbClr val="C00000"/>
                </a:solidFill>
              </a:rPr>
              <a:t>entry</a:t>
            </a:r>
            <a:r>
              <a:rPr lang="en-US" dirty="0"/>
              <a:t> for each constituent </a:t>
            </a:r>
            <a:r>
              <a:rPr lang="en-US" dirty="0">
                <a:solidFill>
                  <a:srgbClr val="00B050"/>
                </a:solidFill>
              </a:rPr>
              <a:t>cache</a:t>
            </a:r>
            <a:r>
              <a:rPr lang="en-US" dirty="0"/>
              <a:t> (storage overheads)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directory</a:t>
            </a:r>
            <a:r>
              <a:rPr lang="en-US" dirty="0"/>
              <a:t> itself can become a point of </a:t>
            </a:r>
            <a:r>
              <a:rPr lang="en-US" dirty="0">
                <a:solidFill>
                  <a:srgbClr val="FF0000"/>
                </a:solidFill>
              </a:rPr>
              <a:t>contention</a:t>
            </a:r>
          </a:p>
          <a:p>
            <a:pPr lvl="1"/>
            <a:r>
              <a:rPr lang="en-US" dirty="0"/>
              <a:t>Let us look 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46" y="4053751"/>
            <a:ext cx="2907506" cy="190738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314D5-7AC8-47C2-8787-7773E462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5FFCF-525B-451F-8EEE-747F9E9B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87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Directories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309668" y="2125268"/>
            <a:ext cx="5893998" cy="5305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Address </a:t>
            </a:r>
          </a:p>
          <a:p>
            <a:pPr algn="ctr"/>
            <a:r>
              <a:rPr lang="en-US" dirty="0"/>
              <a:t>Space</a:t>
            </a: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61295" y="2028286"/>
            <a:ext cx="0" cy="750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04295" y="2028286"/>
            <a:ext cx="0" cy="750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06884" y="2028286"/>
            <a:ext cx="0" cy="750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62027" y="2028286"/>
            <a:ext cx="0" cy="750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7845007" y="504968"/>
            <a:ext cx="2194333" cy="1193359"/>
          </a:xfrm>
          <a:prstGeom prst="wedgeEllipseCallout">
            <a:avLst>
              <a:gd name="adj1" fmla="val -57150"/>
              <a:gd name="adj2" fmla="val 72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Split the address space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3066198" y="2959939"/>
            <a:ext cx="1226883" cy="485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Directory</a:t>
            </a:r>
            <a:endParaRPr lang="en-IN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3637473" y="2649353"/>
            <a:ext cx="207034" cy="30408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Rounded Rectangle 12"/>
          <p:cNvSpPr/>
          <p:nvPr/>
        </p:nvSpPr>
        <p:spPr>
          <a:xfrm>
            <a:off x="4373100" y="2946999"/>
            <a:ext cx="1226883" cy="485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Directory</a:t>
            </a:r>
            <a:endParaRPr lang="en-IN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4871050" y="2639616"/>
            <a:ext cx="207034" cy="30408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5" name="Rounded Rectangle 14"/>
          <p:cNvSpPr/>
          <p:nvPr/>
        </p:nvSpPr>
        <p:spPr>
          <a:xfrm>
            <a:off x="5680002" y="2963106"/>
            <a:ext cx="1226883" cy="485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Directory</a:t>
            </a:r>
            <a:endParaRPr lang="en-IN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6177952" y="2655724"/>
            <a:ext cx="207034" cy="30408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7" name="Rounded Rectangle 16"/>
          <p:cNvSpPr/>
          <p:nvPr/>
        </p:nvSpPr>
        <p:spPr>
          <a:xfrm>
            <a:off x="6986904" y="2959939"/>
            <a:ext cx="1226883" cy="485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Directory</a:t>
            </a:r>
            <a:endParaRPr lang="en-IN" dirty="0"/>
          </a:p>
        </p:txBody>
      </p:sp>
      <p:sp>
        <p:nvSpPr>
          <p:cNvPr id="18" name="Down Arrow 17"/>
          <p:cNvSpPr/>
          <p:nvPr/>
        </p:nvSpPr>
        <p:spPr>
          <a:xfrm rot="10800000">
            <a:off x="7484854" y="2652556"/>
            <a:ext cx="207034" cy="30408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Rounded Rectangle 18"/>
          <p:cNvSpPr/>
          <p:nvPr/>
        </p:nvSpPr>
        <p:spPr>
          <a:xfrm>
            <a:off x="8321841" y="2956736"/>
            <a:ext cx="1226883" cy="485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Directory</a:t>
            </a:r>
            <a:endParaRPr lang="en-IN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8819791" y="2649353"/>
            <a:ext cx="207034" cy="30408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152650" y="3791275"/>
            <a:ext cx="7886700" cy="16986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Split the </a:t>
            </a:r>
            <a:r>
              <a:rPr lang="en-US" dirty="0">
                <a:solidFill>
                  <a:srgbClr val="00B050"/>
                </a:solidFill>
              </a:rPr>
              <a:t>physical </a:t>
            </a:r>
            <a:r>
              <a:rPr lang="en-US" dirty="0"/>
              <a:t>address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directory</a:t>
            </a:r>
            <a:r>
              <a:rPr lang="en-US" dirty="0"/>
              <a:t> handles all the requests for the part of the address space it owns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Resolves</a:t>
            </a:r>
            <a:r>
              <a:rPr lang="en-US" dirty="0"/>
              <a:t> the issue of the single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of contention. </a:t>
            </a:r>
          </a:p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38D94-C164-4F41-BBCA-3EE2B315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EDAEF-314C-4A08-9EF6-8B605E15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510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11" y="254794"/>
            <a:ext cx="7886700" cy="994172"/>
          </a:xfrm>
        </p:spPr>
        <p:txBody>
          <a:bodyPr/>
          <a:lstStyle/>
          <a:p>
            <a:r>
              <a:rPr lang="en-US" dirty="0"/>
              <a:t>List of Sharers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761" y="3578468"/>
            <a:ext cx="9280478" cy="2617616"/>
          </a:xfrm>
        </p:spPr>
        <p:txBody>
          <a:bodyPr>
            <a:noAutofit/>
          </a:bodyPr>
          <a:lstStyle/>
          <a:p>
            <a:r>
              <a:rPr lang="en-US" dirty="0"/>
              <a:t>Space-efficient Solutions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Maintain</a:t>
            </a:r>
            <a:r>
              <a:rPr lang="en-US" sz="2000" dirty="0">
                <a:sym typeface="Wingdings" panose="05000000000000000000" pitchFamily="2" charset="2"/>
              </a:rPr>
              <a:t> a bit for a set of caches. Run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snoopy</a:t>
            </a:r>
            <a:r>
              <a:rPr lang="en-US" sz="2000" dirty="0">
                <a:sym typeface="Wingdings" panose="05000000000000000000" pitchFamily="2" charset="2"/>
              </a:rPr>
              <a:t> protocol inside the set. 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Store</a:t>
            </a:r>
            <a:r>
              <a:rPr lang="en-US" sz="2000" dirty="0">
                <a:sym typeface="Wingdings" panose="05000000000000000000" pitchFamily="2" charset="2"/>
              </a:rPr>
              <a:t> the ids of only </a:t>
            </a:r>
            <a:r>
              <a:rPr lang="en-US" sz="2000" i="1" dirty="0">
                <a:sym typeface="Wingdings" panose="05000000000000000000" pitchFamily="2" charset="2"/>
              </a:rPr>
              <a:t>k </a:t>
            </a:r>
            <a:r>
              <a:rPr lang="en-US" sz="2000" dirty="0">
                <a:sym typeface="Wingdings" panose="05000000000000000000" pitchFamily="2" charset="2"/>
              </a:rPr>
              <a:t>sharers. Have an </a:t>
            </a:r>
            <a:r>
              <a:rPr lang="en-US" sz="2000" dirty="0">
                <a:solidFill>
                  <a:srgbClr val="9F2241"/>
                </a:solidFill>
                <a:sym typeface="Wingdings" panose="05000000000000000000" pitchFamily="2" charset="2"/>
              </a:rPr>
              <a:t>overflow bit</a:t>
            </a:r>
            <a:r>
              <a:rPr lang="en-US" sz="2000" dirty="0">
                <a:sym typeface="Wingdings" panose="05000000000000000000" pitchFamily="2" charset="2"/>
              </a:rPr>
              <a:t> to indicate that there are more than </a:t>
            </a:r>
            <a:r>
              <a:rPr lang="en-US" sz="2000" i="1" dirty="0">
                <a:sym typeface="Wingdings" panose="05000000000000000000" pitchFamily="2" charset="2"/>
              </a:rPr>
              <a:t>k 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sharers</a:t>
            </a:r>
            <a:r>
              <a:rPr lang="en-US" sz="2000" dirty="0">
                <a:sym typeface="Wingdings" panose="05000000000000000000" pitchFamily="2" charset="2"/>
              </a:rPr>
              <a:t>. In this case, every message needs to be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broadcasted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[Partially mapped scheme]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1625" y="2841383"/>
            <a:ext cx="1800225" cy="4381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address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5071850" y="2841383"/>
            <a:ext cx="3476625" cy="4381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1 1 0 0 0 0 0 0  1 0 0 0 1 0 1 1 </a:t>
            </a:r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5104" y="1048302"/>
            <a:ext cx="7886700" cy="20121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How to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maintain</a:t>
            </a:r>
            <a:r>
              <a:rPr lang="en-US" sz="2100" dirty="0"/>
              <a:t> the list of sharers?</a:t>
            </a:r>
          </a:p>
          <a:p>
            <a:r>
              <a:rPr lang="en-US" sz="2100" dirty="0"/>
              <a:t>Solution 1 [Fully mapped scheme]: </a:t>
            </a:r>
          </a:p>
          <a:p>
            <a:pPr lvl="1"/>
            <a:r>
              <a:rPr lang="en-US" sz="2000" dirty="0"/>
              <a:t>If there are </a:t>
            </a:r>
            <a:r>
              <a:rPr lang="en-US" sz="2000" i="1" dirty="0"/>
              <a:t>N </a:t>
            </a:r>
            <a:r>
              <a:rPr lang="en-US" sz="2000" dirty="0">
                <a:solidFill>
                  <a:srgbClr val="00B050"/>
                </a:solidFill>
              </a:rPr>
              <a:t>processors</a:t>
            </a:r>
            <a:r>
              <a:rPr lang="en-US" sz="2000" dirty="0"/>
              <a:t>, have a bit vector of </a:t>
            </a:r>
            <a:r>
              <a:rPr lang="en-US" sz="2000" i="1" dirty="0"/>
              <a:t>N </a:t>
            </a:r>
            <a:r>
              <a:rPr lang="en-US" sz="2000" dirty="0">
                <a:solidFill>
                  <a:srgbClr val="0070C0"/>
                </a:solidFill>
              </a:rPr>
              <a:t>processors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Each </a:t>
            </a:r>
            <a:r>
              <a:rPr lang="en-US" sz="2000" dirty="0">
                <a:solidFill>
                  <a:srgbClr val="C00000"/>
                </a:solidFill>
              </a:rPr>
              <a:t>block</a:t>
            </a:r>
            <a:r>
              <a:rPr lang="en-US" sz="2000" dirty="0"/>
              <a:t> is associated with a bit vector of </a:t>
            </a:r>
            <a:r>
              <a:rPr lang="en-US" sz="2000" dirty="0">
                <a:solidFill>
                  <a:srgbClr val="C00000"/>
                </a:solidFill>
              </a:rPr>
              <a:t>sharers</a:t>
            </a:r>
            <a:endParaRPr lang="en-IN" sz="2000" dirty="0">
              <a:solidFill>
                <a:srgbClr val="C0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B4127D-6B69-430C-BB4F-67021790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B0A478-4EC9-494B-952E-412F7A58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933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Directory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787384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directory</a:t>
            </a:r>
            <a:r>
              <a:rPr lang="en-US" dirty="0"/>
              <a:t> should ideally be as </a:t>
            </a:r>
            <a:r>
              <a:rPr lang="en-US" dirty="0">
                <a:solidFill>
                  <a:srgbClr val="0070C0"/>
                </a:solidFill>
              </a:rPr>
              <a:t>large</a:t>
            </a:r>
            <a:r>
              <a:rPr lang="en-US" dirty="0"/>
              <a:t> as the number of blocks in the programs’ </a:t>
            </a:r>
            <a:r>
              <a:rPr lang="en-US" dirty="0">
                <a:solidFill>
                  <a:srgbClr val="0070C0"/>
                </a:solidFill>
              </a:rPr>
              <a:t>working sets</a:t>
            </a:r>
          </a:p>
          <a:p>
            <a:r>
              <a:rPr lang="en-US" dirty="0"/>
              <a:t>Having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entry</a:t>
            </a:r>
            <a:r>
              <a:rPr lang="en-US" dirty="0"/>
              <a:t> for every block in the physical address space is </a:t>
            </a:r>
            <a:r>
              <a:rPr lang="en-US" dirty="0">
                <a:solidFill>
                  <a:srgbClr val="FF0000"/>
                </a:solidFill>
              </a:rPr>
              <a:t>impractical</a:t>
            </a:r>
          </a:p>
          <a:p>
            <a:r>
              <a:rPr lang="en-US" dirty="0"/>
              <a:t>Practical </a:t>
            </a:r>
            <a:r>
              <a:rPr lang="en-US" dirty="0">
                <a:solidFill>
                  <a:srgbClr val="00B050"/>
                </a:solidFill>
              </a:rPr>
              <a:t>Solution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Design a </a:t>
            </a:r>
            <a:r>
              <a:rPr lang="en-US" dirty="0">
                <a:solidFill>
                  <a:srgbClr val="FF0000"/>
                </a:solidFill>
              </a:rPr>
              <a:t>directory</a:t>
            </a:r>
            <a:r>
              <a:rPr lang="en-US" dirty="0"/>
              <a:t> as a cache</a:t>
            </a:r>
          </a:p>
          <a:p>
            <a:pPr lvl="1"/>
            <a:r>
              <a:rPr lang="en-US" dirty="0"/>
              <a:t>Keep the state of a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number of blocks</a:t>
            </a:r>
          </a:p>
          <a:p>
            <a:pPr lvl="1"/>
            <a:r>
              <a:rPr lang="en-US" dirty="0"/>
              <a:t>If an entry is </a:t>
            </a:r>
            <a:r>
              <a:rPr lang="en-US" dirty="0">
                <a:solidFill>
                  <a:srgbClr val="0070C0"/>
                </a:solidFill>
              </a:rPr>
              <a:t>evicted </a:t>
            </a:r>
            <a:r>
              <a:rPr lang="en-US" dirty="0"/>
              <a:t>from the directory, invalidate it in all the caches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786A5-2AC2-4011-B064-D69A9F71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9955F-E437-49AC-BB9F-1F3D98DA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18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FBE1-B991-43E7-9DCA-D9AEBB01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844C-70E4-47A2-9AE5-3B858E34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3097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False sharing </a:t>
            </a:r>
            <a:r>
              <a:rPr lang="en-US" dirty="0">
                <a:sym typeface="Wingdings" panose="05000000000000000000" pitchFamily="2" charset="2"/>
              </a:rPr>
              <a:t> Consider a 64-byte block.  It is possible that different threads access different memory words within the block.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The block will keep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bouncing</a:t>
            </a:r>
            <a:r>
              <a:rPr lang="en-US" dirty="0">
                <a:sym typeface="Wingdings" panose="05000000000000000000" pitchFamily="2" charset="2"/>
              </a:rPr>
              <a:t> between caches. 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These are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false sharing </a:t>
            </a:r>
            <a:r>
              <a:rPr lang="en-US" dirty="0">
                <a:sym typeface="Wingdings" panose="05000000000000000000" pitchFamily="2" charset="2"/>
              </a:rPr>
              <a:t>misses.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Use a smart compiler to place data more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intelligently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sym typeface="Wingdings" panose="05000000000000000000" pitchFamily="2" charset="2"/>
              </a:rPr>
              <a:t>Race conditions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In real hardware, there are a lot of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interactions</a:t>
            </a:r>
            <a:r>
              <a:rPr lang="en-US" dirty="0">
                <a:sym typeface="Wingdings" panose="05000000000000000000" pitchFamily="2" charset="2"/>
              </a:rPr>
              <a:t>. It is possible that multiple messages of different types for the </a:t>
            </a:r>
            <a:r>
              <a:rPr lang="en-US" dirty="0">
                <a:solidFill>
                  <a:srgbClr val="9F2241"/>
                </a:solidFill>
                <a:sym typeface="Wingdings" panose="05000000000000000000" pitchFamily="2" charset="2"/>
              </a:rPr>
              <a:t>same block </a:t>
            </a:r>
            <a:r>
              <a:rPr lang="en-US" dirty="0">
                <a:sym typeface="Wingdings" panose="05000000000000000000" pitchFamily="2" charset="2"/>
              </a:rPr>
              <a:t>might arrive at the same time.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Such concurrent events (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race conditions</a:t>
            </a:r>
            <a:r>
              <a:rPr lang="en-US" dirty="0">
                <a:sym typeface="Wingdings" panose="05000000000000000000" pitchFamily="2" charset="2"/>
              </a:rPr>
              <a:t>) need to be handled. Hence, a practical cache coherence protocol has close to a 100 states.</a:t>
            </a:r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ADEF3-3FAE-48A2-8BD4-DBC7C345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F7B60-6815-4E22-9B16-98BAA7FC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28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C4FAE-AD46-4902-AAD4-C8CD1C21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22223-5ECE-4788-AAF1-2A8F70F8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D84C7B-3645-4F90-A1FF-56279954A4CC}"/>
              </a:ext>
            </a:extLst>
          </p:cNvPr>
          <p:cNvSpPr/>
          <p:nvPr/>
        </p:nvSpPr>
        <p:spPr>
          <a:xfrm>
            <a:off x="3485966" y="1828801"/>
            <a:ext cx="5252651" cy="30361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Critical</a:t>
            </a:r>
          </a:p>
          <a:p>
            <a:pPr algn="ctr"/>
            <a:r>
              <a:rPr lang="en-US" sz="3600" dirty="0"/>
              <a:t>Sections and Atomic Operations</a:t>
            </a:r>
          </a:p>
        </p:txBody>
      </p:sp>
    </p:spTree>
    <p:extLst>
      <p:ext uri="{BB962C8B-B14F-4D97-AF65-F5344CB8AC3E}">
        <p14:creationId xmlns:p14="http://schemas.microsoft.com/office/powerpoint/2010/main" val="31910914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24166" y="1714488"/>
            <a:ext cx="4572032" cy="178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this piece of code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167043" y="1857365"/>
            <a:ext cx="387798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t1 </a:t>
            </a:r>
            <a:r>
              <a:rPr lang="en-US" sz="2400" dirty="0">
                <a:solidFill>
                  <a:schemeClr val="accent6"/>
                </a:solidFill>
              </a:rPr>
              <a:t>= account.balance</a:t>
            </a:r>
            <a:r>
              <a:rPr lang="en-US" sz="2400" dirty="0"/>
              <a:t>; </a:t>
            </a:r>
          </a:p>
          <a:p>
            <a:r>
              <a:rPr lang="en-US" sz="2400" dirty="0"/>
              <a:t>t2 = t1 + 100;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account.balance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= t2;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09852" y="3929066"/>
            <a:ext cx="54292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this code be executed in parallel by multiple threads? </a:t>
            </a:r>
            <a:endParaRPr lang="en-IN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857365"/>
            <a:ext cx="2514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2E868-7D95-4449-AC85-D62DE4ED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84845-AB46-4C7A-9F30-B078FCB1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508E-8BE4-45A6-80D5-8C2BB7EB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6522D-A28A-4A64-8E24-8681968B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2D9A9-F003-46A8-B3FB-4D1B45C9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280F0-0052-4C1B-8C1B-9BB97BA6DB98}"/>
              </a:ext>
            </a:extLst>
          </p:cNvPr>
          <p:cNvSpPr/>
          <p:nvPr/>
        </p:nvSpPr>
        <p:spPr>
          <a:xfrm>
            <a:off x="2257648" y="1375854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else </a:t>
            </a:r>
            <a:r>
              <a:rPr lang="en-US" i="1" dirty="0">
                <a:solidFill>
                  <a:srgbClr val="000000"/>
                </a:solidFill>
              </a:rPr>
              <a:t>{</a:t>
            </a:r>
          </a:p>
          <a:p>
            <a:endParaRPr lang="en-US" i="1" dirty="0"/>
          </a:p>
          <a:p>
            <a:pPr marR="15790"/>
            <a:r>
              <a:rPr lang="en-US" i="1" dirty="0">
                <a:solidFill>
                  <a:srgbClr val="BF7F3F"/>
                </a:solidFill>
              </a:rPr>
              <a:t>	/*   for   the   root   */ </a:t>
            </a:r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>
                <a:solidFill>
                  <a:srgbClr val="000000"/>
                </a:solidFill>
              </a:rPr>
              <a:t>sum   =   </a:t>
            </a:r>
            <a:r>
              <a:rPr lang="en-US" i="1" dirty="0" err="1">
                <a:solidFill>
                  <a:srgbClr val="000000"/>
                </a:solidFill>
              </a:rPr>
              <a:t>partialSum</a:t>
            </a:r>
            <a:r>
              <a:rPr lang="en-US" i="1" dirty="0">
                <a:solidFill>
                  <a:srgbClr val="000000"/>
                </a:solidFill>
              </a:rPr>
              <a:t> ;</a:t>
            </a:r>
          </a:p>
          <a:p>
            <a:pPr lvl="2"/>
            <a:r>
              <a:rPr lang="en-US" i="1" dirty="0">
                <a:solidFill>
                  <a:srgbClr val="0000FF"/>
                </a:solidFill>
              </a:rPr>
              <a:t>for   </a:t>
            </a:r>
            <a:r>
              <a:rPr lang="en-US" i="1" dirty="0">
                <a:solidFill>
                  <a:srgbClr val="000000"/>
                </a:solidFill>
              </a:rPr>
              <a:t>( </a:t>
            </a:r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pid</a:t>
            </a:r>
            <a:r>
              <a:rPr lang="en-US" i="1" dirty="0">
                <a:solidFill>
                  <a:srgbClr val="000000"/>
                </a:solidFill>
              </a:rPr>
              <a:t>   =   1;   </a:t>
            </a:r>
            <a:r>
              <a:rPr lang="en-US" i="1" dirty="0" err="1">
                <a:solidFill>
                  <a:srgbClr val="000000"/>
                </a:solidFill>
              </a:rPr>
              <a:t>pid</a:t>
            </a:r>
            <a:r>
              <a:rPr lang="en-US" i="1" dirty="0">
                <a:solidFill>
                  <a:srgbClr val="000000"/>
                </a:solidFill>
              </a:rPr>
              <a:t>   &lt;   N;   </a:t>
            </a:r>
            <a:r>
              <a:rPr lang="en-US" i="1" dirty="0" err="1">
                <a:solidFill>
                  <a:srgbClr val="000000"/>
                </a:solidFill>
              </a:rPr>
              <a:t>pid</a:t>
            </a:r>
            <a:r>
              <a:rPr lang="en-US" i="1" dirty="0">
                <a:solidFill>
                  <a:srgbClr val="000000"/>
                </a:solidFill>
              </a:rPr>
              <a:t> ++)   { </a:t>
            </a:r>
          </a:p>
          <a:p>
            <a:pPr lvl="2"/>
            <a:r>
              <a:rPr lang="en-US" i="1" dirty="0">
                <a:solidFill>
                  <a:srgbClr val="000000"/>
                </a:solidFill>
              </a:rPr>
              <a:t>	sum   +=   receive( ANYSOURCE );</a:t>
            </a:r>
          </a:p>
          <a:p>
            <a:pPr lvl="2"/>
            <a:r>
              <a:rPr lang="en-US" i="1" dirty="0"/>
              <a:t>}</a:t>
            </a:r>
          </a:p>
          <a:p>
            <a:pPr lvl="2"/>
            <a:endParaRPr lang="en-US" i="1" dirty="0"/>
          </a:p>
          <a:p>
            <a:pPr marR="30570" lvl="2"/>
            <a:r>
              <a:rPr lang="en-US" i="1" dirty="0">
                <a:solidFill>
                  <a:srgbClr val="BF7F3F"/>
                </a:solidFill>
              </a:rPr>
              <a:t>/*   shut   down   all   the   processes   */ </a:t>
            </a:r>
          </a:p>
          <a:p>
            <a:pPr marR="30570" lvl="2"/>
            <a:r>
              <a:rPr lang="en-US" i="1" dirty="0" err="1">
                <a:solidFill>
                  <a:srgbClr val="000000"/>
                </a:solidFill>
              </a:rPr>
              <a:t>shutDown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AllProcesses</a:t>
            </a:r>
            <a:r>
              <a:rPr lang="en-US" i="1" dirty="0">
                <a:solidFill>
                  <a:srgbClr val="000000"/>
                </a:solidFill>
              </a:rPr>
              <a:t>();</a:t>
            </a:r>
          </a:p>
          <a:p>
            <a:endParaRPr lang="en-US" i="1" dirty="0"/>
          </a:p>
          <a:p>
            <a:pPr marR="47610" lvl="2"/>
            <a:r>
              <a:rPr lang="en-US" i="1" dirty="0">
                <a:solidFill>
                  <a:srgbClr val="BF7F3F"/>
                </a:solidFill>
              </a:rPr>
              <a:t>/*   return   the   sum   */ </a:t>
            </a:r>
          </a:p>
          <a:p>
            <a:pPr marR="47610" lvl="2"/>
            <a:r>
              <a:rPr lang="en-US" i="1" dirty="0">
                <a:solidFill>
                  <a:srgbClr val="0000FF"/>
                </a:solidFill>
              </a:rPr>
              <a:t>return   </a:t>
            </a:r>
            <a:r>
              <a:rPr lang="en-US" i="1" dirty="0">
                <a:solidFill>
                  <a:srgbClr val="000000"/>
                </a:solidFill>
              </a:rPr>
              <a:t>sum;</a:t>
            </a:r>
          </a:p>
          <a:p>
            <a:r>
              <a:rPr lang="en-US" i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673423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problem?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3929066"/>
            <a:ext cx="7498080" cy="23193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line corresponds to a </a:t>
            </a:r>
            <a:r>
              <a:rPr lang="en-US" dirty="0">
                <a:solidFill>
                  <a:srgbClr val="01708C"/>
                </a:solidFill>
              </a:rPr>
              <a:t>line</a:t>
            </a:r>
            <a:r>
              <a:rPr lang="en-US" dirty="0"/>
              <a:t> of assembly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corresponding lines execute in </a:t>
            </a:r>
            <a:r>
              <a:rPr lang="en-US" dirty="0">
                <a:solidFill>
                  <a:srgbClr val="00B050"/>
                </a:solidFill>
              </a:rPr>
              <a:t>parallel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final answer is </a:t>
            </a:r>
            <a:r>
              <a:rPr lang="en-US" dirty="0">
                <a:solidFill>
                  <a:srgbClr val="E21A23"/>
                </a:solidFill>
              </a:rPr>
              <a:t>wrong</a:t>
            </a:r>
            <a:r>
              <a:rPr lang="en-US" dirty="0">
                <a:solidFill>
                  <a:schemeClr val="tx1"/>
                </a:solidFill>
              </a:rPr>
              <a:t>. It should be 300, it is 200.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1225" y="1357298"/>
            <a:ext cx="3400877" cy="1714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452663" y="1714489"/>
            <a:ext cx="38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t1 = </a:t>
            </a:r>
            <a:r>
              <a:rPr lang="en-US" sz="2000" dirty="0">
                <a:solidFill>
                  <a:srgbClr val="0070C0"/>
                </a:solidFill>
              </a:rPr>
              <a:t>account.balance</a:t>
            </a:r>
            <a:r>
              <a:rPr lang="en-US" sz="2000" dirty="0"/>
              <a:t>;</a:t>
            </a:r>
          </a:p>
          <a:p>
            <a:r>
              <a:rPr lang="en-US" sz="2000" dirty="0"/>
              <a:t>t2 = t1 + 100;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account.balance = </a:t>
            </a:r>
            <a:r>
              <a:rPr lang="en-US" sz="2000" dirty="0"/>
              <a:t>t2;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53225" y="1357298"/>
            <a:ext cx="3400877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738282" y="1765807"/>
            <a:ext cx="714380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738282" y="2122997"/>
            <a:ext cx="714380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738282" y="2480187"/>
            <a:ext cx="714380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15F215-F4A6-45E0-801A-96F60F117189}"/>
              </a:ext>
            </a:extLst>
          </p:cNvPr>
          <p:cNvSpPr/>
          <p:nvPr/>
        </p:nvSpPr>
        <p:spPr>
          <a:xfrm>
            <a:off x="6381721" y="1729187"/>
            <a:ext cx="714380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69FC80-83F0-4DA2-9104-B66141EEA446}"/>
              </a:ext>
            </a:extLst>
          </p:cNvPr>
          <p:cNvSpPr/>
          <p:nvPr/>
        </p:nvSpPr>
        <p:spPr>
          <a:xfrm>
            <a:off x="6373897" y="2054862"/>
            <a:ext cx="714380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3162F5-0B47-4309-A01E-3DF336DB84E6}"/>
              </a:ext>
            </a:extLst>
          </p:cNvPr>
          <p:cNvSpPr/>
          <p:nvPr/>
        </p:nvSpPr>
        <p:spPr>
          <a:xfrm>
            <a:off x="6381721" y="2420460"/>
            <a:ext cx="714380" cy="2857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</a:t>
            </a:r>
            <a:endParaRPr lang="en-IN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BA92297-4384-4DEA-87FB-426BAEC6A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59" y="4696496"/>
            <a:ext cx="804206" cy="8042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937F05-2BB4-4908-862B-93983CB82D8F}"/>
              </a:ext>
            </a:extLst>
          </p:cNvPr>
          <p:cNvSpPr txBox="1"/>
          <p:nvPr/>
        </p:nvSpPr>
        <p:spPr>
          <a:xfrm>
            <a:off x="7375336" y="1670071"/>
            <a:ext cx="3857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t1 = </a:t>
            </a:r>
            <a:r>
              <a:rPr lang="en-US" sz="2000" dirty="0">
                <a:solidFill>
                  <a:srgbClr val="0070C0"/>
                </a:solidFill>
              </a:rPr>
              <a:t>account.balance</a:t>
            </a:r>
            <a:r>
              <a:rPr lang="en-US" sz="2000" dirty="0"/>
              <a:t>;</a:t>
            </a:r>
          </a:p>
          <a:p>
            <a:r>
              <a:rPr lang="en-US" sz="2000" dirty="0"/>
              <a:t>t2 = t1 + 100;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account.balance = </a:t>
            </a:r>
            <a:r>
              <a:rPr lang="en-US" sz="2000" dirty="0"/>
              <a:t>t2;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0E342-DB29-4E55-9CC7-33236AAA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D26CD-0E98-4BB2-951D-85CFF334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14" grpId="0" animBg="1"/>
      <p:bldP spid="11" grpId="0" animBg="1"/>
      <p:bldP spid="13" grpId="0" animBg="1"/>
      <p:bldP spid="1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Use Locks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2550" y="2285993"/>
            <a:ext cx="1695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095604" y="2071678"/>
            <a:ext cx="5715040" cy="27860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238480" y="2428868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lock();</a:t>
            </a:r>
          </a:p>
          <a:p>
            <a:r>
              <a:rPr lang="en-US" sz="2400" dirty="0"/>
              <a:t>	t1 =</a:t>
            </a:r>
            <a:r>
              <a:rPr lang="en-US" sz="2400" dirty="0">
                <a:solidFill>
                  <a:srgbClr val="0070C0"/>
                </a:solidFill>
              </a:rPr>
              <a:t> account.balance</a:t>
            </a:r>
            <a:r>
              <a:rPr lang="en-US" sz="2400" dirty="0"/>
              <a:t>;</a:t>
            </a:r>
          </a:p>
          <a:p>
            <a:r>
              <a:rPr lang="en-US" sz="2400" dirty="0"/>
              <a:t>	t2 = t1 + 100;</a:t>
            </a:r>
          </a:p>
          <a:p>
            <a:r>
              <a:rPr lang="en-US" sz="2400" dirty="0">
                <a:solidFill>
                  <a:srgbClr val="0070C0"/>
                </a:solidFill>
              </a:rPr>
              <a:t>	account.balance</a:t>
            </a:r>
            <a:r>
              <a:rPr lang="en-US" sz="2400" dirty="0"/>
              <a:t> = t2;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unlock();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04BD40-E7E8-4DB9-9785-8DE1F839D47F}"/>
              </a:ext>
            </a:extLst>
          </p:cNvPr>
          <p:cNvSpPr txBox="1">
            <a:spLocks/>
          </p:cNvSpPr>
          <p:nvPr/>
        </p:nvSpPr>
        <p:spPr>
          <a:xfrm>
            <a:off x="2959608" y="1185719"/>
            <a:ext cx="7498080" cy="1104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Only </a:t>
            </a:r>
            <a:r>
              <a:rPr lang="en-US" dirty="0">
                <a:solidFill>
                  <a:srgbClr val="00B050"/>
                </a:solidFill>
              </a:rPr>
              <a:t>one thread </a:t>
            </a:r>
            <a:r>
              <a:rPr lang="en-US" dirty="0"/>
              <a:t>can execute this piece of </a:t>
            </a:r>
            <a:r>
              <a:rPr lang="en-US" dirty="0">
                <a:solidFill>
                  <a:srgbClr val="0070C0"/>
                </a:solidFill>
              </a:rPr>
              <a:t>code</a:t>
            </a:r>
            <a:r>
              <a:rPr lang="en-US" dirty="0"/>
              <a:t> at any</a:t>
            </a:r>
            <a:br>
              <a:rPr lang="en-US" dirty="0"/>
            </a:br>
            <a:r>
              <a:rPr lang="en-US" dirty="0"/>
              <a:t>single point in time. 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8F181-5CE5-4B36-B9A5-0D9BD1E4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783B2-F794-4521-85BE-FBD897C0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9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FADE-E032-4EAB-AB2D-B88E26FB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Atomic Instructions to Implement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FC0D4-D789-4513-AC88-D02A32D0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7030A0"/>
                </a:solidFill>
              </a:rPr>
              <a:t>implementing</a:t>
            </a:r>
            <a:r>
              <a:rPr lang="en-US" dirty="0"/>
              <a:t> lock and unlock functions.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atomic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Either execute </a:t>
            </a:r>
            <a:r>
              <a:rPr lang="en-US" dirty="0">
                <a:solidFill>
                  <a:srgbClr val="FF0000"/>
                </a:solidFill>
              </a:rPr>
              <a:t>completely</a:t>
            </a:r>
            <a:r>
              <a:rPr lang="en-US" dirty="0"/>
              <a:t> or not at all. Nobody observes </a:t>
            </a:r>
            <a:r>
              <a:rPr lang="en-US" dirty="0">
                <a:solidFill>
                  <a:srgbClr val="0070C0"/>
                </a:solidFill>
              </a:rPr>
              <a:t>a partial state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</a:t>
            </a:r>
            <a:r>
              <a:rPr lang="en-US" dirty="0">
                <a:solidFill>
                  <a:srgbClr val="C00000"/>
                </a:solidFill>
              </a:rPr>
              <a:t>atomic operations </a:t>
            </a:r>
            <a:r>
              <a:rPr lang="en-US" dirty="0"/>
              <a:t>also act as a </a:t>
            </a:r>
            <a:r>
              <a:rPr lang="en-US" dirty="0">
                <a:solidFill>
                  <a:srgbClr val="00B050"/>
                </a:solidFill>
              </a:rPr>
              <a:t>fence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6EDB7-87EA-489C-80CF-0E0F130D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2F027-DA73-403E-ADB8-0BA97E66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828EB4-37AC-41B2-A6FE-90B146CB240C}"/>
              </a:ext>
            </a:extLst>
          </p:cNvPr>
          <p:cNvSpPr/>
          <p:nvPr/>
        </p:nvSpPr>
        <p:spPr>
          <a:xfrm>
            <a:off x="3065328" y="3794078"/>
            <a:ext cx="5786651" cy="75062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Atomic exchange 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12EA4-9D4D-41A1-8844-EBCB0767B528}"/>
              </a:ext>
            </a:extLst>
          </p:cNvPr>
          <p:cNvSpPr txBox="1"/>
          <p:nvPr/>
        </p:nvSpPr>
        <p:spPr>
          <a:xfrm>
            <a:off x="2588526" y="5019945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E21A23"/>
                </a:solidFill>
              </a:rPr>
              <a:t>xchg</a:t>
            </a:r>
            <a:r>
              <a:rPr lang="en-US" sz="2400" dirty="0"/>
              <a:t> reg, &lt;mem&gt;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A5098-0799-41C9-9D69-71880BA007EE}"/>
              </a:ext>
            </a:extLst>
          </p:cNvPr>
          <p:cNvSpPr/>
          <p:nvPr/>
        </p:nvSpPr>
        <p:spPr>
          <a:xfrm>
            <a:off x="5631977" y="5019945"/>
            <a:ext cx="4271749" cy="4220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Atomically exchanges their contents</a:t>
            </a:r>
          </a:p>
        </p:txBody>
      </p:sp>
    </p:spTree>
    <p:extLst>
      <p:ext uri="{BB962C8B-B14F-4D97-AF65-F5344CB8AC3E}">
        <p14:creationId xmlns:p14="http://schemas.microsoft.com/office/powerpoint/2010/main" val="42578621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A85E-6884-4D4D-B780-0A692C7C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Level Implementation of the Lock and Unlock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FF674-E4F9-40F3-895C-41763BB8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F3B8F-73FA-4FAA-B3DA-C1BA54F9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48BBE-D3F4-4748-A652-C44FD558E9CC}"/>
              </a:ext>
            </a:extLst>
          </p:cNvPr>
          <p:cNvSpPr txBox="1"/>
          <p:nvPr/>
        </p:nvSpPr>
        <p:spPr>
          <a:xfrm>
            <a:off x="2324534" y="1760561"/>
            <a:ext cx="298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</a:t>
            </a:r>
            <a:r>
              <a:rPr lang="en-US" sz="2000" dirty="0">
                <a:solidFill>
                  <a:srgbClr val="7030A0"/>
                </a:solidFill>
              </a:rPr>
              <a:t>lock</a:t>
            </a:r>
            <a:r>
              <a:rPr lang="en-US" sz="2000" dirty="0"/>
              <a:t>: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mov</a:t>
            </a:r>
            <a:r>
              <a:rPr lang="en-US" sz="2000" dirty="0"/>
              <a:t>  r1, 1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7030A0"/>
                </a:solidFill>
              </a:rPr>
              <a:t>xchg</a:t>
            </a:r>
            <a:r>
              <a:rPr lang="en-US" sz="2000" dirty="0"/>
              <a:t> r1, 0[r0]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7030A0"/>
                </a:solidFill>
              </a:rPr>
              <a:t>cmp</a:t>
            </a:r>
            <a:r>
              <a:rPr lang="en-US" sz="2000" dirty="0"/>
              <a:t> r1, 0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7030A0"/>
                </a:solidFill>
              </a:rPr>
              <a:t>bne</a:t>
            </a:r>
            <a:r>
              <a:rPr lang="en-US" sz="2000" dirty="0"/>
              <a:t> .lock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ret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7B82-0D52-4973-AAED-29E7CF44836C}"/>
              </a:ext>
            </a:extLst>
          </p:cNvPr>
          <p:cNvSpPr/>
          <p:nvPr/>
        </p:nvSpPr>
        <p:spPr>
          <a:xfrm>
            <a:off x="5893536" y="1651380"/>
            <a:ext cx="4643286" cy="177762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r0 contains the </a:t>
            </a:r>
            <a:r>
              <a:rPr lang="en-US" sz="2000" dirty="0">
                <a:solidFill>
                  <a:srgbClr val="0070C0"/>
                </a:solidFill>
              </a:rPr>
              <a:t>lock 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 err="1"/>
              <a:t>xchg</a:t>
            </a:r>
            <a:r>
              <a:rPr lang="en-US" sz="2000" dirty="0"/>
              <a:t> instruction contains a </a:t>
            </a:r>
            <a:r>
              <a:rPr lang="en-US" sz="2000" i="1" dirty="0"/>
              <a:t>fence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Contains 0 if the </a:t>
            </a:r>
            <a:r>
              <a:rPr lang="en-US" sz="2000" dirty="0">
                <a:solidFill>
                  <a:srgbClr val="00B050"/>
                </a:solidFill>
              </a:rPr>
              <a:t>lock</a:t>
            </a:r>
            <a:r>
              <a:rPr lang="en-US" sz="2000" dirty="0"/>
              <a:t> is not acquired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 if </a:t>
            </a:r>
            <a:r>
              <a:rPr lang="en-US" sz="2000" dirty="0">
                <a:solidFill>
                  <a:schemeClr val="accent1"/>
                </a:solidFill>
              </a:rPr>
              <a:t>acquired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064BE-684C-45F2-B257-A0C12A46B567}"/>
              </a:ext>
            </a:extLst>
          </p:cNvPr>
          <p:cNvSpPr txBox="1"/>
          <p:nvPr/>
        </p:nvSpPr>
        <p:spPr>
          <a:xfrm>
            <a:off x="2324533" y="4012075"/>
            <a:ext cx="298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</a:t>
            </a:r>
            <a:r>
              <a:rPr lang="en-US" sz="2000" dirty="0">
                <a:solidFill>
                  <a:srgbClr val="7030A0"/>
                </a:solidFill>
              </a:rPr>
              <a:t>unlock</a:t>
            </a:r>
            <a:r>
              <a:rPr lang="en-US" sz="2000" dirty="0"/>
              <a:t>: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mov</a:t>
            </a:r>
            <a:r>
              <a:rPr lang="en-US" sz="2000" dirty="0"/>
              <a:t>  r1, 0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625D9C"/>
                </a:solidFill>
              </a:rPr>
              <a:t>xchg</a:t>
            </a:r>
            <a:r>
              <a:rPr lang="en-US" sz="2000" dirty="0">
                <a:solidFill>
                  <a:srgbClr val="625D9C"/>
                </a:solidFill>
              </a:rPr>
              <a:t> </a:t>
            </a:r>
            <a:r>
              <a:rPr lang="en-US" sz="2000" dirty="0"/>
              <a:t>r1, 0[r0]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ret</a:t>
            </a:r>
            <a:endParaRPr lang="en-US" sz="2000" dirty="0"/>
          </a:p>
          <a:p>
            <a:r>
              <a:rPr lang="en-US" sz="2000" dirty="0"/>
              <a:t>	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DE49C4-80F6-497C-83D9-2C0A1365328B}"/>
              </a:ext>
            </a:extLst>
          </p:cNvPr>
          <p:cNvSpPr/>
          <p:nvPr/>
        </p:nvSpPr>
        <p:spPr>
          <a:xfrm>
            <a:off x="5893537" y="4199689"/>
            <a:ext cx="4380931" cy="10069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store 0 at the lock address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19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Atomic Exchange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546" y="816084"/>
            <a:ext cx="8978454" cy="562844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xchg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r1, [r2]</a:t>
            </a:r>
          </a:p>
          <a:p>
            <a:pPr lvl="1"/>
            <a:r>
              <a:rPr lang="en-US" dirty="0"/>
              <a:t>temp = r1, r1 = [r2], [r2] = temp</a:t>
            </a:r>
          </a:p>
          <a:p>
            <a:r>
              <a:rPr lang="en-US" dirty="0"/>
              <a:t>It involves 3 </a:t>
            </a:r>
            <a:r>
              <a:rPr lang="en-US" dirty="0">
                <a:solidFill>
                  <a:srgbClr val="00B050"/>
                </a:solidFill>
              </a:rPr>
              <a:t>steps</a:t>
            </a:r>
          </a:p>
          <a:p>
            <a:pPr lvl="1"/>
            <a:r>
              <a:rPr lang="en-US" dirty="0"/>
              <a:t>1 memory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+ 1 memory </a:t>
            </a:r>
            <a:r>
              <a:rPr lang="en-US" dirty="0">
                <a:solidFill>
                  <a:srgbClr val="00B0F0"/>
                </a:solidFill>
              </a:rPr>
              <a:t>write </a:t>
            </a:r>
            <a:r>
              <a:rPr lang="en-US" dirty="0">
                <a:solidFill>
                  <a:schemeClr val="tx1"/>
                </a:solidFill>
              </a:rPr>
              <a:t>+ register move</a:t>
            </a:r>
          </a:p>
          <a:p>
            <a:pPr lvl="1"/>
            <a:r>
              <a:rPr lang="en-US" dirty="0"/>
              <a:t>All the operations need to happen </a:t>
            </a:r>
            <a:r>
              <a:rPr lang="en-US" dirty="0">
                <a:solidFill>
                  <a:srgbClr val="C00000"/>
                </a:solidFill>
              </a:rPr>
              <a:t>atomically</a:t>
            </a:r>
          </a:p>
          <a:p>
            <a:pPr lvl="1"/>
            <a:r>
              <a:rPr lang="en-US" dirty="0"/>
              <a:t>This is called a </a:t>
            </a:r>
            <a:r>
              <a:rPr lang="en-US" dirty="0">
                <a:solidFill>
                  <a:srgbClr val="0070C0"/>
                </a:solidFill>
              </a:rPr>
              <a:t>read-modify-write</a:t>
            </a:r>
            <a:r>
              <a:rPr lang="en-US" dirty="0"/>
              <a:t> instruction (RMW)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Method</a:t>
            </a:r>
          </a:p>
          <a:p>
            <a:pPr lvl="1"/>
            <a:r>
              <a:rPr lang="en-US" dirty="0"/>
              <a:t>Get </a:t>
            </a:r>
            <a:r>
              <a:rPr lang="en-US" dirty="0">
                <a:solidFill>
                  <a:srgbClr val="0070C0"/>
                </a:solidFill>
              </a:rPr>
              <a:t>exclusive</a:t>
            </a:r>
            <a:r>
              <a:rPr lang="en-US" dirty="0"/>
              <a:t> access (M state) with write permissions for the memory address in </a:t>
            </a:r>
            <a:r>
              <a:rPr lang="en-US" i="1" dirty="0"/>
              <a:t>r2</a:t>
            </a:r>
            <a:endParaRPr lang="en-US" dirty="0"/>
          </a:p>
          <a:p>
            <a:pPr lvl="1"/>
            <a:r>
              <a:rPr lang="en-US" dirty="0"/>
              <a:t>Perform the </a:t>
            </a:r>
            <a:r>
              <a:rPr lang="en-US" dirty="0">
                <a:solidFill>
                  <a:srgbClr val="00B0F0"/>
                </a:solidFill>
              </a:rPr>
              <a:t>read-modify-write</a:t>
            </a:r>
            <a:r>
              <a:rPr lang="en-US" dirty="0"/>
              <a:t> operation</a:t>
            </a:r>
          </a:p>
          <a:p>
            <a:pPr lvl="1"/>
            <a:r>
              <a:rPr lang="en-US" dirty="0"/>
              <a:t>Do not </a:t>
            </a:r>
            <a:r>
              <a:rPr lang="en-US" dirty="0">
                <a:solidFill>
                  <a:srgbClr val="00B050"/>
                </a:solidFill>
              </a:rPr>
              <a:t>respond</a:t>
            </a:r>
            <a:r>
              <a:rPr lang="en-US" dirty="0"/>
              <a:t> to any other requests from the local cache, or other caches, or the directory when the operation is in </a:t>
            </a:r>
            <a:r>
              <a:rPr lang="en-US" dirty="0">
                <a:solidFill>
                  <a:srgbClr val="00B050"/>
                </a:solidFill>
              </a:rPr>
              <a:t>progress</a:t>
            </a:r>
          </a:p>
          <a:p>
            <a:pPr lvl="1"/>
            <a:r>
              <a:rPr lang="en-US" dirty="0"/>
              <a:t>Respond to the </a:t>
            </a:r>
            <a:r>
              <a:rPr lang="en-US" dirty="0">
                <a:solidFill>
                  <a:srgbClr val="7030A0"/>
                </a:solidFill>
              </a:rPr>
              <a:t>directory</a:t>
            </a:r>
            <a:r>
              <a:rPr lang="en-US" dirty="0"/>
              <a:t> or other caches only when the operation is over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9F53A-A243-41C0-ABFC-D4E08D2A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AEA29-5C04-4E1A-8A1B-7EF85F2B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20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00B8-28A4-46F4-A96C-43C8A1B2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D079-C347-4D1F-945C-2901AA8A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323360" cy="35102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to repeatedly try to </a:t>
            </a:r>
            <a:r>
              <a:rPr lang="en-US" dirty="0">
                <a:solidFill>
                  <a:srgbClr val="FF0000"/>
                </a:solidFill>
              </a:rPr>
              <a:t>acquire</a:t>
            </a:r>
            <a:r>
              <a:rPr lang="en-US" dirty="0"/>
              <a:t> the 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dirty="0">
                <a:solidFill>
                  <a:srgbClr val="720F11"/>
                </a:solidFill>
              </a:rPr>
              <a:t>spin lock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a lot of </a:t>
            </a:r>
            <a:r>
              <a:rPr lang="en-US" dirty="0">
                <a:solidFill>
                  <a:srgbClr val="FF0000"/>
                </a:solidFill>
              </a:rPr>
              <a:t>overheads</a:t>
            </a:r>
            <a:r>
              <a:rPr lang="en-US" dirty="0"/>
              <a:t>: </a:t>
            </a:r>
          </a:p>
          <a:p>
            <a:pPr marL="573088" lvl="1" indent="-342900"/>
            <a:r>
              <a:rPr lang="en-US" dirty="0"/>
              <a:t>Every time we </a:t>
            </a:r>
            <a:r>
              <a:rPr lang="en-US" dirty="0">
                <a:solidFill>
                  <a:srgbClr val="0070C0"/>
                </a:solidFill>
              </a:rPr>
              <a:t>access</a:t>
            </a:r>
            <a:r>
              <a:rPr lang="en-US" dirty="0"/>
              <a:t> the lock, it needs to be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read</a:t>
            </a:r>
            <a:r>
              <a:rPr lang="en-US" dirty="0"/>
              <a:t> in the </a:t>
            </a:r>
            <a:r>
              <a:rPr lang="en-US" i="1" dirty="0"/>
              <a:t>M </a:t>
            </a:r>
            <a:r>
              <a:rPr lang="en-US" dirty="0"/>
              <a:t>state. </a:t>
            </a:r>
          </a:p>
          <a:p>
            <a:pPr marL="573088" lvl="1" indent="-342900"/>
            <a:r>
              <a:rPr lang="en-US" dirty="0"/>
              <a:t>Too many </a:t>
            </a:r>
            <a:r>
              <a:rPr lang="en-US" dirty="0">
                <a:solidFill>
                  <a:srgbClr val="00B050"/>
                </a:solidFill>
              </a:rPr>
              <a:t>invalidation</a:t>
            </a:r>
            <a:r>
              <a:rPr lang="en-US" dirty="0"/>
              <a:t> messages</a:t>
            </a:r>
          </a:p>
          <a:p>
            <a:pPr marL="573088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and Exchange 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FE589-847D-4634-A731-AB8210D0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FD93D-B0CF-4242-A542-777E053E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89FE358-D16C-43A4-87CE-1B99B52B8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5108198" y="3674346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20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0F0795-65E9-49CB-A557-F137F8F36FE5}"/>
              </a:ext>
            </a:extLst>
          </p:cNvPr>
          <p:cNvSpPr/>
          <p:nvPr/>
        </p:nvSpPr>
        <p:spPr>
          <a:xfrm>
            <a:off x="7711198" y="1051738"/>
            <a:ext cx="2598448" cy="170733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65037-D9A9-4DBD-A29C-4EDCFDC3AC29}"/>
              </a:ext>
            </a:extLst>
          </p:cNvPr>
          <p:cNvSpPr/>
          <p:nvPr/>
        </p:nvSpPr>
        <p:spPr>
          <a:xfrm>
            <a:off x="1880617" y="974451"/>
            <a:ext cx="5577361" cy="51124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B1ECB-FA4D-47D2-971E-1759FAEA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and Exchange 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FE710-B83F-43A2-8E5F-8F2E20D7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53474-8CC4-4B0F-B4DE-C72CCD8A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DDA63-75FE-4169-AC15-605A51A790B1}"/>
              </a:ext>
            </a:extLst>
          </p:cNvPr>
          <p:cNvSpPr txBox="1"/>
          <p:nvPr/>
        </p:nvSpPr>
        <p:spPr>
          <a:xfrm>
            <a:off x="1996985" y="1097282"/>
            <a:ext cx="58186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</a:t>
            </a:r>
            <a:r>
              <a:rPr lang="en-US" sz="2000" dirty="0">
                <a:solidFill>
                  <a:srgbClr val="7030A0"/>
                </a:solidFill>
              </a:rPr>
              <a:t>lock</a:t>
            </a:r>
            <a:r>
              <a:rPr lang="en-US" sz="2000" dirty="0"/>
              <a:t>: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mov</a:t>
            </a:r>
            <a:r>
              <a:rPr lang="en-US" sz="2000" dirty="0"/>
              <a:t>  r1, 1</a:t>
            </a:r>
          </a:p>
          <a:p>
            <a:endParaRPr lang="en-US" sz="2000" dirty="0"/>
          </a:p>
          <a:p>
            <a:r>
              <a:rPr lang="en-US" sz="2000" dirty="0"/>
              <a:t>.</a:t>
            </a:r>
            <a:r>
              <a:rPr lang="en-US" sz="2000" dirty="0">
                <a:solidFill>
                  <a:srgbClr val="7030A0"/>
                </a:solidFill>
              </a:rPr>
              <a:t>test	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	/* test if the lock is free */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7030A0"/>
                </a:solidFill>
              </a:rPr>
              <a:t>ld</a:t>
            </a:r>
            <a:r>
              <a:rPr lang="en-US" sz="2000" dirty="0"/>
              <a:t> r2, 0[r0]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7030A0"/>
                </a:solidFill>
              </a:rPr>
              <a:t>cmp</a:t>
            </a:r>
            <a:r>
              <a:rPr lang="en-US" sz="2000" dirty="0"/>
              <a:t> r2, 0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7030A0"/>
                </a:solidFill>
              </a:rPr>
              <a:t>bne</a:t>
            </a:r>
            <a:r>
              <a:rPr lang="en-US" sz="2000" dirty="0"/>
              <a:t> .test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/* attempt an exchange only when the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		lock is free */</a:t>
            </a:r>
          </a:p>
          <a:p>
            <a:r>
              <a:rPr lang="en-US" sz="2000" dirty="0">
                <a:solidFill>
                  <a:srgbClr val="7030A0"/>
                </a:solidFill>
              </a:rPr>
              <a:t>	</a:t>
            </a:r>
            <a:r>
              <a:rPr lang="en-US" sz="2000" dirty="0" err="1">
                <a:solidFill>
                  <a:srgbClr val="7030A0"/>
                </a:solidFill>
              </a:rPr>
              <a:t>xchg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r1, 0[r0]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	</a:t>
            </a:r>
            <a:r>
              <a:rPr lang="en-US" sz="2000" dirty="0" err="1">
                <a:solidFill>
                  <a:srgbClr val="7030A0"/>
                </a:solidFill>
              </a:rPr>
              <a:t>cmp</a:t>
            </a:r>
            <a:r>
              <a:rPr lang="en-US" sz="2000" dirty="0">
                <a:solidFill>
                  <a:srgbClr val="7030A0"/>
                </a:solidFill>
              </a:rPr>
              <a:t>  </a:t>
            </a:r>
            <a:r>
              <a:rPr lang="en-US" sz="2000" dirty="0"/>
              <a:t>r1, 0</a:t>
            </a:r>
          </a:p>
          <a:p>
            <a:r>
              <a:rPr lang="en-US" sz="2000" dirty="0"/>
              <a:t>	</a:t>
            </a:r>
            <a:r>
              <a:rPr lang="en-US" sz="2000" dirty="0" err="1">
                <a:solidFill>
                  <a:srgbClr val="7030A0"/>
                </a:solidFill>
              </a:rPr>
              <a:t>bne</a:t>
            </a:r>
            <a:r>
              <a:rPr lang="en-US" sz="2000" dirty="0"/>
              <a:t>  .test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ret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BE6F6-C184-492A-ABD3-39FD1C95A57B}"/>
              </a:ext>
            </a:extLst>
          </p:cNvPr>
          <p:cNvSpPr txBox="1"/>
          <p:nvPr/>
        </p:nvSpPr>
        <p:spPr>
          <a:xfrm>
            <a:off x="7722940" y="1051738"/>
            <a:ext cx="298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</a:t>
            </a:r>
            <a:r>
              <a:rPr lang="en-US" sz="2000" dirty="0">
                <a:solidFill>
                  <a:srgbClr val="7030A0"/>
                </a:solidFill>
              </a:rPr>
              <a:t>unlock</a:t>
            </a:r>
            <a:r>
              <a:rPr lang="en-US" sz="2000" dirty="0"/>
              <a:t>: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mov</a:t>
            </a:r>
            <a:r>
              <a:rPr lang="en-US" sz="2000" dirty="0"/>
              <a:t>  r1, 0</a:t>
            </a:r>
          </a:p>
          <a:p>
            <a:r>
              <a:rPr lang="en-US" sz="2000" dirty="0">
                <a:solidFill>
                  <a:srgbClr val="625D9C"/>
                </a:solidFill>
              </a:rPr>
              <a:t>             </a:t>
            </a:r>
            <a:r>
              <a:rPr lang="en-US" sz="2000" dirty="0" err="1">
                <a:solidFill>
                  <a:srgbClr val="625D9C"/>
                </a:solidFill>
              </a:rPr>
              <a:t>xchg</a:t>
            </a:r>
            <a:r>
              <a:rPr lang="en-US" sz="2000" dirty="0">
                <a:solidFill>
                  <a:srgbClr val="625D9C"/>
                </a:solidFill>
              </a:rPr>
              <a:t> </a:t>
            </a:r>
            <a:r>
              <a:rPr lang="en-US" sz="2000" dirty="0"/>
              <a:t>r1, 0[r0]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ret</a:t>
            </a:r>
            <a:endParaRPr lang="en-US" sz="2000" dirty="0"/>
          </a:p>
          <a:p>
            <a:r>
              <a:rPr lang="en-US" sz="2000" dirty="0"/>
              <a:t>	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43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DD2F-0C4D-43EB-B7AB-D8E80EB4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ECEC87-05E9-481B-8728-DD16DD008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974911"/>
              </p:ext>
            </p:extLst>
          </p:nvPr>
        </p:nvGraphicFramePr>
        <p:xfrm>
          <a:off x="1667302" y="-2573"/>
          <a:ext cx="8857397" cy="650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590">
                  <a:extLst>
                    <a:ext uri="{9D8B030D-6E8A-4147-A177-3AD203B41FA5}">
                      <a16:colId xmlns:a16="http://schemas.microsoft.com/office/drawing/2014/main" val="2618688877"/>
                    </a:ext>
                  </a:extLst>
                </a:gridCol>
                <a:gridCol w="2151269">
                  <a:extLst>
                    <a:ext uri="{9D8B030D-6E8A-4147-A177-3AD203B41FA5}">
                      <a16:colId xmlns:a16="http://schemas.microsoft.com/office/drawing/2014/main" val="3063447468"/>
                    </a:ext>
                  </a:extLst>
                </a:gridCol>
                <a:gridCol w="4302538">
                  <a:extLst>
                    <a:ext uri="{9D8B030D-6E8A-4147-A177-3AD203B41FA5}">
                      <a16:colId xmlns:a16="http://schemas.microsoft.com/office/drawing/2014/main" val="2082683219"/>
                    </a:ext>
                  </a:extLst>
                </a:gridCol>
              </a:tblGrid>
              <a:tr h="410197">
                <a:tc>
                  <a:txBody>
                    <a:bodyPr/>
                    <a:lstStyle/>
                    <a:p>
                      <a:r>
                        <a:rPr lang="en-US" dirty="0"/>
                        <a:t>Atomic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447176"/>
                  </a:ext>
                </a:extLst>
              </a:tr>
              <a:tr h="1387075">
                <a:tc>
                  <a:txBody>
                    <a:bodyPr/>
                    <a:lstStyle/>
                    <a:p>
                      <a:r>
                        <a:rPr lang="en-US" dirty="0"/>
                        <a:t>Test and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tas</a:t>
                      </a:r>
                      <a:r>
                        <a:rPr lang="en-US" dirty="0"/>
                        <a:t> r1, 8[r0]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(8[r0] == 0) {</a:t>
                      </a:r>
                    </a:p>
                    <a:p>
                      <a:r>
                        <a:rPr lang="en-US" dirty="0"/>
                        <a:t>       8[r0] = 1;</a:t>
                      </a:r>
                    </a:p>
                    <a:p>
                      <a:r>
                        <a:rPr lang="en-US" dirty="0"/>
                        <a:t>       r1 = 1;</a:t>
                      </a:r>
                    </a:p>
                    <a:p>
                      <a:r>
                        <a:rPr lang="en-US" dirty="0"/>
                        <a:t>}</a:t>
                      </a:r>
                    </a:p>
                    <a:p>
                      <a:r>
                        <a:rPr lang="en-US" dirty="0"/>
                        <a:t>else r1 = 0;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47243"/>
                  </a:ext>
                </a:extLst>
              </a:tr>
              <a:tr h="606845">
                <a:tc>
                  <a:txBody>
                    <a:bodyPr/>
                    <a:lstStyle/>
                    <a:p>
                      <a:r>
                        <a:rPr lang="en-US" dirty="0"/>
                        <a:t>Fetch and Increment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fai</a:t>
                      </a:r>
                      <a:r>
                        <a:rPr lang="en-US" dirty="0"/>
                        <a:t> r1, 8[r0]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 = 8[r0];</a:t>
                      </a:r>
                    </a:p>
                    <a:p>
                      <a:r>
                        <a:rPr lang="en-US" dirty="0"/>
                        <a:t>8[r0] = r1 + 1;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82327"/>
                  </a:ext>
                </a:extLst>
              </a:tr>
              <a:tr h="606845">
                <a:tc>
                  <a:txBody>
                    <a:bodyPr/>
                    <a:lstStyle/>
                    <a:p>
                      <a:r>
                        <a:rPr lang="en-US" dirty="0"/>
                        <a:t>Fetch and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faa</a:t>
                      </a:r>
                      <a:r>
                        <a:rPr lang="en-US" dirty="0"/>
                        <a:t> r1, r2, 8[r0]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 = 8[r0];</a:t>
                      </a:r>
                    </a:p>
                    <a:p>
                      <a:r>
                        <a:rPr lang="en-US" dirty="0"/>
                        <a:t>8[r0] = r1 + r2;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0061"/>
                  </a:ext>
                </a:extLst>
              </a:tr>
              <a:tr h="1126998">
                <a:tc>
                  <a:txBody>
                    <a:bodyPr/>
                    <a:lstStyle/>
                    <a:p>
                      <a:r>
                        <a:rPr lang="en-US" dirty="0"/>
                        <a:t>Compare and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cas</a:t>
                      </a:r>
                      <a:r>
                        <a:rPr lang="en-US" dirty="0"/>
                        <a:t> r1, r2, r3, 8[r0]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(8[r0] == r3) {</a:t>
                      </a:r>
                    </a:p>
                    <a:p>
                      <a:r>
                        <a:rPr lang="en-US" dirty="0"/>
                        <a:t>        8[r0] = r2; </a:t>
                      </a:r>
                    </a:p>
                    <a:p>
                      <a:r>
                        <a:rPr lang="en-US" dirty="0"/>
                        <a:t>        r1 = 1;</a:t>
                      </a:r>
                    </a:p>
                    <a:p>
                      <a:r>
                        <a:rPr lang="en-US" dirty="0"/>
                        <a:t>} else r1 = 0;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68551"/>
                  </a:ext>
                </a:extLst>
              </a:tr>
              <a:tr h="2167304">
                <a:tc>
                  <a:txBody>
                    <a:bodyPr/>
                    <a:lstStyle/>
                    <a:p>
                      <a:r>
                        <a:rPr lang="en-US" dirty="0"/>
                        <a:t>Load linked (</a:t>
                      </a:r>
                      <a:r>
                        <a:rPr lang="en-US" dirty="0" err="1"/>
                        <a:t>ll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Store conditional (</a:t>
                      </a:r>
                      <a:r>
                        <a:rPr lang="en-US" dirty="0" err="1"/>
                        <a:t>sc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ll</a:t>
                      </a:r>
                      <a:r>
                        <a:rPr lang="en-US" dirty="0"/>
                        <a:t> r1, 8[r0]</a:t>
                      </a:r>
                    </a:p>
                    <a:p>
                      <a:r>
                        <a:rPr lang="en-US" dirty="0"/>
                        <a:t>....</a:t>
                      </a:r>
                    </a:p>
                    <a:p>
                      <a:r>
                        <a:rPr lang="en-US" dirty="0"/>
                        <a:t>mov r2, 1</a:t>
                      </a:r>
                    </a:p>
                    <a:p>
                      <a:r>
                        <a:rPr lang="en-US" dirty="0" err="1"/>
                        <a:t>sc</a:t>
                      </a:r>
                      <a:r>
                        <a:rPr lang="en-US" dirty="0"/>
                        <a:t> r3, r2, 8[r0]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 = 8[r0]  /* Use the </a:t>
                      </a:r>
                      <a:r>
                        <a:rPr lang="en-US" dirty="0" err="1"/>
                        <a:t>ll</a:t>
                      </a:r>
                      <a:r>
                        <a:rPr lang="en-US" dirty="0"/>
                        <a:t> instruction */</a:t>
                      </a:r>
                    </a:p>
                    <a:p>
                      <a:r>
                        <a:rPr lang="en-US" dirty="0"/>
                        <a:t>...</a:t>
                      </a:r>
                    </a:p>
                    <a:p>
                      <a:r>
                        <a:rPr lang="en-US" dirty="0"/>
                        <a:t>/* </a:t>
                      </a:r>
                      <a:r>
                        <a:rPr lang="en-US" dirty="0" err="1"/>
                        <a:t>sc</a:t>
                      </a:r>
                      <a:r>
                        <a:rPr lang="en-US" dirty="0"/>
                        <a:t> */</a:t>
                      </a:r>
                    </a:p>
                    <a:p>
                      <a:r>
                        <a:rPr lang="en-US" dirty="0"/>
                        <a:t>if (8[r0] is not written to since the last </a:t>
                      </a:r>
                      <a:r>
                        <a:rPr lang="en-US" dirty="0" err="1"/>
                        <a:t>ll</a:t>
                      </a:r>
                      <a:r>
                        <a:rPr lang="en-US" dirty="0"/>
                        <a:t>){</a:t>
                      </a:r>
                    </a:p>
                    <a:p>
                      <a:r>
                        <a:rPr lang="en-US" dirty="0"/>
                        <a:t>        8[r0] = r2;</a:t>
                      </a:r>
                    </a:p>
                    <a:p>
                      <a:r>
                        <a:rPr lang="en-US" dirty="0"/>
                        <a:t>        r3 = 1;</a:t>
                      </a:r>
                    </a:p>
                    <a:p>
                      <a:r>
                        <a:rPr lang="en-US" dirty="0"/>
                        <a:t>} else r3 = 0;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5903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D170F-9CA6-474F-8408-64304D75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61080-2B5C-4917-BE43-90661297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29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E454-6344-46C4-8093-919744EC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Lock-free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0D0AB-624C-4A0A-853A-79567D6E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458" y="1097282"/>
            <a:ext cx="8582668" cy="11627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us write the same code without </a:t>
            </a:r>
            <a:r>
              <a:rPr lang="en-US" sz="2400" dirty="0">
                <a:solidFill>
                  <a:srgbClr val="E21A23"/>
                </a:solidFill>
              </a:rPr>
              <a:t>locks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 thread goes to </a:t>
            </a:r>
            <a:r>
              <a:rPr lang="en-US" sz="2400" dirty="0">
                <a:solidFill>
                  <a:srgbClr val="0070C0"/>
                </a:solidFill>
              </a:rPr>
              <a:t>sleep</a:t>
            </a:r>
            <a:r>
              <a:rPr lang="en-US" sz="2400" dirty="0"/>
              <a:t> after acquiring the lock, all the threads </a:t>
            </a:r>
            <a:r>
              <a:rPr lang="en-US" sz="2400" dirty="0">
                <a:solidFill>
                  <a:schemeClr val="accent3"/>
                </a:solidFill>
              </a:rPr>
              <a:t>wait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F2759-E2E5-4B7C-A121-8E7BF240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CA028-C832-4325-8B06-5C7C2034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35AA68-44C3-45A3-8313-55876F41E8F7}"/>
              </a:ext>
            </a:extLst>
          </p:cNvPr>
          <p:cNvGrpSpPr/>
          <p:nvPr/>
        </p:nvGrpSpPr>
        <p:grpSpPr>
          <a:xfrm>
            <a:off x="3131028" y="2557977"/>
            <a:ext cx="5929944" cy="2786082"/>
            <a:chOff x="1499576" y="2144802"/>
            <a:chExt cx="5929944" cy="2786082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2B2FA580-AF30-4691-A293-341D6F9E422C}"/>
                </a:ext>
              </a:extLst>
            </p:cNvPr>
            <p:cNvSpPr/>
            <p:nvPr/>
          </p:nvSpPr>
          <p:spPr>
            <a:xfrm>
              <a:off x="1499576" y="2144802"/>
              <a:ext cx="5929944" cy="27860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1FB654-18F2-4C5B-AE7E-6F049A665BB0}"/>
                </a:ext>
              </a:extLst>
            </p:cNvPr>
            <p:cNvSpPr txBox="1"/>
            <p:nvPr/>
          </p:nvSpPr>
          <p:spPr>
            <a:xfrm>
              <a:off x="1714480" y="2428868"/>
              <a:ext cx="57150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</a:rPr>
                <a:t>while (1) {</a:t>
              </a:r>
            </a:p>
            <a:p>
              <a:r>
                <a:rPr lang="en-US" sz="2400" dirty="0"/>
                <a:t>	t1 =</a:t>
              </a:r>
              <a:r>
                <a:rPr lang="en-US" sz="2400" dirty="0">
                  <a:solidFill>
                    <a:srgbClr val="0070C0"/>
                  </a:solidFill>
                </a:rPr>
                <a:t> account.balance</a:t>
              </a:r>
              <a:r>
                <a:rPr lang="en-US" sz="2400" dirty="0"/>
                <a:t>;</a:t>
              </a:r>
            </a:p>
            <a:p>
              <a:r>
                <a:rPr lang="en-US" sz="2400" dirty="0"/>
                <a:t>	t2 = t1 + 100;</a:t>
              </a:r>
            </a:p>
            <a:p>
              <a:r>
                <a:rPr lang="en-US" sz="2400" dirty="0">
                  <a:solidFill>
                    <a:srgbClr val="0070C0"/>
                  </a:solidFill>
                </a:rPr>
                <a:t>	</a:t>
              </a:r>
              <a:r>
                <a:rPr lang="en-US" sz="2400" dirty="0"/>
                <a:t>if (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CAS</a:t>
              </a:r>
              <a:r>
                <a:rPr lang="en-US" sz="2400" dirty="0">
                  <a:solidFill>
                    <a:srgbClr val="0070C0"/>
                  </a:solidFill>
                </a:rPr>
                <a:t> (</a:t>
              </a:r>
              <a:r>
                <a:rPr lang="en-US" sz="2400" dirty="0" err="1">
                  <a:solidFill>
                    <a:srgbClr val="0070C0"/>
                  </a:solidFill>
                </a:rPr>
                <a:t>account.balance</a:t>
              </a:r>
              <a:r>
                <a:rPr lang="en-US" sz="2400" dirty="0"/>
                <a:t>, t1, t2))</a:t>
              </a:r>
            </a:p>
            <a:p>
              <a:r>
                <a:rPr lang="en-US" sz="2400" dirty="0"/>
                <a:t>		</a:t>
              </a:r>
              <a:r>
                <a:rPr lang="en-US" sz="2400" b="1" dirty="0"/>
                <a:t>break</a:t>
              </a:r>
              <a:r>
                <a:rPr lang="en-US" sz="2400" dirty="0"/>
                <a:t>;</a:t>
              </a:r>
            </a:p>
            <a:p>
              <a:r>
                <a:rPr lang="en-US" sz="2400" b="1" dirty="0">
                  <a:solidFill>
                    <a:srgbClr val="7030A0"/>
                  </a:solidFill>
                </a:rPr>
                <a:t>}</a:t>
              </a: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7876AA-F210-45B0-9DF6-45C596EF1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24" y="5649968"/>
            <a:ext cx="512269" cy="512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57ED1E-E12A-4002-9D30-23CE1536BE98}"/>
              </a:ext>
            </a:extLst>
          </p:cNvPr>
          <p:cNvSpPr txBox="1"/>
          <p:nvPr/>
        </p:nvSpPr>
        <p:spPr>
          <a:xfrm>
            <a:off x="2581510" y="5638944"/>
            <a:ext cx="789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possible for a thread to starve – never get the lock.</a:t>
            </a:r>
          </a:p>
        </p:txBody>
      </p:sp>
    </p:spTree>
    <p:extLst>
      <p:ext uri="{BB962C8B-B14F-4D97-AF65-F5344CB8AC3E}">
        <p14:creationId xmlns:p14="http://schemas.microsoft.com/office/powerpoint/2010/main" val="13193442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718" y="102916"/>
            <a:ext cx="7498080" cy="434423"/>
          </a:xfrm>
        </p:spPr>
        <p:txBody>
          <a:bodyPr/>
          <a:lstStyle/>
          <a:p>
            <a:r>
              <a:rPr lang="en-US" dirty="0"/>
              <a:t>How do we eliminate starvation?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642" y="1233315"/>
            <a:ext cx="7498080" cy="838192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Wait free algorithms</a:t>
            </a:r>
            <a:endParaRPr lang="en-IN" sz="28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36090" y="1929292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Basic Idea</a:t>
            </a:r>
            <a:endParaRPr lang="en-IN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8642" y="3339649"/>
            <a:ext cx="7498080" cy="2928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/>
              <a:t>A request, T, first finds another request, R, that is waiting for a long time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/>
              <a:t>T decides to </a:t>
            </a:r>
            <a:r>
              <a:rPr lang="en-US" sz="3200" dirty="0">
                <a:solidFill>
                  <a:srgbClr val="00B0F0"/>
                </a:solidFill>
              </a:rPr>
              <a:t>help</a:t>
            </a:r>
            <a:r>
              <a:rPr lang="en-US" sz="3200" dirty="0"/>
              <a:t> R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/>
              <a:t>This strategy ensures that no request is left behind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/>
              <a:t>Also known as an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altruistic algorithm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IN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2304" y="595309"/>
            <a:ext cx="1790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4D807-C885-42CA-BA85-86A58FF63AA9}"/>
              </a:ext>
            </a:extLst>
          </p:cNvPr>
          <p:cNvSpPr txBox="1"/>
          <p:nvPr/>
        </p:nvSpPr>
        <p:spPr>
          <a:xfrm>
            <a:off x="1578718" y="734891"/>
            <a:ext cx="208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E46C9-E308-4705-8ECA-78C39188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62690E-D1F9-4AD2-B219-93AA40C3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2ECC-5D97-47A3-9A0A-F7A6A597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vs 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3D62-1AB0-461C-9317-73B925DC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57" y="1866582"/>
            <a:ext cx="6622253" cy="18463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Easy to </a:t>
            </a:r>
            <a:r>
              <a:rPr lang="en-US" dirty="0">
                <a:solidFill>
                  <a:srgbClr val="00B050"/>
                </a:solidFill>
              </a:rPr>
              <a:t>program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Issues with </a:t>
            </a:r>
            <a:r>
              <a:rPr lang="en-US" dirty="0">
                <a:solidFill>
                  <a:schemeClr val="accent1"/>
                </a:solidFill>
              </a:rPr>
              <a:t>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code is </a:t>
            </a:r>
            <a:r>
              <a:rPr lang="en-US" dirty="0">
                <a:solidFill>
                  <a:srgbClr val="0070C0"/>
                </a:solidFill>
              </a:rPr>
              <a:t>portable</a:t>
            </a:r>
            <a:r>
              <a:rPr lang="en-US" dirty="0">
                <a:solidFill>
                  <a:schemeClr val="tx1"/>
                </a:solidFill>
              </a:rPr>
              <a:t> across machines.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A6C8A-A52F-4CFC-96FB-F64D5220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D0712-509A-42EC-BBFA-55C255E8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0F3D9-BC19-49B9-BABC-C3EFB586FDBC}"/>
              </a:ext>
            </a:extLst>
          </p:cNvPr>
          <p:cNvSpPr/>
          <p:nvPr/>
        </p:nvSpPr>
        <p:spPr>
          <a:xfrm>
            <a:off x="1656348" y="1097281"/>
            <a:ext cx="2658979" cy="57510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Shared memory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FE8C9-3D8F-481F-8CF4-EC6CAB2CD2FA}"/>
              </a:ext>
            </a:extLst>
          </p:cNvPr>
          <p:cNvSpPr/>
          <p:nvPr/>
        </p:nvSpPr>
        <p:spPr>
          <a:xfrm>
            <a:off x="1656348" y="3760437"/>
            <a:ext cx="2658979" cy="57510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Message passing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F4D5ED-6469-4C94-88D3-C46D1B5816AE}"/>
              </a:ext>
            </a:extLst>
          </p:cNvPr>
          <p:cNvSpPr txBox="1">
            <a:spLocks/>
          </p:cNvSpPr>
          <p:nvPr/>
        </p:nvSpPr>
        <p:spPr>
          <a:xfrm>
            <a:off x="2552757" y="4463167"/>
            <a:ext cx="6622253" cy="1846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Hard to </a:t>
            </a:r>
            <a:r>
              <a:rPr lang="en-US" dirty="0">
                <a:solidFill>
                  <a:srgbClr val="00B050"/>
                </a:solidFill>
              </a:rPr>
              <a:t>program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Scalable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code may not be </a:t>
            </a:r>
            <a:r>
              <a:rPr lang="en-US" dirty="0">
                <a:solidFill>
                  <a:srgbClr val="0070C0"/>
                </a:solidFill>
              </a:rPr>
              <a:t>portable</a:t>
            </a:r>
            <a:r>
              <a:rPr lang="en-US" dirty="0">
                <a:solidFill>
                  <a:schemeClr val="tx1"/>
                </a:solidFill>
              </a:rPr>
              <a:t> across machines.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834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9298-986A-4EEE-A8A2-CA2B79A6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Consensus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190F119-FC90-4B76-B5F1-CE09B79027E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4114471"/>
                  </p:ext>
                </p:extLst>
              </p:nvPr>
            </p:nvGraphicFramePr>
            <p:xfrm>
              <a:off x="3155292" y="3177657"/>
              <a:ext cx="6079124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7864">
                      <a:extLst>
                        <a:ext uri="{9D8B030D-6E8A-4147-A177-3AD203B41FA5}">
                          <a16:colId xmlns:a16="http://schemas.microsoft.com/office/drawing/2014/main" val="2155756798"/>
                        </a:ext>
                      </a:extLst>
                    </a:gridCol>
                    <a:gridCol w="2521260">
                      <a:extLst>
                        <a:ext uri="{9D8B030D-6E8A-4147-A177-3AD203B41FA5}">
                          <a16:colId xmlns:a16="http://schemas.microsoft.com/office/drawing/2014/main" val="3397118408"/>
                        </a:ext>
                      </a:extLst>
                    </a:gridCol>
                  </a:tblGrid>
                  <a:tr h="31778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 of 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Consensus 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9119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Atomic exchange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8044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Test and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172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Fetch and 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312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CAS (Compare and 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456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LL/SC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8358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190F119-FC90-4B76-B5F1-CE09B79027E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4114471"/>
                  </p:ext>
                </p:extLst>
              </p:nvPr>
            </p:nvGraphicFramePr>
            <p:xfrm>
              <a:off x="3155292" y="3177657"/>
              <a:ext cx="6079124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7864">
                      <a:extLst>
                        <a:ext uri="{9D8B030D-6E8A-4147-A177-3AD203B41FA5}">
                          <a16:colId xmlns:a16="http://schemas.microsoft.com/office/drawing/2014/main" val="2155756798"/>
                        </a:ext>
                      </a:extLst>
                    </a:gridCol>
                    <a:gridCol w="2521260">
                      <a:extLst>
                        <a:ext uri="{9D8B030D-6E8A-4147-A177-3AD203B41FA5}">
                          <a16:colId xmlns:a16="http://schemas.microsoft.com/office/drawing/2014/main" val="33971184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 of 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Consensus 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9119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Atomic exchange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80441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Test and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617287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Fetch and add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31237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CAS (Compare and 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1304" t="-401538" r="-966" b="-1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45625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LL/SC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1304" t="-501538" r="-966" b="-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83585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6C592-FE08-4241-911F-DD7CC669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32473-A974-4DEC-8F55-6BE9F33A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130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B7345E8-12E0-4376-8132-41B498B76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20" y="845825"/>
            <a:ext cx="702120" cy="702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4CCAE0-713E-4B0E-B122-2C9D42C258D4}"/>
              </a:ext>
            </a:extLst>
          </p:cNvPr>
          <p:cNvSpPr txBox="1"/>
          <p:nvPr/>
        </p:nvSpPr>
        <p:spPr>
          <a:xfrm>
            <a:off x="2728780" y="966054"/>
            <a:ext cx="650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all atomic operations equally powerful?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06A9D-16C3-422F-9163-A28F087CA270}"/>
              </a:ext>
            </a:extLst>
          </p:cNvPr>
          <p:cNvSpPr/>
          <p:nvPr/>
        </p:nvSpPr>
        <p:spPr>
          <a:xfrm>
            <a:off x="1589192" y="1805145"/>
            <a:ext cx="2279176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Consensus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F08C5-92BB-4EB5-B65C-F154B2AB2D6E}"/>
              </a:ext>
            </a:extLst>
          </p:cNvPr>
          <p:cNvSpPr txBox="1"/>
          <p:nvPr/>
        </p:nvSpPr>
        <p:spPr>
          <a:xfrm>
            <a:off x="4097172" y="1703950"/>
            <a:ext cx="6505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Consensus problem</a:t>
            </a:r>
            <a:r>
              <a:rPr lang="en-US" sz="2000" dirty="0"/>
              <a:t>: each thread proposes a value – one among the </a:t>
            </a:r>
            <a:r>
              <a:rPr lang="en-US" sz="2000" dirty="0">
                <a:solidFill>
                  <a:srgbClr val="00B050"/>
                </a:solidFill>
              </a:rPr>
              <a:t>proposed</a:t>
            </a:r>
            <a:r>
              <a:rPr lang="en-US" sz="2000" dirty="0"/>
              <a:t> values is chosen. The consensus number is the </a:t>
            </a:r>
            <a:r>
              <a:rPr lang="en-US" sz="2000" dirty="0">
                <a:solidFill>
                  <a:srgbClr val="FF0000"/>
                </a:solidFill>
              </a:rPr>
              <a:t>maximum</a:t>
            </a:r>
            <a:r>
              <a:rPr lang="en-US" sz="2000" dirty="0"/>
              <a:t> number of threads that can solve this problem using a wait-free algorithm.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3FEFE7-4D62-4A8F-9FCB-8B4441FE9FE4}"/>
              </a:ext>
            </a:extLst>
          </p:cNvPr>
          <p:cNvSpPr/>
          <p:nvPr/>
        </p:nvSpPr>
        <p:spPr>
          <a:xfrm>
            <a:off x="1988024" y="5759689"/>
            <a:ext cx="8679976" cy="50496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consensus problem forms the theoretical basis of most concurrent algorithms.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B1844F-31F9-4574-8B8E-37D0E04E9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12810"/>
            <a:ext cx="598727" cy="5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447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46" y="588577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84" y="3637257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131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52581" y="1261628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031620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Parallel Programming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2228141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Theoretical Foundations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22731" y="2939749"/>
            <a:ext cx="254268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Cache Coherence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26162" y="3688265"/>
            <a:ext cx="228940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Memory Models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22731" y="4434588"/>
            <a:ext cx="167706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Races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F64B20-9CD2-4953-966E-14CF1A24A1FF}"/>
              </a:ext>
            </a:extLst>
          </p:cNvPr>
          <p:cNvGrpSpPr/>
          <p:nvPr/>
        </p:nvGrpSpPr>
        <p:grpSpPr>
          <a:xfrm>
            <a:off x="3552579" y="4787188"/>
            <a:ext cx="5893724" cy="1023640"/>
            <a:chOff x="2040375" y="5071982"/>
            <a:chExt cx="3863858" cy="681295"/>
          </a:xfrm>
        </p:grpSpPr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F99D74A1-881C-4331-870F-27013936E943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071982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2" name="Round Same Side Corner Rectangle 51">
              <a:extLst>
                <a:ext uri="{FF2B5EF4-FFF2-40B4-BE49-F238E27FC236}">
                  <a16:creationId xmlns:a16="http://schemas.microsoft.com/office/drawing/2014/main" id="{2CECB272-9953-43A9-B82D-13E2662ACA0C}"/>
                </a:ext>
              </a:extLst>
            </p:cNvPr>
            <p:cNvSpPr/>
            <p:nvPr/>
          </p:nvSpPr>
          <p:spPr>
            <a:xfrm rot="16200000">
              <a:off x="2098569" y="524396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35F13A-A74F-4F47-BB37-FA1EDE2C2A7C}"/>
                </a:ext>
              </a:extLst>
            </p:cNvPr>
            <p:cNvSpPr txBox="1"/>
            <p:nvPr/>
          </p:nvSpPr>
          <p:spPr>
            <a:xfrm>
              <a:off x="2226435" y="5401888"/>
              <a:ext cx="265039" cy="25166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8F0C5-601D-432C-B161-87DB25121F97}"/>
                </a:ext>
              </a:extLst>
            </p:cNvPr>
            <p:cNvSpPr/>
            <p:nvPr/>
          </p:nvSpPr>
          <p:spPr>
            <a:xfrm>
              <a:off x="2640035" y="5302160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3B9C07-6492-4676-A078-2C7C0FC2BD9C}"/>
                </a:ext>
              </a:extLst>
            </p:cNvPr>
            <p:cNvSpPr txBox="1"/>
            <p:nvPr/>
          </p:nvSpPr>
          <p:spPr>
            <a:xfrm>
              <a:off x="2741989" y="5372852"/>
              <a:ext cx="121108" cy="15363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75F7BC7F-6A10-4D4A-BC04-07CA6DBC54A5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554349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B9467ED-CCA5-4FB8-A5FA-AA664782BFCD}"/>
              </a:ext>
            </a:extLst>
          </p:cNvPr>
          <p:cNvSpPr txBox="1"/>
          <p:nvPr/>
        </p:nvSpPr>
        <p:spPr>
          <a:xfrm>
            <a:off x="4622732" y="5290953"/>
            <a:ext cx="318709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38691836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A195-555D-4E82-923E-1074D2FB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4FB4-CF9D-4E07-8CB4-EE564DB2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780" y="1346936"/>
            <a:ext cx="7804746" cy="1312915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E21A23"/>
                </a:solidFill>
              </a:rPr>
              <a:t>memory model </a:t>
            </a:r>
            <a:r>
              <a:rPr lang="en-US" sz="2400" dirty="0"/>
              <a:t>is dependent on the </a:t>
            </a:r>
            <a:r>
              <a:rPr lang="en-US" sz="2400" dirty="0">
                <a:solidFill>
                  <a:srgbClr val="00B050"/>
                </a:solidFill>
              </a:rPr>
              <a:t>processor architecture</a:t>
            </a:r>
            <a:r>
              <a:rPr lang="en-US" sz="2400" dirty="0"/>
              <a:t>. If there are very aggressive optimizations,</a:t>
            </a:r>
            <a:br>
              <a:rPr lang="en-US" sz="2400" dirty="0"/>
            </a:br>
            <a:r>
              <a:rPr lang="en-US" sz="2400" dirty="0"/>
              <a:t>then the memory model has to be </a:t>
            </a:r>
            <a:r>
              <a:rPr lang="en-US" sz="2400" dirty="0">
                <a:solidFill>
                  <a:srgbClr val="0070C0"/>
                </a:solidFill>
              </a:rPr>
              <a:t>very weak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29482-B193-48A4-BC56-37EAF52F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AD52B-2F96-435F-9088-8608EA4D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132</a:t>
            </a:fld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E20E2C5-0F15-4687-B228-C7B58A93F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2" y="1405637"/>
            <a:ext cx="538615" cy="538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D6663-6122-4BFE-96D5-B79DED1CF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2" y="3234246"/>
            <a:ext cx="538615" cy="5386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4EAB80-D123-4B96-8C0B-521EC911DCD2}"/>
              </a:ext>
            </a:extLst>
          </p:cNvPr>
          <p:cNvSpPr txBox="1">
            <a:spLocks/>
          </p:cNvSpPr>
          <p:nvPr/>
        </p:nvSpPr>
        <p:spPr>
          <a:xfrm>
            <a:off x="2728780" y="3145608"/>
            <a:ext cx="7804746" cy="131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PLSC </a:t>
            </a:r>
            <a:r>
              <a:rPr lang="en-US" sz="2400" dirty="0">
                <a:solidFill>
                  <a:srgbClr val="E21A23"/>
                </a:solidFill>
              </a:rPr>
              <a:t>requires</a:t>
            </a:r>
            <a:r>
              <a:rPr lang="en-US" sz="2400" dirty="0"/>
              <a:t> the </a:t>
            </a:r>
            <a:r>
              <a:rPr lang="en-US" sz="2400" dirty="0" err="1"/>
              <a:t>ws</a:t>
            </a:r>
            <a:r>
              <a:rPr lang="en-US" sz="2400" dirty="0"/>
              <a:t> and </a:t>
            </a:r>
            <a:r>
              <a:rPr lang="en-US" sz="2400" dirty="0" err="1"/>
              <a:t>fr</a:t>
            </a:r>
            <a:r>
              <a:rPr lang="en-US" sz="2400" dirty="0"/>
              <a:t> orders to be global. </a:t>
            </a:r>
            <a:br>
              <a:rPr lang="en-US" sz="2400" dirty="0"/>
            </a:br>
            <a:r>
              <a:rPr lang="en-US" sz="2400" dirty="0"/>
              <a:t>All popular architectures </a:t>
            </a:r>
            <a:r>
              <a:rPr lang="en-US" sz="2400" dirty="0">
                <a:solidFill>
                  <a:srgbClr val="0070C0"/>
                </a:solidFill>
              </a:rPr>
              <a:t>follow</a:t>
            </a:r>
            <a:r>
              <a:rPr lang="en-US" sz="2400" dirty="0"/>
              <a:t> PLSC, and many </a:t>
            </a:r>
            <a:r>
              <a:rPr lang="en-US" sz="2400" dirty="0">
                <a:solidFill>
                  <a:srgbClr val="FF0000"/>
                </a:solidFill>
              </a:rPr>
              <a:t>disallow</a:t>
            </a:r>
            <a:r>
              <a:rPr lang="en-US" sz="2400" dirty="0"/>
              <a:t> thin air reads. </a:t>
            </a: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7D4869BF-148F-47F5-BF80-2BEF5BFF5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4821629"/>
            <a:ext cx="538615" cy="53861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ABC9AE-98B6-41F7-A0BD-0D776039AC3B}"/>
              </a:ext>
            </a:extLst>
          </p:cNvPr>
          <p:cNvSpPr txBox="1">
            <a:spLocks/>
          </p:cNvSpPr>
          <p:nvPr/>
        </p:nvSpPr>
        <p:spPr>
          <a:xfrm>
            <a:off x="2728780" y="4853773"/>
            <a:ext cx="7804746" cy="131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only orders that can be local are </a:t>
            </a:r>
            <a:r>
              <a:rPr lang="en-US" sz="2400" i="1" dirty="0"/>
              <a:t>rf </a:t>
            </a:r>
            <a:r>
              <a:rPr lang="en-US" sz="2400" dirty="0"/>
              <a:t>and</a:t>
            </a:r>
            <a:r>
              <a:rPr lang="en-US" sz="2400" i="1" dirty="0"/>
              <a:t> po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994942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2AFC-F796-417C-ABDE-7D345040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Write-to-Read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921C9-87E7-4212-AA73-6CE946D0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FA0E6-1E11-42E0-A53B-8F16B089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133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3B3FC85-B6B8-4B5F-9E70-1F669B8F6A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75822" y="1624614"/>
            <a:ext cx="7840356" cy="3116894"/>
            <a:chOff x="389" y="1383"/>
            <a:chExt cx="3992" cy="1587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F180592-859C-46DA-9367-233E113A4B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9" y="1383"/>
              <a:ext cx="3992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5A4222F-BFCA-4ABA-8172-53CE7A4B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1646"/>
              <a:ext cx="11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T1</a:t>
              </a:r>
              <a:endParaRPr lang="en-US" alt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A806B4C-A933-46C1-BA76-72AEAA458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" y="1656"/>
              <a:ext cx="11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T2</a:t>
              </a:r>
              <a:endParaRPr lang="en-US" alt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124E7E0-F765-43BD-A549-4FAC6EDBE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1861"/>
              <a:ext cx="42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(d) t2 = y</a:t>
              </a:r>
              <a:endParaRPr lang="en-US" alt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0250CCF-E5F5-46EF-9D6D-C81613477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1995"/>
              <a:ext cx="42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(e) t3 = x</a:t>
              </a:r>
              <a:endParaRPr lang="en-US" alt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4B82055E-5877-4C8B-85F4-0167B3E88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849"/>
              <a:ext cx="37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(a) x = 1</a:t>
              </a:r>
              <a:endParaRPr lang="en-US" alt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EC52E9F-E2BF-47ED-B561-E001D23F6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983"/>
              <a:ext cx="42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(b) t1 = x</a:t>
              </a:r>
              <a:endParaRPr lang="en-US" alt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62C4E4F9-A459-428A-8AB8-3B734507B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2119"/>
              <a:ext cx="3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(c) y = 1</a:t>
              </a:r>
              <a:endParaRPr lang="en-US" alt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06FFB16C-B33D-4CE9-A55A-D2884284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2254"/>
              <a:ext cx="2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 </a:t>
              </a:r>
              <a:endParaRPr lang="en-US" altLang="en-US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E9E782B5-55FA-49AC-8AC0-85DD88B34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1643"/>
              <a:ext cx="0" cy="54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E52E93B9-10DE-4F9A-A091-E826A53E5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1654"/>
              <a:ext cx="423" cy="223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FF334BAD-30E5-4EFA-8DD5-3850A187E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93"/>
              <a:ext cx="21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300AAD1B-7A4A-41FA-B69D-9B9F5C571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2344"/>
              <a:ext cx="424" cy="223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8A16273B-A498-4518-9469-33A0A314A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383"/>
              <a:ext cx="1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Rx1</a:t>
              </a:r>
              <a:endParaRPr lang="en-US" altLang="en-US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0E08758B-12A4-4EDA-BF67-0B7A5D4FF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1629"/>
              <a:ext cx="423" cy="223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540C982B-F220-459C-AC9D-C0DE632D6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388"/>
              <a:ext cx="85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Execution witness</a:t>
              </a:r>
              <a:endParaRPr lang="en-US" alt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EDE13BA1-3122-4752-AB44-4B3FCB7DA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1877"/>
              <a:ext cx="0" cy="45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FF11AA9-4834-48F1-96D8-5570237AD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235"/>
              <a:ext cx="55" cy="97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310A8603-E8C0-45B3-9061-7D3CDD82E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2574"/>
              <a:ext cx="303" cy="21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0022306-C754-498B-A204-259680A40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713"/>
              <a:ext cx="95" cy="79"/>
            </a:xfrm>
            <a:custGeom>
              <a:avLst/>
              <a:gdLst>
                <a:gd name="T0" fmla="*/ 80 w 197"/>
                <a:gd name="T1" fmla="*/ 80 h 164"/>
                <a:gd name="T2" fmla="*/ 0 w 197"/>
                <a:gd name="T3" fmla="*/ 93 h 164"/>
                <a:gd name="T4" fmla="*/ 197 w 197"/>
                <a:gd name="T5" fmla="*/ 164 h 164"/>
                <a:gd name="T6" fmla="*/ 67 w 197"/>
                <a:gd name="T7" fmla="*/ 0 h 164"/>
                <a:gd name="T8" fmla="*/ 80 w 197"/>
                <a:gd name="T9" fmla="*/ 8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64">
                  <a:moveTo>
                    <a:pt x="80" y="80"/>
                  </a:moveTo>
                  <a:lnTo>
                    <a:pt x="0" y="93"/>
                  </a:lnTo>
                  <a:lnTo>
                    <a:pt x="197" y="164"/>
                  </a:lnTo>
                  <a:lnTo>
                    <a:pt x="67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9E947161-D11D-43CE-835D-5CE1079EF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017"/>
              <a:ext cx="10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rfi</a:t>
              </a:r>
              <a:endParaRPr lang="en-US" alt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D44255B8-F991-4DC2-814F-14B615AF4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653"/>
              <a:ext cx="12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3D0BE417-2398-45ED-A7D7-85F47CFFA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671"/>
              <a:ext cx="1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/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0E07EF9F-1C87-44BC-865D-503CB8647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" y="2335"/>
              <a:ext cx="423" cy="223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ECE33304-325C-46A4-878C-79D488BB3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2389"/>
              <a:ext cx="17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Ry1</a:t>
              </a:r>
              <a:endParaRPr lang="en-US" alt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7D8FA368-5B07-44BD-847D-ACFDC5F0A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3" y="1875"/>
              <a:ext cx="0" cy="45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307DA39-DD3E-4CC8-981D-7968B521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1875"/>
              <a:ext cx="55" cy="96"/>
            </a:xfrm>
            <a:custGeom>
              <a:avLst/>
              <a:gdLst>
                <a:gd name="T0" fmla="*/ 58 w 115"/>
                <a:gd name="T1" fmla="*/ 144 h 202"/>
                <a:gd name="T2" fmla="*/ 115 w 115"/>
                <a:gd name="T3" fmla="*/ 202 h 202"/>
                <a:gd name="T4" fmla="*/ 58 w 115"/>
                <a:gd name="T5" fmla="*/ 0 h 202"/>
                <a:gd name="T6" fmla="*/ 0 w 115"/>
                <a:gd name="T7" fmla="*/ 202 h 202"/>
                <a:gd name="T8" fmla="*/ 58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144"/>
                  </a:moveTo>
                  <a:lnTo>
                    <a:pt x="115" y="202"/>
                  </a:lnTo>
                  <a:lnTo>
                    <a:pt x="58" y="0"/>
                  </a:lnTo>
                  <a:lnTo>
                    <a:pt x="0" y="202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C927ECAD-717F-4684-9550-40EE083F3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1982"/>
              <a:ext cx="12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37EE3C47-8D00-4AE6-AA31-A2FC6D95C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1713"/>
              <a:ext cx="12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A4960FEB-71E4-4D79-9E03-3B6FBC60B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2372"/>
              <a:ext cx="13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DFE76042-A00D-41A2-803A-43A5B0E8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1675"/>
              <a:ext cx="13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(e)</a:t>
              </a:r>
              <a:endParaRPr lang="en-US" altLang="en-US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E59D62B4-B836-4D2C-80FF-176A061EB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362"/>
              <a:ext cx="13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C325060-4949-4B48-A86C-01691B7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481"/>
              <a:ext cx="1271" cy="181"/>
            </a:xfrm>
            <a:custGeom>
              <a:avLst/>
              <a:gdLst>
                <a:gd name="T0" fmla="*/ 100 w 2648"/>
                <a:gd name="T1" fmla="*/ 0 h 376"/>
                <a:gd name="T2" fmla="*/ 2548 w 2648"/>
                <a:gd name="T3" fmla="*/ 0 h 376"/>
                <a:gd name="T4" fmla="*/ 2648 w 2648"/>
                <a:gd name="T5" fmla="*/ 100 h 376"/>
                <a:gd name="T6" fmla="*/ 2648 w 2648"/>
                <a:gd name="T7" fmla="*/ 276 h 376"/>
                <a:gd name="T8" fmla="*/ 2548 w 2648"/>
                <a:gd name="T9" fmla="*/ 376 h 376"/>
                <a:gd name="T10" fmla="*/ 100 w 2648"/>
                <a:gd name="T11" fmla="*/ 376 h 376"/>
                <a:gd name="T12" fmla="*/ 0 w 2648"/>
                <a:gd name="T13" fmla="*/ 276 h 376"/>
                <a:gd name="T14" fmla="*/ 0 w 2648"/>
                <a:gd name="T15" fmla="*/ 100 h 376"/>
                <a:gd name="T16" fmla="*/ 100 w 2648"/>
                <a:gd name="T1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8" h="376">
                  <a:moveTo>
                    <a:pt x="100" y="0"/>
                  </a:moveTo>
                  <a:lnTo>
                    <a:pt x="2548" y="0"/>
                  </a:lnTo>
                  <a:cubicBezTo>
                    <a:pt x="2604" y="0"/>
                    <a:pt x="2648" y="45"/>
                    <a:pt x="2648" y="100"/>
                  </a:cubicBezTo>
                  <a:lnTo>
                    <a:pt x="2648" y="276"/>
                  </a:lnTo>
                  <a:cubicBezTo>
                    <a:pt x="2648" y="331"/>
                    <a:pt x="2604" y="376"/>
                    <a:pt x="2548" y="376"/>
                  </a:cubicBezTo>
                  <a:lnTo>
                    <a:pt x="100" y="376"/>
                  </a:lnTo>
                  <a:cubicBezTo>
                    <a:pt x="44" y="376"/>
                    <a:pt x="0" y="331"/>
                    <a:pt x="0" y="276"/>
                  </a:cubicBezTo>
                  <a:lnTo>
                    <a:pt x="0" y="100"/>
                  </a:lnTo>
                  <a:cubicBezTo>
                    <a:pt x="0" y="45"/>
                    <a:pt x="44" y="0"/>
                    <a:pt x="100" y="0"/>
                  </a:cubicBezTo>
                  <a:close/>
                </a:path>
              </a:pathLst>
            </a:custGeom>
            <a:solidFill>
              <a:srgbClr val="FFE6D5"/>
            </a:solidFill>
            <a:ln w="174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FA0FC98D-FD32-4D74-B985-B1EEB4D48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2493"/>
              <a:ext cx="98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t1= 1, t2 = 1, t3 = 0 ?</a:t>
              </a:r>
              <a:endParaRPr lang="en-US" altLang="en-US" dirty="0"/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D1891ADB-19A6-432D-B24E-B43093DB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2726"/>
              <a:ext cx="424" cy="224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254AA93D-FFB7-4ACE-AC44-5435299D3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2774"/>
              <a:ext cx="21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Wy1</a:t>
              </a:r>
              <a:endParaRPr lang="en-US" alt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1D2BD16B-C8B5-4EA7-8ADE-324728B9B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2820"/>
              <a:ext cx="12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622291EB-009B-4C3D-A62F-842948102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4" y="2553"/>
              <a:ext cx="370" cy="279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6DE8A15F-8FF6-423C-8332-E0A1AE5E9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553"/>
              <a:ext cx="94" cy="80"/>
            </a:xfrm>
            <a:custGeom>
              <a:avLst/>
              <a:gdLst>
                <a:gd name="T0" fmla="*/ 81 w 196"/>
                <a:gd name="T1" fmla="*/ 87 h 167"/>
                <a:gd name="T2" fmla="*/ 70 w 196"/>
                <a:gd name="T3" fmla="*/ 167 h 167"/>
                <a:gd name="T4" fmla="*/ 196 w 196"/>
                <a:gd name="T5" fmla="*/ 0 h 167"/>
                <a:gd name="T6" fmla="*/ 0 w 196"/>
                <a:gd name="T7" fmla="*/ 75 h 167"/>
                <a:gd name="T8" fmla="*/ 81 w 196"/>
                <a:gd name="T9" fmla="*/ 8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67">
                  <a:moveTo>
                    <a:pt x="81" y="87"/>
                  </a:moveTo>
                  <a:lnTo>
                    <a:pt x="70" y="167"/>
                  </a:lnTo>
                  <a:lnTo>
                    <a:pt x="196" y="0"/>
                  </a:lnTo>
                  <a:lnTo>
                    <a:pt x="0" y="75"/>
                  </a:lnTo>
                  <a:lnTo>
                    <a:pt x="81" y="8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3A5BE346-FDAC-401A-9B73-7392E079E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2668"/>
              <a:ext cx="13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rfe</a:t>
              </a:r>
              <a:endParaRPr lang="en-US" altLang="en-US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CF53FE19-52F9-466B-8DE2-FE519EE390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" y="1747"/>
              <a:ext cx="67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064C06DA-2746-4B33-B2DC-5D5B7E398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719"/>
              <a:ext cx="96" cy="56"/>
            </a:xfrm>
            <a:custGeom>
              <a:avLst/>
              <a:gdLst>
                <a:gd name="T0" fmla="*/ 144 w 201"/>
                <a:gd name="T1" fmla="*/ 58 h 115"/>
                <a:gd name="T2" fmla="*/ 201 w 201"/>
                <a:gd name="T3" fmla="*/ 0 h 115"/>
                <a:gd name="T4" fmla="*/ 0 w 201"/>
                <a:gd name="T5" fmla="*/ 58 h 115"/>
                <a:gd name="T6" fmla="*/ 201 w 201"/>
                <a:gd name="T7" fmla="*/ 115 h 115"/>
                <a:gd name="T8" fmla="*/ 144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4" y="58"/>
                  </a:moveTo>
                  <a:lnTo>
                    <a:pt x="201" y="0"/>
                  </a:lnTo>
                  <a:lnTo>
                    <a:pt x="0" y="58"/>
                  </a:lnTo>
                  <a:lnTo>
                    <a:pt x="201" y="115"/>
                  </a:lnTo>
                  <a:lnTo>
                    <a:pt x="144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180092F0-B26A-40CC-88F3-6DFB5914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1596"/>
              <a:ext cx="7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fr</a:t>
              </a:r>
              <a:endParaRPr lang="en-US" alt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32FFD568-2DBD-4E6D-AE82-B4C160D39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" y="1805"/>
              <a:ext cx="1601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4C5AC967-BBE1-4E3D-8248-A98F27165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532"/>
              <a:ext cx="1267" cy="0"/>
            </a:xfrm>
            <a:prstGeom prst="line">
              <a:avLst/>
            </a:prstGeom>
            <a:noFill/>
            <a:ln w="11113" cap="flat">
              <a:solidFill>
                <a:srgbClr val="02020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74C0761-758B-4C62-ADB7-734EDF6DF49E}"/>
              </a:ext>
            </a:extLst>
          </p:cNvPr>
          <p:cNvSpPr/>
          <p:nvPr/>
        </p:nvSpPr>
        <p:spPr>
          <a:xfrm>
            <a:off x="2021151" y="1001481"/>
            <a:ext cx="2059619" cy="4758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/>
              <a:t>rfi</a:t>
            </a:r>
            <a:endParaRPr lang="en-US" i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A1E88-2BC1-4A39-BA8A-8C280F1AFD8F}"/>
              </a:ext>
            </a:extLst>
          </p:cNvPr>
          <p:cNvSpPr/>
          <p:nvPr/>
        </p:nvSpPr>
        <p:spPr>
          <a:xfrm>
            <a:off x="7391787" y="519124"/>
            <a:ext cx="3051794" cy="81018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LSQ forwarding and write buffers</a:t>
            </a:r>
          </a:p>
        </p:txBody>
      </p:sp>
      <p:pic>
        <p:nvPicPr>
          <p:cNvPr id="56" name="Picture 55" descr="Shape&#10;&#10;Description automatically generated">
            <a:extLst>
              <a:ext uri="{FF2B5EF4-FFF2-40B4-BE49-F238E27FC236}">
                <a16:creationId xmlns:a16="http://schemas.microsoft.com/office/drawing/2014/main" id="{AE71E559-D242-486A-A83F-DD4E94A0C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82" y="274249"/>
            <a:ext cx="1192041" cy="1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3209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C0A0-CAB5-4550-8F82-A5F3D295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Non-atomic Writes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30D4E-188F-4CE3-8CBD-1B38FBA1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37131-9EEF-4B8E-8E18-6227F944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134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A5D82DF-E777-4426-8C43-B45F48280F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93033" y="1720986"/>
            <a:ext cx="6858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04AB247-4F3A-4A6B-8F02-50BB2DF00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621" y="204642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T1</a:t>
            </a:r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1DD6B99-0CED-435A-B24E-43B2B049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421" y="204325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T2</a:t>
            </a:r>
            <a:endParaRPr lang="en-US" alt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72ADB64-3A65-47E7-84C7-FAB53730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622" y="2327412"/>
            <a:ext cx="830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(b) t1 = x</a:t>
            </a:r>
            <a:endParaRPr lang="en-US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65A0714-06B1-4F2A-8684-0AC82721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949" y="2630256"/>
            <a:ext cx="73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(c) y = 1</a:t>
            </a:r>
            <a:endParaRPr lang="en-US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23B5C57-F2DC-4669-9A57-2F2E202D1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846" y="2336937"/>
            <a:ext cx="74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(a) x = 1</a:t>
            </a:r>
            <a:endParaRPr lang="en-US" alt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CBB6EC8-A31F-4D58-9649-ECE59302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846" y="2724287"/>
            <a:ext cx="5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 </a:t>
            </a:r>
            <a:endParaRPr lang="en-US" alt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C58588BE-DA66-43EB-805B-E6A37E30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0171" y="2041662"/>
            <a:ext cx="0" cy="773113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4E9CD096-0174-443A-BA8E-1E443F7C3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072" y="2109924"/>
            <a:ext cx="608013" cy="319088"/>
          </a:xfrm>
          <a:prstGeom prst="ellipse">
            <a:avLst/>
          </a:prstGeom>
          <a:solidFill>
            <a:srgbClr val="FFF6D5"/>
          </a:solidFill>
          <a:ln w="20638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2CA7BE9-AC0C-49EF-9D9D-3E2716BF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971" y="2131356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Wx1</a:t>
            </a:r>
            <a:endParaRPr lang="en-US" altLang="en-US" dirty="0"/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BFE8B223-61D0-44A6-BC24-B983FDB4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297" y="3098937"/>
            <a:ext cx="606425" cy="319088"/>
          </a:xfrm>
          <a:prstGeom prst="ellipse">
            <a:avLst/>
          </a:prstGeom>
          <a:solidFill>
            <a:srgbClr val="FFF6D5"/>
          </a:solidFill>
          <a:ln w="20638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F98785B-FD2B-48C5-90C5-88B81844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442" y="3101882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Rx1</a:t>
            </a:r>
            <a:endParaRPr lang="en-US" altLang="en-US" dirty="0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8C2D8AE9-9500-4525-8349-D9A872A2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9" y="2073411"/>
            <a:ext cx="608013" cy="319088"/>
          </a:xfrm>
          <a:prstGeom prst="ellipse">
            <a:avLst/>
          </a:prstGeom>
          <a:solidFill>
            <a:srgbClr val="FFF6D5"/>
          </a:solidFill>
          <a:ln w="20638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D5832DF-10FD-4A7B-9813-EA88D183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49" y="1663838"/>
            <a:ext cx="167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Execution witness</a:t>
            </a:r>
            <a:endParaRPr lang="en-US" altLang="en-US" dirty="0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26D35774-6DA1-4BBA-80D4-4E243455A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4571" y="2429012"/>
            <a:ext cx="0" cy="652463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D112F13A-3783-4AC4-907B-66DCD464C4A1}"/>
              </a:ext>
            </a:extLst>
          </p:cNvPr>
          <p:cNvSpPr>
            <a:spLocks/>
          </p:cNvSpPr>
          <p:nvPr/>
        </p:nvSpPr>
        <p:spPr bwMode="auto">
          <a:xfrm>
            <a:off x="7134883" y="2941774"/>
            <a:ext cx="77788" cy="139700"/>
          </a:xfrm>
          <a:custGeom>
            <a:avLst/>
            <a:gdLst>
              <a:gd name="T0" fmla="*/ 58 w 115"/>
              <a:gd name="T1" fmla="*/ 58 h 202"/>
              <a:gd name="T2" fmla="*/ 0 w 115"/>
              <a:gd name="T3" fmla="*/ 0 h 202"/>
              <a:gd name="T4" fmla="*/ 58 w 115"/>
              <a:gd name="T5" fmla="*/ 202 h 202"/>
              <a:gd name="T6" fmla="*/ 115 w 115"/>
              <a:gd name="T7" fmla="*/ 0 h 202"/>
              <a:gd name="T8" fmla="*/ 58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8" y="58"/>
                </a:moveTo>
                <a:lnTo>
                  <a:pt x="0" y="0"/>
                </a:lnTo>
                <a:lnTo>
                  <a:pt x="58" y="202"/>
                </a:lnTo>
                <a:lnTo>
                  <a:pt x="115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3D2BA40E-D516-435C-BFDE-AC676BAEA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5046" y="3429137"/>
            <a:ext cx="477838" cy="311150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75B9D03E-43E6-467B-B4B6-09EDC975FC46}"/>
              </a:ext>
            </a:extLst>
          </p:cNvPr>
          <p:cNvSpPr>
            <a:spLocks/>
          </p:cNvSpPr>
          <p:nvPr/>
        </p:nvSpPr>
        <p:spPr bwMode="auto">
          <a:xfrm>
            <a:off x="7506359" y="3632337"/>
            <a:ext cx="136525" cy="107950"/>
          </a:xfrm>
          <a:custGeom>
            <a:avLst/>
            <a:gdLst>
              <a:gd name="T0" fmla="*/ 79 w 200"/>
              <a:gd name="T1" fmla="*/ 79 h 158"/>
              <a:gd name="T2" fmla="*/ 0 w 200"/>
              <a:gd name="T3" fmla="*/ 96 h 158"/>
              <a:gd name="T4" fmla="*/ 200 w 200"/>
              <a:gd name="T5" fmla="*/ 158 h 158"/>
              <a:gd name="T6" fmla="*/ 63 w 200"/>
              <a:gd name="T7" fmla="*/ 0 h 158"/>
              <a:gd name="T8" fmla="*/ 79 w 200"/>
              <a:gd name="T9" fmla="*/ 7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158">
                <a:moveTo>
                  <a:pt x="79" y="79"/>
                </a:moveTo>
                <a:lnTo>
                  <a:pt x="0" y="96"/>
                </a:lnTo>
                <a:lnTo>
                  <a:pt x="200" y="158"/>
                </a:lnTo>
                <a:lnTo>
                  <a:pt x="63" y="0"/>
                </a:lnTo>
                <a:lnTo>
                  <a:pt x="79" y="7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E0E3DC98-CE74-472F-8280-27E19049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96" y="2630625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rfe</a:t>
            </a:r>
            <a:endParaRPr lang="en-US" alt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2EA724D-78D7-4039-879C-7789C8FC6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108" y="3541850"/>
            <a:ext cx="242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po</a:t>
            </a:r>
            <a:endParaRPr lang="en-US" alt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ACB08FFC-A235-4DE8-9C45-D8D714CD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548" y="2072619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Rx0</a:t>
            </a:r>
            <a:endParaRPr lang="en-US" altLang="en-US" dirty="0"/>
          </a:p>
        </p:txBody>
      </p:sp>
      <p:sp>
        <p:nvSpPr>
          <p:cNvPr id="30" name="Oval 25">
            <a:extLst>
              <a:ext uri="{FF2B5EF4-FFF2-40B4-BE49-F238E27FC236}">
                <a16:creationId xmlns:a16="http://schemas.microsoft.com/office/drawing/2014/main" id="{CB89961E-1F49-4AF5-8DCE-380BE1516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097" y="3086237"/>
            <a:ext cx="606425" cy="319088"/>
          </a:xfrm>
          <a:prstGeom prst="ellipse">
            <a:avLst/>
          </a:prstGeom>
          <a:solidFill>
            <a:srgbClr val="FFF6D5"/>
          </a:solidFill>
          <a:ln w="20638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4F1833B7-1C11-4AB4-9204-D13E64C9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753" y="3094174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Ry1</a:t>
            </a:r>
            <a:endParaRPr lang="en-US" altLang="en-US" dirty="0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E15B3ECB-7196-474D-999E-50890E8DF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6358" y="2425837"/>
            <a:ext cx="0" cy="650875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1B7988E6-7F20-4E16-BF9F-363E2859E222}"/>
              </a:ext>
            </a:extLst>
          </p:cNvPr>
          <p:cNvSpPr>
            <a:spLocks/>
          </p:cNvSpPr>
          <p:nvPr/>
        </p:nvSpPr>
        <p:spPr bwMode="auto">
          <a:xfrm>
            <a:off x="8736672" y="2425837"/>
            <a:ext cx="80963" cy="138113"/>
          </a:xfrm>
          <a:custGeom>
            <a:avLst/>
            <a:gdLst>
              <a:gd name="T0" fmla="*/ 58 w 116"/>
              <a:gd name="T1" fmla="*/ 144 h 202"/>
              <a:gd name="T2" fmla="*/ 116 w 116"/>
              <a:gd name="T3" fmla="*/ 202 h 202"/>
              <a:gd name="T4" fmla="*/ 58 w 116"/>
              <a:gd name="T5" fmla="*/ 0 h 202"/>
              <a:gd name="T6" fmla="*/ 0 w 116"/>
              <a:gd name="T7" fmla="*/ 202 h 202"/>
              <a:gd name="T8" fmla="*/ 58 w 116"/>
              <a:gd name="T9" fmla="*/ 14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02">
                <a:moveTo>
                  <a:pt x="58" y="144"/>
                </a:moveTo>
                <a:lnTo>
                  <a:pt x="116" y="202"/>
                </a:lnTo>
                <a:lnTo>
                  <a:pt x="58" y="0"/>
                </a:lnTo>
                <a:lnTo>
                  <a:pt x="0" y="202"/>
                </a:lnTo>
                <a:lnTo>
                  <a:pt x="58" y="144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6BFA9D27-7990-4D67-8873-B783D0A1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808" y="2581412"/>
            <a:ext cx="242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po</a:t>
            </a:r>
            <a:endParaRPr lang="en-US" alt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4D1B3856-9501-430E-A5B3-213ABF1A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971" y="2108598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(a)</a:t>
            </a:r>
            <a:endParaRPr lang="en-US" altLang="en-US" dirty="0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425042C4-965C-4CBD-9D27-48A04F98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147" y="3129101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(b)</a:t>
            </a:r>
            <a:endParaRPr lang="en-US" altLang="en-US" dirty="0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66C9A150-CB97-4D50-BF0D-5217005D2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072" y="2140087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(e)</a:t>
            </a:r>
            <a:endParaRPr lang="en-US" alt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B976F6E6-049C-40D7-B988-A387C521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434" y="312592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(d)</a:t>
            </a:r>
            <a:endParaRPr lang="en-US" altLang="en-US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10891BAD-95C4-42DB-9C81-2F28BE5B1632}"/>
              </a:ext>
            </a:extLst>
          </p:cNvPr>
          <p:cNvSpPr>
            <a:spLocks/>
          </p:cNvSpPr>
          <p:nvPr/>
        </p:nvSpPr>
        <p:spPr bwMode="auto">
          <a:xfrm>
            <a:off x="3639208" y="3295787"/>
            <a:ext cx="2089147" cy="350836"/>
          </a:xfrm>
          <a:custGeom>
            <a:avLst/>
            <a:gdLst>
              <a:gd name="T0" fmla="*/ 100 w 2649"/>
              <a:gd name="T1" fmla="*/ 0 h 376"/>
              <a:gd name="T2" fmla="*/ 2549 w 2649"/>
              <a:gd name="T3" fmla="*/ 0 h 376"/>
              <a:gd name="T4" fmla="*/ 2649 w 2649"/>
              <a:gd name="T5" fmla="*/ 100 h 376"/>
              <a:gd name="T6" fmla="*/ 2649 w 2649"/>
              <a:gd name="T7" fmla="*/ 276 h 376"/>
              <a:gd name="T8" fmla="*/ 2549 w 2649"/>
              <a:gd name="T9" fmla="*/ 376 h 376"/>
              <a:gd name="T10" fmla="*/ 100 w 2649"/>
              <a:gd name="T11" fmla="*/ 376 h 376"/>
              <a:gd name="T12" fmla="*/ 0 w 2649"/>
              <a:gd name="T13" fmla="*/ 276 h 376"/>
              <a:gd name="T14" fmla="*/ 0 w 2649"/>
              <a:gd name="T15" fmla="*/ 100 h 376"/>
              <a:gd name="T16" fmla="*/ 100 w 2649"/>
              <a:gd name="T17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49" h="376">
                <a:moveTo>
                  <a:pt x="100" y="0"/>
                </a:moveTo>
                <a:lnTo>
                  <a:pt x="2549" y="0"/>
                </a:lnTo>
                <a:cubicBezTo>
                  <a:pt x="2604" y="0"/>
                  <a:pt x="2649" y="45"/>
                  <a:pt x="2649" y="100"/>
                </a:cubicBezTo>
                <a:lnTo>
                  <a:pt x="2649" y="276"/>
                </a:lnTo>
                <a:cubicBezTo>
                  <a:pt x="2649" y="331"/>
                  <a:pt x="2604" y="376"/>
                  <a:pt x="2549" y="376"/>
                </a:cubicBezTo>
                <a:lnTo>
                  <a:pt x="100" y="376"/>
                </a:lnTo>
                <a:cubicBezTo>
                  <a:pt x="45" y="376"/>
                  <a:pt x="0" y="331"/>
                  <a:pt x="0" y="276"/>
                </a:cubicBezTo>
                <a:lnTo>
                  <a:pt x="0" y="100"/>
                </a:lnTo>
                <a:cubicBezTo>
                  <a:pt x="0" y="45"/>
                  <a:pt x="45" y="0"/>
                  <a:pt x="100" y="0"/>
                </a:cubicBezTo>
                <a:close/>
              </a:path>
            </a:pathLst>
          </a:cu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830DFC9-C1F5-4CE9-81BF-D26D44E6C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133" y="3346588"/>
            <a:ext cx="192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t1= 1, t2 = 1, t3 = 0 ?</a:t>
            </a:r>
            <a:endParaRPr lang="en-US" altLang="en-US" dirty="0"/>
          </a:p>
        </p:txBody>
      </p:sp>
      <p:sp>
        <p:nvSpPr>
          <p:cNvPr id="41" name="Oval 36">
            <a:extLst>
              <a:ext uri="{FF2B5EF4-FFF2-40B4-BE49-F238E27FC236}">
                <a16:creationId xmlns:a16="http://schemas.microsoft.com/office/drawing/2014/main" id="{2212D681-7CB1-49E9-8A73-6D564867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472" y="3646625"/>
            <a:ext cx="606425" cy="320675"/>
          </a:xfrm>
          <a:prstGeom prst="ellipse">
            <a:avLst/>
          </a:prstGeom>
          <a:solidFill>
            <a:srgbClr val="FFF6D5"/>
          </a:solidFill>
          <a:ln w="20638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CF01CE5A-A9BC-4C21-96C1-52294AA7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407" y="3662130"/>
            <a:ext cx="42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Wy1</a:t>
            </a:r>
            <a:endParaRPr lang="en-US" altLang="en-US" dirty="0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D4D49FB6-4789-46B8-AF6A-2A2551B6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358" y="3897449"/>
            <a:ext cx="23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(c)</a:t>
            </a:r>
            <a:endParaRPr lang="en-US" altLang="en-US" dirty="0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8B1F47B5-5FEB-41E8-9CAD-3DF4D933BE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9309" y="3398975"/>
            <a:ext cx="530225" cy="398463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298999E3-A424-4F93-8AFB-B8F9B31CE0D7}"/>
              </a:ext>
            </a:extLst>
          </p:cNvPr>
          <p:cNvSpPr>
            <a:spLocks/>
          </p:cNvSpPr>
          <p:nvPr/>
        </p:nvSpPr>
        <p:spPr bwMode="auto">
          <a:xfrm>
            <a:off x="8644596" y="3398974"/>
            <a:ext cx="134938" cy="114300"/>
          </a:xfrm>
          <a:custGeom>
            <a:avLst/>
            <a:gdLst>
              <a:gd name="T0" fmla="*/ 80 w 195"/>
              <a:gd name="T1" fmla="*/ 87 h 167"/>
              <a:gd name="T2" fmla="*/ 69 w 195"/>
              <a:gd name="T3" fmla="*/ 167 h 167"/>
              <a:gd name="T4" fmla="*/ 195 w 195"/>
              <a:gd name="T5" fmla="*/ 0 h 167"/>
              <a:gd name="T6" fmla="*/ 0 w 195"/>
              <a:gd name="T7" fmla="*/ 75 h 167"/>
              <a:gd name="T8" fmla="*/ 80 w 195"/>
              <a:gd name="T9" fmla="*/ 8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67">
                <a:moveTo>
                  <a:pt x="80" y="87"/>
                </a:moveTo>
                <a:lnTo>
                  <a:pt x="69" y="167"/>
                </a:lnTo>
                <a:lnTo>
                  <a:pt x="195" y="0"/>
                </a:lnTo>
                <a:lnTo>
                  <a:pt x="0" y="75"/>
                </a:lnTo>
                <a:lnTo>
                  <a:pt x="80" y="8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F5A2E016-4EB1-4AA4-9422-E3ABE6CF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433" y="3564075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rfe</a:t>
            </a:r>
            <a:endParaRPr lang="en-US" altLang="en-US"/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C03A8E9E-64A4-422E-AD44-BA1256A1FE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5721" y="2260736"/>
            <a:ext cx="971550" cy="0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CDC9BEA1-6A97-4EC3-9185-F9680F4BE8E7}"/>
              </a:ext>
            </a:extLst>
          </p:cNvPr>
          <p:cNvSpPr>
            <a:spLocks/>
          </p:cNvSpPr>
          <p:nvPr/>
        </p:nvSpPr>
        <p:spPr bwMode="auto">
          <a:xfrm>
            <a:off x="7485722" y="2221050"/>
            <a:ext cx="138113" cy="79375"/>
          </a:xfrm>
          <a:custGeom>
            <a:avLst/>
            <a:gdLst>
              <a:gd name="T0" fmla="*/ 144 w 201"/>
              <a:gd name="T1" fmla="*/ 58 h 116"/>
              <a:gd name="T2" fmla="*/ 201 w 201"/>
              <a:gd name="T3" fmla="*/ 0 h 116"/>
              <a:gd name="T4" fmla="*/ 0 w 201"/>
              <a:gd name="T5" fmla="*/ 58 h 116"/>
              <a:gd name="T6" fmla="*/ 201 w 201"/>
              <a:gd name="T7" fmla="*/ 116 h 116"/>
              <a:gd name="T8" fmla="*/ 144 w 201"/>
              <a:gd name="T9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6">
                <a:moveTo>
                  <a:pt x="144" y="58"/>
                </a:moveTo>
                <a:lnTo>
                  <a:pt x="201" y="0"/>
                </a:lnTo>
                <a:lnTo>
                  <a:pt x="0" y="58"/>
                </a:lnTo>
                <a:lnTo>
                  <a:pt x="201" y="116"/>
                </a:lnTo>
                <a:lnTo>
                  <a:pt x="144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B2F45F88-86CC-4BFE-8121-7E2DE103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584" y="2027375"/>
            <a:ext cx="15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fr</a:t>
            </a:r>
            <a:endParaRPr lang="en-US" altLang="en-US"/>
          </a:p>
        </p:txBody>
      </p:sp>
      <p:sp>
        <p:nvSpPr>
          <p:cNvPr id="50" name="Line 45">
            <a:extLst>
              <a:ext uri="{FF2B5EF4-FFF2-40B4-BE49-F238E27FC236}">
                <a16:creationId xmlns:a16="http://schemas.microsoft.com/office/drawing/2014/main" id="{18862C11-37D3-4D99-A970-BDC574D3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034" y="2257561"/>
            <a:ext cx="3622675" cy="0"/>
          </a:xfrm>
          <a:prstGeom prst="line">
            <a:avLst/>
          </a:prstGeom>
          <a:noFill/>
          <a:ln w="1270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6">
            <a:extLst>
              <a:ext uri="{FF2B5EF4-FFF2-40B4-BE49-F238E27FC236}">
                <a16:creationId xmlns:a16="http://schemas.microsoft.com/office/drawing/2014/main" id="{CB1284AA-518F-486E-A74C-281778F18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783" y="2025786"/>
            <a:ext cx="0" cy="774700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EA5AF6DD-47C6-430F-8920-511E82742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008" y="20369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T3</a:t>
            </a:r>
            <a:endParaRPr lang="en-US" alt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59021EC4-A0B7-41E8-B30F-FA9DC61B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572" y="2344875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(d) t2 = y</a:t>
            </a:r>
            <a:endParaRPr lang="en-US" altLang="en-US"/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4C903C16-5EBD-48D9-8648-C5D9575B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913" y="2671900"/>
            <a:ext cx="82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(e) t3 = x</a:t>
            </a:r>
            <a:endParaRPr lang="en-US" altLang="en-US" dirty="0"/>
          </a:p>
        </p:txBody>
      </p:sp>
      <p:sp>
        <p:nvSpPr>
          <p:cNvPr id="55" name="Line 50">
            <a:extLst>
              <a:ext uri="{FF2B5EF4-FFF2-40B4-BE49-F238E27FC236}">
                <a16:creationId xmlns:a16="http://schemas.microsoft.com/office/drawing/2014/main" id="{0412C1B1-4A65-40EE-88D8-13BB5B05E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6309" y="1935299"/>
            <a:ext cx="1831975" cy="0"/>
          </a:xfrm>
          <a:prstGeom prst="line">
            <a:avLst/>
          </a:prstGeom>
          <a:noFill/>
          <a:ln w="9525" cap="flat">
            <a:solidFill>
              <a:srgbClr val="07071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07A209A-94A8-4948-BEC3-B30DCEC55345}"/>
              </a:ext>
            </a:extLst>
          </p:cNvPr>
          <p:cNvSpPr/>
          <p:nvPr/>
        </p:nvSpPr>
        <p:spPr>
          <a:xfrm>
            <a:off x="2310816" y="1148317"/>
            <a:ext cx="2059619" cy="4758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/>
              <a:t>rfe</a:t>
            </a:r>
            <a:endParaRPr lang="en-US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9FCE86-4F98-457F-9A7D-56AB537DA1AF}"/>
              </a:ext>
            </a:extLst>
          </p:cNvPr>
          <p:cNvSpPr txBox="1"/>
          <p:nvPr/>
        </p:nvSpPr>
        <p:spPr>
          <a:xfrm>
            <a:off x="2436986" y="4510856"/>
            <a:ext cx="731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writes are </a:t>
            </a:r>
            <a:r>
              <a:rPr lang="en-US" sz="2000" dirty="0">
                <a:solidFill>
                  <a:srgbClr val="E21A23"/>
                </a:solidFill>
              </a:rPr>
              <a:t>atomic</a:t>
            </a:r>
            <a:r>
              <a:rPr lang="en-US" sz="2000" dirty="0"/>
              <a:t>, this </a:t>
            </a:r>
            <a:r>
              <a:rPr lang="en-US" sz="2000" dirty="0">
                <a:solidFill>
                  <a:srgbClr val="0070C0"/>
                </a:solidFill>
              </a:rPr>
              <a:t>behavior</a:t>
            </a:r>
            <a:r>
              <a:rPr lang="en-US" sz="2000" dirty="0"/>
              <a:t> is not allowed, otherwise it is.</a:t>
            </a:r>
          </a:p>
          <a:p>
            <a:endParaRPr lang="en-US" sz="20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517B21-F233-4AFA-81B5-9F79D6B3279D}"/>
              </a:ext>
            </a:extLst>
          </p:cNvPr>
          <p:cNvGrpSpPr/>
          <p:nvPr/>
        </p:nvGrpSpPr>
        <p:grpSpPr>
          <a:xfrm>
            <a:off x="1945689" y="5230464"/>
            <a:ext cx="8300622" cy="872795"/>
            <a:chOff x="204186" y="4958975"/>
            <a:chExt cx="8300622" cy="87279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614FD45-9547-4A21-8441-95E2845917FC}"/>
                </a:ext>
              </a:extLst>
            </p:cNvPr>
            <p:cNvSpPr/>
            <p:nvPr/>
          </p:nvSpPr>
          <p:spPr>
            <a:xfrm>
              <a:off x="204186" y="4958975"/>
              <a:ext cx="8300622" cy="759263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70495DA6-9F8C-40AF-9642-68C298C33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66" y="5119659"/>
              <a:ext cx="432457" cy="43245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0358588-4067-40F7-94C6-3C58BC2C9C53}"/>
                </a:ext>
              </a:extLst>
            </p:cNvPr>
            <p:cNvSpPr txBox="1"/>
            <p:nvPr/>
          </p:nvSpPr>
          <p:spPr>
            <a:xfrm>
              <a:off x="1099959" y="5123884"/>
              <a:ext cx="71310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 are seeing writes to different locations in different orders. </a:t>
              </a:r>
            </a:p>
            <a:p>
              <a:endParaRPr lang="en-US" sz="2000" dirty="0"/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FE1B5D2-7E6D-40E1-A7DA-9A434117AEE8}"/>
              </a:ext>
            </a:extLst>
          </p:cNvPr>
          <p:cNvSpPr/>
          <p:nvPr/>
        </p:nvSpPr>
        <p:spPr>
          <a:xfrm>
            <a:off x="7391787" y="519124"/>
            <a:ext cx="3051794" cy="81018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Create local tiles of caches. </a:t>
            </a:r>
          </a:p>
        </p:txBody>
      </p:sp>
      <p:pic>
        <p:nvPicPr>
          <p:cNvPr id="63" name="Picture 62" descr="Shape&#10;&#10;Description automatically generated">
            <a:extLst>
              <a:ext uri="{FF2B5EF4-FFF2-40B4-BE49-F238E27FC236}">
                <a16:creationId xmlns:a16="http://schemas.microsoft.com/office/drawing/2014/main" id="{76886CA1-D4BB-4EAD-B835-E2ED9E2B2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82" y="274249"/>
            <a:ext cx="1192041" cy="1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91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A568-A1EC-4083-B416-E1F818EA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Write-to-Write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B3D6A-1881-458C-A59E-063897F6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34887-8B65-4214-BA4F-551F50ED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135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33D4AFE-2692-4C75-8EE2-AB65C5C769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9071" y="1523426"/>
            <a:ext cx="6407150" cy="1965326"/>
            <a:chOff x="367" y="1576"/>
            <a:chExt cx="4036" cy="123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9CF4DE8-05B5-4D79-825B-E738130EE93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7" y="1576"/>
              <a:ext cx="4036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3EE6644-3C4D-4C58-9875-1B331D0D0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1833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T1</a:t>
              </a:r>
              <a:endParaRPr lang="en-US" alt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A6862E95-C835-47ED-89EE-1B4630D16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998"/>
              <a:ext cx="1682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308C037-7F71-4279-A0F9-D33013E2B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1842"/>
              <a:ext cx="1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T2</a:t>
              </a:r>
              <a:endParaRPr lang="en-US" alt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DC2904BD-39AE-492A-A49B-D510289AC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035"/>
              <a:ext cx="5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(c) t1 = y</a:t>
              </a:r>
              <a:endParaRPr lang="en-US" altLang="en-US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9E9BFEA-5A16-4D9F-8B01-3EB7CE311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193"/>
              <a:ext cx="5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(d) t2 = x</a:t>
              </a:r>
              <a:endParaRPr lang="en-US" altLang="en-US" dirty="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11654B4-18A8-45B4-99A4-17AA39FF3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2035"/>
              <a:ext cx="4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(a) x = 1</a:t>
              </a:r>
              <a:endParaRPr lang="en-US" alt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B6F7AE0-0F2E-4F6F-9F8C-FEBC79B92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197"/>
              <a:ext cx="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(b) y = 1</a:t>
              </a:r>
              <a:endParaRPr lang="en-US" altLang="en-US" dirty="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C9253ED3-0F73-45F6-A3A1-44E23FF75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7" y="1836"/>
              <a:ext cx="0" cy="53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28C764BE-288C-47CC-B051-906BDA526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835"/>
              <a:ext cx="423" cy="223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D40126C8-28BA-4A0D-AEF7-F14D785A7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852"/>
              <a:ext cx="2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 dirty="0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F5D9093A-DCCC-47B7-B1C9-E164FA26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524"/>
              <a:ext cx="423" cy="224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EE1553E5-E599-4639-8396-04892E7F4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2552"/>
              <a:ext cx="2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Wy1</a:t>
              </a:r>
              <a:endParaRPr lang="en-US" altLang="en-US" dirty="0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0043CF21-EC6D-491E-B378-E1F73240F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1828"/>
              <a:ext cx="423" cy="223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96302CFE-9334-4851-BF86-94547BE28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599"/>
              <a:ext cx="10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Execution witness</a:t>
              </a:r>
              <a:endParaRPr lang="en-US" alt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91475273-D03B-4B6F-B3B3-B6BF559B6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7" y="2058"/>
              <a:ext cx="0" cy="45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AF34E9F-4A04-44C3-8AC0-64415A5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2416"/>
              <a:ext cx="55" cy="96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BF9EDD7B-6BB1-429C-93AE-7D2483E84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" y="2039"/>
              <a:ext cx="545" cy="54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C5C8EC0-7DAC-4769-ADF6-D8941F21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2039"/>
              <a:ext cx="88" cy="89"/>
            </a:xfrm>
            <a:custGeom>
              <a:avLst/>
              <a:gdLst>
                <a:gd name="T0" fmla="*/ 81 w 183"/>
                <a:gd name="T1" fmla="*/ 102 h 184"/>
                <a:gd name="T2" fmla="*/ 81 w 183"/>
                <a:gd name="T3" fmla="*/ 184 h 184"/>
                <a:gd name="T4" fmla="*/ 183 w 183"/>
                <a:gd name="T5" fmla="*/ 0 h 184"/>
                <a:gd name="T6" fmla="*/ 0 w 183"/>
                <a:gd name="T7" fmla="*/ 102 h 184"/>
                <a:gd name="T8" fmla="*/ 81 w 183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81" y="102"/>
                  </a:moveTo>
                  <a:lnTo>
                    <a:pt x="81" y="184"/>
                  </a:lnTo>
                  <a:lnTo>
                    <a:pt x="183" y="0"/>
                  </a:lnTo>
                  <a:lnTo>
                    <a:pt x="0" y="102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55530AF1-9CE6-47F3-B100-BAE16CABC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2197"/>
              <a:ext cx="1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DB1606E4-343D-4716-813B-731F375BE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300"/>
              <a:ext cx="1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rfe</a:t>
              </a:r>
              <a:endParaRPr lang="en-US" alt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086AEE60-D7D5-4622-8DCA-A3E87DBEF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1859"/>
              <a:ext cx="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Ry1</a:t>
              </a:r>
              <a:endParaRPr lang="en-US" altLang="en-US" dirty="0"/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99760EBC-6065-4158-BB83-D030C06F3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2534"/>
              <a:ext cx="423" cy="223"/>
            </a:xfrm>
            <a:prstGeom prst="ellipse">
              <a:avLst/>
            </a:prstGeom>
            <a:solidFill>
              <a:srgbClr val="FFF6D5"/>
            </a:solidFill>
            <a:ln w="22225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C64E9104-F5D2-419C-9864-80494458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560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 dirty="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4DF729E4-F8A3-4690-92F7-3ADB6C023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1" y="2060"/>
              <a:ext cx="0" cy="45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7472B83C-1A1E-435D-90F8-DAD01C22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418"/>
              <a:ext cx="55" cy="96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21631628-2A10-456F-B335-59CC6AA37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181"/>
              <a:ext cx="1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33440438-3079-4BFD-B0DD-FFFB4C63C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1894"/>
              <a:ext cx="1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121B5485-3454-4114-9D40-435E2E8C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2552"/>
              <a:ext cx="1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8A7F3358-B8BB-4A98-966A-D7C5DD21E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1873"/>
              <a:ext cx="1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75C0C0A5-0FBD-4F8C-B3BE-F57752915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560"/>
              <a:ext cx="1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FF4CD50-4010-45A5-A0C5-2C8A835F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2570"/>
              <a:ext cx="1043" cy="244"/>
            </a:xfrm>
            <a:custGeom>
              <a:avLst/>
              <a:gdLst>
                <a:gd name="T0" fmla="*/ 101 w 1995"/>
                <a:gd name="T1" fmla="*/ 0 h 379"/>
                <a:gd name="T2" fmla="*/ 1894 w 1995"/>
                <a:gd name="T3" fmla="*/ 0 h 379"/>
                <a:gd name="T4" fmla="*/ 1995 w 1995"/>
                <a:gd name="T5" fmla="*/ 101 h 379"/>
                <a:gd name="T6" fmla="*/ 1995 w 1995"/>
                <a:gd name="T7" fmla="*/ 278 h 379"/>
                <a:gd name="T8" fmla="*/ 1894 w 1995"/>
                <a:gd name="T9" fmla="*/ 379 h 379"/>
                <a:gd name="T10" fmla="*/ 101 w 1995"/>
                <a:gd name="T11" fmla="*/ 379 h 379"/>
                <a:gd name="T12" fmla="*/ 0 w 1995"/>
                <a:gd name="T13" fmla="*/ 278 h 379"/>
                <a:gd name="T14" fmla="*/ 0 w 1995"/>
                <a:gd name="T15" fmla="*/ 101 h 379"/>
                <a:gd name="T16" fmla="*/ 101 w 1995"/>
                <a:gd name="T1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5" h="379">
                  <a:moveTo>
                    <a:pt x="101" y="0"/>
                  </a:moveTo>
                  <a:lnTo>
                    <a:pt x="1894" y="0"/>
                  </a:lnTo>
                  <a:cubicBezTo>
                    <a:pt x="1950" y="0"/>
                    <a:pt x="1995" y="45"/>
                    <a:pt x="1995" y="101"/>
                  </a:cubicBezTo>
                  <a:lnTo>
                    <a:pt x="1995" y="278"/>
                  </a:lnTo>
                  <a:cubicBezTo>
                    <a:pt x="1995" y="334"/>
                    <a:pt x="1950" y="379"/>
                    <a:pt x="1894" y="379"/>
                  </a:cubicBezTo>
                  <a:lnTo>
                    <a:pt x="101" y="379"/>
                  </a:lnTo>
                  <a:cubicBezTo>
                    <a:pt x="45" y="379"/>
                    <a:pt x="0" y="334"/>
                    <a:pt x="0" y="278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D8DE2CBD-B159-4BFB-8857-4EA1552D8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2600"/>
              <a:ext cx="8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t1= 1, t2 = 0 ?</a:t>
              </a:r>
              <a:endParaRPr lang="en-US" alt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BC8DF376-D855-436E-8DAE-2237B31FE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91" y="1994"/>
              <a:ext cx="720" cy="52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95C01DD-E76A-4657-905F-3510DC975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994"/>
              <a:ext cx="95" cy="80"/>
            </a:xfrm>
            <a:custGeom>
              <a:avLst/>
              <a:gdLst>
                <a:gd name="T0" fmla="*/ 117 w 197"/>
                <a:gd name="T1" fmla="*/ 85 h 165"/>
                <a:gd name="T2" fmla="*/ 197 w 197"/>
                <a:gd name="T3" fmla="*/ 72 h 165"/>
                <a:gd name="T4" fmla="*/ 0 w 197"/>
                <a:gd name="T5" fmla="*/ 0 h 165"/>
                <a:gd name="T6" fmla="*/ 130 w 197"/>
                <a:gd name="T7" fmla="*/ 165 h 165"/>
                <a:gd name="T8" fmla="*/ 117 w 197"/>
                <a:gd name="T9" fmla="*/ 8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65">
                  <a:moveTo>
                    <a:pt x="117" y="85"/>
                  </a:moveTo>
                  <a:lnTo>
                    <a:pt x="197" y="72"/>
                  </a:lnTo>
                  <a:lnTo>
                    <a:pt x="0" y="0"/>
                  </a:lnTo>
                  <a:lnTo>
                    <a:pt x="130" y="165"/>
                  </a:lnTo>
                  <a:lnTo>
                    <a:pt x="117" y="8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C09A22F4-52C8-4A31-B617-757C38A94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1977"/>
              <a:ext cx="9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fr</a:t>
              </a:r>
              <a:endParaRPr lang="en-US" altLang="en-US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59842922-D411-4EF2-B9C1-E655A2DF5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1758"/>
              <a:ext cx="1249" cy="0"/>
            </a:xfrm>
            <a:prstGeom prst="line">
              <a:avLst/>
            </a:prstGeom>
            <a:noFill/>
            <a:ln w="11113" cap="flat">
              <a:solidFill>
                <a:srgbClr val="0C0C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A47EB4C-EBD9-4985-B22C-4C30A42E83BE}"/>
              </a:ext>
            </a:extLst>
          </p:cNvPr>
          <p:cNvSpPr txBox="1"/>
          <p:nvPr/>
        </p:nvSpPr>
        <p:spPr>
          <a:xfrm>
            <a:off x="3114255" y="4046146"/>
            <a:ext cx="6332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Even if writes are </a:t>
            </a:r>
            <a:r>
              <a:rPr lang="en-US" sz="2000" dirty="0">
                <a:solidFill>
                  <a:srgbClr val="E21A23"/>
                </a:solidFill>
              </a:rPr>
              <a:t>atomic</a:t>
            </a:r>
            <a:r>
              <a:rPr lang="en-US" sz="2000" dirty="0"/>
              <a:t>, this </a:t>
            </a:r>
            <a:r>
              <a:rPr lang="en-US" sz="2000" dirty="0">
                <a:solidFill>
                  <a:srgbClr val="0070C0"/>
                </a:solidFill>
              </a:rPr>
              <a:t>behavior</a:t>
            </a:r>
            <a:r>
              <a:rPr lang="en-US" sz="2000" dirty="0"/>
              <a:t> is not allowed.</a:t>
            </a:r>
          </a:p>
          <a:p>
            <a:endParaRPr lang="en-US" sz="2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531F50-DD49-478F-9756-C5E02A9D8D3D}"/>
              </a:ext>
            </a:extLst>
          </p:cNvPr>
          <p:cNvGrpSpPr/>
          <p:nvPr/>
        </p:nvGrpSpPr>
        <p:grpSpPr>
          <a:xfrm>
            <a:off x="1832868" y="4810022"/>
            <a:ext cx="8300622" cy="1180572"/>
            <a:chOff x="204186" y="4958975"/>
            <a:chExt cx="8300622" cy="11805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358FE2F-EEEF-4382-AB4F-2D7975101F8F}"/>
                </a:ext>
              </a:extLst>
            </p:cNvPr>
            <p:cNvSpPr/>
            <p:nvPr/>
          </p:nvSpPr>
          <p:spPr>
            <a:xfrm>
              <a:off x="204186" y="4958975"/>
              <a:ext cx="8300622" cy="1015663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Icon&#10;&#10;Description automatically generated">
              <a:extLst>
                <a:ext uri="{FF2B5EF4-FFF2-40B4-BE49-F238E27FC236}">
                  <a16:creationId xmlns:a16="http://schemas.microsoft.com/office/drawing/2014/main" id="{A90A8B29-0D0D-4DF9-B7F7-ADC4CF56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66" y="5119659"/>
              <a:ext cx="432457" cy="43245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6C54E3-1E96-4F30-B96C-D72368CAB32C}"/>
                </a:ext>
              </a:extLst>
            </p:cNvPr>
            <p:cNvSpPr txBox="1"/>
            <p:nvPr/>
          </p:nvSpPr>
          <p:spPr>
            <a:xfrm>
              <a:off x="1099959" y="5123884"/>
              <a:ext cx="72781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If the W</a:t>
              </a:r>
              <a:r>
                <a:rPr lang="en-US" sz="2000" dirty="0">
                  <a:sym typeface="Wingdings" panose="05000000000000000000" pitchFamily="2" charset="2"/>
                </a:rPr>
                <a:t> W ordering is </a:t>
              </a:r>
              <a:r>
                <a:rPr lang="en-US" sz="2000" dirty="0">
                  <a:solidFill>
                    <a:srgbClr val="0070C0"/>
                  </a:solidFill>
                  <a:sym typeface="Wingdings" panose="05000000000000000000" pitchFamily="2" charset="2"/>
                </a:rPr>
                <a:t>relaxed</a:t>
              </a:r>
              <a:r>
                <a:rPr lang="en-US" sz="2000" dirty="0">
                  <a:sym typeface="Wingdings" panose="05000000000000000000" pitchFamily="2" charset="2"/>
                </a:rPr>
                <a:t>, we will see </a:t>
              </a:r>
              <a:r>
                <a:rPr lang="en-US" sz="2000" dirty="0"/>
                <a:t>writes to </a:t>
              </a:r>
              <a:r>
                <a:rPr lang="en-US" sz="2000" dirty="0">
                  <a:solidFill>
                    <a:srgbClr val="00B050"/>
                  </a:solidFill>
                </a:rPr>
                <a:t>different </a:t>
              </a:r>
              <a:br>
                <a:rPr lang="en-US" sz="2000" dirty="0">
                  <a:solidFill>
                    <a:srgbClr val="00B050"/>
                  </a:solidFill>
                </a:rPr>
              </a:br>
              <a:r>
                <a:rPr lang="en-US" sz="2000" dirty="0">
                  <a:solidFill>
                    <a:srgbClr val="00B050"/>
                  </a:solidFill>
                </a:rPr>
                <a:t>locations</a:t>
              </a:r>
              <a:r>
                <a:rPr lang="en-US" sz="2000" dirty="0"/>
                <a:t> in different orders. </a:t>
              </a:r>
            </a:p>
            <a:p>
              <a:endParaRPr lang="en-US" sz="20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E651FD4-7CA6-41E2-8B55-EFBED33DBFDC}"/>
              </a:ext>
            </a:extLst>
          </p:cNvPr>
          <p:cNvSpPr/>
          <p:nvPr/>
        </p:nvSpPr>
        <p:spPr>
          <a:xfrm>
            <a:off x="7540224" y="300035"/>
            <a:ext cx="3051794" cy="81018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Non-blocking Caches</a:t>
            </a:r>
          </a:p>
        </p:txBody>
      </p:sp>
      <p:pic>
        <p:nvPicPr>
          <p:cNvPr id="49" name="Picture 48" descr="Shape&#10;&#10;Description automatically generated">
            <a:extLst>
              <a:ext uri="{FF2B5EF4-FFF2-40B4-BE49-F238E27FC236}">
                <a16:creationId xmlns:a16="http://schemas.microsoft.com/office/drawing/2014/main" id="{2A9900FA-1623-4DD3-8F7E-6C9E6AB5C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19" y="55160"/>
            <a:ext cx="1192041" cy="1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02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7748-1C38-4951-B5D4-507F040D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Read-to-Read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06B9C-2570-400E-A247-107D33DF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D88A3-6CA6-400F-954A-6FDAEF8C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136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EBDC6E-D327-4C79-9E8B-D2989428FE13}"/>
              </a:ext>
            </a:extLst>
          </p:cNvPr>
          <p:cNvGrpSpPr/>
          <p:nvPr/>
        </p:nvGrpSpPr>
        <p:grpSpPr>
          <a:xfrm>
            <a:off x="2434961" y="1264436"/>
            <a:ext cx="6916072" cy="2030410"/>
            <a:chOff x="357188" y="2516188"/>
            <a:chExt cx="6916072" cy="2030410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8D7A28A-3388-48E1-B616-2BBB9AB8C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1" y="3097214"/>
              <a:ext cx="228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T1</a:t>
              </a:r>
              <a:endParaRPr lang="en-US" alt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B23214EF-B278-4FB0-9B07-761063848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88" y="3306764"/>
              <a:ext cx="3063875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7067EFC8-481D-4C66-AB82-38705971C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851" y="3109914"/>
              <a:ext cx="228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T2</a:t>
              </a:r>
              <a:endParaRPr lang="en-US" alt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258626E4-4D2F-4DE1-84D5-9B8BF65EF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638" y="3368676"/>
              <a:ext cx="733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(c) y = 1</a:t>
              </a:r>
              <a:endParaRPr lang="en-US" alt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57022A0-B2C5-40E3-B2AA-31145669D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3" y="3354389"/>
              <a:ext cx="819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(a) t1 = x</a:t>
              </a:r>
              <a:endParaRPr lang="en-US" alt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704DC80-FA4B-480D-8CC3-A45DC1333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" y="3638552"/>
              <a:ext cx="835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(b) t2 = y</a:t>
              </a:r>
              <a:endParaRPr lang="en-US" altLang="en-US" dirty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D4C7A2B3-95CB-4602-9DEF-3D92EEA7B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613" y="3100389"/>
              <a:ext cx="0" cy="68262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EEC466AC-5CCE-4440-9238-114CDB81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13" y="3022601"/>
              <a:ext cx="534988" cy="282575"/>
            </a:xfrm>
            <a:prstGeom prst="ellipse">
              <a:avLst/>
            </a:prstGeom>
            <a:solidFill>
              <a:srgbClr val="FFF6D5"/>
            </a:solidFill>
            <a:ln w="1746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B11B85D1-7C04-44E0-942A-F75C3CE8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301" y="3012715"/>
              <a:ext cx="3413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Rx1</a:t>
              </a:r>
              <a:endParaRPr lang="en-US" altLang="en-US" dirty="0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71F21B36-3E9E-47D2-A3ED-AA7850A0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895727"/>
              <a:ext cx="536575" cy="282575"/>
            </a:xfrm>
            <a:prstGeom prst="ellipse">
              <a:avLst/>
            </a:prstGeom>
            <a:solidFill>
              <a:srgbClr val="FFF6D5"/>
            </a:solidFill>
            <a:ln w="1746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6A27D0FC-5A32-4CB6-99F3-7216737F4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413" y="3899921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Ry0</a:t>
              </a:r>
              <a:endParaRPr lang="en-US" altLang="en-US" dirty="0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D613BF78-1573-45EA-9044-F6D775870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8463" y="3022601"/>
              <a:ext cx="534988" cy="282575"/>
            </a:xfrm>
            <a:prstGeom prst="ellipse">
              <a:avLst/>
            </a:prstGeom>
            <a:solidFill>
              <a:srgbClr val="FFF6D5"/>
            </a:solidFill>
            <a:ln w="1746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B171F28F-D552-4D42-A9F4-68FF5F290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3012716"/>
              <a:ext cx="4206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Wy1</a:t>
              </a:r>
              <a:endParaRPr lang="en-US" altLang="en-US" dirty="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B34E0A50-9BD8-46D5-A9E0-3D321F90D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6201" y="3014664"/>
              <a:ext cx="534988" cy="280988"/>
            </a:xfrm>
            <a:prstGeom prst="ellipse">
              <a:avLst/>
            </a:prstGeom>
            <a:solidFill>
              <a:srgbClr val="FFF6D5"/>
            </a:solidFill>
            <a:ln w="1746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A3DD433B-3F1B-49DA-BC63-20177EB19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415" y="2516188"/>
              <a:ext cx="16779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Execution witness</a:t>
              </a:r>
              <a:endParaRPr lang="en-US" altLang="en-US" dirty="0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69563F52-855D-49A3-A255-1934C98F3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213" y="3305176"/>
              <a:ext cx="0" cy="57467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C6C927C-D3FA-4BF1-AB1F-20E3E101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3757614"/>
              <a:ext cx="69850" cy="122238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A3904BCC-333C-4DFE-98C3-C9350648B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7276" y="3281364"/>
              <a:ext cx="688975" cy="690563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D02ED6F-0EC9-49F1-BAA3-2115666EC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6" y="3281364"/>
              <a:ext cx="111125" cy="112713"/>
            </a:xfrm>
            <a:custGeom>
              <a:avLst/>
              <a:gdLst>
                <a:gd name="T0" fmla="*/ 81 w 183"/>
                <a:gd name="T1" fmla="*/ 102 h 184"/>
                <a:gd name="T2" fmla="*/ 81 w 183"/>
                <a:gd name="T3" fmla="*/ 184 h 184"/>
                <a:gd name="T4" fmla="*/ 183 w 183"/>
                <a:gd name="T5" fmla="*/ 0 h 184"/>
                <a:gd name="T6" fmla="*/ 0 w 183"/>
                <a:gd name="T7" fmla="*/ 102 h 184"/>
                <a:gd name="T8" fmla="*/ 81 w 183"/>
                <a:gd name="T9" fmla="*/ 10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81" y="102"/>
                  </a:moveTo>
                  <a:lnTo>
                    <a:pt x="81" y="184"/>
                  </a:lnTo>
                  <a:lnTo>
                    <a:pt x="183" y="0"/>
                  </a:lnTo>
                  <a:lnTo>
                    <a:pt x="0" y="102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0FB2C064-B163-4C42-A752-7299DCC4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3382964"/>
              <a:ext cx="242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140EE5DD-DFDD-4356-92CD-17F5A938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543" y="3714751"/>
              <a:ext cx="1508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Sans"/>
                </a:rPr>
                <a:t>fr</a:t>
              </a:r>
              <a:endParaRPr lang="en-US" altLang="en-US" dirty="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4CC896F3-4442-4C15-8420-21B97727B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263" y="3101976"/>
              <a:ext cx="0" cy="68262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0E430E6A-4BC6-4803-AEDB-1B3264755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351" y="3336926"/>
              <a:ext cx="835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(d) t3 = y</a:t>
              </a:r>
              <a:endParaRPr lang="en-US" alt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D1552310-BEC6-4ED8-B11F-D498BB622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2" y="3593640"/>
              <a:ext cx="7477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(e) x = 1</a:t>
              </a:r>
              <a:endParaRPr lang="en-US" altLang="en-US" dirty="0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7F54A884-4ED9-45C2-A16C-4787908AF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888" y="3087689"/>
              <a:ext cx="228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T3</a:t>
              </a:r>
              <a:endParaRPr lang="en-US" alt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2080DCE6-4ED9-4942-980A-370F1F0F8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3521" y="2997994"/>
              <a:ext cx="342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Ry1</a:t>
              </a:r>
              <a:endParaRPr lang="en-US" altLang="en-US" dirty="0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5757E142-E285-46CC-B200-17E502DB9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2501" y="3167064"/>
              <a:ext cx="376238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77B448CB-89D5-4DD4-8A3E-305A83DE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1" y="3132139"/>
              <a:ext cx="122238" cy="69850"/>
            </a:xfrm>
            <a:custGeom>
              <a:avLst/>
              <a:gdLst>
                <a:gd name="T0" fmla="*/ 58 w 202"/>
                <a:gd name="T1" fmla="*/ 58 h 116"/>
                <a:gd name="T2" fmla="*/ 0 w 202"/>
                <a:gd name="T3" fmla="*/ 116 h 116"/>
                <a:gd name="T4" fmla="*/ 202 w 202"/>
                <a:gd name="T5" fmla="*/ 58 h 116"/>
                <a:gd name="T6" fmla="*/ 0 w 202"/>
                <a:gd name="T7" fmla="*/ 0 h 116"/>
                <a:gd name="T8" fmla="*/ 58 w 202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6">
                  <a:moveTo>
                    <a:pt x="58" y="58"/>
                  </a:moveTo>
                  <a:lnTo>
                    <a:pt x="0" y="116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6C484545-E7FB-48E4-A3BD-2C99CE5F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8738" y="3906839"/>
              <a:ext cx="534988" cy="282575"/>
            </a:xfrm>
            <a:prstGeom prst="ellipse">
              <a:avLst/>
            </a:prstGeom>
            <a:solidFill>
              <a:srgbClr val="FFF6D5"/>
            </a:solidFill>
            <a:ln w="1746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832C8B25-4565-48B9-BFCC-A26D6E400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620" y="3895725"/>
              <a:ext cx="422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 dirty="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09F1A83B-A53C-49E3-9BCA-96C2EFE82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4488" y="3308351"/>
              <a:ext cx="0" cy="57467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B773787-B6B9-4A17-B619-FC775F337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3760789"/>
              <a:ext cx="69850" cy="122238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59BD9C97-513D-4EA5-8593-C1E596846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263" y="3384551"/>
              <a:ext cx="242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ED1812F-1A85-4321-BD83-7C642717D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51401" y="3213101"/>
              <a:ext cx="1595438" cy="766763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9D4D73E-05EE-4873-9606-8CE5A79A8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1" y="3213101"/>
              <a:ext cx="125413" cy="84138"/>
            </a:xfrm>
            <a:custGeom>
              <a:avLst/>
              <a:gdLst>
                <a:gd name="T0" fmla="*/ 130 w 207"/>
                <a:gd name="T1" fmla="*/ 62 h 139"/>
                <a:gd name="T2" fmla="*/ 207 w 207"/>
                <a:gd name="T3" fmla="*/ 35 h 139"/>
                <a:gd name="T4" fmla="*/ 0 w 207"/>
                <a:gd name="T5" fmla="*/ 0 h 139"/>
                <a:gd name="T6" fmla="*/ 157 w 207"/>
                <a:gd name="T7" fmla="*/ 139 h 139"/>
                <a:gd name="T8" fmla="*/ 130 w 207"/>
                <a:gd name="T9" fmla="*/ 6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39">
                  <a:moveTo>
                    <a:pt x="130" y="62"/>
                  </a:moveTo>
                  <a:lnTo>
                    <a:pt x="207" y="35"/>
                  </a:lnTo>
                  <a:lnTo>
                    <a:pt x="0" y="0"/>
                  </a:lnTo>
                  <a:lnTo>
                    <a:pt x="157" y="139"/>
                  </a:lnTo>
                  <a:lnTo>
                    <a:pt x="130" y="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D355198C-314D-4EE8-A4FA-C11CCCE9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088" y="3703639"/>
              <a:ext cx="1508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rf</a:t>
              </a:r>
              <a:endParaRPr lang="en-US" alt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1525E32F-B074-4456-9F2A-34618EE6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906" y="2913858"/>
              <a:ext cx="1508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rf</a:t>
              </a:r>
              <a:endParaRPr lang="en-US" altLang="en-US" dirty="0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456EBD06-4BFC-48CD-9426-8C22AF956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013" y="2997994"/>
              <a:ext cx="2524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 dirty="0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3BF0C66E-5CB2-439B-9436-AFD177A8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3869865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 dirty="0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CB8A863C-3C4A-4734-A350-9CB87C08B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735" y="3028951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 dirty="0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1A78CE7B-6C9C-48EC-8966-C40544AF3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889" y="2959101"/>
              <a:ext cx="2381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 dirty="0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0A4BE644-6884-4525-9477-4FDCC56F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08" y="3888581"/>
              <a:ext cx="257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"/>
                </a:rPr>
                <a:t>(e)</a:t>
              </a:r>
              <a:endParaRPr lang="en-US" altLang="en-US" dirty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E5ECF1B7-2B27-4C42-8CEB-012792D9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647" y="4140993"/>
              <a:ext cx="2062157" cy="405605"/>
            </a:xfrm>
            <a:custGeom>
              <a:avLst/>
              <a:gdLst>
                <a:gd name="T0" fmla="*/ 101 w 2828"/>
                <a:gd name="T1" fmla="*/ 0 h 353"/>
                <a:gd name="T2" fmla="*/ 2727 w 2828"/>
                <a:gd name="T3" fmla="*/ 0 h 353"/>
                <a:gd name="T4" fmla="*/ 2828 w 2828"/>
                <a:gd name="T5" fmla="*/ 101 h 353"/>
                <a:gd name="T6" fmla="*/ 2828 w 2828"/>
                <a:gd name="T7" fmla="*/ 252 h 353"/>
                <a:gd name="T8" fmla="*/ 2727 w 2828"/>
                <a:gd name="T9" fmla="*/ 353 h 353"/>
                <a:gd name="T10" fmla="*/ 101 w 2828"/>
                <a:gd name="T11" fmla="*/ 353 h 353"/>
                <a:gd name="T12" fmla="*/ 0 w 2828"/>
                <a:gd name="T13" fmla="*/ 252 h 353"/>
                <a:gd name="T14" fmla="*/ 0 w 2828"/>
                <a:gd name="T15" fmla="*/ 101 h 353"/>
                <a:gd name="T16" fmla="*/ 101 w 282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8" h="353">
                  <a:moveTo>
                    <a:pt x="101" y="0"/>
                  </a:moveTo>
                  <a:lnTo>
                    <a:pt x="2727" y="0"/>
                  </a:lnTo>
                  <a:cubicBezTo>
                    <a:pt x="2783" y="0"/>
                    <a:pt x="2828" y="45"/>
                    <a:pt x="2828" y="101"/>
                  </a:cubicBezTo>
                  <a:lnTo>
                    <a:pt x="2828" y="252"/>
                  </a:lnTo>
                  <a:cubicBezTo>
                    <a:pt x="2828" y="308"/>
                    <a:pt x="2783" y="353"/>
                    <a:pt x="2727" y="353"/>
                  </a:cubicBezTo>
                  <a:lnTo>
                    <a:pt x="101" y="353"/>
                  </a:lnTo>
                  <a:cubicBezTo>
                    <a:pt x="45" y="353"/>
                    <a:pt x="0" y="308"/>
                    <a:pt x="0" y="252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D389F8F3-4C67-486F-BB20-95AF39949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785" y="4164806"/>
              <a:ext cx="19780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t1 = 1, t2 = 0, t3 = 1? </a:t>
              </a:r>
              <a:endParaRPr lang="en-US" alt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0CC2F84-8119-4DEE-ABBD-9C3A25E74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877" y="2779604"/>
              <a:ext cx="1823903" cy="0"/>
            </a:xfrm>
            <a:prstGeom prst="line">
              <a:avLst/>
            </a:prstGeom>
            <a:noFill/>
            <a:ln w="7938" cap="flat">
              <a:solidFill>
                <a:srgbClr val="02020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BBC571E-D00B-4BF9-8DEA-586245515604}"/>
              </a:ext>
            </a:extLst>
          </p:cNvPr>
          <p:cNvGrpSpPr/>
          <p:nvPr/>
        </p:nvGrpSpPr>
        <p:grpSpPr>
          <a:xfrm>
            <a:off x="1832868" y="4810023"/>
            <a:ext cx="8300622" cy="1015663"/>
            <a:chOff x="204186" y="4958975"/>
            <a:chExt cx="8300622" cy="101566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4B9A448-49A8-41C2-963E-FDB41B2FBAE3}"/>
                </a:ext>
              </a:extLst>
            </p:cNvPr>
            <p:cNvSpPr/>
            <p:nvPr/>
          </p:nvSpPr>
          <p:spPr>
            <a:xfrm>
              <a:off x="204186" y="4958975"/>
              <a:ext cx="8300622" cy="1015663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&#10;&#10;Description automatically generated">
              <a:extLst>
                <a:ext uri="{FF2B5EF4-FFF2-40B4-BE49-F238E27FC236}">
                  <a16:creationId xmlns:a16="http://schemas.microsoft.com/office/drawing/2014/main" id="{38AB5609-C138-46CA-9AA3-44766E1C9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66" y="5119659"/>
              <a:ext cx="432457" cy="43245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75CD65-C7E0-442F-98D8-C183271D6DC8}"/>
                </a:ext>
              </a:extLst>
            </p:cNvPr>
            <p:cNvSpPr txBox="1"/>
            <p:nvPr/>
          </p:nvSpPr>
          <p:spPr>
            <a:xfrm>
              <a:off x="1099959" y="5123884"/>
              <a:ext cx="71032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If the R</a:t>
              </a:r>
              <a:r>
                <a:rPr lang="en-US" sz="2000" dirty="0">
                  <a:sym typeface="Wingdings" panose="05000000000000000000" pitchFamily="2" charset="2"/>
                </a:rPr>
                <a:t> R ordering is </a:t>
              </a:r>
              <a:r>
                <a:rPr lang="en-US" sz="2000" dirty="0">
                  <a:solidFill>
                    <a:srgbClr val="0070C0"/>
                  </a:solidFill>
                  <a:sym typeface="Wingdings" panose="05000000000000000000" pitchFamily="2" charset="2"/>
                </a:rPr>
                <a:t>relaxed</a:t>
              </a:r>
              <a:r>
                <a:rPr lang="en-US" sz="2000" dirty="0">
                  <a:sym typeface="Wingdings" panose="05000000000000000000" pitchFamily="2" charset="2"/>
                </a:rPr>
                <a:t>, we will observe this behavior.</a:t>
              </a:r>
              <a:endParaRPr lang="en-US" sz="2000" dirty="0"/>
            </a:p>
            <a:p>
              <a:endParaRPr lang="en-US" sz="2000" dirty="0"/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D6322BD-CDDD-4143-BAF0-BFC94791C041}"/>
              </a:ext>
            </a:extLst>
          </p:cNvPr>
          <p:cNvSpPr/>
          <p:nvPr/>
        </p:nvSpPr>
        <p:spPr>
          <a:xfrm>
            <a:off x="7540224" y="300035"/>
            <a:ext cx="3051794" cy="81018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Issues loads OOO in the LSQ</a:t>
            </a:r>
          </a:p>
        </p:txBody>
      </p:sp>
      <p:pic>
        <p:nvPicPr>
          <p:cNvPr id="62" name="Picture 61" descr="Shape&#10;&#10;Description automatically generated">
            <a:extLst>
              <a:ext uri="{FF2B5EF4-FFF2-40B4-BE49-F238E27FC236}">
                <a16:creationId xmlns:a16="http://schemas.microsoft.com/office/drawing/2014/main" id="{47B2891C-29EB-4A0D-AFA3-8814EB4D8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19" y="55160"/>
            <a:ext cx="1192041" cy="1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518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2CD-1294-49C9-A42B-A0CCD15E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Read-to-Write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9EE40-810C-4D2D-A8E8-870129A2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2A8AD-6EC9-45B6-8CB1-21BB4761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137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3558663-A220-49A1-BC88-16C673D4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10" y="20272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T1</a:t>
            </a:r>
            <a:endParaRPr lang="en-US" alt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2D4A73B3-A1D8-417C-89C8-7ED0FD294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0711" y="2289175"/>
            <a:ext cx="2784475" cy="0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14BA936-056D-49E0-8F5C-24E8C7ED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785" y="2041526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T2</a:t>
            </a:r>
            <a:endParaRPr lang="en-US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AA5A2FB-B19F-4FE4-8F60-89DF89AAD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24" y="2365376"/>
            <a:ext cx="81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(c) t2 = y</a:t>
            </a:r>
            <a:endParaRPr lang="en-US" alt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4BA35EB-C969-4D4B-A853-7ABBC5F6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305" y="2690812"/>
            <a:ext cx="754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(d) x = 1</a:t>
            </a:r>
            <a:endParaRPr lang="en-US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5F0977F-73A6-4E5B-8DE4-51AEB6E6B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23" y="2347913"/>
            <a:ext cx="81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(a) t1 = x</a:t>
            </a:r>
            <a:endParaRPr lang="en-US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C676B93-D887-4D4A-97FA-1A983251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698" y="2675060"/>
            <a:ext cx="758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(b) y = 1</a:t>
            </a:r>
            <a:endParaRPr lang="en-US" altLang="en-US" dirty="0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AC75267B-9A9E-4791-BD8E-0B12724DC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60" y="2030412"/>
            <a:ext cx="0" cy="857250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1FE18D3E-AE63-4691-823D-EAF1B531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49" y="1933576"/>
            <a:ext cx="671513" cy="354013"/>
          </a:xfrm>
          <a:prstGeom prst="ellipse">
            <a:avLst/>
          </a:prstGeom>
          <a:solidFill>
            <a:srgbClr val="FFF6D5"/>
          </a:solidFill>
          <a:ln w="22225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F5F751A-C9DB-4371-BEEC-4D904F60D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48" y="196968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Rx1</a:t>
            </a:r>
            <a:endParaRPr lang="en-US" altLang="en-US" dirty="0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D1BD0336-F416-4BD8-B2D5-50BAD2C5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61" y="3027362"/>
            <a:ext cx="671513" cy="355600"/>
          </a:xfrm>
          <a:prstGeom prst="ellipse">
            <a:avLst/>
          </a:prstGeom>
          <a:solidFill>
            <a:srgbClr val="FFF6D5"/>
          </a:solidFill>
          <a:ln w="22225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460B1DD-CC59-4E5D-9726-DB628B41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997" y="3071813"/>
            <a:ext cx="42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Wy1</a:t>
            </a:r>
            <a:endParaRPr lang="en-US" altLang="en-US" dirty="0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D87724F8-AEB2-469A-B92F-A95CD5D5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74" y="1922463"/>
            <a:ext cx="671513" cy="354013"/>
          </a:xfrm>
          <a:prstGeom prst="ellipse">
            <a:avLst/>
          </a:prstGeom>
          <a:solidFill>
            <a:srgbClr val="FFF6D5"/>
          </a:solidFill>
          <a:ln w="22225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C3F2D7A-DEE5-4947-87B5-A6FB7292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23" y="1558926"/>
            <a:ext cx="167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Execution witness</a:t>
            </a:r>
            <a:endParaRPr lang="en-US" alt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AA96715C-375E-4AD5-9F45-3438826EE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585" y="2287588"/>
            <a:ext cx="0" cy="720725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50C14649-EEB6-47BB-94CA-5DBE00B50DF0}"/>
              </a:ext>
            </a:extLst>
          </p:cNvPr>
          <p:cNvSpPr>
            <a:spLocks/>
          </p:cNvSpPr>
          <p:nvPr/>
        </p:nvSpPr>
        <p:spPr bwMode="auto">
          <a:xfrm>
            <a:off x="7423136" y="2855912"/>
            <a:ext cx="87313" cy="152400"/>
          </a:xfrm>
          <a:custGeom>
            <a:avLst/>
            <a:gdLst>
              <a:gd name="T0" fmla="*/ 58 w 115"/>
              <a:gd name="T1" fmla="*/ 57 h 201"/>
              <a:gd name="T2" fmla="*/ 0 w 115"/>
              <a:gd name="T3" fmla="*/ 0 h 201"/>
              <a:gd name="T4" fmla="*/ 58 w 115"/>
              <a:gd name="T5" fmla="*/ 201 h 201"/>
              <a:gd name="T6" fmla="*/ 115 w 115"/>
              <a:gd name="T7" fmla="*/ 0 h 201"/>
              <a:gd name="T8" fmla="*/ 58 w 115"/>
              <a:gd name="T9" fmla="*/ 5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1">
                <a:moveTo>
                  <a:pt x="58" y="57"/>
                </a:moveTo>
                <a:lnTo>
                  <a:pt x="0" y="0"/>
                </a:lnTo>
                <a:lnTo>
                  <a:pt x="58" y="201"/>
                </a:lnTo>
                <a:lnTo>
                  <a:pt x="115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B2AE1C16-E554-4E8D-ADAD-06937ED870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5560" y="2257426"/>
            <a:ext cx="865188" cy="866775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FD27366F-F9CD-4669-8C34-DA219361C4DC}"/>
              </a:ext>
            </a:extLst>
          </p:cNvPr>
          <p:cNvSpPr>
            <a:spLocks/>
          </p:cNvSpPr>
          <p:nvPr/>
        </p:nvSpPr>
        <p:spPr bwMode="auto">
          <a:xfrm>
            <a:off x="8501048" y="2257425"/>
            <a:ext cx="139700" cy="141288"/>
          </a:xfrm>
          <a:custGeom>
            <a:avLst/>
            <a:gdLst>
              <a:gd name="T0" fmla="*/ 81 w 183"/>
              <a:gd name="T1" fmla="*/ 102 h 184"/>
              <a:gd name="T2" fmla="*/ 81 w 183"/>
              <a:gd name="T3" fmla="*/ 184 h 184"/>
              <a:gd name="T4" fmla="*/ 183 w 183"/>
              <a:gd name="T5" fmla="*/ 0 h 184"/>
              <a:gd name="T6" fmla="*/ 0 w 183"/>
              <a:gd name="T7" fmla="*/ 102 h 184"/>
              <a:gd name="T8" fmla="*/ 81 w 183"/>
              <a:gd name="T9" fmla="*/ 10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4">
                <a:moveTo>
                  <a:pt x="81" y="102"/>
                </a:moveTo>
                <a:lnTo>
                  <a:pt x="81" y="184"/>
                </a:lnTo>
                <a:lnTo>
                  <a:pt x="183" y="0"/>
                </a:lnTo>
                <a:lnTo>
                  <a:pt x="0" y="102"/>
                </a:lnTo>
                <a:lnTo>
                  <a:pt x="81" y="102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43789B77-0119-49C6-96D0-4C559E2B7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35" y="2508251"/>
            <a:ext cx="242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po</a:t>
            </a:r>
            <a:endParaRPr lang="en-US" alt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546AD2D2-AA58-4B78-A2DD-A90F003B8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647" y="2690812"/>
            <a:ext cx="15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rf</a:t>
            </a:r>
            <a:endParaRPr lang="en-US" altLang="en-US" dirty="0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F0B7A8A-D341-4D89-88A6-8CEE53E48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648" y="1933576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Ry1</a:t>
            </a:r>
            <a:endParaRPr lang="en-US" altLang="en-US" dirty="0"/>
          </a:p>
        </p:txBody>
      </p:sp>
      <p:sp>
        <p:nvSpPr>
          <p:cNvPr id="31" name="Oval 26">
            <a:extLst>
              <a:ext uri="{FF2B5EF4-FFF2-40B4-BE49-F238E27FC236}">
                <a16:creationId xmlns:a16="http://schemas.microsoft.com/office/drawing/2014/main" id="{39CCBF5E-CC89-446D-981B-D36CB99B7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36" y="3043238"/>
            <a:ext cx="671513" cy="354013"/>
          </a:xfrm>
          <a:prstGeom prst="ellipse">
            <a:avLst/>
          </a:prstGeom>
          <a:solidFill>
            <a:srgbClr val="FFF6D5"/>
          </a:solidFill>
          <a:ln w="22225" cap="flat">
            <a:solidFill>
              <a:srgbClr val="08080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63DB894-38F9-4A5A-A931-51EE9C2CB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030" y="307181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Wx1</a:t>
            </a:r>
            <a:endParaRPr lang="en-US" altLang="en-US" dirty="0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FA73F8E6-C98F-4F2C-8269-4204970F9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6810" y="2290763"/>
            <a:ext cx="0" cy="720725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777D8DF3-9C6A-4EC1-B4FC-AAC008B4AAEB}"/>
              </a:ext>
            </a:extLst>
          </p:cNvPr>
          <p:cNvSpPr>
            <a:spLocks/>
          </p:cNvSpPr>
          <p:nvPr/>
        </p:nvSpPr>
        <p:spPr bwMode="auto">
          <a:xfrm>
            <a:off x="8842361" y="2859087"/>
            <a:ext cx="87313" cy="152400"/>
          </a:xfrm>
          <a:custGeom>
            <a:avLst/>
            <a:gdLst>
              <a:gd name="T0" fmla="*/ 58 w 115"/>
              <a:gd name="T1" fmla="*/ 57 h 201"/>
              <a:gd name="T2" fmla="*/ 0 w 115"/>
              <a:gd name="T3" fmla="*/ 0 h 201"/>
              <a:gd name="T4" fmla="*/ 58 w 115"/>
              <a:gd name="T5" fmla="*/ 201 h 201"/>
              <a:gd name="T6" fmla="*/ 115 w 115"/>
              <a:gd name="T7" fmla="*/ 0 h 201"/>
              <a:gd name="T8" fmla="*/ 58 w 115"/>
              <a:gd name="T9" fmla="*/ 5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1">
                <a:moveTo>
                  <a:pt x="58" y="57"/>
                </a:moveTo>
                <a:lnTo>
                  <a:pt x="0" y="0"/>
                </a:lnTo>
                <a:lnTo>
                  <a:pt x="58" y="201"/>
                </a:lnTo>
                <a:lnTo>
                  <a:pt x="115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21AB6BED-6439-439F-9C61-5AD2F45B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35" y="2482851"/>
            <a:ext cx="242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po</a:t>
            </a:r>
            <a:endParaRPr lang="en-US" altLang="en-US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97EB3EFD-00FD-4668-BA03-544E16C2C2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54923" y="2171701"/>
            <a:ext cx="827088" cy="931863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366B4D53-BC7F-40A2-BF5F-55508B56D2F1}"/>
              </a:ext>
            </a:extLst>
          </p:cNvPr>
          <p:cNvSpPr>
            <a:spLocks/>
          </p:cNvSpPr>
          <p:nvPr/>
        </p:nvSpPr>
        <p:spPr bwMode="auto">
          <a:xfrm>
            <a:off x="7754923" y="2171701"/>
            <a:ext cx="134938" cy="142875"/>
          </a:xfrm>
          <a:custGeom>
            <a:avLst/>
            <a:gdLst>
              <a:gd name="T0" fmla="*/ 96 w 177"/>
              <a:gd name="T1" fmla="*/ 107 h 188"/>
              <a:gd name="T2" fmla="*/ 177 w 177"/>
              <a:gd name="T3" fmla="*/ 112 h 188"/>
              <a:gd name="T4" fmla="*/ 0 w 177"/>
              <a:gd name="T5" fmla="*/ 0 h 188"/>
              <a:gd name="T6" fmla="*/ 91 w 177"/>
              <a:gd name="T7" fmla="*/ 188 h 188"/>
              <a:gd name="T8" fmla="*/ 96 w 177"/>
              <a:gd name="T9" fmla="*/ 10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88">
                <a:moveTo>
                  <a:pt x="96" y="107"/>
                </a:moveTo>
                <a:lnTo>
                  <a:pt x="177" y="112"/>
                </a:lnTo>
                <a:lnTo>
                  <a:pt x="0" y="0"/>
                </a:lnTo>
                <a:lnTo>
                  <a:pt x="91" y="188"/>
                </a:lnTo>
                <a:lnTo>
                  <a:pt x="96" y="10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BE6F23F5-6CE8-4270-B60D-151056D5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586" y="2027238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(a)</a:t>
            </a:r>
            <a:endParaRPr lang="en-US" alt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81BA264F-9EC4-4410-B1D2-D2C45F8A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399" y="3071813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(b)</a:t>
            </a:r>
            <a:endParaRPr lang="en-US" alt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D81EDBE4-DCC9-4F32-8F9A-5816D5A4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624" y="1993901"/>
            <a:ext cx="23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(c)</a:t>
            </a:r>
            <a:endParaRPr lang="en-US" alt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4DDAB84B-2DE8-467E-8B2D-6CFB99CAB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811" y="3084513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(d)</a:t>
            </a:r>
            <a:endParaRPr lang="en-US" altLang="en-US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6654A5C4-47DD-4DBD-AD61-76E5D17F8E00}"/>
              </a:ext>
            </a:extLst>
          </p:cNvPr>
          <p:cNvSpPr>
            <a:spLocks/>
          </p:cNvSpPr>
          <p:nvPr/>
        </p:nvSpPr>
        <p:spPr bwMode="auto">
          <a:xfrm>
            <a:off x="3781410" y="3247707"/>
            <a:ext cx="1585906" cy="409257"/>
          </a:xfrm>
          <a:custGeom>
            <a:avLst/>
            <a:gdLst>
              <a:gd name="T0" fmla="*/ 101 w 1995"/>
              <a:gd name="T1" fmla="*/ 0 h 379"/>
              <a:gd name="T2" fmla="*/ 1894 w 1995"/>
              <a:gd name="T3" fmla="*/ 0 h 379"/>
              <a:gd name="T4" fmla="*/ 1995 w 1995"/>
              <a:gd name="T5" fmla="*/ 101 h 379"/>
              <a:gd name="T6" fmla="*/ 1995 w 1995"/>
              <a:gd name="T7" fmla="*/ 278 h 379"/>
              <a:gd name="T8" fmla="*/ 1894 w 1995"/>
              <a:gd name="T9" fmla="*/ 379 h 379"/>
              <a:gd name="T10" fmla="*/ 101 w 1995"/>
              <a:gd name="T11" fmla="*/ 379 h 379"/>
              <a:gd name="T12" fmla="*/ 0 w 1995"/>
              <a:gd name="T13" fmla="*/ 278 h 379"/>
              <a:gd name="T14" fmla="*/ 0 w 1995"/>
              <a:gd name="T15" fmla="*/ 101 h 379"/>
              <a:gd name="T16" fmla="*/ 101 w 1995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5" h="379">
                <a:moveTo>
                  <a:pt x="101" y="0"/>
                </a:moveTo>
                <a:lnTo>
                  <a:pt x="1894" y="0"/>
                </a:lnTo>
                <a:cubicBezTo>
                  <a:pt x="1950" y="0"/>
                  <a:pt x="1995" y="45"/>
                  <a:pt x="1995" y="101"/>
                </a:cubicBezTo>
                <a:lnTo>
                  <a:pt x="1995" y="278"/>
                </a:lnTo>
                <a:cubicBezTo>
                  <a:pt x="1995" y="334"/>
                  <a:pt x="1950" y="379"/>
                  <a:pt x="1894" y="379"/>
                </a:cubicBezTo>
                <a:lnTo>
                  <a:pt x="101" y="379"/>
                </a:lnTo>
                <a:cubicBezTo>
                  <a:pt x="45" y="379"/>
                  <a:pt x="0" y="334"/>
                  <a:pt x="0" y="278"/>
                </a:cubicBezTo>
                <a:lnTo>
                  <a:pt x="0" y="101"/>
                </a:lnTo>
                <a:cubicBezTo>
                  <a:pt x="0" y="45"/>
                  <a:pt x="45" y="0"/>
                  <a:pt x="101" y="0"/>
                </a:cubicBezTo>
                <a:close/>
              </a:path>
            </a:pathLst>
          </a:cu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B2E547C6-BC26-465A-A2DC-F6AB6A84A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47" y="3295332"/>
            <a:ext cx="1282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"/>
              </a:rPr>
              <a:t>t1= 1, t2 = 1 ?</a:t>
            </a:r>
            <a:endParaRPr lang="en-US" alt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BD13EEEB-2BA7-4CB0-8756-41B07BDF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48" y="2206626"/>
            <a:ext cx="150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"/>
              </a:rPr>
              <a:t>rf</a:t>
            </a:r>
            <a:endParaRPr lang="en-US" altLang="en-US" dirty="0"/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313B4C6F-7268-4B44-B1A7-C41BB15A0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499" y="1793875"/>
            <a:ext cx="1990725" cy="0"/>
          </a:xfrm>
          <a:prstGeom prst="line">
            <a:avLst/>
          </a:prstGeom>
          <a:noFill/>
          <a:ln w="11113" cap="flat">
            <a:solidFill>
              <a:srgbClr val="03030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67B7A7-9335-40A6-BCB5-7831B0EDDD8B}"/>
              </a:ext>
            </a:extLst>
          </p:cNvPr>
          <p:cNvGrpSpPr/>
          <p:nvPr/>
        </p:nvGrpSpPr>
        <p:grpSpPr>
          <a:xfrm>
            <a:off x="1832868" y="4810023"/>
            <a:ext cx="8300622" cy="1015663"/>
            <a:chOff x="204186" y="4958975"/>
            <a:chExt cx="8300622" cy="101566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AC94FDC-F4F2-4058-A5D8-DBCEAEDAADA4}"/>
                </a:ext>
              </a:extLst>
            </p:cNvPr>
            <p:cNvSpPr/>
            <p:nvPr/>
          </p:nvSpPr>
          <p:spPr>
            <a:xfrm>
              <a:off x="204186" y="4958975"/>
              <a:ext cx="8300622" cy="1015663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D46FDFD7-42CF-4D49-9497-14EC01DED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66" y="5119659"/>
              <a:ext cx="432457" cy="43245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358D1E-44DD-4FA9-86B4-3F28CD58594D}"/>
                </a:ext>
              </a:extLst>
            </p:cNvPr>
            <p:cNvSpPr txBox="1"/>
            <p:nvPr/>
          </p:nvSpPr>
          <p:spPr>
            <a:xfrm>
              <a:off x="1099959" y="5123884"/>
              <a:ext cx="72862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If the R </a:t>
              </a:r>
              <a:r>
                <a:rPr lang="en-US" sz="2000" dirty="0">
                  <a:sym typeface="Wingdings" panose="05000000000000000000" pitchFamily="2" charset="2"/>
                </a:rPr>
                <a:t> W ordering is </a:t>
              </a:r>
              <a:r>
                <a:rPr lang="en-US" sz="2000" dirty="0">
                  <a:solidFill>
                    <a:srgbClr val="0070C0"/>
                  </a:solidFill>
                  <a:sym typeface="Wingdings" panose="05000000000000000000" pitchFamily="2" charset="2"/>
                </a:rPr>
                <a:t>relaxed</a:t>
              </a:r>
              <a:r>
                <a:rPr lang="en-US" sz="2000" dirty="0">
                  <a:sym typeface="Wingdings" panose="05000000000000000000" pitchFamily="2" charset="2"/>
                </a:rPr>
                <a:t>, we will observe this behavior.</a:t>
              </a:r>
              <a:endParaRPr lang="en-US" sz="2000" dirty="0"/>
            </a:p>
            <a:p>
              <a:endParaRPr lang="en-US" sz="20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B81A67F-825A-4962-B3C2-05514C49B15D}"/>
              </a:ext>
            </a:extLst>
          </p:cNvPr>
          <p:cNvSpPr/>
          <p:nvPr/>
        </p:nvSpPr>
        <p:spPr>
          <a:xfrm>
            <a:off x="7540224" y="300035"/>
            <a:ext cx="3051794" cy="81018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Speculative writes</a:t>
            </a:r>
          </a:p>
        </p:txBody>
      </p:sp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750D1C8D-92CB-4A3E-817E-D0FC5143D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19" y="55160"/>
            <a:ext cx="1192041" cy="11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03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A431-BBC0-4E4B-9608-459A35CC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of </a:t>
            </a:r>
            <a:r>
              <a:rPr lang="en-US" i="1" dirty="0" err="1"/>
              <a:t>rfi</a:t>
            </a:r>
            <a:r>
              <a:rPr lang="en-US" i="1" dirty="0"/>
              <a:t> </a:t>
            </a:r>
            <a:r>
              <a:rPr lang="en-US" dirty="0"/>
              <a:t>in SC.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72954-4C62-409B-84DA-CE60A698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82E94-4A60-4165-B1B5-3CD11120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138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378E4A74-98D7-48F0-82A6-647E8B5A8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82" y="1211562"/>
            <a:ext cx="466999" cy="466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2D1C9-AE64-4B44-B607-F3B9C0136884}"/>
              </a:ext>
            </a:extLst>
          </p:cNvPr>
          <p:cNvSpPr txBox="1"/>
          <p:nvPr/>
        </p:nvSpPr>
        <p:spPr>
          <a:xfrm>
            <a:off x="2895600" y="1278450"/>
            <a:ext cx="453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the </a:t>
            </a:r>
            <a:r>
              <a:rPr lang="en-US" sz="2000" i="1" dirty="0" err="1"/>
              <a:t>rfi</a:t>
            </a:r>
            <a:r>
              <a:rPr lang="en-US" sz="2000" i="1" dirty="0"/>
              <a:t> </a:t>
            </a:r>
            <a:r>
              <a:rPr lang="en-US" sz="2000" dirty="0"/>
              <a:t>relation  be relaxed in SC? </a:t>
            </a:r>
          </a:p>
        </p:txBody>
      </p:sp>
      <p:pic>
        <p:nvPicPr>
          <p:cNvPr id="8" name="Picture 7" descr="A picture containing seat&#10;&#10;Description automatically generated">
            <a:extLst>
              <a:ext uri="{FF2B5EF4-FFF2-40B4-BE49-F238E27FC236}">
                <a16:creationId xmlns:a16="http://schemas.microsoft.com/office/drawing/2014/main" id="{6C41105D-AF33-42FC-84A9-5923A4B11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2231552"/>
            <a:ext cx="1181298" cy="119744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E90392-55B2-4DE1-91B3-F78C0E816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84" y="1593204"/>
            <a:ext cx="1835796" cy="1835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F1D75-97E6-4C3A-954B-53B219A732E6}"/>
              </a:ext>
            </a:extLst>
          </p:cNvPr>
          <p:cNvSpPr txBox="1"/>
          <p:nvPr/>
        </p:nvSpPr>
        <p:spPr>
          <a:xfrm>
            <a:off x="2261781" y="4107977"/>
            <a:ext cx="612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 proof is there in the book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7E3BCC4-7FCB-4F79-A2AD-ECF7AFDA0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8279480" y="3877443"/>
            <a:ext cx="1384522" cy="13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406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C0AA7C-CD4E-48C7-BA14-0BD71CA43835}"/>
              </a:ext>
            </a:extLst>
          </p:cNvPr>
          <p:cNvSpPr/>
          <p:nvPr/>
        </p:nvSpPr>
        <p:spPr>
          <a:xfrm>
            <a:off x="1687774" y="5008729"/>
            <a:ext cx="2333767" cy="94169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Memory Models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83111"/>
              </p:ext>
            </p:extLst>
          </p:nvPr>
        </p:nvGraphicFramePr>
        <p:xfrm>
          <a:off x="2189014" y="1101751"/>
          <a:ext cx="7529076" cy="35957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745">
                  <a:extLst>
                    <a:ext uri="{9D8B030D-6E8A-4147-A177-3AD203B41FA5}">
                      <a16:colId xmlns:a16="http://schemas.microsoft.com/office/drawing/2014/main" val="1182414624"/>
                    </a:ext>
                  </a:extLst>
                </a:gridCol>
                <a:gridCol w="1091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3986">
                <a:tc>
                  <a:txBody>
                    <a:bodyPr/>
                    <a:lstStyle/>
                    <a:p>
                      <a:r>
                        <a:rPr lang="en-US" sz="1400" dirty="0"/>
                        <a:t>Relaxation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 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 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ym typeface="Wingdings" panose="05000000000000000000" pitchFamily="2" charset="2"/>
                        </a:rPr>
                        <a:t> W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 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 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/>
                        <a:t>R </a:t>
                      </a:r>
                      <a:r>
                        <a:rPr lang="en-IN" sz="1400" dirty="0">
                          <a:sym typeface="Wingdings" panose="05000000000000000000" pitchFamily="2" charset="2"/>
                        </a:rPr>
                        <a:t> W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rfe</a:t>
                      </a:r>
                      <a:endParaRPr lang="en-IN" sz="1400" dirty="0"/>
                    </a:p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err="1"/>
                        <a:t>rfi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51">
                <a:tc>
                  <a:txBody>
                    <a:bodyPr/>
                    <a:lstStyle/>
                    <a:p>
                      <a:r>
                        <a:rPr lang="en-US" sz="1400" dirty="0"/>
                        <a:t>SC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en-US" sz="1400" dirty="0"/>
                        <a:t>TSO (Intel) 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Processor</a:t>
                      </a:r>
                      <a:r>
                        <a:rPr lang="en-US" sz="1400" baseline="0" dirty="0"/>
                        <a:t> consistency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89">
                <a:tc>
                  <a:txBody>
                    <a:bodyPr/>
                    <a:lstStyle/>
                    <a:p>
                      <a:r>
                        <a:rPr lang="en-US" sz="1400" dirty="0"/>
                        <a:t>PSO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95">
                <a:tc>
                  <a:txBody>
                    <a:bodyPr/>
                    <a:lstStyle/>
                    <a:p>
                      <a:r>
                        <a:rPr lang="en-US" sz="1400" dirty="0"/>
                        <a:t>Weak Ordering/ RC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r>
                        <a:rPr lang="en-US" sz="1400" dirty="0"/>
                        <a:t>IBM PowerPC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17">
                <a:tc>
                  <a:txBody>
                    <a:bodyPr/>
                    <a:lstStyle/>
                    <a:p>
                      <a:r>
                        <a:rPr lang="en-US" sz="1400" dirty="0"/>
                        <a:t>ARM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52C4-BAA0-4BB4-8CE0-D683A1D15539}" type="slidenum">
              <a:rPr lang="en-IN" smtClean="0"/>
              <a:t>139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342086" y="517356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Ordering is </a:t>
            </a:r>
          </a:p>
          <a:p>
            <a:r>
              <a:rPr lang="en-US" dirty="0"/>
              <a:t>relaxed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40F3C116-E790-4DB6-BA9E-AB56C2743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86" y="5282931"/>
            <a:ext cx="507831" cy="50783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5C04A614-EDA4-4D19-B2DC-9DAA1AFBD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16" y="1616930"/>
            <a:ext cx="548115" cy="444655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6D997C01-00BE-4688-96BA-65E3B182D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39" y="2039449"/>
            <a:ext cx="548115" cy="444655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8DAA26C-4D11-4F73-BBB6-D68210690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17" y="2061585"/>
            <a:ext cx="548115" cy="444655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27E2FF28-D861-4024-B633-D5AEC1B70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79" y="2445306"/>
            <a:ext cx="548115" cy="444655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7D01DEDD-506C-414C-96B5-ED0BC15B2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24" y="2960949"/>
            <a:ext cx="548115" cy="444655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E81C2BE4-CF5E-4378-875A-DACF652B9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23" y="3390050"/>
            <a:ext cx="548115" cy="444655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D02CB8AA-6B3E-46CF-96E3-F94C3B16B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22" y="3834705"/>
            <a:ext cx="548115" cy="444655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A55A9A24-A620-4C71-BC75-4C9F45B44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21" y="4286493"/>
            <a:ext cx="548115" cy="444655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6DD52B60-52A4-43C4-AEC0-A033CDC97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16" y="2551177"/>
            <a:ext cx="548115" cy="444655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9254D268-031D-44C7-A1B5-0CE0F23B2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16" y="2995832"/>
            <a:ext cx="548115" cy="444655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D87F06BF-54DE-44C3-B50E-14C9E87C0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25" y="3396207"/>
            <a:ext cx="548115" cy="44465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7EBFF422-0F0D-43A9-8551-2117E055C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16" y="3824548"/>
            <a:ext cx="548115" cy="444655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6EE8D86-83DE-4299-8BD7-E9F8557A6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15" y="4263081"/>
            <a:ext cx="548115" cy="444655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913758D5-99BE-4039-8C05-BE91FE3C6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21" y="2523124"/>
            <a:ext cx="548115" cy="444655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15A54D4A-6F62-478A-B3CC-EE91B2A6D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55" y="2998082"/>
            <a:ext cx="548115" cy="44465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1B9F5DF-30E2-47E5-9BDF-A05ACEE3C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46" y="3413261"/>
            <a:ext cx="548115" cy="444655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4CE5BDEA-63E9-461B-8B08-2D20DC515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46" y="3818426"/>
            <a:ext cx="548115" cy="444655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F20F53AF-3626-4556-8690-E46015DF2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67" y="4257986"/>
            <a:ext cx="548115" cy="444655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D5929DDD-61AD-4124-A2F4-DFE0C0EFB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48" y="4252891"/>
            <a:ext cx="548115" cy="444655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7E088BEC-9A58-4F9F-8C84-3862A09B5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30" y="4279360"/>
            <a:ext cx="548115" cy="444655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0AD7696E-7325-4D58-A4D0-353B1F5C8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23" y="3813331"/>
            <a:ext cx="548115" cy="444655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09037A6A-F7BF-413C-A7C1-6FAA9F471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61" y="3824547"/>
            <a:ext cx="548115" cy="444655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430D2A06-98BE-4E59-A0E4-F76432A54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84" y="3808236"/>
            <a:ext cx="548115" cy="44465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B749611E-4BE2-4DF0-B9DB-427E244EB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47" y="4248639"/>
            <a:ext cx="548115" cy="444655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62A9D7E7-C922-415E-9914-41E080C99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84" y="3405604"/>
            <a:ext cx="548115" cy="444655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8AF6285D-E9B7-4457-ACEE-D10D37897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09" y="3401297"/>
            <a:ext cx="548115" cy="44465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992118-853D-4AEA-99D0-08A162A5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748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62AA-3507-478E-BA0C-1DA0ED12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D871-4BF3-4829-BC05-886C9E1E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689" y="1128120"/>
            <a:ext cx="5486400" cy="507697"/>
          </a:xfrm>
        </p:spPr>
        <p:txBody>
          <a:bodyPr/>
          <a:lstStyle/>
          <a:p>
            <a:r>
              <a:rPr lang="en-US" sz="2400" dirty="0"/>
              <a:t>How much can we parallelize?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FDF-D1A4-4C65-99D5-36204B48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FA7F-67E9-4611-B496-F10712B1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3228B-10E3-43BF-8F04-C3C3CD56724C}"/>
                  </a:ext>
                </a:extLst>
              </p:cNvPr>
              <p:cNvSpPr txBox="1"/>
              <p:nvPr/>
            </p:nvSpPr>
            <p:spPr>
              <a:xfrm>
                <a:off x="5309617" y="3437247"/>
                <a:ext cx="376295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𝑝𝑎𝑟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𝑠𝑒𝑞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1 −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3228B-10E3-43BF-8F04-C3C3CD567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17" y="3437247"/>
                <a:ext cx="3762953" cy="69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89CE8B-B0FE-469C-81CE-665B1AB6B61E}"/>
                  </a:ext>
                </a:extLst>
              </p:cNvPr>
              <p:cNvSpPr txBox="1"/>
              <p:nvPr/>
            </p:nvSpPr>
            <p:spPr>
              <a:xfrm>
                <a:off x="4547147" y="4817356"/>
                <a:ext cx="3097707" cy="873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1 −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89CE8B-B0FE-469C-81CE-665B1AB6B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47" y="4817356"/>
                <a:ext cx="3097707" cy="873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EDF70A7-34B9-4B8C-8B1E-5007E9286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0" y="957885"/>
            <a:ext cx="848164" cy="848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63A89D-6699-490C-8FB7-B3ED2B6288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0" y="1958422"/>
            <a:ext cx="848164" cy="84816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FD19E4-8EBC-4487-977A-EB5D2241CDEB}"/>
              </a:ext>
            </a:extLst>
          </p:cNvPr>
          <p:cNvSpPr txBox="1">
            <a:spLocks/>
          </p:cNvSpPr>
          <p:nvPr/>
        </p:nvSpPr>
        <p:spPr>
          <a:xfrm>
            <a:off x="3840689" y="2104341"/>
            <a:ext cx="5486400" cy="50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are limited by the fraction of the sequential section: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seq</a:t>
            </a:r>
            <a:endParaRPr lang="en-US" sz="2400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BEC5E8B-C7BF-4AF8-81D4-774B878B41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4215411" y="3388684"/>
            <a:ext cx="1045644" cy="104564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42B0AE-77A7-4883-A1D3-CF32BE425819}"/>
              </a:ext>
            </a:extLst>
          </p:cNvPr>
          <p:cNvSpPr/>
          <p:nvPr/>
        </p:nvSpPr>
        <p:spPr>
          <a:xfrm>
            <a:off x="1756013" y="3473178"/>
            <a:ext cx="2333767" cy="8481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For </a:t>
            </a:r>
            <a:r>
              <a:rPr lang="en-US" sz="2000" i="1" dirty="0"/>
              <a:t>P </a:t>
            </a:r>
            <a:r>
              <a:rPr lang="en-US" sz="2000" dirty="0"/>
              <a:t>processors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232DFD-F896-475D-AAB9-328D5F32442C}"/>
              </a:ext>
            </a:extLst>
          </p:cNvPr>
          <p:cNvSpPr/>
          <p:nvPr/>
        </p:nvSpPr>
        <p:spPr>
          <a:xfrm>
            <a:off x="1756012" y="4829804"/>
            <a:ext cx="2333767" cy="8481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1B040CA-DC7F-4C7D-8F22-B788A0242697}"/>
                  </a:ext>
                </a:extLst>
              </p:cNvPr>
              <p:cNvSpPr/>
              <p:nvPr/>
            </p:nvSpPr>
            <p:spPr>
              <a:xfrm>
                <a:off x="8102222" y="4601332"/>
                <a:ext cx="2333767" cy="149107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⟶∞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1B040CA-DC7F-4C7D-8F22-B788A0242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22" y="4601332"/>
                <a:ext cx="2333767" cy="149107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91892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46" y="588577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72" y="4409084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140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52581" y="1261628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031620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Parallel Programming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2228141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Theoretical Foundations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22731" y="2939749"/>
            <a:ext cx="254268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Cache Coherence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26162" y="3688265"/>
            <a:ext cx="228940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Memory Models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22731" y="4434588"/>
            <a:ext cx="167706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Races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F64B20-9CD2-4953-966E-14CF1A24A1FF}"/>
              </a:ext>
            </a:extLst>
          </p:cNvPr>
          <p:cNvGrpSpPr/>
          <p:nvPr/>
        </p:nvGrpSpPr>
        <p:grpSpPr>
          <a:xfrm>
            <a:off x="3552579" y="4787188"/>
            <a:ext cx="5893724" cy="1023640"/>
            <a:chOff x="2040375" y="5071982"/>
            <a:chExt cx="3863858" cy="681295"/>
          </a:xfrm>
        </p:grpSpPr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F99D74A1-881C-4331-870F-27013936E943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071982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2" name="Round Same Side Corner Rectangle 51">
              <a:extLst>
                <a:ext uri="{FF2B5EF4-FFF2-40B4-BE49-F238E27FC236}">
                  <a16:creationId xmlns:a16="http://schemas.microsoft.com/office/drawing/2014/main" id="{2CECB272-9953-43A9-B82D-13E2662ACA0C}"/>
                </a:ext>
              </a:extLst>
            </p:cNvPr>
            <p:cNvSpPr/>
            <p:nvPr/>
          </p:nvSpPr>
          <p:spPr>
            <a:xfrm rot="16200000">
              <a:off x="2098569" y="524396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35F13A-A74F-4F47-BB37-FA1EDE2C2A7C}"/>
                </a:ext>
              </a:extLst>
            </p:cNvPr>
            <p:cNvSpPr txBox="1"/>
            <p:nvPr/>
          </p:nvSpPr>
          <p:spPr>
            <a:xfrm>
              <a:off x="2226435" y="5401888"/>
              <a:ext cx="265039" cy="25166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8F0C5-601D-432C-B161-87DB25121F97}"/>
                </a:ext>
              </a:extLst>
            </p:cNvPr>
            <p:cNvSpPr/>
            <p:nvPr/>
          </p:nvSpPr>
          <p:spPr>
            <a:xfrm>
              <a:off x="2640035" y="5302160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3B9C07-6492-4676-A078-2C7C0FC2BD9C}"/>
                </a:ext>
              </a:extLst>
            </p:cNvPr>
            <p:cNvSpPr txBox="1"/>
            <p:nvPr/>
          </p:nvSpPr>
          <p:spPr>
            <a:xfrm>
              <a:off x="2741989" y="5372852"/>
              <a:ext cx="121108" cy="15363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75F7BC7F-6A10-4D4A-BC04-07CA6DBC54A5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554349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B9467ED-CCA5-4FB8-A5FA-AA664782BFCD}"/>
              </a:ext>
            </a:extLst>
          </p:cNvPr>
          <p:cNvSpPr txBox="1"/>
          <p:nvPr/>
        </p:nvSpPr>
        <p:spPr>
          <a:xfrm>
            <a:off x="4622732" y="5290953"/>
            <a:ext cx="318709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26160203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5FE02-E0B7-403E-9B19-72B89536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 a Counter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B19C-D7E3-4CF9-A65C-631F7B40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6858000" cy="424353"/>
          </a:xfrm>
        </p:spPr>
        <p:txBody>
          <a:bodyPr/>
          <a:lstStyle/>
          <a:p>
            <a:r>
              <a:rPr lang="en-US" dirty="0"/>
              <a:t>Let us say that all we want to do is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CF453-21FD-4FDA-AE4B-3B4FCC78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6EB36-80BB-4375-839F-3471F0B7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FA3886-FD7D-4C5D-951C-38B1FF1EDE7A}"/>
              </a:ext>
            </a:extLst>
          </p:cNvPr>
          <p:cNvSpPr/>
          <p:nvPr/>
        </p:nvSpPr>
        <p:spPr>
          <a:xfrm>
            <a:off x="4302711" y="1864311"/>
            <a:ext cx="2991774" cy="5948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counter++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74B0CA6-ED64-4381-A5D3-CF24394CEBBD}"/>
              </a:ext>
            </a:extLst>
          </p:cNvPr>
          <p:cNvSpPr/>
          <p:nvPr/>
        </p:nvSpPr>
        <p:spPr>
          <a:xfrm rot="8791533">
            <a:off x="3015449" y="3191785"/>
            <a:ext cx="2725444" cy="228600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6A3D47-B850-400F-86C0-45291AB22F4A}"/>
              </a:ext>
            </a:extLst>
          </p:cNvPr>
          <p:cNvSpPr/>
          <p:nvPr/>
        </p:nvSpPr>
        <p:spPr>
          <a:xfrm>
            <a:off x="1782933" y="4254519"/>
            <a:ext cx="3008050" cy="11167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t1 = counter; </a:t>
            </a:r>
          </a:p>
          <a:p>
            <a:r>
              <a:rPr lang="en-US" sz="2000" dirty="0"/>
              <a:t>t2 = t1 + 1;</a:t>
            </a:r>
          </a:p>
          <a:p>
            <a:r>
              <a:rPr lang="en-US" sz="2000" dirty="0"/>
              <a:t>counter = t2;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1B814C6-C5B8-43F6-9FBD-259780211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67" y="3429001"/>
            <a:ext cx="603971" cy="60397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E2E01CC-091C-49EE-A1CC-92E469D33CA8}"/>
              </a:ext>
            </a:extLst>
          </p:cNvPr>
          <p:cNvSpPr/>
          <p:nvPr/>
        </p:nvSpPr>
        <p:spPr>
          <a:xfrm rot="2416705">
            <a:off x="5378803" y="3199227"/>
            <a:ext cx="2312760" cy="213717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EA4149-1758-4A4A-AAE0-55639BEA023F}"/>
              </a:ext>
            </a:extLst>
          </p:cNvPr>
          <p:cNvSpPr/>
          <p:nvPr/>
        </p:nvSpPr>
        <p:spPr>
          <a:xfrm>
            <a:off x="5982459" y="4254519"/>
            <a:ext cx="3788896" cy="11167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70C0"/>
                </a:solidFill>
              </a:rPr>
              <a:t>fetch_and_increment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(counter)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5F406BC-14DB-489D-99E1-826009554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19" y="3451072"/>
            <a:ext cx="822154" cy="822154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EC67093-FB84-453F-98E1-34AAAF7185F9}"/>
              </a:ext>
            </a:extLst>
          </p:cNvPr>
          <p:cNvSpPr/>
          <p:nvPr/>
        </p:nvSpPr>
        <p:spPr>
          <a:xfrm>
            <a:off x="6282431" y="5577841"/>
            <a:ext cx="3068602" cy="751939"/>
          </a:xfrm>
          <a:prstGeom prst="wedgeRoundRectCallout">
            <a:avLst>
              <a:gd name="adj1" fmla="val -41084"/>
              <a:gd name="adj2" fmla="val -10869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Uses an atomic instruction</a:t>
            </a:r>
          </a:p>
        </p:txBody>
      </p:sp>
    </p:spTree>
    <p:extLst>
      <p:ext uri="{BB962C8B-B14F-4D97-AF65-F5344CB8AC3E}">
        <p14:creationId xmlns:p14="http://schemas.microsoft.com/office/powerpoint/2010/main" val="27053541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376B-5F36-409B-BB23-497FC24E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A0D6-08A3-4EE6-9DD1-F8BDCB09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997271" cy="822960"/>
          </a:xfrm>
        </p:spPr>
        <p:txBody>
          <a:bodyPr/>
          <a:lstStyle/>
          <a:p>
            <a:r>
              <a:rPr lang="en-US" dirty="0"/>
              <a:t>If we do not want to write code using atomic instructions, we need to encapsulate this code within a </a:t>
            </a:r>
            <a:r>
              <a:rPr lang="en-US" dirty="0">
                <a:solidFill>
                  <a:srgbClr val="E21A23"/>
                </a:solidFill>
              </a:rPr>
              <a:t>critical section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B85DB-BB43-4C59-A802-A62A7261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EAD7D-CD6B-4C6A-B32E-E64EAC76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490295-8EA9-46F8-8978-AFB4CAB878A5}"/>
              </a:ext>
            </a:extLst>
          </p:cNvPr>
          <p:cNvSpPr/>
          <p:nvPr/>
        </p:nvSpPr>
        <p:spPr>
          <a:xfrm>
            <a:off x="3967955" y="3286853"/>
            <a:ext cx="3008050" cy="111677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t1 = counter; </a:t>
            </a:r>
          </a:p>
          <a:p>
            <a:r>
              <a:rPr lang="en-US" sz="2000" dirty="0"/>
              <a:t>t2 = t1 + 1;</a:t>
            </a:r>
          </a:p>
          <a:p>
            <a:r>
              <a:rPr lang="en-US" sz="2000" dirty="0"/>
              <a:t>counter = t2;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84E88-D523-4CF4-9815-AC0098D1E266}"/>
              </a:ext>
            </a:extLst>
          </p:cNvPr>
          <p:cNvSpPr/>
          <p:nvPr/>
        </p:nvSpPr>
        <p:spPr>
          <a:xfrm>
            <a:off x="3121982" y="2751741"/>
            <a:ext cx="1571347" cy="4619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lock()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7EE4B-3BE8-4600-A3E7-337F82905453}"/>
              </a:ext>
            </a:extLst>
          </p:cNvPr>
          <p:cNvSpPr/>
          <p:nvPr/>
        </p:nvSpPr>
        <p:spPr>
          <a:xfrm>
            <a:off x="3121982" y="4476763"/>
            <a:ext cx="1571347" cy="4619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unlock()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5EC7C-BA4D-49AB-B5E2-70715EEF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78" y="2103120"/>
            <a:ext cx="891322" cy="891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A0A25-903C-4C23-85F2-ACCF0A50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350" y="3846401"/>
            <a:ext cx="861350" cy="8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33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CC7D-9C57-4A0F-9C65-3C68040C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A1754-62BC-4EE4-A3F4-A868097D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FF51B-5AC7-45A6-90D1-30864B08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143</a:t>
            </a:fld>
            <a:endParaRPr lang="en-US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2036F2F0-2B2F-4F53-8ED6-47D247B885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9820" y="1097282"/>
            <a:ext cx="6612361" cy="3925525"/>
            <a:chOff x="537" y="1111"/>
            <a:chExt cx="3662" cy="217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9A46ED4-CA7E-40EC-A427-7FA7241883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1" y="1111"/>
              <a:ext cx="3628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5E63FCCD-8648-418C-91E7-31A941F70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" y="1542"/>
              <a:ext cx="3595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F85E85B-58B9-45D2-A5AA-732694D7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515"/>
              <a:ext cx="96" cy="55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C47FE744-95B3-4572-A749-D2BE1A10C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413"/>
              <a:ext cx="38" cy="34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5E34B6-F674-4F9A-AD6E-D6EE71165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1111"/>
              <a:ext cx="187" cy="92"/>
            </a:xfrm>
            <a:custGeom>
              <a:avLst/>
              <a:gdLst>
                <a:gd name="T0" fmla="*/ 9 w 391"/>
                <a:gd name="T1" fmla="*/ 192 h 192"/>
                <a:gd name="T2" fmla="*/ 196 w 391"/>
                <a:gd name="T3" fmla="*/ 0 h 192"/>
                <a:gd name="T4" fmla="*/ 379 w 391"/>
                <a:gd name="T5" fmla="*/ 192 h 192"/>
                <a:gd name="T6" fmla="*/ 328 w 391"/>
                <a:gd name="T7" fmla="*/ 192 h 192"/>
                <a:gd name="T8" fmla="*/ 196 w 391"/>
                <a:gd name="T9" fmla="*/ 43 h 192"/>
                <a:gd name="T10" fmla="*/ 73 w 391"/>
                <a:gd name="T11" fmla="*/ 192 h 192"/>
                <a:gd name="T12" fmla="*/ 9 w 391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192">
                  <a:moveTo>
                    <a:pt x="9" y="192"/>
                  </a:moveTo>
                  <a:cubicBezTo>
                    <a:pt x="9" y="192"/>
                    <a:pt x="0" y="0"/>
                    <a:pt x="196" y="0"/>
                  </a:cubicBezTo>
                  <a:cubicBezTo>
                    <a:pt x="391" y="0"/>
                    <a:pt x="379" y="192"/>
                    <a:pt x="379" y="192"/>
                  </a:cubicBezTo>
                  <a:lnTo>
                    <a:pt x="328" y="192"/>
                  </a:lnTo>
                  <a:cubicBezTo>
                    <a:pt x="328" y="192"/>
                    <a:pt x="327" y="47"/>
                    <a:pt x="196" y="43"/>
                  </a:cubicBezTo>
                  <a:cubicBezTo>
                    <a:pt x="65" y="40"/>
                    <a:pt x="73" y="192"/>
                    <a:pt x="73" y="192"/>
                  </a:cubicBezTo>
                  <a:lnTo>
                    <a:pt x="9" y="192"/>
                  </a:lnTo>
                  <a:close/>
                </a:path>
              </a:pathLst>
            </a:custGeom>
            <a:solidFill>
              <a:srgbClr val="60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3339CF6-F8F0-471F-A5D9-482745244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1209"/>
              <a:ext cx="207" cy="166"/>
            </a:xfrm>
            <a:custGeom>
              <a:avLst/>
              <a:gdLst>
                <a:gd name="T0" fmla="*/ 433 w 433"/>
                <a:gd name="T1" fmla="*/ 253 h 345"/>
                <a:gd name="T2" fmla="*/ 433 w 433"/>
                <a:gd name="T3" fmla="*/ 0 h 345"/>
                <a:gd name="T4" fmla="*/ 3 w 433"/>
                <a:gd name="T5" fmla="*/ 0 h 345"/>
                <a:gd name="T6" fmla="*/ 0 w 433"/>
                <a:gd name="T7" fmla="*/ 250 h 345"/>
                <a:gd name="T8" fmla="*/ 216 w 433"/>
                <a:gd name="T9" fmla="*/ 329 h 345"/>
                <a:gd name="T10" fmla="*/ 433 w 433"/>
                <a:gd name="T11" fmla="*/ 25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345">
                  <a:moveTo>
                    <a:pt x="433" y="253"/>
                  </a:moveTo>
                  <a:lnTo>
                    <a:pt x="433" y="0"/>
                  </a:lnTo>
                  <a:lnTo>
                    <a:pt x="3" y="0"/>
                  </a:lnTo>
                  <a:lnTo>
                    <a:pt x="0" y="250"/>
                  </a:lnTo>
                  <a:cubicBezTo>
                    <a:pt x="1" y="343"/>
                    <a:pt x="97" y="329"/>
                    <a:pt x="216" y="329"/>
                  </a:cubicBezTo>
                  <a:cubicBezTo>
                    <a:pt x="336" y="329"/>
                    <a:pt x="433" y="345"/>
                    <a:pt x="433" y="253"/>
                  </a:cubicBezTo>
                  <a:close/>
                </a:path>
              </a:pathLst>
            </a:custGeom>
            <a:solidFill>
              <a:srgbClr val="60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475759A-CBDB-4A1C-B57F-FCD70953E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" y="1246"/>
              <a:ext cx="41" cy="70"/>
            </a:xfrm>
            <a:custGeom>
              <a:avLst/>
              <a:gdLst>
                <a:gd name="T0" fmla="*/ 42 w 85"/>
                <a:gd name="T1" fmla="*/ 0 h 146"/>
                <a:gd name="T2" fmla="*/ 0 w 85"/>
                <a:gd name="T3" fmla="*/ 33 h 146"/>
                <a:gd name="T4" fmla="*/ 24 w 85"/>
                <a:gd name="T5" fmla="*/ 63 h 146"/>
                <a:gd name="T6" fmla="*/ 9 w 85"/>
                <a:gd name="T7" fmla="*/ 146 h 146"/>
                <a:gd name="T8" fmla="*/ 82 w 85"/>
                <a:gd name="T9" fmla="*/ 146 h 146"/>
                <a:gd name="T10" fmla="*/ 65 w 85"/>
                <a:gd name="T11" fmla="*/ 61 h 146"/>
                <a:gd name="T12" fmla="*/ 85 w 85"/>
                <a:gd name="T13" fmla="*/ 33 h 146"/>
                <a:gd name="T14" fmla="*/ 42 w 85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6">
                  <a:moveTo>
                    <a:pt x="42" y="0"/>
                  </a:moveTo>
                  <a:cubicBezTo>
                    <a:pt x="19" y="0"/>
                    <a:pt x="0" y="15"/>
                    <a:pt x="0" y="33"/>
                  </a:cubicBezTo>
                  <a:cubicBezTo>
                    <a:pt x="0" y="47"/>
                    <a:pt x="10" y="58"/>
                    <a:pt x="24" y="63"/>
                  </a:cubicBezTo>
                  <a:lnTo>
                    <a:pt x="9" y="146"/>
                  </a:lnTo>
                  <a:lnTo>
                    <a:pt x="82" y="146"/>
                  </a:lnTo>
                  <a:lnTo>
                    <a:pt x="65" y="61"/>
                  </a:lnTo>
                  <a:cubicBezTo>
                    <a:pt x="77" y="56"/>
                    <a:pt x="85" y="45"/>
                    <a:pt x="85" y="33"/>
                  </a:cubicBezTo>
                  <a:cubicBezTo>
                    <a:pt x="85" y="15"/>
                    <a:pt x="66" y="0"/>
                    <a:pt x="42" y="0"/>
                  </a:cubicBezTo>
                  <a:close/>
                </a:path>
              </a:pathLst>
            </a:custGeom>
            <a:solidFill>
              <a:srgbClr val="287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B9E2B0A-C0C2-47AB-B94B-F1BE730A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1111"/>
              <a:ext cx="141" cy="88"/>
            </a:xfrm>
            <a:custGeom>
              <a:avLst/>
              <a:gdLst>
                <a:gd name="T0" fmla="*/ 7 w 295"/>
                <a:gd name="T1" fmla="*/ 183 h 183"/>
                <a:gd name="T2" fmla="*/ 147 w 295"/>
                <a:gd name="T3" fmla="*/ 0 h 183"/>
                <a:gd name="T4" fmla="*/ 286 w 295"/>
                <a:gd name="T5" fmla="*/ 183 h 183"/>
                <a:gd name="T6" fmla="*/ 247 w 295"/>
                <a:gd name="T7" fmla="*/ 183 h 183"/>
                <a:gd name="T8" fmla="*/ 147 w 295"/>
                <a:gd name="T9" fmla="*/ 41 h 183"/>
                <a:gd name="T10" fmla="*/ 54 w 295"/>
                <a:gd name="T11" fmla="*/ 183 h 183"/>
                <a:gd name="T12" fmla="*/ 7 w 295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83">
                  <a:moveTo>
                    <a:pt x="7" y="183"/>
                  </a:moveTo>
                  <a:cubicBezTo>
                    <a:pt x="7" y="183"/>
                    <a:pt x="0" y="0"/>
                    <a:pt x="147" y="0"/>
                  </a:cubicBezTo>
                  <a:cubicBezTo>
                    <a:pt x="295" y="0"/>
                    <a:pt x="286" y="183"/>
                    <a:pt x="286" y="183"/>
                  </a:cubicBezTo>
                  <a:lnTo>
                    <a:pt x="247" y="183"/>
                  </a:lnTo>
                  <a:cubicBezTo>
                    <a:pt x="247" y="183"/>
                    <a:pt x="246" y="45"/>
                    <a:pt x="147" y="41"/>
                  </a:cubicBezTo>
                  <a:cubicBezTo>
                    <a:pt x="49" y="38"/>
                    <a:pt x="54" y="183"/>
                    <a:pt x="54" y="183"/>
                  </a:cubicBezTo>
                  <a:lnTo>
                    <a:pt x="7" y="183"/>
                  </a:lnTo>
                  <a:close/>
                </a:path>
              </a:pathLst>
            </a:custGeom>
            <a:solidFill>
              <a:srgbClr val="DD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A10461B-8BBA-4220-8252-E84E03F0F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205"/>
              <a:ext cx="156" cy="158"/>
            </a:xfrm>
            <a:custGeom>
              <a:avLst/>
              <a:gdLst>
                <a:gd name="T0" fmla="*/ 326 w 326"/>
                <a:gd name="T1" fmla="*/ 241 h 329"/>
                <a:gd name="T2" fmla="*/ 326 w 326"/>
                <a:gd name="T3" fmla="*/ 0 h 329"/>
                <a:gd name="T4" fmla="*/ 2 w 326"/>
                <a:gd name="T5" fmla="*/ 0 h 329"/>
                <a:gd name="T6" fmla="*/ 0 w 326"/>
                <a:gd name="T7" fmla="*/ 238 h 329"/>
                <a:gd name="T8" fmla="*/ 163 w 326"/>
                <a:gd name="T9" fmla="*/ 313 h 329"/>
                <a:gd name="T10" fmla="*/ 326 w 326"/>
                <a:gd name="T11" fmla="*/ 24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9">
                  <a:moveTo>
                    <a:pt x="326" y="241"/>
                  </a:moveTo>
                  <a:lnTo>
                    <a:pt x="326" y="0"/>
                  </a:lnTo>
                  <a:lnTo>
                    <a:pt x="2" y="0"/>
                  </a:lnTo>
                  <a:lnTo>
                    <a:pt x="0" y="238"/>
                  </a:lnTo>
                  <a:cubicBezTo>
                    <a:pt x="0" y="327"/>
                    <a:pt x="73" y="313"/>
                    <a:pt x="163" y="313"/>
                  </a:cubicBezTo>
                  <a:cubicBezTo>
                    <a:pt x="252" y="313"/>
                    <a:pt x="326" y="329"/>
                    <a:pt x="326" y="241"/>
                  </a:cubicBezTo>
                  <a:close/>
                </a:path>
              </a:pathLst>
            </a:custGeom>
            <a:solidFill>
              <a:srgbClr val="DD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BFDF121-423C-4E17-A775-B1F588BA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1241"/>
              <a:ext cx="31" cy="66"/>
            </a:xfrm>
            <a:custGeom>
              <a:avLst/>
              <a:gdLst>
                <a:gd name="T0" fmla="*/ 32 w 64"/>
                <a:gd name="T1" fmla="*/ 0 h 139"/>
                <a:gd name="T2" fmla="*/ 0 w 64"/>
                <a:gd name="T3" fmla="*/ 31 h 139"/>
                <a:gd name="T4" fmla="*/ 18 w 64"/>
                <a:gd name="T5" fmla="*/ 60 h 139"/>
                <a:gd name="T6" fmla="*/ 6 w 64"/>
                <a:gd name="T7" fmla="*/ 139 h 139"/>
                <a:gd name="T8" fmla="*/ 61 w 64"/>
                <a:gd name="T9" fmla="*/ 139 h 139"/>
                <a:gd name="T10" fmla="*/ 49 w 64"/>
                <a:gd name="T11" fmla="*/ 58 h 139"/>
                <a:gd name="T12" fmla="*/ 64 w 64"/>
                <a:gd name="T13" fmla="*/ 31 h 139"/>
                <a:gd name="T14" fmla="*/ 32 w 64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9">
                  <a:moveTo>
                    <a:pt x="32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4"/>
                    <a:pt x="7" y="55"/>
                    <a:pt x="18" y="60"/>
                  </a:cubicBezTo>
                  <a:lnTo>
                    <a:pt x="6" y="139"/>
                  </a:lnTo>
                  <a:lnTo>
                    <a:pt x="61" y="139"/>
                  </a:lnTo>
                  <a:lnTo>
                    <a:pt x="49" y="58"/>
                  </a:lnTo>
                  <a:cubicBezTo>
                    <a:pt x="58" y="53"/>
                    <a:pt x="64" y="43"/>
                    <a:pt x="64" y="31"/>
                  </a:cubicBezTo>
                  <a:cubicBezTo>
                    <a:pt x="64" y="14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920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D0342A84-029D-440C-9253-58B3D907D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413"/>
              <a:ext cx="38" cy="34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B63936B-2FFA-4705-A8ED-FCCE6C60A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1803"/>
              <a:ext cx="236" cy="194"/>
            </a:xfrm>
            <a:custGeom>
              <a:avLst/>
              <a:gdLst>
                <a:gd name="T0" fmla="*/ 78 w 491"/>
                <a:gd name="T1" fmla="*/ 0 h 312"/>
                <a:gd name="T2" fmla="*/ 413 w 491"/>
                <a:gd name="T3" fmla="*/ 0 h 312"/>
                <a:gd name="T4" fmla="*/ 491 w 491"/>
                <a:gd name="T5" fmla="*/ 78 h 312"/>
                <a:gd name="T6" fmla="*/ 491 w 491"/>
                <a:gd name="T7" fmla="*/ 234 h 312"/>
                <a:gd name="T8" fmla="*/ 413 w 491"/>
                <a:gd name="T9" fmla="*/ 312 h 312"/>
                <a:gd name="T10" fmla="*/ 78 w 491"/>
                <a:gd name="T11" fmla="*/ 312 h 312"/>
                <a:gd name="T12" fmla="*/ 0 w 491"/>
                <a:gd name="T13" fmla="*/ 234 h 312"/>
                <a:gd name="T14" fmla="*/ 0 w 491"/>
                <a:gd name="T15" fmla="*/ 78 h 312"/>
                <a:gd name="T16" fmla="*/ 78 w 491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312">
                  <a:moveTo>
                    <a:pt x="78" y="0"/>
                  </a:moveTo>
                  <a:lnTo>
                    <a:pt x="413" y="0"/>
                  </a:lnTo>
                  <a:cubicBezTo>
                    <a:pt x="457" y="0"/>
                    <a:pt x="491" y="34"/>
                    <a:pt x="491" y="78"/>
                  </a:cubicBezTo>
                  <a:lnTo>
                    <a:pt x="491" y="234"/>
                  </a:lnTo>
                  <a:cubicBezTo>
                    <a:pt x="491" y="277"/>
                    <a:pt x="457" y="312"/>
                    <a:pt x="413" y="312"/>
                  </a:cubicBezTo>
                  <a:lnTo>
                    <a:pt x="78" y="312"/>
                  </a:lnTo>
                  <a:cubicBezTo>
                    <a:pt x="35" y="312"/>
                    <a:pt x="0" y="277"/>
                    <a:pt x="0" y="234"/>
                  </a:cubicBezTo>
                  <a:lnTo>
                    <a:pt x="0" y="78"/>
                  </a:ln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5F28ABCC-4064-4918-91D3-5ED8FB2E3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806"/>
              <a:ext cx="6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 dirty="0"/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869E1DA1-2D12-4693-B612-EDEE9C9E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1863"/>
              <a:ext cx="6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33793FF-4F89-40A6-ADBC-4C073F853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1803"/>
              <a:ext cx="236" cy="201"/>
            </a:xfrm>
            <a:custGeom>
              <a:avLst/>
              <a:gdLst>
                <a:gd name="T0" fmla="*/ 78 w 491"/>
                <a:gd name="T1" fmla="*/ 0 h 312"/>
                <a:gd name="T2" fmla="*/ 413 w 491"/>
                <a:gd name="T3" fmla="*/ 0 h 312"/>
                <a:gd name="T4" fmla="*/ 491 w 491"/>
                <a:gd name="T5" fmla="*/ 78 h 312"/>
                <a:gd name="T6" fmla="*/ 491 w 491"/>
                <a:gd name="T7" fmla="*/ 234 h 312"/>
                <a:gd name="T8" fmla="*/ 413 w 491"/>
                <a:gd name="T9" fmla="*/ 312 h 312"/>
                <a:gd name="T10" fmla="*/ 78 w 491"/>
                <a:gd name="T11" fmla="*/ 312 h 312"/>
                <a:gd name="T12" fmla="*/ 0 w 491"/>
                <a:gd name="T13" fmla="*/ 234 h 312"/>
                <a:gd name="T14" fmla="*/ 0 w 491"/>
                <a:gd name="T15" fmla="*/ 78 h 312"/>
                <a:gd name="T16" fmla="*/ 78 w 491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312">
                  <a:moveTo>
                    <a:pt x="78" y="0"/>
                  </a:moveTo>
                  <a:lnTo>
                    <a:pt x="413" y="0"/>
                  </a:lnTo>
                  <a:cubicBezTo>
                    <a:pt x="456" y="0"/>
                    <a:pt x="491" y="34"/>
                    <a:pt x="491" y="78"/>
                  </a:cubicBezTo>
                  <a:lnTo>
                    <a:pt x="491" y="234"/>
                  </a:lnTo>
                  <a:cubicBezTo>
                    <a:pt x="491" y="277"/>
                    <a:pt x="456" y="312"/>
                    <a:pt x="413" y="312"/>
                  </a:cubicBezTo>
                  <a:lnTo>
                    <a:pt x="78" y="312"/>
                  </a:lnTo>
                  <a:cubicBezTo>
                    <a:pt x="35" y="312"/>
                    <a:pt x="0" y="277"/>
                    <a:pt x="0" y="234"/>
                  </a:cubicBezTo>
                  <a:lnTo>
                    <a:pt x="0" y="78"/>
                  </a:ln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D324DF29-5FAC-4B0A-B978-EBBE69E98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1806"/>
              <a:ext cx="6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D6002A9F-6753-4868-99FA-B94BA7B29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863"/>
              <a:ext cx="6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394FD9D5-02D3-4F88-9E74-8E3EC3251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176"/>
              <a:ext cx="232" cy="191"/>
            </a:xfrm>
            <a:custGeom>
              <a:avLst/>
              <a:gdLst>
                <a:gd name="T0" fmla="*/ 182 w 232"/>
                <a:gd name="T1" fmla="*/ 0 h 191"/>
                <a:gd name="T2" fmla="*/ 231 w 232"/>
                <a:gd name="T3" fmla="*/ 40 h 191"/>
                <a:gd name="T4" fmla="*/ 165 w 232"/>
                <a:gd name="T5" fmla="*/ 96 h 191"/>
                <a:gd name="T6" fmla="*/ 232 w 232"/>
                <a:gd name="T7" fmla="*/ 150 h 191"/>
                <a:gd name="T8" fmla="*/ 183 w 232"/>
                <a:gd name="T9" fmla="*/ 190 h 191"/>
                <a:gd name="T10" fmla="*/ 116 w 232"/>
                <a:gd name="T11" fmla="*/ 136 h 191"/>
                <a:gd name="T12" fmla="*/ 50 w 232"/>
                <a:gd name="T13" fmla="*/ 191 h 191"/>
                <a:gd name="T14" fmla="*/ 1 w 232"/>
                <a:gd name="T15" fmla="*/ 151 h 191"/>
                <a:gd name="T16" fmla="*/ 67 w 232"/>
                <a:gd name="T17" fmla="*/ 96 h 191"/>
                <a:gd name="T18" fmla="*/ 0 w 232"/>
                <a:gd name="T19" fmla="*/ 41 h 191"/>
                <a:gd name="T20" fmla="*/ 49 w 232"/>
                <a:gd name="T21" fmla="*/ 0 h 191"/>
                <a:gd name="T22" fmla="*/ 116 w 232"/>
                <a:gd name="T23" fmla="*/ 55 h 191"/>
                <a:gd name="T24" fmla="*/ 182 w 232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191">
                  <a:moveTo>
                    <a:pt x="182" y="0"/>
                  </a:moveTo>
                  <a:lnTo>
                    <a:pt x="231" y="40"/>
                  </a:lnTo>
                  <a:lnTo>
                    <a:pt x="165" y="96"/>
                  </a:lnTo>
                  <a:lnTo>
                    <a:pt x="232" y="150"/>
                  </a:lnTo>
                  <a:lnTo>
                    <a:pt x="183" y="190"/>
                  </a:lnTo>
                  <a:lnTo>
                    <a:pt x="116" y="136"/>
                  </a:lnTo>
                  <a:lnTo>
                    <a:pt x="50" y="191"/>
                  </a:lnTo>
                  <a:lnTo>
                    <a:pt x="1" y="151"/>
                  </a:lnTo>
                  <a:lnTo>
                    <a:pt x="67" y="96"/>
                  </a:lnTo>
                  <a:lnTo>
                    <a:pt x="0" y="41"/>
                  </a:lnTo>
                  <a:lnTo>
                    <a:pt x="49" y="0"/>
                  </a:lnTo>
                  <a:lnTo>
                    <a:pt x="116" y="55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3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D90148CF-F98E-4234-8CDF-C9BBF0BD8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1413"/>
              <a:ext cx="38" cy="34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D417A816-6FC6-431D-ADAD-C04553A67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1803"/>
              <a:ext cx="242" cy="194"/>
            </a:xfrm>
            <a:custGeom>
              <a:avLst/>
              <a:gdLst>
                <a:gd name="T0" fmla="*/ 78 w 491"/>
                <a:gd name="T1" fmla="*/ 0 h 312"/>
                <a:gd name="T2" fmla="*/ 413 w 491"/>
                <a:gd name="T3" fmla="*/ 0 h 312"/>
                <a:gd name="T4" fmla="*/ 491 w 491"/>
                <a:gd name="T5" fmla="*/ 78 h 312"/>
                <a:gd name="T6" fmla="*/ 491 w 491"/>
                <a:gd name="T7" fmla="*/ 234 h 312"/>
                <a:gd name="T8" fmla="*/ 413 w 491"/>
                <a:gd name="T9" fmla="*/ 312 h 312"/>
                <a:gd name="T10" fmla="*/ 78 w 491"/>
                <a:gd name="T11" fmla="*/ 312 h 312"/>
                <a:gd name="T12" fmla="*/ 0 w 491"/>
                <a:gd name="T13" fmla="*/ 234 h 312"/>
                <a:gd name="T14" fmla="*/ 0 w 491"/>
                <a:gd name="T15" fmla="*/ 78 h 312"/>
                <a:gd name="T16" fmla="*/ 78 w 491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312">
                  <a:moveTo>
                    <a:pt x="78" y="0"/>
                  </a:moveTo>
                  <a:lnTo>
                    <a:pt x="413" y="0"/>
                  </a:lnTo>
                  <a:cubicBezTo>
                    <a:pt x="456" y="0"/>
                    <a:pt x="491" y="34"/>
                    <a:pt x="491" y="78"/>
                  </a:cubicBezTo>
                  <a:lnTo>
                    <a:pt x="491" y="234"/>
                  </a:lnTo>
                  <a:cubicBezTo>
                    <a:pt x="491" y="277"/>
                    <a:pt x="456" y="312"/>
                    <a:pt x="413" y="312"/>
                  </a:cubicBezTo>
                  <a:lnTo>
                    <a:pt x="78" y="312"/>
                  </a:lnTo>
                  <a:cubicBezTo>
                    <a:pt x="35" y="312"/>
                    <a:pt x="0" y="277"/>
                    <a:pt x="0" y="234"/>
                  </a:cubicBezTo>
                  <a:lnTo>
                    <a:pt x="0" y="78"/>
                  </a:ln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79C7B51A-02B2-43FC-81BA-AB22B4609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1806"/>
              <a:ext cx="6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C7783DCE-7213-4B23-8F61-115940F49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" y="1863"/>
              <a:ext cx="6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0BFE172B-F763-4EDD-95F1-14D22A7BD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1413"/>
              <a:ext cx="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29FC3738-F6AC-4D67-BA3B-DDC049F92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1413"/>
              <a:ext cx="39" cy="34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2A0B303-4000-46AA-9E8D-9126AA85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111"/>
              <a:ext cx="188" cy="92"/>
            </a:xfrm>
            <a:custGeom>
              <a:avLst/>
              <a:gdLst>
                <a:gd name="T0" fmla="*/ 9 w 391"/>
                <a:gd name="T1" fmla="*/ 192 h 192"/>
                <a:gd name="T2" fmla="*/ 196 w 391"/>
                <a:gd name="T3" fmla="*/ 0 h 192"/>
                <a:gd name="T4" fmla="*/ 379 w 391"/>
                <a:gd name="T5" fmla="*/ 192 h 192"/>
                <a:gd name="T6" fmla="*/ 328 w 391"/>
                <a:gd name="T7" fmla="*/ 192 h 192"/>
                <a:gd name="T8" fmla="*/ 196 w 391"/>
                <a:gd name="T9" fmla="*/ 43 h 192"/>
                <a:gd name="T10" fmla="*/ 72 w 391"/>
                <a:gd name="T11" fmla="*/ 192 h 192"/>
                <a:gd name="T12" fmla="*/ 9 w 391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192">
                  <a:moveTo>
                    <a:pt x="9" y="192"/>
                  </a:moveTo>
                  <a:cubicBezTo>
                    <a:pt x="9" y="192"/>
                    <a:pt x="0" y="0"/>
                    <a:pt x="196" y="0"/>
                  </a:cubicBezTo>
                  <a:cubicBezTo>
                    <a:pt x="391" y="0"/>
                    <a:pt x="379" y="192"/>
                    <a:pt x="379" y="192"/>
                  </a:cubicBezTo>
                  <a:lnTo>
                    <a:pt x="328" y="192"/>
                  </a:lnTo>
                  <a:cubicBezTo>
                    <a:pt x="328" y="192"/>
                    <a:pt x="326" y="47"/>
                    <a:pt x="196" y="43"/>
                  </a:cubicBezTo>
                  <a:cubicBezTo>
                    <a:pt x="65" y="40"/>
                    <a:pt x="72" y="192"/>
                    <a:pt x="72" y="192"/>
                  </a:cubicBezTo>
                  <a:lnTo>
                    <a:pt x="9" y="192"/>
                  </a:lnTo>
                  <a:close/>
                </a:path>
              </a:pathLst>
            </a:custGeom>
            <a:solidFill>
              <a:srgbClr val="60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9C76E47-5768-4566-B105-2DBB5DDE7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1209"/>
              <a:ext cx="208" cy="166"/>
            </a:xfrm>
            <a:custGeom>
              <a:avLst/>
              <a:gdLst>
                <a:gd name="T0" fmla="*/ 432 w 433"/>
                <a:gd name="T1" fmla="*/ 253 h 345"/>
                <a:gd name="T2" fmla="*/ 433 w 433"/>
                <a:gd name="T3" fmla="*/ 0 h 345"/>
                <a:gd name="T4" fmla="*/ 2 w 433"/>
                <a:gd name="T5" fmla="*/ 0 h 345"/>
                <a:gd name="T6" fmla="*/ 0 w 433"/>
                <a:gd name="T7" fmla="*/ 250 h 345"/>
                <a:gd name="T8" fmla="*/ 216 w 433"/>
                <a:gd name="T9" fmla="*/ 329 h 345"/>
                <a:gd name="T10" fmla="*/ 432 w 433"/>
                <a:gd name="T11" fmla="*/ 25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345">
                  <a:moveTo>
                    <a:pt x="432" y="253"/>
                  </a:moveTo>
                  <a:lnTo>
                    <a:pt x="433" y="0"/>
                  </a:lnTo>
                  <a:lnTo>
                    <a:pt x="2" y="0"/>
                  </a:lnTo>
                  <a:lnTo>
                    <a:pt x="0" y="250"/>
                  </a:lnTo>
                  <a:cubicBezTo>
                    <a:pt x="0" y="343"/>
                    <a:pt x="97" y="329"/>
                    <a:pt x="216" y="329"/>
                  </a:cubicBezTo>
                  <a:cubicBezTo>
                    <a:pt x="335" y="329"/>
                    <a:pt x="432" y="345"/>
                    <a:pt x="432" y="253"/>
                  </a:cubicBezTo>
                  <a:close/>
                </a:path>
              </a:pathLst>
            </a:custGeom>
            <a:solidFill>
              <a:srgbClr val="60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97A2D7A-B958-4FD8-8977-B59132ED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1246"/>
              <a:ext cx="41" cy="70"/>
            </a:xfrm>
            <a:custGeom>
              <a:avLst/>
              <a:gdLst>
                <a:gd name="T0" fmla="*/ 42 w 85"/>
                <a:gd name="T1" fmla="*/ 0 h 146"/>
                <a:gd name="T2" fmla="*/ 0 w 85"/>
                <a:gd name="T3" fmla="*/ 33 h 146"/>
                <a:gd name="T4" fmla="*/ 24 w 85"/>
                <a:gd name="T5" fmla="*/ 63 h 146"/>
                <a:gd name="T6" fmla="*/ 8 w 85"/>
                <a:gd name="T7" fmla="*/ 146 h 146"/>
                <a:gd name="T8" fmla="*/ 81 w 85"/>
                <a:gd name="T9" fmla="*/ 146 h 146"/>
                <a:gd name="T10" fmla="*/ 65 w 85"/>
                <a:gd name="T11" fmla="*/ 61 h 146"/>
                <a:gd name="T12" fmla="*/ 85 w 85"/>
                <a:gd name="T13" fmla="*/ 33 h 146"/>
                <a:gd name="T14" fmla="*/ 42 w 85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6">
                  <a:moveTo>
                    <a:pt x="42" y="0"/>
                  </a:moveTo>
                  <a:cubicBezTo>
                    <a:pt x="19" y="0"/>
                    <a:pt x="0" y="15"/>
                    <a:pt x="0" y="33"/>
                  </a:cubicBezTo>
                  <a:cubicBezTo>
                    <a:pt x="0" y="47"/>
                    <a:pt x="10" y="58"/>
                    <a:pt x="24" y="63"/>
                  </a:cubicBezTo>
                  <a:lnTo>
                    <a:pt x="8" y="146"/>
                  </a:lnTo>
                  <a:lnTo>
                    <a:pt x="81" y="146"/>
                  </a:lnTo>
                  <a:lnTo>
                    <a:pt x="65" y="61"/>
                  </a:lnTo>
                  <a:cubicBezTo>
                    <a:pt x="77" y="56"/>
                    <a:pt x="85" y="45"/>
                    <a:pt x="85" y="33"/>
                  </a:cubicBezTo>
                  <a:cubicBezTo>
                    <a:pt x="85" y="15"/>
                    <a:pt x="66" y="0"/>
                    <a:pt x="42" y="0"/>
                  </a:cubicBezTo>
                  <a:close/>
                </a:path>
              </a:pathLst>
            </a:custGeom>
            <a:solidFill>
              <a:srgbClr val="287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78466EA9-38BA-402A-9865-7236734CA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1803"/>
              <a:ext cx="236" cy="194"/>
            </a:xfrm>
            <a:custGeom>
              <a:avLst/>
              <a:gdLst>
                <a:gd name="T0" fmla="*/ 78 w 491"/>
                <a:gd name="T1" fmla="*/ 0 h 312"/>
                <a:gd name="T2" fmla="*/ 413 w 491"/>
                <a:gd name="T3" fmla="*/ 0 h 312"/>
                <a:gd name="T4" fmla="*/ 491 w 491"/>
                <a:gd name="T5" fmla="*/ 78 h 312"/>
                <a:gd name="T6" fmla="*/ 491 w 491"/>
                <a:gd name="T7" fmla="*/ 234 h 312"/>
                <a:gd name="T8" fmla="*/ 413 w 491"/>
                <a:gd name="T9" fmla="*/ 312 h 312"/>
                <a:gd name="T10" fmla="*/ 78 w 491"/>
                <a:gd name="T11" fmla="*/ 312 h 312"/>
                <a:gd name="T12" fmla="*/ 0 w 491"/>
                <a:gd name="T13" fmla="*/ 234 h 312"/>
                <a:gd name="T14" fmla="*/ 0 w 491"/>
                <a:gd name="T15" fmla="*/ 78 h 312"/>
                <a:gd name="T16" fmla="*/ 78 w 491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312">
                  <a:moveTo>
                    <a:pt x="78" y="0"/>
                  </a:moveTo>
                  <a:lnTo>
                    <a:pt x="413" y="0"/>
                  </a:lnTo>
                  <a:cubicBezTo>
                    <a:pt x="456" y="0"/>
                    <a:pt x="491" y="34"/>
                    <a:pt x="491" y="78"/>
                  </a:cubicBezTo>
                  <a:lnTo>
                    <a:pt x="491" y="234"/>
                  </a:lnTo>
                  <a:cubicBezTo>
                    <a:pt x="491" y="277"/>
                    <a:pt x="456" y="312"/>
                    <a:pt x="413" y="312"/>
                  </a:cubicBezTo>
                  <a:lnTo>
                    <a:pt x="78" y="312"/>
                  </a:lnTo>
                  <a:cubicBezTo>
                    <a:pt x="35" y="312"/>
                    <a:pt x="0" y="277"/>
                    <a:pt x="0" y="234"/>
                  </a:cubicBezTo>
                  <a:lnTo>
                    <a:pt x="0" y="78"/>
                  </a:ln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26A02838-9046-433A-A4BA-F28586403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1806"/>
              <a:ext cx="6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6A61561-7099-41D0-8BF1-67988CF2F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1863"/>
              <a:ext cx="6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19AD9E0-77BF-4868-9747-C8176452B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111"/>
              <a:ext cx="141" cy="88"/>
            </a:xfrm>
            <a:custGeom>
              <a:avLst/>
              <a:gdLst>
                <a:gd name="T0" fmla="*/ 7 w 295"/>
                <a:gd name="T1" fmla="*/ 183 h 183"/>
                <a:gd name="T2" fmla="*/ 148 w 295"/>
                <a:gd name="T3" fmla="*/ 0 h 183"/>
                <a:gd name="T4" fmla="*/ 286 w 295"/>
                <a:gd name="T5" fmla="*/ 183 h 183"/>
                <a:gd name="T6" fmla="*/ 247 w 295"/>
                <a:gd name="T7" fmla="*/ 183 h 183"/>
                <a:gd name="T8" fmla="*/ 148 w 295"/>
                <a:gd name="T9" fmla="*/ 41 h 183"/>
                <a:gd name="T10" fmla="*/ 55 w 295"/>
                <a:gd name="T11" fmla="*/ 183 h 183"/>
                <a:gd name="T12" fmla="*/ 7 w 295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83">
                  <a:moveTo>
                    <a:pt x="7" y="183"/>
                  </a:moveTo>
                  <a:cubicBezTo>
                    <a:pt x="7" y="183"/>
                    <a:pt x="0" y="0"/>
                    <a:pt x="148" y="0"/>
                  </a:cubicBezTo>
                  <a:cubicBezTo>
                    <a:pt x="295" y="0"/>
                    <a:pt x="286" y="183"/>
                    <a:pt x="286" y="183"/>
                  </a:cubicBezTo>
                  <a:lnTo>
                    <a:pt x="247" y="183"/>
                  </a:lnTo>
                  <a:cubicBezTo>
                    <a:pt x="247" y="183"/>
                    <a:pt x="246" y="45"/>
                    <a:pt x="148" y="41"/>
                  </a:cubicBezTo>
                  <a:cubicBezTo>
                    <a:pt x="49" y="38"/>
                    <a:pt x="55" y="183"/>
                    <a:pt x="55" y="183"/>
                  </a:cubicBezTo>
                  <a:lnTo>
                    <a:pt x="7" y="183"/>
                  </a:lnTo>
                  <a:close/>
                </a:path>
              </a:pathLst>
            </a:custGeom>
            <a:solidFill>
              <a:srgbClr val="DD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B537287-BB41-4531-A527-B9035A7D2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1205"/>
              <a:ext cx="156" cy="158"/>
            </a:xfrm>
            <a:custGeom>
              <a:avLst/>
              <a:gdLst>
                <a:gd name="T0" fmla="*/ 326 w 326"/>
                <a:gd name="T1" fmla="*/ 241 h 329"/>
                <a:gd name="T2" fmla="*/ 326 w 326"/>
                <a:gd name="T3" fmla="*/ 0 h 329"/>
                <a:gd name="T4" fmla="*/ 2 w 326"/>
                <a:gd name="T5" fmla="*/ 0 h 329"/>
                <a:gd name="T6" fmla="*/ 0 w 326"/>
                <a:gd name="T7" fmla="*/ 238 h 329"/>
                <a:gd name="T8" fmla="*/ 163 w 326"/>
                <a:gd name="T9" fmla="*/ 313 h 329"/>
                <a:gd name="T10" fmla="*/ 326 w 326"/>
                <a:gd name="T11" fmla="*/ 24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9">
                  <a:moveTo>
                    <a:pt x="326" y="241"/>
                  </a:moveTo>
                  <a:lnTo>
                    <a:pt x="326" y="0"/>
                  </a:lnTo>
                  <a:lnTo>
                    <a:pt x="2" y="0"/>
                  </a:lnTo>
                  <a:lnTo>
                    <a:pt x="0" y="238"/>
                  </a:lnTo>
                  <a:cubicBezTo>
                    <a:pt x="0" y="327"/>
                    <a:pt x="73" y="313"/>
                    <a:pt x="163" y="313"/>
                  </a:cubicBezTo>
                  <a:cubicBezTo>
                    <a:pt x="253" y="313"/>
                    <a:pt x="326" y="329"/>
                    <a:pt x="326" y="241"/>
                  </a:cubicBezTo>
                  <a:close/>
                </a:path>
              </a:pathLst>
            </a:custGeom>
            <a:solidFill>
              <a:srgbClr val="DD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32748381-7A0B-48DE-A12C-7A000E652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1241"/>
              <a:ext cx="31" cy="66"/>
            </a:xfrm>
            <a:custGeom>
              <a:avLst/>
              <a:gdLst>
                <a:gd name="T0" fmla="*/ 32 w 64"/>
                <a:gd name="T1" fmla="*/ 0 h 139"/>
                <a:gd name="T2" fmla="*/ 0 w 64"/>
                <a:gd name="T3" fmla="*/ 31 h 139"/>
                <a:gd name="T4" fmla="*/ 18 w 64"/>
                <a:gd name="T5" fmla="*/ 60 h 139"/>
                <a:gd name="T6" fmla="*/ 7 w 64"/>
                <a:gd name="T7" fmla="*/ 139 h 139"/>
                <a:gd name="T8" fmla="*/ 62 w 64"/>
                <a:gd name="T9" fmla="*/ 139 h 139"/>
                <a:gd name="T10" fmla="*/ 49 w 64"/>
                <a:gd name="T11" fmla="*/ 58 h 139"/>
                <a:gd name="T12" fmla="*/ 64 w 64"/>
                <a:gd name="T13" fmla="*/ 31 h 139"/>
                <a:gd name="T14" fmla="*/ 32 w 64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39">
                  <a:moveTo>
                    <a:pt x="32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4"/>
                    <a:pt x="7" y="55"/>
                    <a:pt x="18" y="60"/>
                  </a:cubicBezTo>
                  <a:lnTo>
                    <a:pt x="7" y="139"/>
                  </a:lnTo>
                  <a:lnTo>
                    <a:pt x="62" y="139"/>
                  </a:lnTo>
                  <a:lnTo>
                    <a:pt x="49" y="58"/>
                  </a:lnTo>
                  <a:cubicBezTo>
                    <a:pt x="58" y="53"/>
                    <a:pt x="64" y="43"/>
                    <a:pt x="64" y="31"/>
                  </a:cubicBezTo>
                  <a:cubicBezTo>
                    <a:pt x="64" y="14"/>
                    <a:pt x="50" y="0"/>
                    <a:pt x="32" y="0"/>
                  </a:cubicBezTo>
                  <a:close/>
                </a:path>
              </a:pathLst>
            </a:custGeom>
            <a:solidFill>
              <a:srgbClr val="920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690DBB05-6488-4E02-9915-15A89D83E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13"/>
              <a:ext cx="39" cy="347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75B1BF0-C995-4EAE-A797-FF5F22264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803"/>
              <a:ext cx="236" cy="198"/>
            </a:xfrm>
            <a:custGeom>
              <a:avLst/>
              <a:gdLst>
                <a:gd name="T0" fmla="*/ 79 w 492"/>
                <a:gd name="T1" fmla="*/ 0 h 312"/>
                <a:gd name="T2" fmla="*/ 413 w 492"/>
                <a:gd name="T3" fmla="*/ 0 h 312"/>
                <a:gd name="T4" fmla="*/ 492 w 492"/>
                <a:gd name="T5" fmla="*/ 78 h 312"/>
                <a:gd name="T6" fmla="*/ 492 w 492"/>
                <a:gd name="T7" fmla="*/ 234 h 312"/>
                <a:gd name="T8" fmla="*/ 413 w 492"/>
                <a:gd name="T9" fmla="*/ 312 h 312"/>
                <a:gd name="T10" fmla="*/ 79 w 492"/>
                <a:gd name="T11" fmla="*/ 312 h 312"/>
                <a:gd name="T12" fmla="*/ 0 w 492"/>
                <a:gd name="T13" fmla="*/ 234 h 312"/>
                <a:gd name="T14" fmla="*/ 0 w 492"/>
                <a:gd name="T15" fmla="*/ 78 h 312"/>
                <a:gd name="T16" fmla="*/ 79 w 492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2" h="312">
                  <a:moveTo>
                    <a:pt x="79" y="0"/>
                  </a:moveTo>
                  <a:lnTo>
                    <a:pt x="413" y="0"/>
                  </a:lnTo>
                  <a:cubicBezTo>
                    <a:pt x="457" y="0"/>
                    <a:pt x="492" y="34"/>
                    <a:pt x="492" y="78"/>
                  </a:cubicBezTo>
                  <a:lnTo>
                    <a:pt x="492" y="234"/>
                  </a:lnTo>
                  <a:cubicBezTo>
                    <a:pt x="492" y="277"/>
                    <a:pt x="457" y="312"/>
                    <a:pt x="413" y="312"/>
                  </a:cubicBezTo>
                  <a:lnTo>
                    <a:pt x="79" y="312"/>
                  </a:lnTo>
                  <a:cubicBezTo>
                    <a:pt x="35" y="312"/>
                    <a:pt x="0" y="277"/>
                    <a:pt x="0" y="234"/>
                  </a:cubicBezTo>
                  <a:lnTo>
                    <a:pt x="0" y="78"/>
                  </a:lnTo>
                  <a:cubicBezTo>
                    <a:pt x="0" y="34"/>
                    <a:pt x="35" y="0"/>
                    <a:pt x="79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E4AE2655-5115-4C86-BC5E-E81A64B2B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806"/>
              <a:ext cx="6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64CBA612-34A1-4BB9-9230-A2B30C33C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1863"/>
              <a:ext cx="6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DF8637A-B2B3-4A4D-A944-FDD627F0D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245"/>
              <a:ext cx="187" cy="93"/>
            </a:xfrm>
            <a:custGeom>
              <a:avLst/>
              <a:gdLst>
                <a:gd name="T0" fmla="*/ 9 w 391"/>
                <a:gd name="T1" fmla="*/ 193 h 193"/>
                <a:gd name="T2" fmla="*/ 196 w 391"/>
                <a:gd name="T3" fmla="*/ 0 h 193"/>
                <a:gd name="T4" fmla="*/ 379 w 391"/>
                <a:gd name="T5" fmla="*/ 193 h 193"/>
                <a:gd name="T6" fmla="*/ 328 w 391"/>
                <a:gd name="T7" fmla="*/ 193 h 193"/>
                <a:gd name="T8" fmla="*/ 196 w 391"/>
                <a:gd name="T9" fmla="*/ 44 h 193"/>
                <a:gd name="T10" fmla="*/ 72 w 391"/>
                <a:gd name="T11" fmla="*/ 193 h 193"/>
                <a:gd name="T12" fmla="*/ 9 w 391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193">
                  <a:moveTo>
                    <a:pt x="9" y="193"/>
                  </a:moveTo>
                  <a:cubicBezTo>
                    <a:pt x="9" y="193"/>
                    <a:pt x="0" y="0"/>
                    <a:pt x="196" y="0"/>
                  </a:cubicBezTo>
                  <a:cubicBezTo>
                    <a:pt x="391" y="0"/>
                    <a:pt x="379" y="193"/>
                    <a:pt x="379" y="193"/>
                  </a:cubicBezTo>
                  <a:lnTo>
                    <a:pt x="328" y="193"/>
                  </a:lnTo>
                  <a:cubicBezTo>
                    <a:pt x="328" y="193"/>
                    <a:pt x="327" y="47"/>
                    <a:pt x="196" y="44"/>
                  </a:cubicBezTo>
                  <a:cubicBezTo>
                    <a:pt x="65" y="40"/>
                    <a:pt x="72" y="193"/>
                    <a:pt x="72" y="193"/>
                  </a:cubicBezTo>
                  <a:lnTo>
                    <a:pt x="9" y="193"/>
                  </a:lnTo>
                  <a:close/>
                </a:path>
              </a:pathLst>
            </a:custGeom>
            <a:solidFill>
              <a:srgbClr val="60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796B8C82-69E6-4A1D-9C9A-F02F39D68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343"/>
              <a:ext cx="208" cy="166"/>
            </a:xfrm>
            <a:custGeom>
              <a:avLst/>
              <a:gdLst>
                <a:gd name="T0" fmla="*/ 432 w 433"/>
                <a:gd name="T1" fmla="*/ 252 h 345"/>
                <a:gd name="T2" fmla="*/ 433 w 433"/>
                <a:gd name="T3" fmla="*/ 0 h 345"/>
                <a:gd name="T4" fmla="*/ 3 w 433"/>
                <a:gd name="T5" fmla="*/ 0 h 345"/>
                <a:gd name="T6" fmla="*/ 0 w 433"/>
                <a:gd name="T7" fmla="*/ 249 h 345"/>
                <a:gd name="T8" fmla="*/ 216 w 433"/>
                <a:gd name="T9" fmla="*/ 328 h 345"/>
                <a:gd name="T10" fmla="*/ 432 w 433"/>
                <a:gd name="T11" fmla="*/ 2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345">
                  <a:moveTo>
                    <a:pt x="432" y="252"/>
                  </a:moveTo>
                  <a:lnTo>
                    <a:pt x="433" y="0"/>
                  </a:lnTo>
                  <a:lnTo>
                    <a:pt x="3" y="0"/>
                  </a:lnTo>
                  <a:lnTo>
                    <a:pt x="0" y="249"/>
                  </a:lnTo>
                  <a:cubicBezTo>
                    <a:pt x="0" y="342"/>
                    <a:pt x="97" y="328"/>
                    <a:pt x="216" y="328"/>
                  </a:cubicBezTo>
                  <a:cubicBezTo>
                    <a:pt x="335" y="328"/>
                    <a:pt x="432" y="345"/>
                    <a:pt x="432" y="252"/>
                  </a:cubicBezTo>
                  <a:close/>
                </a:path>
              </a:pathLst>
            </a:custGeom>
            <a:solidFill>
              <a:srgbClr val="60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6C883DF5-7499-409B-8501-2E0F4F0C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381"/>
              <a:ext cx="41" cy="69"/>
            </a:xfrm>
            <a:custGeom>
              <a:avLst/>
              <a:gdLst>
                <a:gd name="T0" fmla="*/ 42 w 85"/>
                <a:gd name="T1" fmla="*/ 0 h 145"/>
                <a:gd name="T2" fmla="*/ 0 w 85"/>
                <a:gd name="T3" fmla="*/ 33 h 145"/>
                <a:gd name="T4" fmla="*/ 24 w 85"/>
                <a:gd name="T5" fmla="*/ 63 h 145"/>
                <a:gd name="T6" fmla="*/ 9 w 85"/>
                <a:gd name="T7" fmla="*/ 145 h 145"/>
                <a:gd name="T8" fmla="*/ 81 w 85"/>
                <a:gd name="T9" fmla="*/ 145 h 145"/>
                <a:gd name="T10" fmla="*/ 65 w 85"/>
                <a:gd name="T11" fmla="*/ 61 h 145"/>
                <a:gd name="T12" fmla="*/ 85 w 85"/>
                <a:gd name="T13" fmla="*/ 33 h 145"/>
                <a:gd name="T14" fmla="*/ 42 w 85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45">
                  <a:moveTo>
                    <a:pt x="42" y="0"/>
                  </a:moveTo>
                  <a:cubicBezTo>
                    <a:pt x="19" y="0"/>
                    <a:pt x="0" y="14"/>
                    <a:pt x="0" y="33"/>
                  </a:cubicBezTo>
                  <a:cubicBezTo>
                    <a:pt x="0" y="46"/>
                    <a:pt x="10" y="58"/>
                    <a:pt x="24" y="63"/>
                  </a:cubicBezTo>
                  <a:lnTo>
                    <a:pt x="9" y="145"/>
                  </a:lnTo>
                  <a:lnTo>
                    <a:pt x="81" y="145"/>
                  </a:lnTo>
                  <a:lnTo>
                    <a:pt x="65" y="61"/>
                  </a:lnTo>
                  <a:cubicBezTo>
                    <a:pt x="77" y="55"/>
                    <a:pt x="85" y="45"/>
                    <a:pt x="85" y="33"/>
                  </a:cubicBezTo>
                  <a:cubicBezTo>
                    <a:pt x="85" y="14"/>
                    <a:pt x="66" y="0"/>
                    <a:pt x="42" y="0"/>
                  </a:cubicBezTo>
                  <a:close/>
                </a:path>
              </a:pathLst>
            </a:custGeom>
            <a:solidFill>
              <a:srgbClr val="287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09B6E5AE-150E-47ED-986B-A61C03BA2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1564"/>
              <a:ext cx="23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time</a:t>
              </a:r>
              <a:endParaRPr lang="en-US" altLang="en-US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35893D83-2A09-49ED-B64D-74DAA9447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2381"/>
              <a:ext cx="98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Successfully locked</a:t>
              </a:r>
              <a:endParaRPr lang="en-US" altLang="en-US"/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0CCD9F3F-5481-4AAD-AAD0-1DA5D8AE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690"/>
              <a:ext cx="51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Unlocked </a:t>
              </a:r>
              <a:endParaRPr lang="en-US" alt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AA198FCD-6A6E-4112-BB79-6B5D958C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837"/>
              <a:ext cx="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94EB0DC9-48F8-433C-824E-A5016FD4F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590"/>
              <a:ext cx="142" cy="87"/>
            </a:xfrm>
            <a:custGeom>
              <a:avLst/>
              <a:gdLst>
                <a:gd name="T0" fmla="*/ 7 w 295"/>
                <a:gd name="T1" fmla="*/ 183 h 183"/>
                <a:gd name="T2" fmla="*/ 147 w 295"/>
                <a:gd name="T3" fmla="*/ 0 h 183"/>
                <a:gd name="T4" fmla="*/ 285 w 295"/>
                <a:gd name="T5" fmla="*/ 183 h 183"/>
                <a:gd name="T6" fmla="*/ 247 w 295"/>
                <a:gd name="T7" fmla="*/ 183 h 183"/>
                <a:gd name="T8" fmla="*/ 147 w 295"/>
                <a:gd name="T9" fmla="*/ 41 h 183"/>
                <a:gd name="T10" fmla="*/ 54 w 295"/>
                <a:gd name="T11" fmla="*/ 183 h 183"/>
                <a:gd name="T12" fmla="*/ 7 w 295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83">
                  <a:moveTo>
                    <a:pt x="7" y="183"/>
                  </a:moveTo>
                  <a:cubicBezTo>
                    <a:pt x="7" y="183"/>
                    <a:pt x="0" y="0"/>
                    <a:pt x="147" y="0"/>
                  </a:cubicBezTo>
                  <a:cubicBezTo>
                    <a:pt x="295" y="0"/>
                    <a:pt x="285" y="183"/>
                    <a:pt x="285" y="183"/>
                  </a:cubicBezTo>
                  <a:lnTo>
                    <a:pt x="247" y="183"/>
                  </a:lnTo>
                  <a:cubicBezTo>
                    <a:pt x="247" y="183"/>
                    <a:pt x="246" y="45"/>
                    <a:pt x="147" y="41"/>
                  </a:cubicBezTo>
                  <a:cubicBezTo>
                    <a:pt x="49" y="38"/>
                    <a:pt x="54" y="183"/>
                    <a:pt x="54" y="183"/>
                  </a:cubicBezTo>
                  <a:lnTo>
                    <a:pt x="7" y="183"/>
                  </a:lnTo>
                  <a:close/>
                </a:path>
              </a:pathLst>
            </a:custGeom>
            <a:solidFill>
              <a:srgbClr val="DD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324425C1-9861-45F0-B975-AB36ACC2E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683"/>
              <a:ext cx="157" cy="158"/>
            </a:xfrm>
            <a:custGeom>
              <a:avLst/>
              <a:gdLst>
                <a:gd name="T0" fmla="*/ 325 w 326"/>
                <a:gd name="T1" fmla="*/ 241 h 329"/>
                <a:gd name="T2" fmla="*/ 326 w 326"/>
                <a:gd name="T3" fmla="*/ 0 h 329"/>
                <a:gd name="T4" fmla="*/ 2 w 326"/>
                <a:gd name="T5" fmla="*/ 0 h 329"/>
                <a:gd name="T6" fmla="*/ 0 w 326"/>
                <a:gd name="T7" fmla="*/ 238 h 329"/>
                <a:gd name="T8" fmla="*/ 162 w 326"/>
                <a:gd name="T9" fmla="*/ 313 h 329"/>
                <a:gd name="T10" fmla="*/ 325 w 326"/>
                <a:gd name="T11" fmla="*/ 24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29">
                  <a:moveTo>
                    <a:pt x="325" y="241"/>
                  </a:moveTo>
                  <a:lnTo>
                    <a:pt x="326" y="0"/>
                  </a:lnTo>
                  <a:lnTo>
                    <a:pt x="2" y="0"/>
                  </a:lnTo>
                  <a:lnTo>
                    <a:pt x="0" y="238"/>
                  </a:lnTo>
                  <a:cubicBezTo>
                    <a:pt x="0" y="327"/>
                    <a:pt x="73" y="313"/>
                    <a:pt x="162" y="313"/>
                  </a:cubicBezTo>
                  <a:cubicBezTo>
                    <a:pt x="252" y="313"/>
                    <a:pt x="325" y="329"/>
                    <a:pt x="325" y="241"/>
                  </a:cubicBezTo>
                  <a:close/>
                </a:path>
              </a:pathLst>
            </a:custGeom>
            <a:solidFill>
              <a:srgbClr val="DD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16BDD3CE-1858-49ED-8718-733AF6888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719"/>
              <a:ext cx="31" cy="67"/>
            </a:xfrm>
            <a:custGeom>
              <a:avLst/>
              <a:gdLst>
                <a:gd name="T0" fmla="*/ 32 w 65"/>
                <a:gd name="T1" fmla="*/ 0 h 139"/>
                <a:gd name="T2" fmla="*/ 0 w 65"/>
                <a:gd name="T3" fmla="*/ 31 h 139"/>
                <a:gd name="T4" fmla="*/ 19 w 65"/>
                <a:gd name="T5" fmla="*/ 60 h 139"/>
                <a:gd name="T6" fmla="*/ 7 w 65"/>
                <a:gd name="T7" fmla="*/ 139 h 139"/>
                <a:gd name="T8" fmla="*/ 62 w 65"/>
                <a:gd name="T9" fmla="*/ 139 h 139"/>
                <a:gd name="T10" fmla="*/ 49 w 65"/>
                <a:gd name="T11" fmla="*/ 58 h 139"/>
                <a:gd name="T12" fmla="*/ 65 w 65"/>
                <a:gd name="T13" fmla="*/ 31 h 139"/>
                <a:gd name="T14" fmla="*/ 32 w 65"/>
                <a:gd name="T1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39">
                  <a:moveTo>
                    <a:pt x="32" y="0"/>
                  </a:moveTo>
                  <a:cubicBezTo>
                    <a:pt x="15" y="0"/>
                    <a:pt x="0" y="14"/>
                    <a:pt x="0" y="31"/>
                  </a:cubicBezTo>
                  <a:cubicBezTo>
                    <a:pt x="0" y="44"/>
                    <a:pt x="8" y="55"/>
                    <a:pt x="19" y="60"/>
                  </a:cubicBezTo>
                  <a:lnTo>
                    <a:pt x="7" y="139"/>
                  </a:lnTo>
                  <a:lnTo>
                    <a:pt x="62" y="139"/>
                  </a:lnTo>
                  <a:lnTo>
                    <a:pt x="49" y="58"/>
                  </a:lnTo>
                  <a:cubicBezTo>
                    <a:pt x="58" y="53"/>
                    <a:pt x="65" y="43"/>
                    <a:pt x="65" y="31"/>
                  </a:cubicBezTo>
                  <a:cubicBezTo>
                    <a:pt x="65" y="14"/>
                    <a:pt x="50" y="0"/>
                    <a:pt x="32" y="0"/>
                  </a:cubicBezTo>
                  <a:close/>
                </a:path>
              </a:pathLst>
            </a:custGeom>
            <a:solidFill>
              <a:srgbClr val="920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E8206C44-391D-494B-B314-F302FFFE6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51"/>
              <a:ext cx="231" cy="191"/>
            </a:xfrm>
            <a:custGeom>
              <a:avLst/>
              <a:gdLst>
                <a:gd name="T0" fmla="*/ 182 w 231"/>
                <a:gd name="T1" fmla="*/ 0 h 191"/>
                <a:gd name="T2" fmla="*/ 230 w 231"/>
                <a:gd name="T3" fmla="*/ 41 h 191"/>
                <a:gd name="T4" fmla="*/ 164 w 231"/>
                <a:gd name="T5" fmla="*/ 96 h 191"/>
                <a:gd name="T6" fmla="*/ 231 w 231"/>
                <a:gd name="T7" fmla="*/ 151 h 191"/>
                <a:gd name="T8" fmla="*/ 182 w 231"/>
                <a:gd name="T9" fmla="*/ 191 h 191"/>
                <a:gd name="T10" fmla="*/ 115 w 231"/>
                <a:gd name="T11" fmla="*/ 137 h 191"/>
                <a:gd name="T12" fmla="*/ 49 w 231"/>
                <a:gd name="T13" fmla="*/ 191 h 191"/>
                <a:gd name="T14" fmla="*/ 0 w 231"/>
                <a:gd name="T15" fmla="*/ 151 h 191"/>
                <a:gd name="T16" fmla="*/ 66 w 231"/>
                <a:gd name="T17" fmla="*/ 96 h 191"/>
                <a:gd name="T18" fmla="*/ 0 w 231"/>
                <a:gd name="T19" fmla="*/ 41 h 191"/>
                <a:gd name="T20" fmla="*/ 48 w 231"/>
                <a:gd name="T21" fmla="*/ 1 h 191"/>
                <a:gd name="T22" fmla="*/ 115 w 231"/>
                <a:gd name="T23" fmla="*/ 56 h 191"/>
                <a:gd name="T24" fmla="*/ 182 w 231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191">
                  <a:moveTo>
                    <a:pt x="182" y="0"/>
                  </a:moveTo>
                  <a:lnTo>
                    <a:pt x="230" y="41"/>
                  </a:lnTo>
                  <a:lnTo>
                    <a:pt x="164" y="96"/>
                  </a:lnTo>
                  <a:lnTo>
                    <a:pt x="231" y="151"/>
                  </a:lnTo>
                  <a:lnTo>
                    <a:pt x="182" y="191"/>
                  </a:lnTo>
                  <a:lnTo>
                    <a:pt x="115" y="137"/>
                  </a:lnTo>
                  <a:lnTo>
                    <a:pt x="49" y="191"/>
                  </a:lnTo>
                  <a:lnTo>
                    <a:pt x="0" y="151"/>
                  </a:lnTo>
                  <a:lnTo>
                    <a:pt x="66" y="96"/>
                  </a:lnTo>
                  <a:lnTo>
                    <a:pt x="0" y="41"/>
                  </a:lnTo>
                  <a:lnTo>
                    <a:pt x="48" y="1"/>
                  </a:lnTo>
                  <a:lnTo>
                    <a:pt x="115" y="5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3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300E9D16-474F-4D42-B07E-A202CACA9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985"/>
              <a:ext cx="121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Failed to acquire a lock </a:t>
              </a:r>
              <a:endParaRPr lang="en-US" altLang="en-US"/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A4E61E46-87C2-4AF1-8C35-54977990A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3132"/>
              <a:ext cx="2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7BA2F04-79B4-4425-9986-64C29DDAB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180"/>
              <a:ext cx="1712" cy="1046"/>
            </a:xfrm>
            <a:custGeom>
              <a:avLst/>
              <a:gdLst>
                <a:gd name="T0" fmla="*/ 74 w 3412"/>
                <a:gd name="T1" fmla="*/ 0 h 2180"/>
                <a:gd name="T2" fmla="*/ 3338 w 3412"/>
                <a:gd name="T3" fmla="*/ 0 h 2180"/>
                <a:gd name="T4" fmla="*/ 3412 w 3412"/>
                <a:gd name="T5" fmla="*/ 74 h 2180"/>
                <a:gd name="T6" fmla="*/ 3412 w 3412"/>
                <a:gd name="T7" fmla="*/ 2106 h 2180"/>
                <a:gd name="T8" fmla="*/ 3338 w 3412"/>
                <a:gd name="T9" fmla="*/ 2180 h 2180"/>
                <a:gd name="T10" fmla="*/ 74 w 3412"/>
                <a:gd name="T11" fmla="*/ 2180 h 2180"/>
                <a:gd name="T12" fmla="*/ 0 w 3412"/>
                <a:gd name="T13" fmla="*/ 2106 h 2180"/>
                <a:gd name="T14" fmla="*/ 0 w 3412"/>
                <a:gd name="T15" fmla="*/ 74 h 2180"/>
                <a:gd name="T16" fmla="*/ 74 w 3412"/>
                <a:gd name="T17" fmla="*/ 0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2" h="2180">
                  <a:moveTo>
                    <a:pt x="74" y="0"/>
                  </a:moveTo>
                  <a:lnTo>
                    <a:pt x="3338" y="0"/>
                  </a:lnTo>
                  <a:cubicBezTo>
                    <a:pt x="3379" y="0"/>
                    <a:pt x="3412" y="33"/>
                    <a:pt x="3412" y="74"/>
                  </a:cubicBezTo>
                  <a:lnTo>
                    <a:pt x="3412" y="2106"/>
                  </a:lnTo>
                  <a:cubicBezTo>
                    <a:pt x="3412" y="2147"/>
                    <a:pt x="3379" y="2180"/>
                    <a:pt x="3338" y="2180"/>
                  </a:cubicBezTo>
                  <a:lnTo>
                    <a:pt x="74" y="2180"/>
                  </a:lnTo>
                  <a:cubicBezTo>
                    <a:pt x="33" y="2180"/>
                    <a:pt x="0" y="2147"/>
                    <a:pt x="0" y="2106"/>
                  </a:cubicBezTo>
                  <a:lnTo>
                    <a:pt x="0" y="74"/>
                  </a:lnTo>
                  <a:cubicBezTo>
                    <a:pt x="0" y="33"/>
                    <a:pt x="33" y="0"/>
                    <a:pt x="74" y="0"/>
                  </a:cubicBezTo>
                  <a:close/>
                </a:path>
              </a:pathLst>
            </a:cu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533816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B1C2-D88C-4F7B-9818-6A6DE47D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to use locks?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F59CF-8CE1-4CAC-BFBB-83DE78D3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58BDB-9709-4166-BC80-FF032945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144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20AD09A7-1258-4DB7-8CF5-FC24F77D8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19" y="1177479"/>
            <a:ext cx="693141" cy="693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0DF52D-A131-421A-BD39-2258B20CFA0B}"/>
              </a:ext>
            </a:extLst>
          </p:cNvPr>
          <p:cNvSpPr txBox="1"/>
          <p:nvPr/>
        </p:nvSpPr>
        <p:spPr>
          <a:xfrm>
            <a:off x="2938847" y="1339382"/>
            <a:ext cx="6832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there are no shared variables, do we </a:t>
            </a:r>
            <a:r>
              <a:rPr lang="en-US" sz="2000" dirty="0">
                <a:solidFill>
                  <a:srgbClr val="00B050"/>
                </a:solidFill>
              </a:rPr>
              <a:t>need</a:t>
            </a:r>
            <a:r>
              <a:rPr lang="en-US" sz="2000" dirty="0"/>
              <a:t> to use locks?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6B4299-A9AA-40F6-9A2E-19F52FFA1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61" y="1777645"/>
            <a:ext cx="860640" cy="860640"/>
          </a:xfrm>
          <a:prstGeom prst="rect">
            <a:avLst/>
          </a:prstGeom>
        </p:spPr>
      </p:pic>
      <p:pic>
        <p:nvPicPr>
          <p:cNvPr id="9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996C682C-EC58-4B91-A0AB-D46B80BA2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19" y="3164785"/>
            <a:ext cx="693141" cy="693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05387E-D20F-4B32-A7E5-0A048CA0866D}"/>
              </a:ext>
            </a:extLst>
          </p:cNvPr>
          <p:cNvSpPr txBox="1"/>
          <p:nvPr/>
        </p:nvSpPr>
        <p:spPr>
          <a:xfrm>
            <a:off x="2938847" y="3326688"/>
            <a:ext cx="368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When do we need locks then?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E4411-0FD1-45C9-A701-FA4F808B6CCD}"/>
              </a:ext>
            </a:extLst>
          </p:cNvPr>
          <p:cNvSpPr txBox="1"/>
          <p:nvPr/>
        </p:nvSpPr>
        <p:spPr>
          <a:xfrm>
            <a:off x="2039219" y="1960184"/>
            <a:ext cx="18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46EF1-DCD7-40FD-9EE4-899BA17F351D}"/>
              </a:ext>
            </a:extLst>
          </p:cNvPr>
          <p:cNvSpPr txBox="1"/>
          <p:nvPr/>
        </p:nvSpPr>
        <p:spPr>
          <a:xfrm>
            <a:off x="1880617" y="3909391"/>
            <a:ext cx="18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FC140-B95F-4E23-AF66-BCB1C9C89BCB}"/>
              </a:ext>
            </a:extLst>
          </p:cNvPr>
          <p:cNvSpPr txBox="1"/>
          <p:nvPr/>
        </p:nvSpPr>
        <p:spPr>
          <a:xfrm>
            <a:off x="3465201" y="3989588"/>
            <a:ext cx="6253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blocks of code need to be making </a:t>
            </a:r>
            <a:r>
              <a:rPr lang="en-US" sz="2000" dirty="0">
                <a:solidFill>
                  <a:srgbClr val="E21A23"/>
                </a:solidFill>
              </a:rPr>
              <a:t>conflicting</a:t>
            </a:r>
            <a:r>
              <a:rPr lang="en-US" sz="2000" dirty="0"/>
              <a:t> and</a:t>
            </a:r>
            <a:br>
              <a:rPr lang="en-US" sz="2000" dirty="0"/>
            </a:br>
            <a:r>
              <a:rPr lang="en-US" sz="2000" dirty="0">
                <a:solidFill>
                  <a:srgbClr val="00B050"/>
                </a:solidFill>
              </a:rPr>
              <a:t>concurrent</a:t>
            </a:r>
            <a:r>
              <a:rPr lang="en-US" sz="2000" dirty="0"/>
              <a:t> accesses to the same address.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863D6-B4F0-4588-B25B-11D43F0AB0F0}"/>
              </a:ext>
            </a:extLst>
          </p:cNvPr>
          <p:cNvSpPr/>
          <p:nvPr/>
        </p:nvSpPr>
        <p:spPr>
          <a:xfrm>
            <a:off x="2180947" y="5119322"/>
            <a:ext cx="2698812" cy="520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Conflicting accesses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4003CF0-F51B-4C2B-A292-D0DDA2FDC3B1}"/>
              </a:ext>
            </a:extLst>
          </p:cNvPr>
          <p:cNvSpPr/>
          <p:nvPr/>
        </p:nvSpPr>
        <p:spPr>
          <a:xfrm>
            <a:off x="5266783" y="5193883"/>
            <a:ext cx="1088225" cy="37116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9A91A-E567-4514-AD38-A15DC3036A87}"/>
              </a:ext>
            </a:extLst>
          </p:cNvPr>
          <p:cNvSpPr txBox="1"/>
          <p:nvPr/>
        </p:nvSpPr>
        <p:spPr>
          <a:xfrm>
            <a:off x="6634496" y="514928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least one access is a </a:t>
            </a:r>
            <a:r>
              <a:rPr lang="en-US" dirty="0">
                <a:solidFill>
                  <a:srgbClr val="0070C0"/>
                </a:solidFill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22393502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E27F-266F-4693-A6E5-F249AED0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984" y="158654"/>
            <a:ext cx="6858000" cy="822960"/>
          </a:xfrm>
        </p:spPr>
        <p:txBody>
          <a:bodyPr/>
          <a:lstStyle/>
          <a:p>
            <a:r>
              <a:rPr lang="en-US" dirty="0"/>
              <a:t>Concurrent Accesses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A342-ABAC-435E-AC8E-718691D88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150" y="623441"/>
            <a:ext cx="6858000" cy="433230"/>
          </a:xfrm>
        </p:spPr>
        <p:txBody>
          <a:bodyPr/>
          <a:lstStyle/>
          <a:p>
            <a:r>
              <a:rPr lang="en-US" dirty="0"/>
              <a:t>Common sense meaning </a:t>
            </a:r>
            <a:r>
              <a:rPr lang="en-US" dirty="0">
                <a:sym typeface="Wingdings" panose="05000000000000000000" pitchFamily="2" charset="2"/>
              </a:rPr>
              <a:t> At the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same time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465AD-3F26-43A9-BE93-335B8819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475B0-4C5E-4945-BA8B-18FED6DA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145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3047169-B4A1-4E99-BD30-65A6BBBBED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7000" y="1169990"/>
            <a:ext cx="7317419" cy="4997645"/>
            <a:chOff x="970" y="1209"/>
            <a:chExt cx="3719" cy="254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82B574AE-AAFA-4E7F-83BB-D6840C95BE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0" y="1209"/>
              <a:ext cx="3719" cy="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097F694-9287-4E92-BFC1-9F5BE07A1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" y="2734"/>
              <a:ext cx="339" cy="198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552A57F5-72CD-4E52-9498-C6B888E89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2770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67F72215-9678-455E-9A14-08280B37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3084"/>
              <a:ext cx="338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8B340E75-85E4-430E-A2B6-F750B5B4A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3124"/>
              <a:ext cx="1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80977ABB-C147-492C-A485-938E18E73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2936"/>
              <a:ext cx="0" cy="14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E8B282E-BCCD-4F68-BB69-237C4175F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" y="3010"/>
              <a:ext cx="41" cy="71"/>
            </a:xfrm>
            <a:custGeom>
              <a:avLst/>
              <a:gdLst>
                <a:gd name="T0" fmla="*/ 42 w 85"/>
                <a:gd name="T1" fmla="*/ 43 h 149"/>
                <a:gd name="T2" fmla="*/ 0 w 85"/>
                <a:gd name="T3" fmla="*/ 0 h 149"/>
                <a:gd name="T4" fmla="*/ 42 w 85"/>
                <a:gd name="T5" fmla="*/ 149 h 149"/>
                <a:gd name="T6" fmla="*/ 85 w 85"/>
                <a:gd name="T7" fmla="*/ 0 h 149"/>
                <a:gd name="T8" fmla="*/ 42 w 85"/>
                <a:gd name="T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2" y="43"/>
                  </a:moveTo>
                  <a:lnTo>
                    <a:pt x="0" y="0"/>
                  </a:lnTo>
                  <a:lnTo>
                    <a:pt x="42" y="149"/>
                  </a:lnTo>
                  <a:lnTo>
                    <a:pt x="85" y="0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5DEB6F5E-F520-453A-835B-9A0F2C477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2739"/>
              <a:ext cx="339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19BD108-9950-45D0-AC39-6DD97C627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774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1A7387E4-2A70-463A-887C-26F24639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3089"/>
              <a:ext cx="338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BFB0F36F-290B-475F-B888-0DE764F2C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3128"/>
              <a:ext cx="1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D72B5032-10F9-40FF-82F1-A6B391224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" y="2941"/>
              <a:ext cx="0" cy="14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1F5771F-3BF7-47F7-A89C-DA6F6908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15"/>
              <a:ext cx="41" cy="71"/>
            </a:xfrm>
            <a:custGeom>
              <a:avLst/>
              <a:gdLst>
                <a:gd name="T0" fmla="*/ 43 w 85"/>
                <a:gd name="T1" fmla="*/ 43 h 149"/>
                <a:gd name="T2" fmla="*/ 0 w 85"/>
                <a:gd name="T3" fmla="*/ 0 h 149"/>
                <a:gd name="T4" fmla="*/ 43 w 85"/>
                <a:gd name="T5" fmla="*/ 149 h 149"/>
                <a:gd name="T6" fmla="*/ 85 w 85"/>
                <a:gd name="T7" fmla="*/ 0 h 149"/>
                <a:gd name="T8" fmla="*/ 43 w 85"/>
                <a:gd name="T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3" y="43"/>
                  </a:moveTo>
                  <a:lnTo>
                    <a:pt x="0" y="0"/>
                  </a:lnTo>
                  <a:lnTo>
                    <a:pt x="43" y="149"/>
                  </a:lnTo>
                  <a:lnTo>
                    <a:pt x="85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FA5F986A-F1EF-404A-8F53-FEE6064FD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1976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E39508B7-BAD6-40B8-80EE-AFB236D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2112"/>
              <a:ext cx="1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95A6240C-236E-4CD5-9BFC-5D91D3667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" y="1945"/>
              <a:ext cx="1080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842725EA-9C4E-41A4-B90A-7459E247F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1" y="1855"/>
              <a:ext cx="0" cy="45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80E0219C-9783-4CF2-893B-79DFB8C3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1972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9FD3AA60-3057-4F3F-9FE3-4923CF791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107"/>
              <a:ext cx="1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D3A24F8A-227D-4A8C-B1F3-0EDC7D807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792"/>
              <a:ext cx="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T1</a:t>
              </a:r>
              <a:endParaRPr lang="en-US" alt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C07DB89F-952D-4571-9B9B-59E6FA8C8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1793"/>
              <a:ext cx="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T2</a:t>
              </a:r>
              <a:endParaRPr lang="en-US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21D7445-7E41-42FE-B4FC-9785BF72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3381"/>
              <a:ext cx="1426" cy="205"/>
            </a:xfrm>
            <a:custGeom>
              <a:avLst/>
              <a:gdLst>
                <a:gd name="T0" fmla="*/ 102 w 2972"/>
                <a:gd name="T1" fmla="*/ 0 h 428"/>
                <a:gd name="T2" fmla="*/ 2869 w 2972"/>
                <a:gd name="T3" fmla="*/ 0 h 428"/>
                <a:gd name="T4" fmla="*/ 2972 w 2972"/>
                <a:gd name="T5" fmla="*/ 102 h 428"/>
                <a:gd name="T6" fmla="*/ 2972 w 2972"/>
                <a:gd name="T7" fmla="*/ 325 h 428"/>
                <a:gd name="T8" fmla="*/ 2869 w 2972"/>
                <a:gd name="T9" fmla="*/ 428 h 428"/>
                <a:gd name="T10" fmla="*/ 102 w 2972"/>
                <a:gd name="T11" fmla="*/ 428 h 428"/>
                <a:gd name="T12" fmla="*/ 0 w 2972"/>
                <a:gd name="T13" fmla="*/ 325 h 428"/>
                <a:gd name="T14" fmla="*/ 0 w 2972"/>
                <a:gd name="T15" fmla="*/ 102 h 428"/>
                <a:gd name="T16" fmla="*/ 102 w 2972"/>
                <a:gd name="T1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2" h="428">
                  <a:moveTo>
                    <a:pt x="102" y="0"/>
                  </a:moveTo>
                  <a:lnTo>
                    <a:pt x="2869" y="0"/>
                  </a:lnTo>
                  <a:cubicBezTo>
                    <a:pt x="2926" y="0"/>
                    <a:pt x="2972" y="46"/>
                    <a:pt x="2972" y="102"/>
                  </a:cubicBezTo>
                  <a:lnTo>
                    <a:pt x="2972" y="325"/>
                  </a:lnTo>
                  <a:cubicBezTo>
                    <a:pt x="2972" y="382"/>
                    <a:pt x="2926" y="428"/>
                    <a:pt x="2869" y="428"/>
                  </a:cubicBezTo>
                  <a:lnTo>
                    <a:pt x="102" y="428"/>
                  </a:lnTo>
                  <a:cubicBezTo>
                    <a:pt x="46" y="428"/>
                    <a:pt x="0" y="382"/>
                    <a:pt x="0" y="325"/>
                  </a:cubicBezTo>
                  <a:lnTo>
                    <a:pt x="0" y="102"/>
                  </a:lnTo>
                  <a:cubicBezTo>
                    <a:pt x="0" y="46"/>
                    <a:pt x="46" y="0"/>
                    <a:pt x="102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FD6CBA52-BCB5-47F9-9B0D-614199828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3416"/>
              <a:ext cx="66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Execution witness</a:t>
              </a:r>
              <a:endParaRPr lang="en-US" alt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6A690E67-CCF8-4AE8-A6D7-3F3903FC9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2379"/>
              <a:ext cx="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B749507F-CFC5-43AD-AC01-A9A762409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" y="3623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5B93B5D-CED6-49AF-81D4-26E212065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1969"/>
              <a:ext cx="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81036E50-76DA-44CB-99F2-443B94E5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" y="2098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0476493A-36E1-4396-9831-46EBFD51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1973"/>
              <a:ext cx="9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9AC875D3-84AE-4544-92C8-43F6B8C9A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2089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4D624B1A-895C-4086-B64F-53F7B673C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647"/>
              <a:ext cx="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A7009016-1D68-49C9-9259-A047871C4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011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1062AACB-BEC9-4840-BC80-D2331AE85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659"/>
              <a:ext cx="9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6FD332E1-74F4-4BE1-A735-609ABB8F2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3" y="3176"/>
              <a:ext cx="493" cy="4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3E629DCC-E07E-40F3-9B7C-A4DA8305E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3156"/>
              <a:ext cx="72" cy="41"/>
            </a:xfrm>
            <a:custGeom>
              <a:avLst/>
              <a:gdLst>
                <a:gd name="T0" fmla="*/ 43 w 149"/>
                <a:gd name="T1" fmla="*/ 42 h 85"/>
                <a:gd name="T2" fmla="*/ 0 w 149"/>
                <a:gd name="T3" fmla="*/ 85 h 85"/>
                <a:gd name="T4" fmla="*/ 149 w 149"/>
                <a:gd name="T5" fmla="*/ 41 h 85"/>
                <a:gd name="T6" fmla="*/ 0 w 149"/>
                <a:gd name="T7" fmla="*/ 0 h 85"/>
                <a:gd name="T8" fmla="*/ 43 w 149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5">
                  <a:moveTo>
                    <a:pt x="43" y="42"/>
                  </a:moveTo>
                  <a:lnTo>
                    <a:pt x="0" y="85"/>
                  </a:lnTo>
                  <a:lnTo>
                    <a:pt x="149" y="41"/>
                  </a:lnTo>
                  <a:lnTo>
                    <a:pt x="0" y="0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3B6D172C-2B3C-431C-A09B-D5B76AFEE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187"/>
              <a:ext cx="10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ws</a:t>
              </a:r>
              <a:endParaRPr lang="en-US" alt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4628DDF0-0B60-40B0-B19B-E30B56C4A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930"/>
              <a:ext cx="9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3595FCEC-E42E-4669-B1C1-5F78F0151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927"/>
              <a:ext cx="9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17CC1922-69D9-4C27-ABAB-7C9AA2191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2864"/>
              <a:ext cx="527" cy="25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6BD5AD8B-3986-4871-B440-903BB8C77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3050"/>
              <a:ext cx="98" cy="67"/>
            </a:xfrm>
            <a:custGeom>
              <a:avLst/>
              <a:gdLst>
                <a:gd name="T0" fmla="*/ 77 w 206"/>
                <a:gd name="T1" fmla="*/ 76 h 139"/>
                <a:gd name="T2" fmla="*/ 0 w 206"/>
                <a:gd name="T3" fmla="*/ 103 h 139"/>
                <a:gd name="T4" fmla="*/ 206 w 206"/>
                <a:gd name="T5" fmla="*/ 139 h 139"/>
                <a:gd name="T6" fmla="*/ 50 w 206"/>
                <a:gd name="T7" fmla="*/ 0 h 139"/>
                <a:gd name="T8" fmla="*/ 77 w 206"/>
                <a:gd name="T9" fmla="*/ 7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39">
                  <a:moveTo>
                    <a:pt x="77" y="76"/>
                  </a:moveTo>
                  <a:lnTo>
                    <a:pt x="0" y="103"/>
                  </a:lnTo>
                  <a:lnTo>
                    <a:pt x="206" y="139"/>
                  </a:lnTo>
                  <a:lnTo>
                    <a:pt x="50" y="0"/>
                  </a:lnTo>
                  <a:lnTo>
                    <a:pt x="77" y="7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B5A72EF0-014A-4B11-8B46-62A75B4FF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7" y="2860"/>
              <a:ext cx="514" cy="26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2EF98020-0010-4CF4-961A-239FF6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3057"/>
              <a:ext cx="98" cy="69"/>
            </a:xfrm>
            <a:custGeom>
              <a:avLst/>
              <a:gdLst>
                <a:gd name="T0" fmla="*/ 128 w 205"/>
                <a:gd name="T1" fmla="*/ 77 h 143"/>
                <a:gd name="T2" fmla="*/ 152 w 205"/>
                <a:gd name="T3" fmla="*/ 0 h 143"/>
                <a:gd name="T4" fmla="*/ 0 w 205"/>
                <a:gd name="T5" fmla="*/ 143 h 143"/>
                <a:gd name="T6" fmla="*/ 205 w 205"/>
                <a:gd name="T7" fmla="*/ 102 h 143"/>
                <a:gd name="T8" fmla="*/ 128 w 205"/>
                <a:gd name="T9" fmla="*/ 7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3">
                  <a:moveTo>
                    <a:pt x="128" y="77"/>
                  </a:moveTo>
                  <a:lnTo>
                    <a:pt x="152" y="0"/>
                  </a:lnTo>
                  <a:lnTo>
                    <a:pt x="0" y="143"/>
                  </a:lnTo>
                  <a:lnTo>
                    <a:pt x="205" y="102"/>
                  </a:lnTo>
                  <a:lnTo>
                    <a:pt x="128" y="7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406B35E9-40B1-47B2-B5AF-414254F6F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" y="2810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fr</a:t>
              </a:r>
              <a:endParaRPr lang="en-US" altLang="en-US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7A31D99A-7410-45CC-A911-2ADDD23FB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799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fr</a:t>
              </a:r>
              <a:endParaRPr lang="en-US" alt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C79E52FB-FCAB-4735-ADD9-CCE3B8201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" y="1947"/>
              <a:ext cx="1080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D070E9C3-D08E-488E-AF40-7ED3F0F13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857"/>
              <a:ext cx="0" cy="45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93B6E92F-FEAA-49CB-9460-DF8AE43F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1974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Ry1</a:t>
              </a:r>
              <a:endParaRPr lang="en-US" altLang="en-US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1851F892-540F-4ECD-8517-90DC53E40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109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Rx1</a:t>
              </a:r>
              <a:endParaRPr lang="en-US" altLang="en-US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2819CE89-9D1F-4A38-A638-82E871A59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1794"/>
              <a:ext cx="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T1</a:t>
              </a:r>
              <a:endParaRPr lang="en-US" alt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DC5A4D28-5A59-40F5-980D-810B6DC19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1795"/>
              <a:ext cx="9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T2</a:t>
              </a:r>
              <a:endParaRPr lang="en-US" alt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89C309D7-E893-45E5-8509-0971DA90F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381"/>
              <a:ext cx="9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BB2612EB-9FD6-43DA-BA67-DBB4E674F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1986"/>
              <a:ext cx="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FD1988C2-E7DB-4425-A3CB-F8ED69D48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1975"/>
              <a:ext cx="9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F20319CC-45EA-4C03-BC27-ADD8E15F0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091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  <p:sp>
          <p:nvSpPr>
            <p:cNvPr id="62" name="Oval 57">
              <a:extLst>
                <a:ext uri="{FF2B5EF4-FFF2-40B4-BE49-F238E27FC236}">
                  <a16:creationId xmlns:a16="http://schemas.microsoft.com/office/drawing/2014/main" id="{76BE3BD9-BBE7-4D8B-8E7F-14F9D02B8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726"/>
              <a:ext cx="339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0BC61D7A-08AC-4BCE-8498-AB3DFE04C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2762"/>
              <a:ext cx="1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64" name="Oval 59">
              <a:extLst>
                <a:ext uri="{FF2B5EF4-FFF2-40B4-BE49-F238E27FC236}">
                  <a16:creationId xmlns:a16="http://schemas.microsoft.com/office/drawing/2014/main" id="{01FE2017-B16F-4B81-A7C8-BA66F609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076"/>
              <a:ext cx="338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6C77C089-7FDA-4B48-BC2A-D5D672A83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3115"/>
              <a:ext cx="16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Wy1</a:t>
              </a:r>
              <a:endParaRPr lang="en-US" altLang="en-US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D1C8387A-4149-4EFF-8FE5-87C22629C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2927"/>
              <a:ext cx="0" cy="146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4CFA77CA-A968-489A-8C22-80A56512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3002"/>
              <a:ext cx="41" cy="71"/>
            </a:xfrm>
            <a:custGeom>
              <a:avLst/>
              <a:gdLst>
                <a:gd name="T0" fmla="*/ 43 w 85"/>
                <a:gd name="T1" fmla="*/ 43 h 149"/>
                <a:gd name="T2" fmla="*/ 0 w 85"/>
                <a:gd name="T3" fmla="*/ 0 h 149"/>
                <a:gd name="T4" fmla="*/ 43 w 85"/>
                <a:gd name="T5" fmla="*/ 149 h 149"/>
                <a:gd name="T6" fmla="*/ 85 w 85"/>
                <a:gd name="T7" fmla="*/ 0 h 149"/>
                <a:gd name="T8" fmla="*/ 43 w 85"/>
                <a:gd name="T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3" y="43"/>
                  </a:moveTo>
                  <a:lnTo>
                    <a:pt x="0" y="0"/>
                  </a:lnTo>
                  <a:lnTo>
                    <a:pt x="43" y="149"/>
                  </a:lnTo>
                  <a:lnTo>
                    <a:pt x="85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3">
              <a:extLst>
                <a:ext uri="{FF2B5EF4-FFF2-40B4-BE49-F238E27FC236}">
                  <a16:creationId xmlns:a16="http://schemas.microsoft.com/office/drawing/2014/main" id="{7D9700BB-562E-422B-9219-473A126DE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731"/>
              <a:ext cx="339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7913287-773E-486C-AA0B-BBA48E4AF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766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Ry1</a:t>
              </a:r>
              <a:endParaRPr lang="en-US" altLang="en-US"/>
            </a:p>
          </p:txBody>
        </p:sp>
        <p:sp>
          <p:nvSpPr>
            <p:cNvPr id="70" name="Oval 65">
              <a:extLst>
                <a:ext uri="{FF2B5EF4-FFF2-40B4-BE49-F238E27FC236}">
                  <a16:creationId xmlns:a16="http://schemas.microsoft.com/office/drawing/2014/main" id="{D7020A22-1CB7-4E20-BCE0-0007113B6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080"/>
              <a:ext cx="338" cy="198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019F699C-F739-4B70-897A-71374859E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3120"/>
              <a:ext cx="1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Rx1</a:t>
              </a:r>
              <a:endParaRPr lang="en-US" altLang="en-US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33258970-7024-4DC0-B14E-86D344D2C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5" y="2932"/>
              <a:ext cx="0" cy="146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5F0E7A21-0051-4DBA-B8DC-EE5CD294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3006"/>
              <a:ext cx="41" cy="72"/>
            </a:xfrm>
            <a:custGeom>
              <a:avLst/>
              <a:gdLst>
                <a:gd name="T0" fmla="*/ 42 w 85"/>
                <a:gd name="T1" fmla="*/ 42 h 149"/>
                <a:gd name="T2" fmla="*/ 0 w 85"/>
                <a:gd name="T3" fmla="*/ 0 h 149"/>
                <a:gd name="T4" fmla="*/ 42 w 85"/>
                <a:gd name="T5" fmla="*/ 149 h 149"/>
                <a:gd name="T6" fmla="*/ 85 w 85"/>
                <a:gd name="T7" fmla="*/ 0 h 149"/>
                <a:gd name="T8" fmla="*/ 42 w 85"/>
                <a:gd name="T9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2" y="42"/>
                  </a:moveTo>
                  <a:lnTo>
                    <a:pt x="0" y="0"/>
                  </a:lnTo>
                  <a:lnTo>
                    <a:pt x="42" y="149"/>
                  </a:lnTo>
                  <a:lnTo>
                    <a:pt x="85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794616D4-5280-4B59-B090-67DF96212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373"/>
              <a:ext cx="1427" cy="205"/>
            </a:xfrm>
            <a:custGeom>
              <a:avLst/>
              <a:gdLst>
                <a:gd name="T0" fmla="*/ 103 w 2972"/>
                <a:gd name="T1" fmla="*/ 0 h 428"/>
                <a:gd name="T2" fmla="*/ 2869 w 2972"/>
                <a:gd name="T3" fmla="*/ 0 h 428"/>
                <a:gd name="T4" fmla="*/ 2972 w 2972"/>
                <a:gd name="T5" fmla="*/ 102 h 428"/>
                <a:gd name="T6" fmla="*/ 2972 w 2972"/>
                <a:gd name="T7" fmla="*/ 325 h 428"/>
                <a:gd name="T8" fmla="*/ 2869 w 2972"/>
                <a:gd name="T9" fmla="*/ 428 h 428"/>
                <a:gd name="T10" fmla="*/ 103 w 2972"/>
                <a:gd name="T11" fmla="*/ 428 h 428"/>
                <a:gd name="T12" fmla="*/ 0 w 2972"/>
                <a:gd name="T13" fmla="*/ 325 h 428"/>
                <a:gd name="T14" fmla="*/ 0 w 2972"/>
                <a:gd name="T15" fmla="*/ 102 h 428"/>
                <a:gd name="T16" fmla="*/ 103 w 2972"/>
                <a:gd name="T1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2" h="428">
                  <a:moveTo>
                    <a:pt x="103" y="0"/>
                  </a:moveTo>
                  <a:lnTo>
                    <a:pt x="2869" y="0"/>
                  </a:lnTo>
                  <a:cubicBezTo>
                    <a:pt x="2926" y="0"/>
                    <a:pt x="2972" y="45"/>
                    <a:pt x="2972" y="102"/>
                  </a:cubicBezTo>
                  <a:lnTo>
                    <a:pt x="2972" y="325"/>
                  </a:lnTo>
                  <a:cubicBezTo>
                    <a:pt x="2972" y="382"/>
                    <a:pt x="2926" y="428"/>
                    <a:pt x="2869" y="428"/>
                  </a:cubicBezTo>
                  <a:lnTo>
                    <a:pt x="103" y="428"/>
                  </a:lnTo>
                  <a:cubicBezTo>
                    <a:pt x="46" y="428"/>
                    <a:pt x="0" y="382"/>
                    <a:pt x="0" y="325"/>
                  </a:cubicBezTo>
                  <a:lnTo>
                    <a:pt x="0" y="102"/>
                  </a:lnTo>
                  <a:cubicBezTo>
                    <a:pt x="0" y="45"/>
                    <a:pt x="46" y="0"/>
                    <a:pt x="103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324B6722-B3E2-4C5D-8844-0144F75B4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3408"/>
              <a:ext cx="66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Execution witness</a:t>
              </a:r>
              <a:endParaRPr lang="en-US" altLang="en-US"/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F49ED0FD-C815-4020-A9D0-883EEAAC9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614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C7DB960A-FD07-4468-A02F-2D82DE847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2639"/>
              <a:ext cx="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6DE79DEA-F9E6-4DFA-AE5A-39FDD3BF7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003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BD9F48E8-499D-4B59-B6AB-2A316E23E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2655"/>
              <a:ext cx="9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80" name="Rectangle 75">
              <a:extLst>
                <a:ext uri="{FF2B5EF4-FFF2-40B4-BE49-F238E27FC236}">
                  <a16:creationId xmlns:a16="http://schemas.microsoft.com/office/drawing/2014/main" id="{6A1CF2E7-E5B4-46A7-AA11-016C622E6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921"/>
              <a:ext cx="9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ED38412A-A0A8-46E2-9E91-390FA0DB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919"/>
              <a:ext cx="9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5E56200E-6588-472B-9DDA-24F14807C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" y="2856"/>
              <a:ext cx="527" cy="25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EFF87A59-A110-48F2-8031-160C6710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3041"/>
              <a:ext cx="100" cy="67"/>
            </a:xfrm>
            <a:custGeom>
              <a:avLst/>
              <a:gdLst>
                <a:gd name="T0" fmla="*/ 77 w 207"/>
                <a:gd name="T1" fmla="*/ 77 h 139"/>
                <a:gd name="T2" fmla="*/ 0 w 207"/>
                <a:gd name="T3" fmla="*/ 104 h 139"/>
                <a:gd name="T4" fmla="*/ 207 w 207"/>
                <a:gd name="T5" fmla="*/ 139 h 139"/>
                <a:gd name="T6" fmla="*/ 50 w 207"/>
                <a:gd name="T7" fmla="*/ 0 h 139"/>
                <a:gd name="T8" fmla="*/ 77 w 207"/>
                <a:gd name="T9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39">
                  <a:moveTo>
                    <a:pt x="77" y="77"/>
                  </a:moveTo>
                  <a:lnTo>
                    <a:pt x="0" y="104"/>
                  </a:lnTo>
                  <a:lnTo>
                    <a:pt x="207" y="139"/>
                  </a:lnTo>
                  <a:lnTo>
                    <a:pt x="50" y="0"/>
                  </a:lnTo>
                  <a:lnTo>
                    <a:pt x="77" y="7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F1F2CDE1-AE6A-41DB-A9F3-83F2F47B5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1" y="2852"/>
              <a:ext cx="514" cy="26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C9108133-4140-4AE0-A03C-C77820DF0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852"/>
              <a:ext cx="99" cy="69"/>
            </a:xfrm>
            <a:custGeom>
              <a:avLst/>
              <a:gdLst>
                <a:gd name="T0" fmla="*/ 78 w 206"/>
                <a:gd name="T1" fmla="*/ 66 h 144"/>
                <a:gd name="T2" fmla="*/ 53 w 206"/>
                <a:gd name="T3" fmla="*/ 144 h 144"/>
                <a:gd name="T4" fmla="*/ 206 w 206"/>
                <a:gd name="T5" fmla="*/ 0 h 144"/>
                <a:gd name="T6" fmla="*/ 0 w 206"/>
                <a:gd name="T7" fmla="*/ 42 h 144"/>
                <a:gd name="T8" fmla="*/ 78 w 206"/>
                <a:gd name="T9" fmla="*/ 6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4">
                  <a:moveTo>
                    <a:pt x="78" y="66"/>
                  </a:moveTo>
                  <a:lnTo>
                    <a:pt x="53" y="144"/>
                  </a:lnTo>
                  <a:lnTo>
                    <a:pt x="206" y="0"/>
                  </a:lnTo>
                  <a:lnTo>
                    <a:pt x="0" y="42"/>
                  </a:lnTo>
                  <a:lnTo>
                    <a:pt x="78" y="6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29A01665-654A-4901-B91F-A13C1D6BBD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3513" y="3041"/>
              <a:ext cx="17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so/rf</a:t>
              </a:r>
              <a:endParaRPr lang="en-US" altLang="en-US"/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EC65F72C-1597-415F-BBB3-44769B446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2791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rf</a:t>
              </a:r>
              <a:endParaRPr lang="en-US" altLang="en-US"/>
            </a:p>
          </p:txBody>
        </p:sp>
        <p:sp>
          <p:nvSpPr>
            <p:cNvPr id="88" name="Rectangle 83">
              <a:extLst>
                <a:ext uri="{FF2B5EF4-FFF2-40B4-BE49-F238E27FC236}">
                  <a16:creationId xmlns:a16="http://schemas.microsoft.com/office/drawing/2014/main" id="{062ABA3F-E0E0-4F99-A38B-67FCBE7FE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1520"/>
              <a:ext cx="17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x++ ;</a:t>
              </a:r>
              <a:endParaRPr lang="en-US" altLang="en-US"/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F4134CE0-5A61-434F-8BE8-F47B51910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" y="1372"/>
              <a:ext cx="926" cy="356"/>
            </a:xfrm>
            <a:prstGeom prst="rect">
              <a:avLst/>
            </a:prstGeom>
            <a:noFill/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0B487ACE-4FD4-4184-B967-74A7F10C5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" y="1283"/>
              <a:ext cx="1121" cy="148"/>
            </a:xfrm>
            <a:prstGeom prst="rect">
              <a:avLst/>
            </a:prstGeom>
            <a:solidFill>
              <a:srgbClr val="FFE6D5"/>
            </a:solidFill>
            <a:ln w="174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DF279683-BF7B-42B8-9245-5F5AE264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1305"/>
              <a:ext cx="70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Code for T1 and T2</a:t>
              </a:r>
              <a:endParaRPr lang="en-US" altLang="en-US"/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2EE33EBC-57E8-4F2C-8B1F-48B804DA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1307"/>
              <a:ext cx="717" cy="357"/>
            </a:xfrm>
            <a:prstGeom prst="rect">
              <a:avLst/>
            </a:pr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0A253CF4-6CC7-4EF4-A698-0C4AD3E56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1213"/>
              <a:ext cx="716" cy="15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9">
              <a:extLst>
                <a:ext uri="{FF2B5EF4-FFF2-40B4-BE49-F238E27FC236}">
                  <a16:creationId xmlns:a16="http://schemas.microsoft.com/office/drawing/2014/main" id="{54FF37CE-AB95-4C7B-BBAF-5E82BA3B2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1236"/>
              <a:ext cx="42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Code for T1</a:t>
              </a:r>
              <a:endParaRPr lang="en-US" altLang="en-US"/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4E0AEBAE-1F71-45FD-92DE-BC3AF39F2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1397"/>
              <a:ext cx="19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x = 1;</a:t>
              </a:r>
              <a:endParaRPr lang="en-US" altLang="en-US"/>
            </a:p>
          </p:txBody>
        </p:sp>
        <p:sp>
          <p:nvSpPr>
            <p:cNvPr id="96" name="Rectangle 91">
              <a:extLst>
                <a:ext uri="{FF2B5EF4-FFF2-40B4-BE49-F238E27FC236}">
                  <a16:creationId xmlns:a16="http://schemas.microsoft.com/office/drawing/2014/main" id="{21C8D207-A67F-4278-996E-87ABC2971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1980"/>
              <a:ext cx="1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23480130-F467-4950-A685-9A8F3A89A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115"/>
              <a:ext cx="16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Wy1</a:t>
              </a:r>
              <a:endParaRPr lang="en-US" altLang="en-US"/>
            </a:p>
          </p:txBody>
        </p:sp>
        <p:sp>
          <p:nvSpPr>
            <p:cNvPr id="98" name="Rectangle 93">
              <a:extLst>
                <a:ext uri="{FF2B5EF4-FFF2-40B4-BE49-F238E27FC236}">
                  <a16:creationId xmlns:a16="http://schemas.microsoft.com/office/drawing/2014/main" id="{C8C37D24-62A6-41AA-85C0-E8F2053B9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1317"/>
              <a:ext cx="1074" cy="388"/>
            </a:xfrm>
            <a:prstGeom prst="rect">
              <a:avLst/>
            </a:prstGeom>
            <a:noFill/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4">
              <a:extLst>
                <a:ext uri="{FF2B5EF4-FFF2-40B4-BE49-F238E27FC236}">
                  <a16:creationId xmlns:a16="http://schemas.microsoft.com/office/drawing/2014/main" id="{DE5F30C6-C814-4B2D-89FB-0DA6FCC5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1222"/>
              <a:ext cx="716" cy="150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5">
              <a:extLst>
                <a:ext uri="{FF2B5EF4-FFF2-40B4-BE49-F238E27FC236}">
                  <a16:creationId xmlns:a16="http://schemas.microsoft.com/office/drawing/2014/main" id="{D3E89C71-DA03-4E47-9D34-C01C0DF80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" y="1245"/>
              <a:ext cx="42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Code for T2</a:t>
              </a:r>
              <a:endParaRPr lang="en-US" altLang="en-US"/>
            </a:p>
          </p:txBody>
        </p:sp>
        <p:sp>
          <p:nvSpPr>
            <p:cNvPr id="101" name="Rectangle 96">
              <a:extLst>
                <a:ext uri="{FF2B5EF4-FFF2-40B4-BE49-F238E27FC236}">
                  <a16:creationId xmlns:a16="http://schemas.microsoft.com/office/drawing/2014/main" id="{317CBDB9-4926-45AE-B64D-8C458B28C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414"/>
              <a:ext cx="55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while (y != 1) {}</a:t>
              </a:r>
              <a:endParaRPr lang="en-US" altLang="en-US"/>
            </a:p>
          </p:txBody>
        </p:sp>
        <p:sp>
          <p:nvSpPr>
            <p:cNvPr id="102" name="Rectangle 97">
              <a:extLst>
                <a:ext uri="{FF2B5EF4-FFF2-40B4-BE49-F238E27FC236}">
                  <a16:creationId xmlns:a16="http://schemas.microsoft.com/office/drawing/2014/main" id="{236DBFCC-5808-45DF-91E5-433F40FB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548"/>
              <a:ext cx="22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t1 = x;</a:t>
              </a:r>
              <a:endParaRPr lang="en-US" altLang="en-US"/>
            </a:p>
          </p:txBody>
        </p:sp>
        <p:sp>
          <p:nvSpPr>
            <p:cNvPr id="103" name="Line 98">
              <a:extLst>
                <a:ext uri="{FF2B5EF4-FFF2-40B4-BE49-F238E27FC236}">
                  <a16:creationId xmlns:a16="http://schemas.microsoft.com/office/drawing/2014/main" id="{EC98F69A-F089-4C3A-9B66-A0AA96A52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479"/>
              <a:ext cx="0" cy="1959"/>
            </a:xfrm>
            <a:prstGeom prst="line">
              <a:avLst/>
            </a:prstGeom>
            <a:noFill/>
            <a:ln w="3968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9">
              <a:extLst>
                <a:ext uri="{FF2B5EF4-FFF2-40B4-BE49-F238E27FC236}">
                  <a16:creationId xmlns:a16="http://schemas.microsoft.com/office/drawing/2014/main" id="{F3528AD2-2309-4672-A408-2D2A6A98E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527"/>
              <a:ext cx="1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y = 1;</a:t>
              </a:r>
              <a:endParaRPr lang="en-US" altLang="en-US"/>
            </a:p>
          </p:txBody>
        </p:sp>
        <p:sp>
          <p:nvSpPr>
            <p:cNvPr id="105" name="Rectangle 100">
              <a:extLst>
                <a:ext uri="{FF2B5EF4-FFF2-40B4-BE49-F238E27FC236}">
                  <a16:creationId xmlns:a16="http://schemas.microsoft.com/office/drawing/2014/main" id="{88BE0FB1-5DC7-45CA-88F9-5E0A83464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2111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E619B1D3-B6EE-4A90-8413-1D4C114C9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3053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01AD4652-BE0D-4DCA-AA50-4819EC46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3045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E21A70A-3512-40E1-BAED-CE633702D352}"/>
              </a:ext>
            </a:extLst>
          </p:cNvPr>
          <p:cNvSpPr/>
          <p:nvPr/>
        </p:nvSpPr>
        <p:spPr>
          <a:xfrm>
            <a:off x="9203291" y="2639514"/>
            <a:ext cx="1324175" cy="10144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  <a:r>
              <a:rPr lang="en-US" dirty="0"/>
              <a:t> is a synch variable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E200F6B0-1AD1-4091-A2A4-B7990A22C73F}"/>
              </a:ext>
            </a:extLst>
          </p:cNvPr>
          <p:cNvSpPr/>
          <p:nvPr/>
        </p:nvSpPr>
        <p:spPr>
          <a:xfrm>
            <a:off x="8372973" y="5965794"/>
            <a:ext cx="2154493" cy="4332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the </a:t>
            </a:r>
            <a:r>
              <a:rPr lang="en-US" i="1" dirty="0"/>
              <a:t>so </a:t>
            </a:r>
            <a:r>
              <a:rPr lang="en-US" dirty="0"/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52679520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A534-BEF3-473D-8FA2-18BE9171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DB37F-BAD1-42DA-8A64-00911DD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49ECA-DC02-4DCD-BDEF-3E25B0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30E16-D07D-4815-B66B-D8E185A83565}"/>
              </a:ext>
            </a:extLst>
          </p:cNvPr>
          <p:cNvSpPr/>
          <p:nvPr/>
        </p:nvSpPr>
        <p:spPr>
          <a:xfrm>
            <a:off x="2829018" y="1003177"/>
            <a:ext cx="6214369" cy="15979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Two accesses are said to be </a:t>
            </a:r>
            <a:r>
              <a:rPr lang="en-US" sz="2000" dirty="0">
                <a:solidFill>
                  <a:schemeClr val="accent1"/>
                </a:solidFill>
              </a:rPr>
              <a:t>concurrent</a:t>
            </a:r>
            <a:r>
              <a:rPr lang="en-US" sz="2000" dirty="0"/>
              <a:t> when there is no path between them in the </a:t>
            </a:r>
            <a:r>
              <a:rPr lang="en-US" sz="2000" dirty="0">
                <a:solidFill>
                  <a:srgbClr val="00B050"/>
                </a:solidFill>
              </a:rPr>
              <a:t>execution witness </a:t>
            </a:r>
            <a:r>
              <a:rPr lang="en-US" sz="2000" dirty="0"/>
              <a:t>that contains an </a:t>
            </a:r>
            <a:r>
              <a:rPr lang="en-US" sz="2000" i="1" dirty="0">
                <a:solidFill>
                  <a:srgbClr val="9F2241"/>
                </a:solidFill>
              </a:rPr>
              <a:t>so</a:t>
            </a:r>
            <a:r>
              <a:rPr lang="en-US" sz="2000" dirty="0"/>
              <a:t> edge.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177B14-29EE-4259-91B0-A9A8D644808F}"/>
              </a:ext>
            </a:extLst>
          </p:cNvPr>
          <p:cNvSpPr/>
          <p:nvPr/>
        </p:nvSpPr>
        <p:spPr>
          <a:xfrm>
            <a:off x="2799802" y="3105167"/>
            <a:ext cx="6214369" cy="15979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 pair of </a:t>
            </a:r>
            <a:r>
              <a:rPr lang="en-US" sz="2000" dirty="0">
                <a:solidFill>
                  <a:schemeClr val="accent1"/>
                </a:solidFill>
              </a:rPr>
              <a:t>conflicting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concurrent</a:t>
            </a:r>
            <a:r>
              <a:rPr lang="en-US" sz="2000" dirty="0"/>
              <a:t> accesses to the same regular variable constitute a </a:t>
            </a:r>
            <a:r>
              <a:rPr lang="en-US" sz="2000" dirty="0">
                <a:solidFill>
                  <a:srgbClr val="00B050"/>
                </a:solidFill>
              </a:rPr>
              <a:t>data race</a:t>
            </a:r>
            <a:r>
              <a:rPr lang="en-US" sz="2000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7C32E-C980-4174-A825-60F2F7AF487B}"/>
              </a:ext>
            </a:extLst>
          </p:cNvPr>
          <p:cNvSpPr/>
          <p:nvPr/>
        </p:nvSpPr>
        <p:spPr>
          <a:xfrm>
            <a:off x="4557581" y="2900982"/>
            <a:ext cx="2885243" cy="452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Race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36636BA-3927-4C13-AA8A-FA504FDB3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86" y="3485120"/>
            <a:ext cx="838074" cy="83807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67CA08-D424-4650-9E00-B1E2C4CC8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5" y="5352881"/>
            <a:ext cx="625563" cy="6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58C86-A7AB-4983-BF11-01F9BD286EBE}"/>
              </a:ext>
            </a:extLst>
          </p:cNvPr>
          <p:cNvSpPr txBox="1"/>
          <p:nvPr/>
        </p:nvSpPr>
        <p:spPr>
          <a:xfrm>
            <a:off x="2573743" y="5447709"/>
            <a:ext cx="7513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a piece of code does not have data races, what does it mean? </a:t>
            </a:r>
          </a:p>
        </p:txBody>
      </p:sp>
    </p:spTree>
    <p:extLst>
      <p:ext uri="{BB962C8B-B14F-4D97-AF65-F5344CB8AC3E}">
        <p14:creationId xmlns:p14="http://schemas.microsoft.com/office/powerpoint/2010/main" val="243260360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DE4B-259B-4EC0-81B8-3957654F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SC Imply Data-Race-Freedom?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46689-65BA-46AC-B50B-41FDFCFD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0435A-D317-4C3B-B4C9-C7B18B1C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147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993B9C1-841E-47CD-8864-63D2BE828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51" y="84919"/>
            <a:ext cx="1201764" cy="1201764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39C8C0E8-2EF3-499E-B4D6-BBEFA687A4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04967" y="1578756"/>
            <a:ext cx="8182067" cy="3470299"/>
            <a:chOff x="276" y="1292"/>
            <a:chExt cx="4218" cy="1789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24906D4B-A6A4-4772-A765-CAB259A93A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" y="1292"/>
              <a:ext cx="421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C04B5A-7D60-4CC5-B1DE-31D4D881C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68"/>
              <a:ext cx="381" cy="296"/>
            </a:xfrm>
            <a:custGeom>
              <a:avLst/>
              <a:gdLst>
                <a:gd name="T0" fmla="*/ 104 w 793"/>
                <a:gd name="T1" fmla="*/ 0 h 615"/>
                <a:gd name="T2" fmla="*/ 689 w 793"/>
                <a:gd name="T3" fmla="*/ 0 h 615"/>
                <a:gd name="T4" fmla="*/ 793 w 793"/>
                <a:gd name="T5" fmla="*/ 104 h 615"/>
                <a:gd name="T6" fmla="*/ 793 w 793"/>
                <a:gd name="T7" fmla="*/ 511 h 615"/>
                <a:gd name="T8" fmla="*/ 689 w 793"/>
                <a:gd name="T9" fmla="*/ 615 h 615"/>
                <a:gd name="T10" fmla="*/ 104 w 793"/>
                <a:gd name="T11" fmla="*/ 615 h 615"/>
                <a:gd name="T12" fmla="*/ 0 w 793"/>
                <a:gd name="T13" fmla="*/ 511 h 615"/>
                <a:gd name="T14" fmla="*/ 0 w 793"/>
                <a:gd name="T15" fmla="*/ 104 h 615"/>
                <a:gd name="T16" fmla="*/ 104 w 793"/>
                <a:gd name="T1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3" h="615">
                  <a:moveTo>
                    <a:pt x="104" y="0"/>
                  </a:moveTo>
                  <a:lnTo>
                    <a:pt x="689" y="0"/>
                  </a:lnTo>
                  <a:cubicBezTo>
                    <a:pt x="747" y="0"/>
                    <a:pt x="793" y="46"/>
                    <a:pt x="793" y="104"/>
                  </a:cubicBezTo>
                  <a:lnTo>
                    <a:pt x="793" y="511"/>
                  </a:lnTo>
                  <a:cubicBezTo>
                    <a:pt x="793" y="568"/>
                    <a:pt x="747" y="615"/>
                    <a:pt x="689" y="615"/>
                  </a:cubicBezTo>
                  <a:lnTo>
                    <a:pt x="104" y="615"/>
                  </a:lnTo>
                  <a:cubicBezTo>
                    <a:pt x="46" y="615"/>
                    <a:pt x="0" y="568"/>
                    <a:pt x="0" y="511"/>
                  </a:cubicBezTo>
                  <a:lnTo>
                    <a:pt x="0" y="104"/>
                  </a:lnTo>
                  <a:cubicBezTo>
                    <a:pt x="0" y="46"/>
                    <a:pt x="46" y="0"/>
                    <a:pt x="104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3098CFE3-CC03-46BB-8EAE-0A9D0BC8C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997"/>
              <a:ext cx="339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608C4E9B-7510-4D79-AF37-04836F6B5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036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S2</a:t>
              </a:r>
              <a:endParaRPr lang="en-US" altLang="en-US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CEB12F5-2372-4348-A4F2-EAA43BB0D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347"/>
              <a:ext cx="339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BC8C6EA0-63F4-4628-8868-079E08244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2383"/>
              <a:ext cx="21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290A6CB-58D6-4506-AC3F-B025177BF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" y="2198"/>
              <a:ext cx="0" cy="146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6CC34CF-8314-4830-A363-9F655C626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273"/>
              <a:ext cx="40" cy="71"/>
            </a:xfrm>
            <a:custGeom>
              <a:avLst/>
              <a:gdLst>
                <a:gd name="T0" fmla="*/ 42 w 85"/>
                <a:gd name="T1" fmla="*/ 42 h 149"/>
                <a:gd name="T2" fmla="*/ 0 w 85"/>
                <a:gd name="T3" fmla="*/ 0 h 149"/>
                <a:gd name="T4" fmla="*/ 42 w 85"/>
                <a:gd name="T5" fmla="*/ 149 h 149"/>
                <a:gd name="T6" fmla="*/ 85 w 85"/>
                <a:gd name="T7" fmla="*/ 0 h 149"/>
                <a:gd name="T8" fmla="*/ 42 w 85"/>
                <a:gd name="T9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2" y="42"/>
                  </a:moveTo>
                  <a:lnTo>
                    <a:pt x="0" y="0"/>
                  </a:lnTo>
                  <a:lnTo>
                    <a:pt x="42" y="149"/>
                  </a:lnTo>
                  <a:lnTo>
                    <a:pt x="85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BE3BC6B9-968B-4D1E-A793-EAAFA2CB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296"/>
              <a:ext cx="339" cy="198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37927421-B20C-4CAC-9E09-AE2E21040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1332"/>
              <a:ext cx="17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4F0CCD89-F8D9-4F10-B777-D033B9E70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1646"/>
              <a:ext cx="338" cy="198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9838DD6A-1D39-4F4B-AEF7-F78AE1F1A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1686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S1</a:t>
              </a:r>
              <a:endParaRPr lang="en-US" alt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86B430ED-454C-4ED6-94EE-B998DF8BD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1498"/>
              <a:ext cx="0" cy="146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CA3F1C6-FB95-4A9B-9A2E-363FDB70A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72"/>
              <a:ext cx="41" cy="72"/>
            </a:xfrm>
            <a:custGeom>
              <a:avLst/>
              <a:gdLst>
                <a:gd name="T0" fmla="*/ 43 w 85"/>
                <a:gd name="T1" fmla="*/ 42 h 149"/>
                <a:gd name="T2" fmla="*/ 0 w 85"/>
                <a:gd name="T3" fmla="*/ 0 h 149"/>
                <a:gd name="T4" fmla="*/ 43 w 85"/>
                <a:gd name="T5" fmla="*/ 149 h 149"/>
                <a:gd name="T6" fmla="*/ 85 w 85"/>
                <a:gd name="T7" fmla="*/ 0 h 149"/>
                <a:gd name="T8" fmla="*/ 43 w 85"/>
                <a:gd name="T9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3" y="42"/>
                  </a:moveTo>
                  <a:lnTo>
                    <a:pt x="0" y="0"/>
                  </a:lnTo>
                  <a:lnTo>
                    <a:pt x="43" y="149"/>
                  </a:lnTo>
                  <a:lnTo>
                    <a:pt x="85" y="0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92DB649-B4C2-4DFD-8C88-769BCA12C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1764"/>
              <a:ext cx="17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Rx0</a:t>
              </a:r>
              <a:endParaRPr lang="en-US" alt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96305B24-BB03-4D73-9A21-ECE397076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" y="1899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S1</a:t>
              </a:r>
              <a:endParaRPr lang="en-US" alt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00866AF6-2615-4068-B44E-0B7557F73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" y="1733"/>
              <a:ext cx="896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A3203A75-D3B6-44E9-B8B6-FDD03B4CB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" y="1643"/>
              <a:ext cx="0" cy="51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8C4C6A8B-4D6A-4EB9-BC54-13C8A1786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1756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S2</a:t>
              </a:r>
              <a:endParaRPr lang="en-US" alt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5079FE53-2D92-4427-A86F-8980EE8C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1891"/>
              <a:ext cx="21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40D50BA5-D1F3-4C05-8BE0-4396853F7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1580"/>
              <a:ext cx="11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T1</a:t>
              </a:r>
              <a:endParaRPr lang="en-US" alt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B2C9F0B-D387-4C53-B875-4C3333157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1581"/>
              <a:ext cx="11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T2</a:t>
              </a:r>
              <a:endParaRPr lang="en-US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85FDBB4E-1F48-40B1-BA60-D00FC4AC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2645"/>
              <a:ext cx="781" cy="208"/>
            </a:xfrm>
            <a:custGeom>
              <a:avLst/>
              <a:gdLst>
                <a:gd name="T0" fmla="*/ 103 w 1628"/>
                <a:gd name="T1" fmla="*/ 0 h 433"/>
                <a:gd name="T2" fmla="*/ 1525 w 1628"/>
                <a:gd name="T3" fmla="*/ 0 h 433"/>
                <a:gd name="T4" fmla="*/ 1628 w 1628"/>
                <a:gd name="T5" fmla="*/ 104 h 433"/>
                <a:gd name="T6" fmla="*/ 1628 w 1628"/>
                <a:gd name="T7" fmla="*/ 329 h 433"/>
                <a:gd name="T8" fmla="*/ 1525 w 1628"/>
                <a:gd name="T9" fmla="*/ 433 h 433"/>
                <a:gd name="T10" fmla="*/ 103 w 1628"/>
                <a:gd name="T11" fmla="*/ 433 h 433"/>
                <a:gd name="T12" fmla="*/ 0 w 1628"/>
                <a:gd name="T13" fmla="*/ 329 h 433"/>
                <a:gd name="T14" fmla="*/ 0 w 1628"/>
                <a:gd name="T15" fmla="*/ 104 h 433"/>
                <a:gd name="T16" fmla="*/ 103 w 1628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8" h="433">
                  <a:moveTo>
                    <a:pt x="103" y="0"/>
                  </a:moveTo>
                  <a:lnTo>
                    <a:pt x="1525" y="0"/>
                  </a:lnTo>
                  <a:cubicBezTo>
                    <a:pt x="1582" y="0"/>
                    <a:pt x="1628" y="46"/>
                    <a:pt x="1628" y="104"/>
                  </a:cubicBezTo>
                  <a:lnTo>
                    <a:pt x="1628" y="329"/>
                  </a:lnTo>
                  <a:cubicBezTo>
                    <a:pt x="1628" y="387"/>
                    <a:pt x="1582" y="433"/>
                    <a:pt x="1525" y="433"/>
                  </a:cubicBezTo>
                  <a:lnTo>
                    <a:pt x="103" y="433"/>
                  </a:lnTo>
                  <a:cubicBezTo>
                    <a:pt x="46" y="433"/>
                    <a:pt x="0" y="387"/>
                    <a:pt x="0" y="329"/>
                  </a:cubicBezTo>
                  <a:lnTo>
                    <a:pt x="0" y="104"/>
                  </a:ln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8757B474-1B8D-44FC-95D4-572E3A1FC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2682"/>
              <a:ext cx="58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Execution  1</a:t>
              </a:r>
              <a:endParaRPr lang="en-US" alt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2F3E4F46-11DD-4B26-BA22-E4A10D959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292"/>
              <a:ext cx="13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15627F52-ECBF-464E-8E13-40CFE20A5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1838"/>
              <a:ext cx="0" cy="146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A2AD6665-3E6E-4A3A-BD9A-6D69F0A3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1913"/>
              <a:ext cx="40" cy="71"/>
            </a:xfrm>
            <a:custGeom>
              <a:avLst/>
              <a:gdLst>
                <a:gd name="T0" fmla="*/ 42 w 85"/>
                <a:gd name="T1" fmla="*/ 42 h 149"/>
                <a:gd name="T2" fmla="*/ 0 w 85"/>
                <a:gd name="T3" fmla="*/ 0 h 149"/>
                <a:gd name="T4" fmla="*/ 42 w 85"/>
                <a:gd name="T5" fmla="*/ 149 h 149"/>
                <a:gd name="T6" fmla="*/ 85 w 85"/>
                <a:gd name="T7" fmla="*/ 0 h 149"/>
                <a:gd name="T8" fmla="*/ 42 w 85"/>
                <a:gd name="T9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2" y="42"/>
                  </a:moveTo>
                  <a:lnTo>
                    <a:pt x="0" y="0"/>
                  </a:lnTo>
                  <a:lnTo>
                    <a:pt x="42" y="149"/>
                  </a:lnTo>
                  <a:lnTo>
                    <a:pt x="85" y="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516F0814-AEC6-4C0D-B007-1E3ACFE28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2925"/>
              <a:ext cx="1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53B89E4D-17A1-4675-8668-0B0F1FEF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2011"/>
              <a:ext cx="339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A1CDC590-5D54-4B5C-AA3C-32D78F81A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050"/>
              <a:ext cx="17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Rx1</a:t>
              </a:r>
              <a:endParaRPr lang="en-US" altLang="en-US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1991E1EE-3201-4D9A-8D38-BF7700713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360"/>
              <a:ext cx="339" cy="198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B3F1DD0A-4E07-423C-9AD6-A465CF0BA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401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S1</a:t>
              </a:r>
              <a:endParaRPr lang="en-US" alt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45D2D37-9A11-4271-B345-1A22B5E82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9" y="2212"/>
              <a:ext cx="0" cy="146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A35F88BD-6D6D-4B51-B85B-33A05CA4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286"/>
              <a:ext cx="41" cy="72"/>
            </a:xfrm>
            <a:custGeom>
              <a:avLst/>
              <a:gdLst>
                <a:gd name="T0" fmla="*/ 43 w 85"/>
                <a:gd name="T1" fmla="*/ 43 h 149"/>
                <a:gd name="T2" fmla="*/ 0 w 85"/>
                <a:gd name="T3" fmla="*/ 0 h 149"/>
                <a:gd name="T4" fmla="*/ 43 w 85"/>
                <a:gd name="T5" fmla="*/ 149 h 149"/>
                <a:gd name="T6" fmla="*/ 85 w 85"/>
                <a:gd name="T7" fmla="*/ 0 h 149"/>
                <a:gd name="T8" fmla="*/ 43 w 85"/>
                <a:gd name="T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3" y="43"/>
                  </a:moveTo>
                  <a:lnTo>
                    <a:pt x="0" y="0"/>
                  </a:lnTo>
                  <a:lnTo>
                    <a:pt x="43" y="149"/>
                  </a:lnTo>
                  <a:lnTo>
                    <a:pt x="85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A2F124BB-281E-4646-B9ED-48EFF701F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1310"/>
              <a:ext cx="338" cy="198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28E635D3-8BBA-49A3-9F7F-E7E85109F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" y="1346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S2</a:t>
              </a:r>
              <a:endParaRPr lang="en-US" altLang="en-US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1F1D0712-202B-4DF5-BBFC-630F0FCE6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1660"/>
              <a:ext cx="339" cy="197"/>
            </a:xfrm>
            <a:prstGeom prst="ellipse">
              <a:avLst/>
            </a:prstGeom>
            <a:solidFill>
              <a:srgbClr val="F4EED7"/>
            </a:solidFill>
            <a:ln w="14288" cap="flat">
              <a:solidFill>
                <a:srgbClr val="0B0B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11C4B771-27C6-408F-B5CA-3C8CD91F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699"/>
              <a:ext cx="21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6CB9ED67-3B1A-4E0C-B095-DF38F756E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7" y="1512"/>
              <a:ext cx="0" cy="14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69EC5A25-59E8-4BA1-9311-DBE053921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1586"/>
              <a:ext cx="41" cy="71"/>
            </a:xfrm>
            <a:custGeom>
              <a:avLst/>
              <a:gdLst>
                <a:gd name="T0" fmla="*/ 42 w 85"/>
                <a:gd name="T1" fmla="*/ 43 h 149"/>
                <a:gd name="T2" fmla="*/ 0 w 85"/>
                <a:gd name="T3" fmla="*/ 0 h 149"/>
                <a:gd name="T4" fmla="*/ 42 w 85"/>
                <a:gd name="T5" fmla="*/ 149 h 149"/>
                <a:gd name="T6" fmla="*/ 85 w 85"/>
                <a:gd name="T7" fmla="*/ 0 h 149"/>
                <a:gd name="T8" fmla="*/ 42 w 85"/>
                <a:gd name="T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2" y="43"/>
                  </a:moveTo>
                  <a:lnTo>
                    <a:pt x="0" y="0"/>
                  </a:lnTo>
                  <a:lnTo>
                    <a:pt x="42" y="149"/>
                  </a:lnTo>
                  <a:lnTo>
                    <a:pt x="85" y="0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74AD3D5F-E4D2-4471-91ED-EDE6F3A7F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658"/>
              <a:ext cx="782" cy="208"/>
            </a:xfrm>
            <a:custGeom>
              <a:avLst/>
              <a:gdLst>
                <a:gd name="T0" fmla="*/ 104 w 1629"/>
                <a:gd name="T1" fmla="*/ 0 h 433"/>
                <a:gd name="T2" fmla="*/ 1525 w 1629"/>
                <a:gd name="T3" fmla="*/ 0 h 433"/>
                <a:gd name="T4" fmla="*/ 1629 w 1629"/>
                <a:gd name="T5" fmla="*/ 104 h 433"/>
                <a:gd name="T6" fmla="*/ 1629 w 1629"/>
                <a:gd name="T7" fmla="*/ 330 h 433"/>
                <a:gd name="T8" fmla="*/ 1525 w 1629"/>
                <a:gd name="T9" fmla="*/ 433 h 433"/>
                <a:gd name="T10" fmla="*/ 104 w 1629"/>
                <a:gd name="T11" fmla="*/ 433 h 433"/>
                <a:gd name="T12" fmla="*/ 0 w 1629"/>
                <a:gd name="T13" fmla="*/ 330 h 433"/>
                <a:gd name="T14" fmla="*/ 0 w 1629"/>
                <a:gd name="T15" fmla="*/ 104 h 433"/>
                <a:gd name="T16" fmla="*/ 104 w 1629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9" h="433">
                  <a:moveTo>
                    <a:pt x="104" y="0"/>
                  </a:moveTo>
                  <a:lnTo>
                    <a:pt x="1525" y="0"/>
                  </a:lnTo>
                  <a:cubicBezTo>
                    <a:pt x="1583" y="0"/>
                    <a:pt x="1629" y="47"/>
                    <a:pt x="1629" y="104"/>
                  </a:cubicBezTo>
                  <a:lnTo>
                    <a:pt x="1629" y="330"/>
                  </a:lnTo>
                  <a:cubicBezTo>
                    <a:pt x="1629" y="387"/>
                    <a:pt x="1583" y="433"/>
                    <a:pt x="1525" y="433"/>
                  </a:cubicBezTo>
                  <a:lnTo>
                    <a:pt x="104" y="433"/>
                  </a:lnTo>
                  <a:cubicBezTo>
                    <a:pt x="47" y="433"/>
                    <a:pt x="0" y="387"/>
                    <a:pt x="0" y="330"/>
                  </a:cubicBezTo>
                  <a:lnTo>
                    <a:pt x="0" y="104"/>
                  </a:lnTo>
                  <a:cubicBezTo>
                    <a:pt x="0" y="47"/>
                    <a:pt x="47" y="0"/>
                    <a:pt x="104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CBCE907A-19EF-47A1-9FD5-05CF1CB92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695"/>
              <a:ext cx="58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Execution  2</a:t>
              </a:r>
              <a:endParaRPr lang="en-US" alt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49CC5C32-DF00-424A-A2BA-4DFCB3CC3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1852"/>
              <a:ext cx="0" cy="146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372CC221-51B1-4935-8E07-08548951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1926"/>
              <a:ext cx="41" cy="72"/>
            </a:xfrm>
            <a:custGeom>
              <a:avLst/>
              <a:gdLst>
                <a:gd name="T0" fmla="*/ 43 w 85"/>
                <a:gd name="T1" fmla="*/ 43 h 149"/>
                <a:gd name="T2" fmla="*/ 0 w 85"/>
                <a:gd name="T3" fmla="*/ 0 h 149"/>
                <a:gd name="T4" fmla="*/ 43 w 85"/>
                <a:gd name="T5" fmla="*/ 149 h 149"/>
                <a:gd name="T6" fmla="*/ 85 w 85"/>
                <a:gd name="T7" fmla="*/ 0 h 149"/>
                <a:gd name="T8" fmla="*/ 43 w 85"/>
                <a:gd name="T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9">
                  <a:moveTo>
                    <a:pt x="43" y="43"/>
                  </a:moveTo>
                  <a:lnTo>
                    <a:pt x="0" y="0"/>
                  </a:lnTo>
                  <a:lnTo>
                    <a:pt x="43" y="149"/>
                  </a:lnTo>
                  <a:lnTo>
                    <a:pt x="85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49A1B65E-3D45-4DA7-BCEE-660A64ED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938"/>
              <a:ext cx="1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(d)</a:t>
              </a:r>
              <a:endParaRPr lang="en-US" alt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0ED81640-CF13-4A34-B71B-D7AF55D4B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1749"/>
              <a:ext cx="17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Rx1</a:t>
              </a:r>
              <a:endParaRPr lang="en-US" alt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0427E983-7F0B-45BB-987E-D1B251F3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1884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S1</a:t>
              </a:r>
              <a:endParaRPr lang="en-US" altLang="en-US"/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7F6FDDC6-610E-46CE-B57C-B446BD2B2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1717"/>
              <a:ext cx="896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2">
              <a:extLst>
                <a:ext uri="{FF2B5EF4-FFF2-40B4-BE49-F238E27FC236}">
                  <a16:creationId xmlns:a16="http://schemas.microsoft.com/office/drawing/2014/main" id="{53E2A680-50A8-47FF-BB1C-F16992D00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4" y="1627"/>
              <a:ext cx="0" cy="510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48DC2A1B-4F7F-4B42-AB1F-518F7A3C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740"/>
              <a:ext cx="11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S2</a:t>
              </a:r>
              <a:endParaRPr lang="en-US" altLang="en-US"/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A3212EE7-86CA-48EB-A48A-A667E018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875"/>
              <a:ext cx="21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Wx1</a:t>
              </a:r>
              <a:endParaRPr lang="en-US" alt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FD0FF630-8A34-47A0-822D-F6CCC7DB6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564"/>
              <a:ext cx="11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T1</a:t>
              </a:r>
              <a:endParaRPr lang="en-US" altLang="en-US"/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58C59E09-0096-4306-86A7-8CDF52A3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1565"/>
              <a:ext cx="11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T2</a:t>
              </a:r>
              <a:endParaRPr lang="en-US" altLang="en-US"/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CEC9073A-7B73-4ACE-B9EC-9C952DCAB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276"/>
              <a:ext cx="12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(c)</a:t>
              </a:r>
              <a:endParaRPr lang="en-US" altLang="en-US"/>
            </a:p>
          </p:txBody>
        </p:sp>
        <p:sp>
          <p:nvSpPr>
            <p:cNvPr id="64" name="Line 58">
              <a:extLst>
                <a:ext uri="{FF2B5EF4-FFF2-40B4-BE49-F238E27FC236}">
                  <a16:creationId xmlns:a16="http://schemas.microsoft.com/office/drawing/2014/main" id="{7DF9E5EA-E489-4F46-94C2-088A019CA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" y="1436"/>
              <a:ext cx="0" cy="1560"/>
            </a:xfrm>
            <a:prstGeom prst="line">
              <a:avLst/>
            </a:prstGeom>
            <a:noFill/>
            <a:ln w="33338" cap="flat">
              <a:solidFill>
                <a:srgbClr val="1919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D87F4A20-8E05-46BF-AA83-655C5A299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486"/>
              <a:ext cx="12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2297BCDA-4955-42D7-83E9-22170C47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836"/>
              <a:ext cx="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so</a:t>
              </a:r>
              <a:endParaRPr lang="en-US" altLang="en-US"/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2405685B-DDF0-4D5E-B527-7DDF9DDE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2198"/>
              <a:ext cx="12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9B66EFA0-56F5-4FE4-A803-0C51EDEEA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1514"/>
              <a:ext cx="12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239108F2-DBB2-47EE-BD0B-F426F62E2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1848"/>
              <a:ext cx="7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rf</a:t>
              </a:r>
              <a:endParaRPr lang="en-US" alt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04A5888-495D-46FD-8E59-4A9C1D2E2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213"/>
              <a:ext cx="12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po</a:t>
              </a:r>
              <a:endParaRPr lang="en-US" altLang="en-US"/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3DFB43B-70C1-4E90-A99B-BB955051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1783"/>
              <a:ext cx="22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Data</a:t>
              </a:r>
              <a:endParaRPr lang="en-US" alt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6C89BF2F-4FF6-4260-9CE7-84F832A30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1918"/>
              <a:ext cx="20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race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53996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99C54B-EDEA-4F5D-8B25-8913A4CE128B}"/>
              </a:ext>
            </a:extLst>
          </p:cNvPr>
          <p:cNvSpPr/>
          <p:nvPr/>
        </p:nvSpPr>
        <p:spPr>
          <a:xfrm>
            <a:off x="2260846" y="3173736"/>
            <a:ext cx="8256233" cy="30761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If there are two </a:t>
            </a:r>
            <a:r>
              <a:rPr lang="en-US" sz="2000" dirty="0">
                <a:solidFill>
                  <a:srgbClr val="E21A23"/>
                </a:solidFill>
              </a:rPr>
              <a:t>conflicting</a:t>
            </a:r>
            <a:r>
              <a:rPr lang="en-US" sz="2000" dirty="0"/>
              <a:t> accesses, there will be an </a:t>
            </a:r>
            <a:r>
              <a:rPr lang="en-US" sz="2000" i="1" dirty="0"/>
              <a:t>so </a:t>
            </a:r>
            <a:r>
              <a:rPr lang="en-US" sz="2000" dirty="0"/>
              <a:t>edge on at least one path between them in the execution witness.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They will thus be </a:t>
            </a:r>
            <a:r>
              <a:rPr lang="en-US" sz="2000" dirty="0">
                <a:solidFill>
                  <a:srgbClr val="00B050"/>
                </a:solidFill>
              </a:rPr>
              <a:t>ordered</a:t>
            </a:r>
            <a:r>
              <a:rPr lang="en-US" sz="2000" dirty="0"/>
              <a:t> by the </a:t>
            </a:r>
            <a:r>
              <a:rPr lang="en-US" sz="2000" i="1" dirty="0"/>
              <a:t>so </a:t>
            </a:r>
            <a:r>
              <a:rPr lang="en-US" sz="2000" dirty="0"/>
              <a:t>edge.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Let us add all the SC edges to the execution witness.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B050"/>
                </a:solidFill>
              </a:rPr>
              <a:t>cycle</a:t>
            </a:r>
            <a:r>
              <a:rPr lang="en-US" sz="2000" dirty="0"/>
              <a:t> implies that there is a </a:t>
            </a:r>
            <a:r>
              <a:rPr lang="en-US" sz="2000" dirty="0">
                <a:solidFill>
                  <a:srgbClr val="0070C0"/>
                </a:solidFill>
              </a:rPr>
              <a:t>cycle</a:t>
            </a:r>
            <a:r>
              <a:rPr lang="en-US" sz="2000" dirty="0"/>
              <a:t> between synch </a:t>
            </a:r>
            <a:r>
              <a:rPr lang="en-US" sz="2000" dirty="0">
                <a:solidFill>
                  <a:srgbClr val="00B050"/>
                </a:solidFill>
              </a:rPr>
              <a:t>operations</a:t>
            </a:r>
            <a:r>
              <a:rPr lang="en-US" sz="20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This is not </a:t>
            </a:r>
            <a:r>
              <a:rPr lang="en-US" sz="2000" dirty="0">
                <a:solidFill>
                  <a:srgbClr val="FF0000"/>
                </a:solidFill>
              </a:rPr>
              <a:t>possible</a:t>
            </a:r>
            <a:r>
              <a:rPr lang="en-US" sz="2000" dirty="0"/>
              <a:t>. Synch </a:t>
            </a:r>
            <a:r>
              <a:rPr lang="en-US" sz="2000" dirty="0">
                <a:solidFill>
                  <a:srgbClr val="01708C"/>
                </a:solidFill>
              </a:rPr>
              <a:t>operations</a:t>
            </a:r>
            <a:r>
              <a:rPr lang="en-US" sz="2000" dirty="0"/>
              <a:t> follow SC.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Proof by </a:t>
            </a:r>
            <a:r>
              <a:rPr lang="en-US" sz="2000" dirty="0">
                <a:solidFill>
                  <a:srgbClr val="C00000"/>
                </a:solidFill>
              </a:rPr>
              <a:t>contradiction</a:t>
            </a:r>
            <a:r>
              <a:rPr lang="en-US" sz="20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2EDB3-907F-42B4-9E5A-B2C7DF28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Data-Race-Freedom imply SC?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9CEC7-A5C2-46E5-8321-E59E0A48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12785-3A0E-4D73-A7DF-EB04E09F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148</a:t>
            </a:fld>
            <a:endParaRPr lang="en-US"/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B74D92EF-0308-4C5C-8072-01ACEDE28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12" y="459847"/>
            <a:ext cx="1274868" cy="1274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A3704-B9E8-4EC2-B603-008430A7A83B}"/>
              </a:ext>
            </a:extLst>
          </p:cNvPr>
          <p:cNvSpPr txBox="1"/>
          <p:nvPr/>
        </p:nvSpPr>
        <p:spPr>
          <a:xfrm>
            <a:off x="4300127" y="1935453"/>
            <a:ext cx="4708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Refer</a:t>
            </a:r>
            <a:r>
              <a:rPr lang="en-US" sz="2000" dirty="0"/>
              <a:t> to the book for the detailed proof.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76F49C-46DD-48BC-977A-16B677FD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72" y="1127494"/>
            <a:ext cx="2225753" cy="154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D3255-6BB6-499C-AF94-EB3C42DCA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2621">
            <a:off x="1641776" y="2164516"/>
            <a:ext cx="1539982" cy="15399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A3048C-7632-45C8-86BB-CCAA3E4E8CC4}"/>
              </a:ext>
            </a:extLst>
          </p:cNvPr>
          <p:cNvSpPr/>
          <p:nvPr/>
        </p:nvSpPr>
        <p:spPr>
          <a:xfrm>
            <a:off x="4592526" y="2908342"/>
            <a:ext cx="3131234" cy="559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Salient Points</a:t>
            </a:r>
          </a:p>
        </p:txBody>
      </p:sp>
    </p:spTree>
    <p:extLst>
      <p:ext uri="{BB962C8B-B14F-4D97-AF65-F5344CB8AC3E}">
        <p14:creationId xmlns:p14="http://schemas.microsoft.com/office/powerpoint/2010/main" val="61045487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A71E-D10E-48EB-8FF5-542F8CFB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having data races imply?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6F8C2-EF47-4D95-BC35-1366DB31B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516" y="1649027"/>
            <a:ext cx="6858000" cy="822960"/>
          </a:xfrm>
        </p:spPr>
        <p:txBody>
          <a:bodyPr/>
          <a:lstStyle/>
          <a:p>
            <a:r>
              <a:rPr lang="en-US" dirty="0"/>
              <a:t>If we have a </a:t>
            </a:r>
            <a:r>
              <a:rPr lang="en-US" dirty="0">
                <a:solidFill>
                  <a:srgbClr val="00B050"/>
                </a:solidFill>
              </a:rPr>
              <a:t>data race </a:t>
            </a:r>
            <a:r>
              <a:rPr lang="en-US" dirty="0"/>
              <a:t>in a program, we can construct an SC execution that also has a data race.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492D3-89D5-40DE-84C3-03FB58F1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94ED1-52DB-4BCB-8E1D-A0B4C3CF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4B45A0-FFC1-4689-A597-8FA7922C093C}"/>
              </a:ext>
            </a:extLst>
          </p:cNvPr>
          <p:cNvSpPr/>
          <p:nvPr/>
        </p:nvSpPr>
        <p:spPr>
          <a:xfrm>
            <a:off x="1880616" y="896645"/>
            <a:ext cx="2182398" cy="5415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Theorem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D05FE-9364-4AF1-A53E-66B96E5F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33" y="2471987"/>
            <a:ext cx="2225753" cy="15416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9D160-FD73-494B-8D61-A647F07DE2B8}"/>
              </a:ext>
            </a:extLst>
          </p:cNvPr>
          <p:cNvSpPr/>
          <p:nvPr/>
        </p:nvSpPr>
        <p:spPr>
          <a:xfrm>
            <a:off x="1880616" y="2819306"/>
            <a:ext cx="2573015" cy="8229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Proof </a:t>
            </a:r>
            <a:r>
              <a:rPr lang="en-US" sz="2400" b="1" dirty="0">
                <a:sym typeface="Wingdings" panose="05000000000000000000" pitchFamily="2" charset="2"/>
              </a:rPr>
              <a:t> refer to the book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304044-92EE-4F82-8234-A41090E37E03}"/>
              </a:ext>
            </a:extLst>
          </p:cNvPr>
          <p:cNvSpPr/>
          <p:nvPr/>
        </p:nvSpPr>
        <p:spPr>
          <a:xfrm>
            <a:off x="1997506" y="4513613"/>
            <a:ext cx="2573015" cy="8229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does it imply?</a:t>
            </a:r>
            <a:endParaRPr lang="en-US" sz="16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DA9F7CD-DB08-496B-9851-1443A49CB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11" y="4082353"/>
            <a:ext cx="730189" cy="730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2F6A21-E6CE-4427-ABCB-2C9CF83D65F4}"/>
              </a:ext>
            </a:extLst>
          </p:cNvPr>
          <p:cNvSpPr txBox="1"/>
          <p:nvPr/>
        </p:nvSpPr>
        <p:spPr>
          <a:xfrm>
            <a:off x="4930532" y="4463426"/>
            <a:ext cx="5737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an automated tool </a:t>
            </a:r>
            <a:r>
              <a:rPr lang="en-US" dirty="0">
                <a:solidFill>
                  <a:srgbClr val="E21A23"/>
                </a:solidFill>
              </a:rPr>
              <a:t>cannot construct </a:t>
            </a:r>
            <a:r>
              <a:rPr lang="en-US" dirty="0"/>
              <a:t>an SC execution</a:t>
            </a:r>
          </a:p>
          <a:p>
            <a:r>
              <a:rPr lang="en-US" dirty="0"/>
              <a:t>that has a </a:t>
            </a:r>
            <a:r>
              <a:rPr lang="en-US" dirty="0">
                <a:solidFill>
                  <a:srgbClr val="00B050"/>
                </a:solidFill>
              </a:rPr>
              <a:t>data race</a:t>
            </a:r>
            <a:r>
              <a:rPr lang="en-US" dirty="0"/>
              <a:t>, then it means that the program </a:t>
            </a:r>
          </a:p>
          <a:p>
            <a:r>
              <a:rPr lang="en-US" dirty="0"/>
              <a:t>is data race </a:t>
            </a:r>
            <a:r>
              <a:rPr lang="en-US" dirty="0">
                <a:solidFill>
                  <a:srgbClr val="00B050"/>
                </a:solidFill>
              </a:rPr>
              <a:t>free</a:t>
            </a:r>
            <a:r>
              <a:rPr lang="en-US" dirty="0"/>
              <a:t>. 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C22CC2F4-1A05-45B6-A968-2F2B557A4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21" y="5133699"/>
            <a:ext cx="707864" cy="7078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AF3587-CBDF-404B-B712-32372C162239}"/>
              </a:ext>
            </a:extLst>
          </p:cNvPr>
          <p:cNvSpPr/>
          <p:nvPr/>
        </p:nvSpPr>
        <p:spPr>
          <a:xfrm>
            <a:off x="2902166" y="5836576"/>
            <a:ext cx="3336709" cy="487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Method to detect data races</a:t>
            </a:r>
          </a:p>
        </p:txBody>
      </p:sp>
    </p:spTree>
    <p:extLst>
      <p:ext uri="{BB962C8B-B14F-4D97-AF65-F5344CB8AC3E}">
        <p14:creationId xmlns:p14="http://schemas.microsoft.com/office/powerpoint/2010/main" val="401598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4101-49C5-454D-8AC1-30A4FA67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33" y="96006"/>
            <a:ext cx="6858000" cy="822960"/>
          </a:xfrm>
        </p:spPr>
        <p:txBody>
          <a:bodyPr/>
          <a:lstStyle/>
          <a:p>
            <a:r>
              <a:rPr lang="en-US" dirty="0"/>
              <a:t>Speedup vs #Processors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313F-30C2-4F4C-847D-3097ABCB5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D778E-8822-4403-80D4-D9E04DAC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81AD1-59EF-4986-A77F-CEE1C24B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4CBD2-EA05-4EAF-A2B0-342699DE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17" y="747262"/>
            <a:ext cx="7827033" cy="5037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1960A-15C3-4C7C-95D0-350098911446}"/>
              </a:ext>
            </a:extLst>
          </p:cNvPr>
          <p:cNvSpPr txBox="1"/>
          <p:nvPr/>
        </p:nvSpPr>
        <p:spPr>
          <a:xfrm>
            <a:off x="4368801" y="5937423"/>
            <a:ext cx="413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of processors (P)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739EB9B-8244-4958-87A0-A1D4791DC962}"/>
              </a:ext>
            </a:extLst>
          </p:cNvPr>
          <p:cNvSpPr/>
          <p:nvPr/>
        </p:nvSpPr>
        <p:spPr>
          <a:xfrm>
            <a:off x="7166975" y="256644"/>
            <a:ext cx="3143282" cy="1034500"/>
          </a:xfrm>
          <a:prstGeom prst="wedgeRoundRect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Note the saturation of the </a:t>
            </a:r>
            <a:r>
              <a:rPr lang="en-US" sz="2400" dirty="0" err="1"/>
              <a:t>speeudup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06068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72A0F0-5A21-4E16-AC70-C5673DC8F099}"/>
              </a:ext>
            </a:extLst>
          </p:cNvPr>
          <p:cNvSpPr/>
          <p:nvPr/>
        </p:nvSpPr>
        <p:spPr>
          <a:xfrm>
            <a:off x="1603900" y="4510973"/>
            <a:ext cx="8875615" cy="1752569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A6051-0F8B-479A-8EC2-78FF9B09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595" y="132975"/>
            <a:ext cx="6858000" cy="822960"/>
          </a:xfrm>
        </p:spPr>
        <p:txBody>
          <a:bodyPr/>
          <a:lstStyle/>
          <a:p>
            <a:r>
              <a:rPr lang="en-US" dirty="0"/>
              <a:t>Summary of All the Results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7BEF7BA-198E-4618-967B-27D19A8E2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72168"/>
              </p:ext>
            </p:extLst>
          </p:nvPr>
        </p:nvGraphicFramePr>
        <p:xfrm>
          <a:off x="2355103" y="697944"/>
          <a:ext cx="733975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753">
                  <a:extLst>
                    <a:ext uri="{9D8B030D-6E8A-4147-A177-3AD203B41FA5}">
                      <a16:colId xmlns:a16="http://schemas.microsoft.com/office/drawing/2014/main" val="351417811"/>
                    </a:ext>
                  </a:extLst>
                </a:gridCol>
              </a:tblGrid>
              <a:tr h="338422">
                <a:tc>
                  <a:txBody>
                    <a:bodyPr/>
                    <a:lstStyle/>
                    <a:p>
                      <a:r>
                        <a:rPr lang="en-US" dirty="0"/>
                        <a:t>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1742"/>
                  </a:ext>
                </a:extLst>
              </a:tr>
              <a:tr h="366624">
                <a:tc>
                  <a:txBody>
                    <a:bodyPr/>
                    <a:lstStyle/>
                    <a:p>
                      <a:r>
                        <a:rPr lang="en-US" sz="2000" dirty="0"/>
                        <a:t>SC does not imply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data-race-freedom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36376"/>
                  </a:ext>
                </a:extLst>
              </a:tr>
              <a:tr h="366624">
                <a:tc>
                  <a:txBody>
                    <a:bodyPr/>
                    <a:lstStyle/>
                    <a:p>
                      <a:r>
                        <a:rPr lang="en-US" sz="2000" dirty="0"/>
                        <a:t>Data-race-freedom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implies</a:t>
                      </a:r>
                      <a:r>
                        <a:rPr lang="en-US" sz="2000" dirty="0"/>
                        <a:t> 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2587"/>
                  </a:ext>
                </a:extLst>
              </a:tr>
              <a:tr h="366624">
                <a:tc>
                  <a:txBody>
                    <a:bodyPr/>
                    <a:lstStyle/>
                    <a:p>
                      <a:r>
                        <a:rPr lang="en-US" sz="2000" dirty="0"/>
                        <a:t>Non-SC execution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implies</a:t>
                      </a:r>
                      <a:r>
                        <a:rPr lang="en-US" sz="2000" dirty="0"/>
                        <a:t> data races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905969"/>
                  </a:ext>
                </a:extLst>
              </a:tr>
              <a:tr h="1212678">
                <a:tc>
                  <a:txBody>
                    <a:bodyPr/>
                    <a:lstStyle/>
                    <a:p>
                      <a:r>
                        <a:rPr lang="en-US" sz="2000" dirty="0"/>
                        <a:t>If an automated tool </a:t>
                      </a:r>
                      <a:r>
                        <a:rPr lang="en-US" sz="2000" dirty="0">
                          <a:solidFill>
                            <a:srgbClr val="E21A23"/>
                          </a:solidFill>
                        </a:rPr>
                        <a:t>cannot construct </a:t>
                      </a:r>
                      <a:r>
                        <a:rPr lang="en-US" sz="2000" dirty="0"/>
                        <a:t>an SC execution</a:t>
                      </a:r>
                    </a:p>
                    <a:p>
                      <a:r>
                        <a:rPr lang="en-US" sz="2000" dirty="0"/>
                        <a:t>that has a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data race</a:t>
                      </a:r>
                      <a:r>
                        <a:rPr lang="en-US" sz="2000" dirty="0"/>
                        <a:t>, then it means that the program </a:t>
                      </a:r>
                    </a:p>
                    <a:p>
                      <a:r>
                        <a:rPr lang="en-US" sz="2000" dirty="0"/>
                        <a:t>is data race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free</a:t>
                      </a:r>
                      <a:r>
                        <a:rPr lang="en-US" sz="2000" dirty="0"/>
                        <a:t>.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6710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22B53-72EC-4CEF-AE54-E25C1481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2BC24-730C-4C1D-B3E1-0D120F05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D6ED6-E13F-455A-9D23-2747E98C8218}"/>
              </a:ext>
            </a:extLst>
          </p:cNvPr>
          <p:cNvSpPr txBox="1"/>
          <p:nvPr/>
        </p:nvSpPr>
        <p:spPr>
          <a:xfrm>
            <a:off x="1712486" y="4567856"/>
            <a:ext cx="9051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Programming languages need to </a:t>
            </a:r>
            <a:r>
              <a:rPr lang="en-US" sz="2000" dirty="0">
                <a:solidFill>
                  <a:srgbClr val="00B050"/>
                </a:solidFill>
              </a:rPr>
              <a:t>define</a:t>
            </a:r>
            <a:r>
              <a:rPr lang="en-US" sz="2000" dirty="0"/>
              <a:t> data-race-free memory (</a:t>
            </a:r>
            <a:r>
              <a:rPr lang="en-US" sz="2000" dirty="0">
                <a:solidFill>
                  <a:srgbClr val="0070C0"/>
                </a:solidFill>
              </a:rPr>
              <a:t>DRF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memory models that provide </a:t>
            </a:r>
            <a:r>
              <a:rPr lang="en-US" sz="2000" dirty="0">
                <a:solidFill>
                  <a:srgbClr val="9F2241"/>
                </a:solidFill>
              </a:rPr>
              <a:t>synchronization primitives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Programmers need to use them to write </a:t>
            </a:r>
            <a:r>
              <a:rPr lang="en-US" sz="2000" i="1" dirty="0">
                <a:solidFill>
                  <a:srgbClr val="0070C0"/>
                </a:solidFill>
              </a:rPr>
              <a:t>properly synchronized </a:t>
            </a:r>
            <a:r>
              <a:rPr lang="en-US" sz="2000" dirty="0"/>
              <a:t>programs.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means that all accesses to shared variables are protected with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critical sections </a:t>
            </a:r>
            <a:r>
              <a:rPr lang="en-US" sz="2000" dirty="0"/>
              <a:t>such that there are no </a:t>
            </a:r>
            <a:r>
              <a:rPr lang="en-US" sz="2000" dirty="0">
                <a:solidFill>
                  <a:srgbClr val="00B050"/>
                </a:solidFill>
              </a:rPr>
              <a:t>concurrent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conflicting</a:t>
            </a:r>
            <a:r>
              <a:rPr lang="en-US" sz="2000" dirty="0"/>
              <a:t> accesses. </a:t>
            </a:r>
          </a:p>
          <a:p>
            <a:endParaRPr lang="en-US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EDFCB9-0B67-42D8-9EE3-420753C32380}"/>
              </a:ext>
            </a:extLst>
          </p:cNvPr>
          <p:cNvSpPr/>
          <p:nvPr/>
        </p:nvSpPr>
        <p:spPr>
          <a:xfrm>
            <a:off x="1809595" y="3710702"/>
            <a:ext cx="3132308" cy="3728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Moral of the story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2D1F06E-CB11-4A80-9BDE-B15EB095C7BA}"/>
              </a:ext>
            </a:extLst>
          </p:cNvPr>
          <p:cNvSpPr/>
          <p:nvPr/>
        </p:nvSpPr>
        <p:spPr>
          <a:xfrm>
            <a:off x="5163846" y="3772065"/>
            <a:ext cx="781235" cy="266330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37E563-1DB8-4070-879C-99F84E908C07}"/>
              </a:ext>
            </a:extLst>
          </p:cNvPr>
          <p:cNvSpPr/>
          <p:nvPr/>
        </p:nvSpPr>
        <p:spPr>
          <a:xfrm>
            <a:off x="6167023" y="3631503"/>
            <a:ext cx="3952125" cy="6361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there are no data races, the memory model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108715538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D3B0-5DCE-40E2-A9C5-FB2E61F0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F809-2A4C-47D6-ADF1-69ECE52F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5FAAE-B316-4401-8F8C-B84D82B6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48638-C598-458F-BAAB-EC2F8010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4B3AFE-43EB-4764-810C-F1F226D6346B}"/>
              </a:ext>
            </a:extLst>
          </p:cNvPr>
          <p:cNvSpPr/>
          <p:nvPr/>
        </p:nvSpPr>
        <p:spPr>
          <a:xfrm>
            <a:off x="3397188" y="2024110"/>
            <a:ext cx="4817992" cy="269881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Methods to Detect Data Races</a:t>
            </a:r>
          </a:p>
        </p:txBody>
      </p:sp>
    </p:spTree>
    <p:extLst>
      <p:ext uri="{BB962C8B-B14F-4D97-AF65-F5344CB8AC3E}">
        <p14:creationId xmlns:p14="http://schemas.microsoft.com/office/powerpoint/2010/main" val="11759819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245B-29FB-4DCB-8DBF-2DA20934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 Detection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4AB5-D6ED-46F8-8CBE-065FC6BD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970843"/>
            <a:ext cx="6858000" cy="3660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an </a:t>
            </a:r>
            <a:r>
              <a:rPr lang="en-US" dirty="0">
                <a:solidFill>
                  <a:srgbClr val="625D9C"/>
                </a:solidFill>
              </a:rPr>
              <a:t>algorithm</a:t>
            </a:r>
            <a:r>
              <a:rPr lang="en-US" dirty="0"/>
              <a:t> that tests a piece of code for data races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</a:rPr>
              <a:t>Exercise</a:t>
            </a:r>
            <a:r>
              <a:rPr lang="en-US" dirty="0"/>
              <a:t> all possible control paths</a:t>
            </a:r>
          </a:p>
          <a:p>
            <a:pPr marL="573088" lvl="1" indent="-342900"/>
            <a:r>
              <a:rPr lang="en-US" dirty="0">
                <a:solidFill>
                  <a:srgbClr val="E21A23"/>
                </a:solidFill>
              </a:rPr>
              <a:t>Create</a:t>
            </a:r>
            <a:r>
              <a:rPr lang="en-US" dirty="0"/>
              <a:t> as many </a:t>
            </a:r>
            <a:r>
              <a:rPr lang="en-US" dirty="0" err="1"/>
              <a:t>interleavings</a:t>
            </a:r>
            <a:r>
              <a:rPr lang="en-US" dirty="0"/>
              <a:t>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data race must show up in an SC execution</a:t>
            </a:r>
          </a:p>
          <a:p>
            <a:pPr marL="573088" lvl="1" indent="-342900"/>
            <a:r>
              <a:rPr lang="en-US" dirty="0"/>
              <a:t>Try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find</a:t>
            </a:r>
            <a:r>
              <a:rPr lang="en-US" dirty="0"/>
              <a:t> it 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65145-2AC0-4CFA-A4C0-165149C4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5D0C-CAA4-4F41-83CF-659D56E7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152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11154E3-7FFF-40E4-8B41-47C6BB272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14" y="1029811"/>
            <a:ext cx="580819" cy="580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0C0194-844D-4F74-97CE-3E0CB4185F88}"/>
              </a:ext>
            </a:extLst>
          </p:cNvPr>
          <p:cNvSpPr txBox="1"/>
          <p:nvPr/>
        </p:nvSpPr>
        <p:spPr>
          <a:xfrm>
            <a:off x="2728781" y="1048951"/>
            <a:ext cx="4411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detect data races?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D267A-8857-4144-9631-2480AACDD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672" y="4055816"/>
            <a:ext cx="1871542" cy="18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91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1C6E-ADB4-4E8C-BFB1-31AFA1C3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Lock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97120-ACEC-43AB-BF53-34A783D3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704" y="3134709"/>
            <a:ext cx="6195104" cy="400111"/>
          </a:xfrm>
        </p:spPr>
        <p:txBody>
          <a:bodyPr/>
          <a:lstStyle/>
          <a:p>
            <a:r>
              <a:rPr lang="en-US" dirty="0"/>
              <a:t>A lock is </a:t>
            </a:r>
            <a:r>
              <a:rPr lang="en-US" dirty="0">
                <a:solidFill>
                  <a:srgbClr val="0070C0"/>
                </a:solidFill>
              </a:rPr>
              <a:t>identified</a:t>
            </a:r>
            <a:r>
              <a:rPr lang="en-US" dirty="0"/>
              <a:t> by the lock address.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6D0BB-C8E5-4DFB-B46E-3EF0A253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50BCA-5EBB-4682-B460-B163891F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4068D-07B3-4339-B0D7-C4B5753FF79A}"/>
              </a:ext>
            </a:extLst>
          </p:cNvPr>
          <p:cNvSpPr/>
          <p:nvPr/>
        </p:nvSpPr>
        <p:spPr>
          <a:xfrm>
            <a:off x="2234215" y="1189608"/>
            <a:ext cx="781235" cy="6391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L(v)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C5A33-8FF2-4B85-829D-00468DF44F48}"/>
              </a:ext>
            </a:extLst>
          </p:cNvPr>
          <p:cNvSpPr txBox="1"/>
          <p:nvPr/>
        </p:nvSpPr>
        <p:spPr>
          <a:xfrm>
            <a:off x="3441577" y="1309149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Set of </a:t>
            </a:r>
            <a:r>
              <a:rPr lang="en-US" sz="2000" dirty="0">
                <a:solidFill>
                  <a:srgbClr val="00B050"/>
                </a:solidFill>
              </a:rPr>
              <a:t>locks</a:t>
            </a:r>
            <a:r>
              <a:rPr lang="en-US" sz="2000" dirty="0"/>
              <a:t> held by this memory location, </a:t>
            </a:r>
            <a:r>
              <a:rPr lang="en-US" sz="2000" i="1" dirty="0"/>
              <a:t>v</a:t>
            </a:r>
            <a:r>
              <a:rPr lang="en-US" sz="20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F04613-C8C6-4436-9AC6-9FCE19EC2D82}"/>
              </a:ext>
            </a:extLst>
          </p:cNvPr>
          <p:cNvSpPr/>
          <p:nvPr/>
        </p:nvSpPr>
        <p:spPr>
          <a:xfrm>
            <a:off x="2234215" y="2125301"/>
            <a:ext cx="781235" cy="6391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L(T)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39C6E-44B4-4289-A78F-9555F9A616F6}"/>
              </a:ext>
            </a:extLst>
          </p:cNvPr>
          <p:cNvSpPr txBox="1"/>
          <p:nvPr/>
        </p:nvSpPr>
        <p:spPr>
          <a:xfrm>
            <a:off x="3441575" y="230371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Set of </a:t>
            </a:r>
            <a:r>
              <a:rPr lang="en-US" sz="2000" dirty="0">
                <a:solidFill>
                  <a:srgbClr val="00B050"/>
                </a:solidFill>
              </a:rPr>
              <a:t>locks</a:t>
            </a:r>
            <a:r>
              <a:rPr lang="en-US" sz="2000" dirty="0"/>
              <a:t> held by thread, </a:t>
            </a:r>
            <a:r>
              <a:rPr lang="en-US" sz="2000" i="1" dirty="0"/>
              <a:t>T</a:t>
            </a:r>
            <a:r>
              <a:rPr lang="en-US" sz="20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E236D-9357-4582-94ED-33DCE8B28D3A}"/>
              </a:ext>
            </a:extLst>
          </p:cNvPr>
          <p:cNvSpPr txBox="1"/>
          <p:nvPr/>
        </p:nvSpPr>
        <p:spPr>
          <a:xfrm>
            <a:off x="1899127" y="4266338"/>
            <a:ext cx="495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After each </a:t>
            </a:r>
            <a:r>
              <a:rPr lang="en-US" sz="2000" dirty="0">
                <a:solidFill>
                  <a:srgbClr val="720F11"/>
                </a:solidFill>
              </a:rPr>
              <a:t>access</a:t>
            </a:r>
            <a:r>
              <a:rPr lang="en-US" sz="2000" dirty="0"/>
              <a:t> we modify the lock set.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33250-D560-47CA-BB8C-8C91185156C6}"/>
                  </a:ext>
                </a:extLst>
              </p:cNvPr>
              <p:cNvSpPr txBox="1"/>
              <p:nvPr/>
            </p:nvSpPr>
            <p:spPr>
              <a:xfrm>
                <a:off x="4952076" y="4878316"/>
                <a:ext cx="26074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F33250-D560-47CA-BB8C-8C9118515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076" y="4878316"/>
                <a:ext cx="2607445" cy="369332"/>
              </a:xfrm>
              <a:prstGeom prst="rect">
                <a:avLst/>
              </a:prstGeom>
              <a:blipFill>
                <a:blip r:embed="rId3"/>
                <a:stretch>
                  <a:fillRect l="-1869" r="-3505" b="-377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24EE2CD-FE1F-4F1B-9CD6-755CB2CC4851}"/>
              </a:ext>
            </a:extLst>
          </p:cNvPr>
          <p:cNvSpPr/>
          <p:nvPr/>
        </p:nvSpPr>
        <p:spPr>
          <a:xfrm>
            <a:off x="3991992" y="5717219"/>
            <a:ext cx="4296792" cy="451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an intersection</a:t>
            </a:r>
          </a:p>
        </p:txBody>
      </p:sp>
    </p:spTree>
    <p:extLst>
      <p:ext uri="{BB962C8B-B14F-4D97-AF65-F5344CB8AC3E}">
        <p14:creationId xmlns:p14="http://schemas.microsoft.com/office/powerpoint/2010/main" val="394159319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05DA-5292-43E0-B321-E3536FB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930D9-8A9F-4678-B155-07AB8EEAD8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1637" y="1176396"/>
                <a:ext cx="8050537" cy="3886644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Add </a:t>
                </a:r>
                <a:r>
                  <a:rPr lang="en-US" dirty="0">
                    <a:solidFill>
                      <a:srgbClr val="C00000"/>
                    </a:solidFill>
                  </a:rPr>
                  <a:t>annotations</a:t>
                </a:r>
                <a:r>
                  <a:rPr lang="en-US" dirty="0"/>
                  <a:t> to multithreaded code. These annotations </a:t>
                </a:r>
                <a:r>
                  <a:rPr lang="en-US" dirty="0">
                    <a:solidFill>
                      <a:srgbClr val="FF0000"/>
                    </a:solidFill>
                  </a:rPr>
                  <a:t>modify</a:t>
                </a:r>
                <a:r>
                  <a:rPr lang="en-US" dirty="0"/>
                  <a:t> the lock set.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locksets of threads are initially </a:t>
                </a:r>
                <a:r>
                  <a:rPr lang="en-US" dirty="0">
                    <a:solidFill>
                      <a:srgbClr val="0070C0"/>
                    </a:solidFill>
                  </a:rPr>
                  <a:t>empty</a:t>
                </a:r>
                <a:r>
                  <a:rPr lang="en-US" dirty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For each variable, its lockset initially has </a:t>
                </a:r>
                <a:r>
                  <a:rPr lang="en-US" dirty="0">
                    <a:solidFill>
                      <a:srgbClr val="E21A23"/>
                    </a:solidFill>
                  </a:rPr>
                  <a:t>all the locks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When a thread </a:t>
                </a:r>
                <a:r>
                  <a:rPr lang="en-US" dirty="0">
                    <a:solidFill>
                      <a:srgbClr val="00B050"/>
                    </a:solidFill>
                  </a:rPr>
                  <a:t>acquires</a:t>
                </a:r>
                <a:r>
                  <a:rPr lang="en-US" dirty="0"/>
                  <a:t> a lock, we </a:t>
                </a:r>
                <a:r>
                  <a:rPr lang="en-US" dirty="0">
                    <a:solidFill>
                      <a:srgbClr val="0070C0"/>
                    </a:solidFill>
                  </a:rPr>
                  <a:t>add</a:t>
                </a:r>
                <a:r>
                  <a:rPr lang="en-US" dirty="0"/>
                  <a:t> the lock to its lock set.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When it releases a lock, we </a:t>
                </a:r>
                <a:r>
                  <a:rPr lang="en-US" dirty="0">
                    <a:solidFill>
                      <a:srgbClr val="FF0000"/>
                    </a:solidFill>
                  </a:rPr>
                  <a:t>remove</a:t>
                </a:r>
                <a:r>
                  <a:rPr lang="en-US" dirty="0"/>
                  <a:t> the lock.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As the program executes,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keeps getting </a:t>
                </a:r>
                <a:r>
                  <a:rPr lang="en-US" dirty="0">
                    <a:solidFill>
                      <a:srgbClr val="7030A0"/>
                    </a:solidFill>
                  </a:rPr>
                  <a:t>updated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 the </a:t>
                </a:r>
                <a:r>
                  <a:rPr lang="en-US" dirty="0">
                    <a:solidFill>
                      <a:srgbClr val="E21A23"/>
                    </a:solidFill>
                  </a:rPr>
                  <a:t>end</a:t>
                </a:r>
                <a:r>
                  <a:rPr lang="en-US" dirty="0"/>
                  <a:t>, if there is a </a:t>
                </a:r>
                <a:r>
                  <a:rPr lang="en-US" dirty="0">
                    <a:solidFill>
                      <a:srgbClr val="0070C0"/>
                    </a:solidFill>
                  </a:rPr>
                  <a:t>variable</a:t>
                </a:r>
                <a:r>
                  <a:rPr lang="en-US" dirty="0"/>
                  <a:t> with an empty lock set, it is probably involved in a data race.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0930D9-8A9F-4678-B155-07AB8EEAD8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1637" y="1176396"/>
                <a:ext cx="8050537" cy="3886644"/>
              </a:xfrm>
              <a:blipFill>
                <a:blip r:embed="rId3"/>
                <a:stretch>
                  <a:fillRect l="-681" t="-784" r="-7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AB9D7-F803-4935-8954-341FB4CF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C7030-C826-49C6-8DAD-294FA9DC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154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1083940-8C79-489E-9BEA-D2542FA63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4420" y="5266677"/>
            <a:ext cx="961748" cy="961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7FA81E-BA0D-4412-B4BB-4CFAB398621B}"/>
              </a:ext>
            </a:extLst>
          </p:cNvPr>
          <p:cNvSpPr txBox="1"/>
          <p:nvPr/>
        </p:nvSpPr>
        <p:spPr>
          <a:xfrm>
            <a:off x="3707907" y="5358438"/>
            <a:ext cx="5897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the lock set is </a:t>
            </a:r>
            <a:r>
              <a:rPr lang="en-US" sz="2000" dirty="0">
                <a:solidFill>
                  <a:srgbClr val="0070C0"/>
                </a:solidFill>
              </a:rPr>
              <a:t>empty</a:t>
            </a:r>
            <a:r>
              <a:rPr lang="en-US" sz="2000" dirty="0"/>
              <a:t>, it means that there is no </a:t>
            </a:r>
          </a:p>
          <a:p>
            <a:r>
              <a:rPr lang="en-US" sz="2000" dirty="0">
                <a:solidFill>
                  <a:srgbClr val="E21A23"/>
                </a:solidFill>
              </a:rPr>
              <a:t>synchronization</a:t>
            </a:r>
            <a:r>
              <a:rPr lang="en-US" sz="2000" dirty="0"/>
              <a:t> between accesses to the variable.</a:t>
            </a:r>
          </a:p>
        </p:txBody>
      </p:sp>
    </p:spTree>
    <p:extLst>
      <p:ext uri="{BB962C8B-B14F-4D97-AF65-F5344CB8AC3E}">
        <p14:creationId xmlns:p14="http://schemas.microsoft.com/office/powerpoint/2010/main" val="4457259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3D59-7E95-453E-994A-E3E5915B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False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2341-83DB-4420-AEBD-DC9F8A92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888" y="1097282"/>
            <a:ext cx="6858000" cy="1104381"/>
          </a:xfrm>
        </p:spPr>
        <p:txBody>
          <a:bodyPr/>
          <a:lstStyle/>
          <a:p>
            <a:r>
              <a:rPr lang="en-US" dirty="0"/>
              <a:t>Note that we will </a:t>
            </a:r>
            <a:r>
              <a:rPr lang="en-US" dirty="0">
                <a:solidFill>
                  <a:srgbClr val="0070C0"/>
                </a:solidFill>
              </a:rPr>
              <a:t>detect</a:t>
            </a:r>
            <a:r>
              <a:rPr lang="en-US" dirty="0"/>
              <a:t> many scenarios that are actually not data races. For example, the basic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 will flag a data race when we consider read-only variables.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E403F-BF5B-4069-B580-F3FBC474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55767-745C-49B8-A96E-FB5D3971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BAC88-863E-4EF9-96BF-8BDFD51CB63D}"/>
              </a:ext>
            </a:extLst>
          </p:cNvPr>
          <p:cNvSpPr txBox="1"/>
          <p:nvPr/>
        </p:nvSpPr>
        <p:spPr>
          <a:xfrm>
            <a:off x="4355978" y="2679217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 few more examples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29E58F9-C2AF-4184-8595-502E7E1C1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81976"/>
              </p:ext>
            </p:extLst>
          </p:nvPr>
        </p:nvGraphicFramePr>
        <p:xfrm>
          <a:off x="2852692" y="3329516"/>
          <a:ext cx="6096000" cy="229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8493">
                  <a:extLst>
                    <a:ext uri="{9D8B030D-6E8A-4147-A177-3AD203B41FA5}">
                      <a16:colId xmlns:a16="http://schemas.microsoft.com/office/drawing/2014/main" val="2572665630"/>
                    </a:ext>
                  </a:extLst>
                </a:gridCol>
                <a:gridCol w="4317507">
                  <a:extLst>
                    <a:ext uri="{9D8B030D-6E8A-4147-A177-3AD203B41FA5}">
                      <a16:colId xmlns:a16="http://schemas.microsoft.com/office/drawing/2014/main" val="2230721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42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typically initialize variables without using locks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2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Read-only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Written once (during initialization) and read many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15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Reader-writer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threads read a variable concurrently.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87823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C582-744D-4D6A-9004-426DD3C7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2"/>
            <a:ext cx="7118382" cy="499191"/>
          </a:xfrm>
        </p:spPr>
        <p:txBody>
          <a:bodyPr/>
          <a:lstStyle/>
          <a:p>
            <a:r>
              <a:rPr lang="en-US" dirty="0"/>
              <a:t>Modified State Diagram for each Variable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E5939-BFF4-4F73-859B-8111EDA5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3FEC8-7CD0-4D22-BC44-156BBC90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156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1627193-E7AE-4CEA-937F-C7FAC6226A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1785" y="786292"/>
            <a:ext cx="4968875" cy="3490912"/>
            <a:chOff x="820" y="1077"/>
            <a:chExt cx="3130" cy="219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5502E431-2F99-45E0-9344-C63884576D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20" y="1077"/>
              <a:ext cx="3130" cy="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2E80B968-FA05-4890-91FE-F35DAF35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1080"/>
              <a:ext cx="999" cy="433"/>
            </a:xfrm>
            <a:prstGeom prst="ellipse">
              <a:avLst/>
            </a:prstGeom>
            <a:solidFill>
              <a:srgbClr val="FFE6D5"/>
            </a:solidFill>
            <a:ln w="1111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799D615-1950-4D7E-9BF5-F71CC15EE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1275"/>
              <a:ext cx="55" cy="81"/>
            </a:xfrm>
            <a:custGeom>
              <a:avLst/>
              <a:gdLst>
                <a:gd name="T0" fmla="*/ 105 w 115"/>
                <a:gd name="T1" fmla="*/ 8 h 170"/>
                <a:gd name="T2" fmla="*/ 105 w 115"/>
                <a:gd name="T3" fmla="*/ 30 h 170"/>
                <a:gd name="T4" fmla="*/ 81 w 115"/>
                <a:gd name="T5" fmla="*/ 21 h 170"/>
                <a:gd name="T6" fmla="*/ 60 w 115"/>
                <a:gd name="T7" fmla="*/ 18 h 170"/>
                <a:gd name="T8" fmla="*/ 32 w 115"/>
                <a:gd name="T9" fmla="*/ 25 h 170"/>
                <a:gd name="T10" fmla="*/ 22 w 115"/>
                <a:gd name="T11" fmla="*/ 45 h 170"/>
                <a:gd name="T12" fmla="*/ 28 w 115"/>
                <a:gd name="T13" fmla="*/ 61 h 170"/>
                <a:gd name="T14" fmla="*/ 53 w 115"/>
                <a:gd name="T15" fmla="*/ 70 h 170"/>
                <a:gd name="T16" fmla="*/ 67 w 115"/>
                <a:gd name="T17" fmla="*/ 73 h 170"/>
                <a:gd name="T18" fmla="*/ 103 w 115"/>
                <a:gd name="T19" fmla="*/ 89 h 170"/>
                <a:gd name="T20" fmla="*/ 115 w 115"/>
                <a:gd name="T21" fmla="*/ 121 h 170"/>
                <a:gd name="T22" fmla="*/ 99 w 115"/>
                <a:gd name="T23" fmla="*/ 158 h 170"/>
                <a:gd name="T24" fmla="*/ 52 w 115"/>
                <a:gd name="T25" fmla="*/ 170 h 170"/>
                <a:gd name="T26" fmla="*/ 27 w 115"/>
                <a:gd name="T27" fmla="*/ 167 h 170"/>
                <a:gd name="T28" fmla="*/ 0 w 115"/>
                <a:gd name="T29" fmla="*/ 159 h 170"/>
                <a:gd name="T30" fmla="*/ 0 w 115"/>
                <a:gd name="T31" fmla="*/ 137 h 170"/>
                <a:gd name="T32" fmla="*/ 27 w 115"/>
                <a:gd name="T33" fmla="*/ 148 h 170"/>
                <a:gd name="T34" fmla="*/ 52 w 115"/>
                <a:gd name="T35" fmla="*/ 152 h 170"/>
                <a:gd name="T36" fmla="*/ 82 w 115"/>
                <a:gd name="T37" fmla="*/ 144 h 170"/>
                <a:gd name="T38" fmla="*/ 92 w 115"/>
                <a:gd name="T39" fmla="*/ 123 h 170"/>
                <a:gd name="T40" fmla="*/ 84 w 115"/>
                <a:gd name="T41" fmla="*/ 104 h 170"/>
                <a:gd name="T42" fmla="*/ 60 w 115"/>
                <a:gd name="T43" fmla="*/ 94 h 170"/>
                <a:gd name="T44" fmla="*/ 47 w 115"/>
                <a:gd name="T45" fmla="*/ 91 h 170"/>
                <a:gd name="T46" fmla="*/ 11 w 115"/>
                <a:gd name="T47" fmla="*/ 76 h 170"/>
                <a:gd name="T48" fmla="*/ 0 w 115"/>
                <a:gd name="T49" fmla="*/ 46 h 170"/>
                <a:gd name="T50" fmla="*/ 15 w 115"/>
                <a:gd name="T51" fmla="*/ 12 h 170"/>
                <a:gd name="T52" fmla="*/ 57 w 115"/>
                <a:gd name="T53" fmla="*/ 0 h 170"/>
                <a:gd name="T54" fmla="*/ 81 w 115"/>
                <a:gd name="T55" fmla="*/ 2 h 170"/>
                <a:gd name="T56" fmla="*/ 105 w 115"/>
                <a:gd name="T57" fmla="*/ 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70">
                  <a:moveTo>
                    <a:pt x="105" y="8"/>
                  </a:moveTo>
                  <a:lnTo>
                    <a:pt x="105" y="30"/>
                  </a:lnTo>
                  <a:cubicBezTo>
                    <a:pt x="97" y="26"/>
                    <a:pt x="89" y="23"/>
                    <a:pt x="81" y="21"/>
                  </a:cubicBezTo>
                  <a:cubicBezTo>
                    <a:pt x="74" y="19"/>
                    <a:pt x="67" y="18"/>
                    <a:pt x="60" y="18"/>
                  </a:cubicBezTo>
                  <a:cubicBezTo>
                    <a:pt x="48" y="18"/>
                    <a:pt x="38" y="20"/>
                    <a:pt x="32" y="25"/>
                  </a:cubicBezTo>
                  <a:cubicBezTo>
                    <a:pt x="25" y="29"/>
                    <a:pt x="22" y="36"/>
                    <a:pt x="22" y="45"/>
                  </a:cubicBezTo>
                  <a:cubicBezTo>
                    <a:pt x="22" y="52"/>
                    <a:pt x="24" y="57"/>
                    <a:pt x="28" y="61"/>
                  </a:cubicBezTo>
                  <a:cubicBezTo>
                    <a:pt x="33" y="65"/>
                    <a:pt x="41" y="68"/>
                    <a:pt x="53" y="70"/>
                  </a:cubicBezTo>
                  <a:lnTo>
                    <a:pt x="67" y="73"/>
                  </a:lnTo>
                  <a:cubicBezTo>
                    <a:pt x="83" y="76"/>
                    <a:pt x="95" y="82"/>
                    <a:pt x="103" y="89"/>
                  </a:cubicBezTo>
                  <a:cubicBezTo>
                    <a:pt x="111" y="97"/>
                    <a:pt x="115" y="108"/>
                    <a:pt x="115" y="121"/>
                  </a:cubicBezTo>
                  <a:cubicBezTo>
                    <a:pt x="115" y="137"/>
                    <a:pt x="110" y="149"/>
                    <a:pt x="99" y="158"/>
                  </a:cubicBezTo>
                  <a:cubicBezTo>
                    <a:pt x="88" y="166"/>
                    <a:pt x="73" y="170"/>
                    <a:pt x="52" y="170"/>
                  </a:cubicBezTo>
                  <a:cubicBezTo>
                    <a:pt x="44" y="170"/>
                    <a:pt x="36" y="169"/>
                    <a:pt x="27" y="167"/>
                  </a:cubicBezTo>
                  <a:cubicBezTo>
                    <a:pt x="19" y="165"/>
                    <a:pt x="10" y="163"/>
                    <a:pt x="0" y="159"/>
                  </a:cubicBezTo>
                  <a:lnTo>
                    <a:pt x="0" y="137"/>
                  </a:lnTo>
                  <a:cubicBezTo>
                    <a:pt x="9" y="142"/>
                    <a:pt x="18" y="145"/>
                    <a:pt x="27" y="148"/>
                  </a:cubicBezTo>
                  <a:cubicBezTo>
                    <a:pt x="35" y="151"/>
                    <a:pt x="44" y="152"/>
                    <a:pt x="52" y="152"/>
                  </a:cubicBezTo>
                  <a:cubicBezTo>
                    <a:pt x="65" y="152"/>
                    <a:pt x="75" y="149"/>
                    <a:pt x="82" y="144"/>
                  </a:cubicBezTo>
                  <a:cubicBezTo>
                    <a:pt x="88" y="139"/>
                    <a:pt x="92" y="132"/>
                    <a:pt x="92" y="123"/>
                  </a:cubicBezTo>
                  <a:cubicBezTo>
                    <a:pt x="92" y="115"/>
                    <a:pt x="89" y="109"/>
                    <a:pt x="84" y="104"/>
                  </a:cubicBezTo>
                  <a:cubicBezTo>
                    <a:pt x="79" y="100"/>
                    <a:pt x="71" y="96"/>
                    <a:pt x="60" y="94"/>
                  </a:cubicBezTo>
                  <a:lnTo>
                    <a:pt x="47" y="91"/>
                  </a:lnTo>
                  <a:cubicBezTo>
                    <a:pt x="30" y="88"/>
                    <a:pt x="18" y="83"/>
                    <a:pt x="11" y="76"/>
                  </a:cubicBezTo>
                  <a:cubicBezTo>
                    <a:pt x="3" y="69"/>
                    <a:pt x="0" y="59"/>
                    <a:pt x="0" y="46"/>
                  </a:cubicBezTo>
                  <a:cubicBezTo>
                    <a:pt x="0" y="32"/>
                    <a:pt x="5" y="21"/>
                    <a:pt x="15" y="12"/>
                  </a:cubicBezTo>
                  <a:cubicBezTo>
                    <a:pt x="25" y="4"/>
                    <a:pt x="39" y="0"/>
                    <a:pt x="57" y="0"/>
                  </a:cubicBezTo>
                  <a:cubicBezTo>
                    <a:pt x="65" y="0"/>
                    <a:pt x="73" y="0"/>
                    <a:pt x="81" y="2"/>
                  </a:cubicBezTo>
                  <a:cubicBezTo>
                    <a:pt x="89" y="3"/>
                    <a:pt x="97" y="5"/>
                    <a:pt x="105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C8DBD4-06AE-4A74-971D-71F9FDAAD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1279"/>
              <a:ext cx="37" cy="76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0 h 158"/>
                <a:gd name="T8" fmla="*/ 35 w 76"/>
                <a:gd name="T9" fmla="*/ 50 h 158"/>
                <a:gd name="T10" fmla="*/ 35 w 76"/>
                <a:gd name="T11" fmla="*/ 117 h 158"/>
                <a:gd name="T12" fmla="*/ 39 w 76"/>
                <a:gd name="T13" fmla="*/ 136 h 158"/>
                <a:gd name="T14" fmla="*/ 56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6 w 76"/>
                <a:gd name="T21" fmla="*/ 158 h 158"/>
                <a:gd name="T22" fmla="*/ 23 w 76"/>
                <a:gd name="T23" fmla="*/ 149 h 158"/>
                <a:gd name="T24" fmla="*/ 14 w 76"/>
                <a:gd name="T25" fmla="*/ 117 h 158"/>
                <a:gd name="T26" fmla="*/ 14 w 76"/>
                <a:gd name="T27" fmla="*/ 50 h 158"/>
                <a:gd name="T28" fmla="*/ 0 w 76"/>
                <a:gd name="T29" fmla="*/ 50 h 158"/>
                <a:gd name="T30" fmla="*/ 0 w 76"/>
                <a:gd name="T31" fmla="*/ 35 h 158"/>
                <a:gd name="T32" fmla="*/ 14 w 76"/>
                <a:gd name="T33" fmla="*/ 35 h 158"/>
                <a:gd name="T34" fmla="*/ 14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6" y="134"/>
                    <a:pt x="39" y="136"/>
                  </a:cubicBezTo>
                  <a:cubicBezTo>
                    <a:pt x="42" y="139"/>
                    <a:pt x="47" y="141"/>
                    <a:pt x="56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6" y="158"/>
                  </a:lnTo>
                  <a:cubicBezTo>
                    <a:pt x="40" y="158"/>
                    <a:pt x="29" y="155"/>
                    <a:pt x="23" y="149"/>
                  </a:cubicBezTo>
                  <a:cubicBezTo>
                    <a:pt x="17" y="143"/>
                    <a:pt x="14" y="132"/>
                    <a:pt x="14" y="117"/>
                  </a:cubicBezTo>
                  <a:lnTo>
                    <a:pt x="14" y="5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73C87E8-F153-4AE1-834B-452657E24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6" y="1294"/>
              <a:ext cx="50" cy="62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69 h 129"/>
                <a:gd name="T4" fmla="*/ 21 w 104"/>
                <a:gd name="T5" fmla="*/ 88 h 129"/>
                <a:gd name="T6" fmla="*/ 28 w 104"/>
                <a:gd name="T7" fmla="*/ 106 h 129"/>
                <a:gd name="T8" fmla="*/ 47 w 104"/>
                <a:gd name="T9" fmla="*/ 112 h 129"/>
                <a:gd name="T10" fmla="*/ 74 w 104"/>
                <a:gd name="T11" fmla="*/ 100 h 129"/>
                <a:gd name="T12" fmla="*/ 84 w 104"/>
                <a:gd name="T13" fmla="*/ 68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5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7 w 104"/>
                <a:gd name="T27" fmla="*/ 124 h 129"/>
                <a:gd name="T28" fmla="*/ 42 w 104"/>
                <a:gd name="T29" fmla="*/ 129 h 129"/>
                <a:gd name="T30" fmla="*/ 11 w 104"/>
                <a:gd name="T31" fmla="*/ 118 h 129"/>
                <a:gd name="T32" fmla="*/ 0 w 104"/>
                <a:gd name="T33" fmla="*/ 90 h 129"/>
                <a:gd name="T34" fmla="*/ 14 w 104"/>
                <a:gd name="T35" fmla="*/ 58 h 129"/>
                <a:gd name="T36" fmla="*/ 56 w 104"/>
                <a:gd name="T37" fmla="*/ 48 h 129"/>
                <a:gd name="T38" fmla="*/ 84 w 104"/>
                <a:gd name="T39" fmla="*/ 48 h 129"/>
                <a:gd name="T40" fmla="*/ 84 w 104"/>
                <a:gd name="T41" fmla="*/ 46 h 129"/>
                <a:gd name="T42" fmla="*/ 75 w 104"/>
                <a:gd name="T43" fmla="*/ 24 h 129"/>
                <a:gd name="T44" fmla="*/ 49 w 104"/>
                <a:gd name="T45" fmla="*/ 17 h 129"/>
                <a:gd name="T46" fmla="*/ 29 w 104"/>
                <a:gd name="T47" fmla="*/ 19 h 129"/>
                <a:gd name="T48" fmla="*/ 9 w 104"/>
                <a:gd name="T49" fmla="*/ 27 h 129"/>
                <a:gd name="T50" fmla="*/ 9 w 104"/>
                <a:gd name="T51" fmla="*/ 8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3 h 129"/>
                <a:gd name="T58" fmla="*/ 104 w 104"/>
                <a:gd name="T5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8" y="64"/>
                    <a:pt x="36" y="66"/>
                    <a:pt x="30" y="69"/>
                  </a:cubicBezTo>
                  <a:cubicBezTo>
                    <a:pt x="24" y="73"/>
                    <a:pt x="21" y="79"/>
                    <a:pt x="21" y="88"/>
                  </a:cubicBezTo>
                  <a:cubicBezTo>
                    <a:pt x="21" y="96"/>
                    <a:pt x="23" y="101"/>
                    <a:pt x="28" y="106"/>
                  </a:cubicBezTo>
                  <a:cubicBezTo>
                    <a:pt x="32" y="110"/>
                    <a:pt x="39" y="112"/>
                    <a:pt x="47" y="112"/>
                  </a:cubicBezTo>
                  <a:cubicBezTo>
                    <a:pt x="58" y="112"/>
                    <a:pt x="67" y="108"/>
                    <a:pt x="74" y="100"/>
                  </a:cubicBezTo>
                  <a:cubicBezTo>
                    <a:pt x="81" y="92"/>
                    <a:pt x="84" y="81"/>
                    <a:pt x="84" y="68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5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79" y="114"/>
                    <a:pt x="74" y="120"/>
                    <a:pt x="67" y="124"/>
                  </a:cubicBezTo>
                  <a:cubicBezTo>
                    <a:pt x="60" y="127"/>
                    <a:pt x="51" y="129"/>
                    <a:pt x="42" y="129"/>
                  </a:cubicBezTo>
                  <a:cubicBezTo>
                    <a:pt x="29" y="129"/>
                    <a:pt x="19" y="125"/>
                    <a:pt x="11" y="118"/>
                  </a:cubicBezTo>
                  <a:cubicBezTo>
                    <a:pt x="4" y="111"/>
                    <a:pt x="0" y="102"/>
                    <a:pt x="0" y="90"/>
                  </a:cubicBezTo>
                  <a:cubicBezTo>
                    <a:pt x="0" y="76"/>
                    <a:pt x="5" y="66"/>
                    <a:pt x="14" y="58"/>
                  </a:cubicBezTo>
                  <a:cubicBezTo>
                    <a:pt x="23" y="51"/>
                    <a:pt x="37" y="48"/>
                    <a:pt x="56" y="48"/>
                  </a:cubicBezTo>
                  <a:lnTo>
                    <a:pt x="84" y="48"/>
                  </a:lnTo>
                  <a:lnTo>
                    <a:pt x="84" y="46"/>
                  </a:lnTo>
                  <a:cubicBezTo>
                    <a:pt x="84" y="37"/>
                    <a:pt x="81" y="29"/>
                    <a:pt x="75" y="24"/>
                  </a:cubicBezTo>
                  <a:cubicBezTo>
                    <a:pt x="69" y="19"/>
                    <a:pt x="60" y="17"/>
                    <a:pt x="49" y="17"/>
                  </a:cubicBezTo>
                  <a:cubicBezTo>
                    <a:pt x="42" y="17"/>
                    <a:pt x="35" y="18"/>
                    <a:pt x="29" y="19"/>
                  </a:cubicBezTo>
                  <a:cubicBezTo>
                    <a:pt x="22" y="21"/>
                    <a:pt x="15" y="23"/>
                    <a:pt x="9" y="27"/>
                  </a:cubicBezTo>
                  <a:lnTo>
                    <a:pt x="9" y="8"/>
                  </a:lnTo>
                  <a:cubicBezTo>
                    <a:pt x="17" y="5"/>
                    <a:pt x="24" y="3"/>
                    <a:pt x="31" y="2"/>
                  </a:cubicBezTo>
                  <a:cubicBezTo>
                    <a:pt x="38" y="0"/>
                    <a:pt x="45" y="0"/>
                    <a:pt x="51" y="0"/>
                  </a:cubicBezTo>
                  <a:cubicBezTo>
                    <a:pt x="69" y="0"/>
                    <a:pt x="82" y="4"/>
                    <a:pt x="91" y="13"/>
                  </a:cubicBezTo>
                  <a:cubicBezTo>
                    <a:pt x="100" y="23"/>
                    <a:pt x="104" y="37"/>
                    <a:pt x="104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9280BD-1160-42A4-AA1E-45FE5071A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294"/>
              <a:ext cx="34" cy="61"/>
            </a:xfrm>
            <a:custGeom>
              <a:avLst/>
              <a:gdLst>
                <a:gd name="T0" fmla="*/ 72 w 72"/>
                <a:gd name="T1" fmla="*/ 21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1"/>
                  </a:moveTo>
                  <a:cubicBezTo>
                    <a:pt x="70" y="20"/>
                    <a:pt x="67" y="19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4" y="18"/>
                    <a:pt x="36" y="21"/>
                    <a:pt x="30" y="29"/>
                  </a:cubicBezTo>
                  <a:cubicBezTo>
                    <a:pt x="23" y="36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0" y="9"/>
                    <a:pt x="37" y="5"/>
                  </a:cubicBezTo>
                  <a:cubicBezTo>
                    <a:pt x="44" y="1"/>
                    <a:pt x="52" y="0"/>
                    <a:pt x="62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0"/>
                    <a:pt x="70" y="0"/>
                    <a:pt x="72" y="1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5F77B0-C42F-4FA9-BCA4-77D5F992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279"/>
              <a:ext cx="37" cy="76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0 h 158"/>
                <a:gd name="T8" fmla="*/ 35 w 77"/>
                <a:gd name="T9" fmla="*/ 50 h 158"/>
                <a:gd name="T10" fmla="*/ 35 w 77"/>
                <a:gd name="T11" fmla="*/ 117 h 158"/>
                <a:gd name="T12" fmla="*/ 39 w 77"/>
                <a:gd name="T13" fmla="*/ 136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0 h 158"/>
                <a:gd name="T28" fmla="*/ 0 w 77"/>
                <a:gd name="T29" fmla="*/ 50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7" y="134"/>
                    <a:pt x="39" y="136"/>
                  </a:cubicBezTo>
                  <a:cubicBezTo>
                    <a:pt x="42" y="139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3"/>
                    <a:pt x="15" y="132"/>
                    <a:pt x="15" y="117"/>
                  </a:cubicBezTo>
                  <a:lnTo>
                    <a:pt x="15" y="5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FA174EE2-2702-40A8-A467-52A384188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" y="1785"/>
              <a:ext cx="999" cy="433"/>
            </a:xfrm>
            <a:prstGeom prst="ellipse">
              <a:avLst/>
            </a:prstGeom>
            <a:solidFill>
              <a:srgbClr val="FFE6D5"/>
            </a:solidFill>
            <a:ln w="1111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07C5C97-F121-492C-ADC8-764414F80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1970"/>
              <a:ext cx="51" cy="79"/>
            </a:xfrm>
            <a:custGeom>
              <a:avLst/>
              <a:gdLst>
                <a:gd name="T0" fmla="*/ 0 w 105"/>
                <a:gd name="T1" fmla="*/ 0 h 164"/>
                <a:gd name="T2" fmla="*/ 103 w 105"/>
                <a:gd name="T3" fmla="*/ 0 h 164"/>
                <a:gd name="T4" fmla="*/ 103 w 105"/>
                <a:gd name="T5" fmla="*/ 19 h 164"/>
                <a:gd name="T6" fmla="*/ 22 w 105"/>
                <a:gd name="T7" fmla="*/ 19 h 164"/>
                <a:gd name="T8" fmla="*/ 22 w 105"/>
                <a:gd name="T9" fmla="*/ 67 h 164"/>
                <a:gd name="T10" fmla="*/ 100 w 105"/>
                <a:gd name="T11" fmla="*/ 67 h 164"/>
                <a:gd name="T12" fmla="*/ 100 w 105"/>
                <a:gd name="T13" fmla="*/ 86 h 164"/>
                <a:gd name="T14" fmla="*/ 22 w 105"/>
                <a:gd name="T15" fmla="*/ 86 h 164"/>
                <a:gd name="T16" fmla="*/ 22 w 105"/>
                <a:gd name="T17" fmla="*/ 146 h 164"/>
                <a:gd name="T18" fmla="*/ 105 w 105"/>
                <a:gd name="T19" fmla="*/ 146 h 164"/>
                <a:gd name="T20" fmla="*/ 105 w 105"/>
                <a:gd name="T21" fmla="*/ 164 h 164"/>
                <a:gd name="T22" fmla="*/ 0 w 105"/>
                <a:gd name="T23" fmla="*/ 164 h 164"/>
                <a:gd name="T24" fmla="*/ 0 w 105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64">
                  <a:moveTo>
                    <a:pt x="0" y="0"/>
                  </a:moveTo>
                  <a:lnTo>
                    <a:pt x="103" y="0"/>
                  </a:lnTo>
                  <a:lnTo>
                    <a:pt x="103" y="19"/>
                  </a:lnTo>
                  <a:lnTo>
                    <a:pt x="22" y="19"/>
                  </a:lnTo>
                  <a:lnTo>
                    <a:pt x="22" y="67"/>
                  </a:lnTo>
                  <a:lnTo>
                    <a:pt x="100" y="67"/>
                  </a:lnTo>
                  <a:lnTo>
                    <a:pt x="100" y="86"/>
                  </a:lnTo>
                  <a:lnTo>
                    <a:pt x="22" y="86"/>
                  </a:lnTo>
                  <a:lnTo>
                    <a:pt x="22" y="146"/>
                  </a:lnTo>
                  <a:lnTo>
                    <a:pt x="105" y="146"/>
                  </a:lnTo>
                  <a:lnTo>
                    <a:pt x="105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F2A2AF7-089C-457F-BB04-26DE4BD7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990"/>
              <a:ext cx="57" cy="59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88BEC15-DEE7-403C-AE20-346CF3D8B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1988"/>
              <a:ext cx="47" cy="62"/>
            </a:xfrm>
            <a:custGeom>
              <a:avLst/>
              <a:gdLst>
                <a:gd name="T0" fmla="*/ 98 w 98"/>
                <a:gd name="T1" fmla="*/ 8 h 129"/>
                <a:gd name="T2" fmla="*/ 98 w 98"/>
                <a:gd name="T3" fmla="*/ 27 h 129"/>
                <a:gd name="T4" fmla="*/ 80 w 98"/>
                <a:gd name="T5" fmla="*/ 20 h 129"/>
                <a:gd name="T6" fmla="*/ 63 w 98"/>
                <a:gd name="T7" fmla="*/ 17 h 129"/>
                <a:gd name="T8" fmla="*/ 33 w 98"/>
                <a:gd name="T9" fmla="*/ 30 h 129"/>
                <a:gd name="T10" fmla="*/ 22 w 98"/>
                <a:gd name="T11" fmla="*/ 65 h 129"/>
                <a:gd name="T12" fmla="*/ 33 w 98"/>
                <a:gd name="T13" fmla="*/ 100 h 129"/>
                <a:gd name="T14" fmla="*/ 63 w 98"/>
                <a:gd name="T15" fmla="*/ 112 h 129"/>
                <a:gd name="T16" fmla="*/ 80 w 98"/>
                <a:gd name="T17" fmla="*/ 110 h 129"/>
                <a:gd name="T18" fmla="*/ 98 w 98"/>
                <a:gd name="T19" fmla="*/ 103 h 129"/>
                <a:gd name="T20" fmla="*/ 98 w 98"/>
                <a:gd name="T21" fmla="*/ 121 h 129"/>
                <a:gd name="T22" fmla="*/ 80 w 98"/>
                <a:gd name="T23" fmla="*/ 127 h 129"/>
                <a:gd name="T24" fmla="*/ 61 w 98"/>
                <a:gd name="T25" fmla="*/ 129 h 129"/>
                <a:gd name="T26" fmla="*/ 17 w 98"/>
                <a:gd name="T27" fmla="*/ 112 h 129"/>
                <a:gd name="T28" fmla="*/ 0 w 98"/>
                <a:gd name="T29" fmla="*/ 65 h 129"/>
                <a:gd name="T30" fmla="*/ 17 w 98"/>
                <a:gd name="T31" fmla="*/ 17 h 129"/>
                <a:gd name="T32" fmla="*/ 62 w 98"/>
                <a:gd name="T33" fmla="*/ 0 h 129"/>
                <a:gd name="T34" fmla="*/ 80 w 98"/>
                <a:gd name="T35" fmla="*/ 2 h 129"/>
                <a:gd name="T36" fmla="*/ 98 w 98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29">
                  <a:moveTo>
                    <a:pt x="98" y="8"/>
                  </a:moveTo>
                  <a:lnTo>
                    <a:pt x="98" y="27"/>
                  </a:lnTo>
                  <a:cubicBezTo>
                    <a:pt x="92" y="24"/>
                    <a:pt x="86" y="21"/>
                    <a:pt x="80" y="20"/>
                  </a:cubicBezTo>
                  <a:cubicBezTo>
                    <a:pt x="75" y="18"/>
                    <a:pt x="69" y="17"/>
                    <a:pt x="63" y="17"/>
                  </a:cubicBezTo>
                  <a:cubicBezTo>
                    <a:pt x="50" y="17"/>
                    <a:pt x="40" y="21"/>
                    <a:pt x="33" y="30"/>
                  </a:cubicBezTo>
                  <a:cubicBezTo>
                    <a:pt x="25" y="38"/>
                    <a:pt x="22" y="50"/>
                    <a:pt x="22" y="65"/>
                  </a:cubicBezTo>
                  <a:cubicBezTo>
                    <a:pt x="22" y="80"/>
                    <a:pt x="25" y="91"/>
                    <a:pt x="33" y="100"/>
                  </a:cubicBezTo>
                  <a:cubicBezTo>
                    <a:pt x="40" y="108"/>
                    <a:pt x="50" y="112"/>
                    <a:pt x="63" y="112"/>
                  </a:cubicBezTo>
                  <a:cubicBezTo>
                    <a:pt x="69" y="112"/>
                    <a:pt x="75" y="111"/>
                    <a:pt x="80" y="110"/>
                  </a:cubicBezTo>
                  <a:cubicBezTo>
                    <a:pt x="86" y="108"/>
                    <a:pt x="92" y="106"/>
                    <a:pt x="98" y="103"/>
                  </a:cubicBezTo>
                  <a:lnTo>
                    <a:pt x="98" y="121"/>
                  </a:lnTo>
                  <a:cubicBezTo>
                    <a:pt x="92" y="124"/>
                    <a:pt x="86" y="126"/>
                    <a:pt x="80" y="127"/>
                  </a:cubicBezTo>
                  <a:cubicBezTo>
                    <a:pt x="74" y="129"/>
                    <a:pt x="68" y="129"/>
                    <a:pt x="61" y="129"/>
                  </a:cubicBezTo>
                  <a:cubicBezTo>
                    <a:pt x="42" y="129"/>
                    <a:pt x="28" y="124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8" y="6"/>
                    <a:pt x="43" y="0"/>
                    <a:pt x="62" y="0"/>
                  </a:cubicBezTo>
                  <a:cubicBezTo>
                    <a:pt x="68" y="0"/>
                    <a:pt x="75" y="1"/>
                    <a:pt x="80" y="2"/>
                  </a:cubicBezTo>
                  <a:cubicBezTo>
                    <a:pt x="86" y="3"/>
                    <a:pt x="92" y="5"/>
                    <a:pt x="9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DACDF071-A463-408A-9BBD-81353F6D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967"/>
              <a:ext cx="10" cy="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0AFEAC6-0F98-484D-9730-6B29A616E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" y="1988"/>
              <a:ext cx="50" cy="62"/>
            </a:xfrm>
            <a:custGeom>
              <a:avLst/>
              <a:gdLst>
                <a:gd name="T0" fmla="*/ 0 w 103"/>
                <a:gd name="T1" fmla="*/ 78 h 129"/>
                <a:gd name="T2" fmla="*/ 0 w 103"/>
                <a:gd name="T3" fmla="*/ 3 h 129"/>
                <a:gd name="T4" fmla="*/ 21 w 103"/>
                <a:gd name="T5" fmla="*/ 3 h 129"/>
                <a:gd name="T6" fmla="*/ 21 w 103"/>
                <a:gd name="T7" fmla="*/ 77 h 129"/>
                <a:gd name="T8" fmla="*/ 27 w 103"/>
                <a:gd name="T9" fmla="*/ 103 h 129"/>
                <a:gd name="T10" fmla="*/ 48 w 103"/>
                <a:gd name="T11" fmla="*/ 112 h 129"/>
                <a:gd name="T12" fmla="*/ 74 w 103"/>
                <a:gd name="T13" fmla="*/ 101 h 129"/>
                <a:gd name="T14" fmla="*/ 83 w 103"/>
                <a:gd name="T15" fmla="*/ 73 h 129"/>
                <a:gd name="T16" fmla="*/ 83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8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8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77"/>
                  </a:lnTo>
                  <a:cubicBezTo>
                    <a:pt x="21" y="88"/>
                    <a:pt x="23" y="97"/>
                    <a:pt x="27" y="103"/>
                  </a:cubicBezTo>
                  <a:cubicBezTo>
                    <a:pt x="32" y="109"/>
                    <a:pt x="39" y="112"/>
                    <a:pt x="48" y="112"/>
                  </a:cubicBezTo>
                  <a:cubicBezTo>
                    <a:pt x="59" y="112"/>
                    <a:pt x="67" y="108"/>
                    <a:pt x="74" y="101"/>
                  </a:cubicBezTo>
                  <a:cubicBezTo>
                    <a:pt x="80" y="94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5"/>
                    <a:pt x="73" y="120"/>
                    <a:pt x="66" y="124"/>
                  </a:cubicBezTo>
                  <a:cubicBezTo>
                    <a:pt x="60" y="128"/>
                    <a:pt x="52" y="129"/>
                    <a:pt x="43" y="129"/>
                  </a:cubicBezTo>
                  <a:cubicBezTo>
                    <a:pt x="29" y="129"/>
                    <a:pt x="19" y="125"/>
                    <a:pt x="11" y="116"/>
                  </a:cubicBezTo>
                  <a:cubicBezTo>
                    <a:pt x="4" y="107"/>
                    <a:pt x="0" y="95"/>
                    <a:pt x="0" y="78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220E7EC-3278-4B54-A5C8-91EF8609C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988"/>
              <a:ext cx="46" cy="62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2 h 129"/>
                <a:gd name="T10" fmla="*/ 20 w 94"/>
                <a:gd name="T11" fmla="*/ 36 h 129"/>
                <a:gd name="T12" fmla="*/ 26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4 w 94"/>
                <a:gd name="T35" fmla="*/ 112 h 129"/>
                <a:gd name="T36" fmla="*/ 66 w 94"/>
                <a:gd name="T37" fmla="*/ 108 h 129"/>
                <a:gd name="T38" fmla="*/ 73 w 94"/>
                <a:gd name="T39" fmla="*/ 94 h 129"/>
                <a:gd name="T40" fmla="*/ 68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3" y="18"/>
                    <a:pt x="57" y="17"/>
                    <a:pt x="51" y="17"/>
                  </a:cubicBezTo>
                  <a:cubicBezTo>
                    <a:pt x="40" y="17"/>
                    <a:pt x="33" y="19"/>
                    <a:pt x="28" y="22"/>
                  </a:cubicBezTo>
                  <a:cubicBezTo>
                    <a:pt x="23" y="25"/>
                    <a:pt x="20" y="29"/>
                    <a:pt x="20" y="36"/>
                  </a:cubicBezTo>
                  <a:cubicBezTo>
                    <a:pt x="20" y="40"/>
                    <a:pt x="22" y="44"/>
                    <a:pt x="26" y="47"/>
                  </a:cubicBezTo>
                  <a:cubicBezTo>
                    <a:pt x="29" y="49"/>
                    <a:pt x="37" y="52"/>
                    <a:pt x="47" y="54"/>
                  </a:cubicBezTo>
                  <a:lnTo>
                    <a:pt x="54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7" y="129"/>
                    <a:pt x="30" y="129"/>
                    <a:pt x="22" y="127"/>
                  </a:cubicBezTo>
                  <a:cubicBezTo>
                    <a:pt x="15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5" y="108"/>
                    <a:pt x="22" y="110"/>
                  </a:cubicBezTo>
                  <a:cubicBezTo>
                    <a:pt x="29" y="111"/>
                    <a:pt x="36" y="112"/>
                    <a:pt x="44" y="112"/>
                  </a:cubicBezTo>
                  <a:cubicBezTo>
                    <a:pt x="53" y="112"/>
                    <a:pt x="60" y="111"/>
                    <a:pt x="66" y="108"/>
                  </a:cubicBezTo>
                  <a:cubicBezTo>
                    <a:pt x="71" y="104"/>
                    <a:pt x="73" y="100"/>
                    <a:pt x="73" y="94"/>
                  </a:cubicBezTo>
                  <a:cubicBezTo>
                    <a:pt x="73" y="88"/>
                    <a:pt x="71" y="84"/>
                    <a:pt x="68" y="81"/>
                  </a:cubicBezTo>
                  <a:cubicBezTo>
                    <a:pt x="64" y="78"/>
                    <a:pt x="56" y="75"/>
                    <a:pt x="43" y="73"/>
                  </a:cubicBezTo>
                  <a:lnTo>
                    <a:pt x="36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6" y="0"/>
                    <a:pt x="63" y="1"/>
                    <a:pt x="69" y="2"/>
                  </a:cubicBezTo>
                  <a:cubicBezTo>
                    <a:pt x="76" y="3"/>
                    <a:pt x="82" y="5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FEE3548-5045-456E-B206-ED200D953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1" y="1967"/>
              <a:ext cx="10" cy="82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B2AEE9B-9B5B-403D-89DA-4B163E35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90"/>
              <a:ext cx="58" cy="59"/>
            </a:xfrm>
            <a:custGeom>
              <a:avLst/>
              <a:gdLst>
                <a:gd name="T0" fmla="*/ 0 w 120"/>
                <a:gd name="T1" fmla="*/ 0 h 123"/>
                <a:gd name="T2" fmla="*/ 22 w 120"/>
                <a:gd name="T3" fmla="*/ 0 h 123"/>
                <a:gd name="T4" fmla="*/ 60 w 120"/>
                <a:gd name="T5" fmla="*/ 103 h 123"/>
                <a:gd name="T6" fmla="*/ 99 w 120"/>
                <a:gd name="T7" fmla="*/ 0 h 123"/>
                <a:gd name="T8" fmla="*/ 120 w 120"/>
                <a:gd name="T9" fmla="*/ 0 h 123"/>
                <a:gd name="T10" fmla="*/ 74 w 120"/>
                <a:gd name="T11" fmla="*/ 123 h 123"/>
                <a:gd name="T12" fmla="*/ 46 w 120"/>
                <a:gd name="T13" fmla="*/ 123 h 123"/>
                <a:gd name="T14" fmla="*/ 0 w 120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3">
                  <a:moveTo>
                    <a:pt x="0" y="0"/>
                  </a:moveTo>
                  <a:lnTo>
                    <a:pt x="22" y="0"/>
                  </a:lnTo>
                  <a:lnTo>
                    <a:pt x="60" y="103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74" y="123"/>
                  </a:lnTo>
                  <a:lnTo>
                    <a:pt x="46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D90A809-9F3D-405C-96A5-1B5A673C7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988"/>
              <a:ext cx="54" cy="62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7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A29A072E-B02E-420C-B9E6-548EA88F7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2606"/>
              <a:ext cx="999" cy="433"/>
            </a:xfrm>
            <a:prstGeom prst="ellipse">
              <a:avLst/>
            </a:prstGeom>
            <a:solidFill>
              <a:srgbClr val="FFE6D5"/>
            </a:solidFill>
            <a:ln w="1111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0CAE022-372C-4B68-985E-9961A8CBA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788"/>
              <a:ext cx="55" cy="82"/>
            </a:xfrm>
            <a:custGeom>
              <a:avLst/>
              <a:gdLst>
                <a:gd name="T0" fmla="*/ 105 w 115"/>
                <a:gd name="T1" fmla="*/ 9 h 170"/>
                <a:gd name="T2" fmla="*/ 105 w 115"/>
                <a:gd name="T3" fmla="*/ 30 h 170"/>
                <a:gd name="T4" fmla="*/ 82 w 115"/>
                <a:gd name="T5" fmla="*/ 21 h 170"/>
                <a:gd name="T6" fmla="*/ 60 w 115"/>
                <a:gd name="T7" fmla="*/ 18 h 170"/>
                <a:gd name="T8" fmla="*/ 32 w 115"/>
                <a:gd name="T9" fmla="*/ 25 h 170"/>
                <a:gd name="T10" fmla="*/ 22 w 115"/>
                <a:gd name="T11" fmla="*/ 45 h 170"/>
                <a:gd name="T12" fmla="*/ 29 w 115"/>
                <a:gd name="T13" fmla="*/ 62 h 170"/>
                <a:gd name="T14" fmla="*/ 53 w 115"/>
                <a:gd name="T15" fmla="*/ 71 h 170"/>
                <a:gd name="T16" fmla="*/ 67 w 115"/>
                <a:gd name="T17" fmla="*/ 73 h 170"/>
                <a:gd name="T18" fmla="*/ 103 w 115"/>
                <a:gd name="T19" fmla="*/ 90 h 170"/>
                <a:gd name="T20" fmla="*/ 115 w 115"/>
                <a:gd name="T21" fmla="*/ 122 h 170"/>
                <a:gd name="T22" fmla="*/ 99 w 115"/>
                <a:gd name="T23" fmla="*/ 158 h 170"/>
                <a:gd name="T24" fmla="*/ 52 w 115"/>
                <a:gd name="T25" fmla="*/ 170 h 170"/>
                <a:gd name="T26" fmla="*/ 28 w 115"/>
                <a:gd name="T27" fmla="*/ 168 h 170"/>
                <a:gd name="T28" fmla="*/ 0 w 115"/>
                <a:gd name="T29" fmla="*/ 160 h 170"/>
                <a:gd name="T30" fmla="*/ 0 w 115"/>
                <a:gd name="T31" fmla="*/ 137 h 170"/>
                <a:gd name="T32" fmla="*/ 27 w 115"/>
                <a:gd name="T33" fmla="*/ 149 h 170"/>
                <a:gd name="T34" fmla="*/ 52 w 115"/>
                <a:gd name="T35" fmla="*/ 152 h 170"/>
                <a:gd name="T36" fmla="*/ 82 w 115"/>
                <a:gd name="T37" fmla="*/ 145 h 170"/>
                <a:gd name="T38" fmla="*/ 92 w 115"/>
                <a:gd name="T39" fmla="*/ 124 h 170"/>
                <a:gd name="T40" fmla="*/ 85 w 115"/>
                <a:gd name="T41" fmla="*/ 105 h 170"/>
                <a:gd name="T42" fmla="*/ 60 w 115"/>
                <a:gd name="T43" fmla="*/ 94 h 170"/>
                <a:gd name="T44" fmla="*/ 47 w 115"/>
                <a:gd name="T45" fmla="*/ 92 h 170"/>
                <a:gd name="T46" fmla="*/ 11 w 115"/>
                <a:gd name="T47" fmla="*/ 76 h 170"/>
                <a:gd name="T48" fmla="*/ 0 w 115"/>
                <a:gd name="T49" fmla="*/ 47 h 170"/>
                <a:gd name="T50" fmla="*/ 15 w 115"/>
                <a:gd name="T51" fmla="*/ 13 h 170"/>
                <a:gd name="T52" fmla="*/ 57 w 115"/>
                <a:gd name="T53" fmla="*/ 0 h 170"/>
                <a:gd name="T54" fmla="*/ 81 w 115"/>
                <a:gd name="T55" fmla="*/ 2 h 170"/>
                <a:gd name="T56" fmla="*/ 105 w 115"/>
                <a:gd name="T5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70">
                  <a:moveTo>
                    <a:pt x="105" y="9"/>
                  </a:moveTo>
                  <a:lnTo>
                    <a:pt x="105" y="30"/>
                  </a:lnTo>
                  <a:cubicBezTo>
                    <a:pt x="97" y="26"/>
                    <a:pt x="89" y="23"/>
                    <a:pt x="82" y="21"/>
                  </a:cubicBezTo>
                  <a:cubicBezTo>
                    <a:pt x="74" y="19"/>
                    <a:pt x="67" y="18"/>
                    <a:pt x="60" y="18"/>
                  </a:cubicBezTo>
                  <a:cubicBezTo>
                    <a:pt x="48" y="18"/>
                    <a:pt x="38" y="21"/>
                    <a:pt x="32" y="25"/>
                  </a:cubicBezTo>
                  <a:cubicBezTo>
                    <a:pt x="25" y="30"/>
                    <a:pt x="22" y="37"/>
                    <a:pt x="22" y="45"/>
                  </a:cubicBezTo>
                  <a:cubicBezTo>
                    <a:pt x="22" y="52"/>
                    <a:pt x="24" y="58"/>
                    <a:pt x="29" y="62"/>
                  </a:cubicBezTo>
                  <a:cubicBezTo>
                    <a:pt x="33" y="65"/>
                    <a:pt x="41" y="68"/>
                    <a:pt x="53" y="71"/>
                  </a:cubicBezTo>
                  <a:lnTo>
                    <a:pt x="67" y="73"/>
                  </a:lnTo>
                  <a:cubicBezTo>
                    <a:pt x="83" y="77"/>
                    <a:pt x="96" y="82"/>
                    <a:pt x="103" y="90"/>
                  </a:cubicBezTo>
                  <a:cubicBezTo>
                    <a:pt x="111" y="98"/>
                    <a:pt x="115" y="109"/>
                    <a:pt x="115" y="122"/>
                  </a:cubicBezTo>
                  <a:cubicBezTo>
                    <a:pt x="115" y="138"/>
                    <a:pt x="110" y="150"/>
                    <a:pt x="99" y="158"/>
                  </a:cubicBezTo>
                  <a:cubicBezTo>
                    <a:pt x="89" y="166"/>
                    <a:pt x="73" y="170"/>
                    <a:pt x="52" y="170"/>
                  </a:cubicBezTo>
                  <a:cubicBezTo>
                    <a:pt x="45" y="170"/>
                    <a:pt x="36" y="169"/>
                    <a:pt x="28" y="168"/>
                  </a:cubicBezTo>
                  <a:cubicBezTo>
                    <a:pt x="19" y="166"/>
                    <a:pt x="10" y="163"/>
                    <a:pt x="0" y="160"/>
                  </a:cubicBezTo>
                  <a:lnTo>
                    <a:pt x="0" y="137"/>
                  </a:lnTo>
                  <a:cubicBezTo>
                    <a:pt x="9" y="142"/>
                    <a:pt x="18" y="146"/>
                    <a:pt x="27" y="149"/>
                  </a:cubicBezTo>
                  <a:cubicBezTo>
                    <a:pt x="36" y="151"/>
                    <a:pt x="44" y="152"/>
                    <a:pt x="52" y="152"/>
                  </a:cubicBezTo>
                  <a:cubicBezTo>
                    <a:pt x="65" y="152"/>
                    <a:pt x="75" y="150"/>
                    <a:pt x="82" y="145"/>
                  </a:cubicBezTo>
                  <a:cubicBezTo>
                    <a:pt x="89" y="140"/>
                    <a:pt x="92" y="133"/>
                    <a:pt x="92" y="124"/>
                  </a:cubicBezTo>
                  <a:cubicBezTo>
                    <a:pt x="92" y="116"/>
                    <a:pt x="90" y="109"/>
                    <a:pt x="85" y="105"/>
                  </a:cubicBezTo>
                  <a:cubicBezTo>
                    <a:pt x="80" y="100"/>
                    <a:pt x="72" y="97"/>
                    <a:pt x="60" y="94"/>
                  </a:cubicBezTo>
                  <a:lnTo>
                    <a:pt x="47" y="92"/>
                  </a:lnTo>
                  <a:cubicBezTo>
                    <a:pt x="30" y="89"/>
                    <a:pt x="18" y="83"/>
                    <a:pt x="11" y="76"/>
                  </a:cubicBezTo>
                  <a:cubicBezTo>
                    <a:pt x="3" y="69"/>
                    <a:pt x="0" y="60"/>
                    <a:pt x="0" y="47"/>
                  </a:cubicBezTo>
                  <a:cubicBezTo>
                    <a:pt x="0" y="32"/>
                    <a:pt x="5" y="21"/>
                    <a:pt x="15" y="13"/>
                  </a:cubicBezTo>
                  <a:cubicBezTo>
                    <a:pt x="25" y="4"/>
                    <a:pt x="39" y="0"/>
                    <a:pt x="57" y="0"/>
                  </a:cubicBezTo>
                  <a:cubicBezTo>
                    <a:pt x="65" y="0"/>
                    <a:pt x="73" y="1"/>
                    <a:pt x="81" y="2"/>
                  </a:cubicBezTo>
                  <a:cubicBezTo>
                    <a:pt x="89" y="4"/>
                    <a:pt x="97" y="6"/>
                    <a:pt x="105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8AD92-8441-4580-908E-2CE0BD15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786"/>
              <a:ext cx="49" cy="83"/>
            </a:xfrm>
            <a:custGeom>
              <a:avLst/>
              <a:gdLst>
                <a:gd name="T0" fmla="*/ 103 w 103"/>
                <a:gd name="T1" fmla="*/ 97 h 171"/>
                <a:gd name="T2" fmla="*/ 103 w 103"/>
                <a:gd name="T3" fmla="*/ 171 h 171"/>
                <a:gd name="T4" fmla="*/ 83 w 103"/>
                <a:gd name="T5" fmla="*/ 171 h 171"/>
                <a:gd name="T6" fmla="*/ 83 w 103"/>
                <a:gd name="T7" fmla="*/ 98 h 171"/>
                <a:gd name="T8" fmla="*/ 76 w 103"/>
                <a:gd name="T9" fmla="*/ 71 h 171"/>
                <a:gd name="T10" fmla="*/ 56 w 103"/>
                <a:gd name="T11" fmla="*/ 63 h 171"/>
                <a:gd name="T12" fmla="*/ 30 w 103"/>
                <a:gd name="T13" fmla="*/ 73 h 171"/>
                <a:gd name="T14" fmla="*/ 21 w 103"/>
                <a:gd name="T15" fmla="*/ 102 h 171"/>
                <a:gd name="T16" fmla="*/ 21 w 103"/>
                <a:gd name="T17" fmla="*/ 171 h 171"/>
                <a:gd name="T18" fmla="*/ 0 w 103"/>
                <a:gd name="T19" fmla="*/ 171 h 171"/>
                <a:gd name="T20" fmla="*/ 0 w 103"/>
                <a:gd name="T21" fmla="*/ 0 h 171"/>
                <a:gd name="T22" fmla="*/ 21 w 103"/>
                <a:gd name="T23" fmla="*/ 0 h 171"/>
                <a:gd name="T24" fmla="*/ 21 w 103"/>
                <a:gd name="T25" fmla="*/ 67 h 171"/>
                <a:gd name="T26" fmla="*/ 38 w 103"/>
                <a:gd name="T27" fmla="*/ 51 h 171"/>
                <a:gd name="T28" fmla="*/ 60 w 103"/>
                <a:gd name="T29" fmla="*/ 45 h 171"/>
                <a:gd name="T30" fmla="*/ 92 w 103"/>
                <a:gd name="T31" fmla="*/ 58 h 171"/>
                <a:gd name="T32" fmla="*/ 103 w 103"/>
                <a:gd name="T3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71">
                  <a:moveTo>
                    <a:pt x="103" y="97"/>
                  </a:moveTo>
                  <a:lnTo>
                    <a:pt x="103" y="171"/>
                  </a:lnTo>
                  <a:lnTo>
                    <a:pt x="83" y="171"/>
                  </a:lnTo>
                  <a:lnTo>
                    <a:pt x="83" y="98"/>
                  </a:lnTo>
                  <a:cubicBezTo>
                    <a:pt x="83" y="86"/>
                    <a:pt x="81" y="77"/>
                    <a:pt x="76" y="71"/>
                  </a:cubicBezTo>
                  <a:cubicBezTo>
                    <a:pt x="72" y="66"/>
                    <a:pt x="65" y="63"/>
                    <a:pt x="56" y="63"/>
                  </a:cubicBezTo>
                  <a:cubicBezTo>
                    <a:pt x="45" y="63"/>
                    <a:pt x="36" y="66"/>
                    <a:pt x="30" y="73"/>
                  </a:cubicBezTo>
                  <a:cubicBezTo>
                    <a:pt x="24" y="80"/>
                    <a:pt x="21" y="90"/>
                    <a:pt x="21" y="102"/>
                  </a:cubicBezTo>
                  <a:lnTo>
                    <a:pt x="2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67"/>
                  </a:lnTo>
                  <a:cubicBezTo>
                    <a:pt x="25" y="60"/>
                    <a:pt x="31" y="54"/>
                    <a:pt x="38" y="51"/>
                  </a:cubicBezTo>
                  <a:cubicBezTo>
                    <a:pt x="44" y="47"/>
                    <a:pt x="52" y="45"/>
                    <a:pt x="60" y="45"/>
                  </a:cubicBezTo>
                  <a:cubicBezTo>
                    <a:pt x="74" y="45"/>
                    <a:pt x="85" y="50"/>
                    <a:pt x="92" y="58"/>
                  </a:cubicBezTo>
                  <a:cubicBezTo>
                    <a:pt x="100" y="67"/>
                    <a:pt x="103" y="80"/>
                    <a:pt x="103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85330FFC-D5E7-4ACB-A634-1603E472B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" y="2808"/>
              <a:ext cx="50" cy="62"/>
            </a:xfrm>
            <a:custGeom>
              <a:avLst/>
              <a:gdLst>
                <a:gd name="T0" fmla="*/ 63 w 104"/>
                <a:gd name="T1" fmla="*/ 64 h 129"/>
                <a:gd name="T2" fmla="*/ 30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6 w 104"/>
                <a:gd name="T9" fmla="*/ 112 h 129"/>
                <a:gd name="T10" fmla="*/ 73 w 104"/>
                <a:gd name="T11" fmla="*/ 101 h 129"/>
                <a:gd name="T12" fmla="*/ 84 w 104"/>
                <a:gd name="T13" fmla="*/ 69 h 129"/>
                <a:gd name="T14" fmla="*/ 84 w 104"/>
                <a:gd name="T15" fmla="*/ 64 h 129"/>
                <a:gd name="T16" fmla="*/ 63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8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5 w 104"/>
                <a:gd name="T37" fmla="*/ 49 h 129"/>
                <a:gd name="T38" fmla="*/ 84 w 104"/>
                <a:gd name="T39" fmla="*/ 49 h 129"/>
                <a:gd name="T40" fmla="*/ 84 w 104"/>
                <a:gd name="T41" fmla="*/ 47 h 129"/>
                <a:gd name="T42" fmla="*/ 74 w 104"/>
                <a:gd name="T43" fmla="*/ 25 h 129"/>
                <a:gd name="T44" fmla="*/ 49 w 104"/>
                <a:gd name="T45" fmla="*/ 17 h 129"/>
                <a:gd name="T46" fmla="*/ 28 w 104"/>
                <a:gd name="T47" fmla="*/ 20 h 129"/>
                <a:gd name="T48" fmla="*/ 9 w 104"/>
                <a:gd name="T49" fmla="*/ 27 h 129"/>
                <a:gd name="T50" fmla="*/ 9 w 104"/>
                <a:gd name="T51" fmla="*/ 9 h 129"/>
                <a:gd name="T52" fmla="*/ 30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3" y="64"/>
                  </a:moveTo>
                  <a:cubicBezTo>
                    <a:pt x="47" y="64"/>
                    <a:pt x="36" y="66"/>
                    <a:pt x="30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0"/>
                    <a:pt x="38" y="112"/>
                    <a:pt x="46" y="112"/>
                  </a:cubicBezTo>
                  <a:cubicBezTo>
                    <a:pt x="58" y="112"/>
                    <a:pt x="67" y="109"/>
                    <a:pt x="73" y="101"/>
                  </a:cubicBezTo>
                  <a:cubicBezTo>
                    <a:pt x="80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3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8"/>
                  </a:lnTo>
                  <a:cubicBezTo>
                    <a:pt x="79" y="115"/>
                    <a:pt x="73" y="121"/>
                    <a:pt x="66" y="124"/>
                  </a:cubicBezTo>
                  <a:cubicBezTo>
                    <a:pt x="59" y="128"/>
                    <a:pt x="51" y="129"/>
                    <a:pt x="41" y="129"/>
                  </a:cubicBezTo>
                  <a:cubicBezTo>
                    <a:pt x="28" y="129"/>
                    <a:pt x="18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7"/>
                    <a:pt x="4" y="66"/>
                    <a:pt x="14" y="59"/>
                  </a:cubicBezTo>
                  <a:cubicBezTo>
                    <a:pt x="23" y="52"/>
                    <a:pt x="37" y="49"/>
                    <a:pt x="55" y="49"/>
                  </a:cubicBezTo>
                  <a:lnTo>
                    <a:pt x="84" y="49"/>
                  </a:lnTo>
                  <a:lnTo>
                    <a:pt x="84" y="47"/>
                  </a:lnTo>
                  <a:cubicBezTo>
                    <a:pt x="84" y="37"/>
                    <a:pt x="81" y="30"/>
                    <a:pt x="74" y="25"/>
                  </a:cubicBezTo>
                  <a:cubicBezTo>
                    <a:pt x="68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1" y="22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2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99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2B017B2B-65EA-4903-AF1B-D552E475B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2808"/>
              <a:ext cx="34" cy="61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5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6 h 126"/>
                <a:gd name="T22" fmla="*/ 61 w 72"/>
                <a:gd name="T23" fmla="*/ 0 h 126"/>
                <a:gd name="T24" fmla="*/ 66 w 72"/>
                <a:gd name="T25" fmla="*/ 1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69" y="21"/>
                    <a:pt x="67" y="20"/>
                    <a:pt x="64" y="19"/>
                  </a:cubicBezTo>
                  <a:cubicBezTo>
                    <a:pt x="62" y="19"/>
                    <a:pt x="59" y="18"/>
                    <a:pt x="55" y="18"/>
                  </a:cubicBezTo>
                  <a:cubicBezTo>
                    <a:pt x="44" y="18"/>
                    <a:pt x="35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30" y="9"/>
                    <a:pt x="37" y="6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0"/>
                    <a:pt x="66" y="1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7F4A435-8E92-4786-9B3E-507BC973D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4" y="2808"/>
              <a:ext cx="54" cy="62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1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2" y="105"/>
                    <a:pt x="110" y="101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49" y="17"/>
                    <a:pt x="40" y="21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826FDE70-20EF-464D-9A31-690F7689B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2786"/>
              <a:ext cx="53" cy="84"/>
            </a:xfrm>
            <a:custGeom>
              <a:avLst/>
              <a:gdLst>
                <a:gd name="T0" fmla="*/ 89 w 110"/>
                <a:gd name="T1" fmla="*/ 67 h 174"/>
                <a:gd name="T2" fmla="*/ 89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89 w 110"/>
                <a:gd name="T9" fmla="*/ 171 h 174"/>
                <a:gd name="T10" fmla="*/ 89 w 110"/>
                <a:gd name="T11" fmla="*/ 153 h 174"/>
                <a:gd name="T12" fmla="*/ 73 w 110"/>
                <a:gd name="T13" fmla="*/ 169 h 174"/>
                <a:gd name="T14" fmla="*/ 50 w 110"/>
                <a:gd name="T15" fmla="*/ 174 h 174"/>
                <a:gd name="T16" fmla="*/ 14 w 110"/>
                <a:gd name="T17" fmla="*/ 157 h 174"/>
                <a:gd name="T18" fmla="*/ 0 w 110"/>
                <a:gd name="T19" fmla="*/ 110 h 174"/>
                <a:gd name="T20" fmla="*/ 14 w 110"/>
                <a:gd name="T21" fmla="*/ 63 h 174"/>
                <a:gd name="T22" fmla="*/ 50 w 110"/>
                <a:gd name="T23" fmla="*/ 45 h 174"/>
                <a:gd name="T24" fmla="*/ 73 w 110"/>
                <a:gd name="T25" fmla="*/ 51 h 174"/>
                <a:gd name="T26" fmla="*/ 89 w 110"/>
                <a:gd name="T27" fmla="*/ 67 h 174"/>
                <a:gd name="T28" fmla="*/ 21 w 110"/>
                <a:gd name="T29" fmla="*/ 110 h 174"/>
                <a:gd name="T30" fmla="*/ 30 w 110"/>
                <a:gd name="T31" fmla="*/ 145 h 174"/>
                <a:gd name="T32" fmla="*/ 55 w 110"/>
                <a:gd name="T33" fmla="*/ 157 h 174"/>
                <a:gd name="T34" fmla="*/ 80 w 110"/>
                <a:gd name="T35" fmla="*/ 145 h 174"/>
                <a:gd name="T36" fmla="*/ 89 w 110"/>
                <a:gd name="T37" fmla="*/ 110 h 174"/>
                <a:gd name="T38" fmla="*/ 80 w 110"/>
                <a:gd name="T39" fmla="*/ 75 h 174"/>
                <a:gd name="T40" fmla="*/ 55 w 110"/>
                <a:gd name="T41" fmla="*/ 62 h 174"/>
                <a:gd name="T42" fmla="*/ 30 w 110"/>
                <a:gd name="T43" fmla="*/ 75 h 174"/>
                <a:gd name="T44" fmla="*/ 21 w 110"/>
                <a:gd name="T45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89" y="67"/>
                  </a:moveTo>
                  <a:lnTo>
                    <a:pt x="89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89" y="171"/>
                  </a:lnTo>
                  <a:lnTo>
                    <a:pt x="89" y="153"/>
                  </a:lnTo>
                  <a:cubicBezTo>
                    <a:pt x="85" y="160"/>
                    <a:pt x="80" y="166"/>
                    <a:pt x="73" y="169"/>
                  </a:cubicBezTo>
                  <a:cubicBezTo>
                    <a:pt x="67" y="173"/>
                    <a:pt x="59" y="174"/>
                    <a:pt x="50" y="174"/>
                  </a:cubicBezTo>
                  <a:cubicBezTo>
                    <a:pt x="35" y="174"/>
                    <a:pt x="23" y="168"/>
                    <a:pt x="14" y="157"/>
                  </a:cubicBezTo>
                  <a:cubicBezTo>
                    <a:pt x="4" y="145"/>
                    <a:pt x="0" y="129"/>
                    <a:pt x="0" y="110"/>
                  </a:cubicBezTo>
                  <a:cubicBezTo>
                    <a:pt x="0" y="90"/>
                    <a:pt x="4" y="75"/>
                    <a:pt x="14" y="63"/>
                  </a:cubicBezTo>
                  <a:cubicBezTo>
                    <a:pt x="23" y="51"/>
                    <a:pt x="35" y="45"/>
                    <a:pt x="50" y="45"/>
                  </a:cubicBezTo>
                  <a:cubicBezTo>
                    <a:pt x="59" y="45"/>
                    <a:pt x="67" y="47"/>
                    <a:pt x="73" y="51"/>
                  </a:cubicBezTo>
                  <a:cubicBezTo>
                    <a:pt x="80" y="54"/>
                    <a:pt x="85" y="59"/>
                    <a:pt x="89" y="67"/>
                  </a:cubicBezTo>
                  <a:close/>
                  <a:moveTo>
                    <a:pt x="21" y="110"/>
                  </a:moveTo>
                  <a:cubicBezTo>
                    <a:pt x="21" y="125"/>
                    <a:pt x="24" y="136"/>
                    <a:pt x="30" y="145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5"/>
                  </a:cubicBezTo>
                  <a:cubicBezTo>
                    <a:pt x="86" y="136"/>
                    <a:pt x="89" y="125"/>
                    <a:pt x="89" y="110"/>
                  </a:cubicBezTo>
                  <a:cubicBezTo>
                    <a:pt x="89" y="95"/>
                    <a:pt x="86" y="83"/>
                    <a:pt x="80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4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0079764-75F8-4CC5-9011-37259445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649"/>
              <a:ext cx="81" cy="56"/>
            </a:xfrm>
            <a:custGeom>
              <a:avLst/>
              <a:gdLst>
                <a:gd name="T0" fmla="*/ 0 w 168"/>
                <a:gd name="T1" fmla="*/ 0 h 116"/>
                <a:gd name="T2" fmla="*/ 18 w 168"/>
                <a:gd name="T3" fmla="*/ 0 h 116"/>
                <a:gd name="T4" fmla="*/ 46 w 168"/>
                <a:gd name="T5" fmla="*/ 98 h 116"/>
                <a:gd name="T6" fmla="*/ 74 w 168"/>
                <a:gd name="T7" fmla="*/ 0 h 116"/>
                <a:gd name="T8" fmla="*/ 94 w 168"/>
                <a:gd name="T9" fmla="*/ 0 h 116"/>
                <a:gd name="T10" fmla="*/ 122 w 168"/>
                <a:gd name="T11" fmla="*/ 98 h 116"/>
                <a:gd name="T12" fmla="*/ 150 w 168"/>
                <a:gd name="T13" fmla="*/ 0 h 116"/>
                <a:gd name="T14" fmla="*/ 168 w 168"/>
                <a:gd name="T15" fmla="*/ 0 h 116"/>
                <a:gd name="T16" fmla="*/ 135 w 168"/>
                <a:gd name="T17" fmla="*/ 116 h 116"/>
                <a:gd name="T18" fmla="*/ 112 w 168"/>
                <a:gd name="T19" fmla="*/ 116 h 116"/>
                <a:gd name="T20" fmla="*/ 84 w 168"/>
                <a:gd name="T21" fmla="*/ 15 h 116"/>
                <a:gd name="T22" fmla="*/ 56 w 168"/>
                <a:gd name="T23" fmla="*/ 116 h 116"/>
                <a:gd name="T24" fmla="*/ 33 w 168"/>
                <a:gd name="T25" fmla="*/ 116 h 116"/>
                <a:gd name="T26" fmla="*/ 0 w 168"/>
                <a:gd name="T2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116">
                  <a:moveTo>
                    <a:pt x="0" y="0"/>
                  </a:moveTo>
                  <a:lnTo>
                    <a:pt x="18" y="0"/>
                  </a:lnTo>
                  <a:lnTo>
                    <a:pt x="46" y="98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122" y="98"/>
                  </a:lnTo>
                  <a:lnTo>
                    <a:pt x="150" y="0"/>
                  </a:lnTo>
                  <a:lnTo>
                    <a:pt x="168" y="0"/>
                  </a:lnTo>
                  <a:lnTo>
                    <a:pt x="135" y="116"/>
                  </a:lnTo>
                  <a:lnTo>
                    <a:pt x="112" y="116"/>
                  </a:lnTo>
                  <a:lnTo>
                    <a:pt x="84" y="15"/>
                  </a:lnTo>
                  <a:lnTo>
                    <a:pt x="56" y="116"/>
                  </a:lnTo>
                  <a:lnTo>
                    <a:pt x="3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5E8CC59F-D123-44A1-82C5-933117DF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1662"/>
              <a:ext cx="28" cy="43"/>
            </a:xfrm>
            <a:custGeom>
              <a:avLst/>
              <a:gdLst>
                <a:gd name="T0" fmla="*/ 58 w 58"/>
                <a:gd name="T1" fmla="*/ 15 h 89"/>
                <a:gd name="T2" fmla="*/ 52 w 58"/>
                <a:gd name="T3" fmla="*/ 13 h 89"/>
                <a:gd name="T4" fmla="*/ 45 w 58"/>
                <a:gd name="T5" fmla="*/ 13 h 89"/>
                <a:gd name="T6" fmla="*/ 24 w 58"/>
                <a:gd name="T7" fmla="*/ 20 h 89"/>
                <a:gd name="T8" fmla="*/ 16 w 58"/>
                <a:gd name="T9" fmla="*/ 43 h 89"/>
                <a:gd name="T10" fmla="*/ 16 w 58"/>
                <a:gd name="T11" fmla="*/ 89 h 89"/>
                <a:gd name="T12" fmla="*/ 0 w 58"/>
                <a:gd name="T13" fmla="*/ 89 h 89"/>
                <a:gd name="T14" fmla="*/ 0 w 58"/>
                <a:gd name="T15" fmla="*/ 2 h 89"/>
                <a:gd name="T16" fmla="*/ 16 w 58"/>
                <a:gd name="T17" fmla="*/ 2 h 89"/>
                <a:gd name="T18" fmla="*/ 16 w 58"/>
                <a:gd name="T19" fmla="*/ 15 h 89"/>
                <a:gd name="T20" fmla="*/ 30 w 58"/>
                <a:gd name="T21" fmla="*/ 4 h 89"/>
                <a:gd name="T22" fmla="*/ 50 w 58"/>
                <a:gd name="T23" fmla="*/ 0 h 89"/>
                <a:gd name="T24" fmla="*/ 54 w 58"/>
                <a:gd name="T25" fmla="*/ 0 h 89"/>
                <a:gd name="T26" fmla="*/ 58 w 58"/>
                <a:gd name="T27" fmla="*/ 1 h 89"/>
                <a:gd name="T28" fmla="*/ 58 w 58"/>
                <a:gd name="T29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89">
                  <a:moveTo>
                    <a:pt x="58" y="15"/>
                  </a:moveTo>
                  <a:cubicBezTo>
                    <a:pt x="56" y="14"/>
                    <a:pt x="54" y="14"/>
                    <a:pt x="52" y="13"/>
                  </a:cubicBezTo>
                  <a:cubicBezTo>
                    <a:pt x="50" y="13"/>
                    <a:pt x="48" y="13"/>
                    <a:pt x="45" y="13"/>
                  </a:cubicBezTo>
                  <a:cubicBezTo>
                    <a:pt x="36" y="13"/>
                    <a:pt x="29" y="15"/>
                    <a:pt x="24" y="20"/>
                  </a:cubicBezTo>
                  <a:cubicBezTo>
                    <a:pt x="19" y="26"/>
                    <a:pt x="16" y="33"/>
                    <a:pt x="16" y="43"/>
                  </a:cubicBezTo>
                  <a:lnTo>
                    <a:pt x="16" y="89"/>
                  </a:lnTo>
                  <a:lnTo>
                    <a:pt x="0" y="89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5"/>
                  </a:lnTo>
                  <a:cubicBezTo>
                    <a:pt x="20" y="10"/>
                    <a:pt x="24" y="6"/>
                    <a:pt x="30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5" y="0"/>
                    <a:pt x="57" y="0"/>
                    <a:pt x="58" y="1"/>
                  </a:cubicBezTo>
                  <a:lnTo>
                    <a:pt x="5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933B7FFA-CFFC-410F-97E4-B7E5A14F6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" y="1647"/>
              <a:ext cx="8" cy="58"/>
            </a:xfrm>
            <a:custGeom>
              <a:avLst/>
              <a:gdLst>
                <a:gd name="T0" fmla="*/ 0 w 16"/>
                <a:gd name="T1" fmla="*/ 34 h 121"/>
                <a:gd name="T2" fmla="*/ 16 w 16"/>
                <a:gd name="T3" fmla="*/ 34 h 121"/>
                <a:gd name="T4" fmla="*/ 16 w 16"/>
                <a:gd name="T5" fmla="*/ 121 h 121"/>
                <a:gd name="T6" fmla="*/ 0 w 16"/>
                <a:gd name="T7" fmla="*/ 121 h 121"/>
                <a:gd name="T8" fmla="*/ 0 w 16"/>
                <a:gd name="T9" fmla="*/ 34 h 121"/>
                <a:gd name="T10" fmla="*/ 0 w 16"/>
                <a:gd name="T11" fmla="*/ 0 h 121"/>
                <a:gd name="T12" fmla="*/ 16 w 16"/>
                <a:gd name="T13" fmla="*/ 0 h 121"/>
                <a:gd name="T14" fmla="*/ 16 w 16"/>
                <a:gd name="T15" fmla="*/ 18 h 121"/>
                <a:gd name="T16" fmla="*/ 0 w 16"/>
                <a:gd name="T17" fmla="*/ 18 h 121"/>
                <a:gd name="T18" fmla="*/ 0 w 16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21">
                  <a:moveTo>
                    <a:pt x="0" y="34"/>
                  </a:moveTo>
                  <a:lnTo>
                    <a:pt x="16" y="34"/>
                  </a:lnTo>
                  <a:lnTo>
                    <a:pt x="16" y="121"/>
                  </a:lnTo>
                  <a:lnTo>
                    <a:pt x="0" y="121"/>
                  </a:lnTo>
                  <a:lnTo>
                    <a:pt x="0" y="34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1BA18E5-5813-4105-867E-15EB16FC1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" y="1651"/>
              <a:ext cx="30" cy="54"/>
            </a:xfrm>
            <a:custGeom>
              <a:avLst/>
              <a:gdLst>
                <a:gd name="T0" fmla="*/ 29 w 62"/>
                <a:gd name="T1" fmla="*/ 0 h 112"/>
                <a:gd name="T2" fmla="*/ 29 w 62"/>
                <a:gd name="T3" fmla="*/ 25 h 112"/>
                <a:gd name="T4" fmla="*/ 62 w 62"/>
                <a:gd name="T5" fmla="*/ 25 h 112"/>
                <a:gd name="T6" fmla="*/ 62 w 62"/>
                <a:gd name="T7" fmla="*/ 36 h 112"/>
                <a:gd name="T8" fmla="*/ 29 w 62"/>
                <a:gd name="T9" fmla="*/ 36 h 112"/>
                <a:gd name="T10" fmla="*/ 29 w 62"/>
                <a:gd name="T11" fmla="*/ 83 h 112"/>
                <a:gd name="T12" fmla="*/ 32 w 62"/>
                <a:gd name="T13" fmla="*/ 97 h 112"/>
                <a:gd name="T14" fmla="*/ 46 w 62"/>
                <a:gd name="T15" fmla="*/ 100 h 112"/>
                <a:gd name="T16" fmla="*/ 62 w 62"/>
                <a:gd name="T17" fmla="*/ 100 h 112"/>
                <a:gd name="T18" fmla="*/ 62 w 62"/>
                <a:gd name="T19" fmla="*/ 112 h 112"/>
                <a:gd name="T20" fmla="*/ 46 w 62"/>
                <a:gd name="T21" fmla="*/ 112 h 112"/>
                <a:gd name="T22" fmla="*/ 19 w 62"/>
                <a:gd name="T23" fmla="*/ 106 h 112"/>
                <a:gd name="T24" fmla="*/ 12 w 62"/>
                <a:gd name="T25" fmla="*/ 83 h 112"/>
                <a:gd name="T26" fmla="*/ 12 w 62"/>
                <a:gd name="T27" fmla="*/ 36 h 112"/>
                <a:gd name="T28" fmla="*/ 0 w 62"/>
                <a:gd name="T29" fmla="*/ 36 h 112"/>
                <a:gd name="T30" fmla="*/ 0 w 62"/>
                <a:gd name="T31" fmla="*/ 25 h 112"/>
                <a:gd name="T32" fmla="*/ 12 w 62"/>
                <a:gd name="T33" fmla="*/ 25 h 112"/>
                <a:gd name="T34" fmla="*/ 12 w 62"/>
                <a:gd name="T35" fmla="*/ 0 h 112"/>
                <a:gd name="T36" fmla="*/ 29 w 62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12">
                  <a:moveTo>
                    <a:pt x="29" y="0"/>
                  </a:moveTo>
                  <a:lnTo>
                    <a:pt x="29" y="25"/>
                  </a:lnTo>
                  <a:lnTo>
                    <a:pt x="62" y="25"/>
                  </a:lnTo>
                  <a:lnTo>
                    <a:pt x="62" y="36"/>
                  </a:lnTo>
                  <a:lnTo>
                    <a:pt x="29" y="36"/>
                  </a:lnTo>
                  <a:lnTo>
                    <a:pt x="29" y="83"/>
                  </a:lnTo>
                  <a:cubicBezTo>
                    <a:pt x="29" y="90"/>
                    <a:pt x="30" y="95"/>
                    <a:pt x="32" y="97"/>
                  </a:cubicBezTo>
                  <a:cubicBezTo>
                    <a:pt x="34" y="99"/>
                    <a:pt x="39" y="100"/>
                    <a:pt x="46" y="100"/>
                  </a:cubicBezTo>
                  <a:lnTo>
                    <a:pt x="62" y="100"/>
                  </a:lnTo>
                  <a:lnTo>
                    <a:pt x="62" y="112"/>
                  </a:lnTo>
                  <a:lnTo>
                    <a:pt x="46" y="112"/>
                  </a:lnTo>
                  <a:cubicBezTo>
                    <a:pt x="33" y="112"/>
                    <a:pt x="24" y="110"/>
                    <a:pt x="19" y="106"/>
                  </a:cubicBezTo>
                  <a:cubicBezTo>
                    <a:pt x="14" y="101"/>
                    <a:pt x="12" y="94"/>
                    <a:pt x="12" y="83"/>
                  </a:cubicBezTo>
                  <a:lnTo>
                    <a:pt x="12" y="36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8FDBA39-6A16-4D28-A670-899AF7A9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2" y="1662"/>
              <a:ext cx="45" cy="44"/>
            </a:xfrm>
            <a:custGeom>
              <a:avLst/>
              <a:gdLst>
                <a:gd name="T0" fmla="*/ 93 w 93"/>
                <a:gd name="T1" fmla="*/ 42 h 91"/>
                <a:gd name="T2" fmla="*/ 93 w 93"/>
                <a:gd name="T3" fmla="*/ 49 h 91"/>
                <a:gd name="T4" fmla="*/ 17 w 93"/>
                <a:gd name="T5" fmla="*/ 49 h 91"/>
                <a:gd name="T6" fmla="*/ 27 w 93"/>
                <a:gd name="T7" fmla="*/ 71 h 91"/>
                <a:gd name="T8" fmla="*/ 53 w 93"/>
                <a:gd name="T9" fmla="*/ 79 h 91"/>
                <a:gd name="T10" fmla="*/ 71 w 93"/>
                <a:gd name="T11" fmla="*/ 77 h 91"/>
                <a:gd name="T12" fmla="*/ 89 w 93"/>
                <a:gd name="T13" fmla="*/ 71 h 91"/>
                <a:gd name="T14" fmla="*/ 89 w 93"/>
                <a:gd name="T15" fmla="*/ 84 h 91"/>
                <a:gd name="T16" fmla="*/ 71 w 93"/>
                <a:gd name="T17" fmla="*/ 89 h 91"/>
                <a:gd name="T18" fmla="*/ 52 w 93"/>
                <a:gd name="T19" fmla="*/ 91 h 91"/>
                <a:gd name="T20" fmla="*/ 14 w 93"/>
                <a:gd name="T21" fmla="*/ 79 h 91"/>
                <a:gd name="T22" fmla="*/ 0 w 93"/>
                <a:gd name="T23" fmla="*/ 46 h 91"/>
                <a:gd name="T24" fmla="*/ 13 w 93"/>
                <a:gd name="T25" fmla="*/ 12 h 91"/>
                <a:gd name="T26" fmla="*/ 49 w 93"/>
                <a:gd name="T27" fmla="*/ 0 h 91"/>
                <a:gd name="T28" fmla="*/ 81 w 93"/>
                <a:gd name="T29" fmla="*/ 11 h 91"/>
                <a:gd name="T30" fmla="*/ 93 w 93"/>
                <a:gd name="T31" fmla="*/ 42 h 91"/>
                <a:gd name="T32" fmla="*/ 76 w 93"/>
                <a:gd name="T33" fmla="*/ 38 h 91"/>
                <a:gd name="T34" fmla="*/ 68 w 93"/>
                <a:gd name="T35" fmla="*/ 19 h 91"/>
                <a:gd name="T36" fmla="*/ 49 w 93"/>
                <a:gd name="T37" fmla="*/ 12 h 91"/>
                <a:gd name="T38" fmla="*/ 27 w 93"/>
                <a:gd name="T39" fmla="*/ 19 h 91"/>
                <a:gd name="T40" fmla="*/ 18 w 93"/>
                <a:gd name="T41" fmla="*/ 38 h 91"/>
                <a:gd name="T42" fmla="*/ 76 w 93"/>
                <a:gd name="T4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91">
                  <a:moveTo>
                    <a:pt x="93" y="42"/>
                  </a:moveTo>
                  <a:lnTo>
                    <a:pt x="93" y="49"/>
                  </a:lnTo>
                  <a:lnTo>
                    <a:pt x="17" y="49"/>
                  </a:lnTo>
                  <a:cubicBezTo>
                    <a:pt x="18" y="59"/>
                    <a:pt x="21" y="66"/>
                    <a:pt x="27" y="71"/>
                  </a:cubicBezTo>
                  <a:cubicBezTo>
                    <a:pt x="33" y="76"/>
                    <a:pt x="42" y="79"/>
                    <a:pt x="53" y="79"/>
                  </a:cubicBezTo>
                  <a:cubicBezTo>
                    <a:pt x="59" y="79"/>
                    <a:pt x="65" y="78"/>
                    <a:pt x="71" y="77"/>
                  </a:cubicBezTo>
                  <a:cubicBezTo>
                    <a:pt x="77" y="76"/>
                    <a:pt x="83" y="73"/>
                    <a:pt x="89" y="71"/>
                  </a:cubicBezTo>
                  <a:lnTo>
                    <a:pt x="89" y="84"/>
                  </a:lnTo>
                  <a:cubicBezTo>
                    <a:pt x="83" y="86"/>
                    <a:pt x="77" y="88"/>
                    <a:pt x="71" y="89"/>
                  </a:cubicBezTo>
                  <a:cubicBezTo>
                    <a:pt x="64" y="90"/>
                    <a:pt x="58" y="91"/>
                    <a:pt x="52" y="91"/>
                  </a:cubicBezTo>
                  <a:cubicBezTo>
                    <a:pt x="36" y="91"/>
                    <a:pt x="23" y="87"/>
                    <a:pt x="14" y="79"/>
                  </a:cubicBezTo>
                  <a:cubicBezTo>
                    <a:pt x="4" y="71"/>
                    <a:pt x="0" y="60"/>
                    <a:pt x="0" y="46"/>
                  </a:cubicBezTo>
                  <a:cubicBezTo>
                    <a:pt x="0" y="32"/>
                    <a:pt x="4" y="21"/>
                    <a:pt x="13" y="12"/>
                  </a:cubicBezTo>
                  <a:cubicBezTo>
                    <a:pt x="22" y="4"/>
                    <a:pt x="34" y="0"/>
                    <a:pt x="49" y="0"/>
                  </a:cubicBezTo>
                  <a:cubicBezTo>
                    <a:pt x="62" y="0"/>
                    <a:pt x="73" y="4"/>
                    <a:pt x="81" y="11"/>
                  </a:cubicBezTo>
                  <a:cubicBezTo>
                    <a:pt x="89" y="19"/>
                    <a:pt x="93" y="29"/>
                    <a:pt x="93" y="42"/>
                  </a:cubicBezTo>
                  <a:close/>
                  <a:moveTo>
                    <a:pt x="76" y="38"/>
                  </a:moveTo>
                  <a:cubicBezTo>
                    <a:pt x="76" y="30"/>
                    <a:pt x="73" y="24"/>
                    <a:pt x="68" y="19"/>
                  </a:cubicBezTo>
                  <a:cubicBezTo>
                    <a:pt x="64" y="14"/>
                    <a:pt x="57" y="12"/>
                    <a:pt x="49" y="12"/>
                  </a:cubicBezTo>
                  <a:cubicBezTo>
                    <a:pt x="40" y="12"/>
                    <a:pt x="33" y="14"/>
                    <a:pt x="27" y="19"/>
                  </a:cubicBezTo>
                  <a:cubicBezTo>
                    <a:pt x="22" y="23"/>
                    <a:pt x="18" y="29"/>
                    <a:pt x="18" y="38"/>
                  </a:cubicBez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C27C35EC-544D-43E8-8084-42321F1F6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8" y="1604"/>
              <a:ext cx="50" cy="64"/>
            </a:xfrm>
            <a:custGeom>
              <a:avLst/>
              <a:gdLst>
                <a:gd name="T0" fmla="*/ 53 w 105"/>
                <a:gd name="T1" fmla="*/ 18 h 134"/>
                <a:gd name="T2" fmla="*/ 32 w 105"/>
                <a:gd name="T3" fmla="*/ 84 h 134"/>
                <a:gd name="T4" fmla="*/ 74 w 105"/>
                <a:gd name="T5" fmla="*/ 84 h 134"/>
                <a:gd name="T6" fmla="*/ 53 w 105"/>
                <a:gd name="T7" fmla="*/ 18 h 134"/>
                <a:gd name="T8" fmla="*/ 44 w 105"/>
                <a:gd name="T9" fmla="*/ 0 h 134"/>
                <a:gd name="T10" fmla="*/ 62 w 105"/>
                <a:gd name="T11" fmla="*/ 0 h 134"/>
                <a:gd name="T12" fmla="*/ 105 w 105"/>
                <a:gd name="T13" fmla="*/ 134 h 134"/>
                <a:gd name="T14" fmla="*/ 89 w 105"/>
                <a:gd name="T15" fmla="*/ 134 h 134"/>
                <a:gd name="T16" fmla="*/ 79 w 105"/>
                <a:gd name="T17" fmla="*/ 100 h 134"/>
                <a:gd name="T18" fmla="*/ 27 w 105"/>
                <a:gd name="T19" fmla="*/ 100 h 134"/>
                <a:gd name="T20" fmla="*/ 17 w 105"/>
                <a:gd name="T21" fmla="*/ 134 h 134"/>
                <a:gd name="T22" fmla="*/ 0 w 105"/>
                <a:gd name="T23" fmla="*/ 134 h 134"/>
                <a:gd name="T24" fmla="*/ 44 w 10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34">
                  <a:moveTo>
                    <a:pt x="53" y="18"/>
                  </a:moveTo>
                  <a:lnTo>
                    <a:pt x="32" y="84"/>
                  </a:lnTo>
                  <a:lnTo>
                    <a:pt x="74" y="84"/>
                  </a:lnTo>
                  <a:lnTo>
                    <a:pt x="53" y="18"/>
                  </a:lnTo>
                  <a:close/>
                  <a:moveTo>
                    <a:pt x="44" y="0"/>
                  </a:moveTo>
                  <a:lnTo>
                    <a:pt x="62" y="0"/>
                  </a:lnTo>
                  <a:lnTo>
                    <a:pt x="105" y="134"/>
                  </a:lnTo>
                  <a:lnTo>
                    <a:pt x="89" y="134"/>
                  </a:lnTo>
                  <a:lnTo>
                    <a:pt x="79" y="100"/>
                  </a:lnTo>
                  <a:lnTo>
                    <a:pt x="27" y="100"/>
                  </a:lnTo>
                  <a:lnTo>
                    <a:pt x="17" y="134"/>
                  </a:lnTo>
                  <a:lnTo>
                    <a:pt x="0" y="1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802B9B28-AE3C-4973-B296-6B9335B2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601"/>
              <a:ext cx="7" cy="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A797F6DA-3503-4A66-8B83-2928ED72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1601"/>
              <a:ext cx="7" cy="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3686134-0FEF-4F1E-A526-1F9587036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" y="1619"/>
              <a:ext cx="35" cy="51"/>
            </a:xfrm>
            <a:custGeom>
              <a:avLst/>
              <a:gdLst>
                <a:gd name="T0" fmla="*/ 45 w 73"/>
                <a:gd name="T1" fmla="*/ 52 h 106"/>
                <a:gd name="T2" fmla="*/ 21 w 73"/>
                <a:gd name="T3" fmla="*/ 57 h 106"/>
                <a:gd name="T4" fmla="*/ 14 w 73"/>
                <a:gd name="T5" fmla="*/ 73 h 106"/>
                <a:gd name="T6" fmla="*/ 19 w 73"/>
                <a:gd name="T7" fmla="*/ 87 h 106"/>
                <a:gd name="T8" fmla="*/ 33 w 73"/>
                <a:gd name="T9" fmla="*/ 92 h 106"/>
                <a:gd name="T10" fmla="*/ 52 w 73"/>
                <a:gd name="T11" fmla="*/ 82 h 106"/>
                <a:gd name="T12" fmla="*/ 59 w 73"/>
                <a:gd name="T13" fmla="*/ 56 h 106"/>
                <a:gd name="T14" fmla="*/ 59 w 73"/>
                <a:gd name="T15" fmla="*/ 52 h 106"/>
                <a:gd name="T16" fmla="*/ 45 w 73"/>
                <a:gd name="T17" fmla="*/ 52 h 106"/>
                <a:gd name="T18" fmla="*/ 73 w 73"/>
                <a:gd name="T19" fmla="*/ 46 h 106"/>
                <a:gd name="T20" fmla="*/ 73 w 73"/>
                <a:gd name="T21" fmla="*/ 103 h 106"/>
                <a:gd name="T22" fmla="*/ 59 w 73"/>
                <a:gd name="T23" fmla="*/ 103 h 106"/>
                <a:gd name="T24" fmla="*/ 59 w 73"/>
                <a:gd name="T25" fmla="*/ 88 h 106"/>
                <a:gd name="T26" fmla="*/ 47 w 73"/>
                <a:gd name="T27" fmla="*/ 101 h 106"/>
                <a:gd name="T28" fmla="*/ 29 w 73"/>
                <a:gd name="T29" fmla="*/ 106 h 106"/>
                <a:gd name="T30" fmla="*/ 8 w 73"/>
                <a:gd name="T31" fmla="*/ 97 h 106"/>
                <a:gd name="T32" fmla="*/ 0 w 73"/>
                <a:gd name="T33" fmla="*/ 74 h 106"/>
                <a:gd name="T34" fmla="*/ 10 w 73"/>
                <a:gd name="T35" fmla="*/ 48 h 106"/>
                <a:gd name="T36" fmla="*/ 39 w 73"/>
                <a:gd name="T37" fmla="*/ 39 h 106"/>
                <a:gd name="T38" fmla="*/ 59 w 73"/>
                <a:gd name="T39" fmla="*/ 39 h 106"/>
                <a:gd name="T40" fmla="*/ 59 w 73"/>
                <a:gd name="T41" fmla="*/ 38 h 106"/>
                <a:gd name="T42" fmla="*/ 52 w 73"/>
                <a:gd name="T43" fmla="*/ 20 h 106"/>
                <a:gd name="T44" fmla="*/ 34 w 73"/>
                <a:gd name="T45" fmla="*/ 14 h 106"/>
                <a:gd name="T46" fmla="*/ 20 w 73"/>
                <a:gd name="T47" fmla="*/ 16 h 106"/>
                <a:gd name="T48" fmla="*/ 6 w 73"/>
                <a:gd name="T49" fmla="*/ 22 h 106"/>
                <a:gd name="T50" fmla="*/ 6 w 73"/>
                <a:gd name="T51" fmla="*/ 7 h 106"/>
                <a:gd name="T52" fmla="*/ 22 w 73"/>
                <a:gd name="T53" fmla="*/ 2 h 106"/>
                <a:gd name="T54" fmla="*/ 36 w 73"/>
                <a:gd name="T55" fmla="*/ 0 h 106"/>
                <a:gd name="T56" fmla="*/ 64 w 73"/>
                <a:gd name="T57" fmla="*/ 11 h 106"/>
                <a:gd name="T58" fmla="*/ 73 w 73"/>
                <a:gd name="T59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06">
                  <a:moveTo>
                    <a:pt x="45" y="52"/>
                  </a:moveTo>
                  <a:cubicBezTo>
                    <a:pt x="33" y="52"/>
                    <a:pt x="25" y="54"/>
                    <a:pt x="21" y="57"/>
                  </a:cubicBezTo>
                  <a:cubicBezTo>
                    <a:pt x="16" y="60"/>
                    <a:pt x="14" y="65"/>
                    <a:pt x="14" y="73"/>
                  </a:cubicBezTo>
                  <a:cubicBezTo>
                    <a:pt x="14" y="78"/>
                    <a:pt x="16" y="83"/>
                    <a:pt x="19" y="87"/>
                  </a:cubicBezTo>
                  <a:cubicBezTo>
                    <a:pt x="23" y="90"/>
                    <a:pt x="27" y="92"/>
                    <a:pt x="33" y="92"/>
                  </a:cubicBezTo>
                  <a:cubicBezTo>
                    <a:pt x="41" y="92"/>
                    <a:pt x="47" y="89"/>
                    <a:pt x="52" y="82"/>
                  </a:cubicBezTo>
                  <a:cubicBezTo>
                    <a:pt x="56" y="76"/>
                    <a:pt x="59" y="67"/>
                    <a:pt x="59" y="56"/>
                  </a:cubicBezTo>
                  <a:lnTo>
                    <a:pt x="59" y="52"/>
                  </a:lnTo>
                  <a:lnTo>
                    <a:pt x="45" y="52"/>
                  </a:lnTo>
                  <a:close/>
                  <a:moveTo>
                    <a:pt x="73" y="46"/>
                  </a:moveTo>
                  <a:lnTo>
                    <a:pt x="73" y="103"/>
                  </a:lnTo>
                  <a:lnTo>
                    <a:pt x="59" y="103"/>
                  </a:lnTo>
                  <a:lnTo>
                    <a:pt x="59" y="88"/>
                  </a:lnTo>
                  <a:cubicBezTo>
                    <a:pt x="56" y="94"/>
                    <a:pt x="52" y="98"/>
                    <a:pt x="47" y="101"/>
                  </a:cubicBezTo>
                  <a:cubicBezTo>
                    <a:pt x="42" y="104"/>
                    <a:pt x="36" y="106"/>
                    <a:pt x="29" y="106"/>
                  </a:cubicBezTo>
                  <a:cubicBezTo>
                    <a:pt x="20" y="106"/>
                    <a:pt x="13" y="103"/>
                    <a:pt x="8" y="97"/>
                  </a:cubicBezTo>
                  <a:cubicBezTo>
                    <a:pt x="3" y="91"/>
                    <a:pt x="0" y="83"/>
                    <a:pt x="0" y="74"/>
                  </a:cubicBezTo>
                  <a:cubicBezTo>
                    <a:pt x="0" y="62"/>
                    <a:pt x="3" y="54"/>
                    <a:pt x="10" y="48"/>
                  </a:cubicBezTo>
                  <a:cubicBezTo>
                    <a:pt x="16" y="42"/>
                    <a:pt x="26" y="39"/>
                    <a:pt x="39" y="39"/>
                  </a:cubicBezTo>
                  <a:lnTo>
                    <a:pt x="59" y="39"/>
                  </a:lnTo>
                  <a:lnTo>
                    <a:pt x="59" y="38"/>
                  </a:lnTo>
                  <a:cubicBezTo>
                    <a:pt x="59" y="30"/>
                    <a:pt x="57" y="24"/>
                    <a:pt x="52" y="20"/>
                  </a:cubicBezTo>
                  <a:cubicBezTo>
                    <a:pt x="48" y="16"/>
                    <a:pt x="42" y="14"/>
                    <a:pt x="34" y="14"/>
                  </a:cubicBezTo>
                  <a:cubicBezTo>
                    <a:pt x="29" y="14"/>
                    <a:pt x="25" y="15"/>
                    <a:pt x="20" y="16"/>
                  </a:cubicBezTo>
                  <a:cubicBezTo>
                    <a:pt x="15" y="17"/>
                    <a:pt x="11" y="19"/>
                    <a:pt x="6" y="22"/>
                  </a:cubicBezTo>
                  <a:lnTo>
                    <a:pt x="6" y="7"/>
                  </a:lnTo>
                  <a:cubicBezTo>
                    <a:pt x="12" y="5"/>
                    <a:pt x="17" y="3"/>
                    <a:pt x="22" y="2"/>
                  </a:cubicBezTo>
                  <a:cubicBezTo>
                    <a:pt x="26" y="0"/>
                    <a:pt x="31" y="0"/>
                    <a:pt x="36" y="0"/>
                  </a:cubicBezTo>
                  <a:cubicBezTo>
                    <a:pt x="48" y="0"/>
                    <a:pt x="58" y="4"/>
                    <a:pt x="64" y="11"/>
                  </a:cubicBezTo>
                  <a:cubicBezTo>
                    <a:pt x="70" y="19"/>
                    <a:pt x="73" y="30"/>
                    <a:pt x="73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056F1CC-E993-4B68-96F1-020C37234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619"/>
              <a:ext cx="32" cy="51"/>
            </a:xfrm>
            <a:custGeom>
              <a:avLst/>
              <a:gdLst>
                <a:gd name="T0" fmla="*/ 68 w 68"/>
                <a:gd name="T1" fmla="*/ 6 h 106"/>
                <a:gd name="T2" fmla="*/ 68 w 68"/>
                <a:gd name="T3" fmla="*/ 22 h 106"/>
                <a:gd name="T4" fmla="*/ 56 w 68"/>
                <a:gd name="T5" fmla="*/ 16 h 106"/>
                <a:gd name="T6" fmla="*/ 44 w 68"/>
                <a:gd name="T7" fmla="*/ 14 h 106"/>
                <a:gd name="T8" fmla="*/ 23 w 68"/>
                <a:gd name="T9" fmla="*/ 24 h 106"/>
                <a:gd name="T10" fmla="*/ 15 w 68"/>
                <a:gd name="T11" fmla="*/ 53 h 106"/>
                <a:gd name="T12" fmla="*/ 23 w 68"/>
                <a:gd name="T13" fmla="*/ 81 h 106"/>
                <a:gd name="T14" fmla="*/ 44 w 68"/>
                <a:gd name="T15" fmla="*/ 92 h 106"/>
                <a:gd name="T16" fmla="*/ 56 w 68"/>
                <a:gd name="T17" fmla="*/ 90 h 106"/>
                <a:gd name="T18" fmla="*/ 68 w 68"/>
                <a:gd name="T19" fmla="*/ 84 h 106"/>
                <a:gd name="T20" fmla="*/ 68 w 68"/>
                <a:gd name="T21" fmla="*/ 99 h 106"/>
                <a:gd name="T22" fmla="*/ 56 w 68"/>
                <a:gd name="T23" fmla="*/ 104 h 106"/>
                <a:gd name="T24" fmla="*/ 42 w 68"/>
                <a:gd name="T25" fmla="*/ 106 h 106"/>
                <a:gd name="T26" fmla="*/ 11 w 68"/>
                <a:gd name="T27" fmla="*/ 91 h 106"/>
                <a:gd name="T28" fmla="*/ 0 w 68"/>
                <a:gd name="T29" fmla="*/ 53 h 106"/>
                <a:gd name="T30" fmla="*/ 12 w 68"/>
                <a:gd name="T31" fmla="*/ 14 h 106"/>
                <a:gd name="T32" fmla="*/ 43 w 68"/>
                <a:gd name="T33" fmla="*/ 0 h 106"/>
                <a:gd name="T34" fmla="*/ 56 w 68"/>
                <a:gd name="T35" fmla="*/ 1 h 106"/>
                <a:gd name="T36" fmla="*/ 68 w 68"/>
                <a:gd name="T37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06">
                  <a:moveTo>
                    <a:pt x="68" y="6"/>
                  </a:moveTo>
                  <a:lnTo>
                    <a:pt x="68" y="22"/>
                  </a:lnTo>
                  <a:cubicBezTo>
                    <a:pt x="64" y="19"/>
                    <a:pt x="60" y="17"/>
                    <a:pt x="56" y="16"/>
                  </a:cubicBezTo>
                  <a:cubicBezTo>
                    <a:pt x="52" y="15"/>
                    <a:pt x="48" y="14"/>
                    <a:pt x="44" y="14"/>
                  </a:cubicBezTo>
                  <a:cubicBezTo>
                    <a:pt x="35" y="14"/>
                    <a:pt x="28" y="17"/>
                    <a:pt x="23" y="24"/>
                  </a:cubicBezTo>
                  <a:cubicBezTo>
                    <a:pt x="17" y="31"/>
                    <a:pt x="15" y="40"/>
                    <a:pt x="15" y="53"/>
                  </a:cubicBezTo>
                  <a:cubicBezTo>
                    <a:pt x="15" y="65"/>
                    <a:pt x="17" y="75"/>
                    <a:pt x="23" y="81"/>
                  </a:cubicBezTo>
                  <a:cubicBezTo>
                    <a:pt x="28" y="88"/>
                    <a:pt x="35" y="92"/>
                    <a:pt x="44" y="92"/>
                  </a:cubicBezTo>
                  <a:cubicBezTo>
                    <a:pt x="48" y="92"/>
                    <a:pt x="52" y="91"/>
                    <a:pt x="56" y="90"/>
                  </a:cubicBezTo>
                  <a:cubicBezTo>
                    <a:pt x="60" y="88"/>
                    <a:pt x="64" y="86"/>
                    <a:pt x="68" y="84"/>
                  </a:cubicBezTo>
                  <a:lnTo>
                    <a:pt x="68" y="99"/>
                  </a:lnTo>
                  <a:cubicBezTo>
                    <a:pt x="64" y="101"/>
                    <a:pt x="60" y="103"/>
                    <a:pt x="56" y="104"/>
                  </a:cubicBezTo>
                  <a:cubicBezTo>
                    <a:pt x="52" y="105"/>
                    <a:pt x="47" y="106"/>
                    <a:pt x="42" y="106"/>
                  </a:cubicBezTo>
                  <a:cubicBezTo>
                    <a:pt x="29" y="106"/>
                    <a:pt x="19" y="101"/>
                    <a:pt x="11" y="91"/>
                  </a:cubicBezTo>
                  <a:cubicBezTo>
                    <a:pt x="4" y="82"/>
                    <a:pt x="0" y="69"/>
                    <a:pt x="0" y="53"/>
                  </a:cubicBezTo>
                  <a:cubicBezTo>
                    <a:pt x="0" y="36"/>
                    <a:pt x="4" y="23"/>
                    <a:pt x="12" y="14"/>
                  </a:cubicBezTo>
                  <a:cubicBezTo>
                    <a:pt x="19" y="5"/>
                    <a:pt x="30" y="0"/>
                    <a:pt x="43" y="0"/>
                  </a:cubicBezTo>
                  <a:cubicBezTo>
                    <a:pt x="48" y="0"/>
                    <a:pt x="52" y="0"/>
                    <a:pt x="56" y="1"/>
                  </a:cubicBezTo>
                  <a:cubicBezTo>
                    <a:pt x="60" y="2"/>
                    <a:pt x="64" y="4"/>
                    <a:pt x="6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69D4F38C-9594-47A0-A23D-BA3D6E61F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1619"/>
              <a:ext cx="33" cy="51"/>
            </a:xfrm>
            <a:custGeom>
              <a:avLst/>
              <a:gdLst>
                <a:gd name="T0" fmla="*/ 68 w 68"/>
                <a:gd name="T1" fmla="*/ 6 h 106"/>
                <a:gd name="T2" fmla="*/ 68 w 68"/>
                <a:gd name="T3" fmla="*/ 22 h 106"/>
                <a:gd name="T4" fmla="*/ 56 w 68"/>
                <a:gd name="T5" fmla="*/ 16 h 106"/>
                <a:gd name="T6" fmla="*/ 44 w 68"/>
                <a:gd name="T7" fmla="*/ 14 h 106"/>
                <a:gd name="T8" fmla="*/ 22 w 68"/>
                <a:gd name="T9" fmla="*/ 24 h 106"/>
                <a:gd name="T10" fmla="*/ 15 w 68"/>
                <a:gd name="T11" fmla="*/ 53 h 106"/>
                <a:gd name="T12" fmla="*/ 22 w 68"/>
                <a:gd name="T13" fmla="*/ 81 h 106"/>
                <a:gd name="T14" fmla="*/ 44 w 68"/>
                <a:gd name="T15" fmla="*/ 92 h 106"/>
                <a:gd name="T16" fmla="*/ 56 w 68"/>
                <a:gd name="T17" fmla="*/ 90 h 106"/>
                <a:gd name="T18" fmla="*/ 68 w 68"/>
                <a:gd name="T19" fmla="*/ 84 h 106"/>
                <a:gd name="T20" fmla="*/ 68 w 68"/>
                <a:gd name="T21" fmla="*/ 99 h 106"/>
                <a:gd name="T22" fmla="*/ 56 w 68"/>
                <a:gd name="T23" fmla="*/ 104 h 106"/>
                <a:gd name="T24" fmla="*/ 42 w 68"/>
                <a:gd name="T25" fmla="*/ 106 h 106"/>
                <a:gd name="T26" fmla="*/ 11 w 68"/>
                <a:gd name="T27" fmla="*/ 91 h 106"/>
                <a:gd name="T28" fmla="*/ 0 w 68"/>
                <a:gd name="T29" fmla="*/ 53 h 106"/>
                <a:gd name="T30" fmla="*/ 11 w 68"/>
                <a:gd name="T31" fmla="*/ 14 h 106"/>
                <a:gd name="T32" fmla="*/ 43 w 68"/>
                <a:gd name="T33" fmla="*/ 0 h 106"/>
                <a:gd name="T34" fmla="*/ 56 w 68"/>
                <a:gd name="T35" fmla="*/ 1 h 106"/>
                <a:gd name="T36" fmla="*/ 68 w 68"/>
                <a:gd name="T37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06">
                  <a:moveTo>
                    <a:pt x="68" y="6"/>
                  </a:moveTo>
                  <a:lnTo>
                    <a:pt x="68" y="22"/>
                  </a:lnTo>
                  <a:cubicBezTo>
                    <a:pt x="64" y="19"/>
                    <a:pt x="60" y="17"/>
                    <a:pt x="56" y="16"/>
                  </a:cubicBezTo>
                  <a:cubicBezTo>
                    <a:pt x="52" y="15"/>
                    <a:pt x="48" y="14"/>
                    <a:pt x="44" y="14"/>
                  </a:cubicBezTo>
                  <a:cubicBezTo>
                    <a:pt x="35" y="14"/>
                    <a:pt x="27" y="17"/>
                    <a:pt x="22" y="24"/>
                  </a:cubicBezTo>
                  <a:cubicBezTo>
                    <a:pt x="17" y="31"/>
                    <a:pt x="15" y="40"/>
                    <a:pt x="15" y="53"/>
                  </a:cubicBezTo>
                  <a:cubicBezTo>
                    <a:pt x="15" y="65"/>
                    <a:pt x="17" y="75"/>
                    <a:pt x="22" y="81"/>
                  </a:cubicBezTo>
                  <a:cubicBezTo>
                    <a:pt x="27" y="88"/>
                    <a:pt x="35" y="92"/>
                    <a:pt x="44" y="92"/>
                  </a:cubicBezTo>
                  <a:cubicBezTo>
                    <a:pt x="48" y="92"/>
                    <a:pt x="52" y="91"/>
                    <a:pt x="56" y="90"/>
                  </a:cubicBezTo>
                  <a:cubicBezTo>
                    <a:pt x="60" y="88"/>
                    <a:pt x="64" y="86"/>
                    <a:pt x="68" y="84"/>
                  </a:cubicBezTo>
                  <a:lnTo>
                    <a:pt x="68" y="99"/>
                  </a:lnTo>
                  <a:cubicBezTo>
                    <a:pt x="64" y="101"/>
                    <a:pt x="60" y="103"/>
                    <a:pt x="56" y="104"/>
                  </a:cubicBezTo>
                  <a:cubicBezTo>
                    <a:pt x="51" y="105"/>
                    <a:pt x="47" y="106"/>
                    <a:pt x="42" y="106"/>
                  </a:cubicBezTo>
                  <a:cubicBezTo>
                    <a:pt x="29" y="106"/>
                    <a:pt x="19" y="101"/>
                    <a:pt x="11" y="91"/>
                  </a:cubicBezTo>
                  <a:cubicBezTo>
                    <a:pt x="4" y="82"/>
                    <a:pt x="0" y="69"/>
                    <a:pt x="0" y="53"/>
                  </a:cubicBezTo>
                  <a:cubicBezTo>
                    <a:pt x="0" y="36"/>
                    <a:pt x="4" y="23"/>
                    <a:pt x="11" y="14"/>
                  </a:cubicBezTo>
                  <a:cubicBezTo>
                    <a:pt x="19" y="5"/>
                    <a:pt x="30" y="0"/>
                    <a:pt x="43" y="0"/>
                  </a:cubicBezTo>
                  <a:cubicBezTo>
                    <a:pt x="47" y="0"/>
                    <a:pt x="52" y="0"/>
                    <a:pt x="56" y="1"/>
                  </a:cubicBezTo>
                  <a:cubicBezTo>
                    <a:pt x="60" y="2"/>
                    <a:pt x="64" y="4"/>
                    <a:pt x="6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582D124-C3B3-41CF-A47D-9D0976270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9" y="1619"/>
              <a:ext cx="38" cy="51"/>
            </a:xfrm>
            <a:custGeom>
              <a:avLst/>
              <a:gdLst>
                <a:gd name="T0" fmla="*/ 80 w 80"/>
                <a:gd name="T1" fmla="*/ 49 h 106"/>
                <a:gd name="T2" fmla="*/ 80 w 80"/>
                <a:gd name="T3" fmla="*/ 57 h 106"/>
                <a:gd name="T4" fmla="*/ 15 w 80"/>
                <a:gd name="T5" fmla="*/ 57 h 106"/>
                <a:gd name="T6" fmla="*/ 24 w 80"/>
                <a:gd name="T7" fmla="*/ 83 h 106"/>
                <a:gd name="T8" fmla="*/ 46 w 80"/>
                <a:gd name="T9" fmla="*/ 92 h 106"/>
                <a:gd name="T10" fmla="*/ 62 w 80"/>
                <a:gd name="T11" fmla="*/ 89 h 106"/>
                <a:gd name="T12" fmla="*/ 77 w 80"/>
                <a:gd name="T13" fmla="*/ 82 h 106"/>
                <a:gd name="T14" fmla="*/ 77 w 80"/>
                <a:gd name="T15" fmla="*/ 98 h 106"/>
                <a:gd name="T16" fmla="*/ 61 w 80"/>
                <a:gd name="T17" fmla="*/ 104 h 106"/>
                <a:gd name="T18" fmla="*/ 45 w 80"/>
                <a:gd name="T19" fmla="*/ 106 h 106"/>
                <a:gd name="T20" fmla="*/ 12 w 80"/>
                <a:gd name="T21" fmla="*/ 92 h 106"/>
                <a:gd name="T22" fmla="*/ 0 w 80"/>
                <a:gd name="T23" fmla="*/ 54 h 106"/>
                <a:gd name="T24" fmla="*/ 12 w 80"/>
                <a:gd name="T25" fmla="*/ 14 h 106"/>
                <a:gd name="T26" fmla="*/ 43 w 80"/>
                <a:gd name="T27" fmla="*/ 0 h 106"/>
                <a:gd name="T28" fmla="*/ 70 w 80"/>
                <a:gd name="T29" fmla="*/ 13 h 106"/>
                <a:gd name="T30" fmla="*/ 80 w 80"/>
                <a:gd name="T31" fmla="*/ 49 h 106"/>
                <a:gd name="T32" fmla="*/ 66 w 80"/>
                <a:gd name="T33" fmla="*/ 44 h 106"/>
                <a:gd name="T34" fmla="*/ 60 w 80"/>
                <a:gd name="T35" fmla="*/ 22 h 106"/>
                <a:gd name="T36" fmla="*/ 43 w 80"/>
                <a:gd name="T37" fmla="*/ 14 h 106"/>
                <a:gd name="T38" fmla="*/ 24 w 80"/>
                <a:gd name="T39" fmla="*/ 22 h 106"/>
                <a:gd name="T40" fmla="*/ 16 w 80"/>
                <a:gd name="T41" fmla="*/ 44 h 106"/>
                <a:gd name="T42" fmla="*/ 66 w 80"/>
                <a:gd name="T43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06">
                  <a:moveTo>
                    <a:pt x="80" y="49"/>
                  </a:moveTo>
                  <a:lnTo>
                    <a:pt x="80" y="57"/>
                  </a:lnTo>
                  <a:lnTo>
                    <a:pt x="15" y="57"/>
                  </a:lnTo>
                  <a:cubicBezTo>
                    <a:pt x="16" y="68"/>
                    <a:pt x="19" y="77"/>
                    <a:pt x="24" y="83"/>
                  </a:cubicBezTo>
                  <a:cubicBezTo>
                    <a:pt x="29" y="89"/>
                    <a:pt x="37" y="92"/>
                    <a:pt x="46" y="92"/>
                  </a:cubicBezTo>
                  <a:cubicBezTo>
                    <a:pt x="52" y="92"/>
                    <a:pt x="57" y="91"/>
                    <a:pt x="62" y="89"/>
                  </a:cubicBezTo>
                  <a:cubicBezTo>
                    <a:pt x="67" y="88"/>
                    <a:pt x="72" y="85"/>
                    <a:pt x="77" y="82"/>
                  </a:cubicBezTo>
                  <a:lnTo>
                    <a:pt x="77" y="98"/>
                  </a:lnTo>
                  <a:cubicBezTo>
                    <a:pt x="72" y="100"/>
                    <a:pt x="67" y="102"/>
                    <a:pt x="61" y="104"/>
                  </a:cubicBezTo>
                  <a:cubicBezTo>
                    <a:pt x="56" y="105"/>
                    <a:pt x="51" y="106"/>
                    <a:pt x="45" y="106"/>
                  </a:cubicBezTo>
                  <a:cubicBezTo>
                    <a:pt x="31" y="106"/>
                    <a:pt x="21" y="101"/>
                    <a:pt x="12" y="92"/>
                  </a:cubicBezTo>
                  <a:cubicBezTo>
                    <a:pt x="4" y="82"/>
                    <a:pt x="0" y="70"/>
                    <a:pt x="0" y="54"/>
                  </a:cubicBezTo>
                  <a:cubicBezTo>
                    <a:pt x="0" y="37"/>
                    <a:pt x="4" y="24"/>
                    <a:pt x="12" y="14"/>
                  </a:cubicBezTo>
                  <a:cubicBezTo>
                    <a:pt x="20" y="5"/>
                    <a:pt x="30" y="0"/>
                    <a:pt x="43" y="0"/>
                  </a:cubicBezTo>
                  <a:cubicBezTo>
                    <a:pt x="54" y="0"/>
                    <a:pt x="64" y="4"/>
                    <a:pt x="70" y="13"/>
                  </a:cubicBezTo>
                  <a:cubicBezTo>
                    <a:pt x="77" y="22"/>
                    <a:pt x="80" y="34"/>
                    <a:pt x="80" y="49"/>
                  </a:cubicBezTo>
                  <a:close/>
                  <a:moveTo>
                    <a:pt x="66" y="44"/>
                  </a:moveTo>
                  <a:cubicBezTo>
                    <a:pt x="66" y="35"/>
                    <a:pt x="64" y="27"/>
                    <a:pt x="60" y="22"/>
                  </a:cubicBezTo>
                  <a:cubicBezTo>
                    <a:pt x="55" y="17"/>
                    <a:pt x="50" y="14"/>
                    <a:pt x="43" y="14"/>
                  </a:cubicBezTo>
                  <a:cubicBezTo>
                    <a:pt x="35" y="14"/>
                    <a:pt x="29" y="16"/>
                    <a:pt x="24" y="22"/>
                  </a:cubicBezTo>
                  <a:cubicBezTo>
                    <a:pt x="19" y="27"/>
                    <a:pt x="16" y="34"/>
                    <a:pt x="16" y="44"/>
                  </a:cubicBez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FCA959B4-4615-4365-970C-E289691E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619"/>
              <a:ext cx="32" cy="51"/>
            </a:xfrm>
            <a:custGeom>
              <a:avLst/>
              <a:gdLst>
                <a:gd name="T0" fmla="*/ 62 w 66"/>
                <a:gd name="T1" fmla="*/ 5 h 106"/>
                <a:gd name="T2" fmla="*/ 62 w 66"/>
                <a:gd name="T3" fmla="*/ 21 h 106"/>
                <a:gd name="T4" fmla="*/ 49 w 66"/>
                <a:gd name="T5" fmla="*/ 15 h 106"/>
                <a:gd name="T6" fmla="*/ 36 w 66"/>
                <a:gd name="T7" fmla="*/ 14 h 106"/>
                <a:gd name="T8" fmla="*/ 20 w 66"/>
                <a:gd name="T9" fmla="*/ 17 h 106"/>
                <a:gd name="T10" fmla="*/ 15 w 66"/>
                <a:gd name="T11" fmla="*/ 29 h 106"/>
                <a:gd name="T12" fmla="*/ 18 w 66"/>
                <a:gd name="T13" fmla="*/ 38 h 106"/>
                <a:gd name="T14" fmla="*/ 34 w 66"/>
                <a:gd name="T15" fmla="*/ 44 h 106"/>
                <a:gd name="T16" fmla="*/ 39 w 66"/>
                <a:gd name="T17" fmla="*/ 45 h 106"/>
                <a:gd name="T18" fmla="*/ 60 w 66"/>
                <a:gd name="T19" fmla="*/ 56 h 106"/>
                <a:gd name="T20" fmla="*/ 66 w 66"/>
                <a:gd name="T21" fmla="*/ 75 h 106"/>
                <a:gd name="T22" fmla="*/ 57 w 66"/>
                <a:gd name="T23" fmla="*/ 97 h 106"/>
                <a:gd name="T24" fmla="*/ 31 w 66"/>
                <a:gd name="T25" fmla="*/ 106 h 106"/>
                <a:gd name="T26" fmla="*/ 16 w 66"/>
                <a:gd name="T27" fmla="*/ 104 h 106"/>
                <a:gd name="T28" fmla="*/ 0 w 66"/>
                <a:gd name="T29" fmla="*/ 99 h 106"/>
                <a:gd name="T30" fmla="*/ 0 w 66"/>
                <a:gd name="T31" fmla="*/ 82 h 106"/>
                <a:gd name="T32" fmla="*/ 16 w 66"/>
                <a:gd name="T33" fmla="*/ 89 h 106"/>
                <a:gd name="T34" fmla="*/ 31 w 66"/>
                <a:gd name="T35" fmla="*/ 92 h 106"/>
                <a:gd name="T36" fmla="*/ 46 w 66"/>
                <a:gd name="T37" fmla="*/ 88 h 106"/>
                <a:gd name="T38" fmla="*/ 52 w 66"/>
                <a:gd name="T39" fmla="*/ 76 h 106"/>
                <a:gd name="T40" fmla="*/ 48 w 66"/>
                <a:gd name="T41" fmla="*/ 66 h 106"/>
                <a:gd name="T42" fmla="*/ 31 w 66"/>
                <a:gd name="T43" fmla="*/ 59 h 106"/>
                <a:gd name="T44" fmla="*/ 26 w 66"/>
                <a:gd name="T45" fmla="*/ 58 h 106"/>
                <a:gd name="T46" fmla="*/ 7 w 66"/>
                <a:gd name="T47" fmla="*/ 48 h 106"/>
                <a:gd name="T48" fmla="*/ 1 w 66"/>
                <a:gd name="T49" fmla="*/ 30 h 106"/>
                <a:gd name="T50" fmla="*/ 10 w 66"/>
                <a:gd name="T51" fmla="*/ 8 h 106"/>
                <a:gd name="T52" fmla="*/ 34 w 66"/>
                <a:gd name="T53" fmla="*/ 0 h 106"/>
                <a:gd name="T54" fmla="*/ 49 w 66"/>
                <a:gd name="T55" fmla="*/ 1 h 106"/>
                <a:gd name="T56" fmla="*/ 62 w 66"/>
                <a:gd name="T57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06">
                  <a:moveTo>
                    <a:pt x="62" y="5"/>
                  </a:moveTo>
                  <a:lnTo>
                    <a:pt x="62" y="21"/>
                  </a:lnTo>
                  <a:cubicBezTo>
                    <a:pt x="58" y="18"/>
                    <a:pt x="54" y="17"/>
                    <a:pt x="49" y="15"/>
                  </a:cubicBezTo>
                  <a:cubicBezTo>
                    <a:pt x="45" y="14"/>
                    <a:pt x="40" y="14"/>
                    <a:pt x="36" y="14"/>
                  </a:cubicBezTo>
                  <a:cubicBezTo>
                    <a:pt x="29" y="14"/>
                    <a:pt x="23" y="15"/>
                    <a:pt x="20" y="17"/>
                  </a:cubicBezTo>
                  <a:cubicBezTo>
                    <a:pt x="16" y="20"/>
                    <a:pt x="15" y="24"/>
                    <a:pt x="15" y="29"/>
                  </a:cubicBezTo>
                  <a:cubicBezTo>
                    <a:pt x="15" y="33"/>
                    <a:pt x="16" y="36"/>
                    <a:pt x="18" y="38"/>
                  </a:cubicBezTo>
                  <a:cubicBezTo>
                    <a:pt x="21" y="40"/>
                    <a:pt x="26" y="42"/>
                    <a:pt x="34" y="44"/>
                  </a:cubicBezTo>
                  <a:lnTo>
                    <a:pt x="39" y="45"/>
                  </a:lnTo>
                  <a:cubicBezTo>
                    <a:pt x="49" y="48"/>
                    <a:pt x="56" y="51"/>
                    <a:pt x="60" y="56"/>
                  </a:cubicBezTo>
                  <a:cubicBezTo>
                    <a:pt x="64" y="61"/>
                    <a:pt x="66" y="67"/>
                    <a:pt x="66" y="75"/>
                  </a:cubicBezTo>
                  <a:cubicBezTo>
                    <a:pt x="66" y="85"/>
                    <a:pt x="63" y="92"/>
                    <a:pt x="57" y="97"/>
                  </a:cubicBezTo>
                  <a:cubicBezTo>
                    <a:pt x="50" y="103"/>
                    <a:pt x="42" y="106"/>
                    <a:pt x="31" y="106"/>
                  </a:cubicBezTo>
                  <a:cubicBezTo>
                    <a:pt x="26" y="106"/>
                    <a:pt x="21" y="105"/>
                    <a:pt x="16" y="104"/>
                  </a:cubicBezTo>
                  <a:cubicBezTo>
                    <a:pt x="11" y="103"/>
                    <a:pt x="6" y="101"/>
                    <a:pt x="0" y="99"/>
                  </a:cubicBezTo>
                  <a:lnTo>
                    <a:pt x="0" y="82"/>
                  </a:lnTo>
                  <a:cubicBezTo>
                    <a:pt x="6" y="85"/>
                    <a:pt x="11" y="88"/>
                    <a:pt x="16" y="89"/>
                  </a:cubicBezTo>
                  <a:cubicBezTo>
                    <a:pt x="21" y="91"/>
                    <a:pt x="26" y="92"/>
                    <a:pt x="31" y="92"/>
                  </a:cubicBezTo>
                  <a:cubicBezTo>
                    <a:pt x="38" y="92"/>
                    <a:pt x="43" y="90"/>
                    <a:pt x="46" y="88"/>
                  </a:cubicBezTo>
                  <a:cubicBezTo>
                    <a:pt x="50" y="85"/>
                    <a:pt x="52" y="81"/>
                    <a:pt x="52" y="76"/>
                  </a:cubicBezTo>
                  <a:cubicBezTo>
                    <a:pt x="52" y="72"/>
                    <a:pt x="50" y="69"/>
                    <a:pt x="48" y="66"/>
                  </a:cubicBezTo>
                  <a:cubicBezTo>
                    <a:pt x="45" y="64"/>
                    <a:pt x="40" y="61"/>
                    <a:pt x="31" y="59"/>
                  </a:cubicBezTo>
                  <a:lnTo>
                    <a:pt x="26" y="58"/>
                  </a:lnTo>
                  <a:cubicBezTo>
                    <a:pt x="17" y="56"/>
                    <a:pt x="11" y="52"/>
                    <a:pt x="7" y="48"/>
                  </a:cubicBezTo>
                  <a:cubicBezTo>
                    <a:pt x="3" y="43"/>
                    <a:pt x="1" y="37"/>
                    <a:pt x="1" y="30"/>
                  </a:cubicBezTo>
                  <a:cubicBezTo>
                    <a:pt x="1" y="20"/>
                    <a:pt x="4" y="13"/>
                    <a:pt x="10" y="8"/>
                  </a:cubicBezTo>
                  <a:cubicBezTo>
                    <a:pt x="15" y="2"/>
                    <a:pt x="24" y="0"/>
                    <a:pt x="34" y="0"/>
                  </a:cubicBezTo>
                  <a:cubicBezTo>
                    <a:pt x="39" y="0"/>
                    <a:pt x="44" y="0"/>
                    <a:pt x="49" y="1"/>
                  </a:cubicBezTo>
                  <a:cubicBezTo>
                    <a:pt x="54" y="2"/>
                    <a:pt x="58" y="3"/>
                    <a:pt x="6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084E39A2-9B24-4AB4-A16B-15DBC355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619"/>
              <a:ext cx="32" cy="51"/>
            </a:xfrm>
            <a:custGeom>
              <a:avLst/>
              <a:gdLst>
                <a:gd name="T0" fmla="*/ 61 w 66"/>
                <a:gd name="T1" fmla="*/ 5 h 106"/>
                <a:gd name="T2" fmla="*/ 61 w 66"/>
                <a:gd name="T3" fmla="*/ 21 h 106"/>
                <a:gd name="T4" fmla="*/ 48 w 66"/>
                <a:gd name="T5" fmla="*/ 15 h 106"/>
                <a:gd name="T6" fmla="*/ 35 w 66"/>
                <a:gd name="T7" fmla="*/ 14 h 106"/>
                <a:gd name="T8" fmla="*/ 19 w 66"/>
                <a:gd name="T9" fmla="*/ 17 h 106"/>
                <a:gd name="T10" fmla="*/ 14 w 66"/>
                <a:gd name="T11" fmla="*/ 29 h 106"/>
                <a:gd name="T12" fmla="*/ 18 w 66"/>
                <a:gd name="T13" fmla="*/ 38 h 106"/>
                <a:gd name="T14" fmla="*/ 33 w 66"/>
                <a:gd name="T15" fmla="*/ 44 h 106"/>
                <a:gd name="T16" fmla="*/ 38 w 66"/>
                <a:gd name="T17" fmla="*/ 45 h 106"/>
                <a:gd name="T18" fmla="*/ 59 w 66"/>
                <a:gd name="T19" fmla="*/ 56 h 106"/>
                <a:gd name="T20" fmla="*/ 66 w 66"/>
                <a:gd name="T21" fmla="*/ 75 h 106"/>
                <a:gd name="T22" fmla="*/ 56 w 66"/>
                <a:gd name="T23" fmla="*/ 97 h 106"/>
                <a:gd name="T24" fmla="*/ 30 w 66"/>
                <a:gd name="T25" fmla="*/ 106 h 106"/>
                <a:gd name="T26" fmla="*/ 15 w 66"/>
                <a:gd name="T27" fmla="*/ 104 h 106"/>
                <a:gd name="T28" fmla="*/ 0 w 66"/>
                <a:gd name="T29" fmla="*/ 99 h 106"/>
                <a:gd name="T30" fmla="*/ 0 w 66"/>
                <a:gd name="T31" fmla="*/ 82 h 106"/>
                <a:gd name="T32" fmla="*/ 15 w 66"/>
                <a:gd name="T33" fmla="*/ 89 h 106"/>
                <a:gd name="T34" fmla="*/ 30 w 66"/>
                <a:gd name="T35" fmla="*/ 92 h 106"/>
                <a:gd name="T36" fmla="*/ 46 w 66"/>
                <a:gd name="T37" fmla="*/ 88 h 106"/>
                <a:gd name="T38" fmla="*/ 51 w 66"/>
                <a:gd name="T39" fmla="*/ 76 h 106"/>
                <a:gd name="T40" fmla="*/ 47 w 66"/>
                <a:gd name="T41" fmla="*/ 66 h 106"/>
                <a:gd name="T42" fmla="*/ 30 w 66"/>
                <a:gd name="T43" fmla="*/ 59 h 106"/>
                <a:gd name="T44" fmla="*/ 25 w 66"/>
                <a:gd name="T45" fmla="*/ 58 h 106"/>
                <a:gd name="T46" fmla="*/ 6 w 66"/>
                <a:gd name="T47" fmla="*/ 48 h 106"/>
                <a:gd name="T48" fmla="*/ 0 w 66"/>
                <a:gd name="T49" fmla="*/ 30 h 106"/>
                <a:gd name="T50" fmla="*/ 9 w 66"/>
                <a:gd name="T51" fmla="*/ 8 h 106"/>
                <a:gd name="T52" fmla="*/ 33 w 66"/>
                <a:gd name="T53" fmla="*/ 0 h 106"/>
                <a:gd name="T54" fmla="*/ 48 w 66"/>
                <a:gd name="T55" fmla="*/ 1 h 106"/>
                <a:gd name="T56" fmla="*/ 61 w 66"/>
                <a:gd name="T57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06">
                  <a:moveTo>
                    <a:pt x="61" y="5"/>
                  </a:moveTo>
                  <a:lnTo>
                    <a:pt x="61" y="21"/>
                  </a:lnTo>
                  <a:cubicBezTo>
                    <a:pt x="57" y="18"/>
                    <a:pt x="53" y="17"/>
                    <a:pt x="48" y="15"/>
                  </a:cubicBezTo>
                  <a:cubicBezTo>
                    <a:pt x="44" y="14"/>
                    <a:pt x="40" y="14"/>
                    <a:pt x="35" y="14"/>
                  </a:cubicBezTo>
                  <a:cubicBezTo>
                    <a:pt x="28" y="14"/>
                    <a:pt x="23" y="15"/>
                    <a:pt x="19" y="17"/>
                  </a:cubicBezTo>
                  <a:cubicBezTo>
                    <a:pt x="16" y="20"/>
                    <a:pt x="14" y="24"/>
                    <a:pt x="14" y="29"/>
                  </a:cubicBezTo>
                  <a:cubicBezTo>
                    <a:pt x="14" y="33"/>
                    <a:pt x="15" y="36"/>
                    <a:pt x="18" y="38"/>
                  </a:cubicBezTo>
                  <a:cubicBezTo>
                    <a:pt x="20" y="40"/>
                    <a:pt x="25" y="42"/>
                    <a:pt x="33" y="44"/>
                  </a:cubicBezTo>
                  <a:lnTo>
                    <a:pt x="38" y="45"/>
                  </a:lnTo>
                  <a:cubicBezTo>
                    <a:pt x="48" y="48"/>
                    <a:pt x="55" y="51"/>
                    <a:pt x="59" y="56"/>
                  </a:cubicBezTo>
                  <a:cubicBezTo>
                    <a:pt x="63" y="61"/>
                    <a:pt x="66" y="67"/>
                    <a:pt x="66" y="75"/>
                  </a:cubicBezTo>
                  <a:cubicBezTo>
                    <a:pt x="66" y="85"/>
                    <a:pt x="62" y="92"/>
                    <a:pt x="56" y="97"/>
                  </a:cubicBezTo>
                  <a:cubicBezTo>
                    <a:pt x="50" y="103"/>
                    <a:pt x="41" y="106"/>
                    <a:pt x="30" y="106"/>
                  </a:cubicBezTo>
                  <a:cubicBezTo>
                    <a:pt x="25" y="106"/>
                    <a:pt x="20" y="105"/>
                    <a:pt x="15" y="104"/>
                  </a:cubicBezTo>
                  <a:cubicBezTo>
                    <a:pt x="10" y="103"/>
                    <a:pt x="5" y="101"/>
                    <a:pt x="0" y="99"/>
                  </a:cubicBezTo>
                  <a:lnTo>
                    <a:pt x="0" y="82"/>
                  </a:lnTo>
                  <a:cubicBezTo>
                    <a:pt x="5" y="85"/>
                    <a:pt x="10" y="88"/>
                    <a:pt x="15" y="89"/>
                  </a:cubicBezTo>
                  <a:cubicBezTo>
                    <a:pt x="20" y="91"/>
                    <a:pt x="25" y="92"/>
                    <a:pt x="30" y="92"/>
                  </a:cubicBezTo>
                  <a:cubicBezTo>
                    <a:pt x="37" y="92"/>
                    <a:pt x="42" y="90"/>
                    <a:pt x="46" y="88"/>
                  </a:cubicBezTo>
                  <a:cubicBezTo>
                    <a:pt x="49" y="85"/>
                    <a:pt x="51" y="81"/>
                    <a:pt x="51" y="76"/>
                  </a:cubicBezTo>
                  <a:cubicBezTo>
                    <a:pt x="51" y="72"/>
                    <a:pt x="50" y="69"/>
                    <a:pt x="47" y="66"/>
                  </a:cubicBezTo>
                  <a:cubicBezTo>
                    <a:pt x="44" y="64"/>
                    <a:pt x="39" y="61"/>
                    <a:pt x="30" y="59"/>
                  </a:cubicBezTo>
                  <a:lnTo>
                    <a:pt x="25" y="58"/>
                  </a:lnTo>
                  <a:cubicBezTo>
                    <a:pt x="16" y="56"/>
                    <a:pt x="10" y="52"/>
                    <a:pt x="6" y="48"/>
                  </a:cubicBezTo>
                  <a:cubicBezTo>
                    <a:pt x="2" y="43"/>
                    <a:pt x="0" y="37"/>
                    <a:pt x="0" y="30"/>
                  </a:cubicBezTo>
                  <a:cubicBezTo>
                    <a:pt x="0" y="20"/>
                    <a:pt x="3" y="13"/>
                    <a:pt x="9" y="8"/>
                  </a:cubicBezTo>
                  <a:cubicBezTo>
                    <a:pt x="15" y="2"/>
                    <a:pt x="23" y="0"/>
                    <a:pt x="33" y="0"/>
                  </a:cubicBezTo>
                  <a:cubicBezTo>
                    <a:pt x="39" y="0"/>
                    <a:pt x="43" y="0"/>
                    <a:pt x="48" y="1"/>
                  </a:cubicBezTo>
                  <a:cubicBezTo>
                    <a:pt x="53" y="2"/>
                    <a:pt x="57" y="3"/>
                    <a:pt x="6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ED5AA07D-3657-44DC-8F89-D76DB1B8C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4" y="1619"/>
              <a:ext cx="39" cy="51"/>
            </a:xfrm>
            <a:custGeom>
              <a:avLst/>
              <a:gdLst>
                <a:gd name="T0" fmla="*/ 80 w 80"/>
                <a:gd name="T1" fmla="*/ 49 h 106"/>
                <a:gd name="T2" fmla="*/ 80 w 80"/>
                <a:gd name="T3" fmla="*/ 57 h 106"/>
                <a:gd name="T4" fmla="*/ 15 w 80"/>
                <a:gd name="T5" fmla="*/ 57 h 106"/>
                <a:gd name="T6" fmla="*/ 23 w 80"/>
                <a:gd name="T7" fmla="*/ 83 h 106"/>
                <a:gd name="T8" fmla="*/ 46 w 80"/>
                <a:gd name="T9" fmla="*/ 92 h 106"/>
                <a:gd name="T10" fmla="*/ 61 w 80"/>
                <a:gd name="T11" fmla="*/ 89 h 106"/>
                <a:gd name="T12" fmla="*/ 77 w 80"/>
                <a:gd name="T13" fmla="*/ 82 h 106"/>
                <a:gd name="T14" fmla="*/ 77 w 80"/>
                <a:gd name="T15" fmla="*/ 98 h 106"/>
                <a:gd name="T16" fmla="*/ 61 w 80"/>
                <a:gd name="T17" fmla="*/ 104 h 106"/>
                <a:gd name="T18" fmla="*/ 45 w 80"/>
                <a:gd name="T19" fmla="*/ 106 h 106"/>
                <a:gd name="T20" fmla="*/ 12 w 80"/>
                <a:gd name="T21" fmla="*/ 92 h 106"/>
                <a:gd name="T22" fmla="*/ 0 w 80"/>
                <a:gd name="T23" fmla="*/ 54 h 106"/>
                <a:gd name="T24" fmla="*/ 11 w 80"/>
                <a:gd name="T25" fmla="*/ 14 h 106"/>
                <a:gd name="T26" fmla="*/ 42 w 80"/>
                <a:gd name="T27" fmla="*/ 0 h 106"/>
                <a:gd name="T28" fmla="*/ 70 w 80"/>
                <a:gd name="T29" fmla="*/ 13 h 106"/>
                <a:gd name="T30" fmla="*/ 80 w 80"/>
                <a:gd name="T31" fmla="*/ 49 h 106"/>
                <a:gd name="T32" fmla="*/ 66 w 80"/>
                <a:gd name="T33" fmla="*/ 44 h 106"/>
                <a:gd name="T34" fmla="*/ 59 w 80"/>
                <a:gd name="T35" fmla="*/ 22 h 106"/>
                <a:gd name="T36" fmla="*/ 42 w 80"/>
                <a:gd name="T37" fmla="*/ 14 h 106"/>
                <a:gd name="T38" fmla="*/ 23 w 80"/>
                <a:gd name="T39" fmla="*/ 22 h 106"/>
                <a:gd name="T40" fmla="*/ 15 w 80"/>
                <a:gd name="T41" fmla="*/ 44 h 106"/>
                <a:gd name="T42" fmla="*/ 66 w 80"/>
                <a:gd name="T43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06">
                  <a:moveTo>
                    <a:pt x="80" y="49"/>
                  </a:moveTo>
                  <a:lnTo>
                    <a:pt x="80" y="57"/>
                  </a:lnTo>
                  <a:lnTo>
                    <a:pt x="15" y="57"/>
                  </a:lnTo>
                  <a:cubicBezTo>
                    <a:pt x="15" y="68"/>
                    <a:pt x="18" y="77"/>
                    <a:pt x="23" y="83"/>
                  </a:cubicBezTo>
                  <a:cubicBezTo>
                    <a:pt x="29" y="89"/>
                    <a:pt x="36" y="92"/>
                    <a:pt x="46" y="92"/>
                  </a:cubicBezTo>
                  <a:cubicBezTo>
                    <a:pt x="51" y="92"/>
                    <a:pt x="56" y="91"/>
                    <a:pt x="61" y="89"/>
                  </a:cubicBezTo>
                  <a:cubicBezTo>
                    <a:pt x="66" y="88"/>
                    <a:pt x="72" y="85"/>
                    <a:pt x="77" y="82"/>
                  </a:cubicBezTo>
                  <a:lnTo>
                    <a:pt x="77" y="98"/>
                  </a:lnTo>
                  <a:cubicBezTo>
                    <a:pt x="71" y="100"/>
                    <a:pt x="66" y="102"/>
                    <a:pt x="61" y="104"/>
                  </a:cubicBezTo>
                  <a:cubicBezTo>
                    <a:pt x="56" y="105"/>
                    <a:pt x="50" y="106"/>
                    <a:pt x="45" y="106"/>
                  </a:cubicBezTo>
                  <a:cubicBezTo>
                    <a:pt x="31" y="106"/>
                    <a:pt x="20" y="101"/>
                    <a:pt x="12" y="92"/>
                  </a:cubicBezTo>
                  <a:cubicBezTo>
                    <a:pt x="4" y="82"/>
                    <a:pt x="0" y="70"/>
                    <a:pt x="0" y="54"/>
                  </a:cubicBezTo>
                  <a:cubicBezTo>
                    <a:pt x="0" y="37"/>
                    <a:pt x="4" y="24"/>
                    <a:pt x="11" y="14"/>
                  </a:cubicBezTo>
                  <a:cubicBezTo>
                    <a:pt x="19" y="5"/>
                    <a:pt x="29" y="0"/>
                    <a:pt x="42" y="0"/>
                  </a:cubicBezTo>
                  <a:cubicBezTo>
                    <a:pt x="54" y="0"/>
                    <a:pt x="63" y="4"/>
                    <a:pt x="70" y="13"/>
                  </a:cubicBezTo>
                  <a:cubicBezTo>
                    <a:pt x="76" y="22"/>
                    <a:pt x="80" y="34"/>
                    <a:pt x="80" y="49"/>
                  </a:cubicBezTo>
                  <a:close/>
                  <a:moveTo>
                    <a:pt x="66" y="44"/>
                  </a:moveTo>
                  <a:cubicBezTo>
                    <a:pt x="66" y="35"/>
                    <a:pt x="63" y="27"/>
                    <a:pt x="59" y="22"/>
                  </a:cubicBezTo>
                  <a:cubicBezTo>
                    <a:pt x="55" y="17"/>
                    <a:pt x="49" y="14"/>
                    <a:pt x="42" y="14"/>
                  </a:cubicBezTo>
                  <a:cubicBezTo>
                    <a:pt x="34" y="14"/>
                    <a:pt x="28" y="16"/>
                    <a:pt x="23" y="22"/>
                  </a:cubicBezTo>
                  <a:cubicBezTo>
                    <a:pt x="19" y="27"/>
                    <a:pt x="16" y="34"/>
                    <a:pt x="15" y="44"/>
                  </a:cubicBez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E658610E-86BB-443E-B2FA-79F90C0F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1619"/>
              <a:ext cx="32" cy="51"/>
            </a:xfrm>
            <a:custGeom>
              <a:avLst/>
              <a:gdLst>
                <a:gd name="T0" fmla="*/ 61 w 66"/>
                <a:gd name="T1" fmla="*/ 5 h 106"/>
                <a:gd name="T2" fmla="*/ 61 w 66"/>
                <a:gd name="T3" fmla="*/ 21 h 106"/>
                <a:gd name="T4" fmla="*/ 49 w 66"/>
                <a:gd name="T5" fmla="*/ 15 h 106"/>
                <a:gd name="T6" fmla="*/ 35 w 66"/>
                <a:gd name="T7" fmla="*/ 14 h 106"/>
                <a:gd name="T8" fmla="*/ 19 w 66"/>
                <a:gd name="T9" fmla="*/ 17 h 106"/>
                <a:gd name="T10" fmla="*/ 14 w 66"/>
                <a:gd name="T11" fmla="*/ 29 h 106"/>
                <a:gd name="T12" fmla="*/ 18 w 66"/>
                <a:gd name="T13" fmla="*/ 38 h 106"/>
                <a:gd name="T14" fmla="*/ 33 w 66"/>
                <a:gd name="T15" fmla="*/ 44 h 106"/>
                <a:gd name="T16" fmla="*/ 38 w 66"/>
                <a:gd name="T17" fmla="*/ 45 h 106"/>
                <a:gd name="T18" fmla="*/ 59 w 66"/>
                <a:gd name="T19" fmla="*/ 56 h 106"/>
                <a:gd name="T20" fmla="*/ 66 w 66"/>
                <a:gd name="T21" fmla="*/ 75 h 106"/>
                <a:gd name="T22" fmla="*/ 56 w 66"/>
                <a:gd name="T23" fmla="*/ 97 h 106"/>
                <a:gd name="T24" fmla="*/ 30 w 66"/>
                <a:gd name="T25" fmla="*/ 106 h 106"/>
                <a:gd name="T26" fmla="*/ 16 w 66"/>
                <a:gd name="T27" fmla="*/ 104 h 106"/>
                <a:gd name="T28" fmla="*/ 0 w 66"/>
                <a:gd name="T29" fmla="*/ 99 h 106"/>
                <a:gd name="T30" fmla="*/ 0 w 66"/>
                <a:gd name="T31" fmla="*/ 82 h 106"/>
                <a:gd name="T32" fmla="*/ 15 w 66"/>
                <a:gd name="T33" fmla="*/ 89 h 106"/>
                <a:gd name="T34" fmla="*/ 30 w 66"/>
                <a:gd name="T35" fmla="*/ 92 h 106"/>
                <a:gd name="T36" fmla="*/ 46 w 66"/>
                <a:gd name="T37" fmla="*/ 88 h 106"/>
                <a:gd name="T38" fmla="*/ 51 w 66"/>
                <a:gd name="T39" fmla="*/ 76 h 106"/>
                <a:gd name="T40" fmla="*/ 47 w 66"/>
                <a:gd name="T41" fmla="*/ 66 h 106"/>
                <a:gd name="T42" fmla="*/ 30 w 66"/>
                <a:gd name="T43" fmla="*/ 59 h 106"/>
                <a:gd name="T44" fmla="*/ 25 w 66"/>
                <a:gd name="T45" fmla="*/ 58 h 106"/>
                <a:gd name="T46" fmla="*/ 6 w 66"/>
                <a:gd name="T47" fmla="*/ 48 h 106"/>
                <a:gd name="T48" fmla="*/ 0 w 66"/>
                <a:gd name="T49" fmla="*/ 30 h 106"/>
                <a:gd name="T50" fmla="*/ 9 w 66"/>
                <a:gd name="T51" fmla="*/ 8 h 106"/>
                <a:gd name="T52" fmla="*/ 34 w 66"/>
                <a:gd name="T53" fmla="*/ 0 h 106"/>
                <a:gd name="T54" fmla="*/ 48 w 66"/>
                <a:gd name="T55" fmla="*/ 1 h 106"/>
                <a:gd name="T56" fmla="*/ 61 w 66"/>
                <a:gd name="T57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06">
                  <a:moveTo>
                    <a:pt x="61" y="5"/>
                  </a:moveTo>
                  <a:lnTo>
                    <a:pt x="61" y="21"/>
                  </a:lnTo>
                  <a:cubicBezTo>
                    <a:pt x="57" y="18"/>
                    <a:pt x="53" y="17"/>
                    <a:pt x="49" y="15"/>
                  </a:cubicBezTo>
                  <a:cubicBezTo>
                    <a:pt x="44" y="14"/>
                    <a:pt x="40" y="14"/>
                    <a:pt x="35" y="14"/>
                  </a:cubicBezTo>
                  <a:cubicBezTo>
                    <a:pt x="28" y="14"/>
                    <a:pt x="23" y="15"/>
                    <a:pt x="19" y="17"/>
                  </a:cubicBezTo>
                  <a:cubicBezTo>
                    <a:pt x="16" y="20"/>
                    <a:pt x="14" y="24"/>
                    <a:pt x="14" y="29"/>
                  </a:cubicBezTo>
                  <a:cubicBezTo>
                    <a:pt x="14" y="33"/>
                    <a:pt x="15" y="36"/>
                    <a:pt x="18" y="38"/>
                  </a:cubicBezTo>
                  <a:cubicBezTo>
                    <a:pt x="20" y="40"/>
                    <a:pt x="25" y="42"/>
                    <a:pt x="33" y="44"/>
                  </a:cubicBezTo>
                  <a:lnTo>
                    <a:pt x="38" y="45"/>
                  </a:lnTo>
                  <a:cubicBezTo>
                    <a:pt x="48" y="48"/>
                    <a:pt x="55" y="51"/>
                    <a:pt x="59" y="56"/>
                  </a:cubicBezTo>
                  <a:cubicBezTo>
                    <a:pt x="64" y="61"/>
                    <a:pt x="66" y="67"/>
                    <a:pt x="66" y="75"/>
                  </a:cubicBezTo>
                  <a:cubicBezTo>
                    <a:pt x="66" y="85"/>
                    <a:pt x="63" y="92"/>
                    <a:pt x="56" y="97"/>
                  </a:cubicBezTo>
                  <a:cubicBezTo>
                    <a:pt x="50" y="103"/>
                    <a:pt x="41" y="106"/>
                    <a:pt x="30" y="106"/>
                  </a:cubicBezTo>
                  <a:cubicBezTo>
                    <a:pt x="25" y="106"/>
                    <a:pt x="21" y="105"/>
                    <a:pt x="16" y="104"/>
                  </a:cubicBezTo>
                  <a:cubicBezTo>
                    <a:pt x="11" y="103"/>
                    <a:pt x="5" y="101"/>
                    <a:pt x="0" y="99"/>
                  </a:cubicBezTo>
                  <a:lnTo>
                    <a:pt x="0" y="82"/>
                  </a:lnTo>
                  <a:cubicBezTo>
                    <a:pt x="5" y="85"/>
                    <a:pt x="10" y="88"/>
                    <a:pt x="15" y="89"/>
                  </a:cubicBezTo>
                  <a:cubicBezTo>
                    <a:pt x="20" y="91"/>
                    <a:pt x="25" y="92"/>
                    <a:pt x="30" y="92"/>
                  </a:cubicBezTo>
                  <a:cubicBezTo>
                    <a:pt x="37" y="92"/>
                    <a:pt x="42" y="90"/>
                    <a:pt x="46" y="88"/>
                  </a:cubicBezTo>
                  <a:cubicBezTo>
                    <a:pt x="49" y="85"/>
                    <a:pt x="51" y="81"/>
                    <a:pt x="51" y="76"/>
                  </a:cubicBezTo>
                  <a:cubicBezTo>
                    <a:pt x="51" y="72"/>
                    <a:pt x="50" y="69"/>
                    <a:pt x="47" y="66"/>
                  </a:cubicBezTo>
                  <a:cubicBezTo>
                    <a:pt x="45" y="64"/>
                    <a:pt x="39" y="61"/>
                    <a:pt x="30" y="59"/>
                  </a:cubicBezTo>
                  <a:lnTo>
                    <a:pt x="25" y="58"/>
                  </a:lnTo>
                  <a:cubicBezTo>
                    <a:pt x="17" y="56"/>
                    <a:pt x="10" y="52"/>
                    <a:pt x="6" y="48"/>
                  </a:cubicBezTo>
                  <a:cubicBezTo>
                    <a:pt x="2" y="43"/>
                    <a:pt x="0" y="37"/>
                    <a:pt x="0" y="30"/>
                  </a:cubicBezTo>
                  <a:cubicBezTo>
                    <a:pt x="0" y="20"/>
                    <a:pt x="3" y="13"/>
                    <a:pt x="9" y="8"/>
                  </a:cubicBezTo>
                  <a:cubicBezTo>
                    <a:pt x="15" y="2"/>
                    <a:pt x="23" y="0"/>
                    <a:pt x="34" y="0"/>
                  </a:cubicBezTo>
                  <a:cubicBezTo>
                    <a:pt x="39" y="0"/>
                    <a:pt x="44" y="0"/>
                    <a:pt x="48" y="1"/>
                  </a:cubicBezTo>
                  <a:cubicBezTo>
                    <a:pt x="53" y="2"/>
                    <a:pt x="57" y="3"/>
                    <a:pt x="6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A1E04B8-8946-4F50-B852-DBF003F4E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1601"/>
              <a:ext cx="37" cy="69"/>
            </a:xfrm>
            <a:custGeom>
              <a:avLst/>
              <a:gdLst>
                <a:gd name="T0" fmla="*/ 62 w 77"/>
                <a:gd name="T1" fmla="*/ 90 h 143"/>
                <a:gd name="T2" fmla="*/ 56 w 77"/>
                <a:gd name="T3" fmla="*/ 61 h 143"/>
                <a:gd name="T4" fmla="*/ 38 w 77"/>
                <a:gd name="T5" fmla="*/ 51 h 143"/>
                <a:gd name="T6" fmla="*/ 21 w 77"/>
                <a:gd name="T7" fmla="*/ 61 h 143"/>
                <a:gd name="T8" fmla="*/ 14 w 77"/>
                <a:gd name="T9" fmla="*/ 90 h 143"/>
                <a:gd name="T10" fmla="*/ 21 w 77"/>
                <a:gd name="T11" fmla="*/ 118 h 143"/>
                <a:gd name="T12" fmla="*/ 38 w 77"/>
                <a:gd name="T13" fmla="*/ 129 h 143"/>
                <a:gd name="T14" fmla="*/ 56 w 77"/>
                <a:gd name="T15" fmla="*/ 118 h 143"/>
                <a:gd name="T16" fmla="*/ 62 w 77"/>
                <a:gd name="T17" fmla="*/ 90 h 143"/>
                <a:gd name="T18" fmla="*/ 14 w 77"/>
                <a:gd name="T19" fmla="*/ 55 h 143"/>
                <a:gd name="T20" fmla="*/ 25 w 77"/>
                <a:gd name="T21" fmla="*/ 41 h 143"/>
                <a:gd name="T22" fmla="*/ 42 w 77"/>
                <a:gd name="T23" fmla="*/ 37 h 143"/>
                <a:gd name="T24" fmla="*/ 67 w 77"/>
                <a:gd name="T25" fmla="*/ 51 h 143"/>
                <a:gd name="T26" fmla="*/ 77 w 77"/>
                <a:gd name="T27" fmla="*/ 90 h 143"/>
                <a:gd name="T28" fmla="*/ 67 w 77"/>
                <a:gd name="T29" fmla="*/ 128 h 143"/>
                <a:gd name="T30" fmla="*/ 42 w 77"/>
                <a:gd name="T31" fmla="*/ 143 h 143"/>
                <a:gd name="T32" fmla="*/ 25 w 77"/>
                <a:gd name="T33" fmla="*/ 138 h 143"/>
                <a:gd name="T34" fmla="*/ 14 w 77"/>
                <a:gd name="T35" fmla="*/ 125 h 143"/>
                <a:gd name="T36" fmla="*/ 14 w 77"/>
                <a:gd name="T37" fmla="*/ 140 h 143"/>
                <a:gd name="T38" fmla="*/ 0 w 77"/>
                <a:gd name="T39" fmla="*/ 140 h 143"/>
                <a:gd name="T40" fmla="*/ 0 w 77"/>
                <a:gd name="T41" fmla="*/ 0 h 143"/>
                <a:gd name="T42" fmla="*/ 14 w 77"/>
                <a:gd name="T43" fmla="*/ 0 h 143"/>
                <a:gd name="T44" fmla="*/ 14 w 77"/>
                <a:gd name="T45" fmla="*/ 5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43">
                  <a:moveTo>
                    <a:pt x="62" y="90"/>
                  </a:moveTo>
                  <a:cubicBezTo>
                    <a:pt x="62" y="78"/>
                    <a:pt x="60" y="68"/>
                    <a:pt x="56" y="61"/>
                  </a:cubicBezTo>
                  <a:cubicBezTo>
                    <a:pt x="52" y="54"/>
                    <a:pt x="46" y="51"/>
                    <a:pt x="38" y="51"/>
                  </a:cubicBezTo>
                  <a:cubicBezTo>
                    <a:pt x="31" y="51"/>
                    <a:pt x="25" y="54"/>
                    <a:pt x="21" y="61"/>
                  </a:cubicBezTo>
                  <a:cubicBezTo>
                    <a:pt x="16" y="68"/>
                    <a:pt x="14" y="78"/>
                    <a:pt x="14" y="90"/>
                  </a:cubicBezTo>
                  <a:cubicBezTo>
                    <a:pt x="14" y="102"/>
                    <a:pt x="16" y="111"/>
                    <a:pt x="21" y="118"/>
                  </a:cubicBezTo>
                  <a:cubicBezTo>
                    <a:pt x="25" y="125"/>
                    <a:pt x="31" y="129"/>
                    <a:pt x="38" y="129"/>
                  </a:cubicBezTo>
                  <a:cubicBezTo>
                    <a:pt x="46" y="129"/>
                    <a:pt x="52" y="125"/>
                    <a:pt x="56" y="118"/>
                  </a:cubicBezTo>
                  <a:cubicBezTo>
                    <a:pt x="60" y="111"/>
                    <a:pt x="62" y="102"/>
                    <a:pt x="62" y="90"/>
                  </a:cubicBezTo>
                  <a:close/>
                  <a:moveTo>
                    <a:pt x="14" y="55"/>
                  </a:moveTo>
                  <a:cubicBezTo>
                    <a:pt x="17" y="49"/>
                    <a:pt x="21" y="44"/>
                    <a:pt x="25" y="41"/>
                  </a:cubicBezTo>
                  <a:cubicBezTo>
                    <a:pt x="30" y="38"/>
                    <a:pt x="35" y="37"/>
                    <a:pt x="42" y="37"/>
                  </a:cubicBezTo>
                  <a:cubicBezTo>
                    <a:pt x="52" y="37"/>
                    <a:pt x="61" y="42"/>
                    <a:pt x="67" y="51"/>
                  </a:cubicBezTo>
                  <a:cubicBezTo>
                    <a:pt x="74" y="61"/>
                    <a:pt x="77" y="74"/>
                    <a:pt x="77" y="90"/>
                  </a:cubicBezTo>
                  <a:cubicBezTo>
                    <a:pt x="77" y="106"/>
                    <a:pt x="74" y="118"/>
                    <a:pt x="67" y="128"/>
                  </a:cubicBezTo>
                  <a:cubicBezTo>
                    <a:pt x="61" y="138"/>
                    <a:pt x="52" y="143"/>
                    <a:pt x="42" y="143"/>
                  </a:cubicBezTo>
                  <a:cubicBezTo>
                    <a:pt x="35" y="143"/>
                    <a:pt x="30" y="141"/>
                    <a:pt x="25" y="138"/>
                  </a:cubicBezTo>
                  <a:cubicBezTo>
                    <a:pt x="21" y="135"/>
                    <a:pt x="17" y="131"/>
                    <a:pt x="14" y="125"/>
                  </a:cubicBezTo>
                  <a:lnTo>
                    <a:pt x="14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5BC10F53-F72D-4090-A87F-B8F92A8A7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620"/>
              <a:ext cx="40" cy="67"/>
            </a:xfrm>
            <a:custGeom>
              <a:avLst/>
              <a:gdLst>
                <a:gd name="T0" fmla="*/ 47 w 84"/>
                <a:gd name="T1" fmla="*/ 110 h 139"/>
                <a:gd name="T2" fmla="*/ 35 w 84"/>
                <a:gd name="T3" fmla="*/ 134 h 139"/>
                <a:gd name="T4" fmla="*/ 20 w 84"/>
                <a:gd name="T5" fmla="*/ 139 h 139"/>
                <a:gd name="T6" fmla="*/ 8 w 84"/>
                <a:gd name="T7" fmla="*/ 139 h 139"/>
                <a:gd name="T8" fmla="*/ 8 w 84"/>
                <a:gd name="T9" fmla="*/ 125 h 139"/>
                <a:gd name="T10" fmla="*/ 17 w 84"/>
                <a:gd name="T11" fmla="*/ 125 h 139"/>
                <a:gd name="T12" fmla="*/ 26 w 84"/>
                <a:gd name="T13" fmla="*/ 122 h 139"/>
                <a:gd name="T14" fmla="*/ 33 w 84"/>
                <a:gd name="T15" fmla="*/ 107 h 139"/>
                <a:gd name="T16" fmla="*/ 35 w 84"/>
                <a:gd name="T17" fmla="*/ 99 h 139"/>
                <a:gd name="T18" fmla="*/ 0 w 84"/>
                <a:gd name="T19" fmla="*/ 0 h 139"/>
                <a:gd name="T20" fmla="*/ 15 w 84"/>
                <a:gd name="T21" fmla="*/ 0 h 139"/>
                <a:gd name="T22" fmla="*/ 42 w 84"/>
                <a:gd name="T23" fmla="*/ 79 h 139"/>
                <a:gd name="T24" fmla="*/ 69 w 84"/>
                <a:gd name="T25" fmla="*/ 0 h 139"/>
                <a:gd name="T26" fmla="*/ 84 w 84"/>
                <a:gd name="T27" fmla="*/ 0 h 139"/>
                <a:gd name="T28" fmla="*/ 47 w 84"/>
                <a:gd name="T29" fmla="*/ 11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139">
                  <a:moveTo>
                    <a:pt x="47" y="110"/>
                  </a:moveTo>
                  <a:cubicBezTo>
                    <a:pt x="43" y="122"/>
                    <a:pt x="39" y="130"/>
                    <a:pt x="35" y="134"/>
                  </a:cubicBezTo>
                  <a:cubicBezTo>
                    <a:pt x="31" y="138"/>
                    <a:pt x="26" y="139"/>
                    <a:pt x="20" y="139"/>
                  </a:cubicBezTo>
                  <a:lnTo>
                    <a:pt x="8" y="139"/>
                  </a:lnTo>
                  <a:lnTo>
                    <a:pt x="8" y="125"/>
                  </a:lnTo>
                  <a:lnTo>
                    <a:pt x="17" y="125"/>
                  </a:lnTo>
                  <a:cubicBezTo>
                    <a:pt x="20" y="125"/>
                    <a:pt x="23" y="124"/>
                    <a:pt x="26" y="122"/>
                  </a:cubicBezTo>
                  <a:cubicBezTo>
                    <a:pt x="28" y="120"/>
                    <a:pt x="30" y="115"/>
                    <a:pt x="33" y="107"/>
                  </a:cubicBezTo>
                  <a:lnTo>
                    <a:pt x="35" y="9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2" y="79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47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5BF541F3-C533-4742-8914-7B9482E5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1717"/>
              <a:ext cx="26" cy="62"/>
            </a:xfrm>
            <a:custGeom>
              <a:avLst/>
              <a:gdLst>
                <a:gd name="T0" fmla="*/ 25 w 54"/>
                <a:gd name="T1" fmla="*/ 0 h 129"/>
                <a:gd name="T2" fmla="*/ 25 w 54"/>
                <a:gd name="T3" fmla="*/ 29 h 129"/>
                <a:gd name="T4" fmla="*/ 54 w 54"/>
                <a:gd name="T5" fmla="*/ 29 h 129"/>
                <a:gd name="T6" fmla="*/ 54 w 54"/>
                <a:gd name="T7" fmla="*/ 41 h 129"/>
                <a:gd name="T8" fmla="*/ 25 w 54"/>
                <a:gd name="T9" fmla="*/ 41 h 129"/>
                <a:gd name="T10" fmla="*/ 25 w 54"/>
                <a:gd name="T11" fmla="*/ 96 h 129"/>
                <a:gd name="T12" fmla="*/ 28 w 54"/>
                <a:gd name="T13" fmla="*/ 112 h 129"/>
                <a:gd name="T14" fmla="*/ 39 w 54"/>
                <a:gd name="T15" fmla="*/ 115 h 129"/>
                <a:gd name="T16" fmla="*/ 54 w 54"/>
                <a:gd name="T17" fmla="*/ 115 h 129"/>
                <a:gd name="T18" fmla="*/ 54 w 54"/>
                <a:gd name="T19" fmla="*/ 129 h 129"/>
                <a:gd name="T20" fmla="*/ 39 w 54"/>
                <a:gd name="T21" fmla="*/ 129 h 129"/>
                <a:gd name="T22" fmla="*/ 17 w 54"/>
                <a:gd name="T23" fmla="*/ 122 h 129"/>
                <a:gd name="T24" fmla="*/ 11 w 54"/>
                <a:gd name="T25" fmla="*/ 96 h 129"/>
                <a:gd name="T26" fmla="*/ 11 w 54"/>
                <a:gd name="T27" fmla="*/ 41 h 129"/>
                <a:gd name="T28" fmla="*/ 0 w 54"/>
                <a:gd name="T29" fmla="*/ 41 h 129"/>
                <a:gd name="T30" fmla="*/ 0 w 54"/>
                <a:gd name="T31" fmla="*/ 29 h 129"/>
                <a:gd name="T32" fmla="*/ 11 w 54"/>
                <a:gd name="T33" fmla="*/ 29 h 129"/>
                <a:gd name="T34" fmla="*/ 11 w 54"/>
                <a:gd name="T35" fmla="*/ 0 h 129"/>
                <a:gd name="T36" fmla="*/ 25 w 54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29">
                  <a:moveTo>
                    <a:pt x="25" y="0"/>
                  </a:moveTo>
                  <a:lnTo>
                    <a:pt x="25" y="29"/>
                  </a:lnTo>
                  <a:lnTo>
                    <a:pt x="54" y="29"/>
                  </a:lnTo>
                  <a:lnTo>
                    <a:pt x="54" y="41"/>
                  </a:lnTo>
                  <a:lnTo>
                    <a:pt x="25" y="41"/>
                  </a:lnTo>
                  <a:lnTo>
                    <a:pt x="25" y="96"/>
                  </a:lnTo>
                  <a:cubicBezTo>
                    <a:pt x="25" y="104"/>
                    <a:pt x="26" y="110"/>
                    <a:pt x="28" y="112"/>
                  </a:cubicBezTo>
                  <a:cubicBezTo>
                    <a:pt x="30" y="114"/>
                    <a:pt x="34" y="115"/>
                    <a:pt x="39" y="115"/>
                  </a:cubicBezTo>
                  <a:lnTo>
                    <a:pt x="54" y="115"/>
                  </a:lnTo>
                  <a:lnTo>
                    <a:pt x="54" y="129"/>
                  </a:lnTo>
                  <a:lnTo>
                    <a:pt x="39" y="129"/>
                  </a:lnTo>
                  <a:cubicBezTo>
                    <a:pt x="28" y="129"/>
                    <a:pt x="21" y="127"/>
                    <a:pt x="17" y="122"/>
                  </a:cubicBezTo>
                  <a:cubicBezTo>
                    <a:pt x="13" y="117"/>
                    <a:pt x="11" y="109"/>
                    <a:pt x="11" y="96"/>
                  </a:cubicBezTo>
                  <a:lnTo>
                    <a:pt x="11" y="4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11" y="29"/>
                  </a:lnTo>
                  <a:lnTo>
                    <a:pt x="1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A3769C48-E713-42B0-8679-3954843D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1711"/>
              <a:ext cx="34" cy="68"/>
            </a:xfrm>
            <a:custGeom>
              <a:avLst/>
              <a:gdLst>
                <a:gd name="T0" fmla="*/ 72 w 72"/>
                <a:gd name="T1" fmla="*/ 79 h 140"/>
                <a:gd name="T2" fmla="*/ 72 w 72"/>
                <a:gd name="T3" fmla="*/ 140 h 140"/>
                <a:gd name="T4" fmla="*/ 58 w 72"/>
                <a:gd name="T5" fmla="*/ 140 h 140"/>
                <a:gd name="T6" fmla="*/ 58 w 72"/>
                <a:gd name="T7" fmla="*/ 80 h 140"/>
                <a:gd name="T8" fmla="*/ 53 w 72"/>
                <a:gd name="T9" fmla="*/ 59 h 140"/>
                <a:gd name="T10" fmla="*/ 39 w 72"/>
                <a:gd name="T11" fmla="*/ 52 h 140"/>
                <a:gd name="T12" fmla="*/ 21 w 72"/>
                <a:gd name="T13" fmla="*/ 60 h 140"/>
                <a:gd name="T14" fmla="*/ 14 w 72"/>
                <a:gd name="T15" fmla="*/ 83 h 140"/>
                <a:gd name="T16" fmla="*/ 14 w 72"/>
                <a:gd name="T17" fmla="*/ 140 h 140"/>
                <a:gd name="T18" fmla="*/ 0 w 72"/>
                <a:gd name="T19" fmla="*/ 140 h 140"/>
                <a:gd name="T20" fmla="*/ 0 w 72"/>
                <a:gd name="T21" fmla="*/ 0 h 140"/>
                <a:gd name="T22" fmla="*/ 14 w 72"/>
                <a:gd name="T23" fmla="*/ 0 h 140"/>
                <a:gd name="T24" fmla="*/ 14 w 72"/>
                <a:gd name="T25" fmla="*/ 55 h 140"/>
                <a:gd name="T26" fmla="*/ 26 w 72"/>
                <a:gd name="T27" fmla="*/ 42 h 140"/>
                <a:gd name="T28" fmla="*/ 42 w 72"/>
                <a:gd name="T29" fmla="*/ 37 h 140"/>
                <a:gd name="T30" fmla="*/ 65 w 72"/>
                <a:gd name="T31" fmla="*/ 48 h 140"/>
                <a:gd name="T32" fmla="*/ 72 w 72"/>
                <a:gd name="T33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40">
                  <a:moveTo>
                    <a:pt x="72" y="79"/>
                  </a:moveTo>
                  <a:lnTo>
                    <a:pt x="72" y="140"/>
                  </a:lnTo>
                  <a:lnTo>
                    <a:pt x="58" y="140"/>
                  </a:lnTo>
                  <a:lnTo>
                    <a:pt x="58" y="80"/>
                  </a:lnTo>
                  <a:cubicBezTo>
                    <a:pt x="58" y="70"/>
                    <a:pt x="57" y="63"/>
                    <a:pt x="53" y="59"/>
                  </a:cubicBezTo>
                  <a:cubicBezTo>
                    <a:pt x="50" y="54"/>
                    <a:pt x="45" y="52"/>
                    <a:pt x="39" y="52"/>
                  </a:cubicBezTo>
                  <a:cubicBezTo>
                    <a:pt x="31" y="52"/>
                    <a:pt x="25" y="54"/>
                    <a:pt x="21" y="60"/>
                  </a:cubicBezTo>
                  <a:cubicBezTo>
                    <a:pt x="17" y="66"/>
                    <a:pt x="14" y="74"/>
                    <a:pt x="14" y="83"/>
                  </a:cubicBezTo>
                  <a:lnTo>
                    <a:pt x="14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5"/>
                  </a:lnTo>
                  <a:cubicBezTo>
                    <a:pt x="18" y="49"/>
                    <a:pt x="22" y="45"/>
                    <a:pt x="26" y="42"/>
                  </a:cubicBezTo>
                  <a:cubicBezTo>
                    <a:pt x="31" y="39"/>
                    <a:pt x="36" y="37"/>
                    <a:pt x="42" y="37"/>
                  </a:cubicBezTo>
                  <a:cubicBezTo>
                    <a:pt x="52" y="37"/>
                    <a:pt x="60" y="41"/>
                    <a:pt x="65" y="48"/>
                  </a:cubicBezTo>
                  <a:cubicBezTo>
                    <a:pt x="70" y="55"/>
                    <a:pt x="72" y="66"/>
                    <a:pt x="72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D362C371-FE12-4DD6-8CFF-C40FC63A3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1729"/>
              <a:ext cx="38" cy="51"/>
            </a:xfrm>
            <a:custGeom>
              <a:avLst/>
              <a:gdLst>
                <a:gd name="T0" fmla="*/ 80 w 80"/>
                <a:gd name="T1" fmla="*/ 49 h 106"/>
                <a:gd name="T2" fmla="*/ 80 w 80"/>
                <a:gd name="T3" fmla="*/ 57 h 106"/>
                <a:gd name="T4" fmla="*/ 15 w 80"/>
                <a:gd name="T5" fmla="*/ 57 h 106"/>
                <a:gd name="T6" fmla="*/ 24 w 80"/>
                <a:gd name="T7" fmla="*/ 83 h 106"/>
                <a:gd name="T8" fmla="*/ 46 w 80"/>
                <a:gd name="T9" fmla="*/ 92 h 106"/>
                <a:gd name="T10" fmla="*/ 62 w 80"/>
                <a:gd name="T11" fmla="*/ 90 h 106"/>
                <a:gd name="T12" fmla="*/ 77 w 80"/>
                <a:gd name="T13" fmla="*/ 83 h 106"/>
                <a:gd name="T14" fmla="*/ 77 w 80"/>
                <a:gd name="T15" fmla="*/ 98 h 106"/>
                <a:gd name="T16" fmla="*/ 61 w 80"/>
                <a:gd name="T17" fmla="*/ 104 h 106"/>
                <a:gd name="T18" fmla="*/ 45 w 80"/>
                <a:gd name="T19" fmla="*/ 106 h 106"/>
                <a:gd name="T20" fmla="*/ 12 w 80"/>
                <a:gd name="T21" fmla="*/ 92 h 106"/>
                <a:gd name="T22" fmla="*/ 0 w 80"/>
                <a:gd name="T23" fmla="*/ 54 h 106"/>
                <a:gd name="T24" fmla="*/ 12 w 80"/>
                <a:gd name="T25" fmla="*/ 15 h 106"/>
                <a:gd name="T26" fmla="*/ 43 w 80"/>
                <a:gd name="T27" fmla="*/ 0 h 106"/>
                <a:gd name="T28" fmla="*/ 70 w 80"/>
                <a:gd name="T29" fmla="*/ 13 h 106"/>
                <a:gd name="T30" fmla="*/ 80 w 80"/>
                <a:gd name="T31" fmla="*/ 49 h 106"/>
                <a:gd name="T32" fmla="*/ 66 w 80"/>
                <a:gd name="T33" fmla="*/ 44 h 106"/>
                <a:gd name="T34" fmla="*/ 60 w 80"/>
                <a:gd name="T35" fmla="*/ 22 h 106"/>
                <a:gd name="T36" fmla="*/ 43 w 80"/>
                <a:gd name="T37" fmla="*/ 14 h 106"/>
                <a:gd name="T38" fmla="*/ 24 w 80"/>
                <a:gd name="T39" fmla="*/ 22 h 106"/>
                <a:gd name="T40" fmla="*/ 16 w 80"/>
                <a:gd name="T41" fmla="*/ 44 h 106"/>
                <a:gd name="T42" fmla="*/ 66 w 80"/>
                <a:gd name="T43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06">
                  <a:moveTo>
                    <a:pt x="80" y="49"/>
                  </a:moveTo>
                  <a:lnTo>
                    <a:pt x="80" y="57"/>
                  </a:lnTo>
                  <a:lnTo>
                    <a:pt x="15" y="57"/>
                  </a:lnTo>
                  <a:cubicBezTo>
                    <a:pt x="16" y="68"/>
                    <a:pt x="19" y="77"/>
                    <a:pt x="24" y="83"/>
                  </a:cubicBezTo>
                  <a:cubicBezTo>
                    <a:pt x="29" y="89"/>
                    <a:pt x="37" y="92"/>
                    <a:pt x="46" y="92"/>
                  </a:cubicBezTo>
                  <a:cubicBezTo>
                    <a:pt x="51" y="92"/>
                    <a:pt x="57" y="91"/>
                    <a:pt x="62" y="90"/>
                  </a:cubicBezTo>
                  <a:cubicBezTo>
                    <a:pt x="67" y="88"/>
                    <a:pt x="72" y="86"/>
                    <a:pt x="77" y="83"/>
                  </a:cubicBezTo>
                  <a:lnTo>
                    <a:pt x="77" y="98"/>
                  </a:lnTo>
                  <a:cubicBezTo>
                    <a:pt x="72" y="101"/>
                    <a:pt x="67" y="103"/>
                    <a:pt x="61" y="104"/>
                  </a:cubicBezTo>
                  <a:cubicBezTo>
                    <a:pt x="56" y="105"/>
                    <a:pt x="51" y="106"/>
                    <a:pt x="45" y="106"/>
                  </a:cubicBezTo>
                  <a:cubicBezTo>
                    <a:pt x="31" y="106"/>
                    <a:pt x="21" y="101"/>
                    <a:pt x="12" y="92"/>
                  </a:cubicBezTo>
                  <a:cubicBezTo>
                    <a:pt x="4" y="83"/>
                    <a:pt x="0" y="70"/>
                    <a:pt x="0" y="54"/>
                  </a:cubicBezTo>
                  <a:cubicBezTo>
                    <a:pt x="0" y="37"/>
                    <a:pt x="4" y="24"/>
                    <a:pt x="12" y="15"/>
                  </a:cubicBezTo>
                  <a:cubicBezTo>
                    <a:pt x="19" y="5"/>
                    <a:pt x="30" y="0"/>
                    <a:pt x="43" y="0"/>
                  </a:cubicBezTo>
                  <a:cubicBezTo>
                    <a:pt x="54" y="0"/>
                    <a:pt x="63" y="4"/>
                    <a:pt x="70" y="13"/>
                  </a:cubicBezTo>
                  <a:cubicBezTo>
                    <a:pt x="77" y="22"/>
                    <a:pt x="80" y="34"/>
                    <a:pt x="80" y="49"/>
                  </a:cubicBezTo>
                  <a:close/>
                  <a:moveTo>
                    <a:pt x="66" y="44"/>
                  </a:moveTo>
                  <a:cubicBezTo>
                    <a:pt x="66" y="35"/>
                    <a:pt x="64" y="28"/>
                    <a:pt x="60" y="22"/>
                  </a:cubicBezTo>
                  <a:cubicBezTo>
                    <a:pt x="55" y="17"/>
                    <a:pt x="50" y="14"/>
                    <a:pt x="43" y="14"/>
                  </a:cubicBezTo>
                  <a:cubicBezTo>
                    <a:pt x="35" y="14"/>
                    <a:pt x="29" y="17"/>
                    <a:pt x="24" y="22"/>
                  </a:cubicBezTo>
                  <a:cubicBezTo>
                    <a:pt x="19" y="27"/>
                    <a:pt x="16" y="35"/>
                    <a:pt x="16" y="44"/>
                  </a:cubicBez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D105C631-A2E6-4DC9-A3CA-9C8E5AA66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1729"/>
              <a:ext cx="32" cy="51"/>
            </a:xfrm>
            <a:custGeom>
              <a:avLst/>
              <a:gdLst>
                <a:gd name="T0" fmla="*/ 62 w 66"/>
                <a:gd name="T1" fmla="*/ 6 h 106"/>
                <a:gd name="T2" fmla="*/ 62 w 66"/>
                <a:gd name="T3" fmla="*/ 21 h 106"/>
                <a:gd name="T4" fmla="*/ 49 w 66"/>
                <a:gd name="T5" fmla="*/ 16 h 106"/>
                <a:gd name="T6" fmla="*/ 36 w 66"/>
                <a:gd name="T7" fmla="*/ 14 h 106"/>
                <a:gd name="T8" fmla="*/ 20 w 66"/>
                <a:gd name="T9" fmla="*/ 18 h 106"/>
                <a:gd name="T10" fmla="*/ 15 w 66"/>
                <a:gd name="T11" fmla="*/ 29 h 106"/>
                <a:gd name="T12" fmla="*/ 19 w 66"/>
                <a:gd name="T13" fmla="*/ 38 h 106"/>
                <a:gd name="T14" fmla="*/ 34 w 66"/>
                <a:gd name="T15" fmla="*/ 44 h 106"/>
                <a:gd name="T16" fmla="*/ 39 w 66"/>
                <a:gd name="T17" fmla="*/ 46 h 106"/>
                <a:gd name="T18" fmla="*/ 60 w 66"/>
                <a:gd name="T19" fmla="*/ 56 h 106"/>
                <a:gd name="T20" fmla="*/ 66 w 66"/>
                <a:gd name="T21" fmla="*/ 75 h 106"/>
                <a:gd name="T22" fmla="*/ 57 w 66"/>
                <a:gd name="T23" fmla="*/ 98 h 106"/>
                <a:gd name="T24" fmla="*/ 31 w 66"/>
                <a:gd name="T25" fmla="*/ 106 h 106"/>
                <a:gd name="T26" fmla="*/ 16 w 66"/>
                <a:gd name="T27" fmla="*/ 104 h 106"/>
                <a:gd name="T28" fmla="*/ 0 w 66"/>
                <a:gd name="T29" fmla="*/ 100 h 106"/>
                <a:gd name="T30" fmla="*/ 0 w 66"/>
                <a:gd name="T31" fmla="*/ 83 h 106"/>
                <a:gd name="T32" fmla="*/ 16 w 66"/>
                <a:gd name="T33" fmla="*/ 90 h 106"/>
                <a:gd name="T34" fmla="*/ 31 w 66"/>
                <a:gd name="T35" fmla="*/ 92 h 106"/>
                <a:gd name="T36" fmla="*/ 46 w 66"/>
                <a:gd name="T37" fmla="*/ 88 h 106"/>
                <a:gd name="T38" fmla="*/ 52 w 66"/>
                <a:gd name="T39" fmla="*/ 77 h 106"/>
                <a:gd name="T40" fmla="*/ 48 w 66"/>
                <a:gd name="T41" fmla="*/ 66 h 106"/>
                <a:gd name="T42" fmla="*/ 31 w 66"/>
                <a:gd name="T43" fmla="*/ 59 h 106"/>
                <a:gd name="T44" fmla="*/ 26 w 66"/>
                <a:gd name="T45" fmla="*/ 58 h 106"/>
                <a:gd name="T46" fmla="*/ 7 w 66"/>
                <a:gd name="T47" fmla="*/ 48 h 106"/>
                <a:gd name="T48" fmla="*/ 1 w 66"/>
                <a:gd name="T49" fmla="*/ 30 h 106"/>
                <a:gd name="T50" fmla="*/ 10 w 66"/>
                <a:gd name="T51" fmla="*/ 8 h 106"/>
                <a:gd name="T52" fmla="*/ 34 w 66"/>
                <a:gd name="T53" fmla="*/ 0 h 106"/>
                <a:gd name="T54" fmla="*/ 49 w 66"/>
                <a:gd name="T55" fmla="*/ 1 h 106"/>
                <a:gd name="T56" fmla="*/ 62 w 66"/>
                <a:gd name="T57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06">
                  <a:moveTo>
                    <a:pt x="62" y="6"/>
                  </a:moveTo>
                  <a:lnTo>
                    <a:pt x="62" y="21"/>
                  </a:lnTo>
                  <a:cubicBezTo>
                    <a:pt x="58" y="19"/>
                    <a:pt x="54" y="17"/>
                    <a:pt x="49" y="16"/>
                  </a:cubicBezTo>
                  <a:cubicBezTo>
                    <a:pt x="45" y="15"/>
                    <a:pt x="41" y="14"/>
                    <a:pt x="36" y="14"/>
                  </a:cubicBezTo>
                  <a:cubicBezTo>
                    <a:pt x="29" y="14"/>
                    <a:pt x="24" y="15"/>
                    <a:pt x="20" y="18"/>
                  </a:cubicBezTo>
                  <a:cubicBezTo>
                    <a:pt x="17" y="20"/>
                    <a:pt x="15" y="24"/>
                    <a:pt x="15" y="29"/>
                  </a:cubicBezTo>
                  <a:cubicBezTo>
                    <a:pt x="15" y="33"/>
                    <a:pt x="16" y="36"/>
                    <a:pt x="19" y="38"/>
                  </a:cubicBezTo>
                  <a:cubicBezTo>
                    <a:pt x="21" y="40"/>
                    <a:pt x="26" y="42"/>
                    <a:pt x="34" y="44"/>
                  </a:cubicBezTo>
                  <a:lnTo>
                    <a:pt x="39" y="46"/>
                  </a:lnTo>
                  <a:cubicBezTo>
                    <a:pt x="49" y="48"/>
                    <a:pt x="56" y="52"/>
                    <a:pt x="60" y="56"/>
                  </a:cubicBezTo>
                  <a:cubicBezTo>
                    <a:pt x="64" y="61"/>
                    <a:pt x="66" y="67"/>
                    <a:pt x="66" y="75"/>
                  </a:cubicBezTo>
                  <a:cubicBezTo>
                    <a:pt x="66" y="85"/>
                    <a:pt x="63" y="92"/>
                    <a:pt x="57" y="98"/>
                  </a:cubicBezTo>
                  <a:cubicBezTo>
                    <a:pt x="51" y="103"/>
                    <a:pt x="42" y="106"/>
                    <a:pt x="31" y="106"/>
                  </a:cubicBezTo>
                  <a:cubicBezTo>
                    <a:pt x="26" y="106"/>
                    <a:pt x="21" y="105"/>
                    <a:pt x="16" y="104"/>
                  </a:cubicBezTo>
                  <a:cubicBezTo>
                    <a:pt x="11" y="103"/>
                    <a:pt x="6" y="102"/>
                    <a:pt x="0" y="100"/>
                  </a:cubicBezTo>
                  <a:lnTo>
                    <a:pt x="0" y="83"/>
                  </a:lnTo>
                  <a:cubicBezTo>
                    <a:pt x="6" y="86"/>
                    <a:pt x="11" y="88"/>
                    <a:pt x="16" y="90"/>
                  </a:cubicBezTo>
                  <a:cubicBezTo>
                    <a:pt x="21" y="91"/>
                    <a:pt x="26" y="92"/>
                    <a:pt x="31" y="92"/>
                  </a:cubicBezTo>
                  <a:cubicBezTo>
                    <a:pt x="38" y="92"/>
                    <a:pt x="43" y="91"/>
                    <a:pt x="46" y="88"/>
                  </a:cubicBezTo>
                  <a:cubicBezTo>
                    <a:pt x="50" y="85"/>
                    <a:pt x="52" y="82"/>
                    <a:pt x="52" y="77"/>
                  </a:cubicBezTo>
                  <a:cubicBezTo>
                    <a:pt x="52" y="72"/>
                    <a:pt x="51" y="69"/>
                    <a:pt x="48" y="66"/>
                  </a:cubicBezTo>
                  <a:cubicBezTo>
                    <a:pt x="45" y="64"/>
                    <a:pt x="40" y="62"/>
                    <a:pt x="31" y="59"/>
                  </a:cubicBezTo>
                  <a:lnTo>
                    <a:pt x="26" y="58"/>
                  </a:lnTo>
                  <a:cubicBezTo>
                    <a:pt x="17" y="56"/>
                    <a:pt x="11" y="53"/>
                    <a:pt x="7" y="48"/>
                  </a:cubicBezTo>
                  <a:cubicBezTo>
                    <a:pt x="3" y="44"/>
                    <a:pt x="1" y="38"/>
                    <a:pt x="1" y="30"/>
                  </a:cubicBezTo>
                  <a:cubicBezTo>
                    <a:pt x="1" y="20"/>
                    <a:pt x="4" y="13"/>
                    <a:pt x="10" y="8"/>
                  </a:cubicBezTo>
                  <a:cubicBezTo>
                    <a:pt x="15" y="3"/>
                    <a:pt x="24" y="0"/>
                    <a:pt x="34" y="0"/>
                  </a:cubicBezTo>
                  <a:cubicBezTo>
                    <a:pt x="39" y="0"/>
                    <a:pt x="44" y="1"/>
                    <a:pt x="49" y="1"/>
                  </a:cubicBezTo>
                  <a:cubicBezTo>
                    <a:pt x="54" y="2"/>
                    <a:pt x="58" y="4"/>
                    <a:pt x="6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FE69C639-E1D7-4DC0-AAD2-659487D02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729"/>
              <a:ext cx="34" cy="51"/>
            </a:xfrm>
            <a:custGeom>
              <a:avLst/>
              <a:gdLst>
                <a:gd name="T0" fmla="*/ 44 w 72"/>
                <a:gd name="T1" fmla="*/ 53 h 106"/>
                <a:gd name="T2" fmla="*/ 20 w 72"/>
                <a:gd name="T3" fmla="*/ 57 h 106"/>
                <a:gd name="T4" fmla="*/ 14 w 72"/>
                <a:gd name="T5" fmla="*/ 73 h 106"/>
                <a:gd name="T6" fmla="*/ 19 w 72"/>
                <a:gd name="T7" fmla="*/ 87 h 106"/>
                <a:gd name="T8" fmla="*/ 32 w 72"/>
                <a:gd name="T9" fmla="*/ 92 h 106"/>
                <a:gd name="T10" fmla="*/ 51 w 72"/>
                <a:gd name="T11" fmla="*/ 82 h 106"/>
                <a:gd name="T12" fmla="*/ 58 w 72"/>
                <a:gd name="T13" fmla="*/ 56 h 106"/>
                <a:gd name="T14" fmla="*/ 58 w 72"/>
                <a:gd name="T15" fmla="*/ 53 h 106"/>
                <a:gd name="T16" fmla="*/ 44 w 72"/>
                <a:gd name="T17" fmla="*/ 53 h 106"/>
                <a:gd name="T18" fmla="*/ 72 w 72"/>
                <a:gd name="T19" fmla="*/ 46 h 106"/>
                <a:gd name="T20" fmla="*/ 72 w 72"/>
                <a:gd name="T21" fmla="*/ 103 h 106"/>
                <a:gd name="T22" fmla="*/ 58 w 72"/>
                <a:gd name="T23" fmla="*/ 103 h 106"/>
                <a:gd name="T24" fmla="*/ 58 w 72"/>
                <a:gd name="T25" fmla="*/ 88 h 106"/>
                <a:gd name="T26" fmla="*/ 46 w 72"/>
                <a:gd name="T27" fmla="*/ 102 h 106"/>
                <a:gd name="T28" fmla="*/ 28 w 72"/>
                <a:gd name="T29" fmla="*/ 106 h 106"/>
                <a:gd name="T30" fmla="*/ 7 w 72"/>
                <a:gd name="T31" fmla="*/ 97 h 106"/>
                <a:gd name="T32" fmla="*/ 0 w 72"/>
                <a:gd name="T33" fmla="*/ 74 h 106"/>
                <a:gd name="T34" fmla="*/ 9 w 72"/>
                <a:gd name="T35" fmla="*/ 48 h 106"/>
                <a:gd name="T36" fmla="*/ 38 w 72"/>
                <a:gd name="T37" fmla="*/ 40 h 106"/>
                <a:gd name="T38" fmla="*/ 58 w 72"/>
                <a:gd name="T39" fmla="*/ 40 h 106"/>
                <a:gd name="T40" fmla="*/ 58 w 72"/>
                <a:gd name="T41" fmla="*/ 38 h 106"/>
                <a:gd name="T42" fmla="*/ 52 w 72"/>
                <a:gd name="T43" fmla="*/ 20 h 106"/>
                <a:gd name="T44" fmla="*/ 34 w 72"/>
                <a:gd name="T45" fmla="*/ 14 h 106"/>
                <a:gd name="T46" fmla="*/ 19 w 72"/>
                <a:gd name="T47" fmla="*/ 16 h 106"/>
                <a:gd name="T48" fmla="*/ 6 w 72"/>
                <a:gd name="T49" fmla="*/ 22 h 106"/>
                <a:gd name="T50" fmla="*/ 6 w 72"/>
                <a:gd name="T51" fmla="*/ 7 h 106"/>
                <a:gd name="T52" fmla="*/ 21 w 72"/>
                <a:gd name="T53" fmla="*/ 2 h 106"/>
                <a:gd name="T54" fmla="*/ 35 w 72"/>
                <a:gd name="T55" fmla="*/ 0 h 106"/>
                <a:gd name="T56" fmla="*/ 63 w 72"/>
                <a:gd name="T57" fmla="*/ 11 h 106"/>
                <a:gd name="T58" fmla="*/ 72 w 72"/>
                <a:gd name="T59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106">
                  <a:moveTo>
                    <a:pt x="44" y="53"/>
                  </a:moveTo>
                  <a:cubicBezTo>
                    <a:pt x="33" y="53"/>
                    <a:pt x="25" y="54"/>
                    <a:pt x="20" y="57"/>
                  </a:cubicBezTo>
                  <a:cubicBezTo>
                    <a:pt x="16" y="60"/>
                    <a:pt x="14" y="66"/>
                    <a:pt x="14" y="73"/>
                  </a:cubicBezTo>
                  <a:cubicBezTo>
                    <a:pt x="14" y="79"/>
                    <a:pt x="15" y="83"/>
                    <a:pt x="19" y="87"/>
                  </a:cubicBezTo>
                  <a:cubicBezTo>
                    <a:pt x="22" y="90"/>
                    <a:pt x="27" y="92"/>
                    <a:pt x="32" y="92"/>
                  </a:cubicBezTo>
                  <a:cubicBezTo>
                    <a:pt x="40" y="92"/>
                    <a:pt x="46" y="89"/>
                    <a:pt x="51" y="82"/>
                  </a:cubicBezTo>
                  <a:cubicBezTo>
                    <a:pt x="56" y="76"/>
                    <a:pt x="58" y="67"/>
                    <a:pt x="58" y="56"/>
                  </a:cubicBezTo>
                  <a:lnTo>
                    <a:pt x="58" y="53"/>
                  </a:lnTo>
                  <a:lnTo>
                    <a:pt x="44" y="53"/>
                  </a:lnTo>
                  <a:close/>
                  <a:moveTo>
                    <a:pt x="72" y="46"/>
                  </a:moveTo>
                  <a:lnTo>
                    <a:pt x="72" y="103"/>
                  </a:lnTo>
                  <a:lnTo>
                    <a:pt x="58" y="103"/>
                  </a:lnTo>
                  <a:lnTo>
                    <a:pt x="58" y="88"/>
                  </a:lnTo>
                  <a:cubicBezTo>
                    <a:pt x="55" y="94"/>
                    <a:pt x="51" y="99"/>
                    <a:pt x="46" y="102"/>
                  </a:cubicBezTo>
                  <a:cubicBezTo>
                    <a:pt x="41" y="104"/>
                    <a:pt x="35" y="106"/>
                    <a:pt x="28" y="106"/>
                  </a:cubicBezTo>
                  <a:cubicBezTo>
                    <a:pt x="20" y="106"/>
                    <a:pt x="13" y="103"/>
                    <a:pt x="7" y="97"/>
                  </a:cubicBezTo>
                  <a:cubicBezTo>
                    <a:pt x="2" y="91"/>
                    <a:pt x="0" y="84"/>
                    <a:pt x="0" y="74"/>
                  </a:cubicBezTo>
                  <a:cubicBezTo>
                    <a:pt x="0" y="63"/>
                    <a:pt x="3" y="54"/>
                    <a:pt x="9" y="48"/>
                  </a:cubicBezTo>
                  <a:cubicBezTo>
                    <a:pt x="16" y="43"/>
                    <a:pt x="26" y="40"/>
                    <a:pt x="38" y="40"/>
                  </a:cubicBezTo>
                  <a:lnTo>
                    <a:pt x="58" y="40"/>
                  </a:lnTo>
                  <a:lnTo>
                    <a:pt x="58" y="38"/>
                  </a:lnTo>
                  <a:cubicBezTo>
                    <a:pt x="58" y="30"/>
                    <a:pt x="56" y="25"/>
                    <a:pt x="52" y="20"/>
                  </a:cubicBezTo>
                  <a:cubicBezTo>
                    <a:pt x="48" y="16"/>
                    <a:pt x="42" y="14"/>
                    <a:pt x="34" y="14"/>
                  </a:cubicBezTo>
                  <a:cubicBezTo>
                    <a:pt x="29" y="14"/>
                    <a:pt x="24" y="15"/>
                    <a:pt x="19" y="16"/>
                  </a:cubicBezTo>
                  <a:cubicBezTo>
                    <a:pt x="15" y="18"/>
                    <a:pt x="10" y="20"/>
                    <a:pt x="6" y="22"/>
                  </a:cubicBezTo>
                  <a:lnTo>
                    <a:pt x="6" y="7"/>
                  </a:lnTo>
                  <a:cubicBezTo>
                    <a:pt x="11" y="5"/>
                    <a:pt x="16" y="3"/>
                    <a:pt x="21" y="2"/>
                  </a:cubicBezTo>
                  <a:cubicBezTo>
                    <a:pt x="26" y="1"/>
                    <a:pt x="31" y="0"/>
                    <a:pt x="35" y="0"/>
                  </a:cubicBezTo>
                  <a:cubicBezTo>
                    <a:pt x="48" y="0"/>
                    <a:pt x="57" y="4"/>
                    <a:pt x="63" y="11"/>
                  </a:cubicBezTo>
                  <a:cubicBezTo>
                    <a:pt x="69" y="19"/>
                    <a:pt x="72" y="30"/>
                    <a:pt x="72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12C8B82-BCEC-4099-A0FA-79EE56676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1729"/>
              <a:ext cx="61" cy="50"/>
            </a:xfrm>
            <a:custGeom>
              <a:avLst/>
              <a:gdLst>
                <a:gd name="T0" fmla="*/ 68 w 126"/>
                <a:gd name="T1" fmla="*/ 22 h 103"/>
                <a:gd name="T2" fmla="*/ 81 w 126"/>
                <a:gd name="T3" fmla="*/ 5 h 103"/>
                <a:gd name="T4" fmla="*/ 98 w 126"/>
                <a:gd name="T5" fmla="*/ 0 h 103"/>
                <a:gd name="T6" fmla="*/ 119 w 126"/>
                <a:gd name="T7" fmla="*/ 11 h 103"/>
                <a:gd name="T8" fmla="*/ 126 w 126"/>
                <a:gd name="T9" fmla="*/ 42 h 103"/>
                <a:gd name="T10" fmla="*/ 126 w 126"/>
                <a:gd name="T11" fmla="*/ 103 h 103"/>
                <a:gd name="T12" fmla="*/ 112 w 126"/>
                <a:gd name="T13" fmla="*/ 103 h 103"/>
                <a:gd name="T14" fmla="*/ 112 w 126"/>
                <a:gd name="T15" fmla="*/ 43 h 103"/>
                <a:gd name="T16" fmla="*/ 107 w 126"/>
                <a:gd name="T17" fmla="*/ 22 h 103"/>
                <a:gd name="T18" fmla="*/ 94 w 126"/>
                <a:gd name="T19" fmla="*/ 15 h 103"/>
                <a:gd name="T20" fmla="*/ 77 w 126"/>
                <a:gd name="T21" fmla="*/ 23 h 103"/>
                <a:gd name="T22" fmla="*/ 70 w 126"/>
                <a:gd name="T23" fmla="*/ 46 h 103"/>
                <a:gd name="T24" fmla="*/ 70 w 126"/>
                <a:gd name="T25" fmla="*/ 103 h 103"/>
                <a:gd name="T26" fmla="*/ 56 w 126"/>
                <a:gd name="T27" fmla="*/ 103 h 103"/>
                <a:gd name="T28" fmla="*/ 56 w 126"/>
                <a:gd name="T29" fmla="*/ 43 h 103"/>
                <a:gd name="T30" fmla="*/ 52 w 126"/>
                <a:gd name="T31" fmla="*/ 22 h 103"/>
                <a:gd name="T32" fmla="*/ 38 w 126"/>
                <a:gd name="T33" fmla="*/ 15 h 103"/>
                <a:gd name="T34" fmla="*/ 21 w 126"/>
                <a:gd name="T35" fmla="*/ 23 h 103"/>
                <a:gd name="T36" fmla="*/ 14 w 126"/>
                <a:gd name="T37" fmla="*/ 46 h 103"/>
                <a:gd name="T38" fmla="*/ 14 w 126"/>
                <a:gd name="T39" fmla="*/ 103 h 103"/>
                <a:gd name="T40" fmla="*/ 0 w 126"/>
                <a:gd name="T41" fmla="*/ 103 h 103"/>
                <a:gd name="T42" fmla="*/ 0 w 126"/>
                <a:gd name="T43" fmla="*/ 3 h 103"/>
                <a:gd name="T44" fmla="*/ 14 w 126"/>
                <a:gd name="T45" fmla="*/ 3 h 103"/>
                <a:gd name="T46" fmla="*/ 14 w 126"/>
                <a:gd name="T47" fmla="*/ 18 h 103"/>
                <a:gd name="T48" fmla="*/ 26 w 126"/>
                <a:gd name="T49" fmla="*/ 5 h 103"/>
                <a:gd name="T50" fmla="*/ 42 w 126"/>
                <a:gd name="T51" fmla="*/ 0 h 103"/>
                <a:gd name="T52" fmla="*/ 58 w 126"/>
                <a:gd name="T53" fmla="*/ 6 h 103"/>
                <a:gd name="T54" fmla="*/ 68 w 126"/>
                <a:gd name="T55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03">
                  <a:moveTo>
                    <a:pt x="68" y="22"/>
                  </a:moveTo>
                  <a:cubicBezTo>
                    <a:pt x="71" y="14"/>
                    <a:pt x="76" y="9"/>
                    <a:pt x="81" y="5"/>
                  </a:cubicBezTo>
                  <a:cubicBezTo>
                    <a:pt x="85" y="2"/>
                    <a:pt x="91" y="0"/>
                    <a:pt x="98" y="0"/>
                  </a:cubicBezTo>
                  <a:cubicBezTo>
                    <a:pt x="107" y="0"/>
                    <a:pt x="114" y="4"/>
                    <a:pt x="119" y="11"/>
                  </a:cubicBezTo>
                  <a:cubicBezTo>
                    <a:pt x="124" y="18"/>
                    <a:pt x="126" y="29"/>
                    <a:pt x="126" y="42"/>
                  </a:cubicBezTo>
                  <a:lnTo>
                    <a:pt x="126" y="103"/>
                  </a:lnTo>
                  <a:lnTo>
                    <a:pt x="112" y="103"/>
                  </a:lnTo>
                  <a:lnTo>
                    <a:pt x="112" y="43"/>
                  </a:lnTo>
                  <a:cubicBezTo>
                    <a:pt x="112" y="33"/>
                    <a:pt x="110" y="26"/>
                    <a:pt x="107" y="22"/>
                  </a:cubicBezTo>
                  <a:cubicBezTo>
                    <a:pt x="105" y="17"/>
                    <a:pt x="100" y="15"/>
                    <a:pt x="94" y="15"/>
                  </a:cubicBezTo>
                  <a:cubicBezTo>
                    <a:pt x="87" y="15"/>
                    <a:pt x="81" y="17"/>
                    <a:pt x="77" y="23"/>
                  </a:cubicBezTo>
                  <a:cubicBezTo>
                    <a:pt x="72" y="29"/>
                    <a:pt x="70" y="37"/>
                    <a:pt x="70" y="46"/>
                  </a:cubicBezTo>
                  <a:lnTo>
                    <a:pt x="70" y="103"/>
                  </a:lnTo>
                  <a:lnTo>
                    <a:pt x="56" y="103"/>
                  </a:lnTo>
                  <a:lnTo>
                    <a:pt x="56" y="43"/>
                  </a:lnTo>
                  <a:cubicBezTo>
                    <a:pt x="56" y="33"/>
                    <a:pt x="55" y="26"/>
                    <a:pt x="52" y="22"/>
                  </a:cubicBezTo>
                  <a:cubicBezTo>
                    <a:pt x="49" y="17"/>
                    <a:pt x="44" y="15"/>
                    <a:pt x="38" y="15"/>
                  </a:cubicBezTo>
                  <a:cubicBezTo>
                    <a:pt x="31" y="15"/>
                    <a:pt x="25" y="17"/>
                    <a:pt x="21" y="23"/>
                  </a:cubicBezTo>
                  <a:cubicBezTo>
                    <a:pt x="17" y="29"/>
                    <a:pt x="14" y="37"/>
                    <a:pt x="14" y="46"/>
                  </a:cubicBezTo>
                  <a:lnTo>
                    <a:pt x="14" y="103"/>
                  </a:lnTo>
                  <a:lnTo>
                    <a:pt x="0" y="103"/>
                  </a:lnTo>
                  <a:lnTo>
                    <a:pt x="0" y="3"/>
                  </a:lnTo>
                  <a:lnTo>
                    <a:pt x="14" y="3"/>
                  </a:lnTo>
                  <a:lnTo>
                    <a:pt x="14" y="18"/>
                  </a:lnTo>
                  <a:cubicBezTo>
                    <a:pt x="18" y="12"/>
                    <a:pt x="21" y="7"/>
                    <a:pt x="26" y="5"/>
                  </a:cubicBezTo>
                  <a:cubicBezTo>
                    <a:pt x="31" y="2"/>
                    <a:pt x="36" y="0"/>
                    <a:pt x="42" y="0"/>
                  </a:cubicBezTo>
                  <a:cubicBezTo>
                    <a:pt x="48" y="0"/>
                    <a:pt x="54" y="2"/>
                    <a:pt x="58" y="6"/>
                  </a:cubicBezTo>
                  <a:cubicBezTo>
                    <a:pt x="62" y="9"/>
                    <a:pt x="66" y="15"/>
                    <a:pt x="68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C1B9F15-4C9A-41B4-86EE-37023B31C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" y="1729"/>
              <a:ext cx="39" cy="51"/>
            </a:xfrm>
            <a:custGeom>
              <a:avLst/>
              <a:gdLst>
                <a:gd name="T0" fmla="*/ 80 w 80"/>
                <a:gd name="T1" fmla="*/ 49 h 106"/>
                <a:gd name="T2" fmla="*/ 80 w 80"/>
                <a:gd name="T3" fmla="*/ 57 h 106"/>
                <a:gd name="T4" fmla="*/ 15 w 80"/>
                <a:gd name="T5" fmla="*/ 57 h 106"/>
                <a:gd name="T6" fmla="*/ 24 w 80"/>
                <a:gd name="T7" fmla="*/ 83 h 106"/>
                <a:gd name="T8" fmla="*/ 46 w 80"/>
                <a:gd name="T9" fmla="*/ 92 h 106"/>
                <a:gd name="T10" fmla="*/ 62 w 80"/>
                <a:gd name="T11" fmla="*/ 90 h 106"/>
                <a:gd name="T12" fmla="*/ 77 w 80"/>
                <a:gd name="T13" fmla="*/ 83 h 106"/>
                <a:gd name="T14" fmla="*/ 77 w 80"/>
                <a:gd name="T15" fmla="*/ 98 h 106"/>
                <a:gd name="T16" fmla="*/ 61 w 80"/>
                <a:gd name="T17" fmla="*/ 104 h 106"/>
                <a:gd name="T18" fmla="*/ 45 w 80"/>
                <a:gd name="T19" fmla="*/ 106 h 106"/>
                <a:gd name="T20" fmla="*/ 12 w 80"/>
                <a:gd name="T21" fmla="*/ 92 h 106"/>
                <a:gd name="T22" fmla="*/ 0 w 80"/>
                <a:gd name="T23" fmla="*/ 54 h 106"/>
                <a:gd name="T24" fmla="*/ 12 w 80"/>
                <a:gd name="T25" fmla="*/ 15 h 106"/>
                <a:gd name="T26" fmla="*/ 42 w 80"/>
                <a:gd name="T27" fmla="*/ 0 h 106"/>
                <a:gd name="T28" fmla="*/ 70 w 80"/>
                <a:gd name="T29" fmla="*/ 13 h 106"/>
                <a:gd name="T30" fmla="*/ 80 w 80"/>
                <a:gd name="T31" fmla="*/ 49 h 106"/>
                <a:gd name="T32" fmla="*/ 66 w 80"/>
                <a:gd name="T33" fmla="*/ 44 h 106"/>
                <a:gd name="T34" fmla="*/ 59 w 80"/>
                <a:gd name="T35" fmla="*/ 22 h 106"/>
                <a:gd name="T36" fmla="*/ 43 w 80"/>
                <a:gd name="T37" fmla="*/ 14 h 106"/>
                <a:gd name="T38" fmla="*/ 24 w 80"/>
                <a:gd name="T39" fmla="*/ 22 h 106"/>
                <a:gd name="T40" fmla="*/ 15 w 80"/>
                <a:gd name="T41" fmla="*/ 44 h 106"/>
                <a:gd name="T42" fmla="*/ 66 w 80"/>
                <a:gd name="T43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06">
                  <a:moveTo>
                    <a:pt x="80" y="49"/>
                  </a:moveTo>
                  <a:lnTo>
                    <a:pt x="80" y="57"/>
                  </a:lnTo>
                  <a:lnTo>
                    <a:pt x="15" y="57"/>
                  </a:lnTo>
                  <a:cubicBezTo>
                    <a:pt x="16" y="68"/>
                    <a:pt x="19" y="77"/>
                    <a:pt x="24" y="83"/>
                  </a:cubicBezTo>
                  <a:cubicBezTo>
                    <a:pt x="29" y="89"/>
                    <a:pt x="36" y="92"/>
                    <a:pt x="46" y="92"/>
                  </a:cubicBezTo>
                  <a:cubicBezTo>
                    <a:pt x="51" y="92"/>
                    <a:pt x="56" y="91"/>
                    <a:pt x="62" y="90"/>
                  </a:cubicBezTo>
                  <a:cubicBezTo>
                    <a:pt x="67" y="88"/>
                    <a:pt x="72" y="86"/>
                    <a:pt x="77" y="83"/>
                  </a:cubicBezTo>
                  <a:lnTo>
                    <a:pt x="77" y="98"/>
                  </a:lnTo>
                  <a:cubicBezTo>
                    <a:pt x="72" y="101"/>
                    <a:pt x="67" y="103"/>
                    <a:pt x="61" y="104"/>
                  </a:cubicBezTo>
                  <a:cubicBezTo>
                    <a:pt x="56" y="105"/>
                    <a:pt x="50" y="106"/>
                    <a:pt x="45" y="106"/>
                  </a:cubicBezTo>
                  <a:cubicBezTo>
                    <a:pt x="31" y="106"/>
                    <a:pt x="20" y="101"/>
                    <a:pt x="12" y="92"/>
                  </a:cubicBezTo>
                  <a:cubicBezTo>
                    <a:pt x="4" y="83"/>
                    <a:pt x="0" y="70"/>
                    <a:pt x="0" y="54"/>
                  </a:cubicBezTo>
                  <a:cubicBezTo>
                    <a:pt x="0" y="37"/>
                    <a:pt x="4" y="24"/>
                    <a:pt x="12" y="15"/>
                  </a:cubicBezTo>
                  <a:cubicBezTo>
                    <a:pt x="19" y="5"/>
                    <a:pt x="30" y="0"/>
                    <a:pt x="42" y="0"/>
                  </a:cubicBezTo>
                  <a:cubicBezTo>
                    <a:pt x="54" y="0"/>
                    <a:pt x="63" y="4"/>
                    <a:pt x="70" y="13"/>
                  </a:cubicBezTo>
                  <a:cubicBezTo>
                    <a:pt x="77" y="22"/>
                    <a:pt x="80" y="34"/>
                    <a:pt x="80" y="49"/>
                  </a:cubicBezTo>
                  <a:close/>
                  <a:moveTo>
                    <a:pt x="66" y="44"/>
                  </a:moveTo>
                  <a:cubicBezTo>
                    <a:pt x="66" y="35"/>
                    <a:pt x="64" y="28"/>
                    <a:pt x="59" y="22"/>
                  </a:cubicBezTo>
                  <a:cubicBezTo>
                    <a:pt x="55" y="17"/>
                    <a:pt x="50" y="14"/>
                    <a:pt x="43" y="14"/>
                  </a:cubicBezTo>
                  <a:cubicBezTo>
                    <a:pt x="35" y="14"/>
                    <a:pt x="28" y="17"/>
                    <a:pt x="24" y="22"/>
                  </a:cubicBezTo>
                  <a:cubicBezTo>
                    <a:pt x="19" y="27"/>
                    <a:pt x="16" y="35"/>
                    <a:pt x="15" y="44"/>
                  </a:cubicBez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C8953983-1AA4-4F21-8B0D-90C31443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1717"/>
              <a:ext cx="26" cy="62"/>
            </a:xfrm>
            <a:custGeom>
              <a:avLst/>
              <a:gdLst>
                <a:gd name="T0" fmla="*/ 25 w 54"/>
                <a:gd name="T1" fmla="*/ 0 h 129"/>
                <a:gd name="T2" fmla="*/ 25 w 54"/>
                <a:gd name="T3" fmla="*/ 29 h 129"/>
                <a:gd name="T4" fmla="*/ 54 w 54"/>
                <a:gd name="T5" fmla="*/ 29 h 129"/>
                <a:gd name="T6" fmla="*/ 54 w 54"/>
                <a:gd name="T7" fmla="*/ 41 h 129"/>
                <a:gd name="T8" fmla="*/ 25 w 54"/>
                <a:gd name="T9" fmla="*/ 41 h 129"/>
                <a:gd name="T10" fmla="*/ 25 w 54"/>
                <a:gd name="T11" fmla="*/ 96 h 129"/>
                <a:gd name="T12" fmla="*/ 27 w 54"/>
                <a:gd name="T13" fmla="*/ 112 h 129"/>
                <a:gd name="T14" fmla="*/ 39 w 54"/>
                <a:gd name="T15" fmla="*/ 115 h 129"/>
                <a:gd name="T16" fmla="*/ 54 w 54"/>
                <a:gd name="T17" fmla="*/ 115 h 129"/>
                <a:gd name="T18" fmla="*/ 54 w 54"/>
                <a:gd name="T19" fmla="*/ 129 h 129"/>
                <a:gd name="T20" fmla="*/ 39 w 54"/>
                <a:gd name="T21" fmla="*/ 129 h 129"/>
                <a:gd name="T22" fmla="*/ 17 w 54"/>
                <a:gd name="T23" fmla="*/ 122 h 129"/>
                <a:gd name="T24" fmla="*/ 10 w 54"/>
                <a:gd name="T25" fmla="*/ 96 h 129"/>
                <a:gd name="T26" fmla="*/ 10 w 54"/>
                <a:gd name="T27" fmla="*/ 41 h 129"/>
                <a:gd name="T28" fmla="*/ 0 w 54"/>
                <a:gd name="T29" fmla="*/ 41 h 129"/>
                <a:gd name="T30" fmla="*/ 0 w 54"/>
                <a:gd name="T31" fmla="*/ 29 h 129"/>
                <a:gd name="T32" fmla="*/ 10 w 54"/>
                <a:gd name="T33" fmla="*/ 29 h 129"/>
                <a:gd name="T34" fmla="*/ 10 w 54"/>
                <a:gd name="T35" fmla="*/ 0 h 129"/>
                <a:gd name="T36" fmla="*/ 25 w 54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29">
                  <a:moveTo>
                    <a:pt x="25" y="0"/>
                  </a:moveTo>
                  <a:lnTo>
                    <a:pt x="25" y="29"/>
                  </a:lnTo>
                  <a:lnTo>
                    <a:pt x="54" y="29"/>
                  </a:lnTo>
                  <a:lnTo>
                    <a:pt x="54" y="41"/>
                  </a:lnTo>
                  <a:lnTo>
                    <a:pt x="25" y="41"/>
                  </a:lnTo>
                  <a:lnTo>
                    <a:pt x="25" y="96"/>
                  </a:lnTo>
                  <a:cubicBezTo>
                    <a:pt x="25" y="104"/>
                    <a:pt x="26" y="110"/>
                    <a:pt x="27" y="112"/>
                  </a:cubicBezTo>
                  <a:cubicBezTo>
                    <a:pt x="29" y="114"/>
                    <a:pt x="33" y="115"/>
                    <a:pt x="39" y="115"/>
                  </a:cubicBezTo>
                  <a:lnTo>
                    <a:pt x="54" y="115"/>
                  </a:lnTo>
                  <a:lnTo>
                    <a:pt x="54" y="129"/>
                  </a:lnTo>
                  <a:lnTo>
                    <a:pt x="39" y="129"/>
                  </a:lnTo>
                  <a:cubicBezTo>
                    <a:pt x="28" y="129"/>
                    <a:pt x="21" y="127"/>
                    <a:pt x="17" y="122"/>
                  </a:cubicBezTo>
                  <a:cubicBezTo>
                    <a:pt x="12" y="117"/>
                    <a:pt x="10" y="109"/>
                    <a:pt x="10" y="96"/>
                  </a:cubicBezTo>
                  <a:lnTo>
                    <a:pt x="10" y="4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748812E3-1282-4662-B218-C1A7C05F7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711"/>
              <a:ext cx="35" cy="68"/>
            </a:xfrm>
            <a:custGeom>
              <a:avLst/>
              <a:gdLst>
                <a:gd name="T0" fmla="*/ 72 w 72"/>
                <a:gd name="T1" fmla="*/ 79 h 140"/>
                <a:gd name="T2" fmla="*/ 72 w 72"/>
                <a:gd name="T3" fmla="*/ 140 h 140"/>
                <a:gd name="T4" fmla="*/ 58 w 72"/>
                <a:gd name="T5" fmla="*/ 140 h 140"/>
                <a:gd name="T6" fmla="*/ 58 w 72"/>
                <a:gd name="T7" fmla="*/ 80 h 140"/>
                <a:gd name="T8" fmla="*/ 53 w 72"/>
                <a:gd name="T9" fmla="*/ 59 h 140"/>
                <a:gd name="T10" fmla="*/ 39 w 72"/>
                <a:gd name="T11" fmla="*/ 52 h 140"/>
                <a:gd name="T12" fmla="*/ 21 w 72"/>
                <a:gd name="T13" fmla="*/ 60 h 140"/>
                <a:gd name="T14" fmla="*/ 14 w 72"/>
                <a:gd name="T15" fmla="*/ 83 h 140"/>
                <a:gd name="T16" fmla="*/ 14 w 72"/>
                <a:gd name="T17" fmla="*/ 140 h 140"/>
                <a:gd name="T18" fmla="*/ 0 w 72"/>
                <a:gd name="T19" fmla="*/ 140 h 140"/>
                <a:gd name="T20" fmla="*/ 0 w 72"/>
                <a:gd name="T21" fmla="*/ 0 h 140"/>
                <a:gd name="T22" fmla="*/ 14 w 72"/>
                <a:gd name="T23" fmla="*/ 0 h 140"/>
                <a:gd name="T24" fmla="*/ 14 w 72"/>
                <a:gd name="T25" fmla="*/ 55 h 140"/>
                <a:gd name="T26" fmla="*/ 26 w 72"/>
                <a:gd name="T27" fmla="*/ 42 h 140"/>
                <a:gd name="T28" fmla="*/ 42 w 72"/>
                <a:gd name="T29" fmla="*/ 37 h 140"/>
                <a:gd name="T30" fmla="*/ 64 w 72"/>
                <a:gd name="T31" fmla="*/ 48 h 140"/>
                <a:gd name="T32" fmla="*/ 72 w 72"/>
                <a:gd name="T33" fmla="*/ 7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40">
                  <a:moveTo>
                    <a:pt x="72" y="79"/>
                  </a:moveTo>
                  <a:lnTo>
                    <a:pt x="72" y="140"/>
                  </a:lnTo>
                  <a:lnTo>
                    <a:pt x="58" y="140"/>
                  </a:lnTo>
                  <a:lnTo>
                    <a:pt x="58" y="80"/>
                  </a:lnTo>
                  <a:cubicBezTo>
                    <a:pt x="58" y="70"/>
                    <a:pt x="56" y="63"/>
                    <a:pt x="53" y="59"/>
                  </a:cubicBezTo>
                  <a:cubicBezTo>
                    <a:pt x="50" y="54"/>
                    <a:pt x="45" y="52"/>
                    <a:pt x="39" y="52"/>
                  </a:cubicBezTo>
                  <a:cubicBezTo>
                    <a:pt x="31" y="52"/>
                    <a:pt x="25" y="54"/>
                    <a:pt x="21" y="60"/>
                  </a:cubicBezTo>
                  <a:cubicBezTo>
                    <a:pt x="16" y="66"/>
                    <a:pt x="14" y="74"/>
                    <a:pt x="14" y="83"/>
                  </a:cubicBezTo>
                  <a:lnTo>
                    <a:pt x="14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55"/>
                  </a:lnTo>
                  <a:cubicBezTo>
                    <a:pt x="18" y="49"/>
                    <a:pt x="21" y="45"/>
                    <a:pt x="26" y="42"/>
                  </a:cubicBezTo>
                  <a:cubicBezTo>
                    <a:pt x="31" y="39"/>
                    <a:pt x="36" y="37"/>
                    <a:pt x="42" y="37"/>
                  </a:cubicBezTo>
                  <a:cubicBezTo>
                    <a:pt x="52" y="37"/>
                    <a:pt x="59" y="41"/>
                    <a:pt x="64" y="48"/>
                  </a:cubicBezTo>
                  <a:cubicBezTo>
                    <a:pt x="70" y="55"/>
                    <a:pt x="72" y="66"/>
                    <a:pt x="72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75259B2C-C903-464C-BBE0-D9846AC7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729"/>
              <a:ext cx="24" cy="50"/>
            </a:xfrm>
            <a:custGeom>
              <a:avLst/>
              <a:gdLst>
                <a:gd name="T0" fmla="*/ 50 w 50"/>
                <a:gd name="T1" fmla="*/ 18 h 103"/>
                <a:gd name="T2" fmla="*/ 45 w 50"/>
                <a:gd name="T3" fmla="*/ 16 h 103"/>
                <a:gd name="T4" fmla="*/ 39 w 50"/>
                <a:gd name="T5" fmla="*/ 15 h 103"/>
                <a:gd name="T6" fmla="*/ 21 w 50"/>
                <a:gd name="T7" fmla="*/ 24 h 103"/>
                <a:gd name="T8" fmla="*/ 14 w 50"/>
                <a:gd name="T9" fmla="*/ 50 h 103"/>
                <a:gd name="T10" fmla="*/ 14 w 50"/>
                <a:gd name="T11" fmla="*/ 103 h 103"/>
                <a:gd name="T12" fmla="*/ 0 w 50"/>
                <a:gd name="T13" fmla="*/ 103 h 103"/>
                <a:gd name="T14" fmla="*/ 0 w 50"/>
                <a:gd name="T15" fmla="*/ 3 h 103"/>
                <a:gd name="T16" fmla="*/ 14 w 50"/>
                <a:gd name="T17" fmla="*/ 3 h 103"/>
                <a:gd name="T18" fmla="*/ 14 w 50"/>
                <a:gd name="T19" fmla="*/ 18 h 103"/>
                <a:gd name="T20" fmla="*/ 26 w 50"/>
                <a:gd name="T21" fmla="*/ 5 h 103"/>
                <a:gd name="T22" fmla="*/ 43 w 50"/>
                <a:gd name="T23" fmla="*/ 0 h 103"/>
                <a:gd name="T24" fmla="*/ 46 w 50"/>
                <a:gd name="T25" fmla="*/ 0 h 103"/>
                <a:gd name="T26" fmla="*/ 50 w 50"/>
                <a:gd name="T27" fmla="*/ 1 h 103"/>
                <a:gd name="T28" fmla="*/ 50 w 50"/>
                <a:gd name="T29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03">
                  <a:moveTo>
                    <a:pt x="50" y="18"/>
                  </a:moveTo>
                  <a:cubicBezTo>
                    <a:pt x="49" y="17"/>
                    <a:pt x="47" y="16"/>
                    <a:pt x="45" y="16"/>
                  </a:cubicBezTo>
                  <a:cubicBezTo>
                    <a:pt x="43" y="15"/>
                    <a:pt x="41" y="15"/>
                    <a:pt x="39" y="15"/>
                  </a:cubicBezTo>
                  <a:cubicBezTo>
                    <a:pt x="31" y="15"/>
                    <a:pt x="25" y="18"/>
                    <a:pt x="21" y="24"/>
                  </a:cubicBezTo>
                  <a:cubicBezTo>
                    <a:pt x="16" y="30"/>
                    <a:pt x="14" y="39"/>
                    <a:pt x="14" y="50"/>
                  </a:cubicBezTo>
                  <a:lnTo>
                    <a:pt x="14" y="103"/>
                  </a:lnTo>
                  <a:lnTo>
                    <a:pt x="0" y="103"/>
                  </a:lnTo>
                  <a:lnTo>
                    <a:pt x="0" y="3"/>
                  </a:lnTo>
                  <a:lnTo>
                    <a:pt x="14" y="3"/>
                  </a:lnTo>
                  <a:lnTo>
                    <a:pt x="14" y="18"/>
                  </a:lnTo>
                  <a:cubicBezTo>
                    <a:pt x="17" y="12"/>
                    <a:pt x="21" y="8"/>
                    <a:pt x="26" y="5"/>
                  </a:cubicBezTo>
                  <a:cubicBezTo>
                    <a:pt x="31" y="2"/>
                    <a:pt x="36" y="0"/>
                    <a:pt x="43" y="0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8" y="1"/>
                    <a:pt x="49" y="1"/>
                    <a:pt x="50" y="1"/>
                  </a:cubicBezTo>
                  <a:lnTo>
                    <a:pt x="5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858CBB03-F2B8-4BAC-8E8F-8A83761FB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" y="1729"/>
              <a:ext cx="39" cy="51"/>
            </a:xfrm>
            <a:custGeom>
              <a:avLst/>
              <a:gdLst>
                <a:gd name="T0" fmla="*/ 80 w 80"/>
                <a:gd name="T1" fmla="*/ 49 h 106"/>
                <a:gd name="T2" fmla="*/ 80 w 80"/>
                <a:gd name="T3" fmla="*/ 57 h 106"/>
                <a:gd name="T4" fmla="*/ 14 w 80"/>
                <a:gd name="T5" fmla="*/ 57 h 106"/>
                <a:gd name="T6" fmla="*/ 23 w 80"/>
                <a:gd name="T7" fmla="*/ 83 h 106"/>
                <a:gd name="T8" fmla="*/ 45 w 80"/>
                <a:gd name="T9" fmla="*/ 92 h 106"/>
                <a:gd name="T10" fmla="*/ 61 w 80"/>
                <a:gd name="T11" fmla="*/ 90 h 106"/>
                <a:gd name="T12" fmla="*/ 76 w 80"/>
                <a:gd name="T13" fmla="*/ 83 h 106"/>
                <a:gd name="T14" fmla="*/ 76 w 80"/>
                <a:gd name="T15" fmla="*/ 98 h 106"/>
                <a:gd name="T16" fmla="*/ 61 w 80"/>
                <a:gd name="T17" fmla="*/ 104 h 106"/>
                <a:gd name="T18" fmla="*/ 44 w 80"/>
                <a:gd name="T19" fmla="*/ 106 h 106"/>
                <a:gd name="T20" fmla="*/ 12 w 80"/>
                <a:gd name="T21" fmla="*/ 92 h 106"/>
                <a:gd name="T22" fmla="*/ 0 w 80"/>
                <a:gd name="T23" fmla="*/ 54 h 106"/>
                <a:gd name="T24" fmla="*/ 11 w 80"/>
                <a:gd name="T25" fmla="*/ 15 h 106"/>
                <a:gd name="T26" fmla="*/ 42 w 80"/>
                <a:gd name="T27" fmla="*/ 0 h 106"/>
                <a:gd name="T28" fmla="*/ 69 w 80"/>
                <a:gd name="T29" fmla="*/ 13 h 106"/>
                <a:gd name="T30" fmla="*/ 80 w 80"/>
                <a:gd name="T31" fmla="*/ 49 h 106"/>
                <a:gd name="T32" fmla="*/ 65 w 80"/>
                <a:gd name="T33" fmla="*/ 44 h 106"/>
                <a:gd name="T34" fmla="*/ 59 w 80"/>
                <a:gd name="T35" fmla="*/ 22 h 106"/>
                <a:gd name="T36" fmla="*/ 42 w 80"/>
                <a:gd name="T37" fmla="*/ 14 h 106"/>
                <a:gd name="T38" fmla="*/ 23 w 80"/>
                <a:gd name="T39" fmla="*/ 22 h 106"/>
                <a:gd name="T40" fmla="*/ 15 w 80"/>
                <a:gd name="T41" fmla="*/ 44 h 106"/>
                <a:gd name="T42" fmla="*/ 65 w 80"/>
                <a:gd name="T43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06">
                  <a:moveTo>
                    <a:pt x="80" y="49"/>
                  </a:moveTo>
                  <a:lnTo>
                    <a:pt x="80" y="57"/>
                  </a:lnTo>
                  <a:lnTo>
                    <a:pt x="14" y="57"/>
                  </a:lnTo>
                  <a:cubicBezTo>
                    <a:pt x="15" y="68"/>
                    <a:pt x="18" y="77"/>
                    <a:pt x="23" y="83"/>
                  </a:cubicBezTo>
                  <a:cubicBezTo>
                    <a:pt x="28" y="89"/>
                    <a:pt x="36" y="92"/>
                    <a:pt x="45" y="92"/>
                  </a:cubicBezTo>
                  <a:cubicBezTo>
                    <a:pt x="51" y="92"/>
                    <a:pt x="56" y="91"/>
                    <a:pt x="61" y="90"/>
                  </a:cubicBezTo>
                  <a:cubicBezTo>
                    <a:pt x="66" y="88"/>
                    <a:pt x="71" y="86"/>
                    <a:pt x="76" y="83"/>
                  </a:cubicBezTo>
                  <a:lnTo>
                    <a:pt x="76" y="98"/>
                  </a:lnTo>
                  <a:cubicBezTo>
                    <a:pt x="71" y="101"/>
                    <a:pt x="66" y="103"/>
                    <a:pt x="61" y="104"/>
                  </a:cubicBezTo>
                  <a:cubicBezTo>
                    <a:pt x="55" y="105"/>
                    <a:pt x="50" y="106"/>
                    <a:pt x="44" y="106"/>
                  </a:cubicBezTo>
                  <a:cubicBezTo>
                    <a:pt x="31" y="106"/>
                    <a:pt x="20" y="101"/>
                    <a:pt x="12" y="92"/>
                  </a:cubicBezTo>
                  <a:cubicBezTo>
                    <a:pt x="4" y="83"/>
                    <a:pt x="0" y="70"/>
                    <a:pt x="0" y="54"/>
                  </a:cubicBezTo>
                  <a:cubicBezTo>
                    <a:pt x="0" y="37"/>
                    <a:pt x="3" y="24"/>
                    <a:pt x="11" y="15"/>
                  </a:cubicBezTo>
                  <a:cubicBezTo>
                    <a:pt x="19" y="5"/>
                    <a:pt x="29" y="0"/>
                    <a:pt x="42" y="0"/>
                  </a:cubicBezTo>
                  <a:cubicBezTo>
                    <a:pt x="54" y="0"/>
                    <a:pt x="63" y="4"/>
                    <a:pt x="69" y="13"/>
                  </a:cubicBezTo>
                  <a:cubicBezTo>
                    <a:pt x="76" y="22"/>
                    <a:pt x="80" y="34"/>
                    <a:pt x="80" y="49"/>
                  </a:cubicBezTo>
                  <a:close/>
                  <a:moveTo>
                    <a:pt x="65" y="44"/>
                  </a:moveTo>
                  <a:cubicBezTo>
                    <a:pt x="65" y="35"/>
                    <a:pt x="63" y="28"/>
                    <a:pt x="59" y="22"/>
                  </a:cubicBezTo>
                  <a:cubicBezTo>
                    <a:pt x="55" y="17"/>
                    <a:pt x="49" y="14"/>
                    <a:pt x="42" y="14"/>
                  </a:cubicBezTo>
                  <a:cubicBezTo>
                    <a:pt x="34" y="14"/>
                    <a:pt x="28" y="17"/>
                    <a:pt x="23" y="22"/>
                  </a:cubicBezTo>
                  <a:cubicBezTo>
                    <a:pt x="18" y="27"/>
                    <a:pt x="16" y="35"/>
                    <a:pt x="15" y="44"/>
                  </a:cubicBezTo>
                  <a:lnTo>
                    <a:pt x="65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0C5F612-79C7-448A-A9E1-91E22CF80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4" y="1729"/>
              <a:ext cx="35" cy="51"/>
            </a:xfrm>
            <a:custGeom>
              <a:avLst/>
              <a:gdLst>
                <a:gd name="T0" fmla="*/ 45 w 73"/>
                <a:gd name="T1" fmla="*/ 53 h 106"/>
                <a:gd name="T2" fmla="*/ 21 w 73"/>
                <a:gd name="T3" fmla="*/ 57 h 106"/>
                <a:gd name="T4" fmla="*/ 15 w 73"/>
                <a:gd name="T5" fmla="*/ 73 h 106"/>
                <a:gd name="T6" fmla="*/ 20 w 73"/>
                <a:gd name="T7" fmla="*/ 87 h 106"/>
                <a:gd name="T8" fmla="*/ 33 w 73"/>
                <a:gd name="T9" fmla="*/ 92 h 106"/>
                <a:gd name="T10" fmla="*/ 52 w 73"/>
                <a:gd name="T11" fmla="*/ 82 h 106"/>
                <a:gd name="T12" fmla="*/ 59 w 73"/>
                <a:gd name="T13" fmla="*/ 56 h 106"/>
                <a:gd name="T14" fmla="*/ 59 w 73"/>
                <a:gd name="T15" fmla="*/ 53 h 106"/>
                <a:gd name="T16" fmla="*/ 45 w 73"/>
                <a:gd name="T17" fmla="*/ 53 h 106"/>
                <a:gd name="T18" fmla="*/ 73 w 73"/>
                <a:gd name="T19" fmla="*/ 46 h 106"/>
                <a:gd name="T20" fmla="*/ 73 w 73"/>
                <a:gd name="T21" fmla="*/ 103 h 106"/>
                <a:gd name="T22" fmla="*/ 59 w 73"/>
                <a:gd name="T23" fmla="*/ 103 h 106"/>
                <a:gd name="T24" fmla="*/ 59 w 73"/>
                <a:gd name="T25" fmla="*/ 88 h 106"/>
                <a:gd name="T26" fmla="*/ 47 w 73"/>
                <a:gd name="T27" fmla="*/ 102 h 106"/>
                <a:gd name="T28" fmla="*/ 29 w 73"/>
                <a:gd name="T29" fmla="*/ 106 h 106"/>
                <a:gd name="T30" fmla="*/ 8 w 73"/>
                <a:gd name="T31" fmla="*/ 97 h 106"/>
                <a:gd name="T32" fmla="*/ 0 w 73"/>
                <a:gd name="T33" fmla="*/ 74 h 106"/>
                <a:gd name="T34" fmla="*/ 10 w 73"/>
                <a:gd name="T35" fmla="*/ 48 h 106"/>
                <a:gd name="T36" fmla="*/ 39 w 73"/>
                <a:gd name="T37" fmla="*/ 40 h 106"/>
                <a:gd name="T38" fmla="*/ 59 w 73"/>
                <a:gd name="T39" fmla="*/ 40 h 106"/>
                <a:gd name="T40" fmla="*/ 59 w 73"/>
                <a:gd name="T41" fmla="*/ 38 h 106"/>
                <a:gd name="T42" fmla="*/ 53 w 73"/>
                <a:gd name="T43" fmla="*/ 20 h 106"/>
                <a:gd name="T44" fmla="*/ 35 w 73"/>
                <a:gd name="T45" fmla="*/ 14 h 106"/>
                <a:gd name="T46" fmla="*/ 20 w 73"/>
                <a:gd name="T47" fmla="*/ 16 h 106"/>
                <a:gd name="T48" fmla="*/ 7 w 73"/>
                <a:gd name="T49" fmla="*/ 22 h 106"/>
                <a:gd name="T50" fmla="*/ 7 w 73"/>
                <a:gd name="T51" fmla="*/ 7 h 106"/>
                <a:gd name="T52" fmla="*/ 22 w 73"/>
                <a:gd name="T53" fmla="*/ 2 h 106"/>
                <a:gd name="T54" fmla="*/ 36 w 73"/>
                <a:gd name="T55" fmla="*/ 0 h 106"/>
                <a:gd name="T56" fmla="*/ 64 w 73"/>
                <a:gd name="T57" fmla="*/ 11 h 106"/>
                <a:gd name="T58" fmla="*/ 73 w 73"/>
                <a:gd name="T59" fmla="*/ 4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06">
                  <a:moveTo>
                    <a:pt x="45" y="53"/>
                  </a:moveTo>
                  <a:cubicBezTo>
                    <a:pt x="34" y="53"/>
                    <a:pt x="26" y="54"/>
                    <a:pt x="21" y="57"/>
                  </a:cubicBezTo>
                  <a:cubicBezTo>
                    <a:pt x="17" y="60"/>
                    <a:pt x="15" y="66"/>
                    <a:pt x="15" y="73"/>
                  </a:cubicBezTo>
                  <a:cubicBezTo>
                    <a:pt x="15" y="79"/>
                    <a:pt x="16" y="83"/>
                    <a:pt x="20" y="87"/>
                  </a:cubicBezTo>
                  <a:cubicBezTo>
                    <a:pt x="23" y="90"/>
                    <a:pt x="27" y="92"/>
                    <a:pt x="33" y="92"/>
                  </a:cubicBezTo>
                  <a:cubicBezTo>
                    <a:pt x="41" y="92"/>
                    <a:pt x="47" y="89"/>
                    <a:pt x="52" y="82"/>
                  </a:cubicBezTo>
                  <a:cubicBezTo>
                    <a:pt x="57" y="76"/>
                    <a:pt x="59" y="67"/>
                    <a:pt x="59" y="56"/>
                  </a:cubicBezTo>
                  <a:lnTo>
                    <a:pt x="59" y="53"/>
                  </a:lnTo>
                  <a:lnTo>
                    <a:pt x="45" y="53"/>
                  </a:lnTo>
                  <a:close/>
                  <a:moveTo>
                    <a:pt x="73" y="46"/>
                  </a:moveTo>
                  <a:lnTo>
                    <a:pt x="73" y="103"/>
                  </a:lnTo>
                  <a:lnTo>
                    <a:pt x="59" y="103"/>
                  </a:lnTo>
                  <a:lnTo>
                    <a:pt x="59" y="88"/>
                  </a:lnTo>
                  <a:cubicBezTo>
                    <a:pt x="56" y="94"/>
                    <a:pt x="52" y="99"/>
                    <a:pt x="47" y="102"/>
                  </a:cubicBezTo>
                  <a:cubicBezTo>
                    <a:pt x="42" y="104"/>
                    <a:pt x="36" y="106"/>
                    <a:pt x="29" y="106"/>
                  </a:cubicBezTo>
                  <a:cubicBezTo>
                    <a:pt x="21" y="106"/>
                    <a:pt x="13" y="103"/>
                    <a:pt x="8" y="97"/>
                  </a:cubicBezTo>
                  <a:cubicBezTo>
                    <a:pt x="3" y="91"/>
                    <a:pt x="0" y="84"/>
                    <a:pt x="0" y="74"/>
                  </a:cubicBezTo>
                  <a:cubicBezTo>
                    <a:pt x="0" y="63"/>
                    <a:pt x="4" y="54"/>
                    <a:pt x="10" y="48"/>
                  </a:cubicBezTo>
                  <a:cubicBezTo>
                    <a:pt x="17" y="43"/>
                    <a:pt x="26" y="40"/>
                    <a:pt x="39" y="40"/>
                  </a:cubicBezTo>
                  <a:lnTo>
                    <a:pt x="59" y="40"/>
                  </a:lnTo>
                  <a:lnTo>
                    <a:pt x="59" y="38"/>
                  </a:lnTo>
                  <a:cubicBezTo>
                    <a:pt x="59" y="30"/>
                    <a:pt x="57" y="25"/>
                    <a:pt x="53" y="20"/>
                  </a:cubicBezTo>
                  <a:cubicBezTo>
                    <a:pt x="48" y="16"/>
                    <a:pt x="42" y="14"/>
                    <a:pt x="35" y="14"/>
                  </a:cubicBezTo>
                  <a:cubicBezTo>
                    <a:pt x="30" y="14"/>
                    <a:pt x="25" y="15"/>
                    <a:pt x="20" y="16"/>
                  </a:cubicBezTo>
                  <a:cubicBezTo>
                    <a:pt x="16" y="18"/>
                    <a:pt x="11" y="20"/>
                    <a:pt x="7" y="22"/>
                  </a:cubicBezTo>
                  <a:lnTo>
                    <a:pt x="7" y="7"/>
                  </a:lnTo>
                  <a:cubicBezTo>
                    <a:pt x="12" y="5"/>
                    <a:pt x="17" y="3"/>
                    <a:pt x="22" y="2"/>
                  </a:cubicBezTo>
                  <a:cubicBezTo>
                    <a:pt x="27" y="1"/>
                    <a:pt x="32" y="0"/>
                    <a:pt x="36" y="0"/>
                  </a:cubicBezTo>
                  <a:cubicBezTo>
                    <a:pt x="49" y="0"/>
                    <a:pt x="58" y="4"/>
                    <a:pt x="64" y="11"/>
                  </a:cubicBezTo>
                  <a:cubicBezTo>
                    <a:pt x="70" y="19"/>
                    <a:pt x="73" y="30"/>
                    <a:pt x="73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3274E968-3375-4297-9D8D-769F100D0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0" y="1711"/>
              <a:ext cx="37" cy="69"/>
            </a:xfrm>
            <a:custGeom>
              <a:avLst/>
              <a:gdLst>
                <a:gd name="T0" fmla="*/ 63 w 77"/>
                <a:gd name="T1" fmla="*/ 55 h 143"/>
                <a:gd name="T2" fmla="*/ 63 w 77"/>
                <a:gd name="T3" fmla="*/ 0 h 143"/>
                <a:gd name="T4" fmla="*/ 77 w 77"/>
                <a:gd name="T5" fmla="*/ 0 h 143"/>
                <a:gd name="T6" fmla="*/ 77 w 77"/>
                <a:gd name="T7" fmla="*/ 140 h 143"/>
                <a:gd name="T8" fmla="*/ 63 w 77"/>
                <a:gd name="T9" fmla="*/ 140 h 143"/>
                <a:gd name="T10" fmla="*/ 63 w 77"/>
                <a:gd name="T11" fmla="*/ 125 h 143"/>
                <a:gd name="T12" fmla="*/ 52 w 77"/>
                <a:gd name="T13" fmla="*/ 139 h 143"/>
                <a:gd name="T14" fmla="*/ 36 w 77"/>
                <a:gd name="T15" fmla="*/ 143 h 143"/>
                <a:gd name="T16" fmla="*/ 10 w 77"/>
                <a:gd name="T17" fmla="*/ 128 h 143"/>
                <a:gd name="T18" fmla="*/ 0 w 77"/>
                <a:gd name="T19" fmla="*/ 90 h 143"/>
                <a:gd name="T20" fmla="*/ 10 w 77"/>
                <a:gd name="T21" fmla="*/ 52 h 143"/>
                <a:gd name="T22" fmla="*/ 36 w 77"/>
                <a:gd name="T23" fmla="*/ 37 h 143"/>
                <a:gd name="T24" fmla="*/ 52 w 77"/>
                <a:gd name="T25" fmla="*/ 42 h 143"/>
                <a:gd name="T26" fmla="*/ 63 w 77"/>
                <a:gd name="T27" fmla="*/ 55 h 143"/>
                <a:gd name="T28" fmla="*/ 15 w 77"/>
                <a:gd name="T29" fmla="*/ 90 h 143"/>
                <a:gd name="T30" fmla="*/ 21 w 77"/>
                <a:gd name="T31" fmla="*/ 119 h 143"/>
                <a:gd name="T32" fmla="*/ 39 w 77"/>
                <a:gd name="T33" fmla="*/ 129 h 143"/>
                <a:gd name="T34" fmla="*/ 57 w 77"/>
                <a:gd name="T35" fmla="*/ 119 h 143"/>
                <a:gd name="T36" fmla="*/ 63 w 77"/>
                <a:gd name="T37" fmla="*/ 90 h 143"/>
                <a:gd name="T38" fmla="*/ 57 w 77"/>
                <a:gd name="T39" fmla="*/ 61 h 143"/>
                <a:gd name="T40" fmla="*/ 39 w 77"/>
                <a:gd name="T41" fmla="*/ 51 h 143"/>
                <a:gd name="T42" fmla="*/ 21 w 77"/>
                <a:gd name="T43" fmla="*/ 61 h 143"/>
                <a:gd name="T44" fmla="*/ 15 w 77"/>
                <a:gd name="T45" fmla="*/ 9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143">
                  <a:moveTo>
                    <a:pt x="63" y="55"/>
                  </a:moveTo>
                  <a:lnTo>
                    <a:pt x="63" y="0"/>
                  </a:lnTo>
                  <a:lnTo>
                    <a:pt x="77" y="0"/>
                  </a:lnTo>
                  <a:lnTo>
                    <a:pt x="77" y="140"/>
                  </a:lnTo>
                  <a:lnTo>
                    <a:pt x="63" y="140"/>
                  </a:lnTo>
                  <a:lnTo>
                    <a:pt x="63" y="125"/>
                  </a:lnTo>
                  <a:cubicBezTo>
                    <a:pt x="60" y="131"/>
                    <a:pt x="57" y="136"/>
                    <a:pt x="52" y="139"/>
                  </a:cubicBezTo>
                  <a:cubicBezTo>
                    <a:pt x="47" y="141"/>
                    <a:pt x="42" y="143"/>
                    <a:pt x="36" y="143"/>
                  </a:cubicBezTo>
                  <a:cubicBezTo>
                    <a:pt x="25" y="143"/>
                    <a:pt x="17" y="138"/>
                    <a:pt x="10" y="128"/>
                  </a:cubicBezTo>
                  <a:cubicBezTo>
                    <a:pt x="4" y="119"/>
                    <a:pt x="0" y="106"/>
                    <a:pt x="0" y="90"/>
                  </a:cubicBezTo>
                  <a:cubicBezTo>
                    <a:pt x="0" y="74"/>
                    <a:pt x="4" y="61"/>
                    <a:pt x="10" y="52"/>
                  </a:cubicBezTo>
                  <a:cubicBezTo>
                    <a:pt x="17" y="42"/>
                    <a:pt x="25" y="37"/>
                    <a:pt x="36" y="37"/>
                  </a:cubicBezTo>
                  <a:cubicBezTo>
                    <a:pt x="42" y="37"/>
                    <a:pt x="47" y="39"/>
                    <a:pt x="52" y="42"/>
                  </a:cubicBezTo>
                  <a:cubicBezTo>
                    <a:pt x="57" y="44"/>
                    <a:pt x="60" y="49"/>
                    <a:pt x="63" y="55"/>
                  </a:cubicBezTo>
                  <a:close/>
                  <a:moveTo>
                    <a:pt x="15" y="90"/>
                  </a:moveTo>
                  <a:cubicBezTo>
                    <a:pt x="15" y="102"/>
                    <a:pt x="17" y="112"/>
                    <a:pt x="21" y="119"/>
                  </a:cubicBezTo>
                  <a:cubicBezTo>
                    <a:pt x="26" y="126"/>
                    <a:pt x="32" y="129"/>
                    <a:pt x="39" y="129"/>
                  </a:cubicBezTo>
                  <a:cubicBezTo>
                    <a:pt x="47" y="129"/>
                    <a:pt x="53" y="126"/>
                    <a:pt x="57" y="119"/>
                  </a:cubicBezTo>
                  <a:cubicBezTo>
                    <a:pt x="61" y="112"/>
                    <a:pt x="63" y="102"/>
                    <a:pt x="63" y="90"/>
                  </a:cubicBezTo>
                  <a:cubicBezTo>
                    <a:pt x="63" y="78"/>
                    <a:pt x="61" y="68"/>
                    <a:pt x="57" y="61"/>
                  </a:cubicBezTo>
                  <a:cubicBezTo>
                    <a:pt x="53" y="54"/>
                    <a:pt x="47" y="51"/>
                    <a:pt x="39" y="51"/>
                  </a:cubicBezTo>
                  <a:cubicBezTo>
                    <a:pt x="32" y="51"/>
                    <a:pt x="26" y="54"/>
                    <a:pt x="21" y="61"/>
                  </a:cubicBezTo>
                  <a:cubicBezTo>
                    <a:pt x="17" y="68"/>
                    <a:pt x="15" y="78"/>
                    <a:pt x="15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59">
              <a:extLst>
                <a:ext uri="{FF2B5EF4-FFF2-40B4-BE49-F238E27FC236}">
                  <a16:creationId xmlns:a16="http://schemas.microsoft.com/office/drawing/2014/main" id="{EE3CA420-F4DC-4D6C-8627-1D2BD98A2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2260"/>
              <a:ext cx="999" cy="433"/>
            </a:xfrm>
            <a:prstGeom prst="ellipse">
              <a:avLst/>
            </a:prstGeom>
            <a:solidFill>
              <a:srgbClr val="FFE6D5"/>
            </a:solidFill>
            <a:ln w="1111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17360F51-1769-42A4-B4F4-B0DFF2C4C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427"/>
              <a:ext cx="72" cy="78"/>
            </a:xfrm>
            <a:custGeom>
              <a:avLst/>
              <a:gdLst>
                <a:gd name="T0" fmla="*/ 0 w 150"/>
                <a:gd name="T1" fmla="*/ 0 h 164"/>
                <a:gd name="T2" fmla="*/ 33 w 150"/>
                <a:gd name="T3" fmla="*/ 0 h 164"/>
                <a:gd name="T4" fmla="*/ 75 w 150"/>
                <a:gd name="T5" fmla="*/ 111 h 164"/>
                <a:gd name="T6" fmla="*/ 117 w 150"/>
                <a:gd name="T7" fmla="*/ 0 h 164"/>
                <a:gd name="T8" fmla="*/ 150 w 150"/>
                <a:gd name="T9" fmla="*/ 0 h 164"/>
                <a:gd name="T10" fmla="*/ 150 w 150"/>
                <a:gd name="T11" fmla="*/ 164 h 164"/>
                <a:gd name="T12" fmla="*/ 129 w 150"/>
                <a:gd name="T13" fmla="*/ 164 h 164"/>
                <a:gd name="T14" fmla="*/ 129 w 150"/>
                <a:gd name="T15" fmla="*/ 20 h 164"/>
                <a:gd name="T16" fmla="*/ 86 w 150"/>
                <a:gd name="T17" fmla="*/ 132 h 164"/>
                <a:gd name="T18" fmla="*/ 64 w 150"/>
                <a:gd name="T19" fmla="*/ 132 h 164"/>
                <a:gd name="T20" fmla="*/ 22 w 150"/>
                <a:gd name="T21" fmla="*/ 20 h 164"/>
                <a:gd name="T22" fmla="*/ 22 w 150"/>
                <a:gd name="T23" fmla="*/ 164 h 164"/>
                <a:gd name="T24" fmla="*/ 0 w 150"/>
                <a:gd name="T25" fmla="*/ 164 h 164"/>
                <a:gd name="T26" fmla="*/ 0 w 150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64">
                  <a:moveTo>
                    <a:pt x="0" y="0"/>
                  </a:moveTo>
                  <a:lnTo>
                    <a:pt x="33" y="0"/>
                  </a:lnTo>
                  <a:lnTo>
                    <a:pt x="75" y="111"/>
                  </a:lnTo>
                  <a:lnTo>
                    <a:pt x="117" y="0"/>
                  </a:lnTo>
                  <a:lnTo>
                    <a:pt x="150" y="0"/>
                  </a:lnTo>
                  <a:lnTo>
                    <a:pt x="150" y="164"/>
                  </a:lnTo>
                  <a:lnTo>
                    <a:pt x="129" y="164"/>
                  </a:lnTo>
                  <a:lnTo>
                    <a:pt x="129" y="20"/>
                  </a:lnTo>
                  <a:lnTo>
                    <a:pt x="86" y="132"/>
                  </a:lnTo>
                  <a:lnTo>
                    <a:pt x="64" y="132"/>
                  </a:lnTo>
                  <a:lnTo>
                    <a:pt x="22" y="20"/>
                  </a:lnTo>
                  <a:lnTo>
                    <a:pt x="22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6B806A85-D46A-46FD-8447-6AC86F644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4" y="2445"/>
              <a:ext cx="54" cy="62"/>
            </a:xfrm>
            <a:custGeom>
              <a:avLst/>
              <a:gdLst>
                <a:gd name="T0" fmla="*/ 56 w 113"/>
                <a:gd name="T1" fmla="*/ 17 h 129"/>
                <a:gd name="T2" fmla="*/ 30 w 113"/>
                <a:gd name="T3" fmla="*/ 29 h 129"/>
                <a:gd name="T4" fmla="*/ 21 w 113"/>
                <a:gd name="T5" fmla="*/ 64 h 129"/>
                <a:gd name="T6" fmla="*/ 30 w 113"/>
                <a:gd name="T7" fmla="*/ 99 h 129"/>
                <a:gd name="T8" fmla="*/ 56 w 113"/>
                <a:gd name="T9" fmla="*/ 112 h 129"/>
                <a:gd name="T10" fmla="*/ 82 w 113"/>
                <a:gd name="T11" fmla="*/ 99 h 129"/>
                <a:gd name="T12" fmla="*/ 91 w 113"/>
                <a:gd name="T13" fmla="*/ 64 h 129"/>
                <a:gd name="T14" fmla="*/ 82 w 113"/>
                <a:gd name="T15" fmla="*/ 30 h 129"/>
                <a:gd name="T16" fmla="*/ 56 w 113"/>
                <a:gd name="T17" fmla="*/ 17 h 129"/>
                <a:gd name="T18" fmla="*/ 56 w 113"/>
                <a:gd name="T19" fmla="*/ 0 h 129"/>
                <a:gd name="T20" fmla="*/ 98 w 113"/>
                <a:gd name="T21" fmla="*/ 17 h 129"/>
                <a:gd name="T22" fmla="*/ 113 w 113"/>
                <a:gd name="T23" fmla="*/ 64 h 129"/>
                <a:gd name="T24" fmla="*/ 98 w 113"/>
                <a:gd name="T25" fmla="*/ 112 h 129"/>
                <a:gd name="T26" fmla="*/ 56 w 113"/>
                <a:gd name="T27" fmla="*/ 129 h 129"/>
                <a:gd name="T28" fmla="*/ 15 w 113"/>
                <a:gd name="T29" fmla="*/ 112 h 129"/>
                <a:gd name="T30" fmla="*/ 0 w 113"/>
                <a:gd name="T31" fmla="*/ 64 h 129"/>
                <a:gd name="T32" fmla="*/ 15 w 113"/>
                <a:gd name="T33" fmla="*/ 17 h 129"/>
                <a:gd name="T34" fmla="*/ 56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6" y="17"/>
                  </a:moveTo>
                  <a:cubicBezTo>
                    <a:pt x="45" y="17"/>
                    <a:pt x="37" y="21"/>
                    <a:pt x="30" y="29"/>
                  </a:cubicBezTo>
                  <a:cubicBezTo>
                    <a:pt x="24" y="38"/>
                    <a:pt x="21" y="49"/>
                    <a:pt x="21" y="64"/>
                  </a:cubicBezTo>
                  <a:cubicBezTo>
                    <a:pt x="21" y="79"/>
                    <a:pt x="24" y="90"/>
                    <a:pt x="30" y="99"/>
                  </a:cubicBezTo>
                  <a:cubicBezTo>
                    <a:pt x="37" y="107"/>
                    <a:pt x="45" y="112"/>
                    <a:pt x="56" y="112"/>
                  </a:cubicBezTo>
                  <a:cubicBezTo>
                    <a:pt x="67" y="112"/>
                    <a:pt x="75" y="107"/>
                    <a:pt x="82" y="99"/>
                  </a:cubicBezTo>
                  <a:cubicBezTo>
                    <a:pt x="88" y="90"/>
                    <a:pt x="91" y="79"/>
                    <a:pt x="91" y="64"/>
                  </a:cubicBezTo>
                  <a:cubicBezTo>
                    <a:pt x="91" y="50"/>
                    <a:pt x="88" y="38"/>
                    <a:pt x="82" y="30"/>
                  </a:cubicBezTo>
                  <a:cubicBezTo>
                    <a:pt x="75" y="21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5"/>
                    <a:pt x="98" y="17"/>
                  </a:cubicBezTo>
                  <a:cubicBezTo>
                    <a:pt x="108" y="28"/>
                    <a:pt x="113" y="44"/>
                    <a:pt x="113" y="64"/>
                  </a:cubicBezTo>
                  <a:cubicBezTo>
                    <a:pt x="113" y="84"/>
                    <a:pt x="108" y="100"/>
                    <a:pt x="98" y="112"/>
                  </a:cubicBezTo>
                  <a:cubicBezTo>
                    <a:pt x="88" y="123"/>
                    <a:pt x="74" y="129"/>
                    <a:pt x="56" y="129"/>
                  </a:cubicBezTo>
                  <a:cubicBezTo>
                    <a:pt x="39" y="129"/>
                    <a:pt x="25" y="123"/>
                    <a:pt x="15" y="112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8"/>
                    <a:pt x="15" y="17"/>
                  </a:cubicBezTo>
                  <a:cubicBezTo>
                    <a:pt x="25" y="5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72647336-92A2-4F1F-AA38-E8E578F94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0" y="2423"/>
              <a:ext cx="53" cy="84"/>
            </a:xfrm>
            <a:custGeom>
              <a:avLst/>
              <a:gdLst>
                <a:gd name="T0" fmla="*/ 90 w 110"/>
                <a:gd name="T1" fmla="*/ 66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2 h 174"/>
                <a:gd name="T12" fmla="*/ 74 w 110"/>
                <a:gd name="T13" fmla="*/ 168 h 174"/>
                <a:gd name="T14" fmla="*/ 51 w 110"/>
                <a:gd name="T15" fmla="*/ 174 h 174"/>
                <a:gd name="T16" fmla="*/ 14 w 110"/>
                <a:gd name="T17" fmla="*/ 156 h 174"/>
                <a:gd name="T18" fmla="*/ 0 w 110"/>
                <a:gd name="T19" fmla="*/ 109 h 174"/>
                <a:gd name="T20" fmla="*/ 14 w 110"/>
                <a:gd name="T21" fmla="*/ 62 h 174"/>
                <a:gd name="T22" fmla="*/ 51 w 110"/>
                <a:gd name="T23" fmla="*/ 45 h 174"/>
                <a:gd name="T24" fmla="*/ 74 w 110"/>
                <a:gd name="T25" fmla="*/ 50 h 174"/>
                <a:gd name="T26" fmla="*/ 90 w 110"/>
                <a:gd name="T27" fmla="*/ 66 h 174"/>
                <a:gd name="T28" fmla="*/ 21 w 110"/>
                <a:gd name="T29" fmla="*/ 109 h 174"/>
                <a:gd name="T30" fmla="*/ 30 w 110"/>
                <a:gd name="T31" fmla="*/ 144 h 174"/>
                <a:gd name="T32" fmla="*/ 56 w 110"/>
                <a:gd name="T33" fmla="*/ 157 h 174"/>
                <a:gd name="T34" fmla="*/ 81 w 110"/>
                <a:gd name="T35" fmla="*/ 144 h 174"/>
                <a:gd name="T36" fmla="*/ 90 w 110"/>
                <a:gd name="T37" fmla="*/ 109 h 174"/>
                <a:gd name="T38" fmla="*/ 81 w 110"/>
                <a:gd name="T39" fmla="*/ 74 h 174"/>
                <a:gd name="T40" fmla="*/ 56 w 110"/>
                <a:gd name="T41" fmla="*/ 61 h 174"/>
                <a:gd name="T42" fmla="*/ 30 w 110"/>
                <a:gd name="T43" fmla="*/ 74 h 174"/>
                <a:gd name="T44" fmla="*/ 21 w 110"/>
                <a:gd name="T45" fmla="*/ 10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6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2"/>
                  </a:lnTo>
                  <a:cubicBezTo>
                    <a:pt x="86" y="159"/>
                    <a:pt x="80" y="165"/>
                    <a:pt x="74" y="168"/>
                  </a:cubicBezTo>
                  <a:cubicBezTo>
                    <a:pt x="68" y="172"/>
                    <a:pt x="60" y="174"/>
                    <a:pt x="51" y="174"/>
                  </a:cubicBezTo>
                  <a:cubicBezTo>
                    <a:pt x="36" y="174"/>
                    <a:pt x="24" y="168"/>
                    <a:pt x="14" y="156"/>
                  </a:cubicBezTo>
                  <a:cubicBezTo>
                    <a:pt x="5" y="144"/>
                    <a:pt x="0" y="128"/>
                    <a:pt x="0" y="109"/>
                  </a:cubicBezTo>
                  <a:cubicBezTo>
                    <a:pt x="0" y="90"/>
                    <a:pt x="5" y="74"/>
                    <a:pt x="14" y="62"/>
                  </a:cubicBezTo>
                  <a:cubicBezTo>
                    <a:pt x="24" y="50"/>
                    <a:pt x="36" y="45"/>
                    <a:pt x="51" y="45"/>
                  </a:cubicBezTo>
                  <a:cubicBezTo>
                    <a:pt x="60" y="45"/>
                    <a:pt x="68" y="46"/>
                    <a:pt x="74" y="50"/>
                  </a:cubicBezTo>
                  <a:cubicBezTo>
                    <a:pt x="80" y="53"/>
                    <a:pt x="86" y="59"/>
                    <a:pt x="90" y="66"/>
                  </a:cubicBezTo>
                  <a:close/>
                  <a:moveTo>
                    <a:pt x="21" y="109"/>
                  </a:moveTo>
                  <a:cubicBezTo>
                    <a:pt x="21" y="124"/>
                    <a:pt x="24" y="136"/>
                    <a:pt x="30" y="144"/>
                  </a:cubicBezTo>
                  <a:cubicBezTo>
                    <a:pt x="37" y="153"/>
                    <a:pt x="45" y="157"/>
                    <a:pt x="56" y="157"/>
                  </a:cubicBezTo>
                  <a:cubicBezTo>
                    <a:pt x="66" y="157"/>
                    <a:pt x="75" y="153"/>
                    <a:pt x="81" y="144"/>
                  </a:cubicBezTo>
                  <a:cubicBezTo>
                    <a:pt x="87" y="136"/>
                    <a:pt x="90" y="124"/>
                    <a:pt x="90" y="109"/>
                  </a:cubicBezTo>
                  <a:cubicBezTo>
                    <a:pt x="90" y="94"/>
                    <a:pt x="87" y="83"/>
                    <a:pt x="81" y="74"/>
                  </a:cubicBezTo>
                  <a:cubicBezTo>
                    <a:pt x="75" y="66"/>
                    <a:pt x="66" y="61"/>
                    <a:pt x="56" y="61"/>
                  </a:cubicBezTo>
                  <a:cubicBezTo>
                    <a:pt x="45" y="61"/>
                    <a:pt x="37" y="66"/>
                    <a:pt x="30" y="74"/>
                  </a:cubicBezTo>
                  <a:cubicBezTo>
                    <a:pt x="24" y="83"/>
                    <a:pt x="21" y="94"/>
                    <a:pt x="21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3DD08CC6-2A29-46E7-9318-7A23505ED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" y="2423"/>
              <a:ext cx="10" cy="82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5 h 171"/>
                <a:gd name="T16" fmla="*/ 0 w 20"/>
                <a:gd name="T17" fmla="*/ 25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02C02933-5B39-4635-ABF9-EEA9B8032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5" y="2423"/>
              <a:ext cx="56" cy="82"/>
            </a:xfrm>
            <a:custGeom>
              <a:avLst/>
              <a:gdLst>
                <a:gd name="T0" fmla="*/ 116 w 116"/>
                <a:gd name="T1" fmla="*/ 48 h 171"/>
                <a:gd name="T2" fmla="*/ 116 w 116"/>
                <a:gd name="T3" fmla="*/ 171 h 171"/>
                <a:gd name="T4" fmla="*/ 96 w 116"/>
                <a:gd name="T5" fmla="*/ 171 h 171"/>
                <a:gd name="T6" fmla="*/ 96 w 116"/>
                <a:gd name="T7" fmla="*/ 63 h 171"/>
                <a:gd name="T8" fmla="*/ 40 w 116"/>
                <a:gd name="T9" fmla="*/ 63 h 171"/>
                <a:gd name="T10" fmla="*/ 40 w 116"/>
                <a:gd name="T11" fmla="*/ 171 h 171"/>
                <a:gd name="T12" fmla="*/ 20 w 116"/>
                <a:gd name="T13" fmla="*/ 171 h 171"/>
                <a:gd name="T14" fmla="*/ 20 w 116"/>
                <a:gd name="T15" fmla="*/ 63 h 171"/>
                <a:gd name="T16" fmla="*/ 0 w 116"/>
                <a:gd name="T17" fmla="*/ 63 h 171"/>
                <a:gd name="T18" fmla="*/ 0 w 116"/>
                <a:gd name="T19" fmla="*/ 48 h 171"/>
                <a:gd name="T20" fmla="*/ 20 w 116"/>
                <a:gd name="T21" fmla="*/ 48 h 171"/>
                <a:gd name="T22" fmla="*/ 20 w 116"/>
                <a:gd name="T23" fmla="*/ 39 h 171"/>
                <a:gd name="T24" fmla="*/ 29 w 116"/>
                <a:gd name="T25" fmla="*/ 9 h 171"/>
                <a:gd name="T26" fmla="*/ 58 w 116"/>
                <a:gd name="T27" fmla="*/ 0 h 171"/>
                <a:gd name="T28" fmla="*/ 79 w 116"/>
                <a:gd name="T29" fmla="*/ 0 h 171"/>
                <a:gd name="T30" fmla="*/ 79 w 116"/>
                <a:gd name="T31" fmla="*/ 16 h 171"/>
                <a:gd name="T32" fmla="*/ 59 w 116"/>
                <a:gd name="T33" fmla="*/ 16 h 171"/>
                <a:gd name="T34" fmla="*/ 44 w 116"/>
                <a:gd name="T35" fmla="*/ 21 h 171"/>
                <a:gd name="T36" fmla="*/ 40 w 116"/>
                <a:gd name="T37" fmla="*/ 37 h 171"/>
                <a:gd name="T38" fmla="*/ 40 w 116"/>
                <a:gd name="T39" fmla="*/ 48 h 171"/>
                <a:gd name="T40" fmla="*/ 116 w 116"/>
                <a:gd name="T41" fmla="*/ 48 h 171"/>
                <a:gd name="T42" fmla="*/ 96 w 116"/>
                <a:gd name="T43" fmla="*/ 0 h 171"/>
                <a:gd name="T44" fmla="*/ 116 w 116"/>
                <a:gd name="T45" fmla="*/ 0 h 171"/>
                <a:gd name="T46" fmla="*/ 116 w 116"/>
                <a:gd name="T47" fmla="*/ 25 h 171"/>
                <a:gd name="T48" fmla="*/ 96 w 116"/>
                <a:gd name="T49" fmla="*/ 25 h 171"/>
                <a:gd name="T50" fmla="*/ 96 w 116"/>
                <a:gd name="T5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171">
                  <a:moveTo>
                    <a:pt x="116" y="48"/>
                  </a:moveTo>
                  <a:lnTo>
                    <a:pt x="116" y="171"/>
                  </a:lnTo>
                  <a:lnTo>
                    <a:pt x="96" y="171"/>
                  </a:lnTo>
                  <a:lnTo>
                    <a:pt x="96" y="63"/>
                  </a:lnTo>
                  <a:lnTo>
                    <a:pt x="40" y="63"/>
                  </a:lnTo>
                  <a:lnTo>
                    <a:pt x="40" y="171"/>
                  </a:lnTo>
                  <a:lnTo>
                    <a:pt x="20" y="171"/>
                  </a:lnTo>
                  <a:lnTo>
                    <a:pt x="20" y="63"/>
                  </a:lnTo>
                  <a:lnTo>
                    <a:pt x="0" y="63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20" y="39"/>
                  </a:lnTo>
                  <a:cubicBezTo>
                    <a:pt x="20" y="26"/>
                    <a:pt x="23" y="16"/>
                    <a:pt x="29" y="9"/>
                  </a:cubicBezTo>
                  <a:cubicBezTo>
                    <a:pt x="36" y="3"/>
                    <a:pt x="45" y="0"/>
                    <a:pt x="58" y="0"/>
                  </a:cubicBezTo>
                  <a:lnTo>
                    <a:pt x="79" y="0"/>
                  </a:lnTo>
                  <a:lnTo>
                    <a:pt x="79" y="16"/>
                  </a:lnTo>
                  <a:lnTo>
                    <a:pt x="59" y="16"/>
                  </a:lnTo>
                  <a:cubicBezTo>
                    <a:pt x="52" y="16"/>
                    <a:pt x="47" y="18"/>
                    <a:pt x="44" y="21"/>
                  </a:cubicBezTo>
                  <a:cubicBezTo>
                    <a:pt x="41" y="24"/>
                    <a:pt x="40" y="29"/>
                    <a:pt x="40" y="37"/>
                  </a:cubicBezTo>
                  <a:lnTo>
                    <a:pt x="40" y="48"/>
                  </a:lnTo>
                  <a:lnTo>
                    <a:pt x="116" y="48"/>
                  </a:lnTo>
                  <a:close/>
                  <a:moveTo>
                    <a:pt x="96" y="0"/>
                  </a:moveTo>
                  <a:lnTo>
                    <a:pt x="116" y="0"/>
                  </a:lnTo>
                  <a:lnTo>
                    <a:pt x="116" y="25"/>
                  </a:lnTo>
                  <a:lnTo>
                    <a:pt x="96" y="2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6012E21C-3DF6-419B-B2A4-C3046AFC4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7" y="2445"/>
              <a:ext cx="54" cy="62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2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0 h 129"/>
                <a:gd name="T14" fmla="*/ 110 w 114"/>
                <a:gd name="T15" fmla="*/ 119 h 129"/>
                <a:gd name="T16" fmla="*/ 87 w 114"/>
                <a:gd name="T17" fmla="*/ 126 h 129"/>
                <a:gd name="T18" fmla="*/ 64 w 114"/>
                <a:gd name="T19" fmla="*/ 129 h 129"/>
                <a:gd name="T20" fmla="*/ 18 w 114"/>
                <a:gd name="T21" fmla="*/ 112 h 129"/>
                <a:gd name="T22" fmla="*/ 0 w 114"/>
                <a:gd name="T23" fmla="*/ 65 h 129"/>
                <a:gd name="T24" fmla="*/ 17 w 114"/>
                <a:gd name="T25" fmla="*/ 17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2" y="69"/>
                  </a:lnTo>
                  <a:cubicBezTo>
                    <a:pt x="22" y="83"/>
                    <a:pt x="27" y="93"/>
                    <a:pt x="34" y="101"/>
                  </a:cubicBezTo>
                  <a:cubicBezTo>
                    <a:pt x="42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3" y="104"/>
                    <a:pt x="110" y="100"/>
                  </a:cubicBezTo>
                  <a:lnTo>
                    <a:pt x="110" y="119"/>
                  </a:lnTo>
                  <a:cubicBezTo>
                    <a:pt x="102" y="122"/>
                    <a:pt x="95" y="125"/>
                    <a:pt x="87" y="126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5" y="129"/>
                    <a:pt x="29" y="123"/>
                    <a:pt x="18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8" y="5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10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1" y="20"/>
                    <a:pt x="34" y="26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FAEF1642-6419-435A-A1A2-64108891A8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3" y="2423"/>
              <a:ext cx="53" cy="84"/>
            </a:xfrm>
            <a:custGeom>
              <a:avLst/>
              <a:gdLst>
                <a:gd name="T0" fmla="*/ 90 w 110"/>
                <a:gd name="T1" fmla="*/ 66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2 h 174"/>
                <a:gd name="T12" fmla="*/ 73 w 110"/>
                <a:gd name="T13" fmla="*/ 168 h 174"/>
                <a:gd name="T14" fmla="*/ 50 w 110"/>
                <a:gd name="T15" fmla="*/ 174 h 174"/>
                <a:gd name="T16" fmla="*/ 14 w 110"/>
                <a:gd name="T17" fmla="*/ 156 h 174"/>
                <a:gd name="T18" fmla="*/ 0 w 110"/>
                <a:gd name="T19" fmla="*/ 109 h 174"/>
                <a:gd name="T20" fmla="*/ 14 w 110"/>
                <a:gd name="T21" fmla="*/ 62 h 174"/>
                <a:gd name="T22" fmla="*/ 50 w 110"/>
                <a:gd name="T23" fmla="*/ 45 h 174"/>
                <a:gd name="T24" fmla="*/ 73 w 110"/>
                <a:gd name="T25" fmla="*/ 50 h 174"/>
                <a:gd name="T26" fmla="*/ 90 w 110"/>
                <a:gd name="T27" fmla="*/ 66 h 174"/>
                <a:gd name="T28" fmla="*/ 21 w 110"/>
                <a:gd name="T29" fmla="*/ 109 h 174"/>
                <a:gd name="T30" fmla="*/ 30 w 110"/>
                <a:gd name="T31" fmla="*/ 144 h 174"/>
                <a:gd name="T32" fmla="*/ 55 w 110"/>
                <a:gd name="T33" fmla="*/ 157 h 174"/>
                <a:gd name="T34" fmla="*/ 80 w 110"/>
                <a:gd name="T35" fmla="*/ 144 h 174"/>
                <a:gd name="T36" fmla="*/ 90 w 110"/>
                <a:gd name="T37" fmla="*/ 109 h 174"/>
                <a:gd name="T38" fmla="*/ 80 w 110"/>
                <a:gd name="T39" fmla="*/ 74 h 174"/>
                <a:gd name="T40" fmla="*/ 55 w 110"/>
                <a:gd name="T41" fmla="*/ 61 h 174"/>
                <a:gd name="T42" fmla="*/ 30 w 110"/>
                <a:gd name="T43" fmla="*/ 74 h 174"/>
                <a:gd name="T44" fmla="*/ 21 w 110"/>
                <a:gd name="T45" fmla="*/ 10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6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2"/>
                  </a:lnTo>
                  <a:cubicBezTo>
                    <a:pt x="85" y="159"/>
                    <a:pt x="80" y="165"/>
                    <a:pt x="73" y="168"/>
                  </a:cubicBezTo>
                  <a:cubicBezTo>
                    <a:pt x="67" y="172"/>
                    <a:pt x="59" y="174"/>
                    <a:pt x="50" y="174"/>
                  </a:cubicBezTo>
                  <a:cubicBezTo>
                    <a:pt x="35" y="174"/>
                    <a:pt x="23" y="168"/>
                    <a:pt x="14" y="156"/>
                  </a:cubicBezTo>
                  <a:cubicBezTo>
                    <a:pt x="5" y="144"/>
                    <a:pt x="0" y="128"/>
                    <a:pt x="0" y="109"/>
                  </a:cubicBezTo>
                  <a:cubicBezTo>
                    <a:pt x="0" y="90"/>
                    <a:pt x="5" y="74"/>
                    <a:pt x="14" y="62"/>
                  </a:cubicBezTo>
                  <a:cubicBezTo>
                    <a:pt x="23" y="50"/>
                    <a:pt x="35" y="45"/>
                    <a:pt x="50" y="45"/>
                  </a:cubicBezTo>
                  <a:cubicBezTo>
                    <a:pt x="59" y="45"/>
                    <a:pt x="67" y="46"/>
                    <a:pt x="73" y="50"/>
                  </a:cubicBezTo>
                  <a:cubicBezTo>
                    <a:pt x="80" y="53"/>
                    <a:pt x="85" y="59"/>
                    <a:pt x="90" y="66"/>
                  </a:cubicBezTo>
                  <a:close/>
                  <a:moveTo>
                    <a:pt x="21" y="109"/>
                  </a:moveTo>
                  <a:cubicBezTo>
                    <a:pt x="21" y="124"/>
                    <a:pt x="24" y="136"/>
                    <a:pt x="30" y="144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4"/>
                  </a:cubicBezTo>
                  <a:cubicBezTo>
                    <a:pt x="87" y="136"/>
                    <a:pt x="90" y="124"/>
                    <a:pt x="90" y="109"/>
                  </a:cubicBezTo>
                  <a:cubicBezTo>
                    <a:pt x="90" y="94"/>
                    <a:pt x="87" y="83"/>
                    <a:pt x="80" y="74"/>
                  </a:cubicBezTo>
                  <a:cubicBezTo>
                    <a:pt x="74" y="66"/>
                    <a:pt x="66" y="61"/>
                    <a:pt x="55" y="61"/>
                  </a:cubicBezTo>
                  <a:cubicBezTo>
                    <a:pt x="44" y="61"/>
                    <a:pt x="36" y="66"/>
                    <a:pt x="30" y="74"/>
                  </a:cubicBezTo>
                  <a:cubicBezTo>
                    <a:pt x="24" y="83"/>
                    <a:pt x="21" y="94"/>
                    <a:pt x="21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0AA1A6FE-F332-4C5F-B6F6-391EF5695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513"/>
              <a:ext cx="0" cy="2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CCDF849F-0454-445D-A6EE-73D6C272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683"/>
              <a:ext cx="55" cy="97"/>
            </a:xfrm>
            <a:custGeom>
              <a:avLst/>
              <a:gdLst>
                <a:gd name="T0" fmla="*/ 58 w 115"/>
                <a:gd name="T1" fmla="*/ 58 h 202"/>
                <a:gd name="T2" fmla="*/ 0 w 115"/>
                <a:gd name="T3" fmla="*/ 0 h 202"/>
                <a:gd name="T4" fmla="*/ 58 w 115"/>
                <a:gd name="T5" fmla="*/ 202 h 202"/>
                <a:gd name="T6" fmla="*/ 115 w 115"/>
                <a:gd name="T7" fmla="*/ 0 h 202"/>
                <a:gd name="T8" fmla="*/ 58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58"/>
                  </a:moveTo>
                  <a:lnTo>
                    <a:pt x="0" y="0"/>
                  </a:lnTo>
                  <a:lnTo>
                    <a:pt x="58" y="202"/>
                  </a:lnTo>
                  <a:lnTo>
                    <a:pt x="115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A0BE5D6F-FF62-4A9D-9415-06C1ECBE6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2216"/>
              <a:ext cx="0" cy="381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4BAC041F-04B4-4F19-B318-A8EF94B39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501"/>
              <a:ext cx="56" cy="9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D4704D05-2D16-4403-8550-0FAA85513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" y="2274"/>
              <a:ext cx="48" cy="57"/>
            </a:xfrm>
            <a:custGeom>
              <a:avLst/>
              <a:gdLst>
                <a:gd name="T0" fmla="*/ 61 w 100"/>
                <a:gd name="T1" fmla="*/ 63 h 119"/>
                <a:gd name="T2" fmla="*/ 72 w 100"/>
                <a:gd name="T3" fmla="*/ 71 h 119"/>
                <a:gd name="T4" fmla="*/ 83 w 100"/>
                <a:gd name="T5" fmla="*/ 87 h 119"/>
                <a:gd name="T6" fmla="*/ 100 w 100"/>
                <a:gd name="T7" fmla="*/ 119 h 119"/>
                <a:gd name="T8" fmla="*/ 82 w 100"/>
                <a:gd name="T9" fmla="*/ 119 h 119"/>
                <a:gd name="T10" fmla="*/ 65 w 100"/>
                <a:gd name="T11" fmla="*/ 89 h 119"/>
                <a:gd name="T12" fmla="*/ 53 w 100"/>
                <a:gd name="T13" fmla="*/ 73 h 119"/>
                <a:gd name="T14" fmla="*/ 36 w 100"/>
                <a:gd name="T15" fmla="*/ 69 h 119"/>
                <a:gd name="T16" fmla="*/ 17 w 100"/>
                <a:gd name="T17" fmla="*/ 69 h 119"/>
                <a:gd name="T18" fmla="*/ 17 w 100"/>
                <a:gd name="T19" fmla="*/ 119 h 119"/>
                <a:gd name="T20" fmla="*/ 0 w 100"/>
                <a:gd name="T21" fmla="*/ 119 h 119"/>
                <a:gd name="T22" fmla="*/ 0 w 100"/>
                <a:gd name="T23" fmla="*/ 0 h 119"/>
                <a:gd name="T24" fmla="*/ 39 w 100"/>
                <a:gd name="T25" fmla="*/ 0 h 119"/>
                <a:gd name="T26" fmla="*/ 72 w 100"/>
                <a:gd name="T27" fmla="*/ 8 h 119"/>
                <a:gd name="T28" fmla="*/ 83 w 100"/>
                <a:gd name="T29" fmla="*/ 34 h 119"/>
                <a:gd name="T30" fmla="*/ 77 w 100"/>
                <a:gd name="T31" fmla="*/ 53 h 119"/>
                <a:gd name="T32" fmla="*/ 61 w 100"/>
                <a:gd name="T33" fmla="*/ 63 h 119"/>
                <a:gd name="T34" fmla="*/ 17 w 100"/>
                <a:gd name="T35" fmla="*/ 13 h 119"/>
                <a:gd name="T36" fmla="*/ 17 w 100"/>
                <a:gd name="T37" fmla="*/ 55 h 119"/>
                <a:gd name="T38" fmla="*/ 39 w 100"/>
                <a:gd name="T39" fmla="*/ 55 h 119"/>
                <a:gd name="T40" fmla="*/ 58 w 100"/>
                <a:gd name="T41" fmla="*/ 50 h 119"/>
                <a:gd name="T42" fmla="*/ 65 w 100"/>
                <a:gd name="T43" fmla="*/ 34 h 119"/>
                <a:gd name="T44" fmla="*/ 58 w 100"/>
                <a:gd name="T45" fmla="*/ 19 h 119"/>
                <a:gd name="T46" fmla="*/ 39 w 100"/>
                <a:gd name="T47" fmla="*/ 13 h 119"/>
                <a:gd name="T48" fmla="*/ 17 w 100"/>
                <a:gd name="T49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19">
                  <a:moveTo>
                    <a:pt x="61" y="63"/>
                  </a:moveTo>
                  <a:cubicBezTo>
                    <a:pt x="65" y="64"/>
                    <a:pt x="68" y="67"/>
                    <a:pt x="72" y="71"/>
                  </a:cubicBezTo>
                  <a:cubicBezTo>
                    <a:pt x="76" y="75"/>
                    <a:pt x="79" y="80"/>
                    <a:pt x="83" y="87"/>
                  </a:cubicBezTo>
                  <a:lnTo>
                    <a:pt x="100" y="119"/>
                  </a:lnTo>
                  <a:lnTo>
                    <a:pt x="82" y="119"/>
                  </a:lnTo>
                  <a:lnTo>
                    <a:pt x="65" y="89"/>
                  </a:lnTo>
                  <a:cubicBezTo>
                    <a:pt x="61" y="81"/>
                    <a:pt x="57" y="75"/>
                    <a:pt x="53" y="73"/>
                  </a:cubicBezTo>
                  <a:cubicBezTo>
                    <a:pt x="49" y="70"/>
                    <a:pt x="43" y="69"/>
                    <a:pt x="36" y="69"/>
                  </a:cubicBezTo>
                  <a:lnTo>
                    <a:pt x="17" y="69"/>
                  </a:lnTo>
                  <a:lnTo>
                    <a:pt x="17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39" y="0"/>
                  </a:lnTo>
                  <a:cubicBezTo>
                    <a:pt x="54" y="0"/>
                    <a:pt x="65" y="3"/>
                    <a:pt x="72" y="8"/>
                  </a:cubicBezTo>
                  <a:cubicBezTo>
                    <a:pt x="80" y="14"/>
                    <a:pt x="83" y="23"/>
                    <a:pt x="83" y="34"/>
                  </a:cubicBezTo>
                  <a:cubicBezTo>
                    <a:pt x="83" y="42"/>
                    <a:pt x="81" y="48"/>
                    <a:pt x="77" y="53"/>
                  </a:cubicBezTo>
                  <a:cubicBezTo>
                    <a:pt x="74" y="58"/>
                    <a:pt x="68" y="61"/>
                    <a:pt x="61" y="63"/>
                  </a:cubicBezTo>
                  <a:close/>
                  <a:moveTo>
                    <a:pt x="17" y="13"/>
                  </a:moveTo>
                  <a:lnTo>
                    <a:pt x="17" y="55"/>
                  </a:lnTo>
                  <a:lnTo>
                    <a:pt x="39" y="55"/>
                  </a:lnTo>
                  <a:cubicBezTo>
                    <a:pt x="48" y="55"/>
                    <a:pt x="54" y="54"/>
                    <a:pt x="58" y="50"/>
                  </a:cubicBezTo>
                  <a:cubicBezTo>
                    <a:pt x="63" y="47"/>
                    <a:pt x="65" y="41"/>
                    <a:pt x="65" y="34"/>
                  </a:cubicBezTo>
                  <a:cubicBezTo>
                    <a:pt x="65" y="27"/>
                    <a:pt x="63" y="22"/>
                    <a:pt x="58" y="19"/>
                  </a:cubicBezTo>
                  <a:cubicBezTo>
                    <a:pt x="54" y="15"/>
                    <a:pt x="48" y="13"/>
                    <a:pt x="39" y="13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B79339C5-0046-46E4-B435-814D2810A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" y="2287"/>
              <a:ext cx="43" cy="45"/>
            </a:xfrm>
            <a:custGeom>
              <a:avLst/>
              <a:gdLst>
                <a:gd name="T0" fmla="*/ 90 w 90"/>
                <a:gd name="T1" fmla="*/ 43 h 93"/>
                <a:gd name="T2" fmla="*/ 90 w 90"/>
                <a:gd name="T3" fmla="*/ 50 h 93"/>
                <a:gd name="T4" fmla="*/ 17 w 90"/>
                <a:gd name="T5" fmla="*/ 50 h 93"/>
                <a:gd name="T6" fmla="*/ 27 w 90"/>
                <a:gd name="T7" fmla="*/ 73 h 93"/>
                <a:gd name="T8" fmla="*/ 52 w 90"/>
                <a:gd name="T9" fmla="*/ 81 h 93"/>
                <a:gd name="T10" fmla="*/ 69 w 90"/>
                <a:gd name="T11" fmla="*/ 79 h 93"/>
                <a:gd name="T12" fmla="*/ 87 w 90"/>
                <a:gd name="T13" fmla="*/ 73 h 93"/>
                <a:gd name="T14" fmla="*/ 87 w 90"/>
                <a:gd name="T15" fmla="*/ 87 h 93"/>
                <a:gd name="T16" fmla="*/ 69 w 90"/>
                <a:gd name="T17" fmla="*/ 92 h 93"/>
                <a:gd name="T18" fmla="*/ 51 w 90"/>
                <a:gd name="T19" fmla="*/ 93 h 93"/>
                <a:gd name="T20" fmla="*/ 14 w 90"/>
                <a:gd name="T21" fmla="*/ 81 h 93"/>
                <a:gd name="T22" fmla="*/ 0 w 90"/>
                <a:gd name="T23" fmla="*/ 47 h 93"/>
                <a:gd name="T24" fmla="*/ 13 w 90"/>
                <a:gd name="T25" fmla="*/ 12 h 93"/>
                <a:gd name="T26" fmla="*/ 48 w 90"/>
                <a:gd name="T27" fmla="*/ 0 h 93"/>
                <a:gd name="T28" fmla="*/ 79 w 90"/>
                <a:gd name="T29" fmla="*/ 11 h 93"/>
                <a:gd name="T30" fmla="*/ 90 w 90"/>
                <a:gd name="T31" fmla="*/ 43 h 93"/>
                <a:gd name="T32" fmla="*/ 74 w 90"/>
                <a:gd name="T33" fmla="*/ 38 h 93"/>
                <a:gd name="T34" fmla="*/ 67 w 90"/>
                <a:gd name="T35" fmla="*/ 19 h 93"/>
                <a:gd name="T36" fmla="*/ 48 w 90"/>
                <a:gd name="T37" fmla="*/ 12 h 93"/>
                <a:gd name="T38" fmla="*/ 27 w 90"/>
                <a:gd name="T39" fmla="*/ 19 h 93"/>
                <a:gd name="T40" fmla="*/ 18 w 90"/>
                <a:gd name="T41" fmla="*/ 38 h 93"/>
                <a:gd name="T42" fmla="*/ 74 w 90"/>
                <a:gd name="T43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93">
                  <a:moveTo>
                    <a:pt x="90" y="43"/>
                  </a:moveTo>
                  <a:lnTo>
                    <a:pt x="90" y="50"/>
                  </a:lnTo>
                  <a:lnTo>
                    <a:pt x="17" y="50"/>
                  </a:lnTo>
                  <a:cubicBezTo>
                    <a:pt x="18" y="60"/>
                    <a:pt x="21" y="68"/>
                    <a:pt x="27" y="73"/>
                  </a:cubicBezTo>
                  <a:cubicBezTo>
                    <a:pt x="33" y="78"/>
                    <a:pt x="41" y="81"/>
                    <a:pt x="52" y="81"/>
                  </a:cubicBezTo>
                  <a:cubicBezTo>
                    <a:pt x="58" y="81"/>
                    <a:pt x="64" y="80"/>
                    <a:pt x="69" y="79"/>
                  </a:cubicBezTo>
                  <a:cubicBezTo>
                    <a:pt x="75" y="77"/>
                    <a:pt x="81" y="75"/>
                    <a:pt x="87" y="73"/>
                  </a:cubicBezTo>
                  <a:lnTo>
                    <a:pt x="87" y="87"/>
                  </a:lnTo>
                  <a:cubicBezTo>
                    <a:pt x="81" y="89"/>
                    <a:pt x="75" y="90"/>
                    <a:pt x="69" y="92"/>
                  </a:cubicBezTo>
                  <a:cubicBezTo>
                    <a:pt x="63" y="93"/>
                    <a:pt x="57" y="93"/>
                    <a:pt x="51" y="93"/>
                  </a:cubicBezTo>
                  <a:cubicBezTo>
                    <a:pt x="35" y="93"/>
                    <a:pt x="23" y="89"/>
                    <a:pt x="14" y="81"/>
                  </a:cubicBezTo>
                  <a:cubicBezTo>
                    <a:pt x="5" y="73"/>
                    <a:pt x="0" y="61"/>
                    <a:pt x="0" y="47"/>
                  </a:cubicBezTo>
                  <a:cubicBezTo>
                    <a:pt x="0" y="33"/>
                    <a:pt x="5" y="21"/>
                    <a:pt x="13" y="12"/>
                  </a:cubicBezTo>
                  <a:cubicBezTo>
                    <a:pt x="22" y="4"/>
                    <a:pt x="33" y="0"/>
                    <a:pt x="48" y="0"/>
                  </a:cubicBezTo>
                  <a:cubicBezTo>
                    <a:pt x="61" y="0"/>
                    <a:pt x="71" y="3"/>
                    <a:pt x="79" y="11"/>
                  </a:cubicBezTo>
                  <a:cubicBezTo>
                    <a:pt x="87" y="19"/>
                    <a:pt x="90" y="29"/>
                    <a:pt x="90" y="43"/>
                  </a:cubicBezTo>
                  <a:close/>
                  <a:moveTo>
                    <a:pt x="74" y="38"/>
                  </a:moveTo>
                  <a:cubicBezTo>
                    <a:pt x="74" y="30"/>
                    <a:pt x="72" y="24"/>
                    <a:pt x="67" y="19"/>
                  </a:cubicBezTo>
                  <a:cubicBezTo>
                    <a:pt x="62" y="14"/>
                    <a:pt x="56" y="12"/>
                    <a:pt x="48" y="12"/>
                  </a:cubicBezTo>
                  <a:cubicBezTo>
                    <a:pt x="39" y="12"/>
                    <a:pt x="32" y="14"/>
                    <a:pt x="27" y="19"/>
                  </a:cubicBezTo>
                  <a:cubicBezTo>
                    <a:pt x="21" y="24"/>
                    <a:pt x="18" y="30"/>
                    <a:pt x="18" y="38"/>
                  </a:cubicBezTo>
                  <a:lnTo>
                    <a:pt x="7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D8B5AE8A-107B-438E-9E0F-B6F3DC446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" y="2287"/>
              <a:ext cx="39" cy="45"/>
            </a:xfrm>
            <a:custGeom>
              <a:avLst/>
              <a:gdLst>
                <a:gd name="T0" fmla="*/ 51 w 82"/>
                <a:gd name="T1" fmla="*/ 46 h 93"/>
                <a:gd name="T2" fmla="*/ 24 w 82"/>
                <a:gd name="T3" fmla="*/ 50 h 93"/>
                <a:gd name="T4" fmla="*/ 16 w 82"/>
                <a:gd name="T5" fmla="*/ 64 h 93"/>
                <a:gd name="T6" fmla="*/ 22 w 82"/>
                <a:gd name="T7" fmla="*/ 77 h 93"/>
                <a:gd name="T8" fmla="*/ 37 w 82"/>
                <a:gd name="T9" fmla="*/ 81 h 93"/>
                <a:gd name="T10" fmla="*/ 58 w 82"/>
                <a:gd name="T11" fmla="*/ 72 h 93"/>
                <a:gd name="T12" fmla="*/ 67 w 82"/>
                <a:gd name="T13" fmla="*/ 49 h 93"/>
                <a:gd name="T14" fmla="*/ 67 w 82"/>
                <a:gd name="T15" fmla="*/ 46 h 93"/>
                <a:gd name="T16" fmla="*/ 51 w 82"/>
                <a:gd name="T17" fmla="*/ 46 h 93"/>
                <a:gd name="T18" fmla="*/ 82 w 82"/>
                <a:gd name="T19" fmla="*/ 40 h 93"/>
                <a:gd name="T20" fmla="*/ 82 w 82"/>
                <a:gd name="T21" fmla="*/ 91 h 93"/>
                <a:gd name="T22" fmla="*/ 67 w 82"/>
                <a:gd name="T23" fmla="*/ 91 h 93"/>
                <a:gd name="T24" fmla="*/ 67 w 82"/>
                <a:gd name="T25" fmla="*/ 77 h 93"/>
                <a:gd name="T26" fmla="*/ 53 w 82"/>
                <a:gd name="T27" fmla="*/ 90 h 93"/>
                <a:gd name="T28" fmla="*/ 33 w 82"/>
                <a:gd name="T29" fmla="*/ 93 h 93"/>
                <a:gd name="T30" fmla="*/ 9 w 82"/>
                <a:gd name="T31" fmla="*/ 86 h 93"/>
                <a:gd name="T32" fmla="*/ 0 w 82"/>
                <a:gd name="T33" fmla="*/ 65 h 93"/>
                <a:gd name="T34" fmla="*/ 11 w 82"/>
                <a:gd name="T35" fmla="*/ 42 h 93"/>
                <a:gd name="T36" fmla="*/ 44 w 82"/>
                <a:gd name="T37" fmla="*/ 35 h 93"/>
                <a:gd name="T38" fmla="*/ 67 w 82"/>
                <a:gd name="T39" fmla="*/ 35 h 93"/>
                <a:gd name="T40" fmla="*/ 67 w 82"/>
                <a:gd name="T41" fmla="*/ 33 h 93"/>
                <a:gd name="T42" fmla="*/ 59 w 82"/>
                <a:gd name="T43" fmla="*/ 18 h 93"/>
                <a:gd name="T44" fmla="*/ 39 w 82"/>
                <a:gd name="T45" fmla="*/ 12 h 93"/>
                <a:gd name="T46" fmla="*/ 23 w 82"/>
                <a:gd name="T47" fmla="*/ 14 h 93"/>
                <a:gd name="T48" fmla="*/ 8 w 82"/>
                <a:gd name="T49" fmla="*/ 19 h 93"/>
                <a:gd name="T50" fmla="*/ 8 w 82"/>
                <a:gd name="T51" fmla="*/ 6 h 93"/>
                <a:gd name="T52" fmla="*/ 25 w 82"/>
                <a:gd name="T53" fmla="*/ 1 h 93"/>
                <a:gd name="T54" fmla="*/ 41 w 82"/>
                <a:gd name="T55" fmla="*/ 0 h 93"/>
                <a:gd name="T56" fmla="*/ 72 w 82"/>
                <a:gd name="T57" fmla="*/ 10 h 93"/>
                <a:gd name="T58" fmla="*/ 82 w 82"/>
                <a:gd name="T59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93">
                  <a:moveTo>
                    <a:pt x="51" y="46"/>
                  </a:moveTo>
                  <a:cubicBezTo>
                    <a:pt x="38" y="46"/>
                    <a:pt x="29" y="47"/>
                    <a:pt x="24" y="50"/>
                  </a:cubicBezTo>
                  <a:cubicBezTo>
                    <a:pt x="19" y="53"/>
                    <a:pt x="16" y="58"/>
                    <a:pt x="16" y="64"/>
                  </a:cubicBezTo>
                  <a:cubicBezTo>
                    <a:pt x="16" y="69"/>
                    <a:pt x="18" y="73"/>
                    <a:pt x="22" y="77"/>
                  </a:cubicBezTo>
                  <a:cubicBezTo>
                    <a:pt x="26" y="80"/>
                    <a:pt x="31" y="81"/>
                    <a:pt x="37" y="81"/>
                  </a:cubicBezTo>
                  <a:cubicBezTo>
                    <a:pt x="46" y="81"/>
                    <a:pt x="53" y="78"/>
                    <a:pt x="58" y="72"/>
                  </a:cubicBezTo>
                  <a:cubicBezTo>
                    <a:pt x="64" y="67"/>
                    <a:pt x="67" y="59"/>
                    <a:pt x="67" y="49"/>
                  </a:cubicBezTo>
                  <a:lnTo>
                    <a:pt x="67" y="46"/>
                  </a:lnTo>
                  <a:lnTo>
                    <a:pt x="51" y="46"/>
                  </a:lnTo>
                  <a:close/>
                  <a:moveTo>
                    <a:pt x="82" y="40"/>
                  </a:moveTo>
                  <a:lnTo>
                    <a:pt x="82" y="91"/>
                  </a:lnTo>
                  <a:lnTo>
                    <a:pt x="67" y="91"/>
                  </a:lnTo>
                  <a:lnTo>
                    <a:pt x="67" y="77"/>
                  </a:lnTo>
                  <a:cubicBezTo>
                    <a:pt x="63" y="83"/>
                    <a:pt x="58" y="87"/>
                    <a:pt x="53" y="90"/>
                  </a:cubicBezTo>
                  <a:cubicBezTo>
                    <a:pt x="47" y="92"/>
                    <a:pt x="41" y="93"/>
                    <a:pt x="33" y="93"/>
                  </a:cubicBezTo>
                  <a:cubicBezTo>
                    <a:pt x="23" y="93"/>
                    <a:pt x="15" y="91"/>
                    <a:pt x="9" y="86"/>
                  </a:cubicBezTo>
                  <a:cubicBezTo>
                    <a:pt x="3" y="81"/>
                    <a:pt x="0" y="74"/>
                    <a:pt x="0" y="65"/>
                  </a:cubicBezTo>
                  <a:cubicBezTo>
                    <a:pt x="0" y="55"/>
                    <a:pt x="4" y="47"/>
                    <a:pt x="11" y="42"/>
                  </a:cubicBezTo>
                  <a:cubicBezTo>
                    <a:pt x="19" y="37"/>
                    <a:pt x="30" y="35"/>
                    <a:pt x="44" y="35"/>
                  </a:cubicBezTo>
                  <a:lnTo>
                    <a:pt x="67" y="35"/>
                  </a:lnTo>
                  <a:lnTo>
                    <a:pt x="67" y="33"/>
                  </a:lnTo>
                  <a:cubicBezTo>
                    <a:pt x="67" y="26"/>
                    <a:pt x="64" y="21"/>
                    <a:pt x="59" y="18"/>
                  </a:cubicBezTo>
                  <a:cubicBezTo>
                    <a:pt x="54" y="14"/>
                    <a:pt x="48" y="12"/>
                    <a:pt x="39" y="12"/>
                  </a:cubicBezTo>
                  <a:cubicBezTo>
                    <a:pt x="33" y="12"/>
                    <a:pt x="28" y="13"/>
                    <a:pt x="23" y="14"/>
                  </a:cubicBezTo>
                  <a:cubicBezTo>
                    <a:pt x="17" y="15"/>
                    <a:pt x="12" y="17"/>
                    <a:pt x="8" y="19"/>
                  </a:cubicBezTo>
                  <a:lnTo>
                    <a:pt x="8" y="6"/>
                  </a:lnTo>
                  <a:cubicBezTo>
                    <a:pt x="13" y="4"/>
                    <a:pt x="19" y="2"/>
                    <a:pt x="25" y="1"/>
                  </a:cubicBezTo>
                  <a:cubicBezTo>
                    <a:pt x="30" y="0"/>
                    <a:pt x="35" y="0"/>
                    <a:pt x="41" y="0"/>
                  </a:cubicBezTo>
                  <a:cubicBezTo>
                    <a:pt x="55" y="0"/>
                    <a:pt x="65" y="3"/>
                    <a:pt x="72" y="10"/>
                  </a:cubicBezTo>
                  <a:cubicBezTo>
                    <a:pt x="79" y="16"/>
                    <a:pt x="82" y="26"/>
                    <a:pt x="82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36844F07-2AD4-431A-8F15-B30A2873F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" y="2272"/>
              <a:ext cx="41" cy="60"/>
            </a:xfrm>
            <a:custGeom>
              <a:avLst/>
              <a:gdLst>
                <a:gd name="T0" fmla="*/ 71 w 87"/>
                <a:gd name="T1" fmla="*/ 48 h 126"/>
                <a:gd name="T2" fmla="*/ 71 w 87"/>
                <a:gd name="T3" fmla="*/ 0 h 126"/>
                <a:gd name="T4" fmla="*/ 87 w 87"/>
                <a:gd name="T5" fmla="*/ 0 h 126"/>
                <a:gd name="T6" fmla="*/ 87 w 87"/>
                <a:gd name="T7" fmla="*/ 124 h 126"/>
                <a:gd name="T8" fmla="*/ 71 w 87"/>
                <a:gd name="T9" fmla="*/ 124 h 126"/>
                <a:gd name="T10" fmla="*/ 71 w 87"/>
                <a:gd name="T11" fmla="*/ 111 h 126"/>
                <a:gd name="T12" fmla="*/ 58 w 87"/>
                <a:gd name="T13" fmla="*/ 123 h 126"/>
                <a:gd name="T14" fmla="*/ 40 w 87"/>
                <a:gd name="T15" fmla="*/ 126 h 126"/>
                <a:gd name="T16" fmla="*/ 11 w 87"/>
                <a:gd name="T17" fmla="*/ 113 h 126"/>
                <a:gd name="T18" fmla="*/ 0 w 87"/>
                <a:gd name="T19" fmla="*/ 79 h 126"/>
                <a:gd name="T20" fmla="*/ 11 w 87"/>
                <a:gd name="T21" fmla="*/ 45 h 126"/>
                <a:gd name="T22" fmla="*/ 40 w 87"/>
                <a:gd name="T23" fmla="*/ 33 h 126"/>
                <a:gd name="T24" fmla="*/ 58 w 87"/>
                <a:gd name="T25" fmla="*/ 36 h 126"/>
                <a:gd name="T26" fmla="*/ 71 w 87"/>
                <a:gd name="T27" fmla="*/ 48 h 126"/>
                <a:gd name="T28" fmla="*/ 17 w 87"/>
                <a:gd name="T29" fmla="*/ 79 h 126"/>
                <a:gd name="T30" fmla="*/ 24 w 87"/>
                <a:gd name="T31" fmla="*/ 105 h 126"/>
                <a:gd name="T32" fmla="*/ 44 w 87"/>
                <a:gd name="T33" fmla="*/ 114 h 126"/>
                <a:gd name="T34" fmla="*/ 64 w 87"/>
                <a:gd name="T35" fmla="*/ 105 h 126"/>
                <a:gd name="T36" fmla="*/ 71 w 87"/>
                <a:gd name="T37" fmla="*/ 79 h 126"/>
                <a:gd name="T38" fmla="*/ 64 w 87"/>
                <a:gd name="T39" fmla="*/ 54 h 126"/>
                <a:gd name="T40" fmla="*/ 44 w 87"/>
                <a:gd name="T41" fmla="*/ 45 h 126"/>
                <a:gd name="T42" fmla="*/ 24 w 87"/>
                <a:gd name="T43" fmla="*/ 54 h 126"/>
                <a:gd name="T44" fmla="*/ 17 w 87"/>
                <a:gd name="T45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26">
                  <a:moveTo>
                    <a:pt x="71" y="48"/>
                  </a:moveTo>
                  <a:lnTo>
                    <a:pt x="71" y="0"/>
                  </a:lnTo>
                  <a:lnTo>
                    <a:pt x="87" y="0"/>
                  </a:lnTo>
                  <a:lnTo>
                    <a:pt x="87" y="124"/>
                  </a:lnTo>
                  <a:lnTo>
                    <a:pt x="71" y="124"/>
                  </a:lnTo>
                  <a:lnTo>
                    <a:pt x="71" y="111"/>
                  </a:lnTo>
                  <a:cubicBezTo>
                    <a:pt x="68" y="116"/>
                    <a:pt x="64" y="120"/>
                    <a:pt x="58" y="123"/>
                  </a:cubicBezTo>
                  <a:cubicBezTo>
                    <a:pt x="53" y="125"/>
                    <a:pt x="47" y="126"/>
                    <a:pt x="40" y="126"/>
                  </a:cubicBezTo>
                  <a:cubicBezTo>
                    <a:pt x="28" y="126"/>
                    <a:pt x="19" y="122"/>
                    <a:pt x="11" y="113"/>
                  </a:cubicBezTo>
                  <a:cubicBezTo>
                    <a:pt x="4" y="105"/>
                    <a:pt x="0" y="94"/>
                    <a:pt x="0" y="79"/>
                  </a:cubicBezTo>
                  <a:cubicBezTo>
                    <a:pt x="0" y="65"/>
                    <a:pt x="4" y="54"/>
                    <a:pt x="11" y="45"/>
                  </a:cubicBezTo>
                  <a:cubicBezTo>
                    <a:pt x="19" y="37"/>
                    <a:pt x="28" y="33"/>
                    <a:pt x="40" y="33"/>
                  </a:cubicBezTo>
                  <a:cubicBezTo>
                    <a:pt x="47" y="33"/>
                    <a:pt x="53" y="34"/>
                    <a:pt x="58" y="36"/>
                  </a:cubicBezTo>
                  <a:cubicBezTo>
                    <a:pt x="64" y="39"/>
                    <a:pt x="68" y="43"/>
                    <a:pt x="71" y="48"/>
                  </a:cubicBezTo>
                  <a:close/>
                  <a:moveTo>
                    <a:pt x="17" y="79"/>
                  </a:moveTo>
                  <a:cubicBezTo>
                    <a:pt x="17" y="90"/>
                    <a:pt x="19" y="99"/>
                    <a:pt x="24" y="105"/>
                  </a:cubicBezTo>
                  <a:cubicBezTo>
                    <a:pt x="29" y="111"/>
                    <a:pt x="36" y="114"/>
                    <a:pt x="44" y="114"/>
                  </a:cubicBezTo>
                  <a:cubicBezTo>
                    <a:pt x="52" y="114"/>
                    <a:pt x="59" y="111"/>
                    <a:pt x="64" y="105"/>
                  </a:cubicBezTo>
                  <a:cubicBezTo>
                    <a:pt x="69" y="99"/>
                    <a:pt x="71" y="90"/>
                    <a:pt x="71" y="79"/>
                  </a:cubicBezTo>
                  <a:cubicBezTo>
                    <a:pt x="71" y="69"/>
                    <a:pt x="69" y="60"/>
                    <a:pt x="64" y="54"/>
                  </a:cubicBezTo>
                  <a:cubicBezTo>
                    <a:pt x="59" y="48"/>
                    <a:pt x="52" y="45"/>
                    <a:pt x="44" y="45"/>
                  </a:cubicBezTo>
                  <a:cubicBezTo>
                    <a:pt x="36" y="45"/>
                    <a:pt x="29" y="48"/>
                    <a:pt x="24" y="54"/>
                  </a:cubicBezTo>
                  <a:cubicBezTo>
                    <a:pt x="19" y="60"/>
                    <a:pt x="17" y="69"/>
                    <a:pt x="17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E1453626-6565-47BA-B6F9-3CD99B71A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" y="2272"/>
              <a:ext cx="42" cy="60"/>
            </a:xfrm>
            <a:custGeom>
              <a:avLst/>
              <a:gdLst>
                <a:gd name="T0" fmla="*/ 70 w 87"/>
                <a:gd name="T1" fmla="*/ 79 h 126"/>
                <a:gd name="T2" fmla="*/ 63 w 87"/>
                <a:gd name="T3" fmla="*/ 54 h 126"/>
                <a:gd name="T4" fmla="*/ 43 w 87"/>
                <a:gd name="T5" fmla="*/ 45 h 126"/>
                <a:gd name="T6" fmla="*/ 23 w 87"/>
                <a:gd name="T7" fmla="*/ 54 h 126"/>
                <a:gd name="T8" fmla="*/ 16 w 87"/>
                <a:gd name="T9" fmla="*/ 79 h 126"/>
                <a:gd name="T10" fmla="*/ 23 w 87"/>
                <a:gd name="T11" fmla="*/ 105 h 126"/>
                <a:gd name="T12" fmla="*/ 43 w 87"/>
                <a:gd name="T13" fmla="*/ 114 h 126"/>
                <a:gd name="T14" fmla="*/ 63 w 87"/>
                <a:gd name="T15" fmla="*/ 105 h 126"/>
                <a:gd name="T16" fmla="*/ 70 w 87"/>
                <a:gd name="T17" fmla="*/ 79 h 126"/>
                <a:gd name="T18" fmla="*/ 16 w 87"/>
                <a:gd name="T19" fmla="*/ 48 h 126"/>
                <a:gd name="T20" fmla="*/ 29 w 87"/>
                <a:gd name="T21" fmla="*/ 36 h 126"/>
                <a:gd name="T22" fmla="*/ 47 w 87"/>
                <a:gd name="T23" fmla="*/ 33 h 126"/>
                <a:gd name="T24" fmla="*/ 76 w 87"/>
                <a:gd name="T25" fmla="*/ 45 h 126"/>
                <a:gd name="T26" fmla="*/ 87 w 87"/>
                <a:gd name="T27" fmla="*/ 79 h 126"/>
                <a:gd name="T28" fmla="*/ 76 w 87"/>
                <a:gd name="T29" fmla="*/ 113 h 126"/>
                <a:gd name="T30" fmla="*/ 47 w 87"/>
                <a:gd name="T31" fmla="*/ 126 h 126"/>
                <a:gd name="T32" fmla="*/ 29 w 87"/>
                <a:gd name="T33" fmla="*/ 123 h 126"/>
                <a:gd name="T34" fmla="*/ 16 w 87"/>
                <a:gd name="T35" fmla="*/ 111 h 126"/>
                <a:gd name="T36" fmla="*/ 16 w 87"/>
                <a:gd name="T37" fmla="*/ 124 h 126"/>
                <a:gd name="T38" fmla="*/ 0 w 87"/>
                <a:gd name="T39" fmla="*/ 124 h 126"/>
                <a:gd name="T40" fmla="*/ 0 w 87"/>
                <a:gd name="T41" fmla="*/ 0 h 126"/>
                <a:gd name="T42" fmla="*/ 16 w 87"/>
                <a:gd name="T43" fmla="*/ 0 h 126"/>
                <a:gd name="T44" fmla="*/ 16 w 87"/>
                <a:gd name="T45" fmla="*/ 4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26">
                  <a:moveTo>
                    <a:pt x="70" y="79"/>
                  </a:moveTo>
                  <a:cubicBezTo>
                    <a:pt x="70" y="69"/>
                    <a:pt x="68" y="60"/>
                    <a:pt x="63" y="54"/>
                  </a:cubicBezTo>
                  <a:cubicBezTo>
                    <a:pt x="58" y="48"/>
                    <a:pt x="51" y="45"/>
                    <a:pt x="43" y="45"/>
                  </a:cubicBezTo>
                  <a:cubicBezTo>
                    <a:pt x="35" y="45"/>
                    <a:pt x="28" y="48"/>
                    <a:pt x="23" y="54"/>
                  </a:cubicBezTo>
                  <a:cubicBezTo>
                    <a:pt x="18" y="60"/>
                    <a:pt x="16" y="69"/>
                    <a:pt x="16" y="79"/>
                  </a:cubicBezTo>
                  <a:cubicBezTo>
                    <a:pt x="16" y="90"/>
                    <a:pt x="18" y="99"/>
                    <a:pt x="23" y="105"/>
                  </a:cubicBezTo>
                  <a:cubicBezTo>
                    <a:pt x="28" y="111"/>
                    <a:pt x="35" y="114"/>
                    <a:pt x="43" y="114"/>
                  </a:cubicBezTo>
                  <a:cubicBezTo>
                    <a:pt x="51" y="114"/>
                    <a:pt x="58" y="111"/>
                    <a:pt x="63" y="105"/>
                  </a:cubicBezTo>
                  <a:cubicBezTo>
                    <a:pt x="68" y="99"/>
                    <a:pt x="70" y="90"/>
                    <a:pt x="70" y="79"/>
                  </a:cubicBezTo>
                  <a:close/>
                  <a:moveTo>
                    <a:pt x="16" y="48"/>
                  </a:moveTo>
                  <a:cubicBezTo>
                    <a:pt x="19" y="43"/>
                    <a:pt x="23" y="39"/>
                    <a:pt x="29" y="36"/>
                  </a:cubicBezTo>
                  <a:cubicBezTo>
                    <a:pt x="34" y="34"/>
                    <a:pt x="40" y="33"/>
                    <a:pt x="47" y="33"/>
                  </a:cubicBezTo>
                  <a:cubicBezTo>
                    <a:pt x="59" y="33"/>
                    <a:pt x="68" y="37"/>
                    <a:pt x="76" y="45"/>
                  </a:cubicBezTo>
                  <a:cubicBezTo>
                    <a:pt x="83" y="54"/>
                    <a:pt x="87" y="65"/>
                    <a:pt x="87" y="79"/>
                  </a:cubicBezTo>
                  <a:cubicBezTo>
                    <a:pt x="87" y="94"/>
                    <a:pt x="83" y="105"/>
                    <a:pt x="76" y="113"/>
                  </a:cubicBezTo>
                  <a:cubicBezTo>
                    <a:pt x="68" y="122"/>
                    <a:pt x="59" y="126"/>
                    <a:pt x="47" y="126"/>
                  </a:cubicBezTo>
                  <a:cubicBezTo>
                    <a:pt x="40" y="126"/>
                    <a:pt x="34" y="125"/>
                    <a:pt x="29" y="123"/>
                  </a:cubicBezTo>
                  <a:cubicBezTo>
                    <a:pt x="23" y="120"/>
                    <a:pt x="19" y="116"/>
                    <a:pt x="16" y="111"/>
                  </a:cubicBezTo>
                  <a:lnTo>
                    <a:pt x="16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4352380E-60BD-400C-AB5F-A27D6713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288"/>
              <a:ext cx="45" cy="59"/>
            </a:xfrm>
            <a:custGeom>
              <a:avLst/>
              <a:gdLst>
                <a:gd name="T0" fmla="*/ 52 w 94"/>
                <a:gd name="T1" fmla="*/ 97 h 123"/>
                <a:gd name="T2" fmla="*/ 38 w 94"/>
                <a:gd name="T3" fmla="*/ 118 h 123"/>
                <a:gd name="T4" fmla="*/ 21 w 94"/>
                <a:gd name="T5" fmla="*/ 123 h 123"/>
                <a:gd name="T6" fmla="*/ 8 w 94"/>
                <a:gd name="T7" fmla="*/ 123 h 123"/>
                <a:gd name="T8" fmla="*/ 8 w 94"/>
                <a:gd name="T9" fmla="*/ 111 h 123"/>
                <a:gd name="T10" fmla="*/ 18 w 94"/>
                <a:gd name="T11" fmla="*/ 111 h 123"/>
                <a:gd name="T12" fmla="*/ 28 w 94"/>
                <a:gd name="T13" fmla="*/ 108 h 123"/>
                <a:gd name="T14" fmla="*/ 36 w 94"/>
                <a:gd name="T15" fmla="*/ 94 h 123"/>
                <a:gd name="T16" fmla="*/ 39 w 94"/>
                <a:gd name="T17" fmla="*/ 88 h 123"/>
                <a:gd name="T18" fmla="*/ 0 w 94"/>
                <a:gd name="T19" fmla="*/ 0 h 123"/>
                <a:gd name="T20" fmla="*/ 17 w 94"/>
                <a:gd name="T21" fmla="*/ 0 h 123"/>
                <a:gd name="T22" fmla="*/ 47 w 94"/>
                <a:gd name="T23" fmla="*/ 70 h 123"/>
                <a:gd name="T24" fmla="*/ 77 w 94"/>
                <a:gd name="T25" fmla="*/ 0 h 123"/>
                <a:gd name="T26" fmla="*/ 94 w 94"/>
                <a:gd name="T27" fmla="*/ 0 h 123"/>
                <a:gd name="T28" fmla="*/ 52 w 94"/>
                <a:gd name="T29" fmla="*/ 9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23">
                  <a:moveTo>
                    <a:pt x="52" y="97"/>
                  </a:moveTo>
                  <a:cubicBezTo>
                    <a:pt x="47" y="108"/>
                    <a:pt x="43" y="115"/>
                    <a:pt x="38" y="118"/>
                  </a:cubicBezTo>
                  <a:cubicBezTo>
                    <a:pt x="34" y="121"/>
                    <a:pt x="28" y="123"/>
                    <a:pt x="21" y="123"/>
                  </a:cubicBezTo>
                  <a:lnTo>
                    <a:pt x="8" y="123"/>
                  </a:lnTo>
                  <a:lnTo>
                    <a:pt x="8" y="111"/>
                  </a:lnTo>
                  <a:lnTo>
                    <a:pt x="18" y="111"/>
                  </a:lnTo>
                  <a:cubicBezTo>
                    <a:pt x="22" y="111"/>
                    <a:pt x="26" y="110"/>
                    <a:pt x="28" y="108"/>
                  </a:cubicBezTo>
                  <a:cubicBezTo>
                    <a:pt x="30" y="106"/>
                    <a:pt x="33" y="101"/>
                    <a:pt x="36" y="94"/>
                  </a:cubicBezTo>
                  <a:lnTo>
                    <a:pt x="39" y="8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7" y="70"/>
                  </a:lnTo>
                  <a:lnTo>
                    <a:pt x="77" y="0"/>
                  </a:lnTo>
                  <a:lnTo>
                    <a:pt x="94" y="0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435F08AD-7569-4711-A5C4-EF57EFE40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" y="2287"/>
              <a:ext cx="40" cy="45"/>
            </a:xfrm>
            <a:custGeom>
              <a:avLst/>
              <a:gdLst>
                <a:gd name="T0" fmla="*/ 50 w 82"/>
                <a:gd name="T1" fmla="*/ 46 h 93"/>
                <a:gd name="T2" fmla="*/ 23 w 82"/>
                <a:gd name="T3" fmla="*/ 50 h 93"/>
                <a:gd name="T4" fmla="*/ 16 w 82"/>
                <a:gd name="T5" fmla="*/ 64 h 93"/>
                <a:gd name="T6" fmla="*/ 21 w 82"/>
                <a:gd name="T7" fmla="*/ 77 h 93"/>
                <a:gd name="T8" fmla="*/ 36 w 82"/>
                <a:gd name="T9" fmla="*/ 81 h 93"/>
                <a:gd name="T10" fmla="*/ 58 w 82"/>
                <a:gd name="T11" fmla="*/ 72 h 93"/>
                <a:gd name="T12" fmla="*/ 66 w 82"/>
                <a:gd name="T13" fmla="*/ 49 h 93"/>
                <a:gd name="T14" fmla="*/ 66 w 82"/>
                <a:gd name="T15" fmla="*/ 46 h 93"/>
                <a:gd name="T16" fmla="*/ 50 w 82"/>
                <a:gd name="T17" fmla="*/ 46 h 93"/>
                <a:gd name="T18" fmla="*/ 82 w 82"/>
                <a:gd name="T19" fmla="*/ 40 h 93"/>
                <a:gd name="T20" fmla="*/ 82 w 82"/>
                <a:gd name="T21" fmla="*/ 91 h 93"/>
                <a:gd name="T22" fmla="*/ 66 w 82"/>
                <a:gd name="T23" fmla="*/ 91 h 93"/>
                <a:gd name="T24" fmla="*/ 66 w 82"/>
                <a:gd name="T25" fmla="*/ 77 h 93"/>
                <a:gd name="T26" fmla="*/ 52 w 82"/>
                <a:gd name="T27" fmla="*/ 90 h 93"/>
                <a:gd name="T28" fmla="*/ 32 w 82"/>
                <a:gd name="T29" fmla="*/ 93 h 93"/>
                <a:gd name="T30" fmla="*/ 8 w 82"/>
                <a:gd name="T31" fmla="*/ 86 h 93"/>
                <a:gd name="T32" fmla="*/ 0 w 82"/>
                <a:gd name="T33" fmla="*/ 65 h 93"/>
                <a:gd name="T34" fmla="*/ 11 w 82"/>
                <a:gd name="T35" fmla="*/ 42 h 93"/>
                <a:gd name="T36" fmla="*/ 43 w 82"/>
                <a:gd name="T37" fmla="*/ 35 h 93"/>
                <a:gd name="T38" fmla="*/ 66 w 82"/>
                <a:gd name="T39" fmla="*/ 35 h 93"/>
                <a:gd name="T40" fmla="*/ 66 w 82"/>
                <a:gd name="T41" fmla="*/ 33 h 93"/>
                <a:gd name="T42" fmla="*/ 58 w 82"/>
                <a:gd name="T43" fmla="*/ 18 h 93"/>
                <a:gd name="T44" fmla="*/ 38 w 82"/>
                <a:gd name="T45" fmla="*/ 12 h 93"/>
                <a:gd name="T46" fmla="*/ 22 w 82"/>
                <a:gd name="T47" fmla="*/ 14 h 93"/>
                <a:gd name="T48" fmla="*/ 7 w 82"/>
                <a:gd name="T49" fmla="*/ 19 h 93"/>
                <a:gd name="T50" fmla="*/ 7 w 82"/>
                <a:gd name="T51" fmla="*/ 6 h 93"/>
                <a:gd name="T52" fmla="*/ 24 w 82"/>
                <a:gd name="T53" fmla="*/ 1 h 93"/>
                <a:gd name="T54" fmla="*/ 40 w 82"/>
                <a:gd name="T55" fmla="*/ 0 h 93"/>
                <a:gd name="T56" fmla="*/ 71 w 82"/>
                <a:gd name="T57" fmla="*/ 10 h 93"/>
                <a:gd name="T58" fmla="*/ 82 w 82"/>
                <a:gd name="T59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93">
                  <a:moveTo>
                    <a:pt x="50" y="46"/>
                  </a:moveTo>
                  <a:cubicBezTo>
                    <a:pt x="37" y="46"/>
                    <a:pt x="28" y="47"/>
                    <a:pt x="23" y="50"/>
                  </a:cubicBezTo>
                  <a:cubicBezTo>
                    <a:pt x="18" y="53"/>
                    <a:pt x="16" y="58"/>
                    <a:pt x="16" y="64"/>
                  </a:cubicBezTo>
                  <a:cubicBezTo>
                    <a:pt x="16" y="69"/>
                    <a:pt x="17" y="73"/>
                    <a:pt x="21" y="77"/>
                  </a:cubicBezTo>
                  <a:cubicBezTo>
                    <a:pt x="25" y="80"/>
                    <a:pt x="30" y="81"/>
                    <a:pt x="36" y="81"/>
                  </a:cubicBezTo>
                  <a:cubicBezTo>
                    <a:pt x="45" y="81"/>
                    <a:pt x="52" y="78"/>
                    <a:pt x="58" y="72"/>
                  </a:cubicBezTo>
                  <a:cubicBezTo>
                    <a:pt x="63" y="67"/>
                    <a:pt x="66" y="59"/>
                    <a:pt x="66" y="49"/>
                  </a:cubicBezTo>
                  <a:lnTo>
                    <a:pt x="66" y="46"/>
                  </a:lnTo>
                  <a:lnTo>
                    <a:pt x="50" y="46"/>
                  </a:lnTo>
                  <a:close/>
                  <a:moveTo>
                    <a:pt x="82" y="40"/>
                  </a:moveTo>
                  <a:lnTo>
                    <a:pt x="82" y="91"/>
                  </a:lnTo>
                  <a:lnTo>
                    <a:pt x="66" y="91"/>
                  </a:lnTo>
                  <a:lnTo>
                    <a:pt x="66" y="77"/>
                  </a:lnTo>
                  <a:cubicBezTo>
                    <a:pt x="62" y="83"/>
                    <a:pt x="57" y="87"/>
                    <a:pt x="52" y="90"/>
                  </a:cubicBezTo>
                  <a:cubicBezTo>
                    <a:pt x="47" y="92"/>
                    <a:pt x="40" y="93"/>
                    <a:pt x="32" y="93"/>
                  </a:cubicBezTo>
                  <a:cubicBezTo>
                    <a:pt x="22" y="93"/>
                    <a:pt x="14" y="91"/>
                    <a:pt x="8" y="86"/>
                  </a:cubicBezTo>
                  <a:cubicBezTo>
                    <a:pt x="3" y="81"/>
                    <a:pt x="0" y="74"/>
                    <a:pt x="0" y="65"/>
                  </a:cubicBezTo>
                  <a:cubicBezTo>
                    <a:pt x="0" y="55"/>
                    <a:pt x="3" y="47"/>
                    <a:pt x="11" y="42"/>
                  </a:cubicBezTo>
                  <a:cubicBezTo>
                    <a:pt x="18" y="37"/>
                    <a:pt x="29" y="35"/>
                    <a:pt x="43" y="35"/>
                  </a:cubicBezTo>
                  <a:lnTo>
                    <a:pt x="66" y="35"/>
                  </a:lnTo>
                  <a:lnTo>
                    <a:pt x="66" y="33"/>
                  </a:lnTo>
                  <a:cubicBezTo>
                    <a:pt x="66" y="26"/>
                    <a:pt x="63" y="21"/>
                    <a:pt x="58" y="18"/>
                  </a:cubicBezTo>
                  <a:cubicBezTo>
                    <a:pt x="54" y="14"/>
                    <a:pt x="47" y="12"/>
                    <a:pt x="38" y="12"/>
                  </a:cubicBezTo>
                  <a:cubicBezTo>
                    <a:pt x="33" y="12"/>
                    <a:pt x="27" y="13"/>
                    <a:pt x="22" y="14"/>
                  </a:cubicBezTo>
                  <a:cubicBezTo>
                    <a:pt x="17" y="15"/>
                    <a:pt x="12" y="17"/>
                    <a:pt x="7" y="19"/>
                  </a:cubicBezTo>
                  <a:lnTo>
                    <a:pt x="7" y="6"/>
                  </a:lnTo>
                  <a:cubicBezTo>
                    <a:pt x="13" y="4"/>
                    <a:pt x="18" y="2"/>
                    <a:pt x="24" y="1"/>
                  </a:cubicBezTo>
                  <a:cubicBezTo>
                    <a:pt x="29" y="0"/>
                    <a:pt x="35" y="0"/>
                    <a:pt x="40" y="0"/>
                  </a:cubicBezTo>
                  <a:cubicBezTo>
                    <a:pt x="54" y="0"/>
                    <a:pt x="64" y="3"/>
                    <a:pt x="71" y="10"/>
                  </a:cubicBezTo>
                  <a:cubicBezTo>
                    <a:pt x="78" y="16"/>
                    <a:pt x="82" y="26"/>
                    <a:pt x="82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9A0FCCDC-F4A8-49DC-B52B-F1CFCF665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" y="2369"/>
              <a:ext cx="41" cy="61"/>
            </a:xfrm>
            <a:custGeom>
              <a:avLst/>
              <a:gdLst>
                <a:gd name="T0" fmla="*/ 71 w 87"/>
                <a:gd name="T1" fmla="*/ 49 h 127"/>
                <a:gd name="T2" fmla="*/ 71 w 87"/>
                <a:gd name="T3" fmla="*/ 0 h 127"/>
                <a:gd name="T4" fmla="*/ 87 w 87"/>
                <a:gd name="T5" fmla="*/ 0 h 127"/>
                <a:gd name="T6" fmla="*/ 87 w 87"/>
                <a:gd name="T7" fmla="*/ 124 h 127"/>
                <a:gd name="T8" fmla="*/ 71 w 87"/>
                <a:gd name="T9" fmla="*/ 124 h 127"/>
                <a:gd name="T10" fmla="*/ 71 w 87"/>
                <a:gd name="T11" fmla="*/ 111 h 127"/>
                <a:gd name="T12" fmla="*/ 58 w 87"/>
                <a:gd name="T13" fmla="*/ 123 h 127"/>
                <a:gd name="T14" fmla="*/ 40 w 87"/>
                <a:gd name="T15" fmla="*/ 127 h 127"/>
                <a:gd name="T16" fmla="*/ 11 w 87"/>
                <a:gd name="T17" fmla="*/ 114 h 127"/>
                <a:gd name="T18" fmla="*/ 0 w 87"/>
                <a:gd name="T19" fmla="*/ 80 h 127"/>
                <a:gd name="T20" fmla="*/ 11 w 87"/>
                <a:gd name="T21" fmla="*/ 46 h 127"/>
                <a:gd name="T22" fmla="*/ 40 w 87"/>
                <a:gd name="T23" fmla="*/ 33 h 127"/>
                <a:gd name="T24" fmla="*/ 58 w 87"/>
                <a:gd name="T25" fmla="*/ 37 h 127"/>
                <a:gd name="T26" fmla="*/ 71 w 87"/>
                <a:gd name="T27" fmla="*/ 49 h 127"/>
                <a:gd name="T28" fmla="*/ 16 w 87"/>
                <a:gd name="T29" fmla="*/ 80 h 127"/>
                <a:gd name="T30" fmla="*/ 24 w 87"/>
                <a:gd name="T31" fmla="*/ 105 h 127"/>
                <a:gd name="T32" fmla="*/ 44 w 87"/>
                <a:gd name="T33" fmla="*/ 114 h 127"/>
                <a:gd name="T34" fmla="*/ 64 w 87"/>
                <a:gd name="T35" fmla="*/ 105 h 127"/>
                <a:gd name="T36" fmla="*/ 71 w 87"/>
                <a:gd name="T37" fmla="*/ 80 h 127"/>
                <a:gd name="T38" fmla="*/ 64 w 87"/>
                <a:gd name="T39" fmla="*/ 54 h 127"/>
                <a:gd name="T40" fmla="*/ 44 w 87"/>
                <a:gd name="T41" fmla="*/ 45 h 127"/>
                <a:gd name="T42" fmla="*/ 24 w 87"/>
                <a:gd name="T43" fmla="*/ 54 h 127"/>
                <a:gd name="T44" fmla="*/ 16 w 87"/>
                <a:gd name="T45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27">
                  <a:moveTo>
                    <a:pt x="71" y="49"/>
                  </a:moveTo>
                  <a:lnTo>
                    <a:pt x="71" y="0"/>
                  </a:lnTo>
                  <a:lnTo>
                    <a:pt x="87" y="0"/>
                  </a:lnTo>
                  <a:lnTo>
                    <a:pt x="87" y="124"/>
                  </a:lnTo>
                  <a:lnTo>
                    <a:pt x="71" y="124"/>
                  </a:lnTo>
                  <a:lnTo>
                    <a:pt x="71" y="111"/>
                  </a:lnTo>
                  <a:cubicBezTo>
                    <a:pt x="67" y="116"/>
                    <a:pt x="63" y="120"/>
                    <a:pt x="58" y="123"/>
                  </a:cubicBezTo>
                  <a:cubicBezTo>
                    <a:pt x="53" y="125"/>
                    <a:pt x="47" y="127"/>
                    <a:pt x="40" y="127"/>
                  </a:cubicBezTo>
                  <a:cubicBezTo>
                    <a:pt x="28" y="127"/>
                    <a:pt x="18" y="122"/>
                    <a:pt x="11" y="114"/>
                  </a:cubicBezTo>
                  <a:cubicBezTo>
                    <a:pt x="4" y="105"/>
                    <a:pt x="0" y="94"/>
                    <a:pt x="0" y="80"/>
                  </a:cubicBezTo>
                  <a:cubicBezTo>
                    <a:pt x="0" y="66"/>
                    <a:pt x="4" y="54"/>
                    <a:pt x="11" y="46"/>
                  </a:cubicBezTo>
                  <a:cubicBezTo>
                    <a:pt x="18" y="37"/>
                    <a:pt x="28" y="33"/>
                    <a:pt x="40" y="33"/>
                  </a:cubicBezTo>
                  <a:cubicBezTo>
                    <a:pt x="47" y="33"/>
                    <a:pt x="53" y="34"/>
                    <a:pt x="58" y="37"/>
                  </a:cubicBezTo>
                  <a:cubicBezTo>
                    <a:pt x="63" y="39"/>
                    <a:pt x="67" y="43"/>
                    <a:pt x="71" y="49"/>
                  </a:cubicBezTo>
                  <a:close/>
                  <a:moveTo>
                    <a:pt x="16" y="80"/>
                  </a:moveTo>
                  <a:cubicBezTo>
                    <a:pt x="16" y="91"/>
                    <a:pt x="19" y="99"/>
                    <a:pt x="24" y="105"/>
                  </a:cubicBezTo>
                  <a:cubicBezTo>
                    <a:pt x="29" y="111"/>
                    <a:pt x="35" y="114"/>
                    <a:pt x="44" y="114"/>
                  </a:cubicBezTo>
                  <a:cubicBezTo>
                    <a:pt x="52" y="114"/>
                    <a:pt x="59" y="111"/>
                    <a:pt x="64" y="105"/>
                  </a:cubicBezTo>
                  <a:cubicBezTo>
                    <a:pt x="68" y="99"/>
                    <a:pt x="71" y="91"/>
                    <a:pt x="71" y="80"/>
                  </a:cubicBezTo>
                  <a:cubicBezTo>
                    <a:pt x="71" y="69"/>
                    <a:pt x="68" y="60"/>
                    <a:pt x="64" y="54"/>
                  </a:cubicBezTo>
                  <a:cubicBezTo>
                    <a:pt x="59" y="48"/>
                    <a:pt x="52" y="45"/>
                    <a:pt x="44" y="45"/>
                  </a:cubicBezTo>
                  <a:cubicBezTo>
                    <a:pt x="35" y="45"/>
                    <a:pt x="29" y="48"/>
                    <a:pt x="24" y="54"/>
                  </a:cubicBezTo>
                  <a:cubicBezTo>
                    <a:pt x="19" y="60"/>
                    <a:pt x="16" y="69"/>
                    <a:pt x="16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7610800F-E39A-47DA-8E9C-9015505A4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" y="2369"/>
              <a:ext cx="8" cy="60"/>
            </a:xfrm>
            <a:custGeom>
              <a:avLst/>
              <a:gdLst>
                <a:gd name="T0" fmla="*/ 0 w 16"/>
                <a:gd name="T1" fmla="*/ 35 h 124"/>
                <a:gd name="T2" fmla="*/ 16 w 16"/>
                <a:gd name="T3" fmla="*/ 35 h 124"/>
                <a:gd name="T4" fmla="*/ 16 w 16"/>
                <a:gd name="T5" fmla="*/ 124 h 124"/>
                <a:gd name="T6" fmla="*/ 0 w 16"/>
                <a:gd name="T7" fmla="*/ 124 h 124"/>
                <a:gd name="T8" fmla="*/ 0 w 16"/>
                <a:gd name="T9" fmla="*/ 35 h 124"/>
                <a:gd name="T10" fmla="*/ 0 w 16"/>
                <a:gd name="T11" fmla="*/ 0 h 124"/>
                <a:gd name="T12" fmla="*/ 16 w 16"/>
                <a:gd name="T13" fmla="*/ 0 h 124"/>
                <a:gd name="T14" fmla="*/ 16 w 16"/>
                <a:gd name="T15" fmla="*/ 19 h 124"/>
                <a:gd name="T16" fmla="*/ 0 w 16"/>
                <a:gd name="T17" fmla="*/ 19 h 124"/>
                <a:gd name="T18" fmla="*/ 0 w 1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24">
                  <a:moveTo>
                    <a:pt x="0" y="35"/>
                  </a:moveTo>
                  <a:lnTo>
                    <a:pt x="16" y="35"/>
                  </a:lnTo>
                  <a:lnTo>
                    <a:pt x="16" y="124"/>
                  </a:lnTo>
                  <a:lnTo>
                    <a:pt x="0" y="124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DA209DA8-DAF9-42B0-9EE8-1538142E9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2369"/>
              <a:ext cx="58" cy="60"/>
            </a:xfrm>
            <a:custGeom>
              <a:avLst/>
              <a:gdLst>
                <a:gd name="T0" fmla="*/ 122 w 122"/>
                <a:gd name="T1" fmla="*/ 0 h 124"/>
                <a:gd name="T2" fmla="*/ 122 w 122"/>
                <a:gd name="T3" fmla="*/ 12 h 124"/>
                <a:gd name="T4" fmla="*/ 107 w 122"/>
                <a:gd name="T5" fmla="*/ 12 h 124"/>
                <a:gd name="T6" fmla="*/ 95 w 122"/>
                <a:gd name="T7" fmla="*/ 16 h 124"/>
                <a:gd name="T8" fmla="*/ 91 w 122"/>
                <a:gd name="T9" fmla="*/ 27 h 124"/>
                <a:gd name="T10" fmla="*/ 91 w 122"/>
                <a:gd name="T11" fmla="*/ 35 h 124"/>
                <a:gd name="T12" fmla="*/ 118 w 122"/>
                <a:gd name="T13" fmla="*/ 35 h 124"/>
                <a:gd name="T14" fmla="*/ 118 w 122"/>
                <a:gd name="T15" fmla="*/ 46 h 124"/>
                <a:gd name="T16" fmla="*/ 91 w 122"/>
                <a:gd name="T17" fmla="*/ 46 h 124"/>
                <a:gd name="T18" fmla="*/ 91 w 122"/>
                <a:gd name="T19" fmla="*/ 124 h 124"/>
                <a:gd name="T20" fmla="*/ 75 w 122"/>
                <a:gd name="T21" fmla="*/ 124 h 124"/>
                <a:gd name="T22" fmla="*/ 75 w 122"/>
                <a:gd name="T23" fmla="*/ 46 h 124"/>
                <a:gd name="T24" fmla="*/ 32 w 122"/>
                <a:gd name="T25" fmla="*/ 46 h 124"/>
                <a:gd name="T26" fmla="*/ 32 w 122"/>
                <a:gd name="T27" fmla="*/ 124 h 124"/>
                <a:gd name="T28" fmla="*/ 16 w 122"/>
                <a:gd name="T29" fmla="*/ 124 h 124"/>
                <a:gd name="T30" fmla="*/ 16 w 122"/>
                <a:gd name="T31" fmla="*/ 46 h 124"/>
                <a:gd name="T32" fmla="*/ 0 w 122"/>
                <a:gd name="T33" fmla="*/ 46 h 124"/>
                <a:gd name="T34" fmla="*/ 0 w 122"/>
                <a:gd name="T35" fmla="*/ 35 h 124"/>
                <a:gd name="T36" fmla="*/ 16 w 122"/>
                <a:gd name="T37" fmla="*/ 35 h 124"/>
                <a:gd name="T38" fmla="*/ 16 w 122"/>
                <a:gd name="T39" fmla="*/ 29 h 124"/>
                <a:gd name="T40" fmla="*/ 23 w 122"/>
                <a:gd name="T41" fmla="*/ 7 h 124"/>
                <a:gd name="T42" fmla="*/ 47 w 122"/>
                <a:gd name="T43" fmla="*/ 0 h 124"/>
                <a:gd name="T44" fmla="*/ 62 w 122"/>
                <a:gd name="T45" fmla="*/ 0 h 124"/>
                <a:gd name="T46" fmla="*/ 62 w 122"/>
                <a:gd name="T47" fmla="*/ 12 h 124"/>
                <a:gd name="T48" fmla="*/ 47 w 122"/>
                <a:gd name="T49" fmla="*/ 12 h 124"/>
                <a:gd name="T50" fmla="*/ 35 w 122"/>
                <a:gd name="T51" fmla="*/ 16 h 124"/>
                <a:gd name="T52" fmla="*/ 32 w 122"/>
                <a:gd name="T53" fmla="*/ 27 h 124"/>
                <a:gd name="T54" fmla="*/ 32 w 122"/>
                <a:gd name="T55" fmla="*/ 35 h 124"/>
                <a:gd name="T56" fmla="*/ 75 w 122"/>
                <a:gd name="T57" fmla="*/ 35 h 124"/>
                <a:gd name="T58" fmla="*/ 75 w 122"/>
                <a:gd name="T59" fmla="*/ 29 h 124"/>
                <a:gd name="T60" fmla="*/ 83 w 122"/>
                <a:gd name="T61" fmla="*/ 7 h 124"/>
                <a:gd name="T62" fmla="*/ 107 w 122"/>
                <a:gd name="T63" fmla="*/ 0 h 124"/>
                <a:gd name="T64" fmla="*/ 122 w 122"/>
                <a:gd name="T6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124">
                  <a:moveTo>
                    <a:pt x="122" y="0"/>
                  </a:moveTo>
                  <a:lnTo>
                    <a:pt x="122" y="12"/>
                  </a:lnTo>
                  <a:lnTo>
                    <a:pt x="107" y="12"/>
                  </a:lnTo>
                  <a:cubicBezTo>
                    <a:pt x="101" y="12"/>
                    <a:pt x="97" y="13"/>
                    <a:pt x="95" y="16"/>
                  </a:cubicBezTo>
                  <a:cubicBezTo>
                    <a:pt x="93" y="18"/>
                    <a:pt x="91" y="22"/>
                    <a:pt x="91" y="27"/>
                  </a:cubicBezTo>
                  <a:lnTo>
                    <a:pt x="91" y="35"/>
                  </a:lnTo>
                  <a:lnTo>
                    <a:pt x="118" y="35"/>
                  </a:lnTo>
                  <a:lnTo>
                    <a:pt x="118" y="46"/>
                  </a:lnTo>
                  <a:lnTo>
                    <a:pt x="91" y="46"/>
                  </a:lnTo>
                  <a:lnTo>
                    <a:pt x="91" y="124"/>
                  </a:lnTo>
                  <a:lnTo>
                    <a:pt x="75" y="124"/>
                  </a:lnTo>
                  <a:lnTo>
                    <a:pt x="75" y="46"/>
                  </a:lnTo>
                  <a:lnTo>
                    <a:pt x="32" y="46"/>
                  </a:lnTo>
                  <a:lnTo>
                    <a:pt x="32" y="124"/>
                  </a:lnTo>
                  <a:lnTo>
                    <a:pt x="16" y="124"/>
                  </a:lnTo>
                  <a:lnTo>
                    <a:pt x="16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6" y="35"/>
                  </a:lnTo>
                  <a:lnTo>
                    <a:pt x="16" y="29"/>
                  </a:lnTo>
                  <a:cubicBezTo>
                    <a:pt x="16" y="19"/>
                    <a:pt x="18" y="12"/>
                    <a:pt x="23" y="7"/>
                  </a:cubicBezTo>
                  <a:cubicBezTo>
                    <a:pt x="28" y="2"/>
                    <a:pt x="36" y="0"/>
                    <a:pt x="47" y="0"/>
                  </a:cubicBezTo>
                  <a:lnTo>
                    <a:pt x="62" y="0"/>
                  </a:lnTo>
                  <a:lnTo>
                    <a:pt x="62" y="12"/>
                  </a:lnTo>
                  <a:lnTo>
                    <a:pt x="47" y="12"/>
                  </a:lnTo>
                  <a:cubicBezTo>
                    <a:pt x="41" y="12"/>
                    <a:pt x="37" y="13"/>
                    <a:pt x="35" y="16"/>
                  </a:cubicBezTo>
                  <a:cubicBezTo>
                    <a:pt x="33" y="18"/>
                    <a:pt x="32" y="22"/>
                    <a:pt x="32" y="27"/>
                  </a:cubicBezTo>
                  <a:lnTo>
                    <a:pt x="32" y="35"/>
                  </a:lnTo>
                  <a:lnTo>
                    <a:pt x="75" y="35"/>
                  </a:lnTo>
                  <a:lnTo>
                    <a:pt x="75" y="29"/>
                  </a:lnTo>
                  <a:cubicBezTo>
                    <a:pt x="75" y="19"/>
                    <a:pt x="78" y="12"/>
                    <a:pt x="83" y="7"/>
                  </a:cubicBezTo>
                  <a:cubicBezTo>
                    <a:pt x="88" y="2"/>
                    <a:pt x="96" y="0"/>
                    <a:pt x="107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B439458E-7600-4A54-BDA7-B910B66DA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" y="2385"/>
              <a:ext cx="43" cy="45"/>
            </a:xfrm>
            <a:custGeom>
              <a:avLst/>
              <a:gdLst>
                <a:gd name="T0" fmla="*/ 90 w 90"/>
                <a:gd name="T1" fmla="*/ 43 h 94"/>
                <a:gd name="T2" fmla="*/ 90 w 90"/>
                <a:gd name="T3" fmla="*/ 50 h 94"/>
                <a:gd name="T4" fmla="*/ 17 w 90"/>
                <a:gd name="T5" fmla="*/ 50 h 94"/>
                <a:gd name="T6" fmla="*/ 27 w 90"/>
                <a:gd name="T7" fmla="*/ 73 h 94"/>
                <a:gd name="T8" fmla="*/ 52 w 90"/>
                <a:gd name="T9" fmla="*/ 81 h 94"/>
                <a:gd name="T10" fmla="*/ 69 w 90"/>
                <a:gd name="T11" fmla="*/ 79 h 94"/>
                <a:gd name="T12" fmla="*/ 87 w 90"/>
                <a:gd name="T13" fmla="*/ 73 h 94"/>
                <a:gd name="T14" fmla="*/ 87 w 90"/>
                <a:gd name="T15" fmla="*/ 87 h 94"/>
                <a:gd name="T16" fmla="*/ 69 w 90"/>
                <a:gd name="T17" fmla="*/ 92 h 94"/>
                <a:gd name="T18" fmla="*/ 51 w 90"/>
                <a:gd name="T19" fmla="*/ 94 h 94"/>
                <a:gd name="T20" fmla="*/ 14 w 90"/>
                <a:gd name="T21" fmla="*/ 81 h 94"/>
                <a:gd name="T22" fmla="*/ 0 w 90"/>
                <a:gd name="T23" fmla="*/ 48 h 94"/>
                <a:gd name="T24" fmla="*/ 13 w 90"/>
                <a:gd name="T25" fmla="*/ 13 h 94"/>
                <a:gd name="T26" fmla="*/ 48 w 90"/>
                <a:gd name="T27" fmla="*/ 0 h 94"/>
                <a:gd name="T28" fmla="*/ 79 w 90"/>
                <a:gd name="T29" fmla="*/ 11 h 94"/>
                <a:gd name="T30" fmla="*/ 90 w 90"/>
                <a:gd name="T31" fmla="*/ 43 h 94"/>
                <a:gd name="T32" fmla="*/ 74 w 90"/>
                <a:gd name="T33" fmla="*/ 39 h 94"/>
                <a:gd name="T34" fmla="*/ 67 w 90"/>
                <a:gd name="T35" fmla="*/ 19 h 94"/>
                <a:gd name="T36" fmla="*/ 48 w 90"/>
                <a:gd name="T37" fmla="*/ 12 h 94"/>
                <a:gd name="T38" fmla="*/ 27 w 90"/>
                <a:gd name="T39" fmla="*/ 19 h 94"/>
                <a:gd name="T40" fmla="*/ 18 w 90"/>
                <a:gd name="T41" fmla="*/ 39 h 94"/>
                <a:gd name="T42" fmla="*/ 74 w 90"/>
                <a:gd name="T43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94">
                  <a:moveTo>
                    <a:pt x="90" y="43"/>
                  </a:moveTo>
                  <a:lnTo>
                    <a:pt x="90" y="50"/>
                  </a:lnTo>
                  <a:lnTo>
                    <a:pt x="17" y="50"/>
                  </a:lnTo>
                  <a:cubicBezTo>
                    <a:pt x="18" y="60"/>
                    <a:pt x="21" y="68"/>
                    <a:pt x="27" y="73"/>
                  </a:cubicBezTo>
                  <a:cubicBezTo>
                    <a:pt x="33" y="79"/>
                    <a:pt x="41" y="81"/>
                    <a:pt x="52" y="81"/>
                  </a:cubicBezTo>
                  <a:cubicBezTo>
                    <a:pt x="58" y="81"/>
                    <a:pt x="64" y="81"/>
                    <a:pt x="69" y="79"/>
                  </a:cubicBezTo>
                  <a:cubicBezTo>
                    <a:pt x="75" y="78"/>
                    <a:pt x="81" y="76"/>
                    <a:pt x="87" y="73"/>
                  </a:cubicBezTo>
                  <a:lnTo>
                    <a:pt x="87" y="87"/>
                  </a:lnTo>
                  <a:cubicBezTo>
                    <a:pt x="81" y="89"/>
                    <a:pt x="75" y="91"/>
                    <a:pt x="69" y="92"/>
                  </a:cubicBezTo>
                  <a:cubicBezTo>
                    <a:pt x="63" y="93"/>
                    <a:pt x="57" y="94"/>
                    <a:pt x="51" y="94"/>
                  </a:cubicBezTo>
                  <a:cubicBezTo>
                    <a:pt x="35" y="94"/>
                    <a:pt x="23" y="90"/>
                    <a:pt x="14" y="81"/>
                  </a:cubicBezTo>
                  <a:cubicBezTo>
                    <a:pt x="5" y="73"/>
                    <a:pt x="0" y="62"/>
                    <a:pt x="0" y="48"/>
                  </a:cubicBezTo>
                  <a:cubicBezTo>
                    <a:pt x="0" y="33"/>
                    <a:pt x="5" y="21"/>
                    <a:pt x="13" y="13"/>
                  </a:cubicBezTo>
                  <a:cubicBezTo>
                    <a:pt x="22" y="4"/>
                    <a:pt x="33" y="0"/>
                    <a:pt x="48" y="0"/>
                  </a:cubicBezTo>
                  <a:cubicBezTo>
                    <a:pt x="61" y="0"/>
                    <a:pt x="71" y="4"/>
                    <a:pt x="79" y="11"/>
                  </a:cubicBezTo>
                  <a:cubicBezTo>
                    <a:pt x="87" y="19"/>
                    <a:pt x="90" y="30"/>
                    <a:pt x="90" y="43"/>
                  </a:cubicBezTo>
                  <a:close/>
                  <a:moveTo>
                    <a:pt x="74" y="39"/>
                  </a:moveTo>
                  <a:cubicBezTo>
                    <a:pt x="74" y="31"/>
                    <a:pt x="72" y="24"/>
                    <a:pt x="67" y="19"/>
                  </a:cubicBezTo>
                  <a:cubicBezTo>
                    <a:pt x="62" y="15"/>
                    <a:pt x="56" y="12"/>
                    <a:pt x="48" y="12"/>
                  </a:cubicBezTo>
                  <a:cubicBezTo>
                    <a:pt x="39" y="12"/>
                    <a:pt x="32" y="15"/>
                    <a:pt x="27" y="19"/>
                  </a:cubicBezTo>
                  <a:cubicBezTo>
                    <a:pt x="21" y="24"/>
                    <a:pt x="18" y="30"/>
                    <a:pt x="18" y="39"/>
                  </a:cubicBezTo>
                  <a:lnTo>
                    <a:pt x="7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4D6E006-1954-4DD4-BEEC-4D888F8BB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385"/>
              <a:ext cx="27" cy="44"/>
            </a:xfrm>
            <a:custGeom>
              <a:avLst/>
              <a:gdLst>
                <a:gd name="T0" fmla="*/ 57 w 57"/>
                <a:gd name="T1" fmla="*/ 16 h 91"/>
                <a:gd name="T2" fmla="*/ 51 w 57"/>
                <a:gd name="T3" fmla="*/ 14 h 91"/>
                <a:gd name="T4" fmla="*/ 44 w 57"/>
                <a:gd name="T5" fmla="*/ 13 h 91"/>
                <a:gd name="T6" fmla="*/ 23 w 57"/>
                <a:gd name="T7" fmla="*/ 21 h 91"/>
                <a:gd name="T8" fmla="*/ 16 w 57"/>
                <a:gd name="T9" fmla="*/ 44 h 91"/>
                <a:gd name="T10" fmla="*/ 16 w 57"/>
                <a:gd name="T11" fmla="*/ 91 h 91"/>
                <a:gd name="T12" fmla="*/ 0 w 57"/>
                <a:gd name="T13" fmla="*/ 91 h 91"/>
                <a:gd name="T14" fmla="*/ 0 w 57"/>
                <a:gd name="T15" fmla="*/ 2 h 91"/>
                <a:gd name="T16" fmla="*/ 16 w 57"/>
                <a:gd name="T17" fmla="*/ 2 h 91"/>
                <a:gd name="T18" fmla="*/ 16 w 57"/>
                <a:gd name="T19" fmla="*/ 16 h 91"/>
                <a:gd name="T20" fmla="*/ 29 w 57"/>
                <a:gd name="T21" fmla="*/ 4 h 91"/>
                <a:gd name="T22" fmla="*/ 49 w 57"/>
                <a:gd name="T23" fmla="*/ 0 h 91"/>
                <a:gd name="T24" fmla="*/ 52 w 57"/>
                <a:gd name="T25" fmla="*/ 0 h 91"/>
                <a:gd name="T26" fmla="*/ 57 w 57"/>
                <a:gd name="T27" fmla="*/ 1 h 91"/>
                <a:gd name="T28" fmla="*/ 57 w 57"/>
                <a:gd name="T29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91">
                  <a:moveTo>
                    <a:pt x="57" y="16"/>
                  </a:moveTo>
                  <a:cubicBezTo>
                    <a:pt x="55" y="15"/>
                    <a:pt x="53" y="14"/>
                    <a:pt x="51" y="14"/>
                  </a:cubicBezTo>
                  <a:cubicBezTo>
                    <a:pt x="49" y="13"/>
                    <a:pt x="46" y="13"/>
                    <a:pt x="44" y="13"/>
                  </a:cubicBezTo>
                  <a:cubicBezTo>
                    <a:pt x="35" y="13"/>
                    <a:pt x="28" y="16"/>
                    <a:pt x="23" y="21"/>
                  </a:cubicBezTo>
                  <a:cubicBezTo>
                    <a:pt x="18" y="26"/>
                    <a:pt x="16" y="34"/>
                    <a:pt x="16" y="44"/>
                  </a:cubicBezTo>
                  <a:lnTo>
                    <a:pt x="16" y="91"/>
                  </a:lnTo>
                  <a:lnTo>
                    <a:pt x="0" y="91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6"/>
                  </a:lnTo>
                  <a:cubicBezTo>
                    <a:pt x="19" y="10"/>
                    <a:pt x="24" y="6"/>
                    <a:pt x="29" y="4"/>
                  </a:cubicBezTo>
                  <a:cubicBezTo>
                    <a:pt x="34" y="1"/>
                    <a:pt x="41" y="0"/>
                    <a:pt x="49" y="0"/>
                  </a:cubicBezTo>
                  <a:cubicBezTo>
                    <a:pt x="50" y="0"/>
                    <a:pt x="51" y="0"/>
                    <a:pt x="52" y="0"/>
                  </a:cubicBezTo>
                  <a:cubicBezTo>
                    <a:pt x="54" y="0"/>
                    <a:pt x="55" y="0"/>
                    <a:pt x="57" y="1"/>
                  </a:cubicBezTo>
                  <a:lnTo>
                    <a:pt x="5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C2BFE4BB-71FA-40D3-9A33-F7371A1B7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" y="2385"/>
              <a:ext cx="43" cy="45"/>
            </a:xfrm>
            <a:custGeom>
              <a:avLst/>
              <a:gdLst>
                <a:gd name="T0" fmla="*/ 90 w 90"/>
                <a:gd name="T1" fmla="*/ 43 h 94"/>
                <a:gd name="T2" fmla="*/ 90 w 90"/>
                <a:gd name="T3" fmla="*/ 50 h 94"/>
                <a:gd name="T4" fmla="*/ 16 w 90"/>
                <a:gd name="T5" fmla="*/ 50 h 94"/>
                <a:gd name="T6" fmla="*/ 26 w 90"/>
                <a:gd name="T7" fmla="*/ 73 h 94"/>
                <a:gd name="T8" fmla="*/ 51 w 90"/>
                <a:gd name="T9" fmla="*/ 81 h 94"/>
                <a:gd name="T10" fmla="*/ 69 w 90"/>
                <a:gd name="T11" fmla="*/ 79 h 94"/>
                <a:gd name="T12" fmla="*/ 86 w 90"/>
                <a:gd name="T13" fmla="*/ 73 h 94"/>
                <a:gd name="T14" fmla="*/ 86 w 90"/>
                <a:gd name="T15" fmla="*/ 87 h 94"/>
                <a:gd name="T16" fmla="*/ 68 w 90"/>
                <a:gd name="T17" fmla="*/ 92 h 94"/>
                <a:gd name="T18" fmla="*/ 50 w 90"/>
                <a:gd name="T19" fmla="*/ 94 h 94"/>
                <a:gd name="T20" fmla="*/ 13 w 90"/>
                <a:gd name="T21" fmla="*/ 81 h 94"/>
                <a:gd name="T22" fmla="*/ 0 w 90"/>
                <a:gd name="T23" fmla="*/ 48 h 94"/>
                <a:gd name="T24" fmla="*/ 12 w 90"/>
                <a:gd name="T25" fmla="*/ 13 h 94"/>
                <a:gd name="T26" fmla="*/ 47 w 90"/>
                <a:gd name="T27" fmla="*/ 0 h 94"/>
                <a:gd name="T28" fmla="*/ 78 w 90"/>
                <a:gd name="T29" fmla="*/ 11 h 94"/>
                <a:gd name="T30" fmla="*/ 90 w 90"/>
                <a:gd name="T31" fmla="*/ 43 h 94"/>
                <a:gd name="T32" fmla="*/ 74 w 90"/>
                <a:gd name="T33" fmla="*/ 39 h 94"/>
                <a:gd name="T34" fmla="*/ 66 w 90"/>
                <a:gd name="T35" fmla="*/ 19 h 94"/>
                <a:gd name="T36" fmla="*/ 47 w 90"/>
                <a:gd name="T37" fmla="*/ 12 h 94"/>
                <a:gd name="T38" fmla="*/ 26 w 90"/>
                <a:gd name="T39" fmla="*/ 19 h 94"/>
                <a:gd name="T40" fmla="*/ 17 w 90"/>
                <a:gd name="T41" fmla="*/ 39 h 94"/>
                <a:gd name="T42" fmla="*/ 74 w 90"/>
                <a:gd name="T43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94">
                  <a:moveTo>
                    <a:pt x="90" y="43"/>
                  </a:moveTo>
                  <a:lnTo>
                    <a:pt x="90" y="50"/>
                  </a:lnTo>
                  <a:lnTo>
                    <a:pt x="16" y="50"/>
                  </a:lnTo>
                  <a:cubicBezTo>
                    <a:pt x="17" y="60"/>
                    <a:pt x="20" y="68"/>
                    <a:pt x="26" y="73"/>
                  </a:cubicBezTo>
                  <a:cubicBezTo>
                    <a:pt x="32" y="79"/>
                    <a:pt x="40" y="81"/>
                    <a:pt x="51" y="81"/>
                  </a:cubicBezTo>
                  <a:cubicBezTo>
                    <a:pt x="57" y="81"/>
                    <a:pt x="63" y="81"/>
                    <a:pt x="69" y="79"/>
                  </a:cubicBezTo>
                  <a:cubicBezTo>
                    <a:pt x="75" y="78"/>
                    <a:pt x="80" y="76"/>
                    <a:pt x="86" y="73"/>
                  </a:cubicBezTo>
                  <a:lnTo>
                    <a:pt x="86" y="87"/>
                  </a:lnTo>
                  <a:cubicBezTo>
                    <a:pt x="80" y="89"/>
                    <a:pt x="74" y="91"/>
                    <a:pt x="68" y="92"/>
                  </a:cubicBezTo>
                  <a:cubicBezTo>
                    <a:pt x="62" y="93"/>
                    <a:pt x="56" y="94"/>
                    <a:pt x="50" y="94"/>
                  </a:cubicBezTo>
                  <a:cubicBezTo>
                    <a:pt x="35" y="94"/>
                    <a:pt x="22" y="90"/>
                    <a:pt x="13" y="81"/>
                  </a:cubicBezTo>
                  <a:cubicBezTo>
                    <a:pt x="4" y="73"/>
                    <a:pt x="0" y="62"/>
                    <a:pt x="0" y="48"/>
                  </a:cubicBezTo>
                  <a:cubicBezTo>
                    <a:pt x="0" y="33"/>
                    <a:pt x="4" y="21"/>
                    <a:pt x="12" y="13"/>
                  </a:cubicBezTo>
                  <a:cubicBezTo>
                    <a:pt x="21" y="4"/>
                    <a:pt x="33" y="0"/>
                    <a:pt x="47" y="0"/>
                  </a:cubicBezTo>
                  <a:cubicBezTo>
                    <a:pt x="60" y="0"/>
                    <a:pt x="71" y="4"/>
                    <a:pt x="78" y="11"/>
                  </a:cubicBezTo>
                  <a:cubicBezTo>
                    <a:pt x="86" y="19"/>
                    <a:pt x="90" y="30"/>
                    <a:pt x="90" y="43"/>
                  </a:cubicBezTo>
                  <a:close/>
                  <a:moveTo>
                    <a:pt x="74" y="39"/>
                  </a:moveTo>
                  <a:cubicBezTo>
                    <a:pt x="74" y="31"/>
                    <a:pt x="71" y="24"/>
                    <a:pt x="66" y="19"/>
                  </a:cubicBezTo>
                  <a:cubicBezTo>
                    <a:pt x="62" y="15"/>
                    <a:pt x="55" y="12"/>
                    <a:pt x="47" y="12"/>
                  </a:cubicBezTo>
                  <a:cubicBezTo>
                    <a:pt x="39" y="12"/>
                    <a:pt x="31" y="15"/>
                    <a:pt x="26" y="19"/>
                  </a:cubicBezTo>
                  <a:cubicBezTo>
                    <a:pt x="21" y="24"/>
                    <a:pt x="18" y="30"/>
                    <a:pt x="17" y="39"/>
                  </a:cubicBezTo>
                  <a:lnTo>
                    <a:pt x="7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66B3A7AF-C4DE-4F91-AB5E-7D639481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2385"/>
              <a:ext cx="40" cy="44"/>
            </a:xfrm>
            <a:custGeom>
              <a:avLst/>
              <a:gdLst>
                <a:gd name="T0" fmla="*/ 82 w 82"/>
                <a:gd name="T1" fmla="*/ 37 h 91"/>
                <a:gd name="T2" fmla="*/ 82 w 82"/>
                <a:gd name="T3" fmla="*/ 91 h 91"/>
                <a:gd name="T4" fmla="*/ 66 w 82"/>
                <a:gd name="T5" fmla="*/ 91 h 91"/>
                <a:gd name="T6" fmla="*/ 66 w 82"/>
                <a:gd name="T7" fmla="*/ 38 h 91"/>
                <a:gd name="T8" fmla="*/ 60 w 82"/>
                <a:gd name="T9" fmla="*/ 19 h 91"/>
                <a:gd name="T10" fmla="*/ 44 w 82"/>
                <a:gd name="T11" fmla="*/ 13 h 91"/>
                <a:gd name="T12" fmla="*/ 24 w 82"/>
                <a:gd name="T13" fmla="*/ 20 h 91"/>
                <a:gd name="T14" fmla="*/ 16 w 82"/>
                <a:gd name="T15" fmla="*/ 41 h 91"/>
                <a:gd name="T16" fmla="*/ 16 w 82"/>
                <a:gd name="T17" fmla="*/ 91 h 91"/>
                <a:gd name="T18" fmla="*/ 0 w 82"/>
                <a:gd name="T19" fmla="*/ 91 h 91"/>
                <a:gd name="T20" fmla="*/ 0 w 82"/>
                <a:gd name="T21" fmla="*/ 2 h 91"/>
                <a:gd name="T22" fmla="*/ 16 w 82"/>
                <a:gd name="T23" fmla="*/ 2 h 91"/>
                <a:gd name="T24" fmla="*/ 16 w 82"/>
                <a:gd name="T25" fmla="*/ 16 h 91"/>
                <a:gd name="T26" fmla="*/ 30 w 82"/>
                <a:gd name="T27" fmla="*/ 4 h 91"/>
                <a:gd name="T28" fmla="*/ 48 w 82"/>
                <a:gd name="T29" fmla="*/ 0 h 91"/>
                <a:gd name="T30" fmla="*/ 73 w 82"/>
                <a:gd name="T31" fmla="*/ 9 h 91"/>
                <a:gd name="T32" fmla="*/ 82 w 82"/>
                <a:gd name="T33" fmla="*/ 3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91">
                  <a:moveTo>
                    <a:pt x="82" y="37"/>
                  </a:moveTo>
                  <a:lnTo>
                    <a:pt x="82" y="91"/>
                  </a:lnTo>
                  <a:lnTo>
                    <a:pt x="66" y="91"/>
                  </a:lnTo>
                  <a:lnTo>
                    <a:pt x="66" y="38"/>
                  </a:lnTo>
                  <a:cubicBezTo>
                    <a:pt x="66" y="29"/>
                    <a:pt x="64" y="23"/>
                    <a:pt x="60" y="19"/>
                  </a:cubicBezTo>
                  <a:cubicBezTo>
                    <a:pt x="57" y="15"/>
                    <a:pt x="51" y="13"/>
                    <a:pt x="44" y="13"/>
                  </a:cubicBezTo>
                  <a:cubicBezTo>
                    <a:pt x="35" y="13"/>
                    <a:pt x="29" y="15"/>
                    <a:pt x="24" y="20"/>
                  </a:cubicBezTo>
                  <a:cubicBezTo>
                    <a:pt x="19" y="25"/>
                    <a:pt x="16" y="32"/>
                    <a:pt x="16" y="41"/>
                  </a:cubicBezTo>
                  <a:lnTo>
                    <a:pt x="16" y="91"/>
                  </a:lnTo>
                  <a:lnTo>
                    <a:pt x="0" y="91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6"/>
                  </a:lnTo>
                  <a:cubicBezTo>
                    <a:pt x="20" y="10"/>
                    <a:pt x="25" y="6"/>
                    <a:pt x="30" y="4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9" y="0"/>
                    <a:pt x="67" y="3"/>
                    <a:pt x="73" y="9"/>
                  </a:cubicBezTo>
                  <a:cubicBezTo>
                    <a:pt x="79" y="16"/>
                    <a:pt x="82" y="25"/>
                    <a:pt x="8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DACAAB14-1FE5-4FFB-889D-16B6DC308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2374"/>
              <a:ext cx="29" cy="55"/>
            </a:xfrm>
            <a:custGeom>
              <a:avLst/>
              <a:gdLst>
                <a:gd name="T0" fmla="*/ 28 w 61"/>
                <a:gd name="T1" fmla="*/ 0 h 114"/>
                <a:gd name="T2" fmla="*/ 28 w 61"/>
                <a:gd name="T3" fmla="*/ 25 h 114"/>
                <a:gd name="T4" fmla="*/ 61 w 61"/>
                <a:gd name="T5" fmla="*/ 25 h 114"/>
                <a:gd name="T6" fmla="*/ 61 w 61"/>
                <a:gd name="T7" fmla="*/ 36 h 114"/>
                <a:gd name="T8" fmla="*/ 28 w 61"/>
                <a:gd name="T9" fmla="*/ 36 h 114"/>
                <a:gd name="T10" fmla="*/ 28 w 61"/>
                <a:gd name="T11" fmla="*/ 85 h 114"/>
                <a:gd name="T12" fmla="*/ 31 w 61"/>
                <a:gd name="T13" fmla="*/ 99 h 114"/>
                <a:gd name="T14" fmla="*/ 45 w 61"/>
                <a:gd name="T15" fmla="*/ 102 h 114"/>
                <a:gd name="T16" fmla="*/ 61 w 61"/>
                <a:gd name="T17" fmla="*/ 102 h 114"/>
                <a:gd name="T18" fmla="*/ 61 w 61"/>
                <a:gd name="T19" fmla="*/ 114 h 114"/>
                <a:gd name="T20" fmla="*/ 45 w 61"/>
                <a:gd name="T21" fmla="*/ 114 h 114"/>
                <a:gd name="T22" fmla="*/ 19 w 61"/>
                <a:gd name="T23" fmla="*/ 108 h 114"/>
                <a:gd name="T24" fmla="*/ 12 w 61"/>
                <a:gd name="T25" fmla="*/ 85 h 114"/>
                <a:gd name="T26" fmla="*/ 12 w 61"/>
                <a:gd name="T27" fmla="*/ 36 h 114"/>
                <a:gd name="T28" fmla="*/ 0 w 61"/>
                <a:gd name="T29" fmla="*/ 36 h 114"/>
                <a:gd name="T30" fmla="*/ 0 w 61"/>
                <a:gd name="T31" fmla="*/ 25 h 114"/>
                <a:gd name="T32" fmla="*/ 12 w 61"/>
                <a:gd name="T33" fmla="*/ 25 h 114"/>
                <a:gd name="T34" fmla="*/ 12 w 61"/>
                <a:gd name="T35" fmla="*/ 0 h 114"/>
                <a:gd name="T36" fmla="*/ 28 w 61"/>
                <a:gd name="T3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14">
                  <a:moveTo>
                    <a:pt x="28" y="0"/>
                  </a:moveTo>
                  <a:lnTo>
                    <a:pt x="28" y="25"/>
                  </a:lnTo>
                  <a:lnTo>
                    <a:pt x="61" y="25"/>
                  </a:lnTo>
                  <a:lnTo>
                    <a:pt x="61" y="36"/>
                  </a:lnTo>
                  <a:lnTo>
                    <a:pt x="28" y="36"/>
                  </a:lnTo>
                  <a:lnTo>
                    <a:pt x="28" y="85"/>
                  </a:lnTo>
                  <a:cubicBezTo>
                    <a:pt x="28" y="92"/>
                    <a:pt x="29" y="97"/>
                    <a:pt x="31" y="99"/>
                  </a:cubicBezTo>
                  <a:cubicBezTo>
                    <a:pt x="34" y="101"/>
                    <a:pt x="38" y="102"/>
                    <a:pt x="45" y="102"/>
                  </a:cubicBezTo>
                  <a:lnTo>
                    <a:pt x="61" y="102"/>
                  </a:lnTo>
                  <a:lnTo>
                    <a:pt x="61" y="114"/>
                  </a:lnTo>
                  <a:lnTo>
                    <a:pt x="45" y="114"/>
                  </a:lnTo>
                  <a:cubicBezTo>
                    <a:pt x="32" y="114"/>
                    <a:pt x="24" y="112"/>
                    <a:pt x="19" y="108"/>
                  </a:cubicBezTo>
                  <a:cubicBezTo>
                    <a:pt x="14" y="104"/>
                    <a:pt x="12" y="96"/>
                    <a:pt x="12" y="85"/>
                  </a:cubicBezTo>
                  <a:lnTo>
                    <a:pt x="12" y="36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9CF2F4C5-EB3F-4419-875F-6F8ACC9F2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2472"/>
              <a:ext cx="30" cy="55"/>
            </a:xfrm>
            <a:custGeom>
              <a:avLst/>
              <a:gdLst>
                <a:gd name="T0" fmla="*/ 28 w 61"/>
                <a:gd name="T1" fmla="*/ 0 h 115"/>
                <a:gd name="T2" fmla="*/ 28 w 61"/>
                <a:gd name="T3" fmla="*/ 25 h 115"/>
                <a:gd name="T4" fmla="*/ 61 w 61"/>
                <a:gd name="T5" fmla="*/ 25 h 115"/>
                <a:gd name="T6" fmla="*/ 61 w 61"/>
                <a:gd name="T7" fmla="*/ 37 h 115"/>
                <a:gd name="T8" fmla="*/ 28 w 61"/>
                <a:gd name="T9" fmla="*/ 37 h 115"/>
                <a:gd name="T10" fmla="*/ 28 w 61"/>
                <a:gd name="T11" fmla="*/ 85 h 115"/>
                <a:gd name="T12" fmla="*/ 31 w 61"/>
                <a:gd name="T13" fmla="*/ 99 h 115"/>
                <a:gd name="T14" fmla="*/ 44 w 61"/>
                <a:gd name="T15" fmla="*/ 102 h 115"/>
                <a:gd name="T16" fmla="*/ 61 w 61"/>
                <a:gd name="T17" fmla="*/ 102 h 115"/>
                <a:gd name="T18" fmla="*/ 61 w 61"/>
                <a:gd name="T19" fmla="*/ 115 h 115"/>
                <a:gd name="T20" fmla="*/ 44 w 61"/>
                <a:gd name="T21" fmla="*/ 115 h 115"/>
                <a:gd name="T22" fmla="*/ 19 w 61"/>
                <a:gd name="T23" fmla="*/ 108 h 115"/>
                <a:gd name="T24" fmla="*/ 12 w 61"/>
                <a:gd name="T25" fmla="*/ 85 h 115"/>
                <a:gd name="T26" fmla="*/ 12 w 61"/>
                <a:gd name="T27" fmla="*/ 37 h 115"/>
                <a:gd name="T28" fmla="*/ 0 w 61"/>
                <a:gd name="T29" fmla="*/ 37 h 115"/>
                <a:gd name="T30" fmla="*/ 0 w 61"/>
                <a:gd name="T31" fmla="*/ 25 h 115"/>
                <a:gd name="T32" fmla="*/ 12 w 61"/>
                <a:gd name="T33" fmla="*/ 25 h 115"/>
                <a:gd name="T34" fmla="*/ 12 w 61"/>
                <a:gd name="T35" fmla="*/ 0 h 115"/>
                <a:gd name="T36" fmla="*/ 28 w 61"/>
                <a:gd name="T3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15">
                  <a:moveTo>
                    <a:pt x="28" y="0"/>
                  </a:moveTo>
                  <a:lnTo>
                    <a:pt x="28" y="25"/>
                  </a:lnTo>
                  <a:lnTo>
                    <a:pt x="61" y="25"/>
                  </a:lnTo>
                  <a:lnTo>
                    <a:pt x="61" y="37"/>
                  </a:lnTo>
                  <a:lnTo>
                    <a:pt x="28" y="37"/>
                  </a:lnTo>
                  <a:lnTo>
                    <a:pt x="28" y="85"/>
                  </a:lnTo>
                  <a:cubicBezTo>
                    <a:pt x="28" y="92"/>
                    <a:pt x="29" y="97"/>
                    <a:pt x="31" y="99"/>
                  </a:cubicBezTo>
                  <a:cubicBezTo>
                    <a:pt x="33" y="101"/>
                    <a:pt x="38" y="102"/>
                    <a:pt x="44" y="102"/>
                  </a:cubicBezTo>
                  <a:lnTo>
                    <a:pt x="61" y="102"/>
                  </a:lnTo>
                  <a:lnTo>
                    <a:pt x="61" y="115"/>
                  </a:lnTo>
                  <a:lnTo>
                    <a:pt x="44" y="115"/>
                  </a:lnTo>
                  <a:cubicBezTo>
                    <a:pt x="32" y="115"/>
                    <a:pt x="23" y="113"/>
                    <a:pt x="19" y="108"/>
                  </a:cubicBezTo>
                  <a:cubicBezTo>
                    <a:pt x="14" y="104"/>
                    <a:pt x="12" y="96"/>
                    <a:pt x="12" y="85"/>
                  </a:cubicBezTo>
                  <a:lnTo>
                    <a:pt x="12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A160D979-ECD1-4CBE-9A94-73849532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2467"/>
              <a:ext cx="39" cy="60"/>
            </a:xfrm>
            <a:custGeom>
              <a:avLst/>
              <a:gdLst>
                <a:gd name="T0" fmla="*/ 81 w 81"/>
                <a:gd name="T1" fmla="*/ 71 h 125"/>
                <a:gd name="T2" fmla="*/ 81 w 81"/>
                <a:gd name="T3" fmla="*/ 125 h 125"/>
                <a:gd name="T4" fmla="*/ 65 w 81"/>
                <a:gd name="T5" fmla="*/ 125 h 125"/>
                <a:gd name="T6" fmla="*/ 65 w 81"/>
                <a:gd name="T7" fmla="*/ 71 h 125"/>
                <a:gd name="T8" fmla="*/ 60 w 81"/>
                <a:gd name="T9" fmla="*/ 52 h 125"/>
                <a:gd name="T10" fmla="*/ 44 w 81"/>
                <a:gd name="T11" fmla="*/ 46 h 125"/>
                <a:gd name="T12" fmla="*/ 23 w 81"/>
                <a:gd name="T13" fmla="*/ 53 h 125"/>
                <a:gd name="T14" fmla="*/ 16 w 81"/>
                <a:gd name="T15" fmla="*/ 74 h 125"/>
                <a:gd name="T16" fmla="*/ 16 w 81"/>
                <a:gd name="T17" fmla="*/ 125 h 125"/>
                <a:gd name="T18" fmla="*/ 0 w 81"/>
                <a:gd name="T19" fmla="*/ 125 h 125"/>
                <a:gd name="T20" fmla="*/ 0 w 81"/>
                <a:gd name="T21" fmla="*/ 0 h 125"/>
                <a:gd name="T22" fmla="*/ 16 w 81"/>
                <a:gd name="T23" fmla="*/ 0 h 125"/>
                <a:gd name="T24" fmla="*/ 16 w 81"/>
                <a:gd name="T25" fmla="*/ 49 h 125"/>
                <a:gd name="T26" fmla="*/ 29 w 81"/>
                <a:gd name="T27" fmla="*/ 37 h 125"/>
                <a:gd name="T28" fmla="*/ 47 w 81"/>
                <a:gd name="T29" fmla="*/ 33 h 125"/>
                <a:gd name="T30" fmla="*/ 73 w 81"/>
                <a:gd name="T31" fmla="*/ 43 h 125"/>
                <a:gd name="T32" fmla="*/ 81 w 81"/>
                <a:gd name="T33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125">
                  <a:moveTo>
                    <a:pt x="81" y="71"/>
                  </a:moveTo>
                  <a:lnTo>
                    <a:pt x="81" y="125"/>
                  </a:lnTo>
                  <a:lnTo>
                    <a:pt x="65" y="125"/>
                  </a:lnTo>
                  <a:lnTo>
                    <a:pt x="65" y="71"/>
                  </a:lnTo>
                  <a:cubicBezTo>
                    <a:pt x="65" y="63"/>
                    <a:pt x="64" y="56"/>
                    <a:pt x="60" y="52"/>
                  </a:cubicBezTo>
                  <a:cubicBezTo>
                    <a:pt x="56" y="48"/>
                    <a:pt x="51" y="46"/>
                    <a:pt x="44" y="46"/>
                  </a:cubicBezTo>
                  <a:cubicBezTo>
                    <a:pt x="35" y="46"/>
                    <a:pt x="28" y="48"/>
                    <a:pt x="23" y="53"/>
                  </a:cubicBezTo>
                  <a:cubicBezTo>
                    <a:pt x="18" y="58"/>
                    <a:pt x="16" y="65"/>
                    <a:pt x="16" y="74"/>
                  </a:cubicBezTo>
                  <a:lnTo>
                    <a:pt x="16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9"/>
                  </a:lnTo>
                  <a:cubicBezTo>
                    <a:pt x="20" y="44"/>
                    <a:pt x="24" y="40"/>
                    <a:pt x="29" y="37"/>
                  </a:cubicBezTo>
                  <a:cubicBezTo>
                    <a:pt x="35" y="34"/>
                    <a:pt x="41" y="33"/>
                    <a:pt x="47" y="33"/>
                  </a:cubicBezTo>
                  <a:cubicBezTo>
                    <a:pt x="59" y="33"/>
                    <a:pt x="67" y="36"/>
                    <a:pt x="73" y="43"/>
                  </a:cubicBezTo>
                  <a:cubicBezTo>
                    <a:pt x="78" y="49"/>
                    <a:pt x="81" y="58"/>
                    <a:pt x="81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8970533-24B1-4943-9B4E-E36E11B6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483"/>
              <a:ext cx="27" cy="44"/>
            </a:xfrm>
            <a:custGeom>
              <a:avLst/>
              <a:gdLst>
                <a:gd name="T0" fmla="*/ 57 w 57"/>
                <a:gd name="T1" fmla="*/ 16 h 92"/>
                <a:gd name="T2" fmla="*/ 51 w 57"/>
                <a:gd name="T3" fmla="*/ 14 h 92"/>
                <a:gd name="T4" fmla="*/ 44 w 57"/>
                <a:gd name="T5" fmla="*/ 13 h 92"/>
                <a:gd name="T6" fmla="*/ 24 w 57"/>
                <a:gd name="T7" fmla="*/ 21 h 92"/>
                <a:gd name="T8" fmla="*/ 16 w 57"/>
                <a:gd name="T9" fmla="*/ 45 h 92"/>
                <a:gd name="T10" fmla="*/ 16 w 57"/>
                <a:gd name="T11" fmla="*/ 92 h 92"/>
                <a:gd name="T12" fmla="*/ 0 w 57"/>
                <a:gd name="T13" fmla="*/ 92 h 92"/>
                <a:gd name="T14" fmla="*/ 0 w 57"/>
                <a:gd name="T15" fmla="*/ 2 h 92"/>
                <a:gd name="T16" fmla="*/ 16 w 57"/>
                <a:gd name="T17" fmla="*/ 2 h 92"/>
                <a:gd name="T18" fmla="*/ 16 w 57"/>
                <a:gd name="T19" fmla="*/ 16 h 92"/>
                <a:gd name="T20" fmla="*/ 30 w 57"/>
                <a:gd name="T21" fmla="*/ 4 h 92"/>
                <a:gd name="T22" fmla="*/ 49 w 57"/>
                <a:gd name="T23" fmla="*/ 0 h 92"/>
                <a:gd name="T24" fmla="*/ 53 w 57"/>
                <a:gd name="T25" fmla="*/ 0 h 92"/>
                <a:gd name="T26" fmla="*/ 57 w 57"/>
                <a:gd name="T27" fmla="*/ 1 h 92"/>
                <a:gd name="T28" fmla="*/ 57 w 57"/>
                <a:gd name="T29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92">
                  <a:moveTo>
                    <a:pt x="57" y="16"/>
                  </a:moveTo>
                  <a:cubicBezTo>
                    <a:pt x="56" y="15"/>
                    <a:pt x="54" y="14"/>
                    <a:pt x="51" y="14"/>
                  </a:cubicBezTo>
                  <a:cubicBezTo>
                    <a:pt x="49" y="13"/>
                    <a:pt x="47" y="13"/>
                    <a:pt x="44" y="13"/>
                  </a:cubicBezTo>
                  <a:cubicBezTo>
                    <a:pt x="35" y="13"/>
                    <a:pt x="29" y="16"/>
                    <a:pt x="24" y="21"/>
                  </a:cubicBezTo>
                  <a:cubicBezTo>
                    <a:pt x="19" y="27"/>
                    <a:pt x="16" y="34"/>
                    <a:pt x="16" y="45"/>
                  </a:cubicBezTo>
                  <a:lnTo>
                    <a:pt x="16" y="92"/>
                  </a:lnTo>
                  <a:lnTo>
                    <a:pt x="0" y="92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6"/>
                  </a:lnTo>
                  <a:cubicBezTo>
                    <a:pt x="20" y="11"/>
                    <a:pt x="24" y="7"/>
                    <a:pt x="30" y="4"/>
                  </a:cubicBezTo>
                  <a:cubicBezTo>
                    <a:pt x="35" y="1"/>
                    <a:pt x="41" y="0"/>
                    <a:pt x="49" y="0"/>
                  </a:cubicBezTo>
                  <a:cubicBezTo>
                    <a:pt x="50" y="0"/>
                    <a:pt x="51" y="0"/>
                    <a:pt x="53" y="0"/>
                  </a:cubicBezTo>
                  <a:cubicBezTo>
                    <a:pt x="54" y="0"/>
                    <a:pt x="56" y="1"/>
                    <a:pt x="57" y="1"/>
                  </a:cubicBezTo>
                  <a:lnTo>
                    <a:pt x="5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1E50BEA8-18CB-4D15-B4E1-1721951E3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" y="2483"/>
              <a:ext cx="43" cy="45"/>
            </a:xfrm>
            <a:custGeom>
              <a:avLst/>
              <a:gdLst>
                <a:gd name="T0" fmla="*/ 90 w 90"/>
                <a:gd name="T1" fmla="*/ 43 h 94"/>
                <a:gd name="T2" fmla="*/ 90 w 90"/>
                <a:gd name="T3" fmla="*/ 50 h 94"/>
                <a:gd name="T4" fmla="*/ 17 w 90"/>
                <a:gd name="T5" fmla="*/ 50 h 94"/>
                <a:gd name="T6" fmla="*/ 27 w 90"/>
                <a:gd name="T7" fmla="*/ 74 h 94"/>
                <a:gd name="T8" fmla="*/ 52 w 90"/>
                <a:gd name="T9" fmla="*/ 81 h 94"/>
                <a:gd name="T10" fmla="*/ 69 w 90"/>
                <a:gd name="T11" fmla="*/ 79 h 94"/>
                <a:gd name="T12" fmla="*/ 86 w 90"/>
                <a:gd name="T13" fmla="*/ 73 h 94"/>
                <a:gd name="T14" fmla="*/ 86 w 90"/>
                <a:gd name="T15" fmla="*/ 87 h 94"/>
                <a:gd name="T16" fmla="*/ 69 w 90"/>
                <a:gd name="T17" fmla="*/ 92 h 94"/>
                <a:gd name="T18" fmla="*/ 51 w 90"/>
                <a:gd name="T19" fmla="*/ 94 h 94"/>
                <a:gd name="T20" fmla="*/ 14 w 90"/>
                <a:gd name="T21" fmla="*/ 81 h 94"/>
                <a:gd name="T22" fmla="*/ 0 w 90"/>
                <a:gd name="T23" fmla="*/ 48 h 94"/>
                <a:gd name="T24" fmla="*/ 13 w 90"/>
                <a:gd name="T25" fmla="*/ 13 h 94"/>
                <a:gd name="T26" fmla="*/ 48 w 90"/>
                <a:gd name="T27" fmla="*/ 0 h 94"/>
                <a:gd name="T28" fmla="*/ 79 w 90"/>
                <a:gd name="T29" fmla="*/ 12 h 94"/>
                <a:gd name="T30" fmla="*/ 90 w 90"/>
                <a:gd name="T31" fmla="*/ 43 h 94"/>
                <a:gd name="T32" fmla="*/ 74 w 90"/>
                <a:gd name="T33" fmla="*/ 39 h 94"/>
                <a:gd name="T34" fmla="*/ 67 w 90"/>
                <a:gd name="T35" fmla="*/ 20 h 94"/>
                <a:gd name="T36" fmla="*/ 48 w 90"/>
                <a:gd name="T37" fmla="*/ 13 h 94"/>
                <a:gd name="T38" fmla="*/ 27 w 90"/>
                <a:gd name="T39" fmla="*/ 19 h 94"/>
                <a:gd name="T40" fmla="*/ 17 w 90"/>
                <a:gd name="T41" fmla="*/ 39 h 94"/>
                <a:gd name="T42" fmla="*/ 74 w 90"/>
                <a:gd name="T43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94">
                  <a:moveTo>
                    <a:pt x="90" y="43"/>
                  </a:moveTo>
                  <a:lnTo>
                    <a:pt x="90" y="50"/>
                  </a:lnTo>
                  <a:lnTo>
                    <a:pt x="17" y="50"/>
                  </a:lnTo>
                  <a:cubicBezTo>
                    <a:pt x="18" y="61"/>
                    <a:pt x="21" y="68"/>
                    <a:pt x="27" y="74"/>
                  </a:cubicBezTo>
                  <a:cubicBezTo>
                    <a:pt x="33" y="79"/>
                    <a:pt x="41" y="81"/>
                    <a:pt x="52" y="81"/>
                  </a:cubicBezTo>
                  <a:cubicBezTo>
                    <a:pt x="58" y="81"/>
                    <a:pt x="64" y="81"/>
                    <a:pt x="69" y="79"/>
                  </a:cubicBezTo>
                  <a:cubicBezTo>
                    <a:pt x="75" y="78"/>
                    <a:pt x="81" y="76"/>
                    <a:pt x="86" y="73"/>
                  </a:cubicBezTo>
                  <a:lnTo>
                    <a:pt x="86" y="87"/>
                  </a:lnTo>
                  <a:cubicBezTo>
                    <a:pt x="81" y="89"/>
                    <a:pt x="75" y="91"/>
                    <a:pt x="69" y="92"/>
                  </a:cubicBezTo>
                  <a:cubicBezTo>
                    <a:pt x="63" y="93"/>
                    <a:pt x="57" y="94"/>
                    <a:pt x="51" y="94"/>
                  </a:cubicBezTo>
                  <a:cubicBezTo>
                    <a:pt x="35" y="94"/>
                    <a:pt x="23" y="90"/>
                    <a:pt x="14" y="81"/>
                  </a:cubicBezTo>
                  <a:cubicBezTo>
                    <a:pt x="5" y="73"/>
                    <a:pt x="0" y="62"/>
                    <a:pt x="0" y="48"/>
                  </a:cubicBezTo>
                  <a:cubicBezTo>
                    <a:pt x="0" y="33"/>
                    <a:pt x="5" y="22"/>
                    <a:pt x="13" y="13"/>
                  </a:cubicBezTo>
                  <a:cubicBezTo>
                    <a:pt x="22" y="4"/>
                    <a:pt x="33" y="0"/>
                    <a:pt x="48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86" y="19"/>
                    <a:pt x="90" y="30"/>
                    <a:pt x="90" y="43"/>
                  </a:cubicBezTo>
                  <a:close/>
                  <a:moveTo>
                    <a:pt x="74" y="39"/>
                  </a:moveTo>
                  <a:cubicBezTo>
                    <a:pt x="74" y="31"/>
                    <a:pt x="72" y="25"/>
                    <a:pt x="67" y="20"/>
                  </a:cubicBezTo>
                  <a:cubicBezTo>
                    <a:pt x="62" y="15"/>
                    <a:pt x="56" y="13"/>
                    <a:pt x="48" y="13"/>
                  </a:cubicBezTo>
                  <a:cubicBezTo>
                    <a:pt x="39" y="13"/>
                    <a:pt x="32" y="15"/>
                    <a:pt x="27" y="19"/>
                  </a:cubicBezTo>
                  <a:cubicBezTo>
                    <a:pt x="21" y="24"/>
                    <a:pt x="18" y="31"/>
                    <a:pt x="17" y="39"/>
                  </a:cubicBezTo>
                  <a:lnTo>
                    <a:pt x="7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D6285DB9-9AA0-4AF1-9D4F-6C45FEB84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" y="2483"/>
              <a:ext cx="39" cy="45"/>
            </a:xfrm>
            <a:custGeom>
              <a:avLst/>
              <a:gdLst>
                <a:gd name="T0" fmla="*/ 51 w 82"/>
                <a:gd name="T1" fmla="*/ 47 h 94"/>
                <a:gd name="T2" fmla="*/ 24 w 82"/>
                <a:gd name="T3" fmla="*/ 51 h 94"/>
                <a:gd name="T4" fmla="*/ 16 w 82"/>
                <a:gd name="T5" fmla="*/ 65 h 94"/>
                <a:gd name="T6" fmla="*/ 22 w 82"/>
                <a:gd name="T7" fmla="*/ 77 h 94"/>
                <a:gd name="T8" fmla="*/ 37 w 82"/>
                <a:gd name="T9" fmla="*/ 82 h 94"/>
                <a:gd name="T10" fmla="*/ 58 w 82"/>
                <a:gd name="T11" fmla="*/ 73 h 94"/>
                <a:gd name="T12" fmla="*/ 66 w 82"/>
                <a:gd name="T13" fmla="*/ 50 h 94"/>
                <a:gd name="T14" fmla="*/ 66 w 82"/>
                <a:gd name="T15" fmla="*/ 47 h 94"/>
                <a:gd name="T16" fmla="*/ 51 w 82"/>
                <a:gd name="T17" fmla="*/ 47 h 94"/>
                <a:gd name="T18" fmla="*/ 82 w 82"/>
                <a:gd name="T19" fmla="*/ 41 h 94"/>
                <a:gd name="T20" fmla="*/ 82 w 82"/>
                <a:gd name="T21" fmla="*/ 92 h 94"/>
                <a:gd name="T22" fmla="*/ 66 w 82"/>
                <a:gd name="T23" fmla="*/ 92 h 94"/>
                <a:gd name="T24" fmla="*/ 66 w 82"/>
                <a:gd name="T25" fmla="*/ 78 h 94"/>
                <a:gd name="T26" fmla="*/ 53 w 82"/>
                <a:gd name="T27" fmla="*/ 90 h 94"/>
                <a:gd name="T28" fmla="*/ 33 w 82"/>
                <a:gd name="T29" fmla="*/ 94 h 94"/>
                <a:gd name="T30" fmla="*/ 9 w 82"/>
                <a:gd name="T31" fmla="*/ 86 h 94"/>
                <a:gd name="T32" fmla="*/ 0 w 82"/>
                <a:gd name="T33" fmla="*/ 66 h 94"/>
                <a:gd name="T34" fmla="*/ 11 w 82"/>
                <a:gd name="T35" fmla="*/ 43 h 94"/>
                <a:gd name="T36" fmla="*/ 44 w 82"/>
                <a:gd name="T37" fmla="*/ 35 h 94"/>
                <a:gd name="T38" fmla="*/ 66 w 82"/>
                <a:gd name="T39" fmla="*/ 35 h 94"/>
                <a:gd name="T40" fmla="*/ 66 w 82"/>
                <a:gd name="T41" fmla="*/ 34 h 94"/>
                <a:gd name="T42" fmla="*/ 59 w 82"/>
                <a:gd name="T43" fmla="*/ 18 h 94"/>
                <a:gd name="T44" fmla="*/ 39 w 82"/>
                <a:gd name="T45" fmla="*/ 13 h 94"/>
                <a:gd name="T46" fmla="*/ 23 w 82"/>
                <a:gd name="T47" fmla="*/ 14 h 94"/>
                <a:gd name="T48" fmla="*/ 7 w 82"/>
                <a:gd name="T49" fmla="*/ 20 h 94"/>
                <a:gd name="T50" fmla="*/ 7 w 82"/>
                <a:gd name="T51" fmla="*/ 6 h 94"/>
                <a:gd name="T52" fmla="*/ 24 w 82"/>
                <a:gd name="T53" fmla="*/ 2 h 94"/>
                <a:gd name="T54" fmla="*/ 40 w 82"/>
                <a:gd name="T55" fmla="*/ 0 h 94"/>
                <a:gd name="T56" fmla="*/ 72 w 82"/>
                <a:gd name="T57" fmla="*/ 10 h 94"/>
                <a:gd name="T58" fmla="*/ 82 w 82"/>
                <a:gd name="T59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" h="94">
                  <a:moveTo>
                    <a:pt x="51" y="47"/>
                  </a:moveTo>
                  <a:cubicBezTo>
                    <a:pt x="38" y="47"/>
                    <a:pt x="29" y="48"/>
                    <a:pt x="24" y="51"/>
                  </a:cubicBezTo>
                  <a:cubicBezTo>
                    <a:pt x="19" y="53"/>
                    <a:pt x="16" y="58"/>
                    <a:pt x="16" y="65"/>
                  </a:cubicBezTo>
                  <a:cubicBezTo>
                    <a:pt x="16" y="70"/>
                    <a:pt x="18" y="74"/>
                    <a:pt x="22" y="77"/>
                  </a:cubicBezTo>
                  <a:cubicBezTo>
                    <a:pt x="26" y="80"/>
                    <a:pt x="31" y="82"/>
                    <a:pt x="37" y="82"/>
                  </a:cubicBezTo>
                  <a:cubicBezTo>
                    <a:pt x="46" y="82"/>
                    <a:pt x="53" y="79"/>
                    <a:pt x="58" y="73"/>
                  </a:cubicBezTo>
                  <a:cubicBezTo>
                    <a:pt x="64" y="67"/>
                    <a:pt x="66" y="60"/>
                    <a:pt x="66" y="50"/>
                  </a:cubicBezTo>
                  <a:lnTo>
                    <a:pt x="66" y="47"/>
                  </a:lnTo>
                  <a:lnTo>
                    <a:pt x="51" y="47"/>
                  </a:lnTo>
                  <a:close/>
                  <a:moveTo>
                    <a:pt x="82" y="41"/>
                  </a:moveTo>
                  <a:lnTo>
                    <a:pt x="82" y="92"/>
                  </a:lnTo>
                  <a:lnTo>
                    <a:pt x="66" y="92"/>
                  </a:lnTo>
                  <a:lnTo>
                    <a:pt x="66" y="78"/>
                  </a:lnTo>
                  <a:cubicBezTo>
                    <a:pt x="63" y="83"/>
                    <a:pt x="58" y="88"/>
                    <a:pt x="53" y="90"/>
                  </a:cubicBezTo>
                  <a:cubicBezTo>
                    <a:pt x="47" y="93"/>
                    <a:pt x="41" y="94"/>
                    <a:pt x="33" y="94"/>
                  </a:cubicBezTo>
                  <a:cubicBezTo>
                    <a:pt x="23" y="94"/>
                    <a:pt x="15" y="91"/>
                    <a:pt x="9" y="86"/>
                  </a:cubicBezTo>
                  <a:cubicBezTo>
                    <a:pt x="3" y="81"/>
                    <a:pt x="0" y="74"/>
                    <a:pt x="0" y="66"/>
                  </a:cubicBezTo>
                  <a:cubicBezTo>
                    <a:pt x="0" y="56"/>
                    <a:pt x="4" y="48"/>
                    <a:pt x="11" y="43"/>
                  </a:cubicBezTo>
                  <a:cubicBezTo>
                    <a:pt x="19" y="38"/>
                    <a:pt x="30" y="35"/>
                    <a:pt x="44" y="35"/>
                  </a:cubicBezTo>
                  <a:lnTo>
                    <a:pt x="66" y="35"/>
                  </a:lnTo>
                  <a:lnTo>
                    <a:pt x="66" y="34"/>
                  </a:lnTo>
                  <a:cubicBezTo>
                    <a:pt x="66" y="27"/>
                    <a:pt x="64" y="22"/>
                    <a:pt x="59" y="18"/>
                  </a:cubicBezTo>
                  <a:cubicBezTo>
                    <a:pt x="54" y="14"/>
                    <a:pt x="48" y="13"/>
                    <a:pt x="39" y="13"/>
                  </a:cubicBezTo>
                  <a:cubicBezTo>
                    <a:pt x="33" y="13"/>
                    <a:pt x="28" y="13"/>
                    <a:pt x="23" y="14"/>
                  </a:cubicBezTo>
                  <a:cubicBezTo>
                    <a:pt x="17" y="16"/>
                    <a:pt x="12" y="17"/>
                    <a:pt x="7" y="20"/>
                  </a:cubicBezTo>
                  <a:lnTo>
                    <a:pt x="7" y="6"/>
                  </a:lnTo>
                  <a:cubicBezTo>
                    <a:pt x="13" y="4"/>
                    <a:pt x="19" y="3"/>
                    <a:pt x="24" y="2"/>
                  </a:cubicBezTo>
                  <a:cubicBezTo>
                    <a:pt x="30" y="1"/>
                    <a:pt x="35" y="0"/>
                    <a:pt x="40" y="0"/>
                  </a:cubicBezTo>
                  <a:cubicBezTo>
                    <a:pt x="54" y="0"/>
                    <a:pt x="65" y="3"/>
                    <a:pt x="72" y="10"/>
                  </a:cubicBezTo>
                  <a:cubicBezTo>
                    <a:pt x="79" y="17"/>
                    <a:pt x="82" y="27"/>
                    <a:pt x="82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3E5EC8AC-8AF5-447D-A373-F3622291D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" y="2467"/>
              <a:ext cx="42" cy="61"/>
            </a:xfrm>
            <a:custGeom>
              <a:avLst/>
              <a:gdLst>
                <a:gd name="T0" fmla="*/ 71 w 87"/>
                <a:gd name="T1" fmla="*/ 49 h 127"/>
                <a:gd name="T2" fmla="*/ 71 w 87"/>
                <a:gd name="T3" fmla="*/ 0 h 127"/>
                <a:gd name="T4" fmla="*/ 87 w 87"/>
                <a:gd name="T5" fmla="*/ 0 h 127"/>
                <a:gd name="T6" fmla="*/ 87 w 87"/>
                <a:gd name="T7" fmla="*/ 125 h 127"/>
                <a:gd name="T8" fmla="*/ 71 w 87"/>
                <a:gd name="T9" fmla="*/ 125 h 127"/>
                <a:gd name="T10" fmla="*/ 71 w 87"/>
                <a:gd name="T11" fmla="*/ 111 h 127"/>
                <a:gd name="T12" fmla="*/ 58 w 87"/>
                <a:gd name="T13" fmla="*/ 123 h 127"/>
                <a:gd name="T14" fmla="*/ 40 w 87"/>
                <a:gd name="T15" fmla="*/ 127 h 127"/>
                <a:gd name="T16" fmla="*/ 11 w 87"/>
                <a:gd name="T17" fmla="*/ 114 h 127"/>
                <a:gd name="T18" fmla="*/ 0 w 87"/>
                <a:gd name="T19" fmla="*/ 80 h 127"/>
                <a:gd name="T20" fmla="*/ 11 w 87"/>
                <a:gd name="T21" fmla="*/ 46 h 127"/>
                <a:gd name="T22" fmla="*/ 40 w 87"/>
                <a:gd name="T23" fmla="*/ 33 h 127"/>
                <a:gd name="T24" fmla="*/ 58 w 87"/>
                <a:gd name="T25" fmla="*/ 37 h 127"/>
                <a:gd name="T26" fmla="*/ 71 w 87"/>
                <a:gd name="T27" fmla="*/ 49 h 127"/>
                <a:gd name="T28" fmla="*/ 17 w 87"/>
                <a:gd name="T29" fmla="*/ 80 h 127"/>
                <a:gd name="T30" fmla="*/ 24 w 87"/>
                <a:gd name="T31" fmla="*/ 105 h 127"/>
                <a:gd name="T32" fmla="*/ 44 w 87"/>
                <a:gd name="T33" fmla="*/ 115 h 127"/>
                <a:gd name="T34" fmla="*/ 64 w 87"/>
                <a:gd name="T35" fmla="*/ 105 h 127"/>
                <a:gd name="T36" fmla="*/ 71 w 87"/>
                <a:gd name="T37" fmla="*/ 80 h 127"/>
                <a:gd name="T38" fmla="*/ 64 w 87"/>
                <a:gd name="T39" fmla="*/ 55 h 127"/>
                <a:gd name="T40" fmla="*/ 44 w 87"/>
                <a:gd name="T41" fmla="*/ 45 h 127"/>
                <a:gd name="T42" fmla="*/ 24 w 87"/>
                <a:gd name="T43" fmla="*/ 55 h 127"/>
                <a:gd name="T44" fmla="*/ 17 w 87"/>
                <a:gd name="T45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27">
                  <a:moveTo>
                    <a:pt x="71" y="49"/>
                  </a:moveTo>
                  <a:lnTo>
                    <a:pt x="71" y="0"/>
                  </a:lnTo>
                  <a:lnTo>
                    <a:pt x="87" y="0"/>
                  </a:lnTo>
                  <a:lnTo>
                    <a:pt x="87" y="125"/>
                  </a:lnTo>
                  <a:lnTo>
                    <a:pt x="71" y="125"/>
                  </a:lnTo>
                  <a:lnTo>
                    <a:pt x="71" y="111"/>
                  </a:lnTo>
                  <a:cubicBezTo>
                    <a:pt x="68" y="117"/>
                    <a:pt x="63" y="121"/>
                    <a:pt x="58" y="123"/>
                  </a:cubicBezTo>
                  <a:cubicBezTo>
                    <a:pt x="53" y="126"/>
                    <a:pt x="47" y="127"/>
                    <a:pt x="40" y="127"/>
                  </a:cubicBezTo>
                  <a:cubicBezTo>
                    <a:pt x="28" y="127"/>
                    <a:pt x="19" y="123"/>
                    <a:pt x="11" y="114"/>
                  </a:cubicBezTo>
                  <a:cubicBezTo>
                    <a:pt x="4" y="105"/>
                    <a:pt x="0" y="94"/>
                    <a:pt x="0" y="80"/>
                  </a:cubicBezTo>
                  <a:cubicBezTo>
                    <a:pt x="0" y="66"/>
                    <a:pt x="4" y="55"/>
                    <a:pt x="11" y="46"/>
                  </a:cubicBezTo>
                  <a:cubicBezTo>
                    <a:pt x="19" y="37"/>
                    <a:pt x="28" y="33"/>
                    <a:pt x="40" y="33"/>
                  </a:cubicBezTo>
                  <a:cubicBezTo>
                    <a:pt x="47" y="33"/>
                    <a:pt x="53" y="34"/>
                    <a:pt x="58" y="37"/>
                  </a:cubicBezTo>
                  <a:cubicBezTo>
                    <a:pt x="63" y="40"/>
                    <a:pt x="68" y="43"/>
                    <a:pt x="71" y="49"/>
                  </a:cubicBezTo>
                  <a:close/>
                  <a:moveTo>
                    <a:pt x="17" y="80"/>
                  </a:moveTo>
                  <a:cubicBezTo>
                    <a:pt x="17" y="91"/>
                    <a:pt x="19" y="99"/>
                    <a:pt x="24" y="105"/>
                  </a:cubicBezTo>
                  <a:cubicBezTo>
                    <a:pt x="29" y="112"/>
                    <a:pt x="35" y="115"/>
                    <a:pt x="44" y="115"/>
                  </a:cubicBezTo>
                  <a:cubicBezTo>
                    <a:pt x="52" y="115"/>
                    <a:pt x="59" y="112"/>
                    <a:pt x="64" y="105"/>
                  </a:cubicBezTo>
                  <a:cubicBezTo>
                    <a:pt x="69" y="99"/>
                    <a:pt x="71" y="91"/>
                    <a:pt x="71" y="80"/>
                  </a:cubicBezTo>
                  <a:cubicBezTo>
                    <a:pt x="71" y="69"/>
                    <a:pt x="69" y="61"/>
                    <a:pt x="64" y="55"/>
                  </a:cubicBezTo>
                  <a:cubicBezTo>
                    <a:pt x="59" y="48"/>
                    <a:pt x="52" y="45"/>
                    <a:pt x="44" y="45"/>
                  </a:cubicBezTo>
                  <a:cubicBezTo>
                    <a:pt x="35" y="45"/>
                    <a:pt x="29" y="48"/>
                    <a:pt x="24" y="55"/>
                  </a:cubicBezTo>
                  <a:cubicBezTo>
                    <a:pt x="19" y="61"/>
                    <a:pt x="17" y="69"/>
                    <a:pt x="17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2">
              <a:extLst>
                <a:ext uri="{FF2B5EF4-FFF2-40B4-BE49-F238E27FC236}">
                  <a16:creationId xmlns:a16="http://schemas.microsoft.com/office/drawing/2014/main" id="{C2DBD20D-B0D8-41EA-9B28-6644488B2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6" y="2032"/>
              <a:ext cx="555" cy="29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90991E7F-E742-4584-966D-A4595436F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2259"/>
              <a:ext cx="99" cy="70"/>
            </a:xfrm>
            <a:custGeom>
              <a:avLst/>
              <a:gdLst>
                <a:gd name="T0" fmla="*/ 78 w 205"/>
                <a:gd name="T1" fmla="*/ 78 h 146"/>
                <a:gd name="T2" fmla="*/ 0 w 205"/>
                <a:gd name="T3" fmla="*/ 101 h 146"/>
                <a:gd name="T4" fmla="*/ 205 w 205"/>
                <a:gd name="T5" fmla="*/ 146 h 146"/>
                <a:gd name="T6" fmla="*/ 54 w 205"/>
                <a:gd name="T7" fmla="*/ 0 h 146"/>
                <a:gd name="T8" fmla="*/ 78 w 205"/>
                <a:gd name="T9" fmla="*/ 7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6">
                  <a:moveTo>
                    <a:pt x="78" y="78"/>
                  </a:moveTo>
                  <a:lnTo>
                    <a:pt x="0" y="101"/>
                  </a:lnTo>
                  <a:lnTo>
                    <a:pt x="205" y="146"/>
                  </a:lnTo>
                  <a:lnTo>
                    <a:pt x="54" y="0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4">
              <a:extLst>
                <a:ext uri="{FF2B5EF4-FFF2-40B4-BE49-F238E27FC236}">
                  <a16:creationId xmlns:a16="http://schemas.microsoft.com/office/drawing/2014/main" id="{44F134E6-1951-4366-847A-2E7338846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6" y="2532"/>
              <a:ext cx="428" cy="26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2558C5BD-03A9-473E-9515-0B268358B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532"/>
              <a:ext cx="97" cy="74"/>
            </a:xfrm>
            <a:custGeom>
              <a:avLst/>
              <a:gdLst>
                <a:gd name="T0" fmla="*/ 79 w 202"/>
                <a:gd name="T1" fmla="*/ 75 h 154"/>
                <a:gd name="T2" fmla="*/ 60 w 202"/>
                <a:gd name="T3" fmla="*/ 154 h 154"/>
                <a:gd name="T4" fmla="*/ 202 w 202"/>
                <a:gd name="T5" fmla="*/ 0 h 154"/>
                <a:gd name="T6" fmla="*/ 0 w 202"/>
                <a:gd name="T7" fmla="*/ 55 h 154"/>
                <a:gd name="T8" fmla="*/ 79 w 202"/>
                <a:gd name="T9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54">
                  <a:moveTo>
                    <a:pt x="79" y="75"/>
                  </a:moveTo>
                  <a:lnTo>
                    <a:pt x="60" y="154"/>
                  </a:lnTo>
                  <a:lnTo>
                    <a:pt x="202" y="0"/>
                  </a:lnTo>
                  <a:lnTo>
                    <a:pt x="0" y="55"/>
                  </a:lnTo>
                  <a:lnTo>
                    <a:pt x="79" y="7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5B9942D0-CEC1-4F02-9E07-756FDF382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997"/>
              <a:ext cx="74" cy="51"/>
            </a:xfrm>
            <a:custGeom>
              <a:avLst/>
              <a:gdLst>
                <a:gd name="T0" fmla="*/ 0 w 155"/>
                <a:gd name="T1" fmla="*/ 0 h 105"/>
                <a:gd name="T2" fmla="*/ 16 w 155"/>
                <a:gd name="T3" fmla="*/ 0 h 105"/>
                <a:gd name="T4" fmla="*/ 42 w 155"/>
                <a:gd name="T5" fmla="*/ 89 h 105"/>
                <a:gd name="T6" fmla="*/ 68 w 155"/>
                <a:gd name="T7" fmla="*/ 0 h 105"/>
                <a:gd name="T8" fmla="*/ 86 w 155"/>
                <a:gd name="T9" fmla="*/ 0 h 105"/>
                <a:gd name="T10" fmla="*/ 112 w 155"/>
                <a:gd name="T11" fmla="*/ 89 h 105"/>
                <a:gd name="T12" fmla="*/ 138 w 155"/>
                <a:gd name="T13" fmla="*/ 0 h 105"/>
                <a:gd name="T14" fmla="*/ 155 w 155"/>
                <a:gd name="T15" fmla="*/ 0 h 105"/>
                <a:gd name="T16" fmla="*/ 124 w 155"/>
                <a:gd name="T17" fmla="*/ 105 h 105"/>
                <a:gd name="T18" fmla="*/ 103 w 155"/>
                <a:gd name="T19" fmla="*/ 105 h 105"/>
                <a:gd name="T20" fmla="*/ 77 w 155"/>
                <a:gd name="T21" fmla="*/ 14 h 105"/>
                <a:gd name="T22" fmla="*/ 51 w 155"/>
                <a:gd name="T23" fmla="*/ 105 h 105"/>
                <a:gd name="T24" fmla="*/ 30 w 155"/>
                <a:gd name="T25" fmla="*/ 105 h 105"/>
                <a:gd name="T26" fmla="*/ 0 w 15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05">
                  <a:moveTo>
                    <a:pt x="0" y="0"/>
                  </a:moveTo>
                  <a:lnTo>
                    <a:pt x="16" y="0"/>
                  </a:lnTo>
                  <a:lnTo>
                    <a:pt x="42" y="89"/>
                  </a:lnTo>
                  <a:lnTo>
                    <a:pt x="68" y="0"/>
                  </a:lnTo>
                  <a:lnTo>
                    <a:pt x="86" y="0"/>
                  </a:lnTo>
                  <a:lnTo>
                    <a:pt x="112" y="89"/>
                  </a:lnTo>
                  <a:lnTo>
                    <a:pt x="138" y="0"/>
                  </a:lnTo>
                  <a:lnTo>
                    <a:pt x="155" y="0"/>
                  </a:lnTo>
                  <a:lnTo>
                    <a:pt x="124" y="105"/>
                  </a:lnTo>
                  <a:lnTo>
                    <a:pt x="103" y="105"/>
                  </a:lnTo>
                  <a:lnTo>
                    <a:pt x="77" y="14"/>
                  </a:lnTo>
                  <a:lnTo>
                    <a:pt x="51" y="105"/>
                  </a:lnTo>
                  <a:lnTo>
                    <a:pt x="3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E0566B89-2698-417E-A9F5-111BC3145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009"/>
              <a:ext cx="26" cy="39"/>
            </a:xfrm>
            <a:custGeom>
              <a:avLst/>
              <a:gdLst>
                <a:gd name="T0" fmla="*/ 54 w 54"/>
                <a:gd name="T1" fmla="*/ 14 h 81"/>
                <a:gd name="T2" fmla="*/ 48 w 54"/>
                <a:gd name="T3" fmla="*/ 12 h 81"/>
                <a:gd name="T4" fmla="*/ 42 w 54"/>
                <a:gd name="T5" fmla="*/ 12 h 81"/>
                <a:gd name="T6" fmla="*/ 22 w 54"/>
                <a:gd name="T7" fmla="*/ 19 h 81"/>
                <a:gd name="T8" fmla="*/ 15 w 54"/>
                <a:gd name="T9" fmla="*/ 39 h 81"/>
                <a:gd name="T10" fmla="*/ 15 w 54"/>
                <a:gd name="T11" fmla="*/ 81 h 81"/>
                <a:gd name="T12" fmla="*/ 0 w 54"/>
                <a:gd name="T13" fmla="*/ 81 h 81"/>
                <a:gd name="T14" fmla="*/ 0 w 54"/>
                <a:gd name="T15" fmla="*/ 2 h 81"/>
                <a:gd name="T16" fmla="*/ 15 w 54"/>
                <a:gd name="T17" fmla="*/ 2 h 81"/>
                <a:gd name="T18" fmla="*/ 15 w 54"/>
                <a:gd name="T19" fmla="*/ 14 h 81"/>
                <a:gd name="T20" fmla="*/ 27 w 54"/>
                <a:gd name="T21" fmla="*/ 4 h 81"/>
                <a:gd name="T22" fmla="*/ 46 w 54"/>
                <a:gd name="T23" fmla="*/ 0 h 81"/>
                <a:gd name="T24" fmla="*/ 49 w 54"/>
                <a:gd name="T25" fmla="*/ 0 h 81"/>
                <a:gd name="T26" fmla="*/ 54 w 54"/>
                <a:gd name="T27" fmla="*/ 1 h 81"/>
                <a:gd name="T28" fmla="*/ 54 w 54"/>
                <a:gd name="T2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1">
                  <a:moveTo>
                    <a:pt x="54" y="14"/>
                  </a:moveTo>
                  <a:cubicBezTo>
                    <a:pt x="52" y="13"/>
                    <a:pt x="50" y="13"/>
                    <a:pt x="48" y="12"/>
                  </a:cubicBezTo>
                  <a:cubicBezTo>
                    <a:pt x="46" y="12"/>
                    <a:pt x="44" y="12"/>
                    <a:pt x="42" y="12"/>
                  </a:cubicBezTo>
                  <a:cubicBezTo>
                    <a:pt x="33" y="12"/>
                    <a:pt x="26" y="14"/>
                    <a:pt x="22" y="19"/>
                  </a:cubicBezTo>
                  <a:cubicBezTo>
                    <a:pt x="17" y="24"/>
                    <a:pt x="15" y="31"/>
                    <a:pt x="15" y="39"/>
                  </a:cubicBezTo>
                  <a:lnTo>
                    <a:pt x="15" y="81"/>
                  </a:lnTo>
                  <a:lnTo>
                    <a:pt x="0" y="81"/>
                  </a:lnTo>
                  <a:lnTo>
                    <a:pt x="0" y="2"/>
                  </a:lnTo>
                  <a:lnTo>
                    <a:pt x="15" y="2"/>
                  </a:lnTo>
                  <a:lnTo>
                    <a:pt x="15" y="14"/>
                  </a:lnTo>
                  <a:cubicBezTo>
                    <a:pt x="18" y="10"/>
                    <a:pt x="22" y="6"/>
                    <a:pt x="27" y="4"/>
                  </a:cubicBezTo>
                  <a:cubicBezTo>
                    <a:pt x="33" y="1"/>
                    <a:pt x="39" y="0"/>
                    <a:pt x="46" y="0"/>
                  </a:cubicBezTo>
                  <a:cubicBezTo>
                    <a:pt x="47" y="0"/>
                    <a:pt x="48" y="0"/>
                    <a:pt x="49" y="0"/>
                  </a:cubicBezTo>
                  <a:cubicBezTo>
                    <a:pt x="51" y="0"/>
                    <a:pt x="52" y="1"/>
                    <a:pt x="54" y="1"/>
                  </a:cubicBezTo>
                  <a:lnTo>
                    <a:pt x="5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EBD3E606-0E4F-4DCC-9388-3EEDD2C14C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3" y="1995"/>
              <a:ext cx="7" cy="53"/>
            </a:xfrm>
            <a:custGeom>
              <a:avLst/>
              <a:gdLst>
                <a:gd name="T0" fmla="*/ 0 w 15"/>
                <a:gd name="T1" fmla="*/ 31 h 110"/>
                <a:gd name="T2" fmla="*/ 15 w 15"/>
                <a:gd name="T3" fmla="*/ 31 h 110"/>
                <a:gd name="T4" fmla="*/ 15 w 15"/>
                <a:gd name="T5" fmla="*/ 110 h 110"/>
                <a:gd name="T6" fmla="*/ 0 w 15"/>
                <a:gd name="T7" fmla="*/ 110 h 110"/>
                <a:gd name="T8" fmla="*/ 0 w 15"/>
                <a:gd name="T9" fmla="*/ 31 h 110"/>
                <a:gd name="T10" fmla="*/ 0 w 15"/>
                <a:gd name="T11" fmla="*/ 0 h 110"/>
                <a:gd name="T12" fmla="*/ 15 w 15"/>
                <a:gd name="T13" fmla="*/ 0 h 110"/>
                <a:gd name="T14" fmla="*/ 15 w 15"/>
                <a:gd name="T15" fmla="*/ 17 h 110"/>
                <a:gd name="T16" fmla="*/ 0 w 15"/>
                <a:gd name="T17" fmla="*/ 17 h 110"/>
                <a:gd name="T18" fmla="*/ 0 w 15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0">
                  <a:moveTo>
                    <a:pt x="0" y="31"/>
                  </a:moveTo>
                  <a:lnTo>
                    <a:pt x="15" y="31"/>
                  </a:lnTo>
                  <a:lnTo>
                    <a:pt x="15" y="110"/>
                  </a:lnTo>
                  <a:lnTo>
                    <a:pt x="0" y="110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8A259880-0DA5-49B9-9615-16D7DA38A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999"/>
              <a:ext cx="27" cy="49"/>
            </a:xfrm>
            <a:custGeom>
              <a:avLst/>
              <a:gdLst>
                <a:gd name="T0" fmla="*/ 26 w 57"/>
                <a:gd name="T1" fmla="*/ 0 h 101"/>
                <a:gd name="T2" fmla="*/ 26 w 57"/>
                <a:gd name="T3" fmla="*/ 22 h 101"/>
                <a:gd name="T4" fmla="*/ 57 w 57"/>
                <a:gd name="T5" fmla="*/ 22 h 101"/>
                <a:gd name="T6" fmla="*/ 57 w 57"/>
                <a:gd name="T7" fmla="*/ 32 h 101"/>
                <a:gd name="T8" fmla="*/ 26 w 57"/>
                <a:gd name="T9" fmla="*/ 32 h 101"/>
                <a:gd name="T10" fmla="*/ 26 w 57"/>
                <a:gd name="T11" fmla="*/ 75 h 101"/>
                <a:gd name="T12" fmla="*/ 29 w 57"/>
                <a:gd name="T13" fmla="*/ 87 h 101"/>
                <a:gd name="T14" fmla="*/ 42 w 57"/>
                <a:gd name="T15" fmla="*/ 90 h 101"/>
                <a:gd name="T16" fmla="*/ 57 w 57"/>
                <a:gd name="T17" fmla="*/ 90 h 101"/>
                <a:gd name="T18" fmla="*/ 57 w 57"/>
                <a:gd name="T19" fmla="*/ 101 h 101"/>
                <a:gd name="T20" fmla="*/ 42 w 57"/>
                <a:gd name="T21" fmla="*/ 101 h 101"/>
                <a:gd name="T22" fmla="*/ 18 w 57"/>
                <a:gd name="T23" fmla="*/ 96 h 101"/>
                <a:gd name="T24" fmla="*/ 11 w 57"/>
                <a:gd name="T25" fmla="*/ 75 h 101"/>
                <a:gd name="T26" fmla="*/ 11 w 57"/>
                <a:gd name="T27" fmla="*/ 32 h 101"/>
                <a:gd name="T28" fmla="*/ 0 w 57"/>
                <a:gd name="T29" fmla="*/ 32 h 101"/>
                <a:gd name="T30" fmla="*/ 0 w 57"/>
                <a:gd name="T31" fmla="*/ 22 h 101"/>
                <a:gd name="T32" fmla="*/ 11 w 57"/>
                <a:gd name="T33" fmla="*/ 22 h 101"/>
                <a:gd name="T34" fmla="*/ 11 w 57"/>
                <a:gd name="T35" fmla="*/ 0 h 101"/>
                <a:gd name="T36" fmla="*/ 26 w 57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101">
                  <a:moveTo>
                    <a:pt x="26" y="0"/>
                  </a:moveTo>
                  <a:lnTo>
                    <a:pt x="26" y="22"/>
                  </a:lnTo>
                  <a:lnTo>
                    <a:pt x="57" y="22"/>
                  </a:lnTo>
                  <a:lnTo>
                    <a:pt x="57" y="32"/>
                  </a:lnTo>
                  <a:lnTo>
                    <a:pt x="26" y="32"/>
                  </a:lnTo>
                  <a:lnTo>
                    <a:pt x="26" y="75"/>
                  </a:lnTo>
                  <a:cubicBezTo>
                    <a:pt x="26" y="81"/>
                    <a:pt x="27" y="86"/>
                    <a:pt x="29" y="87"/>
                  </a:cubicBezTo>
                  <a:cubicBezTo>
                    <a:pt x="31" y="89"/>
                    <a:pt x="35" y="90"/>
                    <a:pt x="42" y="90"/>
                  </a:cubicBezTo>
                  <a:lnTo>
                    <a:pt x="57" y="90"/>
                  </a:lnTo>
                  <a:lnTo>
                    <a:pt x="57" y="101"/>
                  </a:lnTo>
                  <a:lnTo>
                    <a:pt x="42" y="101"/>
                  </a:lnTo>
                  <a:cubicBezTo>
                    <a:pt x="30" y="101"/>
                    <a:pt x="22" y="99"/>
                    <a:pt x="18" y="96"/>
                  </a:cubicBezTo>
                  <a:cubicBezTo>
                    <a:pt x="13" y="92"/>
                    <a:pt x="11" y="85"/>
                    <a:pt x="11" y="75"/>
                  </a:cubicBezTo>
                  <a:lnTo>
                    <a:pt x="11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F1C7E9E9-4297-479D-BD8C-DA2AF6841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" y="2009"/>
              <a:ext cx="41" cy="40"/>
            </a:xfrm>
            <a:custGeom>
              <a:avLst/>
              <a:gdLst>
                <a:gd name="T0" fmla="*/ 85 w 85"/>
                <a:gd name="T1" fmla="*/ 38 h 83"/>
                <a:gd name="T2" fmla="*/ 85 w 85"/>
                <a:gd name="T3" fmla="*/ 45 h 83"/>
                <a:gd name="T4" fmla="*/ 15 w 85"/>
                <a:gd name="T5" fmla="*/ 45 h 83"/>
                <a:gd name="T6" fmla="*/ 25 w 85"/>
                <a:gd name="T7" fmla="*/ 65 h 83"/>
                <a:gd name="T8" fmla="*/ 48 w 85"/>
                <a:gd name="T9" fmla="*/ 72 h 83"/>
                <a:gd name="T10" fmla="*/ 65 w 85"/>
                <a:gd name="T11" fmla="*/ 70 h 83"/>
                <a:gd name="T12" fmla="*/ 81 w 85"/>
                <a:gd name="T13" fmla="*/ 65 h 83"/>
                <a:gd name="T14" fmla="*/ 81 w 85"/>
                <a:gd name="T15" fmla="*/ 77 h 83"/>
                <a:gd name="T16" fmla="*/ 65 w 85"/>
                <a:gd name="T17" fmla="*/ 82 h 83"/>
                <a:gd name="T18" fmla="*/ 47 w 85"/>
                <a:gd name="T19" fmla="*/ 83 h 83"/>
                <a:gd name="T20" fmla="*/ 12 w 85"/>
                <a:gd name="T21" fmla="*/ 72 h 83"/>
                <a:gd name="T22" fmla="*/ 0 w 85"/>
                <a:gd name="T23" fmla="*/ 42 h 83"/>
                <a:gd name="T24" fmla="*/ 12 w 85"/>
                <a:gd name="T25" fmla="*/ 12 h 83"/>
                <a:gd name="T26" fmla="*/ 45 w 85"/>
                <a:gd name="T27" fmla="*/ 0 h 83"/>
                <a:gd name="T28" fmla="*/ 74 w 85"/>
                <a:gd name="T29" fmla="*/ 10 h 83"/>
                <a:gd name="T30" fmla="*/ 85 w 85"/>
                <a:gd name="T31" fmla="*/ 38 h 83"/>
                <a:gd name="T32" fmla="*/ 70 w 85"/>
                <a:gd name="T33" fmla="*/ 35 h 83"/>
                <a:gd name="T34" fmla="*/ 63 w 85"/>
                <a:gd name="T35" fmla="*/ 18 h 83"/>
                <a:gd name="T36" fmla="*/ 45 w 85"/>
                <a:gd name="T37" fmla="*/ 11 h 83"/>
                <a:gd name="T38" fmla="*/ 25 w 85"/>
                <a:gd name="T39" fmla="*/ 17 h 83"/>
                <a:gd name="T40" fmla="*/ 16 w 85"/>
                <a:gd name="T41" fmla="*/ 35 h 83"/>
                <a:gd name="T42" fmla="*/ 70 w 85"/>
                <a:gd name="T4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83">
                  <a:moveTo>
                    <a:pt x="85" y="38"/>
                  </a:moveTo>
                  <a:lnTo>
                    <a:pt x="85" y="45"/>
                  </a:lnTo>
                  <a:lnTo>
                    <a:pt x="15" y="45"/>
                  </a:lnTo>
                  <a:cubicBezTo>
                    <a:pt x="16" y="54"/>
                    <a:pt x="19" y="60"/>
                    <a:pt x="25" y="65"/>
                  </a:cubicBezTo>
                  <a:cubicBezTo>
                    <a:pt x="30" y="70"/>
                    <a:pt x="38" y="72"/>
                    <a:pt x="48" y="72"/>
                  </a:cubicBezTo>
                  <a:cubicBezTo>
                    <a:pt x="54" y="72"/>
                    <a:pt x="60" y="72"/>
                    <a:pt x="65" y="70"/>
                  </a:cubicBezTo>
                  <a:cubicBezTo>
                    <a:pt x="70" y="69"/>
                    <a:pt x="76" y="67"/>
                    <a:pt x="81" y="65"/>
                  </a:cubicBezTo>
                  <a:lnTo>
                    <a:pt x="81" y="77"/>
                  </a:lnTo>
                  <a:cubicBezTo>
                    <a:pt x="76" y="79"/>
                    <a:pt x="70" y="81"/>
                    <a:pt x="65" y="82"/>
                  </a:cubicBezTo>
                  <a:cubicBezTo>
                    <a:pt x="59" y="83"/>
                    <a:pt x="53" y="83"/>
                    <a:pt x="47" y="83"/>
                  </a:cubicBezTo>
                  <a:cubicBezTo>
                    <a:pt x="33" y="83"/>
                    <a:pt x="21" y="79"/>
                    <a:pt x="12" y="72"/>
                  </a:cubicBezTo>
                  <a:cubicBezTo>
                    <a:pt x="4" y="65"/>
                    <a:pt x="0" y="55"/>
                    <a:pt x="0" y="42"/>
                  </a:cubicBezTo>
                  <a:cubicBezTo>
                    <a:pt x="0" y="29"/>
                    <a:pt x="4" y="19"/>
                    <a:pt x="12" y="12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7" y="0"/>
                    <a:pt x="67" y="4"/>
                    <a:pt x="74" y="10"/>
                  </a:cubicBezTo>
                  <a:cubicBezTo>
                    <a:pt x="81" y="17"/>
                    <a:pt x="85" y="27"/>
                    <a:pt x="85" y="38"/>
                  </a:cubicBezTo>
                  <a:close/>
                  <a:moveTo>
                    <a:pt x="70" y="35"/>
                  </a:moveTo>
                  <a:cubicBezTo>
                    <a:pt x="70" y="27"/>
                    <a:pt x="67" y="22"/>
                    <a:pt x="63" y="18"/>
                  </a:cubicBezTo>
                  <a:cubicBezTo>
                    <a:pt x="58" y="13"/>
                    <a:pt x="52" y="11"/>
                    <a:pt x="45" y="11"/>
                  </a:cubicBezTo>
                  <a:cubicBezTo>
                    <a:pt x="36" y="11"/>
                    <a:pt x="30" y="13"/>
                    <a:pt x="25" y="17"/>
                  </a:cubicBezTo>
                  <a:cubicBezTo>
                    <a:pt x="19" y="21"/>
                    <a:pt x="17" y="27"/>
                    <a:pt x="16" y="35"/>
                  </a:cubicBezTo>
                  <a:lnTo>
                    <a:pt x="7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19810866-4E75-4E60-B9D1-CA8C32CC1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" y="1995"/>
              <a:ext cx="39" cy="54"/>
            </a:xfrm>
            <a:custGeom>
              <a:avLst/>
              <a:gdLst>
                <a:gd name="T0" fmla="*/ 67 w 83"/>
                <a:gd name="T1" fmla="*/ 71 h 112"/>
                <a:gd name="T2" fmla="*/ 60 w 83"/>
                <a:gd name="T3" fmla="*/ 48 h 112"/>
                <a:gd name="T4" fmla="*/ 41 w 83"/>
                <a:gd name="T5" fmla="*/ 40 h 112"/>
                <a:gd name="T6" fmla="*/ 22 w 83"/>
                <a:gd name="T7" fmla="*/ 48 h 112"/>
                <a:gd name="T8" fmla="*/ 16 w 83"/>
                <a:gd name="T9" fmla="*/ 71 h 112"/>
                <a:gd name="T10" fmla="*/ 22 w 83"/>
                <a:gd name="T11" fmla="*/ 93 h 112"/>
                <a:gd name="T12" fmla="*/ 41 w 83"/>
                <a:gd name="T13" fmla="*/ 101 h 112"/>
                <a:gd name="T14" fmla="*/ 60 w 83"/>
                <a:gd name="T15" fmla="*/ 93 h 112"/>
                <a:gd name="T16" fmla="*/ 67 w 83"/>
                <a:gd name="T17" fmla="*/ 71 h 112"/>
                <a:gd name="T18" fmla="*/ 16 w 83"/>
                <a:gd name="T19" fmla="*/ 43 h 112"/>
                <a:gd name="T20" fmla="*/ 28 w 83"/>
                <a:gd name="T21" fmla="*/ 33 h 112"/>
                <a:gd name="T22" fmla="*/ 45 w 83"/>
                <a:gd name="T23" fmla="*/ 29 h 112"/>
                <a:gd name="T24" fmla="*/ 72 w 83"/>
                <a:gd name="T25" fmla="*/ 41 h 112"/>
                <a:gd name="T26" fmla="*/ 83 w 83"/>
                <a:gd name="T27" fmla="*/ 71 h 112"/>
                <a:gd name="T28" fmla="*/ 72 w 83"/>
                <a:gd name="T29" fmla="*/ 101 h 112"/>
                <a:gd name="T30" fmla="*/ 45 w 83"/>
                <a:gd name="T31" fmla="*/ 112 h 112"/>
                <a:gd name="T32" fmla="*/ 28 w 83"/>
                <a:gd name="T33" fmla="*/ 109 h 112"/>
                <a:gd name="T34" fmla="*/ 16 w 83"/>
                <a:gd name="T35" fmla="*/ 98 h 112"/>
                <a:gd name="T36" fmla="*/ 16 w 83"/>
                <a:gd name="T37" fmla="*/ 110 h 112"/>
                <a:gd name="T38" fmla="*/ 0 w 83"/>
                <a:gd name="T39" fmla="*/ 110 h 112"/>
                <a:gd name="T40" fmla="*/ 0 w 83"/>
                <a:gd name="T41" fmla="*/ 0 h 112"/>
                <a:gd name="T42" fmla="*/ 16 w 83"/>
                <a:gd name="T43" fmla="*/ 0 h 112"/>
                <a:gd name="T44" fmla="*/ 16 w 83"/>
                <a:gd name="T45" fmla="*/ 4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12">
                  <a:moveTo>
                    <a:pt x="67" y="71"/>
                  </a:moveTo>
                  <a:cubicBezTo>
                    <a:pt x="67" y="61"/>
                    <a:pt x="65" y="54"/>
                    <a:pt x="60" y="48"/>
                  </a:cubicBezTo>
                  <a:cubicBezTo>
                    <a:pt x="56" y="43"/>
                    <a:pt x="49" y="40"/>
                    <a:pt x="41" y="40"/>
                  </a:cubicBezTo>
                  <a:cubicBezTo>
                    <a:pt x="33" y="40"/>
                    <a:pt x="27" y="43"/>
                    <a:pt x="22" y="48"/>
                  </a:cubicBezTo>
                  <a:cubicBezTo>
                    <a:pt x="18" y="54"/>
                    <a:pt x="16" y="61"/>
                    <a:pt x="16" y="71"/>
                  </a:cubicBezTo>
                  <a:cubicBezTo>
                    <a:pt x="16" y="80"/>
                    <a:pt x="18" y="88"/>
                    <a:pt x="22" y="93"/>
                  </a:cubicBezTo>
                  <a:cubicBezTo>
                    <a:pt x="27" y="99"/>
                    <a:pt x="33" y="101"/>
                    <a:pt x="41" y="101"/>
                  </a:cubicBezTo>
                  <a:cubicBezTo>
                    <a:pt x="49" y="101"/>
                    <a:pt x="56" y="99"/>
                    <a:pt x="60" y="93"/>
                  </a:cubicBezTo>
                  <a:cubicBezTo>
                    <a:pt x="65" y="88"/>
                    <a:pt x="67" y="80"/>
                    <a:pt x="67" y="71"/>
                  </a:cubicBezTo>
                  <a:close/>
                  <a:moveTo>
                    <a:pt x="16" y="43"/>
                  </a:moveTo>
                  <a:cubicBezTo>
                    <a:pt x="19" y="38"/>
                    <a:pt x="23" y="35"/>
                    <a:pt x="28" y="33"/>
                  </a:cubicBezTo>
                  <a:cubicBezTo>
                    <a:pt x="32" y="30"/>
                    <a:pt x="38" y="29"/>
                    <a:pt x="45" y="29"/>
                  </a:cubicBezTo>
                  <a:cubicBezTo>
                    <a:pt x="56" y="29"/>
                    <a:pt x="65" y="33"/>
                    <a:pt x="72" y="41"/>
                  </a:cubicBezTo>
                  <a:cubicBezTo>
                    <a:pt x="79" y="48"/>
                    <a:pt x="83" y="58"/>
                    <a:pt x="83" y="71"/>
                  </a:cubicBezTo>
                  <a:cubicBezTo>
                    <a:pt x="83" y="83"/>
                    <a:pt x="79" y="93"/>
                    <a:pt x="72" y="101"/>
                  </a:cubicBezTo>
                  <a:cubicBezTo>
                    <a:pt x="65" y="108"/>
                    <a:pt x="56" y="112"/>
                    <a:pt x="45" y="112"/>
                  </a:cubicBezTo>
                  <a:cubicBezTo>
                    <a:pt x="38" y="112"/>
                    <a:pt x="32" y="111"/>
                    <a:pt x="28" y="109"/>
                  </a:cubicBezTo>
                  <a:cubicBezTo>
                    <a:pt x="23" y="106"/>
                    <a:pt x="19" y="103"/>
                    <a:pt x="16" y="98"/>
                  </a:cubicBezTo>
                  <a:lnTo>
                    <a:pt x="16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9BD6C03A-8706-494C-93FC-261688D0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010"/>
              <a:ext cx="43" cy="52"/>
            </a:xfrm>
            <a:custGeom>
              <a:avLst/>
              <a:gdLst>
                <a:gd name="T0" fmla="*/ 49 w 89"/>
                <a:gd name="T1" fmla="*/ 86 h 109"/>
                <a:gd name="T2" fmla="*/ 36 w 89"/>
                <a:gd name="T3" fmla="*/ 105 h 109"/>
                <a:gd name="T4" fmla="*/ 20 w 89"/>
                <a:gd name="T5" fmla="*/ 109 h 109"/>
                <a:gd name="T6" fmla="*/ 8 w 89"/>
                <a:gd name="T7" fmla="*/ 109 h 109"/>
                <a:gd name="T8" fmla="*/ 8 w 89"/>
                <a:gd name="T9" fmla="*/ 98 h 109"/>
                <a:gd name="T10" fmla="*/ 17 w 89"/>
                <a:gd name="T11" fmla="*/ 98 h 109"/>
                <a:gd name="T12" fmla="*/ 27 w 89"/>
                <a:gd name="T13" fmla="*/ 96 h 109"/>
                <a:gd name="T14" fmla="*/ 34 w 89"/>
                <a:gd name="T15" fmla="*/ 84 h 109"/>
                <a:gd name="T16" fmla="*/ 37 w 89"/>
                <a:gd name="T17" fmla="*/ 78 h 109"/>
                <a:gd name="T18" fmla="*/ 0 w 89"/>
                <a:gd name="T19" fmla="*/ 0 h 109"/>
                <a:gd name="T20" fmla="*/ 16 w 89"/>
                <a:gd name="T21" fmla="*/ 0 h 109"/>
                <a:gd name="T22" fmla="*/ 45 w 89"/>
                <a:gd name="T23" fmla="*/ 62 h 109"/>
                <a:gd name="T24" fmla="*/ 73 w 89"/>
                <a:gd name="T25" fmla="*/ 0 h 109"/>
                <a:gd name="T26" fmla="*/ 89 w 89"/>
                <a:gd name="T27" fmla="*/ 0 h 109"/>
                <a:gd name="T28" fmla="*/ 49 w 89"/>
                <a:gd name="T29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09">
                  <a:moveTo>
                    <a:pt x="49" y="86"/>
                  </a:moveTo>
                  <a:cubicBezTo>
                    <a:pt x="45" y="96"/>
                    <a:pt x="40" y="102"/>
                    <a:pt x="36" y="105"/>
                  </a:cubicBezTo>
                  <a:cubicBezTo>
                    <a:pt x="32" y="108"/>
                    <a:pt x="27" y="109"/>
                    <a:pt x="20" y="109"/>
                  </a:cubicBezTo>
                  <a:lnTo>
                    <a:pt x="8" y="109"/>
                  </a:lnTo>
                  <a:lnTo>
                    <a:pt x="8" y="98"/>
                  </a:lnTo>
                  <a:lnTo>
                    <a:pt x="17" y="98"/>
                  </a:lnTo>
                  <a:cubicBezTo>
                    <a:pt x="21" y="98"/>
                    <a:pt x="24" y="97"/>
                    <a:pt x="27" y="96"/>
                  </a:cubicBezTo>
                  <a:cubicBezTo>
                    <a:pt x="29" y="94"/>
                    <a:pt x="32" y="90"/>
                    <a:pt x="34" y="84"/>
                  </a:cubicBezTo>
                  <a:lnTo>
                    <a:pt x="37" y="7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5" y="62"/>
                  </a:lnTo>
                  <a:lnTo>
                    <a:pt x="73" y="0"/>
                  </a:lnTo>
                  <a:lnTo>
                    <a:pt x="89" y="0"/>
                  </a:lnTo>
                  <a:lnTo>
                    <a:pt x="49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8A285D2A-CB5C-405D-8D8F-FF9094A46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2009"/>
              <a:ext cx="37" cy="40"/>
            </a:xfrm>
            <a:custGeom>
              <a:avLst/>
              <a:gdLst>
                <a:gd name="T0" fmla="*/ 47 w 77"/>
                <a:gd name="T1" fmla="*/ 41 h 83"/>
                <a:gd name="T2" fmla="*/ 22 w 77"/>
                <a:gd name="T3" fmla="*/ 45 h 83"/>
                <a:gd name="T4" fmla="*/ 15 w 77"/>
                <a:gd name="T5" fmla="*/ 57 h 83"/>
                <a:gd name="T6" fmla="*/ 20 w 77"/>
                <a:gd name="T7" fmla="*/ 68 h 83"/>
                <a:gd name="T8" fmla="*/ 35 w 77"/>
                <a:gd name="T9" fmla="*/ 72 h 83"/>
                <a:gd name="T10" fmla="*/ 55 w 77"/>
                <a:gd name="T11" fmla="*/ 65 h 83"/>
                <a:gd name="T12" fmla="*/ 62 w 77"/>
                <a:gd name="T13" fmla="*/ 44 h 83"/>
                <a:gd name="T14" fmla="*/ 62 w 77"/>
                <a:gd name="T15" fmla="*/ 41 h 83"/>
                <a:gd name="T16" fmla="*/ 47 w 77"/>
                <a:gd name="T17" fmla="*/ 41 h 83"/>
                <a:gd name="T18" fmla="*/ 77 w 77"/>
                <a:gd name="T19" fmla="*/ 36 h 83"/>
                <a:gd name="T20" fmla="*/ 77 w 77"/>
                <a:gd name="T21" fmla="*/ 81 h 83"/>
                <a:gd name="T22" fmla="*/ 62 w 77"/>
                <a:gd name="T23" fmla="*/ 81 h 83"/>
                <a:gd name="T24" fmla="*/ 62 w 77"/>
                <a:gd name="T25" fmla="*/ 69 h 83"/>
                <a:gd name="T26" fmla="*/ 49 w 77"/>
                <a:gd name="T27" fmla="*/ 80 h 83"/>
                <a:gd name="T28" fmla="*/ 31 w 77"/>
                <a:gd name="T29" fmla="*/ 83 h 83"/>
                <a:gd name="T30" fmla="*/ 8 w 77"/>
                <a:gd name="T31" fmla="*/ 76 h 83"/>
                <a:gd name="T32" fmla="*/ 0 w 77"/>
                <a:gd name="T33" fmla="*/ 58 h 83"/>
                <a:gd name="T34" fmla="*/ 10 w 77"/>
                <a:gd name="T35" fmla="*/ 38 h 83"/>
                <a:gd name="T36" fmla="*/ 41 w 77"/>
                <a:gd name="T37" fmla="*/ 31 h 83"/>
                <a:gd name="T38" fmla="*/ 62 w 77"/>
                <a:gd name="T39" fmla="*/ 31 h 83"/>
                <a:gd name="T40" fmla="*/ 62 w 77"/>
                <a:gd name="T41" fmla="*/ 30 h 83"/>
                <a:gd name="T42" fmla="*/ 55 w 77"/>
                <a:gd name="T43" fmla="*/ 16 h 83"/>
                <a:gd name="T44" fmla="*/ 36 w 77"/>
                <a:gd name="T45" fmla="*/ 11 h 83"/>
                <a:gd name="T46" fmla="*/ 21 w 77"/>
                <a:gd name="T47" fmla="*/ 13 h 83"/>
                <a:gd name="T48" fmla="*/ 7 w 77"/>
                <a:gd name="T49" fmla="*/ 18 h 83"/>
                <a:gd name="T50" fmla="*/ 7 w 77"/>
                <a:gd name="T51" fmla="*/ 6 h 83"/>
                <a:gd name="T52" fmla="*/ 23 w 77"/>
                <a:gd name="T53" fmla="*/ 2 h 83"/>
                <a:gd name="T54" fmla="*/ 38 w 77"/>
                <a:gd name="T55" fmla="*/ 0 h 83"/>
                <a:gd name="T56" fmla="*/ 68 w 77"/>
                <a:gd name="T57" fmla="*/ 9 h 83"/>
                <a:gd name="T58" fmla="*/ 77 w 77"/>
                <a:gd name="T59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83">
                  <a:moveTo>
                    <a:pt x="47" y="41"/>
                  </a:moveTo>
                  <a:cubicBezTo>
                    <a:pt x="35" y="41"/>
                    <a:pt x="27" y="43"/>
                    <a:pt x="22" y="45"/>
                  </a:cubicBezTo>
                  <a:cubicBezTo>
                    <a:pt x="17" y="47"/>
                    <a:pt x="15" y="51"/>
                    <a:pt x="15" y="57"/>
                  </a:cubicBezTo>
                  <a:cubicBezTo>
                    <a:pt x="15" y="62"/>
                    <a:pt x="17" y="66"/>
                    <a:pt x="20" y="68"/>
                  </a:cubicBezTo>
                  <a:cubicBezTo>
                    <a:pt x="24" y="71"/>
                    <a:pt x="29" y="72"/>
                    <a:pt x="35" y="72"/>
                  </a:cubicBezTo>
                  <a:cubicBezTo>
                    <a:pt x="43" y="72"/>
                    <a:pt x="50" y="70"/>
                    <a:pt x="55" y="65"/>
                  </a:cubicBezTo>
                  <a:cubicBezTo>
                    <a:pt x="60" y="60"/>
                    <a:pt x="62" y="53"/>
                    <a:pt x="62" y="44"/>
                  </a:cubicBezTo>
                  <a:lnTo>
                    <a:pt x="62" y="41"/>
                  </a:lnTo>
                  <a:lnTo>
                    <a:pt x="47" y="41"/>
                  </a:lnTo>
                  <a:close/>
                  <a:moveTo>
                    <a:pt x="77" y="36"/>
                  </a:moveTo>
                  <a:lnTo>
                    <a:pt x="77" y="81"/>
                  </a:lnTo>
                  <a:lnTo>
                    <a:pt x="62" y="81"/>
                  </a:lnTo>
                  <a:lnTo>
                    <a:pt x="62" y="69"/>
                  </a:lnTo>
                  <a:cubicBezTo>
                    <a:pt x="59" y="74"/>
                    <a:pt x="55" y="77"/>
                    <a:pt x="49" y="80"/>
                  </a:cubicBezTo>
                  <a:cubicBezTo>
                    <a:pt x="44" y="82"/>
                    <a:pt x="38" y="83"/>
                    <a:pt x="31" y="83"/>
                  </a:cubicBezTo>
                  <a:cubicBezTo>
                    <a:pt x="21" y="83"/>
                    <a:pt x="14" y="81"/>
                    <a:pt x="8" y="76"/>
                  </a:cubicBezTo>
                  <a:cubicBezTo>
                    <a:pt x="3" y="72"/>
                    <a:pt x="0" y="66"/>
                    <a:pt x="0" y="58"/>
                  </a:cubicBezTo>
                  <a:cubicBezTo>
                    <a:pt x="0" y="49"/>
                    <a:pt x="3" y="42"/>
                    <a:pt x="10" y="38"/>
                  </a:cubicBezTo>
                  <a:cubicBezTo>
                    <a:pt x="17" y="33"/>
                    <a:pt x="27" y="31"/>
                    <a:pt x="41" y="31"/>
                  </a:cubicBezTo>
                  <a:lnTo>
                    <a:pt x="62" y="31"/>
                  </a:lnTo>
                  <a:lnTo>
                    <a:pt x="62" y="30"/>
                  </a:lnTo>
                  <a:cubicBezTo>
                    <a:pt x="62" y="24"/>
                    <a:pt x="60" y="19"/>
                    <a:pt x="55" y="16"/>
                  </a:cubicBezTo>
                  <a:cubicBezTo>
                    <a:pt x="51" y="13"/>
                    <a:pt x="45" y="11"/>
                    <a:pt x="36" y="11"/>
                  </a:cubicBezTo>
                  <a:cubicBezTo>
                    <a:pt x="31" y="11"/>
                    <a:pt x="26" y="12"/>
                    <a:pt x="21" y="13"/>
                  </a:cubicBezTo>
                  <a:cubicBezTo>
                    <a:pt x="16" y="14"/>
                    <a:pt x="11" y="15"/>
                    <a:pt x="7" y="18"/>
                  </a:cubicBezTo>
                  <a:lnTo>
                    <a:pt x="7" y="6"/>
                  </a:lnTo>
                  <a:cubicBezTo>
                    <a:pt x="12" y="4"/>
                    <a:pt x="17" y="2"/>
                    <a:pt x="23" y="2"/>
                  </a:cubicBezTo>
                  <a:cubicBezTo>
                    <a:pt x="28" y="1"/>
                    <a:pt x="33" y="0"/>
                    <a:pt x="38" y="0"/>
                  </a:cubicBezTo>
                  <a:cubicBezTo>
                    <a:pt x="51" y="0"/>
                    <a:pt x="61" y="3"/>
                    <a:pt x="68" y="9"/>
                  </a:cubicBezTo>
                  <a:cubicBezTo>
                    <a:pt x="74" y="15"/>
                    <a:pt x="77" y="24"/>
                    <a:pt x="77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64A0CC05-E706-4DE5-A191-AF2A0094A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0" y="2082"/>
              <a:ext cx="39" cy="54"/>
            </a:xfrm>
            <a:custGeom>
              <a:avLst/>
              <a:gdLst>
                <a:gd name="T0" fmla="*/ 67 w 82"/>
                <a:gd name="T1" fmla="*/ 43 h 112"/>
                <a:gd name="T2" fmla="*/ 67 w 82"/>
                <a:gd name="T3" fmla="*/ 0 h 112"/>
                <a:gd name="T4" fmla="*/ 82 w 82"/>
                <a:gd name="T5" fmla="*/ 0 h 112"/>
                <a:gd name="T6" fmla="*/ 82 w 82"/>
                <a:gd name="T7" fmla="*/ 110 h 112"/>
                <a:gd name="T8" fmla="*/ 67 w 82"/>
                <a:gd name="T9" fmla="*/ 110 h 112"/>
                <a:gd name="T10" fmla="*/ 67 w 82"/>
                <a:gd name="T11" fmla="*/ 98 h 112"/>
                <a:gd name="T12" fmla="*/ 55 w 82"/>
                <a:gd name="T13" fmla="*/ 108 h 112"/>
                <a:gd name="T14" fmla="*/ 38 w 82"/>
                <a:gd name="T15" fmla="*/ 112 h 112"/>
                <a:gd name="T16" fmla="*/ 11 w 82"/>
                <a:gd name="T17" fmla="*/ 100 h 112"/>
                <a:gd name="T18" fmla="*/ 0 w 82"/>
                <a:gd name="T19" fmla="*/ 70 h 112"/>
                <a:gd name="T20" fmla="*/ 11 w 82"/>
                <a:gd name="T21" fmla="*/ 40 h 112"/>
                <a:gd name="T22" fmla="*/ 38 w 82"/>
                <a:gd name="T23" fmla="*/ 29 h 112"/>
                <a:gd name="T24" fmla="*/ 55 w 82"/>
                <a:gd name="T25" fmla="*/ 32 h 112"/>
                <a:gd name="T26" fmla="*/ 67 w 82"/>
                <a:gd name="T27" fmla="*/ 43 h 112"/>
                <a:gd name="T28" fmla="*/ 16 w 82"/>
                <a:gd name="T29" fmla="*/ 70 h 112"/>
                <a:gd name="T30" fmla="*/ 23 w 82"/>
                <a:gd name="T31" fmla="*/ 93 h 112"/>
                <a:gd name="T32" fmla="*/ 41 w 82"/>
                <a:gd name="T33" fmla="*/ 101 h 112"/>
                <a:gd name="T34" fmla="*/ 60 w 82"/>
                <a:gd name="T35" fmla="*/ 93 h 112"/>
                <a:gd name="T36" fmla="*/ 67 w 82"/>
                <a:gd name="T37" fmla="*/ 70 h 112"/>
                <a:gd name="T38" fmla="*/ 60 w 82"/>
                <a:gd name="T39" fmla="*/ 48 h 112"/>
                <a:gd name="T40" fmla="*/ 41 w 82"/>
                <a:gd name="T41" fmla="*/ 40 h 112"/>
                <a:gd name="T42" fmla="*/ 23 w 82"/>
                <a:gd name="T43" fmla="*/ 48 h 112"/>
                <a:gd name="T44" fmla="*/ 16 w 82"/>
                <a:gd name="T45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12">
                  <a:moveTo>
                    <a:pt x="67" y="43"/>
                  </a:moveTo>
                  <a:lnTo>
                    <a:pt x="67" y="0"/>
                  </a:lnTo>
                  <a:lnTo>
                    <a:pt x="82" y="0"/>
                  </a:lnTo>
                  <a:lnTo>
                    <a:pt x="82" y="110"/>
                  </a:lnTo>
                  <a:lnTo>
                    <a:pt x="67" y="110"/>
                  </a:lnTo>
                  <a:lnTo>
                    <a:pt x="67" y="98"/>
                  </a:lnTo>
                  <a:cubicBezTo>
                    <a:pt x="64" y="103"/>
                    <a:pt x="60" y="106"/>
                    <a:pt x="55" y="108"/>
                  </a:cubicBezTo>
                  <a:cubicBezTo>
                    <a:pt x="50" y="111"/>
                    <a:pt x="45" y="112"/>
                    <a:pt x="38" y="112"/>
                  </a:cubicBezTo>
                  <a:cubicBezTo>
                    <a:pt x="27" y="112"/>
                    <a:pt x="18" y="108"/>
                    <a:pt x="11" y="100"/>
                  </a:cubicBezTo>
                  <a:cubicBezTo>
                    <a:pt x="4" y="93"/>
                    <a:pt x="0" y="83"/>
                    <a:pt x="0" y="70"/>
                  </a:cubicBezTo>
                  <a:cubicBezTo>
                    <a:pt x="0" y="58"/>
                    <a:pt x="4" y="48"/>
                    <a:pt x="11" y="40"/>
                  </a:cubicBezTo>
                  <a:cubicBezTo>
                    <a:pt x="18" y="33"/>
                    <a:pt x="27" y="29"/>
                    <a:pt x="38" y="29"/>
                  </a:cubicBezTo>
                  <a:cubicBezTo>
                    <a:pt x="45" y="29"/>
                    <a:pt x="50" y="30"/>
                    <a:pt x="55" y="32"/>
                  </a:cubicBezTo>
                  <a:cubicBezTo>
                    <a:pt x="60" y="35"/>
                    <a:pt x="64" y="38"/>
                    <a:pt x="67" y="43"/>
                  </a:cubicBezTo>
                  <a:close/>
                  <a:moveTo>
                    <a:pt x="16" y="70"/>
                  </a:moveTo>
                  <a:cubicBezTo>
                    <a:pt x="16" y="80"/>
                    <a:pt x="18" y="87"/>
                    <a:pt x="23" y="93"/>
                  </a:cubicBezTo>
                  <a:cubicBezTo>
                    <a:pt x="27" y="98"/>
                    <a:pt x="34" y="101"/>
                    <a:pt x="41" y="101"/>
                  </a:cubicBezTo>
                  <a:cubicBezTo>
                    <a:pt x="49" y="101"/>
                    <a:pt x="56" y="98"/>
                    <a:pt x="60" y="93"/>
                  </a:cubicBezTo>
                  <a:cubicBezTo>
                    <a:pt x="65" y="87"/>
                    <a:pt x="67" y="80"/>
                    <a:pt x="67" y="70"/>
                  </a:cubicBezTo>
                  <a:cubicBezTo>
                    <a:pt x="67" y="61"/>
                    <a:pt x="65" y="53"/>
                    <a:pt x="60" y="48"/>
                  </a:cubicBezTo>
                  <a:cubicBezTo>
                    <a:pt x="56" y="42"/>
                    <a:pt x="49" y="40"/>
                    <a:pt x="41" y="40"/>
                  </a:cubicBezTo>
                  <a:cubicBezTo>
                    <a:pt x="34" y="40"/>
                    <a:pt x="27" y="42"/>
                    <a:pt x="23" y="48"/>
                  </a:cubicBezTo>
                  <a:cubicBezTo>
                    <a:pt x="18" y="53"/>
                    <a:pt x="16" y="61"/>
                    <a:pt x="16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BA217A1C-0033-4E35-9303-D248F8360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2082"/>
              <a:ext cx="8" cy="53"/>
            </a:xfrm>
            <a:custGeom>
              <a:avLst/>
              <a:gdLst>
                <a:gd name="T0" fmla="*/ 0 w 16"/>
                <a:gd name="T1" fmla="*/ 31 h 110"/>
                <a:gd name="T2" fmla="*/ 16 w 16"/>
                <a:gd name="T3" fmla="*/ 31 h 110"/>
                <a:gd name="T4" fmla="*/ 16 w 16"/>
                <a:gd name="T5" fmla="*/ 110 h 110"/>
                <a:gd name="T6" fmla="*/ 0 w 16"/>
                <a:gd name="T7" fmla="*/ 110 h 110"/>
                <a:gd name="T8" fmla="*/ 0 w 16"/>
                <a:gd name="T9" fmla="*/ 31 h 110"/>
                <a:gd name="T10" fmla="*/ 0 w 16"/>
                <a:gd name="T11" fmla="*/ 0 h 110"/>
                <a:gd name="T12" fmla="*/ 16 w 16"/>
                <a:gd name="T13" fmla="*/ 0 h 110"/>
                <a:gd name="T14" fmla="*/ 16 w 16"/>
                <a:gd name="T15" fmla="*/ 16 h 110"/>
                <a:gd name="T16" fmla="*/ 0 w 16"/>
                <a:gd name="T17" fmla="*/ 16 h 110"/>
                <a:gd name="T18" fmla="*/ 0 w 16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0">
                  <a:moveTo>
                    <a:pt x="0" y="31"/>
                  </a:moveTo>
                  <a:lnTo>
                    <a:pt x="16" y="31"/>
                  </a:lnTo>
                  <a:lnTo>
                    <a:pt x="16" y="110"/>
                  </a:lnTo>
                  <a:lnTo>
                    <a:pt x="0" y="110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E256F0B5-2209-40E8-AD46-383F65C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082"/>
              <a:ext cx="55" cy="53"/>
            </a:xfrm>
            <a:custGeom>
              <a:avLst/>
              <a:gdLst>
                <a:gd name="T0" fmla="*/ 115 w 115"/>
                <a:gd name="T1" fmla="*/ 0 h 110"/>
                <a:gd name="T2" fmla="*/ 115 w 115"/>
                <a:gd name="T3" fmla="*/ 11 h 110"/>
                <a:gd name="T4" fmla="*/ 101 w 115"/>
                <a:gd name="T5" fmla="*/ 11 h 110"/>
                <a:gd name="T6" fmla="*/ 90 w 115"/>
                <a:gd name="T7" fmla="*/ 14 h 110"/>
                <a:gd name="T8" fmla="*/ 86 w 115"/>
                <a:gd name="T9" fmla="*/ 24 h 110"/>
                <a:gd name="T10" fmla="*/ 86 w 115"/>
                <a:gd name="T11" fmla="*/ 31 h 110"/>
                <a:gd name="T12" fmla="*/ 111 w 115"/>
                <a:gd name="T13" fmla="*/ 31 h 110"/>
                <a:gd name="T14" fmla="*/ 111 w 115"/>
                <a:gd name="T15" fmla="*/ 41 h 110"/>
                <a:gd name="T16" fmla="*/ 86 w 115"/>
                <a:gd name="T17" fmla="*/ 41 h 110"/>
                <a:gd name="T18" fmla="*/ 86 w 115"/>
                <a:gd name="T19" fmla="*/ 110 h 110"/>
                <a:gd name="T20" fmla="*/ 71 w 115"/>
                <a:gd name="T21" fmla="*/ 110 h 110"/>
                <a:gd name="T22" fmla="*/ 71 w 115"/>
                <a:gd name="T23" fmla="*/ 41 h 110"/>
                <a:gd name="T24" fmla="*/ 30 w 115"/>
                <a:gd name="T25" fmla="*/ 41 h 110"/>
                <a:gd name="T26" fmla="*/ 30 w 115"/>
                <a:gd name="T27" fmla="*/ 110 h 110"/>
                <a:gd name="T28" fmla="*/ 15 w 115"/>
                <a:gd name="T29" fmla="*/ 110 h 110"/>
                <a:gd name="T30" fmla="*/ 15 w 115"/>
                <a:gd name="T31" fmla="*/ 41 h 110"/>
                <a:gd name="T32" fmla="*/ 0 w 115"/>
                <a:gd name="T33" fmla="*/ 41 h 110"/>
                <a:gd name="T34" fmla="*/ 0 w 115"/>
                <a:gd name="T35" fmla="*/ 31 h 110"/>
                <a:gd name="T36" fmla="*/ 15 w 115"/>
                <a:gd name="T37" fmla="*/ 31 h 110"/>
                <a:gd name="T38" fmla="*/ 15 w 115"/>
                <a:gd name="T39" fmla="*/ 25 h 110"/>
                <a:gd name="T40" fmla="*/ 22 w 115"/>
                <a:gd name="T41" fmla="*/ 6 h 110"/>
                <a:gd name="T42" fmla="*/ 44 w 115"/>
                <a:gd name="T43" fmla="*/ 0 h 110"/>
                <a:gd name="T44" fmla="*/ 59 w 115"/>
                <a:gd name="T45" fmla="*/ 0 h 110"/>
                <a:gd name="T46" fmla="*/ 59 w 115"/>
                <a:gd name="T47" fmla="*/ 11 h 110"/>
                <a:gd name="T48" fmla="*/ 44 w 115"/>
                <a:gd name="T49" fmla="*/ 11 h 110"/>
                <a:gd name="T50" fmla="*/ 33 w 115"/>
                <a:gd name="T51" fmla="*/ 14 h 110"/>
                <a:gd name="T52" fmla="*/ 30 w 115"/>
                <a:gd name="T53" fmla="*/ 24 h 110"/>
                <a:gd name="T54" fmla="*/ 30 w 115"/>
                <a:gd name="T55" fmla="*/ 31 h 110"/>
                <a:gd name="T56" fmla="*/ 71 w 115"/>
                <a:gd name="T57" fmla="*/ 31 h 110"/>
                <a:gd name="T58" fmla="*/ 71 w 115"/>
                <a:gd name="T59" fmla="*/ 25 h 110"/>
                <a:gd name="T60" fmla="*/ 78 w 115"/>
                <a:gd name="T61" fmla="*/ 6 h 110"/>
                <a:gd name="T62" fmla="*/ 101 w 115"/>
                <a:gd name="T63" fmla="*/ 0 h 110"/>
                <a:gd name="T64" fmla="*/ 115 w 115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10">
                  <a:moveTo>
                    <a:pt x="115" y="0"/>
                  </a:moveTo>
                  <a:lnTo>
                    <a:pt x="115" y="11"/>
                  </a:lnTo>
                  <a:lnTo>
                    <a:pt x="101" y="11"/>
                  </a:lnTo>
                  <a:cubicBezTo>
                    <a:pt x="95" y="11"/>
                    <a:pt x="92" y="12"/>
                    <a:pt x="90" y="14"/>
                  </a:cubicBezTo>
                  <a:cubicBezTo>
                    <a:pt x="87" y="15"/>
                    <a:pt x="86" y="19"/>
                    <a:pt x="86" y="24"/>
                  </a:cubicBezTo>
                  <a:lnTo>
                    <a:pt x="86" y="31"/>
                  </a:lnTo>
                  <a:lnTo>
                    <a:pt x="111" y="31"/>
                  </a:lnTo>
                  <a:lnTo>
                    <a:pt x="111" y="41"/>
                  </a:lnTo>
                  <a:lnTo>
                    <a:pt x="86" y="41"/>
                  </a:lnTo>
                  <a:lnTo>
                    <a:pt x="86" y="110"/>
                  </a:lnTo>
                  <a:lnTo>
                    <a:pt x="71" y="110"/>
                  </a:lnTo>
                  <a:lnTo>
                    <a:pt x="71" y="41"/>
                  </a:lnTo>
                  <a:lnTo>
                    <a:pt x="30" y="41"/>
                  </a:lnTo>
                  <a:lnTo>
                    <a:pt x="30" y="110"/>
                  </a:lnTo>
                  <a:lnTo>
                    <a:pt x="15" y="110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15" y="31"/>
                  </a:lnTo>
                  <a:lnTo>
                    <a:pt x="15" y="25"/>
                  </a:lnTo>
                  <a:cubicBezTo>
                    <a:pt x="15" y="16"/>
                    <a:pt x="17" y="10"/>
                    <a:pt x="22" y="6"/>
                  </a:cubicBezTo>
                  <a:cubicBezTo>
                    <a:pt x="27" y="2"/>
                    <a:pt x="34" y="0"/>
                    <a:pt x="44" y="0"/>
                  </a:cubicBezTo>
                  <a:lnTo>
                    <a:pt x="59" y="0"/>
                  </a:lnTo>
                  <a:lnTo>
                    <a:pt x="59" y="11"/>
                  </a:lnTo>
                  <a:lnTo>
                    <a:pt x="44" y="11"/>
                  </a:lnTo>
                  <a:cubicBezTo>
                    <a:pt x="39" y="11"/>
                    <a:pt x="35" y="12"/>
                    <a:pt x="33" y="14"/>
                  </a:cubicBezTo>
                  <a:cubicBezTo>
                    <a:pt x="31" y="15"/>
                    <a:pt x="30" y="19"/>
                    <a:pt x="30" y="24"/>
                  </a:cubicBezTo>
                  <a:lnTo>
                    <a:pt x="30" y="31"/>
                  </a:lnTo>
                  <a:lnTo>
                    <a:pt x="71" y="31"/>
                  </a:lnTo>
                  <a:lnTo>
                    <a:pt x="71" y="25"/>
                  </a:lnTo>
                  <a:cubicBezTo>
                    <a:pt x="71" y="16"/>
                    <a:pt x="74" y="10"/>
                    <a:pt x="78" y="6"/>
                  </a:cubicBezTo>
                  <a:cubicBezTo>
                    <a:pt x="83" y="2"/>
                    <a:pt x="91" y="0"/>
                    <a:pt x="101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1C76B49B-B1A5-4544-97A8-C7385C8D5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9" y="2096"/>
              <a:ext cx="42" cy="40"/>
            </a:xfrm>
            <a:custGeom>
              <a:avLst/>
              <a:gdLst>
                <a:gd name="T0" fmla="*/ 86 w 86"/>
                <a:gd name="T1" fmla="*/ 38 h 83"/>
                <a:gd name="T2" fmla="*/ 86 w 86"/>
                <a:gd name="T3" fmla="*/ 44 h 83"/>
                <a:gd name="T4" fmla="*/ 16 w 86"/>
                <a:gd name="T5" fmla="*/ 44 h 83"/>
                <a:gd name="T6" fmla="*/ 26 w 86"/>
                <a:gd name="T7" fmla="*/ 65 h 83"/>
                <a:gd name="T8" fmla="*/ 49 w 86"/>
                <a:gd name="T9" fmla="*/ 72 h 83"/>
                <a:gd name="T10" fmla="*/ 66 w 86"/>
                <a:gd name="T11" fmla="*/ 70 h 83"/>
                <a:gd name="T12" fmla="*/ 82 w 86"/>
                <a:gd name="T13" fmla="*/ 64 h 83"/>
                <a:gd name="T14" fmla="*/ 82 w 86"/>
                <a:gd name="T15" fmla="*/ 77 h 83"/>
                <a:gd name="T16" fmla="*/ 65 w 86"/>
                <a:gd name="T17" fmla="*/ 81 h 83"/>
                <a:gd name="T18" fmla="*/ 48 w 86"/>
                <a:gd name="T19" fmla="*/ 83 h 83"/>
                <a:gd name="T20" fmla="*/ 13 w 86"/>
                <a:gd name="T21" fmla="*/ 72 h 83"/>
                <a:gd name="T22" fmla="*/ 0 w 86"/>
                <a:gd name="T23" fmla="*/ 42 h 83"/>
                <a:gd name="T24" fmla="*/ 13 w 86"/>
                <a:gd name="T25" fmla="*/ 11 h 83"/>
                <a:gd name="T26" fmla="*/ 45 w 86"/>
                <a:gd name="T27" fmla="*/ 0 h 83"/>
                <a:gd name="T28" fmla="*/ 75 w 86"/>
                <a:gd name="T29" fmla="*/ 10 h 83"/>
                <a:gd name="T30" fmla="*/ 86 w 86"/>
                <a:gd name="T31" fmla="*/ 38 h 83"/>
                <a:gd name="T32" fmla="*/ 71 w 86"/>
                <a:gd name="T33" fmla="*/ 34 h 83"/>
                <a:gd name="T34" fmla="*/ 64 w 86"/>
                <a:gd name="T35" fmla="*/ 17 h 83"/>
                <a:gd name="T36" fmla="*/ 46 w 86"/>
                <a:gd name="T37" fmla="*/ 11 h 83"/>
                <a:gd name="T38" fmla="*/ 25 w 86"/>
                <a:gd name="T39" fmla="*/ 17 h 83"/>
                <a:gd name="T40" fmla="*/ 17 w 86"/>
                <a:gd name="T41" fmla="*/ 34 h 83"/>
                <a:gd name="T42" fmla="*/ 71 w 86"/>
                <a:gd name="T43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83">
                  <a:moveTo>
                    <a:pt x="86" y="38"/>
                  </a:moveTo>
                  <a:lnTo>
                    <a:pt x="86" y="44"/>
                  </a:lnTo>
                  <a:lnTo>
                    <a:pt x="16" y="44"/>
                  </a:lnTo>
                  <a:cubicBezTo>
                    <a:pt x="17" y="53"/>
                    <a:pt x="20" y="60"/>
                    <a:pt x="26" y="65"/>
                  </a:cubicBezTo>
                  <a:cubicBezTo>
                    <a:pt x="31" y="69"/>
                    <a:pt x="39" y="72"/>
                    <a:pt x="49" y="72"/>
                  </a:cubicBezTo>
                  <a:cubicBezTo>
                    <a:pt x="55" y="72"/>
                    <a:pt x="60" y="71"/>
                    <a:pt x="66" y="70"/>
                  </a:cubicBezTo>
                  <a:cubicBezTo>
                    <a:pt x="71" y="69"/>
                    <a:pt x="77" y="67"/>
                    <a:pt x="82" y="64"/>
                  </a:cubicBezTo>
                  <a:lnTo>
                    <a:pt x="82" y="77"/>
                  </a:lnTo>
                  <a:cubicBezTo>
                    <a:pt x="77" y="79"/>
                    <a:pt x="71" y="80"/>
                    <a:pt x="65" y="81"/>
                  </a:cubicBezTo>
                  <a:cubicBezTo>
                    <a:pt x="60" y="82"/>
                    <a:pt x="54" y="83"/>
                    <a:pt x="48" y="83"/>
                  </a:cubicBezTo>
                  <a:cubicBezTo>
                    <a:pt x="33" y="83"/>
                    <a:pt x="22" y="79"/>
                    <a:pt x="13" y="72"/>
                  </a:cubicBezTo>
                  <a:cubicBezTo>
                    <a:pt x="5" y="64"/>
                    <a:pt x="0" y="55"/>
                    <a:pt x="0" y="42"/>
                  </a:cubicBezTo>
                  <a:cubicBezTo>
                    <a:pt x="0" y="29"/>
                    <a:pt x="4" y="19"/>
                    <a:pt x="13" y="11"/>
                  </a:cubicBezTo>
                  <a:cubicBezTo>
                    <a:pt x="21" y="4"/>
                    <a:pt x="32" y="0"/>
                    <a:pt x="45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2" y="17"/>
                    <a:pt x="86" y="26"/>
                    <a:pt x="86" y="38"/>
                  </a:cubicBezTo>
                  <a:close/>
                  <a:moveTo>
                    <a:pt x="71" y="34"/>
                  </a:moveTo>
                  <a:cubicBezTo>
                    <a:pt x="70" y="27"/>
                    <a:pt x="68" y="21"/>
                    <a:pt x="64" y="17"/>
                  </a:cubicBezTo>
                  <a:cubicBezTo>
                    <a:pt x="59" y="13"/>
                    <a:pt x="53" y="11"/>
                    <a:pt x="46" y="11"/>
                  </a:cubicBezTo>
                  <a:cubicBezTo>
                    <a:pt x="37" y="11"/>
                    <a:pt x="30" y="13"/>
                    <a:pt x="25" y="17"/>
                  </a:cubicBezTo>
                  <a:cubicBezTo>
                    <a:pt x="20" y="21"/>
                    <a:pt x="17" y="27"/>
                    <a:pt x="17" y="34"/>
                  </a:cubicBezTo>
                  <a:lnTo>
                    <a:pt x="7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82517223-0625-4804-90C5-1807726EA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96"/>
              <a:ext cx="26" cy="39"/>
            </a:xfrm>
            <a:custGeom>
              <a:avLst/>
              <a:gdLst>
                <a:gd name="T0" fmla="*/ 54 w 54"/>
                <a:gd name="T1" fmla="*/ 14 h 81"/>
                <a:gd name="T2" fmla="*/ 48 w 54"/>
                <a:gd name="T3" fmla="*/ 12 h 81"/>
                <a:gd name="T4" fmla="*/ 42 w 54"/>
                <a:gd name="T5" fmla="*/ 11 h 81"/>
                <a:gd name="T6" fmla="*/ 22 w 54"/>
                <a:gd name="T7" fmla="*/ 19 h 81"/>
                <a:gd name="T8" fmla="*/ 15 w 54"/>
                <a:gd name="T9" fmla="*/ 39 h 81"/>
                <a:gd name="T10" fmla="*/ 15 w 54"/>
                <a:gd name="T11" fmla="*/ 81 h 81"/>
                <a:gd name="T12" fmla="*/ 0 w 54"/>
                <a:gd name="T13" fmla="*/ 81 h 81"/>
                <a:gd name="T14" fmla="*/ 0 w 54"/>
                <a:gd name="T15" fmla="*/ 2 h 81"/>
                <a:gd name="T16" fmla="*/ 15 w 54"/>
                <a:gd name="T17" fmla="*/ 2 h 81"/>
                <a:gd name="T18" fmla="*/ 15 w 54"/>
                <a:gd name="T19" fmla="*/ 14 h 81"/>
                <a:gd name="T20" fmla="*/ 27 w 54"/>
                <a:gd name="T21" fmla="*/ 3 h 81"/>
                <a:gd name="T22" fmla="*/ 46 w 54"/>
                <a:gd name="T23" fmla="*/ 0 h 81"/>
                <a:gd name="T24" fmla="*/ 49 w 54"/>
                <a:gd name="T25" fmla="*/ 0 h 81"/>
                <a:gd name="T26" fmla="*/ 54 w 54"/>
                <a:gd name="T27" fmla="*/ 1 h 81"/>
                <a:gd name="T28" fmla="*/ 54 w 54"/>
                <a:gd name="T2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1">
                  <a:moveTo>
                    <a:pt x="54" y="14"/>
                  </a:moveTo>
                  <a:cubicBezTo>
                    <a:pt x="52" y="13"/>
                    <a:pt x="50" y="12"/>
                    <a:pt x="48" y="12"/>
                  </a:cubicBezTo>
                  <a:cubicBezTo>
                    <a:pt x="46" y="12"/>
                    <a:pt x="44" y="11"/>
                    <a:pt x="42" y="11"/>
                  </a:cubicBezTo>
                  <a:cubicBezTo>
                    <a:pt x="33" y="11"/>
                    <a:pt x="26" y="14"/>
                    <a:pt x="22" y="19"/>
                  </a:cubicBezTo>
                  <a:cubicBezTo>
                    <a:pt x="17" y="23"/>
                    <a:pt x="15" y="30"/>
                    <a:pt x="15" y="39"/>
                  </a:cubicBezTo>
                  <a:lnTo>
                    <a:pt x="15" y="81"/>
                  </a:lnTo>
                  <a:lnTo>
                    <a:pt x="0" y="81"/>
                  </a:lnTo>
                  <a:lnTo>
                    <a:pt x="0" y="2"/>
                  </a:lnTo>
                  <a:lnTo>
                    <a:pt x="15" y="2"/>
                  </a:lnTo>
                  <a:lnTo>
                    <a:pt x="15" y="14"/>
                  </a:lnTo>
                  <a:cubicBezTo>
                    <a:pt x="18" y="9"/>
                    <a:pt x="22" y="6"/>
                    <a:pt x="27" y="3"/>
                  </a:cubicBezTo>
                  <a:cubicBezTo>
                    <a:pt x="32" y="1"/>
                    <a:pt x="39" y="0"/>
                    <a:pt x="46" y="0"/>
                  </a:cubicBezTo>
                  <a:cubicBezTo>
                    <a:pt x="47" y="0"/>
                    <a:pt x="48" y="0"/>
                    <a:pt x="49" y="0"/>
                  </a:cubicBezTo>
                  <a:cubicBezTo>
                    <a:pt x="51" y="0"/>
                    <a:pt x="52" y="0"/>
                    <a:pt x="54" y="1"/>
                  </a:cubicBezTo>
                  <a:lnTo>
                    <a:pt x="5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8CFF8004-783C-424D-8125-058F46F97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0" y="2096"/>
              <a:ext cx="41" cy="40"/>
            </a:xfrm>
            <a:custGeom>
              <a:avLst/>
              <a:gdLst>
                <a:gd name="T0" fmla="*/ 85 w 85"/>
                <a:gd name="T1" fmla="*/ 38 h 83"/>
                <a:gd name="T2" fmla="*/ 85 w 85"/>
                <a:gd name="T3" fmla="*/ 44 h 83"/>
                <a:gd name="T4" fmla="*/ 16 w 85"/>
                <a:gd name="T5" fmla="*/ 44 h 83"/>
                <a:gd name="T6" fmla="*/ 25 w 85"/>
                <a:gd name="T7" fmla="*/ 65 h 83"/>
                <a:gd name="T8" fmla="*/ 49 w 85"/>
                <a:gd name="T9" fmla="*/ 72 h 83"/>
                <a:gd name="T10" fmla="*/ 66 w 85"/>
                <a:gd name="T11" fmla="*/ 70 h 83"/>
                <a:gd name="T12" fmla="*/ 82 w 85"/>
                <a:gd name="T13" fmla="*/ 64 h 83"/>
                <a:gd name="T14" fmla="*/ 82 w 85"/>
                <a:gd name="T15" fmla="*/ 77 h 83"/>
                <a:gd name="T16" fmla="*/ 65 w 85"/>
                <a:gd name="T17" fmla="*/ 81 h 83"/>
                <a:gd name="T18" fmla="*/ 48 w 85"/>
                <a:gd name="T19" fmla="*/ 83 h 83"/>
                <a:gd name="T20" fmla="*/ 13 w 85"/>
                <a:gd name="T21" fmla="*/ 72 h 83"/>
                <a:gd name="T22" fmla="*/ 0 w 85"/>
                <a:gd name="T23" fmla="*/ 42 h 83"/>
                <a:gd name="T24" fmla="*/ 12 w 85"/>
                <a:gd name="T25" fmla="*/ 11 h 83"/>
                <a:gd name="T26" fmla="*/ 45 w 85"/>
                <a:gd name="T27" fmla="*/ 0 h 83"/>
                <a:gd name="T28" fmla="*/ 75 w 85"/>
                <a:gd name="T29" fmla="*/ 10 h 83"/>
                <a:gd name="T30" fmla="*/ 85 w 85"/>
                <a:gd name="T31" fmla="*/ 38 h 83"/>
                <a:gd name="T32" fmla="*/ 70 w 85"/>
                <a:gd name="T33" fmla="*/ 34 h 83"/>
                <a:gd name="T34" fmla="*/ 63 w 85"/>
                <a:gd name="T35" fmla="*/ 17 h 83"/>
                <a:gd name="T36" fmla="*/ 45 w 85"/>
                <a:gd name="T37" fmla="*/ 11 h 83"/>
                <a:gd name="T38" fmla="*/ 25 w 85"/>
                <a:gd name="T39" fmla="*/ 17 h 83"/>
                <a:gd name="T40" fmla="*/ 16 w 85"/>
                <a:gd name="T41" fmla="*/ 34 h 83"/>
                <a:gd name="T42" fmla="*/ 70 w 85"/>
                <a:gd name="T43" fmla="*/ 3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83">
                  <a:moveTo>
                    <a:pt x="85" y="38"/>
                  </a:moveTo>
                  <a:lnTo>
                    <a:pt x="85" y="44"/>
                  </a:lnTo>
                  <a:lnTo>
                    <a:pt x="16" y="44"/>
                  </a:lnTo>
                  <a:cubicBezTo>
                    <a:pt x="17" y="53"/>
                    <a:pt x="20" y="60"/>
                    <a:pt x="25" y="65"/>
                  </a:cubicBezTo>
                  <a:cubicBezTo>
                    <a:pt x="31" y="69"/>
                    <a:pt x="39" y="72"/>
                    <a:pt x="49" y="72"/>
                  </a:cubicBezTo>
                  <a:cubicBezTo>
                    <a:pt x="55" y="72"/>
                    <a:pt x="60" y="71"/>
                    <a:pt x="66" y="70"/>
                  </a:cubicBezTo>
                  <a:cubicBezTo>
                    <a:pt x="71" y="69"/>
                    <a:pt x="77" y="67"/>
                    <a:pt x="82" y="64"/>
                  </a:cubicBezTo>
                  <a:lnTo>
                    <a:pt x="82" y="77"/>
                  </a:lnTo>
                  <a:cubicBezTo>
                    <a:pt x="76" y="79"/>
                    <a:pt x="71" y="80"/>
                    <a:pt x="65" y="81"/>
                  </a:cubicBezTo>
                  <a:cubicBezTo>
                    <a:pt x="60" y="82"/>
                    <a:pt x="54" y="83"/>
                    <a:pt x="48" y="83"/>
                  </a:cubicBezTo>
                  <a:cubicBezTo>
                    <a:pt x="33" y="83"/>
                    <a:pt x="22" y="79"/>
                    <a:pt x="13" y="72"/>
                  </a:cubicBezTo>
                  <a:cubicBezTo>
                    <a:pt x="5" y="64"/>
                    <a:pt x="0" y="55"/>
                    <a:pt x="0" y="42"/>
                  </a:cubicBezTo>
                  <a:cubicBezTo>
                    <a:pt x="0" y="29"/>
                    <a:pt x="4" y="19"/>
                    <a:pt x="12" y="11"/>
                  </a:cubicBezTo>
                  <a:cubicBezTo>
                    <a:pt x="21" y="4"/>
                    <a:pt x="32" y="0"/>
                    <a:pt x="45" y="0"/>
                  </a:cubicBezTo>
                  <a:cubicBezTo>
                    <a:pt x="58" y="0"/>
                    <a:pt x="67" y="3"/>
                    <a:pt x="75" y="10"/>
                  </a:cubicBezTo>
                  <a:cubicBezTo>
                    <a:pt x="82" y="17"/>
                    <a:pt x="85" y="26"/>
                    <a:pt x="85" y="38"/>
                  </a:cubicBezTo>
                  <a:close/>
                  <a:moveTo>
                    <a:pt x="70" y="34"/>
                  </a:moveTo>
                  <a:cubicBezTo>
                    <a:pt x="70" y="27"/>
                    <a:pt x="68" y="21"/>
                    <a:pt x="63" y="17"/>
                  </a:cubicBezTo>
                  <a:cubicBezTo>
                    <a:pt x="59" y="13"/>
                    <a:pt x="53" y="11"/>
                    <a:pt x="45" y="11"/>
                  </a:cubicBezTo>
                  <a:cubicBezTo>
                    <a:pt x="37" y="11"/>
                    <a:pt x="30" y="13"/>
                    <a:pt x="25" y="17"/>
                  </a:cubicBezTo>
                  <a:cubicBezTo>
                    <a:pt x="20" y="21"/>
                    <a:pt x="17" y="27"/>
                    <a:pt x="16" y="34"/>
                  </a:cubicBezTo>
                  <a:lnTo>
                    <a:pt x="7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71D96B29-DB1C-495D-AF1D-53E70184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96"/>
              <a:ext cx="37" cy="39"/>
            </a:xfrm>
            <a:custGeom>
              <a:avLst/>
              <a:gdLst>
                <a:gd name="T0" fmla="*/ 77 w 77"/>
                <a:gd name="T1" fmla="*/ 33 h 81"/>
                <a:gd name="T2" fmla="*/ 77 w 77"/>
                <a:gd name="T3" fmla="*/ 81 h 81"/>
                <a:gd name="T4" fmla="*/ 62 w 77"/>
                <a:gd name="T5" fmla="*/ 81 h 81"/>
                <a:gd name="T6" fmla="*/ 62 w 77"/>
                <a:gd name="T7" fmla="*/ 33 h 81"/>
                <a:gd name="T8" fmla="*/ 56 w 77"/>
                <a:gd name="T9" fmla="*/ 17 h 81"/>
                <a:gd name="T10" fmla="*/ 41 w 77"/>
                <a:gd name="T11" fmla="*/ 11 h 81"/>
                <a:gd name="T12" fmla="*/ 22 w 77"/>
                <a:gd name="T13" fmla="*/ 18 h 81"/>
                <a:gd name="T14" fmla="*/ 15 w 77"/>
                <a:gd name="T15" fmla="*/ 36 h 81"/>
                <a:gd name="T16" fmla="*/ 15 w 77"/>
                <a:gd name="T17" fmla="*/ 81 h 81"/>
                <a:gd name="T18" fmla="*/ 0 w 77"/>
                <a:gd name="T19" fmla="*/ 81 h 81"/>
                <a:gd name="T20" fmla="*/ 0 w 77"/>
                <a:gd name="T21" fmla="*/ 2 h 81"/>
                <a:gd name="T22" fmla="*/ 15 w 77"/>
                <a:gd name="T23" fmla="*/ 2 h 81"/>
                <a:gd name="T24" fmla="*/ 15 w 77"/>
                <a:gd name="T25" fmla="*/ 14 h 81"/>
                <a:gd name="T26" fmla="*/ 28 w 77"/>
                <a:gd name="T27" fmla="*/ 3 h 81"/>
                <a:gd name="T28" fmla="*/ 45 w 77"/>
                <a:gd name="T29" fmla="*/ 0 h 81"/>
                <a:gd name="T30" fmla="*/ 68 w 77"/>
                <a:gd name="T31" fmla="*/ 8 h 81"/>
                <a:gd name="T32" fmla="*/ 77 w 77"/>
                <a:gd name="T33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81">
                  <a:moveTo>
                    <a:pt x="77" y="33"/>
                  </a:moveTo>
                  <a:lnTo>
                    <a:pt x="77" y="81"/>
                  </a:lnTo>
                  <a:lnTo>
                    <a:pt x="62" y="81"/>
                  </a:lnTo>
                  <a:lnTo>
                    <a:pt x="62" y="33"/>
                  </a:lnTo>
                  <a:cubicBezTo>
                    <a:pt x="62" y="26"/>
                    <a:pt x="60" y="20"/>
                    <a:pt x="56" y="17"/>
                  </a:cubicBezTo>
                  <a:cubicBezTo>
                    <a:pt x="53" y="13"/>
                    <a:pt x="48" y="11"/>
                    <a:pt x="41" y="11"/>
                  </a:cubicBezTo>
                  <a:cubicBezTo>
                    <a:pt x="33" y="11"/>
                    <a:pt x="27" y="13"/>
                    <a:pt x="22" y="18"/>
                  </a:cubicBezTo>
                  <a:cubicBezTo>
                    <a:pt x="17" y="22"/>
                    <a:pt x="15" y="28"/>
                    <a:pt x="15" y="36"/>
                  </a:cubicBezTo>
                  <a:lnTo>
                    <a:pt x="15" y="81"/>
                  </a:lnTo>
                  <a:lnTo>
                    <a:pt x="0" y="81"/>
                  </a:lnTo>
                  <a:lnTo>
                    <a:pt x="0" y="2"/>
                  </a:lnTo>
                  <a:lnTo>
                    <a:pt x="15" y="2"/>
                  </a:lnTo>
                  <a:lnTo>
                    <a:pt x="15" y="14"/>
                  </a:lnTo>
                  <a:cubicBezTo>
                    <a:pt x="18" y="9"/>
                    <a:pt x="23" y="6"/>
                    <a:pt x="28" y="3"/>
                  </a:cubicBezTo>
                  <a:cubicBezTo>
                    <a:pt x="32" y="1"/>
                    <a:pt x="38" y="0"/>
                    <a:pt x="45" y="0"/>
                  </a:cubicBezTo>
                  <a:cubicBezTo>
                    <a:pt x="55" y="0"/>
                    <a:pt x="63" y="3"/>
                    <a:pt x="68" y="8"/>
                  </a:cubicBezTo>
                  <a:cubicBezTo>
                    <a:pt x="74" y="14"/>
                    <a:pt x="77" y="22"/>
                    <a:pt x="77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E2AD71C-50F0-42ED-90EB-9686F52D9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086"/>
              <a:ext cx="28" cy="49"/>
            </a:xfrm>
            <a:custGeom>
              <a:avLst/>
              <a:gdLst>
                <a:gd name="T0" fmla="*/ 27 w 58"/>
                <a:gd name="T1" fmla="*/ 0 h 102"/>
                <a:gd name="T2" fmla="*/ 27 w 58"/>
                <a:gd name="T3" fmla="*/ 23 h 102"/>
                <a:gd name="T4" fmla="*/ 58 w 58"/>
                <a:gd name="T5" fmla="*/ 23 h 102"/>
                <a:gd name="T6" fmla="*/ 58 w 58"/>
                <a:gd name="T7" fmla="*/ 33 h 102"/>
                <a:gd name="T8" fmla="*/ 27 w 58"/>
                <a:gd name="T9" fmla="*/ 33 h 102"/>
                <a:gd name="T10" fmla="*/ 27 w 58"/>
                <a:gd name="T11" fmla="*/ 76 h 102"/>
                <a:gd name="T12" fmla="*/ 30 w 58"/>
                <a:gd name="T13" fmla="*/ 88 h 102"/>
                <a:gd name="T14" fmla="*/ 42 w 58"/>
                <a:gd name="T15" fmla="*/ 91 h 102"/>
                <a:gd name="T16" fmla="*/ 58 w 58"/>
                <a:gd name="T17" fmla="*/ 91 h 102"/>
                <a:gd name="T18" fmla="*/ 58 w 58"/>
                <a:gd name="T19" fmla="*/ 102 h 102"/>
                <a:gd name="T20" fmla="*/ 42 w 58"/>
                <a:gd name="T21" fmla="*/ 102 h 102"/>
                <a:gd name="T22" fmla="*/ 18 w 58"/>
                <a:gd name="T23" fmla="*/ 96 h 102"/>
                <a:gd name="T24" fmla="*/ 11 w 58"/>
                <a:gd name="T25" fmla="*/ 76 h 102"/>
                <a:gd name="T26" fmla="*/ 11 w 58"/>
                <a:gd name="T27" fmla="*/ 33 h 102"/>
                <a:gd name="T28" fmla="*/ 0 w 58"/>
                <a:gd name="T29" fmla="*/ 33 h 102"/>
                <a:gd name="T30" fmla="*/ 0 w 58"/>
                <a:gd name="T31" fmla="*/ 23 h 102"/>
                <a:gd name="T32" fmla="*/ 11 w 58"/>
                <a:gd name="T33" fmla="*/ 23 h 102"/>
                <a:gd name="T34" fmla="*/ 11 w 58"/>
                <a:gd name="T35" fmla="*/ 0 h 102"/>
                <a:gd name="T36" fmla="*/ 27 w 58"/>
                <a:gd name="T3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02">
                  <a:moveTo>
                    <a:pt x="27" y="0"/>
                  </a:moveTo>
                  <a:lnTo>
                    <a:pt x="27" y="23"/>
                  </a:lnTo>
                  <a:lnTo>
                    <a:pt x="58" y="23"/>
                  </a:lnTo>
                  <a:lnTo>
                    <a:pt x="58" y="33"/>
                  </a:lnTo>
                  <a:lnTo>
                    <a:pt x="27" y="33"/>
                  </a:lnTo>
                  <a:lnTo>
                    <a:pt x="27" y="76"/>
                  </a:lnTo>
                  <a:cubicBezTo>
                    <a:pt x="27" y="82"/>
                    <a:pt x="28" y="86"/>
                    <a:pt x="30" y="88"/>
                  </a:cubicBezTo>
                  <a:cubicBezTo>
                    <a:pt x="32" y="90"/>
                    <a:pt x="36" y="91"/>
                    <a:pt x="42" y="91"/>
                  </a:cubicBezTo>
                  <a:lnTo>
                    <a:pt x="58" y="91"/>
                  </a:lnTo>
                  <a:lnTo>
                    <a:pt x="58" y="102"/>
                  </a:lnTo>
                  <a:lnTo>
                    <a:pt x="42" y="102"/>
                  </a:lnTo>
                  <a:cubicBezTo>
                    <a:pt x="31" y="102"/>
                    <a:pt x="23" y="100"/>
                    <a:pt x="18" y="96"/>
                  </a:cubicBezTo>
                  <a:cubicBezTo>
                    <a:pt x="14" y="92"/>
                    <a:pt x="11" y="86"/>
                    <a:pt x="11" y="76"/>
                  </a:cubicBezTo>
                  <a:lnTo>
                    <a:pt x="11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11" y="23"/>
                  </a:lnTo>
                  <a:lnTo>
                    <a:pt x="11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5E1A89A5-EBE2-4602-9AAC-74E5A215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2173"/>
              <a:ext cx="28" cy="48"/>
            </a:xfrm>
            <a:custGeom>
              <a:avLst/>
              <a:gdLst>
                <a:gd name="T0" fmla="*/ 27 w 58"/>
                <a:gd name="T1" fmla="*/ 0 h 101"/>
                <a:gd name="T2" fmla="*/ 27 w 58"/>
                <a:gd name="T3" fmla="*/ 22 h 101"/>
                <a:gd name="T4" fmla="*/ 58 w 58"/>
                <a:gd name="T5" fmla="*/ 22 h 101"/>
                <a:gd name="T6" fmla="*/ 58 w 58"/>
                <a:gd name="T7" fmla="*/ 32 h 101"/>
                <a:gd name="T8" fmla="*/ 27 w 58"/>
                <a:gd name="T9" fmla="*/ 32 h 101"/>
                <a:gd name="T10" fmla="*/ 27 w 58"/>
                <a:gd name="T11" fmla="*/ 75 h 101"/>
                <a:gd name="T12" fmla="*/ 30 w 58"/>
                <a:gd name="T13" fmla="*/ 88 h 101"/>
                <a:gd name="T14" fmla="*/ 42 w 58"/>
                <a:gd name="T15" fmla="*/ 91 h 101"/>
                <a:gd name="T16" fmla="*/ 58 w 58"/>
                <a:gd name="T17" fmla="*/ 91 h 101"/>
                <a:gd name="T18" fmla="*/ 58 w 58"/>
                <a:gd name="T19" fmla="*/ 101 h 101"/>
                <a:gd name="T20" fmla="*/ 42 w 58"/>
                <a:gd name="T21" fmla="*/ 101 h 101"/>
                <a:gd name="T22" fmla="*/ 18 w 58"/>
                <a:gd name="T23" fmla="*/ 96 h 101"/>
                <a:gd name="T24" fmla="*/ 12 w 58"/>
                <a:gd name="T25" fmla="*/ 75 h 101"/>
                <a:gd name="T26" fmla="*/ 12 w 58"/>
                <a:gd name="T27" fmla="*/ 32 h 101"/>
                <a:gd name="T28" fmla="*/ 0 w 58"/>
                <a:gd name="T29" fmla="*/ 32 h 101"/>
                <a:gd name="T30" fmla="*/ 0 w 58"/>
                <a:gd name="T31" fmla="*/ 22 h 101"/>
                <a:gd name="T32" fmla="*/ 12 w 58"/>
                <a:gd name="T33" fmla="*/ 22 h 101"/>
                <a:gd name="T34" fmla="*/ 12 w 58"/>
                <a:gd name="T35" fmla="*/ 0 h 101"/>
                <a:gd name="T36" fmla="*/ 27 w 58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01">
                  <a:moveTo>
                    <a:pt x="27" y="0"/>
                  </a:moveTo>
                  <a:lnTo>
                    <a:pt x="27" y="22"/>
                  </a:lnTo>
                  <a:lnTo>
                    <a:pt x="58" y="22"/>
                  </a:lnTo>
                  <a:lnTo>
                    <a:pt x="58" y="32"/>
                  </a:lnTo>
                  <a:lnTo>
                    <a:pt x="27" y="32"/>
                  </a:lnTo>
                  <a:lnTo>
                    <a:pt x="27" y="75"/>
                  </a:lnTo>
                  <a:cubicBezTo>
                    <a:pt x="27" y="82"/>
                    <a:pt x="28" y="86"/>
                    <a:pt x="30" y="88"/>
                  </a:cubicBezTo>
                  <a:cubicBezTo>
                    <a:pt x="32" y="90"/>
                    <a:pt x="36" y="91"/>
                    <a:pt x="42" y="91"/>
                  </a:cubicBezTo>
                  <a:lnTo>
                    <a:pt x="58" y="91"/>
                  </a:lnTo>
                  <a:lnTo>
                    <a:pt x="58" y="101"/>
                  </a:lnTo>
                  <a:lnTo>
                    <a:pt x="42" y="101"/>
                  </a:lnTo>
                  <a:cubicBezTo>
                    <a:pt x="31" y="101"/>
                    <a:pt x="23" y="100"/>
                    <a:pt x="18" y="96"/>
                  </a:cubicBezTo>
                  <a:cubicBezTo>
                    <a:pt x="14" y="92"/>
                    <a:pt x="12" y="85"/>
                    <a:pt x="12" y="75"/>
                  </a:cubicBezTo>
                  <a:lnTo>
                    <a:pt x="12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EA939490-3FC9-4E66-96BE-454580186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169"/>
              <a:ext cx="37" cy="52"/>
            </a:xfrm>
            <a:custGeom>
              <a:avLst/>
              <a:gdLst>
                <a:gd name="T0" fmla="*/ 77 w 77"/>
                <a:gd name="T1" fmla="*/ 62 h 109"/>
                <a:gd name="T2" fmla="*/ 77 w 77"/>
                <a:gd name="T3" fmla="*/ 109 h 109"/>
                <a:gd name="T4" fmla="*/ 62 w 77"/>
                <a:gd name="T5" fmla="*/ 109 h 109"/>
                <a:gd name="T6" fmla="*/ 62 w 77"/>
                <a:gd name="T7" fmla="*/ 62 h 109"/>
                <a:gd name="T8" fmla="*/ 57 w 77"/>
                <a:gd name="T9" fmla="*/ 45 h 109"/>
                <a:gd name="T10" fmla="*/ 42 w 77"/>
                <a:gd name="T11" fmla="*/ 40 h 109"/>
                <a:gd name="T12" fmla="*/ 22 w 77"/>
                <a:gd name="T13" fmla="*/ 46 h 109"/>
                <a:gd name="T14" fmla="*/ 15 w 77"/>
                <a:gd name="T15" fmla="*/ 65 h 109"/>
                <a:gd name="T16" fmla="*/ 15 w 77"/>
                <a:gd name="T17" fmla="*/ 109 h 109"/>
                <a:gd name="T18" fmla="*/ 0 w 77"/>
                <a:gd name="T19" fmla="*/ 109 h 109"/>
                <a:gd name="T20" fmla="*/ 0 w 77"/>
                <a:gd name="T21" fmla="*/ 0 h 109"/>
                <a:gd name="T22" fmla="*/ 15 w 77"/>
                <a:gd name="T23" fmla="*/ 0 h 109"/>
                <a:gd name="T24" fmla="*/ 15 w 77"/>
                <a:gd name="T25" fmla="*/ 43 h 109"/>
                <a:gd name="T26" fmla="*/ 28 w 77"/>
                <a:gd name="T27" fmla="*/ 32 h 109"/>
                <a:gd name="T28" fmla="*/ 45 w 77"/>
                <a:gd name="T29" fmla="*/ 28 h 109"/>
                <a:gd name="T30" fmla="*/ 69 w 77"/>
                <a:gd name="T31" fmla="*/ 37 h 109"/>
                <a:gd name="T32" fmla="*/ 77 w 77"/>
                <a:gd name="T33" fmla="*/ 6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109">
                  <a:moveTo>
                    <a:pt x="77" y="62"/>
                  </a:moveTo>
                  <a:lnTo>
                    <a:pt x="77" y="109"/>
                  </a:lnTo>
                  <a:lnTo>
                    <a:pt x="62" y="109"/>
                  </a:lnTo>
                  <a:lnTo>
                    <a:pt x="62" y="62"/>
                  </a:lnTo>
                  <a:cubicBezTo>
                    <a:pt x="62" y="55"/>
                    <a:pt x="60" y="49"/>
                    <a:pt x="57" y="45"/>
                  </a:cubicBezTo>
                  <a:cubicBezTo>
                    <a:pt x="54" y="42"/>
                    <a:pt x="48" y="40"/>
                    <a:pt x="42" y="40"/>
                  </a:cubicBezTo>
                  <a:cubicBezTo>
                    <a:pt x="33" y="40"/>
                    <a:pt x="27" y="42"/>
                    <a:pt x="22" y="46"/>
                  </a:cubicBezTo>
                  <a:cubicBezTo>
                    <a:pt x="18" y="51"/>
                    <a:pt x="15" y="57"/>
                    <a:pt x="15" y="65"/>
                  </a:cubicBezTo>
                  <a:lnTo>
                    <a:pt x="15" y="109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cubicBezTo>
                    <a:pt x="19" y="38"/>
                    <a:pt x="23" y="34"/>
                    <a:pt x="28" y="32"/>
                  </a:cubicBezTo>
                  <a:cubicBezTo>
                    <a:pt x="33" y="30"/>
                    <a:pt x="39" y="28"/>
                    <a:pt x="45" y="28"/>
                  </a:cubicBezTo>
                  <a:cubicBezTo>
                    <a:pt x="56" y="28"/>
                    <a:pt x="64" y="31"/>
                    <a:pt x="69" y="37"/>
                  </a:cubicBezTo>
                  <a:cubicBezTo>
                    <a:pt x="74" y="43"/>
                    <a:pt x="77" y="51"/>
                    <a:pt x="77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AE2C9F78-EA44-471C-A28C-F35B3124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182"/>
              <a:ext cx="25" cy="39"/>
            </a:xfrm>
            <a:custGeom>
              <a:avLst/>
              <a:gdLst>
                <a:gd name="T0" fmla="*/ 53 w 53"/>
                <a:gd name="T1" fmla="*/ 14 h 81"/>
                <a:gd name="T2" fmla="*/ 48 w 53"/>
                <a:gd name="T3" fmla="*/ 13 h 81"/>
                <a:gd name="T4" fmla="*/ 41 w 53"/>
                <a:gd name="T5" fmla="*/ 12 h 81"/>
                <a:gd name="T6" fmla="*/ 22 w 53"/>
                <a:gd name="T7" fmla="*/ 19 h 81"/>
                <a:gd name="T8" fmla="*/ 15 w 53"/>
                <a:gd name="T9" fmla="*/ 40 h 81"/>
                <a:gd name="T10" fmla="*/ 15 w 53"/>
                <a:gd name="T11" fmla="*/ 81 h 81"/>
                <a:gd name="T12" fmla="*/ 0 w 53"/>
                <a:gd name="T13" fmla="*/ 81 h 81"/>
                <a:gd name="T14" fmla="*/ 0 w 53"/>
                <a:gd name="T15" fmla="*/ 2 h 81"/>
                <a:gd name="T16" fmla="*/ 15 w 53"/>
                <a:gd name="T17" fmla="*/ 2 h 81"/>
                <a:gd name="T18" fmla="*/ 15 w 53"/>
                <a:gd name="T19" fmla="*/ 15 h 81"/>
                <a:gd name="T20" fmla="*/ 27 w 53"/>
                <a:gd name="T21" fmla="*/ 4 h 81"/>
                <a:gd name="T22" fmla="*/ 46 w 53"/>
                <a:gd name="T23" fmla="*/ 0 h 81"/>
                <a:gd name="T24" fmla="*/ 49 w 53"/>
                <a:gd name="T25" fmla="*/ 1 h 81"/>
                <a:gd name="T26" fmla="*/ 53 w 53"/>
                <a:gd name="T27" fmla="*/ 1 h 81"/>
                <a:gd name="T28" fmla="*/ 53 w 53"/>
                <a:gd name="T2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1">
                  <a:moveTo>
                    <a:pt x="53" y="14"/>
                  </a:moveTo>
                  <a:cubicBezTo>
                    <a:pt x="52" y="14"/>
                    <a:pt x="50" y="13"/>
                    <a:pt x="48" y="13"/>
                  </a:cubicBezTo>
                  <a:cubicBezTo>
                    <a:pt x="46" y="12"/>
                    <a:pt x="44" y="12"/>
                    <a:pt x="41" y="12"/>
                  </a:cubicBezTo>
                  <a:cubicBezTo>
                    <a:pt x="33" y="12"/>
                    <a:pt x="26" y="14"/>
                    <a:pt x="22" y="19"/>
                  </a:cubicBezTo>
                  <a:cubicBezTo>
                    <a:pt x="17" y="24"/>
                    <a:pt x="15" y="31"/>
                    <a:pt x="15" y="40"/>
                  </a:cubicBezTo>
                  <a:lnTo>
                    <a:pt x="15" y="81"/>
                  </a:lnTo>
                  <a:lnTo>
                    <a:pt x="0" y="81"/>
                  </a:lnTo>
                  <a:lnTo>
                    <a:pt x="0" y="2"/>
                  </a:lnTo>
                  <a:lnTo>
                    <a:pt x="15" y="2"/>
                  </a:lnTo>
                  <a:lnTo>
                    <a:pt x="15" y="15"/>
                  </a:lnTo>
                  <a:cubicBezTo>
                    <a:pt x="18" y="10"/>
                    <a:pt x="22" y="6"/>
                    <a:pt x="27" y="4"/>
                  </a:cubicBezTo>
                  <a:cubicBezTo>
                    <a:pt x="32" y="2"/>
                    <a:pt x="38" y="0"/>
                    <a:pt x="46" y="0"/>
                  </a:cubicBezTo>
                  <a:cubicBezTo>
                    <a:pt x="47" y="0"/>
                    <a:pt x="48" y="1"/>
                    <a:pt x="49" y="1"/>
                  </a:cubicBezTo>
                  <a:cubicBezTo>
                    <a:pt x="50" y="1"/>
                    <a:pt x="52" y="1"/>
                    <a:pt x="53" y="1"/>
                  </a:cubicBezTo>
                  <a:lnTo>
                    <a:pt x="5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FFAD51B1-FFB7-4B88-8BC0-69F17D2B1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4" y="2182"/>
              <a:ext cx="41" cy="40"/>
            </a:xfrm>
            <a:custGeom>
              <a:avLst/>
              <a:gdLst>
                <a:gd name="T0" fmla="*/ 85 w 85"/>
                <a:gd name="T1" fmla="*/ 39 h 83"/>
                <a:gd name="T2" fmla="*/ 85 w 85"/>
                <a:gd name="T3" fmla="*/ 45 h 83"/>
                <a:gd name="T4" fmla="*/ 16 w 85"/>
                <a:gd name="T5" fmla="*/ 45 h 83"/>
                <a:gd name="T6" fmla="*/ 25 w 85"/>
                <a:gd name="T7" fmla="*/ 65 h 83"/>
                <a:gd name="T8" fmla="*/ 49 w 85"/>
                <a:gd name="T9" fmla="*/ 72 h 83"/>
                <a:gd name="T10" fmla="*/ 65 w 85"/>
                <a:gd name="T11" fmla="*/ 71 h 83"/>
                <a:gd name="T12" fmla="*/ 82 w 85"/>
                <a:gd name="T13" fmla="*/ 65 h 83"/>
                <a:gd name="T14" fmla="*/ 82 w 85"/>
                <a:gd name="T15" fmla="*/ 77 h 83"/>
                <a:gd name="T16" fmla="*/ 65 w 85"/>
                <a:gd name="T17" fmla="*/ 82 h 83"/>
                <a:gd name="T18" fmla="*/ 48 w 85"/>
                <a:gd name="T19" fmla="*/ 83 h 83"/>
                <a:gd name="T20" fmla="*/ 13 w 85"/>
                <a:gd name="T21" fmla="*/ 72 h 83"/>
                <a:gd name="T22" fmla="*/ 0 w 85"/>
                <a:gd name="T23" fmla="*/ 43 h 83"/>
                <a:gd name="T24" fmla="*/ 12 w 85"/>
                <a:gd name="T25" fmla="*/ 12 h 83"/>
                <a:gd name="T26" fmla="*/ 45 w 85"/>
                <a:gd name="T27" fmla="*/ 0 h 83"/>
                <a:gd name="T28" fmla="*/ 74 w 85"/>
                <a:gd name="T29" fmla="*/ 11 h 83"/>
                <a:gd name="T30" fmla="*/ 85 w 85"/>
                <a:gd name="T31" fmla="*/ 39 h 83"/>
                <a:gd name="T32" fmla="*/ 70 w 85"/>
                <a:gd name="T33" fmla="*/ 35 h 83"/>
                <a:gd name="T34" fmla="*/ 63 w 85"/>
                <a:gd name="T35" fmla="*/ 18 h 83"/>
                <a:gd name="T36" fmla="*/ 45 w 85"/>
                <a:gd name="T37" fmla="*/ 11 h 83"/>
                <a:gd name="T38" fmla="*/ 25 w 85"/>
                <a:gd name="T39" fmla="*/ 18 h 83"/>
                <a:gd name="T40" fmla="*/ 16 w 85"/>
                <a:gd name="T41" fmla="*/ 35 h 83"/>
                <a:gd name="T42" fmla="*/ 70 w 85"/>
                <a:gd name="T4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83">
                  <a:moveTo>
                    <a:pt x="85" y="39"/>
                  </a:moveTo>
                  <a:lnTo>
                    <a:pt x="85" y="45"/>
                  </a:lnTo>
                  <a:lnTo>
                    <a:pt x="16" y="45"/>
                  </a:lnTo>
                  <a:cubicBezTo>
                    <a:pt x="16" y="54"/>
                    <a:pt x="20" y="61"/>
                    <a:pt x="25" y="65"/>
                  </a:cubicBezTo>
                  <a:cubicBezTo>
                    <a:pt x="31" y="70"/>
                    <a:pt x="39" y="72"/>
                    <a:pt x="49" y="72"/>
                  </a:cubicBezTo>
                  <a:cubicBezTo>
                    <a:pt x="54" y="72"/>
                    <a:pt x="60" y="72"/>
                    <a:pt x="65" y="71"/>
                  </a:cubicBezTo>
                  <a:cubicBezTo>
                    <a:pt x="71" y="69"/>
                    <a:pt x="76" y="68"/>
                    <a:pt x="82" y="65"/>
                  </a:cubicBezTo>
                  <a:lnTo>
                    <a:pt x="82" y="77"/>
                  </a:lnTo>
                  <a:cubicBezTo>
                    <a:pt x="76" y="79"/>
                    <a:pt x="71" y="81"/>
                    <a:pt x="65" y="82"/>
                  </a:cubicBezTo>
                  <a:cubicBezTo>
                    <a:pt x="59" y="83"/>
                    <a:pt x="54" y="83"/>
                    <a:pt x="48" y="83"/>
                  </a:cubicBezTo>
                  <a:cubicBezTo>
                    <a:pt x="33" y="83"/>
                    <a:pt x="21" y="80"/>
                    <a:pt x="13" y="72"/>
                  </a:cubicBezTo>
                  <a:cubicBezTo>
                    <a:pt x="4" y="65"/>
                    <a:pt x="0" y="55"/>
                    <a:pt x="0" y="43"/>
                  </a:cubicBezTo>
                  <a:cubicBezTo>
                    <a:pt x="0" y="30"/>
                    <a:pt x="4" y="19"/>
                    <a:pt x="12" y="12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7" y="0"/>
                    <a:pt x="67" y="4"/>
                    <a:pt x="74" y="11"/>
                  </a:cubicBezTo>
                  <a:cubicBezTo>
                    <a:pt x="82" y="18"/>
                    <a:pt x="85" y="27"/>
                    <a:pt x="85" y="39"/>
                  </a:cubicBezTo>
                  <a:close/>
                  <a:moveTo>
                    <a:pt x="70" y="35"/>
                  </a:moveTo>
                  <a:cubicBezTo>
                    <a:pt x="70" y="28"/>
                    <a:pt x="68" y="22"/>
                    <a:pt x="63" y="18"/>
                  </a:cubicBezTo>
                  <a:cubicBezTo>
                    <a:pt x="59" y="14"/>
                    <a:pt x="53" y="11"/>
                    <a:pt x="45" y="11"/>
                  </a:cubicBezTo>
                  <a:cubicBezTo>
                    <a:pt x="37" y="11"/>
                    <a:pt x="30" y="14"/>
                    <a:pt x="25" y="18"/>
                  </a:cubicBezTo>
                  <a:cubicBezTo>
                    <a:pt x="20" y="22"/>
                    <a:pt x="17" y="27"/>
                    <a:pt x="16" y="35"/>
                  </a:cubicBezTo>
                  <a:lnTo>
                    <a:pt x="7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EA3679D2-32A9-4C6C-AEC8-FD2E40395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4" y="2182"/>
              <a:ext cx="38" cy="40"/>
            </a:xfrm>
            <a:custGeom>
              <a:avLst/>
              <a:gdLst>
                <a:gd name="T0" fmla="*/ 48 w 78"/>
                <a:gd name="T1" fmla="*/ 42 h 83"/>
                <a:gd name="T2" fmla="*/ 22 w 78"/>
                <a:gd name="T3" fmla="*/ 45 h 83"/>
                <a:gd name="T4" fmla="*/ 15 w 78"/>
                <a:gd name="T5" fmla="*/ 58 h 83"/>
                <a:gd name="T6" fmla="*/ 21 w 78"/>
                <a:gd name="T7" fmla="*/ 69 h 83"/>
                <a:gd name="T8" fmla="*/ 35 w 78"/>
                <a:gd name="T9" fmla="*/ 73 h 83"/>
                <a:gd name="T10" fmla="*/ 55 w 78"/>
                <a:gd name="T11" fmla="*/ 65 h 83"/>
                <a:gd name="T12" fmla="*/ 63 w 78"/>
                <a:gd name="T13" fmla="*/ 45 h 83"/>
                <a:gd name="T14" fmla="*/ 63 w 78"/>
                <a:gd name="T15" fmla="*/ 42 h 83"/>
                <a:gd name="T16" fmla="*/ 48 w 78"/>
                <a:gd name="T17" fmla="*/ 42 h 83"/>
                <a:gd name="T18" fmla="*/ 78 w 78"/>
                <a:gd name="T19" fmla="*/ 36 h 83"/>
                <a:gd name="T20" fmla="*/ 78 w 78"/>
                <a:gd name="T21" fmla="*/ 81 h 83"/>
                <a:gd name="T22" fmla="*/ 63 w 78"/>
                <a:gd name="T23" fmla="*/ 81 h 83"/>
                <a:gd name="T24" fmla="*/ 63 w 78"/>
                <a:gd name="T25" fmla="*/ 69 h 83"/>
                <a:gd name="T26" fmla="*/ 50 w 78"/>
                <a:gd name="T27" fmla="*/ 80 h 83"/>
                <a:gd name="T28" fmla="*/ 31 w 78"/>
                <a:gd name="T29" fmla="*/ 83 h 83"/>
                <a:gd name="T30" fmla="*/ 9 w 78"/>
                <a:gd name="T31" fmla="*/ 77 h 83"/>
                <a:gd name="T32" fmla="*/ 0 w 78"/>
                <a:gd name="T33" fmla="*/ 58 h 83"/>
                <a:gd name="T34" fmla="*/ 11 w 78"/>
                <a:gd name="T35" fmla="*/ 38 h 83"/>
                <a:gd name="T36" fmla="*/ 42 w 78"/>
                <a:gd name="T37" fmla="*/ 31 h 83"/>
                <a:gd name="T38" fmla="*/ 63 w 78"/>
                <a:gd name="T39" fmla="*/ 31 h 83"/>
                <a:gd name="T40" fmla="*/ 63 w 78"/>
                <a:gd name="T41" fmla="*/ 30 h 83"/>
                <a:gd name="T42" fmla="*/ 56 w 78"/>
                <a:gd name="T43" fmla="*/ 16 h 83"/>
                <a:gd name="T44" fmla="*/ 37 w 78"/>
                <a:gd name="T45" fmla="*/ 11 h 83"/>
                <a:gd name="T46" fmla="*/ 21 w 78"/>
                <a:gd name="T47" fmla="*/ 13 h 83"/>
                <a:gd name="T48" fmla="*/ 7 w 78"/>
                <a:gd name="T49" fmla="*/ 18 h 83"/>
                <a:gd name="T50" fmla="*/ 7 w 78"/>
                <a:gd name="T51" fmla="*/ 6 h 83"/>
                <a:gd name="T52" fmla="*/ 23 w 78"/>
                <a:gd name="T53" fmla="*/ 2 h 83"/>
                <a:gd name="T54" fmla="*/ 38 w 78"/>
                <a:gd name="T55" fmla="*/ 0 h 83"/>
                <a:gd name="T56" fmla="*/ 68 w 78"/>
                <a:gd name="T57" fmla="*/ 9 h 83"/>
                <a:gd name="T58" fmla="*/ 78 w 78"/>
                <a:gd name="T59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83">
                  <a:moveTo>
                    <a:pt x="48" y="42"/>
                  </a:moveTo>
                  <a:cubicBezTo>
                    <a:pt x="36" y="42"/>
                    <a:pt x="27" y="43"/>
                    <a:pt x="22" y="45"/>
                  </a:cubicBezTo>
                  <a:cubicBezTo>
                    <a:pt x="18" y="48"/>
                    <a:pt x="15" y="52"/>
                    <a:pt x="15" y="58"/>
                  </a:cubicBezTo>
                  <a:cubicBezTo>
                    <a:pt x="15" y="62"/>
                    <a:pt x="17" y="66"/>
                    <a:pt x="21" y="69"/>
                  </a:cubicBezTo>
                  <a:cubicBezTo>
                    <a:pt x="24" y="71"/>
                    <a:pt x="29" y="73"/>
                    <a:pt x="35" y="73"/>
                  </a:cubicBezTo>
                  <a:cubicBezTo>
                    <a:pt x="43" y="73"/>
                    <a:pt x="50" y="70"/>
                    <a:pt x="55" y="65"/>
                  </a:cubicBezTo>
                  <a:cubicBezTo>
                    <a:pt x="60" y="60"/>
                    <a:pt x="63" y="53"/>
                    <a:pt x="63" y="45"/>
                  </a:cubicBezTo>
                  <a:lnTo>
                    <a:pt x="63" y="42"/>
                  </a:lnTo>
                  <a:lnTo>
                    <a:pt x="48" y="42"/>
                  </a:lnTo>
                  <a:close/>
                  <a:moveTo>
                    <a:pt x="78" y="36"/>
                  </a:moveTo>
                  <a:lnTo>
                    <a:pt x="78" y="81"/>
                  </a:lnTo>
                  <a:lnTo>
                    <a:pt x="63" y="81"/>
                  </a:lnTo>
                  <a:lnTo>
                    <a:pt x="63" y="69"/>
                  </a:lnTo>
                  <a:cubicBezTo>
                    <a:pt x="59" y="74"/>
                    <a:pt x="55" y="78"/>
                    <a:pt x="50" y="80"/>
                  </a:cubicBezTo>
                  <a:cubicBezTo>
                    <a:pt x="45" y="82"/>
                    <a:pt x="39" y="83"/>
                    <a:pt x="31" y="83"/>
                  </a:cubicBezTo>
                  <a:cubicBezTo>
                    <a:pt x="22" y="83"/>
                    <a:pt x="14" y="81"/>
                    <a:pt x="9" y="77"/>
                  </a:cubicBezTo>
                  <a:cubicBezTo>
                    <a:pt x="3" y="72"/>
                    <a:pt x="0" y="66"/>
                    <a:pt x="0" y="58"/>
                  </a:cubicBezTo>
                  <a:cubicBezTo>
                    <a:pt x="0" y="49"/>
                    <a:pt x="4" y="43"/>
                    <a:pt x="11" y="38"/>
                  </a:cubicBezTo>
                  <a:cubicBezTo>
                    <a:pt x="18" y="34"/>
                    <a:pt x="28" y="31"/>
                    <a:pt x="42" y="31"/>
                  </a:cubicBezTo>
                  <a:lnTo>
                    <a:pt x="63" y="31"/>
                  </a:lnTo>
                  <a:lnTo>
                    <a:pt x="63" y="30"/>
                  </a:lnTo>
                  <a:cubicBezTo>
                    <a:pt x="63" y="24"/>
                    <a:pt x="61" y="20"/>
                    <a:pt x="56" y="16"/>
                  </a:cubicBezTo>
                  <a:cubicBezTo>
                    <a:pt x="51" y="13"/>
                    <a:pt x="45" y="11"/>
                    <a:pt x="37" y="11"/>
                  </a:cubicBezTo>
                  <a:cubicBezTo>
                    <a:pt x="31" y="11"/>
                    <a:pt x="26" y="12"/>
                    <a:pt x="21" y="13"/>
                  </a:cubicBezTo>
                  <a:cubicBezTo>
                    <a:pt x="16" y="14"/>
                    <a:pt x="12" y="16"/>
                    <a:pt x="7" y="18"/>
                  </a:cubicBezTo>
                  <a:lnTo>
                    <a:pt x="7" y="6"/>
                  </a:lnTo>
                  <a:cubicBezTo>
                    <a:pt x="13" y="4"/>
                    <a:pt x="18" y="3"/>
                    <a:pt x="23" y="2"/>
                  </a:cubicBezTo>
                  <a:cubicBezTo>
                    <a:pt x="28" y="1"/>
                    <a:pt x="33" y="0"/>
                    <a:pt x="38" y="0"/>
                  </a:cubicBezTo>
                  <a:cubicBezTo>
                    <a:pt x="52" y="0"/>
                    <a:pt x="62" y="3"/>
                    <a:pt x="68" y="9"/>
                  </a:cubicBezTo>
                  <a:cubicBezTo>
                    <a:pt x="75" y="15"/>
                    <a:pt x="78" y="24"/>
                    <a:pt x="78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C4D31B34-5C34-4175-8284-60A7FB803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3" y="2169"/>
              <a:ext cx="40" cy="53"/>
            </a:xfrm>
            <a:custGeom>
              <a:avLst/>
              <a:gdLst>
                <a:gd name="T0" fmla="*/ 68 w 83"/>
                <a:gd name="T1" fmla="*/ 42 h 111"/>
                <a:gd name="T2" fmla="*/ 68 w 83"/>
                <a:gd name="T3" fmla="*/ 0 h 111"/>
                <a:gd name="T4" fmla="*/ 83 w 83"/>
                <a:gd name="T5" fmla="*/ 0 h 111"/>
                <a:gd name="T6" fmla="*/ 83 w 83"/>
                <a:gd name="T7" fmla="*/ 109 h 111"/>
                <a:gd name="T8" fmla="*/ 68 w 83"/>
                <a:gd name="T9" fmla="*/ 109 h 111"/>
                <a:gd name="T10" fmla="*/ 68 w 83"/>
                <a:gd name="T11" fmla="*/ 98 h 111"/>
                <a:gd name="T12" fmla="*/ 55 w 83"/>
                <a:gd name="T13" fmla="*/ 108 h 111"/>
                <a:gd name="T14" fmla="*/ 38 w 83"/>
                <a:gd name="T15" fmla="*/ 111 h 111"/>
                <a:gd name="T16" fmla="*/ 11 w 83"/>
                <a:gd name="T17" fmla="*/ 100 h 111"/>
                <a:gd name="T18" fmla="*/ 0 w 83"/>
                <a:gd name="T19" fmla="*/ 70 h 111"/>
                <a:gd name="T20" fmla="*/ 11 w 83"/>
                <a:gd name="T21" fmla="*/ 40 h 111"/>
                <a:gd name="T22" fmla="*/ 38 w 83"/>
                <a:gd name="T23" fmla="*/ 28 h 111"/>
                <a:gd name="T24" fmla="*/ 55 w 83"/>
                <a:gd name="T25" fmla="*/ 32 h 111"/>
                <a:gd name="T26" fmla="*/ 68 w 83"/>
                <a:gd name="T27" fmla="*/ 42 h 111"/>
                <a:gd name="T28" fmla="*/ 16 w 83"/>
                <a:gd name="T29" fmla="*/ 70 h 111"/>
                <a:gd name="T30" fmla="*/ 23 w 83"/>
                <a:gd name="T31" fmla="*/ 92 h 111"/>
                <a:gd name="T32" fmla="*/ 42 w 83"/>
                <a:gd name="T33" fmla="*/ 101 h 111"/>
                <a:gd name="T34" fmla="*/ 61 w 83"/>
                <a:gd name="T35" fmla="*/ 92 h 111"/>
                <a:gd name="T36" fmla="*/ 68 w 83"/>
                <a:gd name="T37" fmla="*/ 70 h 111"/>
                <a:gd name="T38" fmla="*/ 61 w 83"/>
                <a:gd name="T39" fmla="*/ 47 h 111"/>
                <a:gd name="T40" fmla="*/ 42 w 83"/>
                <a:gd name="T41" fmla="*/ 39 h 111"/>
                <a:gd name="T42" fmla="*/ 23 w 83"/>
                <a:gd name="T43" fmla="*/ 47 h 111"/>
                <a:gd name="T44" fmla="*/ 16 w 83"/>
                <a:gd name="T45" fmla="*/ 7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11">
                  <a:moveTo>
                    <a:pt x="68" y="42"/>
                  </a:moveTo>
                  <a:lnTo>
                    <a:pt x="68" y="0"/>
                  </a:lnTo>
                  <a:lnTo>
                    <a:pt x="83" y="0"/>
                  </a:lnTo>
                  <a:lnTo>
                    <a:pt x="83" y="109"/>
                  </a:lnTo>
                  <a:lnTo>
                    <a:pt x="68" y="109"/>
                  </a:lnTo>
                  <a:lnTo>
                    <a:pt x="68" y="98"/>
                  </a:lnTo>
                  <a:cubicBezTo>
                    <a:pt x="64" y="102"/>
                    <a:pt x="60" y="106"/>
                    <a:pt x="55" y="108"/>
                  </a:cubicBezTo>
                  <a:cubicBezTo>
                    <a:pt x="51" y="110"/>
                    <a:pt x="45" y="111"/>
                    <a:pt x="38" y="111"/>
                  </a:cubicBezTo>
                  <a:cubicBezTo>
                    <a:pt x="27" y="111"/>
                    <a:pt x="18" y="108"/>
                    <a:pt x="11" y="100"/>
                  </a:cubicBezTo>
                  <a:cubicBezTo>
                    <a:pt x="4" y="92"/>
                    <a:pt x="0" y="82"/>
                    <a:pt x="0" y="70"/>
                  </a:cubicBezTo>
                  <a:cubicBezTo>
                    <a:pt x="0" y="58"/>
                    <a:pt x="4" y="47"/>
                    <a:pt x="11" y="40"/>
                  </a:cubicBezTo>
                  <a:cubicBezTo>
                    <a:pt x="18" y="32"/>
                    <a:pt x="27" y="28"/>
                    <a:pt x="38" y="28"/>
                  </a:cubicBezTo>
                  <a:cubicBezTo>
                    <a:pt x="45" y="28"/>
                    <a:pt x="51" y="30"/>
                    <a:pt x="55" y="32"/>
                  </a:cubicBezTo>
                  <a:cubicBezTo>
                    <a:pt x="60" y="34"/>
                    <a:pt x="64" y="38"/>
                    <a:pt x="68" y="42"/>
                  </a:cubicBezTo>
                  <a:close/>
                  <a:moveTo>
                    <a:pt x="16" y="70"/>
                  </a:moveTo>
                  <a:cubicBezTo>
                    <a:pt x="16" y="79"/>
                    <a:pt x="18" y="87"/>
                    <a:pt x="23" y="92"/>
                  </a:cubicBezTo>
                  <a:cubicBezTo>
                    <a:pt x="27" y="98"/>
                    <a:pt x="34" y="101"/>
                    <a:pt x="42" y="101"/>
                  </a:cubicBezTo>
                  <a:cubicBezTo>
                    <a:pt x="50" y="101"/>
                    <a:pt x="56" y="98"/>
                    <a:pt x="61" y="92"/>
                  </a:cubicBezTo>
                  <a:cubicBezTo>
                    <a:pt x="65" y="87"/>
                    <a:pt x="68" y="79"/>
                    <a:pt x="68" y="70"/>
                  </a:cubicBezTo>
                  <a:cubicBezTo>
                    <a:pt x="68" y="60"/>
                    <a:pt x="65" y="53"/>
                    <a:pt x="61" y="47"/>
                  </a:cubicBezTo>
                  <a:cubicBezTo>
                    <a:pt x="56" y="42"/>
                    <a:pt x="50" y="39"/>
                    <a:pt x="42" y="39"/>
                  </a:cubicBezTo>
                  <a:cubicBezTo>
                    <a:pt x="34" y="39"/>
                    <a:pt x="27" y="42"/>
                    <a:pt x="23" y="47"/>
                  </a:cubicBezTo>
                  <a:cubicBezTo>
                    <a:pt x="18" y="53"/>
                    <a:pt x="16" y="60"/>
                    <a:pt x="16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45DB7088-A326-4122-85A1-8FDDCF4FB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8" y="3197"/>
              <a:ext cx="46" cy="60"/>
            </a:xfrm>
            <a:custGeom>
              <a:avLst/>
              <a:gdLst>
                <a:gd name="T0" fmla="*/ 59 w 96"/>
                <a:gd name="T1" fmla="*/ 66 h 125"/>
                <a:gd name="T2" fmla="*/ 69 w 96"/>
                <a:gd name="T3" fmla="*/ 74 h 125"/>
                <a:gd name="T4" fmla="*/ 79 w 96"/>
                <a:gd name="T5" fmla="*/ 91 h 125"/>
                <a:gd name="T6" fmla="*/ 96 w 96"/>
                <a:gd name="T7" fmla="*/ 125 h 125"/>
                <a:gd name="T8" fmla="*/ 78 w 96"/>
                <a:gd name="T9" fmla="*/ 125 h 125"/>
                <a:gd name="T10" fmla="*/ 62 w 96"/>
                <a:gd name="T11" fmla="*/ 93 h 125"/>
                <a:gd name="T12" fmla="*/ 51 w 96"/>
                <a:gd name="T13" fmla="*/ 76 h 125"/>
                <a:gd name="T14" fmla="*/ 35 w 96"/>
                <a:gd name="T15" fmla="*/ 72 h 125"/>
                <a:gd name="T16" fmla="*/ 17 w 96"/>
                <a:gd name="T17" fmla="*/ 72 h 125"/>
                <a:gd name="T18" fmla="*/ 17 w 96"/>
                <a:gd name="T19" fmla="*/ 125 h 125"/>
                <a:gd name="T20" fmla="*/ 0 w 96"/>
                <a:gd name="T21" fmla="*/ 125 h 125"/>
                <a:gd name="T22" fmla="*/ 0 w 96"/>
                <a:gd name="T23" fmla="*/ 0 h 125"/>
                <a:gd name="T24" fmla="*/ 38 w 96"/>
                <a:gd name="T25" fmla="*/ 0 h 125"/>
                <a:gd name="T26" fmla="*/ 69 w 96"/>
                <a:gd name="T27" fmla="*/ 9 h 125"/>
                <a:gd name="T28" fmla="*/ 80 w 96"/>
                <a:gd name="T29" fmla="*/ 36 h 125"/>
                <a:gd name="T30" fmla="*/ 74 w 96"/>
                <a:gd name="T31" fmla="*/ 55 h 125"/>
                <a:gd name="T32" fmla="*/ 59 w 96"/>
                <a:gd name="T33" fmla="*/ 66 h 125"/>
                <a:gd name="T34" fmla="*/ 17 w 96"/>
                <a:gd name="T35" fmla="*/ 14 h 125"/>
                <a:gd name="T36" fmla="*/ 17 w 96"/>
                <a:gd name="T37" fmla="*/ 58 h 125"/>
                <a:gd name="T38" fmla="*/ 38 w 96"/>
                <a:gd name="T39" fmla="*/ 58 h 125"/>
                <a:gd name="T40" fmla="*/ 56 w 96"/>
                <a:gd name="T41" fmla="*/ 53 h 125"/>
                <a:gd name="T42" fmla="*/ 62 w 96"/>
                <a:gd name="T43" fmla="*/ 36 h 125"/>
                <a:gd name="T44" fmla="*/ 56 w 96"/>
                <a:gd name="T45" fmla="*/ 19 h 125"/>
                <a:gd name="T46" fmla="*/ 38 w 96"/>
                <a:gd name="T47" fmla="*/ 14 h 125"/>
                <a:gd name="T48" fmla="*/ 17 w 96"/>
                <a:gd name="T49" fmla="*/ 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25">
                  <a:moveTo>
                    <a:pt x="59" y="66"/>
                  </a:moveTo>
                  <a:cubicBezTo>
                    <a:pt x="62" y="68"/>
                    <a:pt x="66" y="70"/>
                    <a:pt x="69" y="74"/>
                  </a:cubicBezTo>
                  <a:cubicBezTo>
                    <a:pt x="72" y="78"/>
                    <a:pt x="76" y="84"/>
                    <a:pt x="79" y="91"/>
                  </a:cubicBezTo>
                  <a:lnTo>
                    <a:pt x="96" y="125"/>
                  </a:lnTo>
                  <a:lnTo>
                    <a:pt x="78" y="125"/>
                  </a:lnTo>
                  <a:lnTo>
                    <a:pt x="62" y="93"/>
                  </a:lnTo>
                  <a:cubicBezTo>
                    <a:pt x="58" y="84"/>
                    <a:pt x="54" y="79"/>
                    <a:pt x="51" y="76"/>
                  </a:cubicBezTo>
                  <a:cubicBezTo>
                    <a:pt x="47" y="73"/>
                    <a:pt x="42" y="72"/>
                    <a:pt x="35" y="72"/>
                  </a:cubicBezTo>
                  <a:lnTo>
                    <a:pt x="17" y="72"/>
                  </a:lnTo>
                  <a:lnTo>
                    <a:pt x="17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38" y="0"/>
                  </a:lnTo>
                  <a:cubicBezTo>
                    <a:pt x="52" y="0"/>
                    <a:pt x="62" y="3"/>
                    <a:pt x="69" y="9"/>
                  </a:cubicBezTo>
                  <a:cubicBezTo>
                    <a:pt x="76" y="15"/>
                    <a:pt x="80" y="24"/>
                    <a:pt x="80" y="36"/>
                  </a:cubicBezTo>
                  <a:cubicBezTo>
                    <a:pt x="80" y="44"/>
                    <a:pt x="78" y="50"/>
                    <a:pt x="74" y="55"/>
                  </a:cubicBezTo>
                  <a:cubicBezTo>
                    <a:pt x="71" y="61"/>
                    <a:pt x="66" y="64"/>
                    <a:pt x="59" y="66"/>
                  </a:cubicBezTo>
                  <a:close/>
                  <a:moveTo>
                    <a:pt x="17" y="14"/>
                  </a:moveTo>
                  <a:lnTo>
                    <a:pt x="17" y="58"/>
                  </a:lnTo>
                  <a:lnTo>
                    <a:pt x="38" y="58"/>
                  </a:lnTo>
                  <a:cubicBezTo>
                    <a:pt x="46" y="58"/>
                    <a:pt x="52" y="56"/>
                    <a:pt x="56" y="53"/>
                  </a:cubicBezTo>
                  <a:cubicBezTo>
                    <a:pt x="60" y="49"/>
                    <a:pt x="62" y="43"/>
                    <a:pt x="62" y="36"/>
                  </a:cubicBezTo>
                  <a:cubicBezTo>
                    <a:pt x="62" y="29"/>
                    <a:pt x="60" y="23"/>
                    <a:pt x="56" y="19"/>
                  </a:cubicBezTo>
                  <a:cubicBezTo>
                    <a:pt x="52" y="16"/>
                    <a:pt x="46" y="14"/>
                    <a:pt x="38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6B8D1F02-3751-4527-A9C6-C41551D08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8" y="3211"/>
              <a:ext cx="41" cy="47"/>
            </a:xfrm>
            <a:custGeom>
              <a:avLst/>
              <a:gdLst>
                <a:gd name="T0" fmla="*/ 86 w 86"/>
                <a:gd name="T1" fmla="*/ 45 h 98"/>
                <a:gd name="T2" fmla="*/ 86 w 86"/>
                <a:gd name="T3" fmla="*/ 53 h 98"/>
                <a:gd name="T4" fmla="*/ 16 w 86"/>
                <a:gd name="T5" fmla="*/ 53 h 98"/>
                <a:gd name="T6" fmla="*/ 25 w 86"/>
                <a:gd name="T7" fmla="*/ 77 h 98"/>
                <a:gd name="T8" fmla="*/ 49 w 86"/>
                <a:gd name="T9" fmla="*/ 85 h 98"/>
                <a:gd name="T10" fmla="*/ 66 w 86"/>
                <a:gd name="T11" fmla="*/ 83 h 98"/>
                <a:gd name="T12" fmla="*/ 82 w 86"/>
                <a:gd name="T13" fmla="*/ 77 h 98"/>
                <a:gd name="T14" fmla="*/ 82 w 86"/>
                <a:gd name="T15" fmla="*/ 91 h 98"/>
                <a:gd name="T16" fmla="*/ 65 w 86"/>
                <a:gd name="T17" fmla="*/ 96 h 98"/>
                <a:gd name="T18" fmla="*/ 48 w 86"/>
                <a:gd name="T19" fmla="*/ 98 h 98"/>
                <a:gd name="T20" fmla="*/ 13 w 86"/>
                <a:gd name="T21" fmla="*/ 85 h 98"/>
                <a:gd name="T22" fmla="*/ 0 w 86"/>
                <a:gd name="T23" fmla="*/ 50 h 98"/>
                <a:gd name="T24" fmla="*/ 12 w 86"/>
                <a:gd name="T25" fmla="*/ 13 h 98"/>
                <a:gd name="T26" fmla="*/ 45 w 86"/>
                <a:gd name="T27" fmla="*/ 0 h 98"/>
                <a:gd name="T28" fmla="*/ 75 w 86"/>
                <a:gd name="T29" fmla="*/ 12 h 98"/>
                <a:gd name="T30" fmla="*/ 86 w 86"/>
                <a:gd name="T31" fmla="*/ 45 h 98"/>
                <a:gd name="T32" fmla="*/ 70 w 86"/>
                <a:gd name="T33" fmla="*/ 41 h 98"/>
                <a:gd name="T34" fmla="*/ 63 w 86"/>
                <a:gd name="T35" fmla="*/ 20 h 98"/>
                <a:gd name="T36" fmla="*/ 45 w 86"/>
                <a:gd name="T37" fmla="*/ 13 h 98"/>
                <a:gd name="T38" fmla="*/ 25 w 86"/>
                <a:gd name="T39" fmla="*/ 20 h 98"/>
                <a:gd name="T40" fmla="*/ 16 w 86"/>
                <a:gd name="T41" fmla="*/ 41 h 98"/>
                <a:gd name="T42" fmla="*/ 70 w 86"/>
                <a:gd name="T4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8">
                  <a:moveTo>
                    <a:pt x="86" y="45"/>
                  </a:moveTo>
                  <a:lnTo>
                    <a:pt x="86" y="53"/>
                  </a:lnTo>
                  <a:lnTo>
                    <a:pt x="16" y="53"/>
                  </a:lnTo>
                  <a:cubicBezTo>
                    <a:pt x="16" y="63"/>
                    <a:pt x="20" y="71"/>
                    <a:pt x="25" y="77"/>
                  </a:cubicBezTo>
                  <a:cubicBezTo>
                    <a:pt x="31" y="82"/>
                    <a:pt x="39" y="85"/>
                    <a:pt x="49" y="85"/>
                  </a:cubicBezTo>
                  <a:cubicBezTo>
                    <a:pt x="55" y="85"/>
                    <a:pt x="60" y="84"/>
                    <a:pt x="66" y="83"/>
                  </a:cubicBezTo>
                  <a:cubicBezTo>
                    <a:pt x="71" y="82"/>
                    <a:pt x="77" y="79"/>
                    <a:pt x="82" y="77"/>
                  </a:cubicBezTo>
                  <a:lnTo>
                    <a:pt x="82" y="91"/>
                  </a:lnTo>
                  <a:cubicBezTo>
                    <a:pt x="77" y="93"/>
                    <a:pt x="71" y="95"/>
                    <a:pt x="65" y="96"/>
                  </a:cubicBezTo>
                  <a:cubicBezTo>
                    <a:pt x="60" y="98"/>
                    <a:pt x="54" y="98"/>
                    <a:pt x="48" y="98"/>
                  </a:cubicBezTo>
                  <a:cubicBezTo>
                    <a:pt x="33" y="98"/>
                    <a:pt x="21" y="94"/>
                    <a:pt x="13" y="85"/>
                  </a:cubicBezTo>
                  <a:cubicBezTo>
                    <a:pt x="4" y="77"/>
                    <a:pt x="0" y="65"/>
                    <a:pt x="0" y="50"/>
                  </a:cubicBezTo>
                  <a:cubicBezTo>
                    <a:pt x="0" y="35"/>
                    <a:pt x="4" y="22"/>
                    <a:pt x="12" y="13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8" y="0"/>
                    <a:pt x="68" y="4"/>
                    <a:pt x="75" y="12"/>
                  </a:cubicBezTo>
                  <a:cubicBezTo>
                    <a:pt x="82" y="20"/>
                    <a:pt x="86" y="31"/>
                    <a:pt x="86" y="45"/>
                  </a:cubicBezTo>
                  <a:close/>
                  <a:moveTo>
                    <a:pt x="70" y="41"/>
                  </a:moveTo>
                  <a:cubicBezTo>
                    <a:pt x="70" y="32"/>
                    <a:pt x="68" y="25"/>
                    <a:pt x="63" y="20"/>
                  </a:cubicBezTo>
                  <a:cubicBezTo>
                    <a:pt x="59" y="15"/>
                    <a:pt x="53" y="13"/>
                    <a:pt x="45" y="13"/>
                  </a:cubicBezTo>
                  <a:cubicBezTo>
                    <a:pt x="37" y="13"/>
                    <a:pt x="30" y="15"/>
                    <a:pt x="25" y="20"/>
                  </a:cubicBezTo>
                  <a:cubicBezTo>
                    <a:pt x="20" y="25"/>
                    <a:pt x="17" y="32"/>
                    <a:pt x="16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05062116-A320-4118-BA70-938B79412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8" y="3211"/>
              <a:ext cx="38" cy="47"/>
            </a:xfrm>
            <a:custGeom>
              <a:avLst/>
              <a:gdLst>
                <a:gd name="T0" fmla="*/ 48 w 78"/>
                <a:gd name="T1" fmla="*/ 49 h 98"/>
                <a:gd name="T2" fmla="*/ 22 w 78"/>
                <a:gd name="T3" fmla="*/ 53 h 98"/>
                <a:gd name="T4" fmla="*/ 15 w 78"/>
                <a:gd name="T5" fmla="*/ 68 h 98"/>
                <a:gd name="T6" fmla="*/ 20 w 78"/>
                <a:gd name="T7" fmla="*/ 81 h 98"/>
                <a:gd name="T8" fmla="*/ 35 w 78"/>
                <a:gd name="T9" fmla="*/ 85 h 98"/>
                <a:gd name="T10" fmla="*/ 55 w 78"/>
                <a:gd name="T11" fmla="*/ 76 h 98"/>
                <a:gd name="T12" fmla="*/ 63 w 78"/>
                <a:gd name="T13" fmla="*/ 52 h 98"/>
                <a:gd name="T14" fmla="*/ 63 w 78"/>
                <a:gd name="T15" fmla="*/ 49 h 98"/>
                <a:gd name="T16" fmla="*/ 48 w 78"/>
                <a:gd name="T17" fmla="*/ 49 h 98"/>
                <a:gd name="T18" fmla="*/ 78 w 78"/>
                <a:gd name="T19" fmla="*/ 42 h 98"/>
                <a:gd name="T20" fmla="*/ 78 w 78"/>
                <a:gd name="T21" fmla="*/ 96 h 98"/>
                <a:gd name="T22" fmla="*/ 63 w 78"/>
                <a:gd name="T23" fmla="*/ 96 h 98"/>
                <a:gd name="T24" fmla="*/ 63 w 78"/>
                <a:gd name="T25" fmla="*/ 82 h 98"/>
                <a:gd name="T26" fmla="*/ 50 w 78"/>
                <a:gd name="T27" fmla="*/ 94 h 98"/>
                <a:gd name="T28" fmla="*/ 31 w 78"/>
                <a:gd name="T29" fmla="*/ 98 h 98"/>
                <a:gd name="T30" fmla="*/ 8 w 78"/>
                <a:gd name="T31" fmla="*/ 90 h 98"/>
                <a:gd name="T32" fmla="*/ 0 w 78"/>
                <a:gd name="T33" fmla="*/ 69 h 98"/>
                <a:gd name="T34" fmla="*/ 10 w 78"/>
                <a:gd name="T35" fmla="*/ 45 h 98"/>
                <a:gd name="T36" fmla="*/ 42 w 78"/>
                <a:gd name="T37" fmla="*/ 37 h 98"/>
                <a:gd name="T38" fmla="*/ 63 w 78"/>
                <a:gd name="T39" fmla="*/ 37 h 98"/>
                <a:gd name="T40" fmla="*/ 63 w 78"/>
                <a:gd name="T41" fmla="*/ 35 h 98"/>
                <a:gd name="T42" fmla="*/ 56 w 78"/>
                <a:gd name="T43" fmla="*/ 19 h 98"/>
                <a:gd name="T44" fmla="*/ 37 w 78"/>
                <a:gd name="T45" fmla="*/ 13 h 98"/>
                <a:gd name="T46" fmla="*/ 21 w 78"/>
                <a:gd name="T47" fmla="*/ 15 h 98"/>
                <a:gd name="T48" fmla="*/ 7 w 78"/>
                <a:gd name="T49" fmla="*/ 21 h 98"/>
                <a:gd name="T50" fmla="*/ 7 w 78"/>
                <a:gd name="T51" fmla="*/ 6 h 98"/>
                <a:gd name="T52" fmla="*/ 23 w 78"/>
                <a:gd name="T53" fmla="*/ 2 h 98"/>
                <a:gd name="T54" fmla="*/ 38 w 78"/>
                <a:gd name="T55" fmla="*/ 0 h 98"/>
                <a:gd name="T56" fmla="*/ 68 w 78"/>
                <a:gd name="T57" fmla="*/ 10 h 98"/>
                <a:gd name="T58" fmla="*/ 78 w 78"/>
                <a:gd name="T59" fmla="*/ 4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98">
                  <a:moveTo>
                    <a:pt x="48" y="49"/>
                  </a:moveTo>
                  <a:cubicBezTo>
                    <a:pt x="35" y="49"/>
                    <a:pt x="27" y="50"/>
                    <a:pt x="22" y="53"/>
                  </a:cubicBezTo>
                  <a:cubicBezTo>
                    <a:pt x="17" y="56"/>
                    <a:pt x="15" y="61"/>
                    <a:pt x="15" y="68"/>
                  </a:cubicBezTo>
                  <a:cubicBezTo>
                    <a:pt x="15" y="73"/>
                    <a:pt x="17" y="77"/>
                    <a:pt x="20" y="81"/>
                  </a:cubicBezTo>
                  <a:cubicBezTo>
                    <a:pt x="24" y="84"/>
                    <a:pt x="29" y="85"/>
                    <a:pt x="35" y="85"/>
                  </a:cubicBezTo>
                  <a:cubicBezTo>
                    <a:pt x="43" y="85"/>
                    <a:pt x="50" y="82"/>
                    <a:pt x="55" y="76"/>
                  </a:cubicBezTo>
                  <a:cubicBezTo>
                    <a:pt x="60" y="70"/>
                    <a:pt x="63" y="62"/>
                    <a:pt x="63" y="52"/>
                  </a:cubicBezTo>
                  <a:lnTo>
                    <a:pt x="63" y="49"/>
                  </a:lnTo>
                  <a:lnTo>
                    <a:pt x="48" y="49"/>
                  </a:lnTo>
                  <a:close/>
                  <a:moveTo>
                    <a:pt x="78" y="42"/>
                  </a:moveTo>
                  <a:lnTo>
                    <a:pt x="78" y="96"/>
                  </a:lnTo>
                  <a:lnTo>
                    <a:pt x="63" y="96"/>
                  </a:lnTo>
                  <a:lnTo>
                    <a:pt x="63" y="82"/>
                  </a:lnTo>
                  <a:cubicBezTo>
                    <a:pt x="59" y="87"/>
                    <a:pt x="55" y="92"/>
                    <a:pt x="50" y="94"/>
                  </a:cubicBezTo>
                  <a:cubicBezTo>
                    <a:pt x="45" y="97"/>
                    <a:pt x="38" y="98"/>
                    <a:pt x="31" y="98"/>
                  </a:cubicBezTo>
                  <a:cubicBezTo>
                    <a:pt x="21" y="98"/>
                    <a:pt x="14" y="96"/>
                    <a:pt x="8" y="90"/>
                  </a:cubicBezTo>
                  <a:cubicBezTo>
                    <a:pt x="3" y="85"/>
                    <a:pt x="0" y="78"/>
                    <a:pt x="0" y="69"/>
                  </a:cubicBezTo>
                  <a:cubicBezTo>
                    <a:pt x="0" y="58"/>
                    <a:pt x="3" y="50"/>
                    <a:pt x="10" y="45"/>
                  </a:cubicBezTo>
                  <a:cubicBezTo>
                    <a:pt x="17" y="39"/>
                    <a:pt x="28" y="37"/>
                    <a:pt x="42" y="37"/>
                  </a:cubicBezTo>
                  <a:lnTo>
                    <a:pt x="63" y="37"/>
                  </a:lnTo>
                  <a:lnTo>
                    <a:pt x="63" y="35"/>
                  </a:lnTo>
                  <a:cubicBezTo>
                    <a:pt x="63" y="28"/>
                    <a:pt x="61" y="23"/>
                    <a:pt x="56" y="19"/>
                  </a:cubicBezTo>
                  <a:cubicBezTo>
                    <a:pt x="51" y="15"/>
                    <a:pt x="45" y="13"/>
                    <a:pt x="37" y="13"/>
                  </a:cubicBezTo>
                  <a:cubicBezTo>
                    <a:pt x="31" y="13"/>
                    <a:pt x="26" y="14"/>
                    <a:pt x="21" y="15"/>
                  </a:cubicBezTo>
                  <a:cubicBezTo>
                    <a:pt x="16" y="16"/>
                    <a:pt x="11" y="18"/>
                    <a:pt x="7" y="21"/>
                  </a:cubicBezTo>
                  <a:lnTo>
                    <a:pt x="7" y="6"/>
                  </a:lnTo>
                  <a:cubicBezTo>
                    <a:pt x="12" y="4"/>
                    <a:pt x="18" y="3"/>
                    <a:pt x="23" y="2"/>
                  </a:cubicBezTo>
                  <a:cubicBezTo>
                    <a:pt x="28" y="0"/>
                    <a:pt x="33" y="0"/>
                    <a:pt x="38" y="0"/>
                  </a:cubicBezTo>
                  <a:cubicBezTo>
                    <a:pt x="52" y="0"/>
                    <a:pt x="62" y="3"/>
                    <a:pt x="68" y="10"/>
                  </a:cubicBezTo>
                  <a:cubicBezTo>
                    <a:pt x="75" y="17"/>
                    <a:pt x="78" y="28"/>
                    <a:pt x="78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1141729E-C933-4E5D-B1D6-8E3145C8F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3194"/>
              <a:ext cx="40" cy="64"/>
            </a:xfrm>
            <a:custGeom>
              <a:avLst/>
              <a:gdLst>
                <a:gd name="T0" fmla="*/ 67 w 83"/>
                <a:gd name="T1" fmla="*/ 50 h 132"/>
                <a:gd name="T2" fmla="*/ 67 w 83"/>
                <a:gd name="T3" fmla="*/ 0 h 132"/>
                <a:gd name="T4" fmla="*/ 83 w 83"/>
                <a:gd name="T5" fmla="*/ 0 h 132"/>
                <a:gd name="T6" fmla="*/ 83 w 83"/>
                <a:gd name="T7" fmla="*/ 130 h 132"/>
                <a:gd name="T8" fmla="*/ 67 w 83"/>
                <a:gd name="T9" fmla="*/ 130 h 132"/>
                <a:gd name="T10" fmla="*/ 67 w 83"/>
                <a:gd name="T11" fmla="*/ 116 h 132"/>
                <a:gd name="T12" fmla="*/ 55 w 83"/>
                <a:gd name="T13" fmla="*/ 128 h 132"/>
                <a:gd name="T14" fmla="*/ 38 w 83"/>
                <a:gd name="T15" fmla="*/ 132 h 132"/>
                <a:gd name="T16" fmla="*/ 10 w 83"/>
                <a:gd name="T17" fmla="*/ 119 h 132"/>
                <a:gd name="T18" fmla="*/ 0 w 83"/>
                <a:gd name="T19" fmla="*/ 83 h 132"/>
                <a:gd name="T20" fmla="*/ 10 w 83"/>
                <a:gd name="T21" fmla="*/ 47 h 132"/>
                <a:gd name="T22" fmla="*/ 38 w 83"/>
                <a:gd name="T23" fmla="*/ 34 h 132"/>
                <a:gd name="T24" fmla="*/ 55 w 83"/>
                <a:gd name="T25" fmla="*/ 38 h 132"/>
                <a:gd name="T26" fmla="*/ 67 w 83"/>
                <a:gd name="T27" fmla="*/ 50 h 132"/>
                <a:gd name="T28" fmla="*/ 16 w 83"/>
                <a:gd name="T29" fmla="*/ 83 h 132"/>
                <a:gd name="T30" fmla="*/ 22 w 83"/>
                <a:gd name="T31" fmla="*/ 110 h 132"/>
                <a:gd name="T32" fmla="*/ 41 w 83"/>
                <a:gd name="T33" fmla="*/ 119 h 132"/>
                <a:gd name="T34" fmla="*/ 60 w 83"/>
                <a:gd name="T35" fmla="*/ 110 h 132"/>
                <a:gd name="T36" fmla="*/ 67 w 83"/>
                <a:gd name="T37" fmla="*/ 83 h 132"/>
                <a:gd name="T38" fmla="*/ 60 w 83"/>
                <a:gd name="T39" fmla="*/ 56 h 132"/>
                <a:gd name="T40" fmla="*/ 41 w 83"/>
                <a:gd name="T41" fmla="*/ 47 h 132"/>
                <a:gd name="T42" fmla="*/ 22 w 83"/>
                <a:gd name="T43" fmla="*/ 56 h 132"/>
                <a:gd name="T44" fmla="*/ 16 w 83"/>
                <a:gd name="T45" fmla="*/ 8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132">
                  <a:moveTo>
                    <a:pt x="67" y="50"/>
                  </a:moveTo>
                  <a:lnTo>
                    <a:pt x="67" y="0"/>
                  </a:lnTo>
                  <a:lnTo>
                    <a:pt x="83" y="0"/>
                  </a:lnTo>
                  <a:lnTo>
                    <a:pt x="83" y="130"/>
                  </a:lnTo>
                  <a:lnTo>
                    <a:pt x="67" y="130"/>
                  </a:lnTo>
                  <a:lnTo>
                    <a:pt x="67" y="116"/>
                  </a:lnTo>
                  <a:cubicBezTo>
                    <a:pt x="64" y="121"/>
                    <a:pt x="60" y="126"/>
                    <a:pt x="55" y="128"/>
                  </a:cubicBezTo>
                  <a:cubicBezTo>
                    <a:pt x="50" y="131"/>
                    <a:pt x="45" y="132"/>
                    <a:pt x="38" y="132"/>
                  </a:cubicBezTo>
                  <a:cubicBezTo>
                    <a:pt x="27" y="132"/>
                    <a:pt x="17" y="128"/>
                    <a:pt x="10" y="119"/>
                  </a:cubicBezTo>
                  <a:cubicBezTo>
                    <a:pt x="3" y="110"/>
                    <a:pt x="0" y="98"/>
                    <a:pt x="0" y="83"/>
                  </a:cubicBezTo>
                  <a:cubicBezTo>
                    <a:pt x="0" y="68"/>
                    <a:pt x="3" y="56"/>
                    <a:pt x="10" y="47"/>
                  </a:cubicBezTo>
                  <a:cubicBezTo>
                    <a:pt x="17" y="38"/>
                    <a:pt x="27" y="34"/>
                    <a:pt x="38" y="34"/>
                  </a:cubicBezTo>
                  <a:cubicBezTo>
                    <a:pt x="45" y="34"/>
                    <a:pt x="50" y="35"/>
                    <a:pt x="55" y="38"/>
                  </a:cubicBezTo>
                  <a:cubicBezTo>
                    <a:pt x="60" y="41"/>
                    <a:pt x="64" y="45"/>
                    <a:pt x="67" y="50"/>
                  </a:cubicBezTo>
                  <a:close/>
                  <a:moveTo>
                    <a:pt x="16" y="83"/>
                  </a:moveTo>
                  <a:cubicBezTo>
                    <a:pt x="16" y="94"/>
                    <a:pt x="18" y="103"/>
                    <a:pt x="22" y="110"/>
                  </a:cubicBezTo>
                  <a:cubicBezTo>
                    <a:pt x="27" y="116"/>
                    <a:pt x="33" y="119"/>
                    <a:pt x="41" y="119"/>
                  </a:cubicBezTo>
                  <a:cubicBezTo>
                    <a:pt x="49" y="119"/>
                    <a:pt x="56" y="116"/>
                    <a:pt x="60" y="110"/>
                  </a:cubicBezTo>
                  <a:cubicBezTo>
                    <a:pt x="65" y="103"/>
                    <a:pt x="67" y="94"/>
                    <a:pt x="67" y="83"/>
                  </a:cubicBezTo>
                  <a:cubicBezTo>
                    <a:pt x="67" y="72"/>
                    <a:pt x="65" y="63"/>
                    <a:pt x="60" y="56"/>
                  </a:cubicBezTo>
                  <a:cubicBezTo>
                    <a:pt x="56" y="50"/>
                    <a:pt x="49" y="47"/>
                    <a:pt x="41" y="47"/>
                  </a:cubicBezTo>
                  <a:cubicBezTo>
                    <a:pt x="33" y="47"/>
                    <a:pt x="27" y="50"/>
                    <a:pt x="22" y="56"/>
                  </a:cubicBezTo>
                  <a:cubicBezTo>
                    <a:pt x="18" y="63"/>
                    <a:pt x="16" y="72"/>
                    <a:pt x="16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1C16591B-E8B0-4EBF-BF8B-691746824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3211"/>
              <a:ext cx="34" cy="47"/>
            </a:xfrm>
            <a:custGeom>
              <a:avLst/>
              <a:gdLst>
                <a:gd name="T0" fmla="*/ 66 w 71"/>
                <a:gd name="T1" fmla="*/ 5 h 98"/>
                <a:gd name="T2" fmla="*/ 66 w 71"/>
                <a:gd name="T3" fmla="*/ 19 h 98"/>
                <a:gd name="T4" fmla="*/ 53 w 71"/>
                <a:gd name="T5" fmla="*/ 14 h 98"/>
                <a:gd name="T6" fmla="*/ 38 w 71"/>
                <a:gd name="T7" fmla="*/ 13 h 98"/>
                <a:gd name="T8" fmla="*/ 21 w 71"/>
                <a:gd name="T9" fmla="*/ 16 h 98"/>
                <a:gd name="T10" fmla="*/ 16 w 71"/>
                <a:gd name="T11" fmla="*/ 27 h 98"/>
                <a:gd name="T12" fmla="*/ 20 w 71"/>
                <a:gd name="T13" fmla="*/ 35 h 98"/>
                <a:gd name="T14" fmla="*/ 36 w 71"/>
                <a:gd name="T15" fmla="*/ 41 h 98"/>
                <a:gd name="T16" fmla="*/ 41 w 71"/>
                <a:gd name="T17" fmla="*/ 42 h 98"/>
                <a:gd name="T18" fmla="*/ 64 w 71"/>
                <a:gd name="T19" fmla="*/ 52 h 98"/>
                <a:gd name="T20" fmla="*/ 71 w 71"/>
                <a:gd name="T21" fmla="*/ 70 h 98"/>
                <a:gd name="T22" fmla="*/ 61 w 71"/>
                <a:gd name="T23" fmla="*/ 91 h 98"/>
                <a:gd name="T24" fmla="*/ 33 w 71"/>
                <a:gd name="T25" fmla="*/ 98 h 98"/>
                <a:gd name="T26" fmla="*/ 17 w 71"/>
                <a:gd name="T27" fmla="*/ 97 h 98"/>
                <a:gd name="T28" fmla="*/ 0 w 71"/>
                <a:gd name="T29" fmla="*/ 92 h 98"/>
                <a:gd name="T30" fmla="*/ 0 w 71"/>
                <a:gd name="T31" fmla="*/ 77 h 98"/>
                <a:gd name="T32" fmla="*/ 17 w 71"/>
                <a:gd name="T33" fmla="*/ 83 h 98"/>
                <a:gd name="T34" fmla="*/ 33 w 71"/>
                <a:gd name="T35" fmla="*/ 85 h 98"/>
                <a:gd name="T36" fmla="*/ 50 w 71"/>
                <a:gd name="T37" fmla="*/ 82 h 98"/>
                <a:gd name="T38" fmla="*/ 55 w 71"/>
                <a:gd name="T39" fmla="*/ 71 h 98"/>
                <a:gd name="T40" fmla="*/ 51 w 71"/>
                <a:gd name="T41" fmla="*/ 62 h 98"/>
                <a:gd name="T42" fmla="*/ 33 w 71"/>
                <a:gd name="T43" fmla="*/ 55 h 98"/>
                <a:gd name="T44" fmla="*/ 28 w 71"/>
                <a:gd name="T45" fmla="*/ 54 h 98"/>
                <a:gd name="T46" fmla="*/ 7 w 71"/>
                <a:gd name="T47" fmla="*/ 45 h 98"/>
                <a:gd name="T48" fmla="*/ 1 w 71"/>
                <a:gd name="T49" fmla="*/ 28 h 98"/>
                <a:gd name="T50" fmla="*/ 10 w 71"/>
                <a:gd name="T51" fmla="*/ 7 h 98"/>
                <a:gd name="T52" fmla="*/ 36 w 71"/>
                <a:gd name="T53" fmla="*/ 0 h 98"/>
                <a:gd name="T54" fmla="*/ 52 w 71"/>
                <a:gd name="T55" fmla="*/ 1 h 98"/>
                <a:gd name="T56" fmla="*/ 66 w 71"/>
                <a:gd name="T57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8">
                  <a:moveTo>
                    <a:pt x="66" y="5"/>
                  </a:moveTo>
                  <a:lnTo>
                    <a:pt x="66" y="19"/>
                  </a:lnTo>
                  <a:cubicBezTo>
                    <a:pt x="62" y="17"/>
                    <a:pt x="57" y="16"/>
                    <a:pt x="53" y="14"/>
                  </a:cubicBezTo>
                  <a:cubicBezTo>
                    <a:pt x="48" y="13"/>
                    <a:pt x="43" y="13"/>
                    <a:pt x="38" y="13"/>
                  </a:cubicBezTo>
                  <a:cubicBezTo>
                    <a:pt x="31" y="13"/>
                    <a:pt x="25" y="14"/>
                    <a:pt x="21" y="16"/>
                  </a:cubicBezTo>
                  <a:cubicBezTo>
                    <a:pt x="17" y="19"/>
                    <a:pt x="16" y="22"/>
                    <a:pt x="16" y="27"/>
                  </a:cubicBezTo>
                  <a:cubicBezTo>
                    <a:pt x="16" y="30"/>
                    <a:pt x="17" y="33"/>
                    <a:pt x="20" y="35"/>
                  </a:cubicBezTo>
                  <a:cubicBezTo>
                    <a:pt x="22" y="37"/>
                    <a:pt x="28" y="39"/>
                    <a:pt x="36" y="41"/>
                  </a:cubicBezTo>
                  <a:lnTo>
                    <a:pt x="41" y="42"/>
                  </a:lnTo>
                  <a:cubicBezTo>
                    <a:pt x="52" y="45"/>
                    <a:pt x="60" y="48"/>
                    <a:pt x="64" y="52"/>
                  </a:cubicBezTo>
                  <a:cubicBezTo>
                    <a:pt x="69" y="56"/>
                    <a:pt x="71" y="62"/>
                    <a:pt x="71" y="70"/>
                  </a:cubicBezTo>
                  <a:cubicBezTo>
                    <a:pt x="71" y="79"/>
                    <a:pt x="68" y="86"/>
                    <a:pt x="61" y="91"/>
                  </a:cubicBezTo>
                  <a:cubicBezTo>
                    <a:pt x="54" y="96"/>
                    <a:pt x="45" y="98"/>
                    <a:pt x="33" y="98"/>
                  </a:cubicBezTo>
                  <a:cubicBezTo>
                    <a:pt x="28" y="98"/>
                    <a:pt x="23" y="98"/>
                    <a:pt x="17" y="97"/>
                  </a:cubicBezTo>
                  <a:cubicBezTo>
                    <a:pt x="12" y="96"/>
                    <a:pt x="6" y="94"/>
                    <a:pt x="0" y="92"/>
                  </a:cubicBezTo>
                  <a:lnTo>
                    <a:pt x="0" y="77"/>
                  </a:lnTo>
                  <a:cubicBezTo>
                    <a:pt x="6" y="79"/>
                    <a:pt x="11" y="82"/>
                    <a:pt x="17" y="83"/>
                  </a:cubicBezTo>
                  <a:cubicBezTo>
                    <a:pt x="22" y="85"/>
                    <a:pt x="28" y="85"/>
                    <a:pt x="33" y="85"/>
                  </a:cubicBezTo>
                  <a:cubicBezTo>
                    <a:pt x="40" y="85"/>
                    <a:pt x="46" y="84"/>
                    <a:pt x="50" y="82"/>
                  </a:cubicBezTo>
                  <a:cubicBezTo>
                    <a:pt x="53" y="79"/>
                    <a:pt x="55" y="76"/>
                    <a:pt x="55" y="71"/>
                  </a:cubicBezTo>
                  <a:cubicBezTo>
                    <a:pt x="55" y="67"/>
                    <a:pt x="54" y="64"/>
                    <a:pt x="51" y="62"/>
                  </a:cubicBezTo>
                  <a:cubicBezTo>
                    <a:pt x="48" y="59"/>
                    <a:pt x="42" y="57"/>
                    <a:pt x="33" y="55"/>
                  </a:cubicBezTo>
                  <a:lnTo>
                    <a:pt x="28" y="54"/>
                  </a:lnTo>
                  <a:cubicBezTo>
                    <a:pt x="18" y="52"/>
                    <a:pt x="11" y="49"/>
                    <a:pt x="7" y="45"/>
                  </a:cubicBezTo>
                  <a:cubicBezTo>
                    <a:pt x="3" y="40"/>
                    <a:pt x="1" y="35"/>
                    <a:pt x="1" y="28"/>
                  </a:cubicBezTo>
                  <a:cubicBezTo>
                    <a:pt x="1" y="19"/>
                    <a:pt x="4" y="12"/>
                    <a:pt x="10" y="7"/>
                  </a:cubicBezTo>
                  <a:cubicBezTo>
                    <a:pt x="16" y="2"/>
                    <a:pt x="25" y="0"/>
                    <a:pt x="36" y="0"/>
                  </a:cubicBezTo>
                  <a:cubicBezTo>
                    <a:pt x="42" y="0"/>
                    <a:pt x="47" y="0"/>
                    <a:pt x="52" y="1"/>
                  </a:cubicBezTo>
                  <a:cubicBezTo>
                    <a:pt x="57" y="2"/>
                    <a:pt x="62" y="3"/>
                    <a:pt x="6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A20FC7B5-7E1E-4291-A85C-F1F7FE00B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745"/>
              <a:ext cx="75" cy="59"/>
            </a:xfrm>
            <a:custGeom>
              <a:avLst/>
              <a:gdLst>
                <a:gd name="T0" fmla="*/ 0 w 157"/>
                <a:gd name="T1" fmla="*/ 0 h 124"/>
                <a:gd name="T2" fmla="*/ 17 w 157"/>
                <a:gd name="T3" fmla="*/ 0 h 124"/>
                <a:gd name="T4" fmla="*/ 43 w 157"/>
                <a:gd name="T5" fmla="*/ 105 h 124"/>
                <a:gd name="T6" fmla="*/ 69 w 157"/>
                <a:gd name="T7" fmla="*/ 0 h 124"/>
                <a:gd name="T8" fmla="*/ 88 w 157"/>
                <a:gd name="T9" fmla="*/ 0 h 124"/>
                <a:gd name="T10" fmla="*/ 114 w 157"/>
                <a:gd name="T11" fmla="*/ 105 h 124"/>
                <a:gd name="T12" fmla="*/ 140 w 157"/>
                <a:gd name="T13" fmla="*/ 0 h 124"/>
                <a:gd name="T14" fmla="*/ 157 w 157"/>
                <a:gd name="T15" fmla="*/ 0 h 124"/>
                <a:gd name="T16" fmla="*/ 126 w 157"/>
                <a:gd name="T17" fmla="*/ 124 h 124"/>
                <a:gd name="T18" fmla="*/ 104 w 157"/>
                <a:gd name="T19" fmla="*/ 124 h 124"/>
                <a:gd name="T20" fmla="*/ 78 w 157"/>
                <a:gd name="T21" fmla="*/ 16 h 124"/>
                <a:gd name="T22" fmla="*/ 52 w 157"/>
                <a:gd name="T23" fmla="*/ 124 h 124"/>
                <a:gd name="T24" fmla="*/ 31 w 157"/>
                <a:gd name="T25" fmla="*/ 124 h 124"/>
                <a:gd name="T26" fmla="*/ 0 w 157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24">
                  <a:moveTo>
                    <a:pt x="0" y="0"/>
                  </a:moveTo>
                  <a:lnTo>
                    <a:pt x="17" y="0"/>
                  </a:lnTo>
                  <a:lnTo>
                    <a:pt x="43" y="105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14" y="105"/>
                  </a:lnTo>
                  <a:lnTo>
                    <a:pt x="140" y="0"/>
                  </a:lnTo>
                  <a:lnTo>
                    <a:pt x="157" y="0"/>
                  </a:lnTo>
                  <a:lnTo>
                    <a:pt x="126" y="124"/>
                  </a:lnTo>
                  <a:lnTo>
                    <a:pt x="104" y="124"/>
                  </a:lnTo>
                  <a:lnTo>
                    <a:pt x="78" y="16"/>
                  </a:lnTo>
                  <a:lnTo>
                    <a:pt x="52" y="124"/>
                  </a:lnTo>
                  <a:lnTo>
                    <a:pt x="31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0433BD2C-7248-4D2D-AD98-7BCC28BB5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2758"/>
              <a:ext cx="27" cy="46"/>
            </a:xfrm>
            <a:custGeom>
              <a:avLst/>
              <a:gdLst>
                <a:gd name="T0" fmla="*/ 55 w 55"/>
                <a:gd name="T1" fmla="*/ 17 h 96"/>
                <a:gd name="T2" fmla="*/ 49 w 55"/>
                <a:gd name="T3" fmla="*/ 15 h 96"/>
                <a:gd name="T4" fmla="*/ 42 w 55"/>
                <a:gd name="T5" fmla="*/ 14 h 96"/>
                <a:gd name="T6" fmla="*/ 22 w 55"/>
                <a:gd name="T7" fmla="*/ 23 h 96"/>
                <a:gd name="T8" fmla="*/ 16 w 55"/>
                <a:gd name="T9" fmla="*/ 47 h 96"/>
                <a:gd name="T10" fmla="*/ 16 w 55"/>
                <a:gd name="T11" fmla="*/ 96 h 96"/>
                <a:gd name="T12" fmla="*/ 0 w 55"/>
                <a:gd name="T13" fmla="*/ 96 h 96"/>
                <a:gd name="T14" fmla="*/ 0 w 55"/>
                <a:gd name="T15" fmla="*/ 3 h 96"/>
                <a:gd name="T16" fmla="*/ 16 w 55"/>
                <a:gd name="T17" fmla="*/ 3 h 96"/>
                <a:gd name="T18" fmla="*/ 16 w 55"/>
                <a:gd name="T19" fmla="*/ 17 h 96"/>
                <a:gd name="T20" fmla="*/ 28 w 55"/>
                <a:gd name="T21" fmla="*/ 5 h 96"/>
                <a:gd name="T22" fmla="*/ 47 w 55"/>
                <a:gd name="T23" fmla="*/ 0 h 96"/>
                <a:gd name="T24" fmla="*/ 50 w 55"/>
                <a:gd name="T25" fmla="*/ 1 h 96"/>
                <a:gd name="T26" fmla="*/ 55 w 55"/>
                <a:gd name="T27" fmla="*/ 1 h 96"/>
                <a:gd name="T28" fmla="*/ 55 w 55"/>
                <a:gd name="T29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6">
                  <a:moveTo>
                    <a:pt x="55" y="17"/>
                  </a:moveTo>
                  <a:cubicBezTo>
                    <a:pt x="53" y="16"/>
                    <a:pt x="51" y="15"/>
                    <a:pt x="49" y="15"/>
                  </a:cubicBezTo>
                  <a:cubicBezTo>
                    <a:pt x="47" y="14"/>
                    <a:pt x="45" y="14"/>
                    <a:pt x="42" y="14"/>
                  </a:cubicBezTo>
                  <a:cubicBezTo>
                    <a:pt x="34" y="14"/>
                    <a:pt x="27" y="17"/>
                    <a:pt x="22" y="23"/>
                  </a:cubicBezTo>
                  <a:cubicBezTo>
                    <a:pt x="18" y="28"/>
                    <a:pt x="16" y="36"/>
                    <a:pt x="16" y="47"/>
                  </a:cubicBez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17"/>
                  </a:lnTo>
                  <a:cubicBezTo>
                    <a:pt x="19" y="11"/>
                    <a:pt x="23" y="7"/>
                    <a:pt x="28" y="5"/>
                  </a:cubicBezTo>
                  <a:cubicBezTo>
                    <a:pt x="33" y="2"/>
                    <a:pt x="40" y="0"/>
                    <a:pt x="47" y="0"/>
                  </a:cubicBezTo>
                  <a:cubicBezTo>
                    <a:pt x="48" y="0"/>
                    <a:pt x="49" y="0"/>
                    <a:pt x="50" y="1"/>
                  </a:cubicBezTo>
                  <a:cubicBezTo>
                    <a:pt x="52" y="1"/>
                    <a:pt x="53" y="1"/>
                    <a:pt x="55" y="1"/>
                  </a:cubicBezTo>
                  <a:lnTo>
                    <a:pt x="5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B2C3B8AE-06EE-44DD-8E0B-8B467A11D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" y="2742"/>
              <a:ext cx="7" cy="62"/>
            </a:xfrm>
            <a:custGeom>
              <a:avLst/>
              <a:gdLst>
                <a:gd name="T0" fmla="*/ 0 w 15"/>
                <a:gd name="T1" fmla="*/ 37 h 130"/>
                <a:gd name="T2" fmla="*/ 15 w 15"/>
                <a:gd name="T3" fmla="*/ 37 h 130"/>
                <a:gd name="T4" fmla="*/ 15 w 15"/>
                <a:gd name="T5" fmla="*/ 130 h 130"/>
                <a:gd name="T6" fmla="*/ 0 w 15"/>
                <a:gd name="T7" fmla="*/ 130 h 130"/>
                <a:gd name="T8" fmla="*/ 0 w 15"/>
                <a:gd name="T9" fmla="*/ 37 h 130"/>
                <a:gd name="T10" fmla="*/ 0 w 15"/>
                <a:gd name="T11" fmla="*/ 0 h 130"/>
                <a:gd name="T12" fmla="*/ 15 w 15"/>
                <a:gd name="T13" fmla="*/ 0 h 130"/>
                <a:gd name="T14" fmla="*/ 15 w 15"/>
                <a:gd name="T15" fmla="*/ 20 h 130"/>
                <a:gd name="T16" fmla="*/ 0 w 15"/>
                <a:gd name="T17" fmla="*/ 20 h 130"/>
                <a:gd name="T18" fmla="*/ 0 w 15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0">
                  <a:moveTo>
                    <a:pt x="0" y="37"/>
                  </a:moveTo>
                  <a:lnTo>
                    <a:pt x="15" y="3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37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41C09C20-7B40-4C2A-B008-7FF4B12B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747"/>
              <a:ext cx="28" cy="57"/>
            </a:xfrm>
            <a:custGeom>
              <a:avLst/>
              <a:gdLst>
                <a:gd name="T0" fmla="*/ 26 w 58"/>
                <a:gd name="T1" fmla="*/ 0 h 120"/>
                <a:gd name="T2" fmla="*/ 26 w 58"/>
                <a:gd name="T3" fmla="*/ 27 h 120"/>
                <a:gd name="T4" fmla="*/ 58 w 58"/>
                <a:gd name="T5" fmla="*/ 27 h 120"/>
                <a:gd name="T6" fmla="*/ 58 w 58"/>
                <a:gd name="T7" fmla="*/ 39 h 120"/>
                <a:gd name="T8" fmla="*/ 26 w 58"/>
                <a:gd name="T9" fmla="*/ 39 h 120"/>
                <a:gd name="T10" fmla="*/ 26 w 58"/>
                <a:gd name="T11" fmla="*/ 89 h 120"/>
                <a:gd name="T12" fmla="*/ 29 w 58"/>
                <a:gd name="T13" fmla="*/ 104 h 120"/>
                <a:gd name="T14" fmla="*/ 42 w 58"/>
                <a:gd name="T15" fmla="*/ 107 h 120"/>
                <a:gd name="T16" fmla="*/ 58 w 58"/>
                <a:gd name="T17" fmla="*/ 107 h 120"/>
                <a:gd name="T18" fmla="*/ 58 w 58"/>
                <a:gd name="T19" fmla="*/ 120 h 120"/>
                <a:gd name="T20" fmla="*/ 42 w 58"/>
                <a:gd name="T21" fmla="*/ 120 h 120"/>
                <a:gd name="T22" fmla="*/ 18 w 58"/>
                <a:gd name="T23" fmla="*/ 113 h 120"/>
                <a:gd name="T24" fmla="*/ 11 w 58"/>
                <a:gd name="T25" fmla="*/ 89 h 120"/>
                <a:gd name="T26" fmla="*/ 11 w 58"/>
                <a:gd name="T27" fmla="*/ 39 h 120"/>
                <a:gd name="T28" fmla="*/ 0 w 58"/>
                <a:gd name="T29" fmla="*/ 39 h 120"/>
                <a:gd name="T30" fmla="*/ 0 w 58"/>
                <a:gd name="T31" fmla="*/ 27 h 120"/>
                <a:gd name="T32" fmla="*/ 11 w 58"/>
                <a:gd name="T33" fmla="*/ 27 h 120"/>
                <a:gd name="T34" fmla="*/ 11 w 58"/>
                <a:gd name="T35" fmla="*/ 0 h 120"/>
                <a:gd name="T36" fmla="*/ 26 w 58"/>
                <a:gd name="T3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20">
                  <a:moveTo>
                    <a:pt x="26" y="0"/>
                  </a:moveTo>
                  <a:lnTo>
                    <a:pt x="26" y="27"/>
                  </a:lnTo>
                  <a:lnTo>
                    <a:pt x="58" y="27"/>
                  </a:lnTo>
                  <a:lnTo>
                    <a:pt x="58" y="39"/>
                  </a:lnTo>
                  <a:lnTo>
                    <a:pt x="26" y="39"/>
                  </a:lnTo>
                  <a:lnTo>
                    <a:pt x="26" y="89"/>
                  </a:lnTo>
                  <a:cubicBezTo>
                    <a:pt x="26" y="97"/>
                    <a:pt x="27" y="102"/>
                    <a:pt x="29" y="104"/>
                  </a:cubicBezTo>
                  <a:cubicBezTo>
                    <a:pt x="31" y="106"/>
                    <a:pt x="36" y="107"/>
                    <a:pt x="42" y="107"/>
                  </a:cubicBezTo>
                  <a:lnTo>
                    <a:pt x="58" y="107"/>
                  </a:lnTo>
                  <a:lnTo>
                    <a:pt x="58" y="120"/>
                  </a:lnTo>
                  <a:lnTo>
                    <a:pt x="42" y="120"/>
                  </a:lnTo>
                  <a:cubicBezTo>
                    <a:pt x="30" y="120"/>
                    <a:pt x="22" y="118"/>
                    <a:pt x="18" y="113"/>
                  </a:cubicBezTo>
                  <a:cubicBezTo>
                    <a:pt x="13" y="109"/>
                    <a:pt x="11" y="101"/>
                    <a:pt x="11" y="89"/>
                  </a:cubicBezTo>
                  <a:lnTo>
                    <a:pt x="11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1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4AB33ECF-BD9E-4CF0-8900-5FD9F1F6B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5" y="2758"/>
              <a:ext cx="42" cy="47"/>
            </a:xfrm>
            <a:custGeom>
              <a:avLst/>
              <a:gdLst>
                <a:gd name="T0" fmla="*/ 87 w 87"/>
                <a:gd name="T1" fmla="*/ 45 h 98"/>
                <a:gd name="T2" fmla="*/ 87 w 87"/>
                <a:gd name="T3" fmla="*/ 53 h 98"/>
                <a:gd name="T4" fmla="*/ 16 w 87"/>
                <a:gd name="T5" fmla="*/ 53 h 98"/>
                <a:gd name="T6" fmla="*/ 26 w 87"/>
                <a:gd name="T7" fmla="*/ 77 h 98"/>
                <a:gd name="T8" fmla="*/ 49 w 87"/>
                <a:gd name="T9" fmla="*/ 85 h 98"/>
                <a:gd name="T10" fmla="*/ 66 w 87"/>
                <a:gd name="T11" fmla="*/ 83 h 98"/>
                <a:gd name="T12" fmla="*/ 83 w 87"/>
                <a:gd name="T13" fmla="*/ 77 h 98"/>
                <a:gd name="T14" fmla="*/ 83 w 87"/>
                <a:gd name="T15" fmla="*/ 91 h 98"/>
                <a:gd name="T16" fmla="*/ 66 w 87"/>
                <a:gd name="T17" fmla="*/ 96 h 98"/>
                <a:gd name="T18" fmla="*/ 49 w 87"/>
                <a:gd name="T19" fmla="*/ 98 h 98"/>
                <a:gd name="T20" fmla="*/ 13 w 87"/>
                <a:gd name="T21" fmla="*/ 85 h 98"/>
                <a:gd name="T22" fmla="*/ 0 w 87"/>
                <a:gd name="T23" fmla="*/ 50 h 98"/>
                <a:gd name="T24" fmla="*/ 13 w 87"/>
                <a:gd name="T25" fmla="*/ 14 h 98"/>
                <a:gd name="T26" fmla="*/ 46 w 87"/>
                <a:gd name="T27" fmla="*/ 0 h 98"/>
                <a:gd name="T28" fmla="*/ 76 w 87"/>
                <a:gd name="T29" fmla="*/ 13 h 98"/>
                <a:gd name="T30" fmla="*/ 87 w 87"/>
                <a:gd name="T31" fmla="*/ 45 h 98"/>
                <a:gd name="T32" fmla="*/ 71 w 87"/>
                <a:gd name="T33" fmla="*/ 41 h 98"/>
                <a:gd name="T34" fmla="*/ 64 w 87"/>
                <a:gd name="T35" fmla="*/ 21 h 98"/>
                <a:gd name="T36" fmla="*/ 46 w 87"/>
                <a:gd name="T37" fmla="*/ 13 h 98"/>
                <a:gd name="T38" fmla="*/ 25 w 87"/>
                <a:gd name="T39" fmla="*/ 21 h 98"/>
                <a:gd name="T40" fmla="*/ 17 w 87"/>
                <a:gd name="T41" fmla="*/ 41 h 98"/>
                <a:gd name="T42" fmla="*/ 71 w 87"/>
                <a:gd name="T4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98">
                  <a:moveTo>
                    <a:pt x="87" y="45"/>
                  </a:moveTo>
                  <a:lnTo>
                    <a:pt x="87" y="53"/>
                  </a:lnTo>
                  <a:lnTo>
                    <a:pt x="16" y="53"/>
                  </a:lnTo>
                  <a:cubicBezTo>
                    <a:pt x="17" y="63"/>
                    <a:pt x="20" y="71"/>
                    <a:pt x="26" y="77"/>
                  </a:cubicBezTo>
                  <a:cubicBezTo>
                    <a:pt x="31" y="82"/>
                    <a:pt x="39" y="85"/>
                    <a:pt x="49" y="85"/>
                  </a:cubicBezTo>
                  <a:cubicBezTo>
                    <a:pt x="55" y="85"/>
                    <a:pt x="61" y="85"/>
                    <a:pt x="66" y="83"/>
                  </a:cubicBezTo>
                  <a:cubicBezTo>
                    <a:pt x="72" y="82"/>
                    <a:pt x="78" y="79"/>
                    <a:pt x="83" y="77"/>
                  </a:cubicBezTo>
                  <a:lnTo>
                    <a:pt x="83" y="91"/>
                  </a:lnTo>
                  <a:cubicBezTo>
                    <a:pt x="77" y="93"/>
                    <a:pt x="72" y="95"/>
                    <a:pt x="66" y="96"/>
                  </a:cubicBezTo>
                  <a:cubicBezTo>
                    <a:pt x="60" y="98"/>
                    <a:pt x="54" y="98"/>
                    <a:pt x="49" y="98"/>
                  </a:cubicBezTo>
                  <a:cubicBezTo>
                    <a:pt x="34" y="98"/>
                    <a:pt x="22" y="94"/>
                    <a:pt x="13" y="85"/>
                  </a:cubicBezTo>
                  <a:cubicBezTo>
                    <a:pt x="5" y="77"/>
                    <a:pt x="0" y="65"/>
                    <a:pt x="0" y="50"/>
                  </a:cubicBezTo>
                  <a:cubicBezTo>
                    <a:pt x="0" y="35"/>
                    <a:pt x="4" y="23"/>
                    <a:pt x="13" y="14"/>
                  </a:cubicBezTo>
                  <a:cubicBezTo>
                    <a:pt x="21" y="5"/>
                    <a:pt x="32" y="0"/>
                    <a:pt x="46" y="0"/>
                  </a:cubicBezTo>
                  <a:cubicBezTo>
                    <a:pt x="58" y="0"/>
                    <a:pt x="68" y="4"/>
                    <a:pt x="76" y="13"/>
                  </a:cubicBezTo>
                  <a:cubicBezTo>
                    <a:pt x="83" y="21"/>
                    <a:pt x="87" y="32"/>
                    <a:pt x="87" y="45"/>
                  </a:cubicBezTo>
                  <a:close/>
                  <a:moveTo>
                    <a:pt x="71" y="41"/>
                  </a:moveTo>
                  <a:cubicBezTo>
                    <a:pt x="71" y="33"/>
                    <a:pt x="69" y="26"/>
                    <a:pt x="64" y="21"/>
                  </a:cubicBezTo>
                  <a:cubicBezTo>
                    <a:pt x="60" y="16"/>
                    <a:pt x="54" y="13"/>
                    <a:pt x="46" y="13"/>
                  </a:cubicBezTo>
                  <a:cubicBezTo>
                    <a:pt x="37" y="13"/>
                    <a:pt x="31" y="16"/>
                    <a:pt x="25" y="21"/>
                  </a:cubicBezTo>
                  <a:cubicBezTo>
                    <a:pt x="20" y="25"/>
                    <a:pt x="17" y="32"/>
                    <a:pt x="17" y="41"/>
                  </a:cubicBezTo>
                  <a:lnTo>
                    <a:pt x="7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6DACEF31-B6D3-4EFE-B5E8-CFA9A8C8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2956"/>
              <a:ext cx="369" cy="236"/>
            </a:xfrm>
            <a:custGeom>
              <a:avLst/>
              <a:gdLst>
                <a:gd name="T0" fmla="*/ 728 w 769"/>
                <a:gd name="T1" fmla="*/ 0 h 491"/>
                <a:gd name="T2" fmla="*/ 633 w 769"/>
                <a:gd name="T3" fmla="*/ 364 h 491"/>
                <a:gd name="T4" fmla="*/ 254 w 769"/>
                <a:gd name="T5" fmla="*/ 450 h 491"/>
                <a:gd name="T6" fmla="*/ 0 w 769"/>
                <a:gd name="T7" fmla="*/ 16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9" h="491">
                  <a:moveTo>
                    <a:pt x="728" y="0"/>
                  </a:moveTo>
                  <a:cubicBezTo>
                    <a:pt x="769" y="129"/>
                    <a:pt x="732" y="269"/>
                    <a:pt x="633" y="364"/>
                  </a:cubicBezTo>
                  <a:cubicBezTo>
                    <a:pt x="533" y="458"/>
                    <a:pt x="387" y="491"/>
                    <a:pt x="254" y="450"/>
                  </a:cubicBezTo>
                  <a:cubicBezTo>
                    <a:pt x="121" y="408"/>
                    <a:pt x="23" y="299"/>
                    <a:pt x="0" y="166"/>
                  </a:cubicBezTo>
                </a:path>
              </a:pathLst>
            </a:custGeom>
            <a:noFill/>
            <a:ln w="11113" cap="flat">
              <a:solidFill>
                <a:srgbClr val="1E1E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705094C6-AE40-4035-A8E9-FD2E40A7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2932"/>
              <a:ext cx="133" cy="99"/>
            </a:xfrm>
            <a:custGeom>
              <a:avLst/>
              <a:gdLst>
                <a:gd name="T0" fmla="*/ 0 w 277"/>
                <a:gd name="T1" fmla="*/ 205 h 205"/>
                <a:gd name="T2" fmla="*/ 277 w 277"/>
                <a:gd name="T3" fmla="*/ 205 h 205"/>
                <a:gd name="T4" fmla="*/ 143 w 277"/>
                <a:gd name="T5" fmla="*/ 0 h 205"/>
                <a:gd name="T6" fmla="*/ 0 w 277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05">
                  <a:moveTo>
                    <a:pt x="0" y="205"/>
                  </a:moveTo>
                  <a:lnTo>
                    <a:pt x="277" y="205"/>
                  </a:lnTo>
                  <a:lnTo>
                    <a:pt x="143" y="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1E98658A-74AF-4987-8477-F561A9CA9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678"/>
              <a:ext cx="357" cy="266"/>
            </a:xfrm>
            <a:custGeom>
              <a:avLst/>
              <a:gdLst>
                <a:gd name="T0" fmla="*/ 0 w 744"/>
                <a:gd name="T1" fmla="*/ 250 h 554"/>
                <a:gd name="T2" fmla="*/ 295 w 744"/>
                <a:gd name="T3" fmla="*/ 16 h 554"/>
                <a:gd name="T4" fmla="*/ 649 w 744"/>
                <a:gd name="T5" fmla="*/ 174 h 554"/>
                <a:gd name="T6" fmla="*/ 683 w 744"/>
                <a:gd name="T7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4" h="554">
                  <a:moveTo>
                    <a:pt x="0" y="250"/>
                  </a:moveTo>
                  <a:cubicBezTo>
                    <a:pt x="45" y="123"/>
                    <a:pt x="158" y="32"/>
                    <a:pt x="295" y="16"/>
                  </a:cubicBezTo>
                  <a:cubicBezTo>
                    <a:pt x="431" y="0"/>
                    <a:pt x="568" y="61"/>
                    <a:pt x="649" y="174"/>
                  </a:cubicBezTo>
                  <a:cubicBezTo>
                    <a:pt x="731" y="287"/>
                    <a:pt x="744" y="434"/>
                    <a:pt x="683" y="554"/>
                  </a:cubicBezTo>
                </a:path>
              </a:pathLst>
            </a:custGeom>
            <a:noFill/>
            <a:ln w="11113" cap="flat">
              <a:solidFill>
                <a:srgbClr val="1E1E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CE348049-E718-4FD0-9C29-55366FA43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682"/>
              <a:ext cx="115" cy="117"/>
            </a:xfrm>
            <a:custGeom>
              <a:avLst/>
              <a:gdLst>
                <a:gd name="T0" fmla="*/ 239 w 239"/>
                <a:gd name="T1" fmla="*/ 171 h 244"/>
                <a:gd name="T2" fmla="*/ 22 w 239"/>
                <a:gd name="T3" fmla="*/ 0 h 244"/>
                <a:gd name="T4" fmla="*/ 0 w 239"/>
                <a:gd name="T5" fmla="*/ 244 h 244"/>
                <a:gd name="T6" fmla="*/ 239 w 239"/>
                <a:gd name="T7" fmla="*/ 17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244">
                  <a:moveTo>
                    <a:pt x="239" y="171"/>
                  </a:moveTo>
                  <a:lnTo>
                    <a:pt x="22" y="0"/>
                  </a:lnTo>
                  <a:lnTo>
                    <a:pt x="0" y="244"/>
                  </a:lnTo>
                  <a:lnTo>
                    <a:pt x="239" y="17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4D474930-AE01-4336-A2DC-8CCBD001E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2352"/>
              <a:ext cx="255" cy="234"/>
            </a:xfrm>
            <a:custGeom>
              <a:avLst/>
              <a:gdLst>
                <a:gd name="T0" fmla="*/ 0 w 530"/>
                <a:gd name="T1" fmla="*/ 15 h 487"/>
                <a:gd name="T2" fmla="*/ 417 w 530"/>
                <a:gd name="T3" fmla="*/ 105 h 487"/>
                <a:gd name="T4" fmla="*/ 459 w 530"/>
                <a:gd name="T5" fmla="*/ 351 h 487"/>
                <a:gd name="T6" fmla="*/ 83 w 530"/>
                <a:gd name="T7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" h="487">
                  <a:moveTo>
                    <a:pt x="0" y="15"/>
                  </a:moveTo>
                  <a:cubicBezTo>
                    <a:pt x="160" y="0"/>
                    <a:pt x="320" y="35"/>
                    <a:pt x="417" y="105"/>
                  </a:cubicBezTo>
                  <a:cubicBezTo>
                    <a:pt x="513" y="176"/>
                    <a:pt x="530" y="270"/>
                    <a:pt x="459" y="351"/>
                  </a:cubicBezTo>
                  <a:cubicBezTo>
                    <a:pt x="389" y="431"/>
                    <a:pt x="244" y="483"/>
                    <a:pt x="83" y="487"/>
                  </a:cubicBezTo>
                </a:path>
              </a:pathLst>
            </a:custGeom>
            <a:noFill/>
            <a:ln w="15875" cap="flat">
              <a:solidFill>
                <a:srgbClr val="1E1E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AB3DD01D-B16B-419F-B507-7ADDFAA3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289"/>
              <a:ext cx="102" cy="133"/>
            </a:xfrm>
            <a:custGeom>
              <a:avLst/>
              <a:gdLst>
                <a:gd name="T0" fmla="*/ 197 w 212"/>
                <a:gd name="T1" fmla="*/ 276 h 276"/>
                <a:gd name="T2" fmla="*/ 212 w 212"/>
                <a:gd name="T3" fmla="*/ 0 h 276"/>
                <a:gd name="T4" fmla="*/ 0 w 212"/>
                <a:gd name="T5" fmla="*/ 123 h 276"/>
                <a:gd name="T6" fmla="*/ 197 w 212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276">
                  <a:moveTo>
                    <a:pt x="197" y="276"/>
                  </a:moveTo>
                  <a:lnTo>
                    <a:pt x="212" y="0"/>
                  </a:lnTo>
                  <a:lnTo>
                    <a:pt x="0" y="123"/>
                  </a:lnTo>
                  <a:lnTo>
                    <a:pt x="197" y="276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81655E7C-2F11-40C2-AF3B-89CBA630D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4" y="2447"/>
              <a:ext cx="49" cy="65"/>
            </a:xfrm>
            <a:custGeom>
              <a:avLst/>
              <a:gdLst>
                <a:gd name="T0" fmla="*/ 52 w 103"/>
                <a:gd name="T1" fmla="*/ 18 h 137"/>
                <a:gd name="T2" fmla="*/ 31 w 103"/>
                <a:gd name="T3" fmla="*/ 86 h 137"/>
                <a:gd name="T4" fmla="*/ 73 w 103"/>
                <a:gd name="T5" fmla="*/ 86 h 137"/>
                <a:gd name="T6" fmla="*/ 52 w 103"/>
                <a:gd name="T7" fmla="*/ 18 h 137"/>
                <a:gd name="T8" fmla="*/ 43 w 103"/>
                <a:gd name="T9" fmla="*/ 0 h 137"/>
                <a:gd name="T10" fmla="*/ 61 w 103"/>
                <a:gd name="T11" fmla="*/ 0 h 137"/>
                <a:gd name="T12" fmla="*/ 103 w 103"/>
                <a:gd name="T13" fmla="*/ 137 h 137"/>
                <a:gd name="T14" fmla="*/ 88 w 103"/>
                <a:gd name="T15" fmla="*/ 137 h 137"/>
                <a:gd name="T16" fmla="*/ 77 w 103"/>
                <a:gd name="T17" fmla="*/ 102 h 137"/>
                <a:gd name="T18" fmla="*/ 27 w 103"/>
                <a:gd name="T19" fmla="*/ 102 h 137"/>
                <a:gd name="T20" fmla="*/ 16 w 103"/>
                <a:gd name="T21" fmla="*/ 137 h 137"/>
                <a:gd name="T22" fmla="*/ 0 w 103"/>
                <a:gd name="T23" fmla="*/ 137 h 137"/>
                <a:gd name="T24" fmla="*/ 43 w 103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7">
                  <a:moveTo>
                    <a:pt x="52" y="18"/>
                  </a:moveTo>
                  <a:lnTo>
                    <a:pt x="31" y="86"/>
                  </a:lnTo>
                  <a:lnTo>
                    <a:pt x="73" y="86"/>
                  </a:lnTo>
                  <a:lnTo>
                    <a:pt x="52" y="18"/>
                  </a:lnTo>
                  <a:close/>
                  <a:moveTo>
                    <a:pt x="43" y="0"/>
                  </a:moveTo>
                  <a:lnTo>
                    <a:pt x="61" y="0"/>
                  </a:lnTo>
                  <a:lnTo>
                    <a:pt x="103" y="137"/>
                  </a:lnTo>
                  <a:lnTo>
                    <a:pt x="88" y="137"/>
                  </a:lnTo>
                  <a:lnTo>
                    <a:pt x="77" y="102"/>
                  </a:lnTo>
                  <a:lnTo>
                    <a:pt x="27" y="102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5">
              <a:extLst>
                <a:ext uri="{FF2B5EF4-FFF2-40B4-BE49-F238E27FC236}">
                  <a16:creationId xmlns:a16="http://schemas.microsoft.com/office/drawing/2014/main" id="{D86F9B04-6EC7-4751-96B0-6F261210C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444"/>
              <a:ext cx="7" cy="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6">
              <a:extLst>
                <a:ext uri="{FF2B5EF4-FFF2-40B4-BE49-F238E27FC236}">
                  <a16:creationId xmlns:a16="http://schemas.microsoft.com/office/drawing/2014/main" id="{BED8D3F7-FB75-4A5D-B573-BBB43170E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444"/>
              <a:ext cx="7" cy="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F5473231-1E7B-469C-A06F-7CB2A72F0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4" y="2462"/>
              <a:ext cx="34" cy="51"/>
            </a:xfrm>
            <a:custGeom>
              <a:avLst/>
              <a:gdLst>
                <a:gd name="T0" fmla="*/ 44 w 71"/>
                <a:gd name="T1" fmla="*/ 54 h 108"/>
                <a:gd name="T2" fmla="*/ 20 w 71"/>
                <a:gd name="T3" fmla="*/ 59 h 108"/>
                <a:gd name="T4" fmla="*/ 14 w 71"/>
                <a:gd name="T5" fmla="*/ 75 h 108"/>
                <a:gd name="T6" fmla="*/ 19 w 71"/>
                <a:gd name="T7" fmla="*/ 89 h 108"/>
                <a:gd name="T8" fmla="*/ 32 w 71"/>
                <a:gd name="T9" fmla="*/ 94 h 108"/>
                <a:gd name="T10" fmla="*/ 50 w 71"/>
                <a:gd name="T11" fmla="*/ 84 h 108"/>
                <a:gd name="T12" fmla="*/ 57 w 71"/>
                <a:gd name="T13" fmla="*/ 58 h 108"/>
                <a:gd name="T14" fmla="*/ 57 w 71"/>
                <a:gd name="T15" fmla="*/ 54 h 108"/>
                <a:gd name="T16" fmla="*/ 44 w 71"/>
                <a:gd name="T17" fmla="*/ 54 h 108"/>
                <a:gd name="T18" fmla="*/ 71 w 71"/>
                <a:gd name="T19" fmla="*/ 47 h 108"/>
                <a:gd name="T20" fmla="*/ 71 w 71"/>
                <a:gd name="T21" fmla="*/ 106 h 108"/>
                <a:gd name="T22" fmla="*/ 57 w 71"/>
                <a:gd name="T23" fmla="*/ 106 h 108"/>
                <a:gd name="T24" fmla="*/ 57 w 71"/>
                <a:gd name="T25" fmla="*/ 90 h 108"/>
                <a:gd name="T26" fmla="*/ 45 w 71"/>
                <a:gd name="T27" fmla="*/ 104 h 108"/>
                <a:gd name="T28" fmla="*/ 28 w 71"/>
                <a:gd name="T29" fmla="*/ 108 h 108"/>
                <a:gd name="T30" fmla="*/ 7 w 71"/>
                <a:gd name="T31" fmla="*/ 100 h 108"/>
                <a:gd name="T32" fmla="*/ 0 w 71"/>
                <a:gd name="T33" fmla="*/ 76 h 108"/>
                <a:gd name="T34" fmla="*/ 9 w 71"/>
                <a:gd name="T35" fmla="*/ 50 h 108"/>
                <a:gd name="T36" fmla="*/ 38 w 71"/>
                <a:gd name="T37" fmla="*/ 41 h 108"/>
                <a:gd name="T38" fmla="*/ 57 w 71"/>
                <a:gd name="T39" fmla="*/ 41 h 108"/>
                <a:gd name="T40" fmla="*/ 57 w 71"/>
                <a:gd name="T41" fmla="*/ 39 h 108"/>
                <a:gd name="T42" fmla="*/ 51 w 71"/>
                <a:gd name="T43" fmla="*/ 21 h 108"/>
                <a:gd name="T44" fmla="*/ 33 w 71"/>
                <a:gd name="T45" fmla="*/ 15 h 108"/>
                <a:gd name="T46" fmla="*/ 19 w 71"/>
                <a:gd name="T47" fmla="*/ 17 h 108"/>
                <a:gd name="T48" fmla="*/ 6 w 71"/>
                <a:gd name="T49" fmla="*/ 23 h 108"/>
                <a:gd name="T50" fmla="*/ 6 w 71"/>
                <a:gd name="T51" fmla="*/ 8 h 108"/>
                <a:gd name="T52" fmla="*/ 21 w 71"/>
                <a:gd name="T53" fmla="*/ 2 h 108"/>
                <a:gd name="T54" fmla="*/ 35 w 71"/>
                <a:gd name="T55" fmla="*/ 0 h 108"/>
                <a:gd name="T56" fmla="*/ 62 w 71"/>
                <a:gd name="T57" fmla="*/ 12 h 108"/>
                <a:gd name="T58" fmla="*/ 71 w 71"/>
                <a:gd name="T59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108">
                  <a:moveTo>
                    <a:pt x="44" y="54"/>
                  </a:moveTo>
                  <a:cubicBezTo>
                    <a:pt x="32" y="54"/>
                    <a:pt x="25" y="56"/>
                    <a:pt x="20" y="59"/>
                  </a:cubicBezTo>
                  <a:cubicBezTo>
                    <a:pt x="16" y="62"/>
                    <a:pt x="14" y="67"/>
                    <a:pt x="14" y="75"/>
                  </a:cubicBezTo>
                  <a:cubicBezTo>
                    <a:pt x="14" y="81"/>
                    <a:pt x="15" y="85"/>
                    <a:pt x="19" y="89"/>
                  </a:cubicBezTo>
                  <a:cubicBezTo>
                    <a:pt x="22" y="93"/>
                    <a:pt x="26" y="94"/>
                    <a:pt x="32" y="94"/>
                  </a:cubicBezTo>
                  <a:cubicBezTo>
                    <a:pt x="40" y="94"/>
                    <a:pt x="46" y="91"/>
                    <a:pt x="50" y="84"/>
                  </a:cubicBezTo>
                  <a:cubicBezTo>
                    <a:pt x="55" y="78"/>
                    <a:pt x="57" y="69"/>
                    <a:pt x="57" y="58"/>
                  </a:cubicBezTo>
                  <a:lnTo>
                    <a:pt x="57" y="54"/>
                  </a:lnTo>
                  <a:lnTo>
                    <a:pt x="44" y="54"/>
                  </a:lnTo>
                  <a:close/>
                  <a:moveTo>
                    <a:pt x="71" y="47"/>
                  </a:moveTo>
                  <a:lnTo>
                    <a:pt x="71" y="106"/>
                  </a:lnTo>
                  <a:lnTo>
                    <a:pt x="57" y="106"/>
                  </a:lnTo>
                  <a:lnTo>
                    <a:pt x="57" y="90"/>
                  </a:lnTo>
                  <a:cubicBezTo>
                    <a:pt x="54" y="96"/>
                    <a:pt x="50" y="101"/>
                    <a:pt x="45" y="104"/>
                  </a:cubicBezTo>
                  <a:cubicBezTo>
                    <a:pt x="41" y="107"/>
                    <a:pt x="35" y="108"/>
                    <a:pt x="28" y="108"/>
                  </a:cubicBezTo>
                  <a:cubicBezTo>
                    <a:pt x="20" y="108"/>
                    <a:pt x="13" y="105"/>
                    <a:pt x="7" y="100"/>
                  </a:cubicBezTo>
                  <a:cubicBezTo>
                    <a:pt x="2" y="94"/>
                    <a:pt x="0" y="86"/>
                    <a:pt x="0" y="76"/>
                  </a:cubicBezTo>
                  <a:cubicBezTo>
                    <a:pt x="0" y="64"/>
                    <a:pt x="3" y="56"/>
                    <a:pt x="9" y="50"/>
                  </a:cubicBezTo>
                  <a:cubicBezTo>
                    <a:pt x="16" y="44"/>
                    <a:pt x="25" y="41"/>
                    <a:pt x="38" y="41"/>
                  </a:cubicBezTo>
                  <a:lnTo>
                    <a:pt x="57" y="41"/>
                  </a:lnTo>
                  <a:lnTo>
                    <a:pt x="57" y="39"/>
                  </a:lnTo>
                  <a:cubicBezTo>
                    <a:pt x="57" y="31"/>
                    <a:pt x="55" y="25"/>
                    <a:pt x="51" y="21"/>
                  </a:cubicBezTo>
                  <a:cubicBezTo>
                    <a:pt x="47" y="17"/>
                    <a:pt x="41" y="15"/>
                    <a:pt x="33" y="15"/>
                  </a:cubicBezTo>
                  <a:cubicBezTo>
                    <a:pt x="29" y="15"/>
                    <a:pt x="24" y="15"/>
                    <a:pt x="19" y="17"/>
                  </a:cubicBezTo>
                  <a:cubicBezTo>
                    <a:pt x="15" y="18"/>
                    <a:pt x="10" y="20"/>
                    <a:pt x="6" y="23"/>
                  </a:cubicBezTo>
                  <a:lnTo>
                    <a:pt x="6" y="8"/>
                  </a:lnTo>
                  <a:cubicBezTo>
                    <a:pt x="11" y="5"/>
                    <a:pt x="16" y="3"/>
                    <a:pt x="21" y="2"/>
                  </a:cubicBezTo>
                  <a:cubicBezTo>
                    <a:pt x="26" y="1"/>
                    <a:pt x="30" y="0"/>
                    <a:pt x="35" y="0"/>
                  </a:cubicBezTo>
                  <a:cubicBezTo>
                    <a:pt x="47" y="0"/>
                    <a:pt x="56" y="4"/>
                    <a:pt x="62" y="12"/>
                  </a:cubicBezTo>
                  <a:cubicBezTo>
                    <a:pt x="68" y="20"/>
                    <a:pt x="71" y="31"/>
                    <a:pt x="71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2A31C2F2-F8E2-4AA0-B715-7F31D778F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462"/>
              <a:ext cx="32" cy="51"/>
            </a:xfrm>
            <a:custGeom>
              <a:avLst/>
              <a:gdLst>
                <a:gd name="T0" fmla="*/ 67 w 67"/>
                <a:gd name="T1" fmla="*/ 7 h 108"/>
                <a:gd name="T2" fmla="*/ 67 w 67"/>
                <a:gd name="T3" fmla="*/ 23 h 108"/>
                <a:gd name="T4" fmla="*/ 55 w 67"/>
                <a:gd name="T5" fmla="*/ 17 h 108"/>
                <a:gd name="T6" fmla="*/ 43 w 67"/>
                <a:gd name="T7" fmla="*/ 15 h 108"/>
                <a:gd name="T8" fmla="*/ 22 w 67"/>
                <a:gd name="T9" fmla="*/ 25 h 108"/>
                <a:gd name="T10" fmla="*/ 14 w 67"/>
                <a:gd name="T11" fmla="*/ 54 h 108"/>
                <a:gd name="T12" fmla="*/ 22 w 67"/>
                <a:gd name="T13" fmla="*/ 84 h 108"/>
                <a:gd name="T14" fmla="*/ 43 w 67"/>
                <a:gd name="T15" fmla="*/ 94 h 108"/>
                <a:gd name="T16" fmla="*/ 55 w 67"/>
                <a:gd name="T17" fmla="*/ 92 h 108"/>
                <a:gd name="T18" fmla="*/ 67 w 67"/>
                <a:gd name="T19" fmla="*/ 86 h 108"/>
                <a:gd name="T20" fmla="*/ 67 w 67"/>
                <a:gd name="T21" fmla="*/ 102 h 108"/>
                <a:gd name="T22" fmla="*/ 54 w 67"/>
                <a:gd name="T23" fmla="*/ 107 h 108"/>
                <a:gd name="T24" fmla="*/ 41 w 67"/>
                <a:gd name="T25" fmla="*/ 108 h 108"/>
                <a:gd name="T26" fmla="*/ 11 w 67"/>
                <a:gd name="T27" fmla="*/ 94 h 108"/>
                <a:gd name="T28" fmla="*/ 0 w 67"/>
                <a:gd name="T29" fmla="*/ 54 h 108"/>
                <a:gd name="T30" fmla="*/ 11 w 67"/>
                <a:gd name="T31" fmla="*/ 15 h 108"/>
                <a:gd name="T32" fmla="*/ 42 w 67"/>
                <a:gd name="T33" fmla="*/ 0 h 108"/>
                <a:gd name="T34" fmla="*/ 55 w 67"/>
                <a:gd name="T35" fmla="*/ 2 h 108"/>
                <a:gd name="T36" fmla="*/ 67 w 67"/>
                <a:gd name="T37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08">
                  <a:moveTo>
                    <a:pt x="67" y="7"/>
                  </a:moveTo>
                  <a:lnTo>
                    <a:pt x="67" y="23"/>
                  </a:lnTo>
                  <a:cubicBezTo>
                    <a:pt x="63" y="20"/>
                    <a:pt x="59" y="18"/>
                    <a:pt x="55" y="17"/>
                  </a:cubicBezTo>
                  <a:cubicBezTo>
                    <a:pt x="51" y="15"/>
                    <a:pt x="47" y="15"/>
                    <a:pt x="43" y="15"/>
                  </a:cubicBezTo>
                  <a:cubicBezTo>
                    <a:pt x="34" y="15"/>
                    <a:pt x="27" y="18"/>
                    <a:pt x="22" y="25"/>
                  </a:cubicBezTo>
                  <a:cubicBezTo>
                    <a:pt x="17" y="32"/>
                    <a:pt x="14" y="42"/>
                    <a:pt x="14" y="54"/>
                  </a:cubicBezTo>
                  <a:cubicBezTo>
                    <a:pt x="14" y="67"/>
                    <a:pt x="17" y="77"/>
                    <a:pt x="22" y="84"/>
                  </a:cubicBezTo>
                  <a:cubicBezTo>
                    <a:pt x="27" y="91"/>
                    <a:pt x="34" y="94"/>
                    <a:pt x="43" y="94"/>
                  </a:cubicBezTo>
                  <a:cubicBezTo>
                    <a:pt x="47" y="94"/>
                    <a:pt x="51" y="93"/>
                    <a:pt x="55" y="92"/>
                  </a:cubicBezTo>
                  <a:cubicBezTo>
                    <a:pt x="59" y="91"/>
                    <a:pt x="63" y="89"/>
                    <a:pt x="67" y="86"/>
                  </a:cubicBezTo>
                  <a:lnTo>
                    <a:pt x="67" y="102"/>
                  </a:lnTo>
                  <a:cubicBezTo>
                    <a:pt x="63" y="104"/>
                    <a:pt x="59" y="106"/>
                    <a:pt x="54" y="107"/>
                  </a:cubicBezTo>
                  <a:cubicBezTo>
                    <a:pt x="50" y="108"/>
                    <a:pt x="46" y="108"/>
                    <a:pt x="41" y="108"/>
                  </a:cubicBezTo>
                  <a:cubicBezTo>
                    <a:pt x="29" y="108"/>
                    <a:pt x="18" y="104"/>
                    <a:pt x="11" y="94"/>
                  </a:cubicBezTo>
                  <a:cubicBezTo>
                    <a:pt x="3" y="84"/>
                    <a:pt x="0" y="71"/>
                    <a:pt x="0" y="54"/>
                  </a:cubicBezTo>
                  <a:cubicBezTo>
                    <a:pt x="0" y="38"/>
                    <a:pt x="4" y="24"/>
                    <a:pt x="11" y="15"/>
                  </a:cubicBezTo>
                  <a:cubicBezTo>
                    <a:pt x="19" y="5"/>
                    <a:pt x="29" y="0"/>
                    <a:pt x="42" y="0"/>
                  </a:cubicBezTo>
                  <a:cubicBezTo>
                    <a:pt x="46" y="0"/>
                    <a:pt x="51" y="1"/>
                    <a:pt x="55" y="2"/>
                  </a:cubicBezTo>
                  <a:cubicBezTo>
                    <a:pt x="59" y="3"/>
                    <a:pt x="63" y="5"/>
                    <a:pt x="6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FA5F819A-5A43-414E-8345-AD14785B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462"/>
              <a:ext cx="31" cy="51"/>
            </a:xfrm>
            <a:custGeom>
              <a:avLst/>
              <a:gdLst>
                <a:gd name="T0" fmla="*/ 66 w 66"/>
                <a:gd name="T1" fmla="*/ 7 h 108"/>
                <a:gd name="T2" fmla="*/ 66 w 66"/>
                <a:gd name="T3" fmla="*/ 23 h 108"/>
                <a:gd name="T4" fmla="*/ 55 w 66"/>
                <a:gd name="T5" fmla="*/ 17 h 108"/>
                <a:gd name="T6" fmla="*/ 43 w 66"/>
                <a:gd name="T7" fmla="*/ 15 h 108"/>
                <a:gd name="T8" fmla="*/ 22 w 66"/>
                <a:gd name="T9" fmla="*/ 25 h 108"/>
                <a:gd name="T10" fmla="*/ 14 w 66"/>
                <a:gd name="T11" fmla="*/ 54 h 108"/>
                <a:gd name="T12" fmla="*/ 22 w 66"/>
                <a:gd name="T13" fmla="*/ 84 h 108"/>
                <a:gd name="T14" fmla="*/ 43 w 66"/>
                <a:gd name="T15" fmla="*/ 94 h 108"/>
                <a:gd name="T16" fmla="*/ 55 w 66"/>
                <a:gd name="T17" fmla="*/ 92 h 108"/>
                <a:gd name="T18" fmla="*/ 66 w 66"/>
                <a:gd name="T19" fmla="*/ 86 h 108"/>
                <a:gd name="T20" fmla="*/ 66 w 66"/>
                <a:gd name="T21" fmla="*/ 102 h 108"/>
                <a:gd name="T22" fmla="*/ 54 w 66"/>
                <a:gd name="T23" fmla="*/ 107 h 108"/>
                <a:gd name="T24" fmla="*/ 41 w 66"/>
                <a:gd name="T25" fmla="*/ 108 h 108"/>
                <a:gd name="T26" fmla="*/ 11 w 66"/>
                <a:gd name="T27" fmla="*/ 94 h 108"/>
                <a:gd name="T28" fmla="*/ 0 w 66"/>
                <a:gd name="T29" fmla="*/ 54 h 108"/>
                <a:gd name="T30" fmla="*/ 11 w 66"/>
                <a:gd name="T31" fmla="*/ 15 h 108"/>
                <a:gd name="T32" fmla="*/ 42 w 66"/>
                <a:gd name="T33" fmla="*/ 0 h 108"/>
                <a:gd name="T34" fmla="*/ 55 w 66"/>
                <a:gd name="T35" fmla="*/ 2 h 108"/>
                <a:gd name="T36" fmla="*/ 66 w 66"/>
                <a:gd name="T37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8">
                  <a:moveTo>
                    <a:pt x="66" y="7"/>
                  </a:moveTo>
                  <a:lnTo>
                    <a:pt x="66" y="23"/>
                  </a:lnTo>
                  <a:cubicBezTo>
                    <a:pt x="63" y="20"/>
                    <a:pt x="59" y="18"/>
                    <a:pt x="55" y="17"/>
                  </a:cubicBezTo>
                  <a:cubicBezTo>
                    <a:pt x="51" y="15"/>
                    <a:pt x="47" y="15"/>
                    <a:pt x="43" y="15"/>
                  </a:cubicBezTo>
                  <a:cubicBezTo>
                    <a:pt x="34" y="15"/>
                    <a:pt x="27" y="18"/>
                    <a:pt x="22" y="25"/>
                  </a:cubicBezTo>
                  <a:cubicBezTo>
                    <a:pt x="17" y="32"/>
                    <a:pt x="14" y="42"/>
                    <a:pt x="14" y="54"/>
                  </a:cubicBezTo>
                  <a:cubicBezTo>
                    <a:pt x="14" y="67"/>
                    <a:pt x="17" y="77"/>
                    <a:pt x="22" y="84"/>
                  </a:cubicBezTo>
                  <a:cubicBezTo>
                    <a:pt x="27" y="91"/>
                    <a:pt x="34" y="94"/>
                    <a:pt x="43" y="94"/>
                  </a:cubicBezTo>
                  <a:cubicBezTo>
                    <a:pt x="47" y="94"/>
                    <a:pt x="51" y="93"/>
                    <a:pt x="55" y="92"/>
                  </a:cubicBezTo>
                  <a:cubicBezTo>
                    <a:pt x="59" y="91"/>
                    <a:pt x="63" y="89"/>
                    <a:pt x="66" y="86"/>
                  </a:cubicBezTo>
                  <a:lnTo>
                    <a:pt x="66" y="102"/>
                  </a:lnTo>
                  <a:cubicBezTo>
                    <a:pt x="63" y="104"/>
                    <a:pt x="59" y="106"/>
                    <a:pt x="54" y="107"/>
                  </a:cubicBezTo>
                  <a:cubicBezTo>
                    <a:pt x="50" y="108"/>
                    <a:pt x="46" y="108"/>
                    <a:pt x="41" y="108"/>
                  </a:cubicBezTo>
                  <a:cubicBezTo>
                    <a:pt x="28" y="108"/>
                    <a:pt x="18" y="104"/>
                    <a:pt x="11" y="94"/>
                  </a:cubicBezTo>
                  <a:cubicBezTo>
                    <a:pt x="3" y="84"/>
                    <a:pt x="0" y="71"/>
                    <a:pt x="0" y="54"/>
                  </a:cubicBezTo>
                  <a:cubicBezTo>
                    <a:pt x="0" y="38"/>
                    <a:pt x="3" y="24"/>
                    <a:pt x="11" y="15"/>
                  </a:cubicBezTo>
                  <a:cubicBezTo>
                    <a:pt x="19" y="5"/>
                    <a:pt x="29" y="0"/>
                    <a:pt x="42" y="0"/>
                  </a:cubicBezTo>
                  <a:cubicBezTo>
                    <a:pt x="46" y="0"/>
                    <a:pt x="51" y="1"/>
                    <a:pt x="55" y="2"/>
                  </a:cubicBezTo>
                  <a:cubicBezTo>
                    <a:pt x="59" y="3"/>
                    <a:pt x="63" y="5"/>
                    <a:pt x="66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1F406515-4889-4D3E-9545-C231C6071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62"/>
              <a:ext cx="38" cy="51"/>
            </a:xfrm>
            <a:custGeom>
              <a:avLst/>
              <a:gdLst>
                <a:gd name="T0" fmla="*/ 78 w 78"/>
                <a:gd name="T1" fmla="*/ 50 h 108"/>
                <a:gd name="T2" fmla="*/ 78 w 78"/>
                <a:gd name="T3" fmla="*/ 58 h 108"/>
                <a:gd name="T4" fmla="*/ 14 w 78"/>
                <a:gd name="T5" fmla="*/ 58 h 108"/>
                <a:gd name="T6" fmla="*/ 23 w 78"/>
                <a:gd name="T7" fmla="*/ 85 h 108"/>
                <a:gd name="T8" fmla="*/ 44 w 78"/>
                <a:gd name="T9" fmla="*/ 94 h 108"/>
                <a:gd name="T10" fmla="*/ 60 w 78"/>
                <a:gd name="T11" fmla="*/ 92 h 108"/>
                <a:gd name="T12" fmla="*/ 75 w 78"/>
                <a:gd name="T13" fmla="*/ 85 h 108"/>
                <a:gd name="T14" fmla="*/ 75 w 78"/>
                <a:gd name="T15" fmla="*/ 100 h 108"/>
                <a:gd name="T16" fmla="*/ 59 w 78"/>
                <a:gd name="T17" fmla="*/ 106 h 108"/>
                <a:gd name="T18" fmla="*/ 43 w 78"/>
                <a:gd name="T19" fmla="*/ 108 h 108"/>
                <a:gd name="T20" fmla="*/ 11 w 78"/>
                <a:gd name="T21" fmla="*/ 94 h 108"/>
                <a:gd name="T22" fmla="*/ 0 w 78"/>
                <a:gd name="T23" fmla="*/ 55 h 108"/>
                <a:gd name="T24" fmla="*/ 11 w 78"/>
                <a:gd name="T25" fmla="*/ 15 h 108"/>
                <a:gd name="T26" fmla="*/ 41 w 78"/>
                <a:gd name="T27" fmla="*/ 0 h 108"/>
                <a:gd name="T28" fmla="*/ 68 w 78"/>
                <a:gd name="T29" fmla="*/ 14 h 108"/>
                <a:gd name="T30" fmla="*/ 78 w 78"/>
                <a:gd name="T31" fmla="*/ 50 h 108"/>
                <a:gd name="T32" fmla="*/ 64 w 78"/>
                <a:gd name="T33" fmla="*/ 45 h 108"/>
                <a:gd name="T34" fmla="*/ 57 w 78"/>
                <a:gd name="T35" fmla="*/ 23 h 108"/>
                <a:gd name="T36" fmla="*/ 41 w 78"/>
                <a:gd name="T37" fmla="*/ 15 h 108"/>
                <a:gd name="T38" fmla="*/ 22 w 78"/>
                <a:gd name="T39" fmla="*/ 23 h 108"/>
                <a:gd name="T40" fmla="*/ 14 w 78"/>
                <a:gd name="T41" fmla="*/ 45 h 108"/>
                <a:gd name="T42" fmla="*/ 64 w 78"/>
                <a:gd name="T43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108">
                  <a:moveTo>
                    <a:pt x="78" y="50"/>
                  </a:moveTo>
                  <a:lnTo>
                    <a:pt x="78" y="58"/>
                  </a:lnTo>
                  <a:lnTo>
                    <a:pt x="14" y="58"/>
                  </a:lnTo>
                  <a:cubicBezTo>
                    <a:pt x="15" y="70"/>
                    <a:pt x="17" y="79"/>
                    <a:pt x="23" y="85"/>
                  </a:cubicBezTo>
                  <a:cubicBezTo>
                    <a:pt x="28" y="91"/>
                    <a:pt x="35" y="94"/>
                    <a:pt x="44" y="94"/>
                  </a:cubicBezTo>
                  <a:cubicBezTo>
                    <a:pt x="49" y="94"/>
                    <a:pt x="55" y="93"/>
                    <a:pt x="60" y="92"/>
                  </a:cubicBezTo>
                  <a:cubicBezTo>
                    <a:pt x="65" y="90"/>
                    <a:pt x="70" y="88"/>
                    <a:pt x="75" y="85"/>
                  </a:cubicBezTo>
                  <a:lnTo>
                    <a:pt x="75" y="100"/>
                  </a:lnTo>
                  <a:cubicBezTo>
                    <a:pt x="70" y="103"/>
                    <a:pt x="64" y="105"/>
                    <a:pt x="59" y="106"/>
                  </a:cubicBezTo>
                  <a:cubicBezTo>
                    <a:pt x="54" y="108"/>
                    <a:pt x="49" y="108"/>
                    <a:pt x="43" y="108"/>
                  </a:cubicBezTo>
                  <a:cubicBezTo>
                    <a:pt x="30" y="108"/>
                    <a:pt x="19" y="104"/>
                    <a:pt x="11" y="94"/>
                  </a:cubicBezTo>
                  <a:cubicBezTo>
                    <a:pt x="3" y="85"/>
                    <a:pt x="0" y="72"/>
                    <a:pt x="0" y="55"/>
                  </a:cubicBezTo>
                  <a:cubicBezTo>
                    <a:pt x="0" y="39"/>
                    <a:pt x="3" y="25"/>
                    <a:pt x="11" y="15"/>
                  </a:cubicBezTo>
                  <a:cubicBezTo>
                    <a:pt x="18" y="5"/>
                    <a:pt x="28" y="0"/>
                    <a:pt x="41" y="0"/>
                  </a:cubicBezTo>
                  <a:cubicBezTo>
                    <a:pt x="52" y="0"/>
                    <a:pt x="61" y="5"/>
                    <a:pt x="68" y="14"/>
                  </a:cubicBezTo>
                  <a:cubicBezTo>
                    <a:pt x="74" y="23"/>
                    <a:pt x="78" y="35"/>
                    <a:pt x="78" y="50"/>
                  </a:cubicBezTo>
                  <a:close/>
                  <a:moveTo>
                    <a:pt x="64" y="45"/>
                  </a:moveTo>
                  <a:cubicBezTo>
                    <a:pt x="64" y="36"/>
                    <a:pt x="62" y="29"/>
                    <a:pt x="57" y="23"/>
                  </a:cubicBezTo>
                  <a:cubicBezTo>
                    <a:pt x="53" y="18"/>
                    <a:pt x="48" y="15"/>
                    <a:pt x="41" y="15"/>
                  </a:cubicBezTo>
                  <a:cubicBezTo>
                    <a:pt x="33" y="15"/>
                    <a:pt x="27" y="17"/>
                    <a:pt x="22" y="23"/>
                  </a:cubicBezTo>
                  <a:cubicBezTo>
                    <a:pt x="18" y="28"/>
                    <a:pt x="15" y="36"/>
                    <a:pt x="14" y="45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168DD684-E1C5-4F41-8AEF-227BC749B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2462"/>
              <a:ext cx="32" cy="51"/>
            </a:xfrm>
            <a:custGeom>
              <a:avLst/>
              <a:gdLst>
                <a:gd name="T0" fmla="*/ 60 w 65"/>
                <a:gd name="T1" fmla="*/ 6 h 108"/>
                <a:gd name="T2" fmla="*/ 60 w 65"/>
                <a:gd name="T3" fmla="*/ 22 h 108"/>
                <a:gd name="T4" fmla="*/ 48 w 65"/>
                <a:gd name="T5" fmla="*/ 16 h 108"/>
                <a:gd name="T6" fmla="*/ 35 w 65"/>
                <a:gd name="T7" fmla="*/ 15 h 108"/>
                <a:gd name="T8" fmla="*/ 20 w 65"/>
                <a:gd name="T9" fmla="*/ 18 h 108"/>
                <a:gd name="T10" fmla="*/ 14 w 65"/>
                <a:gd name="T11" fmla="*/ 30 h 108"/>
                <a:gd name="T12" fmla="*/ 18 w 65"/>
                <a:gd name="T13" fmla="*/ 39 h 108"/>
                <a:gd name="T14" fmla="*/ 33 w 65"/>
                <a:gd name="T15" fmla="*/ 46 h 108"/>
                <a:gd name="T16" fmla="*/ 38 w 65"/>
                <a:gd name="T17" fmla="*/ 47 h 108"/>
                <a:gd name="T18" fmla="*/ 59 w 65"/>
                <a:gd name="T19" fmla="*/ 58 h 108"/>
                <a:gd name="T20" fmla="*/ 65 w 65"/>
                <a:gd name="T21" fmla="*/ 77 h 108"/>
                <a:gd name="T22" fmla="*/ 56 w 65"/>
                <a:gd name="T23" fmla="*/ 100 h 108"/>
                <a:gd name="T24" fmla="*/ 30 w 65"/>
                <a:gd name="T25" fmla="*/ 108 h 108"/>
                <a:gd name="T26" fmla="*/ 16 w 65"/>
                <a:gd name="T27" fmla="*/ 107 h 108"/>
                <a:gd name="T28" fmla="*/ 0 w 65"/>
                <a:gd name="T29" fmla="*/ 102 h 108"/>
                <a:gd name="T30" fmla="*/ 0 w 65"/>
                <a:gd name="T31" fmla="*/ 85 h 108"/>
                <a:gd name="T32" fmla="*/ 16 w 65"/>
                <a:gd name="T33" fmla="*/ 92 h 108"/>
                <a:gd name="T34" fmla="*/ 30 w 65"/>
                <a:gd name="T35" fmla="*/ 94 h 108"/>
                <a:gd name="T36" fmla="*/ 45 w 65"/>
                <a:gd name="T37" fmla="*/ 90 h 108"/>
                <a:gd name="T38" fmla="*/ 51 w 65"/>
                <a:gd name="T39" fmla="*/ 79 h 108"/>
                <a:gd name="T40" fmla="*/ 47 w 65"/>
                <a:gd name="T41" fmla="*/ 68 h 108"/>
                <a:gd name="T42" fmla="*/ 30 w 65"/>
                <a:gd name="T43" fmla="*/ 61 h 108"/>
                <a:gd name="T44" fmla="*/ 25 w 65"/>
                <a:gd name="T45" fmla="*/ 60 h 108"/>
                <a:gd name="T46" fmla="*/ 7 w 65"/>
                <a:gd name="T47" fmla="*/ 50 h 108"/>
                <a:gd name="T48" fmla="*/ 1 w 65"/>
                <a:gd name="T49" fmla="*/ 31 h 108"/>
                <a:gd name="T50" fmla="*/ 9 w 65"/>
                <a:gd name="T51" fmla="*/ 8 h 108"/>
                <a:gd name="T52" fmla="*/ 33 w 65"/>
                <a:gd name="T53" fmla="*/ 0 h 108"/>
                <a:gd name="T54" fmla="*/ 48 w 65"/>
                <a:gd name="T55" fmla="*/ 2 h 108"/>
                <a:gd name="T56" fmla="*/ 60 w 65"/>
                <a:gd name="T5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108">
                  <a:moveTo>
                    <a:pt x="60" y="6"/>
                  </a:moveTo>
                  <a:lnTo>
                    <a:pt x="60" y="22"/>
                  </a:lnTo>
                  <a:cubicBezTo>
                    <a:pt x="56" y="20"/>
                    <a:pt x="52" y="18"/>
                    <a:pt x="48" y="16"/>
                  </a:cubicBezTo>
                  <a:cubicBezTo>
                    <a:pt x="44" y="15"/>
                    <a:pt x="40" y="15"/>
                    <a:pt x="35" y="15"/>
                  </a:cubicBezTo>
                  <a:cubicBezTo>
                    <a:pt x="28" y="15"/>
                    <a:pt x="23" y="16"/>
                    <a:pt x="20" y="18"/>
                  </a:cubicBezTo>
                  <a:cubicBezTo>
                    <a:pt x="16" y="21"/>
                    <a:pt x="14" y="25"/>
                    <a:pt x="14" y="30"/>
                  </a:cubicBezTo>
                  <a:cubicBezTo>
                    <a:pt x="14" y="34"/>
                    <a:pt x="16" y="37"/>
                    <a:pt x="18" y="39"/>
                  </a:cubicBezTo>
                  <a:cubicBezTo>
                    <a:pt x="21" y="41"/>
                    <a:pt x="25" y="44"/>
                    <a:pt x="33" y="46"/>
                  </a:cubicBezTo>
                  <a:lnTo>
                    <a:pt x="38" y="47"/>
                  </a:lnTo>
                  <a:cubicBezTo>
                    <a:pt x="48" y="49"/>
                    <a:pt x="55" y="53"/>
                    <a:pt x="59" y="58"/>
                  </a:cubicBezTo>
                  <a:cubicBezTo>
                    <a:pt x="63" y="62"/>
                    <a:pt x="65" y="69"/>
                    <a:pt x="65" y="77"/>
                  </a:cubicBezTo>
                  <a:cubicBezTo>
                    <a:pt x="65" y="87"/>
                    <a:pt x="62" y="94"/>
                    <a:pt x="56" y="100"/>
                  </a:cubicBezTo>
                  <a:cubicBezTo>
                    <a:pt x="49" y="106"/>
                    <a:pt x="41" y="108"/>
                    <a:pt x="30" y="108"/>
                  </a:cubicBezTo>
                  <a:cubicBezTo>
                    <a:pt x="25" y="108"/>
                    <a:pt x="21" y="108"/>
                    <a:pt x="16" y="107"/>
                  </a:cubicBezTo>
                  <a:cubicBezTo>
                    <a:pt x="11" y="106"/>
                    <a:pt x="6" y="104"/>
                    <a:pt x="0" y="102"/>
                  </a:cubicBezTo>
                  <a:lnTo>
                    <a:pt x="0" y="85"/>
                  </a:lnTo>
                  <a:cubicBezTo>
                    <a:pt x="5" y="88"/>
                    <a:pt x="11" y="90"/>
                    <a:pt x="16" y="92"/>
                  </a:cubicBezTo>
                  <a:cubicBezTo>
                    <a:pt x="20" y="93"/>
                    <a:pt x="25" y="94"/>
                    <a:pt x="30" y="94"/>
                  </a:cubicBezTo>
                  <a:cubicBezTo>
                    <a:pt x="37" y="94"/>
                    <a:pt x="42" y="93"/>
                    <a:pt x="45" y="90"/>
                  </a:cubicBezTo>
                  <a:cubicBezTo>
                    <a:pt x="49" y="87"/>
                    <a:pt x="51" y="84"/>
                    <a:pt x="51" y="79"/>
                  </a:cubicBezTo>
                  <a:cubicBezTo>
                    <a:pt x="51" y="74"/>
                    <a:pt x="49" y="71"/>
                    <a:pt x="47" y="68"/>
                  </a:cubicBezTo>
                  <a:cubicBezTo>
                    <a:pt x="44" y="66"/>
                    <a:pt x="39" y="63"/>
                    <a:pt x="30" y="61"/>
                  </a:cubicBezTo>
                  <a:lnTo>
                    <a:pt x="25" y="60"/>
                  </a:lnTo>
                  <a:cubicBezTo>
                    <a:pt x="17" y="57"/>
                    <a:pt x="11" y="54"/>
                    <a:pt x="7" y="50"/>
                  </a:cubicBezTo>
                  <a:cubicBezTo>
                    <a:pt x="3" y="45"/>
                    <a:pt x="1" y="39"/>
                    <a:pt x="1" y="31"/>
                  </a:cubicBezTo>
                  <a:cubicBezTo>
                    <a:pt x="1" y="21"/>
                    <a:pt x="4" y="14"/>
                    <a:pt x="9" y="8"/>
                  </a:cubicBezTo>
                  <a:cubicBezTo>
                    <a:pt x="15" y="3"/>
                    <a:pt x="23" y="0"/>
                    <a:pt x="33" y="0"/>
                  </a:cubicBezTo>
                  <a:cubicBezTo>
                    <a:pt x="39" y="0"/>
                    <a:pt x="43" y="1"/>
                    <a:pt x="48" y="2"/>
                  </a:cubicBezTo>
                  <a:cubicBezTo>
                    <a:pt x="52" y="3"/>
                    <a:pt x="57" y="4"/>
                    <a:pt x="6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061BCD12-5A66-4A50-A99C-6E25CCED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462"/>
              <a:ext cx="31" cy="51"/>
            </a:xfrm>
            <a:custGeom>
              <a:avLst/>
              <a:gdLst>
                <a:gd name="T0" fmla="*/ 60 w 64"/>
                <a:gd name="T1" fmla="*/ 6 h 108"/>
                <a:gd name="T2" fmla="*/ 60 w 64"/>
                <a:gd name="T3" fmla="*/ 22 h 108"/>
                <a:gd name="T4" fmla="*/ 48 w 64"/>
                <a:gd name="T5" fmla="*/ 16 h 108"/>
                <a:gd name="T6" fmla="*/ 34 w 64"/>
                <a:gd name="T7" fmla="*/ 15 h 108"/>
                <a:gd name="T8" fmla="*/ 19 w 64"/>
                <a:gd name="T9" fmla="*/ 18 h 108"/>
                <a:gd name="T10" fmla="*/ 14 w 64"/>
                <a:gd name="T11" fmla="*/ 30 h 108"/>
                <a:gd name="T12" fmla="*/ 18 w 64"/>
                <a:gd name="T13" fmla="*/ 39 h 108"/>
                <a:gd name="T14" fmla="*/ 32 w 64"/>
                <a:gd name="T15" fmla="*/ 46 h 108"/>
                <a:gd name="T16" fmla="*/ 37 w 64"/>
                <a:gd name="T17" fmla="*/ 47 h 108"/>
                <a:gd name="T18" fmla="*/ 58 w 64"/>
                <a:gd name="T19" fmla="*/ 58 h 108"/>
                <a:gd name="T20" fmla="*/ 64 w 64"/>
                <a:gd name="T21" fmla="*/ 77 h 108"/>
                <a:gd name="T22" fmla="*/ 55 w 64"/>
                <a:gd name="T23" fmla="*/ 100 h 108"/>
                <a:gd name="T24" fmla="*/ 29 w 64"/>
                <a:gd name="T25" fmla="*/ 108 h 108"/>
                <a:gd name="T26" fmla="*/ 15 w 64"/>
                <a:gd name="T27" fmla="*/ 107 h 108"/>
                <a:gd name="T28" fmla="*/ 0 w 64"/>
                <a:gd name="T29" fmla="*/ 102 h 108"/>
                <a:gd name="T30" fmla="*/ 0 w 64"/>
                <a:gd name="T31" fmla="*/ 85 h 108"/>
                <a:gd name="T32" fmla="*/ 15 w 64"/>
                <a:gd name="T33" fmla="*/ 92 h 108"/>
                <a:gd name="T34" fmla="*/ 30 w 64"/>
                <a:gd name="T35" fmla="*/ 94 h 108"/>
                <a:gd name="T36" fmla="*/ 45 w 64"/>
                <a:gd name="T37" fmla="*/ 90 h 108"/>
                <a:gd name="T38" fmla="*/ 50 w 64"/>
                <a:gd name="T39" fmla="*/ 79 h 108"/>
                <a:gd name="T40" fmla="*/ 46 w 64"/>
                <a:gd name="T41" fmla="*/ 68 h 108"/>
                <a:gd name="T42" fmla="*/ 30 w 64"/>
                <a:gd name="T43" fmla="*/ 61 h 108"/>
                <a:gd name="T44" fmla="*/ 25 w 64"/>
                <a:gd name="T45" fmla="*/ 60 h 108"/>
                <a:gd name="T46" fmla="*/ 6 w 64"/>
                <a:gd name="T47" fmla="*/ 50 h 108"/>
                <a:gd name="T48" fmla="*/ 0 w 64"/>
                <a:gd name="T49" fmla="*/ 31 h 108"/>
                <a:gd name="T50" fmla="*/ 9 w 64"/>
                <a:gd name="T51" fmla="*/ 8 h 108"/>
                <a:gd name="T52" fmla="*/ 33 w 64"/>
                <a:gd name="T53" fmla="*/ 0 h 108"/>
                <a:gd name="T54" fmla="*/ 47 w 64"/>
                <a:gd name="T55" fmla="*/ 2 h 108"/>
                <a:gd name="T56" fmla="*/ 60 w 64"/>
                <a:gd name="T5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108">
                  <a:moveTo>
                    <a:pt x="60" y="6"/>
                  </a:moveTo>
                  <a:lnTo>
                    <a:pt x="60" y="22"/>
                  </a:lnTo>
                  <a:cubicBezTo>
                    <a:pt x="56" y="20"/>
                    <a:pt x="52" y="18"/>
                    <a:pt x="48" y="16"/>
                  </a:cubicBezTo>
                  <a:cubicBezTo>
                    <a:pt x="43" y="15"/>
                    <a:pt x="39" y="15"/>
                    <a:pt x="34" y="15"/>
                  </a:cubicBezTo>
                  <a:cubicBezTo>
                    <a:pt x="28" y="15"/>
                    <a:pt x="22" y="16"/>
                    <a:pt x="19" y="18"/>
                  </a:cubicBezTo>
                  <a:cubicBezTo>
                    <a:pt x="16" y="21"/>
                    <a:pt x="14" y="25"/>
                    <a:pt x="14" y="30"/>
                  </a:cubicBezTo>
                  <a:cubicBezTo>
                    <a:pt x="14" y="34"/>
                    <a:pt x="15" y="37"/>
                    <a:pt x="18" y="39"/>
                  </a:cubicBezTo>
                  <a:cubicBezTo>
                    <a:pt x="20" y="41"/>
                    <a:pt x="25" y="44"/>
                    <a:pt x="32" y="46"/>
                  </a:cubicBezTo>
                  <a:lnTo>
                    <a:pt x="37" y="47"/>
                  </a:lnTo>
                  <a:cubicBezTo>
                    <a:pt x="47" y="49"/>
                    <a:pt x="54" y="53"/>
                    <a:pt x="58" y="58"/>
                  </a:cubicBezTo>
                  <a:cubicBezTo>
                    <a:pt x="62" y="62"/>
                    <a:pt x="64" y="69"/>
                    <a:pt x="64" y="77"/>
                  </a:cubicBezTo>
                  <a:cubicBezTo>
                    <a:pt x="64" y="87"/>
                    <a:pt x="61" y="94"/>
                    <a:pt x="55" y="100"/>
                  </a:cubicBezTo>
                  <a:cubicBezTo>
                    <a:pt x="49" y="106"/>
                    <a:pt x="40" y="108"/>
                    <a:pt x="29" y="108"/>
                  </a:cubicBezTo>
                  <a:cubicBezTo>
                    <a:pt x="25" y="108"/>
                    <a:pt x="20" y="108"/>
                    <a:pt x="15" y="107"/>
                  </a:cubicBezTo>
                  <a:cubicBezTo>
                    <a:pt x="10" y="106"/>
                    <a:pt x="5" y="104"/>
                    <a:pt x="0" y="102"/>
                  </a:cubicBezTo>
                  <a:lnTo>
                    <a:pt x="0" y="85"/>
                  </a:lnTo>
                  <a:cubicBezTo>
                    <a:pt x="5" y="88"/>
                    <a:pt x="10" y="90"/>
                    <a:pt x="15" y="92"/>
                  </a:cubicBezTo>
                  <a:cubicBezTo>
                    <a:pt x="20" y="93"/>
                    <a:pt x="25" y="94"/>
                    <a:pt x="30" y="94"/>
                  </a:cubicBezTo>
                  <a:cubicBezTo>
                    <a:pt x="36" y="94"/>
                    <a:pt x="41" y="93"/>
                    <a:pt x="45" y="90"/>
                  </a:cubicBezTo>
                  <a:cubicBezTo>
                    <a:pt x="48" y="87"/>
                    <a:pt x="50" y="84"/>
                    <a:pt x="50" y="79"/>
                  </a:cubicBezTo>
                  <a:cubicBezTo>
                    <a:pt x="50" y="74"/>
                    <a:pt x="49" y="71"/>
                    <a:pt x="46" y="68"/>
                  </a:cubicBezTo>
                  <a:cubicBezTo>
                    <a:pt x="44" y="66"/>
                    <a:pt x="38" y="63"/>
                    <a:pt x="30" y="61"/>
                  </a:cubicBezTo>
                  <a:lnTo>
                    <a:pt x="25" y="60"/>
                  </a:lnTo>
                  <a:cubicBezTo>
                    <a:pt x="16" y="57"/>
                    <a:pt x="10" y="54"/>
                    <a:pt x="6" y="50"/>
                  </a:cubicBezTo>
                  <a:cubicBezTo>
                    <a:pt x="2" y="45"/>
                    <a:pt x="0" y="39"/>
                    <a:pt x="0" y="31"/>
                  </a:cubicBezTo>
                  <a:cubicBezTo>
                    <a:pt x="0" y="21"/>
                    <a:pt x="3" y="14"/>
                    <a:pt x="9" y="8"/>
                  </a:cubicBezTo>
                  <a:cubicBezTo>
                    <a:pt x="14" y="3"/>
                    <a:pt x="22" y="0"/>
                    <a:pt x="33" y="0"/>
                  </a:cubicBez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6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27978FA4-D0A9-4E85-92EA-91E9AC0B0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3" y="2462"/>
              <a:ext cx="38" cy="51"/>
            </a:xfrm>
            <a:custGeom>
              <a:avLst/>
              <a:gdLst>
                <a:gd name="T0" fmla="*/ 79 w 79"/>
                <a:gd name="T1" fmla="*/ 50 h 108"/>
                <a:gd name="T2" fmla="*/ 79 w 79"/>
                <a:gd name="T3" fmla="*/ 58 h 108"/>
                <a:gd name="T4" fmla="*/ 15 w 79"/>
                <a:gd name="T5" fmla="*/ 58 h 108"/>
                <a:gd name="T6" fmla="*/ 23 w 79"/>
                <a:gd name="T7" fmla="*/ 85 h 108"/>
                <a:gd name="T8" fmla="*/ 45 w 79"/>
                <a:gd name="T9" fmla="*/ 94 h 108"/>
                <a:gd name="T10" fmla="*/ 60 w 79"/>
                <a:gd name="T11" fmla="*/ 92 h 108"/>
                <a:gd name="T12" fmla="*/ 75 w 79"/>
                <a:gd name="T13" fmla="*/ 85 h 108"/>
                <a:gd name="T14" fmla="*/ 75 w 79"/>
                <a:gd name="T15" fmla="*/ 100 h 108"/>
                <a:gd name="T16" fmla="*/ 60 w 79"/>
                <a:gd name="T17" fmla="*/ 106 h 108"/>
                <a:gd name="T18" fmla="*/ 44 w 79"/>
                <a:gd name="T19" fmla="*/ 108 h 108"/>
                <a:gd name="T20" fmla="*/ 12 w 79"/>
                <a:gd name="T21" fmla="*/ 94 h 108"/>
                <a:gd name="T22" fmla="*/ 0 w 79"/>
                <a:gd name="T23" fmla="*/ 55 h 108"/>
                <a:gd name="T24" fmla="*/ 12 w 79"/>
                <a:gd name="T25" fmla="*/ 15 h 108"/>
                <a:gd name="T26" fmla="*/ 42 w 79"/>
                <a:gd name="T27" fmla="*/ 0 h 108"/>
                <a:gd name="T28" fmla="*/ 69 w 79"/>
                <a:gd name="T29" fmla="*/ 14 h 108"/>
                <a:gd name="T30" fmla="*/ 79 w 79"/>
                <a:gd name="T31" fmla="*/ 50 h 108"/>
                <a:gd name="T32" fmla="*/ 65 w 79"/>
                <a:gd name="T33" fmla="*/ 45 h 108"/>
                <a:gd name="T34" fmla="*/ 58 w 79"/>
                <a:gd name="T35" fmla="*/ 23 h 108"/>
                <a:gd name="T36" fmla="*/ 42 w 79"/>
                <a:gd name="T37" fmla="*/ 15 h 108"/>
                <a:gd name="T38" fmla="*/ 23 w 79"/>
                <a:gd name="T39" fmla="*/ 23 h 108"/>
                <a:gd name="T40" fmla="*/ 15 w 79"/>
                <a:gd name="T41" fmla="*/ 45 h 108"/>
                <a:gd name="T42" fmla="*/ 65 w 79"/>
                <a:gd name="T43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108">
                  <a:moveTo>
                    <a:pt x="79" y="50"/>
                  </a:moveTo>
                  <a:lnTo>
                    <a:pt x="79" y="58"/>
                  </a:lnTo>
                  <a:lnTo>
                    <a:pt x="15" y="58"/>
                  </a:lnTo>
                  <a:cubicBezTo>
                    <a:pt x="15" y="70"/>
                    <a:pt x="18" y="79"/>
                    <a:pt x="23" y="85"/>
                  </a:cubicBezTo>
                  <a:cubicBezTo>
                    <a:pt x="29" y="91"/>
                    <a:pt x="36" y="94"/>
                    <a:pt x="45" y="94"/>
                  </a:cubicBezTo>
                  <a:cubicBezTo>
                    <a:pt x="50" y="94"/>
                    <a:pt x="56" y="93"/>
                    <a:pt x="60" y="92"/>
                  </a:cubicBezTo>
                  <a:cubicBezTo>
                    <a:pt x="66" y="90"/>
                    <a:pt x="70" y="88"/>
                    <a:pt x="75" y="85"/>
                  </a:cubicBezTo>
                  <a:lnTo>
                    <a:pt x="75" y="100"/>
                  </a:lnTo>
                  <a:cubicBezTo>
                    <a:pt x="70" y="103"/>
                    <a:pt x="65" y="105"/>
                    <a:pt x="60" y="106"/>
                  </a:cubicBezTo>
                  <a:cubicBezTo>
                    <a:pt x="55" y="108"/>
                    <a:pt x="50" y="108"/>
                    <a:pt x="44" y="108"/>
                  </a:cubicBezTo>
                  <a:cubicBezTo>
                    <a:pt x="31" y="108"/>
                    <a:pt x="20" y="104"/>
                    <a:pt x="12" y="94"/>
                  </a:cubicBezTo>
                  <a:cubicBezTo>
                    <a:pt x="4" y="85"/>
                    <a:pt x="0" y="72"/>
                    <a:pt x="0" y="55"/>
                  </a:cubicBezTo>
                  <a:cubicBezTo>
                    <a:pt x="0" y="39"/>
                    <a:pt x="4" y="25"/>
                    <a:pt x="12" y="15"/>
                  </a:cubicBezTo>
                  <a:cubicBezTo>
                    <a:pt x="19" y="5"/>
                    <a:pt x="29" y="0"/>
                    <a:pt x="42" y="0"/>
                  </a:cubicBezTo>
                  <a:cubicBezTo>
                    <a:pt x="53" y="0"/>
                    <a:pt x="62" y="5"/>
                    <a:pt x="69" y="14"/>
                  </a:cubicBezTo>
                  <a:cubicBezTo>
                    <a:pt x="75" y="23"/>
                    <a:pt x="79" y="35"/>
                    <a:pt x="79" y="50"/>
                  </a:cubicBezTo>
                  <a:close/>
                  <a:moveTo>
                    <a:pt x="65" y="45"/>
                  </a:moveTo>
                  <a:cubicBezTo>
                    <a:pt x="65" y="36"/>
                    <a:pt x="63" y="29"/>
                    <a:pt x="58" y="23"/>
                  </a:cubicBezTo>
                  <a:cubicBezTo>
                    <a:pt x="54" y="18"/>
                    <a:pt x="49" y="15"/>
                    <a:pt x="42" y="15"/>
                  </a:cubicBezTo>
                  <a:cubicBezTo>
                    <a:pt x="34" y="15"/>
                    <a:pt x="28" y="17"/>
                    <a:pt x="23" y="23"/>
                  </a:cubicBezTo>
                  <a:cubicBezTo>
                    <a:pt x="19" y="28"/>
                    <a:pt x="16" y="36"/>
                    <a:pt x="15" y="45"/>
                  </a:cubicBezTo>
                  <a:lnTo>
                    <a:pt x="6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7066F006-F2D4-484D-B4ED-7A6DAAC3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2462"/>
              <a:ext cx="32" cy="51"/>
            </a:xfrm>
            <a:custGeom>
              <a:avLst/>
              <a:gdLst>
                <a:gd name="T0" fmla="*/ 60 w 65"/>
                <a:gd name="T1" fmla="*/ 6 h 108"/>
                <a:gd name="T2" fmla="*/ 60 w 65"/>
                <a:gd name="T3" fmla="*/ 22 h 108"/>
                <a:gd name="T4" fmla="*/ 48 w 65"/>
                <a:gd name="T5" fmla="*/ 16 h 108"/>
                <a:gd name="T6" fmla="*/ 35 w 65"/>
                <a:gd name="T7" fmla="*/ 15 h 108"/>
                <a:gd name="T8" fmla="*/ 19 w 65"/>
                <a:gd name="T9" fmla="*/ 18 h 108"/>
                <a:gd name="T10" fmla="*/ 14 w 65"/>
                <a:gd name="T11" fmla="*/ 30 h 108"/>
                <a:gd name="T12" fmla="*/ 18 w 65"/>
                <a:gd name="T13" fmla="*/ 39 h 108"/>
                <a:gd name="T14" fmla="*/ 33 w 65"/>
                <a:gd name="T15" fmla="*/ 46 h 108"/>
                <a:gd name="T16" fmla="*/ 38 w 65"/>
                <a:gd name="T17" fmla="*/ 47 h 108"/>
                <a:gd name="T18" fmla="*/ 59 w 65"/>
                <a:gd name="T19" fmla="*/ 58 h 108"/>
                <a:gd name="T20" fmla="*/ 65 w 65"/>
                <a:gd name="T21" fmla="*/ 77 h 108"/>
                <a:gd name="T22" fmla="*/ 55 w 65"/>
                <a:gd name="T23" fmla="*/ 100 h 108"/>
                <a:gd name="T24" fmla="*/ 30 w 65"/>
                <a:gd name="T25" fmla="*/ 108 h 108"/>
                <a:gd name="T26" fmla="*/ 16 w 65"/>
                <a:gd name="T27" fmla="*/ 107 h 108"/>
                <a:gd name="T28" fmla="*/ 0 w 65"/>
                <a:gd name="T29" fmla="*/ 102 h 108"/>
                <a:gd name="T30" fmla="*/ 0 w 65"/>
                <a:gd name="T31" fmla="*/ 85 h 108"/>
                <a:gd name="T32" fmla="*/ 15 w 65"/>
                <a:gd name="T33" fmla="*/ 92 h 108"/>
                <a:gd name="T34" fmla="*/ 30 w 65"/>
                <a:gd name="T35" fmla="*/ 94 h 108"/>
                <a:gd name="T36" fmla="*/ 45 w 65"/>
                <a:gd name="T37" fmla="*/ 90 h 108"/>
                <a:gd name="T38" fmla="*/ 51 w 65"/>
                <a:gd name="T39" fmla="*/ 79 h 108"/>
                <a:gd name="T40" fmla="*/ 47 w 65"/>
                <a:gd name="T41" fmla="*/ 68 h 108"/>
                <a:gd name="T42" fmla="*/ 30 w 65"/>
                <a:gd name="T43" fmla="*/ 61 h 108"/>
                <a:gd name="T44" fmla="*/ 25 w 65"/>
                <a:gd name="T45" fmla="*/ 60 h 108"/>
                <a:gd name="T46" fmla="*/ 7 w 65"/>
                <a:gd name="T47" fmla="*/ 50 h 108"/>
                <a:gd name="T48" fmla="*/ 1 w 65"/>
                <a:gd name="T49" fmla="*/ 31 h 108"/>
                <a:gd name="T50" fmla="*/ 9 w 65"/>
                <a:gd name="T51" fmla="*/ 8 h 108"/>
                <a:gd name="T52" fmla="*/ 33 w 65"/>
                <a:gd name="T53" fmla="*/ 0 h 108"/>
                <a:gd name="T54" fmla="*/ 48 w 65"/>
                <a:gd name="T55" fmla="*/ 2 h 108"/>
                <a:gd name="T56" fmla="*/ 60 w 65"/>
                <a:gd name="T5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108">
                  <a:moveTo>
                    <a:pt x="60" y="6"/>
                  </a:moveTo>
                  <a:lnTo>
                    <a:pt x="60" y="22"/>
                  </a:lnTo>
                  <a:cubicBezTo>
                    <a:pt x="56" y="20"/>
                    <a:pt x="52" y="18"/>
                    <a:pt x="48" y="16"/>
                  </a:cubicBezTo>
                  <a:cubicBezTo>
                    <a:pt x="44" y="15"/>
                    <a:pt x="39" y="15"/>
                    <a:pt x="35" y="15"/>
                  </a:cubicBezTo>
                  <a:cubicBezTo>
                    <a:pt x="28" y="15"/>
                    <a:pt x="23" y="16"/>
                    <a:pt x="19" y="18"/>
                  </a:cubicBezTo>
                  <a:cubicBezTo>
                    <a:pt x="16" y="21"/>
                    <a:pt x="14" y="25"/>
                    <a:pt x="14" y="30"/>
                  </a:cubicBezTo>
                  <a:cubicBezTo>
                    <a:pt x="14" y="34"/>
                    <a:pt x="16" y="37"/>
                    <a:pt x="18" y="39"/>
                  </a:cubicBezTo>
                  <a:cubicBezTo>
                    <a:pt x="20" y="41"/>
                    <a:pt x="25" y="44"/>
                    <a:pt x="33" y="46"/>
                  </a:cubicBezTo>
                  <a:lnTo>
                    <a:pt x="38" y="47"/>
                  </a:lnTo>
                  <a:cubicBezTo>
                    <a:pt x="47" y="49"/>
                    <a:pt x="54" y="53"/>
                    <a:pt x="59" y="58"/>
                  </a:cubicBezTo>
                  <a:cubicBezTo>
                    <a:pt x="63" y="62"/>
                    <a:pt x="65" y="69"/>
                    <a:pt x="65" y="77"/>
                  </a:cubicBezTo>
                  <a:cubicBezTo>
                    <a:pt x="65" y="87"/>
                    <a:pt x="62" y="94"/>
                    <a:pt x="55" y="100"/>
                  </a:cubicBezTo>
                  <a:cubicBezTo>
                    <a:pt x="49" y="106"/>
                    <a:pt x="41" y="108"/>
                    <a:pt x="30" y="108"/>
                  </a:cubicBezTo>
                  <a:cubicBezTo>
                    <a:pt x="25" y="108"/>
                    <a:pt x="21" y="108"/>
                    <a:pt x="16" y="107"/>
                  </a:cubicBezTo>
                  <a:cubicBezTo>
                    <a:pt x="11" y="106"/>
                    <a:pt x="6" y="104"/>
                    <a:pt x="0" y="102"/>
                  </a:cubicBezTo>
                  <a:lnTo>
                    <a:pt x="0" y="85"/>
                  </a:lnTo>
                  <a:cubicBezTo>
                    <a:pt x="5" y="88"/>
                    <a:pt x="10" y="90"/>
                    <a:pt x="15" y="92"/>
                  </a:cubicBezTo>
                  <a:cubicBezTo>
                    <a:pt x="20" y="93"/>
                    <a:pt x="25" y="94"/>
                    <a:pt x="30" y="94"/>
                  </a:cubicBezTo>
                  <a:cubicBezTo>
                    <a:pt x="37" y="94"/>
                    <a:pt x="42" y="93"/>
                    <a:pt x="45" y="90"/>
                  </a:cubicBezTo>
                  <a:cubicBezTo>
                    <a:pt x="49" y="87"/>
                    <a:pt x="51" y="84"/>
                    <a:pt x="51" y="79"/>
                  </a:cubicBezTo>
                  <a:cubicBezTo>
                    <a:pt x="51" y="74"/>
                    <a:pt x="49" y="71"/>
                    <a:pt x="47" y="68"/>
                  </a:cubicBezTo>
                  <a:cubicBezTo>
                    <a:pt x="44" y="66"/>
                    <a:pt x="39" y="63"/>
                    <a:pt x="30" y="61"/>
                  </a:cubicBezTo>
                  <a:lnTo>
                    <a:pt x="25" y="60"/>
                  </a:lnTo>
                  <a:cubicBezTo>
                    <a:pt x="17" y="57"/>
                    <a:pt x="10" y="54"/>
                    <a:pt x="7" y="50"/>
                  </a:cubicBezTo>
                  <a:cubicBezTo>
                    <a:pt x="3" y="45"/>
                    <a:pt x="1" y="39"/>
                    <a:pt x="1" y="31"/>
                  </a:cubicBezTo>
                  <a:cubicBezTo>
                    <a:pt x="1" y="21"/>
                    <a:pt x="4" y="14"/>
                    <a:pt x="9" y="8"/>
                  </a:cubicBezTo>
                  <a:cubicBezTo>
                    <a:pt x="15" y="3"/>
                    <a:pt x="23" y="0"/>
                    <a:pt x="33" y="0"/>
                  </a:cubicBezTo>
                  <a:cubicBezTo>
                    <a:pt x="38" y="0"/>
                    <a:pt x="43" y="1"/>
                    <a:pt x="48" y="2"/>
                  </a:cubicBezTo>
                  <a:cubicBezTo>
                    <a:pt x="52" y="3"/>
                    <a:pt x="56" y="4"/>
                    <a:pt x="6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650AAC70-B835-4DAB-8F74-D43631AA2D88}"/>
              </a:ext>
            </a:extLst>
          </p:cNvPr>
          <p:cNvSpPr txBox="1"/>
          <p:nvPr/>
        </p:nvSpPr>
        <p:spPr>
          <a:xfrm>
            <a:off x="1780955" y="4480404"/>
            <a:ext cx="86300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first access has to be a </a:t>
            </a:r>
            <a:r>
              <a:rPr lang="en-US" sz="2000" dirty="0">
                <a:solidFill>
                  <a:srgbClr val="0070C0"/>
                </a:solidFill>
              </a:rPr>
              <a:t>write</a:t>
            </a:r>
            <a:r>
              <a:rPr lang="en-US" sz="2000" dirty="0"/>
              <a:t>. We then move to the </a:t>
            </a:r>
            <a:r>
              <a:rPr lang="en-US" sz="2000" i="1" dirty="0"/>
              <a:t>Exclusive</a:t>
            </a:r>
            <a:r>
              <a:rPr lang="en-US" sz="2000" dirty="0"/>
              <a:t> state.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If a different thread </a:t>
            </a:r>
            <a:r>
              <a:rPr lang="en-US" sz="2000" dirty="0">
                <a:solidFill>
                  <a:srgbClr val="E21A23"/>
                </a:solidFill>
              </a:rPr>
              <a:t>reads</a:t>
            </a:r>
            <a:r>
              <a:rPr lang="en-US" sz="2000" dirty="0"/>
              <a:t> it, </a:t>
            </a:r>
            <a:r>
              <a:rPr lang="en-US" sz="2000" dirty="0">
                <a:solidFill>
                  <a:srgbClr val="00B050"/>
                </a:solidFill>
              </a:rPr>
              <a:t>move</a:t>
            </a:r>
            <a:r>
              <a:rPr lang="en-US" sz="2000" dirty="0"/>
              <a:t> to the </a:t>
            </a:r>
            <a:r>
              <a:rPr lang="en-US" sz="2000" i="1" dirty="0"/>
              <a:t>Shared</a:t>
            </a:r>
            <a:r>
              <a:rPr lang="en-US" sz="2000" dirty="0"/>
              <a:t> state.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i="1" dirty="0"/>
              <a:t>Shared</a:t>
            </a:r>
            <a:r>
              <a:rPr lang="en-US" sz="2000" dirty="0"/>
              <a:t> state allows </a:t>
            </a:r>
            <a:r>
              <a:rPr lang="en-US" sz="2000" dirty="0">
                <a:solidFill>
                  <a:srgbClr val="625D9C"/>
                </a:solidFill>
              </a:rPr>
              <a:t>reads</a:t>
            </a:r>
            <a:r>
              <a:rPr lang="en-US" sz="2000" dirty="0"/>
              <a:t> (irrespective of the thread).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After a </a:t>
            </a:r>
            <a:r>
              <a:rPr lang="en-US" sz="2000" dirty="0">
                <a:solidFill>
                  <a:srgbClr val="00B050"/>
                </a:solidFill>
              </a:rPr>
              <a:t>write</a:t>
            </a:r>
            <a:r>
              <a:rPr lang="en-US" sz="2000" dirty="0"/>
              <a:t>, move to the </a:t>
            </a:r>
            <a:r>
              <a:rPr lang="en-US" sz="2000" i="1" dirty="0"/>
              <a:t>Modified</a:t>
            </a:r>
            <a:r>
              <a:rPr lang="en-US" sz="2000" dirty="0"/>
              <a:t> state.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 the </a:t>
            </a:r>
            <a:r>
              <a:rPr lang="en-US" sz="2000" i="1" dirty="0"/>
              <a:t>Modified</a:t>
            </a:r>
            <a:r>
              <a:rPr lang="en-US" sz="2000" dirty="0"/>
              <a:t> state, </a:t>
            </a:r>
            <a:r>
              <a:rPr lang="en-US" sz="2000" dirty="0">
                <a:solidFill>
                  <a:srgbClr val="720F11"/>
                </a:solidFill>
              </a:rPr>
              <a:t>run</a:t>
            </a:r>
            <a:r>
              <a:rPr lang="en-US" sz="2000" dirty="0"/>
              <a:t> the regular lock set algorithm.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634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4003-C5C2-4319-8B16-EEB1F5A9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Vector Clocks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0800B-6097-4670-B07F-0A2B51549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1"/>
                <a:ext cx="8086049" cy="4081953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can think of a multithreaded execution environment as a </a:t>
                </a:r>
                <a:r>
                  <a:rPr lang="en-US" dirty="0">
                    <a:solidFill>
                      <a:srgbClr val="00B050"/>
                    </a:solidFill>
                  </a:rPr>
                  <a:t>classical</a:t>
                </a:r>
                <a:r>
                  <a:rPr lang="en-US" dirty="0"/>
                  <a:t> distributed system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Here, there is no notion of </a:t>
                </a:r>
                <a:r>
                  <a:rPr lang="en-US" dirty="0">
                    <a:solidFill>
                      <a:srgbClr val="0070C0"/>
                    </a:solidFill>
                  </a:rPr>
                  <a:t>global time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Every thread has a </a:t>
                </a:r>
                <a:r>
                  <a:rPr lang="en-US" dirty="0">
                    <a:solidFill>
                      <a:srgbClr val="FF0000"/>
                    </a:solidFill>
                  </a:rPr>
                  <a:t>local clock</a:t>
                </a:r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local clocks are </a:t>
                </a:r>
                <a:r>
                  <a:rPr lang="en-US" dirty="0">
                    <a:solidFill>
                      <a:srgbClr val="00B050"/>
                    </a:solidFill>
                  </a:rPr>
                  <a:t>updated</a:t>
                </a:r>
                <a:r>
                  <a:rPr lang="en-US" dirty="0"/>
                  <a:t> any time there is an </a:t>
                </a:r>
                <a:r>
                  <a:rPr lang="en-US" dirty="0">
                    <a:solidFill>
                      <a:srgbClr val="692146"/>
                    </a:solidFill>
                  </a:rPr>
                  <a:t>interaction</a:t>
                </a:r>
                <a:r>
                  <a:rPr lang="en-US" dirty="0"/>
                  <a:t> between threads.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Assume there are </a:t>
                </a:r>
                <a:r>
                  <a:rPr lang="en-US" i="1" dirty="0"/>
                  <a:t>n </a:t>
                </a:r>
                <a:r>
                  <a:rPr lang="en-US" dirty="0"/>
                  <a:t>threads. Every thread </a:t>
                </a:r>
                <a:r>
                  <a:rPr lang="en-US" dirty="0">
                    <a:solidFill>
                      <a:srgbClr val="625D9C"/>
                    </a:solidFill>
                  </a:rPr>
                  <a:t>maintains</a:t>
                </a:r>
                <a:r>
                  <a:rPr lang="en-US" dirty="0"/>
                  <a:t> an </a:t>
                </a:r>
                <a:r>
                  <a:rPr lang="en-US" i="1" dirty="0"/>
                  <a:t>n</a:t>
                </a:r>
                <a:r>
                  <a:rPr lang="en-US" dirty="0"/>
                  <a:t>-element vector clock. Thread </a:t>
                </a:r>
                <a:r>
                  <a:rPr lang="en-US" i="1" dirty="0"/>
                  <a:t>i</a:t>
                </a:r>
                <a:r>
                  <a:rPr lang="en-US" dirty="0"/>
                  <a:t>’s vector clock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best </a:t>
                </a:r>
                <a:r>
                  <a:rPr lang="en-US" dirty="0">
                    <a:solidFill>
                      <a:srgbClr val="00B050"/>
                    </a:solidFill>
                  </a:rPr>
                  <a:t>estimate</a:t>
                </a:r>
                <a:r>
                  <a:rPr lang="en-US" dirty="0"/>
                  <a:t> that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has for j’s local clock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0800B-6097-4670-B07F-0A2B51549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1"/>
                <a:ext cx="8086049" cy="4081953"/>
              </a:xfrm>
              <a:blipFill>
                <a:blip r:embed="rId3"/>
                <a:stretch>
                  <a:fillRect l="-679" t="-5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47CC3-1015-4972-B41C-5B644007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95D84-AD01-429C-B11D-45205106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0533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B1A8-2983-439A-A058-ABFB271E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Comparability of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1EB58-F264-4D5A-AC7B-5E68147D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6858000" cy="5220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vector clocks are </a:t>
            </a:r>
            <a:r>
              <a:rPr lang="en-US" dirty="0">
                <a:solidFill>
                  <a:srgbClr val="FF0000"/>
                </a:solidFill>
              </a:rPr>
              <a:t>equal</a:t>
            </a:r>
            <a:r>
              <a:rPr lang="en-US" dirty="0"/>
              <a:t> when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193B2-8303-43A7-BEAF-58DC0622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CB7DC-849D-40A8-BD7C-F87C395B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1B695-E98F-4F83-AE1B-A2459648E2A3}"/>
                  </a:ext>
                </a:extLst>
              </p:cNvPr>
              <p:cNvSpPr txBox="1"/>
              <p:nvPr/>
            </p:nvSpPr>
            <p:spPr>
              <a:xfrm>
                <a:off x="3914542" y="1985046"/>
                <a:ext cx="3814954" cy="403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1B695-E98F-4F83-AE1B-A2459648E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542" y="1985046"/>
                <a:ext cx="3814954" cy="403572"/>
              </a:xfrm>
              <a:prstGeom prst="rect">
                <a:avLst/>
              </a:prstGeom>
              <a:blipFill>
                <a:blip r:embed="rId3"/>
                <a:stretch>
                  <a:fillRect l="-1118" r="-2236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D97360-E9A4-4D4C-BB66-63BFFBA95697}"/>
              </a:ext>
            </a:extLst>
          </p:cNvPr>
          <p:cNvSpPr txBox="1">
            <a:spLocks/>
          </p:cNvSpPr>
          <p:nvPr/>
        </p:nvSpPr>
        <p:spPr>
          <a:xfrm>
            <a:off x="1880616" y="2666612"/>
            <a:ext cx="6858000" cy="52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vector clocks are </a:t>
            </a:r>
            <a:r>
              <a:rPr lang="en-US" dirty="0">
                <a:solidFill>
                  <a:srgbClr val="00B050"/>
                </a:solidFill>
              </a:rPr>
              <a:t>totally ordered</a:t>
            </a:r>
            <a:r>
              <a:rPr lang="en-US" dirty="0"/>
              <a:t> when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477189-16F2-4C4F-9C19-911CFB9BEB12}"/>
                  </a:ext>
                </a:extLst>
              </p:cNvPr>
              <p:cNvSpPr txBox="1"/>
              <p:nvPr/>
            </p:nvSpPr>
            <p:spPr>
              <a:xfrm>
                <a:off x="3362841" y="3239393"/>
                <a:ext cx="5685082" cy="429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≺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∧(∀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477189-16F2-4C4F-9C19-911CFB9BE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41" y="3239393"/>
                <a:ext cx="5685082" cy="429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635565-D4A2-45BC-9A87-B7B1380E0FB1}"/>
              </a:ext>
            </a:extLst>
          </p:cNvPr>
          <p:cNvSpPr txBox="1">
            <a:spLocks/>
          </p:cNvSpPr>
          <p:nvPr/>
        </p:nvSpPr>
        <p:spPr>
          <a:xfrm>
            <a:off x="1944239" y="4415512"/>
            <a:ext cx="6858000" cy="52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vector clocks may not always be </a:t>
            </a:r>
            <a:r>
              <a:rPr lang="en-US" dirty="0">
                <a:solidFill>
                  <a:srgbClr val="7030A0"/>
                </a:solidFill>
              </a:rPr>
              <a:t>comparable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67C777-9891-4554-8E4B-005294626CD8}"/>
                  </a:ext>
                </a:extLst>
              </p:cNvPr>
              <p:cNvSpPr txBox="1"/>
              <p:nvPr/>
            </p:nvSpPr>
            <p:spPr>
              <a:xfrm>
                <a:off x="3362841" y="3809063"/>
                <a:ext cx="4614276" cy="429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≼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⋁ 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≺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67C777-9891-4554-8E4B-00529462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41" y="3809063"/>
                <a:ext cx="4614276" cy="429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3656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736F-8F77-44BE-9499-63D460A8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a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FED0E-5ECE-4042-AC73-99593C70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07" y="1297914"/>
            <a:ext cx="6858000" cy="237744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7030A0"/>
                </a:solidFill>
              </a:rPr>
              <a:t>message</a:t>
            </a:r>
            <a:r>
              <a:rPr lang="en-US" dirty="0"/>
              <a:t> represents an </a:t>
            </a:r>
            <a:r>
              <a:rPr lang="en-US" dirty="0">
                <a:solidFill>
                  <a:srgbClr val="FF0000"/>
                </a:solidFill>
              </a:rPr>
              <a:t>interaction</a:t>
            </a:r>
            <a:r>
              <a:rPr lang="en-US" dirty="0"/>
              <a:t> between two threads. </a:t>
            </a:r>
          </a:p>
          <a:p>
            <a:endParaRPr lang="en-US" dirty="0"/>
          </a:p>
          <a:p>
            <a:r>
              <a:rPr lang="en-US" dirty="0"/>
              <a:t>Say if a thread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>
                <a:solidFill>
                  <a:srgbClr val="00B050"/>
                </a:solidFill>
              </a:rPr>
              <a:t>accesses</a:t>
            </a:r>
            <a:r>
              <a:rPr lang="en-US" dirty="0"/>
              <a:t> a variable in memory, it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updates</a:t>
            </a:r>
            <a:r>
              <a:rPr lang="en-US" dirty="0"/>
              <a:t> its state, and then thread </a:t>
            </a:r>
            <a:r>
              <a:rPr lang="en-US" i="1" dirty="0"/>
              <a:t>j </a:t>
            </a:r>
            <a:r>
              <a:rPr lang="en-US" dirty="0">
                <a:solidFill>
                  <a:srgbClr val="00B050"/>
                </a:solidFill>
              </a:rPr>
              <a:t>accesses</a:t>
            </a:r>
            <a:r>
              <a:rPr lang="en-US" dirty="0"/>
              <a:t> the variable (and its state) </a:t>
            </a:r>
            <a:r>
              <a:rPr lang="en-US" dirty="0">
                <a:sym typeface="Wingdings" panose="05000000000000000000" pitchFamily="2" charset="2"/>
              </a:rPr>
              <a:t> This is an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interaction</a:t>
            </a:r>
            <a:r>
              <a:rPr lang="en-US" dirty="0">
                <a:sym typeface="Wingdings" panose="05000000000000000000" pitchFamily="2" charset="2"/>
              </a:rPr>
              <a:t> that falls under the theoretical definition of a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message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25886-7F41-4809-A25D-3BE17B41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F840A-62EC-4314-8494-69960086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E417C-CA03-4D7E-8739-C497AE8F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14" y="1097281"/>
            <a:ext cx="786564" cy="786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52C66-ADEF-4D10-8A42-FAD00C392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14" y="2486634"/>
            <a:ext cx="786563" cy="7865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A90356-559D-499E-9257-CE44CD3BB73B}"/>
              </a:ext>
            </a:extLst>
          </p:cNvPr>
          <p:cNvSpPr/>
          <p:nvPr/>
        </p:nvSpPr>
        <p:spPr>
          <a:xfrm>
            <a:off x="4922151" y="5122757"/>
            <a:ext cx="1915972" cy="8746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 location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F7E784-BBD6-4669-9AD7-139EE1BBEC42}"/>
              </a:ext>
            </a:extLst>
          </p:cNvPr>
          <p:cNvSpPr/>
          <p:nvPr/>
        </p:nvSpPr>
        <p:spPr>
          <a:xfrm>
            <a:off x="3180523" y="4031308"/>
            <a:ext cx="1590261" cy="66260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Event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E8C2C7-31EF-45CF-9D6B-7CD9A320982B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4537895" y="4596879"/>
            <a:ext cx="1200296" cy="5258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5314AC7-180B-4B08-AD44-313519E023DC}"/>
              </a:ext>
            </a:extLst>
          </p:cNvPr>
          <p:cNvSpPr/>
          <p:nvPr/>
        </p:nvSpPr>
        <p:spPr>
          <a:xfrm>
            <a:off x="6626089" y="4033575"/>
            <a:ext cx="1590261" cy="66260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Event 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CB9D8F-ED8D-40E8-B678-08BFBEB1B0AB}"/>
              </a:ext>
            </a:extLst>
          </p:cNvPr>
          <p:cNvCxnSpPr>
            <a:cxnSpLocks/>
            <a:stCxn id="12" idx="0"/>
            <a:endCxn id="20" idx="4"/>
          </p:cNvCxnSpPr>
          <p:nvPr/>
        </p:nvCxnSpPr>
        <p:spPr>
          <a:xfrm flipV="1">
            <a:off x="5880137" y="4696183"/>
            <a:ext cx="1541082" cy="42657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BD105F-9085-45BD-BC34-0E51868FBF6F}"/>
              </a:ext>
            </a:extLst>
          </p:cNvPr>
          <p:cNvCxnSpPr>
            <a:cxnSpLocks/>
            <a:stCxn id="13" idx="6"/>
            <a:endCxn id="20" idx="2"/>
          </p:cNvCxnSpPr>
          <p:nvPr/>
        </p:nvCxnSpPr>
        <p:spPr>
          <a:xfrm>
            <a:off x="4770784" y="4362613"/>
            <a:ext cx="1855305" cy="22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E0A09D-E8B2-4425-AC4E-8C80F68354DE}"/>
              </a:ext>
            </a:extLst>
          </p:cNvPr>
          <p:cNvSpPr txBox="1"/>
          <p:nvPr/>
        </p:nvSpPr>
        <p:spPr>
          <a:xfrm>
            <a:off x="5461242" y="39118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hb</a:t>
            </a:r>
            <a:endParaRPr lang="en-US" sz="24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697353-784E-45C2-BE63-AD386B93E3BF}"/>
              </a:ext>
            </a:extLst>
          </p:cNvPr>
          <p:cNvSpPr txBox="1"/>
          <p:nvPr/>
        </p:nvSpPr>
        <p:spPr>
          <a:xfrm>
            <a:off x="4108130" y="4741685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=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270046-59A9-45C3-B678-905988C2B864}"/>
              </a:ext>
            </a:extLst>
          </p:cNvPr>
          <p:cNvSpPr txBox="1"/>
          <p:nvPr/>
        </p:nvSpPr>
        <p:spPr>
          <a:xfrm>
            <a:off x="6959254" y="479665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t1 = x</a:t>
            </a:r>
          </a:p>
        </p:txBody>
      </p:sp>
    </p:spTree>
    <p:extLst>
      <p:ext uri="{BB962C8B-B14F-4D97-AF65-F5344CB8AC3E}">
        <p14:creationId xmlns:p14="http://schemas.microsoft.com/office/powerpoint/2010/main" val="70349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6F9565-22AC-4AC5-A488-3F952688ABDD}"/>
              </a:ext>
            </a:extLst>
          </p:cNvPr>
          <p:cNvSpPr/>
          <p:nvPr/>
        </p:nvSpPr>
        <p:spPr>
          <a:xfrm>
            <a:off x="4403678" y="4163353"/>
            <a:ext cx="3957850" cy="222458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CECA4-182D-4562-888C-FF638383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424" y="164426"/>
            <a:ext cx="6858000" cy="822960"/>
          </a:xfrm>
        </p:spPr>
        <p:txBody>
          <a:bodyPr/>
          <a:lstStyle/>
          <a:p>
            <a:r>
              <a:rPr lang="en-US" dirty="0"/>
              <a:t>Gustafson-</a:t>
            </a:r>
            <a:r>
              <a:rPr lang="en-US" dirty="0" err="1"/>
              <a:t>Barsis’s</a:t>
            </a:r>
            <a:r>
              <a:rPr lang="en-US" dirty="0"/>
              <a:t> Law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2CE2B-DCFA-4523-968D-1F3AA45E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E89AD-19A3-4959-8F97-2D25A225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2F38FC-3ACF-4655-B385-1E0BBF71D939}"/>
                  </a:ext>
                </a:extLst>
              </p:cNvPr>
              <p:cNvSpPr txBox="1"/>
              <p:nvPr/>
            </p:nvSpPr>
            <p:spPr>
              <a:xfrm>
                <a:off x="4651159" y="4171365"/>
                <a:ext cx="4237631" cy="1831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𝑠𝑒𝑞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1 −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𝑠𝑒𝑞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𝑃𝑊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𝑠𝑒𝑞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𝑠𝑒𝑞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2F38FC-3ACF-4655-B385-1E0BBF71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59" y="4171365"/>
                <a:ext cx="4237631" cy="18315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7AD117-68C2-42E0-94F7-CF09035D167F}"/>
              </a:ext>
            </a:extLst>
          </p:cNvPr>
          <p:cNvSpPr/>
          <p:nvPr/>
        </p:nvSpPr>
        <p:spPr>
          <a:xfrm>
            <a:off x="1775212" y="766390"/>
            <a:ext cx="3696769" cy="60987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Old workload: 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644051-2974-47DD-B8FF-44076AB727FF}"/>
              </a:ext>
            </a:extLst>
          </p:cNvPr>
          <p:cNvSpPr/>
          <p:nvPr/>
        </p:nvSpPr>
        <p:spPr>
          <a:xfrm>
            <a:off x="6607836" y="398919"/>
            <a:ext cx="3935959" cy="8229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workload: Scale the parallel part by #procs (P)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C40049F7-637D-4FFA-BA6A-1DA17B63B5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577225"/>
                  </p:ext>
                </p:extLst>
              </p:nvPr>
            </p:nvGraphicFramePr>
            <p:xfrm>
              <a:off x="1641424" y="1456371"/>
              <a:ext cx="8935508" cy="258807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979678">
                      <a:extLst>
                        <a:ext uri="{9D8B030D-6E8A-4147-A177-3AD203B41FA5}">
                          <a16:colId xmlns:a16="http://schemas.microsoft.com/office/drawing/2014/main" val="644641427"/>
                        </a:ext>
                      </a:extLst>
                    </a:gridCol>
                    <a:gridCol w="5955830">
                      <a:extLst>
                        <a:ext uri="{9D8B030D-6E8A-4147-A177-3AD203B41FA5}">
                          <a16:colId xmlns:a16="http://schemas.microsoft.com/office/drawing/2014/main" val="545526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 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5587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New workload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𝑛𝑒𝑤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𝑠𝑒𝑞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1 −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𝑠𝑒𝑞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4108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Sequential Time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𝑠𝑒𝑞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000" dirty="0"/>
                            <a:t> is a constant of proportionality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𝑛𝑒𝑤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𝑠𝑒𝑞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1 −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𝑃𝑊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185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Parallel Time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𝑝𝑎𝑟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𝑠𝑒𝑞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1 −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𝑠𝑒𝑞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𝑃𝑊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71662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C40049F7-637D-4FFA-BA6A-1DA17B63B5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3577225"/>
                  </p:ext>
                </p:extLst>
              </p:nvPr>
            </p:nvGraphicFramePr>
            <p:xfrm>
              <a:off x="1641424" y="1456371"/>
              <a:ext cx="8935508" cy="258807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979678">
                      <a:extLst>
                        <a:ext uri="{9D8B030D-6E8A-4147-A177-3AD203B41FA5}">
                          <a16:colId xmlns:a16="http://schemas.microsoft.com/office/drawing/2014/main" val="644641427"/>
                        </a:ext>
                      </a:extLst>
                    </a:gridCol>
                    <a:gridCol w="5955830">
                      <a:extLst>
                        <a:ext uri="{9D8B030D-6E8A-4147-A177-3AD203B41FA5}">
                          <a16:colId xmlns:a16="http://schemas.microsoft.com/office/drawing/2014/main" val="545526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Mathematical 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4558769"/>
                      </a:ext>
                    </a:extLst>
                  </a:tr>
                  <a:tr h="74637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New workload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02" t="-53659" r="-409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108195"/>
                      </a:ext>
                    </a:extLst>
                  </a:tr>
                  <a:tr h="10292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4" t="-111834" r="-200818" b="-49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02" t="-111834" r="-409" b="-491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85705"/>
                      </a:ext>
                    </a:extLst>
                  </a:tr>
                  <a:tr h="4415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4" t="-490411" r="-200818" b="-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02" t="-490411" r="-409" b="-13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1662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179193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9FB3-5722-4956-8BD3-63833DFC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88A89-4D0C-4309-B8A2-50FDCE6B1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8690" y="1226503"/>
                <a:ext cx="7965749" cy="477608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Increment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local</a:t>
                </a:r>
                <a:r>
                  <a:rPr lang="en-US" dirty="0"/>
                  <a:t> clock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thread </a:t>
                </a:r>
                <a:r>
                  <a:rPr lang="en-US" i="1" dirty="0" err="1"/>
                  <a:t>i</a:t>
                </a:r>
                <a:r>
                  <a:rPr lang="en-US" dirty="0"/>
                  <a:t>) before </a:t>
                </a:r>
                <a:r>
                  <a:rPr lang="en-US" dirty="0">
                    <a:solidFill>
                      <a:srgbClr val="0070C0"/>
                    </a:solidFill>
                  </a:rPr>
                  <a:t>sending</a:t>
                </a:r>
                <a:r>
                  <a:rPr lang="en-US" dirty="0"/>
                  <a:t> a message and after </a:t>
                </a:r>
                <a:r>
                  <a:rPr lang="en-US" dirty="0">
                    <a:solidFill>
                      <a:srgbClr val="9F2241"/>
                    </a:solidFill>
                  </a:rPr>
                  <a:t>receiving</a:t>
                </a:r>
                <a:r>
                  <a:rPr lang="en-US" dirty="0"/>
                  <a:t> a message.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088A89-4D0C-4309-B8A2-50FDCE6B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690" y="1226503"/>
                <a:ext cx="7965749" cy="4776083"/>
              </a:xfrm>
              <a:blipFill>
                <a:blip r:embed="rId3"/>
                <a:stretch>
                  <a:fillRect l="-765" t="-5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7CB3D-A32D-44E5-8426-3D9A716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72CC3-B4D7-4AA5-9319-9B1DF1A0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8C7AF3B-CCF9-418F-B8F0-CBC5AFAA2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5" y="2645787"/>
            <a:ext cx="801950" cy="801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7202F8-34A2-4A5F-8CBA-837527F14BEB}"/>
              </a:ext>
            </a:extLst>
          </p:cNvPr>
          <p:cNvSpPr txBox="1"/>
          <p:nvPr/>
        </p:nvSpPr>
        <p:spPr>
          <a:xfrm>
            <a:off x="2854721" y="2645787"/>
            <a:ext cx="662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Let’s say, thread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sends a </a:t>
            </a:r>
            <a:r>
              <a:rPr lang="en-US" sz="2000" dirty="0">
                <a:solidFill>
                  <a:srgbClr val="E21A23"/>
                </a:solidFill>
              </a:rPr>
              <a:t>message</a:t>
            </a:r>
            <a:r>
              <a:rPr lang="en-US" sz="2000" dirty="0"/>
              <a:t> to thread </a:t>
            </a:r>
            <a:r>
              <a:rPr lang="en-US" sz="2000" i="1" dirty="0"/>
              <a:t>j</a:t>
            </a:r>
            <a:r>
              <a:rPr lang="en-US" sz="2000" dirty="0"/>
              <a:t>. When </a:t>
            </a:r>
            <a:r>
              <a:rPr lang="en-US" sz="2000" i="1" dirty="0"/>
              <a:t>j</a:t>
            </a:r>
            <a:r>
              <a:rPr lang="en-US" sz="2000" dirty="0"/>
              <a:t> receives the message, it </a:t>
            </a:r>
            <a:r>
              <a:rPr lang="en-US" sz="2000" dirty="0">
                <a:solidFill>
                  <a:srgbClr val="7030A0"/>
                </a:solidFill>
              </a:rPr>
              <a:t>updates</a:t>
            </a:r>
            <a:r>
              <a:rPr lang="en-US" sz="2000" dirty="0"/>
              <a:t> its clock as </a:t>
            </a:r>
            <a:r>
              <a:rPr lang="en-US" sz="2000" dirty="0">
                <a:solidFill>
                  <a:srgbClr val="0070C0"/>
                </a:solidFill>
              </a:rPr>
              <a:t>follows</a:t>
            </a:r>
            <a:r>
              <a:rPr lang="en-US" sz="20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2F2622-B8A0-4D28-B1A7-8356700368FF}"/>
                  </a:ext>
                </a:extLst>
              </p:cNvPr>
              <p:cNvSpPr txBox="1"/>
              <p:nvPr/>
            </p:nvSpPr>
            <p:spPr>
              <a:xfrm>
                <a:off x="4097749" y="3897985"/>
                <a:ext cx="3832268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2F2622-B8A0-4D28-B1A7-83567003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749" y="3897985"/>
                <a:ext cx="3832268" cy="399084"/>
              </a:xfrm>
              <a:prstGeom prst="rect">
                <a:avLst/>
              </a:prstGeom>
              <a:blipFill>
                <a:blip r:embed="rId5"/>
                <a:stretch>
                  <a:fillRect l="-954" r="-2385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978ABB-DBC7-4268-AA61-3BC25E8C5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73" y="5101606"/>
            <a:ext cx="529893" cy="529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FFCFFE-AEFE-4A6A-A198-4D86E8A1C05B}"/>
              </a:ext>
            </a:extLst>
          </p:cNvPr>
          <p:cNvSpPr txBox="1"/>
          <p:nvPr/>
        </p:nvSpPr>
        <p:spPr>
          <a:xfrm>
            <a:off x="2854720" y="5101605"/>
            <a:ext cx="7398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receiver</a:t>
            </a:r>
            <a:r>
              <a:rPr lang="en-US" sz="2000" dirty="0"/>
              <a:t> is as at least as up to date as the </a:t>
            </a:r>
            <a:r>
              <a:rPr lang="en-US" sz="2000" dirty="0">
                <a:solidFill>
                  <a:srgbClr val="0070C0"/>
                </a:solidFill>
              </a:rPr>
              <a:t>sender</a:t>
            </a:r>
            <a:r>
              <a:rPr lang="en-US" sz="2000" dirty="0"/>
              <a:t>. It records</a:t>
            </a:r>
            <a:br>
              <a:rPr lang="en-US" sz="2000" dirty="0"/>
            </a:br>
            <a:r>
              <a:rPr lang="en-US" sz="2000" dirty="0"/>
              <a:t>an additional </a:t>
            </a:r>
            <a:r>
              <a:rPr lang="en-US" sz="2000" dirty="0">
                <a:solidFill>
                  <a:srgbClr val="00B050"/>
                </a:solidFill>
              </a:rPr>
              <a:t>receive</a:t>
            </a:r>
            <a:r>
              <a:rPr lang="en-US" sz="2000" dirty="0"/>
              <a:t> event. </a:t>
            </a:r>
          </a:p>
        </p:txBody>
      </p:sp>
    </p:spTree>
    <p:extLst>
      <p:ext uri="{BB962C8B-B14F-4D97-AF65-F5344CB8AC3E}">
        <p14:creationId xmlns:p14="http://schemas.microsoft.com/office/powerpoint/2010/main" val="372647904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33CB-A329-4DED-A003-DE1047D3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and Causality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81A7-3115-44C7-B924-E7BA71F0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13" y="1097281"/>
            <a:ext cx="7810840" cy="822960"/>
          </a:xfrm>
        </p:spPr>
        <p:txBody>
          <a:bodyPr/>
          <a:lstStyle/>
          <a:p>
            <a:r>
              <a:rPr lang="en-US" dirty="0"/>
              <a:t>Let’s say that there is a </a:t>
            </a:r>
            <a:r>
              <a:rPr lang="en-US" dirty="0">
                <a:solidFill>
                  <a:srgbClr val="0070C0"/>
                </a:solidFill>
              </a:rPr>
              <a:t>happens-before</a:t>
            </a:r>
            <a:r>
              <a:rPr lang="en-US" dirty="0"/>
              <a:t> relationship between </a:t>
            </a:r>
            <a:r>
              <a:rPr lang="en-US" dirty="0">
                <a:solidFill>
                  <a:srgbClr val="7030A0"/>
                </a:solidFill>
              </a:rPr>
              <a:t>events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i="1" baseline="-25000" dirty="0" err="1"/>
              <a:t>i</a:t>
            </a:r>
            <a:r>
              <a:rPr lang="en-US" dirty="0"/>
              <a:t> and </a:t>
            </a:r>
            <a:r>
              <a:rPr lang="en-US" i="1" dirty="0" err="1"/>
              <a:t>e</a:t>
            </a:r>
            <a:r>
              <a:rPr lang="en-US" i="1" baseline="-25000" dirty="0" err="1"/>
              <a:t>j</a:t>
            </a:r>
            <a:r>
              <a:rPr lang="en-US" dirty="0"/>
              <a:t>. We use </a:t>
            </a:r>
            <a:r>
              <a:rPr lang="en-US" dirty="0">
                <a:solidFill>
                  <a:srgbClr val="00B050"/>
                </a:solidFill>
              </a:rPr>
              <a:t>vector clocks</a:t>
            </a:r>
            <a:r>
              <a:rPr lang="en-US" dirty="0"/>
              <a:t> to track the </a:t>
            </a:r>
            <a:r>
              <a:rPr lang="en-US" dirty="0">
                <a:solidFill>
                  <a:srgbClr val="720F11"/>
                </a:solidFill>
              </a:rPr>
              <a:t>interaction</a:t>
            </a:r>
            <a:r>
              <a:rPr lang="en-US" dirty="0"/>
              <a:t>. </a:t>
            </a:r>
          </a:p>
          <a:p>
            <a:r>
              <a:rPr lang="en-US" dirty="0"/>
              <a:t> </a:t>
            </a:r>
            <a:endParaRPr lang="en-US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BF516-1015-4DCC-AE40-80961E53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CD9B2-0F17-463D-BFAF-3E8495BC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566183C-11F3-47A9-9B48-82A8F049E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7852"/>
              </p:ext>
            </p:extLst>
          </p:nvPr>
        </p:nvGraphicFramePr>
        <p:xfrm>
          <a:off x="2914835" y="2036192"/>
          <a:ext cx="6096000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1961">
                  <a:extLst>
                    <a:ext uri="{9D8B030D-6E8A-4147-A177-3AD203B41FA5}">
                      <a16:colId xmlns:a16="http://schemas.microsoft.com/office/drawing/2014/main" val="4206038997"/>
                    </a:ext>
                  </a:extLst>
                </a:gridCol>
                <a:gridCol w="4424039">
                  <a:extLst>
                    <a:ext uri="{9D8B030D-6E8A-4147-A177-3AD203B41FA5}">
                      <a16:colId xmlns:a16="http://schemas.microsoft.com/office/drawing/2014/main" val="1579073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58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e</a:t>
                      </a:r>
                      <a:r>
                        <a:rPr lang="en-US" sz="2000" i="1" baseline="-25000" dirty="0" err="1"/>
                        <a:t>i</a:t>
                      </a:r>
                      <a:endParaRPr lang="en-US" sz="20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Event in thread </a:t>
                      </a:r>
                      <a:r>
                        <a:rPr lang="en-US" sz="2000" i="1" dirty="0" err="1"/>
                        <a:t>i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0" dirty="0"/>
                        <a:t>at time </a:t>
                      </a:r>
                      <a:r>
                        <a:rPr lang="en-US" sz="2000" i="1" dirty="0"/>
                        <a:t>V</a:t>
                      </a:r>
                      <a:r>
                        <a:rPr lang="en-US" sz="2000" i="1" baseline="-25000" dirty="0"/>
                        <a:t>i</a:t>
                      </a:r>
                      <a:endParaRPr 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/>
                        <a:t>e</a:t>
                      </a:r>
                      <a:r>
                        <a:rPr lang="en-US" sz="2000" i="1" baseline="-25000" dirty="0" err="1"/>
                        <a:t>j</a:t>
                      </a:r>
                      <a:endParaRPr lang="en-US" sz="20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Event in thread </a:t>
                      </a:r>
                      <a:r>
                        <a:rPr lang="en-US" sz="2000" i="1" dirty="0"/>
                        <a:t>j </a:t>
                      </a:r>
                      <a:r>
                        <a:rPr lang="en-US" sz="2000" i="0" dirty="0"/>
                        <a:t>at time </a:t>
                      </a:r>
                      <a:r>
                        <a:rPr lang="en-US" sz="2000" i="1" dirty="0" err="1"/>
                        <a:t>V</a:t>
                      </a:r>
                      <a:r>
                        <a:rPr lang="en-US" sz="2000" i="1" baseline="-25000" dirty="0" err="1"/>
                        <a:t>j</a:t>
                      </a:r>
                      <a:endParaRPr 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4339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02B6F1-6A77-41FE-AD1E-BC2C2977628C}"/>
              </a:ext>
            </a:extLst>
          </p:cNvPr>
          <p:cNvSpPr/>
          <p:nvPr/>
        </p:nvSpPr>
        <p:spPr>
          <a:xfrm>
            <a:off x="1763697" y="3633089"/>
            <a:ext cx="4449500" cy="5838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have the following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B33C1-193F-445E-B981-4D824399B87B}"/>
                  </a:ext>
                </a:extLst>
              </p:cNvPr>
              <p:cNvSpPr txBox="1"/>
              <p:nvPr/>
            </p:nvSpPr>
            <p:spPr>
              <a:xfrm>
                <a:off x="4957721" y="4487910"/>
                <a:ext cx="2248629" cy="34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⟺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h𝑏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B33C1-193F-445E-B981-4D824399B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21" y="4487910"/>
                <a:ext cx="2248629" cy="345094"/>
              </a:xfrm>
              <a:prstGeom prst="rect">
                <a:avLst/>
              </a:prstGeom>
              <a:blipFill>
                <a:blip r:embed="rId3"/>
                <a:stretch>
                  <a:fillRect l="-1897" b="-245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DB99AD7-32CE-413E-9B05-6DADC32B4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94" y="5403265"/>
            <a:ext cx="613487" cy="613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3AE2F7-09BF-428B-9E65-9718AF6AA52E}"/>
              </a:ext>
            </a:extLst>
          </p:cNvPr>
          <p:cNvSpPr txBox="1"/>
          <p:nvPr/>
        </p:nvSpPr>
        <p:spPr>
          <a:xfrm>
            <a:off x="2868122" y="5202178"/>
            <a:ext cx="7441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happens because the </a:t>
            </a:r>
            <a:r>
              <a:rPr lang="en-US" sz="2000" dirty="0">
                <a:solidFill>
                  <a:srgbClr val="0070C0"/>
                </a:solidFill>
              </a:rPr>
              <a:t>receiver</a:t>
            </a:r>
            <a:r>
              <a:rPr lang="en-US" sz="2000" dirty="0"/>
              <a:t> has all the </a:t>
            </a:r>
            <a:r>
              <a:rPr lang="en-US" sz="2000" dirty="0">
                <a:solidFill>
                  <a:srgbClr val="00B050"/>
                </a:solidFill>
              </a:rPr>
              <a:t>sender’s</a:t>
            </a:r>
            <a:r>
              <a:rPr lang="en-US" sz="2000" dirty="0"/>
              <a:t> updates</a:t>
            </a:r>
          </a:p>
          <a:p>
            <a:r>
              <a:rPr lang="en-US" sz="2000" dirty="0"/>
              <a:t>and without a </a:t>
            </a:r>
            <a:r>
              <a:rPr lang="en-US" sz="2000" dirty="0">
                <a:solidFill>
                  <a:srgbClr val="7030A0"/>
                </a:solidFill>
              </a:rPr>
              <a:t>chain</a:t>
            </a:r>
            <a:r>
              <a:rPr lang="en-US" sz="2000" dirty="0"/>
              <a:t> of </a:t>
            </a:r>
            <a:r>
              <a:rPr lang="en-US" sz="2000"/>
              <a:t>happens-before edges, </a:t>
            </a:r>
            <a:r>
              <a:rPr lang="en-US" sz="2000" dirty="0"/>
              <a:t>two vector clocks</a:t>
            </a:r>
          </a:p>
          <a:p>
            <a:r>
              <a:rPr lang="en-US" sz="2000" dirty="0"/>
              <a:t>will not remain </a:t>
            </a:r>
            <a:r>
              <a:rPr lang="en-US" sz="2000" dirty="0">
                <a:solidFill>
                  <a:srgbClr val="FF0000"/>
                </a:solidFill>
              </a:rPr>
              <a:t>comparable</a:t>
            </a:r>
            <a:r>
              <a:rPr lang="en-US" sz="2000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462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3255-D128-4F47-8AE6-3E50FE4C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466" y="91004"/>
            <a:ext cx="6858000" cy="822960"/>
          </a:xfrm>
        </p:spPr>
        <p:txBody>
          <a:bodyPr/>
          <a:lstStyle/>
          <a:p>
            <a:r>
              <a:rPr lang="en-US" dirty="0"/>
              <a:t>Vector Clock based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9689C0C-C8B9-40E2-AF21-7BF1DBEC180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4662499"/>
                  </p:ext>
                </p:extLst>
              </p:nvPr>
            </p:nvGraphicFramePr>
            <p:xfrm>
              <a:off x="2315843" y="619187"/>
              <a:ext cx="6858000" cy="26822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96900">
                      <a:extLst>
                        <a:ext uri="{9D8B030D-6E8A-4147-A177-3AD203B41FA5}">
                          <a16:colId xmlns:a16="http://schemas.microsoft.com/office/drawing/2014/main" val="2420730610"/>
                        </a:ext>
                      </a:extLst>
                    </a:gridCol>
                    <a:gridCol w="5161100">
                      <a:extLst>
                        <a:ext uri="{9D8B030D-6E8A-4147-A177-3AD203B41FA5}">
                          <a16:colId xmlns:a16="http://schemas.microsoft.com/office/drawing/2014/main" val="18934990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87043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Vector clock of the current thread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602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Vector clock of the current lock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7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Read clock of variable </a:t>
                          </a:r>
                          <a:r>
                            <a:rPr lang="en-US" sz="2000" i="1" dirty="0"/>
                            <a:t>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6954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Write clock of variable </a:t>
                          </a:r>
                          <a:r>
                            <a:rPr lang="en-US" sz="2000" i="1" dirty="0"/>
                            <a:t>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29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𝑡𝑖𝑑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Thread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6195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9689C0C-C8B9-40E2-AF21-7BF1DBEC180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4662499"/>
                  </p:ext>
                </p:extLst>
              </p:nvPr>
            </p:nvGraphicFramePr>
            <p:xfrm>
              <a:off x="2315843" y="619187"/>
              <a:ext cx="6858000" cy="26822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96900">
                      <a:extLst>
                        <a:ext uri="{9D8B030D-6E8A-4147-A177-3AD203B41FA5}">
                          <a16:colId xmlns:a16="http://schemas.microsoft.com/office/drawing/2014/main" val="2420730610"/>
                        </a:ext>
                      </a:extLst>
                    </a:gridCol>
                    <a:gridCol w="5161100">
                      <a:extLst>
                        <a:ext uri="{9D8B030D-6E8A-4147-A177-3AD203B41FA5}">
                          <a16:colId xmlns:a16="http://schemas.microsoft.com/office/drawing/2014/main" val="189349909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87043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8" t="-92000" r="-305376" b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Vector clock of the current thread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6022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8" t="-192000" r="-305376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Vector clock of the current lock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7627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8" t="-288158" r="-305376" b="-2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Read clock of variable </a:t>
                          </a:r>
                          <a:r>
                            <a:rPr lang="en-US" sz="2000" i="1" dirty="0"/>
                            <a:t>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69545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8" t="-393333" r="-305376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Write clock of variable </a:t>
                          </a:r>
                          <a:r>
                            <a:rPr lang="en-US" sz="2000" i="1" dirty="0"/>
                            <a:t>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2954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8" t="-493333" r="-305376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Thread 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61954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427E4-F512-4B09-8F18-46A595BF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E98E3-FB94-4F95-B70F-FF216B37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43DA51-1164-4B8A-84F2-A18A92962DDA}"/>
              </a:ext>
            </a:extLst>
          </p:cNvPr>
          <p:cNvGrpSpPr/>
          <p:nvPr/>
        </p:nvGrpSpPr>
        <p:grpSpPr>
          <a:xfrm>
            <a:off x="1979795" y="3429000"/>
            <a:ext cx="3411955" cy="2032986"/>
            <a:chOff x="3947980" y="3861719"/>
            <a:chExt cx="3411955" cy="2032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CBE802-DB80-486E-9EC6-9AB3926BDDB2}"/>
                </a:ext>
              </a:extLst>
            </p:cNvPr>
            <p:cNvSpPr/>
            <p:nvPr/>
          </p:nvSpPr>
          <p:spPr>
            <a:xfrm>
              <a:off x="3947980" y="3861719"/>
              <a:ext cx="3411955" cy="20329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874CDC-DF6E-4A25-B0B1-9219AA4CA2DD}"/>
                    </a:ext>
                  </a:extLst>
                </p:cNvPr>
                <p:cNvSpPr txBox="1"/>
                <p:nvPr/>
              </p:nvSpPr>
              <p:spPr>
                <a:xfrm>
                  <a:off x="4219624" y="4014688"/>
                  <a:ext cx="27690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𝑡𝑖𝑑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𝑡𝑖𝑑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874CDC-DF6E-4A25-B0B1-9219AA4CA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624" y="4014688"/>
                  <a:ext cx="276902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5BEAEA-03D7-41B4-B2A4-709C2931D3E1}"/>
                    </a:ext>
                  </a:extLst>
                </p:cNvPr>
                <p:cNvSpPr txBox="1"/>
                <p:nvPr/>
              </p:nvSpPr>
              <p:spPr>
                <a:xfrm>
                  <a:off x="4219624" y="4471274"/>
                  <a:ext cx="18458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⋃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5BEAEA-03D7-41B4-B2A4-709C2931D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624" y="4471274"/>
                  <a:ext cx="184589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0553EE-634F-44E8-A82D-51FAF7CDDFC6}"/>
                    </a:ext>
                  </a:extLst>
                </p:cNvPr>
                <p:cNvSpPr txBox="1"/>
                <p:nvPr/>
              </p:nvSpPr>
              <p:spPr>
                <a:xfrm>
                  <a:off x="4219624" y="4940183"/>
                  <a:ext cx="12583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0553EE-634F-44E8-A82D-51FAF7CDD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624" y="4940183"/>
                  <a:ext cx="1258358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89449EF-CC65-4FA9-83DE-B2EE73E22460}"/>
                    </a:ext>
                  </a:extLst>
                </p:cNvPr>
                <p:cNvSpPr txBox="1"/>
                <p:nvPr/>
              </p:nvSpPr>
              <p:spPr>
                <a:xfrm>
                  <a:off x="4219624" y="5409092"/>
                  <a:ext cx="23419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𝑖𝑛𝐿𝑜𝑐𝑘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𝐓𝐫𝐮𝐞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89449EF-CC65-4FA9-83DE-B2EE73E22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624" y="5409092"/>
                  <a:ext cx="2341923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75798-A285-4B8E-905E-53DDC8A1FA49}"/>
                  </a:ext>
                </a:extLst>
              </p:cNvPr>
              <p:cNvSpPr txBox="1"/>
              <p:nvPr/>
            </p:nvSpPr>
            <p:spPr>
              <a:xfrm>
                <a:off x="2010805" y="5794651"/>
                <a:ext cx="2386807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𝑖𝑛𝐿𝑜𝑐𝑘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𝐅𝐚𝐥𝐬𝐞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775798-A285-4B8E-905E-53DDC8A1F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805" y="5794651"/>
                <a:ext cx="2386807" cy="400110"/>
              </a:xfrm>
              <a:prstGeom prst="rect">
                <a:avLst/>
              </a:prstGeom>
              <a:blipFill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289F576-41A1-4512-960C-A8248A7B6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393" y="3742976"/>
            <a:ext cx="1174630" cy="1174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75F9E1-4A91-4EE3-82B8-8789A54BB8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4843" y="5376483"/>
            <a:ext cx="1011730" cy="101173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205BB1F-E05D-4D94-89EB-2DF5400AECEB}"/>
              </a:ext>
            </a:extLst>
          </p:cNvPr>
          <p:cNvSpPr/>
          <p:nvPr/>
        </p:nvSpPr>
        <p:spPr>
          <a:xfrm>
            <a:off x="7434470" y="3858178"/>
            <a:ext cx="2649889" cy="117463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Increment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002060"/>
                </a:solidFill>
              </a:rPr>
              <a:t>vector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clock</a:t>
            </a:r>
            <a:r>
              <a:rPr lang="en-US" sz="2000" dirty="0"/>
              <a:t> of </a:t>
            </a:r>
            <a:r>
              <a:rPr lang="en-US" sz="2000" i="1" dirty="0"/>
              <a:t>C</a:t>
            </a:r>
            <a:r>
              <a:rPr lang="en-US" sz="2000" i="1" baseline="-25000" dirty="0"/>
              <a:t>T</a:t>
            </a:r>
            <a:r>
              <a:rPr lang="en-US" sz="2000" dirty="0"/>
              <a:t> and </a:t>
            </a:r>
            <a:r>
              <a:rPr lang="en-US" sz="2000" i="1" dirty="0"/>
              <a:t>C</a:t>
            </a:r>
            <a:r>
              <a:rPr lang="en-US" sz="2000" i="1" baseline="-25000" dirty="0"/>
              <a:t>L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91113555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2F73-F5C1-4448-8DE3-005AE5A5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B9CE3-14BA-4DEB-B6AC-1579DFE9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D74D2-7951-4316-A854-89CEF2FF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82062-E77F-4227-9EAC-3E54BAF59ED7}"/>
              </a:ext>
            </a:extLst>
          </p:cNvPr>
          <p:cNvSpPr/>
          <p:nvPr/>
        </p:nvSpPr>
        <p:spPr>
          <a:xfrm>
            <a:off x="2964665" y="1221568"/>
            <a:ext cx="3519838" cy="36063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B9062-2821-4BFD-BA0C-22DE143234F8}"/>
                  </a:ext>
                </a:extLst>
              </p:cNvPr>
              <p:cNvSpPr txBox="1"/>
              <p:nvPr/>
            </p:nvSpPr>
            <p:spPr>
              <a:xfrm>
                <a:off x="3313990" y="1437435"/>
                <a:ext cx="2713307" cy="307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𝑖𝑛𝐿𝑜𝑐𝑘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𝒕𝒉𝒆𝒏</m:t>
                      </m:r>
                    </m:oMath>
                  </m:oMathPara>
                </a14:m>
                <a:br>
                  <a:rPr lang="en-US" sz="2000" b="1" dirty="0"/>
                </a:br>
                <a:endParaRPr 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B9062-2821-4BFD-BA0C-22DE14323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90" y="1437435"/>
                <a:ext cx="2713307" cy="307841"/>
              </a:xfrm>
              <a:prstGeom prst="rect">
                <a:avLst/>
              </a:prstGeom>
              <a:blipFill>
                <a:blip r:embed="rId3"/>
                <a:stretch>
                  <a:fillRect l="-899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EBB44-09CA-41A4-9CCD-C3DFBA063979}"/>
                  </a:ext>
                </a:extLst>
              </p:cNvPr>
              <p:cNvSpPr txBox="1"/>
              <p:nvPr/>
            </p:nvSpPr>
            <p:spPr>
              <a:xfrm>
                <a:off x="3808806" y="1876346"/>
                <a:ext cx="2519279" cy="307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br>
                  <a:rPr lang="en-US" sz="2000" b="1" dirty="0"/>
                </a:br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EBB44-09CA-41A4-9CCD-C3DFBA063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06" y="1876346"/>
                <a:ext cx="2519279" cy="307841"/>
              </a:xfrm>
              <a:prstGeom prst="rect">
                <a:avLst/>
              </a:prstGeom>
              <a:blipFill>
                <a:blip r:embed="rId4"/>
                <a:stretch>
                  <a:fillRect l="-969" r="-484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9BED87-88E3-4ADD-BEDE-4CCC8A7EC941}"/>
                  </a:ext>
                </a:extLst>
              </p:cNvPr>
              <p:cNvSpPr txBox="1"/>
              <p:nvPr/>
            </p:nvSpPr>
            <p:spPr>
              <a:xfrm>
                <a:off x="3314716" y="2254363"/>
                <a:ext cx="5013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𝒆𝒏𝒅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9BED87-88E3-4ADD-BEDE-4CCC8A7EC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16" y="2254363"/>
                <a:ext cx="501311" cy="369332"/>
              </a:xfrm>
              <a:prstGeom prst="rect">
                <a:avLst/>
              </a:prstGeom>
              <a:blipFill>
                <a:blip r:embed="rId5"/>
                <a:stretch>
                  <a:fillRect r="-207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9ED22-618B-48AA-80EE-35A71DAE204E}"/>
                  </a:ext>
                </a:extLst>
              </p:cNvPr>
              <p:cNvSpPr txBox="1"/>
              <p:nvPr/>
            </p:nvSpPr>
            <p:spPr>
              <a:xfrm>
                <a:off x="3313990" y="2638537"/>
                <a:ext cx="2380075" cy="307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≼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𝒕𝒉𝒆𝒏</m:t>
                      </m:r>
                    </m:oMath>
                  </m:oMathPara>
                </a14:m>
                <a:br>
                  <a:rPr lang="en-US" sz="2000" b="1" dirty="0"/>
                </a:br>
                <a:endParaRPr lang="en-US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9ED22-618B-48AA-80EE-35A71DAE2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90" y="2638537"/>
                <a:ext cx="2380075" cy="307841"/>
              </a:xfrm>
              <a:prstGeom prst="rect">
                <a:avLst/>
              </a:prstGeom>
              <a:blipFill>
                <a:blip r:embed="rId6"/>
                <a:stretch>
                  <a:fillRect l="-256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E09FB9-457A-4822-B223-65849D8DB6A0}"/>
                  </a:ext>
                </a:extLst>
              </p:cNvPr>
              <p:cNvSpPr txBox="1"/>
              <p:nvPr/>
            </p:nvSpPr>
            <p:spPr>
              <a:xfrm>
                <a:off x="3808806" y="3054980"/>
                <a:ext cx="17236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E09FB9-457A-4822-B223-65849D8DB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06" y="3054980"/>
                <a:ext cx="1723677" cy="307777"/>
              </a:xfrm>
              <a:prstGeom prst="rect">
                <a:avLst/>
              </a:prstGeom>
              <a:blipFill>
                <a:blip r:embed="rId7"/>
                <a:stretch>
                  <a:fillRect l="-2827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8E4AF5-168D-4B26-8B96-BF9B66C787C5}"/>
                  </a:ext>
                </a:extLst>
              </p:cNvPr>
              <p:cNvSpPr txBox="1"/>
              <p:nvPr/>
            </p:nvSpPr>
            <p:spPr>
              <a:xfrm>
                <a:off x="3314716" y="3344162"/>
                <a:ext cx="6662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𝒆𝒏𝒅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8E4AF5-168D-4B26-8B96-BF9B66C78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16" y="3344162"/>
                <a:ext cx="6662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03722-A51A-46DF-9638-F864E91AE163}"/>
                  </a:ext>
                </a:extLst>
              </p:cNvPr>
              <p:cNvSpPr txBox="1"/>
              <p:nvPr/>
            </p:nvSpPr>
            <p:spPr>
              <a:xfrm>
                <a:off x="3328189" y="3697944"/>
                <a:ext cx="5415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𝒆𝒍𝒔𝒆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03722-A51A-46DF-9638-F864E91AE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89" y="3697944"/>
                <a:ext cx="541538" cy="369332"/>
              </a:xfrm>
              <a:prstGeom prst="rect">
                <a:avLst/>
              </a:prstGeom>
              <a:blipFill>
                <a:blip r:embed="rId9"/>
                <a:stretch>
                  <a:fillRect r="-168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085FD4-5DBC-45FB-80FC-14D07105F1C3}"/>
                  </a:ext>
                </a:extLst>
              </p:cNvPr>
              <p:cNvSpPr txBox="1"/>
              <p:nvPr/>
            </p:nvSpPr>
            <p:spPr>
              <a:xfrm>
                <a:off x="3226398" y="4304065"/>
                <a:ext cx="7546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𝒆𝒏𝒅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085FD4-5DBC-45FB-80FC-14D07105F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98" y="4304065"/>
                <a:ext cx="7546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BF14FA-6D65-4C50-AD38-AB6027177626}"/>
                  </a:ext>
                </a:extLst>
              </p:cNvPr>
              <p:cNvSpPr txBox="1"/>
              <p:nvPr/>
            </p:nvSpPr>
            <p:spPr>
              <a:xfrm>
                <a:off x="3808805" y="4021639"/>
                <a:ext cx="2270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𝑫𝒆𝒄𝒍𝒂𝒓𝒆𝑫𝒂𝒕𝒂𝑹𝒂𝒄𝒆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BF14FA-6D65-4C50-AD38-AB602717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05" y="4021639"/>
                <a:ext cx="22701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6285FADF-09CE-4C85-8768-AE8284F48E56}"/>
              </a:ext>
            </a:extLst>
          </p:cNvPr>
          <p:cNvSpPr/>
          <p:nvPr/>
        </p:nvSpPr>
        <p:spPr>
          <a:xfrm>
            <a:off x="6418489" y="1425931"/>
            <a:ext cx="240677" cy="1021681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820A9B-3851-43A5-A297-DE45086EA253}"/>
              </a:ext>
            </a:extLst>
          </p:cNvPr>
          <p:cNvSpPr/>
          <p:nvPr/>
        </p:nvSpPr>
        <p:spPr>
          <a:xfrm>
            <a:off x="7088777" y="1605266"/>
            <a:ext cx="2849549" cy="6630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Increment the </a:t>
            </a:r>
            <a:r>
              <a:rPr lang="en-US" dirty="0">
                <a:solidFill>
                  <a:srgbClr val="0070C0"/>
                </a:solidFill>
              </a:rPr>
              <a:t>local count </a:t>
            </a:r>
            <a:r>
              <a:rPr lang="en-US" dirty="0"/>
              <a:t>of the </a:t>
            </a:r>
            <a:r>
              <a:rPr lang="en-US" b="1" dirty="0">
                <a:solidFill>
                  <a:srgbClr val="00B050"/>
                </a:solidFill>
              </a:rPr>
              <a:t>thread clock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A2907010-1500-433D-AB9F-CEC058F750DC}"/>
              </a:ext>
            </a:extLst>
          </p:cNvPr>
          <p:cNvSpPr/>
          <p:nvPr/>
        </p:nvSpPr>
        <p:spPr>
          <a:xfrm>
            <a:off x="6418489" y="2568145"/>
            <a:ext cx="264688" cy="2030488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ADC6FC-C619-4C44-922B-5BEBB69B8DA4}"/>
              </a:ext>
            </a:extLst>
          </p:cNvPr>
          <p:cNvSpPr/>
          <p:nvPr/>
        </p:nvSpPr>
        <p:spPr>
          <a:xfrm>
            <a:off x="7088776" y="2716983"/>
            <a:ext cx="3312895" cy="15870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</a:t>
            </a:r>
            <a:r>
              <a:rPr lang="en-US" dirty="0">
                <a:solidFill>
                  <a:schemeClr val="accent1"/>
                </a:solidFill>
              </a:rPr>
              <a:t>no</a:t>
            </a:r>
            <a:r>
              <a:rPr lang="en-US" dirty="0"/>
              <a:t> thread has </a:t>
            </a:r>
            <a:r>
              <a:rPr lang="en-US" dirty="0">
                <a:solidFill>
                  <a:srgbClr val="7030A0"/>
                </a:solidFill>
              </a:rPr>
              <a:t>overwritten</a:t>
            </a:r>
            <a:r>
              <a:rPr lang="en-US" dirty="0"/>
              <a:t> the value after the transaction </a:t>
            </a:r>
            <a:r>
              <a:rPr lang="en-US" dirty="0">
                <a:solidFill>
                  <a:srgbClr val="00B050"/>
                </a:solidFill>
              </a:rPr>
              <a:t>started</a:t>
            </a:r>
            <a:r>
              <a:rPr lang="en-US" dirty="0"/>
              <a:t>, then the </a:t>
            </a:r>
            <a:r>
              <a:rPr lang="en-US" dirty="0">
                <a:solidFill>
                  <a:srgbClr val="C00000"/>
                </a:solidFill>
              </a:rPr>
              <a:t>read</a:t>
            </a:r>
            <a:r>
              <a:rPr lang="en-US" dirty="0"/>
              <a:t> is successful. </a:t>
            </a:r>
            <a:r>
              <a:rPr lang="en-US" dirty="0">
                <a:solidFill>
                  <a:srgbClr val="01708C"/>
                </a:solidFill>
              </a:rPr>
              <a:t>Update</a:t>
            </a:r>
            <a:r>
              <a:rPr lang="en-US" dirty="0"/>
              <a:t> the read clock.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2648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762C-106C-4047-BCCB-CF8A4FC4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24000-3CAD-41D9-BD8B-194F0227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9BD2A-6359-47BC-909B-AEED90EC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F75C2F-880B-4D3E-AAC1-16C7FFE26E18}"/>
              </a:ext>
            </a:extLst>
          </p:cNvPr>
          <p:cNvGrpSpPr/>
          <p:nvPr/>
        </p:nvGrpSpPr>
        <p:grpSpPr>
          <a:xfrm>
            <a:off x="1795055" y="986756"/>
            <a:ext cx="4412662" cy="3925161"/>
            <a:chOff x="2525854" y="1652678"/>
            <a:chExt cx="4412662" cy="39251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A784F3-9BBA-48D3-8B1B-F977F71ECAC7}"/>
                </a:ext>
              </a:extLst>
            </p:cNvPr>
            <p:cNvSpPr/>
            <p:nvPr/>
          </p:nvSpPr>
          <p:spPr>
            <a:xfrm>
              <a:off x="2525854" y="1652678"/>
              <a:ext cx="4270617" cy="392516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F6BD42D-4E00-43BC-A06D-A61EB56197D2}"/>
                    </a:ext>
                  </a:extLst>
                </p:cNvPr>
                <p:cNvSpPr txBox="1"/>
                <p:nvPr/>
              </p:nvSpPr>
              <p:spPr>
                <a:xfrm>
                  <a:off x="2889379" y="1841457"/>
                  <a:ext cx="2713307" cy="3078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𝑖𝑛𝐿𝑜𝑐𝑘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𝒕𝒉𝒆𝒏</m:t>
                        </m:r>
                      </m:oMath>
                    </m:oMathPara>
                  </a14:m>
                  <a:br>
                    <a:rPr lang="en-US" sz="2000" b="1" dirty="0"/>
                  </a:br>
                  <a:endParaRPr lang="en-US" sz="20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F6BD42D-4E00-43BC-A06D-A61EB5619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9379" y="1841457"/>
                  <a:ext cx="2713307" cy="307841"/>
                </a:xfrm>
                <a:prstGeom prst="rect">
                  <a:avLst/>
                </a:prstGeom>
                <a:blipFill>
                  <a:blip r:embed="rId3"/>
                  <a:stretch>
                    <a:fillRect l="-899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51EE749-7821-4996-AF58-2AA588A22E0F}"/>
                    </a:ext>
                  </a:extLst>
                </p:cNvPr>
                <p:cNvSpPr txBox="1"/>
                <p:nvPr/>
              </p:nvSpPr>
              <p:spPr>
                <a:xfrm>
                  <a:off x="3369995" y="2307456"/>
                  <a:ext cx="2519279" cy="3078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𝑡𝑖𝑑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𝑡𝑖𝑑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br>
                    <a:rPr lang="en-US" sz="2000" b="1" dirty="0"/>
                  </a:br>
                  <a:endParaRPr lang="en-US" sz="20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51EE749-7821-4996-AF58-2AA588A22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995" y="2307456"/>
                  <a:ext cx="2519279" cy="307841"/>
                </a:xfrm>
                <a:prstGeom prst="rect">
                  <a:avLst/>
                </a:prstGeom>
                <a:blipFill>
                  <a:blip r:embed="rId4"/>
                  <a:stretch>
                    <a:fillRect l="-969" r="-484" b="-1960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1FFDF28-50BF-4E8B-9C71-84D957EF2158}"/>
                    </a:ext>
                  </a:extLst>
                </p:cNvPr>
                <p:cNvSpPr txBox="1"/>
                <p:nvPr/>
              </p:nvSpPr>
              <p:spPr>
                <a:xfrm>
                  <a:off x="2875905" y="2685474"/>
                  <a:ext cx="5013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𝒆𝒏𝒅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1FFDF28-50BF-4E8B-9C71-84D957EF2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905" y="2685474"/>
                  <a:ext cx="501311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0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3BC76E-57F3-4019-BD84-94A0C739E7A7}"/>
                    </a:ext>
                  </a:extLst>
                </p:cNvPr>
                <p:cNvSpPr txBox="1"/>
                <p:nvPr/>
              </p:nvSpPr>
              <p:spPr>
                <a:xfrm>
                  <a:off x="2667898" y="3062733"/>
                  <a:ext cx="4270618" cy="3078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≼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∧ 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≼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𝒕𝒉𝒆𝒏</m:t>
                        </m:r>
                      </m:oMath>
                    </m:oMathPara>
                  </a14:m>
                  <a:br>
                    <a:rPr lang="en-US" sz="2000" b="1" dirty="0"/>
                  </a:br>
                  <a:endParaRPr lang="en-US" sz="20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3BC76E-57F3-4019-BD84-94A0C739E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898" y="3062733"/>
                  <a:ext cx="4270618" cy="307841"/>
                </a:xfrm>
                <a:prstGeom prst="rect">
                  <a:avLst/>
                </a:prstGeom>
                <a:blipFill>
                  <a:blip r:embed="rId6"/>
                  <a:stretch>
                    <a:fillRect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60577E0-4DA5-4B6A-A0C4-368E6038C86F}"/>
                    </a:ext>
                  </a:extLst>
                </p:cNvPr>
                <p:cNvSpPr txBox="1"/>
                <p:nvPr/>
              </p:nvSpPr>
              <p:spPr>
                <a:xfrm>
                  <a:off x="3335066" y="3459842"/>
                  <a:ext cx="172367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60577E0-4DA5-4B6A-A0C4-368E6038C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5066" y="3459842"/>
                  <a:ext cx="172367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473" r="-35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245A23-D08D-4C40-9460-EBD1BF879F5C}"/>
                    </a:ext>
                  </a:extLst>
                </p:cNvPr>
                <p:cNvSpPr txBox="1"/>
                <p:nvPr/>
              </p:nvSpPr>
              <p:spPr>
                <a:xfrm>
                  <a:off x="2756215" y="4089427"/>
                  <a:ext cx="6662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𝒆𝒏𝒅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245A23-D08D-4C40-9460-EBD1BF879F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215" y="4089427"/>
                  <a:ext cx="66628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B21050-BA07-4E34-8946-78538B5787D5}"/>
                    </a:ext>
                  </a:extLst>
                </p:cNvPr>
                <p:cNvSpPr txBox="1"/>
                <p:nvPr/>
              </p:nvSpPr>
              <p:spPr>
                <a:xfrm>
                  <a:off x="2769689" y="4443209"/>
                  <a:ext cx="5415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𝒆𝒍𝒔𝒆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B21050-BA07-4E34-8946-78538B578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689" y="4443209"/>
                  <a:ext cx="541538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79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3B6EE20-BF2F-4CD0-94DA-69907EC994DB}"/>
                    </a:ext>
                  </a:extLst>
                </p:cNvPr>
                <p:cNvSpPr txBox="1"/>
                <p:nvPr/>
              </p:nvSpPr>
              <p:spPr>
                <a:xfrm>
                  <a:off x="2667898" y="5049330"/>
                  <a:ext cx="75460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𝒆𝒏𝒅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3B6EE20-BF2F-4CD0-94DA-69907EC99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898" y="5049330"/>
                  <a:ext cx="75460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DFB17D3-CFFC-4DC5-A897-222F6EFDD8F4}"/>
                    </a:ext>
                  </a:extLst>
                </p:cNvPr>
                <p:cNvSpPr txBox="1"/>
                <p:nvPr/>
              </p:nvSpPr>
              <p:spPr>
                <a:xfrm>
                  <a:off x="3250305" y="4766904"/>
                  <a:ext cx="22701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𝑫𝒆𝒄𝒍𝒂𝒓𝒆𝑫𝒂𝒕𝒂𝑹𝒂𝒄𝒆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DFB17D3-CFFC-4DC5-A897-222F6EFDD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0305" y="4766904"/>
                  <a:ext cx="22701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F62213-F400-4A23-8E12-0EB161733D83}"/>
                    </a:ext>
                  </a:extLst>
                </p:cNvPr>
                <p:cNvSpPr txBox="1"/>
                <p:nvPr/>
              </p:nvSpPr>
              <p:spPr>
                <a:xfrm>
                  <a:off x="3335065" y="3809803"/>
                  <a:ext cx="17825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F62213-F400-4A23-8E12-0EB161733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5065" y="3809803"/>
                  <a:ext cx="1782539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2389" r="-34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9F5A67A-2D09-44AF-97C9-CB93FE9FF7F0}"/>
              </a:ext>
            </a:extLst>
          </p:cNvPr>
          <p:cNvSpPr/>
          <p:nvPr/>
        </p:nvSpPr>
        <p:spPr>
          <a:xfrm>
            <a:off x="6065673" y="1175535"/>
            <a:ext cx="240677" cy="1021681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C8B5D-BDA3-4CCF-A63A-3D5CF2C81343}"/>
              </a:ext>
            </a:extLst>
          </p:cNvPr>
          <p:cNvSpPr/>
          <p:nvPr/>
        </p:nvSpPr>
        <p:spPr>
          <a:xfrm>
            <a:off x="6635379" y="1305270"/>
            <a:ext cx="2849549" cy="6630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Increment the </a:t>
            </a:r>
            <a:r>
              <a:rPr lang="en-US" dirty="0">
                <a:solidFill>
                  <a:srgbClr val="0070C0"/>
                </a:solidFill>
              </a:rPr>
              <a:t>local count </a:t>
            </a:r>
            <a:r>
              <a:rPr lang="en-US" dirty="0"/>
              <a:t>of the </a:t>
            </a:r>
            <a:r>
              <a:rPr lang="en-US" b="1" dirty="0">
                <a:solidFill>
                  <a:srgbClr val="00B050"/>
                </a:solidFill>
              </a:rPr>
              <a:t>thread clock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98416AC5-88B7-4D1D-BEB7-D4AC0C6195A0}"/>
              </a:ext>
            </a:extLst>
          </p:cNvPr>
          <p:cNvSpPr/>
          <p:nvPr/>
        </p:nvSpPr>
        <p:spPr>
          <a:xfrm>
            <a:off x="6065672" y="2486283"/>
            <a:ext cx="264688" cy="2030488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8B441-F43E-429A-870F-FA33F8766235}"/>
              </a:ext>
            </a:extLst>
          </p:cNvPr>
          <p:cNvSpPr/>
          <p:nvPr/>
        </p:nvSpPr>
        <p:spPr>
          <a:xfrm>
            <a:off x="6525887" y="2590649"/>
            <a:ext cx="3312895" cy="15870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</a:t>
            </a:r>
            <a:r>
              <a:rPr lang="en-US" dirty="0">
                <a:solidFill>
                  <a:schemeClr val="accent1"/>
                </a:solidFill>
              </a:rPr>
              <a:t>no</a:t>
            </a:r>
            <a:r>
              <a:rPr lang="en-US" dirty="0"/>
              <a:t> thread has </a:t>
            </a:r>
            <a:r>
              <a:rPr lang="en-US" dirty="0">
                <a:solidFill>
                  <a:srgbClr val="7030A0"/>
                </a:solidFill>
              </a:rPr>
              <a:t>overwritten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read</a:t>
            </a:r>
            <a:r>
              <a:rPr lang="en-US" dirty="0"/>
              <a:t> the value after the transaction </a:t>
            </a:r>
            <a:r>
              <a:rPr lang="en-US" dirty="0">
                <a:solidFill>
                  <a:srgbClr val="00B050"/>
                </a:solidFill>
              </a:rPr>
              <a:t>started</a:t>
            </a:r>
            <a:r>
              <a:rPr lang="en-US" dirty="0"/>
              <a:t>, then the </a:t>
            </a:r>
            <a:r>
              <a:rPr lang="en-US" dirty="0">
                <a:solidFill>
                  <a:srgbClr val="C00000"/>
                </a:solidFill>
              </a:rPr>
              <a:t>read</a:t>
            </a:r>
            <a:r>
              <a:rPr lang="en-US" dirty="0"/>
              <a:t> is successful. </a:t>
            </a:r>
            <a:r>
              <a:rPr lang="en-US" dirty="0">
                <a:solidFill>
                  <a:srgbClr val="01708C"/>
                </a:solidFill>
              </a:rPr>
              <a:t>Update</a:t>
            </a:r>
            <a:r>
              <a:rPr lang="en-US" dirty="0"/>
              <a:t> the read and write clocks.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9254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46" y="588577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08" y="5244516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165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52581" y="1261628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031620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Parallel Programming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2228141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Theoretical Foundations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22731" y="2939749"/>
            <a:ext cx="254268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Cache Coherence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26162" y="3688265"/>
            <a:ext cx="228940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Memory Models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22731" y="4434588"/>
            <a:ext cx="167706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Races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F64B20-9CD2-4953-966E-14CF1A24A1FF}"/>
              </a:ext>
            </a:extLst>
          </p:cNvPr>
          <p:cNvGrpSpPr/>
          <p:nvPr/>
        </p:nvGrpSpPr>
        <p:grpSpPr>
          <a:xfrm>
            <a:off x="3552579" y="4787188"/>
            <a:ext cx="5893724" cy="1023640"/>
            <a:chOff x="2040375" y="5071982"/>
            <a:chExt cx="3863858" cy="681295"/>
          </a:xfrm>
        </p:grpSpPr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F99D74A1-881C-4331-870F-27013936E943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071982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2" name="Round Same Side Corner Rectangle 51">
              <a:extLst>
                <a:ext uri="{FF2B5EF4-FFF2-40B4-BE49-F238E27FC236}">
                  <a16:creationId xmlns:a16="http://schemas.microsoft.com/office/drawing/2014/main" id="{2CECB272-9953-43A9-B82D-13E2662ACA0C}"/>
                </a:ext>
              </a:extLst>
            </p:cNvPr>
            <p:cNvSpPr/>
            <p:nvPr/>
          </p:nvSpPr>
          <p:spPr>
            <a:xfrm rot="16200000">
              <a:off x="2098569" y="524396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35F13A-A74F-4F47-BB37-FA1EDE2C2A7C}"/>
                </a:ext>
              </a:extLst>
            </p:cNvPr>
            <p:cNvSpPr txBox="1"/>
            <p:nvPr/>
          </p:nvSpPr>
          <p:spPr>
            <a:xfrm>
              <a:off x="2226435" y="5401888"/>
              <a:ext cx="265039" cy="25166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8F0C5-601D-432C-B161-87DB25121F97}"/>
                </a:ext>
              </a:extLst>
            </p:cNvPr>
            <p:cNvSpPr/>
            <p:nvPr/>
          </p:nvSpPr>
          <p:spPr>
            <a:xfrm>
              <a:off x="2640035" y="5302160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3B9C07-6492-4676-A078-2C7C0FC2BD9C}"/>
                </a:ext>
              </a:extLst>
            </p:cNvPr>
            <p:cNvSpPr txBox="1"/>
            <p:nvPr/>
          </p:nvSpPr>
          <p:spPr>
            <a:xfrm>
              <a:off x="2741989" y="5372852"/>
              <a:ext cx="121108" cy="15363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75F7BC7F-6A10-4D4A-BC04-07CA6DBC54A5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554349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B9467ED-CCA5-4FB8-A5FA-AA664782BFCD}"/>
              </a:ext>
            </a:extLst>
          </p:cNvPr>
          <p:cNvSpPr txBox="1"/>
          <p:nvPr/>
        </p:nvSpPr>
        <p:spPr>
          <a:xfrm>
            <a:off x="4622732" y="5290953"/>
            <a:ext cx="318709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71163510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D166-603A-40B1-B67F-5F8AA7C8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Lock </a:t>
            </a:r>
            <a:r>
              <a:rPr lang="en-US" b="0" dirty="0"/>
              <a:t>and </a:t>
            </a:r>
            <a:r>
              <a:rPr lang="en-US" b="0" i="1" dirty="0"/>
              <a:t>Unlock </a:t>
            </a:r>
            <a:r>
              <a:rPr lang="en-US" b="0" dirty="0"/>
              <a:t>functions have a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8420-2F1D-475D-9D9B-10E55C0A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926" y="3777854"/>
            <a:ext cx="8006149" cy="19472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have one </a:t>
            </a:r>
            <a:r>
              <a:rPr lang="en-US" dirty="0">
                <a:solidFill>
                  <a:srgbClr val="9F2241"/>
                </a:solidFill>
              </a:rPr>
              <a:t>lock</a:t>
            </a:r>
            <a:r>
              <a:rPr lang="en-US" dirty="0">
                <a:solidFill>
                  <a:schemeClr val="tx1"/>
                </a:solidFill>
              </a:rPr>
              <a:t>, then there is no parallelism in the system.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can </a:t>
            </a:r>
            <a:r>
              <a:rPr lang="en-US" dirty="0">
                <a:solidFill>
                  <a:srgbClr val="00B050"/>
                </a:solidFill>
              </a:rPr>
              <a:t>afford</a:t>
            </a:r>
            <a:r>
              <a:rPr lang="en-US" dirty="0">
                <a:solidFill>
                  <a:schemeClr val="tx1"/>
                </a:solidFill>
              </a:rPr>
              <a:t> much more parallelism.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only </a:t>
            </a:r>
            <a:r>
              <a:rPr lang="en-US" dirty="0">
                <a:solidFill>
                  <a:srgbClr val="FF0000"/>
                </a:solidFill>
              </a:rPr>
              <a:t>constraint</a:t>
            </a:r>
            <a:r>
              <a:rPr lang="en-US" dirty="0">
                <a:solidFill>
                  <a:schemeClr val="tx1"/>
                </a:solidFill>
              </a:rPr>
              <a:t> is: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We should not have two parallel accesses to the same </a:t>
            </a:r>
            <a:r>
              <a:rPr lang="en-US" i="1" dirty="0">
                <a:solidFill>
                  <a:srgbClr val="C00000"/>
                </a:solidFill>
              </a:rPr>
              <a:t>account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C059-FECE-4646-8F42-2E45D95C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3AB8-C439-49EF-BB2F-765D5062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CF432-FC41-4B25-887E-53B5D73D8775}"/>
              </a:ext>
            </a:extLst>
          </p:cNvPr>
          <p:cNvSpPr txBox="1"/>
          <p:nvPr/>
        </p:nvSpPr>
        <p:spPr>
          <a:xfrm>
            <a:off x="3048376" y="772999"/>
            <a:ext cx="6456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solidFill>
                  <a:srgbClr val="0000FF"/>
                </a:solidFill>
                <a:latin typeface="+mj-lt"/>
              </a:rPr>
              <a:t>void 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updateBalance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( </a:t>
            </a:r>
            <a:r>
              <a:rPr lang="en-US" sz="2000" i="1" dirty="0">
                <a:solidFill>
                  <a:srgbClr val="0000FF"/>
                </a:solidFill>
                <a:latin typeface="+mj-lt"/>
              </a:rPr>
              <a:t>int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amount , Account 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) {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lock ();</a:t>
            </a:r>
          </a:p>
          <a:p>
            <a:pPr algn="l"/>
            <a:r>
              <a:rPr lang="en-US" sz="2000" i="1" dirty="0">
                <a:solidFill>
                  <a:srgbClr val="0000FF"/>
                </a:solidFill>
                <a:latin typeface="+mj-lt"/>
              </a:rPr>
              <a:t>	</a:t>
            </a:r>
          </a:p>
          <a:p>
            <a:pPr algn="l"/>
            <a:r>
              <a:rPr lang="en-US" sz="2000" i="1" dirty="0">
                <a:solidFill>
                  <a:srgbClr val="0000FF"/>
                </a:solidFill>
                <a:latin typeface="+mj-lt"/>
              </a:rPr>
              <a:t>	int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temp = 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account.balance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temp = temp + amount 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account.balance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= temp 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unlock ();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}</a:t>
            </a:r>
            <a:endParaRPr lang="en-US" sz="2000" i="1" dirty="0"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A878F6-9264-417A-BE0C-A1F572AC2DC9}"/>
              </a:ext>
            </a:extLst>
          </p:cNvPr>
          <p:cNvSpPr/>
          <p:nvPr/>
        </p:nvSpPr>
        <p:spPr>
          <a:xfrm>
            <a:off x="3983116" y="5689123"/>
            <a:ext cx="4232065" cy="5326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Disjoint access parallelism</a:t>
            </a:r>
          </a:p>
        </p:txBody>
      </p:sp>
    </p:spTree>
    <p:extLst>
      <p:ext uri="{BB962C8B-B14F-4D97-AF65-F5344CB8AC3E}">
        <p14:creationId xmlns:p14="http://schemas.microsoft.com/office/powerpoint/2010/main" val="362873498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B50D-6CE9-4EAE-9F8C-816A3A49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that Allows Disjoint Access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DC8BB-6EBC-4371-85C3-6025897A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E7E34-CDC2-4489-BF69-BD28830C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EA7CB-7A59-4F32-BD86-FB63A8828B88}"/>
              </a:ext>
            </a:extLst>
          </p:cNvPr>
          <p:cNvSpPr txBox="1"/>
          <p:nvPr/>
        </p:nvSpPr>
        <p:spPr>
          <a:xfrm>
            <a:off x="3453385" y="939742"/>
            <a:ext cx="6456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solidFill>
                  <a:srgbClr val="0000FF"/>
                </a:solidFill>
                <a:latin typeface="+mj-lt"/>
              </a:rPr>
              <a:t>void 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updateBalance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( </a:t>
            </a:r>
            <a:r>
              <a:rPr lang="en-US" sz="2000" i="1" dirty="0">
                <a:solidFill>
                  <a:srgbClr val="0000FF"/>
                </a:solidFill>
                <a:latin typeface="+mj-lt"/>
              </a:rPr>
              <a:t>int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amount , Account 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) {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account.lock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();</a:t>
            </a:r>
          </a:p>
          <a:p>
            <a:pPr algn="l"/>
            <a:r>
              <a:rPr lang="en-US" sz="2000" i="1" dirty="0">
                <a:solidFill>
                  <a:srgbClr val="0000FF"/>
                </a:solidFill>
                <a:latin typeface="+mj-lt"/>
              </a:rPr>
              <a:t>	</a:t>
            </a:r>
          </a:p>
          <a:p>
            <a:pPr algn="l"/>
            <a:r>
              <a:rPr lang="en-US" sz="2000" i="1" dirty="0">
                <a:solidFill>
                  <a:srgbClr val="0000FF"/>
                </a:solidFill>
                <a:latin typeface="+mj-lt"/>
              </a:rPr>
              <a:t>	int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temp = 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account.balance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temp = temp + amount 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account.balance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= temp 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rgbClr val="000000"/>
                </a:solidFill>
                <a:latin typeface="+mj-lt"/>
              </a:rPr>
              <a:t>account.unlock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 ();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+mj-lt"/>
              </a:rPr>
              <a:t>}</a:t>
            </a:r>
            <a:endParaRPr lang="en-US" sz="2000" i="1" dirty="0">
              <a:latin typeface="+mj-lt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E4FD935-5ACA-44FE-9F09-C25C73D9A4AF}"/>
              </a:ext>
            </a:extLst>
          </p:cNvPr>
          <p:cNvSpPr/>
          <p:nvPr/>
        </p:nvSpPr>
        <p:spPr>
          <a:xfrm>
            <a:off x="1624584" y="1988598"/>
            <a:ext cx="1828800" cy="1278384"/>
          </a:xfrm>
          <a:prstGeom prst="wedgeEllipseCallout">
            <a:avLst>
              <a:gd name="adj1" fmla="val 104410"/>
              <a:gd name="adj2" fmla="val -8737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Account specific locks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64A66-BE8F-4FFA-8FAD-1588E5B7CE68}"/>
              </a:ext>
            </a:extLst>
          </p:cNvPr>
          <p:cNvSpPr txBox="1"/>
          <p:nvPr/>
        </p:nvSpPr>
        <p:spPr>
          <a:xfrm>
            <a:off x="2538984" y="4646625"/>
            <a:ext cx="6268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a scalable solution.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But, there is a </a:t>
            </a:r>
            <a:r>
              <a:rPr lang="en-US" sz="2000" dirty="0">
                <a:solidFill>
                  <a:srgbClr val="E21A23"/>
                </a:solidFill>
              </a:rPr>
              <a:t>problem</a:t>
            </a:r>
            <a:r>
              <a:rPr lang="en-US" sz="2000" dirty="0"/>
              <a:t>. If we have code where we </a:t>
            </a:r>
            <a:r>
              <a:rPr lang="en-US" sz="2000" dirty="0">
                <a:solidFill>
                  <a:srgbClr val="01708C"/>
                </a:solidFill>
              </a:rPr>
              <a:t>acquire</a:t>
            </a:r>
            <a:r>
              <a:rPr lang="en-US" sz="2000" dirty="0"/>
              <a:t> multiple locks, we may have a deadlock.</a:t>
            </a:r>
          </a:p>
        </p:txBody>
      </p:sp>
    </p:spTree>
    <p:extLst>
      <p:ext uri="{BB962C8B-B14F-4D97-AF65-F5344CB8AC3E}">
        <p14:creationId xmlns:p14="http://schemas.microsoft.com/office/powerpoint/2010/main" val="245714991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0683-8124-41D9-A669-39BEBA91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Situation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BFF6B-9143-4ED8-AA7F-49264D56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E4A03-F692-49AA-832D-7D750A9E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81C8AC-AE8C-48DD-A8CD-F5260E7C2F47}"/>
              </a:ext>
            </a:extLst>
          </p:cNvPr>
          <p:cNvSpPr/>
          <p:nvPr/>
        </p:nvSpPr>
        <p:spPr>
          <a:xfrm>
            <a:off x="3330613" y="2265461"/>
            <a:ext cx="2114914" cy="108667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Thread A acquires lock 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456AE3-98A7-47E9-8F9C-2DBBCD7B7CAB}"/>
              </a:ext>
            </a:extLst>
          </p:cNvPr>
          <p:cNvSpPr/>
          <p:nvPr/>
        </p:nvSpPr>
        <p:spPr>
          <a:xfrm>
            <a:off x="7236120" y="2342323"/>
            <a:ext cx="2114914" cy="108667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Thread B acquires lock B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109F860C-75E9-42E4-ABC7-B14D575DE6C2}"/>
              </a:ext>
            </a:extLst>
          </p:cNvPr>
          <p:cNvCxnSpPr>
            <a:stCxn id="6" idx="4"/>
            <a:endCxn id="7" idx="4"/>
          </p:cNvCxnSpPr>
          <p:nvPr/>
        </p:nvCxnSpPr>
        <p:spPr>
          <a:xfrm rot="16200000" flipH="1">
            <a:off x="6302392" y="1437817"/>
            <a:ext cx="76862" cy="3905507"/>
          </a:xfrm>
          <a:prstGeom prst="curvedConnector3">
            <a:avLst>
              <a:gd name="adj1" fmla="val 949148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CC5AD9-FDB1-41DF-94CE-1BEB2143154F}"/>
              </a:ext>
            </a:extLst>
          </p:cNvPr>
          <p:cNvSpPr/>
          <p:nvPr/>
        </p:nvSpPr>
        <p:spPr>
          <a:xfrm>
            <a:off x="5388014" y="4242686"/>
            <a:ext cx="2173357" cy="6493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Thread A waits for lock B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8C60C96-7123-4DFF-9E0A-6F23306B06A7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16200000" flipV="1">
            <a:off x="6302393" y="351138"/>
            <a:ext cx="76862" cy="3905507"/>
          </a:xfrm>
          <a:prstGeom prst="curvedConnector3">
            <a:avLst>
              <a:gd name="adj1" fmla="val 1052594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C97355-5739-4844-AD0A-7CD39B5AA670}"/>
              </a:ext>
            </a:extLst>
          </p:cNvPr>
          <p:cNvSpPr/>
          <p:nvPr/>
        </p:nvSpPr>
        <p:spPr>
          <a:xfrm>
            <a:off x="5096899" y="800752"/>
            <a:ext cx="2173357" cy="6493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Thread B waits for lock A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6CA5EAA-8647-4292-910B-D67B5A32E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22" y="5420170"/>
            <a:ext cx="760109" cy="760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99F92A-83AB-4D01-AE62-0A249BC0F34E}"/>
              </a:ext>
            </a:extLst>
          </p:cNvPr>
          <p:cNvSpPr txBox="1"/>
          <p:nvPr/>
        </p:nvSpPr>
        <p:spPr>
          <a:xfrm>
            <a:off x="5810708" y="5507836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Deadlock</a:t>
            </a:r>
          </a:p>
        </p:txBody>
      </p:sp>
    </p:spTree>
    <p:extLst>
      <p:ext uri="{BB962C8B-B14F-4D97-AF65-F5344CB8AC3E}">
        <p14:creationId xmlns:p14="http://schemas.microsoft.com/office/powerpoint/2010/main" val="227895510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DAC9-4CF2-4C68-BCF3-5E667468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Transaction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273F0-4390-4D9A-9857-14D766C4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5D37-F7DE-4075-8D96-542302E5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169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CC78F799-CB3B-4CB1-9C98-12C04F766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53" y="1097281"/>
            <a:ext cx="687753" cy="685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43F64-B8EC-45B3-ACC0-19F77EF21053}"/>
              </a:ext>
            </a:extLst>
          </p:cNvPr>
          <p:cNvSpPr txBox="1"/>
          <p:nvPr/>
        </p:nvSpPr>
        <p:spPr>
          <a:xfrm>
            <a:off x="3453385" y="1239956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Provides disjoint access parallelism</a:t>
            </a:r>
          </a:p>
        </p:txBody>
      </p:sp>
      <p:pic>
        <p:nvPicPr>
          <p:cNvPr id="8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D6307414-7B06-4DB5-A80C-766FDC252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53" y="2109800"/>
            <a:ext cx="687753" cy="685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FEAF57-B8D0-4095-92F4-4C69CBD201A2}"/>
              </a:ext>
            </a:extLst>
          </p:cNvPr>
          <p:cNvSpPr txBox="1"/>
          <p:nvPr/>
        </p:nvSpPr>
        <p:spPr>
          <a:xfrm>
            <a:off x="3453384" y="2252475"/>
            <a:ext cx="6925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Automatically manages all the locks and avoids deadlocks.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C462D-9800-4F60-B955-37032CF6719A}"/>
              </a:ext>
            </a:extLst>
          </p:cNvPr>
          <p:cNvSpPr txBox="1"/>
          <p:nvPr/>
        </p:nvSpPr>
        <p:spPr>
          <a:xfrm>
            <a:off x="2786128" y="3104886"/>
            <a:ext cx="85040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CMTT9"/>
              </a:rPr>
              <a:t>void </a:t>
            </a:r>
            <a:r>
              <a:rPr lang="en-US" sz="2000" dirty="0" err="1">
                <a:solidFill>
                  <a:srgbClr val="000000"/>
                </a:solidFill>
                <a:latin typeface="CMTT9"/>
              </a:rPr>
              <a:t>updateBalance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( </a:t>
            </a:r>
            <a:r>
              <a:rPr lang="en-US" sz="2000" dirty="0">
                <a:solidFill>
                  <a:srgbClr val="0000FF"/>
                </a:solidFill>
                <a:latin typeface="CMTT9"/>
              </a:rPr>
              <a:t>int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amount , Account </a:t>
            </a:r>
            <a:r>
              <a:rPr lang="en-US" sz="2000" dirty="0" err="1">
                <a:solidFill>
                  <a:srgbClr val="000000"/>
                </a:solidFill>
                <a:latin typeface="CMTT9"/>
              </a:rPr>
              <a:t>account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){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MTT9"/>
              </a:rPr>
              <a:t>atomic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{ </a:t>
            </a:r>
            <a:r>
              <a:rPr lang="en-US" sz="2000" dirty="0">
                <a:solidFill>
                  <a:srgbClr val="C08040"/>
                </a:solidFill>
                <a:latin typeface="CMTT9"/>
              </a:rPr>
              <a:t>/* an atomic transaction */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CMTT9"/>
              </a:rPr>
              <a:t>		int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temp = account . balance 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	temp = temp + amount 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	</a:t>
            </a:r>
            <a:r>
              <a:rPr lang="en-US" sz="2000" dirty="0" err="1">
                <a:solidFill>
                  <a:srgbClr val="000000"/>
                </a:solidFill>
                <a:latin typeface="CMTT9"/>
              </a:rPr>
              <a:t>account.balance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 = temp ;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	}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}</a:t>
            </a:r>
            <a:endParaRPr lang="en-US" sz="2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F93527-F83B-4AFB-8ED8-9886A5AEFCC5}"/>
              </a:ext>
            </a:extLst>
          </p:cNvPr>
          <p:cNvSpPr/>
          <p:nvPr/>
        </p:nvSpPr>
        <p:spPr>
          <a:xfrm>
            <a:off x="3028122" y="5580888"/>
            <a:ext cx="6135757" cy="5963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</a:t>
            </a:r>
            <a:r>
              <a:rPr lang="en-US" sz="2400" i="1" dirty="0"/>
              <a:t>atomic</a:t>
            </a:r>
            <a:r>
              <a:rPr lang="en-US" sz="2400" dirty="0"/>
              <a:t> block implements a transaction</a:t>
            </a:r>
          </a:p>
        </p:txBody>
      </p:sp>
    </p:spTree>
    <p:extLst>
      <p:ext uri="{BB962C8B-B14F-4D97-AF65-F5344CB8AC3E}">
        <p14:creationId xmlns:p14="http://schemas.microsoft.com/office/powerpoint/2010/main" val="125132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B5DE-7415-4CEA-8925-B693138B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of Multiprocessors: Flynn’s Classification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4E6308-3199-42B0-A11C-58769E9E3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93474"/>
              </p:ext>
            </p:extLst>
          </p:nvPr>
        </p:nvGraphicFramePr>
        <p:xfrm>
          <a:off x="1881188" y="1279525"/>
          <a:ext cx="794460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9150C-A839-4E33-A6B4-25614CA0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1A921-38CD-48CE-8E4F-E4E928F8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919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F0C5-5674-4BB1-8989-45ED851E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54F5-2523-4BD0-A188-459C96CA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859" y="1253331"/>
            <a:ext cx="7846480" cy="478966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Atomicity</a:t>
            </a:r>
            <a:r>
              <a:rPr lang="en-US" dirty="0"/>
              <a:t>: Either the entire transaction completes or fails.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Consistency</a:t>
            </a:r>
            <a:r>
              <a:rPr lang="en-US" dirty="0"/>
              <a:t>: A </a:t>
            </a:r>
            <a:r>
              <a:rPr lang="en-US" i="1" dirty="0"/>
              <a:t>consistent </a:t>
            </a:r>
            <a:r>
              <a:rPr lang="en-US" dirty="0"/>
              <a:t>state is a valid state that is as per a given set of </a:t>
            </a:r>
            <a:r>
              <a:rPr lang="en-US" dirty="0">
                <a:solidFill>
                  <a:srgbClr val="00B050"/>
                </a:solidFill>
              </a:rPr>
              <a:t>specifications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consistency model</a:t>
            </a:r>
            <a:r>
              <a:rPr lang="en-US" dirty="0"/>
              <a:t>). The property of consistency says that if the full system was </a:t>
            </a:r>
            <a:r>
              <a:rPr lang="en-US" dirty="0">
                <a:solidFill>
                  <a:srgbClr val="0070C0"/>
                </a:solidFill>
              </a:rPr>
              <a:t>consistent</a:t>
            </a:r>
            <a:r>
              <a:rPr lang="en-US" dirty="0"/>
              <a:t> before a transaction started, it should be </a:t>
            </a:r>
            <a:r>
              <a:rPr lang="en-US" dirty="0">
                <a:solidFill>
                  <a:srgbClr val="0070C0"/>
                </a:solidFill>
              </a:rPr>
              <a:t>consistent</a:t>
            </a:r>
            <a:r>
              <a:rPr lang="en-US" dirty="0"/>
              <a:t> after it ended.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Isolation</a:t>
            </a:r>
            <a:r>
              <a:rPr lang="en-US" dirty="0"/>
              <a:t>: It appears that while the transaction was </a:t>
            </a:r>
            <a:r>
              <a:rPr lang="en-US" dirty="0">
                <a:solidFill>
                  <a:srgbClr val="625D9C"/>
                </a:solidFill>
              </a:rPr>
              <a:t>executing</a:t>
            </a:r>
            <a:r>
              <a:rPr lang="en-US" dirty="0"/>
              <a:t>, regular instructions or other transactions were </a:t>
            </a:r>
            <a:r>
              <a:rPr lang="en-US" dirty="0">
                <a:solidFill>
                  <a:srgbClr val="E21A23"/>
                </a:solidFill>
              </a:rPr>
              <a:t>not executing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Durability</a:t>
            </a:r>
            <a:r>
              <a:rPr lang="en-US" dirty="0"/>
              <a:t>: Once a transaction has finished, its results are written to stable storage.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87D5C-3D7A-44EE-AEBD-D8BC531C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32F65-7260-40F6-9F7B-51A85A16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3885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Memory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947" y="941720"/>
            <a:ext cx="7708392" cy="269558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666976" y="4357694"/>
            <a:ext cx="3500462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Hardware TM</a:t>
            </a:r>
            <a:endParaRPr lang="en-IN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6712438" y="4357694"/>
            <a:ext cx="350046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Software TM</a:t>
            </a:r>
            <a:endParaRPr lang="en-IN" sz="3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7DC91-B068-44EA-8C0B-E38F4CA5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5A3AF-09EF-4C7F-B6D4-F6FED01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841CCD-0A59-4009-9C77-095669A4273B}"/>
              </a:ext>
            </a:extLst>
          </p:cNvPr>
          <p:cNvGrpSpPr/>
          <p:nvPr/>
        </p:nvGrpSpPr>
        <p:grpSpPr>
          <a:xfrm>
            <a:off x="2226799" y="2114544"/>
            <a:ext cx="8170610" cy="914400"/>
            <a:chOff x="558133" y="1937082"/>
            <a:chExt cx="8170610" cy="914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113112-0477-4A42-8714-68D8712756BE}"/>
                </a:ext>
              </a:extLst>
            </p:cNvPr>
            <p:cNvSpPr txBox="1"/>
            <p:nvPr/>
          </p:nvSpPr>
          <p:spPr>
            <a:xfrm>
              <a:off x="850109" y="1950620"/>
              <a:ext cx="78652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memory system that provides support for transactions </a:t>
              </a:r>
              <a:br>
                <a:rPr lang="en-US" sz="2400" dirty="0"/>
              </a:br>
              <a:r>
                <a:rPr lang="en-US" sz="2400" dirty="0"/>
                <a:t>is known as a transactional memory (TM).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511664-B9F9-45F8-9A72-9F2ADC56C2EF}"/>
                </a:ext>
              </a:extLst>
            </p:cNvPr>
            <p:cNvSpPr/>
            <p:nvPr/>
          </p:nvSpPr>
          <p:spPr>
            <a:xfrm>
              <a:off x="558133" y="1937082"/>
              <a:ext cx="8170610" cy="9144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A44F6E-8B39-42DD-B2CF-AD080C0C8974}"/>
              </a:ext>
            </a:extLst>
          </p:cNvPr>
          <p:cNvSpPr/>
          <p:nvPr/>
        </p:nvSpPr>
        <p:spPr>
          <a:xfrm>
            <a:off x="5013391" y="3326161"/>
            <a:ext cx="2597427" cy="7200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Two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Basics of Transactional Memory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103933" y="1668716"/>
            <a:ext cx="385765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 of  variables that are</a:t>
            </a:r>
          </a:p>
          <a:p>
            <a:pPr algn="ctr"/>
            <a:r>
              <a:rPr lang="en-US" sz="2400" dirty="0"/>
              <a:t>read by the transaction</a:t>
            </a:r>
            <a:endParaRPr lang="en-IN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75899" y="1668716"/>
            <a:ext cx="385765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 of  variables that are</a:t>
            </a:r>
          </a:p>
          <a:p>
            <a:pPr algn="ctr"/>
            <a:r>
              <a:rPr lang="en-US" sz="2400" dirty="0"/>
              <a:t>written by the transaction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3175535" y="131152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 set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7104625" y="1240088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write set</a:t>
            </a:r>
            <a:endParaRPr lang="en-IN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E2BE6-D715-43AD-8329-73E20C20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086B2-4283-4256-8B6A-C1E62D6D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172</a:t>
            </a:fld>
            <a:endParaRPr lang="en-US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4DA0866A-7FA1-4012-99D3-83580CC4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48958"/>
              </p:ext>
            </p:extLst>
          </p:nvPr>
        </p:nvGraphicFramePr>
        <p:xfrm>
          <a:off x="3317177" y="404627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711">
                  <a:extLst>
                    <a:ext uri="{9D8B030D-6E8A-4147-A177-3AD203B41FA5}">
                      <a16:colId xmlns:a16="http://schemas.microsoft.com/office/drawing/2014/main" val="884889146"/>
                    </a:ext>
                  </a:extLst>
                </a:gridCol>
                <a:gridCol w="4107289">
                  <a:extLst>
                    <a:ext uri="{9D8B030D-6E8A-4147-A177-3AD203B41FA5}">
                      <a16:colId xmlns:a16="http://schemas.microsoft.com/office/drawing/2014/main" val="2611200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18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set of transaction </a:t>
                      </a:r>
                      <a:r>
                        <a:rPr lang="en-US" i="1" dirty="0" err="1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42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Write set of transaction </a:t>
                      </a:r>
                      <a:r>
                        <a:rPr lang="en-US" i="1" dirty="0" err="1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524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j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set of transaction </a:t>
                      </a:r>
                      <a:r>
                        <a:rPr lang="en-US" i="1" dirty="0"/>
                        <a:t>j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1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W</a:t>
                      </a:r>
                      <a:r>
                        <a:rPr lang="en-US" baseline="-25000" dirty="0" err="1"/>
                        <a:t>j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Write set of transaction </a:t>
                      </a:r>
                      <a:r>
                        <a:rPr lang="en-US" i="1" dirty="0"/>
                        <a:t>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98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do transactions conflict?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6858000" cy="822960"/>
          </a:xfrm>
        </p:spPr>
        <p:txBody>
          <a:bodyPr/>
          <a:lstStyle/>
          <a:p>
            <a:r>
              <a:rPr lang="en-US" sz="2400" dirty="0"/>
              <a:t>There is a conflict if and only if </a:t>
            </a:r>
          </a:p>
          <a:p>
            <a:pPr lvl="1"/>
            <a:endParaRPr lang="en-US" dirty="0"/>
          </a:p>
          <a:p>
            <a:endParaRPr lang="en-IN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517306" y="2897493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∩ W</a:t>
            </a:r>
            <a:r>
              <a:rPr lang="en-US" sz="2800" baseline="-25000" dirty="0">
                <a:latin typeface="Times New Roman"/>
                <a:cs typeface="Times New Roman"/>
              </a:rPr>
              <a:t>j</a:t>
            </a:r>
            <a:r>
              <a:rPr lang="en-US" sz="2800" dirty="0">
                <a:latin typeface="Times New Roman"/>
                <a:cs typeface="Times New Roman"/>
              </a:rPr>
              <a:t> ≠ </a:t>
            </a:r>
            <a:r>
              <a:rPr lang="el-GR" sz="2800" dirty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6803586" y="2897493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∩ R</a:t>
            </a:r>
            <a:r>
              <a:rPr lang="en-US" sz="2800" baseline="-25000" dirty="0">
                <a:latin typeface="Times New Roman"/>
                <a:cs typeface="Times New Roman"/>
              </a:rPr>
              <a:t>j</a:t>
            </a:r>
            <a:r>
              <a:rPr lang="en-US" sz="2800" dirty="0">
                <a:latin typeface="Times New Roman"/>
                <a:cs typeface="Times New Roman"/>
              </a:rPr>
              <a:t> ≠ </a:t>
            </a:r>
            <a:r>
              <a:rPr lang="el-GR" sz="2800" dirty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4731884" y="4111939"/>
            <a:ext cx="335758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r>
              <a:rPr lang="en-US" sz="2800" baseline="-25000" dirty="0"/>
              <a:t>i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∩ W</a:t>
            </a:r>
            <a:r>
              <a:rPr lang="en-US" sz="2800" baseline="-25000" dirty="0">
                <a:latin typeface="Times New Roman"/>
                <a:cs typeface="Times New Roman"/>
              </a:rPr>
              <a:t>j</a:t>
            </a:r>
            <a:r>
              <a:rPr lang="en-US" sz="2800" dirty="0">
                <a:latin typeface="Times New Roman"/>
                <a:cs typeface="Times New Roman"/>
              </a:rPr>
              <a:t> ≠ </a:t>
            </a:r>
            <a:r>
              <a:rPr lang="el-GR" sz="2800" dirty="0">
                <a:latin typeface="Times New Roman"/>
                <a:cs typeface="Times New Roman"/>
              </a:rPr>
              <a:t>φ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6331" y="332612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9CB22-77F5-40CB-82F8-2739A35D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C5BA5-1F9F-4D03-B821-01F69F11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173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161FD4A-6FB0-4788-940C-9F79BA5FF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6276" flipV="1">
            <a:off x="6111325" y="654299"/>
            <a:ext cx="1384522" cy="138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83" y="495884"/>
            <a:ext cx="1785918" cy="167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1027" y="3495065"/>
            <a:ext cx="1866905" cy="17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 and Commit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255" y="1451913"/>
            <a:ext cx="7498080" cy="212407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Commit</a:t>
            </a:r>
          </a:p>
          <a:p>
            <a:pPr lvl="1"/>
            <a:r>
              <a:rPr lang="en-US" dirty="0"/>
              <a:t>A transaction completed without any conflicts</a:t>
            </a:r>
          </a:p>
          <a:p>
            <a:pPr lvl="1"/>
            <a:r>
              <a:rPr lang="en-US" dirty="0"/>
              <a:t>Finished writing its data to main memory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2659" y="3423626"/>
            <a:ext cx="7498080" cy="2124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Abort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000" dirty="0"/>
              <a:t>A transaction could not complete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defRPr/>
            </a:pPr>
            <a:r>
              <a:rPr lang="en-US" sz="2000" dirty="0"/>
              <a:t>   due to conflicts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000" dirty="0"/>
              <a:t>Did not make any of its writes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visible</a:t>
            </a:r>
            <a:endParaRPr lang="en-IN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C166-3400-438E-B1CF-76E14E8F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82475-B604-4EA7-956E-6FD365A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an </a:t>
            </a:r>
            <a:r>
              <a:rPr lang="en-US" dirty="0">
                <a:solidFill>
                  <a:srgbClr val="FF0000"/>
                </a:solidFill>
              </a:rPr>
              <a:t>abort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0" y="1172593"/>
            <a:ext cx="7498080" cy="35236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transaction </a:t>
            </a:r>
            <a:r>
              <a:rPr lang="en-US" dirty="0">
                <a:solidFill>
                  <a:srgbClr val="FF0000"/>
                </a:solidFill>
              </a:rPr>
              <a:t>restarts</a:t>
            </a:r>
            <a:r>
              <a:rPr lang="en-US" dirty="0"/>
              <a:t> and </a:t>
            </a:r>
            <a:r>
              <a:rPr lang="en-US" dirty="0">
                <a:solidFill>
                  <a:srgbClr val="01708C"/>
                </a:solidFill>
              </a:rPr>
              <a:t>re-executes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Might wait for a random duration of time to minimize future conflicts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do {</a:t>
            </a:r>
          </a:p>
          <a:p>
            <a:pPr lvl="2">
              <a:buNone/>
            </a:pPr>
            <a:r>
              <a:rPr lang="en-US" dirty="0"/>
              <a:t>	…</a:t>
            </a:r>
          </a:p>
          <a:p>
            <a:pPr lvl="2">
              <a:buNone/>
            </a:pPr>
            <a:r>
              <a:rPr lang="en-US" dirty="0"/>
              <a:t>   …</a:t>
            </a:r>
          </a:p>
          <a:p>
            <a:pPr lvl="2">
              <a:buNone/>
            </a:pPr>
            <a:r>
              <a:rPr lang="en-US" dirty="0"/>
              <a:t>}	 while (! </a:t>
            </a:r>
            <a:r>
              <a:rPr lang="en-US" dirty="0" err="1"/>
              <a:t>Tx.commit</a:t>
            </a:r>
            <a:r>
              <a:rPr lang="en-US" dirty="0"/>
              <a:t>()); 	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B3333-F5D6-4A2F-80A6-4516DBAD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DC6C1-090E-4007-B392-26637296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A9E484-8478-463B-A05F-DF499AD1CF42}"/>
              </a:ext>
            </a:extLst>
          </p:cNvPr>
          <p:cNvSpPr/>
          <p:nvPr/>
        </p:nvSpPr>
        <p:spPr>
          <a:xfrm>
            <a:off x="4107403" y="4793942"/>
            <a:ext cx="5024761" cy="8914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automatically handled by the transactional memory system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841" y="182877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/>
              <a:t>Basics of Concurrency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555" y="932425"/>
            <a:ext cx="8643998" cy="2689664"/>
          </a:xfrm>
        </p:spPr>
        <p:txBody>
          <a:bodyPr>
            <a:normAutofit/>
          </a:bodyPr>
          <a:lstStyle/>
          <a:p>
            <a:r>
              <a:rPr lang="en-US" dirty="0"/>
              <a:t>A conflict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occurs</a:t>
            </a:r>
            <a:r>
              <a:rPr lang="en-US" dirty="0"/>
              <a:t> when the read-write sets overlap</a:t>
            </a:r>
          </a:p>
          <a:p>
            <a:r>
              <a:rPr lang="en-US" dirty="0"/>
              <a:t>A conflict is </a:t>
            </a:r>
            <a:r>
              <a:rPr lang="en-US" dirty="0">
                <a:solidFill>
                  <a:srgbClr val="FF0000"/>
                </a:solidFill>
              </a:rPr>
              <a:t>detected</a:t>
            </a:r>
            <a:r>
              <a:rPr lang="en-US" dirty="0"/>
              <a:t> when the TM system </a:t>
            </a:r>
          </a:p>
          <a:p>
            <a:pPr>
              <a:buNone/>
            </a:pPr>
            <a:r>
              <a:rPr lang="en-US" dirty="0"/>
              <a:t>	becomes aware of it</a:t>
            </a:r>
          </a:p>
          <a:p>
            <a:r>
              <a:rPr lang="en-US" dirty="0"/>
              <a:t>A conflict is </a:t>
            </a:r>
            <a:r>
              <a:rPr lang="en-US" dirty="0">
                <a:solidFill>
                  <a:srgbClr val="00B050"/>
                </a:solidFill>
              </a:rPr>
              <a:t>resolved</a:t>
            </a:r>
            <a:r>
              <a:rPr lang="en-US" dirty="0"/>
              <a:t> when the TM system either</a:t>
            </a:r>
          </a:p>
          <a:p>
            <a:pPr lvl="1"/>
            <a:r>
              <a:rPr lang="en-US" dirty="0">
                <a:solidFill>
                  <a:srgbClr val="E21A23"/>
                </a:solidFill>
              </a:rPr>
              <a:t>delays</a:t>
            </a:r>
            <a:r>
              <a:rPr lang="en-US" dirty="0"/>
              <a:t> a transaction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aborts</a:t>
            </a:r>
            <a:r>
              <a:rPr lang="en-US" dirty="0"/>
              <a:t> it</a:t>
            </a:r>
          </a:p>
          <a:p>
            <a:endParaRPr lang="en-IN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239107"/>
              </p:ext>
            </p:extLst>
          </p:nvPr>
        </p:nvGraphicFramePr>
        <p:xfrm>
          <a:off x="3874141" y="3778299"/>
          <a:ext cx="5476892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08803-1674-46B0-8A55-D35A2E6E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CABE6-400D-4AAF-9EFE-82275812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642165" cy="822960"/>
          </a:xfrm>
        </p:spPr>
        <p:txBody>
          <a:bodyPr>
            <a:normAutofit/>
          </a:bodyPr>
          <a:lstStyle/>
          <a:p>
            <a:r>
              <a:rPr lang="en-US" dirty="0"/>
              <a:t>Pessimistic vs Optimistic Concurrency Control</a:t>
            </a:r>
            <a:endParaRPr lang="en-IN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67174" y="2857496"/>
            <a:ext cx="5643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738414" y="2428868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pessimistic</a:t>
            </a:r>
          </a:p>
          <a:p>
            <a:pPr algn="ctr"/>
            <a:r>
              <a:rPr lang="en-US" dirty="0"/>
              <a:t>concurrency</a:t>
            </a:r>
          </a:p>
          <a:p>
            <a:pPr algn="ctr"/>
            <a:r>
              <a:rPr lang="en-US" dirty="0"/>
              <a:t>control</a:t>
            </a:r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310446" y="2857496"/>
            <a:ext cx="28575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0314" y="1785926"/>
            <a:ext cx="257176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occurrence,</a:t>
            </a:r>
          </a:p>
          <a:p>
            <a:pPr algn="ctr"/>
            <a:r>
              <a:rPr lang="en-US" dirty="0"/>
              <a:t>detection,</a:t>
            </a:r>
          </a:p>
          <a:p>
            <a:pPr algn="ctr"/>
            <a:r>
              <a:rPr lang="en-US" dirty="0"/>
              <a:t>resolution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38612" y="4714884"/>
            <a:ext cx="56436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09852" y="4286256"/>
            <a:ext cx="214314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optimistic</a:t>
            </a:r>
          </a:p>
          <a:p>
            <a:pPr algn="ctr"/>
            <a:r>
              <a:rPr lang="en-US" dirty="0"/>
              <a:t>concurrency</a:t>
            </a:r>
          </a:p>
          <a:p>
            <a:pPr algn="ctr"/>
            <a:r>
              <a:rPr lang="en-US" dirty="0"/>
              <a:t>control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524496" y="3786190"/>
            <a:ext cx="1857388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occurrence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239008" y="2714620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7239008" y="2714620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239670" y="47140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68232" y="4571214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6168232" y="4571214"/>
            <a:ext cx="428628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953388" y="3643314"/>
            <a:ext cx="200026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detection</a:t>
            </a:r>
          </a:p>
          <a:p>
            <a:pPr algn="ctr"/>
            <a:r>
              <a:rPr lang="en-US" dirty="0"/>
              <a:t>resolution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8739206" y="4714884"/>
            <a:ext cx="42862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32007-98BB-4A3E-9FF9-B01192FA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E27780-EC47-4A15-99CC-DDD10966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0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553" y="1174733"/>
            <a:ext cx="7708392" cy="4800600"/>
          </a:xfrm>
        </p:spPr>
        <p:txBody>
          <a:bodyPr/>
          <a:lstStyle/>
          <a:p>
            <a:r>
              <a:rPr lang="en-US" dirty="0">
                <a:solidFill>
                  <a:srgbClr val="E21A23"/>
                </a:solidFill>
                <a:latin typeface="Comic Sans MS" panose="030F0702030302020204" pitchFamily="66" charset="0"/>
              </a:rPr>
              <a:t>Eager version management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Write</a:t>
            </a:r>
            <a:r>
              <a:rPr lang="en-US" dirty="0"/>
              <a:t> directly to memory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Maintain</a:t>
            </a:r>
            <a:r>
              <a:rPr lang="en-US" dirty="0"/>
              <a:t> an undo log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Lazy version management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Write</a:t>
            </a:r>
            <a:r>
              <a:rPr lang="en-US" dirty="0"/>
              <a:t> to a buffer (redo log)</a:t>
            </a:r>
          </a:p>
          <a:p>
            <a:pPr lvl="1"/>
            <a:r>
              <a:rPr lang="en-US" dirty="0">
                <a:solidFill>
                  <a:srgbClr val="E21A23"/>
                </a:solidFill>
              </a:rPr>
              <a:t>Transfer</a:t>
            </a:r>
            <a:r>
              <a:rPr lang="en-US" dirty="0"/>
              <a:t> the buffer to memory on a commit </a:t>
            </a:r>
          </a:p>
          <a:p>
            <a:pPr lvl="1"/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0B5FCA-369B-4AF2-9035-4BD93EA5CD4F}"/>
              </a:ext>
            </a:extLst>
          </p:cNvPr>
          <p:cNvGrpSpPr/>
          <p:nvPr/>
        </p:nvGrpSpPr>
        <p:grpSpPr>
          <a:xfrm>
            <a:off x="1765518" y="2444743"/>
            <a:ext cx="8072462" cy="714380"/>
            <a:chOff x="833296" y="2627884"/>
            <a:chExt cx="8072462" cy="714380"/>
          </a:xfrm>
        </p:grpSpPr>
        <p:sp>
          <p:nvSpPr>
            <p:cNvPr id="4" name="Rounded Rectangle 3"/>
            <p:cNvSpPr/>
            <p:nvPr/>
          </p:nvSpPr>
          <p:spPr>
            <a:xfrm>
              <a:off x="833296" y="2699322"/>
              <a:ext cx="1857388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commit</a:t>
              </a:r>
              <a:endParaRPr lang="en-IN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262452" y="2699322"/>
              <a:ext cx="1285884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abort</a:t>
              </a:r>
              <a:endParaRPr lang="en-I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04998" y="2699322"/>
              <a:ext cx="2214578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flush undo log</a:t>
              </a:r>
              <a:endParaRPr lang="en-IN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1180" y="2627884"/>
              <a:ext cx="2214578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writeback undo log</a:t>
              </a:r>
              <a:endParaRPr lang="en-IN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F6D4D-7C95-4D50-816F-803C9EB6FBA8}"/>
              </a:ext>
            </a:extLst>
          </p:cNvPr>
          <p:cNvGrpSpPr/>
          <p:nvPr/>
        </p:nvGrpSpPr>
        <p:grpSpPr>
          <a:xfrm>
            <a:off x="1765518" y="4783278"/>
            <a:ext cx="8072462" cy="714380"/>
            <a:chOff x="928694" y="5786454"/>
            <a:chExt cx="8072462" cy="714380"/>
          </a:xfrm>
        </p:grpSpPr>
        <p:sp>
          <p:nvSpPr>
            <p:cNvPr id="9" name="Rounded Rectangle 8"/>
            <p:cNvSpPr/>
            <p:nvPr/>
          </p:nvSpPr>
          <p:spPr>
            <a:xfrm>
              <a:off x="928694" y="5857892"/>
              <a:ext cx="1857388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commit</a:t>
              </a:r>
              <a:endParaRPr lang="en-IN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57850" y="5857892"/>
              <a:ext cx="1285884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abort</a:t>
              </a:r>
              <a:endParaRPr lang="en-I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00396" y="5857892"/>
              <a:ext cx="2214578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writeback </a:t>
              </a:r>
            </a:p>
            <a:p>
              <a:pPr algn="ctr"/>
              <a:r>
                <a:rPr lang="en-US" sz="2400" dirty="0"/>
                <a:t>redo log</a:t>
              </a:r>
              <a:endParaRPr lang="en-IN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6578" y="5786454"/>
              <a:ext cx="2214578" cy="7143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flush redo log</a:t>
              </a:r>
              <a:endParaRPr lang="en-IN" sz="2400" dirty="0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78992D-FD36-4593-AB47-83983A4C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9BBFE27-4396-49CA-AA4B-CD7F2445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Eager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Check</a:t>
            </a:r>
            <a:r>
              <a:rPr lang="en-US" dirty="0"/>
              <a:t> for conflicts as soon as a</a:t>
            </a:r>
            <a:br>
              <a:rPr lang="en-US" dirty="0"/>
            </a:br>
            <a:r>
              <a:rPr lang="en-US" dirty="0"/>
              <a:t> transaction accesses a memory</a:t>
            </a:r>
            <a:br>
              <a:rPr lang="en-US" dirty="0"/>
            </a:br>
            <a:r>
              <a:rPr lang="en-US" dirty="0"/>
              <a:t> location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E21A23"/>
                </a:solidFill>
                <a:latin typeface="Comic Sans MS" panose="030F0702030302020204" pitchFamily="66" charset="0"/>
              </a:rPr>
              <a:t>Lazy</a:t>
            </a:r>
            <a:endParaRPr lang="en-US" dirty="0">
              <a:solidFill>
                <a:srgbClr val="E21A23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Check</a:t>
            </a:r>
            <a:r>
              <a:rPr lang="en-US" dirty="0"/>
              <a:t> at the time of</a:t>
            </a:r>
          </a:p>
          <a:p>
            <a:pPr lvl="1">
              <a:buNone/>
            </a:pPr>
            <a:r>
              <a:rPr lang="en-US" dirty="0"/>
              <a:t> committing a transaction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DCEA4-C2CF-4BF6-8237-711E1DE5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B41C5-9408-4794-AA8E-3C627FD6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1BDB1-E996-4955-8059-27A0B9C7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14" y="3833174"/>
            <a:ext cx="3552213" cy="2525401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39D0E5-AB47-49F2-9938-6275C0C1C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20452" y="1267522"/>
            <a:ext cx="3648075" cy="21883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0417-9005-41BD-B2C3-D959C417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the Flynn’s Classification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5AE6C6-D62F-42DA-9A47-EC3F30762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18901"/>
              </p:ext>
            </p:extLst>
          </p:nvPr>
        </p:nvGraphicFramePr>
        <p:xfrm>
          <a:off x="1881188" y="1279525"/>
          <a:ext cx="85461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B9F82-4F90-4F91-9407-1AFFFEDA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8780" y="6506848"/>
            <a:ext cx="6836944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861D4-E793-47D2-879F-8CED3040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786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of Transactions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097281"/>
            <a:ext cx="7708392" cy="37943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Serializable</a:t>
            </a:r>
          </a:p>
          <a:p>
            <a:pPr lvl="1"/>
            <a:r>
              <a:rPr lang="en-US" dirty="0"/>
              <a:t>Sequential consistency at the level of transactions</a:t>
            </a:r>
          </a:p>
          <a:p>
            <a:r>
              <a:rPr lang="en-US" dirty="0">
                <a:solidFill>
                  <a:srgbClr val="FF0000"/>
                </a:solidFill>
              </a:rPr>
              <a:t>Strictly Serializable</a:t>
            </a:r>
          </a:p>
          <a:p>
            <a:pPr lvl="1"/>
            <a:r>
              <a:rPr lang="en-US" dirty="0"/>
              <a:t>The sequential ordering is </a:t>
            </a:r>
            <a:r>
              <a:rPr lang="en-US" dirty="0">
                <a:solidFill>
                  <a:srgbClr val="7030A0"/>
                </a:solidFill>
              </a:rPr>
              <a:t>consistent</a:t>
            </a:r>
            <a:r>
              <a:rPr lang="en-US" dirty="0"/>
              <a:t> with the real time ordering</a:t>
            </a:r>
          </a:p>
          <a:p>
            <a:pPr lvl="1"/>
            <a:r>
              <a:rPr lang="en-US" dirty="0"/>
              <a:t>This means that if Transaction </a:t>
            </a:r>
            <a:r>
              <a:rPr lang="en-US" i="1" dirty="0"/>
              <a:t>A </a:t>
            </a:r>
            <a:r>
              <a:rPr lang="en-US" dirty="0">
                <a:solidFill>
                  <a:srgbClr val="00B050"/>
                </a:solidFill>
              </a:rPr>
              <a:t>starts</a:t>
            </a:r>
            <a:r>
              <a:rPr lang="en-US" dirty="0"/>
              <a:t> after Transaction </a:t>
            </a:r>
            <a:r>
              <a:rPr lang="en-US" i="1" dirty="0"/>
              <a:t>B </a:t>
            </a:r>
            <a:r>
              <a:rPr lang="en-US" dirty="0">
                <a:solidFill>
                  <a:srgbClr val="FF0000"/>
                </a:solidFill>
              </a:rPr>
              <a:t>ends</a:t>
            </a:r>
            <a:r>
              <a:rPr lang="en-US" dirty="0"/>
              <a:t>, it should be ordered after it in the </a:t>
            </a:r>
            <a:r>
              <a:rPr lang="en-US" dirty="0">
                <a:solidFill>
                  <a:srgbClr val="0070C0"/>
                </a:solidFill>
              </a:rPr>
              <a:t>equivalent</a:t>
            </a:r>
            <a:r>
              <a:rPr lang="en-US" dirty="0"/>
              <a:t> sequential ordering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solidFill>
                  <a:srgbClr val="7030A0"/>
                </a:solidFill>
              </a:rPr>
              <a:t>concurrent</a:t>
            </a:r>
            <a:r>
              <a:rPr lang="en-US" dirty="0"/>
              <a:t> transactions, their ordering does not </a:t>
            </a:r>
            <a:r>
              <a:rPr lang="en-US" dirty="0">
                <a:solidFill>
                  <a:srgbClr val="FF0000"/>
                </a:solidFill>
              </a:rPr>
              <a:t>matter</a:t>
            </a:r>
          </a:p>
          <a:p>
            <a:pPr marL="1588" lvl="1" indent="0">
              <a:buNone/>
            </a:pPr>
            <a:r>
              <a:rPr lang="en-US" dirty="0">
                <a:solidFill>
                  <a:srgbClr val="0070C0"/>
                </a:solidFill>
              </a:rPr>
              <a:t>Opacity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Even aborted transactions need to see a </a:t>
            </a:r>
            <a:r>
              <a:rPr lang="en-US" dirty="0">
                <a:solidFill>
                  <a:srgbClr val="01708C"/>
                </a:solidFill>
              </a:rPr>
              <a:t>consistent</a:t>
            </a:r>
            <a:r>
              <a:rPr lang="en-US" dirty="0">
                <a:solidFill>
                  <a:schemeClr val="tx1"/>
                </a:solidFill>
              </a:rPr>
              <a:t> state – one </a:t>
            </a:r>
            <a:r>
              <a:rPr lang="en-US" dirty="0">
                <a:solidFill>
                  <a:srgbClr val="00B050"/>
                </a:solidFill>
              </a:rPr>
              <a:t>produced</a:t>
            </a:r>
            <a:r>
              <a:rPr lang="en-US" dirty="0">
                <a:solidFill>
                  <a:schemeClr val="tx1"/>
                </a:solidFill>
              </a:rPr>
              <a:t> by only committed transactions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E3BB4-8FB7-4956-A4B7-229A7627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A0A42-E893-42E6-816E-D18C5075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912B4AC-AE0A-4B3A-A68C-34B2997D9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1" y="5193772"/>
            <a:ext cx="660719" cy="660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0C52CD-87A7-41B8-B197-74A1A5ADD6C2}"/>
              </a:ext>
            </a:extLst>
          </p:cNvPr>
          <p:cNvSpPr txBox="1"/>
          <p:nvPr/>
        </p:nvSpPr>
        <p:spPr>
          <a:xfrm>
            <a:off x="3602918" y="5324075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about aborted transactions?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7D9C-7445-44BE-93C3-1AD05831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F12D-35D2-4FC6-A68D-24886FA1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201426"/>
            <a:ext cx="8299112" cy="31522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one transaction </a:t>
            </a:r>
            <a:r>
              <a:rPr lang="en-US" dirty="0">
                <a:solidFill>
                  <a:srgbClr val="00B050"/>
                </a:solidFill>
              </a:rPr>
              <a:t>executes</a:t>
            </a:r>
            <a:r>
              <a:rPr lang="en-US" dirty="0"/>
              <a:t> after the other, </a:t>
            </a:r>
            <a:r>
              <a:rPr lang="en-US" i="1" dirty="0"/>
              <a:t>x </a:t>
            </a:r>
            <a:r>
              <a:rPr lang="en-US" dirty="0"/>
              <a:t>will always be </a:t>
            </a:r>
            <a:r>
              <a:rPr lang="en-US" dirty="0">
                <a:solidFill>
                  <a:srgbClr val="0070C0"/>
                </a:solidFill>
              </a:rPr>
              <a:t>equal</a:t>
            </a:r>
            <a:r>
              <a:rPr lang="en-US" dirty="0"/>
              <a:t> to </a:t>
            </a:r>
            <a:r>
              <a:rPr lang="en-US" i="1" dirty="0"/>
              <a:t>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</a:t>
            </a:r>
            <a:r>
              <a:rPr lang="en-US" dirty="0">
                <a:solidFill>
                  <a:srgbClr val="C00000"/>
                </a:solidFill>
              </a:rPr>
              <a:t>optimistic</a:t>
            </a:r>
            <a:r>
              <a:rPr lang="en-US" dirty="0"/>
              <a:t> concurrency control: </a:t>
            </a:r>
            <a:r>
              <a:rPr lang="en-US" dirty="0">
                <a:solidFill>
                  <a:srgbClr val="0070C0"/>
                </a:solidFill>
              </a:rPr>
              <a:t>resolution</a:t>
            </a:r>
            <a:r>
              <a:rPr lang="en-US" dirty="0"/>
              <a:t> at the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Assume</a:t>
            </a:r>
            <a:r>
              <a:rPr lang="en-US" dirty="0"/>
              <a:t> </a:t>
            </a:r>
            <a:r>
              <a:rPr lang="en-US" i="1" dirty="0"/>
              <a:t>Thread 1</a:t>
            </a:r>
            <a:r>
              <a:rPr lang="en-US" dirty="0"/>
              <a:t> reads </a:t>
            </a:r>
            <a:r>
              <a:rPr lang="en-US" i="1" dirty="0"/>
              <a:t>x=0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the transaction on thread 2 </a:t>
            </a:r>
            <a:r>
              <a:rPr lang="en-US" dirty="0">
                <a:solidFill>
                  <a:srgbClr val="00B050"/>
                </a:solidFill>
              </a:rPr>
              <a:t>finishes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transaction on thread 1 needs to be </a:t>
            </a:r>
            <a:r>
              <a:rPr lang="en-US" dirty="0">
                <a:solidFill>
                  <a:srgbClr val="E21A23"/>
                </a:solidFill>
              </a:rPr>
              <a:t>aborted </a:t>
            </a:r>
            <a:r>
              <a:rPr lang="en-US" dirty="0">
                <a:solidFill>
                  <a:schemeClr val="tx1"/>
                </a:solidFill>
              </a:rPr>
              <a:t>(will read </a:t>
            </a:r>
            <a:r>
              <a:rPr lang="en-US" i="1" dirty="0">
                <a:solidFill>
                  <a:srgbClr val="E21A23"/>
                </a:solidFill>
              </a:rPr>
              <a:t>y=5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However, it will be stuck in the </a:t>
            </a:r>
            <a:r>
              <a:rPr lang="en-US" i="1" dirty="0">
                <a:solidFill>
                  <a:srgbClr val="0070C0"/>
                </a:solidFill>
              </a:rPr>
              <a:t>while</a:t>
            </a:r>
            <a:r>
              <a:rPr lang="en-US" dirty="0">
                <a:solidFill>
                  <a:schemeClr val="tx1"/>
                </a:solidFill>
              </a:rPr>
              <a:t> loop, it will never </a:t>
            </a:r>
            <a:r>
              <a:rPr lang="en-US" dirty="0">
                <a:solidFill>
                  <a:srgbClr val="E21A23"/>
                </a:solidFill>
              </a:rPr>
              <a:t>reach</a:t>
            </a:r>
            <a:r>
              <a:rPr lang="en-US" dirty="0">
                <a:solidFill>
                  <a:schemeClr val="tx1"/>
                </a:solidFill>
              </a:rPr>
              <a:t> the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Opacity</a:t>
            </a:r>
            <a:r>
              <a:rPr lang="en-US" dirty="0">
                <a:solidFill>
                  <a:schemeClr val="tx1"/>
                </a:solidFill>
              </a:rPr>
              <a:t> will not </a:t>
            </a:r>
            <a:r>
              <a:rPr lang="en-US" i="1" dirty="0">
                <a:solidFill>
                  <a:schemeClr val="tx1"/>
                </a:solidFill>
              </a:rPr>
              <a:t>y </a:t>
            </a:r>
            <a:r>
              <a:rPr lang="en-US" dirty="0">
                <a:solidFill>
                  <a:schemeClr val="tx1"/>
                </a:solidFill>
              </a:rPr>
              <a:t>to be read as </a:t>
            </a:r>
            <a:r>
              <a:rPr lang="en-US" i="1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5DDA2-E9B1-4BB9-BB96-0558B140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98C89-E040-4AA1-8CF3-04E735A5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63BEE-24B2-4E58-B07D-6525F357AC54}"/>
              </a:ext>
            </a:extLst>
          </p:cNvPr>
          <p:cNvSpPr txBox="1"/>
          <p:nvPr/>
        </p:nvSpPr>
        <p:spPr>
          <a:xfrm>
            <a:off x="2346946" y="1570209"/>
            <a:ext cx="29626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atomic</a:t>
            </a:r>
            <a:r>
              <a:rPr lang="en-US" sz="2000" i="1" dirty="0"/>
              <a:t> </a:t>
            </a:r>
            <a:r>
              <a:rPr lang="en-US" sz="2000" dirty="0"/>
              <a:t>{</a:t>
            </a:r>
          </a:p>
          <a:p>
            <a:r>
              <a:rPr lang="en-US" sz="2000" i="1" dirty="0"/>
              <a:t> 	t1 = x;</a:t>
            </a:r>
          </a:p>
          <a:p>
            <a:r>
              <a:rPr lang="en-US" sz="2000" i="1" dirty="0"/>
              <a:t>	t2 = y;</a:t>
            </a:r>
          </a:p>
          <a:p>
            <a:r>
              <a:rPr lang="en-US" sz="2000" i="1" dirty="0"/>
              <a:t>	while (t1 != t2) {}</a:t>
            </a:r>
          </a:p>
          <a:p>
            <a:r>
              <a:rPr lang="en-US" sz="2000" i="1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52578-B187-40C2-9BB0-1C51D827B966}"/>
              </a:ext>
            </a:extLst>
          </p:cNvPr>
          <p:cNvSpPr/>
          <p:nvPr/>
        </p:nvSpPr>
        <p:spPr>
          <a:xfrm>
            <a:off x="2404088" y="1034857"/>
            <a:ext cx="1864311" cy="479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DAB41-7719-4A9E-BD46-E0850936E8CB}"/>
              </a:ext>
            </a:extLst>
          </p:cNvPr>
          <p:cNvSpPr txBox="1"/>
          <p:nvPr/>
        </p:nvSpPr>
        <p:spPr>
          <a:xfrm>
            <a:off x="6991447" y="1570210"/>
            <a:ext cx="1739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atomic</a:t>
            </a:r>
            <a:r>
              <a:rPr lang="en-US" sz="2000" i="1" dirty="0"/>
              <a:t> </a:t>
            </a:r>
            <a:r>
              <a:rPr lang="en-US" sz="2000" dirty="0"/>
              <a:t>{</a:t>
            </a:r>
          </a:p>
          <a:p>
            <a:r>
              <a:rPr lang="en-US" sz="2000" i="1" dirty="0"/>
              <a:t> 	x = 5;</a:t>
            </a:r>
          </a:p>
          <a:p>
            <a:r>
              <a:rPr lang="en-US" sz="2000" i="1" dirty="0"/>
              <a:t>	y = 5;</a:t>
            </a:r>
          </a:p>
          <a:p>
            <a:r>
              <a:rPr lang="en-US" sz="2000" i="1" dirty="0"/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8F04A7-C2CC-4311-9B4D-CC09BA1D2A45}"/>
              </a:ext>
            </a:extLst>
          </p:cNvPr>
          <p:cNvSpPr/>
          <p:nvPr/>
        </p:nvSpPr>
        <p:spPr>
          <a:xfrm>
            <a:off x="6991447" y="1034857"/>
            <a:ext cx="1864311" cy="479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2</a:t>
            </a:r>
          </a:p>
        </p:txBody>
      </p:sp>
    </p:spTree>
    <p:extLst>
      <p:ext uri="{BB962C8B-B14F-4D97-AF65-F5344CB8AC3E}">
        <p14:creationId xmlns:p14="http://schemas.microsoft.com/office/powerpoint/2010/main" val="280142819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82DF-D1B9-4662-BEC5-A4492629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Mode Accesses: Transactional and Non-Transactional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773E-19B5-4EC2-A7F3-5D4DA1055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097281"/>
            <a:ext cx="8157069" cy="5285764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Single Lock Atomicity (SLA)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all the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are protected by a single 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Transactions first </a:t>
            </a:r>
            <a:r>
              <a:rPr lang="en-US" dirty="0">
                <a:solidFill>
                  <a:srgbClr val="00B050"/>
                </a:solidFill>
              </a:rPr>
              <a:t>acquire</a:t>
            </a:r>
            <a:r>
              <a:rPr lang="en-US" dirty="0"/>
              <a:t> a hypothetical (</a:t>
            </a:r>
            <a:r>
              <a:rPr lang="en-US" dirty="0">
                <a:solidFill>
                  <a:srgbClr val="7030A0"/>
                </a:solidFill>
              </a:rPr>
              <a:t>global</a:t>
            </a:r>
            <a:r>
              <a:rPr lang="en-US" dirty="0"/>
              <a:t>) 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Same definition of </a:t>
            </a:r>
            <a:r>
              <a:rPr lang="en-US" dirty="0">
                <a:solidFill>
                  <a:srgbClr val="01708C"/>
                </a:solidFill>
              </a:rPr>
              <a:t>data races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Reduces </a:t>
            </a:r>
            <a:r>
              <a:rPr lang="en-US" dirty="0">
                <a:solidFill>
                  <a:srgbClr val="E21A23"/>
                </a:solidFill>
              </a:rPr>
              <a:t>concurrency</a:t>
            </a:r>
          </a:p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Disjoint Lock Atomicity (DLA)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Uses more locks than SLA: (let’s say one per variable)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a priori need to know the locks that a transaction is going to use</a:t>
            </a:r>
          </a:p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Transactional Sequential Consistency (TSC)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can </a:t>
            </a:r>
            <a:r>
              <a:rPr lang="en-US" dirty="0">
                <a:solidFill>
                  <a:srgbClr val="7030A0"/>
                </a:solidFill>
              </a:rPr>
              <a:t>order</a:t>
            </a:r>
            <a:r>
              <a:rPr lang="en-US" dirty="0">
                <a:solidFill>
                  <a:schemeClr val="tx1"/>
                </a:solidFill>
              </a:rPr>
              <a:t> all transactions (committed or aborted) and </a:t>
            </a:r>
            <a:r>
              <a:rPr lang="en-US" dirty="0">
                <a:solidFill>
                  <a:srgbClr val="0070C0"/>
                </a:solidFill>
              </a:rPr>
              <a:t>regular</a:t>
            </a:r>
            <a:r>
              <a:rPr lang="en-US" dirty="0">
                <a:solidFill>
                  <a:schemeClr val="tx1"/>
                </a:solidFill>
              </a:rPr>
              <a:t> instructions in a </a:t>
            </a:r>
            <a:r>
              <a:rPr lang="en-US" dirty="0">
                <a:solidFill>
                  <a:srgbClr val="C00000"/>
                </a:solidFill>
              </a:rPr>
              <a:t>sequential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the instructions are in </a:t>
            </a:r>
            <a:r>
              <a:rPr lang="en-US" dirty="0">
                <a:solidFill>
                  <a:srgbClr val="01708C"/>
                </a:solidFill>
              </a:rPr>
              <a:t>program order </a:t>
            </a:r>
            <a:r>
              <a:rPr lang="en-US" dirty="0">
                <a:solidFill>
                  <a:schemeClr val="tx1"/>
                </a:solidFill>
              </a:rPr>
              <a:t>(incl. within </a:t>
            </a:r>
            <a:r>
              <a:rPr lang="en-US" dirty="0">
                <a:solidFill>
                  <a:srgbClr val="E21A23"/>
                </a:solidFill>
              </a:rPr>
              <a:t>transactions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rgbClr val="E21A2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EDE55-D36B-43E0-BAF3-10216D7D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781B9-1D77-45A7-9B53-043A432A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6573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Transactional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290" y="2928934"/>
            <a:ext cx="7498080" cy="333852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Concurrency Control</a:t>
            </a:r>
          </a:p>
          <a:p>
            <a:pPr lvl="1"/>
            <a:r>
              <a:rPr lang="en-US" dirty="0"/>
              <a:t>Optimistic or Pessimistic</a:t>
            </a:r>
          </a:p>
          <a:p>
            <a:r>
              <a:rPr lang="en-US" dirty="0">
                <a:solidFill>
                  <a:srgbClr val="0070C0"/>
                </a:solidFill>
              </a:rPr>
              <a:t>Version Management</a:t>
            </a:r>
          </a:p>
          <a:p>
            <a:pPr lvl="1"/>
            <a:r>
              <a:rPr lang="en-US" dirty="0"/>
              <a:t>Lazy or Eager</a:t>
            </a:r>
          </a:p>
          <a:p>
            <a:r>
              <a:rPr lang="en-US" dirty="0">
                <a:solidFill>
                  <a:srgbClr val="00B050"/>
                </a:solidFill>
              </a:rPr>
              <a:t>Conflict Detection</a:t>
            </a:r>
          </a:p>
          <a:p>
            <a:pPr lvl="1"/>
            <a:r>
              <a:rPr lang="en-US" dirty="0"/>
              <a:t>Lazy or Eager</a:t>
            </a:r>
          </a:p>
          <a:p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4310050" y="1285860"/>
            <a:ext cx="4071966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choices</a:t>
            </a:r>
            <a:endParaRPr lang="en-IN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A4D40-C00D-45E7-AC08-1C1F731B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6C026-F826-4924-86F8-45A0F7EA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183</a:t>
            </a:fld>
            <a:endParaRPr lang="en-US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Required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50278"/>
            <a:ext cx="7498080" cy="126682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Augment</a:t>
            </a:r>
            <a:r>
              <a:rPr lang="en-US" dirty="0"/>
              <a:t> every transactional object/ variable with meta data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169414" y="2663037"/>
            <a:ext cx="2994539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object</a:t>
            </a:r>
            <a:endParaRPr lang="en-IN" sz="3600" dirty="0"/>
          </a:p>
        </p:txBody>
      </p:sp>
      <p:sp>
        <p:nvSpPr>
          <p:cNvPr id="5" name="Rectangle 4"/>
          <p:cNvSpPr/>
          <p:nvPr/>
        </p:nvSpPr>
        <p:spPr>
          <a:xfrm>
            <a:off x="2240720" y="5234805"/>
            <a:ext cx="2994539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object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5169678" y="5234805"/>
            <a:ext cx="219112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metadata</a:t>
            </a:r>
            <a:endParaRPr lang="en-IN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772379" y="3774584"/>
            <a:ext cx="1604145" cy="10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7161596" y="2831648"/>
            <a:ext cx="3222319" cy="1571636"/>
          </a:xfrm>
          <a:prstGeom prst="wedgeEllipseCallout">
            <a:avLst>
              <a:gd name="adj1" fmla="val -83785"/>
              <a:gd name="adj2" fmla="val 1032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000" dirty="0"/>
              <a:t>Transaction that has locked the object</a:t>
            </a:r>
          </a:p>
          <a:p>
            <a:pPr marL="342900" indent="-342900" algn="ctr">
              <a:buAutoNum type="arabicPeriod"/>
            </a:pPr>
            <a:r>
              <a:rPr lang="en-US" sz="2000" dirty="0"/>
              <a:t>Read or write</a:t>
            </a:r>
            <a:endParaRPr lang="en-IN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CB628BD-9C7A-4036-B708-2F1CE4A8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E4CC3B-25E4-4A01-BF3F-57314258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Read–</a:t>
            </a:r>
            <a:r>
              <a:rPr lang="en-US" dirty="0"/>
              <a:t>Write Sets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780" y="1253331"/>
            <a:ext cx="6858000" cy="4351338"/>
          </a:xfrm>
        </p:spPr>
        <p:txBody>
          <a:bodyPr/>
          <a:lstStyle/>
          <a:p>
            <a:r>
              <a:rPr lang="en-US" dirty="0"/>
              <a:t>Each transaction </a:t>
            </a:r>
            <a:r>
              <a:rPr lang="en-US" dirty="0">
                <a:solidFill>
                  <a:srgbClr val="00B050"/>
                </a:solidFill>
              </a:rPr>
              <a:t>maintains</a:t>
            </a:r>
            <a:r>
              <a:rPr lang="en-US" dirty="0"/>
              <a:t> a list of locations that it has 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 in the read-set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written in the write-set</a:t>
            </a:r>
          </a:p>
          <a:p>
            <a:r>
              <a:rPr lang="en-US" dirty="0"/>
              <a:t>Every memory </a:t>
            </a:r>
            <a:r>
              <a:rPr lang="en-US" dirty="0">
                <a:solidFill>
                  <a:srgbClr val="00B050"/>
                </a:solidFill>
              </a:rPr>
              <a:t>read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write</a:t>
            </a:r>
            <a:r>
              <a:rPr lang="en-US" dirty="0"/>
              <a:t> operation is augmented</a:t>
            </a:r>
          </a:p>
          <a:p>
            <a:pPr lvl="1"/>
            <a:r>
              <a:rPr lang="en-US" i="1" dirty="0"/>
              <a:t>readTX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, and enter in the read set)</a:t>
            </a:r>
          </a:p>
          <a:p>
            <a:pPr lvl="1"/>
            <a:r>
              <a:rPr lang="en-US" i="1" dirty="0" err="1"/>
              <a:t>writeTX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write</a:t>
            </a:r>
            <a:r>
              <a:rPr lang="en-US" dirty="0"/>
              <a:t>, and enter in the write set, make changes to the undo/redo log)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99C2E-1C7D-46F2-B23C-C6B1E9B6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A66EA-4660-4201-AB1B-41F51E19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185</a:t>
            </a:fld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AD0C2B6-76AA-4C49-B8FA-2DA15C0EC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1294612"/>
            <a:ext cx="776330" cy="336817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48F5D96F-63CF-431B-806A-1A26E2D29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97" y="2577103"/>
            <a:ext cx="825367" cy="336818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Bartok STM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1447800"/>
            <a:ext cx="7498080" cy="1828060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dirty="0">
                <a:solidFill>
                  <a:srgbClr val="C00000"/>
                </a:solidFill>
              </a:rPr>
              <a:t>variable</a:t>
            </a:r>
            <a:r>
              <a:rPr lang="en-US" dirty="0"/>
              <a:t> has the following fields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version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value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lock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0288" y="4139130"/>
            <a:ext cx="207170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value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961990" y="4139130"/>
            <a:ext cx="164307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version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533626" y="4139130"/>
            <a:ext cx="85725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064" y="3710502"/>
            <a:ext cx="714380" cy="10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4890420" y="4996386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 Variable</a:t>
            </a:r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35C67F-ABF1-4932-AA7E-0319E285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3B3E5-976B-4E12-9738-E8C932B2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D7BD6-996E-414E-8E98-72EB39AB0D8C}"/>
              </a:ext>
            </a:extLst>
          </p:cNvPr>
          <p:cNvSpPr txBox="1"/>
          <p:nvPr/>
        </p:nvSpPr>
        <p:spPr>
          <a:xfrm>
            <a:off x="3050960" y="823303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Eager version management, lazy conflict detection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A23F15-83A3-450E-BE02-CCDC11ED154B}"/>
              </a:ext>
            </a:extLst>
          </p:cNvPr>
          <p:cNvSpPr/>
          <p:nvPr/>
        </p:nvSpPr>
        <p:spPr>
          <a:xfrm>
            <a:off x="2959608" y="804697"/>
            <a:ext cx="5431274" cy="387938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Operation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28" y="1285860"/>
            <a:ext cx="7498080" cy="623878"/>
          </a:xfrm>
        </p:spPr>
        <p:txBody>
          <a:bodyPr/>
          <a:lstStyle/>
          <a:p>
            <a:r>
              <a:rPr lang="en-US" dirty="0">
                <a:solidFill>
                  <a:srgbClr val="E21A23"/>
                </a:solidFill>
              </a:rPr>
              <a:t>Read</a:t>
            </a:r>
            <a:r>
              <a:rPr lang="en-US" dirty="0"/>
              <a:t>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5095868" y="2000240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Record  the version of the variable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5095868" y="3214686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the variable to the read set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095868" y="4500570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the value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6667504" y="278605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6667504" y="400050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37B8C2-2DFB-4F4E-81C7-8A3D987B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C91DD8-6A03-47B4-B001-D6D3D4E4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4643280" y="1618500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Lock the variable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Abort </a:t>
            </a:r>
            <a:r>
              <a:rPr lang="en-US" dirty="0"/>
              <a:t>if it is already locked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643280" y="2832946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the old value to the</a:t>
            </a:r>
          </a:p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undo log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3280" y="4118830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Write</a:t>
            </a:r>
            <a:r>
              <a:rPr lang="en-US" dirty="0"/>
              <a:t> the new value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6214916" y="240431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6214916" y="361876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5E668-3A46-4A22-BB9D-037F72D0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57509-DAC0-48FB-AA88-155F5931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395" y="139857"/>
            <a:ext cx="7498080" cy="1143000"/>
          </a:xfrm>
        </p:spPr>
        <p:txBody>
          <a:bodyPr/>
          <a:lstStyle/>
          <a:p>
            <a:r>
              <a:rPr lang="en-US" dirty="0"/>
              <a:t>Commit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4940403" y="1932135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if the version of the variable is still the same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297329" y="860565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each entry in the read set</a:t>
            </a:r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6011973" y="1503507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7083543" y="3003705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  <a:endParaRPr lang="en-IN" dirty="0"/>
          </a:p>
        </p:txBody>
      </p:sp>
      <p:sp>
        <p:nvSpPr>
          <p:cNvPr id="13" name="Down Arrow 12"/>
          <p:cNvSpPr/>
          <p:nvPr/>
        </p:nvSpPr>
        <p:spPr>
          <a:xfrm>
            <a:off x="5654783" y="2717953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Down Arrow 13"/>
          <p:cNvSpPr/>
          <p:nvPr/>
        </p:nvSpPr>
        <p:spPr>
          <a:xfrm>
            <a:off x="7440733" y="2717953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Down Arrow 14"/>
          <p:cNvSpPr/>
          <p:nvPr/>
        </p:nvSpPr>
        <p:spPr>
          <a:xfrm flipV="1">
            <a:off x="4440337" y="1503507"/>
            <a:ext cx="285752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4511775" y="3218019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5226155" y="3003705"/>
            <a:ext cx="1071570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3154453" y="3860961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each entry in the write set</a:t>
            </a:r>
            <a:endParaRPr lang="en-IN" dirty="0"/>
          </a:p>
        </p:txBody>
      </p:sp>
      <p:sp>
        <p:nvSpPr>
          <p:cNvPr id="19" name="Down Arrow 18"/>
          <p:cNvSpPr/>
          <p:nvPr/>
        </p:nvSpPr>
        <p:spPr>
          <a:xfrm>
            <a:off x="3511643" y="1539227"/>
            <a:ext cx="285752" cy="2321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ounded Rectangle 19"/>
          <p:cNvSpPr/>
          <p:nvPr/>
        </p:nvSpPr>
        <p:spPr>
          <a:xfrm>
            <a:off x="5083279" y="4789655"/>
            <a:ext cx="250033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Increment the version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5083279" y="5646911"/>
            <a:ext cx="250033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Release the lock</a:t>
            </a:r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5940535" y="4503903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Down Arrow 22"/>
          <p:cNvSpPr/>
          <p:nvPr/>
        </p:nvSpPr>
        <p:spPr>
          <a:xfrm>
            <a:off x="5940535" y="5361159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Snip Single Corner Rectangle 24"/>
          <p:cNvSpPr/>
          <p:nvPr/>
        </p:nvSpPr>
        <p:spPr>
          <a:xfrm>
            <a:off x="8655179" y="3003705"/>
            <a:ext cx="1143008" cy="71438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Abort</a:t>
            </a:r>
            <a:endParaRPr lang="en-IN" dirty="0"/>
          </a:p>
        </p:txBody>
      </p:sp>
      <p:sp>
        <p:nvSpPr>
          <p:cNvPr id="24" name="Right Arrow 23"/>
          <p:cNvSpPr/>
          <p:nvPr/>
        </p:nvSpPr>
        <p:spPr>
          <a:xfrm>
            <a:off x="8155113" y="3218019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EB873-FDE5-4C91-9497-9C2CA074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CCCF6-688B-419C-96A3-E14816B0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189</a:t>
            </a:fld>
            <a:endParaRPr lang="en-US"/>
          </a:p>
        </p:txBody>
      </p:sp>
      <p:sp>
        <p:nvSpPr>
          <p:cNvPr id="26" name="Down Arrow 14">
            <a:extLst>
              <a:ext uri="{FF2B5EF4-FFF2-40B4-BE49-F238E27FC236}">
                <a16:creationId xmlns:a16="http://schemas.microsoft.com/office/drawing/2014/main" id="{120D1241-3C10-4E01-B62A-7CB2532BE7E3}"/>
              </a:ext>
            </a:extLst>
          </p:cNvPr>
          <p:cNvSpPr/>
          <p:nvPr/>
        </p:nvSpPr>
        <p:spPr>
          <a:xfrm flipV="1">
            <a:off x="4226023" y="4503903"/>
            <a:ext cx="285752" cy="1435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54019E-6C02-465D-9CD5-62F8DD31BA2D}"/>
              </a:ext>
            </a:extLst>
          </p:cNvPr>
          <p:cNvSpPr/>
          <p:nvPr/>
        </p:nvSpPr>
        <p:spPr>
          <a:xfrm>
            <a:off x="4297461" y="5796123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5160-6E93-4E2A-9CFB-F62BF7C6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5670B-32E8-4D78-BE35-85E34CE0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37449-EA12-4397-8C10-7836EBDC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97F5A2-B8F0-4A60-AEA2-DF9FAD0C7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284873"/>
              </p:ext>
            </p:extLst>
          </p:nvPr>
        </p:nvGraphicFramePr>
        <p:xfrm>
          <a:off x="1880616" y="914401"/>
          <a:ext cx="8546180" cy="533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14601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169" y="1019948"/>
            <a:ext cx="1300163" cy="13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6011" y="1448576"/>
            <a:ext cx="1571627" cy="5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882540" y="2805897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simple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2882540" y="3591715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reads are simple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2882540" y="4377533"/>
            <a:ext cx="2286016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 a strong</a:t>
            </a:r>
          </a:p>
          <a:p>
            <a:pPr algn="ctr"/>
            <a:r>
              <a:rPr lang="en-US" dirty="0"/>
              <a:t>semantics for</a:t>
            </a:r>
          </a:p>
          <a:p>
            <a:pPr algn="ctr"/>
            <a:r>
              <a:rPr lang="en-US" dirty="0"/>
              <a:t>transactions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7240258" y="2734459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not</a:t>
            </a:r>
          </a:p>
          <a:p>
            <a:pPr algn="ctr"/>
            <a:r>
              <a:rPr lang="en-US" dirty="0"/>
              <a:t>provide opacity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7240258" y="3591715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uses locks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6097250" y="1305699"/>
            <a:ext cx="71438" cy="43577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A42A4-9BC9-4934-95BC-E06F03C0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C66B-9BD3-4448-B1A5-91F4DCC0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190</a:t>
            </a:fld>
            <a:endParaRPr lang="en-US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1B5E0F7-98FE-4737-B95F-279112181274}"/>
              </a:ext>
            </a:extLst>
          </p:cNvPr>
          <p:cNvSpPr/>
          <p:nvPr/>
        </p:nvSpPr>
        <p:spPr>
          <a:xfrm>
            <a:off x="7221830" y="4410188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writes are slow</a:t>
            </a:r>
            <a:endParaRPr lang="en-IN" dirty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EAC7-C7A7-4292-9FD1-7DA4C22D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33D1-F31C-46DC-A226-6FE6AB54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917372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an undo log, </a:t>
            </a:r>
            <a:r>
              <a:rPr lang="en-US" dirty="0">
                <a:solidFill>
                  <a:srgbClr val="FF0000"/>
                </a:solidFill>
              </a:rPr>
              <a:t>aborts</a:t>
            </a:r>
            <a:r>
              <a:rPr lang="en-US" dirty="0"/>
              <a:t> are more expensive than </a:t>
            </a:r>
            <a:r>
              <a:rPr lang="en-US" dirty="0">
                <a:solidFill>
                  <a:srgbClr val="00B050"/>
                </a:solidFill>
              </a:rPr>
              <a:t>commits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transaction can read </a:t>
            </a:r>
            <a:r>
              <a:rPr lang="en-US" dirty="0">
                <a:solidFill>
                  <a:srgbClr val="0070C0"/>
                </a:solidFill>
              </a:rPr>
              <a:t>intermediate</a:t>
            </a:r>
            <a:r>
              <a:rPr lang="en-US" dirty="0">
                <a:solidFill>
                  <a:schemeClr val="tx1"/>
                </a:solidFill>
              </a:rPr>
              <a:t> values written by 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Opacity is thus </a:t>
            </a:r>
            <a:r>
              <a:rPr lang="en-US" dirty="0">
                <a:solidFill>
                  <a:srgbClr val="E21A23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guaranteed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Locks are kept for a long time: lock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commit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7F976-799B-4262-83FC-402C25AE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DB174-4AB7-4B99-8B7D-A82C572A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7617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TL2 STM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368938"/>
            <a:ext cx="7775330" cy="21488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lazy version management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redo 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Uses a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global timestamp </a:t>
            </a:r>
            <a:r>
              <a:rPr lang="en-US" i="1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i="1" dirty="0" err="1">
                <a:solidFill>
                  <a:srgbClr val="01708C"/>
                </a:solidFill>
                <a:sym typeface="Wingdings" pitchFamily="2" charset="2"/>
              </a:rPr>
              <a:t>globalClock</a:t>
            </a:r>
            <a:r>
              <a:rPr lang="en-US" i="1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Locks variables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only at commit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Every transaction does the following (</a:t>
            </a:r>
            <a:r>
              <a:rPr lang="en-US" i="1" dirty="0">
                <a:solidFill>
                  <a:srgbClr val="00B050"/>
                </a:solidFill>
                <a:sym typeface="Wingdings" pitchFamily="2" charset="2"/>
              </a:rPr>
              <a:t>atomically</a:t>
            </a:r>
            <a:r>
              <a:rPr lang="en-US" dirty="0">
                <a:sym typeface="Wingdings" pitchFamily="2" charset="2"/>
              </a:rPr>
              <a:t>) when it starts: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76A19-11E6-4EE9-9753-6CD3043F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82F8E-64FF-4322-AA7D-997ABCF8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2424D7-86ED-4CCC-B66D-59659074DFE6}"/>
              </a:ext>
            </a:extLst>
          </p:cNvPr>
          <p:cNvSpPr/>
          <p:nvPr/>
        </p:nvSpPr>
        <p:spPr>
          <a:xfrm>
            <a:off x="4240567" y="3684233"/>
            <a:ext cx="3400148" cy="122511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FF2E0-F837-42EC-9CAF-36DBD8A04BA5}"/>
              </a:ext>
            </a:extLst>
          </p:cNvPr>
          <p:cNvSpPr txBox="1"/>
          <p:nvPr/>
        </p:nvSpPr>
        <p:spPr>
          <a:xfrm>
            <a:off x="4718483" y="3942849"/>
            <a:ext cx="259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globalClock</a:t>
            </a:r>
            <a:r>
              <a:rPr lang="en-US" sz="2000" dirty="0"/>
              <a:t>++ ;</a:t>
            </a:r>
            <a:endParaRPr lang="en-US" sz="2000" dirty="0">
              <a:solidFill>
                <a:srgbClr val="E21A23"/>
              </a:solidFill>
            </a:endParaRPr>
          </a:p>
          <a:p>
            <a:r>
              <a:rPr lang="en-US" sz="2000" dirty="0" err="1">
                <a:solidFill>
                  <a:srgbClr val="E21A23"/>
                </a:solidFill>
              </a:rPr>
              <a:t>Tx.rv</a:t>
            </a:r>
            <a:r>
              <a:rPr lang="en-US" sz="2000" dirty="0">
                <a:solidFill>
                  <a:srgbClr val="E21A23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err="1">
                <a:solidFill>
                  <a:srgbClr val="0070C0"/>
                </a:solidFill>
              </a:rPr>
              <a:t>globalClock</a:t>
            </a:r>
            <a:r>
              <a:rPr lang="en-US" sz="2000" dirty="0"/>
              <a:t> 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75C187-DB42-4E4B-B2B1-37AB00F20FEA}"/>
              </a:ext>
            </a:extLst>
          </p:cNvPr>
          <p:cNvSpPr/>
          <p:nvPr/>
        </p:nvSpPr>
        <p:spPr>
          <a:xfrm>
            <a:off x="3956483" y="5306627"/>
            <a:ext cx="4003828" cy="73906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Set the value of the transaction’s </a:t>
            </a:r>
            <a:r>
              <a:rPr lang="en-US" sz="2000" dirty="0" err="1"/>
              <a:t>Tx.rv</a:t>
            </a:r>
            <a:r>
              <a:rPr lang="en-US" sz="2000" dirty="0"/>
              <a:t> timestamp (read version)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734" y="142295"/>
            <a:ext cx="7498080" cy="1143000"/>
          </a:xfrm>
        </p:spPr>
        <p:txBody>
          <a:bodyPr/>
          <a:lstStyle/>
          <a:p>
            <a:r>
              <a:rPr lang="en-US" dirty="0"/>
              <a:t>Read Operation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33" y="564365"/>
            <a:ext cx="7498080" cy="838192"/>
          </a:xfrm>
        </p:spPr>
        <p:txBody>
          <a:bodyPr>
            <a:normAutofit/>
          </a:bodyPr>
          <a:lstStyle/>
          <a:p>
            <a:r>
              <a:rPr lang="en-US" dirty="0"/>
              <a:t>Read Operation:  </a:t>
            </a:r>
            <a:r>
              <a:rPr lang="en-US" i="1" dirty="0"/>
              <a:t>read</a:t>
            </a:r>
            <a:r>
              <a:rPr lang="en-US" dirty="0"/>
              <a:t> (tX, obj)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973115" y="1402557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obj in the redo log?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830239" y="3760011"/>
            <a:ext cx="4000528" cy="2000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v1 = </a:t>
            </a:r>
            <a:r>
              <a:rPr lang="en-US" dirty="0">
                <a:solidFill>
                  <a:srgbClr val="FF0000"/>
                </a:solidFill>
              </a:rPr>
              <a:t>obj.timestamp</a:t>
            </a:r>
          </a:p>
          <a:p>
            <a:r>
              <a:rPr lang="en-US" dirty="0"/>
              <a:t>result = </a:t>
            </a:r>
            <a:r>
              <a:rPr lang="en-US" dirty="0">
                <a:solidFill>
                  <a:srgbClr val="0070C0"/>
                </a:solidFill>
              </a:rPr>
              <a:t>obj.value</a:t>
            </a:r>
          </a:p>
          <a:p>
            <a:r>
              <a:rPr lang="en-US" dirty="0"/>
              <a:t>v2 = </a:t>
            </a:r>
            <a:r>
              <a:rPr lang="en-US" dirty="0">
                <a:solidFill>
                  <a:srgbClr val="FF0000"/>
                </a:solidFill>
              </a:rPr>
              <a:t>obj.timestamp</a:t>
            </a:r>
          </a:p>
          <a:p>
            <a:r>
              <a:rPr lang="en-US" dirty="0"/>
              <a:t>if( (v1 != v2) || (v1 &gt; </a:t>
            </a:r>
            <a:r>
              <a:rPr lang="en-US" dirty="0" err="1"/>
              <a:t>Tx.rv</a:t>
            </a:r>
            <a:r>
              <a:rPr lang="en-US" dirty="0"/>
              <a:t>) || 		obj.lock) </a:t>
            </a:r>
            <a:r>
              <a:rPr lang="en-US" dirty="0">
                <a:solidFill>
                  <a:srgbClr val="FF0000"/>
                </a:solidFill>
              </a:rPr>
              <a:t>abort();</a:t>
            </a:r>
          </a:p>
          <a:p>
            <a:r>
              <a:rPr lang="en-US" u="sng" dirty="0"/>
              <a:t>addToReadSet(obj);</a:t>
            </a:r>
          </a:p>
          <a:p>
            <a:r>
              <a:rPr lang="en-US" dirty="0"/>
              <a:t>return result;</a:t>
            </a:r>
            <a:endParaRPr lang="en-IN" dirty="0"/>
          </a:p>
        </p:txBody>
      </p:sp>
      <p:sp>
        <p:nvSpPr>
          <p:cNvPr id="13" name="Oval 12"/>
          <p:cNvSpPr/>
          <p:nvPr/>
        </p:nvSpPr>
        <p:spPr>
          <a:xfrm>
            <a:off x="4544619" y="2617003"/>
            <a:ext cx="1071570" cy="7143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6330569" y="2620744"/>
            <a:ext cx="1071570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  <a:endParaRPr lang="en-IN" dirty="0"/>
          </a:p>
        </p:txBody>
      </p:sp>
      <p:sp>
        <p:nvSpPr>
          <p:cNvPr id="16" name="Right Arrow 15"/>
          <p:cNvSpPr/>
          <p:nvPr/>
        </p:nvSpPr>
        <p:spPr>
          <a:xfrm>
            <a:off x="7402139" y="283505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Down Arrow 16"/>
          <p:cNvSpPr/>
          <p:nvPr/>
        </p:nvSpPr>
        <p:spPr>
          <a:xfrm>
            <a:off x="4973247" y="2188375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4973247" y="3331383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Down Arrow 22"/>
          <p:cNvSpPr/>
          <p:nvPr/>
        </p:nvSpPr>
        <p:spPr>
          <a:xfrm>
            <a:off x="6759197" y="219211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8045081" y="2692182"/>
            <a:ext cx="185738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value in the redo log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73128-6561-4568-BC3D-FA1C7855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9E3F8-390F-427E-85B4-AD0D01EC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193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44BE93D-DBC4-4189-BBCF-4360B143364B}"/>
              </a:ext>
            </a:extLst>
          </p:cNvPr>
          <p:cNvSpPr/>
          <p:nvPr/>
        </p:nvSpPr>
        <p:spPr>
          <a:xfrm>
            <a:off x="3610253" y="3879543"/>
            <a:ext cx="219987" cy="99429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A16DBC-5D2C-4D2B-BCE8-8569CF8D21AF}"/>
              </a:ext>
            </a:extLst>
          </p:cNvPr>
          <p:cNvSpPr/>
          <p:nvPr/>
        </p:nvSpPr>
        <p:spPr>
          <a:xfrm>
            <a:off x="1656589" y="3825223"/>
            <a:ext cx="1793289" cy="136272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if the value and timestamp are collected atomically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A696E-B003-486C-BCC1-441F2683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81" y="3690615"/>
            <a:ext cx="1497330" cy="14973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501DFB-1707-41B9-BBDA-A1562B60171A}"/>
              </a:ext>
            </a:extLst>
          </p:cNvPr>
          <p:cNvSpPr/>
          <p:nvPr/>
        </p:nvSpPr>
        <p:spPr>
          <a:xfrm>
            <a:off x="8045082" y="5177273"/>
            <a:ext cx="2365467" cy="4566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 a snapshot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8" grpId="0" animBg="1"/>
      <p:bldP spid="9" grpId="0" animBg="1"/>
      <p:bldP spid="11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Operation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4527697" y="1689522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entry to the redo log if required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527697" y="2903968"/>
            <a:ext cx="3571900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Perform the write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6099333" y="247534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83EA4-A97F-40FC-BEDE-787AECDC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D0341-BFA0-4B7D-82AB-171CCB05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194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A20C674-283A-4060-9DEA-8F5895A62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15737" y="4395758"/>
            <a:ext cx="2689934" cy="17932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EDFFFB-4329-4A3B-A7A5-DE9A0C460D12}"/>
              </a:ext>
            </a:extLst>
          </p:cNvPr>
          <p:cNvSpPr txBox="1"/>
          <p:nvPr/>
        </p:nvSpPr>
        <p:spPr>
          <a:xfrm>
            <a:off x="4699279" y="4575097"/>
            <a:ext cx="181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Writes</a:t>
            </a:r>
            <a:r>
              <a:rPr lang="en-US" sz="2800" dirty="0"/>
              <a:t>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00" y="57560"/>
            <a:ext cx="7498080" cy="1143000"/>
          </a:xfrm>
        </p:spPr>
        <p:txBody>
          <a:bodyPr/>
          <a:lstStyle/>
          <a:p>
            <a:r>
              <a:rPr lang="en-US" dirty="0"/>
              <a:t>Commit Operation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234172" y="581191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each entry in the write set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5234436" y="1509885"/>
            <a:ext cx="250033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Lock object</a:t>
            </a:r>
            <a:endParaRPr lang="en-IN" dirty="0"/>
          </a:p>
        </p:txBody>
      </p:sp>
      <p:sp>
        <p:nvSpPr>
          <p:cNvPr id="7" name="Down Arrow 6"/>
          <p:cNvSpPr/>
          <p:nvPr/>
        </p:nvSpPr>
        <p:spPr>
          <a:xfrm>
            <a:off x="6091692" y="1224133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ight Arrow 8"/>
          <p:cNvSpPr/>
          <p:nvPr/>
        </p:nvSpPr>
        <p:spPr>
          <a:xfrm>
            <a:off x="7729780" y="1652761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8515598" y="1438447"/>
            <a:ext cx="1214446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abort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729780" y="1367009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failure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3300624" y="2224265"/>
            <a:ext cx="377192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Tx.wv</a:t>
            </a:r>
            <a:r>
              <a:rPr lang="en-US" dirty="0"/>
              <a:t> = ++</a:t>
            </a:r>
            <a:r>
              <a:rPr lang="en-US" dirty="0" err="1"/>
              <a:t>globalClock</a:t>
            </a:r>
            <a:r>
              <a:rPr lang="en-US" dirty="0"/>
              <a:t> (</a:t>
            </a:r>
            <a:r>
              <a:rPr lang="en-US" i="1" dirty="0">
                <a:solidFill>
                  <a:srgbClr val="0070C0"/>
                </a:solidFill>
              </a:rPr>
              <a:t>atomic</a:t>
            </a:r>
            <a:r>
              <a:rPr lang="en-US" dirty="0"/>
              <a:t>)</a:t>
            </a:r>
            <a:endParaRPr lang="en-IN" dirty="0"/>
          </a:p>
        </p:txBody>
      </p:sp>
      <p:sp>
        <p:nvSpPr>
          <p:cNvPr id="13" name="Down Arrow 12"/>
          <p:cNvSpPr/>
          <p:nvPr/>
        </p:nvSpPr>
        <p:spPr>
          <a:xfrm>
            <a:off x="3943566" y="1224133"/>
            <a:ext cx="21431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3229186" y="3010083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each entry </a:t>
            </a:r>
            <a:r>
              <a:rPr lang="en-US" i="1" dirty="0"/>
              <a:t>e</a:t>
            </a:r>
            <a:r>
              <a:rPr lang="en-US" dirty="0"/>
              <a:t> in the read set</a:t>
            </a:r>
            <a:endParaRPr lang="en-IN" dirty="0"/>
          </a:p>
        </p:txBody>
      </p:sp>
      <p:sp>
        <p:nvSpPr>
          <p:cNvPr id="15" name="Down Arrow 14"/>
          <p:cNvSpPr/>
          <p:nvPr/>
        </p:nvSpPr>
        <p:spPr>
          <a:xfrm>
            <a:off x="3943566" y="2795769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4586508" y="4010215"/>
            <a:ext cx="264320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(</a:t>
            </a:r>
            <a:r>
              <a:rPr lang="en-US" dirty="0" err="1"/>
              <a:t>e.timestamp</a:t>
            </a:r>
            <a:r>
              <a:rPr lang="en-US" dirty="0"/>
              <a:t> &gt; </a:t>
            </a:r>
            <a:r>
              <a:rPr lang="en-US" dirty="0" err="1"/>
              <a:t>Tx.rv</a:t>
            </a:r>
            <a:r>
              <a:rPr lang="en-US" dirty="0"/>
              <a:t>)</a:t>
            </a:r>
            <a:endParaRPr lang="en-IN" dirty="0"/>
          </a:p>
        </p:txBody>
      </p:sp>
      <p:sp>
        <p:nvSpPr>
          <p:cNvPr id="17" name="Down Arrow 16"/>
          <p:cNvSpPr/>
          <p:nvPr/>
        </p:nvSpPr>
        <p:spPr>
          <a:xfrm>
            <a:off x="5586640" y="3653025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ight Arrow 17"/>
          <p:cNvSpPr/>
          <p:nvPr/>
        </p:nvSpPr>
        <p:spPr>
          <a:xfrm>
            <a:off x="7229714" y="4153091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/>
          <p:cNvSpPr/>
          <p:nvPr/>
        </p:nvSpPr>
        <p:spPr>
          <a:xfrm>
            <a:off x="8015532" y="3938777"/>
            <a:ext cx="1214446" cy="64294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abort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7229714" y="3867339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failure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3086310" y="4796033"/>
            <a:ext cx="250033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writeback redo log</a:t>
            </a:r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3586376" y="3653025"/>
            <a:ext cx="214314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3300624" y="5653289"/>
            <a:ext cx="342902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each entry </a:t>
            </a:r>
            <a:r>
              <a:rPr lang="en-US" i="1" dirty="0"/>
              <a:t>e</a:t>
            </a:r>
            <a:r>
              <a:rPr lang="en-US" dirty="0"/>
              <a:t> in the write set</a:t>
            </a:r>
            <a:endParaRPr lang="en-IN" dirty="0"/>
          </a:p>
        </p:txBody>
      </p:sp>
      <p:sp>
        <p:nvSpPr>
          <p:cNvPr id="25" name="Down Arrow 24"/>
          <p:cNvSpPr/>
          <p:nvPr/>
        </p:nvSpPr>
        <p:spPr>
          <a:xfrm>
            <a:off x="3479219" y="5367537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ounded Rectangle 25"/>
          <p:cNvSpPr/>
          <p:nvPr/>
        </p:nvSpPr>
        <p:spPr>
          <a:xfrm>
            <a:off x="7586904" y="5653289"/>
            <a:ext cx="2428892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e.timestamp</a:t>
            </a:r>
            <a:r>
              <a:rPr lang="en-US" dirty="0"/>
              <a:t> = </a:t>
            </a:r>
            <a:r>
              <a:rPr lang="en-US" dirty="0" err="1"/>
              <a:t>Tx.wv</a:t>
            </a:r>
            <a:endParaRPr lang="en-US" dirty="0"/>
          </a:p>
          <a:p>
            <a:pPr algn="ctr"/>
            <a:r>
              <a:rPr lang="en-US" dirty="0">
                <a:solidFill>
                  <a:srgbClr val="E21A23"/>
                </a:solidFill>
              </a:rPr>
              <a:t>Release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lock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729648" y="5876048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A58ED-C36B-41A7-9BA2-FBA7F678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BE70F-3A0E-4221-BC28-59F9BA83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195</a:t>
            </a:fld>
            <a:endParaRPr lang="en-US"/>
          </a:p>
        </p:txBody>
      </p:sp>
      <p:sp>
        <p:nvSpPr>
          <p:cNvPr id="28" name="Down Arrow 6">
            <a:extLst>
              <a:ext uri="{FF2B5EF4-FFF2-40B4-BE49-F238E27FC236}">
                <a16:creationId xmlns:a16="http://schemas.microsoft.com/office/drawing/2014/main" id="{6F631A5F-299E-45D0-B705-6D127A1CA0AF}"/>
              </a:ext>
            </a:extLst>
          </p:cNvPr>
          <p:cNvSpPr/>
          <p:nvPr/>
        </p:nvSpPr>
        <p:spPr>
          <a:xfrm rot="10800000">
            <a:off x="4729930" y="1212346"/>
            <a:ext cx="213769" cy="654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CE08D-D6D1-44FD-B730-C2F3368F32C4}"/>
              </a:ext>
            </a:extLst>
          </p:cNvPr>
          <p:cNvSpPr/>
          <p:nvPr/>
        </p:nvSpPr>
        <p:spPr>
          <a:xfrm>
            <a:off x="4805808" y="1747765"/>
            <a:ext cx="428628" cy="130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6">
            <a:extLst>
              <a:ext uri="{FF2B5EF4-FFF2-40B4-BE49-F238E27FC236}">
                <a16:creationId xmlns:a16="http://schemas.microsoft.com/office/drawing/2014/main" id="{CED8083D-8146-4345-BD6F-B6D73C7B45A2}"/>
              </a:ext>
            </a:extLst>
          </p:cNvPr>
          <p:cNvSpPr/>
          <p:nvPr/>
        </p:nvSpPr>
        <p:spPr>
          <a:xfrm rot="10800000">
            <a:off x="4086988" y="3620047"/>
            <a:ext cx="213769" cy="654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D934C-0319-4747-9DA3-1124DD239CC9}"/>
              </a:ext>
            </a:extLst>
          </p:cNvPr>
          <p:cNvSpPr/>
          <p:nvPr/>
        </p:nvSpPr>
        <p:spPr>
          <a:xfrm>
            <a:off x="4157880" y="4155466"/>
            <a:ext cx="428628" cy="130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8" grpId="0" animBg="1"/>
      <p:bldP spid="29" grpId="0" animBg="1"/>
      <p:bldP spid="30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33" y="1357299"/>
            <a:ext cx="1300163" cy="13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9075" y="1785927"/>
            <a:ext cx="1571627" cy="52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095604" y="3143248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simple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3095604" y="3929066"/>
            <a:ext cx="221457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provides opacity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7453322" y="3071810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redo log is slower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7453322" y="5014626"/>
            <a:ext cx="2286016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uses locks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6310314" y="1643050"/>
            <a:ext cx="71438" cy="43577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3024166" y="4786322"/>
            <a:ext cx="242889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holds locks for a </a:t>
            </a:r>
          </a:p>
          <a:p>
            <a:pPr algn="ctr"/>
            <a:r>
              <a:rPr lang="en-US" dirty="0"/>
              <a:t>lesser amount of time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2F2F6-BA97-4381-B9AE-B0A6F057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8FEF4-19C1-4E1C-918D-A4AE7BB2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196</a:t>
            </a:fld>
            <a:endParaRPr lang="en-US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992DFC6D-C330-4A6B-90C1-E634F9F98F5F}"/>
              </a:ext>
            </a:extLst>
          </p:cNvPr>
          <p:cNvSpPr/>
          <p:nvPr/>
        </p:nvSpPr>
        <p:spPr>
          <a:xfrm>
            <a:off x="7453322" y="3906944"/>
            <a:ext cx="2286016" cy="9662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Commits are more expensive than aborts</a:t>
            </a:r>
            <a:endParaRPr lang="en-IN" dirty="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80FC-CE1C-4646-B47D-D6CC480D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33D3E-5C1B-483E-B744-D395F4AD4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0"/>
                <a:ext cx="7251547" cy="435133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use two </a:t>
                </a:r>
                <a:r>
                  <a:rPr lang="en-US" dirty="0">
                    <a:solidFill>
                      <a:srgbClr val="FF0000"/>
                    </a:solidFill>
                  </a:rPr>
                  <a:t>timestamps</a:t>
                </a:r>
                <a:r>
                  <a:rPr lang="en-US" dirty="0"/>
                  <a:t> per transaction: </a:t>
                </a:r>
                <a:r>
                  <a:rPr lang="en-US" dirty="0" err="1"/>
                  <a:t>Tx.rv</a:t>
                </a:r>
                <a:r>
                  <a:rPr lang="en-US" dirty="0"/>
                  <a:t> and </a:t>
                </a:r>
                <a:r>
                  <a:rPr lang="en-US" dirty="0" err="1"/>
                  <a:t>Tx.wv</a:t>
                </a:r>
                <a:endParaRPr lang="en-US" dirty="0"/>
              </a:p>
              <a:p>
                <a:pPr marL="573088" lvl="1" indent="-342900"/>
                <a:r>
                  <a:rPr lang="en-US" dirty="0"/>
                  <a:t>We have,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first write the variables to </a:t>
                </a:r>
                <a:r>
                  <a:rPr lang="en-US" dirty="0">
                    <a:solidFill>
                      <a:srgbClr val="7030A0"/>
                    </a:solidFill>
                  </a:rPr>
                  <a:t>permanent</a:t>
                </a:r>
                <a:r>
                  <a:rPr lang="en-US" dirty="0"/>
                  <a:t> state</a:t>
                </a:r>
              </a:p>
              <a:p>
                <a:pPr marL="573088" lvl="1" indent="-342900"/>
                <a:r>
                  <a:rPr lang="en-US" dirty="0"/>
                  <a:t>Then, we </a:t>
                </a:r>
                <a:r>
                  <a:rPr lang="en-US" dirty="0">
                    <a:solidFill>
                      <a:srgbClr val="00B050"/>
                    </a:solidFill>
                  </a:rPr>
                  <a:t>update</a:t>
                </a:r>
                <a:r>
                  <a:rPr lang="en-US" dirty="0"/>
                  <a:t> their timestamps</a:t>
                </a:r>
              </a:p>
              <a:p>
                <a:pPr marL="573088" lvl="1" indent="-342900"/>
                <a:r>
                  <a:rPr lang="en-US" dirty="0"/>
                  <a:t>If another transaction sees an </a:t>
                </a:r>
                <a:r>
                  <a:rPr lang="en-US" dirty="0">
                    <a:solidFill>
                      <a:srgbClr val="625D9C"/>
                    </a:solidFill>
                  </a:rPr>
                  <a:t>updated</a:t>
                </a:r>
                <a:r>
                  <a:rPr lang="en-US" dirty="0"/>
                  <a:t> timestamp, it is sure that the variable has been written to</a:t>
                </a:r>
              </a:p>
              <a:p>
                <a:pPr marL="573088" lvl="1" indent="-342900"/>
                <a:r>
                  <a:rPr lang="en-US" dirty="0"/>
                  <a:t>Finally, we </a:t>
                </a:r>
                <a:r>
                  <a:rPr lang="en-US" dirty="0">
                    <a:solidFill>
                      <a:schemeClr val="accent1"/>
                    </a:solidFill>
                  </a:rPr>
                  <a:t>release</a:t>
                </a:r>
                <a:r>
                  <a:rPr lang="en-US" dirty="0"/>
                  <a:t> the locks. This </a:t>
                </a:r>
                <a:r>
                  <a:rPr lang="en-US" dirty="0">
                    <a:solidFill>
                      <a:srgbClr val="0070C0"/>
                    </a:solidFill>
                  </a:rPr>
                  <a:t>allows</a:t>
                </a:r>
                <a:r>
                  <a:rPr lang="en-US" dirty="0"/>
                  <a:t> later reads.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33D3E-5C1B-483E-B744-D395F4AD4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0"/>
                <a:ext cx="7251547" cy="4351338"/>
              </a:xfrm>
              <a:blipFill>
                <a:blip r:embed="rId3"/>
                <a:stretch>
                  <a:fillRect l="-757" t="-5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8FA14-F2D6-4E77-90DA-2FA05514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BC85C-4A04-46E0-AD77-DF424344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5930F9-A6FB-4748-990A-F0CBFF824F6E}"/>
              </a:ext>
            </a:extLst>
          </p:cNvPr>
          <p:cNvSpPr/>
          <p:nvPr/>
        </p:nvSpPr>
        <p:spPr>
          <a:xfrm>
            <a:off x="4045258" y="4625267"/>
            <a:ext cx="3835154" cy="67470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Provides opacity</a:t>
            </a:r>
          </a:p>
        </p:txBody>
      </p:sp>
    </p:spTree>
    <p:extLst>
      <p:ext uri="{BB962C8B-B14F-4D97-AF65-F5344CB8AC3E}">
        <p14:creationId xmlns:p14="http://schemas.microsoft.com/office/powerpoint/2010/main" val="14610322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D2E91-FFCA-4286-8687-48AFB3FC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7BE04-95FC-4A56-8F2C-4DFBF59B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1914B3-18A9-4FD2-AF31-2ADE89C5D445}"/>
              </a:ext>
            </a:extLst>
          </p:cNvPr>
          <p:cNvSpPr/>
          <p:nvPr/>
        </p:nvSpPr>
        <p:spPr>
          <a:xfrm>
            <a:off x="3512598" y="2121763"/>
            <a:ext cx="5601810" cy="26455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Hardware 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251239555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D4A8-F025-4E50-969C-82DA7657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for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D18D-CBB4-420C-B453-59CED8A5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STM systems do not handle </a:t>
            </a:r>
            <a:r>
              <a:rPr lang="en-US" dirty="0">
                <a:solidFill>
                  <a:srgbClr val="7030A0"/>
                </a:solidFill>
              </a:rPr>
              <a:t>non-transactional</a:t>
            </a:r>
            <a:r>
              <a:rPr lang="en-US" dirty="0"/>
              <a:t> accesses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Acquiring and releasing locks is </a:t>
            </a:r>
            <a:r>
              <a:rPr lang="en-US" dirty="0">
                <a:solidFill>
                  <a:srgbClr val="01708C"/>
                </a:solidFill>
              </a:rPr>
              <a:t>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Maintaining undo and redo logs is </a:t>
            </a:r>
            <a:r>
              <a:rPr lang="en-US" dirty="0">
                <a:solidFill>
                  <a:srgbClr val="E21A23"/>
                </a:solidFill>
              </a:rPr>
              <a:t>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Hardware is much faster …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7C8DE-547F-43C1-9349-C13F1373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4008E-9664-4CAB-8B45-F49922C6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199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7A048643-EE65-47FA-B997-F31FFD30A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673">
            <a:off x="5882663" y="2558594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688097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86A73-88B4-4E7A-8F91-A3CC98E23123}"/>
              </a:ext>
            </a:extLst>
          </p:cNvPr>
          <p:cNvSpPr/>
          <p:nvPr/>
        </p:nvSpPr>
        <p:spPr>
          <a:xfrm>
            <a:off x="8428384" y="3677576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Chapters 7 and 8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A42A4-92D5-404D-94CB-2B3C55BC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2C808-E7BA-414E-9586-014A7BBC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86CAAC-6A75-4646-84B5-5165308D22B1}"/>
              </a:ext>
            </a:extLst>
          </p:cNvPr>
          <p:cNvSpPr/>
          <p:nvPr/>
        </p:nvSpPr>
        <p:spPr>
          <a:xfrm>
            <a:off x="3311858" y="1828800"/>
            <a:ext cx="5426759" cy="2743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Hardware Threads</a:t>
            </a:r>
          </a:p>
        </p:txBody>
      </p:sp>
    </p:spTree>
    <p:extLst>
      <p:ext uri="{BB962C8B-B14F-4D97-AF65-F5344CB8AC3E}">
        <p14:creationId xmlns:p14="http://schemas.microsoft.com/office/powerpoint/2010/main" val="303078236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FCA9-91AC-4323-89F0-0ECE8379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Support (mostly based on </a:t>
            </a:r>
            <a:r>
              <a:rPr lang="en-US" dirty="0" err="1"/>
              <a:t>LogTM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6211-20C0-45AA-8FC1-565EC1AF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242182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ISA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three new instructions: </a:t>
            </a:r>
            <a:r>
              <a:rPr lang="en-US" dirty="0">
                <a:solidFill>
                  <a:srgbClr val="00B050"/>
                </a:solidFill>
              </a:rPr>
              <a:t>begin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abort</a:t>
            </a:r>
            <a:r>
              <a:rPr lang="en-US" i="1" dirty="0"/>
              <a:t>, and </a:t>
            </a:r>
            <a:r>
              <a:rPr lang="en-US" i="1" dirty="0">
                <a:solidFill>
                  <a:srgbClr val="7030A0"/>
                </a:solidFill>
              </a:rPr>
              <a:t>commit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Version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HW </a:t>
            </a:r>
            <a:r>
              <a:rPr lang="en-US" dirty="0">
                <a:solidFill>
                  <a:srgbClr val="002060"/>
                </a:solidFill>
              </a:rPr>
              <a:t>schemes</a:t>
            </a:r>
            <a:r>
              <a:rPr lang="en-US" dirty="0">
                <a:solidFill>
                  <a:schemeClr val="tx1"/>
                </a:solidFill>
              </a:rPr>
              <a:t> mostly use eager version management – undo 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log has its </a:t>
            </a:r>
            <a:r>
              <a:rPr lang="en-US" dirty="0">
                <a:solidFill>
                  <a:srgbClr val="7030A0"/>
                </a:solidFill>
              </a:rPr>
              <a:t>dedicated</a:t>
            </a:r>
            <a:r>
              <a:rPr lang="en-US" dirty="0">
                <a:solidFill>
                  <a:schemeClr val="tx1"/>
                </a:solidFill>
              </a:rPr>
              <a:t> set of addresses in </a:t>
            </a:r>
            <a:r>
              <a:rPr lang="en-US" dirty="0">
                <a:solidFill>
                  <a:srgbClr val="00B050"/>
                </a:solidFill>
              </a:rPr>
              <a:t>virtual</a:t>
            </a:r>
            <a:r>
              <a:rPr lang="en-US" dirty="0">
                <a:solidFill>
                  <a:schemeClr val="tx1"/>
                </a:solidFill>
              </a:rPr>
              <a:t>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F07EC-C5CB-4C5F-BE9E-FC1ECA51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32673-CD47-44FB-A021-18250D079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BAE74-9F62-4A00-A3CF-1748703C0AAF}"/>
              </a:ext>
            </a:extLst>
          </p:cNvPr>
          <p:cNvSpPr/>
          <p:nvPr/>
        </p:nvSpPr>
        <p:spPr>
          <a:xfrm>
            <a:off x="3335045" y="4128116"/>
            <a:ext cx="3613212" cy="4882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C50BE-9AB0-4F3F-B095-245B1F9AB2E8}"/>
              </a:ext>
            </a:extLst>
          </p:cNvPr>
          <p:cNvSpPr/>
          <p:nvPr/>
        </p:nvSpPr>
        <p:spPr>
          <a:xfrm>
            <a:off x="6948257" y="4128116"/>
            <a:ext cx="541538" cy="4882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22087-5A26-4E18-B99A-D903AD5E321F}"/>
              </a:ext>
            </a:extLst>
          </p:cNvPr>
          <p:cNvSpPr/>
          <p:nvPr/>
        </p:nvSpPr>
        <p:spPr>
          <a:xfrm>
            <a:off x="7460798" y="4128116"/>
            <a:ext cx="541538" cy="4882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A70B000-81AC-46F8-A3A9-55B29F121D7B}"/>
              </a:ext>
            </a:extLst>
          </p:cNvPr>
          <p:cNvSpPr/>
          <p:nvPr/>
        </p:nvSpPr>
        <p:spPr>
          <a:xfrm>
            <a:off x="5909569" y="5273337"/>
            <a:ext cx="1873188" cy="923278"/>
          </a:xfrm>
          <a:prstGeom prst="wedgeRectCallout">
            <a:avLst>
              <a:gd name="adj1" fmla="val 23243"/>
              <a:gd name="adj2" fmla="val -11923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(R=1) some word has been read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9F9C1B2-1570-449F-B362-19A9C0BD1BA0}"/>
              </a:ext>
            </a:extLst>
          </p:cNvPr>
          <p:cNvSpPr/>
          <p:nvPr/>
        </p:nvSpPr>
        <p:spPr>
          <a:xfrm>
            <a:off x="8002336" y="5273338"/>
            <a:ext cx="1873188" cy="923277"/>
          </a:xfrm>
          <a:prstGeom prst="wedgeRectCallout">
            <a:avLst>
              <a:gd name="adj1" fmla="val -60643"/>
              <a:gd name="adj2" fmla="val -12202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(W=1) some word has been written</a:t>
            </a:r>
          </a:p>
        </p:txBody>
      </p:sp>
    </p:spTree>
    <p:extLst>
      <p:ext uri="{BB962C8B-B14F-4D97-AF65-F5344CB8AC3E}">
        <p14:creationId xmlns:p14="http://schemas.microsoft.com/office/powerpoint/2010/main" val="397983872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4772-4543-427C-9DF4-A116B3C0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Detection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443C6-0C15-4B1C-AEB2-A40D3E31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9210E-24B8-4C58-8213-08C91E81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201</a:t>
            </a:fld>
            <a:endParaRPr lang="en-US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D4E73770-765E-4EFE-968E-F1CC8DCFF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5" y="977803"/>
            <a:ext cx="1004527" cy="940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AFD33-AB6B-4DE3-8B74-E3E7D6864497}"/>
              </a:ext>
            </a:extLst>
          </p:cNvPr>
          <p:cNvSpPr txBox="1"/>
          <p:nvPr/>
        </p:nvSpPr>
        <p:spPr>
          <a:xfrm>
            <a:off x="3331445" y="1217423"/>
            <a:ext cx="6498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the coherence protocol to </a:t>
            </a:r>
            <a:r>
              <a:rPr lang="en-US" sz="2400" dirty="0">
                <a:solidFill>
                  <a:srgbClr val="0070C0"/>
                </a:solidFill>
              </a:rPr>
              <a:t>detect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conflicts</a:t>
            </a:r>
            <a:r>
              <a:rPr lang="en-US" sz="2400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A7869-1D3E-452F-A3C0-40421AC1A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4825" y="1918710"/>
            <a:ext cx="3562350" cy="1933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CD29FC-50EB-4614-A795-0E04CD1AD672}"/>
              </a:ext>
            </a:extLst>
          </p:cNvPr>
          <p:cNvSpPr txBox="1"/>
          <p:nvPr/>
        </p:nvSpPr>
        <p:spPr>
          <a:xfrm>
            <a:off x="2127046" y="4136855"/>
            <a:ext cx="733617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Let us say core </a:t>
            </a:r>
            <a:r>
              <a:rPr lang="en-US" i="1" dirty="0"/>
              <a:t>D </a:t>
            </a:r>
            <a:r>
              <a:rPr lang="en-US" dirty="0"/>
              <a:t>has a </a:t>
            </a:r>
            <a:r>
              <a:rPr lang="en-US" dirty="0">
                <a:solidFill>
                  <a:srgbClr val="FF0000"/>
                </a:solidFill>
              </a:rPr>
              <a:t>miss</a:t>
            </a:r>
            <a:r>
              <a:rPr lang="en-US" dirty="0"/>
              <a:t>. It sends a </a:t>
            </a:r>
            <a:r>
              <a:rPr lang="en-US" dirty="0">
                <a:solidFill>
                  <a:srgbClr val="720F11"/>
                </a:solidFill>
              </a:rPr>
              <a:t>read-miss</a:t>
            </a:r>
            <a:r>
              <a:rPr lang="en-US" dirty="0"/>
              <a:t> to the directory.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directory </a:t>
            </a:r>
            <a:r>
              <a:rPr lang="en-US" dirty="0">
                <a:solidFill>
                  <a:srgbClr val="00B050"/>
                </a:solidFill>
              </a:rPr>
              <a:t>forwards</a:t>
            </a:r>
            <a:r>
              <a:rPr lang="en-US" dirty="0"/>
              <a:t> it to core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i="1" dirty="0"/>
              <a:t>C</a:t>
            </a:r>
            <a:r>
              <a:rPr lang="en-US" dirty="0"/>
              <a:t> detects a </a:t>
            </a:r>
            <a:r>
              <a:rPr lang="en-US" dirty="0">
                <a:solidFill>
                  <a:srgbClr val="E21A23"/>
                </a:solidFill>
              </a:rPr>
              <a:t>conflict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It sends a </a:t>
            </a:r>
            <a:r>
              <a:rPr lang="en-US" i="1" dirty="0" err="1">
                <a:solidFill>
                  <a:srgbClr val="720F11"/>
                </a:solidFill>
              </a:rPr>
              <a:t>nack</a:t>
            </a:r>
            <a:r>
              <a:rPr lang="en-US" i="1" dirty="0"/>
              <a:t> </a:t>
            </a:r>
            <a:r>
              <a:rPr lang="en-US" dirty="0"/>
              <a:t>message to </a:t>
            </a:r>
            <a:r>
              <a:rPr lang="en-US" i="1" dirty="0"/>
              <a:t>D </a:t>
            </a:r>
            <a:r>
              <a:rPr lang="en-US" dirty="0"/>
              <a:t>(via the directory).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transaction at </a:t>
            </a:r>
            <a:r>
              <a:rPr lang="en-US" i="1" dirty="0"/>
              <a:t>D </a:t>
            </a:r>
            <a:r>
              <a:rPr lang="en-US" dirty="0">
                <a:solidFill>
                  <a:srgbClr val="E21A23"/>
                </a:solidFill>
              </a:rPr>
              <a:t>aborts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0582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CA1-1C4F-4160-9ABD-3AF6A308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EBB62-94DF-4B2F-8296-216C10D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2F300-60E8-41EF-A3DE-A9F010A8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202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FD893B7D-C02D-4820-BC64-6A5D95DAD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21" y="1177393"/>
            <a:ext cx="839863" cy="839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7B3332-AEE1-406E-B149-D69E46A4E4A0}"/>
              </a:ext>
            </a:extLst>
          </p:cNvPr>
          <p:cNvSpPr txBox="1"/>
          <p:nvPr/>
        </p:nvSpPr>
        <p:spPr>
          <a:xfrm>
            <a:off x="3201880" y="1347161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there is an </a:t>
            </a:r>
            <a:r>
              <a:rPr lang="en-US" sz="2400" dirty="0">
                <a:solidFill>
                  <a:srgbClr val="0070C0"/>
                </a:solidFill>
              </a:rPr>
              <a:t>eviction</a:t>
            </a:r>
            <a:r>
              <a:rPr lang="en-US" sz="24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AC9CA-D3AB-46BD-9960-7725D4B34043}"/>
              </a:ext>
            </a:extLst>
          </p:cNvPr>
          <p:cNvSpPr txBox="1"/>
          <p:nvPr/>
        </p:nvSpPr>
        <p:spPr>
          <a:xfrm>
            <a:off x="2475102" y="2378808"/>
            <a:ext cx="7992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there is an </a:t>
            </a:r>
            <a:r>
              <a:rPr lang="en-US" sz="2000" dirty="0">
                <a:solidFill>
                  <a:srgbClr val="0070C0"/>
                </a:solidFill>
              </a:rPr>
              <a:t>eviction</a:t>
            </a:r>
            <a:r>
              <a:rPr lang="en-US" sz="2000" dirty="0"/>
              <a:t> in the </a:t>
            </a:r>
            <a:r>
              <a:rPr lang="en-US" sz="2000" i="1" dirty="0"/>
              <a:t>M</a:t>
            </a:r>
            <a:r>
              <a:rPr lang="en-US" sz="2000" dirty="0"/>
              <a:t> state, the </a:t>
            </a:r>
            <a:r>
              <a:rPr lang="en-US" sz="2000" dirty="0">
                <a:solidFill>
                  <a:srgbClr val="00B050"/>
                </a:solidFill>
              </a:rPr>
              <a:t>state</a:t>
            </a:r>
            <a:r>
              <a:rPr lang="en-US" sz="2000" dirty="0"/>
              <a:t> at the directory</a:t>
            </a:r>
            <a:br>
              <a:rPr lang="en-US" sz="2000" dirty="0"/>
            </a:br>
            <a:r>
              <a:rPr lang="en-US" sz="2000" dirty="0"/>
              <a:t>is set to </a:t>
            </a:r>
            <a:r>
              <a:rPr lang="en-US" sz="2000" i="1" dirty="0"/>
              <a:t>M@C</a:t>
            </a:r>
            <a:r>
              <a:rPr lang="en-US" sz="2000" dirty="0"/>
              <a:t>. </a:t>
            </a:r>
            <a:r>
              <a:rPr lang="en-US" sz="2000" i="1" dirty="0"/>
              <a:t>C </a:t>
            </a:r>
            <a:r>
              <a:rPr lang="en-US" sz="2000" dirty="0"/>
              <a:t>is the number of the core that </a:t>
            </a:r>
            <a:r>
              <a:rPr lang="en-US" sz="2000" dirty="0">
                <a:solidFill>
                  <a:srgbClr val="7030A0"/>
                </a:solidFill>
              </a:rPr>
              <a:t>evicted</a:t>
            </a:r>
            <a:r>
              <a:rPr lang="en-US" sz="2000" dirty="0"/>
              <a:t> the block.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Sets the overflow bit to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Let us assume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silent</a:t>
            </a:r>
            <a:r>
              <a:rPr lang="en-US" sz="2000" dirty="0"/>
              <a:t> evictions from the </a:t>
            </a:r>
            <a:r>
              <a:rPr lang="en-US" sz="2000" i="1" dirty="0"/>
              <a:t>S </a:t>
            </a:r>
            <a:r>
              <a:rPr lang="en-US" sz="2000" dirty="0"/>
              <a:t>state.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FEF7A-84F9-4605-8CD0-84AFBD5B00B2}"/>
              </a:ext>
            </a:extLst>
          </p:cNvPr>
          <p:cNvSpPr txBox="1"/>
          <p:nvPr/>
        </p:nvSpPr>
        <p:spPr>
          <a:xfrm>
            <a:off x="2475101" y="3898527"/>
            <a:ext cx="7992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Whenever the directory gets a </a:t>
            </a:r>
            <a:r>
              <a:rPr lang="en-US" sz="2000" dirty="0">
                <a:solidFill>
                  <a:srgbClr val="E21A23"/>
                </a:solidFill>
              </a:rPr>
              <a:t>request</a:t>
            </a:r>
            <a:r>
              <a:rPr lang="en-US" sz="2000" dirty="0"/>
              <a:t> for a block in the M@C state, it </a:t>
            </a:r>
            <a:r>
              <a:rPr lang="en-US" sz="2000" dirty="0">
                <a:solidFill>
                  <a:srgbClr val="00B050"/>
                </a:solidFill>
              </a:rPr>
              <a:t>forwards</a:t>
            </a:r>
            <a:r>
              <a:rPr lang="en-US" sz="2000" dirty="0"/>
              <a:t> it to core </a:t>
            </a:r>
            <a:r>
              <a:rPr lang="en-US" sz="2000" i="1" dirty="0"/>
              <a:t>C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Core </a:t>
            </a:r>
            <a:r>
              <a:rPr lang="en-US" sz="2000" i="1" dirty="0"/>
              <a:t>C </a:t>
            </a:r>
            <a:r>
              <a:rPr lang="en-US" sz="2000" dirty="0"/>
              <a:t>may not have the </a:t>
            </a:r>
            <a:r>
              <a:rPr lang="en-US" sz="2000" dirty="0">
                <a:solidFill>
                  <a:srgbClr val="720F11"/>
                </a:solidFill>
              </a:rPr>
              <a:t>block</a:t>
            </a:r>
            <a:r>
              <a:rPr lang="en-US" sz="2000" dirty="0"/>
              <a:t> in the cache.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will however </a:t>
            </a:r>
            <a:r>
              <a:rPr lang="en-US" sz="2000" dirty="0">
                <a:solidFill>
                  <a:srgbClr val="E21A23"/>
                </a:solidFill>
              </a:rPr>
              <a:t>infer a conflict </a:t>
            </a:r>
            <a:r>
              <a:rPr lang="en-US" sz="2000" dirty="0"/>
              <a:t>because of the state of the block in the directory (the block is in its write set).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it gets a </a:t>
            </a:r>
            <a:r>
              <a:rPr lang="en-US" sz="2000" dirty="0">
                <a:solidFill>
                  <a:srgbClr val="00B050"/>
                </a:solidFill>
              </a:rPr>
              <a:t>normal</a:t>
            </a:r>
            <a:r>
              <a:rPr lang="en-US" sz="2000" dirty="0"/>
              <a:t> request (not @C), it will assume that the line was in the </a:t>
            </a:r>
            <a:r>
              <a:rPr lang="en-US" sz="2000" i="1" dirty="0"/>
              <a:t>S </a:t>
            </a:r>
            <a:r>
              <a:rPr lang="en-US" sz="2000" dirty="0"/>
              <a:t>state.</a:t>
            </a:r>
          </a:p>
        </p:txBody>
      </p:sp>
    </p:spTree>
    <p:extLst>
      <p:ext uri="{BB962C8B-B14F-4D97-AF65-F5344CB8AC3E}">
        <p14:creationId xmlns:p14="http://schemas.microsoft.com/office/powerpoint/2010/main" val="22050593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F06E-8F1D-411D-9C08-02645164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6F21-1E59-491F-9613-61960C1D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756023"/>
            <a:ext cx="8429030" cy="25809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Core </a:t>
            </a:r>
            <a:r>
              <a:rPr lang="en-US" i="1" dirty="0"/>
              <a:t>D </a:t>
            </a:r>
            <a:r>
              <a:rPr lang="en-US" dirty="0">
                <a:solidFill>
                  <a:srgbClr val="01708C"/>
                </a:solidFill>
              </a:rPr>
              <a:t>sends</a:t>
            </a:r>
            <a:r>
              <a:rPr lang="en-US" dirty="0"/>
              <a:t> a read-miss </a:t>
            </a:r>
            <a:r>
              <a:rPr lang="en-US" dirty="0">
                <a:solidFill>
                  <a:srgbClr val="720F11"/>
                </a:solidFill>
              </a:rPr>
              <a:t>message</a:t>
            </a:r>
            <a:r>
              <a:rPr lang="en-US" dirty="0"/>
              <a:t> to the directory.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directory </a:t>
            </a:r>
            <a:r>
              <a:rPr lang="en-US" dirty="0">
                <a:solidFill>
                  <a:srgbClr val="00B050"/>
                </a:solidFill>
              </a:rPr>
              <a:t>forwards</a:t>
            </a:r>
            <a:r>
              <a:rPr lang="en-US" dirty="0"/>
              <a:t> it to core </a:t>
            </a:r>
            <a:r>
              <a:rPr lang="en-US" i="1" dirty="0"/>
              <a:t>C </a:t>
            </a:r>
            <a:r>
              <a:rPr lang="en-US" dirty="0"/>
              <a:t>with the (M@C) </a:t>
            </a:r>
            <a:r>
              <a:rPr lang="en-US" dirty="0">
                <a:solidFill>
                  <a:srgbClr val="0070C0"/>
                </a:solidFill>
              </a:rPr>
              <a:t>directive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Core </a:t>
            </a:r>
            <a:r>
              <a:rPr lang="en-US" i="1" dirty="0"/>
              <a:t>C </a:t>
            </a:r>
            <a:r>
              <a:rPr lang="en-US" dirty="0"/>
              <a:t>infers a </a:t>
            </a:r>
            <a:r>
              <a:rPr lang="en-US" dirty="0">
                <a:solidFill>
                  <a:srgbClr val="E21A23"/>
                </a:solidFill>
              </a:rPr>
              <a:t>conflict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Sends a </a:t>
            </a:r>
            <a:r>
              <a:rPr lang="en-US" i="1" dirty="0" err="1">
                <a:solidFill>
                  <a:srgbClr val="FF0000"/>
                </a:solidFill>
              </a:rPr>
              <a:t>nack</a:t>
            </a:r>
            <a:r>
              <a:rPr lang="en-US" dirty="0"/>
              <a:t> back to </a:t>
            </a:r>
            <a:r>
              <a:rPr lang="en-US" i="1" dirty="0"/>
              <a:t>D </a:t>
            </a:r>
            <a:r>
              <a:rPr lang="en-US" dirty="0"/>
              <a:t>(via the directory)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23FCE-9546-4E12-B0DC-B87007B6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04914-13C0-4BF3-8AE0-DFC99F19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203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4CE86-D4F1-4EED-BBA3-8B47DA54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3070" y="732834"/>
            <a:ext cx="4122110" cy="26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4047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6624-8267-4B39-A0DD-89928614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3223-CE8B-411B-8B5F-48F6AC350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128165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a block has been </a:t>
            </a:r>
            <a:r>
              <a:rPr lang="en-US" dirty="0">
                <a:solidFill>
                  <a:srgbClr val="0070C0"/>
                </a:solidFill>
              </a:rPr>
              <a:t>evicted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a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conflicting</a:t>
            </a:r>
            <a:r>
              <a:rPr lang="en-US" dirty="0"/>
              <a:t> request by a non-transactional access, the current transaction has to </a:t>
            </a:r>
            <a:r>
              <a:rPr lang="en-US" dirty="0">
                <a:solidFill>
                  <a:srgbClr val="FF0000"/>
                </a:solidFill>
              </a:rPr>
              <a:t>abort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a transaction </a:t>
            </a:r>
            <a:r>
              <a:rPr lang="en-US" dirty="0">
                <a:solidFill>
                  <a:srgbClr val="FF0000"/>
                </a:solidFill>
              </a:rPr>
              <a:t>aborts</a:t>
            </a:r>
            <a:r>
              <a:rPr lang="en-US" dirty="0">
                <a:solidFill>
                  <a:schemeClr val="tx1"/>
                </a:solidFill>
              </a:rPr>
              <a:t>, then we need to </a:t>
            </a:r>
            <a:r>
              <a:rPr lang="en-US" dirty="0">
                <a:solidFill>
                  <a:srgbClr val="00B050"/>
                </a:solidFill>
              </a:rPr>
              <a:t>clean</a:t>
            </a:r>
            <a:r>
              <a:rPr lang="en-US" dirty="0">
                <a:solidFill>
                  <a:schemeClr val="tx1"/>
                </a:solidFill>
              </a:rPr>
              <a:t> the read/write sets. Some blocks might have gone to </a:t>
            </a:r>
            <a:r>
              <a:rPr lang="en-US" dirty="0">
                <a:solidFill>
                  <a:srgbClr val="C00000"/>
                </a:solidFill>
              </a:rPr>
              <a:t>lower levels </a:t>
            </a:r>
            <a:r>
              <a:rPr lang="en-US" dirty="0">
                <a:solidFill>
                  <a:schemeClr val="tx1"/>
                </a:solidFill>
              </a:rPr>
              <a:t>of the memory hierarchy.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Since we </a:t>
            </a:r>
            <a:r>
              <a:rPr lang="en-US" dirty="0">
                <a:solidFill>
                  <a:srgbClr val="00B050"/>
                </a:solidFill>
              </a:rPr>
              <a:t>restore</a:t>
            </a:r>
            <a:r>
              <a:rPr lang="en-US" dirty="0">
                <a:solidFill>
                  <a:schemeClr val="tx1"/>
                </a:solidFill>
              </a:rPr>
              <a:t> the entire undo log, the correct state of the blocks is restored (in the L1 cache). </a:t>
            </a:r>
            <a:r>
              <a:rPr lang="en-US" dirty="0">
                <a:solidFill>
                  <a:srgbClr val="E21A23"/>
                </a:solidFill>
              </a:rPr>
              <a:t>Wrong</a:t>
            </a:r>
            <a:r>
              <a:rPr lang="en-US" dirty="0">
                <a:solidFill>
                  <a:schemeClr val="tx1"/>
                </a:solidFill>
              </a:rPr>
              <a:t> values at lower levels do not matter.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After a </a:t>
            </a:r>
            <a:r>
              <a:rPr lang="en-US" dirty="0">
                <a:solidFill>
                  <a:srgbClr val="C00000"/>
                </a:solidFill>
              </a:rPr>
              <a:t>transaction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finishes</a:t>
            </a:r>
            <a:r>
              <a:rPr lang="en-US" dirty="0">
                <a:solidFill>
                  <a:schemeClr val="tx1"/>
                </a:solidFill>
              </a:rPr>
              <a:t>, all the R, W, M@C, and </a:t>
            </a:r>
            <a:r>
              <a:rPr lang="en-US" dirty="0">
                <a:solidFill>
                  <a:srgbClr val="00B050"/>
                </a:solidFill>
              </a:rPr>
              <a:t>overflow</a:t>
            </a:r>
            <a:r>
              <a:rPr lang="en-US" dirty="0">
                <a:solidFill>
                  <a:schemeClr val="tx1"/>
                </a:solidFill>
              </a:rPr>
              <a:t> bits need to be cleared.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5D6EA-C6E1-4E7C-B816-B5E87177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A3D2-450B-4013-A795-F6DBF1BA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408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205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Cache coherence protocols enforce the axioms of coherence.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If a program is data-race-free its execution is in SC. 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Transactional memory is a very easy-to-use paradigm for writing data-race-free code (wrapped in </a:t>
            </a:r>
            <a:r>
              <a:rPr lang="en-US" sz="1899" b="1" i="1">
                <a:solidFill>
                  <a:schemeClr val="bg1"/>
                </a:solidFill>
                <a:latin typeface="Lato Light" panose="020F0502020204030203" pitchFamily="34" charset="0"/>
              </a:rPr>
              <a:t>atomic blocks)</a:t>
            </a:r>
            <a:r>
              <a:rPr lang="en-US" sz="1899" b="1">
                <a:solidFill>
                  <a:schemeClr val="bg1"/>
                </a:solidFill>
                <a:latin typeface="Lato Light" panose="020F0502020204030203" pitchFamily="34" charset="0"/>
              </a:rPr>
              <a:t>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A memory model is determined by two factors: write atomicity and program order. It is specified by the </a:t>
            </a:r>
            <a:r>
              <a:rPr lang="en-US" sz="1899" b="1" i="1" dirty="0">
                <a:solidFill>
                  <a:schemeClr val="bg1"/>
                </a:solidFill>
                <a:latin typeface="Lato Light" panose="020F0502020204030203" pitchFamily="34" charset="0"/>
              </a:rPr>
              <a:t>po, rf, </a:t>
            </a:r>
            <a:r>
              <a:rPr lang="en-US" sz="1899" b="1" i="1" dirty="0" err="1">
                <a:solidFill>
                  <a:schemeClr val="bg1"/>
                </a:solidFill>
                <a:latin typeface="Lato Light" panose="020F0502020204030203" pitchFamily="34" charset="0"/>
              </a:rPr>
              <a:t>fr</a:t>
            </a:r>
            <a:r>
              <a:rPr lang="en-US" sz="1899" b="1" i="1" dirty="0">
                <a:solidFill>
                  <a:schemeClr val="bg1"/>
                </a:solidFill>
                <a:latin typeface="Lato Light" panose="020F0502020204030203" pitchFamily="34" charset="0"/>
              </a:rPr>
              <a:t>, and </a:t>
            </a:r>
            <a:r>
              <a:rPr lang="en-US" sz="1899" b="1" i="1" dirty="0" err="1">
                <a:solidFill>
                  <a:schemeClr val="bg1"/>
                </a:solidFill>
                <a:latin typeface="Lato Light" panose="020F0502020204030203" pitchFamily="34" charset="0"/>
              </a:rPr>
              <a:t>ws</a:t>
            </a:r>
            <a:r>
              <a:rPr lang="en-US" sz="1899" b="1" i="1" dirty="0">
                <a:solidFill>
                  <a:schemeClr val="bg1"/>
                </a:solidFill>
                <a:latin typeface="Lato Light" panose="020F0502020204030203" pitchFamily="34" charset="0"/>
              </a:rPr>
              <a:t> </a:t>
            </a:r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relations.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latin typeface="Lato Light" panose="020F0502020204030203" pitchFamily="34" charset="0"/>
              </a:rPr>
              <a:t>Per-location sequential consistency (PLSC) is followed by</a:t>
            </a:r>
          </a:p>
          <a:p>
            <a:r>
              <a:rPr lang="en-US" sz="1899" b="1" dirty="0">
                <a:latin typeface="Lato Light" panose="020F0502020204030203" pitchFamily="34" charset="0"/>
              </a:rPr>
              <a:t> all systems today. It translates to the axioms of coherence.</a:t>
            </a:r>
            <a:endParaRPr sz="1899" b="1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There are two paradigms in parallel programming: 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shared memory and message passing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3797C0-235F-47A0-9426-CAE1CED36884}"/>
              </a:ext>
            </a:extLst>
          </p:cNvPr>
          <p:cNvSpPr txBox="1"/>
          <p:nvPr/>
        </p:nvSpPr>
        <p:spPr>
          <a:xfrm>
            <a:off x="2033017" y="5123739"/>
            <a:ext cx="184731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206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487604" y="1697017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5999-0B51-433B-ADCC-78C88B79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Hardware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D1FE-3A04-4BA5-83B7-3D8614636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523" y="1342304"/>
            <a:ext cx="8112681" cy="14008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traditionally have </a:t>
            </a:r>
            <a:r>
              <a:rPr lang="en-US" dirty="0">
                <a:solidFill>
                  <a:srgbClr val="00B050"/>
                </a:solidFill>
              </a:rPr>
              <a:t>processes</a:t>
            </a:r>
            <a:r>
              <a:rPr lang="en-US" dirty="0"/>
              <a:t> that run on different </a:t>
            </a:r>
            <a:r>
              <a:rPr lang="en-US" dirty="0">
                <a:solidFill>
                  <a:srgbClr val="E21A23"/>
                </a:solidFill>
              </a:rPr>
              <a:t>cores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Let’s say we have cores with </a:t>
            </a:r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issue widths</a:t>
            </a:r>
          </a:p>
          <a:p>
            <a:pPr marL="573088" lvl="1" indent="-342900"/>
            <a:r>
              <a:rPr lang="en-US" sz="1800" dirty="0"/>
              <a:t>If processes have </a:t>
            </a:r>
            <a:r>
              <a:rPr lang="en-US" sz="1800" dirty="0">
                <a:solidFill>
                  <a:srgbClr val="0070C0"/>
                </a:solidFill>
              </a:rPr>
              <a:t>low</a:t>
            </a:r>
            <a:r>
              <a:rPr lang="en-US" sz="1800" dirty="0"/>
              <a:t> ILP, then we waste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issue slots</a:t>
            </a:r>
          </a:p>
          <a:p>
            <a:pPr marL="573088" lvl="1" indent="-342900"/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12D17-B1ED-4922-95AD-6D1D5024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56510-FEC0-4C4D-845D-4024C53D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AEC7F3C-4092-431E-97B9-5F089877D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97" y="5648161"/>
            <a:ext cx="593295" cy="593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B11DC-475F-4A20-A98F-7BCE3EC5E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41" y="2483875"/>
            <a:ext cx="1630926" cy="1630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75F8D-5FDE-4501-BBAC-52FCC62B2CBB}"/>
              </a:ext>
            </a:extLst>
          </p:cNvPr>
          <p:cNvSpPr txBox="1"/>
          <p:nvPr/>
        </p:nvSpPr>
        <p:spPr>
          <a:xfrm>
            <a:off x="2943031" y="3222287"/>
            <a:ext cx="708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Run multiple processes </a:t>
            </a:r>
            <a:r>
              <a:rPr lang="en-US" sz="2000" dirty="0">
                <a:solidFill>
                  <a:schemeClr val="accent1"/>
                </a:solidFill>
              </a:rPr>
              <a:t>simultaneously</a:t>
            </a:r>
            <a:r>
              <a:rPr lang="en-US" sz="2000" dirty="0"/>
              <a:t> on the same core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81ADEA-9735-475F-9FDC-F6A8050FA805}"/>
              </a:ext>
            </a:extLst>
          </p:cNvPr>
          <p:cNvSpPr/>
          <p:nvPr/>
        </p:nvSpPr>
        <p:spPr>
          <a:xfrm>
            <a:off x="1924251" y="4283711"/>
            <a:ext cx="8034291" cy="1144464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48465-0C55-4639-ACE6-4E6680AB8956}"/>
              </a:ext>
            </a:extLst>
          </p:cNvPr>
          <p:cNvSpPr/>
          <p:nvPr/>
        </p:nvSpPr>
        <p:spPr>
          <a:xfrm>
            <a:off x="4942658" y="4054206"/>
            <a:ext cx="2601158" cy="50965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Definition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8E42B-4358-4448-8A45-16D4B88D7826}"/>
              </a:ext>
            </a:extLst>
          </p:cNvPr>
          <p:cNvSpPr txBox="1"/>
          <p:nvPr/>
        </p:nvSpPr>
        <p:spPr>
          <a:xfrm>
            <a:off x="2114765" y="4701070"/>
            <a:ext cx="771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Such processes that share cores are known as </a:t>
            </a:r>
            <a:r>
              <a:rPr lang="en-US" sz="2000" dirty="0">
                <a:solidFill>
                  <a:schemeClr val="accent1"/>
                </a:solidFill>
              </a:rPr>
              <a:t>hardware threads</a:t>
            </a:r>
            <a:r>
              <a:rPr lang="en-US" sz="2000" dirty="0"/>
              <a:t>. </a:t>
            </a:r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AD22A51F-E47D-4B8C-BAAE-A4399E196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9216">
            <a:off x="1397662" y="1479529"/>
            <a:ext cx="1266242" cy="1266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38F40F-CA46-4EB5-8004-CFB648B4FC91}"/>
              </a:ext>
            </a:extLst>
          </p:cNvPr>
          <p:cNvSpPr txBox="1"/>
          <p:nvPr/>
        </p:nvSpPr>
        <p:spPr>
          <a:xfrm>
            <a:off x="2429721" y="5624552"/>
            <a:ext cx="708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are not the same as software threads that share the </a:t>
            </a:r>
            <a:br>
              <a:rPr lang="en-US" sz="2000" dirty="0"/>
            </a:br>
            <a:r>
              <a:rPr lang="en-US" sz="2000" dirty="0">
                <a:solidFill>
                  <a:srgbClr val="00B050"/>
                </a:solidFill>
              </a:rPr>
              <a:t>virtual address </a:t>
            </a:r>
            <a:r>
              <a:rPr lang="en-US" sz="2000" dirty="0"/>
              <a:t>space. </a:t>
            </a:r>
          </a:p>
        </p:txBody>
      </p:sp>
    </p:spTree>
    <p:extLst>
      <p:ext uri="{BB962C8B-B14F-4D97-AF65-F5344CB8AC3E}">
        <p14:creationId xmlns:p14="http://schemas.microsoft.com/office/powerpoint/2010/main" val="18483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30A3-8053-4266-A109-DD80F27C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Coarse-grained Multithreading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FE48-6928-4CE2-891A-AF74C0E9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88" y="3124515"/>
            <a:ext cx="7983361" cy="31711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 instructions from thread 1 for </a:t>
            </a:r>
            <a:r>
              <a:rPr lang="en-US" i="1" dirty="0"/>
              <a:t>k </a:t>
            </a:r>
            <a:r>
              <a:rPr lang="en-US" dirty="0"/>
              <a:t>cycles.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switch to thread 2, then to thread 3, thread 4, thread 1,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Separate </a:t>
            </a:r>
            <a:r>
              <a:rPr lang="en-US" dirty="0">
                <a:solidFill>
                  <a:srgbClr val="00B050"/>
                </a:solidFill>
              </a:rPr>
              <a:t>program counters, </a:t>
            </a:r>
            <a:r>
              <a:rPr lang="en-US" dirty="0">
                <a:solidFill>
                  <a:schemeClr val="tx1"/>
                </a:solidFill>
              </a:rPr>
              <a:t>ROBs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E21A23"/>
                </a:solidFill>
              </a:rPr>
              <a:t>retirement register files </a:t>
            </a:r>
            <a:r>
              <a:rPr lang="en-US" dirty="0"/>
              <a:t>per thread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instruction packet, rename table entry, LSQ entry, physical register is </a:t>
            </a:r>
            <a:r>
              <a:rPr lang="en-US" dirty="0">
                <a:solidFill>
                  <a:srgbClr val="0070C0"/>
                </a:solidFill>
              </a:rPr>
              <a:t>tagged</a:t>
            </a:r>
            <a:r>
              <a:rPr lang="en-US" dirty="0"/>
              <a:t> with the thread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a </a:t>
            </a:r>
            <a:r>
              <a:rPr lang="en-US" dirty="0">
                <a:solidFill>
                  <a:srgbClr val="9F2241"/>
                </a:solidFill>
              </a:rPr>
              <a:t>high-latency event </a:t>
            </a:r>
            <a:r>
              <a:rPr lang="en-US" dirty="0"/>
              <a:t>like an L2 miss, the core can switch to a new thread.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C7995-C45C-4FAF-98F0-E2C2D4CE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C0A8D-9D9B-4569-B5E7-AE55E4DD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0">
            <a:extLst>
              <a:ext uri="{FF2B5EF4-FFF2-40B4-BE49-F238E27FC236}">
                <a16:creationId xmlns:a16="http://schemas.microsoft.com/office/drawing/2014/main" id="{69D50BCE-6030-48E1-8D50-88D0573E1C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96644" y="700403"/>
            <a:ext cx="2398713" cy="2297113"/>
            <a:chOff x="2358" y="2448"/>
            <a:chExt cx="1511" cy="1447"/>
          </a:xfrm>
        </p:grpSpPr>
        <p:sp>
          <p:nvSpPr>
            <p:cNvPr id="7" name="AutoShape 49">
              <a:extLst>
                <a:ext uri="{FF2B5EF4-FFF2-40B4-BE49-F238E27FC236}">
                  <a16:creationId xmlns:a16="http://schemas.microsoft.com/office/drawing/2014/main" id="{7EE93DC8-00D0-4013-8770-626DAA18F9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58" y="2448"/>
              <a:ext cx="1511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51">
              <a:extLst>
                <a:ext uri="{FF2B5EF4-FFF2-40B4-BE49-F238E27FC236}">
                  <a16:creationId xmlns:a16="http://schemas.microsoft.com/office/drawing/2014/main" id="{897BC930-F822-43E3-90D2-EF341ACE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588"/>
              <a:ext cx="1188" cy="1180"/>
            </a:xfrm>
            <a:prstGeom prst="ellipse">
              <a:avLst/>
            </a:prstGeom>
            <a:noFill/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2">
              <a:extLst>
                <a:ext uri="{FF2B5EF4-FFF2-40B4-BE49-F238E27FC236}">
                  <a16:creationId xmlns:a16="http://schemas.microsoft.com/office/drawing/2014/main" id="{1ABCC871-B9AF-4CC9-97FA-CD14847C5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465"/>
              <a:ext cx="281" cy="239"/>
            </a:xfrm>
            <a:custGeom>
              <a:avLst/>
              <a:gdLst>
                <a:gd name="T0" fmla="*/ 11 w 34"/>
                <a:gd name="T1" fmla="*/ 0 h 29"/>
                <a:gd name="T2" fmla="*/ 23 w 34"/>
                <a:gd name="T3" fmla="*/ 0 h 29"/>
                <a:gd name="T4" fmla="*/ 34 w 34"/>
                <a:gd name="T5" fmla="*/ 11 h 29"/>
                <a:gd name="T6" fmla="*/ 34 w 34"/>
                <a:gd name="T7" fmla="*/ 18 h 29"/>
                <a:gd name="T8" fmla="*/ 23 w 34"/>
                <a:gd name="T9" fmla="*/ 29 h 29"/>
                <a:gd name="T10" fmla="*/ 11 w 34"/>
                <a:gd name="T11" fmla="*/ 29 h 29"/>
                <a:gd name="T12" fmla="*/ 0 w 34"/>
                <a:gd name="T13" fmla="*/ 18 h 29"/>
                <a:gd name="T14" fmla="*/ 0 w 34"/>
                <a:gd name="T15" fmla="*/ 11 h 29"/>
                <a:gd name="T16" fmla="*/ 11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1" y="0"/>
                  </a:moveTo>
                  <a:lnTo>
                    <a:pt x="23" y="0"/>
                  </a:lnTo>
                  <a:cubicBezTo>
                    <a:pt x="29" y="0"/>
                    <a:pt x="34" y="5"/>
                    <a:pt x="34" y="11"/>
                  </a:cubicBezTo>
                  <a:lnTo>
                    <a:pt x="34" y="18"/>
                  </a:lnTo>
                  <a:cubicBezTo>
                    <a:pt x="34" y="24"/>
                    <a:pt x="29" y="29"/>
                    <a:pt x="23" y="29"/>
                  </a:cubicBezTo>
                  <a:lnTo>
                    <a:pt x="11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0EAC3EB9-0152-47C4-BA16-256D53384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2481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B93CC3CB-FDE5-4F95-879E-C2F5EC62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3636"/>
              <a:ext cx="281" cy="240"/>
            </a:xfrm>
            <a:custGeom>
              <a:avLst/>
              <a:gdLst>
                <a:gd name="T0" fmla="*/ 11 w 34"/>
                <a:gd name="T1" fmla="*/ 0 h 29"/>
                <a:gd name="T2" fmla="*/ 23 w 34"/>
                <a:gd name="T3" fmla="*/ 0 h 29"/>
                <a:gd name="T4" fmla="*/ 34 w 34"/>
                <a:gd name="T5" fmla="*/ 11 h 29"/>
                <a:gd name="T6" fmla="*/ 34 w 34"/>
                <a:gd name="T7" fmla="*/ 18 h 29"/>
                <a:gd name="T8" fmla="*/ 23 w 34"/>
                <a:gd name="T9" fmla="*/ 29 h 29"/>
                <a:gd name="T10" fmla="*/ 11 w 34"/>
                <a:gd name="T11" fmla="*/ 29 h 29"/>
                <a:gd name="T12" fmla="*/ 0 w 34"/>
                <a:gd name="T13" fmla="*/ 18 h 29"/>
                <a:gd name="T14" fmla="*/ 0 w 34"/>
                <a:gd name="T15" fmla="*/ 11 h 29"/>
                <a:gd name="T16" fmla="*/ 11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1" y="0"/>
                  </a:moveTo>
                  <a:lnTo>
                    <a:pt x="23" y="0"/>
                  </a:lnTo>
                  <a:cubicBezTo>
                    <a:pt x="29" y="0"/>
                    <a:pt x="34" y="5"/>
                    <a:pt x="34" y="11"/>
                  </a:cubicBezTo>
                  <a:lnTo>
                    <a:pt x="34" y="18"/>
                  </a:lnTo>
                  <a:cubicBezTo>
                    <a:pt x="34" y="24"/>
                    <a:pt x="29" y="29"/>
                    <a:pt x="23" y="29"/>
                  </a:cubicBezTo>
                  <a:lnTo>
                    <a:pt x="11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55">
              <a:extLst>
                <a:ext uri="{FF2B5EF4-FFF2-40B4-BE49-F238E27FC236}">
                  <a16:creationId xmlns:a16="http://schemas.microsoft.com/office/drawing/2014/main" id="{1C5C514D-C1CF-4212-88E8-EF3E32A49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3653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3178DBC5-7A8E-4B58-9CCF-BBA4B1EC9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042"/>
              <a:ext cx="239" cy="239"/>
            </a:xfrm>
            <a:custGeom>
              <a:avLst/>
              <a:gdLst>
                <a:gd name="T0" fmla="*/ 12 w 29"/>
                <a:gd name="T1" fmla="*/ 0 h 29"/>
                <a:gd name="T2" fmla="*/ 18 w 29"/>
                <a:gd name="T3" fmla="*/ 0 h 29"/>
                <a:gd name="T4" fmla="*/ 29 w 29"/>
                <a:gd name="T5" fmla="*/ 11 h 29"/>
                <a:gd name="T6" fmla="*/ 29 w 29"/>
                <a:gd name="T7" fmla="*/ 18 h 29"/>
                <a:gd name="T8" fmla="*/ 18 w 29"/>
                <a:gd name="T9" fmla="*/ 29 h 29"/>
                <a:gd name="T10" fmla="*/ 12 w 29"/>
                <a:gd name="T11" fmla="*/ 29 h 29"/>
                <a:gd name="T12" fmla="*/ 0 w 29"/>
                <a:gd name="T13" fmla="*/ 18 h 29"/>
                <a:gd name="T14" fmla="*/ 0 w 29"/>
                <a:gd name="T15" fmla="*/ 11 h 29"/>
                <a:gd name="T16" fmla="*/ 12 w 29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12" y="0"/>
                  </a:moveTo>
                  <a:lnTo>
                    <a:pt x="18" y="0"/>
                  </a:lnTo>
                  <a:cubicBezTo>
                    <a:pt x="24" y="0"/>
                    <a:pt x="29" y="5"/>
                    <a:pt x="29" y="11"/>
                  </a:cubicBezTo>
                  <a:lnTo>
                    <a:pt x="29" y="18"/>
                  </a:lnTo>
                  <a:cubicBezTo>
                    <a:pt x="29" y="24"/>
                    <a:pt x="24" y="29"/>
                    <a:pt x="18" y="29"/>
                  </a:cubicBezTo>
                  <a:lnTo>
                    <a:pt x="12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5F8F8763-7A64-4CDD-A8FF-F53342F80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3059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75E47CA5-74AB-4228-835A-EA2B9851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3042"/>
              <a:ext cx="280" cy="239"/>
            </a:xfrm>
            <a:custGeom>
              <a:avLst/>
              <a:gdLst>
                <a:gd name="T0" fmla="*/ 11 w 34"/>
                <a:gd name="T1" fmla="*/ 0 h 29"/>
                <a:gd name="T2" fmla="*/ 23 w 34"/>
                <a:gd name="T3" fmla="*/ 0 h 29"/>
                <a:gd name="T4" fmla="*/ 34 w 34"/>
                <a:gd name="T5" fmla="*/ 11 h 29"/>
                <a:gd name="T6" fmla="*/ 34 w 34"/>
                <a:gd name="T7" fmla="*/ 18 h 29"/>
                <a:gd name="T8" fmla="*/ 23 w 34"/>
                <a:gd name="T9" fmla="*/ 29 h 29"/>
                <a:gd name="T10" fmla="*/ 11 w 34"/>
                <a:gd name="T11" fmla="*/ 29 h 29"/>
                <a:gd name="T12" fmla="*/ 0 w 34"/>
                <a:gd name="T13" fmla="*/ 18 h 29"/>
                <a:gd name="T14" fmla="*/ 0 w 34"/>
                <a:gd name="T15" fmla="*/ 11 h 29"/>
                <a:gd name="T16" fmla="*/ 11 w 34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11" y="0"/>
                  </a:moveTo>
                  <a:lnTo>
                    <a:pt x="23" y="0"/>
                  </a:lnTo>
                  <a:cubicBezTo>
                    <a:pt x="29" y="0"/>
                    <a:pt x="34" y="5"/>
                    <a:pt x="34" y="11"/>
                  </a:cubicBezTo>
                  <a:lnTo>
                    <a:pt x="34" y="18"/>
                  </a:lnTo>
                  <a:cubicBezTo>
                    <a:pt x="34" y="24"/>
                    <a:pt x="29" y="29"/>
                    <a:pt x="23" y="29"/>
                  </a:cubicBezTo>
                  <a:lnTo>
                    <a:pt x="11" y="29"/>
                  </a:lnTo>
                  <a:cubicBezTo>
                    <a:pt x="5" y="29"/>
                    <a:pt x="0" y="24"/>
                    <a:pt x="0" y="18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D79476E5-7109-4849-AD53-F32B70FBE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3059"/>
              <a:ext cx="10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60">
              <a:extLst>
                <a:ext uri="{FF2B5EF4-FFF2-40B4-BE49-F238E27FC236}">
                  <a16:creationId xmlns:a16="http://schemas.microsoft.com/office/drawing/2014/main" id="{A276A026-B21F-4CA8-99A1-6A69A7D78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2720"/>
              <a:ext cx="0" cy="446"/>
            </a:xfrm>
            <a:prstGeom prst="line">
              <a:avLst/>
            </a:prstGeom>
            <a:noFill/>
            <a:ln w="8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1">
              <a:extLst>
                <a:ext uri="{FF2B5EF4-FFF2-40B4-BE49-F238E27FC236}">
                  <a16:creationId xmlns:a16="http://schemas.microsoft.com/office/drawing/2014/main" id="{6BE5B894-29F8-4D9F-9C0A-C184AE8C8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704"/>
              <a:ext cx="57" cy="99"/>
            </a:xfrm>
            <a:custGeom>
              <a:avLst/>
              <a:gdLst>
                <a:gd name="T0" fmla="*/ 4 w 7"/>
                <a:gd name="T1" fmla="*/ 9 h 12"/>
                <a:gd name="T2" fmla="*/ 7 w 7"/>
                <a:gd name="T3" fmla="*/ 12 h 12"/>
                <a:gd name="T4" fmla="*/ 4 w 7"/>
                <a:gd name="T5" fmla="*/ 0 h 12"/>
                <a:gd name="T6" fmla="*/ 0 w 7"/>
                <a:gd name="T7" fmla="*/ 12 h 12"/>
                <a:gd name="T8" fmla="*/ 4 w 7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lnTo>
                    <a:pt x="7" y="12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62">
              <a:extLst>
                <a:ext uri="{FF2B5EF4-FFF2-40B4-BE49-F238E27FC236}">
                  <a16:creationId xmlns:a16="http://schemas.microsoft.com/office/drawing/2014/main" id="{8C0D966D-7D87-4D49-AC3F-62A3FF9AC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3133"/>
              <a:ext cx="66" cy="66"/>
            </a:xfrm>
            <a:prstGeom prst="ellipse">
              <a:avLst/>
            </a:prstGeom>
            <a:solidFill>
              <a:srgbClr val="3C1D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70F722DF-48D3-40AE-939B-E88BBAF70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" y="3125"/>
              <a:ext cx="75" cy="82"/>
            </a:xfrm>
            <a:custGeom>
              <a:avLst/>
              <a:gdLst>
                <a:gd name="T0" fmla="*/ 9 w 9"/>
                <a:gd name="T1" fmla="*/ 5 h 10"/>
                <a:gd name="T2" fmla="*/ 8 w 9"/>
                <a:gd name="T3" fmla="*/ 9 h 10"/>
                <a:gd name="T4" fmla="*/ 7 w 9"/>
                <a:gd name="T5" fmla="*/ 7 h 10"/>
                <a:gd name="T6" fmla="*/ 8 w 9"/>
                <a:gd name="T7" fmla="*/ 5 h 10"/>
                <a:gd name="T8" fmla="*/ 9 w 9"/>
                <a:gd name="T9" fmla="*/ 5 h 10"/>
                <a:gd name="T10" fmla="*/ 8 w 9"/>
                <a:gd name="T11" fmla="*/ 9 h 10"/>
                <a:gd name="T12" fmla="*/ 5 w 9"/>
                <a:gd name="T13" fmla="*/ 10 h 10"/>
                <a:gd name="T14" fmla="*/ 5 w 9"/>
                <a:gd name="T15" fmla="*/ 8 h 10"/>
                <a:gd name="T16" fmla="*/ 7 w 9"/>
                <a:gd name="T17" fmla="*/ 7 h 10"/>
                <a:gd name="T18" fmla="*/ 8 w 9"/>
                <a:gd name="T19" fmla="*/ 9 h 10"/>
                <a:gd name="T20" fmla="*/ 5 w 9"/>
                <a:gd name="T21" fmla="*/ 10 h 10"/>
                <a:gd name="T22" fmla="*/ 2 w 9"/>
                <a:gd name="T23" fmla="*/ 9 h 10"/>
                <a:gd name="T24" fmla="*/ 3 w 9"/>
                <a:gd name="T25" fmla="*/ 7 h 10"/>
                <a:gd name="T26" fmla="*/ 5 w 9"/>
                <a:gd name="T27" fmla="*/ 8 h 10"/>
                <a:gd name="T28" fmla="*/ 5 w 9"/>
                <a:gd name="T29" fmla="*/ 10 h 10"/>
                <a:gd name="T30" fmla="*/ 2 w 9"/>
                <a:gd name="T31" fmla="*/ 9 h 10"/>
                <a:gd name="T32" fmla="*/ 0 w 9"/>
                <a:gd name="T33" fmla="*/ 5 h 10"/>
                <a:gd name="T34" fmla="*/ 2 w 9"/>
                <a:gd name="T35" fmla="*/ 5 h 10"/>
                <a:gd name="T36" fmla="*/ 3 w 9"/>
                <a:gd name="T37" fmla="*/ 7 h 10"/>
                <a:gd name="T38" fmla="*/ 2 w 9"/>
                <a:gd name="T39" fmla="*/ 9 h 10"/>
                <a:gd name="T40" fmla="*/ 0 w 9"/>
                <a:gd name="T41" fmla="*/ 5 h 10"/>
                <a:gd name="T42" fmla="*/ 2 w 9"/>
                <a:gd name="T43" fmla="*/ 1 h 10"/>
                <a:gd name="T44" fmla="*/ 3 w 9"/>
                <a:gd name="T45" fmla="*/ 3 h 10"/>
                <a:gd name="T46" fmla="*/ 2 w 9"/>
                <a:gd name="T47" fmla="*/ 5 h 10"/>
                <a:gd name="T48" fmla="*/ 0 w 9"/>
                <a:gd name="T49" fmla="*/ 5 h 10"/>
                <a:gd name="T50" fmla="*/ 2 w 9"/>
                <a:gd name="T51" fmla="*/ 1 h 10"/>
                <a:gd name="T52" fmla="*/ 5 w 9"/>
                <a:gd name="T53" fmla="*/ 0 h 10"/>
                <a:gd name="T54" fmla="*/ 5 w 9"/>
                <a:gd name="T55" fmla="*/ 2 h 10"/>
                <a:gd name="T56" fmla="*/ 3 w 9"/>
                <a:gd name="T57" fmla="*/ 3 h 10"/>
                <a:gd name="T58" fmla="*/ 2 w 9"/>
                <a:gd name="T59" fmla="*/ 1 h 10"/>
                <a:gd name="T60" fmla="*/ 5 w 9"/>
                <a:gd name="T61" fmla="*/ 0 h 10"/>
                <a:gd name="T62" fmla="*/ 8 w 9"/>
                <a:gd name="T63" fmla="*/ 1 h 10"/>
                <a:gd name="T64" fmla="*/ 7 w 9"/>
                <a:gd name="T65" fmla="*/ 3 h 10"/>
                <a:gd name="T66" fmla="*/ 5 w 9"/>
                <a:gd name="T67" fmla="*/ 2 h 10"/>
                <a:gd name="T68" fmla="*/ 5 w 9"/>
                <a:gd name="T69" fmla="*/ 0 h 10"/>
                <a:gd name="T70" fmla="*/ 8 w 9"/>
                <a:gd name="T71" fmla="*/ 1 h 10"/>
                <a:gd name="T72" fmla="*/ 9 w 9"/>
                <a:gd name="T73" fmla="*/ 5 h 10"/>
                <a:gd name="T74" fmla="*/ 8 w 9"/>
                <a:gd name="T75" fmla="*/ 5 h 10"/>
                <a:gd name="T76" fmla="*/ 7 w 9"/>
                <a:gd name="T77" fmla="*/ 3 h 10"/>
                <a:gd name="T78" fmla="*/ 8 w 9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cubicBezTo>
                    <a:pt x="9" y="6"/>
                    <a:pt x="9" y="8"/>
                    <a:pt x="8" y="9"/>
                  </a:cubicBezTo>
                  <a:lnTo>
                    <a:pt x="7" y="7"/>
                  </a:lnTo>
                  <a:cubicBezTo>
                    <a:pt x="8" y="6"/>
                    <a:pt x="8" y="6"/>
                    <a:pt x="8" y="5"/>
                  </a:cubicBezTo>
                  <a:lnTo>
                    <a:pt x="9" y="5"/>
                  </a:lnTo>
                  <a:close/>
                  <a:moveTo>
                    <a:pt x="8" y="9"/>
                  </a:moveTo>
                  <a:cubicBezTo>
                    <a:pt x="7" y="9"/>
                    <a:pt x="6" y="10"/>
                    <a:pt x="5" y="10"/>
                  </a:cubicBezTo>
                  <a:lnTo>
                    <a:pt x="5" y="8"/>
                  </a:lnTo>
                  <a:cubicBezTo>
                    <a:pt x="6" y="8"/>
                    <a:pt x="7" y="7"/>
                    <a:pt x="7" y="7"/>
                  </a:cubicBezTo>
                  <a:lnTo>
                    <a:pt x="8" y="9"/>
                  </a:lnTo>
                  <a:close/>
                  <a:moveTo>
                    <a:pt x="5" y="10"/>
                  </a:moveTo>
                  <a:cubicBezTo>
                    <a:pt x="4" y="10"/>
                    <a:pt x="3" y="9"/>
                    <a:pt x="2" y="9"/>
                  </a:cubicBezTo>
                  <a:lnTo>
                    <a:pt x="3" y="7"/>
                  </a:lnTo>
                  <a:cubicBezTo>
                    <a:pt x="3" y="7"/>
                    <a:pt x="4" y="8"/>
                    <a:pt x="5" y="8"/>
                  </a:cubicBezTo>
                  <a:lnTo>
                    <a:pt x="5" y="10"/>
                  </a:lnTo>
                  <a:close/>
                  <a:moveTo>
                    <a:pt x="2" y="9"/>
                  </a:moveTo>
                  <a:cubicBezTo>
                    <a:pt x="1" y="8"/>
                    <a:pt x="0" y="6"/>
                    <a:pt x="0" y="5"/>
                  </a:cubicBezTo>
                  <a:lnTo>
                    <a:pt x="2" y="5"/>
                  </a:lnTo>
                  <a:cubicBezTo>
                    <a:pt x="2" y="6"/>
                    <a:pt x="2" y="6"/>
                    <a:pt x="3" y="7"/>
                  </a:cubicBezTo>
                  <a:lnTo>
                    <a:pt x="2" y="9"/>
                  </a:lnTo>
                  <a:close/>
                  <a:moveTo>
                    <a:pt x="0" y="5"/>
                  </a:moveTo>
                  <a:cubicBezTo>
                    <a:pt x="0" y="3"/>
                    <a:pt x="1" y="2"/>
                    <a:pt x="2" y="1"/>
                  </a:cubicBezTo>
                  <a:lnTo>
                    <a:pt x="3" y="3"/>
                  </a:lnTo>
                  <a:cubicBezTo>
                    <a:pt x="2" y="3"/>
                    <a:pt x="2" y="4"/>
                    <a:pt x="2" y="5"/>
                  </a:cubicBezTo>
                  <a:lnTo>
                    <a:pt x="0" y="5"/>
                  </a:lnTo>
                  <a:close/>
                  <a:moveTo>
                    <a:pt x="2" y="1"/>
                  </a:moveTo>
                  <a:cubicBezTo>
                    <a:pt x="3" y="0"/>
                    <a:pt x="4" y="0"/>
                    <a:pt x="5" y="0"/>
                  </a:cubicBezTo>
                  <a:lnTo>
                    <a:pt x="5" y="2"/>
                  </a:lnTo>
                  <a:cubicBezTo>
                    <a:pt x="4" y="2"/>
                    <a:pt x="3" y="2"/>
                    <a:pt x="3" y="3"/>
                  </a:cubicBezTo>
                  <a:lnTo>
                    <a:pt x="2" y="1"/>
                  </a:lnTo>
                  <a:close/>
                  <a:moveTo>
                    <a:pt x="5" y="0"/>
                  </a:moveTo>
                  <a:cubicBezTo>
                    <a:pt x="6" y="0"/>
                    <a:pt x="7" y="0"/>
                    <a:pt x="8" y="1"/>
                  </a:cubicBezTo>
                  <a:lnTo>
                    <a:pt x="7" y="3"/>
                  </a:lnTo>
                  <a:cubicBezTo>
                    <a:pt x="7" y="2"/>
                    <a:pt x="6" y="2"/>
                    <a:pt x="5" y="2"/>
                  </a:cubicBezTo>
                  <a:lnTo>
                    <a:pt x="5" y="0"/>
                  </a:lnTo>
                  <a:close/>
                  <a:moveTo>
                    <a:pt x="8" y="1"/>
                  </a:moveTo>
                  <a:cubicBezTo>
                    <a:pt x="9" y="2"/>
                    <a:pt x="9" y="3"/>
                    <a:pt x="9" y="5"/>
                  </a:cubicBezTo>
                  <a:lnTo>
                    <a:pt x="8" y="5"/>
                  </a:lnTo>
                  <a:cubicBezTo>
                    <a:pt x="8" y="4"/>
                    <a:pt x="8" y="3"/>
                    <a:pt x="7" y="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4">
              <a:extLst>
                <a:ext uri="{FF2B5EF4-FFF2-40B4-BE49-F238E27FC236}">
                  <a16:creationId xmlns:a16="http://schemas.microsoft.com/office/drawing/2014/main" id="{48864B73-CCDC-492D-A56C-9E98EAF96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3166"/>
              <a:ext cx="50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8B9A45AB-ED8E-4921-8836-B682203AF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3166"/>
              <a:ext cx="50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6">
              <a:extLst>
                <a:ext uri="{FF2B5EF4-FFF2-40B4-BE49-F238E27FC236}">
                  <a16:creationId xmlns:a16="http://schemas.microsoft.com/office/drawing/2014/main" id="{2C8B5A88-7AD8-4B6E-B4FA-7A4739EF0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3166"/>
              <a:ext cx="49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7">
              <a:extLst>
                <a:ext uri="{FF2B5EF4-FFF2-40B4-BE49-F238E27FC236}">
                  <a16:creationId xmlns:a16="http://schemas.microsoft.com/office/drawing/2014/main" id="{1B59F35B-8953-41E4-B9FC-23DE7416F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4" y="3166"/>
              <a:ext cx="58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8">
              <a:extLst>
                <a:ext uri="{FF2B5EF4-FFF2-40B4-BE49-F238E27FC236}">
                  <a16:creationId xmlns:a16="http://schemas.microsoft.com/office/drawing/2014/main" id="{E74E8953-5C32-4AC4-BA38-5F6741515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166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8E73B1E2-52A3-44CA-BCD0-F044FAE45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" y="3166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C06BA9F3-5FF9-4E0E-A84A-55BBE096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141"/>
              <a:ext cx="99" cy="58"/>
            </a:xfrm>
            <a:custGeom>
              <a:avLst/>
              <a:gdLst>
                <a:gd name="T0" fmla="*/ 3 w 12"/>
                <a:gd name="T1" fmla="*/ 3 h 7"/>
                <a:gd name="T2" fmla="*/ 0 w 12"/>
                <a:gd name="T3" fmla="*/ 7 h 7"/>
                <a:gd name="T4" fmla="*/ 12 w 12"/>
                <a:gd name="T5" fmla="*/ 3 h 7"/>
                <a:gd name="T6" fmla="*/ 0 w 12"/>
                <a:gd name="T7" fmla="*/ 0 h 7"/>
                <a:gd name="T8" fmla="*/ 3 w 12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3" y="3"/>
                  </a:moveTo>
                  <a:lnTo>
                    <a:pt x="0" y="7"/>
                  </a:lnTo>
                  <a:lnTo>
                    <a:pt x="12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203E78A2-8D21-475A-A6D3-4111914EB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191"/>
              <a:ext cx="0" cy="49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EE36A73D-F702-46CE-9C3A-40AFCE7E8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298"/>
              <a:ext cx="0" cy="49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62126AF1-7C92-483D-B66F-B5F88BDBF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405"/>
              <a:ext cx="0" cy="5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AADB5BFD-0DF0-4F56-9825-CFBC07242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512"/>
              <a:ext cx="0" cy="58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C93276DA-24E8-4B96-A5CA-15F5198AE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620"/>
              <a:ext cx="0" cy="8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B9AA90C-D42D-474B-BBE1-55F808806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620"/>
              <a:ext cx="0" cy="8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5FD57FBC-A628-446B-B59C-4B950D501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3545"/>
              <a:ext cx="58" cy="99"/>
            </a:xfrm>
            <a:custGeom>
              <a:avLst/>
              <a:gdLst>
                <a:gd name="T0" fmla="*/ 3 w 7"/>
                <a:gd name="T1" fmla="*/ 3 h 12"/>
                <a:gd name="T2" fmla="*/ 0 w 7"/>
                <a:gd name="T3" fmla="*/ 0 h 12"/>
                <a:gd name="T4" fmla="*/ 3 w 7"/>
                <a:gd name="T5" fmla="*/ 12 h 12"/>
                <a:gd name="T6" fmla="*/ 7 w 7"/>
                <a:gd name="T7" fmla="*/ 0 h 12"/>
                <a:gd name="T8" fmla="*/ 3 w 7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3"/>
                  </a:moveTo>
                  <a:lnTo>
                    <a:pt x="0" y="0"/>
                  </a:lnTo>
                  <a:lnTo>
                    <a:pt x="3" y="12"/>
                  </a:lnTo>
                  <a:lnTo>
                    <a:pt x="7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78">
              <a:extLst>
                <a:ext uri="{FF2B5EF4-FFF2-40B4-BE49-F238E27FC236}">
                  <a16:creationId xmlns:a16="http://schemas.microsoft.com/office/drawing/2014/main" id="{A4ED1A0A-D57B-4E7D-A172-D7B043170C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0" y="3174"/>
              <a:ext cx="57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79">
              <a:extLst>
                <a:ext uri="{FF2B5EF4-FFF2-40B4-BE49-F238E27FC236}">
                  <a16:creationId xmlns:a16="http://schemas.microsoft.com/office/drawing/2014/main" id="{B9FB9755-AAD1-4131-85F3-958D92410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" y="3174"/>
              <a:ext cx="50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80">
              <a:extLst>
                <a:ext uri="{FF2B5EF4-FFF2-40B4-BE49-F238E27FC236}">
                  <a16:creationId xmlns:a16="http://schemas.microsoft.com/office/drawing/2014/main" id="{947E641F-439D-4D53-A4F9-FA6AFBAF6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5" y="3174"/>
              <a:ext cx="49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81">
              <a:extLst>
                <a:ext uri="{FF2B5EF4-FFF2-40B4-BE49-F238E27FC236}">
                  <a16:creationId xmlns:a16="http://schemas.microsoft.com/office/drawing/2014/main" id="{7CDC03A1-1BC6-443D-9DC8-45218EACE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8" y="3174"/>
              <a:ext cx="49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82">
              <a:extLst>
                <a:ext uri="{FF2B5EF4-FFF2-40B4-BE49-F238E27FC236}">
                  <a16:creationId xmlns:a16="http://schemas.microsoft.com/office/drawing/2014/main" id="{79D89EB1-DCF4-41AF-BFEB-EA34D18AA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5" y="3174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83">
              <a:extLst>
                <a:ext uri="{FF2B5EF4-FFF2-40B4-BE49-F238E27FC236}">
                  <a16:creationId xmlns:a16="http://schemas.microsoft.com/office/drawing/2014/main" id="{5F7C5C9D-F09C-48F5-BD0A-CDBE9AA58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5" y="3174"/>
              <a:ext cx="25" cy="0"/>
            </a:xfrm>
            <a:prstGeom prst="line">
              <a:avLst/>
            </a:prstGeom>
            <a:noFill/>
            <a:ln w="0">
              <a:solidFill>
                <a:srgbClr val="362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4">
              <a:extLst>
                <a:ext uri="{FF2B5EF4-FFF2-40B4-BE49-F238E27FC236}">
                  <a16:creationId xmlns:a16="http://schemas.microsoft.com/office/drawing/2014/main" id="{CFE37D08-2161-4C1C-B426-2AEE040B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3141"/>
              <a:ext cx="99" cy="58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0 w 12"/>
                <a:gd name="T5" fmla="*/ 4 h 7"/>
                <a:gd name="T6" fmla="*/ 12 w 12"/>
                <a:gd name="T7" fmla="*/ 7 h 7"/>
                <a:gd name="T8" fmla="*/ 9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95994A53-0E2E-4AC1-B321-7B01D47B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918"/>
              <a:ext cx="421" cy="471"/>
            </a:xfrm>
            <a:custGeom>
              <a:avLst/>
              <a:gdLst>
                <a:gd name="T0" fmla="*/ 25 w 51"/>
                <a:gd name="T1" fmla="*/ 1 h 57"/>
                <a:gd name="T2" fmla="*/ 51 w 51"/>
                <a:gd name="T3" fmla="*/ 27 h 57"/>
                <a:gd name="T4" fmla="*/ 26 w 51"/>
                <a:gd name="T5" fmla="*/ 56 h 57"/>
                <a:gd name="T6" fmla="*/ 0 w 51"/>
                <a:gd name="T7" fmla="*/ 30 h 57"/>
                <a:gd name="T8" fmla="*/ 7 w 51"/>
                <a:gd name="T9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25" y="1"/>
                  </a:moveTo>
                  <a:cubicBezTo>
                    <a:pt x="40" y="0"/>
                    <a:pt x="51" y="12"/>
                    <a:pt x="51" y="27"/>
                  </a:cubicBezTo>
                  <a:cubicBezTo>
                    <a:pt x="51" y="42"/>
                    <a:pt x="40" y="55"/>
                    <a:pt x="26" y="56"/>
                  </a:cubicBezTo>
                  <a:cubicBezTo>
                    <a:pt x="11" y="57"/>
                    <a:pt x="0" y="45"/>
                    <a:pt x="0" y="30"/>
                  </a:cubicBezTo>
                  <a:cubicBezTo>
                    <a:pt x="0" y="23"/>
                    <a:pt x="2" y="16"/>
                    <a:pt x="7" y="11"/>
                  </a:cubicBezTo>
                </a:path>
              </a:pathLst>
            </a:custGeom>
            <a:noFill/>
            <a:ln w="0">
              <a:solidFill>
                <a:srgbClr val="362F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E87CFAEE-B0A9-4534-8AE8-6686EF986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960"/>
              <a:ext cx="91" cy="82"/>
            </a:xfrm>
            <a:custGeom>
              <a:avLst/>
              <a:gdLst>
                <a:gd name="T0" fmla="*/ 0 w 11"/>
                <a:gd name="T1" fmla="*/ 2 h 10"/>
                <a:gd name="T2" fmla="*/ 10 w 11"/>
                <a:gd name="T3" fmla="*/ 10 h 10"/>
                <a:gd name="T4" fmla="*/ 11 w 11"/>
                <a:gd name="T5" fmla="*/ 0 h 10"/>
                <a:gd name="T6" fmla="*/ 0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2"/>
                  </a:moveTo>
                  <a:lnTo>
                    <a:pt x="10" y="10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03F"/>
            </a:solidFill>
            <a:ln w="8" cap="flat">
              <a:solidFill>
                <a:srgbClr val="362F4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19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E6CD-5E96-4B19-B5ED-73A5A4E3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Multithreading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15BC-E8AA-4FDE-8CEA-56CD1945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1" cy="2368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Coarse-grained multithreading does not let the processor </a:t>
            </a:r>
            <a:r>
              <a:rPr lang="en-US" dirty="0">
                <a:solidFill>
                  <a:srgbClr val="0070C0"/>
                </a:solidFill>
              </a:rPr>
              <a:t>idle,</a:t>
            </a:r>
            <a:r>
              <a:rPr lang="en-US" dirty="0"/>
              <a:t> if there is a high-latency event.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Fine-grained multithreading reduces </a:t>
            </a:r>
            <a:r>
              <a:rPr lang="en-US" i="1" dirty="0"/>
              <a:t>k </a:t>
            </a:r>
            <a:r>
              <a:rPr lang="en-US" dirty="0"/>
              <a:t>to 1-5 cycles.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tolerate </a:t>
            </a:r>
            <a:r>
              <a:rPr lang="en-US" dirty="0">
                <a:solidFill>
                  <a:srgbClr val="00B050"/>
                </a:solidFill>
              </a:rPr>
              <a:t>low-latency</a:t>
            </a:r>
            <a:r>
              <a:rPr lang="en-US" dirty="0"/>
              <a:t> events like L1 misses.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an additional </a:t>
            </a:r>
            <a:r>
              <a:rPr lang="en-US" dirty="0">
                <a:solidFill>
                  <a:srgbClr val="0070C0"/>
                </a:solidFill>
              </a:rPr>
              <a:t>overhead</a:t>
            </a:r>
            <a:r>
              <a:rPr lang="en-US" dirty="0"/>
              <a:t> of excessive thread switching.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30D81-C30C-4D48-B3E4-601BCDBE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4C140-F8D2-4678-93DC-C613B870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6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1BA2-8701-4EFC-91F3-BEA91CD0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Multithreading (SMT)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D3D0-2D0B-4123-B51D-255FF876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 multiple hardware threads </a:t>
            </a:r>
            <a:r>
              <a:rPr lang="en-US" dirty="0">
                <a:solidFill>
                  <a:srgbClr val="0070C0"/>
                </a:solidFill>
              </a:rPr>
              <a:t>simultaneously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Dynamically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split</a:t>
            </a:r>
            <a:r>
              <a:rPr lang="en-US" dirty="0">
                <a:solidFill>
                  <a:schemeClr val="tx1"/>
                </a:solidFill>
              </a:rPr>
              <a:t> the issue slots between the </a:t>
            </a:r>
            <a:r>
              <a:rPr lang="en-US" dirty="0">
                <a:solidFill>
                  <a:schemeClr val="accent1"/>
                </a:solidFill>
              </a:rPr>
              <a:t>threads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 are several heuristics for </a:t>
            </a:r>
            <a:r>
              <a:rPr lang="en-US" dirty="0">
                <a:solidFill>
                  <a:srgbClr val="00B050"/>
                </a:solidFill>
              </a:rPr>
              <a:t>partitioning</a:t>
            </a:r>
            <a:r>
              <a:rPr lang="en-US" dirty="0">
                <a:solidFill>
                  <a:schemeClr val="tx1"/>
                </a:solidFill>
              </a:rPr>
              <a:t> the issue slots</a:t>
            </a:r>
          </a:p>
          <a:p>
            <a:pPr marL="573088" lvl="1" indent="-342900"/>
            <a:r>
              <a:rPr lang="en-US" sz="1800" dirty="0">
                <a:solidFill>
                  <a:srgbClr val="0070C0"/>
                </a:solidFill>
              </a:rPr>
              <a:t>Fairness</a:t>
            </a:r>
          </a:p>
          <a:p>
            <a:pPr marL="573088" lvl="1" indent="-342900"/>
            <a:r>
              <a:rPr lang="en-US" sz="1800" dirty="0">
                <a:solidFill>
                  <a:schemeClr val="tx1"/>
                </a:solidFill>
              </a:rPr>
              <a:t>Instruction </a:t>
            </a:r>
            <a:r>
              <a:rPr lang="en-US" sz="1800" dirty="0">
                <a:solidFill>
                  <a:srgbClr val="7030A0"/>
                </a:solidFill>
              </a:rPr>
              <a:t>criticality</a:t>
            </a:r>
            <a:r>
              <a:rPr lang="en-US" sz="1800" dirty="0">
                <a:solidFill>
                  <a:schemeClr val="tx1"/>
                </a:solidFill>
              </a:rPr>
              <a:t> (higher priority to loads)</a:t>
            </a:r>
          </a:p>
          <a:p>
            <a:pPr marL="573088" lvl="1" indent="-342900"/>
            <a:r>
              <a:rPr lang="en-US" sz="1800" dirty="0">
                <a:solidFill>
                  <a:schemeClr val="tx1"/>
                </a:solidFill>
              </a:rPr>
              <a:t>Thread </a:t>
            </a:r>
            <a:r>
              <a:rPr lang="en-US" sz="1800" dirty="0">
                <a:solidFill>
                  <a:srgbClr val="7030A0"/>
                </a:solidFill>
              </a:rPr>
              <a:t>criticality</a:t>
            </a:r>
            <a:r>
              <a:rPr lang="en-US" sz="1800" dirty="0">
                <a:solidFill>
                  <a:schemeClr val="tx1"/>
                </a:solidFill>
              </a:rPr>
              <a:t>: real time, non-real time</a:t>
            </a:r>
          </a:p>
          <a:p>
            <a:pPr marL="573088" lvl="1" indent="-342900"/>
            <a:r>
              <a:rPr lang="en-US" sz="1800" dirty="0">
                <a:solidFill>
                  <a:schemeClr val="tx1"/>
                </a:solidFill>
              </a:rPr>
              <a:t>Based on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type </a:t>
            </a:r>
            <a:r>
              <a:rPr lang="en-US" sz="1800" dirty="0">
                <a:solidFill>
                  <a:schemeClr val="tx1"/>
                </a:solidFill>
              </a:rPr>
              <a:t>(expected ILP,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Hyperthreading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SMT with static partitioning (typically 50:50)</a:t>
            </a:r>
            <a:endParaRPr lang="en-US" dirty="0">
              <a:solidFill>
                <a:schemeClr val="tx1"/>
              </a:solidFill>
            </a:endParaRPr>
          </a:p>
          <a:p>
            <a:pPr marL="573088" lvl="1" indent="-34290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54551-97FB-4CFB-B28F-A22F2936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9B8E5-3CAB-4617-8F54-EFE906FB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1D2E-C016-47AA-ACA8-72D6477A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9098102" cy="822960"/>
          </a:xfrm>
        </p:spPr>
        <p:txBody>
          <a:bodyPr/>
          <a:lstStyle/>
          <a:p>
            <a:r>
              <a:rPr lang="en-US" dirty="0"/>
              <a:t>Comparison of Different Hardware Multithreading Schemes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D17E9-D1B6-4D61-9B5B-3FE94C2C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6B931-4C69-4697-A59F-0B033DB3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7FB5DF3-3BA2-47BF-A19A-8535F6B539A9}"/>
              </a:ext>
            </a:extLst>
          </p:cNvPr>
          <p:cNvGrpSpPr/>
          <p:nvPr/>
        </p:nvGrpSpPr>
        <p:grpSpPr>
          <a:xfrm>
            <a:off x="2714571" y="1471474"/>
            <a:ext cx="6747632" cy="3915052"/>
            <a:chOff x="1752600" y="1905000"/>
            <a:chExt cx="5629274" cy="342900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2CF839C2-AA0D-4139-831B-5550E27A6F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52600" y="1905000"/>
              <a:ext cx="5629274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7A86AF-CE0A-4B9C-8448-E583B3A0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3" y="1943100"/>
              <a:ext cx="1235075" cy="569913"/>
            </a:xfrm>
            <a:prstGeom prst="rect">
              <a:avLst/>
            </a:prstGeom>
            <a:solidFill>
              <a:srgbClr val="F0D8C2"/>
            </a:solidFill>
            <a:ln w="12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C675F806-2E75-440B-BDA8-850FEF9BA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300" y="2551113"/>
              <a:ext cx="0" cy="1768475"/>
            </a:xfrm>
            <a:prstGeom prst="line">
              <a:avLst/>
            </a:prstGeom>
            <a:noFill/>
            <a:ln w="12" cap="flat">
              <a:solidFill>
                <a:srgbClr val="39267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CCA490D-BF9D-4796-A0EF-B37591AB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4129088"/>
              <a:ext cx="114300" cy="190500"/>
            </a:xfrm>
            <a:custGeom>
              <a:avLst/>
              <a:gdLst>
                <a:gd name="T0" fmla="*/ 3 w 6"/>
                <a:gd name="T1" fmla="*/ 3 h 10"/>
                <a:gd name="T2" fmla="*/ 0 w 6"/>
                <a:gd name="T3" fmla="*/ 0 h 10"/>
                <a:gd name="T4" fmla="*/ 3 w 6"/>
                <a:gd name="T5" fmla="*/ 10 h 10"/>
                <a:gd name="T6" fmla="*/ 6 w 6"/>
                <a:gd name="T7" fmla="*/ 0 h 10"/>
                <a:gd name="T8" fmla="*/ 3 w 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A7FCCE-70DD-46BC-B7F7-CA168A365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15568" y="3430792"/>
              <a:ext cx="137591" cy="2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Arial" pitchFamily="34" charset="0"/>
                </a:rPr>
                <a:t>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447CE1-E6AA-44B5-AFD9-067DC20D4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59091" y="3345067"/>
              <a:ext cx="50544" cy="2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82B"/>
                  </a:solidFill>
                  <a:latin typeface="Arial" pitchFamily="34" charset="0"/>
                </a:rPr>
                <a:t>i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DD2768-434F-43B4-8625-5746BCF7C1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90997" y="3230767"/>
              <a:ext cx="186731" cy="2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Arial" pitchFamily="34" charset="0"/>
                </a:rPr>
                <a:t>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104C60-9D9A-412A-8248-FCE37BD723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21885" y="3078367"/>
              <a:ext cx="124956" cy="2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82B"/>
                  </a:solidFill>
                  <a:latin typeface="Arial" pitchFamily="34" charset="0"/>
                </a:rPr>
                <a:t>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E1F0BB-A13E-4423-A007-7C5A5FC04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2589213"/>
              <a:ext cx="15240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E74541-C85B-405A-974B-04650B7FD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2589213"/>
              <a:ext cx="150812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1AD129-4C04-4655-B219-B238853ED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2589213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027BE5-86CB-4113-BF52-4488658EA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2589213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92C080-06D9-4203-A856-FA8ECBCC1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2817813"/>
              <a:ext cx="15240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E0867C-6ABA-4924-BE91-DC1B6C399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2817813"/>
              <a:ext cx="150812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C004E1-F59F-4DEB-B3ED-92D73A6F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2817813"/>
              <a:ext cx="17145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7CAFC1-1999-44AB-AEB5-F511A59BC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2817813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1665A2-E513-4686-998C-7E1772EED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046413"/>
              <a:ext cx="152400" cy="150813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7311DF-E96D-41D1-9D5F-F478FD57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3046413"/>
              <a:ext cx="169862" cy="150813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F9EFDF-DAFB-4090-AF42-0C2EDF47B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046413"/>
              <a:ext cx="171450" cy="150813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3D6C1E-3301-4192-9066-6ACFECDCA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3046413"/>
              <a:ext cx="152400" cy="150813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98064C-46C6-4CC0-A3B0-1F6470F40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254375"/>
              <a:ext cx="152400" cy="17145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18E266-1448-4E83-AF7A-C2AE004FB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3254375"/>
              <a:ext cx="169862" cy="17145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182FD4-6E77-461B-B69B-C8D409D4D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254375"/>
              <a:ext cx="171450" cy="17145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291E3D-ED50-4DD4-85F1-5FEEF7CA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3254375"/>
              <a:ext cx="152400" cy="17145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66D3E7-CC21-4E1A-8ADB-203E1D94E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482975"/>
              <a:ext cx="152400" cy="171450"/>
            </a:xfrm>
            <a:prstGeom prst="rect">
              <a:avLst/>
            </a:prstGeom>
            <a:solidFill>
              <a:srgbClr val="7896C6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060882-8B46-44CD-AB51-0126EB809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3482975"/>
              <a:ext cx="169862" cy="171450"/>
            </a:xfrm>
            <a:prstGeom prst="rect">
              <a:avLst/>
            </a:prstGeom>
            <a:solidFill>
              <a:srgbClr val="7896C6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9F230D-B704-4A81-AA2B-3FD840E91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482975"/>
              <a:ext cx="171450" cy="17145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A55E13-16E3-4816-BB3A-E612B7E1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3482975"/>
              <a:ext cx="152400" cy="17145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782433-C744-482C-A5C3-EEAF20F9C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711575"/>
              <a:ext cx="152400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F25159-F8E2-4ABA-BA65-1E80080B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3711575"/>
              <a:ext cx="169862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5E7DF3A-1543-44A2-9358-AC8F1004D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711575"/>
              <a:ext cx="171450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2FE722-486C-473F-8BAD-39B9C046D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3711575"/>
              <a:ext cx="15240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AB3706F-74CA-421B-8435-7E18E14DC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3957638"/>
              <a:ext cx="15240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AD1D4F7-4F48-46F6-B5B2-F8F0AD9F9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3957638"/>
              <a:ext cx="150812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621BD6-8CB5-47B6-BF91-382A464B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3957638"/>
              <a:ext cx="17145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2F086A-BBCF-4B90-AC70-E2D1964CD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3957638"/>
              <a:ext cx="17145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B5EEBF-15B7-4BEB-AFCF-ADCB8E028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613" y="4186238"/>
              <a:ext cx="15240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D756881-48FE-4858-ACC5-27C4A23A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4186238"/>
              <a:ext cx="150812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5243C92-F4F5-4F8F-8D2E-5ED59427B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275" y="4186238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B7EE4A-6CE5-4D6C-9202-FDE3BD360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4186238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DA6C2B26-45A9-4A8D-B47D-B3363221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2589213"/>
              <a:ext cx="17145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B95279BA-BAED-4E69-A168-25019E1D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2589213"/>
              <a:ext cx="169862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20578502-93AB-4A7D-A547-613D0A6A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589213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96532EC7-06E1-4BE1-AC04-AF489C334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2589213"/>
              <a:ext cx="15240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4769F54F-BA83-4CEE-8BD6-043288E28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3502025"/>
              <a:ext cx="15240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CC44E428-AC01-4155-BB17-308A9A76F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3502025"/>
              <a:ext cx="150812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E523AA8B-8BC2-4626-974E-232158C15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750" y="3502025"/>
              <a:ext cx="17145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3">
              <a:extLst>
                <a:ext uri="{FF2B5EF4-FFF2-40B4-BE49-F238E27FC236}">
                  <a16:creationId xmlns:a16="http://schemas.microsoft.com/office/drawing/2014/main" id="{D6C7CC3B-DF5A-49C0-B739-3273A4BD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400" y="3502025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86F24F99-18C7-4909-868D-477706011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2817813"/>
              <a:ext cx="171450" cy="17145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id="{4776FD31-8C45-42B9-B000-2CB770272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2817813"/>
              <a:ext cx="150812" cy="17145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EC1086B9-EB57-4B47-A006-C8A021C36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817813"/>
              <a:ext cx="152400" cy="17145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7">
              <a:extLst>
                <a:ext uri="{FF2B5EF4-FFF2-40B4-BE49-F238E27FC236}">
                  <a16:creationId xmlns:a16="http://schemas.microsoft.com/office/drawing/2014/main" id="{83F462E9-D855-4826-A497-4580FE258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2817813"/>
              <a:ext cx="152400" cy="17145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B6C4C47F-1244-444D-BC38-C7825CAE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3730625"/>
              <a:ext cx="171450" cy="15240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1940F19D-A7D9-40BE-B3A3-8AFF6A7EB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3730625"/>
              <a:ext cx="150812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00364011-04F6-430A-80E4-D68230B3E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3730625"/>
              <a:ext cx="15240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937CED50-D356-428E-9BB3-F6F489609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3730625"/>
              <a:ext cx="15240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D8D62001-30BF-4E00-98BB-A9E827DB3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3046413"/>
              <a:ext cx="171450" cy="150813"/>
            </a:xfrm>
            <a:prstGeom prst="rect">
              <a:avLst/>
            </a:prstGeom>
            <a:solidFill>
              <a:srgbClr val="7896C6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E97CF778-3EC9-4CE2-9D2B-491437AFF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3046413"/>
              <a:ext cx="169862" cy="150813"/>
            </a:xfrm>
            <a:prstGeom prst="rect">
              <a:avLst/>
            </a:prstGeom>
            <a:solidFill>
              <a:srgbClr val="7896C6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B60E1270-2EFE-40EE-93E4-21EC37EB8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3046413"/>
              <a:ext cx="171450" cy="150813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688173A4-4863-4DB1-81D7-4C4B24B3A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3046413"/>
              <a:ext cx="152400" cy="150813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3B1F3190-BFF9-4C50-BF1C-CAD9D983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957638"/>
              <a:ext cx="152400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41FB4675-7434-45EC-9E86-A7D7935BD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3957638"/>
              <a:ext cx="150812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D7D969CA-C225-4FF9-9697-DF9E9BCD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3957638"/>
              <a:ext cx="171450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9">
              <a:extLst>
                <a:ext uri="{FF2B5EF4-FFF2-40B4-BE49-F238E27FC236}">
                  <a16:creationId xmlns:a16="http://schemas.microsoft.com/office/drawing/2014/main" id="{D91B7804-E936-4C5C-A1B1-38BE9CDEF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3957638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EE9032B1-BB25-43C4-A33F-384EBD57E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3292475"/>
              <a:ext cx="17145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1">
              <a:extLst>
                <a:ext uri="{FF2B5EF4-FFF2-40B4-BE49-F238E27FC236}">
                  <a16:creationId xmlns:a16="http://schemas.microsoft.com/office/drawing/2014/main" id="{AC92B614-B40D-46AA-9FE5-7FAF2E001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3292475"/>
              <a:ext cx="169862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CB637024-B35B-4133-B8D7-19D384B64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3292475"/>
              <a:ext cx="17145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3">
              <a:extLst>
                <a:ext uri="{FF2B5EF4-FFF2-40B4-BE49-F238E27FC236}">
                  <a16:creationId xmlns:a16="http://schemas.microsoft.com/office/drawing/2014/main" id="{B3A385CD-036A-41DD-805E-EA9E4D8AB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3292475"/>
              <a:ext cx="15240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0B7A0BB4-8FAC-473C-8490-8119D7421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4186238"/>
              <a:ext cx="17145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561689CA-2BCC-49B4-8AD5-9FA243F91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4186238"/>
              <a:ext cx="169862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8BAC2091-8786-457D-A7C1-14FE6E4F8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4186238"/>
              <a:ext cx="17145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7">
              <a:extLst>
                <a:ext uri="{FF2B5EF4-FFF2-40B4-BE49-F238E27FC236}">
                  <a16:creationId xmlns:a16="http://schemas.microsoft.com/office/drawing/2014/main" id="{4085C017-8BFC-419F-8E7A-ADD289EE8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450" y="4186238"/>
              <a:ext cx="152400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04C9EEDF-9AD4-4433-9A2C-1295F947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2" y="2589213"/>
              <a:ext cx="15240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9">
              <a:extLst>
                <a:ext uri="{FF2B5EF4-FFF2-40B4-BE49-F238E27FC236}">
                  <a16:creationId xmlns:a16="http://schemas.microsoft.com/office/drawing/2014/main" id="{45742287-F2B3-4359-8A21-2E5376A99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675" y="2589213"/>
              <a:ext cx="15240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7C93B38C-20DF-4E75-9708-4AE836CB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2" y="3292475"/>
              <a:ext cx="15240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1">
              <a:extLst>
                <a:ext uri="{FF2B5EF4-FFF2-40B4-BE49-F238E27FC236}">
                  <a16:creationId xmlns:a16="http://schemas.microsoft.com/office/drawing/2014/main" id="{6D7E3D8B-304D-45DF-BC15-BA92781E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25" y="3292475"/>
              <a:ext cx="17145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16716AD0-861D-454C-8212-9C7920F22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5" y="3292475"/>
              <a:ext cx="17145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3">
              <a:extLst>
                <a:ext uri="{FF2B5EF4-FFF2-40B4-BE49-F238E27FC236}">
                  <a16:creationId xmlns:a16="http://schemas.microsoft.com/office/drawing/2014/main" id="{B9B4EAC1-0B6D-4601-82A7-F3F61E392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325" y="2589213"/>
              <a:ext cx="171450" cy="15240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328468A2-B3D5-4DAC-8EB5-8B39D23C6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2589213"/>
              <a:ext cx="150812" cy="15240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5">
              <a:extLst>
                <a:ext uri="{FF2B5EF4-FFF2-40B4-BE49-F238E27FC236}">
                  <a16:creationId xmlns:a16="http://schemas.microsoft.com/office/drawing/2014/main" id="{3CF46BC7-EA07-4DE1-A26D-1CFD6775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2" y="2817813"/>
              <a:ext cx="152400" cy="17145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6">
              <a:extLst>
                <a:ext uri="{FF2B5EF4-FFF2-40B4-BE49-F238E27FC236}">
                  <a16:creationId xmlns:a16="http://schemas.microsoft.com/office/drawing/2014/main" id="{E269C5E0-BF18-4EC6-8E0A-614AB033B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2836863"/>
              <a:ext cx="169862" cy="152400"/>
            </a:xfrm>
            <a:prstGeom prst="rect">
              <a:avLst/>
            </a:prstGeom>
            <a:solidFill>
              <a:srgbClr val="FFFFFF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7">
              <a:extLst>
                <a:ext uri="{FF2B5EF4-FFF2-40B4-BE49-F238E27FC236}">
                  <a16:creationId xmlns:a16="http://schemas.microsoft.com/office/drawing/2014/main" id="{456A255E-F78D-4794-B089-928D56FD5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675" y="2836863"/>
              <a:ext cx="171450" cy="152400"/>
            </a:xfrm>
            <a:prstGeom prst="rect">
              <a:avLst/>
            </a:prstGeom>
            <a:solidFill>
              <a:srgbClr val="7896C6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8">
              <a:extLst>
                <a:ext uri="{FF2B5EF4-FFF2-40B4-BE49-F238E27FC236}">
                  <a16:creationId xmlns:a16="http://schemas.microsoft.com/office/drawing/2014/main" id="{11ABFE46-76BD-4F73-ACC7-4E73026C9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325" y="2836863"/>
              <a:ext cx="171450" cy="152400"/>
            </a:xfrm>
            <a:prstGeom prst="rect">
              <a:avLst/>
            </a:prstGeom>
            <a:solidFill>
              <a:srgbClr val="7896C6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A6F0E66D-A2A9-4154-9923-2693F00F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2" y="3540125"/>
              <a:ext cx="152400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90">
              <a:extLst>
                <a:ext uri="{FF2B5EF4-FFF2-40B4-BE49-F238E27FC236}">
                  <a16:creationId xmlns:a16="http://schemas.microsoft.com/office/drawing/2014/main" id="{55BEF8A9-46E2-4CB7-906E-3A3E81BB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25" y="3540125"/>
              <a:ext cx="171450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1">
              <a:extLst>
                <a:ext uri="{FF2B5EF4-FFF2-40B4-BE49-F238E27FC236}">
                  <a16:creationId xmlns:a16="http://schemas.microsoft.com/office/drawing/2014/main" id="{1D478F33-7EE5-40A3-A6F1-195EAEE23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5" y="3540125"/>
              <a:ext cx="171450" cy="152400"/>
            </a:xfrm>
            <a:prstGeom prst="rect">
              <a:avLst/>
            </a:prstGeom>
            <a:solidFill>
              <a:srgbClr val="5383B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2">
              <a:extLst>
                <a:ext uri="{FF2B5EF4-FFF2-40B4-BE49-F238E27FC236}">
                  <a16:creationId xmlns:a16="http://schemas.microsoft.com/office/drawing/2014/main" id="{05C10BDB-2D57-4702-845A-C4F3215A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2" y="3065463"/>
              <a:ext cx="152400" cy="150813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3">
              <a:extLst>
                <a:ext uri="{FF2B5EF4-FFF2-40B4-BE49-F238E27FC236}">
                  <a16:creationId xmlns:a16="http://schemas.microsoft.com/office/drawing/2014/main" id="{4C3BF317-0D30-4894-AB0E-A48DD0F2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25" y="3065463"/>
              <a:ext cx="171450" cy="150813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4">
              <a:extLst>
                <a:ext uri="{FF2B5EF4-FFF2-40B4-BE49-F238E27FC236}">
                  <a16:creationId xmlns:a16="http://schemas.microsoft.com/office/drawing/2014/main" id="{A5DD7723-8E36-440C-91F0-8EA9965B9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275" y="3065463"/>
              <a:ext cx="171450" cy="150813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5">
              <a:extLst>
                <a:ext uri="{FF2B5EF4-FFF2-40B4-BE49-F238E27FC236}">
                  <a16:creationId xmlns:a16="http://schemas.microsoft.com/office/drawing/2014/main" id="{DBAF1066-F71B-4497-BEE5-B4EB4AB15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3065463"/>
              <a:ext cx="169862" cy="150813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6">
              <a:extLst>
                <a:ext uri="{FF2B5EF4-FFF2-40B4-BE49-F238E27FC236}">
                  <a16:creationId xmlns:a16="http://schemas.microsoft.com/office/drawing/2014/main" id="{E7BDE70F-30D3-4EE4-92D3-AF8BEA88F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75" y="3521075"/>
              <a:ext cx="169862" cy="17145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D5B700FB-A6E5-458C-A0F8-0BDD1079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3292475"/>
              <a:ext cx="169862" cy="15240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9">
              <a:extLst>
                <a:ext uri="{FF2B5EF4-FFF2-40B4-BE49-F238E27FC236}">
                  <a16:creationId xmlns:a16="http://schemas.microsoft.com/office/drawing/2014/main" id="{1AA9EC11-47CD-41BA-908E-26A9B14D8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413" y="1962150"/>
              <a:ext cx="879957" cy="16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Coarse-grained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99" name="Rectangle 100">
              <a:extLst>
                <a:ext uri="{FF2B5EF4-FFF2-40B4-BE49-F238E27FC236}">
                  <a16:creationId xmlns:a16="http://schemas.microsoft.com/office/drawing/2014/main" id="{BE862BE2-70C7-4404-BBA9-810C47F2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463" y="2227263"/>
              <a:ext cx="802392" cy="16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multithreading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00" name="Rectangle 101">
              <a:extLst>
                <a:ext uri="{FF2B5EF4-FFF2-40B4-BE49-F238E27FC236}">
                  <a16:creationId xmlns:a16="http://schemas.microsoft.com/office/drawing/2014/main" id="{DE4FB68B-68F6-4E51-B9BA-F6AB717FF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1943100"/>
              <a:ext cx="1216025" cy="569913"/>
            </a:xfrm>
            <a:prstGeom prst="rect">
              <a:avLst/>
            </a:prstGeom>
            <a:solidFill>
              <a:srgbClr val="F0D8C2"/>
            </a:solidFill>
            <a:ln w="12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2">
              <a:extLst>
                <a:ext uri="{FF2B5EF4-FFF2-40B4-BE49-F238E27FC236}">
                  <a16:creationId xmlns:a16="http://schemas.microsoft.com/office/drawing/2014/main" id="{3FB0AFDE-424C-4E12-AF3D-9919E8054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1943100"/>
              <a:ext cx="716804" cy="16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Fine-grained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02" name="Rectangle 103">
              <a:extLst>
                <a:ext uri="{FF2B5EF4-FFF2-40B4-BE49-F238E27FC236}">
                  <a16:creationId xmlns:a16="http://schemas.microsoft.com/office/drawing/2014/main" id="{3420E864-635C-433A-83FD-D55B403FD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2227263"/>
              <a:ext cx="802392" cy="16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multithreading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03" name="Rectangle 104">
              <a:extLst>
                <a:ext uri="{FF2B5EF4-FFF2-40B4-BE49-F238E27FC236}">
                  <a16:creationId xmlns:a16="http://schemas.microsoft.com/office/drawing/2014/main" id="{CF592447-708C-482F-B18E-ED2ACF258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2" y="1943100"/>
              <a:ext cx="1216025" cy="569913"/>
            </a:xfrm>
            <a:prstGeom prst="rect">
              <a:avLst/>
            </a:prstGeom>
            <a:solidFill>
              <a:srgbClr val="F0D8C2"/>
            </a:solidFill>
            <a:ln w="12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5">
              <a:extLst>
                <a:ext uri="{FF2B5EF4-FFF2-40B4-BE49-F238E27FC236}">
                  <a16:creationId xmlns:a16="http://schemas.microsoft.com/office/drawing/2014/main" id="{2137AB73-E085-49FD-BC05-1934DBEF6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2" y="1943100"/>
              <a:ext cx="774308" cy="16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Simultaneous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05" name="Rectangle 106">
              <a:extLst>
                <a:ext uri="{FF2B5EF4-FFF2-40B4-BE49-F238E27FC236}">
                  <a16:creationId xmlns:a16="http://schemas.microsoft.com/office/drawing/2014/main" id="{09A16A06-4832-48E1-818F-4CC0102E5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2" y="2227263"/>
              <a:ext cx="802392" cy="16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multithreading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06" name="Rectangle 107">
              <a:extLst>
                <a:ext uri="{FF2B5EF4-FFF2-40B4-BE49-F238E27FC236}">
                  <a16:creationId xmlns:a16="http://schemas.microsoft.com/office/drawing/2014/main" id="{729CF7E7-76AE-484D-8879-5CF0F2869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7" y="2398713"/>
              <a:ext cx="171450" cy="152400"/>
            </a:xfrm>
            <a:prstGeom prst="rect">
              <a:avLst/>
            </a:prstGeom>
            <a:solidFill>
              <a:srgbClr val="7EC46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8">
              <a:extLst>
                <a:ext uri="{FF2B5EF4-FFF2-40B4-BE49-F238E27FC236}">
                  <a16:creationId xmlns:a16="http://schemas.microsoft.com/office/drawing/2014/main" id="{43730ED1-873F-41FB-B419-475096E04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7" y="2798763"/>
              <a:ext cx="171450" cy="152400"/>
            </a:xfrm>
            <a:prstGeom prst="rect">
              <a:avLst/>
            </a:prstGeom>
            <a:solidFill>
              <a:srgbClr val="F19C90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9">
              <a:extLst>
                <a:ext uri="{FF2B5EF4-FFF2-40B4-BE49-F238E27FC236}">
                  <a16:creationId xmlns:a16="http://schemas.microsoft.com/office/drawing/2014/main" id="{9A9A8F0D-1CCA-4C5E-867C-5976437B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7" y="3178175"/>
              <a:ext cx="171450" cy="152400"/>
            </a:xfrm>
            <a:prstGeom prst="rect">
              <a:avLst/>
            </a:prstGeom>
            <a:solidFill>
              <a:srgbClr val="7896C6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10">
              <a:extLst>
                <a:ext uri="{FF2B5EF4-FFF2-40B4-BE49-F238E27FC236}">
                  <a16:creationId xmlns:a16="http://schemas.microsoft.com/office/drawing/2014/main" id="{93FE834B-F137-44F4-8F20-CB1FCF6AE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7" y="3502025"/>
              <a:ext cx="171450" cy="152400"/>
            </a:xfrm>
            <a:prstGeom prst="rect">
              <a:avLst/>
            </a:prstGeom>
            <a:solidFill>
              <a:srgbClr val="972E74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11">
              <a:extLst>
                <a:ext uri="{FF2B5EF4-FFF2-40B4-BE49-F238E27FC236}">
                  <a16:creationId xmlns:a16="http://schemas.microsoft.com/office/drawing/2014/main" id="{FF7DF1BC-C813-4CBF-AA2F-86F2E2E7B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2379663"/>
              <a:ext cx="596444" cy="18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" pitchFamily="34" charset="0"/>
                </a:rPr>
                <a:t>Thread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1" name="Rectangle 112">
              <a:extLst>
                <a:ext uri="{FF2B5EF4-FFF2-40B4-BE49-F238E27FC236}">
                  <a16:creationId xmlns:a16="http://schemas.microsoft.com/office/drawing/2014/main" id="{FBE7F3EE-8C36-46DC-95C4-745306A3D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2760663"/>
              <a:ext cx="596444" cy="18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" pitchFamily="34" charset="0"/>
                </a:rPr>
                <a:t>Thread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" name="Rectangle 113">
              <a:extLst>
                <a:ext uri="{FF2B5EF4-FFF2-40B4-BE49-F238E27FC236}">
                  <a16:creationId xmlns:a16="http://schemas.microsoft.com/office/drawing/2014/main" id="{0B39D35A-79AF-44C9-A589-24F421CBA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140075"/>
              <a:ext cx="596444" cy="18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" pitchFamily="34" charset="0"/>
                </a:rPr>
                <a:t>Thread 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" name="Rectangle 114">
              <a:extLst>
                <a:ext uri="{FF2B5EF4-FFF2-40B4-BE49-F238E27FC236}">
                  <a16:creationId xmlns:a16="http://schemas.microsoft.com/office/drawing/2014/main" id="{65AC6243-C3CF-455F-8BD8-77AD14734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482975"/>
              <a:ext cx="596444" cy="18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" pitchFamily="34" charset="0"/>
                </a:rPr>
                <a:t>Thread 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" name="Right Brace 113">
              <a:extLst>
                <a:ext uri="{FF2B5EF4-FFF2-40B4-BE49-F238E27FC236}">
                  <a16:creationId xmlns:a16="http://schemas.microsoft.com/office/drawing/2014/main" id="{4261506B-56DF-40BA-89F5-F3F02CF447FE}"/>
                </a:ext>
              </a:extLst>
            </p:cNvPr>
            <p:cNvSpPr/>
            <p:nvPr/>
          </p:nvSpPr>
          <p:spPr>
            <a:xfrm rot="5400000">
              <a:off x="2667000" y="4114800"/>
              <a:ext cx="228600" cy="838200"/>
            </a:xfrm>
            <a:prstGeom prst="rightBrace">
              <a:avLst>
                <a:gd name="adj1" fmla="val 116667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4">
              <a:extLst>
                <a:ext uri="{FF2B5EF4-FFF2-40B4-BE49-F238E27FC236}">
                  <a16:creationId xmlns:a16="http://schemas.microsoft.com/office/drawing/2014/main" id="{2BB62F24-3F51-4111-8604-5152331E5B39}"/>
                </a:ext>
              </a:extLst>
            </p:cNvPr>
            <p:cNvSpPr/>
            <p:nvPr/>
          </p:nvSpPr>
          <p:spPr>
            <a:xfrm>
              <a:off x="2286000" y="4800600"/>
              <a:ext cx="990600" cy="533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issue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181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46" y="588577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0" y="2112867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52581" y="1261628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031620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Parallel Programming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2228141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Theoretical Foundations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22731" y="2939749"/>
            <a:ext cx="254268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Cache Coherence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26162" y="3688265"/>
            <a:ext cx="228940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Memory Models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22731" y="4434588"/>
            <a:ext cx="167706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Races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F64B20-9CD2-4953-966E-14CF1A24A1FF}"/>
              </a:ext>
            </a:extLst>
          </p:cNvPr>
          <p:cNvGrpSpPr/>
          <p:nvPr/>
        </p:nvGrpSpPr>
        <p:grpSpPr>
          <a:xfrm>
            <a:off x="3552579" y="4787188"/>
            <a:ext cx="5893724" cy="1023640"/>
            <a:chOff x="2040375" y="5071982"/>
            <a:chExt cx="3863858" cy="681295"/>
          </a:xfrm>
        </p:grpSpPr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F99D74A1-881C-4331-870F-27013936E943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071982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2" name="Round Same Side Corner Rectangle 51">
              <a:extLst>
                <a:ext uri="{FF2B5EF4-FFF2-40B4-BE49-F238E27FC236}">
                  <a16:creationId xmlns:a16="http://schemas.microsoft.com/office/drawing/2014/main" id="{2CECB272-9953-43A9-B82D-13E2662ACA0C}"/>
                </a:ext>
              </a:extLst>
            </p:cNvPr>
            <p:cNvSpPr/>
            <p:nvPr/>
          </p:nvSpPr>
          <p:spPr>
            <a:xfrm rot="16200000">
              <a:off x="2098569" y="524396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35F13A-A74F-4F47-BB37-FA1EDE2C2A7C}"/>
                </a:ext>
              </a:extLst>
            </p:cNvPr>
            <p:cNvSpPr txBox="1"/>
            <p:nvPr/>
          </p:nvSpPr>
          <p:spPr>
            <a:xfrm>
              <a:off x="2226435" y="5401888"/>
              <a:ext cx="265039" cy="25166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8F0C5-601D-432C-B161-87DB25121F97}"/>
                </a:ext>
              </a:extLst>
            </p:cNvPr>
            <p:cNvSpPr/>
            <p:nvPr/>
          </p:nvSpPr>
          <p:spPr>
            <a:xfrm>
              <a:off x="2640035" y="5302160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3B9C07-6492-4676-A078-2C7C0FC2BD9C}"/>
                </a:ext>
              </a:extLst>
            </p:cNvPr>
            <p:cNvSpPr txBox="1"/>
            <p:nvPr/>
          </p:nvSpPr>
          <p:spPr>
            <a:xfrm>
              <a:off x="2741989" y="5372852"/>
              <a:ext cx="121108" cy="15363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75F7BC7F-6A10-4D4A-BC04-07CA6DBC54A5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554349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B9467ED-CCA5-4FB8-A5FA-AA664782BFCD}"/>
              </a:ext>
            </a:extLst>
          </p:cNvPr>
          <p:cNvSpPr txBox="1"/>
          <p:nvPr/>
        </p:nvSpPr>
        <p:spPr>
          <a:xfrm>
            <a:off x="4622732" y="5290953"/>
            <a:ext cx="318709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660238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5A7A-6D16-44C6-8944-B9A0AA14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Large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2B946-0C46-4E3A-BC1B-20918539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254724" cy="15074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caches’ </a:t>
            </a:r>
            <a:r>
              <a:rPr lang="en-US" dirty="0">
                <a:solidFill>
                  <a:srgbClr val="00B050"/>
                </a:solidFill>
              </a:rPr>
              <a:t>access times </a:t>
            </a:r>
            <a:r>
              <a:rPr lang="en-US" dirty="0"/>
              <a:t>can be between 10-50 cycles</a:t>
            </a:r>
          </a:p>
          <a:p>
            <a:pPr marL="573088" lvl="1" indent="-342900"/>
            <a:r>
              <a:rPr lang="en-US" sz="1800" dirty="0"/>
              <a:t>Requests need to 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traverse</a:t>
            </a:r>
            <a:r>
              <a:rPr lang="en-US" sz="1800" dirty="0"/>
              <a:t> the NoC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have many cores, they will make parallel accesses.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5754A-2CAF-41DC-9295-F7AC7E91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5E10D-6D31-4A70-9B57-68D8BE29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BD7866E-9183-4B8C-B1B0-2409B985D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3161086"/>
            <a:ext cx="1074962" cy="15966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A4AABA-6AC7-4717-B097-B561AA2F746A}"/>
              </a:ext>
            </a:extLst>
          </p:cNvPr>
          <p:cNvSpPr/>
          <p:nvPr/>
        </p:nvSpPr>
        <p:spPr>
          <a:xfrm>
            <a:off x="3397188" y="3309113"/>
            <a:ext cx="6738152" cy="150742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are dealing with </a:t>
            </a:r>
            <a:r>
              <a:rPr lang="en-US" sz="2400" dirty="0">
                <a:solidFill>
                  <a:srgbClr val="C00000"/>
                </a:solidFill>
              </a:rPr>
              <a:t>large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slow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multi-ported </a:t>
            </a:r>
            <a:r>
              <a:rPr lang="en-US" sz="2400" dirty="0"/>
              <a:t>caches. </a:t>
            </a:r>
          </a:p>
          <a:p>
            <a:pPr algn="ctr"/>
            <a:r>
              <a:rPr lang="en-US" sz="2400" dirty="0"/>
              <a:t>This is </a:t>
            </a:r>
            <a:r>
              <a:rPr lang="en-US" sz="2400" dirty="0">
                <a:solidFill>
                  <a:srgbClr val="FF0000"/>
                </a:solidFill>
              </a:rPr>
              <a:t>not possible </a:t>
            </a:r>
            <a:r>
              <a:rPr lang="en-US" sz="2400" dirty="0"/>
              <a:t>to build.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77CD59A-6692-4785-8AFB-3871E9C07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804642" y="5172328"/>
            <a:ext cx="1384522" cy="13845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407B91-CCC2-4BB6-AF1C-21EE942222C7}"/>
              </a:ext>
            </a:extLst>
          </p:cNvPr>
          <p:cNvSpPr/>
          <p:nvPr/>
        </p:nvSpPr>
        <p:spPr>
          <a:xfrm>
            <a:off x="3397188" y="5288631"/>
            <a:ext cx="6738152" cy="746129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Create large distributed caches. </a:t>
            </a:r>
          </a:p>
        </p:txBody>
      </p:sp>
    </p:spTree>
    <p:extLst>
      <p:ext uri="{BB962C8B-B14F-4D97-AF65-F5344CB8AC3E}">
        <p14:creationId xmlns:p14="http://schemas.microsoft.com/office/powerpoint/2010/main" val="951150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FFE3-A8D5-4BF0-B8FC-325935F2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on a Distributed Cache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54643-0CAF-438E-8371-EF2E2440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9904-A287-4471-87BF-90FBA4C2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699178-02A0-4EE4-94EB-809D923C4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1636" y="1217588"/>
            <a:ext cx="8398011" cy="1899706"/>
          </a:xfr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4634105-95FF-408F-82FE-6F862B7C5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0" y="3742164"/>
            <a:ext cx="704318" cy="704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47107F-85E9-4344-BBC8-BF86C527122A}"/>
              </a:ext>
            </a:extLst>
          </p:cNvPr>
          <p:cNvSpPr txBox="1"/>
          <p:nvPr/>
        </p:nvSpPr>
        <p:spPr>
          <a:xfrm>
            <a:off x="2450698" y="3926831"/>
            <a:ext cx="828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a set of small caches act like one single, large cache.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64BEAF5-86EB-4BFF-A0BF-873F88BF7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1" y="4750474"/>
            <a:ext cx="643903" cy="641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32335-9337-40DD-B554-10FB3E0CA2B1}"/>
              </a:ext>
            </a:extLst>
          </p:cNvPr>
          <p:cNvSpPr txBox="1"/>
          <p:nvPr/>
        </p:nvSpPr>
        <p:spPr>
          <a:xfrm>
            <a:off x="2628699" y="480249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sister cache is </a:t>
            </a:r>
            <a:r>
              <a:rPr lang="en-US" sz="2400" dirty="0">
                <a:solidFill>
                  <a:srgbClr val="720F11"/>
                </a:solidFill>
              </a:rPr>
              <a:t>small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fast</a:t>
            </a:r>
            <a:r>
              <a:rPr lang="en-US" sz="2400" dirty="0"/>
              <a:t>. 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6902028-B839-43DF-9AF9-CD9535C9F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1" y="5640412"/>
            <a:ext cx="643903" cy="641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1F403D-F381-4178-85AB-470FE08A8327}"/>
              </a:ext>
            </a:extLst>
          </p:cNvPr>
          <p:cNvSpPr txBox="1"/>
          <p:nvPr/>
        </p:nvSpPr>
        <p:spPr>
          <a:xfrm>
            <a:off x="2628699" y="573045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</a:t>
            </a:r>
            <a:r>
              <a:rPr lang="en-US" sz="2400" dirty="0">
                <a:solidFill>
                  <a:srgbClr val="01708C"/>
                </a:solidFill>
              </a:rPr>
              <a:t>parallel</a:t>
            </a:r>
            <a:r>
              <a:rPr lang="en-US" sz="2400" dirty="0"/>
              <a:t> accesses. </a:t>
            </a:r>
          </a:p>
        </p:txBody>
      </p:sp>
    </p:spTree>
    <p:extLst>
      <p:ext uri="{BB962C8B-B14F-4D97-AF65-F5344CB8AC3E}">
        <p14:creationId xmlns:p14="http://schemas.microsoft.com/office/powerpoint/2010/main" val="3115824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9425-6BCD-470C-96EB-983685FE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vs Distributed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D72C-4537-4797-BB97-DE90971C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033" y="1319916"/>
            <a:ext cx="7816613" cy="822960"/>
          </a:xfrm>
        </p:spPr>
        <p:txBody>
          <a:bodyPr/>
          <a:lstStyle/>
          <a:p>
            <a:r>
              <a:rPr lang="en-US" dirty="0"/>
              <a:t>We want a set of small L1 caches (sister caches) act like one, single, large L1 cache. How is this possible?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AE6AB-57B9-46D2-9ADF-4B4D688E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A8926-B3A5-4714-93CA-018ADE97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D7AA5FA-047B-4614-AEEF-8B77B0EF8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98" y="1458613"/>
            <a:ext cx="563932" cy="5639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262EF5-0B56-4565-83BC-59A4EFB5EAB3}"/>
              </a:ext>
            </a:extLst>
          </p:cNvPr>
          <p:cNvSpPr/>
          <p:nvPr/>
        </p:nvSpPr>
        <p:spPr>
          <a:xfrm>
            <a:off x="3215050" y="2524146"/>
            <a:ext cx="548640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Consider accesses to </a:t>
            </a:r>
            <a:r>
              <a:rPr lang="en-US" sz="2400" dirty="0">
                <a:solidFill>
                  <a:srgbClr val="FF0000"/>
                </a:solidFill>
              </a:rPr>
              <a:t>a single memory address/variable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AB57-8751-4702-B51A-0E62BC6D5786}"/>
              </a:ext>
            </a:extLst>
          </p:cNvPr>
          <p:cNvSpPr txBox="1"/>
          <p:nvPr/>
        </p:nvSpPr>
        <p:spPr>
          <a:xfrm>
            <a:off x="2516298" y="3627578"/>
            <a:ext cx="7159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 have a single physical location for </a:t>
            </a:r>
            <a:r>
              <a:rPr lang="en-US" i="1" dirty="0"/>
              <a:t>x, </a:t>
            </a:r>
            <a:r>
              <a:rPr lang="en-US" dirty="0"/>
              <a:t>then there is no</a:t>
            </a:r>
            <a:br>
              <a:rPr lang="en-US" dirty="0"/>
            </a:br>
            <a:r>
              <a:rPr lang="en-US" dirty="0"/>
              <a:t>advantage of a </a:t>
            </a:r>
            <a:r>
              <a:rPr lang="en-US" dirty="0">
                <a:solidFill>
                  <a:srgbClr val="01708C"/>
                </a:solidFill>
              </a:rPr>
              <a:t>distributed design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 have multiple locations for storing the variable </a:t>
            </a:r>
            <a:r>
              <a:rPr lang="en-US" i="1" dirty="0"/>
              <a:t>x</a:t>
            </a:r>
            <a:r>
              <a:rPr lang="en-US" dirty="0"/>
              <a:t>, then </a:t>
            </a:r>
            <a:br>
              <a:rPr lang="en-US" dirty="0"/>
            </a:br>
            <a:r>
              <a:rPr lang="en-US" dirty="0"/>
              <a:t>the replicas have to contain the </a:t>
            </a:r>
            <a:r>
              <a:rPr lang="en-US" dirty="0">
                <a:solidFill>
                  <a:srgbClr val="00B050"/>
                </a:solidFill>
              </a:rPr>
              <a:t>same value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problem of </a:t>
            </a:r>
            <a:r>
              <a:rPr lang="en-US" dirty="0">
                <a:solidFill>
                  <a:srgbClr val="FF0000"/>
                </a:solidFill>
              </a:rPr>
              <a:t>coherence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5EE2BF-EED7-48BE-866A-94587D4FE625}"/>
              </a:ext>
            </a:extLst>
          </p:cNvPr>
          <p:cNvSpPr/>
          <p:nvPr/>
        </p:nvSpPr>
        <p:spPr>
          <a:xfrm>
            <a:off x="3215050" y="5381904"/>
            <a:ext cx="548640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Coherence </a:t>
            </a:r>
            <a:r>
              <a:rPr lang="en-US" sz="2000" dirty="0">
                <a:sym typeface="Wingdings" panose="05000000000000000000" pitchFamily="2" charset="2"/>
              </a:rPr>
              <a:t> Make a set of locations behave like a single location.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69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46" y="588577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21" y="1424347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52581" y="1261628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031620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Parallel Programming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2228141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Theoretical Foundations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22731" y="2939749"/>
            <a:ext cx="254268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Cache Coherence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26162" y="3688265"/>
            <a:ext cx="228940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Memory Models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22731" y="4434588"/>
            <a:ext cx="167706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Races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F64B20-9CD2-4953-966E-14CF1A24A1FF}"/>
              </a:ext>
            </a:extLst>
          </p:cNvPr>
          <p:cNvGrpSpPr/>
          <p:nvPr/>
        </p:nvGrpSpPr>
        <p:grpSpPr>
          <a:xfrm>
            <a:off x="3552579" y="4787188"/>
            <a:ext cx="5893724" cy="1023640"/>
            <a:chOff x="2040375" y="5071982"/>
            <a:chExt cx="3863858" cy="681295"/>
          </a:xfrm>
        </p:grpSpPr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F99D74A1-881C-4331-870F-27013936E943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071982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2" name="Round Same Side Corner Rectangle 51">
              <a:extLst>
                <a:ext uri="{FF2B5EF4-FFF2-40B4-BE49-F238E27FC236}">
                  <a16:creationId xmlns:a16="http://schemas.microsoft.com/office/drawing/2014/main" id="{2CECB272-9953-43A9-B82D-13E2662ACA0C}"/>
                </a:ext>
              </a:extLst>
            </p:cNvPr>
            <p:cNvSpPr/>
            <p:nvPr/>
          </p:nvSpPr>
          <p:spPr>
            <a:xfrm rot="16200000">
              <a:off x="2098569" y="524396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35F13A-A74F-4F47-BB37-FA1EDE2C2A7C}"/>
                </a:ext>
              </a:extLst>
            </p:cNvPr>
            <p:cNvSpPr txBox="1"/>
            <p:nvPr/>
          </p:nvSpPr>
          <p:spPr>
            <a:xfrm>
              <a:off x="2226435" y="5401888"/>
              <a:ext cx="265039" cy="25166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8F0C5-601D-432C-B161-87DB25121F97}"/>
                </a:ext>
              </a:extLst>
            </p:cNvPr>
            <p:cNvSpPr/>
            <p:nvPr/>
          </p:nvSpPr>
          <p:spPr>
            <a:xfrm>
              <a:off x="2640035" y="5302160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3B9C07-6492-4676-A078-2C7C0FC2BD9C}"/>
                </a:ext>
              </a:extLst>
            </p:cNvPr>
            <p:cNvSpPr txBox="1"/>
            <p:nvPr/>
          </p:nvSpPr>
          <p:spPr>
            <a:xfrm>
              <a:off x="2741989" y="5372852"/>
              <a:ext cx="121108" cy="15363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75F7BC7F-6A10-4D4A-BC04-07CA6DBC54A5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554349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B9467ED-CCA5-4FB8-A5FA-AA664782BFCD}"/>
              </a:ext>
            </a:extLst>
          </p:cNvPr>
          <p:cNvSpPr txBox="1"/>
          <p:nvPr/>
        </p:nvSpPr>
        <p:spPr>
          <a:xfrm>
            <a:off x="4622732" y="5290953"/>
            <a:ext cx="318709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DA3E-DEC4-4336-A211-13E128EF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Multiple Locations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7C0F79-2334-4672-898B-1A5FB5BA1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81835"/>
              </p:ext>
            </p:extLst>
          </p:nvPr>
        </p:nvGraphicFramePr>
        <p:xfrm>
          <a:off x="3719648" y="3537442"/>
          <a:ext cx="473580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7904">
                  <a:extLst>
                    <a:ext uri="{9D8B030D-6E8A-4147-A177-3AD203B41FA5}">
                      <a16:colId xmlns:a16="http://schemas.microsoft.com/office/drawing/2014/main" val="2194584090"/>
                    </a:ext>
                  </a:extLst>
                </a:gridCol>
                <a:gridCol w="2367904">
                  <a:extLst>
                    <a:ext uri="{9D8B030D-6E8A-4147-A177-3AD203B41FA5}">
                      <a16:colId xmlns:a16="http://schemas.microsoft.com/office/drawing/2014/main" val="3858151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1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 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7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9479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87D5C-E5FA-4CF6-9978-20095A76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B7BD-9581-4A71-8DC1-E2DB207E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EF8306-4DFC-4863-9B74-98B14D855E29}"/>
              </a:ext>
            </a:extLst>
          </p:cNvPr>
          <p:cNvSpPr/>
          <p:nvPr/>
        </p:nvSpPr>
        <p:spPr>
          <a:xfrm>
            <a:off x="1779498" y="918067"/>
            <a:ext cx="3083442" cy="5968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Assumptions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5480F-C288-4EB9-BA12-D7669154CB5D}"/>
              </a:ext>
            </a:extLst>
          </p:cNvPr>
          <p:cNvSpPr txBox="1"/>
          <p:nvPr/>
        </p:nvSpPr>
        <p:spPr>
          <a:xfrm>
            <a:off x="1865460" y="1659823"/>
            <a:ext cx="8444187" cy="203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</a:t>
            </a:r>
            <a:r>
              <a:rPr lang="en-US" sz="2000" dirty="0">
                <a:solidFill>
                  <a:srgbClr val="01708C"/>
                </a:solidFill>
              </a:rPr>
              <a:t>global variables </a:t>
            </a:r>
            <a:r>
              <a:rPr lang="en-US" sz="2000" dirty="0"/>
              <a:t>are initialized to 0. They start with u, v, x, y, or z.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</a:t>
            </a:r>
            <a:r>
              <a:rPr lang="en-US" sz="2000" dirty="0">
                <a:solidFill>
                  <a:srgbClr val="E21A23"/>
                </a:solidFill>
              </a:rPr>
              <a:t>local variables </a:t>
            </a:r>
            <a:r>
              <a:rPr lang="en-US" sz="2000" dirty="0"/>
              <a:t>are mapped to registers. They start with a ‘t’.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delay between the execution of </a:t>
            </a:r>
            <a:r>
              <a:rPr lang="en-US" sz="2000" dirty="0">
                <a:solidFill>
                  <a:srgbClr val="0070C0"/>
                </a:solidFill>
              </a:rPr>
              <a:t>consecutive instructions </a:t>
            </a:r>
            <a:r>
              <a:rPr lang="en-US" sz="2000" dirty="0"/>
              <a:t>can be</a:t>
            </a:r>
            <a:br>
              <a:rPr lang="en-US" sz="2000" dirty="0"/>
            </a:br>
            <a:r>
              <a:rPr lang="en-US" sz="2000" dirty="0"/>
              <a:t>indefinitely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large</a:t>
            </a:r>
            <a:r>
              <a:rPr lang="en-US" sz="2000" dirty="0"/>
              <a:t>. Instructions across threads can execute in </a:t>
            </a:r>
            <a:r>
              <a:rPr lang="en-US" sz="2000" dirty="0">
                <a:solidFill>
                  <a:schemeClr val="accent1"/>
                </a:solidFill>
              </a:rPr>
              <a:t>any order</a:t>
            </a:r>
            <a:r>
              <a:rPr lang="en-US" sz="20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E7ED6-F135-4462-9AB7-D662BF7A7BA6}"/>
              </a:ext>
            </a:extLst>
          </p:cNvPr>
          <p:cNvSpPr txBox="1"/>
          <p:nvPr/>
        </p:nvSpPr>
        <p:spPr>
          <a:xfrm>
            <a:off x="1880617" y="4832911"/>
            <a:ext cx="844418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Is the outcome &lt;t1, t2&gt; = &lt;1,0&gt; </a:t>
            </a:r>
            <a:r>
              <a:rPr lang="en-US" sz="2000" dirty="0">
                <a:solidFill>
                  <a:srgbClr val="00B050"/>
                </a:solidFill>
              </a:rPr>
              <a:t>possible</a:t>
            </a:r>
            <a:r>
              <a:rPr lang="en-US" sz="2000" dirty="0"/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3ED7D-C530-48DB-8CB3-82D621677075}"/>
              </a:ext>
            </a:extLst>
          </p:cNvPr>
          <p:cNvSpPr txBox="1"/>
          <p:nvPr/>
        </p:nvSpPr>
        <p:spPr>
          <a:xfrm>
            <a:off x="1865460" y="5410398"/>
            <a:ext cx="844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for some reason </a:t>
            </a:r>
            <a:r>
              <a:rPr lang="en-US" sz="2000" dirty="0">
                <a:solidFill>
                  <a:srgbClr val="002060"/>
                </a:solidFill>
              </a:rPr>
              <a:t>bothers</a:t>
            </a:r>
            <a:r>
              <a:rPr lang="en-US" sz="2000" dirty="0"/>
              <a:t> us because no </a:t>
            </a:r>
            <a:r>
              <a:rPr lang="en-US" sz="2000" dirty="0">
                <a:solidFill>
                  <a:srgbClr val="7030A0"/>
                </a:solidFill>
              </a:rPr>
              <a:t>sequential ordering </a:t>
            </a:r>
            <a:r>
              <a:rPr lang="en-US" sz="2000" dirty="0"/>
              <a:t>of </a:t>
            </a:r>
            <a:br>
              <a:rPr lang="en-US" sz="2000" dirty="0"/>
            </a:br>
            <a:r>
              <a:rPr lang="en-US" sz="2000" dirty="0"/>
              <a:t>instruction executions can produce this </a:t>
            </a:r>
            <a:r>
              <a:rPr lang="en-US" sz="2000" dirty="0">
                <a:solidFill>
                  <a:srgbClr val="00B050"/>
                </a:solidFill>
              </a:rPr>
              <a:t>outcome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921E67-8B4F-469F-A714-46C48EAC53BA}"/>
                  </a:ext>
                </a:extLst>
              </p14:cNvPr>
              <p14:cNvContentPartPr/>
              <p14:nvPr/>
            </p14:nvContentPartPr>
            <p14:xfrm>
              <a:off x="6672038" y="4088426"/>
              <a:ext cx="2520" cy="3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921E67-8B4F-469F-A714-46C48EAC53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3038" y="4079426"/>
                <a:ext cx="201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3593F6-4BD1-4E51-8F04-BBF5001C87FE}"/>
                  </a:ext>
                </a:extLst>
              </p14:cNvPr>
              <p14:cNvContentPartPr/>
              <p14:nvPr/>
            </p14:nvContentPartPr>
            <p14:xfrm>
              <a:off x="6627758" y="4126586"/>
              <a:ext cx="82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3593F6-4BD1-4E51-8F04-BBF5001C87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8758" y="4117586"/>
                <a:ext cx="259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776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C941-C8C4-437A-AC26-43ECB4EC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214178" cy="822960"/>
          </a:xfrm>
        </p:spPr>
        <p:txBody>
          <a:bodyPr/>
          <a:lstStyle/>
          <a:p>
            <a:r>
              <a:rPr lang="en-US" dirty="0"/>
              <a:t>This outcome is indeed valid on many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C690A-6339-411F-A697-F24B84AA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094" y="2436276"/>
            <a:ext cx="8214178" cy="28999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Thread 1 </a:t>
            </a:r>
            <a:r>
              <a:rPr lang="en-US" dirty="0">
                <a:solidFill>
                  <a:schemeClr val="accent1"/>
                </a:solidFill>
              </a:rPr>
              <a:t>sets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/>
              <a:t>to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sends an 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message on the NoC. The message gets caught in </a:t>
            </a:r>
            <a:r>
              <a:rPr lang="en-US" dirty="0">
                <a:solidFill>
                  <a:srgbClr val="00B050"/>
                </a:solidFill>
              </a:rPr>
              <a:t>congestion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Thread 1 </a:t>
            </a:r>
            <a:r>
              <a:rPr lang="en-US" dirty="0">
                <a:solidFill>
                  <a:srgbClr val="E21A23"/>
                </a:solidFill>
              </a:rPr>
              <a:t>sets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to 1</a:t>
            </a:r>
            <a:r>
              <a:rPr lang="en-US" i="1" dirty="0"/>
              <a:t>. </a:t>
            </a:r>
            <a:r>
              <a:rPr lang="en-US" dirty="0"/>
              <a:t>The corresponding message on the NoC is swiftly delivered.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Thread 2 </a:t>
            </a:r>
            <a:r>
              <a:rPr lang="en-US" dirty="0">
                <a:solidFill>
                  <a:srgbClr val="0070C0"/>
                </a:solidFill>
              </a:rPr>
              <a:t>reads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to be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Thread 2 </a:t>
            </a:r>
            <a:r>
              <a:rPr lang="en-US" dirty="0">
                <a:solidFill>
                  <a:srgbClr val="01708C"/>
                </a:solidFill>
              </a:rPr>
              <a:t>reads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/>
              <a:t>as 0 (initialized value)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1B784-783C-4313-BBF6-DC67482B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05FA1-58CE-454E-989C-0D5BDDBC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3DEB06E-8B69-4EB8-98C6-03ACC55ED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94" y="1239599"/>
            <a:ext cx="970202" cy="97020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2F740E-F3B4-4648-914B-CD2C8AC21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730752"/>
              </p:ext>
            </p:extLst>
          </p:nvPr>
        </p:nvGraphicFramePr>
        <p:xfrm>
          <a:off x="3869773" y="1097281"/>
          <a:ext cx="473580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7904">
                  <a:extLst>
                    <a:ext uri="{9D8B030D-6E8A-4147-A177-3AD203B41FA5}">
                      <a16:colId xmlns:a16="http://schemas.microsoft.com/office/drawing/2014/main" val="2194584090"/>
                    </a:ext>
                  </a:extLst>
                </a:gridCol>
                <a:gridCol w="2367904">
                  <a:extLst>
                    <a:ext uri="{9D8B030D-6E8A-4147-A177-3AD203B41FA5}">
                      <a16:colId xmlns:a16="http://schemas.microsoft.com/office/drawing/2014/main" val="3858151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1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 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7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9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74F3D6-C182-4DD6-AC13-5D7664615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175" y="5443889"/>
            <a:ext cx="882328" cy="88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867D5-6A78-48BF-AFA7-1845EB1EB9C7}"/>
              </a:ext>
            </a:extLst>
          </p:cNvPr>
          <p:cNvSpPr txBox="1"/>
          <p:nvPr/>
        </p:nvSpPr>
        <p:spPr>
          <a:xfrm>
            <a:off x="2728780" y="5670934"/>
            <a:ext cx="467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indeed possible! </a:t>
            </a:r>
          </a:p>
        </p:txBody>
      </p:sp>
    </p:spTree>
    <p:extLst>
      <p:ext uri="{BB962C8B-B14F-4D97-AF65-F5344CB8AC3E}">
        <p14:creationId xmlns:p14="http://schemas.microsoft.com/office/powerpoint/2010/main" val="1771607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5121-BE67-4CDF-A4A2-6E9F285C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B5E0-DC0C-4CFE-B639-C0A331B9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780" y="2704931"/>
            <a:ext cx="6858000" cy="360583"/>
          </a:xfrm>
        </p:spPr>
        <p:txBody>
          <a:bodyPr/>
          <a:lstStyle/>
          <a:p>
            <a:r>
              <a:rPr lang="en-US" dirty="0"/>
              <a:t>Can we read &lt;t1, t2&gt; = &lt;0,0&gt;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8105D-542F-462C-B334-23A8695A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26DB-D46D-4220-80A4-0273FAE5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62B948-BA9B-4C08-A5DA-096799EE2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274505"/>
              </p:ext>
            </p:extLst>
          </p:nvPr>
        </p:nvGraphicFramePr>
        <p:xfrm>
          <a:off x="3869773" y="1097281"/>
          <a:ext cx="4735808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7904">
                  <a:extLst>
                    <a:ext uri="{9D8B030D-6E8A-4147-A177-3AD203B41FA5}">
                      <a16:colId xmlns:a16="http://schemas.microsoft.com/office/drawing/2014/main" val="2194584090"/>
                    </a:ext>
                  </a:extLst>
                </a:gridCol>
                <a:gridCol w="2367904">
                  <a:extLst>
                    <a:ext uri="{9D8B030D-6E8A-4147-A177-3AD203B41FA5}">
                      <a16:colId xmlns:a16="http://schemas.microsoft.com/office/drawing/2014/main" val="3858151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Thread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1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7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t1 =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9479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FACE6E0-267A-441E-8E90-90A8A7EC3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56" y="2643639"/>
            <a:ext cx="483165" cy="48316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7771886-86EA-45E3-A755-8C7F5403E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3140895"/>
            <a:ext cx="962075" cy="9620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691868-EEBD-4EB1-88D1-00DEBF30C176}"/>
              </a:ext>
            </a:extLst>
          </p:cNvPr>
          <p:cNvSpPr txBox="1">
            <a:spLocks/>
          </p:cNvSpPr>
          <p:nvPr/>
        </p:nvSpPr>
        <p:spPr>
          <a:xfrm>
            <a:off x="2907813" y="3456868"/>
            <a:ext cx="6858000" cy="848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loads are issued </a:t>
            </a:r>
            <a:r>
              <a:rPr lang="en-US" dirty="0">
                <a:solidFill>
                  <a:srgbClr val="00B050"/>
                </a:solidFill>
              </a:rPr>
              <a:t>early</a:t>
            </a:r>
            <a:r>
              <a:rPr lang="en-US" dirty="0"/>
              <a:t>, and the writes happen at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commit time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3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B16E-0CC6-4B52-A20E-247F7BCF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218" y="142697"/>
            <a:ext cx="6858000" cy="822960"/>
          </a:xfrm>
        </p:spPr>
        <p:txBody>
          <a:bodyPr/>
          <a:lstStyle/>
          <a:p>
            <a:r>
              <a:rPr lang="en-US" dirty="0"/>
              <a:t>Set of Valid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547DB-7268-498A-B6A2-DD1AD5A2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383" y="704074"/>
            <a:ext cx="7468463" cy="735052"/>
          </a:xfrm>
        </p:spPr>
        <p:txBody>
          <a:bodyPr/>
          <a:lstStyle/>
          <a:p>
            <a:r>
              <a:rPr lang="en-US" sz="2400" dirty="0"/>
              <a:t>Given a parallel program, what are the set of valid outcomes?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010BC-3AB8-4A42-9C23-CCE98E33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D8028-1162-4A92-834A-26A240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B5A0432-C4A8-4706-A71C-EB859C439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18" y="714243"/>
            <a:ext cx="735052" cy="7350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A5527-7F5A-4DFE-BF03-8FFCBF6CE9C5}"/>
              </a:ext>
            </a:extLst>
          </p:cNvPr>
          <p:cNvGrpSpPr/>
          <p:nvPr/>
        </p:nvGrpSpPr>
        <p:grpSpPr>
          <a:xfrm>
            <a:off x="1633219" y="1637679"/>
            <a:ext cx="8316627" cy="2225513"/>
            <a:chOff x="233786" y="2270261"/>
            <a:chExt cx="8316627" cy="22255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05727-399D-42A0-8BBF-19F4DD0D1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86" y="2338053"/>
              <a:ext cx="735052" cy="735052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C754EBD-32AD-4F0C-B6F0-34E37EF64F21}"/>
                </a:ext>
              </a:extLst>
            </p:cNvPr>
            <p:cNvSpPr txBox="1">
              <a:spLocks/>
            </p:cNvSpPr>
            <p:nvPr/>
          </p:nvSpPr>
          <p:spPr>
            <a:xfrm>
              <a:off x="1081950" y="2270261"/>
              <a:ext cx="7468463" cy="8304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30188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Tx/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60375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55613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858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This depends on the system on which the program is running. It depends on ....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EB6C52-5171-43C0-B376-3BA4D9EF863C}"/>
                </a:ext>
              </a:extLst>
            </p:cNvPr>
            <p:cNvSpPr txBox="1"/>
            <p:nvPr/>
          </p:nvSpPr>
          <p:spPr>
            <a:xfrm>
              <a:off x="1967465" y="3172335"/>
              <a:ext cx="49634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The pipeline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Memory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NoC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Memory controller (for off-chip memory)</a:t>
              </a:r>
            </a:p>
          </p:txBody>
        </p:sp>
      </p:grp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F120071F-1400-4876-BE7D-910E939A6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18" y="3891186"/>
            <a:ext cx="735052" cy="73505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CCF21D-70E7-483F-A45A-E2258611E5E7}"/>
              </a:ext>
            </a:extLst>
          </p:cNvPr>
          <p:cNvSpPr txBox="1">
            <a:spLocks/>
          </p:cNvSpPr>
          <p:nvPr/>
        </p:nvSpPr>
        <p:spPr>
          <a:xfrm>
            <a:off x="2481382" y="3867069"/>
            <a:ext cx="7828264" cy="143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Every </a:t>
            </a:r>
            <a:r>
              <a:rPr lang="en-US" sz="2400" dirty="0">
                <a:solidFill>
                  <a:srgbClr val="0070C0"/>
                </a:solidFill>
              </a:rPr>
              <a:t>processor</a:t>
            </a:r>
            <a:r>
              <a:rPr lang="en-US" sz="2400" dirty="0"/>
              <a:t> has a set of </a:t>
            </a:r>
            <a:r>
              <a:rPr lang="en-US" sz="2400" dirty="0">
                <a:solidFill>
                  <a:srgbClr val="00B050"/>
                </a:solidFill>
              </a:rPr>
              <a:t>specifications</a:t>
            </a:r>
            <a:r>
              <a:rPr lang="en-US" sz="2400" dirty="0"/>
              <a:t> that specify the allowed outcomes/behaviors. If the behavior is </a:t>
            </a:r>
            <a:r>
              <a:rPr lang="en-US" sz="2400" dirty="0">
                <a:solidFill>
                  <a:srgbClr val="E21A23"/>
                </a:solidFill>
              </a:rPr>
              <a:t>consistent</a:t>
            </a:r>
            <a:r>
              <a:rPr lang="en-US" sz="2400" dirty="0"/>
              <a:t> with the specifications, the execution is said to be </a:t>
            </a:r>
            <a:r>
              <a:rPr lang="en-US" sz="2400" dirty="0">
                <a:solidFill>
                  <a:schemeClr val="accent4"/>
                </a:solidFill>
              </a:rPr>
              <a:t>consistent</a:t>
            </a:r>
            <a:r>
              <a:rPr lang="en-US" sz="2400" dirty="0"/>
              <a:t>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51933A-823E-416B-87A0-E8B0B7C750ED}"/>
              </a:ext>
            </a:extLst>
          </p:cNvPr>
          <p:cNvSpPr/>
          <p:nvPr/>
        </p:nvSpPr>
        <p:spPr>
          <a:xfrm>
            <a:off x="3064310" y="5578566"/>
            <a:ext cx="6063380" cy="6729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specification is known as the </a:t>
            </a:r>
            <a:r>
              <a:rPr lang="en-US" sz="2400" dirty="0">
                <a:solidFill>
                  <a:srgbClr val="FF0000"/>
                </a:solidFill>
              </a:rPr>
              <a:t>memory model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002060"/>
                </a:solidFill>
              </a:rPr>
              <a:t>memory consistency model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071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B9D654-E75B-4C4B-AA03-D3ED392AB823}"/>
              </a:ext>
            </a:extLst>
          </p:cNvPr>
          <p:cNvSpPr/>
          <p:nvPr/>
        </p:nvSpPr>
        <p:spPr>
          <a:xfrm>
            <a:off x="1633179" y="1142384"/>
            <a:ext cx="8871050" cy="349683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EA15-590E-4E43-A097-95E348A5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76" y="189222"/>
            <a:ext cx="8429030" cy="822960"/>
          </a:xfrm>
        </p:spPr>
        <p:txBody>
          <a:bodyPr/>
          <a:lstStyle/>
          <a:p>
            <a:r>
              <a:rPr lang="en-US" dirty="0"/>
              <a:t>Difference between Memory Consistency and Memory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4F17-3621-4687-84D6-B8DE8D44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14989"/>
            <a:ext cx="8623612" cy="3123973"/>
          </a:xfrm>
        </p:spPr>
        <p:txBody>
          <a:bodyPr/>
          <a:lstStyle/>
          <a:p>
            <a:r>
              <a:rPr lang="en-US" sz="2400" i="1" dirty="0"/>
              <a:t>A </a:t>
            </a:r>
            <a:r>
              <a:rPr lang="en-US" sz="2400" i="1" dirty="0">
                <a:solidFill>
                  <a:srgbClr val="7030A0"/>
                </a:solidFill>
              </a:rPr>
              <a:t>memory consistency model </a:t>
            </a:r>
            <a:r>
              <a:rPr lang="en-US" sz="2400" i="1" dirty="0"/>
              <a:t>or a memory model is a </a:t>
            </a:r>
            <a:r>
              <a:rPr lang="en-US" sz="2400" i="1" dirty="0">
                <a:solidFill>
                  <a:srgbClr val="00B050"/>
                </a:solidFill>
              </a:rPr>
              <a:t>policy</a:t>
            </a:r>
            <a:r>
              <a:rPr lang="en-US" sz="2400" i="1" dirty="0"/>
              <a:t> that specifies the behavior of a </a:t>
            </a:r>
            <a:r>
              <a:rPr lang="en-US" sz="2400" i="1" dirty="0">
                <a:solidFill>
                  <a:srgbClr val="0070C0"/>
                </a:solidFill>
              </a:rPr>
              <a:t>parallel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multithreaded</a:t>
            </a:r>
            <a:r>
              <a:rPr lang="en-US" sz="2400" i="1" dirty="0"/>
              <a:t> program. In general, a </a:t>
            </a:r>
            <a:r>
              <a:rPr lang="en-US" sz="2400" i="1" dirty="0">
                <a:solidFill>
                  <a:srgbClr val="00B050"/>
                </a:solidFill>
              </a:rPr>
              <a:t>multithreaded program </a:t>
            </a:r>
            <a:r>
              <a:rPr lang="en-US" sz="2400" i="1" dirty="0"/>
              <a:t>can produce a large number of </a:t>
            </a:r>
            <a:r>
              <a:rPr lang="en-US" sz="2400" i="1" dirty="0">
                <a:solidFill>
                  <a:srgbClr val="002060"/>
                </a:solidFill>
              </a:rPr>
              <a:t>outcomes</a:t>
            </a:r>
            <a:r>
              <a:rPr lang="en-US" sz="2400" i="1" dirty="0"/>
              <a:t> depending on the relative order of scheduling of the </a:t>
            </a:r>
            <a:r>
              <a:rPr lang="en-US" sz="2400" i="1" dirty="0">
                <a:solidFill>
                  <a:srgbClr val="C00000"/>
                </a:solidFill>
              </a:rPr>
              <a:t>threads</a:t>
            </a:r>
            <a:r>
              <a:rPr lang="en-US" sz="2400" i="1" dirty="0"/>
              <a:t>, and the behavior of </a:t>
            </a:r>
            <a:r>
              <a:rPr lang="en-US" sz="2400" i="1" dirty="0">
                <a:solidFill>
                  <a:srgbClr val="0070C0"/>
                </a:solidFill>
              </a:rPr>
              <a:t>memory operations</a:t>
            </a:r>
            <a:r>
              <a:rPr lang="en-US" sz="2400" i="1" dirty="0"/>
              <a:t>. A memory consistency model restricts the set of allowed outcomes for a given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multithreaded program</a:t>
            </a:r>
            <a:r>
              <a:rPr lang="en-US" sz="2400" i="1" dirty="0"/>
              <a:t>. It is a set of rules that </a:t>
            </a:r>
            <a:r>
              <a:rPr lang="en-US" sz="2400" i="1" dirty="0">
                <a:solidFill>
                  <a:srgbClr val="9F2241"/>
                </a:solidFill>
              </a:rPr>
              <a:t>defines</a:t>
            </a:r>
            <a:r>
              <a:rPr lang="en-US" sz="2400" i="1" dirty="0"/>
              <a:t> the interaction of memory instructions between each 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9D13F-0612-4DD1-BA7D-136BA503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EF455-876B-4FFA-9E88-78D31F73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C93B27-9A27-4FCD-B609-16170DB80BA7}"/>
              </a:ext>
            </a:extLst>
          </p:cNvPr>
          <p:cNvSpPr/>
          <p:nvPr/>
        </p:nvSpPr>
        <p:spPr>
          <a:xfrm>
            <a:off x="1660477" y="5113679"/>
            <a:ext cx="8871049" cy="11327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Coherence</a:t>
            </a:r>
            <a:r>
              <a:rPr lang="en-US" sz="2400" i="1" dirty="0"/>
              <a:t> is a subset of the overall memory model that specifies the behavior with respect to a single location.  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CAFFAE52-0811-4899-B93D-DF13ABB02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62" y="4890413"/>
            <a:ext cx="1559290" cy="446533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5B2CDA6E-8E75-48F7-A48A-3341516B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62" y="867432"/>
            <a:ext cx="1559290" cy="4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1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7927-E722-411B-8CD7-6C69F7D3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08D6-57B5-482D-8DF7-ECAB0C41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8A42B-4E17-4885-8B50-E37FDA23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1A298-E3EC-41F1-817B-6E700A85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F57C48-0622-4E09-9AD1-F91707836B95}"/>
              </a:ext>
            </a:extLst>
          </p:cNvPr>
          <p:cNvSpPr/>
          <p:nvPr/>
        </p:nvSpPr>
        <p:spPr>
          <a:xfrm>
            <a:off x="2728781" y="1596788"/>
            <a:ext cx="6178659" cy="311169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Theoretical Foundations</a:t>
            </a:r>
          </a:p>
        </p:txBody>
      </p:sp>
    </p:spTree>
    <p:extLst>
      <p:ext uri="{BB962C8B-B14F-4D97-AF65-F5344CB8AC3E}">
        <p14:creationId xmlns:p14="http://schemas.microsoft.com/office/powerpoint/2010/main" val="1495478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C753-C288-4646-9560-844A81D0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603" y="110309"/>
            <a:ext cx="6858000" cy="822960"/>
          </a:xfrm>
        </p:spPr>
        <p:txBody>
          <a:bodyPr/>
          <a:lstStyle/>
          <a:p>
            <a:r>
              <a:rPr lang="en-US" dirty="0"/>
              <a:t>Every Observer has a Point of 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85E89-0370-4753-B262-301D5021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0AA2D-0551-4E11-BB26-C12EC2A2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6F0D87F-2D42-48AF-AE40-10E054DC33A0}"/>
              </a:ext>
            </a:extLst>
          </p:cNvPr>
          <p:cNvGrpSpPr/>
          <p:nvPr/>
        </p:nvGrpSpPr>
        <p:grpSpPr>
          <a:xfrm>
            <a:off x="1746553" y="767721"/>
            <a:ext cx="7003978" cy="5591542"/>
            <a:chOff x="823055" y="658539"/>
            <a:chExt cx="7003978" cy="5591542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77A1CA5E-EEA1-4E9D-8BA6-84E53610E2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23055" y="1022004"/>
              <a:ext cx="7003978" cy="509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83028BE-5FC7-40AC-A386-8E6E828F4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944" y="2229572"/>
              <a:ext cx="637154" cy="277022"/>
            </a:xfrm>
            <a:custGeom>
              <a:avLst/>
              <a:gdLst>
                <a:gd name="T0" fmla="*/ 142 w 563"/>
                <a:gd name="T1" fmla="*/ 78 h 312"/>
                <a:gd name="T2" fmla="*/ 283 w 563"/>
                <a:gd name="T3" fmla="*/ 78 h 312"/>
                <a:gd name="T4" fmla="*/ 283 w 563"/>
                <a:gd name="T5" fmla="*/ 39 h 312"/>
                <a:gd name="T6" fmla="*/ 284 w 563"/>
                <a:gd name="T7" fmla="*/ 0 h 312"/>
                <a:gd name="T8" fmla="*/ 424 w 563"/>
                <a:gd name="T9" fmla="*/ 77 h 312"/>
                <a:gd name="T10" fmla="*/ 561 w 563"/>
                <a:gd name="T11" fmla="*/ 157 h 312"/>
                <a:gd name="T12" fmla="*/ 422 w 563"/>
                <a:gd name="T13" fmla="*/ 235 h 312"/>
                <a:gd name="T14" fmla="*/ 284 w 563"/>
                <a:gd name="T15" fmla="*/ 312 h 312"/>
                <a:gd name="T16" fmla="*/ 284 w 563"/>
                <a:gd name="T17" fmla="*/ 273 h 312"/>
                <a:gd name="T18" fmla="*/ 283 w 563"/>
                <a:gd name="T19" fmla="*/ 233 h 312"/>
                <a:gd name="T20" fmla="*/ 142 w 563"/>
                <a:gd name="T21" fmla="*/ 234 h 312"/>
                <a:gd name="T22" fmla="*/ 1 w 563"/>
                <a:gd name="T23" fmla="*/ 234 h 312"/>
                <a:gd name="T24" fmla="*/ 1 w 563"/>
                <a:gd name="T25" fmla="*/ 156 h 312"/>
                <a:gd name="T26" fmla="*/ 0 w 563"/>
                <a:gd name="T27" fmla="*/ 79 h 312"/>
                <a:gd name="T28" fmla="*/ 142 w 563"/>
                <a:gd name="T29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3" h="312">
                  <a:moveTo>
                    <a:pt x="142" y="78"/>
                  </a:moveTo>
                  <a:lnTo>
                    <a:pt x="283" y="78"/>
                  </a:lnTo>
                  <a:lnTo>
                    <a:pt x="283" y="39"/>
                  </a:lnTo>
                  <a:lnTo>
                    <a:pt x="284" y="0"/>
                  </a:lnTo>
                  <a:lnTo>
                    <a:pt x="424" y="77"/>
                  </a:lnTo>
                  <a:cubicBezTo>
                    <a:pt x="538" y="141"/>
                    <a:pt x="563" y="155"/>
                    <a:pt x="561" y="157"/>
                  </a:cubicBezTo>
                  <a:cubicBezTo>
                    <a:pt x="560" y="158"/>
                    <a:pt x="497" y="193"/>
                    <a:pt x="422" y="235"/>
                  </a:cubicBezTo>
                  <a:lnTo>
                    <a:pt x="284" y="312"/>
                  </a:lnTo>
                  <a:lnTo>
                    <a:pt x="284" y="273"/>
                  </a:lnTo>
                  <a:lnTo>
                    <a:pt x="283" y="233"/>
                  </a:lnTo>
                  <a:lnTo>
                    <a:pt x="142" y="234"/>
                  </a:lnTo>
                  <a:lnTo>
                    <a:pt x="1" y="234"/>
                  </a:lnTo>
                  <a:lnTo>
                    <a:pt x="1" y="156"/>
                  </a:lnTo>
                  <a:lnTo>
                    <a:pt x="0" y="79"/>
                  </a:lnTo>
                  <a:lnTo>
                    <a:pt x="142" y="78"/>
                  </a:lnTo>
                  <a:close/>
                </a:path>
              </a:pathLst>
            </a:custGeom>
            <a:solidFill>
              <a:srgbClr val="1B0675"/>
            </a:solidFill>
            <a:ln w="1588" cap="flat">
              <a:solidFill>
                <a:srgbClr val="07070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6E0D142-C4FC-49A2-ADEE-D65BA9C7D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574" y="2731559"/>
              <a:ext cx="2322074" cy="208232"/>
            </a:xfrm>
            <a:custGeom>
              <a:avLst/>
              <a:gdLst>
                <a:gd name="T0" fmla="*/ 0 w 2052"/>
                <a:gd name="T1" fmla="*/ 1 h 232"/>
                <a:gd name="T2" fmla="*/ 66 w 2052"/>
                <a:gd name="T3" fmla="*/ 0 h 232"/>
                <a:gd name="T4" fmla="*/ 66 w 2052"/>
                <a:gd name="T5" fmla="*/ 20 h 232"/>
                <a:gd name="T6" fmla="*/ 114 w 2052"/>
                <a:gd name="T7" fmla="*/ 95 h 232"/>
                <a:gd name="T8" fmla="*/ 410 w 2052"/>
                <a:gd name="T9" fmla="*/ 107 h 232"/>
                <a:gd name="T10" fmla="*/ 673 w 2052"/>
                <a:gd name="T11" fmla="*/ 106 h 232"/>
                <a:gd name="T12" fmla="*/ 903 w 2052"/>
                <a:gd name="T13" fmla="*/ 115 h 232"/>
                <a:gd name="T14" fmla="*/ 1026 w 2052"/>
                <a:gd name="T15" fmla="*/ 172 h 232"/>
                <a:gd name="T16" fmla="*/ 1149 w 2052"/>
                <a:gd name="T17" fmla="*/ 115 h 232"/>
                <a:gd name="T18" fmla="*/ 1378 w 2052"/>
                <a:gd name="T19" fmla="*/ 106 h 232"/>
                <a:gd name="T20" fmla="*/ 1642 w 2052"/>
                <a:gd name="T21" fmla="*/ 107 h 232"/>
                <a:gd name="T22" fmla="*/ 1938 w 2052"/>
                <a:gd name="T23" fmla="*/ 95 h 232"/>
                <a:gd name="T24" fmla="*/ 1986 w 2052"/>
                <a:gd name="T25" fmla="*/ 20 h 232"/>
                <a:gd name="T26" fmla="*/ 1986 w 2052"/>
                <a:gd name="T27" fmla="*/ 0 h 232"/>
                <a:gd name="T28" fmla="*/ 2052 w 2052"/>
                <a:gd name="T29" fmla="*/ 1 h 232"/>
                <a:gd name="T30" fmla="*/ 2052 w 2052"/>
                <a:gd name="T31" fmla="*/ 19 h 232"/>
                <a:gd name="T32" fmla="*/ 1973 w 2052"/>
                <a:gd name="T33" fmla="*/ 124 h 232"/>
                <a:gd name="T34" fmla="*/ 1652 w 2052"/>
                <a:gd name="T35" fmla="*/ 142 h 232"/>
                <a:gd name="T36" fmla="*/ 1392 w 2052"/>
                <a:gd name="T37" fmla="*/ 142 h 232"/>
                <a:gd name="T38" fmla="*/ 1149 w 2052"/>
                <a:gd name="T39" fmla="*/ 154 h 232"/>
                <a:gd name="T40" fmla="*/ 1088 w 2052"/>
                <a:gd name="T41" fmla="*/ 215 h 232"/>
                <a:gd name="T42" fmla="*/ 1088 w 2052"/>
                <a:gd name="T43" fmla="*/ 232 h 232"/>
                <a:gd name="T44" fmla="*/ 1026 w 2052"/>
                <a:gd name="T45" fmla="*/ 232 h 232"/>
                <a:gd name="T46" fmla="*/ 964 w 2052"/>
                <a:gd name="T47" fmla="*/ 232 h 232"/>
                <a:gd name="T48" fmla="*/ 964 w 2052"/>
                <a:gd name="T49" fmla="*/ 215 h 232"/>
                <a:gd name="T50" fmla="*/ 903 w 2052"/>
                <a:gd name="T51" fmla="*/ 154 h 232"/>
                <a:gd name="T52" fmla="*/ 659 w 2052"/>
                <a:gd name="T53" fmla="*/ 142 h 232"/>
                <a:gd name="T54" fmla="*/ 400 w 2052"/>
                <a:gd name="T55" fmla="*/ 142 h 232"/>
                <a:gd name="T56" fmla="*/ 78 w 2052"/>
                <a:gd name="T57" fmla="*/ 124 h 232"/>
                <a:gd name="T58" fmla="*/ 0 w 2052"/>
                <a:gd name="T59" fmla="*/ 19 h 232"/>
                <a:gd name="T60" fmla="*/ 0 w 2052"/>
                <a:gd name="T61" fmla="*/ 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2" h="232">
                  <a:moveTo>
                    <a:pt x="0" y="1"/>
                  </a:moveTo>
                  <a:lnTo>
                    <a:pt x="66" y="0"/>
                  </a:lnTo>
                  <a:lnTo>
                    <a:pt x="66" y="20"/>
                  </a:lnTo>
                  <a:cubicBezTo>
                    <a:pt x="66" y="48"/>
                    <a:pt x="82" y="87"/>
                    <a:pt x="114" y="95"/>
                  </a:cubicBezTo>
                  <a:cubicBezTo>
                    <a:pt x="142" y="112"/>
                    <a:pt x="308" y="107"/>
                    <a:pt x="410" y="107"/>
                  </a:cubicBezTo>
                  <a:lnTo>
                    <a:pt x="673" y="106"/>
                  </a:lnTo>
                  <a:cubicBezTo>
                    <a:pt x="786" y="106"/>
                    <a:pt x="852" y="106"/>
                    <a:pt x="903" y="115"/>
                  </a:cubicBezTo>
                  <a:cubicBezTo>
                    <a:pt x="954" y="123"/>
                    <a:pt x="1006" y="151"/>
                    <a:pt x="1026" y="172"/>
                  </a:cubicBezTo>
                  <a:cubicBezTo>
                    <a:pt x="1045" y="151"/>
                    <a:pt x="1097" y="123"/>
                    <a:pt x="1149" y="115"/>
                  </a:cubicBezTo>
                  <a:cubicBezTo>
                    <a:pt x="1200" y="106"/>
                    <a:pt x="1266" y="106"/>
                    <a:pt x="1378" y="106"/>
                  </a:cubicBezTo>
                  <a:lnTo>
                    <a:pt x="1642" y="107"/>
                  </a:lnTo>
                  <a:cubicBezTo>
                    <a:pt x="1744" y="107"/>
                    <a:pt x="1910" y="112"/>
                    <a:pt x="1938" y="95"/>
                  </a:cubicBezTo>
                  <a:cubicBezTo>
                    <a:pt x="1970" y="87"/>
                    <a:pt x="1986" y="48"/>
                    <a:pt x="1986" y="20"/>
                  </a:cubicBezTo>
                  <a:lnTo>
                    <a:pt x="1986" y="0"/>
                  </a:lnTo>
                  <a:lnTo>
                    <a:pt x="2052" y="1"/>
                  </a:lnTo>
                  <a:lnTo>
                    <a:pt x="2052" y="19"/>
                  </a:lnTo>
                  <a:cubicBezTo>
                    <a:pt x="2052" y="68"/>
                    <a:pt x="2027" y="108"/>
                    <a:pt x="1973" y="124"/>
                  </a:cubicBezTo>
                  <a:cubicBezTo>
                    <a:pt x="1920" y="141"/>
                    <a:pt x="1811" y="142"/>
                    <a:pt x="1652" y="142"/>
                  </a:cubicBezTo>
                  <a:lnTo>
                    <a:pt x="1392" y="142"/>
                  </a:lnTo>
                  <a:cubicBezTo>
                    <a:pt x="1283" y="142"/>
                    <a:pt x="1191" y="143"/>
                    <a:pt x="1149" y="154"/>
                  </a:cubicBezTo>
                  <a:cubicBezTo>
                    <a:pt x="1107" y="164"/>
                    <a:pt x="1088" y="187"/>
                    <a:pt x="1088" y="215"/>
                  </a:cubicBezTo>
                  <a:lnTo>
                    <a:pt x="1088" y="232"/>
                  </a:lnTo>
                  <a:lnTo>
                    <a:pt x="1026" y="232"/>
                  </a:lnTo>
                  <a:lnTo>
                    <a:pt x="964" y="232"/>
                  </a:lnTo>
                  <a:lnTo>
                    <a:pt x="964" y="215"/>
                  </a:lnTo>
                  <a:cubicBezTo>
                    <a:pt x="964" y="187"/>
                    <a:pt x="944" y="164"/>
                    <a:pt x="903" y="154"/>
                  </a:cubicBezTo>
                  <a:cubicBezTo>
                    <a:pt x="861" y="143"/>
                    <a:pt x="768" y="142"/>
                    <a:pt x="659" y="142"/>
                  </a:cubicBezTo>
                  <a:lnTo>
                    <a:pt x="400" y="142"/>
                  </a:lnTo>
                  <a:cubicBezTo>
                    <a:pt x="240" y="142"/>
                    <a:pt x="132" y="141"/>
                    <a:pt x="78" y="124"/>
                  </a:cubicBezTo>
                  <a:cubicBezTo>
                    <a:pt x="25" y="108"/>
                    <a:pt x="0" y="68"/>
                    <a:pt x="0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08A6A54-2074-428D-A16B-C40F75883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115" y="989479"/>
              <a:ext cx="1727396" cy="50012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4D5444E-55A2-496C-B35D-680CFE050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115" y="1485888"/>
              <a:ext cx="1727396" cy="50198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4F27E8FA-365F-42E8-BC78-8FEB2C973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115" y="1961846"/>
              <a:ext cx="1727396" cy="50198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FCE058C9-AF77-4B20-873D-595EFBA25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115" y="2460114"/>
              <a:ext cx="1727396" cy="50012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82CBEBE1-3E6F-488D-923A-AC5FB6EA1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115" y="2941650"/>
              <a:ext cx="1727396" cy="50012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D4816046-2113-4F65-A755-9FB71216D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115" y="3438059"/>
              <a:ext cx="1727396" cy="50198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E59768AD-5EC7-452E-A937-4173B74F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14" y="2177514"/>
              <a:ext cx="597037" cy="42204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D8ACE05A-9C53-47C1-8134-59679D5C6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733" y="2177514"/>
              <a:ext cx="597037" cy="42204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47AFA543-8BB3-4291-8A54-96711DBA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050" y="2177514"/>
              <a:ext cx="594677" cy="42204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962FD993-853A-4A54-AB22-084D941C2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568" y="2177514"/>
              <a:ext cx="594677" cy="42204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16761E0-512F-4FAA-BCC5-1F767FFE4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075" y="2982552"/>
              <a:ext cx="630075" cy="27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Queue</a:t>
              </a:r>
              <a:endParaRPr lang="en-US" altLang="en-US" sz="2800" dirty="0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7C6E6DA6-1903-4CAA-A674-997F0018D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123" y="658539"/>
              <a:ext cx="568719" cy="27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Cache</a:t>
              </a:r>
              <a:endParaRPr lang="en-US" altLang="en-US" sz="2400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EF9E934E-0AAF-49A6-B6F4-34F01F09D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3327" y="1986015"/>
              <a:ext cx="1340384" cy="1294011"/>
            </a:xfrm>
            <a:custGeom>
              <a:avLst/>
              <a:gdLst>
                <a:gd name="T0" fmla="*/ 989 w 1184"/>
                <a:gd name="T1" fmla="*/ 867 h 1453"/>
                <a:gd name="T2" fmla="*/ 1059 w 1184"/>
                <a:gd name="T3" fmla="*/ 587 h 1453"/>
                <a:gd name="T4" fmla="*/ 1066 w 1184"/>
                <a:gd name="T5" fmla="*/ 289 h 1453"/>
                <a:gd name="T6" fmla="*/ 1011 w 1184"/>
                <a:gd name="T7" fmla="*/ 34 h 1453"/>
                <a:gd name="T8" fmla="*/ 695 w 1184"/>
                <a:gd name="T9" fmla="*/ 161 h 1453"/>
                <a:gd name="T10" fmla="*/ 30 w 1184"/>
                <a:gd name="T11" fmla="*/ 228 h 1453"/>
                <a:gd name="T12" fmla="*/ 422 w 1184"/>
                <a:gd name="T13" fmla="*/ 432 h 1453"/>
                <a:gd name="T14" fmla="*/ 481 w 1184"/>
                <a:gd name="T15" fmla="*/ 952 h 1453"/>
                <a:gd name="T16" fmla="*/ 520 w 1184"/>
                <a:gd name="T17" fmla="*/ 1240 h 1453"/>
                <a:gd name="T18" fmla="*/ 316 w 1184"/>
                <a:gd name="T19" fmla="*/ 1430 h 1453"/>
                <a:gd name="T20" fmla="*/ 692 w 1184"/>
                <a:gd name="T21" fmla="*/ 1289 h 1453"/>
                <a:gd name="T22" fmla="*/ 778 w 1184"/>
                <a:gd name="T23" fmla="*/ 1063 h 1453"/>
                <a:gd name="T24" fmla="*/ 935 w 1184"/>
                <a:gd name="T25" fmla="*/ 1445 h 1453"/>
                <a:gd name="T26" fmla="*/ 369 w 1184"/>
                <a:gd name="T27" fmla="*/ 1419 h 1453"/>
                <a:gd name="T28" fmla="*/ 774 w 1184"/>
                <a:gd name="T29" fmla="*/ 1364 h 1453"/>
                <a:gd name="T30" fmla="*/ 862 w 1184"/>
                <a:gd name="T31" fmla="*/ 1284 h 1453"/>
                <a:gd name="T32" fmla="*/ 750 w 1184"/>
                <a:gd name="T33" fmla="*/ 1060 h 1453"/>
                <a:gd name="T34" fmla="*/ 683 w 1184"/>
                <a:gd name="T35" fmla="*/ 1192 h 1453"/>
                <a:gd name="T36" fmla="*/ 630 w 1184"/>
                <a:gd name="T37" fmla="*/ 1400 h 1453"/>
                <a:gd name="T38" fmla="*/ 572 w 1184"/>
                <a:gd name="T39" fmla="*/ 1147 h 1453"/>
                <a:gd name="T40" fmla="*/ 951 w 1184"/>
                <a:gd name="T41" fmla="*/ 886 h 1453"/>
                <a:gd name="T42" fmla="*/ 995 w 1184"/>
                <a:gd name="T43" fmla="*/ 1341 h 1453"/>
                <a:gd name="T44" fmla="*/ 821 w 1184"/>
                <a:gd name="T45" fmla="*/ 1406 h 1453"/>
                <a:gd name="T46" fmla="*/ 369 w 1184"/>
                <a:gd name="T47" fmla="*/ 1402 h 1453"/>
                <a:gd name="T48" fmla="*/ 624 w 1184"/>
                <a:gd name="T49" fmla="*/ 575 h 1453"/>
                <a:gd name="T50" fmla="*/ 1096 w 1184"/>
                <a:gd name="T51" fmla="*/ 480 h 1453"/>
                <a:gd name="T52" fmla="*/ 480 w 1184"/>
                <a:gd name="T53" fmla="*/ 360 h 1453"/>
                <a:gd name="T54" fmla="*/ 648 w 1184"/>
                <a:gd name="T55" fmla="*/ 405 h 1453"/>
                <a:gd name="T56" fmla="*/ 495 w 1184"/>
                <a:gd name="T57" fmla="*/ 418 h 1453"/>
                <a:gd name="T58" fmla="*/ 758 w 1184"/>
                <a:gd name="T59" fmla="*/ 390 h 1453"/>
                <a:gd name="T60" fmla="*/ 812 w 1184"/>
                <a:gd name="T61" fmla="*/ 374 h 1453"/>
                <a:gd name="T62" fmla="*/ 708 w 1184"/>
                <a:gd name="T63" fmla="*/ 192 h 1453"/>
                <a:gd name="T64" fmla="*/ 837 w 1184"/>
                <a:gd name="T65" fmla="*/ 102 h 1453"/>
                <a:gd name="T66" fmla="*/ 989 w 1184"/>
                <a:gd name="T67" fmla="*/ 223 h 1453"/>
                <a:gd name="T68" fmla="*/ 952 w 1184"/>
                <a:gd name="T69" fmla="*/ 243 h 1453"/>
                <a:gd name="T70" fmla="*/ 915 w 1184"/>
                <a:gd name="T71" fmla="*/ 328 h 1453"/>
                <a:gd name="T72" fmla="*/ 914 w 1184"/>
                <a:gd name="T73" fmla="*/ 390 h 1453"/>
                <a:gd name="T74" fmla="*/ 834 w 1184"/>
                <a:gd name="T75" fmla="*/ 418 h 1453"/>
                <a:gd name="T76" fmla="*/ 798 w 1184"/>
                <a:gd name="T77" fmla="*/ 216 h 1453"/>
                <a:gd name="T78" fmla="*/ 432 w 1184"/>
                <a:gd name="T79" fmla="*/ 413 h 1453"/>
                <a:gd name="T80" fmla="*/ 669 w 1184"/>
                <a:gd name="T81" fmla="*/ 406 h 1453"/>
                <a:gd name="T82" fmla="*/ 346 w 1184"/>
                <a:gd name="T83" fmla="*/ 327 h 1453"/>
                <a:gd name="T84" fmla="*/ 286 w 1184"/>
                <a:gd name="T85" fmla="*/ 238 h 1453"/>
                <a:gd name="T86" fmla="*/ 326 w 1184"/>
                <a:gd name="T87" fmla="*/ 299 h 1453"/>
                <a:gd name="T88" fmla="*/ 466 w 1184"/>
                <a:gd name="T89" fmla="*/ 378 h 1453"/>
                <a:gd name="T90" fmla="*/ 626 w 1184"/>
                <a:gd name="T91" fmla="*/ 234 h 1453"/>
                <a:gd name="T92" fmla="*/ 653 w 1184"/>
                <a:gd name="T93" fmla="*/ 197 h 1453"/>
                <a:gd name="T94" fmla="*/ 916 w 1184"/>
                <a:gd name="T95" fmla="*/ 366 h 1453"/>
                <a:gd name="T96" fmla="*/ 966 w 1184"/>
                <a:gd name="T97" fmla="*/ 312 h 1453"/>
                <a:gd name="T98" fmla="*/ 1017 w 1184"/>
                <a:gd name="T99" fmla="*/ 319 h 1453"/>
                <a:gd name="T100" fmla="*/ 226 w 1184"/>
                <a:gd name="T101" fmla="*/ 267 h 1453"/>
                <a:gd name="T102" fmla="*/ 226 w 1184"/>
                <a:gd name="T103" fmla="*/ 267 h 1453"/>
                <a:gd name="T104" fmla="*/ 500 w 1184"/>
                <a:gd name="T105" fmla="*/ 243 h 1453"/>
                <a:gd name="T106" fmla="*/ 953 w 1184"/>
                <a:gd name="T107" fmla="*/ 136 h 1453"/>
                <a:gd name="T108" fmla="*/ 912 w 1184"/>
                <a:gd name="T109" fmla="*/ 118 h 1453"/>
                <a:gd name="T110" fmla="*/ 847 w 1184"/>
                <a:gd name="T111" fmla="*/ 94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4" h="1453">
                  <a:moveTo>
                    <a:pt x="935" y="1445"/>
                  </a:moveTo>
                  <a:cubicBezTo>
                    <a:pt x="987" y="1443"/>
                    <a:pt x="1014" y="1391"/>
                    <a:pt x="1014" y="1297"/>
                  </a:cubicBezTo>
                  <a:cubicBezTo>
                    <a:pt x="1013" y="1248"/>
                    <a:pt x="1006" y="1223"/>
                    <a:pt x="978" y="1175"/>
                  </a:cubicBezTo>
                  <a:cubicBezTo>
                    <a:pt x="959" y="1144"/>
                    <a:pt x="955" y="1127"/>
                    <a:pt x="962" y="1111"/>
                  </a:cubicBezTo>
                  <a:cubicBezTo>
                    <a:pt x="970" y="1093"/>
                    <a:pt x="974" y="1058"/>
                    <a:pt x="974" y="1012"/>
                  </a:cubicBezTo>
                  <a:cubicBezTo>
                    <a:pt x="973" y="969"/>
                    <a:pt x="973" y="969"/>
                    <a:pt x="983" y="955"/>
                  </a:cubicBezTo>
                  <a:cubicBezTo>
                    <a:pt x="1003" y="924"/>
                    <a:pt x="1005" y="915"/>
                    <a:pt x="996" y="890"/>
                  </a:cubicBezTo>
                  <a:lnTo>
                    <a:pt x="989" y="867"/>
                  </a:lnTo>
                  <a:lnTo>
                    <a:pt x="997" y="861"/>
                  </a:lnTo>
                  <a:cubicBezTo>
                    <a:pt x="1016" y="845"/>
                    <a:pt x="1012" y="801"/>
                    <a:pt x="990" y="783"/>
                  </a:cubicBezTo>
                  <a:cubicBezTo>
                    <a:pt x="986" y="779"/>
                    <a:pt x="985" y="773"/>
                    <a:pt x="985" y="754"/>
                  </a:cubicBezTo>
                  <a:cubicBezTo>
                    <a:pt x="985" y="741"/>
                    <a:pt x="983" y="725"/>
                    <a:pt x="982" y="719"/>
                  </a:cubicBezTo>
                  <a:cubicBezTo>
                    <a:pt x="979" y="707"/>
                    <a:pt x="979" y="707"/>
                    <a:pt x="990" y="700"/>
                  </a:cubicBezTo>
                  <a:cubicBezTo>
                    <a:pt x="1024" y="679"/>
                    <a:pt x="1033" y="668"/>
                    <a:pt x="1036" y="642"/>
                  </a:cubicBezTo>
                  <a:cubicBezTo>
                    <a:pt x="1038" y="628"/>
                    <a:pt x="1040" y="625"/>
                    <a:pt x="1052" y="616"/>
                  </a:cubicBezTo>
                  <a:cubicBezTo>
                    <a:pt x="1065" y="605"/>
                    <a:pt x="1065" y="604"/>
                    <a:pt x="1059" y="587"/>
                  </a:cubicBezTo>
                  <a:cubicBezTo>
                    <a:pt x="1055" y="578"/>
                    <a:pt x="1099" y="551"/>
                    <a:pt x="1118" y="551"/>
                  </a:cubicBezTo>
                  <a:cubicBezTo>
                    <a:pt x="1154" y="551"/>
                    <a:pt x="1168" y="526"/>
                    <a:pt x="1149" y="496"/>
                  </a:cubicBezTo>
                  <a:cubicBezTo>
                    <a:pt x="1130" y="465"/>
                    <a:pt x="1126" y="457"/>
                    <a:pt x="1126" y="454"/>
                  </a:cubicBezTo>
                  <a:cubicBezTo>
                    <a:pt x="1126" y="452"/>
                    <a:pt x="1121" y="442"/>
                    <a:pt x="1115" y="431"/>
                  </a:cubicBezTo>
                  <a:cubicBezTo>
                    <a:pt x="1108" y="420"/>
                    <a:pt x="1100" y="404"/>
                    <a:pt x="1096" y="395"/>
                  </a:cubicBezTo>
                  <a:cubicBezTo>
                    <a:pt x="1089" y="380"/>
                    <a:pt x="1087" y="378"/>
                    <a:pt x="1074" y="372"/>
                  </a:cubicBezTo>
                  <a:cubicBezTo>
                    <a:pt x="1029" y="354"/>
                    <a:pt x="1026" y="347"/>
                    <a:pt x="1052" y="319"/>
                  </a:cubicBezTo>
                  <a:cubicBezTo>
                    <a:pt x="1068" y="302"/>
                    <a:pt x="1068" y="301"/>
                    <a:pt x="1066" y="289"/>
                  </a:cubicBezTo>
                  <a:cubicBezTo>
                    <a:pt x="1064" y="277"/>
                    <a:pt x="1064" y="276"/>
                    <a:pt x="1074" y="270"/>
                  </a:cubicBezTo>
                  <a:cubicBezTo>
                    <a:pt x="1084" y="264"/>
                    <a:pt x="1084" y="264"/>
                    <a:pt x="1085" y="242"/>
                  </a:cubicBezTo>
                  <a:lnTo>
                    <a:pt x="1085" y="220"/>
                  </a:lnTo>
                  <a:lnTo>
                    <a:pt x="1108" y="221"/>
                  </a:lnTo>
                  <a:cubicBezTo>
                    <a:pt x="1171" y="223"/>
                    <a:pt x="1184" y="176"/>
                    <a:pt x="1135" y="121"/>
                  </a:cubicBezTo>
                  <a:cubicBezTo>
                    <a:pt x="1129" y="114"/>
                    <a:pt x="1121" y="103"/>
                    <a:pt x="1116" y="97"/>
                  </a:cubicBezTo>
                  <a:cubicBezTo>
                    <a:pt x="1102" y="79"/>
                    <a:pt x="1047" y="41"/>
                    <a:pt x="1035" y="41"/>
                  </a:cubicBezTo>
                  <a:cubicBezTo>
                    <a:pt x="1033" y="41"/>
                    <a:pt x="1022" y="37"/>
                    <a:pt x="1011" y="34"/>
                  </a:cubicBezTo>
                  <a:cubicBezTo>
                    <a:pt x="1000" y="30"/>
                    <a:pt x="980" y="24"/>
                    <a:pt x="967" y="21"/>
                  </a:cubicBezTo>
                  <a:cubicBezTo>
                    <a:pt x="954" y="18"/>
                    <a:pt x="941" y="14"/>
                    <a:pt x="939" y="13"/>
                  </a:cubicBezTo>
                  <a:cubicBezTo>
                    <a:pt x="924" y="4"/>
                    <a:pt x="865" y="0"/>
                    <a:pt x="843" y="7"/>
                  </a:cubicBezTo>
                  <a:cubicBezTo>
                    <a:pt x="819" y="15"/>
                    <a:pt x="815" y="23"/>
                    <a:pt x="823" y="52"/>
                  </a:cubicBezTo>
                  <a:cubicBezTo>
                    <a:pt x="827" y="66"/>
                    <a:pt x="823" y="72"/>
                    <a:pt x="803" y="80"/>
                  </a:cubicBezTo>
                  <a:cubicBezTo>
                    <a:pt x="779" y="90"/>
                    <a:pt x="772" y="95"/>
                    <a:pt x="751" y="115"/>
                  </a:cubicBezTo>
                  <a:cubicBezTo>
                    <a:pt x="724" y="142"/>
                    <a:pt x="712" y="150"/>
                    <a:pt x="701" y="148"/>
                  </a:cubicBezTo>
                  <a:cubicBezTo>
                    <a:pt x="690" y="146"/>
                    <a:pt x="689" y="148"/>
                    <a:pt x="695" y="161"/>
                  </a:cubicBezTo>
                  <a:cubicBezTo>
                    <a:pt x="703" y="177"/>
                    <a:pt x="693" y="202"/>
                    <a:pt x="682" y="192"/>
                  </a:cubicBezTo>
                  <a:cubicBezTo>
                    <a:pt x="670" y="181"/>
                    <a:pt x="634" y="183"/>
                    <a:pt x="600" y="196"/>
                  </a:cubicBezTo>
                  <a:cubicBezTo>
                    <a:pt x="588" y="200"/>
                    <a:pt x="583" y="201"/>
                    <a:pt x="580" y="199"/>
                  </a:cubicBezTo>
                  <a:cubicBezTo>
                    <a:pt x="566" y="191"/>
                    <a:pt x="551" y="210"/>
                    <a:pt x="560" y="224"/>
                  </a:cubicBezTo>
                  <a:cubicBezTo>
                    <a:pt x="563" y="230"/>
                    <a:pt x="545" y="232"/>
                    <a:pt x="531" y="228"/>
                  </a:cubicBezTo>
                  <a:cubicBezTo>
                    <a:pt x="522" y="224"/>
                    <a:pt x="503" y="224"/>
                    <a:pt x="411" y="224"/>
                  </a:cubicBezTo>
                  <a:cubicBezTo>
                    <a:pt x="350" y="224"/>
                    <a:pt x="297" y="224"/>
                    <a:pt x="293" y="224"/>
                  </a:cubicBezTo>
                  <a:cubicBezTo>
                    <a:pt x="271" y="223"/>
                    <a:pt x="35" y="226"/>
                    <a:pt x="30" y="228"/>
                  </a:cubicBezTo>
                  <a:cubicBezTo>
                    <a:pt x="0" y="238"/>
                    <a:pt x="2" y="282"/>
                    <a:pt x="34" y="299"/>
                  </a:cubicBezTo>
                  <a:cubicBezTo>
                    <a:pt x="47" y="307"/>
                    <a:pt x="40" y="307"/>
                    <a:pt x="115" y="301"/>
                  </a:cubicBezTo>
                  <a:cubicBezTo>
                    <a:pt x="223" y="292"/>
                    <a:pt x="238" y="292"/>
                    <a:pt x="238" y="302"/>
                  </a:cubicBezTo>
                  <a:cubicBezTo>
                    <a:pt x="238" y="315"/>
                    <a:pt x="244" y="318"/>
                    <a:pt x="282" y="324"/>
                  </a:cubicBezTo>
                  <a:cubicBezTo>
                    <a:pt x="296" y="326"/>
                    <a:pt x="313" y="330"/>
                    <a:pt x="320" y="333"/>
                  </a:cubicBezTo>
                  <a:cubicBezTo>
                    <a:pt x="328" y="335"/>
                    <a:pt x="348" y="338"/>
                    <a:pt x="365" y="340"/>
                  </a:cubicBezTo>
                  <a:cubicBezTo>
                    <a:pt x="403" y="344"/>
                    <a:pt x="399" y="340"/>
                    <a:pt x="411" y="389"/>
                  </a:cubicBezTo>
                  <a:cubicBezTo>
                    <a:pt x="416" y="408"/>
                    <a:pt x="421" y="427"/>
                    <a:pt x="422" y="432"/>
                  </a:cubicBezTo>
                  <a:cubicBezTo>
                    <a:pt x="424" y="437"/>
                    <a:pt x="429" y="454"/>
                    <a:pt x="434" y="470"/>
                  </a:cubicBezTo>
                  <a:cubicBezTo>
                    <a:pt x="446" y="513"/>
                    <a:pt x="452" y="525"/>
                    <a:pt x="462" y="535"/>
                  </a:cubicBezTo>
                  <a:cubicBezTo>
                    <a:pt x="476" y="549"/>
                    <a:pt x="479" y="549"/>
                    <a:pt x="502" y="545"/>
                  </a:cubicBezTo>
                  <a:cubicBezTo>
                    <a:pt x="521" y="541"/>
                    <a:pt x="578" y="539"/>
                    <a:pt x="578" y="542"/>
                  </a:cubicBezTo>
                  <a:cubicBezTo>
                    <a:pt x="578" y="550"/>
                    <a:pt x="524" y="614"/>
                    <a:pt x="486" y="651"/>
                  </a:cubicBezTo>
                  <a:cubicBezTo>
                    <a:pt x="435" y="701"/>
                    <a:pt x="413" y="815"/>
                    <a:pt x="442" y="884"/>
                  </a:cubicBezTo>
                  <a:cubicBezTo>
                    <a:pt x="445" y="890"/>
                    <a:pt x="444" y="896"/>
                    <a:pt x="441" y="907"/>
                  </a:cubicBezTo>
                  <a:cubicBezTo>
                    <a:pt x="434" y="926"/>
                    <a:pt x="458" y="952"/>
                    <a:pt x="481" y="952"/>
                  </a:cubicBezTo>
                  <a:cubicBezTo>
                    <a:pt x="484" y="952"/>
                    <a:pt x="491" y="953"/>
                    <a:pt x="496" y="955"/>
                  </a:cubicBezTo>
                  <a:cubicBezTo>
                    <a:pt x="509" y="961"/>
                    <a:pt x="533" y="968"/>
                    <a:pt x="541" y="970"/>
                  </a:cubicBezTo>
                  <a:cubicBezTo>
                    <a:pt x="557" y="974"/>
                    <a:pt x="583" y="997"/>
                    <a:pt x="591" y="1015"/>
                  </a:cubicBezTo>
                  <a:cubicBezTo>
                    <a:pt x="595" y="1025"/>
                    <a:pt x="600" y="1033"/>
                    <a:pt x="601" y="1035"/>
                  </a:cubicBezTo>
                  <a:cubicBezTo>
                    <a:pt x="608" y="1040"/>
                    <a:pt x="600" y="1068"/>
                    <a:pt x="581" y="1103"/>
                  </a:cubicBezTo>
                  <a:cubicBezTo>
                    <a:pt x="572" y="1121"/>
                    <a:pt x="566" y="1128"/>
                    <a:pt x="545" y="1152"/>
                  </a:cubicBezTo>
                  <a:cubicBezTo>
                    <a:pt x="535" y="1163"/>
                    <a:pt x="534" y="1165"/>
                    <a:pt x="540" y="1174"/>
                  </a:cubicBezTo>
                  <a:cubicBezTo>
                    <a:pt x="551" y="1190"/>
                    <a:pt x="542" y="1220"/>
                    <a:pt x="520" y="1240"/>
                  </a:cubicBezTo>
                  <a:cubicBezTo>
                    <a:pt x="510" y="1250"/>
                    <a:pt x="499" y="1260"/>
                    <a:pt x="496" y="1264"/>
                  </a:cubicBezTo>
                  <a:cubicBezTo>
                    <a:pt x="494" y="1267"/>
                    <a:pt x="479" y="1280"/>
                    <a:pt x="464" y="1293"/>
                  </a:cubicBezTo>
                  <a:cubicBezTo>
                    <a:pt x="422" y="1327"/>
                    <a:pt x="417" y="1339"/>
                    <a:pt x="436" y="1353"/>
                  </a:cubicBezTo>
                  <a:cubicBezTo>
                    <a:pt x="446" y="1361"/>
                    <a:pt x="447" y="1363"/>
                    <a:pt x="441" y="1363"/>
                  </a:cubicBezTo>
                  <a:cubicBezTo>
                    <a:pt x="438" y="1363"/>
                    <a:pt x="428" y="1367"/>
                    <a:pt x="417" y="1373"/>
                  </a:cubicBezTo>
                  <a:cubicBezTo>
                    <a:pt x="395" y="1384"/>
                    <a:pt x="395" y="1384"/>
                    <a:pt x="368" y="1378"/>
                  </a:cubicBezTo>
                  <a:cubicBezTo>
                    <a:pt x="318" y="1366"/>
                    <a:pt x="274" y="1383"/>
                    <a:pt x="274" y="1416"/>
                  </a:cubicBezTo>
                  <a:cubicBezTo>
                    <a:pt x="273" y="1419"/>
                    <a:pt x="307" y="1430"/>
                    <a:pt x="316" y="1430"/>
                  </a:cubicBezTo>
                  <a:cubicBezTo>
                    <a:pt x="321" y="1430"/>
                    <a:pt x="328" y="1432"/>
                    <a:pt x="332" y="1434"/>
                  </a:cubicBezTo>
                  <a:cubicBezTo>
                    <a:pt x="362" y="1452"/>
                    <a:pt x="456" y="1453"/>
                    <a:pt x="474" y="1436"/>
                  </a:cubicBezTo>
                  <a:cubicBezTo>
                    <a:pt x="483" y="1428"/>
                    <a:pt x="530" y="1416"/>
                    <a:pt x="541" y="1419"/>
                  </a:cubicBezTo>
                  <a:cubicBezTo>
                    <a:pt x="547" y="1421"/>
                    <a:pt x="559" y="1436"/>
                    <a:pt x="559" y="1442"/>
                  </a:cubicBezTo>
                  <a:cubicBezTo>
                    <a:pt x="559" y="1450"/>
                    <a:pt x="617" y="1449"/>
                    <a:pt x="626" y="1442"/>
                  </a:cubicBezTo>
                  <a:cubicBezTo>
                    <a:pt x="636" y="1434"/>
                    <a:pt x="648" y="1413"/>
                    <a:pt x="656" y="1393"/>
                  </a:cubicBezTo>
                  <a:cubicBezTo>
                    <a:pt x="659" y="1382"/>
                    <a:pt x="666" y="1366"/>
                    <a:pt x="670" y="1355"/>
                  </a:cubicBezTo>
                  <a:cubicBezTo>
                    <a:pt x="683" y="1325"/>
                    <a:pt x="685" y="1318"/>
                    <a:pt x="692" y="1289"/>
                  </a:cubicBezTo>
                  <a:cubicBezTo>
                    <a:pt x="699" y="1251"/>
                    <a:pt x="702" y="1242"/>
                    <a:pt x="709" y="1232"/>
                  </a:cubicBezTo>
                  <a:cubicBezTo>
                    <a:pt x="716" y="1222"/>
                    <a:pt x="716" y="1216"/>
                    <a:pt x="708" y="1204"/>
                  </a:cubicBezTo>
                  <a:lnTo>
                    <a:pt x="701" y="1195"/>
                  </a:lnTo>
                  <a:lnTo>
                    <a:pt x="715" y="1174"/>
                  </a:lnTo>
                  <a:cubicBezTo>
                    <a:pt x="727" y="1155"/>
                    <a:pt x="728" y="1154"/>
                    <a:pt x="724" y="1144"/>
                  </a:cubicBezTo>
                  <a:cubicBezTo>
                    <a:pt x="720" y="1133"/>
                    <a:pt x="719" y="1134"/>
                    <a:pt x="746" y="1097"/>
                  </a:cubicBezTo>
                  <a:cubicBezTo>
                    <a:pt x="750" y="1091"/>
                    <a:pt x="753" y="1085"/>
                    <a:pt x="753" y="1083"/>
                  </a:cubicBezTo>
                  <a:cubicBezTo>
                    <a:pt x="753" y="1077"/>
                    <a:pt x="767" y="1066"/>
                    <a:pt x="778" y="1063"/>
                  </a:cubicBezTo>
                  <a:cubicBezTo>
                    <a:pt x="787" y="1060"/>
                    <a:pt x="799" y="1068"/>
                    <a:pt x="813" y="1084"/>
                  </a:cubicBezTo>
                  <a:cubicBezTo>
                    <a:pt x="838" y="1114"/>
                    <a:pt x="834" y="1210"/>
                    <a:pt x="806" y="1259"/>
                  </a:cubicBezTo>
                  <a:cubicBezTo>
                    <a:pt x="797" y="1275"/>
                    <a:pt x="786" y="1292"/>
                    <a:pt x="765" y="1326"/>
                  </a:cubicBezTo>
                  <a:cubicBezTo>
                    <a:pt x="754" y="1344"/>
                    <a:pt x="743" y="1364"/>
                    <a:pt x="742" y="1370"/>
                  </a:cubicBezTo>
                  <a:cubicBezTo>
                    <a:pt x="741" y="1376"/>
                    <a:pt x="737" y="1384"/>
                    <a:pt x="734" y="1387"/>
                  </a:cubicBezTo>
                  <a:cubicBezTo>
                    <a:pt x="730" y="1390"/>
                    <a:pt x="727" y="1396"/>
                    <a:pt x="727" y="1400"/>
                  </a:cubicBezTo>
                  <a:cubicBezTo>
                    <a:pt x="727" y="1403"/>
                    <a:pt x="725" y="1410"/>
                    <a:pt x="721" y="1414"/>
                  </a:cubicBezTo>
                  <a:cubicBezTo>
                    <a:pt x="695" y="1446"/>
                    <a:pt x="740" y="1453"/>
                    <a:pt x="935" y="1445"/>
                  </a:cubicBezTo>
                  <a:close/>
                  <a:moveTo>
                    <a:pt x="828" y="1432"/>
                  </a:moveTo>
                  <a:cubicBezTo>
                    <a:pt x="813" y="1426"/>
                    <a:pt x="782" y="1420"/>
                    <a:pt x="766" y="1420"/>
                  </a:cubicBezTo>
                  <a:cubicBezTo>
                    <a:pt x="760" y="1420"/>
                    <a:pt x="753" y="1419"/>
                    <a:pt x="750" y="1417"/>
                  </a:cubicBezTo>
                  <a:cubicBezTo>
                    <a:pt x="746" y="1416"/>
                    <a:pt x="752" y="1415"/>
                    <a:pt x="769" y="1415"/>
                  </a:cubicBezTo>
                  <a:cubicBezTo>
                    <a:pt x="792" y="1415"/>
                    <a:pt x="833" y="1424"/>
                    <a:pt x="849" y="1433"/>
                  </a:cubicBezTo>
                  <a:cubicBezTo>
                    <a:pt x="859" y="1439"/>
                    <a:pt x="844" y="1438"/>
                    <a:pt x="828" y="1432"/>
                  </a:cubicBezTo>
                  <a:close/>
                  <a:moveTo>
                    <a:pt x="367" y="1425"/>
                  </a:moveTo>
                  <a:cubicBezTo>
                    <a:pt x="318" y="1412"/>
                    <a:pt x="319" y="1408"/>
                    <a:pt x="369" y="1419"/>
                  </a:cubicBezTo>
                  <a:cubicBezTo>
                    <a:pt x="386" y="1422"/>
                    <a:pt x="404" y="1425"/>
                    <a:pt x="409" y="1425"/>
                  </a:cubicBezTo>
                  <a:cubicBezTo>
                    <a:pt x="421" y="1425"/>
                    <a:pt x="439" y="1429"/>
                    <a:pt x="439" y="1433"/>
                  </a:cubicBezTo>
                  <a:cubicBezTo>
                    <a:pt x="439" y="1437"/>
                    <a:pt x="399" y="1433"/>
                    <a:pt x="367" y="1425"/>
                  </a:cubicBezTo>
                  <a:close/>
                  <a:moveTo>
                    <a:pt x="931" y="1418"/>
                  </a:moveTo>
                  <a:cubicBezTo>
                    <a:pt x="923" y="1416"/>
                    <a:pt x="916" y="1414"/>
                    <a:pt x="915" y="1413"/>
                  </a:cubicBezTo>
                  <a:cubicBezTo>
                    <a:pt x="914" y="1411"/>
                    <a:pt x="907" y="1408"/>
                    <a:pt x="899" y="1405"/>
                  </a:cubicBezTo>
                  <a:cubicBezTo>
                    <a:pt x="891" y="1402"/>
                    <a:pt x="881" y="1397"/>
                    <a:pt x="878" y="1395"/>
                  </a:cubicBezTo>
                  <a:cubicBezTo>
                    <a:pt x="857" y="1381"/>
                    <a:pt x="790" y="1361"/>
                    <a:pt x="774" y="1364"/>
                  </a:cubicBezTo>
                  <a:cubicBezTo>
                    <a:pt x="763" y="1366"/>
                    <a:pt x="761" y="1361"/>
                    <a:pt x="769" y="1353"/>
                  </a:cubicBezTo>
                  <a:cubicBezTo>
                    <a:pt x="774" y="1348"/>
                    <a:pt x="779" y="1346"/>
                    <a:pt x="791" y="1344"/>
                  </a:cubicBezTo>
                  <a:cubicBezTo>
                    <a:pt x="804" y="1343"/>
                    <a:pt x="833" y="1335"/>
                    <a:pt x="854" y="1328"/>
                  </a:cubicBezTo>
                  <a:cubicBezTo>
                    <a:pt x="883" y="1318"/>
                    <a:pt x="862" y="1316"/>
                    <a:pt x="825" y="1326"/>
                  </a:cubicBezTo>
                  <a:cubicBezTo>
                    <a:pt x="782" y="1336"/>
                    <a:pt x="783" y="1338"/>
                    <a:pt x="803" y="1305"/>
                  </a:cubicBezTo>
                  <a:cubicBezTo>
                    <a:pt x="823" y="1273"/>
                    <a:pt x="837" y="1245"/>
                    <a:pt x="839" y="1230"/>
                  </a:cubicBezTo>
                  <a:cubicBezTo>
                    <a:pt x="844" y="1199"/>
                    <a:pt x="858" y="1218"/>
                    <a:pt x="856" y="1252"/>
                  </a:cubicBezTo>
                  <a:cubicBezTo>
                    <a:pt x="854" y="1278"/>
                    <a:pt x="855" y="1284"/>
                    <a:pt x="862" y="1284"/>
                  </a:cubicBezTo>
                  <a:cubicBezTo>
                    <a:pt x="871" y="1284"/>
                    <a:pt x="875" y="1234"/>
                    <a:pt x="867" y="1206"/>
                  </a:cubicBezTo>
                  <a:cubicBezTo>
                    <a:pt x="865" y="1197"/>
                    <a:pt x="861" y="1179"/>
                    <a:pt x="858" y="1165"/>
                  </a:cubicBezTo>
                  <a:cubicBezTo>
                    <a:pt x="840" y="1073"/>
                    <a:pt x="811" y="1035"/>
                    <a:pt x="740" y="1007"/>
                  </a:cubicBezTo>
                  <a:cubicBezTo>
                    <a:pt x="713" y="997"/>
                    <a:pt x="690" y="993"/>
                    <a:pt x="684" y="998"/>
                  </a:cubicBezTo>
                  <a:cubicBezTo>
                    <a:pt x="681" y="1001"/>
                    <a:pt x="689" y="1006"/>
                    <a:pt x="696" y="1006"/>
                  </a:cubicBezTo>
                  <a:cubicBezTo>
                    <a:pt x="704" y="1006"/>
                    <a:pt x="756" y="1023"/>
                    <a:pt x="763" y="1028"/>
                  </a:cubicBezTo>
                  <a:cubicBezTo>
                    <a:pt x="767" y="1030"/>
                    <a:pt x="766" y="1033"/>
                    <a:pt x="759" y="1044"/>
                  </a:cubicBezTo>
                  <a:cubicBezTo>
                    <a:pt x="754" y="1051"/>
                    <a:pt x="750" y="1059"/>
                    <a:pt x="750" y="1060"/>
                  </a:cubicBezTo>
                  <a:cubicBezTo>
                    <a:pt x="750" y="1062"/>
                    <a:pt x="743" y="1072"/>
                    <a:pt x="736" y="1083"/>
                  </a:cubicBezTo>
                  <a:cubicBezTo>
                    <a:pt x="728" y="1093"/>
                    <a:pt x="719" y="1107"/>
                    <a:pt x="715" y="1113"/>
                  </a:cubicBezTo>
                  <a:cubicBezTo>
                    <a:pt x="712" y="1119"/>
                    <a:pt x="707" y="1128"/>
                    <a:pt x="703" y="1133"/>
                  </a:cubicBezTo>
                  <a:cubicBezTo>
                    <a:pt x="699" y="1137"/>
                    <a:pt x="690" y="1149"/>
                    <a:pt x="684" y="1158"/>
                  </a:cubicBezTo>
                  <a:cubicBezTo>
                    <a:pt x="677" y="1167"/>
                    <a:pt x="670" y="1175"/>
                    <a:pt x="669" y="1176"/>
                  </a:cubicBezTo>
                  <a:cubicBezTo>
                    <a:pt x="664" y="1178"/>
                    <a:pt x="653" y="1198"/>
                    <a:pt x="653" y="1203"/>
                  </a:cubicBezTo>
                  <a:cubicBezTo>
                    <a:pt x="653" y="1211"/>
                    <a:pt x="662" y="1206"/>
                    <a:pt x="670" y="1195"/>
                  </a:cubicBezTo>
                  <a:cubicBezTo>
                    <a:pt x="680" y="1180"/>
                    <a:pt x="687" y="1178"/>
                    <a:pt x="683" y="1192"/>
                  </a:cubicBezTo>
                  <a:cubicBezTo>
                    <a:pt x="682" y="1200"/>
                    <a:pt x="683" y="1204"/>
                    <a:pt x="687" y="1209"/>
                  </a:cubicBezTo>
                  <a:cubicBezTo>
                    <a:pt x="692" y="1215"/>
                    <a:pt x="692" y="1216"/>
                    <a:pt x="686" y="1228"/>
                  </a:cubicBezTo>
                  <a:cubicBezTo>
                    <a:pt x="673" y="1253"/>
                    <a:pt x="672" y="1258"/>
                    <a:pt x="675" y="1264"/>
                  </a:cubicBezTo>
                  <a:cubicBezTo>
                    <a:pt x="678" y="1268"/>
                    <a:pt x="678" y="1273"/>
                    <a:pt x="674" y="1285"/>
                  </a:cubicBezTo>
                  <a:cubicBezTo>
                    <a:pt x="671" y="1293"/>
                    <a:pt x="669" y="1302"/>
                    <a:pt x="669" y="1305"/>
                  </a:cubicBezTo>
                  <a:cubicBezTo>
                    <a:pt x="669" y="1311"/>
                    <a:pt x="651" y="1354"/>
                    <a:pt x="640" y="1374"/>
                  </a:cubicBezTo>
                  <a:cubicBezTo>
                    <a:pt x="637" y="1381"/>
                    <a:pt x="633" y="1389"/>
                    <a:pt x="632" y="1393"/>
                  </a:cubicBezTo>
                  <a:lnTo>
                    <a:pt x="630" y="1400"/>
                  </a:lnTo>
                  <a:lnTo>
                    <a:pt x="615" y="1393"/>
                  </a:lnTo>
                  <a:cubicBezTo>
                    <a:pt x="545" y="1364"/>
                    <a:pt x="503" y="1352"/>
                    <a:pt x="469" y="1353"/>
                  </a:cubicBezTo>
                  <a:cubicBezTo>
                    <a:pt x="436" y="1353"/>
                    <a:pt x="438" y="1336"/>
                    <a:pt x="474" y="1307"/>
                  </a:cubicBezTo>
                  <a:cubicBezTo>
                    <a:pt x="488" y="1296"/>
                    <a:pt x="512" y="1274"/>
                    <a:pt x="528" y="1258"/>
                  </a:cubicBezTo>
                  <a:lnTo>
                    <a:pt x="557" y="1228"/>
                  </a:lnTo>
                  <a:lnTo>
                    <a:pt x="559" y="1207"/>
                  </a:lnTo>
                  <a:cubicBezTo>
                    <a:pt x="562" y="1182"/>
                    <a:pt x="562" y="1183"/>
                    <a:pt x="560" y="1172"/>
                  </a:cubicBezTo>
                  <a:cubicBezTo>
                    <a:pt x="559" y="1165"/>
                    <a:pt x="560" y="1161"/>
                    <a:pt x="572" y="1147"/>
                  </a:cubicBezTo>
                  <a:cubicBezTo>
                    <a:pt x="587" y="1130"/>
                    <a:pt x="607" y="1095"/>
                    <a:pt x="610" y="1080"/>
                  </a:cubicBezTo>
                  <a:cubicBezTo>
                    <a:pt x="613" y="1068"/>
                    <a:pt x="619" y="1065"/>
                    <a:pt x="624" y="1074"/>
                  </a:cubicBezTo>
                  <a:cubicBezTo>
                    <a:pt x="629" y="1086"/>
                    <a:pt x="635" y="1080"/>
                    <a:pt x="635" y="1062"/>
                  </a:cubicBezTo>
                  <a:cubicBezTo>
                    <a:pt x="634" y="1044"/>
                    <a:pt x="632" y="1039"/>
                    <a:pt x="607" y="1001"/>
                  </a:cubicBezTo>
                  <a:cubicBezTo>
                    <a:pt x="592" y="977"/>
                    <a:pt x="592" y="978"/>
                    <a:pt x="605" y="980"/>
                  </a:cubicBezTo>
                  <a:cubicBezTo>
                    <a:pt x="656" y="989"/>
                    <a:pt x="732" y="983"/>
                    <a:pt x="760" y="969"/>
                  </a:cubicBezTo>
                  <a:cubicBezTo>
                    <a:pt x="764" y="967"/>
                    <a:pt x="782" y="962"/>
                    <a:pt x="800" y="958"/>
                  </a:cubicBezTo>
                  <a:cubicBezTo>
                    <a:pt x="845" y="949"/>
                    <a:pt x="902" y="921"/>
                    <a:pt x="951" y="886"/>
                  </a:cubicBezTo>
                  <a:cubicBezTo>
                    <a:pt x="979" y="865"/>
                    <a:pt x="1003" y="888"/>
                    <a:pt x="983" y="918"/>
                  </a:cubicBezTo>
                  <a:cubicBezTo>
                    <a:pt x="980" y="923"/>
                    <a:pt x="977" y="928"/>
                    <a:pt x="977" y="930"/>
                  </a:cubicBezTo>
                  <a:cubicBezTo>
                    <a:pt x="977" y="932"/>
                    <a:pt x="972" y="940"/>
                    <a:pt x="967" y="948"/>
                  </a:cubicBezTo>
                  <a:lnTo>
                    <a:pt x="956" y="963"/>
                  </a:lnTo>
                  <a:lnTo>
                    <a:pt x="958" y="994"/>
                  </a:lnTo>
                  <a:cubicBezTo>
                    <a:pt x="961" y="1030"/>
                    <a:pt x="954" y="1078"/>
                    <a:pt x="944" y="1102"/>
                  </a:cubicBezTo>
                  <a:cubicBezTo>
                    <a:pt x="934" y="1125"/>
                    <a:pt x="939" y="1145"/>
                    <a:pt x="965" y="1183"/>
                  </a:cubicBezTo>
                  <a:cubicBezTo>
                    <a:pt x="998" y="1233"/>
                    <a:pt x="1008" y="1286"/>
                    <a:pt x="995" y="1341"/>
                  </a:cubicBezTo>
                  <a:cubicBezTo>
                    <a:pt x="992" y="1352"/>
                    <a:pt x="987" y="1371"/>
                    <a:pt x="985" y="1382"/>
                  </a:cubicBezTo>
                  <a:cubicBezTo>
                    <a:pt x="977" y="1419"/>
                    <a:pt x="964" y="1427"/>
                    <a:pt x="931" y="1418"/>
                  </a:cubicBezTo>
                  <a:close/>
                  <a:moveTo>
                    <a:pt x="821" y="1406"/>
                  </a:moveTo>
                  <a:cubicBezTo>
                    <a:pt x="808" y="1401"/>
                    <a:pt x="789" y="1399"/>
                    <a:pt x="784" y="1403"/>
                  </a:cubicBezTo>
                  <a:cubicBezTo>
                    <a:pt x="778" y="1406"/>
                    <a:pt x="760" y="1401"/>
                    <a:pt x="760" y="1396"/>
                  </a:cubicBezTo>
                  <a:cubicBezTo>
                    <a:pt x="760" y="1388"/>
                    <a:pt x="795" y="1386"/>
                    <a:pt x="817" y="1393"/>
                  </a:cubicBezTo>
                  <a:cubicBezTo>
                    <a:pt x="846" y="1403"/>
                    <a:pt x="849" y="1404"/>
                    <a:pt x="850" y="1408"/>
                  </a:cubicBezTo>
                  <a:cubicBezTo>
                    <a:pt x="851" y="1413"/>
                    <a:pt x="837" y="1412"/>
                    <a:pt x="821" y="1406"/>
                  </a:cubicBezTo>
                  <a:close/>
                  <a:moveTo>
                    <a:pt x="369" y="1402"/>
                  </a:moveTo>
                  <a:cubicBezTo>
                    <a:pt x="360" y="1399"/>
                    <a:pt x="351" y="1396"/>
                    <a:pt x="350" y="1395"/>
                  </a:cubicBezTo>
                  <a:cubicBezTo>
                    <a:pt x="344" y="1390"/>
                    <a:pt x="370" y="1393"/>
                    <a:pt x="384" y="1398"/>
                  </a:cubicBezTo>
                  <a:cubicBezTo>
                    <a:pt x="404" y="1405"/>
                    <a:pt x="415" y="1404"/>
                    <a:pt x="443" y="1394"/>
                  </a:cubicBezTo>
                  <a:cubicBezTo>
                    <a:pt x="466" y="1385"/>
                    <a:pt x="483" y="1383"/>
                    <a:pt x="483" y="1389"/>
                  </a:cubicBezTo>
                  <a:cubicBezTo>
                    <a:pt x="483" y="1390"/>
                    <a:pt x="475" y="1393"/>
                    <a:pt x="467" y="1395"/>
                  </a:cubicBezTo>
                  <a:cubicBezTo>
                    <a:pt x="458" y="1398"/>
                    <a:pt x="447" y="1402"/>
                    <a:pt x="443" y="1405"/>
                  </a:cubicBezTo>
                  <a:cubicBezTo>
                    <a:pt x="433" y="1411"/>
                    <a:pt x="393" y="1409"/>
                    <a:pt x="369" y="1402"/>
                  </a:cubicBezTo>
                  <a:close/>
                  <a:moveTo>
                    <a:pt x="620" y="572"/>
                  </a:moveTo>
                  <a:cubicBezTo>
                    <a:pt x="620" y="569"/>
                    <a:pt x="629" y="558"/>
                    <a:pt x="640" y="545"/>
                  </a:cubicBezTo>
                  <a:cubicBezTo>
                    <a:pt x="660" y="522"/>
                    <a:pt x="682" y="489"/>
                    <a:pt x="682" y="483"/>
                  </a:cubicBezTo>
                  <a:cubicBezTo>
                    <a:pt x="682" y="476"/>
                    <a:pt x="688" y="477"/>
                    <a:pt x="695" y="486"/>
                  </a:cubicBezTo>
                  <a:cubicBezTo>
                    <a:pt x="700" y="491"/>
                    <a:pt x="707" y="500"/>
                    <a:pt x="712" y="505"/>
                  </a:cubicBezTo>
                  <a:cubicBezTo>
                    <a:pt x="723" y="518"/>
                    <a:pt x="723" y="518"/>
                    <a:pt x="697" y="528"/>
                  </a:cubicBezTo>
                  <a:cubicBezTo>
                    <a:pt x="683" y="533"/>
                    <a:pt x="671" y="541"/>
                    <a:pt x="659" y="550"/>
                  </a:cubicBezTo>
                  <a:cubicBezTo>
                    <a:pt x="632" y="573"/>
                    <a:pt x="629" y="575"/>
                    <a:pt x="624" y="575"/>
                  </a:cubicBezTo>
                  <a:cubicBezTo>
                    <a:pt x="622" y="575"/>
                    <a:pt x="620" y="574"/>
                    <a:pt x="620" y="572"/>
                  </a:cubicBezTo>
                  <a:close/>
                  <a:moveTo>
                    <a:pt x="1118" y="536"/>
                  </a:moveTo>
                  <a:cubicBezTo>
                    <a:pt x="1103" y="531"/>
                    <a:pt x="1100" y="527"/>
                    <a:pt x="1100" y="516"/>
                  </a:cubicBezTo>
                  <a:cubicBezTo>
                    <a:pt x="1100" y="507"/>
                    <a:pt x="1066" y="474"/>
                    <a:pt x="1032" y="448"/>
                  </a:cubicBezTo>
                  <a:lnTo>
                    <a:pt x="1006" y="429"/>
                  </a:lnTo>
                  <a:lnTo>
                    <a:pt x="973" y="430"/>
                  </a:lnTo>
                  <a:cubicBezTo>
                    <a:pt x="935" y="432"/>
                    <a:pt x="929" y="428"/>
                    <a:pt x="960" y="421"/>
                  </a:cubicBezTo>
                  <a:cubicBezTo>
                    <a:pt x="1004" y="412"/>
                    <a:pt x="1057" y="434"/>
                    <a:pt x="1096" y="480"/>
                  </a:cubicBezTo>
                  <a:cubicBezTo>
                    <a:pt x="1102" y="486"/>
                    <a:pt x="1129" y="507"/>
                    <a:pt x="1140" y="513"/>
                  </a:cubicBezTo>
                  <a:cubicBezTo>
                    <a:pt x="1147" y="516"/>
                    <a:pt x="1148" y="528"/>
                    <a:pt x="1142" y="536"/>
                  </a:cubicBezTo>
                  <a:cubicBezTo>
                    <a:pt x="1138" y="542"/>
                    <a:pt x="1136" y="542"/>
                    <a:pt x="1118" y="536"/>
                  </a:cubicBezTo>
                  <a:close/>
                  <a:moveTo>
                    <a:pt x="566" y="437"/>
                  </a:moveTo>
                  <a:cubicBezTo>
                    <a:pt x="545" y="436"/>
                    <a:pt x="526" y="426"/>
                    <a:pt x="526" y="416"/>
                  </a:cubicBezTo>
                  <a:cubicBezTo>
                    <a:pt x="526" y="414"/>
                    <a:pt x="520" y="407"/>
                    <a:pt x="513" y="401"/>
                  </a:cubicBezTo>
                  <a:cubicBezTo>
                    <a:pt x="506" y="395"/>
                    <a:pt x="497" y="385"/>
                    <a:pt x="493" y="378"/>
                  </a:cubicBezTo>
                  <a:cubicBezTo>
                    <a:pt x="490" y="372"/>
                    <a:pt x="484" y="363"/>
                    <a:pt x="480" y="360"/>
                  </a:cubicBezTo>
                  <a:cubicBezTo>
                    <a:pt x="477" y="357"/>
                    <a:pt x="470" y="341"/>
                    <a:pt x="464" y="327"/>
                  </a:cubicBezTo>
                  <a:cubicBezTo>
                    <a:pt x="454" y="297"/>
                    <a:pt x="450" y="289"/>
                    <a:pt x="443" y="283"/>
                  </a:cubicBezTo>
                  <a:cubicBezTo>
                    <a:pt x="436" y="277"/>
                    <a:pt x="438" y="277"/>
                    <a:pt x="486" y="275"/>
                  </a:cubicBezTo>
                  <a:cubicBezTo>
                    <a:pt x="511" y="274"/>
                    <a:pt x="526" y="272"/>
                    <a:pt x="530" y="270"/>
                  </a:cubicBezTo>
                  <a:cubicBezTo>
                    <a:pt x="555" y="252"/>
                    <a:pt x="596" y="265"/>
                    <a:pt x="603" y="293"/>
                  </a:cubicBezTo>
                  <a:cubicBezTo>
                    <a:pt x="609" y="321"/>
                    <a:pt x="621" y="349"/>
                    <a:pt x="630" y="357"/>
                  </a:cubicBezTo>
                  <a:cubicBezTo>
                    <a:pt x="637" y="364"/>
                    <a:pt x="644" y="380"/>
                    <a:pt x="645" y="391"/>
                  </a:cubicBezTo>
                  <a:cubicBezTo>
                    <a:pt x="645" y="395"/>
                    <a:pt x="646" y="402"/>
                    <a:pt x="648" y="405"/>
                  </a:cubicBezTo>
                  <a:cubicBezTo>
                    <a:pt x="650" y="411"/>
                    <a:pt x="649" y="412"/>
                    <a:pt x="644" y="412"/>
                  </a:cubicBezTo>
                  <a:cubicBezTo>
                    <a:pt x="632" y="412"/>
                    <a:pt x="627" y="415"/>
                    <a:pt x="619" y="425"/>
                  </a:cubicBezTo>
                  <a:cubicBezTo>
                    <a:pt x="612" y="436"/>
                    <a:pt x="599" y="442"/>
                    <a:pt x="591" y="440"/>
                  </a:cubicBezTo>
                  <a:cubicBezTo>
                    <a:pt x="588" y="439"/>
                    <a:pt x="577" y="438"/>
                    <a:pt x="566" y="437"/>
                  </a:cubicBezTo>
                  <a:close/>
                  <a:moveTo>
                    <a:pt x="439" y="436"/>
                  </a:moveTo>
                  <a:cubicBezTo>
                    <a:pt x="434" y="431"/>
                    <a:pt x="438" y="429"/>
                    <a:pt x="451" y="429"/>
                  </a:cubicBezTo>
                  <a:cubicBezTo>
                    <a:pt x="461" y="429"/>
                    <a:pt x="465" y="427"/>
                    <a:pt x="478" y="416"/>
                  </a:cubicBezTo>
                  <a:cubicBezTo>
                    <a:pt x="497" y="401"/>
                    <a:pt x="506" y="402"/>
                    <a:pt x="495" y="418"/>
                  </a:cubicBezTo>
                  <a:cubicBezTo>
                    <a:pt x="483" y="437"/>
                    <a:pt x="451" y="447"/>
                    <a:pt x="439" y="436"/>
                  </a:cubicBezTo>
                  <a:close/>
                  <a:moveTo>
                    <a:pt x="670" y="432"/>
                  </a:moveTo>
                  <a:cubicBezTo>
                    <a:pt x="667" y="420"/>
                    <a:pt x="713" y="392"/>
                    <a:pt x="737" y="392"/>
                  </a:cubicBezTo>
                  <a:cubicBezTo>
                    <a:pt x="755" y="392"/>
                    <a:pt x="758" y="400"/>
                    <a:pt x="740" y="403"/>
                  </a:cubicBezTo>
                  <a:cubicBezTo>
                    <a:pt x="722" y="406"/>
                    <a:pt x="708" y="412"/>
                    <a:pt x="696" y="425"/>
                  </a:cubicBezTo>
                  <a:cubicBezTo>
                    <a:pt x="684" y="437"/>
                    <a:pt x="672" y="441"/>
                    <a:pt x="670" y="432"/>
                  </a:cubicBezTo>
                  <a:close/>
                  <a:moveTo>
                    <a:pt x="833" y="418"/>
                  </a:moveTo>
                  <a:cubicBezTo>
                    <a:pt x="804" y="423"/>
                    <a:pt x="773" y="411"/>
                    <a:pt x="758" y="390"/>
                  </a:cubicBezTo>
                  <a:cubicBezTo>
                    <a:pt x="747" y="376"/>
                    <a:pt x="751" y="372"/>
                    <a:pt x="771" y="379"/>
                  </a:cubicBezTo>
                  <a:cubicBezTo>
                    <a:pt x="785" y="383"/>
                    <a:pt x="797" y="383"/>
                    <a:pt x="800" y="379"/>
                  </a:cubicBezTo>
                  <a:cubicBezTo>
                    <a:pt x="806" y="365"/>
                    <a:pt x="746" y="348"/>
                    <a:pt x="735" y="359"/>
                  </a:cubicBezTo>
                  <a:cubicBezTo>
                    <a:pt x="730" y="364"/>
                    <a:pt x="721" y="351"/>
                    <a:pt x="721" y="341"/>
                  </a:cubicBezTo>
                  <a:cubicBezTo>
                    <a:pt x="721" y="328"/>
                    <a:pt x="756" y="316"/>
                    <a:pt x="762" y="327"/>
                  </a:cubicBezTo>
                  <a:cubicBezTo>
                    <a:pt x="763" y="330"/>
                    <a:pt x="769" y="335"/>
                    <a:pt x="776" y="340"/>
                  </a:cubicBezTo>
                  <a:cubicBezTo>
                    <a:pt x="783" y="344"/>
                    <a:pt x="792" y="354"/>
                    <a:pt x="797" y="361"/>
                  </a:cubicBezTo>
                  <a:cubicBezTo>
                    <a:pt x="806" y="376"/>
                    <a:pt x="810" y="379"/>
                    <a:pt x="812" y="374"/>
                  </a:cubicBezTo>
                  <a:cubicBezTo>
                    <a:pt x="814" y="370"/>
                    <a:pt x="795" y="341"/>
                    <a:pt x="783" y="329"/>
                  </a:cubicBezTo>
                  <a:cubicBezTo>
                    <a:pt x="777" y="323"/>
                    <a:pt x="776" y="318"/>
                    <a:pt x="776" y="311"/>
                  </a:cubicBezTo>
                  <a:cubicBezTo>
                    <a:pt x="778" y="294"/>
                    <a:pt x="771" y="293"/>
                    <a:pt x="751" y="306"/>
                  </a:cubicBezTo>
                  <a:cubicBezTo>
                    <a:pt x="727" y="322"/>
                    <a:pt x="719" y="319"/>
                    <a:pt x="712" y="292"/>
                  </a:cubicBezTo>
                  <a:cubicBezTo>
                    <a:pt x="703" y="260"/>
                    <a:pt x="703" y="259"/>
                    <a:pt x="751" y="257"/>
                  </a:cubicBezTo>
                  <a:cubicBezTo>
                    <a:pt x="799" y="255"/>
                    <a:pt x="801" y="255"/>
                    <a:pt x="807" y="246"/>
                  </a:cubicBezTo>
                  <a:cubicBezTo>
                    <a:pt x="818" y="229"/>
                    <a:pt x="811" y="225"/>
                    <a:pt x="766" y="225"/>
                  </a:cubicBezTo>
                  <a:cubicBezTo>
                    <a:pt x="704" y="224"/>
                    <a:pt x="694" y="219"/>
                    <a:pt x="708" y="192"/>
                  </a:cubicBezTo>
                  <a:cubicBezTo>
                    <a:pt x="711" y="185"/>
                    <a:pt x="714" y="177"/>
                    <a:pt x="714" y="174"/>
                  </a:cubicBezTo>
                  <a:cubicBezTo>
                    <a:pt x="714" y="167"/>
                    <a:pt x="720" y="168"/>
                    <a:pt x="731" y="177"/>
                  </a:cubicBezTo>
                  <a:cubicBezTo>
                    <a:pt x="741" y="185"/>
                    <a:pt x="745" y="186"/>
                    <a:pt x="748" y="182"/>
                  </a:cubicBezTo>
                  <a:cubicBezTo>
                    <a:pt x="751" y="178"/>
                    <a:pt x="737" y="162"/>
                    <a:pt x="731" y="162"/>
                  </a:cubicBezTo>
                  <a:cubicBezTo>
                    <a:pt x="715" y="162"/>
                    <a:pt x="716" y="154"/>
                    <a:pt x="732" y="148"/>
                  </a:cubicBezTo>
                  <a:cubicBezTo>
                    <a:pt x="738" y="147"/>
                    <a:pt x="745" y="142"/>
                    <a:pt x="749" y="139"/>
                  </a:cubicBezTo>
                  <a:cubicBezTo>
                    <a:pt x="774" y="111"/>
                    <a:pt x="809" y="88"/>
                    <a:pt x="824" y="88"/>
                  </a:cubicBezTo>
                  <a:cubicBezTo>
                    <a:pt x="826" y="88"/>
                    <a:pt x="832" y="94"/>
                    <a:pt x="837" y="102"/>
                  </a:cubicBezTo>
                  <a:cubicBezTo>
                    <a:pt x="851" y="123"/>
                    <a:pt x="908" y="162"/>
                    <a:pt x="925" y="162"/>
                  </a:cubicBezTo>
                  <a:cubicBezTo>
                    <a:pt x="928" y="162"/>
                    <a:pt x="940" y="167"/>
                    <a:pt x="952" y="173"/>
                  </a:cubicBezTo>
                  <a:cubicBezTo>
                    <a:pt x="965" y="179"/>
                    <a:pt x="982" y="187"/>
                    <a:pt x="990" y="190"/>
                  </a:cubicBezTo>
                  <a:cubicBezTo>
                    <a:pt x="998" y="192"/>
                    <a:pt x="1006" y="196"/>
                    <a:pt x="1009" y="198"/>
                  </a:cubicBezTo>
                  <a:cubicBezTo>
                    <a:pt x="1011" y="199"/>
                    <a:pt x="1022" y="202"/>
                    <a:pt x="1033" y="204"/>
                  </a:cubicBezTo>
                  <a:cubicBezTo>
                    <a:pt x="1068" y="211"/>
                    <a:pt x="1059" y="224"/>
                    <a:pt x="1018" y="227"/>
                  </a:cubicBezTo>
                  <a:cubicBezTo>
                    <a:pt x="1005" y="228"/>
                    <a:pt x="999" y="228"/>
                    <a:pt x="996" y="225"/>
                  </a:cubicBezTo>
                  <a:cubicBezTo>
                    <a:pt x="994" y="223"/>
                    <a:pt x="991" y="222"/>
                    <a:pt x="989" y="223"/>
                  </a:cubicBezTo>
                  <a:cubicBezTo>
                    <a:pt x="987" y="224"/>
                    <a:pt x="988" y="226"/>
                    <a:pt x="991" y="229"/>
                  </a:cubicBezTo>
                  <a:cubicBezTo>
                    <a:pt x="997" y="234"/>
                    <a:pt x="998" y="241"/>
                    <a:pt x="993" y="241"/>
                  </a:cubicBezTo>
                  <a:cubicBezTo>
                    <a:pt x="991" y="241"/>
                    <a:pt x="988" y="239"/>
                    <a:pt x="987" y="236"/>
                  </a:cubicBezTo>
                  <a:cubicBezTo>
                    <a:pt x="985" y="231"/>
                    <a:pt x="980" y="229"/>
                    <a:pt x="970" y="231"/>
                  </a:cubicBezTo>
                  <a:cubicBezTo>
                    <a:pt x="961" y="232"/>
                    <a:pt x="964" y="242"/>
                    <a:pt x="975" y="251"/>
                  </a:cubicBezTo>
                  <a:cubicBezTo>
                    <a:pt x="984" y="258"/>
                    <a:pt x="986" y="264"/>
                    <a:pt x="980" y="264"/>
                  </a:cubicBezTo>
                  <a:cubicBezTo>
                    <a:pt x="978" y="264"/>
                    <a:pt x="975" y="260"/>
                    <a:pt x="973" y="257"/>
                  </a:cubicBezTo>
                  <a:cubicBezTo>
                    <a:pt x="964" y="241"/>
                    <a:pt x="961" y="239"/>
                    <a:pt x="952" y="243"/>
                  </a:cubicBezTo>
                  <a:cubicBezTo>
                    <a:pt x="948" y="245"/>
                    <a:pt x="945" y="248"/>
                    <a:pt x="947" y="250"/>
                  </a:cubicBezTo>
                  <a:cubicBezTo>
                    <a:pt x="948" y="252"/>
                    <a:pt x="947" y="255"/>
                    <a:pt x="944" y="256"/>
                  </a:cubicBezTo>
                  <a:cubicBezTo>
                    <a:pt x="941" y="258"/>
                    <a:pt x="943" y="262"/>
                    <a:pt x="952" y="276"/>
                  </a:cubicBezTo>
                  <a:cubicBezTo>
                    <a:pt x="965" y="297"/>
                    <a:pt x="964" y="303"/>
                    <a:pt x="949" y="290"/>
                  </a:cubicBezTo>
                  <a:cubicBezTo>
                    <a:pt x="935" y="277"/>
                    <a:pt x="928" y="280"/>
                    <a:pt x="940" y="294"/>
                  </a:cubicBezTo>
                  <a:cubicBezTo>
                    <a:pt x="946" y="302"/>
                    <a:pt x="945" y="315"/>
                    <a:pt x="938" y="313"/>
                  </a:cubicBezTo>
                  <a:cubicBezTo>
                    <a:pt x="926" y="311"/>
                    <a:pt x="923" y="312"/>
                    <a:pt x="922" y="319"/>
                  </a:cubicBezTo>
                  <a:cubicBezTo>
                    <a:pt x="922" y="322"/>
                    <a:pt x="918" y="327"/>
                    <a:pt x="915" y="328"/>
                  </a:cubicBezTo>
                  <a:cubicBezTo>
                    <a:pt x="910" y="330"/>
                    <a:pt x="909" y="333"/>
                    <a:pt x="909" y="341"/>
                  </a:cubicBezTo>
                  <a:lnTo>
                    <a:pt x="909" y="351"/>
                  </a:lnTo>
                  <a:lnTo>
                    <a:pt x="897" y="349"/>
                  </a:lnTo>
                  <a:cubicBezTo>
                    <a:pt x="884" y="347"/>
                    <a:pt x="865" y="353"/>
                    <a:pt x="868" y="359"/>
                  </a:cubicBezTo>
                  <a:cubicBezTo>
                    <a:pt x="869" y="361"/>
                    <a:pt x="868" y="365"/>
                    <a:pt x="866" y="367"/>
                  </a:cubicBezTo>
                  <a:cubicBezTo>
                    <a:pt x="863" y="371"/>
                    <a:pt x="864" y="374"/>
                    <a:pt x="870" y="381"/>
                  </a:cubicBezTo>
                  <a:lnTo>
                    <a:pt x="878" y="390"/>
                  </a:lnTo>
                  <a:lnTo>
                    <a:pt x="914" y="390"/>
                  </a:lnTo>
                  <a:cubicBezTo>
                    <a:pt x="948" y="390"/>
                    <a:pt x="951" y="389"/>
                    <a:pt x="951" y="385"/>
                  </a:cubicBezTo>
                  <a:cubicBezTo>
                    <a:pt x="951" y="377"/>
                    <a:pt x="972" y="363"/>
                    <a:pt x="985" y="363"/>
                  </a:cubicBezTo>
                  <a:cubicBezTo>
                    <a:pt x="1009" y="363"/>
                    <a:pt x="997" y="379"/>
                    <a:pt x="962" y="393"/>
                  </a:cubicBezTo>
                  <a:cubicBezTo>
                    <a:pt x="955" y="396"/>
                    <a:pt x="941" y="403"/>
                    <a:pt x="931" y="408"/>
                  </a:cubicBezTo>
                  <a:cubicBezTo>
                    <a:pt x="919" y="416"/>
                    <a:pt x="906" y="421"/>
                    <a:pt x="888" y="425"/>
                  </a:cubicBezTo>
                  <a:lnTo>
                    <a:pt x="862" y="431"/>
                  </a:lnTo>
                  <a:lnTo>
                    <a:pt x="853" y="424"/>
                  </a:lnTo>
                  <a:cubicBezTo>
                    <a:pt x="845" y="418"/>
                    <a:pt x="842" y="417"/>
                    <a:pt x="834" y="418"/>
                  </a:cubicBezTo>
                  <a:lnTo>
                    <a:pt x="833" y="418"/>
                  </a:lnTo>
                  <a:close/>
                  <a:moveTo>
                    <a:pt x="866" y="218"/>
                  </a:moveTo>
                  <a:cubicBezTo>
                    <a:pt x="885" y="204"/>
                    <a:pt x="838" y="188"/>
                    <a:pt x="808" y="199"/>
                  </a:cubicBezTo>
                  <a:cubicBezTo>
                    <a:pt x="791" y="206"/>
                    <a:pt x="775" y="206"/>
                    <a:pt x="768" y="199"/>
                  </a:cubicBezTo>
                  <a:cubicBezTo>
                    <a:pt x="764" y="194"/>
                    <a:pt x="763" y="194"/>
                    <a:pt x="760" y="196"/>
                  </a:cubicBezTo>
                  <a:cubicBezTo>
                    <a:pt x="758" y="199"/>
                    <a:pt x="759" y="202"/>
                    <a:pt x="765" y="208"/>
                  </a:cubicBezTo>
                  <a:lnTo>
                    <a:pt x="774" y="217"/>
                  </a:lnTo>
                  <a:lnTo>
                    <a:pt x="798" y="216"/>
                  </a:lnTo>
                  <a:cubicBezTo>
                    <a:pt x="816" y="215"/>
                    <a:pt x="823" y="214"/>
                    <a:pt x="826" y="211"/>
                  </a:cubicBezTo>
                  <a:cubicBezTo>
                    <a:pt x="831" y="205"/>
                    <a:pt x="833" y="205"/>
                    <a:pt x="846" y="214"/>
                  </a:cubicBezTo>
                  <a:cubicBezTo>
                    <a:pt x="858" y="222"/>
                    <a:pt x="860" y="223"/>
                    <a:pt x="866" y="218"/>
                  </a:cubicBezTo>
                  <a:close/>
                  <a:moveTo>
                    <a:pt x="737" y="217"/>
                  </a:moveTo>
                  <a:cubicBezTo>
                    <a:pt x="737" y="211"/>
                    <a:pt x="725" y="200"/>
                    <a:pt x="722" y="202"/>
                  </a:cubicBezTo>
                  <a:cubicBezTo>
                    <a:pt x="720" y="204"/>
                    <a:pt x="732" y="221"/>
                    <a:pt x="736" y="221"/>
                  </a:cubicBezTo>
                  <a:cubicBezTo>
                    <a:pt x="736" y="221"/>
                    <a:pt x="737" y="219"/>
                    <a:pt x="737" y="217"/>
                  </a:cubicBezTo>
                  <a:close/>
                  <a:moveTo>
                    <a:pt x="432" y="413"/>
                  </a:moveTo>
                  <a:cubicBezTo>
                    <a:pt x="426" y="408"/>
                    <a:pt x="436" y="402"/>
                    <a:pt x="449" y="402"/>
                  </a:cubicBezTo>
                  <a:cubicBezTo>
                    <a:pt x="454" y="402"/>
                    <a:pt x="462" y="399"/>
                    <a:pt x="469" y="395"/>
                  </a:cubicBezTo>
                  <a:cubicBezTo>
                    <a:pt x="487" y="383"/>
                    <a:pt x="493" y="387"/>
                    <a:pt x="483" y="402"/>
                  </a:cubicBezTo>
                  <a:cubicBezTo>
                    <a:pt x="473" y="416"/>
                    <a:pt x="443" y="423"/>
                    <a:pt x="432" y="413"/>
                  </a:cubicBezTo>
                  <a:close/>
                  <a:moveTo>
                    <a:pt x="656" y="400"/>
                  </a:moveTo>
                  <a:cubicBezTo>
                    <a:pt x="656" y="383"/>
                    <a:pt x="735" y="355"/>
                    <a:pt x="742" y="369"/>
                  </a:cubicBezTo>
                  <a:cubicBezTo>
                    <a:pt x="746" y="377"/>
                    <a:pt x="734" y="385"/>
                    <a:pt x="719" y="385"/>
                  </a:cubicBezTo>
                  <a:cubicBezTo>
                    <a:pt x="706" y="385"/>
                    <a:pt x="687" y="393"/>
                    <a:pt x="669" y="406"/>
                  </a:cubicBezTo>
                  <a:cubicBezTo>
                    <a:pt x="664" y="410"/>
                    <a:pt x="656" y="406"/>
                    <a:pt x="656" y="400"/>
                  </a:cubicBezTo>
                  <a:close/>
                  <a:moveTo>
                    <a:pt x="431" y="382"/>
                  </a:moveTo>
                  <a:cubicBezTo>
                    <a:pt x="428" y="376"/>
                    <a:pt x="423" y="364"/>
                    <a:pt x="420" y="356"/>
                  </a:cubicBezTo>
                  <a:lnTo>
                    <a:pt x="413" y="340"/>
                  </a:lnTo>
                  <a:lnTo>
                    <a:pt x="424" y="340"/>
                  </a:lnTo>
                  <a:cubicBezTo>
                    <a:pt x="430" y="340"/>
                    <a:pt x="436" y="339"/>
                    <a:pt x="437" y="338"/>
                  </a:cubicBezTo>
                  <a:cubicBezTo>
                    <a:pt x="441" y="333"/>
                    <a:pt x="431" y="331"/>
                    <a:pt x="397" y="329"/>
                  </a:cubicBezTo>
                  <a:cubicBezTo>
                    <a:pt x="376" y="328"/>
                    <a:pt x="353" y="327"/>
                    <a:pt x="346" y="327"/>
                  </a:cubicBezTo>
                  <a:cubicBezTo>
                    <a:pt x="329" y="325"/>
                    <a:pt x="304" y="317"/>
                    <a:pt x="290" y="307"/>
                  </a:cubicBezTo>
                  <a:cubicBezTo>
                    <a:pt x="283" y="302"/>
                    <a:pt x="280" y="302"/>
                    <a:pt x="281" y="306"/>
                  </a:cubicBezTo>
                  <a:cubicBezTo>
                    <a:pt x="281" y="308"/>
                    <a:pt x="276" y="310"/>
                    <a:pt x="266" y="310"/>
                  </a:cubicBezTo>
                  <a:lnTo>
                    <a:pt x="251" y="311"/>
                  </a:lnTo>
                  <a:lnTo>
                    <a:pt x="253" y="290"/>
                  </a:lnTo>
                  <a:cubicBezTo>
                    <a:pt x="255" y="264"/>
                    <a:pt x="261" y="253"/>
                    <a:pt x="270" y="255"/>
                  </a:cubicBezTo>
                  <a:cubicBezTo>
                    <a:pt x="275" y="256"/>
                    <a:pt x="277" y="255"/>
                    <a:pt x="279" y="249"/>
                  </a:cubicBezTo>
                  <a:cubicBezTo>
                    <a:pt x="280" y="245"/>
                    <a:pt x="283" y="240"/>
                    <a:pt x="286" y="238"/>
                  </a:cubicBezTo>
                  <a:cubicBezTo>
                    <a:pt x="300" y="228"/>
                    <a:pt x="308" y="250"/>
                    <a:pt x="297" y="266"/>
                  </a:cubicBezTo>
                  <a:cubicBezTo>
                    <a:pt x="294" y="272"/>
                    <a:pt x="293" y="275"/>
                    <a:pt x="296" y="279"/>
                  </a:cubicBezTo>
                  <a:cubicBezTo>
                    <a:pt x="297" y="282"/>
                    <a:pt x="300" y="289"/>
                    <a:pt x="301" y="294"/>
                  </a:cubicBezTo>
                  <a:cubicBezTo>
                    <a:pt x="303" y="301"/>
                    <a:pt x="304" y="303"/>
                    <a:pt x="307" y="301"/>
                  </a:cubicBezTo>
                  <a:cubicBezTo>
                    <a:pt x="310" y="299"/>
                    <a:pt x="311" y="295"/>
                    <a:pt x="308" y="286"/>
                  </a:cubicBezTo>
                  <a:cubicBezTo>
                    <a:pt x="304" y="270"/>
                    <a:pt x="321" y="236"/>
                    <a:pt x="333" y="236"/>
                  </a:cubicBezTo>
                  <a:cubicBezTo>
                    <a:pt x="340" y="236"/>
                    <a:pt x="340" y="241"/>
                    <a:pt x="329" y="272"/>
                  </a:cubicBezTo>
                  <a:cubicBezTo>
                    <a:pt x="324" y="287"/>
                    <a:pt x="324" y="293"/>
                    <a:pt x="326" y="299"/>
                  </a:cubicBezTo>
                  <a:cubicBezTo>
                    <a:pt x="333" y="313"/>
                    <a:pt x="336" y="306"/>
                    <a:pt x="340" y="273"/>
                  </a:cubicBezTo>
                  <a:cubicBezTo>
                    <a:pt x="344" y="235"/>
                    <a:pt x="361" y="237"/>
                    <a:pt x="359" y="276"/>
                  </a:cubicBezTo>
                  <a:cubicBezTo>
                    <a:pt x="357" y="306"/>
                    <a:pt x="358" y="313"/>
                    <a:pt x="366" y="308"/>
                  </a:cubicBezTo>
                  <a:cubicBezTo>
                    <a:pt x="369" y="306"/>
                    <a:pt x="371" y="300"/>
                    <a:pt x="371" y="292"/>
                  </a:cubicBezTo>
                  <a:cubicBezTo>
                    <a:pt x="371" y="277"/>
                    <a:pt x="373" y="275"/>
                    <a:pt x="386" y="280"/>
                  </a:cubicBezTo>
                  <a:cubicBezTo>
                    <a:pt x="391" y="282"/>
                    <a:pt x="397" y="283"/>
                    <a:pt x="400" y="283"/>
                  </a:cubicBezTo>
                  <a:cubicBezTo>
                    <a:pt x="428" y="283"/>
                    <a:pt x="437" y="294"/>
                    <a:pt x="456" y="350"/>
                  </a:cubicBezTo>
                  <a:cubicBezTo>
                    <a:pt x="461" y="363"/>
                    <a:pt x="465" y="376"/>
                    <a:pt x="466" y="378"/>
                  </a:cubicBezTo>
                  <a:cubicBezTo>
                    <a:pt x="469" y="384"/>
                    <a:pt x="457" y="392"/>
                    <a:pt x="446" y="392"/>
                  </a:cubicBezTo>
                  <a:cubicBezTo>
                    <a:pt x="437" y="392"/>
                    <a:pt x="435" y="391"/>
                    <a:pt x="431" y="382"/>
                  </a:cubicBezTo>
                  <a:close/>
                  <a:moveTo>
                    <a:pt x="646" y="354"/>
                  </a:moveTo>
                  <a:cubicBezTo>
                    <a:pt x="634" y="338"/>
                    <a:pt x="623" y="316"/>
                    <a:pt x="617" y="293"/>
                  </a:cubicBezTo>
                  <a:cubicBezTo>
                    <a:pt x="609" y="263"/>
                    <a:pt x="598" y="241"/>
                    <a:pt x="583" y="229"/>
                  </a:cubicBezTo>
                  <a:cubicBezTo>
                    <a:pt x="568" y="218"/>
                    <a:pt x="564" y="209"/>
                    <a:pt x="573" y="209"/>
                  </a:cubicBezTo>
                  <a:cubicBezTo>
                    <a:pt x="583" y="209"/>
                    <a:pt x="599" y="216"/>
                    <a:pt x="610" y="225"/>
                  </a:cubicBezTo>
                  <a:cubicBezTo>
                    <a:pt x="616" y="230"/>
                    <a:pt x="623" y="234"/>
                    <a:pt x="626" y="234"/>
                  </a:cubicBezTo>
                  <a:cubicBezTo>
                    <a:pt x="634" y="234"/>
                    <a:pt x="630" y="227"/>
                    <a:pt x="616" y="218"/>
                  </a:cubicBezTo>
                  <a:cubicBezTo>
                    <a:pt x="606" y="211"/>
                    <a:pt x="603" y="209"/>
                    <a:pt x="606" y="206"/>
                  </a:cubicBezTo>
                  <a:cubicBezTo>
                    <a:pt x="609" y="204"/>
                    <a:pt x="612" y="205"/>
                    <a:pt x="620" y="212"/>
                  </a:cubicBezTo>
                  <a:cubicBezTo>
                    <a:pt x="632" y="221"/>
                    <a:pt x="637" y="220"/>
                    <a:pt x="628" y="209"/>
                  </a:cubicBezTo>
                  <a:cubicBezTo>
                    <a:pt x="623" y="204"/>
                    <a:pt x="622" y="202"/>
                    <a:pt x="624" y="200"/>
                  </a:cubicBezTo>
                  <a:cubicBezTo>
                    <a:pt x="631" y="195"/>
                    <a:pt x="640" y="201"/>
                    <a:pt x="650" y="218"/>
                  </a:cubicBezTo>
                  <a:cubicBezTo>
                    <a:pt x="668" y="246"/>
                    <a:pt x="675" y="242"/>
                    <a:pt x="661" y="213"/>
                  </a:cubicBezTo>
                  <a:lnTo>
                    <a:pt x="653" y="197"/>
                  </a:lnTo>
                  <a:lnTo>
                    <a:pt x="661" y="195"/>
                  </a:lnTo>
                  <a:cubicBezTo>
                    <a:pt x="680" y="192"/>
                    <a:pt x="691" y="216"/>
                    <a:pt x="698" y="278"/>
                  </a:cubicBezTo>
                  <a:cubicBezTo>
                    <a:pt x="703" y="321"/>
                    <a:pt x="707" y="341"/>
                    <a:pt x="710" y="350"/>
                  </a:cubicBezTo>
                  <a:cubicBezTo>
                    <a:pt x="714" y="357"/>
                    <a:pt x="713" y="358"/>
                    <a:pt x="705" y="359"/>
                  </a:cubicBezTo>
                  <a:cubicBezTo>
                    <a:pt x="700" y="360"/>
                    <a:pt x="689" y="362"/>
                    <a:pt x="680" y="365"/>
                  </a:cubicBezTo>
                  <a:cubicBezTo>
                    <a:pt x="658" y="371"/>
                    <a:pt x="659" y="372"/>
                    <a:pt x="646" y="354"/>
                  </a:cubicBezTo>
                  <a:close/>
                  <a:moveTo>
                    <a:pt x="909" y="358"/>
                  </a:moveTo>
                  <a:cubicBezTo>
                    <a:pt x="913" y="357"/>
                    <a:pt x="919" y="363"/>
                    <a:pt x="916" y="366"/>
                  </a:cubicBezTo>
                  <a:cubicBezTo>
                    <a:pt x="915" y="367"/>
                    <a:pt x="912" y="366"/>
                    <a:pt x="910" y="364"/>
                  </a:cubicBezTo>
                  <a:cubicBezTo>
                    <a:pt x="906" y="360"/>
                    <a:pt x="906" y="359"/>
                    <a:pt x="909" y="358"/>
                  </a:cubicBezTo>
                  <a:close/>
                  <a:moveTo>
                    <a:pt x="920" y="341"/>
                  </a:moveTo>
                  <a:cubicBezTo>
                    <a:pt x="919" y="336"/>
                    <a:pt x="918" y="332"/>
                    <a:pt x="919" y="331"/>
                  </a:cubicBezTo>
                  <a:cubicBezTo>
                    <a:pt x="921" y="330"/>
                    <a:pt x="935" y="351"/>
                    <a:pt x="935" y="356"/>
                  </a:cubicBezTo>
                  <a:cubicBezTo>
                    <a:pt x="935" y="362"/>
                    <a:pt x="922" y="349"/>
                    <a:pt x="920" y="341"/>
                  </a:cubicBezTo>
                  <a:close/>
                  <a:moveTo>
                    <a:pt x="956" y="335"/>
                  </a:moveTo>
                  <a:cubicBezTo>
                    <a:pt x="956" y="320"/>
                    <a:pt x="956" y="318"/>
                    <a:pt x="966" y="312"/>
                  </a:cubicBezTo>
                  <a:cubicBezTo>
                    <a:pt x="972" y="308"/>
                    <a:pt x="979" y="302"/>
                    <a:pt x="982" y="298"/>
                  </a:cubicBezTo>
                  <a:cubicBezTo>
                    <a:pt x="987" y="290"/>
                    <a:pt x="1013" y="276"/>
                    <a:pt x="1022" y="276"/>
                  </a:cubicBezTo>
                  <a:cubicBezTo>
                    <a:pt x="1039" y="276"/>
                    <a:pt x="1053" y="299"/>
                    <a:pt x="1041" y="307"/>
                  </a:cubicBezTo>
                  <a:cubicBezTo>
                    <a:pt x="1038" y="309"/>
                    <a:pt x="1030" y="318"/>
                    <a:pt x="1024" y="326"/>
                  </a:cubicBezTo>
                  <a:cubicBezTo>
                    <a:pt x="1012" y="340"/>
                    <a:pt x="1008" y="343"/>
                    <a:pt x="993" y="343"/>
                  </a:cubicBezTo>
                  <a:cubicBezTo>
                    <a:pt x="989" y="343"/>
                    <a:pt x="980" y="345"/>
                    <a:pt x="975" y="348"/>
                  </a:cubicBezTo>
                  <a:cubicBezTo>
                    <a:pt x="959" y="356"/>
                    <a:pt x="956" y="354"/>
                    <a:pt x="956" y="335"/>
                  </a:cubicBezTo>
                  <a:close/>
                  <a:moveTo>
                    <a:pt x="1017" y="319"/>
                  </a:moveTo>
                  <a:cubicBezTo>
                    <a:pt x="1030" y="309"/>
                    <a:pt x="1031" y="307"/>
                    <a:pt x="1028" y="302"/>
                  </a:cubicBezTo>
                  <a:cubicBezTo>
                    <a:pt x="1023" y="294"/>
                    <a:pt x="1023" y="294"/>
                    <a:pt x="1007" y="309"/>
                  </a:cubicBezTo>
                  <a:cubicBezTo>
                    <a:pt x="983" y="331"/>
                    <a:pt x="992" y="339"/>
                    <a:pt x="1017" y="319"/>
                  </a:cubicBezTo>
                  <a:close/>
                  <a:moveTo>
                    <a:pt x="37" y="289"/>
                  </a:moveTo>
                  <a:cubicBezTo>
                    <a:pt x="19" y="277"/>
                    <a:pt x="18" y="254"/>
                    <a:pt x="36" y="240"/>
                  </a:cubicBezTo>
                  <a:cubicBezTo>
                    <a:pt x="55" y="224"/>
                    <a:pt x="87" y="255"/>
                    <a:pt x="74" y="277"/>
                  </a:cubicBezTo>
                  <a:cubicBezTo>
                    <a:pt x="64" y="295"/>
                    <a:pt x="52" y="299"/>
                    <a:pt x="37" y="289"/>
                  </a:cubicBezTo>
                  <a:close/>
                  <a:moveTo>
                    <a:pt x="226" y="267"/>
                  </a:moveTo>
                  <a:lnTo>
                    <a:pt x="226" y="257"/>
                  </a:lnTo>
                  <a:lnTo>
                    <a:pt x="165" y="257"/>
                  </a:lnTo>
                  <a:cubicBezTo>
                    <a:pt x="98" y="257"/>
                    <a:pt x="90" y="256"/>
                    <a:pt x="79" y="244"/>
                  </a:cubicBezTo>
                  <a:cubicBezTo>
                    <a:pt x="74" y="238"/>
                    <a:pt x="74" y="238"/>
                    <a:pt x="82" y="240"/>
                  </a:cubicBezTo>
                  <a:cubicBezTo>
                    <a:pt x="102" y="245"/>
                    <a:pt x="217" y="243"/>
                    <a:pt x="217" y="237"/>
                  </a:cubicBezTo>
                  <a:cubicBezTo>
                    <a:pt x="217" y="227"/>
                    <a:pt x="221" y="228"/>
                    <a:pt x="231" y="240"/>
                  </a:cubicBezTo>
                  <a:cubicBezTo>
                    <a:pt x="238" y="248"/>
                    <a:pt x="241" y="254"/>
                    <a:pt x="240" y="258"/>
                  </a:cubicBezTo>
                  <a:cubicBezTo>
                    <a:pt x="233" y="277"/>
                    <a:pt x="225" y="282"/>
                    <a:pt x="226" y="267"/>
                  </a:cubicBezTo>
                  <a:close/>
                  <a:moveTo>
                    <a:pt x="533" y="249"/>
                  </a:moveTo>
                  <a:cubicBezTo>
                    <a:pt x="533" y="247"/>
                    <a:pt x="542" y="246"/>
                    <a:pt x="554" y="246"/>
                  </a:cubicBezTo>
                  <a:cubicBezTo>
                    <a:pt x="567" y="246"/>
                    <a:pt x="574" y="247"/>
                    <a:pt x="573" y="249"/>
                  </a:cubicBezTo>
                  <a:cubicBezTo>
                    <a:pt x="572" y="250"/>
                    <a:pt x="563" y="251"/>
                    <a:pt x="552" y="251"/>
                  </a:cubicBezTo>
                  <a:cubicBezTo>
                    <a:pt x="541" y="251"/>
                    <a:pt x="533" y="250"/>
                    <a:pt x="533" y="249"/>
                  </a:cubicBezTo>
                  <a:close/>
                  <a:moveTo>
                    <a:pt x="364" y="245"/>
                  </a:moveTo>
                  <a:cubicBezTo>
                    <a:pt x="354" y="240"/>
                    <a:pt x="371" y="239"/>
                    <a:pt x="432" y="239"/>
                  </a:cubicBezTo>
                  <a:cubicBezTo>
                    <a:pt x="495" y="239"/>
                    <a:pt x="500" y="239"/>
                    <a:pt x="500" y="243"/>
                  </a:cubicBezTo>
                  <a:cubicBezTo>
                    <a:pt x="500" y="248"/>
                    <a:pt x="373" y="249"/>
                    <a:pt x="364" y="245"/>
                  </a:cubicBezTo>
                  <a:close/>
                  <a:moveTo>
                    <a:pt x="702" y="240"/>
                  </a:moveTo>
                  <a:cubicBezTo>
                    <a:pt x="700" y="239"/>
                    <a:pt x="700" y="239"/>
                    <a:pt x="735" y="238"/>
                  </a:cubicBezTo>
                  <a:cubicBezTo>
                    <a:pt x="760" y="237"/>
                    <a:pt x="779" y="238"/>
                    <a:pt x="779" y="241"/>
                  </a:cubicBezTo>
                  <a:cubicBezTo>
                    <a:pt x="779" y="243"/>
                    <a:pt x="705" y="242"/>
                    <a:pt x="702" y="240"/>
                  </a:cubicBezTo>
                  <a:close/>
                  <a:moveTo>
                    <a:pt x="941" y="151"/>
                  </a:moveTo>
                  <a:cubicBezTo>
                    <a:pt x="941" y="150"/>
                    <a:pt x="944" y="146"/>
                    <a:pt x="947" y="142"/>
                  </a:cubicBezTo>
                  <a:lnTo>
                    <a:pt x="953" y="136"/>
                  </a:lnTo>
                  <a:lnTo>
                    <a:pt x="959" y="143"/>
                  </a:lnTo>
                  <a:cubicBezTo>
                    <a:pt x="962" y="147"/>
                    <a:pt x="967" y="150"/>
                    <a:pt x="969" y="150"/>
                  </a:cubicBezTo>
                  <a:cubicBezTo>
                    <a:pt x="974" y="150"/>
                    <a:pt x="975" y="157"/>
                    <a:pt x="970" y="161"/>
                  </a:cubicBezTo>
                  <a:cubicBezTo>
                    <a:pt x="966" y="164"/>
                    <a:pt x="941" y="156"/>
                    <a:pt x="941" y="151"/>
                  </a:cubicBezTo>
                  <a:close/>
                  <a:moveTo>
                    <a:pt x="907" y="129"/>
                  </a:moveTo>
                  <a:cubicBezTo>
                    <a:pt x="900" y="125"/>
                    <a:pt x="896" y="119"/>
                    <a:pt x="896" y="116"/>
                  </a:cubicBezTo>
                  <a:cubicBezTo>
                    <a:pt x="896" y="109"/>
                    <a:pt x="901" y="108"/>
                    <a:pt x="903" y="115"/>
                  </a:cubicBezTo>
                  <a:cubicBezTo>
                    <a:pt x="904" y="118"/>
                    <a:pt x="907" y="119"/>
                    <a:pt x="912" y="118"/>
                  </a:cubicBezTo>
                  <a:cubicBezTo>
                    <a:pt x="925" y="116"/>
                    <a:pt x="934" y="123"/>
                    <a:pt x="929" y="131"/>
                  </a:cubicBezTo>
                  <a:cubicBezTo>
                    <a:pt x="924" y="139"/>
                    <a:pt x="921" y="139"/>
                    <a:pt x="907" y="129"/>
                  </a:cubicBezTo>
                  <a:close/>
                  <a:moveTo>
                    <a:pt x="847" y="94"/>
                  </a:moveTo>
                  <a:cubicBezTo>
                    <a:pt x="841" y="88"/>
                    <a:pt x="846" y="83"/>
                    <a:pt x="857" y="84"/>
                  </a:cubicBezTo>
                  <a:cubicBezTo>
                    <a:pt x="867" y="85"/>
                    <a:pt x="874" y="89"/>
                    <a:pt x="871" y="93"/>
                  </a:cubicBezTo>
                  <a:cubicBezTo>
                    <a:pt x="870" y="95"/>
                    <a:pt x="867" y="95"/>
                    <a:pt x="865" y="94"/>
                  </a:cubicBezTo>
                  <a:cubicBezTo>
                    <a:pt x="862" y="93"/>
                    <a:pt x="859" y="94"/>
                    <a:pt x="858" y="95"/>
                  </a:cubicBezTo>
                  <a:cubicBezTo>
                    <a:pt x="856" y="99"/>
                    <a:pt x="852" y="98"/>
                    <a:pt x="847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F937639D-567B-4DED-85E4-405BBC226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02" y="3391579"/>
              <a:ext cx="858978" cy="27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Observer</a:t>
              </a:r>
              <a:endParaRPr lang="en-US" altLang="en-US" dirty="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7528574F-C4AD-49DC-B962-F3445CFDD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75" y="4483854"/>
              <a:ext cx="4891929" cy="277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Timeline of memory requests seen by the observer: </a:t>
              </a:r>
              <a:endParaRPr lang="en-US" altLang="en-US" sz="3200" dirty="0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674E861-31C1-46A4-8A81-2308FE472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691" y="4978404"/>
              <a:ext cx="0" cy="6023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0E5BF371-C27F-4FF1-BE34-D97BC4F23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691" y="5264723"/>
              <a:ext cx="669720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8182607C-4762-449B-9E19-9E617B016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987" y="5214524"/>
              <a:ext cx="228904" cy="102257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A224529E-6595-450C-B1E9-E5F0A3DB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38" y="5108549"/>
              <a:ext cx="1127999" cy="314207"/>
            </a:xfrm>
            <a:custGeom>
              <a:avLst/>
              <a:gdLst>
                <a:gd name="T0" fmla="*/ 101 w 997"/>
                <a:gd name="T1" fmla="*/ 0 h 353"/>
                <a:gd name="T2" fmla="*/ 896 w 997"/>
                <a:gd name="T3" fmla="*/ 0 h 353"/>
                <a:gd name="T4" fmla="*/ 997 w 997"/>
                <a:gd name="T5" fmla="*/ 101 h 353"/>
                <a:gd name="T6" fmla="*/ 997 w 997"/>
                <a:gd name="T7" fmla="*/ 252 h 353"/>
                <a:gd name="T8" fmla="*/ 896 w 997"/>
                <a:gd name="T9" fmla="*/ 353 h 353"/>
                <a:gd name="T10" fmla="*/ 101 w 997"/>
                <a:gd name="T11" fmla="*/ 353 h 353"/>
                <a:gd name="T12" fmla="*/ 0 w 997"/>
                <a:gd name="T13" fmla="*/ 252 h 353"/>
                <a:gd name="T14" fmla="*/ 0 w 997"/>
                <a:gd name="T15" fmla="*/ 101 h 353"/>
                <a:gd name="T16" fmla="*/ 101 w 99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7" h="353">
                  <a:moveTo>
                    <a:pt x="101" y="0"/>
                  </a:moveTo>
                  <a:lnTo>
                    <a:pt x="896" y="0"/>
                  </a:lnTo>
                  <a:cubicBezTo>
                    <a:pt x="952" y="0"/>
                    <a:pt x="997" y="45"/>
                    <a:pt x="997" y="101"/>
                  </a:cubicBezTo>
                  <a:lnTo>
                    <a:pt x="997" y="252"/>
                  </a:lnTo>
                  <a:cubicBezTo>
                    <a:pt x="997" y="308"/>
                    <a:pt x="952" y="353"/>
                    <a:pt x="896" y="353"/>
                  </a:cubicBezTo>
                  <a:lnTo>
                    <a:pt x="101" y="353"/>
                  </a:lnTo>
                  <a:cubicBezTo>
                    <a:pt x="45" y="353"/>
                    <a:pt x="0" y="308"/>
                    <a:pt x="0" y="252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81CCEE96-8557-48FD-BD95-1AC0C557A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873" y="4844541"/>
              <a:ext cx="4648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Time</a:t>
              </a:r>
              <a:endParaRPr lang="en-US" alt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EEEE0A90-F832-409E-A901-08E7A2246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6233" y="4928205"/>
              <a:ext cx="455447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430557FC-4FDF-4DD1-B060-246CDF77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132" y="4889162"/>
              <a:ext cx="167548" cy="76228"/>
            </a:xfrm>
            <a:custGeom>
              <a:avLst/>
              <a:gdLst>
                <a:gd name="T0" fmla="*/ 42 w 149"/>
                <a:gd name="T1" fmla="*/ 43 h 85"/>
                <a:gd name="T2" fmla="*/ 0 w 149"/>
                <a:gd name="T3" fmla="*/ 85 h 85"/>
                <a:gd name="T4" fmla="*/ 149 w 149"/>
                <a:gd name="T5" fmla="*/ 43 h 85"/>
                <a:gd name="T6" fmla="*/ 0 w 149"/>
                <a:gd name="T7" fmla="*/ 0 h 85"/>
                <a:gd name="T8" fmla="*/ 42 w 149"/>
                <a:gd name="T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5">
                  <a:moveTo>
                    <a:pt x="42" y="43"/>
                  </a:moveTo>
                  <a:lnTo>
                    <a:pt x="0" y="85"/>
                  </a:lnTo>
                  <a:lnTo>
                    <a:pt x="149" y="43"/>
                  </a:lnTo>
                  <a:lnTo>
                    <a:pt x="0" y="0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0CBEF071-CC76-40D5-A725-856D8671C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527" y="5169903"/>
              <a:ext cx="2420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R1</a:t>
              </a:r>
              <a:endParaRPr lang="en-US" alt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09AA778-7CF4-4CD7-909D-8168B393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12" y="5117845"/>
              <a:ext cx="1670760" cy="316066"/>
            </a:xfrm>
            <a:custGeom>
              <a:avLst/>
              <a:gdLst>
                <a:gd name="T0" fmla="*/ 101 w 1477"/>
                <a:gd name="T1" fmla="*/ 0 h 354"/>
                <a:gd name="T2" fmla="*/ 1376 w 1477"/>
                <a:gd name="T3" fmla="*/ 0 h 354"/>
                <a:gd name="T4" fmla="*/ 1477 w 1477"/>
                <a:gd name="T5" fmla="*/ 101 h 354"/>
                <a:gd name="T6" fmla="*/ 1477 w 1477"/>
                <a:gd name="T7" fmla="*/ 253 h 354"/>
                <a:gd name="T8" fmla="*/ 1376 w 1477"/>
                <a:gd name="T9" fmla="*/ 354 h 354"/>
                <a:gd name="T10" fmla="*/ 101 w 1477"/>
                <a:gd name="T11" fmla="*/ 354 h 354"/>
                <a:gd name="T12" fmla="*/ 0 w 1477"/>
                <a:gd name="T13" fmla="*/ 253 h 354"/>
                <a:gd name="T14" fmla="*/ 0 w 1477"/>
                <a:gd name="T15" fmla="*/ 101 h 354"/>
                <a:gd name="T16" fmla="*/ 101 w 147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354">
                  <a:moveTo>
                    <a:pt x="101" y="0"/>
                  </a:moveTo>
                  <a:lnTo>
                    <a:pt x="1376" y="0"/>
                  </a:lnTo>
                  <a:cubicBezTo>
                    <a:pt x="1432" y="0"/>
                    <a:pt x="1477" y="45"/>
                    <a:pt x="1477" y="101"/>
                  </a:cubicBezTo>
                  <a:lnTo>
                    <a:pt x="1477" y="253"/>
                  </a:lnTo>
                  <a:cubicBezTo>
                    <a:pt x="1477" y="309"/>
                    <a:pt x="1432" y="354"/>
                    <a:pt x="1376" y="354"/>
                  </a:cubicBezTo>
                  <a:lnTo>
                    <a:pt x="101" y="354"/>
                  </a:lnTo>
                  <a:cubicBezTo>
                    <a:pt x="45" y="354"/>
                    <a:pt x="0" y="309"/>
                    <a:pt x="0" y="253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658ABC9E-4119-494E-9ABC-B8BDB85A9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145" y="5182917"/>
              <a:ext cx="2420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R2</a:t>
              </a:r>
              <a:endParaRPr lang="en-US" alt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5A92F72-30DF-46AA-A40B-B6DF68D3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499" y="5108549"/>
              <a:ext cx="1670760" cy="314207"/>
            </a:xfrm>
            <a:custGeom>
              <a:avLst/>
              <a:gdLst>
                <a:gd name="T0" fmla="*/ 101 w 1477"/>
                <a:gd name="T1" fmla="*/ 0 h 353"/>
                <a:gd name="T2" fmla="*/ 1376 w 1477"/>
                <a:gd name="T3" fmla="*/ 0 h 353"/>
                <a:gd name="T4" fmla="*/ 1477 w 1477"/>
                <a:gd name="T5" fmla="*/ 101 h 353"/>
                <a:gd name="T6" fmla="*/ 1477 w 1477"/>
                <a:gd name="T7" fmla="*/ 252 h 353"/>
                <a:gd name="T8" fmla="*/ 1376 w 1477"/>
                <a:gd name="T9" fmla="*/ 353 h 353"/>
                <a:gd name="T10" fmla="*/ 101 w 1477"/>
                <a:gd name="T11" fmla="*/ 353 h 353"/>
                <a:gd name="T12" fmla="*/ 0 w 1477"/>
                <a:gd name="T13" fmla="*/ 252 h 353"/>
                <a:gd name="T14" fmla="*/ 0 w 1477"/>
                <a:gd name="T15" fmla="*/ 101 h 353"/>
                <a:gd name="T16" fmla="*/ 101 w 147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353">
                  <a:moveTo>
                    <a:pt x="101" y="0"/>
                  </a:moveTo>
                  <a:lnTo>
                    <a:pt x="1376" y="0"/>
                  </a:lnTo>
                  <a:cubicBezTo>
                    <a:pt x="1432" y="0"/>
                    <a:pt x="1477" y="45"/>
                    <a:pt x="1477" y="101"/>
                  </a:cubicBezTo>
                  <a:lnTo>
                    <a:pt x="1477" y="252"/>
                  </a:lnTo>
                  <a:cubicBezTo>
                    <a:pt x="1477" y="308"/>
                    <a:pt x="1432" y="353"/>
                    <a:pt x="1376" y="353"/>
                  </a:cubicBezTo>
                  <a:lnTo>
                    <a:pt x="101" y="353"/>
                  </a:lnTo>
                  <a:cubicBezTo>
                    <a:pt x="45" y="353"/>
                    <a:pt x="0" y="308"/>
                    <a:pt x="0" y="252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43CDADF3-94DE-4CFF-B9D7-B4C87D86C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7930" y="5169903"/>
              <a:ext cx="2420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R3</a:t>
              </a:r>
              <a:endParaRPr lang="en-US" alt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16E69E77-EAB5-46ED-936D-851226291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941" y="5108549"/>
              <a:ext cx="101473" cy="308629"/>
            </a:xfrm>
            <a:prstGeom prst="rect">
              <a:avLst/>
            </a:prstGeom>
            <a:solidFill>
              <a:srgbClr val="7918FC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0291B105-3529-4517-9927-D9180A4A0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084" y="5627269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A21153E2-FBA2-4745-993B-050C8BC51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318" y="5707215"/>
              <a:ext cx="4290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start</a:t>
              </a:r>
              <a:endParaRPr lang="en-US" altLang="en-US"/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1537209E-55D0-4F94-ADA3-5825E91FC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837" y="5857811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CE0BDCB0-AA5F-48B3-830D-70C0DCD6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071" y="5937757"/>
              <a:ext cx="5238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comp</a:t>
              </a:r>
              <a:endParaRPr lang="en-US" alt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C09E5798-82F2-4627-9D16-EACD2473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67" y="5617973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D708DDB8-3E0D-4598-B86F-770466F0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401" y="5697919"/>
              <a:ext cx="3590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end</a:t>
              </a:r>
              <a:endParaRPr lang="en-US" altLang="en-US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2ED6FB99-A2B8-4955-9030-510BC9F16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118" y="5406023"/>
              <a:ext cx="0" cy="23612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D54FFC06-B64C-4B62-8F41-DFE89CA7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000" y="5406023"/>
              <a:ext cx="80234" cy="109693"/>
            </a:xfrm>
            <a:custGeom>
              <a:avLst/>
              <a:gdLst>
                <a:gd name="T0" fmla="*/ 35 w 70"/>
                <a:gd name="T1" fmla="*/ 88 h 123"/>
                <a:gd name="T2" fmla="*/ 70 w 70"/>
                <a:gd name="T3" fmla="*/ 123 h 123"/>
                <a:gd name="T4" fmla="*/ 35 w 70"/>
                <a:gd name="T5" fmla="*/ 0 h 123"/>
                <a:gd name="T6" fmla="*/ 0 w 70"/>
                <a:gd name="T7" fmla="*/ 123 h 123"/>
                <a:gd name="T8" fmla="*/ 35 w 70"/>
                <a:gd name="T9" fmla="*/ 8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3">
                  <a:moveTo>
                    <a:pt x="35" y="88"/>
                  </a:moveTo>
                  <a:lnTo>
                    <a:pt x="70" y="123"/>
                  </a:lnTo>
                  <a:lnTo>
                    <a:pt x="35" y="0"/>
                  </a:lnTo>
                  <a:lnTo>
                    <a:pt x="0" y="123"/>
                  </a:lnTo>
                  <a:lnTo>
                    <a:pt x="35" y="8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7C7DD1D4-E301-4538-96E7-DCE90CD2B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2318" y="5424615"/>
              <a:ext cx="0" cy="23612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3B83AD4-6B53-499E-B0B9-52915DB4C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200" y="5424615"/>
              <a:ext cx="77874" cy="107834"/>
            </a:xfrm>
            <a:custGeom>
              <a:avLst/>
              <a:gdLst>
                <a:gd name="T0" fmla="*/ 35 w 70"/>
                <a:gd name="T1" fmla="*/ 87 h 122"/>
                <a:gd name="T2" fmla="*/ 70 w 70"/>
                <a:gd name="T3" fmla="*/ 122 h 122"/>
                <a:gd name="T4" fmla="*/ 35 w 70"/>
                <a:gd name="T5" fmla="*/ 0 h 122"/>
                <a:gd name="T6" fmla="*/ 0 w 70"/>
                <a:gd name="T7" fmla="*/ 122 h 122"/>
                <a:gd name="T8" fmla="*/ 35 w 70"/>
                <a:gd name="T9" fmla="*/ 8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35" y="87"/>
                  </a:moveTo>
                  <a:lnTo>
                    <a:pt x="70" y="122"/>
                  </a:lnTo>
                  <a:lnTo>
                    <a:pt x="35" y="0"/>
                  </a:lnTo>
                  <a:lnTo>
                    <a:pt x="0" y="122"/>
                  </a:ln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9BF4EB10-333D-4102-95E9-371D5093D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6778" y="5441348"/>
              <a:ext cx="0" cy="461084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F17C84AC-0DC0-4BD0-AC18-57CA142B2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661" y="5441348"/>
              <a:ext cx="77874" cy="109693"/>
            </a:xfrm>
            <a:custGeom>
              <a:avLst/>
              <a:gdLst>
                <a:gd name="T0" fmla="*/ 35 w 70"/>
                <a:gd name="T1" fmla="*/ 87 h 122"/>
                <a:gd name="T2" fmla="*/ 70 w 70"/>
                <a:gd name="T3" fmla="*/ 122 h 122"/>
                <a:gd name="T4" fmla="*/ 35 w 70"/>
                <a:gd name="T5" fmla="*/ 0 h 122"/>
                <a:gd name="T6" fmla="*/ 0 w 70"/>
                <a:gd name="T7" fmla="*/ 122 h 122"/>
                <a:gd name="T8" fmla="*/ 35 w 70"/>
                <a:gd name="T9" fmla="*/ 8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35" y="87"/>
                  </a:moveTo>
                  <a:lnTo>
                    <a:pt x="70" y="122"/>
                  </a:lnTo>
                  <a:lnTo>
                    <a:pt x="35" y="0"/>
                  </a:lnTo>
                  <a:lnTo>
                    <a:pt x="0" y="122"/>
                  </a:ln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4DA31C7B-A8CF-49E3-B05E-7B12383A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681" y="5132719"/>
              <a:ext cx="99113" cy="288178"/>
            </a:xfrm>
            <a:prstGeom prst="rect">
              <a:avLst/>
            </a:prstGeom>
            <a:solidFill>
              <a:srgbClr val="7918FC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4325BC9B-E745-4E95-9174-4A2F700F9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026" y="5110408"/>
              <a:ext cx="99113" cy="297474"/>
            </a:xfrm>
            <a:prstGeom prst="rect">
              <a:avLst/>
            </a:prstGeom>
            <a:solidFill>
              <a:srgbClr val="7918FC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D50EE011-AAC2-4800-9712-75EDD7DAC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5557" y="4070191"/>
              <a:ext cx="6272430" cy="0"/>
            </a:xfrm>
            <a:prstGeom prst="line">
              <a:avLst/>
            </a:prstGeom>
            <a:noFill/>
            <a:ln w="17463" cap="flat">
              <a:solidFill>
                <a:srgbClr val="0E0E1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39B857B7-BAE1-4D8B-AF25-004033408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719" y="5644002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AF8571C0-2800-4366-ACF6-15F8B5D5B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953" y="5725807"/>
              <a:ext cx="4290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start</a:t>
              </a:r>
              <a:endParaRPr lang="en-US" alt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440D4596-BBAC-42CE-B9C5-3D23E041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656" y="5876403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DC02D0BC-FFDD-4E29-A664-0379C289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250" y="5956349"/>
              <a:ext cx="5238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comp</a:t>
              </a:r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5FCFEA46-F62E-41DA-96F7-E0D2151E9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161" y="5634706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791CBA42-811A-4047-BE38-64CFF3530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395" y="5716511"/>
              <a:ext cx="3590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end</a:t>
              </a:r>
              <a:endParaRPr lang="en-US" altLang="en-US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A7DA7807-EBD0-462F-B71B-DFE755828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7112" y="5422756"/>
              <a:ext cx="0" cy="237979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347F892-35EA-416D-A50F-7D8DF9529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95" y="5422756"/>
              <a:ext cx="77874" cy="109693"/>
            </a:xfrm>
            <a:custGeom>
              <a:avLst/>
              <a:gdLst>
                <a:gd name="T0" fmla="*/ 35 w 70"/>
                <a:gd name="T1" fmla="*/ 88 h 123"/>
                <a:gd name="T2" fmla="*/ 70 w 70"/>
                <a:gd name="T3" fmla="*/ 123 h 123"/>
                <a:gd name="T4" fmla="*/ 35 w 70"/>
                <a:gd name="T5" fmla="*/ 0 h 123"/>
                <a:gd name="T6" fmla="*/ 0 w 70"/>
                <a:gd name="T7" fmla="*/ 123 h 123"/>
                <a:gd name="T8" fmla="*/ 35 w 70"/>
                <a:gd name="T9" fmla="*/ 8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3">
                  <a:moveTo>
                    <a:pt x="35" y="88"/>
                  </a:moveTo>
                  <a:lnTo>
                    <a:pt x="70" y="123"/>
                  </a:lnTo>
                  <a:lnTo>
                    <a:pt x="35" y="0"/>
                  </a:lnTo>
                  <a:lnTo>
                    <a:pt x="0" y="123"/>
                  </a:lnTo>
                  <a:lnTo>
                    <a:pt x="35" y="8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1F4D27B7-E6BD-4008-9964-8E3C9F75A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7312" y="5443207"/>
              <a:ext cx="0" cy="23612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E6F8B111-B605-4ADF-8DDB-1D144A2E1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195" y="5443207"/>
              <a:ext cx="80234" cy="107834"/>
            </a:xfrm>
            <a:custGeom>
              <a:avLst/>
              <a:gdLst>
                <a:gd name="T0" fmla="*/ 35 w 70"/>
                <a:gd name="T1" fmla="*/ 87 h 122"/>
                <a:gd name="T2" fmla="*/ 70 w 70"/>
                <a:gd name="T3" fmla="*/ 122 h 122"/>
                <a:gd name="T4" fmla="*/ 35 w 70"/>
                <a:gd name="T5" fmla="*/ 0 h 122"/>
                <a:gd name="T6" fmla="*/ 0 w 70"/>
                <a:gd name="T7" fmla="*/ 122 h 122"/>
                <a:gd name="T8" fmla="*/ 35 w 70"/>
                <a:gd name="T9" fmla="*/ 8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35" y="87"/>
                  </a:moveTo>
                  <a:lnTo>
                    <a:pt x="70" y="122"/>
                  </a:lnTo>
                  <a:lnTo>
                    <a:pt x="35" y="0"/>
                  </a:lnTo>
                  <a:lnTo>
                    <a:pt x="0" y="122"/>
                  </a:ln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B41FF5AE-9787-4E52-841F-D96BC675C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597" y="5459940"/>
              <a:ext cx="0" cy="461084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CECBE346-3918-41B0-A8A6-3AE830EFC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0" y="5459940"/>
              <a:ext cx="80234" cy="107834"/>
            </a:xfrm>
            <a:custGeom>
              <a:avLst/>
              <a:gdLst>
                <a:gd name="T0" fmla="*/ 35 w 70"/>
                <a:gd name="T1" fmla="*/ 87 h 122"/>
                <a:gd name="T2" fmla="*/ 70 w 70"/>
                <a:gd name="T3" fmla="*/ 122 h 122"/>
                <a:gd name="T4" fmla="*/ 35 w 70"/>
                <a:gd name="T5" fmla="*/ 0 h 122"/>
                <a:gd name="T6" fmla="*/ 0 w 70"/>
                <a:gd name="T7" fmla="*/ 122 h 122"/>
                <a:gd name="T8" fmla="*/ 35 w 70"/>
                <a:gd name="T9" fmla="*/ 8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35" y="87"/>
                  </a:moveTo>
                  <a:lnTo>
                    <a:pt x="70" y="122"/>
                  </a:lnTo>
                  <a:lnTo>
                    <a:pt x="35" y="0"/>
                  </a:lnTo>
                  <a:lnTo>
                    <a:pt x="0" y="122"/>
                  </a:ln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B6F59FEA-00DF-47E3-8C4B-E944F279C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265" y="5660734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ECDA9B32-9236-47DA-A3D6-6C55D5D64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499" y="5742540"/>
              <a:ext cx="4290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start</a:t>
              </a:r>
              <a:endParaRPr lang="en-US" alt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AE63848B-286A-4982-B2D6-352F98C94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520" y="5893136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FAC7F933-2B05-42C2-92EC-79FB3BDB3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754" y="5973082"/>
              <a:ext cx="5238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comp</a:t>
              </a:r>
              <a:endParaRPr lang="en-US" alt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6C794C23-E71C-436E-9BD9-25CBB10E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712" y="5651438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</a:t>
              </a:r>
              <a:endParaRPr lang="en-US" altLang="en-US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07D7CDB9-225B-4EDB-9741-A0634BAD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2306" y="5733244"/>
              <a:ext cx="3590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end</a:t>
              </a:r>
              <a:endParaRPr lang="en-US" alt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E115A066-ADAB-4350-9812-C6DCB4C99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8299" y="5441348"/>
              <a:ext cx="0" cy="23612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D68F56C4-CDFD-4605-B5F2-830717A7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181" y="5441348"/>
              <a:ext cx="80234" cy="109693"/>
            </a:xfrm>
            <a:custGeom>
              <a:avLst/>
              <a:gdLst>
                <a:gd name="T0" fmla="*/ 35 w 70"/>
                <a:gd name="T1" fmla="*/ 88 h 123"/>
                <a:gd name="T2" fmla="*/ 70 w 70"/>
                <a:gd name="T3" fmla="*/ 123 h 123"/>
                <a:gd name="T4" fmla="*/ 35 w 70"/>
                <a:gd name="T5" fmla="*/ 0 h 123"/>
                <a:gd name="T6" fmla="*/ 0 w 70"/>
                <a:gd name="T7" fmla="*/ 123 h 123"/>
                <a:gd name="T8" fmla="*/ 35 w 70"/>
                <a:gd name="T9" fmla="*/ 8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3">
                  <a:moveTo>
                    <a:pt x="35" y="88"/>
                  </a:moveTo>
                  <a:lnTo>
                    <a:pt x="70" y="123"/>
                  </a:lnTo>
                  <a:lnTo>
                    <a:pt x="35" y="0"/>
                  </a:lnTo>
                  <a:lnTo>
                    <a:pt x="0" y="123"/>
                  </a:lnTo>
                  <a:lnTo>
                    <a:pt x="35" y="8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54505A51-A85D-4938-9788-4B65EF051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61862" y="5459940"/>
              <a:ext cx="0" cy="23612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B4B446B4-3327-4F2E-88BC-BBEF32C2B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745" y="5459940"/>
              <a:ext cx="80234" cy="107834"/>
            </a:xfrm>
            <a:custGeom>
              <a:avLst/>
              <a:gdLst>
                <a:gd name="T0" fmla="*/ 35 w 70"/>
                <a:gd name="T1" fmla="*/ 87 h 122"/>
                <a:gd name="T2" fmla="*/ 70 w 70"/>
                <a:gd name="T3" fmla="*/ 122 h 122"/>
                <a:gd name="T4" fmla="*/ 35 w 70"/>
                <a:gd name="T5" fmla="*/ 0 h 122"/>
                <a:gd name="T6" fmla="*/ 0 w 70"/>
                <a:gd name="T7" fmla="*/ 122 h 122"/>
                <a:gd name="T8" fmla="*/ 35 w 70"/>
                <a:gd name="T9" fmla="*/ 8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35" y="87"/>
                  </a:moveTo>
                  <a:lnTo>
                    <a:pt x="70" y="122"/>
                  </a:lnTo>
                  <a:lnTo>
                    <a:pt x="35" y="0"/>
                  </a:lnTo>
                  <a:lnTo>
                    <a:pt x="0" y="122"/>
                  </a:ln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FD824EA7-F2F3-4DC5-9225-0F238A3B2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7461" y="5476673"/>
              <a:ext cx="0" cy="461084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4FACCF8F-3C7C-47A4-B76B-FD4F92431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344" y="5476673"/>
              <a:ext cx="77874" cy="107834"/>
            </a:xfrm>
            <a:custGeom>
              <a:avLst/>
              <a:gdLst>
                <a:gd name="T0" fmla="*/ 35 w 70"/>
                <a:gd name="T1" fmla="*/ 87 h 122"/>
                <a:gd name="T2" fmla="*/ 70 w 70"/>
                <a:gd name="T3" fmla="*/ 122 h 122"/>
                <a:gd name="T4" fmla="*/ 35 w 70"/>
                <a:gd name="T5" fmla="*/ 0 h 122"/>
                <a:gd name="T6" fmla="*/ 0 w 70"/>
                <a:gd name="T7" fmla="*/ 122 h 122"/>
                <a:gd name="T8" fmla="*/ 35 w 70"/>
                <a:gd name="T9" fmla="*/ 8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2">
                  <a:moveTo>
                    <a:pt x="35" y="87"/>
                  </a:moveTo>
                  <a:lnTo>
                    <a:pt x="70" y="122"/>
                  </a:lnTo>
                  <a:lnTo>
                    <a:pt x="35" y="0"/>
                  </a:lnTo>
                  <a:lnTo>
                    <a:pt x="0" y="122"/>
                  </a:lnTo>
                  <a:lnTo>
                    <a:pt x="35" y="8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9" name="Table 79">
            <a:extLst>
              <a:ext uri="{FF2B5EF4-FFF2-40B4-BE49-F238E27FC236}">
                <a16:creationId xmlns:a16="http://schemas.microsoft.com/office/drawing/2014/main" id="{EB3140B3-C4E1-453E-AE0D-5B3F66A1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975"/>
              </p:ext>
            </p:extLst>
          </p:nvPr>
        </p:nvGraphicFramePr>
        <p:xfrm>
          <a:off x="7889226" y="133157"/>
          <a:ext cx="2690132" cy="1493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84048">
                  <a:extLst>
                    <a:ext uri="{9D8B030D-6E8A-4147-A177-3AD203B41FA5}">
                      <a16:colId xmlns:a16="http://schemas.microsoft.com/office/drawing/2014/main" val="4026680484"/>
                    </a:ext>
                  </a:extLst>
                </a:gridCol>
                <a:gridCol w="1806084">
                  <a:extLst>
                    <a:ext uri="{9D8B030D-6E8A-4147-A177-3AD203B41FA5}">
                      <a16:colId xmlns:a16="http://schemas.microsoft.com/office/drawing/2014/main" val="4016170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t</a:t>
                      </a:r>
                      <a:r>
                        <a:rPr lang="en-US" sz="2000" b="0" baseline="-25000" dirty="0" err="1"/>
                        <a:t>start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Start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5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/>
                        <a:t>t</a:t>
                      </a:r>
                      <a:r>
                        <a:rPr lang="en-US" sz="2000" b="0" baseline="-25000" dirty="0"/>
                        <a:t>end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End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94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t</a:t>
                      </a:r>
                      <a:r>
                        <a:rPr lang="en-US" sz="2000" b="0" baseline="-25000" dirty="0" err="1"/>
                        <a:t>comp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Completion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6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70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D7A1-91F1-4037-93A0-58E19F3A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423" y="75518"/>
            <a:ext cx="6858000" cy="822960"/>
          </a:xfrm>
        </p:spPr>
        <p:txBody>
          <a:bodyPr/>
          <a:lstStyle/>
          <a:p>
            <a:r>
              <a:rPr lang="en-US" dirty="0"/>
              <a:t>Definition of an Execution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597F4-6C88-440D-8D38-4CF6834C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8791F-B7E8-4705-8FF8-D17D1C56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718817-A7DC-4807-A37F-C1CE75119D65}"/>
              </a:ext>
            </a:extLst>
          </p:cNvPr>
          <p:cNvGrpSpPr/>
          <p:nvPr/>
        </p:nvGrpSpPr>
        <p:grpSpPr>
          <a:xfrm>
            <a:off x="2581701" y="515623"/>
            <a:ext cx="7629099" cy="2815519"/>
            <a:chOff x="1023582" y="1469878"/>
            <a:chExt cx="7629099" cy="28155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EF0D2E-2BB1-403B-923F-3A1BC76C1451}"/>
                </a:ext>
              </a:extLst>
            </p:cNvPr>
            <p:cNvSpPr/>
            <p:nvPr/>
          </p:nvSpPr>
          <p:spPr>
            <a:xfrm>
              <a:off x="1023582" y="1749657"/>
              <a:ext cx="7629099" cy="253574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3235BE-F554-4793-96E1-3834FFDBDCEA}"/>
                </a:ext>
              </a:extLst>
            </p:cNvPr>
            <p:cNvSpPr/>
            <p:nvPr/>
          </p:nvSpPr>
          <p:spPr>
            <a:xfrm>
              <a:off x="3947980" y="1469878"/>
              <a:ext cx="1900085" cy="55955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Operation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6FD797-7225-4E90-916D-DA4E97AD4C82}"/>
                </a:ext>
              </a:extLst>
            </p:cNvPr>
            <p:cNvSpPr/>
            <p:nvPr/>
          </p:nvSpPr>
          <p:spPr>
            <a:xfrm>
              <a:off x="1364775" y="2429328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tid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8CF36-E4A3-47FF-A7B5-FEE6FCB77F28}"/>
                </a:ext>
              </a:extLst>
            </p:cNvPr>
            <p:cNvSpPr/>
            <p:nvPr/>
          </p:nvSpPr>
          <p:spPr>
            <a:xfrm>
              <a:off x="4780493" y="2429328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type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5E7F76-C5F8-4370-AA32-FBCF2AA980BA}"/>
                </a:ext>
              </a:extLst>
            </p:cNvPr>
            <p:cNvSpPr/>
            <p:nvPr/>
          </p:nvSpPr>
          <p:spPr>
            <a:xfrm>
              <a:off x="4080682" y="3468832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read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F012C0-821E-49BC-9E7B-40CCE7935D58}"/>
                </a:ext>
              </a:extLst>
            </p:cNvPr>
            <p:cNvSpPr/>
            <p:nvPr/>
          </p:nvSpPr>
          <p:spPr>
            <a:xfrm>
              <a:off x="5479620" y="3468832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write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203796B-045B-499A-9D6C-926FC48BD1B6}"/>
                </a:ext>
              </a:extLst>
            </p:cNvPr>
            <p:cNvCxnSpPr>
              <a:stCxn id="9" idx="2"/>
            </p:cNvCxnSpPr>
            <p:nvPr/>
          </p:nvCxnSpPr>
          <p:spPr>
            <a:xfrm flipH="1">
              <a:off x="4612944" y="2988886"/>
              <a:ext cx="652045" cy="4799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FEA2492-B1C8-4D60-9069-71E1BB7DD28F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>
            <a:xfrm>
              <a:off x="5264989" y="2988886"/>
              <a:ext cx="699127" cy="4799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4EFA5C-A999-42A8-9829-CD96F7B77306}"/>
                </a:ext>
              </a:extLst>
            </p:cNvPr>
            <p:cNvSpPr/>
            <p:nvPr/>
          </p:nvSpPr>
          <p:spPr>
            <a:xfrm>
              <a:off x="2501314" y="2429328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t</a:t>
              </a:r>
              <a:r>
                <a:rPr lang="en-US" sz="2000" baseline="-25000" dirty="0" err="1"/>
                <a:t>start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B2961C-1002-4D04-96B7-CDDFBA0603C1}"/>
                </a:ext>
              </a:extLst>
            </p:cNvPr>
            <p:cNvSpPr/>
            <p:nvPr/>
          </p:nvSpPr>
          <p:spPr>
            <a:xfrm>
              <a:off x="3594296" y="2429328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</a:t>
              </a:r>
              <a:r>
                <a:rPr lang="en-US" sz="2000" baseline="-25000" dirty="0"/>
                <a:t>end</a:t>
              </a:r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FD557D-022F-472F-BDEF-0D7CC2F4DF7B}"/>
                </a:ext>
              </a:extLst>
            </p:cNvPr>
            <p:cNvSpPr/>
            <p:nvPr/>
          </p:nvSpPr>
          <p:spPr>
            <a:xfrm>
              <a:off x="5965277" y="2429328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addr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957735-CB6C-4F69-BF85-8FEF75DB189F}"/>
                </a:ext>
              </a:extLst>
            </p:cNvPr>
            <p:cNvSpPr/>
            <p:nvPr/>
          </p:nvSpPr>
          <p:spPr>
            <a:xfrm>
              <a:off x="7150061" y="2429328"/>
              <a:ext cx="968991" cy="55955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value</a:t>
              </a:r>
              <a:endParaRPr lang="en-US" dirty="0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10E44A-49D3-4691-AA79-351BB3FDE7D0}"/>
              </a:ext>
            </a:extLst>
          </p:cNvPr>
          <p:cNvSpPr/>
          <p:nvPr/>
        </p:nvSpPr>
        <p:spPr>
          <a:xfrm>
            <a:off x="5914850" y="3532027"/>
            <a:ext cx="2577537" cy="4863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35D3F4-F8FD-4434-A8D4-4D7D02FF7951}"/>
              </a:ext>
            </a:extLst>
          </p:cNvPr>
          <p:cNvSpPr/>
          <p:nvPr/>
        </p:nvSpPr>
        <p:spPr>
          <a:xfrm>
            <a:off x="5914850" y="4146858"/>
            <a:ext cx="2577537" cy="4863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D3426A-A9E5-4F17-943A-66B75A3CC234}"/>
              </a:ext>
            </a:extLst>
          </p:cNvPr>
          <p:cNvSpPr/>
          <p:nvPr/>
        </p:nvSpPr>
        <p:spPr>
          <a:xfrm>
            <a:off x="5914850" y="5106023"/>
            <a:ext cx="2577537" cy="4863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BC1AA5-D61B-4FED-AB04-6F9A99B1DFDB}"/>
              </a:ext>
            </a:extLst>
          </p:cNvPr>
          <p:cNvSpPr/>
          <p:nvPr/>
        </p:nvSpPr>
        <p:spPr>
          <a:xfrm>
            <a:off x="5914850" y="5720854"/>
            <a:ext cx="2577537" cy="4863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F6E964-883A-4D1F-960D-3F0F0CD8E0C9}"/>
              </a:ext>
            </a:extLst>
          </p:cNvPr>
          <p:cNvSpPr/>
          <p:nvPr/>
        </p:nvSpPr>
        <p:spPr>
          <a:xfrm>
            <a:off x="6513458" y="4862977"/>
            <a:ext cx="167548" cy="11430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356BF2-EE17-4DED-8D3E-96976C6E3EA6}"/>
              </a:ext>
            </a:extLst>
          </p:cNvPr>
          <p:cNvSpPr/>
          <p:nvPr/>
        </p:nvSpPr>
        <p:spPr>
          <a:xfrm>
            <a:off x="7165501" y="4862977"/>
            <a:ext cx="167548" cy="11430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F1746E-F61F-4218-8CFF-935A850E7A80}"/>
              </a:ext>
            </a:extLst>
          </p:cNvPr>
          <p:cNvSpPr/>
          <p:nvPr/>
        </p:nvSpPr>
        <p:spPr>
          <a:xfrm>
            <a:off x="7913080" y="4862977"/>
            <a:ext cx="167548" cy="114304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2A903AD0-619A-4DBE-9EF4-DE18F3B11E10}"/>
              </a:ext>
            </a:extLst>
          </p:cNvPr>
          <p:cNvSpPr/>
          <p:nvPr/>
        </p:nvSpPr>
        <p:spPr>
          <a:xfrm>
            <a:off x="5300656" y="3526861"/>
            <a:ext cx="353684" cy="268287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B73B71-6CD1-4233-8419-38DEEEA1F8DD}"/>
              </a:ext>
            </a:extLst>
          </p:cNvPr>
          <p:cNvSpPr txBox="1"/>
          <p:nvPr/>
        </p:nvSpPr>
        <p:spPr>
          <a:xfrm>
            <a:off x="3637956" y="463214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89285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BCF1-E9AF-4426-93DC-2DCCD911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Executions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70952-DE5D-44B9-997C-CE27BA3F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997" y="1097281"/>
            <a:ext cx="1663253" cy="822960"/>
          </a:xfrm>
        </p:spPr>
        <p:txBody>
          <a:bodyPr/>
          <a:lstStyle/>
          <a:p>
            <a:r>
              <a:rPr lang="en-US" sz="2400" dirty="0"/>
              <a:t>Sequential Execution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9DF09-FAB6-4984-988B-C3843336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EDEDD-E303-44CE-BCC4-266687B0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92BB4-1E8A-4386-B085-04D542692710}"/>
              </a:ext>
            </a:extLst>
          </p:cNvPr>
          <p:cNvSpPr/>
          <p:nvPr/>
        </p:nvSpPr>
        <p:spPr>
          <a:xfrm>
            <a:off x="4629309" y="1255594"/>
            <a:ext cx="5486400" cy="4913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 the operations are ordered.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3FA10F-F502-4C04-B872-07CCF6CD6A33}"/>
              </a:ext>
            </a:extLst>
          </p:cNvPr>
          <p:cNvSpPr/>
          <p:nvPr/>
        </p:nvSpPr>
        <p:spPr>
          <a:xfrm>
            <a:off x="3878682" y="1351130"/>
            <a:ext cx="573206" cy="39578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E27C4F-7C4F-4A1D-90A4-B51A52801A8A}"/>
              </a:ext>
            </a:extLst>
          </p:cNvPr>
          <p:cNvSpPr txBox="1">
            <a:spLocks/>
          </p:cNvSpPr>
          <p:nvPr/>
        </p:nvSpPr>
        <p:spPr>
          <a:xfrm>
            <a:off x="1880617" y="2506210"/>
            <a:ext cx="1669633" cy="117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Legal Sequential Execution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DD6299-5154-4174-902A-569047BEC29E}"/>
              </a:ext>
            </a:extLst>
          </p:cNvPr>
          <p:cNvSpPr/>
          <p:nvPr/>
        </p:nvSpPr>
        <p:spPr>
          <a:xfrm>
            <a:off x="3878682" y="2897661"/>
            <a:ext cx="573206" cy="39578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DDB516-B414-4F1D-9DE5-7E25482612DA}"/>
              </a:ext>
            </a:extLst>
          </p:cNvPr>
          <p:cNvSpPr/>
          <p:nvPr/>
        </p:nvSpPr>
        <p:spPr>
          <a:xfrm>
            <a:off x="4629309" y="2802125"/>
            <a:ext cx="5486400" cy="8827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Every read operation returns the value of the latest write operation to the same address.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49C975-8FD7-4AFE-AFB5-2417DB21DFF2}"/>
              </a:ext>
            </a:extLst>
          </p:cNvPr>
          <p:cNvSpPr/>
          <p:nvPr/>
        </p:nvSpPr>
        <p:spPr>
          <a:xfrm>
            <a:off x="2715433" y="4444191"/>
            <a:ext cx="7820167" cy="8229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observer sitting on a memory location needs to observe a legal sequential execution. 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DF0166F-B008-4BB8-96FD-DC6BAA072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7" y="4415493"/>
            <a:ext cx="822961" cy="8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31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854502-AF56-480C-8958-D5507555F7A7}"/>
              </a:ext>
            </a:extLst>
          </p:cNvPr>
          <p:cNvSpPr/>
          <p:nvPr/>
        </p:nvSpPr>
        <p:spPr>
          <a:xfrm>
            <a:off x="1880616" y="5486400"/>
            <a:ext cx="8521054" cy="74572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8741B-CF9C-4E82-9444-8EC738E1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Observer sitting on a 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39DF0-CAB7-41D6-BEEE-006858412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1280160"/>
                <a:ext cx="8183702" cy="4351338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the case of a load, this </a:t>
                </a:r>
                <a:r>
                  <a:rPr lang="en-US" dirty="0">
                    <a:solidFill>
                      <a:srgbClr val="00B050"/>
                    </a:solidFill>
                  </a:rPr>
                  <a:t>relationship</a:t>
                </a:r>
                <a:r>
                  <a:rPr lang="en-US" dirty="0"/>
                  <a:t> still holds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𝑠𝑡𝑎𝑟𝑡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𝑐𝑜𝑚𝑝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However, things change for a </a:t>
                </a:r>
                <a:r>
                  <a:rPr lang="en-US" dirty="0">
                    <a:solidFill>
                      <a:srgbClr val="0070C0"/>
                    </a:solidFill>
                  </a:rPr>
                  <a:t>store</a:t>
                </a:r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don’t know when it will </a:t>
                </a:r>
                <a:r>
                  <a:rPr lang="en-US" dirty="0">
                    <a:solidFill>
                      <a:schemeClr val="accent1"/>
                    </a:solidFill>
                  </a:rPr>
                  <a:t>complete</a:t>
                </a:r>
                <a:r>
                  <a:rPr lang="en-US" dirty="0"/>
                  <a:t>. The store will be put on the NoC. It may </a:t>
                </a:r>
                <a:r>
                  <a:rPr lang="en-US" dirty="0">
                    <a:solidFill>
                      <a:srgbClr val="7030A0"/>
                    </a:solidFill>
                  </a:rPr>
                  <a:t>reach</a:t>
                </a:r>
                <a:r>
                  <a:rPr lang="en-US" dirty="0"/>
                  <a:t> the cache bank a long time later.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operation </a:t>
                </a:r>
                <a:r>
                  <a:rPr lang="en-US" dirty="0">
                    <a:solidFill>
                      <a:schemeClr val="accent1"/>
                    </a:solidFill>
                  </a:rPr>
                  <a:t>ends</a:t>
                </a:r>
                <a:r>
                  <a:rPr lang="en-US" dirty="0"/>
                  <a:t> when the store leaves the ROB.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can very well have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𝑠𝑡𝑎𝑟𝑡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𝑒𝑛𝑑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𝑐𝑜𝑚𝑝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Even in this case, the observer on the core expects to see a </a:t>
                </a:r>
                <a:r>
                  <a:rPr lang="en-US" dirty="0">
                    <a:solidFill>
                      <a:srgbClr val="01708C"/>
                    </a:solidFill>
                  </a:rPr>
                  <a:t>legal sequential execution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39DF0-CAB7-41D6-BEEE-006858412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1280160"/>
                <a:ext cx="8183702" cy="4351338"/>
              </a:xfrm>
              <a:blipFill>
                <a:blip r:embed="rId3"/>
                <a:stretch>
                  <a:fillRect l="-671" t="-5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9A789-D3F3-4336-BDBB-BBC449D3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04263-4300-43F3-8BD0-7D5A2C0A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CF2C14E-36CE-4562-BF74-5097B29DB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21" y="5577840"/>
            <a:ext cx="543396" cy="543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669C8-B015-4D7D-950A-B60AAA6467FD}"/>
              </a:ext>
            </a:extLst>
          </p:cNvPr>
          <p:cNvSpPr txBox="1"/>
          <p:nvPr/>
        </p:nvSpPr>
        <p:spPr>
          <a:xfrm>
            <a:off x="3009008" y="5647779"/>
            <a:ext cx="765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Otherwise, the execution will not make any sense ....</a:t>
            </a:r>
          </a:p>
        </p:txBody>
      </p:sp>
    </p:spTree>
    <p:extLst>
      <p:ext uri="{BB962C8B-B14F-4D97-AF65-F5344CB8AC3E}">
        <p14:creationId xmlns:p14="http://schemas.microsoft.com/office/powerpoint/2010/main" val="400009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A30C-A372-4AEA-84E1-D94C37C0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of Sequential Computing is Over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CB3BF-771F-4054-AAFE-F4DE38E7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573" y="4871918"/>
            <a:ext cx="8290467" cy="1106821"/>
          </a:xfrm>
        </p:spPr>
        <p:txBody>
          <a:bodyPr/>
          <a:lstStyle/>
          <a:p>
            <a:r>
              <a:rPr lang="en-US" dirty="0"/>
              <a:t>Single core </a:t>
            </a:r>
            <a:r>
              <a:rPr lang="en-US" dirty="0">
                <a:solidFill>
                  <a:srgbClr val="00B050"/>
                </a:solidFill>
              </a:rPr>
              <a:t>performance</a:t>
            </a:r>
            <a:r>
              <a:rPr lang="en-US" dirty="0"/>
              <a:t> from 2001 to 2010</a:t>
            </a:r>
          </a:p>
          <a:p>
            <a:r>
              <a:rPr lang="en-US" dirty="0"/>
              <a:t>It has clearly </a:t>
            </a:r>
            <a:r>
              <a:rPr lang="en-US" dirty="0">
                <a:solidFill>
                  <a:srgbClr val="01708C"/>
                </a:solidFill>
              </a:rPr>
              <a:t>saturated</a:t>
            </a:r>
            <a:r>
              <a:rPr lang="en-US" dirty="0"/>
              <a:t> after 2008.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4E53E-6971-4DDE-8C01-2788FA60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C5D0E-486B-4D1A-8499-9C5EF112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2582C5-1653-4676-9EA1-8B011DF7DB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67072" y="1491450"/>
            <a:ext cx="9011607" cy="3167308"/>
            <a:chOff x="784" y="1384"/>
            <a:chExt cx="4797" cy="1686"/>
          </a:xfrm>
        </p:grpSpPr>
        <p:sp>
          <p:nvSpPr>
            <p:cNvPr id="7" name="AutoShape 317">
              <a:extLst>
                <a:ext uri="{FF2B5EF4-FFF2-40B4-BE49-F238E27FC236}">
                  <a16:creationId xmlns:a16="http://schemas.microsoft.com/office/drawing/2014/main" id="{45498A5E-071B-4C66-A791-DF71BDC784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84" y="1384"/>
              <a:ext cx="4797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1EAB4D-CEC3-4894-83A4-DFEB53A8C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1" y="1394"/>
              <a:ext cx="4415" cy="1676"/>
              <a:chOff x="1081" y="1394"/>
              <a:chExt cx="4415" cy="1676"/>
            </a:xfrm>
          </p:grpSpPr>
          <p:sp>
            <p:nvSpPr>
              <p:cNvPr id="99" name="Freeform 319">
                <a:extLst>
                  <a:ext uri="{FF2B5EF4-FFF2-40B4-BE49-F238E27FC236}">
                    <a16:creationId xmlns:a16="http://schemas.microsoft.com/office/drawing/2014/main" id="{B9CBD667-1FE6-4BEE-B338-1191CD19C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1" y="1394"/>
                <a:ext cx="3959" cy="1323"/>
              </a:xfrm>
              <a:custGeom>
                <a:avLst/>
                <a:gdLst>
                  <a:gd name="T0" fmla="*/ 0 w 404"/>
                  <a:gd name="T1" fmla="*/ 135 h 135"/>
                  <a:gd name="T2" fmla="*/ 404 w 404"/>
                  <a:gd name="T3" fmla="*/ 135 h 135"/>
                  <a:gd name="T4" fmla="*/ 0 w 404"/>
                  <a:gd name="T5" fmla="*/ 0 h 135"/>
                  <a:gd name="T6" fmla="*/ 404 w 404"/>
                  <a:gd name="T7" fmla="*/ 0 h 135"/>
                  <a:gd name="T8" fmla="*/ 0 w 404"/>
                  <a:gd name="T9" fmla="*/ 17 h 135"/>
                  <a:gd name="T10" fmla="*/ 404 w 404"/>
                  <a:gd name="T11" fmla="*/ 17 h 135"/>
                  <a:gd name="T12" fmla="*/ 0 w 404"/>
                  <a:gd name="T13" fmla="*/ 34 h 135"/>
                  <a:gd name="T14" fmla="*/ 404 w 404"/>
                  <a:gd name="T15" fmla="*/ 34 h 135"/>
                  <a:gd name="T16" fmla="*/ 0 w 404"/>
                  <a:gd name="T17" fmla="*/ 51 h 135"/>
                  <a:gd name="T18" fmla="*/ 404 w 404"/>
                  <a:gd name="T19" fmla="*/ 51 h 135"/>
                  <a:gd name="T20" fmla="*/ 0 w 404"/>
                  <a:gd name="T21" fmla="*/ 68 h 135"/>
                  <a:gd name="T22" fmla="*/ 404 w 404"/>
                  <a:gd name="T23" fmla="*/ 68 h 135"/>
                  <a:gd name="T24" fmla="*/ 0 w 404"/>
                  <a:gd name="T25" fmla="*/ 85 h 135"/>
                  <a:gd name="T26" fmla="*/ 404 w 404"/>
                  <a:gd name="T27" fmla="*/ 85 h 135"/>
                  <a:gd name="T28" fmla="*/ 0 w 404"/>
                  <a:gd name="T29" fmla="*/ 101 h 135"/>
                  <a:gd name="T30" fmla="*/ 404 w 404"/>
                  <a:gd name="T31" fmla="*/ 101 h 135"/>
                  <a:gd name="T32" fmla="*/ 0 w 404"/>
                  <a:gd name="T33" fmla="*/ 118 h 135"/>
                  <a:gd name="T34" fmla="*/ 404 w 404"/>
                  <a:gd name="T35" fmla="*/ 1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4" h="135">
                    <a:moveTo>
                      <a:pt x="0" y="135"/>
                    </a:moveTo>
                    <a:lnTo>
                      <a:pt x="404" y="135"/>
                    </a:lnTo>
                    <a:moveTo>
                      <a:pt x="0" y="0"/>
                    </a:moveTo>
                    <a:lnTo>
                      <a:pt x="404" y="0"/>
                    </a:lnTo>
                    <a:moveTo>
                      <a:pt x="0" y="17"/>
                    </a:moveTo>
                    <a:lnTo>
                      <a:pt x="404" y="17"/>
                    </a:lnTo>
                    <a:moveTo>
                      <a:pt x="0" y="34"/>
                    </a:moveTo>
                    <a:lnTo>
                      <a:pt x="404" y="34"/>
                    </a:lnTo>
                    <a:moveTo>
                      <a:pt x="0" y="51"/>
                    </a:moveTo>
                    <a:lnTo>
                      <a:pt x="404" y="51"/>
                    </a:lnTo>
                    <a:moveTo>
                      <a:pt x="0" y="68"/>
                    </a:moveTo>
                    <a:lnTo>
                      <a:pt x="404" y="68"/>
                    </a:lnTo>
                    <a:moveTo>
                      <a:pt x="0" y="85"/>
                    </a:moveTo>
                    <a:lnTo>
                      <a:pt x="404" y="85"/>
                    </a:lnTo>
                    <a:moveTo>
                      <a:pt x="0" y="101"/>
                    </a:moveTo>
                    <a:lnTo>
                      <a:pt x="404" y="101"/>
                    </a:lnTo>
                    <a:moveTo>
                      <a:pt x="0" y="118"/>
                    </a:moveTo>
                    <a:lnTo>
                      <a:pt x="404" y="118"/>
                    </a:lnTo>
                  </a:path>
                </a:pathLst>
              </a:custGeom>
              <a:noFill/>
              <a:ln w="10" cap="flat">
                <a:solidFill>
                  <a:srgbClr val="9493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0" name="Line 320">
                <a:extLst>
                  <a:ext uri="{FF2B5EF4-FFF2-40B4-BE49-F238E27FC236}">
                    <a16:creationId xmlns:a16="http://schemas.microsoft.com/office/drawing/2014/main" id="{9DAA90E9-7603-4EB2-83F4-4748614E6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" y="1394"/>
                <a:ext cx="0" cy="1352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Line 321">
                <a:extLst>
                  <a:ext uri="{FF2B5EF4-FFF2-40B4-BE49-F238E27FC236}">
                    <a16:creationId xmlns:a16="http://schemas.microsoft.com/office/drawing/2014/main" id="{C4DDF00F-BD4D-4315-8006-975A20DA7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2" name="Line 322">
                <a:extLst>
                  <a:ext uri="{FF2B5EF4-FFF2-40B4-BE49-F238E27FC236}">
                    <a16:creationId xmlns:a16="http://schemas.microsoft.com/office/drawing/2014/main" id="{8098F20C-A3ED-44A7-BCD6-2EE10BCAC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3" name="Line 323">
                <a:extLst>
                  <a:ext uri="{FF2B5EF4-FFF2-40B4-BE49-F238E27FC236}">
                    <a16:creationId xmlns:a16="http://schemas.microsoft.com/office/drawing/2014/main" id="{B99A3C08-BD10-484B-96C5-C241CA749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3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" name="Line 324">
                <a:extLst>
                  <a:ext uri="{FF2B5EF4-FFF2-40B4-BE49-F238E27FC236}">
                    <a16:creationId xmlns:a16="http://schemas.microsoft.com/office/drawing/2014/main" id="{09C57740-51A0-410F-9160-8CB83ED2B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4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" name="Line 325">
                <a:extLst>
                  <a:ext uri="{FF2B5EF4-FFF2-40B4-BE49-F238E27FC236}">
                    <a16:creationId xmlns:a16="http://schemas.microsoft.com/office/drawing/2014/main" id="{5BB655A6-7055-4383-943E-FC08C552B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" name="Line 326">
                <a:extLst>
                  <a:ext uri="{FF2B5EF4-FFF2-40B4-BE49-F238E27FC236}">
                    <a16:creationId xmlns:a16="http://schemas.microsoft.com/office/drawing/2014/main" id="{B399AEF0-85A1-42B9-ABF4-2B8246318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6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7" name="Line 327">
                <a:extLst>
                  <a:ext uri="{FF2B5EF4-FFF2-40B4-BE49-F238E27FC236}">
                    <a16:creationId xmlns:a16="http://schemas.microsoft.com/office/drawing/2014/main" id="{6D6D85BA-3D96-4C41-ACF7-63C957573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7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Line 328">
                <a:extLst>
                  <a:ext uri="{FF2B5EF4-FFF2-40B4-BE49-F238E27FC236}">
                    <a16:creationId xmlns:a16="http://schemas.microsoft.com/office/drawing/2014/main" id="{B86D2D68-C7FF-489F-A435-1ED41EAF7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8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9" name="Line 329">
                <a:extLst>
                  <a:ext uri="{FF2B5EF4-FFF2-40B4-BE49-F238E27FC236}">
                    <a16:creationId xmlns:a16="http://schemas.microsoft.com/office/drawing/2014/main" id="{06D0D52D-FF5C-44D8-A6ED-5F099B9B7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9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Line 330">
                <a:extLst>
                  <a:ext uri="{FF2B5EF4-FFF2-40B4-BE49-F238E27FC236}">
                    <a16:creationId xmlns:a16="http://schemas.microsoft.com/office/drawing/2014/main" id="{E85525BD-1BB8-4110-8736-B98765C3B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0" y="2717"/>
                <a:ext cx="0" cy="29"/>
              </a:xfrm>
              <a:prstGeom prst="line">
                <a:avLst/>
              </a:prstGeom>
              <a:noFill/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0065B22-B691-4CEB-A70F-6E64464D5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2217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40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C4349F5-064E-422B-9385-20F443B28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1472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35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4D63E7E-0F68-4C10-A6A5-503A53C2D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1619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30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0FD6400-8740-4FCC-A25D-7D48EA1C1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1766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453164E-C06F-4CF4-855F-68BFFCAF7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1923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8F93038-DDC7-4E7F-9614-5AC21D325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2070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99D1FDA-2AE2-49DF-B3F2-5F8BD2465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2374"/>
                <a:ext cx="8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8CF1F34-61C3-415F-860D-C818083E1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2521"/>
                <a:ext cx="41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4D9A183-3F44-4766-BE62-4637EB597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" y="2668"/>
                <a:ext cx="41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A9DE933-7309-4F95-80F2-45320EB51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62" y="2054"/>
                <a:ext cx="98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>
                    <a:solidFill>
                      <a:srgbClr val="24211D"/>
                    </a:solidFill>
                    <a:latin typeface="Times New Roman" pitchFamily="18" charset="0"/>
                  </a:rPr>
                  <a:t>Speclnt</a:t>
                </a:r>
                <a:r>
                  <a:rPr lang="en-US" dirty="0">
                    <a:solidFill>
                      <a:srgbClr val="24211D"/>
                    </a:solidFill>
                    <a:latin typeface="Times New Roman" pitchFamily="18" charset="0"/>
                  </a:rPr>
                  <a:t> 2006  Score</a:t>
                </a:r>
                <a:endParaRPr lang="en-US" sz="2800" dirty="0">
                  <a:latin typeface="Arial" pitchFamily="34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40DC265-8153-4A17-8482-608333C6D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29/10/99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8CEED92-33D2-4670-A46B-D4270FC52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12/03/01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E95BDE8-57D3-4BEE-9366-3CB0E6FBF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25/07/02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4ABA0E0-D20E-47DC-AC5A-F329F6950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07/12/03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C7097FF-01FD-4990-AEA5-1BE73AAD2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24211D"/>
                    </a:solidFill>
                    <a:latin typeface="Times New Roman" pitchFamily="18" charset="0"/>
                  </a:rPr>
                  <a:t>20/04/05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A9E9AD2-3E56-49B5-9B68-13717FD00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02/09/06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0042736-BF13-433D-899A-A4B5DF577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1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15/01/08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61C25AB-5180-4B86-B02E-60D41D7B8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2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29/05/09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F966E97-FC38-4CB7-B61F-375C34168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" y="2756"/>
                <a:ext cx="289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11/10/10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F8CDAFF-00BF-4D7E-8F94-754EBB9F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2756"/>
                <a:ext cx="292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11D"/>
                    </a:solidFill>
                    <a:latin typeface="Times New Roman" pitchFamily="18" charset="0"/>
                  </a:rPr>
                  <a:t>23/02/12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F58EED7-556F-48DC-AD5B-0670D4705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923"/>
                <a:ext cx="23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24211D"/>
                    </a:solidFill>
                    <a:latin typeface="Times New Roman" pitchFamily="18" charset="0"/>
                  </a:rPr>
                  <a:t>Date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2" name="Line 352">
                <a:extLst>
                  <a:ext uri="{FF2B5EF4-FFF2-40B4-BE49-F238E27FC236}">
                    <a16:creationId xmlns:a16="http://schemas.microsoft.com/office/drawing/2014/main" id="{6FED7683-AE44-4A56-94B0-04D9D0C7C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3" y="1453"/>
                <a:ext cx="58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3" name="Line 353">
                <a:extLst>
                  <a:ext uri="{FF2B5EF4-FFF2-40B4-BE49-F238E27FC236}">
                    <a16:creationId xmlns:a16="http://schemas.microsoft.com/office/drawing/2014/main" id="{2DEA5D9A-08DA-48B4-82B8-23C5BB49E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1" y="1453"/>
                <a:ext cx="4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4" name="Line 354">
                <a:extLst>
                  <a:ext uri="{FF2B5EF4-FFF2-40B4-BE49-F238E27FC236}">
                    <a16:creationId xmlns:a16="http://schemas.microsoft.com/office/drawing/2014/main" id="{1CEB525F-7D37-4550-9A61-0BDD1FC1D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0" y="1443"/>
                <a:ext cx="59" cy="1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" name="Line 355">
                <a:extLst>
                  <a:ext uri="{FF2B5EF4-FFF2-40B4-BE49-F238E27FC236}">
                    <a16:creationId xmlns:a16="http://schemas.microsoft.com/office/drawing/2014/main" id="{D10D6AA5-5884-4266-B8AC-B5F477E53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9" y="1443"/>
                <a:ext cx="58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6" name="Line 356">
                <a:extLst>
                  <a:ext uri="{FF2B5EF4-FFF2-40B4-BE49-F238E27FC236}">
                    <a16:creationId xmlns:a16="http://schemas.microsoft.com/office/drawing/2014/main" id="{0344E5B4-7EA2-44C3-8C6E-8F0EBD765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7" y="144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7" name="Line 357">
                <a:extLst>
                  <a:ext uri="{FF2B5EF4-FFF2-40B4-BE49-F238E27FC236}">
                    <a16:creationId xmlns:a16="http://schemas.microsoft.com/office/drawing/2014/main" id="{D4FC1F84-01D8-438C-BCC4-414C4A2DC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6" y="1443"/>
                <a:ext cx="4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8" name="Line 358">
                <a:extLst>
                  <a:ext uri="{FF2B5EF4-FFF2-40B4-BE49-F238E27FC236}">
                    <a16:creationId xmlns:a16="http://schemas.microsoft.com/office/drawing/2014/main" id="{20A91C15-4AC0-4596-8089-EBDD856EC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4" y="1433"/>
                <a:ext cx="49" cy="1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9" name="Line 359">
                <a:extLst>
                  <a:ext uri="{FF2B5EF4-FFF2-40B4-BE49-F238E27FC236}">
                    <a16:creationId xmlns:a16="http://schemas.microsoft.com/office/drawing/2014/main" id="{82598F73-5F87-4764-B069-220FC1F4C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3" y="143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0" name="Line 360">
                <a:extLst>
                  <a:ext uri="{FF2B5EF4-FFF2-40B4-BE49-F238E27FC236}">
                    <a16:creationId xmlns:a16="http://schemas.microsoft.com/office/drawing/2014/main" id="{78A87BBA-5CFD-4A82-80D6-3D4D1F15D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2" y="1433"/>
                <a:ext cx="59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1" name="Line 361">
                <a:extLst>
                  <a:ext uri="{FF2B5EF4-FFF2-40B4-BE49-F238E27FC236}">
                    <a16:creationId xmlns:a16="http://schemas.microsoft.com/office/drawing/2014/main" id="{33D1E298-C190-406E-9DE8-F29B8237B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0" y="1433"/>
                <a:ext cx="40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2" name="Line 362">
                <a:extLst>
                  <a:ext uri="{FF2B5EF4-FFF2-40B4-BE49-F238E27FC236}">
                    <a16:creationId xmlns:a16="http://schemas.microsoft.com/office/drawing/2014/main" id="{83E37B13-1462-4438-94AB-376730940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0" y="1433"/>
                <a:ext cx="40" cy="0"/>
              </a:xfrm>
              <a:prstGeom prst="line">
                <a:avLst/>
              </a:prstGeom>
              <a:noFill/>
              <a:ln w="0">
                <a:solidFill>
                  <a:srgbClr val="22398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3" name="Freeform 363">
                <a:extLst>
                  <a:ext uri="{FF2B5EF4-FFF2-40B4-BE49-F238E27FC236}">
                    <a16:creationId xmlns:a16="http://schemas.microsoft.com/office/drawing/2014/main" id="{00C2A6A8-82CE-4F90-982D-86CDF70AA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453"/>
                <a:ext cx="3019" cy="1127"/>
              </a:xfrm>
              <a:custGeom>
                <a:avLst/>
                <a:gdLst>
                  <a:gd name="T0" fmla="*/ 0 w 308"/>
                  <a:gd name="T1" fmla="*/ 115 h 115"/>
                  <a:gd name="T2" fmla="*/ 9 w 308"/>
                  <a:gd name="T3" fmla="*/ 111 h 115"/>
                  <a:gd name="T4" fmla="*/ 13 w 308"/>
                  <a:gd name="T5" fmla="*/ 110 h 115"/>
                  <a:gd name="T6" fmla="*/ 22 w 308"/>
                  <a:gd name="T7" fmla="*/ 107 h 115"/>
                  <a:gd name="T8" fmla="*/ 44 w 308"/>
                  <a:gd name="T9" fmla="*/ 109 h 115"/>
                  <a:gd name="T10" fmla="*/ 54 w 308"/>
                  <a:gd name="T11" fmla="*/ 108 h 115"/>
                  <a:gd name="T12" fmla="*/ 69 w 308"/>
                  <a:gd name="T13" fmla="*/ 97 h 115"/>
                  <a:gd name="T14" fmla="*/ 80 w 308"/>
                  <a:gd name="T15" fmla="*/ 102 h 115"/>
                  <a:gd name="T16" fmla="*/ 89 w 308"/>
                  <a:gd name="T17" fmla="*/ 95 h 115"/>
                  <a:gd name="T18" fmla="*/ 95 w 308"/>
                  <a:gd name="T19" fmla="*/ 93 h 115"/>
                  <a:gd name="T20" fmla="*/ 104 w 308"/>
                  <a:gd name="T21" fmla="*/ 95 h 115"/>
                  <a:gd name="T22" fmla="*/ 119 w 308"/>
                  <a:gd name="T23" fmla="*/ 90 h 115"/>
                  <a:gd name="T24" fmla="*/ 146 w 308"/>
                  <a:gd name="T25" fmla="*/ 90 h 115"/>
                  <a:gd name="T26" fmla="*/ 151 w 308"/>
                  <a:gd name="T27" fmla="*/ 88 h 115"/>
                  <a:gd name="T28" fmla="*/ 159 w 308"/>
                  <a:gd name="T29" fmla="*/ 92 h 115"/>
                  <a:gd name="T30" fmla="*/ 169 w 308"/>
                  <a:gd name="T31" fmla="*/ 84 h 115"/>
                  <a:gd name="T32" fmla="*/ 180 w 308"/>
                  <a:gd name="T33" fmla="*/ 62 h 115"/>
                  <a:gd name="T34" fmla="*/ 184 w 308"/>
                  <a:gd name="T35" fmla="*/ 61 h 115"/>
                  <a:gd name="T36" fmla="*/ 190 w 308"/>
                  <a:gd name="T37" fmla="*/ 63 h 115"/>
                  <a:gd name="T38" fmla="*/ 194 w 308"/>
                  <a:gd name="T39" fmla="*/ 74 h 115"/>
                  <a:gd name="T40" fmla="*/ 197 w 308"/>
                  <a:gd name="T41" fmla="*/ 69 h 115"/>
                  <a:gd name="T42" fmla="*/ 200 w 308"/>
                  <a:gd name="T43" fmla="*/ 66 h 115"/>
                  <a:gd name="T44" fmla="*/ 204 w 308"/>
                  <a:gd name="T45" fmla="*/ 60 h 115"/>
                  <a:gd name="T46" fmla="*/ 221 w 308"/>
                  <a:gd name="T47" fmla="*/ 45 h 115"/>
                  <a:gd name="T48" fmla="*/ 228 w 308"/>
                  <a:gd name="T49" fmla="*/ 39 h 115"/>
                  <a:gd name="T50" fmla="*/ 234 w 308"/>
                  <a:gd name="T51" fmla="*/ 31 h 115"/>
                  <a:gd name="T52" fmla="*/ 243 w 308"/>
                  <a:gd name="T53" fmla="*/ 34 h 115"/>
                  <a:gd name="T54" fmla="*/ 249 w 308"/>
                  <a:gd name="T55" fmla="*/ 32 h 115"/>
                  <a:gd name="T56" fmla="*/ 251 w 308"/>
                  <a:gd name="T57" fmla="*/ 24 h 115"/>
                  <a:gd name="T58" fmla="*/ 253 w 308"/>
                  <a:gd name="T59" fmla="*/ 21 h 115"/>
                  <a:gd name="T60" fmla="*/ 254 w 308"/>
                  <a:gd name="T61" fmla="*/ 16 h 115"/>
                  <a:gd name="T62" fmla="*/ 263 w 308"/>
                  <a:gd name="T63" fmla="*/ 16 h 115"/>
                  <a:gd name="T64" fmla="*/ 279 w 308"/>
                  <a:gd name="T65" fmla="*/ 8 h 115"/>
                  <a:gd name="T66" fmla="*/ 291 w 308"/>
                  <a:gd name="T67" fmla="*/ 3 h 115"/>
                  <a:gd name="T68" fmla="*/ 308 w 308"/>
                  <a:gd name="T6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8" h="115">
                    <a:moveTo>
                      <a:pt x="0" y="115"/>
                    </a:moveTo>
                    <a:cubicBezTo>
                      <a:pt x="0" y="115"/>
                      <a:pt x="7" y="111"/>
                      <a:pt x="9" y="111"/>
                    </a:cubicBezTo>
                    <a:cubicBezTo>
                      <a:pt x="12" y="111"/>
                      <a:pt x="13" y="111"/>
                      <a:pt x="13" y="110"/>
                    </a:cubicBezTo>
                    <a:cubicBezTo>
                      <a:pt x="14" y="109"/>
                      <a:pt x="18" y="107"/>
                      <a:pt x="22" y="107"/>
                    </a:cubicBezTo>
                    <a:cubicBezTo>
                      <a:pt x="25" y="108"/>
                      <a:pt x="42" y="109"/>
                      <a:pt x="44" y="109"/>
                    </a:cubicBezTo>
                    <a:cubicBezTo>
                      <a:pt x="47" y="109"/>
                      <a:pt x="50" y="110"/>
                      <a:pt x="54" y="108"/>
                    </a:cubicBezTo>
                    <a:cubicBezTo>
                      <a:pt x="57" y="106"/>
                      <a:pt x="64" y="94"/>
                      <a:pt x="69" y="97"/>
                    </a:cubicBezTo>
                    <a:cubicBezTo>
                      <a:pt x="73" y="99"/>
                      <a:pt x="74" y="103"/>
                      <a:pt x="80" y="102"/>
                    </a:cubicBezTo>
                    <a:cubicBezTo>
                      <a:pt x="86" y="100"/>
                      <a:pt x="89" y="96"/>
                      <a:pt x="89" y="95"/>
                    </a:cubicBezTo>
                    <a:cubicBezTo>
                      <a:pt x="89" y="94"/>
                      <a:pt x="92" y="90"/>
                      <a:pt x="95" y="93"/>
                    </a:cubicBezTo>
                    <a:cubicBezTo>
                      <a:pt x="99" y="95"/>
                      <a:pt x="100" y="97"/>
                      <a:pt x="104" y="95"/>
                    </a:cubicBezTo>
                    <a:cubicBezTo>
                      <a:pt x="108" y="92"/>
                      <a:pt x="115" y="88"/>
                      <a:pt x="119" y="90"/>
                    </a:cubicBezTo>
                    <a:cubicBezTo>
                      <a:pt x="126" y="95"/>
                      <a:pt x="140" y="94"/>
                      <a:pt x="146" y="90"/>
                    </a:cubicBezTo>
                    <a:cubicBezTo>
                      <a:pt x="147" y="89"/>
                      <a:pt x="150" y="85"/>
                      <a:pt x="151" y="88"/>
                    </a:cubicBezTo>
                    <a:cubicBezTo>
                      <a:pt x="152" y="89"/>
                      <a:pt x="157" y="92"/>
                      <a:pt x="159" y="92"/>
                    </a:cubicBezTo>
                    <a:cubicBezTo>
                      <a:pt x="161" y="91"/>
                      <a:pt x="169" y="85"/>
                      <a:pt x="169" y="84"/>
                    </a:cubicBezTo>
                    <a:cubicBezTo>
                      <a:pt x="170" y="83"/>
                      <a:pt x="180" y="65"/>
                      <a:pt x="180" y="62"/>
                    </a:cubicBezTo>
                    <a:cubicBezTo>
                      <a:pt x="179" y="60"/>
                      <a:pt x="182" y="62"/>
                      <a:pt x="184" y="61"/>
                    </a:cubicBezTo>
                    <a:cubicBezTo>
                      <a:pt x="186" y="60"/>
                      <a:pt x="190" y="59"/>
                      <a:pt x="190" y="63"/>
                    </a:cubicBezTo>
                    <a:cubicBezTo>
                      <a:pt x="190" y="68"/>
                      <a:pt x="191" y="76"/>
                      <a:pt x="194" y="74"/>
                    </a:cubicBezTo>
                    <a:cubicBezTo>
                      <a:pt x="197" y="72"/>
                      <a:pt x="197" y="70"/>
                      <a:pt x="197" y="69"/>
                    </a:cubicBezTo>
                    <a:cubicBezTo>
                      <a:pt x="197" y="67"/>
                      <a:pt x="199" y="67"/>
                      <a:pt x="200" y="66"/>
                    </a:cubicBezTo>
                    <a:cubicBezTo>
                      <a:pt x="202" y="65"/>
                      <a:pt x="203" y="62"/>
                      <a:pt x="204" y="60"/>
                    </a:cubicBezTo>
                    <a:cubicBezTo>
                      <a:pt x="205" y="58"/>
                      <a:pt x="220" y="46"/>
                      <a:pt x="221" y="45"/>
                    </a:cubicBezTo>
                    <a:cubicBezTo>
                      <a:pt x="222" y="43"/>
                      <a:pt x="227" y="40"/>
                      <a:pt x="228" y="39"/>
                    </a:cubicBezTo>
                    <a:cubicBezTo>
                      <a:pt x="228" y="38"/>
                      <a:pt x="230" y="32"/>
                      <a:pt x="234" y="31"/>
                    </a:cubicBezTo>
                    <a:cubicBezTo>
                      <a:pt x="238" y="30"/>
                      <a:pt x="241" y="33"/>
                      <a:pt x="243" y="34"/>
                    </a:cubicBezTo>
                    <a:cubicBezTo>
                      <a:pt x="246" y="35"/>
                      <a:pt x="247" y="35"/>
                      <a:pt x="249" y="32"/>
                    </a:cubicBezTo>
                    <a:cubicBezTo>
                      <a:pt x="252" y="29"/>
                      <a:pt x="251" y="27"/>
                      <a:pt x="251" y="24"/>
                    </a:cubicBezTo>
                    <a:cubicBezTo>
                      <a:pt x="252" y="21"/>
                      <a:pt x="253" y="21"/>
                      <a:pt x="253" y="21"/>
                    </a:cubicBezTo>
                    <a:cubicBezTo>
                      <a:pt x="252" y="20"/>
                      <a:pt x="251" y="16"/>
                      <a:pt x="254" y="16"/>
                    </a:cubicBezTo>
                    <a:cubicBezTo>
                      <a:pt x="256" y="16"/>
                      <a:pt x="260" y="16"/>
                      <a:pt x="263" y="16"/>
                    </a:cubicBezTo>
                    <a:cubicBezTo>
                      <a:pt x="265" y="15"/>
                      <a:pt x="274" y="12"/>
                      <a:pt x="279" y="8"/>
                    </a:cubicBezTo>
                    <a:cubicBezTo>
                      <a:pt x="284" y="4"/>
                      <a:pt x="287" y="4"/>
                      <a:pt x="291" y="3"/>
                    </a:cubicBezTo>
                    <a:cubicBezTo>
                      <a:pt x="295" y="1"/>
                      <a:pt x="308" y="0"/>
                      <a:pt x="308" y="0"/>
                    </a:cubicBezTo>
                  </a:path>
                </a:pathLst>
              </a:custGeom>
              <a:noFill/>
              <a:ln w="10" cap="flat">
                <a:solidFill>
                  <a:srgbClr val="23398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4" name="Freeform 364">
                <a:extLst>
                  <a:ext uri="{FF2B5EF4-FFF2-40B4-BE49-F238E27FC236}">
                    <a16:creationId xmlns:a16="http://schemas.microsoft.com/office/drawing/2014/main" id="{A75C51A4-88A3-42E4-97BB-4EB07B2CA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57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5" name="Freeform 365">
                <a:extLst>
                  <a:ext uri="{FF2B5EF4-FFF2-40B4-BE49-F238E27FC236}">
                    <a16:creationId xmlns:a16="http://schemas.microsoft.com/office/drawing/2014/main" id="{C5BA22A5-9792-4F2F-9FAE-BB1314EC3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2599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6" name="Freeform 366">
                <a:extLst>
                  <a:ext uri="{FF2B5EF4-FFF2-40B4-BE49-F238E27FC236}">
                    <a16:creationId xmlns:a16="http://schemas.microsoft.com/office/drawing/2014/main" id="{F2887EF2-104C-4561-AB1A-AD8337BC3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2629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7" name="Freeform 367">
                <a:extLst>
                  <a:ext uri="{FF2B5EF4-FFF2-40B4-BE49-F238E27FC236}">
                    <a16:creationId xmlns:a16="http://schemas.microsoft.com/office/drawing/2014/main" id="{AF0F8837-8EB0-475F-B5C0-F7B2D58D1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2599"/>
                <a:ext cx="29" cy="30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8" name="Freeform 368">
                <a:extLst>
                  <a:ext uri="{FF2B5EF4-FFF2-40B4-BE49-F238E27FC236}">
                    <a16:creationId xmlns:a16="http://schemas.microsoft.com/office/drawing/2014/main" id="{2811FEFE-BFDC-4270-BC39-5357C309B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2599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9" name="Freeform 369">
                <a:extLst>
                  <a:ext uri="{FF2B5EF4-FFF2-40B4-BE49-F238E27FC236}">
                    <a16:creationId xmlns:a16="http://schemas.microsoft.com/office/drawing/2014/main" id="{24D3926F-DB48-4D84-9DA6-F740EB681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2580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0" name="Freeform 370">
                <a:extLst>
                  <a:ext uri="{FF2B5EF4-FFF2-40B4-BE49-F238E27FC236}">
                    <a16:creationId xmlns:a16="http://schemas.microsoft.com/office/drawing/2014/main" id="{632CA8D5-CB7D-44FA-B2A9-B1368823D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256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1" name="Freeform 371">
                <a:extLst>
                  <a:ext uri="{FF2B5EF4-FFF2-40B4-BE49-F238E27FC236}">
                    <a16:creationId xmlns:a16="http://schemas.microsoft.com/office/drawing/2014/main" id="{E5485292-1FEB-4913-B893-F0505DE5B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25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2" name="Freeform 372">
                <a:extLst>
                  <a:ext uri="{FF2B5EF4-FFF2-40B4-BE49-F238E27FC236}">
                    <a16:creationId xmlns:a16="http://schemas.microsoft.com/office/drawing/2014/main" id="{A1D95EB8-7C2B-4CF0-9EAC-644E950E0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256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3" name="Freeform 373">
                <a:extLst>
                  <a:ext uri="{FF2B5EF4-FFF2-40B4-BE49-F238E27FC236}">
                    <a16:creationId xmlns:a16="http://schemas.microsoft.com/office/drawing/2014/main" id="{00891A15-207E-493A-8CC1-E3943FF19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254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4" name="Freeform 374">
                <a:extLst>
                  <a:ext uri="{FF2B5EF4-FFF2-40B4-BE49-F238E27FC236}">
                    <a16:creationId xmlns:a16="http://schemas.microsoft.com/office/drawing/2014/main" id="{08B6DBE7-17DF-43AD-89B1-537C75FFB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25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5" name="Freeform 375">
                <a:extLst>
                  <a:ext uri="{FF2B5EF4-FFF2-40B4-BE49-F238E27FC236}">
                    <a16:creationId xmlns:a16="http://schemas.microsoft.com/office/drawing/2014/main" id="{A2DA3A03-0D65-4202-AFB4-413A23F23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56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6" name="Freeform 376">
                <a:extLst>
                  <a:ext uri="{FF2B5EF4-FFF2-40B4-BE49-F238E27FC236}">
                    <a16:creationId xmlns:a16="http://schemas.microsoft.com/office/drawing/2014/main" id="{EF90CFD2-501F-4659-BFA2-7971B48F0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54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Freeform 377">
                <a:extLst>
                  <a:ext uri="{FF2B5EF4-FFF2-40B4-BE49-F238E27FC236}">
                    <a16:creationId xmlns:a16="http://schemas.microsoft.com/office/drawing/2014/main" id="{7858BD62-C7E6-4612-917D-7114CD9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247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8" name="Freeform 378">
                <a:extLst>
                  <a:ext uri="{FF2B5EF4-FFF2-40B4-BE49-F238E27FC236}">
                    <a16:creationId xmlns:a16="http://schemas.microsoft.com/office/drawing/2014/main" id="{412E57BB-7249-4B57-99A9-EEDB38174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244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9" name="Freeform 379">
                <a:extLst>
                  <a:ext uri="{FF2B5EF4-FFF2-40B4-BE49-F238E27FC236}">
                    <a16:creationId xmlns:a16="http://schemas.microsoft.com/office/drawing/2014/main" id="{E67EFD1D-31D2-4E0D-A289-2742435D3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11"/>
                <a:ext cx="29" cy="30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0" name="Freeform 380">
                <a:extLst>
                  <a:ext uri="{FF2B5EF4-FFF2-40B4-BE49-F238E27FC236}">
                    <a16:creationId xmlns:a16="http://schemas.microsoft.com/office/drawing/2014/main" id="{BC5B2179-5E57-4250-A67D-F7D808AE7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5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1" name="Freeform 381">
                <a:extLst>
                  <a:ext uri="{FF2B5EF4-FFF2-40B4-BE49-F238E27FC236}">
                    <a16:creationId xmlns:a16="http://schemas.microsoft.com/office/drawing/2014/main" id="{6F8A83BE-49B9-4CF2-9D36-6C1F79216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48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2" name="Freeform 382">
                <a:extLst>
                  <a:ext uri="{FF2B5EF4-FFF2-40B4-BE49-F238E27FC236}">
                    <a16:creationId xmlns:a16="http://schemas.microsoft.com/office/drawing/2014/main" id="{B6AF82C9-AEAF-474F-98EB-2A50A99CB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452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3" name="Freeform 383">
                <a:extLst>
                  <a:ext uri="{FF2B5EF4-FFF2-40B4-BE49-F238E27FC236}">
                    <a16:creationId xmlns:a16="http://schemas.microsoft.com/office/drawing/2014/main" id="{45C31F92-CCED-4E76-84E9-72C1247D3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2403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4" name="Freeform 384">
                <a:extLst>
                  <a:ext uri="{FF2B5EF4-FFF2-40B4-BE49-F238E27FC236}">
                    <a16:creationId xmlns:a16="http://schemas.microsoft.com/office/drawing/2014/main" id="{D5A16382-0D83-4419-8E07-5F0C7408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52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5" name="Freeform 385">
                <a:extLst>
                  <a:ext uri="{FF2B5EF4-FFF2-40B4-BE49-F238E27FC236}">
                    <a16:creationId xmlns:a16="http://schemas.microsoft.com/office/drawing/2014/main" id="{409A621B-DA07-443A-8DAF-94F5C94B3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423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6" name="Freeform 386">
                <a:extLst>
                  <a:ext uri="{FF2B5EF4-FFF2-40B4-BE49-F238E27FC236}">
                    <a16:creationId xmlns:a16="http://schemas.microsoft.com/office/drawing/2014/main" id="{212655F0-6E8F-4951-9492-FEE4F353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403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7" name="Freeform 387">
                <a:extLst>
                  <a:ext uri="{FF2B5EF4-FFF2-40B4-BE49-F238E27FC236}">
                    <a16:creationId xmlns:a16="http://schemas.microsoft.com/office/drawing/2014/main" id="{1A347E02-42DA-4C8A-A1BB-69E028FDE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8" name="Freeform 388">
                <a:extLst>
                  <a:ext uri="{FF2B5EF4-FFF2-40B4-BE49-F238E27FC236}">
                    <a16:creationId xmlns:a16="http://schemas.microsoft.com/office/drawing/2014/main" id="{7C5B564C-A09B-415C-8B5E-63711A62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2384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9" name="Freeform 389">
                <a:extLst>
                  <a:ext uri="{FF2B5EF4-FFF2-40B4-BE49-F238E27FC236}">
                    <a16:creationId xmlns:a16="http://schemas.microsoft.com/office/drawing/2014/main" id="{7D0D7227-1909-4E20-B33E-F0BCEB99B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354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0" name="Freeform 390">
                <a:extLst>
                  <a:ext uri="{FF2B5EF4-FFF2-40B4-BE49-F238E27FC236}">
                    <a16:creationId xmlns:a16="http://schemas.microsoft.com/office/drawing/2014/main" id="{C2B3BB83-F2C6-4F0B-A5CA-EDDD3F03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423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1" name="Freeform 391">
                <a:extLst>
                  <a:ext uri="{FF2B5EF4-FFF2-40B4-BE49-F238E27FC236}">
                    <a16:creationId xmlns:a16="http://schemas.microsoft.com/office/drawing/2014/main" id="{58D6B933-6A57-4633-8A89-24913ED6C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2" name="Freeform 392">
                <a:extLst>
                  <a:ext uri="{FF2B5EF4-FFF2-40B4-BE49-F238E27FC236}">
                    <a16:creationId xmlns:a16="http://schemas.microsoft.com/office/drawing/2014/main" id="{6AF8871B-2BC0-4F15-A50E-E56BA98D1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43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3" name="Freeform 393">
                <a:extLst>
                  <a:ext uri="{FF2B5EF4-FFF2-40B4-BE49-F238E27FC236}">
                    <a16:creationId xmlns:a16="http://schemas.microsoft.com/office/drawing/2014/main" id="{15EF34E3-E9FA-4174-A41A-31F542F35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413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4" name="Freeform 394">
                <a:extLst>
                  <a:ext uri="{FF2B5EF4-FFF2-40B4-BE49-F238E27FC236}">
                    <a16:creationId xmlns:a16="http://schemas.microsoft.com/office/drawing/2014/main" id="{4106A419-9EA7-406A-ADB0-15A1187FB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354"/>
                <a:ext cx="40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5" name="Freeform 395">
                <a:extLst>
                  <a:ext uri="{FF2B5EF4-FFF2-40B4-BE49-F238E27FC236}">
                    <a16:creationId xmlns:a16="http://schemas.microsoft.com/office/drawing/2014/main" id="{C993823F-84F4-4D5C-8D25-7644B2BE0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33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6" name="Freeform 396">
                <a:extLst>
                  <a:ext uri="{FF2B5EF4-FFF2-40B4-BE49-F238E27FC236}">
                    <a16:creationId xmlns:a16="http://schemas.microsoft.com/office/drawing/2014/main" id="{660233CE-BB27-475B-8707-EF1ECF397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4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7" name="Freeform 397">
                <a:extLst>
                  <a:ext uri="{FF2B5EF4-FFF2-40B4-BE49-F238E27FC236}">
                    <a16:creationId xmlns:a16="http://schemas.microsoft.com/office/drawing/2014/main" id="{A1AAD895-3F54-4559-90B5-86DB842E7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39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8" name="Freeform 398">
                <a:extLst>
                  <a:ext uri="{FF2B5EF4-FFF2-40B4-BE49-F238E27FC236}">
                    <a16:creationId xmlns:a16="http://schemas.microsoft.com/office/drawing/2014/main" id="{44CA279E-FDFF-49BD-B8FD-EAFB8DD2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37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9" name="Freeform 399">
                <a:extLst>
                  <a:ext uri="{FF2B5EF4-FFF2-40B4-BE49-F238E27FC236}">
                    <a16:creationId xmlns:a16="http://schemas.microsoft.com/office/drawing/2014/main" id="{1EF08A12-676D-4EA1-9F4C-17E65F3FB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354"/>
                <a:ext cx="29" cy="30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0" name="Freeform 400">
                <a:extLst>
                  <a:ext uri="{FF2B5EF4-FFF2-40B4-BE49-F238E27FC236}">
                    <a16:creationId xmlns:a16="http://schemas.microsoft.com/office/drawing/2014/main" id="{D0D70253-DF7E-4067-9E20-859B71211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33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1" name="Freeform 401">
                <a:extLst>
                  <a:ext uri="{FF2B5EF4-FFF2-40B4-BE49-F238E27FC236}">
                    <a16:creationId xmlns:a16="http://schemas.microsoft.com/office/drawing/2014/main" id="{0EC24184-0A42-45C5-B98C-4D56D8D5F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315"/>
                <a:ext cx="29" cy="30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2" name="Freeform 402">
                <a:extLst>
                  <a:ext uri="{FF2B5EF4-FFF2-40B4-BE49-F238E27FC236}">
                    <a16:creationId xmlns:a16="http://schemas.microsoft.com/office/drawing/2014/main" id="{34C3EFD0-A3C6-4473-B9BC-112B53173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315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3" name="Freeform 403">
                <a:extLst>
                  <a:ext uri="{FF2B5EF4-FFF2-40B4-BE49-F238E27FC236}">
                    <a16:creationId xmlns:a16="http://schemas.microsoft.com/office/drawing/2014/main" id="{8E5BA5A6-B162-4F05-B218-068F02279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3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4" name="Freeform 404">
                <a:extLst>
                  <a:ext uri="{FF2B5EF4-FFF2-40B4-BE49-F238E27FC236}">
                    <a16:creationId xmlns:a16="http://schemas.microsoft.com/office/drawing/2014/main" id="{CA47F602-6337-4503-95C6-B0235AEF9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374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5" name="Freeform 405">
                <a:extLst>
                  <a:ext uri="{FF2B5EF4-FFF2-40B4-BE49-F238E27FC236}">
                    <a16:creationId xmlns:a16="http://schemas.microsoft.com/office/drawing/2014/main" id="{3BC2E8E3-8FC4-42CA-9988-C0C70146A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32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6" name="Freeform 406">
                <a:extLst>
                  <a:ext uri="{FF2B5EF4-FFF2-40B4-BE49-F238E27FC236}">
                    <a16:creationId xmlns:a16="http://schemas.microsoft.com/office/drawing/2014/main" id="{7BE43E5D-A206-4765-A443-4825D868E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335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7" name="Freeform 407">
                <a:extLst>
                  <a:ext uri="{FF2B5EF4-FFF2-40B4-BE49-F238E27FC236}">
                    <a16:creationId xmlns:a16="http://schemas.microsoft.com/office/drawing/2014/main" id="{A86E6ABA-FB07-4AFD-AA6D-CA963EFD9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325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8" name="Freeform 408">
                <a:extLst>
                  <a:ext uri="{FF2B5EF4-FFF2-40B4-BE49-F238E27FC236}">
                    <a16:creationId xmlns:a16="http://schemas.microsoft.com/office/drawing/2014/main" id="{ACCC9D14-2F06-42B4-98C2-B01E9D1C1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9" name="Freeform 409">
                <a:extLst>
                  <a:ext uri="{FF2B5EF4-FFF2-40B4-BE49-F238E27FC236}">
                    <a16:creationId xmlns:a16="http://schemas.microsoft.com/office/drawing/2014/main" id="{B673E311-86C0-4B98-B669-5250A92A0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0" name="Freeform 410">
                <a:extLst>
                  <a:ext uri="{FF2B5EF4-FFF2-40B4-BE49-F238E27FC236}">
                    <a16:creationId xmlns:a16="http://schemas.microsoft.com/office/drawing/2014/main" id="{5D3335EA-B936-4026-8943-E568585DB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482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1" name="Freeform 411">
                <a:extLst>
                  <a:ext uri="{FF2B5EF4-FFF2-40B4-BE49-F238E27FC236}">
                    <a16:creationId xmlns:a16="http://schemas.microsoft.com/office/drawing/2014/main" id="{31F2CD14-CAF3-4F81-ACB9-8CF61A9A6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462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2" name="Freeform 412">
                <a:extLst>
                  <a:ext uri="{FF2B5EF4-FFF2-40B4-BE49-F238E27FC236}">
                    <a16:creationId xmlns:a16="http://schemas.microsoft.com/office/drawing/2014/main" id="{A0649CCB-C3E2-4C09-9F6C-BBBBDA001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4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3" name="Freeform 413">
                <a:extLst>
                  <a:ext uri="{FF2B5EF4-FFF2-40B4-BE49-F238E27FC236}">
                    <a16:creationId xmlns:a16="http://schemas.microsoft.com/office/drawing/2014/main" id="{1C7F96AF-C1C3-4C3F-BD1B-19F8A650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413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4" name="Freeform 414">
                <a:extLst>
                  <a:ext uri="{FF2B5EF4-FFF2-40B4-BE49-F238E27FC236}">
                    <a16:creationId xmlns:a16="http://schemas.microsoft.com/office/drawing/2014/main" id="{110A0D71-28A6-45CE-8747-E5A17BCD0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3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415">
                <a:extLst>
                  <a:ext uri="{FF2B5EF4-FFF2-40B4-BE49-F238E27FC236}">
                    <a16:creationId xmlns:a16="http://schemas.microsoft.com/office/drawing/2014/main" id="{BAC06BA3-BDD9-487C-B687-83DA24D16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354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416">
                <a:extLst>
                  <a:ext uri="{FF2B5EF4-FFF2-40B4-BE49-F238E27FC236}">
                    <a16:creationId xmlns:a16="http://schemas.microsoft.com/office/drawing/2014/main" id="{2FD666B5-3F6A-44F6-A2F4-6210DB282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33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417">
                <a:extLst>
                  <a:ext uri="{FF2B5EF4-FFF2-40B4-BE49-F238E27FC236}">
                    <a16:creationId xmlns:a16="http://schemas.microsoft.com/office/drawing/2014/main" id="{A1DCB08E-AAA0-4DA2-8999-BD7F033A3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418">
                <a:extLst>
                  <a:ext uri="{FF2B5EF4-FFF2-40B4-BE49-F238E27FC236}">
                    <a16:creationId xmlns:a16="http://schemas.microsoft.com/office/drawing/2014/main" id="{2314CBED-FCED-4FE7-BED9-A8BDB91C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27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9" name="Freeform 419">
                <a:extLst>
                  <a:ext uri="{FF2B5EF4-FFF2-40B4-BE49-F238E27FC236}">
                    <a16:creationId xmlns:a16="http://schemas.microsoft.com/office/drawing/2014/main" id="{F90279D5-BEF6-4115-B0D1-812D89B0F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256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0" name="Freeform 420">
                <a:extLst>
                  <a:ext uri="{FF2B5EF4-FFF2-40B4-BE49-F238E27FC236}">
                    <a16:creationId xmlns:a16="http://schemas.microsoft.com/office/drawing/2014/main" id="{C6231F47-D810-43F0-B070-56D3A9B34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23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1" name="Freeform 421">
                <a:extLst>
                  <a:ext uri="{FF2B5EF4-FFF2-40B4-BE49-F238E27FC236}">
                    <a16:creationId xmlns:a16="http://schemas.microsoft.com/office/drawing/2014/main" id="{12EED1EC-B4EF-4EDF-B3A5-89385A507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227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2" name="Freeform 422">
                <a:extLst>
                  <a:ext uri="{FF2B5EF4-FFF2-40B4-BE49-F238E27FC236}">
                    <a16:creationId xmlns:a16="http://schemas.microsoft.com/office/drawing/2014/main" id="{3236DBE4-534C-4D2D-A921-47EE7329B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4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3" name="Freeform 423">
                <a:extLst>
                  <a:ext uri="{FF2B5EF4-FFF2-40B4-BE49-F238E27FC236}">
                    <a16:creationId xmlns:a16="http://schemas.microsoft.com/office/drawing/2014/main" id="{B0D9009D-A745-4E87-9A30-8ED95F57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07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4" name="Freeform 424">
                <a:extLst>
                  <a:ext uri="{FF2B5EF4-FFF2-40B4-BE49-F238E27FC236}">
                    <a16:creationId xmlns:a16="http://schemas.microsoft.com/office/drawing/2014/main" id="{E4370CAB-8DEF-4D4B-87C6-F3DCA2ACE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188"/>
                <a:ext cx="29" cy="29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5" name="Freeform 425">
                <a:extLst>
                  <a:ext uri="{FF2B5EF4-FFF2-40B4-BE49-F238E27FC236}">
                    <a16:creationId xmlns:a16="http://schemas.microsoft.com/office/drawing/2014/main" id="{F819AC7C-5AA8-44A5-9886-A4181588C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17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6" name="Freeform 426">
                <a:extLst>
                  <a:ext uri="{FF2B5EF4-FFF2-40B4-BE49-F238E27FC236}">
                    <a16:creationId xmlns:a16="http://schemas.microsoft.com/office/drawing/2014/main" id="{14BF7135-96E2-4014-BACB-15A3A36E1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14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427">
                <a:extLst>
                  <a:ext uri="{FF2B5EF4-FFF2-40B4-BE49-F238E27FC236}">
                    <a16:creationId xmlns:a16="http://schemas.microsoft.com/office/drawing/2014/main" id="{83AD7DEB-1A4F-4F20-8032-BAB19FAB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12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428">
                <a:extLst>
                  <a:ext uri="{FF2B5EF4-FFF2-40B4-BE49-F238E27FC236}">
                    <a16:creationId xmlns:a16="http://schemas.microsoft.com/office/drawing/2014/main" id="{6BD3B892-4CC4-4434-929B-294333FA7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09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429">
                <a:extLst>
                  <a:ext uri="{FF2B5EF4-FFF2-40B4-BE49-F238E27FC236}">
                    <a16:creationId xmlns:a16="http://schemas.microsoft.com/office/drawing/2014/main" id="{19A8ADE9-28BF-433C-AD73-DC8B74ED0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139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430">
                <a:extLst>
                  <a:ext uri="{FF2B5EF4-FFF2-40B4-BE49-F238E27FC236}">
                    <a16:creationId xmlns:a16="http://schemas.microsoft.com/office/drawing/2014/main" id="{31ED7764-B50E-45FA-AC26-52F03C089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109"/>
                <a:ext cx="40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1" name="Freeform 431">
                <a:extLst>
                  <a:ext uri="{FF2B5EF4-FFF2-40B4-BE49-F238E27FC236}">
                    <a16:creationId xmlns:a16="http://schemas.microsoft.com/office/drawing/2014/main" id="{8CCA2231-959F-4CE1-9A1B-ADC367BBD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090"/>
                <a:ext cx="40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2" name="Freeform 432">
                <a:extLst>
                  <a:ext uri="{FF2B5EF4-FFF2-40B4-BE49-F238E27FC236}">
                    <a16:creationId xmlns:a16="http://schemas.microsoft.com/office/drawing/2014/main" id="{DC5B320E-1460-4862-96F1-8ACA2C0E1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139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3" name="Freeform 433">
                <a:extLst>
                  <a:ext uri="{FF2B5EF4-FFF2-40B4-BE49-F238E27FC236}">
                    <a16:creationId xmlns:a16="http://schemas.microsoft.com/office/drawing/2014/main" id="{1962D961-26FC-407B-9FF1-700555A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2188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4" name="Freeform 434">
                <a:extLst>
                  <a:ext uri="{FF2B5EF4-FFF2-40B4-BE49-F238E27FC236}">
                    <a16:creationId xmlns:a16="http://schemas.microsoft.com/office/drawing/2014/main" id="{1C549D76-7DF8-482B-BA62-27FD5799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224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5" name="Freeform 435">
                <a:extLst>
                  <a:ext uri="{FF2B5EF4-FFF2-40B4-BE49-F238E27FC236}">
                    <a16:creationId xmlns:a16="http://schemas.microsoft.com/office/drawing/2014/main" id="{564577BA-7D36-4662-9C7B-C0DCD4237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3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6" name="Freeform 436">
                <a:extLst>
                  <a:ext uri="{FF2B5EF4-FFF2-40B4-BE49-F238E27FC236}">
                    <a16:creationId xmlns:a16="http://schemas.microsoft.com/office/drawing/2014/main" id="{7A727C8C-7C8A-45B8-85DE-6E0E5843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237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7" name="Freeform 437">
                <a:extLst>
                  <a:ext uri="{FF2B5EF4-FFF2-40B4-BE49-F238E27FC236}">
                    <a16:creationId xmlns:a16="http://schemas.microsoft.com/office/drawing/2014/main" id="{8908F100-B7C5-400D-84C2-170588614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2335"/>
                <a:ext cx="30" cy="29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8" name="Freeform 438">
                <a:extLst>
                  <a:ext uri="{FF2B5EF4-FFF2-40B4-BE49-F238E27FC236}">
                    <a16:creationId xmlns:a16="http://schemas.microsoft.com/office/drawing/2014/main" id="{C71B2BAC-D0C8-40A4-84A7-F35760C8D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439">
                <a:extLst>
                  <a:ext uri="{FF2B5EF4-FFF2-40B4-BE49-F238E27FC236}">
                    <a16:creationId xmlns:a16="http://schemas.microsoft.com/office/drawing/2014/main" id="{5D81FCED-CA8F-489E-81D2-FE2FE4256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286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440">
                <a:extLst>
                  <a:ext uri="{FF2B5EF4-FFF2-40B4-BE49-F238E27FC236}">
                    <a16:creationId xmlns:a16="http://schemas.microsoft.com/office/drawing/2014/main" id="{56C74FBE-2117-43FD-AF23-841C9415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" y="233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441">
                <a:extLst>
                  <a:ext uri="{FF2B5EF4-FFF2-40B4-BE49-F238E27FC236}">
                    <a16:creationId xmlns:a16="http://schemas.microsoft.com/office/drawing/2014/main" id="{CF1D2A04-69ED-4FEB-A64A-023652AA8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34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442">
                <a:extLst>
                  <a:ext uri="{FF2B5EF4-FFF2-40B4-BE49-F238E27FC236}">
                    <a16:creationId xmlns:a16="http://schemas.microsoft.com/office/drawing/2014/main" id="{37AB5C56-F004-4DC5-9798-7289D36D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325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3" name="Freeform 443">
                <a:extLst>
                  <a:ext uri="{FF2B5EF4-FFF2-40B4-BE49-F238E27FC236}">
                    <a16:creationId xmlns:a16="http://schemas.microsoft.com/office/drawing/2014/main" id="{4AFA9CD4-82C6-4652-932B-29DA65920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305"/>
                <a:ext cx="40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4" name="Freeform 444">
                <a:extLst>
                  <a:ext uri="{FF2B5EF4-FFF2-40B4-BE49-F238E27FC236}">
                    <a16:creationId xmlns:a16="http://schemas.microsoft.com/office/drawing/2014/main" id="{1F7657F5-3512-4BBC-B138-63FCCBDB8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2296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5" name="Freeform 445">
                <a:extLst>
                  <a:ext uri="{FF2B5EF4-FFF2-40B4-BE49-F238E27FC236}">
                    <a16:creationId xmlns:a16="http://schemas.microsoft.com/office/drawing/2014/main" id="{DBDAD980-B079-4406-BD98-D91054E42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227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6" name="Freeform 446">
                <a:extLst>
                  <a:ext uri="{FF2B5EF4-FFF2-40B4-BE49-F238E27FC236}">
                    <a16:creationId xmlns:a16="http://schemas.microsoft.com/office/drawing/2014/main" id="{1E2E80CA-3852-41D8-B98E-0B891CCB9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266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7" name="Freeform 447">
                <a:extLst>
                  <a:ext uri="{FF2B5EF4-FFF2-40B4-BE49-F238E27FC236}">
                    <a16:creationId xmlns:a16="http://schemas.microsoft.com/office/drawing/2014/main" id="{40DB0226-0B76-42C0-8CAA-441675A06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247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8" name="Freeform 448">
                <a:extLst>
                  <a:ext uri="{FF2B5EF4-FFF2-40B4-BE49-F238E27FC236}">
                    <a16:creationId xmlns:a16="http://schemas.microsoft.com/office/drawing/2014/main" id="{F50C9944-D500-4B1A-92E5-C1606C38E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217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9" name="Freeform 449">
                <a:extLst>
                  <a:ext uri="{FF2B5EF4-FFF2-40B4-BE49-F238E27FC236}">
                    <a16:creationId xmlns:a16="http://schemas.microsoft.com/office/drawing/2014/main" id="{66469D38-D229-4560-A914-A540A19C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198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0" name="Freeform 450">
                <a:extLst>
                  <a:ext uri="{FF2B5EF4-FFF2-40B4-BE49-F238E27FC236}">
                    <a16:creationId xmlns:a16="http://schemas.microsoft.com/office/drawing/2014/main" id="{ED47158B-0B8F-4501-ADDA-A51774D9C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168"/>
                <a:ext cx="40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451">
                <a:extLst>
                  <a:ext uri="{FF2B5EF4-FFF2-40B4-BE49-F238E27FC236}">
                    <a16:creationId xmlns:a16="http://schemas.microsoft.com/office/drawing/2014/main" id="{889B9998-9F21-4B95-88F4-90FDDE410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139"/>
                <a:ext cx="40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452">
                <a:extLst>
                  <a:ext uri="{FF2B5EF4-FFF2-40B4-BE49-F238E27FC236}">
                    <a16:creationId xmlns:a16="http://schemas.microsoft.com/office/drawing/2014/main" id="{2D9B84A3-B2AB-47C0-B587-1BD6B2F85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305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453">
                <a:extLst>
                  <a:ext uri="{FF2B5EF4-FFF2-40B4-BE49-F238E27FC236}">
                    <a16:creationId xmlns:a16="http://schemas.microsoft.com/office/drawing/2014/main" id="{B895A879-CAA6-4E26-BA97-E4B48FEA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26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454">
                <a:extLst>
                  <a:ext uri="{FF2B5EF4-FFF2-40B4-BE49-F238E27FC236}">
                    <a16:creationId xmlns:a16="http://schemas.microsoft.com/office/drawing/2014/main" id="{44A800DD-70AB-48D1-AB23-9084D54E1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256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5" name="Freeform 455">
                <a:extLst>
                  <a:ext uri="{FF2B5EF4-FFF2-40B4-BE49-F238E27FC236}">
                    <a16:creationId xmlns:a16="http://schemas.microsoft.com/office/drawing/2014/main" id="{F74D7014-8B21-4111-8433-2FE1C0707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256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6" name="Freeform 456">
                <a:extLst>
                  <a:ext uri="{FF2B5EF4-FFF2-40B4-BE49-F238E27FC236}">
                    <a16:creationId xmlns:a16="http://schemas.microsoft.com/office/drawing/2014/main" id="{FC0F9223-8FE0-48F3-B3AF-2649AB95D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227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7" name="Freeform 457">
                <a:extLst>
                  <a:ext uri="{FF2B5EF4-FFF2-40B4-BE49-F238E27FC236}">
                    <a16:creationId xmlns:a16="http://schemas.microsoft.com/office/drawing/2014/main" id="{5E9F9457-40D7-4C0F-8949-3688646F2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207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8" name="Freeform 458">
                <a:extLst>
                  <a:ext uri="{FF2B5EF4-FFF2-40B4-BE49-F238E27FC236}">
                    <a16:creationId xmlns:a16="http://schemas.microsoft.com/office/drawing/2014/main" id="{6424B3B8-EDF6-4504-AFD9-08EF04476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18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9" name="Freeform 459">
                <a:extLst>
                  <a:ext uri="{FF2B5EF4-FFF2-40B4-BE49-F238E27FC236}">
                    <a16:creationId xmlns:a16="http://schemas.microsoft.com/office/drawing/2014/main" id="{68BC4FEE-A70C-48EE-8DA2-60B9C80DD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158"/>
                <a:ext cx="30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0" name="Freeform 460">
                <a:extLst>
                  <a:ext uri="{FF2B5EF4-FFF2-40B4-BE49-F238E27FC236}">
                    <a16:creationId xmlns:a16="http://schemas.microsoft.com/office/drawing/2014/main" id="{A8E1A5C3-29CB-47EB-8686-E4C8986A0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13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1" name="Freeform 461">
                <a:extLst>
                  <a:ext uri="{FF2B5EF4-FFF2-40B4-BE49-F238E27FC236}">
                    <a16:creationId xmlns:a16="http://schemas.microsoft.com/office/drawing/2014/main" id="{DBA52300-E7E9-4676-A6B5-CCADCC12E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2119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2" name="Freeform 462">
                <a:extLst>
                  <a:ext uri="{FF2B5EF4-FFF2-40B4-BE49-F238E27FC236}">
                    <a16:creationId xmlns:a16="http://schemas.microsoft.com/office/drawing/2014/main" id="{55B8EE9D-A003-4872-9AC1-5FC5B32F5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14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463">
                <a:extLst>
                  <a:ext uri="{FF2B5EF4-FFF2-40B4-BE49-F238E27FC236}">
                    <a16:creationId xmlns:a16="http://schemas.microsoft.com/office/drawing/2014/main" id="{F9F3C0DD-5104-4EBA-9F15-935F03A1C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129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464">
                <a:extLst>
                  <a:ext uri="{FF2B5EF4-FFF2-40B4-BE49-F238E27FC236}">
                    <a16:creationId xmlns:a16="http://schemas.microsoft.com/office/drawing/2014/main" id="{EC2E5F2C-5F58-4E0B-A239-02A13FE1F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10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465">
                <a:extLst>
                  <a:ext uri="{FF2B5EF4-FFF2-40B4-BE49-F238E27FC236}">
                    <a16:creationId xmlns:a16="http://schemas.microsoft.com/office/drawing/2014/main" id="{E65DACFA-9CE5-4890-B12E-2CC1CE926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0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466">
                <a:extLst>
                  <a:ext uri="{FF2B5EF4-FFF2-40B4-BE49-F238E27FC236}">
                    <a16:creationId xmlns:a16="http://schemas.microsoft.com/office/drawing/2014/main" id="{BCFB89C5-830F-4230-9BFC-38E590F94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7" name="Freeform 467">
                <a:extLst>
                  <a:ext uri="{FF2B5EF4-FFF2-40B4-BE49-F238E27FC236}">
                    <a16:creationId xmlns:a16="http://schemas.microsoft.com/office/drawing/2014/main" id="{52CCAF5F-541B-4705-94DB-01AF44777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031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8" name="Freeform 468">
                <a:extLst>
                  <a:ext uri="{FF2B5EF4-FFF2-40B4-BE49-F238E27FC236}">
                    <a16:creationId xmlns:a16="http://schemas.microsoft.com/office/drawing/2014/main" id="{C1DF3ED8-F807-4CB2-A2EF-8EC1C85E7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199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9" name="Freeform 469">
                <a:extLst>
                  <a:ext uri="{FF2B5EF4-FFF2-40B4-BE49-F238E27FC236}">
                    <a16:creationId xmlns:a16="http://schemas.microsoft.com/office/drawing/2014/main" id="{4C88C7CD-B191-45B2-AA88-B35DAB2CE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09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0" name="Freeform 470">
                <a:extLst>
                  <a:ext uri="{FF2B5EF4-FFF2-40B4-BE49-F238E27FC236}">
                    <a16:creationId xmlns:a16="http://schemas.microsoft.com/office/drawing/2014/main" id="{034E65C5-97C7-4015-948F-9EA69E90B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090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1" name="Freeform 471">
                <a:extLst>
                  <a:ext uri="{FF2B5EF4-FFF2-40B4-BE49-F238E27FC236}">
                    <a16:creationId xmlns:a16="http://schemas.microsoft.com/office/drawing/2014/main" id="{D74D1600-AD85-43C0-ACC8-53D135A0D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129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2" name="Freeform 472">
                <a:extLst>
                  <a:ext uri="{FF2B5EF4-FFF2-40B4-BE49-F238E27FC236}">
                    <a16:creationId xmlns:a16="http://schemas.microsoft.com/office/drawing/2014/main" id="{73BF98C0-3CE9-4BAF-9D7F-3C9DD73B5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2119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3" name="Freeform 473">
                <a:extLst>
                  <a:ext uri="{FF2B5EF4-FFF2-40B4-BE49-F238E27FC236}">
                    <a16:creationId xmlns:a16="http://schemas.microsoft.com/office/drawing/2014/main" id="{F04A54C6-BD0C-4045-9D5C-368C374A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12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4" name="Freeform 474">
                <a:extLst>
                  <a:ext uri="{FF2B5EF4-FFF2-40B4-BE49-F238E27FC236}">
                    <a16:creationId xmlns:a16="http://schemas.microsoft.com/office/drawing/2014/main" id="{C7220B10-7439-4534-9E2B-1B019379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14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5" name="Freeform 475">
                <a:extLst>
                  <a:ext uri="{FF2B5EF4-FFF2-40B4-BE49-F238E27FC236}">
                    <a16:creationId xmlns:a16="http://schemas.microsoft.com/office/drawing/2014/main" id="{37A88B58-EE51-4FE0-B85F-28C71139D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178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6" name="Freeform 476">
                <a:extLst>
                  <a:ext uri="{FF2B5EF4-FFF2-40B4-BE49-F238E27FC236}">
                    <a16:creationId xmlns:a16="http://schemas.microsoft.com/office/drawing/2014/main" id="{E54C58CD-D53D-4A66-8EB6-0BDE22B1A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198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7" name="Freeform 477">
                <a:extLst>
                  <a:ext uri="{FF2B5EF4-FFF2-40B4-BE49-F238E27FC236}">
                    <a16:creationId xmlns:a16="http://schemas.microsoft.com/office/drawing/2014/main" id="{98357E80-24E2-4804-A49B-B9C0B22AF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227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8" name="Freeform 478">
                <a:extLst>
                  <a:ext uri="{FF2B5EF4-FFF2-40B4-BE49-F238E27FC236}">
                    <a16:creationId xmlns:a16="http://schemas.microsoft.com/office/drawing/2014/main" id="{768AB4EE-BE5F-4DC9-93C2-7E38D4C3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276"/>
                <a:ext cx="40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9" name="Freeform 479">
                <a:extLst>
                  <a:ext uri="{FF2B5EF4-FFF2-40B4-BE49-F238E27FC236}">
                    <a16:creationId xmlns:a16="http://schemas.microsoft.com/office/drawing/2014/main" id="{1D5F40FE-0EB2-4626-A8F8-1E5B86C56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" y="232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0" name="Freeform 480">
                <a:extLst>
                  <a:ext uri="{FF2B5EF4-FFF2-40B4-BE49-F238E27FC236}">
                    <a16:creationId xmlns:a16="http://schemas.microsoft.com/office/drawing/2014/main" id="{2AF0859C-1A19-4F49-9B78-4FA675E54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" y="229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1" name="Freeform 481">
                <a:extLst>
                  <a:ext uri="{FF2B5EF4-FFF2-40B4-BE49-F238E27FC236}">
                    <a16:creationId xmlns:a16="http://schemas.microsoft.com/office/drawing/2014/main" id="{ACFFA22B-E089-4567-81CE-4BB60BD06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33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2" name="Freeform 482">
                <a:extLst>
                  <a:ext uri="{FF2B5EF4-FFF2-40B4-BE49-F238E27FC236}">
                    <a16:creationId xmlns:a16="http://schemas.microsoft.com/office/drawing/2014/main" id="{B120E6ED-F47F-4505-ACF9-19D68AD0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315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3" name="Freeform 483">
                <a:extLst>
                  <a:ext uri="{FF2B5EF4-FFF2-40B4-BE49-F238E27FC236}">
                    <a16:creationId xmlns:a16="http://schemas.microsoft.com/office/drawing/2014/main" id="{AAEEEA86-03AB-46D0-ADFD-EDDD152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266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4" name="Freeform 484">
                <a:extLst>
                  <a:ext uri="{FF2B5EF4-FFF2-40B4-BE49-F238E27FC236}">
                    <a16:creationId xmlns:a16="http://schemas.microsoft.com/office/drawing/2014/main" id="{284F82E3-AEAA-4F4A-BE78-9D86FA960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256"/>
                <a:ext cx="39" cy="30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5" name="Freeform 485">
                <a:extLst>
                  <a:ext uri="{FF2B5EF4-FFF2-40B4-BE49-F238E27FC236}">
                    <a16:creationId xmlns:a16="http://schemas.microsoft.com/office/drawing/2014/main" id="{A6ADA6A2-3345-447F-82A3-137E9318B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" y="2129"/>
                <a:ext cx="30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6" name="Freeform 486">
                <a:extLst>
                  <a:ext uri="{FF2B5EF4-FFF2-40B4-BE49-F238E27FC236}">
                    <a16:creationId xmlns:a16="http://schemas.microsoft.com/office/drawing/2014/main" id="{04553DEE-8612-4FF4-89BF-7DE80FAE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129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7" name="Freeform 487">
                <a:extLst>
                  <a:ext uri="{FF2B5EF4-FFF2-40B4-BE49-F238E27FC236}">
                    <a16:creationId xmlns:a16="http://schemas.microsoft.com/office/drawing/2014/main" id="{4AA5B5C7-8ED9-4130-995B-D11D4CD35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109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8" name="Freeform 488">
                <a:extLst>
                  <a:ext uri="{FF2B5EF4-FFF2-40B4-BE49-F238E27FC236}">
                    <a16:creationId xmlns:a16="http://schemas.microsoft.com/office/drawing/2014/main" id="{6F49D776-F7D4-4ACC-985F-DCC34DBCD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10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9" name="Freeform 489">
                <a:extLst>
                  <a:ext uri="{FF2B5EF4-FFF2-40B4-BE49-F238E27FC236}">
                    <a16:creationId xmlns:a16="http://schemas.microsoft.com/office/drawing/2014/main" id="{F4DCFA14-3049-49F7-A45F-7AAF69A87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08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0" name="Freeform 490">
                <a:extLst>
                  <a:ext uri="{FF2B5EF4-FFF2-40B4-BE49-F238E27FC236}">
                    <a16:creationId xmlns:a16="http://schemas.microsoft.com/office/drawing/2014/main" id="{9AB11E7D-19F1-40E6-9DE9-52F24EA73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060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1" name="Freeform 491">
                <a:extLst>
                  <a:ext uri="{FF2B5EF4-FFF2-40B4-BE49-F238E27FC236}">
                    <a16:creationId xmlns:a16="http://schemas.microsoft.com/office/drawing/2014/main" id="{A13F699F-5528-4516-9DB9-08EA9DDE3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2" name="Freeform 492">
                <a:extLst>
                  <a:ext uri="{FF2B5EF4-FFF2-40B4-BE49-F238E27FC236}">
                    <a16:creationId xmlns:a16="http://schemas.microsoft.com/office/drawing/2014/main" id="{96FDA1E5-DCFE-4CA1-8FEE-C36C8E423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0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3" name="Freeform 493">
                <a:extLst>
                  <a:ext uri="{FF2B5EF4-FFF2-40B4-BE49-F238E27FC236}">
                    <a16:creationId xmlns:a16="http://schemas.microsoft.com/office/drawing/2014/main" id="{43080709-3089-4B2C-A436-19CB20083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99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4" name="Freeform 494">
                <a:extLst>
                  <a:ext uri="{FF2B5EF4-FFF2-40B4-BE49-F238E27FC236}">
                    <a16:creationId xmlns:a16="http://schemas.microsoft.com/office/drawing/2014/main" id="{653B36E5-7D40-4F10-93AF-93CA68366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96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5" name="Freeform 495">
                <a:extLst>
                  <a:ext uri="{FF2B5EF4-FFF2-40B4-BE49-F238E27FC236}">
                    <a16:creationId xmlns:a16="http://schemas.microsoft.com/office/drawing/2014/main" id="{A7FCD2E6-829D-4C48-A709-22B25610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001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6" name="Freeform 496">
                <a:extLst>
                  <a:ext uri="{FF2B5EF4-FFF2-40B4-BE49-F238E27FC236}">
                    <a16:creationId xmlns:a16="http://schemas.microsoft.com/office/drawing/2014/main" id="{C7F014A3-F896-4A83-AD86-3B9C85FB7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1992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7" name="Freeform 497">
                <a:extLst>
                  <a:ext uri="{FF2B5EF4-FFF2-40B4-BE49-F238E27FC236}">
                    <a16:creationId xmlns:a16="http://schemas.microsoft.com/office/drawing/2014/main" id="{8EEE79A5-FD5A-4E34-A939-868B89F66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1972"/>
                <a:ext cx="29" cy="29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8" name="Freeform 498">
                <a:extLst>
                  <a:ext uri="{FF2B5EF4-FFF2-40B4-BE49-F238E27FC236}">
                    <a16:creationId xmlns:a16="http://schemas.microsoft.com/office/drawing/2014/main" id="{89467D06-56E9-4AEC-B7D0-4DC802A4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050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9" name="Freeform 499">
                <a:extLst>
                  <a:ext uri="{FF2B5EF4-FFF2-40B4-BE49-F238E27FC236}">
                    <a16:creationId xmlns:a16="http://schemas.microsoft.com/office/drawing/2014/main" id="{CB487C09-039F-4846-88E3-5B626489F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03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0" name="Freeform 500">
                <a:extLst>
                  <a:ext uri="{FF2B5EF4-FFF2-40B4-BE49-F238E27FC236}">
                    <a16:creationId xmlns:a16="http://schemas.microsoft.com/office/drawing/2014/main" id="{89B708AE-CAE7-4237-8FFF-09A545E05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011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1" name="Freeform 501">
                <a:extLst>
                  <a:ext uri="{FF2B5EF4-FFF2-40B4-BE49-F238E27FC236}">
                    <a16:creationId xmlns:a16="http://schemas.microsoft.com/office/drawing/2014/main" id="{DADAAD4B-0A81-433B-B8DC-160310B6F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982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2" name="Freeform 502">
                <a:extLst>
                  <a:ext uri="{FF2B5EF4-FFF2-40B4-BE49-F238E27FC236}">
                    <a16:creationId xmlns:a16="http://schemas.microsoft.com/office/drawing/2014/main" id="{C867B4BC-30A3-4EAA-BE6A-B72818A80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962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3" name="Freeform 503">
                <a:extLst>
                  <a:ext uri="{FF2B5EF4-FFF2-40B4-BE49-F238E27FC236}">
                    <a16:creationId xmlns:a16="http://schemas.microsoft.com/office/drawing/2014/main" id="{DD864717-6452-41B8-B250-8EC16EAEB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93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4" name="Freeform 504">
                <a:extLst>
                  <a:ext uri="{FF2B5EF4-FFF2-40B4-BE49-F238E27FC236}">
                    <a16:creationId xmlns:a16="http://schemas.microsoft.com/office/drawing/2014/main" id="{3FF497CA-24F8-4EE1-BF77-C82AF519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91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5" name="Freeform 505">
                <a:extLst>
                  <a:ext uri="{FF2B5EF4-FFF2-40B4-BE49-F238E27FC236}">
                    <a16:creationId xmlns:a16="http://schemas.microsoft.com/office/drawing/2014/main" id="{49FD9D86-AF13-4A0A-8CAA-95986F595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89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6" name="Freeform 506">
                <a:extLst>
                  <a:ext uri="{FF2B5EF4-FFF2-40B4-BE49-F238E27FC236}">
                    <a16:creationId xmlns:a16="http://schemas.microsoft.com/office/drawing/2014/main" id="{5C5B0D4C-F0E9-4A47-AF0C-E73B24858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86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7" name="Freeform 507">
                <a:extLst>
                  <a:ext uri="{FF2B5EF4-FFF2-40B4-BE49-F238E27FC236}">
                    <a16:creationId xmlns:a16="http://schemas.microsoft.com/office/drawing/2014/main" id="{4C92A355-FBF0-4E3D-AD86-0CEAF4BF8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1923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8" name="Freeform 508">
                <a:extLst>
                  <a:ext uri="{FF2B5EF4-FFF2-40B4-BE49-F238E27FC236}">
                    <a16:creationId xmlns:a16="http://schemas.microsoft.com/office/drawing/2014/main" id="{5EA63CAF-AF02-4BA0-B463-C524160DB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1884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9" name="Freeform 509">
                <a:extLst>
                  <a:ext uri="{FF2B5EF4-FFF2-40B4-BE49-F238E27FC236}">
                    <a16:creationId xmlns:a16="http://schemas.microsoft.com/office/drawing/2014/main" id="{EAAED1EC-5292-44E0-B163-DAE6B4A6C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1845"/>
                <a:ext cx="39" cy="39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0" name="Freeform 510">
                <a:extLst>
                  <a:ext uri="{FF2B5EF4-FFF2-40B4-BE49-F238E27FC236}">
                    <a16:creationId xmlns:a16="http://schemas.microsoft.com/office/drawing/2014/main" id="{00B5E1BE-1985-4438-8ADE-54DF42990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894"/>
                <a:ext cx="39" cy="29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1" name="Freeform 511">
                <a:extLst>
                  <a:ext uri="{FF2B5EF4-FFF2-40B4-BE49-F238E27FC236}">
                    <a16:creationId xmlns:a16="http://schemas.microsoft.com/office/drawing/2014/main" id="{DD7C8A3A-7122-4A27-A2F1-6CB31D556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864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2" name="Freeform 512">
                <a:extLst>
                  <a:ext uri="{FF2B5EF4-FFF2-40B4-BE49-F238E27FC236}">
                    <a16:creationId xmlns:a16="http://schemas.microsoft.com/office/drawing/2014/main" id="{79CE1D06-854C-4A26-9C85-4C73008C0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815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3" name="Freeform 513">
                <a:extLst>
                  <a:ext uri="{FF2B5EF4-FFF2-40B4-BE49-F238E27FC236}">
                    <a16:creationId xmlns:a16="http://schemas.microsoft.com/office/drawing/2014/main" id="{0F1A43DE-06F3-481C-BF9F-A77863BD1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1796"/>
                <a:ext cx="39" cy="29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4" name="Freeform 514">
                <a:extLst>
                  <a:ext uri="{FF2B5EF4-FFF2-40B4-BE49-F238E27FC236}">
                    <a16:creationId xmlns:a16="http://schemas.microsoft.com/office/drawing/2014/main" id="{058CE9D2-1E2E-4A87-BBED-92334745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1952"/>
                <a:ext cx="39" cy="4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5" name="Freeform 515">
                <a:extLst>
                  <a:ext uri="{FF2B5EF4-FFF2-40B4-BE49-F238E27FC236}">
                    <a16:creationId xmlns:a16="http://schemas.microsoft.com/office/drawing/2014/main" id="{1236334B-0B89-4485-98F2-BE418C8A5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1952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6" name="Freeform 516">
                <a:extLst>
                  <a:ext uri="{FF2B5EF4-FFF2-40B4-BE49-F238E27FC236}">
                    <a16:creationId xmlns:a16="http://schemas.microsoft.com/office/drawing/2014/main" id="{4FFE76C9-9FC4-4273-979D-C545001AC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2100"/>
                <a:ext cx="29" cy="3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3 w 3"/>
                  <a:gd name="T5" fmla="*/ 2 h 4"/>
                  <a:gd name="T6" fmla="*/ 2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7" name="Freeform 517">
                <a:extLst>
                  <a:ext uri="{FF2B5EF4-FFF2-40B4-BE49-F238E27FC236}">
                    <a16:creationId xmlns:a16="http://schemas.microsoft.com/office/drawing/2014/main" id="{AF178C90-CDFC-400F-B218-66B1C9696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2060"/>
                <a:ext cx="29" cy="40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4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8" name="Freeform 518">
                <a:extLst>
                  <a:ext uri="{FF2B5EF4-FFF2-40B4-BE49-F238E27FC236}">
                    <a16:creationId xmlns:a16="http://schemas.microsoft.com/office/drawing/2014/main" id="{032BB9B0-D602-41B3-A5B8-097EEA689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2050"/>
                <a:ext cx="39" cy="3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2 w 4"/>
                  <a:gd name="T7" fmla="*/ 3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B4EF"/>
              </a:solidFill>
              <a:ln w="10" cap="flat">
                <a:solidFill>
                  <a:srgbClr val="0089E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" name="Freeform 520">
              <a:extLst>
                <a:ext uri="{FF2B5EF4-FFF2-40B4-BE49-F238E27FC236}">
                  <a16:creationId xmlns:a16="http://schemas.microsoft.com/office/drawing/2014/main" id="{8A8E02A7-44C3-4691-8689-8BA465CF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03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521">
              <a:extLst>
                <a:ext uri="{FF2B5EF4-FFF2-40B4-BE49-F238E27FC236}">
                  <a16:creationId xmlns:a16="http://schemas.microsoft.com/office/drawing/2014/main" id="{CB27329C-3372-4026-8171-0B543D32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02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522">
              <a:extLst>
                <a:ext uri="{FF2B5EF4-FFF2-40B4-BE49-F238E27FC236}">
                  <a16:creationId xmlns:a16="http://schemas.microsoft.com/office/drawing/2014/main" id="{ABF963A6-8660-4BFE-B994-DBCF9DA3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001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523">
              <a:extLst>
                <a:ext uri="{FF2B5EF4-FFF2-40B4-BE49-F238E27FC236}">
                  <a16:creationId xmlns:a16="http://schemas.microsoft.com/office/drawing/2014/main" id="{EE904809-F00D-40A4-801D-F0DD37404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011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524">
              <a:extLst>
                <a:ext uri="{FF2B5EF4-FFF2-40B4-BE49-F238E27FC236}">
                  <a16:creationId xmlns:a16="http://schemas.microsoft.com/office/drawing/2014/main" id="{CCE385D1-993A-47B1-99DB-FF3D05CCE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992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525">
              <a:extLst>
                <a:ext uri="{FF2B5EF4-FFF2-40B4-BE49-F238E27FC236}">
                  <a16:creationId xmlns:a16="http://schemas.microsoft.com/office/drawing/2014/main" id="{FBCA03AC-4978-4989-84D4-63B5EB983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13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526">
              <a:extLst>
                <a:ext uri="{FF2B5EF4-FFF2-40B4-BE49-F238E27FC236}">
                  <a16:creationId xmlns:a16="http://schemas.microsoft.com/office/drawing/2014/main" id="{ABA36FBE-DA57-4D1B-AE75-819D5656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119"/>
              <a:ext cx="40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527">
              <a:extLst>
                <a:ext uri="{FF2B5EF4-FFF2-40B4-BE49-F238E27FC236}">
                  <a16:creationId xmlns:a16="http://schemas.microsoft.com/office/drawing/2014/main" id="{EDD1DCE4-5923-4A5D-96AA-FD4A6D160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080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528">
              <a:extLst>
                <a:ext uri="{FF2B5EF4-FFF2-40B4-BE49-F238E27FC236}">
                  <a16:creationId xmlns:a16="http://schemas.microsoft.com/office/drawing/2014/main" id="{7B8B8CB4-C919-4EB9-9F26-710998DE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050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529">
              <a:extLst>
                <a:ext uri="{FF2B5EF4-FFF2-40B4-BE49-F238E27FC236}">
                  <a16:creationId xmlns:a16="http://schemas.microsoft.com/office/drawing/2014/main" id="{D5CFA59D-219C-4A3C-B5C9-15821997C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0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530">
              <a:extLst>
                <a:ext uri="{FF2B5EF4-FFF2-40B4-BE49-F238E27FC236}">
                  <a16:creationId xmlns:a16="http://schemas.microsoft.com/office/drawing/2014/main" id="{5091A0E2-7DB9-4F73-B861-3B3292709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2100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531">
              <a:extLst>
                <a:ext uri="{FF2B5EF4-FFF2-40B4-BE49-F238E27FC236}">
                  <a16:creationId xmlns:a16="http://schemas.microsoft.com/office/drawing/2014/main" id="{A8216303-70EC-4BB9-8AC4-2222E2A6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532">
              <a:extLst>
                <a:ext uri="{FF2B5EF4-FFF2-40B4-BE49-F238E27FC236}">
                  <a16:creationId xmlns:a16="http://schemas.microsoft.com/office/drawing/2014/main" id="{C8B26F69-D310-4A26-8609-679B81E6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2266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533">
              <a:extLst>
                <a:ext uri="{FF2B5EF4-FFF2-40B4-BE49-F238E27FC236}">
                  <a16:creationId xmlns:a16="http://schemas.microsoft.com/office/drawing/2014/main" id="{09B6DC70-936A-4A9D-B14E-F8E1B0B03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21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534">
              <a:extLst>
                <a:ext uri="{FF2B5EF4-FFF2-40B4-BE49-F238E27FC236}">
                  <a16:creationId xmlns:a16="http://schemas.microsoft.com/office/drawing/2014/main" id="{9C2D84C1-FAD7-4D40-8CFB-C57594249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19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535">
              <a:extLst>
                <a:ext uri="{FF2B5EF4-FFF2-40B4-BE49-F238E27FC236}">
                  <a16:creationId xmlns:a16="http://schemas.microsoft.com/office/drawing/2014/main" id="{C8623778-1B04-40AD-B939-493804E5C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6">
              <a:extLst>
                <a:ext uri="{FF2B5EF4-FFF2-40B4-BE49-F238E27FC236}">
                  <a16:creationId xmlns:a16="http://schemas.microsoft.com/office/drawing/2014/main" id="{13DAC91D-7322-4DAA-B19A-52E5F467E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14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37">
              <a:extLst>
                <a:ext uri="{FF2B5EF4-FFF2-40B4-BE49-F238E27FC236}">
                  <a16:creationId xmlns:a16="http://schemas.microsoft.com/office/drawing/2014/main" id="{1EDC4C7D-922E-49E1-948F-858E422C4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13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38">
              <a:extLst>
                <a:ext uri="{FF2B5EF4-FFF2-40B4-BE49-F238E27FC236}">
                  <a16:creationId xmlns:a16="http://schemas.microsoft.com/office/drawing/2014/main" id="{1CF98445-65FD-4332-BC23-3547BB9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178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39">
              <a:extLst>
                <a:ext uri="{FF2B5EF4-FFF2-40B4-BE49-F238E27FC236}">
                  <a16:creationId xmlns:a16="http://schemas.microsoft.com/office/drawing/2014/main" id="{7F65487F-3AC9-477F-A2CC-299A3FBE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158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540">
              <a:extLst>
                <a:ext uri="{FF2B5EF4-FFF2-40B4-BE49-F238E27FC236}">
                  <a16:creationId xmlns:a16="http://schemas.microsoft.com/office/drawing/2014/main" id="{C9A54177-0043-4FEE-A5B2-5B2392856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168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41">
              <a:extLst>
                <a:ext uri="{FF2B5EF4-FFF2-40B4-BE49-F238E27FC236}">
                  <a16:creationId xmlns:a16="http://schemas.microsoft.com/office/drawing/2014/main" id="{0C1CC636-7E80-42A8-A756-E3498DE36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11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42">
              <a:extLst>
                <a:ext uri="{FF2B5EF4-FFF2-40B4-BE49-F238E27FC236}">
                  <a16:creationId xmlns:a16="http://schemas.microsoft.com/office/drawing/2014/main" id="{C2DC3E92-7D4A-4C2E-9CE6-2B32E9C9C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20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43">
              <a:extLst>
                <a:ext uri="{FF2B5EF4-FFF2-40B4-BE49-F238E27FC236}">
                  <a16:creationId xmlns:a16="http://schemas.microsoft.com/office/drawing/2014/main" id="{B271DC6C-C0A0-4E08-A095-54C633BF2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1992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544">
              <a:extLst>
                <a:ext uri="{FF2B5EF4-FFF2-40B4-BE49-F238E27FC236}">
                  <a16:creationId xmlns:a16="http://schemas.microsoft.com/office/drawing/2014/main" id="{CAFE90D1-2356-40A6-A987-CBF45FE1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992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545">
              <a:extLst>
                <a:ext uri="{FF2B5EF4-FFF2-40B4-BE49-F238E27FC236}">
                  <a16:creationId xmlns:a16="http://schemas.microsoft.com/office/drawing/2014/main" id="{36D0E4EF-C10A-44DE-AE7B-D54DD5CE6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962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546">
              <a:extLst>
                <a:ext uri="{FF2B5EF4-FFF2-40B4-BE49-F238E27FC236}">
                  <a16:creationId xmlns:a16="http://schemas.microsoft.com/office/drawing/2014/main" id="{FB79370C-AF89-422E-AB4F-711ECCC21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1962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547">
              <a:extLst>
                <a:ext uri="{FF2B5EF4-FFF2-40B4-BE49-F238E27FC236}">
                  <a16:creationId xmlns:a16="http://schemas.microsoft.com/office/drawing/2014/main" id="{B5EFC79F-B8BE-45F0-96BA-95C432714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952"/>
              <a:ext cx="40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548">
              <a:extLst>
                <a:ext uri="{FF2B5EF4-FFF2-40B4-BE49-F238E27FC236}">
                  <a16:creationId xmlns:a16="http://schemas.microsoft.com/office/drawing/2014/main" id="{7C8198AB-D45F-4B04-959F-25B56A209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91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549">
              <a:extLst>
                <a:ext uri="{FF2B5EF4-FFF2-40B4-BE49-F238E27FC236}">
                  <a16:creationId xmlns:a16="http://schemas.microsoft.com/office/drawing/2014/main" id="{7D6CE8FA-41A6-44A3-BF74-5C588F909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913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550">
              <a:extLst>
                <a:ext uri="{FF2B5EF4-FFF2-40B4-BE49-F238E27FC236}">
                  <a16:creationId xmlns:a16="http://schemas.microsoft.com/office/drawing/2014/main" id="{23560801-394F-4068-A5F8-75939A3A3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91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551">
              <a:extLst>
                <a:ext uri="{FF2B5EF4-FFF2-40B4-BE49-F238E27FC236}">
                  <a16:creationId xmlns:a16="http://schemas.microsoft.com/office/drawing/2014/main" id="{62B1F406-C31A-4C0F-A87C-9578C4268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894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552">
              <a:extLst>
                <a:ext uri="{FF2B5EF4-FFF2-40B4-BE49-F238E27FC236}">
                  <a16:creationId xmlns:a16="http://schemas.microsoft.com/office/drawing/2014/main" id="{07BE9DE8-BE52-4898-BC7C-98B9FE29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854"/>
              <a:ext cx="40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553">
              <a:extLst>
                <a:ext uri="{FF2B5EF4-FFF2-40B4-BE49-F238E27FC236}">
                  <a16:creationId xmlns:a16="http://schemas.microsoft.com/office/drawing/2014/main" id="{5B09D9A1-5745-44B3-9103-33E22F76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874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554">
              <a:extLst>
                <a:ext uri="{FF2B5EF4-FFF2-40B4-BE49-F238E27FC236}">
                  <a16:creationId xmlns:a16="http://schemas.microsoft.com/office/drawing/2014/main" id="{3F6EDF7E-35B7-45DF-AC9E-565E5F93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854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555">
              <a:extLst>
                <a:ext uri="{FF2B5EF4-FFF2-40B4-BE49-F238E27FC236}">
                  <a16:creationId xmlns:a16="http://schemas.microsoft.com/office/drawing/2014/main" id="{322C7219-A8D5-4305-9806-212C2ED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84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556">
              <a:extLst>
                <a:ext uri="{FF2B5EF4-FFF2-40B4-BE49-F238E27FC236}">
                  <a16:creationId xmlns:a16="http://schemas.microsoft.com/office/drawing/2014/main" id="{93A922AB-477D-4481-B00E-2DF18E568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815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557">
              <a:extLst>
                <a:ext uri="{FF2B5EF4-FFF2-40B4-BE49-F238E27FC236}">
                  <a16:creationId xmlns:a16="http://schemas.microsoft.com/office/drawing/2014/main" id="{EDFC4B0A-30AD-49EB-B39D-393615FC2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835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558">
              <a:extLst>
                <a:ext uri="{FF2B5EF4-FFF2-40B4-BE49-F238E27FC236}">
                  <a16:creationId xmlns:a16="http://schemas.microsoft.com/office/drawing/2014/main" id="{86B143AA-A033-4CE8-BC4B-B39C62FD8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786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559">
              <a:extLst>
                <a:ext uri="{FF2B5EF4-FFF2-40B4-BE49-F238E27FC236}">
                  <a16:creationId xmlns:a16="http://schemas.microsoft.com/office/drawing/2014/main" id="{2F90915E-9DDD-4223-84F8-70364DC6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766"/>
              <a:ext cx="30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560">
              <a:extLst>
                <a:ext uri="{FF2B5EF4-FFF2-40B4-BE49-F238E27FC236}">
                  <a16:creationId xmlns:a16="http://schemas.microsoft.com/office/drawing/2014/main" id="{FE968EF0-4C93-42F2-A597-31E31D1E7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84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561">
              <a:extLst>
                <a:ext uri="{FF2B5EF4-FFF2-40B4-BE49-F238E27FC236}">
                  <a16:creationId xmlns:a16="http://schemas.microsoft.com/office/drawing/2014/main" id="{58CE8C23-C49C-4EF6-9499-599C9CAFE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825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562">
              <a:extLst>
                <a:ext uri="{FF2B5EF4-FFF2-40B4-BE49-F238E27FC236}">
                  <a16:creationId xmlns:a16="http://schemas.microsoft.com/office/drawing/2014/main" id="{264073BE-60A4-4AA6-97B2-AB0ED2C81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796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63">
              <a:extLst>
                <a:ext uri="{FF2B5EF4-FFF2-40B4-BE49-F238E27FC236}">
                  <a16:creationId xmlns:a16="http://schemas.microsoft.com/office/drawing/2014/main" id="{DD06BF51-C97C-4270-A7F9-C598985C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1737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564">
              <a:extLst>
                <a:ext uri="{FF2B5EF4-FFF2-40B4-BE49-F238E27FC236}">
                  <a16:creationId xmlns:a16="http://schemas.microsoft.com/office/drawing/2014/main" id="{A101AEFA-BB0F-4855-B996-F62458105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727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565">
              <a:extLst>
                <a:ext uri="{FF2B5EF4-FFF2-40B4-BE49-F238E27FC236}">
                  <a16:creationId xmlns:a16="http://schemas.microsoft.com/office/drawing/2014/main" id="{F591E7C6-E7E8-491C-8148-DE122DA33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707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566">
              <a:extLst>
                <a:ext uri="{FF2B5EF4-FFF2-40B4-BE49-F238E27FC236}">
                  <a16:creationId xmlns:a16="http://schemas.microsoft.com/office/drawing/2014/main" id="{764C6C91-63A9-43E1-9E25-C6881E4FF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658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567">
              <a:extLst>
                <a:ext uri="{FF2B5EF4-FFF2-40B4-BE49-F238E27FC236}">
                  <a16:creationId xmlns:a16="http://schemas.microsoft.com/office/drawing/2014/main" id="{E7716FB3-6775-4D8F-8F76-FBCA2A2B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63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68">
              <a:extLst>
                <a:ext uri="{FF2B5EF4-FFF2-40B4-BE49-F238E27FC236}">
                  <a16:creationId xmlns:a16="http://schemas.microsoft.com/office/drawing/2014/main" id="{4C6BD3B0-FB39-4A9F-A39F-59EF4247A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61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569">
              <a:extLst>
                <a:ext uri="{FF2B5EF4-FFF2-40B4-BE49-F238E27FC236}">
                  <a16:creationId xmlns:a16="http://schemas.microsoft.com/office/drawing/2014/main" id="{618A9AAE-EC0E-4E8E-8ED2-2ACB1A04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678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70">
              <a:extLst>
                <a:ext uri="{FF2B5EF4-FFF2-40B4-BE49-F238E27FC236}">
                  <a16:creationId xmlns:a16="http://schemas.microsoft.com/office/drawing/2014/main" id="{01125CDC-AB6F-4942-9DBC-199C90BC3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658"/>
              <a:ext cx="39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71">
              <a:extLst>
                <a:ext uri="{FF2B5EF4-FFF2-40B4-BE49-F238E27FC236}">
                  <a16:creationId xmlns:a16="http://schemas.microsoft.com/office/drawing/2014/main" id="{B2ABC2AB-0E08-442C-BC1E-476D76014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649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572">
              <a:extLst>
                <a:ext uri="{FF2B5EF4-FFF2-40B4-BE49-F238E27FC236}">
                  <a16:creationId xmlns:a16="http://schemas.microsoft.com/office/drawing/2014/main" id="{F69F6FE2-6082-4B8D-9281-E4A28F0B1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629"/>
              <a:ext cx="40" cy="29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573">
              <a:extLst>
                <a:ext uri="{FF2B5EF4-FFF2-40B4-BE49-F238E27FC236}">
                  <a16:creationId xmlns:a16="http://schemas.microsoft.com/office/drawing/2014/main" id="{6B01F119-52FD-4DFE-8039-D8AE8944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609"/>
              <a:ext cx="40" cy="30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574">
              <a:extLst>
                <a:ext uri="{FF2B5EF4-FFF2-40B4-BE49-F238E27FC236}">
                  <a16:creationId xmlns:a16="http://schemas.microsoft.com/office/drawing/2014/main" id="{CF7BE8F9-BA68-489E-A21A-5CCF3CED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580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575">
              <a:extLst>
                <a:ext uri="{FF2B5EF4-FFF2-40B4-BE49-F238E27FC236}">
                  <a16:creationId xmlns:a16="http://schemas.microsoft.com/office/drawing/2014/main" id="{06BEA389-2647-485E-97C9-505703344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64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576">
              <a:extLst>
                <a:ext uri="{FF2B5EF4-FFF2-40B4-BE49-F238E27FC236}">
                  <a16:creationId xmlns:a16="http://schemas.microsoft.com/office/drawing/2014/main" id="{04324CB5-885C-4D4B-9857-DFEF15C31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688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577">
              <a:extLst>
                <a:ext uri="{FF2B5EF4-FFF2-40B4-BE49-F238E27FC236}">
                  <a16:creationId xmlns:a16="http://schemas.microsoft.com/office/drawing/2014/main" id="{7FE37FAC-5D6A-41E2-B58C-C9C89964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717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578">
              <a:extLst>
                <a:ext uri="{FF2B5EF4-FFF2-40B4-BE49-F238E27FC236}">
                  <a16:creationId xmlns:a16="http://schemas.microsoft.com/office/drawing/2014/main" id="{1E808386-1591-4367-960C-3ABC07C02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756"/>
              <a:ext cx="29" cy="30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579">
              <a:extLst>
                <a:ext uri="{FF2B5EF4-FFF2-40B4-BE49-F238E27FC236}">
                  <a16:creationId xmlns:a16="http://schemas.microsoft.com/office/drawing/2014/main" id="{C2126C06-56CE-4552-B884-F7F7301D9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177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580">
              <a:extLst>
                <a:ext uri="{FF2B5EF4-FFF2-40B4-BE49-F238E27FC236}">
                  <a16:creationId xmlns:a16="http://schemas.microsoft.com/office/drawing/2014/main" id="{91A99042-1154-425D-83ED-6D87419F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74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581">
              <a:extLst>
                <a:ext uri="{FF2B5EF4-FFF2-40B4-BE49-F238E27FC236}">
                  <a16:creationId xmlns:a16="http://schemas.microsoft.com/office/drawing/2014/main" id="{2C3EC802-2050-4E09-85BB-5A6480F4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639"/>
              <a:ext cx="30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582">
              <a:extLst>
                <a:ext uri="{FF2B5EF4-FFF2-40B4-BE49-F238E27FC236}">
                  <a16:creationId xmlns:a16="http://schemas.microsoft.com/office/drawing/2014/main" id="{966579E9-5242-42D4-9F33-C11FA2BB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155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583">
              <a:extLst>
                <a:ext uri="{FF2B5EF4-FFF2-40B4-BE49-F238E27FC236}">
                  <a16:creationId xmlns:a16="http://schemas.microsoft.com/office/drawing/2014/main" id="{EC29BA9C-047E-4D69-81DD-9168E240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152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584">
              <a:extLst>
                <a:ext uri="{FF2B5EF4-FFF2-40B4-BE49-F238E27FC236}">
                  <a16:creationId xmlns:a16="http://schemas.microsoft.com/office/drawing/2014/main" id="{0A524C14-0F5C-404C-825A-033F7FC62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89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585">
              <a:extLst>
                <a:ext uri="{FF2B5EF4-FFF2-40B4-BE49-F238E27FC236}">
                  <a16:creationId xmlns:a16="http://schemas.microsoft.com/office/drawing/2014/main" id="{DE90AD09-B5DD-49C5-98B9-616FC7225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86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586">
              <a:extLst>
                <a:ext uri="{FF2B5EF4-FFF2-40B4-BE49-F238E27FC236}">
                  <a16:creationId xmlns:a16="http://schemas.microsoft.com/office/drawing/2014/main" id="{62679746-2473-41BA-BE51-15DB45E5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183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587">
              <a:extLst>
                <a:ext uri="{FF2B5EF4-FFF2-40B4-BE49-F238E27FC236}">
                  <a16:creationId xmlns:a16="http://schemas.microsoft.com/office/drawing/2014/main" id="{3CE50A7F-30EE-4ADA-8A25-E6DBCC342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952"/>
              <a:ext cx="29" cy="40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588">
              <a:extLst>
                <a:ext uri="{FF2B5EF4-FFF2-40B4-BE49-F238E27FC236}">
                  <a16:creationId xmlns:a16="http://schemas.microsoft.com/office/drawing/2014/main" id="{1AB0032C-38E3-4DAB-B800-777606FD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93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589">
              <a:extLst>
                <a:ext uri="{FF2B5EF4-FFF2-40B4-BE49-F238E27FC236}">
                  <a16:creationId xmlns:a16="http://schemas.microsoft.com/office/drawing/2014/main" id="{C5C8507F-759D-4CA0-AE61-B004B30D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913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590">
              <a:extLst>
                <a:ext uri="{FF2B5EF4-FFF2-40B4-BE49-F238E27FC236}">
                  <a16:creationId xmlns:a16="http://schemas.microsoft.com/office/drawing/2014/main" id="{06F2AC4F-B6B8-4686-974D-867832761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884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591">
              <a:extLst>
                <a:ext uri="{FF2B5EF4-FFF2-40B4-BE49-F238E27FC236}">
                  <a16:creationId xmlns:a16="http://schemas.microsoft.com/office/drawing/2014/main" id="{A128F877-5601-4281-BDAB-16958D842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864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592">
              <a:extLst>
                <a:ext uri="{FF2B5EF4-FFF2-40B4-BE49-F238E27FC236}">
                  <a16:creationId xmlns:a16="http://schemas.microsoft.com/office/drawing/2014/main" id="{B3246EFB-51A8-4590-9FCC-406567AF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84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593">
              <a:extLst>
                <a:ext uri="{FF2B5EF4-FFF2-40B4-BE49-F238E27FC236}">
                  <a16:creationId xmlns:a16="http://schemas.microsoft.com/office/drawing/2014/main" id="{FACD3AF1-F7E5-4CD0-A8AF-0CD7EEFF9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815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594">
              <a:extLst>
                <a:ext uri="{FF2B5EF4-FFF2-40B4-BE49-F238E27FC236}">
                  <a16:creationId xmlns:a16="http://schemas.microsoft.com/office/drawing/2014/main" id="{0029FCF5-B44F-4CF5-ACF3-60F5258B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79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595">
              <a:extLst>
                <a:ext uri="{FF2B5EF4-FFF2-40B4-BE49-F238E27FC236}">
                  <a16:creationId xmlns:a16="http://schemas.microsoft.com/office/drawing/2014/main" id="{93E4C703-4F4E-4EDB-B2BC-9A215E89F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766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596">
              <a:extLst>
                <a:ext uri="{FF2B5EF4-FFF2-40B4-BE49-F238E27FC236}">
                  <a16:creationId xmlns:a16="http://schemas.microsoft.com/office/drawing/2014/main" id="{E410522A-D11B-42E9-9C30-E6941D968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747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597">
              <a:extLst>
                <a:ext uri="{FF2B5EF4-FFF2-40B4-BE49-F238E27FC236}">
                  <a16:creationId xmlns:a16="http://schemas.microsoft.com/office/drawing/2014/main" id="{465A3734-FA0F-44D7-AF7B-CF681390F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717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598">
              <a:extLst>
                <a:ext uri="{FF2B5EF4-FFF2-40B4-BE49-F238E27FC236}">
                  <a16:creationId xmlns:a16="http://schemas.microsoft.com/office/drawing/2014/main" id="{7EF6B684-E0DB-4AB5-B8F0-78ACA69D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98"/>
              <a:ext cx="39" cy="29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599">
              <a:extLst>
                <a:ext uri="{FF2B5EF4-FFF2-40B4-BE49-F238E27FC236}">
                  <a16:creationId xmlns:a16="http://schemas.microsoft.com/office/drawing/2014/main" id="{C4455311-3608-46E1-A278-68BE07EDE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1688"/>
              <a:ext cx="39" cy="29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600">
              <a:extLst>
                <a:ext uri="{FF2B5EF4-FFF2-40B4-BE49-F238E27FC236}">
                  <a16:creationId xmlns:a16="http://schemas.microsoft.com/office/drawing/2014/main" id="{22BBC012-3056-4174-8712-2087E68F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58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601">
              <a:extLst>
                <a:ext uri="{FF2B5EF4-FFF2-40B4-BE49-F238E27FC236}">
                  <a16:creationId xmlns:a16="http://schemas.microsoft.com/office/drawing/2014/main" id="{0A3E89E3-20BA-4507-BA69-64A31050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29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602">
              <a:extLst>
                <a:ext uri="{FF2B5EF4-FFF2-40B4-BE49-F238E27FC236}">
                  <a16:creationId xmlns:a16="http://schemas.microsoft.com/office/drawing/2014/main" id="{DFBA90DA-A58B-42BE-AA38-FEAE59361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609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603">
              <a:extLst>
                <a:ext uri="{FF2B5EF4-FFF2-40B4-BE49-F238E27FC236}">
                  <a16:creationId xmlns:a16="http://schemas.microsoft.com/office/drawing/2014/main" id="{07E38B99-66F5-47F0-9227-5B2EC1AA6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580"/>
              <a:ext cx="29" cy="39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604">
              <a:extLst>
                <a:ext uri="{FF2B5EF4-FFF2-40B4-BE49-F238E27FC236}">
                  <a16:creationId xmlns:a16="http://schemas.microsoft.com/office/drawing/2014/main" id="{C5358F02-E9B3-4961-9ED1-DF06CCAF8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560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605">
              <a:extLst>
                <a:ext uri="{FF2B5EF4-FFF2-40B4-BE49-F238E27FC236}">
                  <a16:creationId xmlns:a16="http://schemas.microsoft.com/office/drawing/2014/main" id="{49F6BBDB-407F-40B9-A515-55C949651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541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606">
              <a:extLst>
                <a:ext uri="{FF2B5EF4-FFF2-40B4-BE49-F238E27FC236}">
                  <a16:creationId xmlns:a16="http://schemas.microsoft.com/office/drawing/2014/main" id="{6F280A9F-6421-4551-B739-F9DA47A25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1472"/>
              <a:ext cx="39" cy="30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607">
              <a:extLst>
                <a:ext uri="{FF2B5EF4-FFF2-40B4-BE49-F238E27FC236}">
                  <a16:creationId xmlns:a16="http://schemas.microsoft.com/office/drawing/2014/main" id="{C5EA1F03-38E8-4437-B08A-4D3F2CAD6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443"/>
              <a:ext cx="39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608">
              <a:extLst>
                <a:ext uri="{FF2B5EF4-FFF2-40B4-BE49-F238E27FC236}">
                  <a16:creationId xmlns:a16="http://schemas.microsoft.com/office/drawing/2014/main" id="{3E25B413-B5F1-4E8A-A851-A3C6187C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462"/>
              <a:ext cx="40" cy="39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609">
              <a:extLst>
                <a:ext uri="{FF2B5EF4-FFF2-40B4-BE49-F238E27FC236}">
                  <a16:creationId xmlns:a16="http://schemas.microsoft.com/office/drawing/2014/main" id="{73BFDE8E-284B-4735-8D97-2C094186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2550"/>
              <a:ext cx="39" cy="4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B4EF"/>
            </a:solidFill>
            <a:ln w="10" cap="flat">
              <a:solidFill>
                <a:srgbClr val="0089E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99" name="Picture 298" descr="Icon&#10;&#10;Description automatically generated">
            <a:extLst>
              <a:ext uri="{FF2B5EF4-FFF2-40B4-BE49-F238E27FC236}">
                <a16:creationId xmlns:a16="http://schemas.microsoft.com/office/drawing/2014/main" id="{3719CA2E-695A-4D54-BDA1-BC3EAAAB7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1531" y="4940062"/>
            <a:ext cx="615975" cy="6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1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46613-7A44-4CD9-B8A2-9B16DD15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Executions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1B5E-B777-4BB4-9555-0E386CE8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888" y="765257"/>
            <a:ext cx="6858000" cy="332025"/>
          </a:xfrm>
        </p:spPr>
        <p:txBody>
          <a:bodyPr/>
          <a:lstStyle/>
          <a:p>
            <a:r>
              <a:rPr lang="en-US" dirty="0"/>
              <a:t>Consider a </a:t>
            </a:r>
            <a:r>
              <a:rPr lang="en-US" dirty="0">
                <a:solidFill>
                  <a:srgbClr val="0070C0"/>
                </a:solidFill>
              </a:rPr>
              <a:t>parallel execution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C4403-86EC-431F-9D68-69EE739A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DAF91-0AF2-4766-9B29-37367715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90E1B89-C05A-47F0-805D-CC351B138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02839"/>
              </p:ext>
            </p:extLst>
          </p:nvPr>
        </p:nvGraphicFramePr>
        <p:xfrm>
          <a:off x="3048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879987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0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2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the value of </a:t>
                      </a:r>
                      <a:r>
                        <a:rPr lang="en-US" i="1" dirty="0"/>
                        <a:t>x </a:t>
                      </a:r>
                      <a:r>
                        <a:rPr lang="en-US" i="0" dirty="0"/>
                        <a:t>as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7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y =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262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3B7CE1-6542-4474-BC14-9C75173FF9D6}"/>
              </a:ext>
            </a:extLst>
          </p:cNvPr>
          <p:cNvSpPr txBox="1"/>
          <p:nvPr/>
        </p:nvSpPr>
        <p:spPr>
          <a:xfrm>
            <a:off x="2368889" y="3098308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Multiple threads</a:t>
            </a:r>
            <a:r>
              <a:rPr lang="en-US" dirty="0"/>
              <a:t>: one </a:t>
            </a:r>
            <a:r>
              <a:rPr lang="en-US" dirty="0">
                <a:solidFill>
                  <a:srgbClr val="00B050"/>
                </a:solidFill>
              </a:rPr>
              <a:t>observer</a:t>
            </a:r>
            <a:r>
              <a:rPr lang="en-US" dirty="0"/>
              <a:t> per thread. Each observer records the</a:t>
            </a:r>
            <a:br>
              <a:rPr lang="en-US" dirty="0"/>
            </a:br>
            <a:r>
              <a:rPr lang="en-US" dirty="0"/>
              <a:t>local execution history of a thread. </a:t>
            </a:r>
          </a:p>
        </p:txBody>
      </p:sp>
    </p:spTree>
    <p:extLst>
      <p:ext uri="{BB962C8B-B14F-4D97-AF65-F5344CB8AC3E}">
        <p14:creationId xmlns:p14="http://schemas.microsoft.com/office/powerpoint/2010/main" val="8887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3836-97BF-4EC7-8BCC-C3558DEC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Parallel Execution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8F8F9-50B7-4AA4-A38B-89F20188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BF6C7-BDB7-4BCF-AFCB-A5F7D503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F1473C-C689-4965-90E9-B61CC4E8A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685801"/>
            <a:ext cx="9144000" cy="458827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78F593-F39E-42D8-B05A-0549BF8DFD52}"/>
              </a:ext>
            </a:extLst>
          </p:cNvPr>
          <p:cNvSpPr/>
          <p:nvPr/>
        </p:nvSpPr>
        <p:spPr>
          <a:xfrm>
            <a:off x="2870046" y="5539512"/>
            <a:ext cx="6178858" cy="5818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 the time line: ordered by the completion time. 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666BCDD-EB78-4E55-9AFD-2CCA080F1005}"/>
              </a:ext>
            </a:extLst>
          </p:cNvPr>
          <p:cNvSpPr/>
          <p:nvPr/>
        </p:nvSpPr>
        <p:spPr>
          <a:xfrm>
            <a:off x="2927527" y="3093859"/>
            <a:ext cx="309415" cy="269595"/>
          </a:xfrm>
          <a:custGeom>
            <a:avLst/>
            <a:gdLst>
              <a:gd name="connsiteX0" fmla="*/ 0 w 309415"/>
              <a:gd name="connsiteY0" fmla="*/ 0 h 269595"/>
              <a:gd name="connsiteX1" fmla="*/ 309415 w 309415"/>
              <a:gd name="connsiteY1" fmla="*/ 0 h 269595"/>
              <a:gd name="connsiteX2" fmla="*/ 309415 w 309415"/>
              <a:gd name="connsiteY2" fmla="*/ 269596 h 269595"/>
              <a:gd name="connsiteX3" fmla="*/ 0 w 309415"/>
              <a:gd name="connsiteY3" fmla="*/ 269596 h 26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15" h="269595">
                <a:moveTo>
                  <a:pt x="0" y="0"/>
                </a:moveTo>
                <a:lnTo>
                  <a:pt x="309415" y="0"/>
                </a:lnTo>
                <a:lnTo>
                  <a:pt x="309415" y="269596"/>
                </a:lnTo>
                <a:lnTo>
                  <a:pt x="0" y="269596"/>
                </a:lnTo>
                <a:close/>
              </a:path>
            </a:pathLst>
          </a:custGeom>
          <a:solidFill>
            <a:srgbClr val="EEFFAA"/>
          </a:solidFill>
          <a:ln w="12212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r>
              <a:rPr lang="en-US" dirty="0"/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F347EB-DC65-96BA-33B6-84E2E52AD26D}"/>
              </a:ext>
            </a:extLst>
          </p:cNvPr>
          <p:cNvSpPr/>
          <p:nvPr/>
        </p:nvSpPr>
        <p:spPr>
          <a:xfrm>
            <a:off x="10001131" y="0"/>
            <a:ext cx="2147977" cy="9575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We somehow know the completion times</a:t>
            </a:r>
          </a:p>
        </p:txBody>
      </p:sp>
    </p:spTree>
    <p:extLst>
      <p:ext uri="{BB962C8B-B14F-4D97-AF65-F5344CB8AC3E}">
        <p14:creationId xmlns:p14="http://schemas.microsoft.com/office/powerpoint/2010/main" val="931170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237D-31E2-4E96-A52F-B63F6F3D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Parallel Executions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9D9A-37E7-416E-ABA0-14375148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58" y="1097282"/>
            <a:ext cx="8867284" cy="30077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Atomicity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Every operation has a single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completion time</a:t>
            </a:r>
            <a:r>
              <a:rPr lang="en-US" dirty="0">
                <a:sym typeface="Wingdings" panose="05000000000000000000" pitchFamily="2" charset="2"/>
              </a:rPr>
              <a:t>. It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appears</a:t>
            </a:r>
            <a:r>
              <a:rPr lang="en-US" dirty="0">
                <a:sym typeface="Wingdings" panose="05000000000000000000" pitchFamily="2" charset="2"/>
              </a:rPr>
              <a:t> to execute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instantaneously</a:t>
            </a:r>
            <a:r>
              <a:rPr lang="en-US" dirty="0">
                <a:sym typeface="Wingdings" panose="05000000000000000000" pitchFamily="2" charset="2"/>
              </a:rPr>
              <a:t> at that point of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Have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multiple observers </a:t>
            </a:r>
            <a:r>
              <a:rPr lang="en-US" dirty="0">
                <a:sym typeface="Wingdings" panose="05000000000000000000" pitchFamily="2" charset="2"/>
              </a:rPr>
              <a:t>(one per each thread) with their 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points of view</a:t>
            </a:r>
            <a:r>
              <a:rPr lang="en-US" dirty="0">
                <a:sym typeface="Wingdings" panose="05000000000000000000" pitchFamily="2" charset="2"/>
              </a:rPr>
              <a:t> does not help.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It is better if we can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think</a:t>
            </a:r>
            <a:r>
              <a:rPr lang="en-US" dirty="0">
                <a:sym typeface="Wingdings" panose="05000000000000000000" pitchFamily="2" charset="2"/>
              </a:rPr>
              <a:t> of parallel executions in terms of sequential executions  It is very intuitive.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For this, we need to introduce the notion of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equivalence</a:t>
            </a:r>
            <a:r>
              <a:rPr lang="en-US" dirty="0">
                <a:sym typeface="Wingdings" panose="05000000000000000000" pitchFamily="2" charset="2"/>
              </a:rPr>
              <a:t> of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executions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: P and S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42AA4-7C92-4E9C-A825-4C55BCCA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4768F-DEBB-41C4-94A8-291B8713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8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6868-008C-47B8-91D2-50089428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Two Executions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053E1-2510-45B9-A901-450BA14B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E3665-5F13-4B17-99EC-7B95B5F9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40FB15-6F22-467B-9388-29DC579ABE06}"/>
              </a:ext>
            </a:extLst>
          </p:cNvPr>
          <p:cNvSpPr/>
          <p:nvPr/>
        </p:nvSpPr>
        <p:spPr>
          <a:xfrm>
            <a:off x="1756330" y="1559807"/>
            <a:ext cx="8307991" cy="269259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30869B-F8F5-4E08-A278-E6C1C9A9B6D3}"/>
              </a:ext>
            </a:extLst>
          </p:cNvPr>
          <p:cNvSpPr/>
          <p:nvPr/>
        </p:nvSpPr>
        <p:spPr>
          <a:xfrm>
            <a:off x="4200619" y="1280161"/>
            <a:ext cx="3542191" cy="5592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Equivalence of two executions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AA6342A-AB4B-41D8-8AD2-08F0FD70DA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7374203"/>
                  </p:ext>
                </p:extLst>
              </p:nvPr>
            </p:nvGraphicFramePr>
            <p:xfrm>
              <a:off x="2376257" y="1972631"/>
              <a:ext cx="7190912" cy="204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001">
                      <a:extLst>
                        <a:ext uri="{9D8B030D-6E8A-4147-A177-3AD203B41FA5}">
                          <a16:colId xmlns:a16="http://schemas.microsoft.com/office/drawing/2014/main" val="3443951399"/>
                        </a:ext>
                      </a:extLst>
                    </a:gridCol>
                    <a:gridCol w="5521911">
                      <a:extLst>
                        <a:ext uri="{9D8B030D-6E8A-4147-A177-3AD203B41FA5}">
                          <a16:colId xmlns:a16="http://schemas.microsoft.com/office/drawing/2014/main" val="2539491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7046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 |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the operations issued by thread T (in the same order). This is an ordered sequence.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464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There is a one-to-one mapping between the two sequences of operations.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610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For all </a:t>
                          </a:r>
                          <a:r>
                            <a:rPr lang="en-US" i="1" dirty="0"/>
                            <a:t>T,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8840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2AA6342A-AB4B-41D8-8AD2-08F0FD70DA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7374203"/>
                  </p:ext>
                </p:extLst>
              </p:nvPr>
            </p:nvGraphicFramePr>
            <p:xfrm>
              <a:off x="2376257" y="1972631"/>
              <a:ext cx="7190912" cy="204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9001">
                      <a:extLst>
                        <a:ext uri="{9D8B030D-6E8A-4147-A177-3AD203B41FA5}">
                          <a16:colId xmlns:a16="http://schemas.microsoft.com/office/drawing/2014/main" val="3443951399"/>
                        </a:ext>
                      </a:extLst>
                    </a:gridCol>
                    <a:gridCol w="5521911">
                      <a:extLst>
                        <a:ext uri="{9D8B030D-6E8A-4147-A177-3AD203B41FA5}">
                          <a16:colId xmlns:a16="http://schemas.microsoft.com/office/drawing/2014/main" val="2539491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70463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 |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the operations issued by thread T (in the same order). This is an ordered sequence.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4645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5" t="-161321" r="-332482" b="-7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There is a one-to-one mapping between the two sequences of operations.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610783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5" t="-426154" r="-332482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20" t="-426154" r="-441" b="-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8405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705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F799-4A4C-45A5-AD78-CFB200CA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Execution Equivalence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362D02-62E7-475C-A1F8-EA77C79B6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0617" y="1097282"/>
            <a:ext cx="8334051" cy="39918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40110-354F-4C36-A391-EEF8461C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15C97-9AA6-4A17-8EED-9D2D70E7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3A56A9-7B57-4FBA-AF11-6FDF3DC409A6}"/>
              </a:ext>
            </a:extLst>
          </p:cNvPr>
          <p:cNvSpPr/>
          <p:nvPr/>
        </p:nvSpPr>
        <p:spPr>
          <a:xfrm>
            <a:off x="2309674" y="5537447"/>
            <a:ext cx="7572652" cy="6658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</a:t>
            </a:r>
            <a:r>
              <a:rPr lang="en-US" dirty="0">
                <a:sym typeface="Wingdings" panose="05000000000000000000" pitchFamily="2" charset="2"/>
              </a:rPr>
              <a:t> 1’, 2  2’, ... , 7  7’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59F34A-1FFC-4D53-895D-E12358555785}"/>
              </a:ext>
            </a:extLst>
          </p:cNvPr>
          <p:cNvSpPr/>
          <p:nvPr/>
        </p:nvSpPr>
        <p:spPr>
          <a:xfrm>
            <a:off x="5057313" y="5308847"/>
            <a:ext cx="2361460" cy="3728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326386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32A1-1528-9744-469D-D852D0DC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/>
              <a:t>Now, assume we don’t know the completion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D2B7E-B52B-CAB0-7EB2-59B63F0D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Next-Gen Computer Architecture | Smruti R. Sarangi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8E549-B0D9-13F2-B33E-048A91A6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5DA3AA6-45D8-5386-0FD3-9F461968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4" y="1030931"/>
            <a:ext cx="551055" cy="551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BFD49C-1AAE-A456-9E20-452F78E1C3AC}"/>
              </a:ext>
            </a:extLst>
          </p:cNvPr>
          <p:cNvSpPr txBox="1"/>
          <p:nvPr/>
        </p:nvSpPr>
        <p:spPr>
          <a:xfrm>
            <a:off x="1406105" y="1058766"/>
            <a:ext cx="3501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Can we guess them?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44853F-1FAA-4647-374E-5816542307FB}"/>
              </a:ext>
            </a:extLst>
          </p:cNvPr>
          <p:cNvSpPr/>
          <p:nvPr/>
        </p:nvSpPr>
        <p:spPr>
          <a:xfrm>
            <a:off x="2694318" y="1712647"/>
            <a:ext cx="3976778" cy="5232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Subject to certain rules</a:t>
            </a:r>
          </a:p>
        </p:txBody>
      </p:sp>
      <p:pic>
        <p:nvPicPr>
          <p:cNvPr id="10" name="Picture 9" descr="A cartoon of a person thinking&#10;&#10;Description automatically generated">
            <a:extLst>
              <a:ext uri="{FF2B5EF4-FFF2-40B4-BE49-F238E27FC236}">
                <a16:creationId xmlns:a16="http://schemas.microsoft.com/office/drawing/2014/main" id="{EB3843DF-55CA-389C-5BF0-E588ADDB0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2917" y="817877"/>
            <a:ext cx="1528218" cy="15282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814F07-164F-17AC-3CFD-1CE463D86F75}"/>
              </a:ext>
            </a:extLst>
          </p:cNvPr>
          <p:cNvSpPr/>
          <p:nvPr/>
        </p:nvSpPr>
        <p:spPr>
          <a:xfrm>
            <a:off x="1606373" y="2829463"/>
            <a:ext cx="8581423" cy="67585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As long as the </a:t>
            </a:r>
            <a:r>
              <a:rPr lang="en-IN" sz="2000" u="sng" dirty="0"/>
              <a:t>guessed</a:t>
            </a:r>
            <a:r>
              <a:rPr lang="en-IN" sz="2000" dirty="0"/>
              <a:t> completion times lead to a legal sequential execution that follows all the rules, we are done.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F22063C-825D-7E92-EAF5-573E318D6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3" y="2847264"/>
            <a:ext cx="658052" cy="65805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849E67-4498-189F-4F84-C8D46C344E20}"/>
              </a:ext>
            </a:extLst>
          </p:cNvPr>
          <p:cNvSpPr/>
          <p:nvPr/>
        </p:nvSpPr>
        <p:spPr>
          <a:xfrm>
            <a:off x="2122098" y="4192438"/>
            <a:ext cx="1811547" cy="4830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Rule 1: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B79F84-C02A-FEA9-6700-6CEBB95FE79E}"/>
              </a:ext>
            </a:extLst>
          </p:cNvPr>
          <p:cNvSpPr txBox="1"/>
          <p:nvPr/>
        </p:nvSpPr>
        <p:spPr>
          <a:xfrm>
            <a:off x="4261379" y="4098813"/>
            <a:ext cx="7023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completion times follow program order</a:t>
            </a:r>
          </a:p>
          <a:p>
            <a:r>
              <a:rPr lang="en-IN" sz="2400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All the operations issued by the same thread</a:t>
            </a:r>
            <a:br>
              <a:rPr lang="en-IN" sz="2400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IN" sz="2400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have monotonically increasing completion times</a:t>
            </a:r>
            <a:endParaRPr lang="en-IN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00A613-AE79-AA02-38B3-41BE9E249401}"/>
              </a:ext>
            </a:extLst>
          </p:cNvPr>
          <p:cNvSpPr/>
          <p:nvPr/>
        </p:nvSpPr>
        <p:spPr>
          <a:xfrm>
            <a:off x="1666335" y="5461307"/>
            <a:ext cx="8859329" cy="67585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It is never the case that the order of completion times is different from the order of operations issued by a thread</a:t>
            </a:r>
          </a:p>
        </p:txBody>
      </p:sp>
    </p:spTree>
    <p:extLst>
      <p:ext uri="{BB962C8B-B14F-4D97-AF65-F5344CB8AC3E}">
        <p14:creationId xmlns:p14="http://schemas.microsoft.com/office/powerpoint/2010/main" val="3956838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5B51-F0AA-CD8B-7A04-E7023023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Contd</a:t>
            </a:r>
            <a:r>
              <a:rPr lang="en-IN" dirty="0"/>
              <a:t>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46476-5A0B-A70A-CB79-B6E173A1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" y="1280160"/>
            <a:ext cx="10609455" cy="1678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Guess </a:t>
            </a:r>
            <a:r>
              <a:rPr lang="en-IN" sz="2400" dirty="0">
                <a:solidFill>
                  <a:srgbClr val="FF0000"/>
                </a:solidFill>
              </a:rPr>
              <a:t>completion times </a:t>
            </a:r>
            <a:r>
              <a:rPr lang="en-IN" sz="2400" dirty="0"/>
              <a:t>for all operations (subject to program order)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Arrange all the </a:t>
            </a:r>
            <a:r>
              <a:rPr lang="en-IN" sz="2400" dirty="0">
                <a:solidFill>
                  <a:srgbClr val="00B050"/>
                </a:solidFill>
              </a:rPr>
              <a:t>operations</a:t>
            </a:r>
            <a:r>
              <a:rPr lang="en-IN" sz="2400" dirty="0"/>
              <a:t> by their completion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Does this lead to a </a:t>
            </a:r>
            <a:r>
              <a:rPr lang="en-IN" sz="2400" dirty="0">
                <a:solidFill>
                  <a:srgbClr val="002060"/>
                </a:solidFill>
              </a:rPr>
              <a:t>legal sequential execution</a:t>
            </a:r>
            <a:r>
              <a:rPr lang="en-IN" sz="2400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FA82A-DF1D-5702-5EA8-AAAFB25B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Next-Gen Computer Architecture | Smruti R. Sarangi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D6C27-0610-3B2B-DE61-48D8ECD4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E0DD1B0-9C2A-FDB0-00B6-D8B293CE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3" y="2606370"/>
            <a:ext cx="1424978" cy="14249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4FB95E-8767-7297-B947-1EBCA474CB4B}"/>
              </a:ext>
            </a:extLst>
          </p:cNvPr>
          <p:cNvSpPr/>
          <p:nvPr/>
        </p:nvSpPr>
        <p:spPr>
          <a:xfrm>
            <a:off x="3321169" y="3085610"/>
            <a:ext cx="6970144" cy="64962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The parallel execution is equivalent to a legal sequential execution and program order is respected.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DA383-4D75-C264-182E-6A24C732482E}"/>
              </a:ext>
            </a:extLst>
          </p:cNvPr>
          <p:cNvSpPr txBox="1"/>
          <p:nvPr/>
        </p:nvSpPr>
        <p:spPr>
          <a:xfrm>
            <a:off x="2234242" y="3823405"/>
            <a:ext cx="855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Comic Sans MS" panose="030F0702030302020204" pitchFamily="66" charset="0"/>
              </a:rPr>
              <a:t>The parallel execution is said to be sequentially consistent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5AFAF5E-5354-C79F-8315-B641CBD21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1" y="4285070"/>
            <a:ext cx="1314844" cy="131484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9D12CA-85DA-628C-6055-4F6AD3088E65}"/>
              </a:ext>
            </a:extLst>
          </p:cNvPr>
          <p:cNvSpPr/>
          <p:nvPr/>
        </p:nvSpPr>
        <p:spPr>
          <a:xfrm>
            <a:off x="3257908" y="4597135"/>
            <a:ext cx="7680386" cy="7339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If it is </a:t>
            </a:r>
            <a:r>
              <a:rPr lang="en-IN" sz="2000" dirty="0">
                <a:solidFill>
                  <a:srgbClr val="FF0000"/>
                </a:solidFill>
              </a:rPr>
              <a:t>not possible </a:t>
            </a:r>
            <a:r>
              <a:rPr lang="en-IN" sz="2000" dirty="0"/>
              <a:t>to find completion times subject to respecting </a:t>
            </a:r>
            <a:r>
              <a:rPr lang="en-IN" sz="2000" dirty="0">
                <a:solidFill>
                  <a:srgbClr val="01708C"/>
                </a:solidFill>
              </a:rPr>
              <a:t>program order</a:t>
            </a:r>
            <a:r>
              <a:rPr lang="en-IN" sz="2000" dirty="0"/>
              <a:t>, then the execution is </a:t>
            </a:r>
            <a:r>
              <a:rPr lang="en-IN" sz="2000" u="sng" dirty="0"/>
              <a:t>not sequentially consistent</a:t>
            </a:r>
            <a:r>
              <a:rPr lang="en-I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476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597E-EECE-AAB9-108F-BFEDDA42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/>
              <a:t>Do we even need completion times?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15D58-4F6D-5BF8-D231-6736E5BB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023" y="6398986"/>
            <a:ext cx="7315200" cy="228600"/>
          </a:xfrm>
        </p:spPr>
        <p:txBody>
          <a:bodyPr/>
          <a:lstStyle/>
          <a:p>
            <a:r>
              <a:rPr lang="en-US"/>
              <a:t>Next-Gen Computer Architecture | Smruti R. Sarangi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281D5-9E7D-4E1A-E7CD-C13144EE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DDE248-990B-48A7-067C-0EDC4D62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7" y="1280160"/>
            <a:ext cx="10609455" cy="1678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By </a:t>
            </a:r>
            <a:r>
              <a:rPr lang="en-IN" sz="2400" dirty="0">
                <a:solidFill>
                  <a:srgbClr val="E21A23"/>
                </a:solidFill>
              </a:rPr>
              <a:t>guessing</a:t>
            </a:r>
            <a:r>
              <a:rPr lang="en-IN" sz="2400" dirty="0"/>
              <a:t> completion times, what are we essentially doing? </a:t>
            </a:r>
          </a:p>
          <a:p>
            <a:pPr marL="573088" lvl="1" indent="-342900"/>
            <a:r>
              <a:rPr lang="en-IN" sz="2400" dirty="0"/>
              <a:t>We are </a:t>
            </a:r>
            <a:r>
              <a:rPr lang="en-IN" sz="2400" u="sng" dirty="0">
                <a:solidFill>
                  <a:srgbClr val="7030A0"/>
                </a:solidFill>
              </a:rPr>
              <a:t>reordering</a:t>
            </a:r>
            <a:r>
              <a:rPr lang="en-IN" sz="2400" dirty="0"/>
              <a:t> the operations issued by different threads </a:t>
            </a:r>
          </a:p>
          <a:p>
            <a:pPr marL="573088" lvl="1" indent="-342900"/>
            <a:r>
              <a:rPr lang="en-IN" sz="2400" dirty="0"/>
              <a:t>For a given thread, we </a:t>
            </a:r>
            <a:r>
              <a:rPr lang="en-IN" sz="2400" dirty="0">
                <a:solidFill>
                  <a:schemeClr val="accent1"/>
                </a:solidFill>
              </a:rPr>
              <a:t>cannot reorder </a:t>
            </a:r>
            <a:r>
              <a:rPr lang="en-IN" sz="2400" dirty="0"/>
              <a:t>its operations (program order).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BF120-3B31-2486-0E1D-AE70D53762C5}"/>
              </a:ext>
            </a:extLst>
          </p:cNvPr>
          <p:cNvSpPr txBox="1"/>
          <p:nvPr/>
        </p:nvSpPr>
        <p:spPr>
          <a:xfrm>
            <a:off x="1285336" y="342900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Thread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002D0F-E096-2823-F130-020B4B94FB9E}"/>
              </a:ext>
            </a:extLst>
          </p:cNvPr>
          <p:cNvSpPr/>
          <p:nvPr/>
        </p:nvSpPr>
        <p:spPr>
          <a:xfrm>
            <a:off x="3545457" y="3420374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88C45-DA2D-F134-9C59-7816DF2609EF}"/>
              </a:ext>
            </a:extLst>
          </p:cNvPr>
          <p:cNvSpPr/>
          <p:nvPr/>
        </p:nvSpPr>
        <p:spPr>
          <a:xfrm>
            <a:off x="4987787" y="3420374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1C5484-50C6-0323-1836-05E5C36B8068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4321834" y="3612312"/>
            <a:ext cx="665953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429E77-A6A9-430F-08D2-54912F32CA1A}"/>
              </a:ext>
            </a:extLst>
          </p:cNvPr>
          <p:cNvSpPr/>
          <p:nvPr/>
        </p:nvSpPr>
        <p:spPr>
          <a:xfrm>
            <a:off x="6401363" y="3420374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D0AA09-58BD-9200-8C5D-0155CD347829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5764164" y="3612312"/>
            <a:ext cx="637199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49CD8C-6DB4-E2FE-8193-2C9448C55D43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 flipV="1">
            <a:off x="7177740" y="3612311"/>
            <a:ext cx="480204" cy="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D2EDE-484E-4808-2A96-71D885E19218}"/>
              </a:ext>
            </a:extLst>
          </p:cNvPr>
          <p:cNvSpPr/>
          <p:nvPr/>
        </p:nvSpPr>
        <p:spPr>
          <a:xfrm>
            <a:off x="7657944" y="3420373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53148-6EC5-4E47-073C-C0B29682B3D7}"/>
              </a:ext>
            </a:extLst>
          </p:cNvPr>
          <p:cNvSpPr txBox="1"/>
          <p:nvPr/>
        </p:nvSpPr>
        <p:spPr>
          <a:xfrm>
            <a:off x="1285336" y="3986425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Thread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5D987-CB05-1E3F-7A18-A226AC7FEA1F}"/>
              </a:ext>
            </a:extLst>
          </p:cNvPr>
          <p:cNvSpPr/>
          <p:nvPr/>
        </p:nvSpPr>
        <p:spPr>
          <a:xfrm>
            <a:off x="3545457" y="4031713"/>
            <a:ext cx="776377" cy="38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0B71C2-C077-195B-0004-7C772EC383A6}"/>
              </a:ext>
            </a:extLst>
          </p:cNvPr>
          <p:cNvSpPr/>
          <p:nvPr/>
        </p:nvSpPr>
        <p:spPr>
          <a:xfrm>
            <a:off x="4987787" y="4031713"/>
            <a:ext cx="776377" cy="38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00B824-C349-5BDD-FE37-521F28AEAB39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4321834" y="4223651"/>
            <a:ext cx="665953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28BCBD9-6352-32A9-0363-3634BC8C7568}"/>
              </a:ext>
            </a:extLst>
          </p:cNvPr>
          <p:cNvSpPr/>
          <p:nvPr/>
        </p:nvSpPr>
        <p:spPr>
          <a:xfrm>
            <a:off x="6401363" y="4031713"/>
            <a:ext cx="776377" cy="38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B3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CCD47B-ED7B-409F-C94C-326E939640E2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5764164" y="4223651"/>
            <a:ext cx="637199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AE264D-23E6-0DF7-01AF-5493C6597203}"/>
              </a:ext>
            </a:extLst>
          </p:cNvPr>
          <p:cNvSpPr txBox="1"/>
          <p:nvPr/>
        </p:nvSpPr>
        <p:spPr>
          <a:xfrm>
            <a:off x="1285336" y="4814948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Valid interleaving </a:t>
            </a:r>
            <a:br>
              <a:rPr lang="en-IN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I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(sequential order)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EA052B-02A5-5849-E4F3-A43F9930DB49}"/>
              </a:ext>
            </a:extLst>
          </p:cNvPr>
          <p:cNvSpPr/>
          <p:nvPr/>
        </p:nvSpPr>
        <p:spPr>
          <a:xfrm>
            <a:off x="3933645" y="4942258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340B0B-7886-4987-5747-05BBAFC8DBBA}"/>
              </a:ext>
            </a:extLst>
          </p:cNvPr>
          <p:cNvSpPr/>
          <p:nvPr/>
        </p:nvSpPr>
        <p:spPr>
          <a:xfrm>
            <a:off x="6546353" y="4942258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9BA929-07F0-F2A0-DC03-482F0DE9D95A}"/>
              </a:ext>
            </a:extLst>
          </p:cNvPr>
          <p:cNvCxnSpPr>
            <a:cxnSpLocks/>
            <a:stCxn id="28" idx="3"/>
            <a:endCxn id="35" idx="1"/>
          </p:cNvCxnSpPr>
          <p:nvPr/>
        </p:nvCxnSpPr>
        <p:spPr>
          <a:xfrm>
            <a:off x="4710022" y="5134196"/>
            <a:ext cx="524157" cy="579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0EAE1BE-375B-1870-37AF-0A7BEAF0C07A}"/>
              </a:ext>
            </a:extLst>
          </p:cNvPr>
          <p:cNvSpPr/>
          <p:nvPr/>
        </p:nvSpPr>
        <p:spPr>
          <a:xfrm>
            <a:off x="7757598" y="4942258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E624EF-02F9-FFC9-D69C-58F837459A4F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7322730" y="5134196"/>
            <a:ext cx="434868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520C225-059C-C6FF-F2B3-355299D22971}"/>
              </a:ext>
            </a:extLst>
          </p:cNvPr>
          <p:cNvSpPr/>
          <p:nvPr/>
        </p:nvSpPr>
        <p:spPr>
          <a:xfrm>
            <a:off x="11337026" y="4935173"/>
            <a:ext cx="776377" cy="38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9A7988-DA0E-BEAF-6C9B-F87EFEA62496}"/>
              </a:ext>
            </a:extLst>
          </p:cNvPr>
          <p:cNvSpPr/>
          <p:nvPr/>
        </p:nvSpPr>
        <p:spPr>
          <a:xfrm>
            <a:off x="5234179" y="4948052"/>
            <a:ext cx="776377" cy="38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D07993-B59B-BF10-D963-9800E718928C}"/>
              </a:ext>
            </a:extLst>
          </p:cNvPr>
          <p:cNvSpPr/>
          <p:nvPr/>
        </p:nvSpPr>
        <p:spPr>
          <a:xfrm>
            <a:off x="8883291" y="4935174"/>
            <a:ext cx="776377" cy="38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CCC8F2-3250-6441-B0FE-4D10F8B48237}"/>
              </a:ext>
            </a:extLst>
          </p:cNvPr>
          <p:cNvCxnSpPr>
            <a:cxnSpLocks/>
            <a:stCxn id="35" idx="3"/>
            <a:endCxn id="29" idx="1"/>
          </p:cNvCxnSpPr>
          <p:nvPr/>
        </p:nvCxnSpPr>
        <p:spPr>
          <a:xfrm flipV="1">
            <a:off x="6010556" y="5134196"/>
            <a:ext cx="535797" cy="579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582CCB2-3A23-1459-8DE4-5C2456245BE5}"/>
              </a:ext>
            </a:extLst>
          </p:cNvPr>
          <p:cNvSpPr/>
          <p:nvPr/>
        </p:nvSpPr>
        <p:spPr>
          <a:xfrm>
            <a:off x="10130287" y="4935175"/>
            <a:ext cx="776377" cy="38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B3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C61270-0E7F-C548-0C0A-BCEA0BD3E1A2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9659668" y="5127112"/>
            <a:ext cx="470619" cy="1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8C3BDFC-9C90-F0DB-3DC3-3AAB1F08785B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 flipV="1">
            <a:off x="8533975" y="5127112"/>
            <a:ext cx="349316" cy="7084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5853571-A4EA-F6B2-F29E-31B72488AABC}"/>
              </a:ext>
            </a:extLst>
          </p:cNvPr>
          <p:cNvCxnSpPr>
            <a:cxnSpLocks/>
            <a:stCxn id="38" idx="3"/>
            <a:endCxn id="34" idx="1"/>
          </p:cNvCxnSpPr>
          <p:nvPr/>
        </p:nvCxnSpPr>
        <p:spPr>
          <a:xfrm flipV="1">
            <a:off x="10906664" y="5127111"/>
            <a:ext cx="430362" cy="2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189D9C11-D0CB-5D17-40F0-7840929B8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45" y="5495525"/>
            <a:ext cx="476146" cy="47614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2F90177-3AA9-1D67-157A-E58DAF517171}"/>
              </a:ext>
            </a:extLst>
          </p:cNvPr>
          <p:cNvSpPr txBox="1"/>
          <p:nvPr/>
        </p:nvSpPr>
        <p:spPr>
          <a:xfrm>
            <a:off x="4501222" y="5498860"/>
            <a:ext cx="5670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If this sequence is </a:t>
            </a:r>
            <a:r>
              <a:rPr lang="en-IN" sz="2000" dirty="0">
                <a:solidFill>
                  <a:srgbClr val="C00000"/>
                </a:solidFill>
              </a:rPr>
              <a:t>legal</a:t>
            </a:r>
            <a:r>
              <a:rPr lang="en-IN" sz="2000" dirty="0"/>
              <a:t>, the </a:t>
            </a:r>
            <a:r>
              <a:rPr lang="en-IN" sz="2000" dirty="0">
                <a:solidFill>
                  <a:srgbClr val="0070C0"/>
                </a:solidFill>
              </a:rPr>
              <a:t>parallel execution </a:t>
            </a:r>
            <a:r>
              <a:rPr lang="en-IN" sz="2000" dirty="0"/>
              <a:t>is</a:t>
            </a:r>
            <a:br>
              <a:rPr lang="en-IN" sz="2000" dirty="0"/>
            </a:br>
            <a:r>
              <a:rPr lang="en-IN" sz="2000" dirty="0">
                <a:solidFill>
                  <a:schemeClr val="accent1">
                    <a:lumMod val="75000"/>
                  </a:schemeClr>
                </a:solidFill>
              </a:rPr>
              <a:t>sequentially consistent</a:t>
            </a:r>
            <a:r>
              <a:rPr lang="en-I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980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4108D3-F599-4204-8784-0093F09D3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17" y="4516492"/>
            <a:ext cx="1255208" cy="94140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363C1A-911C-41C8-8334-E1B2137F8171}"/>
              </a:ext>
            </a:extLst>
          </p:cNvPr>
          <p:cNvSpPr/>
          <p:nvPr/>
        </p:nvSpPr>
        <p:spPr>
          <a:xfrm>
            <a:off x="2817388" y="4469666"/>
            <a:ext cx="6915875" cy="171339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F2E61-B829-4120-9E51-DBA98763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Consistency: Two Definitions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AC7C8-222F-445B-A3E9-47204C23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B3EB8-EC47-4A09-B196-BD1006D5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412F99-8D3D-467A-8DAE-2B439B90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867" y="1306794"/>
            <a:ext cx="8290234" cy="1223343"/>
          </a:xfrm>
        </p:spPr>
        <p:txBody>
          <a:bodyPr/>
          <a:lstStyle/>
          <a:p>
            <a:r>
              <a:rPr lang="en-US" dirty="0"/>
              <a:t>When is a parallel execution equivalent to some sequential execution?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F2CD14E-DB7C-42DF-86F8-F89CA0E0C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01" y="1306794"/>
            <a:ext cx="519031" cy="519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09BD0-2321-4E20-BCC3-B984CA16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95" y="2144231"/>
            <a:ext cx="1255208" cy="9414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10D4A8-4AF1-46C2-A340-E8235E2A2909}"/>
              </a:ext>
            </a:extLst>
          </p:cNvPr>
          <p:cNvSpPr/>
          <p:nvPr/>
        </p:nvSpPr>
        <p:spPr>
          <a:xfrm>
            <a:off x="2846604" y="2530136"/>
            <a:ext cx="6915875" cy="171339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00A0E-83B3-4B61-9FBB-35F08AE2A565}"/>
              </a:ext>
            </a:extLst>
          </p:cNvPr>
          <p:cNvSpPr/>
          <p:nvPr/>
        </p:nvSpPr>
        <p:spPr>
          <a:xfrm>
            <a:off x="4711084" y="2320624"/>
            <a:ext cx="3504097" cy="4190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Sequential Consistency (SC)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B9177-DA1F-455E-BA1B-B47C21284CA7}"/>
              </a:ext>
            </a:extLst>
          </p:cNvPr>
          <p:cNvSpPr txBox="1"/>
          <p:nvPr/>
        </p:nvSpPr>
        <p:spPr>
          <a:xfrm>
            <a:off x="2964317" y="2829868"/>
            <a:ext cx="6680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When a </a:t>
            </a:r>
            <a:r>
              <a:rPr lang="en-US" sz="2000" dirty="0">
                <a:solidFill>
                  <a:srgbClr val="00B050"/>
                </a:solidFill>
              </a:rPr>
              <a:t>parallel execution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0070C0"/>
                </a:solidFill>
              </a:rPr>
              <a:t>equivalent</a:t>
            </a:r>
            <a:r>
              <a:rPr lang="en-US" sz="2000" dirty="0"/>
              <a:t> to a legal sequential execution and the order of </a:t>
            </a:r>
            <a:r>
              <a:rPr lang="en-US" sz="2000" dirty="0">
                <a:solidFill>
                  <a:srgbClr val="00B050"/>
                </a:solidFill>
              </a:rPr>
              <a:t>operations</a:t>
            </a:r>
            <a:r>
              <a:rPr lang="en-US" sz="2000" dirty="0"/>
              <a:t> in the sequential execution is as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per program order</a:t>
            </a:r>
            <a:r>
              <a:rPr lang="en-US" sz="2000" dirty="0"/>
              <a:t>, we say that the execution is </a:t>
            </a:r>
            <a:r>
              <a:rPr lang="en-US" sz="2000" dirty="0">
                <a:solidFill>
                  <a:schemeClr val="accent1"/>
                </a:solidFill>
              </a:rPr>
              <a:t>sequentially consistent</a:t>
            </a:r>
            <a:r>
              <a:rPr lang="en-US" sz="2000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3EDE9-2E3C-48E6-BD83-699046F25E9E}"/>
              </a:ext>
            </a:extLst>
          </p:cNvPr>
          <p:cNvSpPr txBox="1"/>
          <p:nvPr/>
        </p:nvSpPr>
        <p:spPr>
          <a:xfrm>
            <a:off x="2865720" y="4629432"/>
            <a:ext cx="6867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</a:t>
            </a:r>
            <a:r>
              <a:rPr lang="en-US" sz="2000" dirty="0">
                <a:solidFill>
                  <a:srgbClr val="00B050"/>
                </a:solidFill>
              </a:rPr>
              <a:t>interleave</a:t>
            </a:r>
            <a:r>
              <a:rPr lang="en-US" sz="2000" dirty="0"/>
              <a:t> the executions of different threads such that they are arranged </a:t>
            </a:r>
            <a:r>
              <a:rPr lang="en-US" sz="2000" dirty="0">
                <a:solidFill>
                  <a:srgbClr val="01708C"/>
                </a:solidFill>
              </a:rPr>
              <a:t>sequentially</a:t>
            </a:r>
            <a:r>
              <a:rPr lang="en-US" sz="2000" dirty="0"/>
              <a:t>, every </a:t>
            </a:r>
            <a:r>
              <a:rPr lang="en-US" sz="2000" dirty="0">
                <a:solidFill>
                  <a:srgbClr val="E21A23"/>
                </a:solidFill>
              </a:rPr>
              <a:t>read</a:t>
            </a:r>
            <a:r>
              <a:rPr lang="en-US" sz="2000" dirty="0"/>
              <a:t> receives the value of the latest </a:t>
            </a:r>
            <a:r>
              <a:rPr lang="en-US" sz="2000" dirty="0">
                <a:solidFill>
                  <a:srgbClr val="0070C0"/>
                </a:solidFill>
              </a:rPr>
              <a:t>write</a:t>
            </a:r>
            <a:r>
              <a:rPr lang="en-US" sz="2000" dirty="0"/>
              <a:t>, and for each thread, the operations are arranged </a:t>
            </a:r>
            <a:r>
              <a:rPr lang="en-US" sz="2000" dirty="0">
                <a:solidFill>
                  <a:srgbClr val="00B050"/>
                </a:solidFill>
              </a:rPr>
              <a:t>in program order</a:t>
            </a:r>
            <a:r>
              <a:rPr lang="en-US" sz="2000" dirty="0"/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339F95-6DBD-44D5-98DF-77D8A5C29BAF}"/>
              </a:ext>
            </a:extLst>
          </p:cNvPr>
          <p:cNvGrpSpPr/>
          <p:nvPr/>
        </p:nvGrpSpPr>
        <p:grpSpPr>
          <a:xfrm>
            <a:off x="8682278" y="3382826"/>
            <a:ext cx="64440" cy="4680"/>
            <a:chOff x="7158278" y="3382826"/>
            <a:chExt cx="64440" cy="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06D23E-9E40-4984-89F2-91E2C59DB636}"/>
                    </a:ext>
                  </a:extLst>
                </p14:cNvPr>
                <p14:cNvContentPartPr/>
                <p14:nvPr/>
              </p14:nvContentPartPr>
              <p14:xfrm>
                <a:off x="7158278" y="3382826"/>
                <a:ext cx="7560" cy="1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06D23E-9E40-4984-89F2-91E2C59DB63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49638" y="3374186"/>
                  <a:ext cx="25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B9039E-DDA2-4F53-B570-630045D1E4E6}"/>
                    </a:ext>
                  </a:extLst>
                </p14:cNvPr>
                <p14:cNvContentPartPr/>
                <p14:nvPr/>
              </p14:nvContentPartPr>
              <p14:xfrm>
                <a:off x="7212998" y="3384986"/>
                <a:ext cx="9720" cy="2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B9039E-DDA2-4F53-B570-630045D1E4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03998" y="3376346"/>
                  <a:ext cx="27360" cy="2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3651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FC1D-5AE3-41B6-9844-199AC748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Properties of SC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C3AA65-EA45-44D8-B331-978D87CF7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66082"/>
              </p:ext>
            </p:extLst>
          </p:nvPr>
        </p:nvGraphicFramePr>
        <p:xfrm>
          <a:off x="1996026" y="835642"/>
          <a:ext cx="7726638" cy="396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7383F-ACC4-4F8F-837C-4968CF21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AABD2-2B3A-4E08-86C0-38BA285B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616EDA-93AF-4409-A94B-41C6BEC8FA01}"/>
              </a:ext>
            </a:extLst>
          </p:cNvPr>
          <p:cNvSpPr/>
          <p:nvPr/>
        </p:nvSpPr>
        <p:spPr>
          <a:xfrm>
            <a:off x="2642588" y="5224050"/>
            <a:ext cx="7537141" cy="7983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Reordering accesses to different addresses might create havoc in multiprocessor systems.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4580184-B867-4F0F-A52E-83001C05E4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5704" y="5224050"/>
            <a:ext cx="798309" cy="7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0A23-CB05-4BC7-9276-AFF25E67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6079-DA40-499D-8F9F-323F0218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410" y="1352927"/>
            <a:ext cx="7035236" cy="1088433"/>
          </a:xfrm>
        </p:spPr>
        <p:txBody>
          <a:bodyPr/>
          <a:lstStyle/>
          <a:p>
            <a:r>
              <a:rPr lang="en-US" dirty="0"/>
              <a:t>Have multiple cores that collaboratively solve a task.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81DC6-2465-4E6C-BB8C-657B6145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778AB-5AE9-42CB-94FF-1AE48EEC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6F5F9E7-8529-4A42-83B7-08641AD0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16" y="1111931"/>
            <a:ext cx="1284332" cy="120299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991483-077F-407E-9632-7F3DAC0DD2BA}"/>
              </a:ext>
            </a:extLst>
          </p:cNvPr>
          <p:cNvSpPr/>
          <p:nvPr/>
        </p:nvSpPr>
        <p:spPr>
          <a:xfrm>
            <a:off x="4418120" y="2585810"/>
            <a:ext cx="3885490" cy="10884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Big Problem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8C64A2-69F7-4C35-B31F-EB225E7E7A99}"/>
              </a:ext>
            </a:extLst>
          </p:cNvPr>
          <p:cNvSpPr/>
          <p:nvPr/>
        </p:nvSpPr>
        <p:spPr>
          <a:xfrm>
            <a:off x="4432901" y="2575888"/>
            <a:ext cx="963342" cy="10884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AC7720-11C6-4AAA-B56F-08300F6BE389}"/>
              </a:ext>
            </a:extLst>
          </p:cNvPr>
          <p:cNvSpPr/>
          <p:nvPr/>
        </p:nvSpPr>
        <p:spPr>
          <a:xfrm>
            <a:off x="5404914" y="2585809"/>
            <a:ext cx="963342" cy="10884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C83C96-03B1-417D-BCC8-7F85BC5F89E7}"/>
              </a:ext>
            </a:extLst>
          </p:cNvPr>
          <p:cNvSpPr/>
          <p:nvPr/>
        </p:nvSpPr>
        <p:spPr>
          <a:xfrm>
            <a:off x="6376926" y="2579155"/>
            <a:ext cx="963342" cy="10884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A30FFF-BEB7-44FD-A9DF-E234883961B8}"/>
              </a:ext>
            </a:extLst>
          </p:cNvPr>
          <p:cNvSpPr/>
          <p:nvPr/>
        </p:nvSpPr>
        <p:spPr>
          <a:xfrm>
            <a:off x="7340268" y="2596793"/>
            <a:ext cx="963342" cy="10884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981B97B2-C13B-427E-86BB-E9E93B650AF1}"/>
              </a:ext>
            </a:extLst>
          </p:cNvPr>
          <p:cNvSpPr/>
          <p:nvPr/>
        </p:nvSpPr>
        <p:spPr>
          <a:xfrm rot="16200000">
            <a:off x="6009588" y="3111193"/>
            <a:ext cx="345884" cy="458521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152A4D-3917-4B84-ADE5-0659A02A0BBF}"/>
              </a:ext>
            </a:extLst>
          </p:cNvPr>
          <p:cNvSpPr/>
          <p:nvPr/>
        </p:nvSpPr>
        <p:spPr>
          <a:xfrm>
            <a:off x="5167204" y="5844628"/>
            <a:ext cx="2030652" cy="51000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Smaller problems</a:t>
            </a:r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FD812D01-EE63-47E6-A874-13DA00BA60CF}"/>
              </a:ext>
            </a:extLst>
          </p:cNvPr>
          <p:cNvSpPr/>
          <p:nvPr/>
        </p:nvSpPr>
        <p:spPr>
          <a:xfrm>
            <a:off x="1642533" y="3064933"/>
            <a:ext cx="1701800" cy="2590800"/>
          </a:xfrm>
          <a:prstGeom prst="vertic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 each sub-problem</a:t>
            </a:r>
          </a:p>
          <a:p>
            <a:pPr algn="ctr"/>
            <a:r>
              <a:rPr lang="en-US" dirty="0"/>
              <a:t>to a core</a:t>
            </a:r>
          </a:p>
        </p:txBody>
      </p:sp>
    </p:spTree>
    <p:extLst>
      <p:ext uri="{BB962C8B-B14F-4D97-AF65-F5344CB8AC3E}">
        <p14:creationId xmlns:p14="http://schemas.microsoft.com/office/powerpoint/2010/main" val="32726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10538 0.2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2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112E-17 L -0.04114 0.2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19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0799 0.239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199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05468 0.2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74F9-54C3-4953-BDEF-EAF73A65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Single-variable Programs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E140E4-6B2E-4FB4-96EB-E42C09625A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760797"/>
              </p:ext>
            </p:extLst>
          </p:nvPr>
        </p:nvGraphicFramePr>
        <p:xfrm>
          <a:off x="2476841" y="1097281"/>
          <a:ext cx="27165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3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187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  <a:gridCol w="712400">
                  <a:extLst>
                    <a:ext uri="{9D8B030D-6E8A-4147-A177-3AD203B41FA5}">
                      <a16:colId xmlns:a16="http://schemas.microsoft.com/office/drawing/2014/main" val="407235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9274A-11BB-4E22-8407-19532D60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3C2AC-89A4-44B3-9BDB-9B3B9982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0636A020-B479-42C3-BFE0-4D66F6163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925934"/>
              </p:ext>
            </p:extLst>
          </p:nvPr>
        </p:nvGraphicFramePr>
        <p:xfrm>
          <a:off x="6881644" y="1097281"/>
          <a:ext cx="27165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3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187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  <a:gridCol w="712400">
                  <a:extLst>
                    <a:ext uri="{9D8B030D-6E8A-4147-A177-3AD203B41FA5}">
                      <a16:colId xmlns:a16="http://schemas.microsoft.com/office/drawing/2014/main" val="407235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85B91E-A998-48AE-B1D2-574E7EABA0D6}"/>
              </a:ext>
            </a:extLst>
          </p:cNvPr>
          <p:cNvSpPr txBox="1"/>
          <p:nvPr/>
        </p:nvSpPr>
        <p:spPr>
          <a:xfrm>
            <a:off x="2641078" y="2437911"/>
            <a:ext cx="331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Execution in SC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E55F9-72CC-4583-80B3-04A2EF1A63AD}"/>
              </a:ext>
            </a:extLst>
          </p:cNvPr>
          <p:cNvSpPr txBox="1"/>
          <p:nvPr/>
        </p:nvSpPr>
        <p:spPr>
          <a:xfrm>
            <a:off x="6737412" y="2431523"/>
            <a:ext cx="39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Execution that is not in SC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2213A5-69D0-421B-8E19-59BAB38BDFE9}"/>
              </a:ext>
            </a:extLst>
          </p:cNvPr>
          <p:cNvSpPr/>
          <p:nvPr/>
        </p:nvSpPr>
        <p:spPr>
          <a:xfrm>
            <a:off x="2157246" y="3127685"/>
            <a:ext cx="3657600" cy="100317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Rx0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Wx1 </a:t>
            </a:r>
            <a:r>
              <a:rPr lang="en-US" dirty="0">
                <a:sym typeface="Wingdings" panose="05000000000000000000" pitchFamily="2" charset="2"/>
              </a:rPr>
              <a:t> Rx1  Wx2  Rx2 (T2)  Rx2 (T3)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3401D7-6A6E-4C53-A70B-9DE5A555156B}"/>
              </a:ext>
            </a:extLst>
          </p:cNvPr>
          <p:cNvSpPr/>
          <p:nvPr/>
        </p:nvSpPr>
        <p:spPr>
          <a:xfrm>
            <a:off x="7000774" y="3130641"/>
            <a:ext cx="3657600" cy="100317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behavior is non-intuitive. For </a:t>
            </a:r>
            <a:r>
              <a:rPr lang="en-US" sz="2000" i="1" dirty="0"/>
              <a:t>x </a:t>
            </a:r>
            <a:r>
              <a:rPr lang="en-US" sz="2000" dirty="0"/>
              <a:t>there appear to be different storage locations. 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84C85C-C140-4FFE-817D-1F8C7DA01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84" y="2893187"/>
            <a:ext cx="659204" cy="65920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86FD18-7B7B-4C97-BA14-598674D8895A}"/>
              </a:ext>
            </a:extLst>
          </p:cNvPr>
          <p:cNvSpPr/>
          <p:nvPr/>
        </p:nvSpPr>
        <p:spPr>
          <a:xfrm>
            <a:off x="1827465" y="4753749"/>
            <a:ext cx="8537071" cy="1471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/>
              <a:t>If we </a:t>
            </a:r>
            <a:r>
              <a:rPr lang="en-US" sz="2000" dirty="0">
                <a:solidFill>
                  <a:srgbClr val="00B050"/>
                </a:solidFill>
              </a:rPr>
              <a:t>consider</a:t>
            </a:r>
            <a:r>
              <a:rPr lang="en-US" sz="2000" dirty="0"/>
              <a:t> all the accesses to a single variable (memory location), let such an execution be always in </a:t>
            </a:r>
            <a:r>
              <a:rPr lang="en-US" sz="2000" dirty="0">
                <a:solidFill>
                  <a:srgbClr val="FF0000"/>
                </a:solidFill>
              </a:rPr>
              <a:t>SC</a:t>
            </a:r>
            <a:r>
              <a:rPr lang="en-US" sz="2000" dirty="0"/>
              <a:t>. This is known as the </a:t>
            </a:r>
            <a:r>
              <a:rPr lang="en-US" sz="2000" dirty="0">
                <a:solidFill>
                  <a:srgbClr val="0070C0"/>
                </a:solidFill>
              </a:rPr>
              <a:t>PLSC</a:t>
            </a:r>
            <a:r>
              <a:rPr lang="en-US" sz="2000" dirty="0"/>
              <a:t> (Per Location Sequential Consistency) constraint. It is needed to provide the </a:t>
            </a:r>
            <a:r>
              <a:rPr lang="en-US" sz="2000" dirty="0">
                <a:solidFill>
                  <a:srgbClr val="720F11"/>
                </a:solidFill>
              </a:rPr>
              <a:t>illusion</a:t>
            </a:r>
            <a:r>
              <a:rPr lang="en-US" sz="2000" dirty="0"/>
              <a:t> of a single memory location, even if we have a distributed cache.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7CEF91-5288-41B8-9E8E-ADF70EFE60EB}"/>
              </a:ext>
            </a:extLst>
          </p:cNvPr>
          <p:cNvSpPr/>
          <p:nvPr/>
        </p:nvSpPr>
        <p:spPr>
          <a:xfrm>
            <a:off x="5309617" y="4368314"/>
            <a:ext cx="2215689" cy="5552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PLSC</a:t>
            </a:r>
          </a:p>
        </p:txBody>
      </p:sp>
    </p:spTree>
    <p:extLst>
      <p:ext uri="{BB962C8B-B14F-4D97-AF65-F5344CB8AC3E}">
        <p14:creationId xmlns:p14="http://schemas.microsoft.com/office/powerpoint/2010/main" val="497108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F52-C3E6-4860-95A6-67A89021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for Multi-variable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A9D6-E259-4399-AC26-7BC11EDE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457" y="2456785"/>
            <a:ext cx="2503087" cy="443885"/>
          </a:xfrm>
        </p:spPr>
        <p:txBody>
          <a:bodyPr/>
          <a:lstStyle/>
          <a:p>
            <a:r>
              <a:rPr lang="en-US" dirty="0"/>
              <a:t>Can &lt;</a:t>
            </a:r>
            <a:r>
              <a:rPr lang="en-US" dirty="0" err="1"/>
              <a:t>x,y</a:t>
            </a:r>
            <a:r>
              <a:rPr lang="en-US" dirty="0"/>
              <a:t>&gt; = &lt;0,0&gt;?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BA28C-3745-48E4-B2EE-EA17700C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BE3D9-E052-4CDA-ACEF-C0C2F8AD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FC2E8C-0D8D-443A-A637-00CA13CDE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068929"/>
              </p:ext>
            </p:extLst>
          </p:nvPr>
        </p:nvGraphicFramePr>
        <p:xfrm>
          <a:off x="5093917" y="920264"/>
          <a:ext cx="20041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3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187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A14B25E-9F6F-4AB6-ABBB-7887CF7AD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74" y="2456785"/>
            <a:ext cx="512743" cy="51274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E6BD147-769D-4EF2-93E9-1B74951A0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16" y="2856161"/>
            <a:ext cx="1145678" cy="1145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7D13AD-A5B7-4408-927E-710532975829}"/>
              </a:ext>
            </a:extLst>
          </p:cNvPr>
          <p:cNvSpPr txBox="1"/>
          <p:nvPr/>
        </p:nvSpPr>
        <p:spPr>
          <a:xfrm>
            <a:off x="5038067" y="3207621"/>
            <a:ext cx="3404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execution is not in SC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6B4EC1B4-6110-4C5C-8A6C-013DD56A9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940738"/>
              </p:ext>
            </p:extLst>
          </p:nvPr>
        </p:nvGraphicFramePr>
        <p:xfrm>
          <a:off x="2050356" y="4890062"/>
          <a:ext cx="20041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3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187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316B538-A59A-4B7D-95C3-C4BAA10A5D89}"/>
              </a:ext>
            </a:extLst>
          </p:cNvPr>
          <p:cNvSpPr txBox="1"/>
          <p:nvPr/>
        </p:nvSpPr>
        <p:spPr>
          <a:xfrm>
            <a:off x="2015607" y="4469461"/>
            <a:ext cx="3404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Accesses w.r.t  </a:t>
            </a:r>
            <a:r>
              <a:rPr lang="en-US" sz="2000" i="1" dirty="0"/>
              <a:t>x 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F1A98-8A08-419A-81D8-7C0DEC674897}"/>
              </a:ext>
            </a:extLst>
          </p:cNvPr>
          <p:cNvSpPr txBox="1"/>
          <p:nvPr/>
        </p:nvSpPr>
        <p:spPr>
          <a:xfrm>
            <a:off x="4974594" y="4448969"/>
            <a:ext cx="3404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Accesses w.r.t  </a:t>
            </a:r>
            <a:r>
              <a:rPr lang="en-US" sz="2000" i="1" dirty="0"/>
              <a:t>y </a:t>
            </a:r>
            <a:endParaRPr lang="en-US" sz="2000" dirty="0"/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A12F25E0-1A70-4897-B355-9AE98BD31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242017"/>
              </p:ext>
            </p:extLst>
          </p:nvPr>
        </p:nvGraphicFramePr>
        <p:xfrm>
          <a:off x="4974595" y="4890062"/>
          <a:ext cx="20041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3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187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868FD2-E556-42F2-A077-6C59EF5F6534}"/>
              </a:ext>
            </a:extLst>
          </p:cNvPr>
          <p:cNvCxnSpPr>
            <a:cxnSpLocks/>
          </p:cNvCxnSpPr>
          <p:nvPr/>
        </p:nvCxnSpPr>
        <p:spPr>
          <a:xfrm>
            <a:off x="2015607" y="4119239"/>
            <a:ext cx="8160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1BAE6A-DBBD-4FFF-B311-2F2815615602}"/>
              </a:ext>
            </a:extLst>
          </p:cNvPr>
          <p:cNvSpPr/>
          <p:nvPr/>
        </p:nvSpPr>
        <p:spPr>
          <a:xfrm>
            <a:off x="7986944" y="4649024"/>
            <a:ext cx="1811044" cy="935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are in PLSC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61F51B-549A-4AD1-A82C-946A7FCCD5D5}"/>
              </a:ext>
            </a:extLst>
          </p:cNvPr>
          <p:cNvSpPr/>
          <p:nvPr/>
        </p:nvSpPr>
        <p:spPr>
          <a:xfrm>
            <a:off x="3828916" y="3937461"/>
            <a:ext cx="4158028" cy="3713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PLSC does not guarantee SC? </a:t>
            </a:r>
          </a:p>
        </p:txBody>
      </p:sp>
    </p:spTree>
    <p:extLst>
      <p:ext uri="{BB962C8B-B14F-4D97-AF65-F5344CB8AC3E}">
        <p14:creationId xmlns:p14="http://schemas.microsoft.com/office/powerpoint/2010/main" val="2898073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8CC1-56B0-4ED9-A44D-B343FAF1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make all machines guarantee SC?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FFCD-9652-4F9C-BD16-968E4547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766" y="2020495"/>
            <a:ext cx="7748697" cy="43555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outcome &lt;</a:t>
            </a:r>
            <a:r>
              <a:rPr lang="en-US" dirty="0" err="1"/>
              <a:t>x,y</a:t>
            </a:r>
            <a:r>
              <a:rPr lang="en-US" dirty="0"/>
              <a:t>&gt; = &lt;0,0&gt; is clearly not in SC.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because</a:t>
            </a:r>
          </a:p>
          <a:p>
            <a:pPr marL="573088" lvl="1" indent="-342900"/>
            <a:r>
              <a:rPr lang="en-US" dirty="0"/>
              <a:t>The loads will be sent </a:t>
            </a:r>
            <a:r>
              <a:rPr lang="en-US" dirty="0">
                <a:solidFill>
                  <a:srgbClr val="00B050"/>
                </a:solidFill>
              </a:rPr>
              <a:t>early</a:t>
            </a:r>
            <a:r>
              <a:rPr lang="en-US" dirty="0"/>
              <a:t> to the cache</a:t>
            </a:r>
          </a:p>
          <a:p>
            <a:pPr marL="573088" lvl="1" indent="-342900"/>
            <a:r>
              <a:rPr lang="en-US" dirty="0"/>
              <a:t>The stores will only be sent at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commit time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This means that both the </a:t>
            </a:r>
            <a:r>
              <a:rPr lang="en-US" dirty="0">
                <a:solidFill>
                  <a:srgbClr val="0070C0"/>
                </a:solidFill>
              </a:rPr>
              <a:t>loads</a:t>
            </a:r>
            <a:r>
              <a:rPr lang="en-US" dirty="0">
                <a:solidFill>
                  <a:schemeClr val="tx1"/>
                </a:solidFill>
              </a:rPr>
              <a:t> will read </a:t>
            </a:r>
            <a:r>
              <a:rPr lang="en-US" i="1" dirty="0">
                <a:solidFill>
                  <a:schemeClr val="tx1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 </a:t>
            </a:r>
            <a:r>
              <a:rPr lang="en-US" dirty="0">
                <a:solidFill>
                  <a:schemeClr val="tx1"/>
                </a:solidFill>
              </a:rPr>
              <a:t>to be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we still </a:t>
            </a:r>
            <a:r>
              <a:rPr lang="en-US" dirty="0">
                <a:solidFill>
                  <a:srgbClr val="00B050"/>
                </a:solidFill>
              </a:rPr>
              <a:t>need</a:t>
            </a:r>
            <a:r>
              <a:rPr lang="en-US" dirty="0">
                <a:solidFill>
                  <a:schemeClr val="tx1"/>
                </a:solidFill>
              </a:rPr>
              <a:t> SC then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Loads will have to be issued at </a:t>
            </a:r>
            <a:r>
              <a:rPr lang="en-US" dirty="0">
                <a:solidFill>
                  <a:srgbClr val="01708C"/>
                </a:solidFill>
              </a:rPr>
              <a:t>commit time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All the benefits of OOO </a:t>
            </a:r>
            <a:r>
              <a:rPr lang="en-US" dirty="0">
                <a:solidFill>
                  <a:srgbClr val="7030A0"/>
                </a:solidFill>
              </a:rPr>
              <a:t>execution</a:t>
            </a:r>
            <a:r>
              <a:rPr lang="en-US" dirty="0">
                <a:solidFill>
                  <a:schemeClr val="tx1"/>
                </a:solidFill>
              </a:rPr>
              <a:t> and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LSQ</a:t>
            </a:r>
            <a:r>
              <a:rPr lang="en-US" dirty="0">
                <a:solidFill>
                  <a:schemeClr val="tx1"/>
                </a:solidFill>
              </a:rPr>
              <a:t> will go away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high performance </a:t>
            </a:r>
            <a:r>
              <a:rPr lang="en-US" dirty="0">
                <a:solidFill>
                  <a:schemeClr val="tx1"/>
                </a:solidFill>
              </a:rPr>
              <a:t>we need to </a:t>
            </a:r>
            <a:r>
              <a:rPr lang="en-US" dirty="0">
                <a:solidFill>
                  <a:srgbClr val="625D9C"/>
                </a:solidFill>
              </a:rPr>
              <a:t>sacrifice</a:t>
            </a:r>
            <a:r>
              <a:rPr lang="en-US" dirty="0">
                <a:solidFill>
                  <a:schemeClr val="tx1"/>
                </a:solidFill>
              </a:rPr>
              <a:t> SC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It prohibits many performance-enhancing optimizations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CC30B-752D-4E20-B11D-5CF1383A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FBAF7-163A-4B13-8CA3-059AB7DA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D54BF2-8876-436D-B73E-D86508A06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316506"/>
              </p:ext>
            </p:extLst>
          </p:nvPr>
        </p:nvGraphicFramePr>
        <p:xfrm>
          <a:off x="4840193" y="842850"/>
          <a:ext cx="20041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3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187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 =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4F452BE-8C7F-489D-BD27-409BFA022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1563190" y="5082355"/>
            <a:ext cx="1004699" cy="100469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15B8597-92AC-45CF-9CDC-C2BEA555110F}"/>
              </a:ext>
            </a:extLst>
          </p:cNvPr>
          <p:cNvSpPr/>
          <p:nvPr/>
        </p:nvSpPr>
        <p:spPr>
          <a:xfrm>
            <a:off x="7729492" y="842850"/>
            <a:ext cx="2459115" cy="932684"/>
          </a:xfrm>
          <a:prstGeom prst="wedgeRoundRectCallout">
            <a:avLst>
              <a:gd name="adj1" fmla="val -82205"/>
              <a:gd name="adj2" fmla="val 443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Threads can reorder accesses to different addresses. </a:t>
            </a:r>
          </a:p>
        </p:txBody>
      </p:sp>
    </p:spTree>
    <p:extLst>
      <p:ext uri="{BB962C8B-B14F-4D97-AF65-F5344CB8AC3E}">
        <p14:creationId xmlns:p14="http://schemas.microsoft.com/office/powerpoint/2010/main" val="402306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9D51-C750-44BC-9B2E-29AFBC70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Non-atomic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7E81F-5B68-4C23-949F-9CA89B368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797" y="4661524"/>
            <a:ext cx="8467787" cy="19698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execution is clearly not in </a:t>
            </a:r>
            <a:r>
              <a:rPr lang="en-US" dirty="0">
                <a:solidFill>
                  <a:srgbClr val="E21A23"/>
                </a:solidFill>
              </a:rPr>
              <a:t>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however in </a:t>
            </a:r>
            <a:r>
              <a:rPr lang="en-US" dirty="0">
                <a:solidFill>
                  <a:srgbClr val="00B050"/>
                </a:solidFill>
              </a:rPr>
              <a:t>PLSC</a:t>
            </a:r>
            <a:r>
              <a:rPr lang="en-US" dirty="0"/>
              <a:t>. </a:t>
            </a:r>
            <a:r>
              <a:rPr lang="en-US" dirty="0">
                <a:solidFill>
                  <a:srgbClr val="01708C"/>
                </a:solidFill>
              </a:rPr>
              <a:t>Verify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the write to </a:t>
            </a:r>
            <a:r>
              <a:rPr lang="en-US" i="1" dirty="0"/>
              <a:t>x </a:t>
            </a:r>
            <a:r>
              <a:rPr lang="en-US" dirty="0">
                <a:solidFill>
                  <a:srgbClr val="00B050"/>
                </a:solidFill>
              </a:rPr>
              <a:t>appears</a:t>
            </a:r>
            <a:r>
              <a:rPr lang="en-US" dirty="0"/>
              <a:t> to have different </a:t>
            </a:r>
            <a:r>
              <a:rPr lang="en-US" dirty="0">
                <a:solidFill>
                  <a:srgbClr val="01708C"/>
                </a:solidFill>
              </a:rPr>
              <a:t>completion times </a:t>
            </a:r>
            <a:r>
              <a:rPr lang="en-US" dirty="0"/>
              <a:t>for different threads. The write is </a:t>
            </a:r>
            <a:r>
              <a:rPr lang="en-US" dirty="0">
                <a:solidFill>
                  <a:srgbClr val="E21A23"/>
                </a:solidFill>
              </a:rPr>
              <a:t>non-atomic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718C-A19E-4B94-A509-03532DBD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795CE-27E3-4A33-BC98-7790DA65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ADA265-A3D2-495A-9AA2-9C7E7B773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006149"/>
              </p:ext>
            </p:extLst>
          </p:nvPr>
        </p:nvGraphicFramePr>
        <p:xfrm>
          <a:off x="2156172" y="869371"/>
          <a:ext cx="52733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687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961965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  <a:gridCol w="2272683">
                  <a:extLst>
                    <a:ext uri="{9D8B030D-6E8A-4147-A177-3AD203B41FA5}">
                      <a16:colId xmlns:a16="http://schemas.microsoft.com/office/drawing/2014/main" val="407235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while (x != 1) 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while (y != 1) 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57AE00-40A5-46A6-B518-4940057AE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68067"/>
              </p:ext>
            </p:extLst>
          </p:nvPr>
        </p:nvGraphicFramePr>
        <p:xfrm>
          <a:off x="3141593" y="2686266"/>
          <a:ext cx="37223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687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194773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  <a:gridCol w="1488866">
                  <a:extLst>
                    <a:ext uri="{9D8B030D-6E8A-4147-A177-3AD203B41FA5}">
                      <a16:colId xmlns:a16="http://schemas.microsoft.com/office/drawing/2014/main" val="407235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29B2CF25-9226-4566-A38A-9B32FB7348C2}"/>
              </a:ext>
            </a:extLst>
          </p:cNvPr>
          <p:cNvSpPr/>
          <p:nvPr/>
        </p:nvSpPr>
        <p:spPr>
          <a:xfrm>
            <a:off x="4606407" y="2127848"/>
            <a:ext cx="624020" cy="426128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80B191-DFC9-414D-8AD6-A6A20780E2EC}"/>
              </a:ext>
            </a:extLst>
          </p:cNvPr>
          <p:cNvSpPr/>
          <p:nvPr/>
        </p:nvSpPr>
        <p:spPr>
          <a:xfrm rot="14399020">
            <a:off x="6957352" y="2391019"/>
            <a:ext cx="624020" cy="426128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73327F0-D4F5-407F-98F3-D2D734BF9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267947"/>
              </p:ext>
            </p:extLst>
          </p:nvPr>
        </p:nvGraphicFramePr>
        <p:xfrm>
          <a:off x="7674805" y="1863500"/>
          <a:ext cx="26070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820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459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  <a:gridCol w="645252">
                  <a:extLst>
                    <a:ext uri="{9D8B030D-6E8A-4147-A177-3AD203B41FA5}">
                      <a16:colId xmlns:a16="http://schemas.microsoft.com/office/drawing/2014/main" val="407235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279948EC-77B9-496C-9E63-A46D4AEAA222}"/>
              </a:ext>
            </a:extLst>
          </p:cNvPr>
          <p:cNvSpPr/>
          <p:nvPr/>
        </p:nvSpPr>
        <p:spPr>
          <a:xfrm rot="17942994">
            <a:off x="6954545" y="3347258"/>
            <a:ext cx="624020" cy="426128"/>
          </a:xfrm>
          <a:prstGeom prst="down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DBD3156-593C-4C02-9701-C39A41438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11654"/>
              </p:ext>
            </p:extLst>
          </p:nvPr>
        </p:nvGraphicFramePr>
        <p:xfrm>
          <a:off x="7669191" y="3453873"/>
          <a:ext cx="26070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820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848993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  <a:gridCol w="842203">
                  <a:extLst>
                    <a:ext uri="{9D8B030D-6E8A-4147-A177-3AD203B41FA5}">
                      <a16:colId xmlns:a16="http://schemas.microsoft.com/office/drawing/2014/main" val="407235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5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D561-E4A8-414C-B0C8-2D018622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Non-Atomic Writes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8D919-B187-4AF6-A423-794A406B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361256" cy="29456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</a:t>
            </a:r>
            <a:r>
              <a:rPr lang="en-US" dirty="0">
                <a:solidFill>
                  <a:srgbClr val="0070C0"/>
                </a:solidFill>
              </a:rPr>
              <a:t>possible</a:t>
            </a:r>
            <a:r>
              <a:rPr lang="en-US" dirty="0"/>
              <a:t> in many </a:t>
            </a:r>
            <a:r>
              <a:rPr lang="en-US" dirty="0">
                <a:solidFill>
                  <a:srgbClr val="FF0000"/>
                </a:solidFill>
              </a:rPr>
              <a:t>architectures</a:t>
            </a:r>
            <a:r>
              <a:rPr lang="en-US" dirty="0"/>
              <a:t> such as IBM and ARM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Thread 2</a:t>
            </a:r>
            <a:r>
              <a:rPr lang="en-US" dirty="0"/>
              <a:t> is basically reading the write to </a:t>
            </a:r>
            <a:r>
              <a:rPr lang="en-US" i="1" dirty="0"/>
              <a:t>x </a:t>
            </a:r>
            <a:r>
              <a:rPr lang="en-US" dirty="0">
                <a:solidFill>
                  <a:srgbClr val="00B050"/>
                </a:solidFill>
              </a:rPr>
              <a:t>early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before it is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visible</a:t>
            </a:r>
            <a:r>
              <a:rPr lang="en-US" dirty="0">
                <a:sym typeface="Wingdings" panose="05000000000000000000" pitchFamily="2" charset="2"/>
              </a:rPr>
              <a:t> to </a:t>
            </a:r>
            <a:r>
              <a:rPr lang="en-US" i="1" dirty="0">
                <a:sym typeface="Wingdings" panose="05000000000000000000" pitchFamily="2" charset="2"/>
              </a:rPr>
              <a:t>Thread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This is possible if multiple locations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store</a:t>
            </a:r>
            <a:r>
              <a:rPr lang="en-US" dirty="0">
                <a:sym typeface="Wingdings" panose="05000000000000000000" pitchFamily="2" charset="2"/>
              </a:rPr>
              <a:t> the variable </a:t>
            </a:r>
            <a:r>
              <a:rPr lang="en-US" i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, and Core 2 is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closer</a:t>
            </a:r>
            <a:r>
              <a:rPr lang="en-US" dirty="0">
                <a:sym typeface="Wingdings" panose="05000000000000000000" pitchFamily="2" charset="2"/>
              </a:rPr>
              <a:t> to Core 1 and Core 3 is much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farther away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system with an NoC, this can </a:t>
            </a:r>
            <a:r>
              <a:rPr lang="en-US" dirty="0">
                <a:solidFill>
                  <a:srgbClr val="00B050"/>
                </a:solidFill>
              </a:rPr>
              <a:t>easily happen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F5391-0104-4B99-A8AF-AA705513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FBAD2-0D21-4CD4-9874-719C0EA5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F8208-1AF1-4FAC-80ED-A711B6A24F20}"/>
              </a:ext>
            </a:extLst>
          </p:cNvPr>
          <p:cNvSpPr/>
          <p:nvPr/>
        </p:nvSpPr>
        <p:spPr>
          <a:xfrm>
            <a:off x="2377011" y="4527613"/>
            <a:ext cx="7368466" cy="759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Given that this execution is in PLSC, let us accept it.</a:t>
            </a:r>
          </a:p>
        </p:txBody>
      </p:sp>
    </p:spTree>
    <p:extLst>
      <p:ext uri="{BB962C8B-B14F-4D97-AF65-F5344CB8AC3E}">
        <p14:creationId xmlns:p14="http://schemas.microsoft.com/office/powerpoint/2010/main" val="8967632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6EC1-882F-4055-AB45-829D2A55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 not in PLSC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91AB-4509-44FF-AECC-1F8BDC86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710" y="2320389"/>
            <a:ext cx="6858000" cy="2412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behavior is not in </a:t>
            </a:r>
            <a:r>
              <a:rPr lang="en-US" dirty="0">
                <a:solidFill>
                  <a:srgbClr val="00B050"/>
                </a:solidFill>
              </a:rPr>
              <a:t>PLSC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 implies PLSC, PLSC does not necessarily imply 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Writes atomic </a:t>
            </a:r>
            <a:r>
              <a:rPr lang="en-US" dirty="0" err="1"/>
              <a:t>w.r.t.</a:t>
            </a:r>
            <a:r>
              <a:rPr lang="en-US" dirty="0"/>
              <a:t> </a:t>
            </a:r>
            <a:r>
              <a:rPr lang="en-US" dirty="0">
                <a:solidFill>
                  <a:srgbClr val="625D9C"/>
                </a:solidFill>
              </a:rPr>
              <a:t>one location </a:t>
            </a:r>
            <a:r>
              <a:rPr lang="en-US" dirty="0"/>
              <a:t>need not be atomic </a:t>
            </a:r>
            <a:r>
              <a:rPr lang="en-US" dirty="0" err="1"/>
              <a:t>w.r.t.</a:t>
            </a:r>
            <a:r>
              <a:rPr lang="en-US" dirty="0"/>
              <a:t> accesses for </a:t>
            </a:r>
            <a:r>
              <a:rPr lang="en-US" dirty="0">
                <a:solidFill>
                  <a:srgbClr val="C00000"/>
                </a:solidFill>
              </a:rPr>
              <a:t>multiple locations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Such behaviors break the notion of shared memory </a:t>
            </a:r>
            <a:r>
              <a:rPr lang="en-US" dirty="0">
                <a:solidFill>
                  <a:srgbClr val="0070C0"/>
                </a:solidFill>
              </a:rPr>
              <a:t>completely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2E778-6E65-4395-BDEB-CCFC10AF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85DD-F074-441D-80BF-39C7463C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438AD33-4C50-445D-83E6-45D5EADAB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512863"/>
              </p:ext>
            </p:extLst>
          </p:nvPr>
        </p:nvGraphicFramePr>
        <p:xfrm>
          <a:off x="4502427" y="1048579"/>
          <a:ext cx="27165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423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1018744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  <a:gridCol w="712400">
                  <a:extLst>
                    <a:ext uri="{9D8B030D-6E8A-4147-A177-3AD203B41FA5}">
                      <a16:colId xmlns:a16="http://schemas.microsoft.com/office/drawing/2014/main" val="407235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846540-108F-475F-8595-5A18EB907843}"/>
              </a:ext>
            </a:extLst>
          </p:cNvPr>
          <p:cNvSpPr/>
          <p:nvPr/>
        </p:nvSpPr>
        <p:spPr>
          <a:xfrm>
            <a:off x="2820140" y="4865461"/>
            <a:ext cx="6924582" cy="83996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Let us thus allow non-atomic writes as long as PLSC is preserved.</a:t>
            </a:r>
          </a:p>
        </p:txBody>
      </p:sp>
    </p:spTree>
    <p:extLst>
      <p:ext uri="{BB962C8B-B14F-4D97-AF65-F5344CB8AC3E}">
        <p14:creationId xmlns:p14="http://schemas.microsoft.com/office/powerpoint/2010/main" val="1387691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DC29-DF6F-40FC-B6F6-69D9D806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Till Now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309936-AE7F-4EBD-B649-B1371F794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336274"/>
              </p:ext>
            </p:extLst>
          </p:nvPr>
        </p:nvGraphicFramePr>
        <p:xfrm>
          <a:off x="1403539" y="1265928"/>
          <a:ext cx="8681366" cy="432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50D39-86EF-49D4-BC0C-1CBB6C27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74AD6-D47B-4519-AFBF-FA14D70D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4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037BA9-A207-40AA-A1A6-0D266C4A33DC}"/>
              </a:ext>
            </a:extLst>
          </p:cNvPr>
          <p:cNvSpPr/>
          <p:nvPr/>
        </p:nvSpPr>
        <p:spPr>
          <a:xfrm>
            <a:off x="1778312" y="4669464"/>
            <a:ext cx="8484781" cy="1360967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A9B51-AD78-40A6-A0EC-18C1485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PLSC to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6682-30BB-4A96-81BA-F5EA9C6E0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188" y="854782"/>
            <a:ext cx="8429031" cy="36321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Akin to the definition of SC, we can define PLSC as </a:t>
            </a:r>
            <a:r>
              <a:rPr lang="en-US" dirty="0">
                <a:solidFill>
                  <a:srgbClr val="00B050"/>
                </a:solidFill>
              </a:rPr>
              <a:t>per-location program order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atomicity</a:t>
            </a:r>
            <a:r>
              <a:rPr lang="en-US" dirty="0"/>
              <a:t> (viewed per location)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 order basically means that processors or cache controllers are not allowed to </a:t>
            </a:r>
            <a:r>
              <a:rPr lang="en-US" b="1" dirty="0">
                <a:solidFill>
                  <a:srgbClr val="9F2241"/>
                </a:solidFill>
              </a:rPr>
              <a:t>reorder</a:t>
            </a:r>
            <a:r>
              <a:rPr lang="en-US" dirty="0"/>
              <a:t> accesses to the same address.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Since caches have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FIFO queues </a:t>
            </a:r>
            <a:r>
              <a:rPr lang="en-US" dirty="0"/>
              <a:t>for requests, they already ensure program order.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</a:t>
            </a:r>
            <a:r>
              <a:rPr lang="en-US" dirty="0">
                <a:solidFill>
                  <a:srgbClr val="E21A23"/>
                </a:solidFill>
              </a:rPr>
              <a:t>atomicity</a:t>
            </a:r>
            <a:r>
              <a:rPr lang="en-US" dirty="0"/>
              <a:t>. Because of PLSC an observer at a memory address always sees </a:t>
            </a:r>
            <a:r>
              <a:rPr lang="en-US" dirty="0">
                <a:solidFill>
                  <a:srgbClr val="002060"/>
                </a:solidFill>
              </a:rPr>
              <a:t>atomic writes</a:t>
            </a:r>
            <a:r>
              <a:rPr lang="en-US" dirty="0"/>
              <a:t>, but an observer on a core may see </a:t>
            </a:r>
            <a:r>
              <a:rPr lang="en-US" dirty="0">
                <a:solidFill>
                  <a:srgbClr val="625D9C"/>
                </a:solidFill>
              </a:rPr>
              <a:t>non-atomic writes </a:t>
            </a:r>
            <a:r>
              <a:rPr lang="en-US" dirty="0"/>
              <a:t>because of intervening accesses to other addresses. </a:t>
            </a:r>
          </a:p>
          <a:p>
            <a:pPr marL="342900" indent="-342900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75FC3-2369-4781-A9F8-78088753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FE694-287A-4A21-849D-2218ECE9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0F0FB-310B-4479-81A9-20623E103364}"/>
              </a:ext>
            </a:extLst>
          </p:cNvPr>
          <p:cNvSpPr txBox="1"/>
          <p:nvPr/>
        </p:nvSpPr>
        <p:spPr>
          <a:xfrm>
            <a:off x="1806187" y="4669463"/>
            <a:ext cx="8615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a given address, let us look at the following </a:t>
            </a:r>
            <a:r>
              <a:rPr lang="en-US" sz="2000" dirty="0">
                <a:solidFill>
                  <a:srgbClr val="00B050"/>
                </a:solidFill>
              </a:rPr>
              <a:t>orders </a:t>
            </a:r>
            <a:r>
              <a:rPr lang="en-US" sz="2000" dirty="0"/>
              <a:t>of operations</a:t>
            </a:r>
          </a:p>
          <a:p>
            <a:pPr marL="5730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Global order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All observers record this order between operations</a:t>
            </a:r>
          </a:p>
          <a:p>
            <a:pPr marL="5730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Local order </a:t>
            </a:r>
            <a:r>
              <a:rPr lang="en-US" sz="2000" dirty="0">
                <a:sym typeface="Wingdings" panose="05000000000000000000" pitchFamily="2" charset="2"/>
              </a:rPr>
              <a:t> A few observers do, and a few don’t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689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EC53-0E65-4390-B664-AF0ABBB4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03" y="44837"/>
            <a:ext cx="8053737" cy="822960"/>
          </a:xfrm>
        </p:spPr>
        <p:txBody>
          <a:bodyPr/>
          <a:lstStyle/>
          <a:p>
            <a:r>
              <a:rPr lang="en-US" dirty="0"/>
              <a:t>Ordering between Accesses to the Same Variable across Threads (Observer at the Core)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C9A1-2B7D-4E14-B331-8B51E40F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FAAEB-FE9F-4C02-8B89-ABE5D81D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0E45-8B64-4B18-BE84-CC966B44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03627EE-5B46-4B7C-9333-303174ACB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32357"/>
              </p:ext>
            </p:extLst>
          </p:nvPr>
        </p:nvGraphicFramePr>
        <p:xfrm>
          <a:off x="1881485" y="1046400"/>
          <a:ext cx="8429030" cy="52598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67607">
                  <a:extLst>
                    <a:ext uri="{9D8B030D-6E8A-4147-A177-3AD203B41FA5}">
                      <a16:colId xmlns:a16="http://schemas.microsoft.com/office/drawing/2014/main" val="1103330815"/>
                    </a:ext>
                  </a:extLst>
                </a:gridCol>
                <a:gridCol w="6361423">
                  <a:extLst>
                    <a:ext uri="{9D8B030D-6E8A-4147-A177-3AD203B41FA5}">
                      <a16:colId xmlns:a16="http://schemas.microsoft.com/office/drawing/2014/main" val="531196366"/>
                    </a:ext>
                  </a:extLst>
                </a:gridCol>
              </a:tblGrid>
              <a:tr h="401637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93664"/>
                  </a:ext>
                </a:extLst>
              </a:tr>
              <a:tr h="429147">
                <a:tc>
                  <a:txBody>
                    <a:bodyPr/>
                    <a:lstStyle/>
                    <a:p>
                      <a:r>
                        <a:rPr lang="en-US" sz="2000" dirty="0"/>
                        <a:t>Read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Does not matter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2766"/>
                  </a:ext>
                </a:extLst>
              </a:tr>
              <a:tr h="1749597">
                <a:tc>
                  <a:txBody>
                    <a:bodyPr/>
                    <a:lstStyle/>
                    <a:p>
                      <a:r>
                        <a:rPr lang="en-US" sz="2000" dirty="0"/>
                        <a:t>Write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Given that a core can read another core’s write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early</a:t>
                      </a:r>
                      <a:r>
                        <a:rPr lang="en-US" sz="2000" dirty="0"/>
                        <a:t>, while other cores may not even see the write, this order may not be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global</a:t>
                      </a:r>
                      <a:r>
                        <a:rPr lang="en-US" sz="2000" dirty="0"/>
                        <a:t> all the time. A core does not </a:t>
                      </a:r>
                      <a:r>
                        <a:rPr lang="en-US" sz="20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know</a:t>
                      </a:r>
                      <a:r>
                        <a:rPr lang="en-US" sz="2000" dirty="0"/>
                        <a:t> when a write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reaches</a:t>
                      </a:r>
                      <a:r>
                        <a:rPr lang="en-US" sz="2000" dirty="0"/>
                        <a:t> the sister caches present in other cores. Hence, it may not agree about the values read by other cores; this order is </a:t>
                      </a:r>
                      <a:r>
                        <a:rPr lang="en-US" sz="2000" dirty="0">
                          <a:solidFill>
                            <a:srgbClr val="E21A23"/>
                          </a:solidFill>
                        </a:rPr>
                        <a:t>local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204269"/>
                  </a:ext>
                </a:extLst>
              </a:tr>
              <a:tr h="1089372">
                <a:tc>
                  <a:txBody>
                    <a:bodyPr/>
                    <a:lstStyle/>
                    <a:p>
                      <a:r>
                        <a:rPr lang="en-US" sz="2000" dirty="0"/>
                        <a:t>Write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If this order is not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global</a:t>
                      </a:r>
                      <a:r>
                        <a:rPr lang="en-US" sz="2000" dirty="0"/>
                        <a:t>, then the same variable will end up with multiple final states. This is </a:t>
                      </a:r>
                      <a:r>
                        <a:rPr lang="en-US" sz="2000" dirty="0">
                          <a:solidFill>
                            <a:srgbClr val="E21A23"/>
                          </a:solidFill>
                        </a:rPr>
                        <a:t>not allowed</a:t>
                      </a:r>
                      <a:r>
                        <a:rPr lang="en-US" sz="2000" dirty="0"/>
                        <a:t>. Hence, in all systems this order is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global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323205"/>
                  </a:ext>
                </a:extLst>
              </a:tr>
              <a:tr h="1419485">
                <a:tc>
                  <a:txBody>
                    <a:bodyPr/>
                    <a:lstStyle/>
                    <a:p>
                      <a:r>
                        <a:rPr lang="en-US" sz="2000" dirty="0"/>
                        <a:t>Read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Writes are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globally ordered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Assume one core records W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R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000" baseline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All the cores will record R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sz="2000" baseline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because the core that issued R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could not have seen </a:t>
                      </a:r>
                      <a:r>
                        <a:rPr lang="en-US" sz="2000" baseline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W</a:t>
                      </a:r>
                      <a:r>
                        <a:rPr lang="en-US" sz="2000" baseline="-250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else it would have read a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different value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4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8961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5CA5B5-A8AD-45C4-8E14-52A94CA529C0}"/>
              </a:ext>
            </a:extLst>
          </p:cNvPr>
          <p:cNvSpPr/>
          <p:nvPr/>
        </p:nvSpPr>
        <p:spPr>
          <a:xfrm>
            <a:off x="3926003" y="4804012"/>
            <a:ext cx="6741997" cy="723332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1FF12-10ED-4506-924B-A096DFF4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3" y="111842"/>
            <a:ext cx="6858000" cy="822960"/>
          </a:xfrm>
        </p:spPr>
        <p:txBody>
          <a:bodyPr/>
          <a:lstStyle/>
          <a:p>
            <a:r>
              <a:rPr lang="en-US" dirty="0"/>
              <a:t>Implications of PLSC (Observer at the Core)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FB72DD-C8E9-47A8-BF7E-A7F15217C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0308"/>
              </p:ext>
            </p:extLst>
          </p:nvPr>
        </p:nvGraphicFramePr>
        <p:xfrm>
          <a:off x="1633184" y="586784"/>
          <a:ext cx="9034817" cy="319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C996-A934-4346-9D79-7EC3FDD3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5A4C-A368-4A84-A252-BA168358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F6263-D870-49E6-8F29-69D3E0735CAB}"/>
              </a:ext>
            </a:extLst>
          </p:cNvPr>
          <p:cNvSpPr txBox="1"/>
          <p:nvPr/>
        </p:nvSpPr>
        <p:spPr>
          <a:xfrm>
            <a:off x="3926004" y="4934846"/>
            <a:ext cx="739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Writes to the same location are globally ordered.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4672C-8DFD-4383-9875-2B9FA1B320EF}"/>
              </a:ext>
            </a:extLst>
          </p:cNvPr>
          <p:cNvSpPr/>
          <p:nvPr/>
        </p:nvSpPr>
        <p:spPr>
          <a:xfrm>
            <a:off x="1524001" y="4804012"/>
            <a:ext cx="2242009" cy="723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Write Serialization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979735-066B-4BCC-875C-E52B7E2BC599}"/>
              </a:ext>
            </a:extLst>
          </p:cNvPr>
          <p:cNvSpPr/>
          <p:nvPr/>
        </p:nvSpPr>
        <p:spPr>
          <a:xfrm>
            <a:off x="3926002" y="4027268"/>
            <a:ext cx="5131558" cy="559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Axioms of Coherence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2136A-0CB2-43E8-B6F5-E4384E137A30}"/>
              </a:ext>
            </a:extLst>
          </p:cNvPr>
          <p:cNvSpPr/>
          <p:nvPr/>
        </p:nvSpPr>
        <p:spPr>
          <a:xfrm>
            <a:off x="1524001" y="5655430"/>
            <a:ext cx="2242009" cy="723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Write Propagation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BAAC5F-7DBF-4DD6-96D0-86A1517EFA89}"/>
              </a:ext>
            </a:extLst>
          </p:cNvPr>
          <p:cNvSpPr/>
          <p:nvPr/>
        </p:nvSpPr>
        <p:spPr>
          <a:xfrm>
            <a:off x="3926003" y="5674648"/>
            <a:ext cx="6741996" cy="662931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8AAA0-558B-45B4-9F31-7D5B1113B5F4}"/>
              </a:ext>
            </a:extLst>
          </p:cNvPr>
          <p:cNvSpPr txBox="1"/>
          <p:nvPr/>
        </p:nvSpPr>
        <p:spPr>
          <a:xfrm>
            <a:off x="3926004" y="5745081"/>
            <a:ext cx="739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write is eventually seen by all the threads.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465FE6-D3F5-4954-B7E8-C65880A7D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4" y="902520"/>
            <a:ext cx="609524" cy="609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A4ADA6-8F29-4E9F-860E-C6CC3C1AB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84" y="1888641"/>
            <a:ext cx="609524" cy="6095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D790C5-E0E7-4965-A22D-0A0FDD35B3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4" y="2819476"/>
            <a:ext cx="609524" cy="6095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F3A952-5944-416B-848A-0C30AD6BCD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4" y="4211590"/>
            <a:ext cx="609524" cy="609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89DA60-58F4-42BE-8FDD-7BE885A7B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58" y="4203039"/>
            <a:ext cx="609524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C403-DC5E-4E1B-863E-0190B44A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CCFF-466F-433A-BCB4-B8E9C6D9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950" y="924560"/>
            <a:ext cx="8429030" cy="14799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an array </a:t>
            </a:r>
            <a:r>
              <a:rPr lang="en-US" sz="2400" i="1" dirty="0">
                <a:solidFill>
                  <a:srgbClr val="00B050"/>
                </a:solidFill>
              </a:rPr>
              <a:t>numbers</a:t>
            </a:r>
            <a:r>
              <a:rPr lang="en-US" sz="2400" dirty="0"/>
              <a:t> with </a:t>
            </a:r>
            <a:r>
              <a:rPr lang="en-US" sz="2400" i="1" dirty="0"/>
              <a:t>SIZE </a:t>
            </a:r>
            <a:r>
              <a:rPr lang="en-US" sz="2400" dirty="0"/>
              <a:t>elements.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Compute the </a:t>
            </a:r>
            <a:r>
              <a:rPr lang="en-US" sz="2400" dirty="0">
                <a:solidFill>
                  <a:srgbClr val="E21A23"/>
                </a:solidFill>
              </a:rPr>
              <a:t>sum</a:t>
            </a:r>
            <a:r>
              <a:rPr lang="en-US" sz="2400" dirty="0"/>
              <a:t> of all of its elements.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Distribute 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work</a:t>
            </a:r>
            <a:r>
              <a:rPr lang="en-US" sz="2400" dirty="0"/>
              <a:t> among </a:t>
            </a:r>
            <a:r>
              <a:rPr lang="en-US" sz="2400" i="1" dirty="0"/>
              <a:t>N </a:t>
            </a:r>
            <a:r>
              <a:rPr lang="en-US" sz="2400" dirty="0"/>
              <a:t>threads.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8B5E-F7A8-47D8-9A81-C8F8370C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E5849-F4EE-4177-AA97-D15963B9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FB188E-AC17-4D57-8265-8D04CBD8C720}"/>
              </a:ext>
            </a:extLst>
          </p:cNvPr>
          <p:cNvSpPr txBox="1">
            <a:spLocks/>
          </p:cNvSpPr>
          <p:nvPr/>
        </p:nvSpPr>
        <p:spPr>
          <a:xfrm>
            <a:off x="1880616" y="2892745"/>
            <a:ext cx="8159588" cy="3154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Approach</a:t>
            </a:r>
            <a:endParaRPr lang="en-US" sz="2000" dirty="0"/>
          </a:p>
          <a:p>
            <a:endParaRPr lang="en-US" b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B050"/>
                </a:solidFill>
                <a:latin typeface="+mn-lt"/>
              </a:rPr>
              <a:t>Divide</a:t>
            </a:r>
            <a:r>
              <a:rPr lang="en-US" b="0" dirty="0">
                <a:latin typeface="+mn-lt"/>
              </a:rPr>
              <a:t> the array into </a:t>
            </a:r>
            <a:r>
              <a:rPr lang="en-US" b="0" i="1" dirty="0">
                <a:latin typeface="+mn-lt"/>
              </a:rPr>
              <a:t>N </a:t>
            </a:r>
            <a:r>
              <a:rPr lang="en-US" b="0" dirty="0">
                <a:latin typeface="+mn-lt"/>
              </a:rPr>
              <a:t>parts.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Assign</a:t>
            </a:r>
            <a:r>
              <a:rPr lang="en-US" b="0" dirty="0">
                <a:latin typeface="+mn-lt"/>
              </a:rPr>
              <a:t> each part to a core.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Compute</a:t>
            </a:r>
            <a:r>
              <a:rPr lang="en-US" b="0" dirty="0">
                <a:latin typeface="+mn-lt"/>
              </a:rPr>
              <a:t> the partial sum (sum of each part)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1"/>
                </a:solidFill>
                <a:latin typeface="+mn-lt"/>
              </a:rPr>
              <a:t>Add</a:t>
            </a:r>
            <a:r>
              <a:rPr lang="en-US" b="0" dirty="0">
                <a:latin typeface="+mn-lt"/>
              </a:rPr>
              <a:t> the partial sums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46331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AE69-5AE9-41D7-B7D1-FCEBC780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9463F-5747-41BA-A47B-6CD39158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BC8301-043F-486C-8AF7-002619AC4F11}"/>
              </a:ext>
            </a:extLst>
          </p:cNvPr>
          <p:cNvSpPr/>
          <p:nvPr/>
        </p:nvSpPr>
        <p:spPr>
          <a:xfrm>
            <a:off x="3281779" y="1597982"/>
            <a:ext cx="5584054" cy="27165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SC Using </a:t>
            </a:r>
            <a:r>
              <a:rPr lang="en-US" sz="3200" dirty="0" err="1"/>
              <a:t>Synchronisation</a:t>
            </a:r>
            <a:r>
              <a:rPr lang="en-US" sz="3200" dirty="0"/>
              <a:t>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44263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DE6E-5C56-4FAC-A20B-B47AAB1D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a Value between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945C-E8DF-4448-ABAE-D6C032C1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822" y="2275247"/>
            <a:ext cx="8157824" cy="19385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code will work </a:t>
            </a:r>
            <a:r>
              <a:rPr lang="en-US" dirty="0">
                <a:solidFill>
                  <a:srgbClr val="00B050"/>
                </a:solidFill>
              </a:rPr>
              <a:t>correctly</a:t>
            </a:r>
            <a:r>
              <a:rPr lang="en-US" dirty="0"/>
              <a:t> on an SC machine. It will not work correctly on other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machines with other memory models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ordering between the </a:t>
            </a:r>
            <a:r>
              <a:rPr lang="en-US" dirty="0">
                <a:solidFill>
                  <a:srgbClr val="00B050"/>
                </a:solidFill>
              </a:rPr>
              <a:t>read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write</a:t>
            </a:r>
            <a:r>
              <a:rPr lang="en-US" dirty="0"/>
              <a:t> in T2 may not hold.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store instruction </a:t>
            </a:r>
            <a:r>
              <a:rPr lang="en-US" dirty="0"/>
              <a:t>fully completes when all the threads can read the stored value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348E1-8E9E-41A8-8780-48057EF0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74CE8-3F3B-4AFA-AA59-4F63ED9F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B53B25D-BDCC-47A2-B86F-7DDBE18E0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856336"/>
              </p:ext>
            </p:extLst>
          </p:nvPr>
        </p:nvGraphicFramePr>
        <p:xfrm>
          <a:off x="3736743" y="968541"/>
          <a:ext cx="47185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032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2398482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while (status != 1) 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 =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565A98A-883F-4393-81D3-652EDBD0E9C5}"/>
              </a:ext>
            </a:extLst>
          </p:cNvPr>
          <p:cNvGrpSpPr/>
          <p:nvPr/>
        </p:nvGrpSpPr>
        <p:grpSpPr>
          <a:xfrm>
            <a:off x="1757084" y="4337161"/>
            <a:ext cx="8454909" cy="1447061"/>
            <a:chOff x="233083" y="4337160"/>
            <a:chExt cx="8454909" cy="1447061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FCFA2BA-0BCA-4FA0-BAEB-E94C260E2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3083" y="4337160"/>
              <a:ext cx="848164" cy="8481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D922B7-5A99-4D41-92CC-D7B7A31A2163}"/>
                </a:ext>
              </a:extLst>
            </p:cNvPr>
            <p:cNvSpPr/>
            <p:nvPr/>
          </p:nvSpPr>
          <p:spPr>
            <a:xfrm>
              <a:off x="1447061" y="4337160"/>
              <a:ext cx="7240931" cy="1447061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2850C7-3FF1-4E24-9E49-EFECF9C01712}"/>
                </a:ext>
              </a:extLst>
            </p:cNvPr>
            <p:cNvSpPr txBox="1"/>
            <p:nvPr/>
          </p:nvSpPr>
          <p:spPr>
            <a:xfrm>
              <a:off x="1603015" y="4460525"/>
              <a:ext cx="69290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0070C0"/>
                  </a:solidFill>
                </a:rPr>
                <a:t>fence</a:t>
              </a:r>
              <a:r>
                <a:rPr lang="en-US" dirty="0"/>
                <a:t> instruction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/>
                <a:t>All the </a:t>
              </a:r>
              <a:r>
                <a:rPr lang="en-US" dirty="0">
                  <a:solidFill>
                    <a:srgbClr val="00B050"/>
                  </a:solidFill>
                </a:rPr>
                <a:t>instructions</a:t>
              </a:r>
              <a:r>
                <a:rPr lang="en-US" dirty="0"/>
                <a:t> fetched before the </a:t>
              </a:r>
              <a:r>
                <a:rPr lang="en-US" i="1" dirty="0">
                  <a:solidFill>
                    <a:srgbClr val="01708C"/>
                  </a:solidFill>
                </a:rPr>
                <a:t>fence</a:t>
              </a:r>
              <a:r>
                <a:rPr lang="en-US" dirty="0"/>
                <a:t> need to fully </a:t>
              </a:r>
              <a:r>
                <a:rPr lang="en-US" dirty="0">
                  <a:solidFill>
                    <a:srgbClr val="E21A23"/>
                  </a:solidFill>
                </a:rPr>
                <a:t>complete</a:t>
              </a:r>
              <a:r>
                <a:rPr lang="en-US" dirty="0"/>
                <a:t> before the </a:t>
              </a:r>
              <a:r>
                <a:rPr lang="en-US" i="1" dirty="0">
                  <a:solidFill>
                    <a:srgbClr val="01708C"/>
                  </a:solidFill>
                </a:rPr>
                <a:t>fence</a:t>
              </a:r>
              <a:r>
                <a:rPr lang="en-US" i="1" dirty="0"/>
                <a:t> </a:t>
              </a:r>
              <a:r>
                <a:rPr lang="en-US" dirty="0"/>
                <a:t>instruction </a:t>
              </a:r>
              <a:r>
                <a:rPr lang="en-US" dirty="0">
                  <a:solidFill>
                    <a:srgbClr val="E21A23"/>
                  </a:solidFill>
                </a:rPr>
                <a:t>executes</a:t>
              </a:r>
              <a:r>
                <a:rPr lang="en-US" dirty="0"/>
                <a:t>. All the instructions after the </a:t>
              </a:r>
              <a:r>
                <a:rPr lang="en-US" i="1" dirty="0">
                  <a:solidFill>
                    <a:srgbClr val="01708C"/>
                  </a:solidFill>
                </a:rPr>
                <a:t>fence</a:t>
              </a:r>
              <a:r>
                <a:rPr lang="en-US" i="1" dirty="0"/>
                <a:t> </a:t>
              </a:r>
              <a:r>
                <a:rPr lang="en-US" dirty="0"/>
                <a:t>instruction cannot execute until the </a:t>
              </a:r>
              <a:r>
                <a:rPr lang="en-US" i="1" dirty="0">
                  <a:solidFill>
                    <a:srgbClr val="01708C"/>
                  </a:solidFill>
                </a:rPr>
                <a:t>fence</a:t>
              </a:r>
              <a:r>
                <a:rPr lang="en-US" dirty="0"/>
                <a:t> instruction has completed.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347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6FF8-435E-4F31-973C-7D5D0484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 </a:t>
            </a:r>
            <a:r>
              <a:rPr lang="en-US" i="1" dirty="0"/>
              <a:t>fence </a:t>
            </a:r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7F7B-21AB-4AC3-99E5-B835FA43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16" y="3142695"/>
            <a:ext cx="8609831" cy="28053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Regardless of the underlying </a:t>
            </a:r>
            <a:r>
              <a:rPr lang="en-US" dirty="0">
                <a:solidFill>
                  <a:srgbClr val="00B050"/>
                </a:solidFill>
              </a:rPr>
              <a:t>memory model </a:t>
            </a:r>
            <a:r>
              <a:rPr lang="en-US" dirty="0">
                <a:solidFill>
                  <a:schemeClr val="tx1"/>
                </a:solidFill>
              </a:rPr>
              <a:t>this code will always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Memory barriers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i="1" dirty="0">
                <a:solidFill>
                  <a:srgbClr val="01708C"/>
                </a:solidFill>
              </a:rPr>
              <a:t>fence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an example of 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memory barrier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Specifies </a:t>
            </a:r>
            <a:r>
              <a:rPr lang="en-US" dirty="0">
                <a:solidFill>
                  <a:srgbClr val="E21A23"/>
                </a:solidFill>
              </a:rPr>
              <a:t>rules of completion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01708C"/>
                </a:solidFill>
              </a:rPr>
              <a:t>instructions</a:t>
            </a:r>
            <a:r>
              <a:rPr lang="en-US" dirty="0">
                <a:solidFill>
                  <a:schemeClr val="tx1"/>
                </a:solidFill>
              </a:rPr>
              <a:t> before and after the barrier (</a:t>
            </a:r>
            <a:r>
              <a:rPr lang="en-US" dirty="0">
                <a:solidFill>
                  <a:srgbClr val="00B050"/>
                </a:solidFill>
              </a:rPr>
              <a:t>in program order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573088" lvl="1" indent="-342900"/>
            <a:r>
              <a:rPr lang="en-US" dirty="0">
                <a:solidFill>
                  <a:srgbClr val="01708C"/>
                </a:solidFill>
              </a:rPr>
              <a:t>Store barrier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Ensures an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ordering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between store instructions before and after the barrier instruction.</a:t>
            </a:r>
            <a:endParaRPr lang="en-US" dirty="0">
              <a:solidFill>
                <a:schemeClr val="tx1"/>
              </a:solidFill>
            </a:endParaRPr>
          </a:p>
          <a:p>
            <a:pPr marL="573088" lvl="1" indent="-3429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9EB5E-0546-448A-A37F-67CC9D2C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BAC00-0BB2-4E03-8E62-49828DDD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9B7669-F7DE-4B92-8619-BA2DCF18F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576704"/>
              </p:ext>
            </p:extLst>
          </p:nvPr>
        </p:nvGraphicFramePr>
        <p:xfrm>
          <a:off x="3374961" y="1080264"/>
          <a:ext cx="47185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032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2398482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value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while (status != 1) 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solidFill>
                            <a:srgbClr val="01708C"/>
                          </a:solidFill>
                        </a:rPr>
                        <a:t>fence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solidFill>
                            <a:srgbClr val="01708C"/>
                          </a:solidFill>
                        </a:rPr>
                        <a:t>fence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90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status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temp =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2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2A74-CA86-4393-A1ED-55F02E0E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 and Release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DA04-E6E8-4A03-9437-3F754838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377815"/>
            <a:ext cx="8645341" cy="435133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Acquire instruction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No instruction after the </a:t>
            </a:r>
            <a:r>
              <a:rPr lang="en-US" dirty="0">
                <a:solidFill>
                  <a:srgbClr val="00B050"/>
                </a:solidFill>
              </a:rPr>
              <a:t>acquire instruction </a:t>
            </a:r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program order </a:t>
            </a:r>
            <a:r>
              <a:rPr lang="en-US" dirty="0"/>
              <a:t>can </a:t>
            </a:r>
            <a:r>
              <a:rPr lang="en-US" dirty="0">
                <a:solidFill>
                  <a:schemeClr val="accent5"/>
                </a:solidFill>
              </a:rPr>
              <a:t>execute</a:t>
            </a:r>
            <a:r>
              <a:rPr lang="en-US" dirty="0"/>
              <a:t> before it has completed.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Release instruction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release instruction </a:t>
            </a:r>
            <a:r>
              <a:rPr lang="en-US" dirty="0"/>
              <a:t>can only complete if all the instructions before it have been fully </a:t>
            </a:r>
            <a:r>
              <a:rPr lang="en-US" dirty="0">
                <a:solidFill>
                  <a:srgbClr val="0070C0"/>
                </a:solidFill>
              </a:rPr>
              <a:t>completed</a:t>
            </a:r>
            <a:r>
              <a:rPr lang="en-US" dirty="0"/>
              <a:t>. Note that the release instruction allows instructions after it to </a:t>
            </a:r>
            <a:r>
              <a:rPr lang="en-US" dirty="0">
                <a:solidFill>
                  <a:srgbClr val="00B050"/>
                </a:solidFill>
              </a:rPr>
              <a:t>execute</a:t>
            </a:r>
            <a:r>
              <a:rPr lang="en-US" dirty="0"/>
              <a:t> before it has </a:t>
            </a:r>
            <a:r>
              <a:rPr lang="en-US" dirty="0">
                <a:solidFill>
                  <a:srgbClr val="0070C0"/>
                </a:solidFill>
              </a:rPr>
              <a:t>completed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3EE1D-AB04-4D1B-9B18-B02E0B6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48ACA-B6D8-4DCC-9470-F64688B3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6A66D-4CA5-464A-A75E-76F5A7BCC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6" y="1460687"/>
            <a:ext cx="349951" cy="349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9A4720-30FC-4065-B683-7BDA1085A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6" y="2642896"/>
            <a:ext cx="349951" cy="3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78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753E3-2885-4922-8910-6C88FB8C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32CF-C2F0-44ED-9946-CFF887A5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CDF810-DFA4-41EA-BACE-A7B3B330BC82}"/>
              </a:ext>
            </a:extLst>
          </p:cNvPr>
          <p:cNvSpPr/>
          <p:nvPr/>
        </p:nvSpPr>
        <p:spPr>
          <a:xfrm>
            <a:off x="3281779" y="1597982"/>
            <a:ext cx="5584054" cy="27165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Theory of Memory Models</a:t>
            </a:r>
          </a:p>
        </p:txBody>
      </p:sp>
    </p:spTree>
    <p:extLst>
      <p:ext uri="{BB962C8B-B14F-4D97-AF65-F5344CB8AC3E}">
        <p14:creationId xmlns:p14="http://schemas.microsoft.com/office/powerpoint/2010/main" val="895208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55001F-4F4E-4285-AFD9-A6739F16667C}"/>
              </a:ext>
            </a:extLst>
          </p:cNvPr>
          <p:cNvSpPr/>
          <p:nvPr/>
        </p:nvSpPr>
        <p:spPr>
          <a:xfrm>
            <a:off x="2056660" y="3311372"/>
            <a:ext cx="8252986" cy="896645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B5915-CF81-4FFB-B815-1F9AD508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stand 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CE52-6593-49EA-B56D-59B84D99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573" y="1051560"/>
            <a:ext cx="9160247" cy="822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Processors </a:t>
            </a:r>
            <a:r>
              <a:rPr lang="en-US" dirty="0">
                <a:solidFill>
                  <a:srgbClr val="FF0000"/>
                </a:solidFill>
              </a:rPr>
              <a:t>reorder</a:t>
            </a:r>
            <a:r>
              <a:rPr lang="en-US" dirty="0"/>
              <a:t> instructions that access different addresses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</a:t>
            </a:r>
            <a:r>
              <a:rPr lang="en-US" dirty="0">
                <a:solidFill>
                  <a:srgbClr val="00B050"/>
                </a:solidFill>
              </a:rPr>
              <a:t>problematic</a:t>
            </a:r>
            <a:r>
              <a:rPr lang="en-US" dirty="0"/>
              <a:t> in multithreaded systems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non-intuitive</a:t>
            </a:r>
            <a:r>
              <a:rPr lang="en-US" dirty="0">
                <a:sym typeface="Wingdings" panose="05000000000000000000" pitchFamily="2" charset="2"/>
              </a:rPr>
              <a:t>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Writes can be non-atomic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164E5-0B4F-441F-83BD-E3E734BC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7E878-7C1E-4F62-A782-A2D639AF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53FF3A-AA8C-4DC5-AE68-E63DA0244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2651760"/>
            <a:ext cx="536431" cy="536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DC4125-4743-4AAC-B941-43119607E962}"/>
              </a:ext>
            </a:extLst>
          </p:cNvPr>
          <p:cNvSpPr txBox="1"/>
          <p:nvPr/>
        </p:nvSpPr>
        <p:spPr>
          <a:xfrm>
            <a:off x="2490375" y="2651759"/>
            <a:ext cx="7211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do we reason about the correctness of these systems?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86291-1F48-4E5C-8ADD-2218E0F8392A}"/>
              </a:ext>
            </a:extLst>
          </p:cNvPr>
          <p:cNvSpPr txBox="1"/>
          <p:nvPr/>
        </p:nvSpPr>
        <p:spPr>
          <a:xfrm>
            <a:off x="2417047" y="3407759"/>
            <a:ext cx="763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 gave us a </a:t>
            </a:r>
            <a:r>
              <a:rPr lang="en-US" dirty="0">
                <a:solidFill>
                  <a:srgbClr val="7030A0"/>
                </a:solidFill>
              </a:rPr>
              <a:t>mechanism</a:t>
            </a:r>
            <a:r>
              <a:rPr lang="en-US" dirty="0"/>
              <a:t> where we could map a parallel execution</a:t>
            </a:r>
          </a:p>
          <a:p>
            <a:r>
              <a:rPr lang="en-US" dirty="0"/>
              <a:t>to a legal sequential execution (LSE). We could then reason on the LSE.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FC9E88A-DA43-40A1-84A3-F780534B8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4646843"/>
            <a:ext cx="536431" cy="536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1C6A8B-F9D1-4C03-8404-9E9F1D5F8AEE}"/>
              </a:ext>
            </a:extLst>
          </p:cNvPr>
          <p:cNvSpPr txBox="1"/>
          <p:nvPr/>
        </p:nvSpPr>
        <p:spPr>
          <a:xfrm>
            <a:off x="2490375" y="4646842"/>
            <a:ext cx="7211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about non-SC executions? </a:t>
            </a:r>
          </a:p>
        </p:txBody>
      </p:sp>
    </p:spTree>
    <p:extLst>
      <p:ext uri="{BB962C8B-B14F-4D97-AF65-F5344CB8AC3E}">
        <p14:creationId xmlns:p14="http://schemas.microsoft.com/office/powerpoint/2010/main" val="6083497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9C24-AF84-41E6-B35E-5C5ED1A5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Execution Witnesses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3265-E009-42DB-9E5B-27D5F1A4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940" y="2885000"/>
            <a:ext cx="8734120" cy="278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given piece of </a:t>
            </a:r>
            <a:r>
              <a:rPr lang="en-US" dirty="0">
                <a:solidFill>
                  <a:srgbClr val="002060"/>
                </a:solidFill>
              </a:rPr>
              <a:t>parallel code </a:t>
            </a:r>
            <a:r>
              <a:rPr lang="en-US" dirty="0"/>
              <a:t>can have many different executions.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valid outcomes are dependent on the </a:t>
            </a:r>
            <a:r>
              <a:rPr lang="en-US" dirty="0">
                <a:solidFill>
                  <a:schemeClr val="accent1"/>
                </a:solidFill>
              </a:rPr>
              <a:t>memory model </a:t>
            </a:r>
            <a:r>
              <a:rPr lang="en-US" dirty="0"/>
              <a:t>of the machine.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each execution (valid or invalid), we can create an </a:t>
            </a:r>
            <a:r>
              <a:rPr lang="en-US" dirty="0">
                <a:solidFill>
                  <a:srgbClr val="002060"/>
                </a:solidFill>
              </a:rPr>
              <a:t>execution witness </a:t>
            </a:r>
            <a:r>
              <a:rPr lang="en-US" dirty="0">
                <a:solidFill>
                  <a:schemeClr val="tx1"/>
                </a:solidFill>
              </a:rPr>
              <a:t>(a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graph</a:t>
            </a:r>
            <a:r>
              <a:rPr lang="en-US" dirty="0">
                <a:solidFill>
                  <a:schemeClr val="tx1"/>
                </a:solidFill>
              </a:rPr>
              <a:t> containing nodes and edges).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we can convert the execution witness to a </a:t>
            </a:r>
            <a:r>
              <a:rPr lang="en-US" dirty="0">
                <a:solidFill>
                  <a:srgbClr val="01708C"/>
                </a:solidFill>
              </a:rPr>
              <a:t>sequential execution that obeys the memory model</a:t>
            </a:r>
            <a:r>
              <a:rPr lang="en-US" dirty="0">
                <a:solidFill>
                  <a:schemeClr val="tx1"/>
                </a:solidFill>
              </a:rPr>
              <a:t>, the execution is </a:t>
            </a:r>
            <a:r>
              <a:rPr lang="en-US" dirty="0">
                <a:solidFill>
                  <a:srgbClr val="00B050"/>
                </a:solidFill>
              </a:rPr>
              <a:t>valid</a:t>
            </a:r>
            <a:r>
              <a:rPr lang="en-US" dirty="0">
                <a:solidFill>
                  <a:schemeClr val="tx1"/>
                </a:solidFill>
              </a:rPr>
              <a:t>, otherwise it is </a:t>
            </a:r>
            <a:r>
              <a:rPr lang="en-US" dirty="0">
                <a:solidFill>
                  <a:srgbClr val="C00000"/>
                </a:solidFill>
              </a:rPr>
              <a:t>invalid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06B83-CF6F-4FEB-8306-87E9F140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938CA-32FB-4534-9737-14FA2994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078F95-9A7F-4E49-AAB5-864DFB864B40}"/>
              </a:ext>
            </a:extLst>
          </p:cNvPr>
          <p:cNvSpPr/>
          <p:nvPr/>
        </p:nvSpPr>
        <p:spPr>
          <a:xfrm>
            <a:off x="1591278" y="1280161"/>
            <a:ext cx="2414727" cy="11256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Parallel Execution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FDC14-1A2B-4BF3-AC0A-AA6FABCEBA67}"/>
              </a:ext>
            </a:extLst>
          </p:cNvPr>
          <p:cNvSpPr/>
          <p:nvPr/>
        </p:nvSpPr>
        <p:spPr>
          <a:xfrm>
            <a:off x="5014404" y="1280161"/>
            <a:ext cx="2414727" cy="11256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Execution Witness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00441B-2488-4872-8C7D-967EB9C2F528}"/>
              </a:ext>
            </a:extLst>
          </p:cNvPr>
          <p:cNvSpPr/>
          <p:nvPr/>
        </p:nvSpPr>
        <p:spPr>
          <a:xfrm>
            <a:off x="8185997" y="1280161"/>
            <a:ext cx="2414727" cy="11256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Sequential Execution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CE51EB4-2F6A-496D-B196-DA2838908BF1}"/>
              </a:ext>
            </a:extLst>
          </p:cNvPr>
          <p:cNvSpPr/>
          <p:nvPr/>
        </p:nvSpPr>
        <p:spPr>
          <a:xfrm>
            <a:off x="4202792" y="1634379"/>
            <a:ext cx="560079" cy="417251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F75F2C9-86D5-4F4E-8129-F8AC7458A1C1}"/>
              </a:ext>
            </a:extLst>
          </p:cNvPr>
          <p:cNvSpPr/>
          <p:nvPr/>
        </p:nvSpPr>
        <p:spPr>
          <a:xfrm>
            <a:off x="7544480" y="1634379"/>
            <a:ext cx="560079" cy="417251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27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D9A4-9E1B-4EF3-AE29-EF822038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Witness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FE4E5-7173-4E5D-ADF5-D310582CC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2355" y="2457985"/>
                <a:ext cx="8029535" cy="3872952"/>
              </a:xfrm>
            </p:spPr>
            <p:txBody>
              <a:bodyPr/>
              <a:lstStyle/>
              <a:p>
                <a:r>
                  <a:rPr lang="en-US" dirty="0"/>
                  <a:t>It is a </a:t>
                </a:r>
                <a:r>
                  <a:rPr lang="en-US" b="1" dirty="0"/>
                  <a:t>graph</a:t>
                </a:r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nodes</a:t>
                </a:r>
                <a:r>
                  <a:rPr lang="en-US" dirty="0"/>
                  <a:t> are the instructions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can have edges between the instructions based on</a:t>
                </a:r>
                <a:br>
                  <a:rPr lang="en-US" dirty="0"/>
                </a:br>
                <a:r>
                  <a:rPr lang="en-US" dirty="0"/>
                  <a:t>the orders that are guaranteed by the memory model.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can have two edges: </a:t>
                </a:r>
                <a:r>
                  <a:rPr lang="en-US" dirty="0">
                    <a:solidFill>
                      <a:srgbClr val="01708C"/>
                    </a:solidFill>
                  </a:rPr>
                  <a:t>global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720F11"/>
                    </a:solidFill>
                  </a:rPr>
                  <a:t>local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These are </a:t>
                </a:r>
                <a:r>
                  <a:rPr lang="en-US" dirty="0">
                    <a:solidFill>
                      <a:srgbClr val="720F11"/>
                    </a:solidFill>
                  </a:rPr>
                  <a:t>happens-before </a:t>
                </a:r>
                <a:r>
                  <a:rPr lang="en-US" dirty="0">
                    <a:solidFill>
                      <a:schemeClr val="tx1"/>
                    </a:solidFill>
                  </a:rPr>
                  <a:t>edges</a:t>
                </a:r>
                <a:r>
                  <a:rPr lang="en-US" dirty="0">
                    <a:solidFill>
                      <a:srgbClr val="720F1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720F1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</m:groupCh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means that event </a:t>
                </a:r>
                <a:r>
                  <a:rPr lang="en-US" i="1" dirty="0">
                    <a:solidFill>
                      <a:srgbClr val="E21A23"/>
                    </a:solidFill>
                  </a:rPr>
                  <a:t>A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happened first </a:t>
                </a:r>
                <a:r>
                  <a:rPr lang="en-US" dirty="0">
                    <a:solidFill>
                      <a:schemeClr val="tx1"/>
                    </a:solidFill>
                  </a:rPr>
                  <a:t>and then event </a:t>
                </a:r>
                <a:r>
                  <a:rPr lang="en-US" i="1" dirty="0">
                    <a:solidFill>
                      <a:srgbClr val="E21A23"/>
                    </a:solidFill>
                  </a:rPr>
                  <a:t>B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happened after that. It could be </a:t>
                </a:r>
                <a:r>
                  <a:rPr lang="en-US" dirty="0">
                    <a:solidFill>
                      <a:srgbClr val="002060"/>
                    </a:solidFill>
                  </a:rPr>
                  <a:t>immediately later </a:t>
                </a:r>
                <a:r>
                  <a:rPr lang="en-US" dirty="0">
                    <a:solidFill>
                      <a:schemeClr val="tx1"/>
                    </a:solidFill>
                  </a:rPr>
                  <a:t>or after a </a:t>
                </a:r>
                <a:r>
                  <a:rPr lang="en-US" dirty="0">
                    <a:solidFill>
                      <a:srgbClr val="C00000"/>
                    </a:solidFill>
                  </a:rPr>
                  <a:t>very long time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A global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hb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edge (</a:t>
                </a:r>
                <a:r>
                  <a:rPr lang="en-US" b="1" i="1" dirty="0" err="1">
                    <a:solidFill>
                      <a:srgbClr val="625D9C"/>
                    </a:solidFill>
                  </a:rPr>
                  <a:t>ghb</a:t>
                </a:r>
                <a:r>
                  <a:rPr lang="en-US" dirty="0">
                    <a:solidFill>
                      <a:schemeClr val="tx1"/>
                    </a:solidFill>
                  </a:rPr>
                  <a:t>) is agreed to by all threads.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FE4E5-7173-4E5D-ADF5-D310582CC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2355" y="2457985"/>
                <a:ext cx="8029535" cy="3872952"/>
              </a:xfrm>
              <a:blipFill>
                <a:blip r:embed="rId3"/>
                <a:stretch>
                  <a:fillRect l="-835" t="-6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26CF9-E46D-4249-A2AA-334FA56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B59E4-79FD-41FF-A219-5BD50E74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D3EC93-2017-48DF-B5C7-9B6524783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82843"/>
              </p:ext>
            </p:extLst>
          </p:nvPr>
        </p:nvGraphicFramePr>
        <p:xfrm>
          <a:off x="3017652" y="1169554"/>
          <a:ext cx="38240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86">
                  <a:extLst>
                    <a:ext uri="{9D8B030D-6E8A-4147-A177-3AD203B41FA5}">
                      <a16:colId xmlns:a16="http://schemas.microsoft.com/office/drawing/2014/main" val="2142515377"/>
                    </a:ext>
                  </a:extLst>
                </a:gridCol>
                <a:gridCol w="2032986">
                  <a:extLst>
                    <a:ext uri="{9D8B030D-6E8A-4147-A177-3AD203B41FA5}">
                      <a16:colId xmlns:a16="http://schemas.microsoft.com/office/drawing/2014/main" val="3240316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9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 =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187544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ACE804-BC53-4499-8607-A7C03F63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35542"/>
              </p:ext>
            </p:extLst>
          </p:nvPr>
        </p:nvGraphicFramePr>
        <p:xfrm>
          <a:off x="7991413" y="685801"/>
          <a:ext cx="192047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82">
                  <a:extLst>
                    <a:ext uri="{9D8B030D-6E8A-4147-A177-3AD203B41FA5}">
                      <a16:colId xmlns:a16="http://schemas.microsoft.com/office/drawing/2014/main" val="67518748"/>
                    </a:ext>
                  </a:extLst>
                </a:gridCol>
                <a:gridCol w="1374095">
                  <a:extLst>
                    <a:ext uri="{9D8B030D-6E8A-4147-A177-3AD203B41FA5}">
                      <a16:colId xmlns:a16="http://schemas.microsoft.com/office/drawing/2014/main" val="28517633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 Execution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2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4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 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44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99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17785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&lt;t1,t2&gt; = &lt;0,1&gt;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5041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29334F-9929-4CB4-9AC6-2B13D96DA1FA}"/>
                  </a:ext>
                </a:extLst>
              </p14:cNvPr>
              <p14:cNvContentPartPr/>
              <p14:nvPr/>
            </p14:nvContentPartPr>
            <p14:xfrm>
              <a:off x="9388598" y="278198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29334F-9929-4CB4-9AC6-2B13D96DA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9598" y="27729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0AD8B53-2198-4EE6-9CB0-B537BA0D296A}"/>
                  </a:ext>
                </a:extLst>
              </p14:cNvPr>
              <p14:cNvContentPartPr/>
              <p14:nvPr/>
            </p14:nvContentPartPr>
            <p14:xfrm>
              <a:off x="9442238" y="2729426"/>
              <a:ext cx="7560" cy="1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0AD8B53-2198-4EE6-9CB0-B537BA0D29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32788" y="2720426"/>
                <a:ext cx="26082" cy="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551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35B7-EE3E-437B-99CC-0A651B7B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Order (po) Edge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7B642A-3A52-4EC5-A066-F97FD5396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62251"/>
              </p:ext>
            </p:extLst>
          </p:nvPr>
        </p:nvGraphicFramePr>
        <p:xfrm>
          <a:off x="1774599" y="2471099"/>
          <a:ext cx="685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25412656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82696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02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</a:t>
                      </a:r>
                      <a:r>
                        <a:rPr lang="en-US" baseline="-25000" dirty="0" err="1"/>
                        <a:t>RW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Write edge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4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</a:t>
                      </a:r>
                      <a:r>
                        <a:rPr lang="en-US" baseline="-25000" dirty="0" err="1"/>
                        <a:t>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Read edge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56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</a:t>
                      </a:r>
                      <a:r>
                        <a:rPr lang="en-US" baseline="-25000" dirty="0" err="1"/>
                        <a:t>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Read edge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4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</a:t>
                      </a:r>
                      <a:r>
                        <a:rPr lang="en-US" baseline="-25000" dirty="0" err="1"/>
                        <a:t>WW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Write edge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</a:t>
                      </a:r>
                      <a:r>
                        <a:rPr lang="en-US" baseline="-25000" dirty="0" err="1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read/write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synch operation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</a:t>
                      </a:r>
                      <a:r>
                        <a:rPr lang="en-US" baseline="-25000" dirty="0" err="1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synch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read/write operation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1611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9C9FC-997C-4046-B983-63AEC3BF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C937C-69E5-49E6-9DFE-D714C26A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0A4E9-1E01-4820-BCD9-52DC481AF60E}"/>
              </a:ext>
            </a:extLst>
          </p:cNvPr>
          <p:cNvSpPr txBox="1"/>
          <p:nvPr/>
        </p:nvSpPr>
        <p:spPr>
          <a:xfrm>
            <a:off x="2467252" y="1269990"/>
            <a:ext cx="6338656" cy="707886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All the </a:t>
            </a:r>
            <a:r>
              <a:rPr lang="en-US" sz="2000" dirty="0">
                <a:solidFill>
                  <a:srgbClr val="0070C0"/>
                </a:solidFill>
              </a:rPr>
              <a:t>edges</a:t>
            </a:r>
            <a:r>
              <a:rPr lang="en-US" sz="2000" dirty="0"/>
              <a:t> are between </a:t>
            </a:r>
            <a:r>
              <a:rPr lang="en-US" sz="2000" dirty="0">
                <a:solidFill>
                  <a:srgbClr val="00B050"/>
                </a:solidFill>
              </a:rPr>
              <a:t>memory operations </a:t>
            </a:r>
            <a:r>
              <a:rPr lang="en-US" sz="2000" dirty="0"/>
              <a:t>issued</a:t>
            </a:r>
          </a:p>
          <a:p>
            <a:r>
              <a:rPr lang="en-US" sz="2000" dirty="0"/>
              <a:t>by the same </a:t>
            </a:r>
            <a:r>
              <a:rPr lang="en-US" sz="2000" dirty="0">
                <a:solidFill>
                  <a:schemeClr val="accent4"/>
                </a:solidFill>
              </a:rPr>
              <a:t>thread</a:t>
            </a:r>
            <a:r>
              <a:rPr lang="en-US" sz="2000" dirty="0"/>
              <a:t> regardless of their </a:t>
            </a:r>
            <a:r>
              <a:rPr lang="en-US" sz="2000" dirty="0">
                <a:solidFill>
                  <a:srgbClr val="0070C0"/>
                </a:solidFill>
              </a:rPr>
              <a:t>address</a:t>
            </a:r>
            <a:r>
              <a:rPr lang="en-US" sz="2000" dirty="0"/>
              <a:t>.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A3271C18-1907-4B29-ADDE-036CB8941668}"/>
              </a:ext>
            </a:extLst>
          </p:cNvPr>
          <p:cNvSpPr/>
          <p:nvPr/>
        </p:nvSpPr>
        <p:spPr>
          <a:xfrm>
            <a:off x="8663952" y="2862470"/>
            <a:ext cx="149329" cy="1371600"/>
          </a:xfrm>
          <a:prstGeom prst="rightBrace">
            <a:avLst/>
          </a:prstGeom>
          <a:ln w="38100">
            <a:extLst>
              <a:ext uri="{C807C97D-BFC1-408E-A445-0C87EB9F89A2}">
                <ask:lineSketchStyleProps xmlns:ask="http://schemas.microsoft.com/office/drawing/2018/sketchyshapes" sd="630659084">
                  <a:custGeom>
                    <a:avLst/>
                    <a:gdLst>
                      <a:gd name="connsiteX0" fmla="*/ 0 w 165814"/>
                      <a:gd name="connsiteY0" fmla="*/ 0 h 1802296"/>
                      <a:gd name="connsiteX1" fmla="*/ 82907 w 165814"/>
                      <a:gd name="connsiteY1" fmla="*/ 13817 h 1802296"/>
                      <a:gd name="connsiteX2" fmla="*/ 82907 w 165814"/>
                      <a:gd name="connsiteY2" fmla="*/ 450574 h 1802296"/>
                      <a:gd name="connsiteX3" fmla="*/ 82907 w 165814"/>
                      <a:gd name="connsiteY3" fmla="*/ 887331 h 1802296"/>
                      <a:gd name="connsiteX4" fmla="*/ 165814 w 165814"/>
                      <a:gd name="connsiteY4" fmla="*/ 901148 h 1802296"/>
                      <a:gd name="connsiteX5" fmla="*/ 82907 w 165814"/>
                      <a:gd name="connsiteY5" fmla="*/ 914965 h 1802296"/>
                      <a:gd name="connsiteX6" fmla="*/ 82907 w 165814"/>
                      <a:gd name="connsiteY6" fmla="*/ 1342987 h 1802296"/>
                      <a:gd name="connsiteX7" fmla="*/ 82907 w 165814"/>
                      <a:gd name="connsiteY7" fmla="*/ 1788479 h 1802296"/>
                      <a:gd name="connsiteX8" fmla="*/ 0 w 165814"/>
                      <a:gd name="connsiteY8" fmla="*/ 1802296 h 1802296"/>
                      <a:gd name="connsiteX9" fmla="*/ 0 w 165814"/>
                      <a:gd name="connsiteY9" fmla="*/ 1387768 h 1802296"/>
                      <a:gd name="connsiteX10" fmla="*/ 0 w 165814"/>
                      <a:gd name="connsiteY10" fmla="*/ 919171 h 1802296"/>
                      <a:gd name="connsiteX11" fmla="*/ 0 w 165814"/>
                      <a:gd name="connsiteY11" fmla="*/ 522666 h 1802296"/>
                      <a:gd name="connsiteX12" fmla="*/ 0 w 165814"/>
                      <a:gd name="connsiteY12" fmla="*/ 0 h 1802296"/>
                      <a:gd name="connsiteX0" fmla="*/ 0 w 165814"/>
                      <a:gd name="connsiteY0" fmla="*/ 0 h 1802296"/>
                      <a:gd name="connsiteX1" fmla="*/ 82907 w 165814"/>
                      <a:gd name="connsiteY1" fmla="*/ 13817 h 1802296"/>
                      <a:gd name="connsiteX2" fmla="*/ 82907 w 165814"/>
                      <a:gd name="connsiteY2" fmla="*/ 450574 h 1802296"/>
                      <a:gd name="connsiteX3" fmla="*/ 82907 w 165814"/>
                      <a:gd name="connsiteY3" fmla="*/ 887331 h 1802296"/>
                      <a:gd name="connsiteX4" fmla="*/ 165814 w 165814"/>
                      <a:gd name="connsiteY4" fmla="*/ 901148 h 1802296"/>
                      <a:gd name="connsiteX5" fmla="*/ 82907 w 165814"/>
                      <a:gd name="connsiteY5" fmla="*/ 914965 h 1802296"/>
                      <a:gd name="connsiteX6" fmla="*/ 82907 w 165814"/>
                      <a:gd name="connsiteY6" fmla="*/ 1369192 h 1802296"/>
                      <a:gd name="connsiteX7" fmla="*/ 82907 w 165814"/>
                      <a:gd name="connsiteY7" fmla="*/ 1788479 h 1802296"/>
                      <a:gd name="connsiteX8" fmla="*/ 0 w 165814"/>
                      <a:gd name="connsiteY8" fmla="*/ 1802296 h 1802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14" h="1802296" stroke="0" extrusionOk="0">
                        <a:moveTo>
                          <a:pt x="0" y="0"/>
                        </a:moveTo>
                        <a:cubicBezTo>
                          <a:pt x="44437" y="1032"/>
                          <a:pt x="83742" y="4340"/>
                          <a:pt x="82907" y="13817"/>
                        </a:cubicBezTo>
                        <a:cubicBezTo>
                          <a:pt x="95019" y="110838"/>
                          <a:pt x="39414" y="357108"/>
                          <a:pt x="82907" y="450574"/>
                        </a:cubicBezTo>
                        <a:cubicBezTo>
                          <a:pt x="126400" y="544040"/>
                          <a:pt x="44385" y="674046"/>
                          <a:pt x="82907" y="887331"/>
                        </a:cubicBezTo>
                        <a:cubicBezTo>
                          <a:pt x="88648" y="896529"/>
                          <a:pt x="123234" y="893157"/>
                          <a:pt x="165814" y="901148"/>
                        </a:cubicBezTo>
                        <a:cubicBezTo>
                          <a:pt x="121302" y="899504"/>
                          <a:pt x="83812" y="906458"/>
                          <a:pt x="82907" y="914965"/>
                        </a:cubicBezTo>
                        <a:cubicBezTo>
                          <a:pt x="104273" y="1011220"/>
                          <a:pt x="57703" y="1187036"/>
                          <a:pt x="82907" y="1342987"/>
                        </a:cubicBezTo>
                        <a:cubicBezTo>
                          <a:pt x="108111" y="1498938"/>
                          <a:pt x="45760" y="1625852"/>
                          <a:pt x="82907" y="1788479"/>
                        </a:cubicBezTo>
                        <a:cubicBezTo>
                          <a:pt x="78107" y="1793134"/>
                          <a:pt x="46474" y="1805029"/>
                          <a:pt x="0" y="1802296"/>
                        </a:cubicBezTo>
                        <a:cubicBezTo>
                          <a:pt x="-38929" y="1597683"/>
                          <a:pt x="2189" y="1553953"/>
                          <a:pt x="0" y="1387768"/>
                        </a:cubicBezTo>
                        <a:cubicBezTo>
                          <a:pt x="-2189" y="1221583"/>
                          <a:pt x="11024" y="1079605"/>
                          <a:pt x="0" y="919171"/>
                        </a:cubicBezTo>
                        <a:cubicBezTo>
                          <a:pt x="-11024" y="758737"/>
                          <a:pt x="25188" y="689570"/>
                          <a:pt x="0" y="522666"/>
                        </a:cubicBezTo>
                        <a:cubicBezTo>
                          <a:pt x="-25188" y="355762"/>
                          <a:pt x="51341" y="166655"/>
                          <a:pt x="0" y="0"/>
                        </a:cubicBezTo>
                        <a:close/>
                      </a:path>
                      <a:path w="165814" h="1802296" fill="none" extrusionOk="0">
                        <a:moveTo>
                          <a:pt x="0" y="0"/>
                        </a:moveTo>
                        <a:cubicBezTo>
                          <a:pt x="44337" y="-984"/>
                          <a:pt x="83082" y="5591"/>
                          <a:pt x="82907" y="13817"/>
                        </a:cubicBezTo>
                        <a:cubicBezTo>
                          <a:pt x="122789" y="211201"/>
                          <a:pt x="40749" y="233473"/>
                          <a:pt x="82907" y="450574"/>
                        </a:cubicBezTo>
                        <a:cubicBezTo>
                          <a:pt x="125065" y="667675"/>
                          <a:pt x="32104" y="713047"/>
                          <a:pt x="82907" y="887331"/>
                        </a:cubicBezTo>
                        <a:cubicBezTo>
                          <a:pt x="85597" y="892310"/>
                          <a:pt x="111371" y="902365"/>
                          <a:pt x="165814" y="901148"/>
                        </a:cubicBezTo>
                        <a:cubicBezTo>
                          <a:pt x="118079" y="900240"/>
                          <a:pt x="84586" y="906682"/>
                          <a:pt x="82907" y="914965"/>
                        </a:cubicBezTo>
                        <a:cubicBezTo>
                          <a:pt x="116531" y="1044362"/>
                          <a:pt x="37823" y="1271875"/>
                          <a:pt x="82907" y="1369192"/>
                        </a:cubicBezTo>
                        <a:cubicBezTo>
                          <a:pt x="127991" y="1466509"/>
                          <a:pt x="38858" y="1665471"/>
                          <a:pt x="82907" y="1788479"/>
                        </a:cubicBezTo>
                        <a:cubicBezTo>
                          <a:pt x="80666" y="1795990"/>
                          <a:pt x="40487" y="1806166"/>
                          <a:pt x="0" y="180229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CBDF8A8-AF35-439F-9516-19DF545D5B2E}"/>
              </a:ext>
            </a:extLst>
          </p:cNvPr>
          <p:cNvSpPr/>
          <p:nvPr/>
        </p:nvSpPr>
        <p:spPr>
          <a:xfrm>
            <a:off x="8663952" y="4333461"/>
            <a:ext cx="149329" cy="733518"/>
          </a:xfrm>
          <a:prstGeom prst="rightBrace">
            <a:avLst/>
          </a:prstGeom>
          <a:ln w="38100">
            <a:extLst>
              <a:ext uri="{C807C97D-BFC1-408E-A445-0C87EB9F89A2}">
                <ask:lineSketchStyleProps xmlns:ask="http://schemas.microsoft.com/office/drawing/2018/sketchyshapes" sd="630659084">
                  <a:custGeom>
                    <a:avLst/>
                    <a:gdLst>
                      <a:gd name="connsiteX0" fmla="*/ 0 w 165814"/>
                      <a:gd name="connsiteY0" fmla="*/ 0 h 1802296"/>
                      <a:gd name="connsiteX1" fmla="*/ 82907 w 165814"/>
                      <a:gd name="connsiteY1" fmla="*/ 13817 h 1802296"/>
                      <a:gd name="connsiteX2" fmla="*/ 82907 w 165814"/>
                      <a:gd name="connsiteY2" fmla="*/ 450574 h 1802296"/>
                      <a:gd name="connsiteX3" fmla="*/ 82907 w 165814"/>
                      <a:gd name="connsiteY3" fmla="*/ 887331 h 1802296"/>
                      <a:gd name="connsiteX4" fmla="*/ 165814 w 165814"/>
                      <a:gd name="connsiteY4" fmla="*/ 901148 h 1802296"/>
                      <a:gd name="connsiteX5" fmla="*/ 82907 w 165814"/>
                      <a:gd name="connsiteY5" fmla="*/ 914965 h 1802296"/>
                      <a:gd name="connsiteX6" fmla="*/ 82907 w 165814"/>
                      <a:gd name="connsiteY6" fmla="*/ 1342987 h 1802296"/>
                      <a:gd name="connsiteX7" fmla="*/ 82907 w 165814"/>
                      <a:gd name="connsiteY7" fmla="*/ 1788479 h 1802296"/>
                      <a:gd name="connsiteX8" fmla="*/ 0 w 165814"/>
                      <a:gd name="connsiteY8" fmla="*/ 1802296 h 1802296"/>
                      <a:gd name="connsiteX9" fmla="*/ 0 w 165814"/>
                      <a:gd name="connsiteY9" fmla="*/ 1387768 h 1802296"/>
                      <a:gd name="connsiteX10" fmla="*/ 0 w 165814"/>
                      <a:gd name="connsiteY10" fmla="*/ 919171 h 1802296"/>
                      <a:gd name="connsiteX11" fmla="*/ 0 w 165814"/>
                      <a:gd name="connsiteY11" fmla="*/ 522666 h 1802296"/>
                      <a:gd name="connsiteX12" fmla="*/ 0 w 165814"/>
                      <a:gd name="connsiteY12" fmla="*/ 0 h 1802296"/>
                      <a:gd name="connsiteX0" fmla="*/ 0 w 165814"/>
                      <a:gd name="connsiteY0" fmla="*/ 0 h 1802296"/>
                      <a:gd name="connsiteX1" fmla="*/ 82907 w 165814"/>
                      <a:gd name="connsiteY1" fmla="*/ 13817 h 1802296"/>
                      <a:gd name="connsiteX2" fmla="*/ 82907 w 165814"/>
                      <a:gd name="connsiteY2" fmla="*/ 450574 h 1802296"/>
                      <a:gd name="connsiteX3" fmla="*/ 82907 w 165814"/>
                      <a:gd name="connsiteY3" fmla="*/ 887331 h 1802296"/>
                      <a:gd name="connsiteX4" fmla="*/ 165814 w 165814"/>
                      <a:gd name="connsiteY4" fmla="*/ 901148 h 1802296"/>
                      <a:gd name="connsiteX5" fmla="*/ 82907 w 165814"/>
                      <a:gd name="connsiteY5" fmla="*/ 914965 h 1802296"/>
                      <a:gd name="connsiteX6" fmla="*/ 82907 w 165814"/>
                      <a:gd name="connsiteY6" fmla="*/ 1369192 h 1802296"/>
                      <a:gd name="connsiteX7" fmla="*/ 82907 w 165814"/>
                      <a:gd name="connsiteY7" fmla="*/ 1788479 h 1802296"/>
                      <a:gd name="connsiteX8" fmla="*/ 0 w 165814"/>
                      <a:gd name="connsiteY8" fmla="*/ 1802296 h 1802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14" h="1802296" stroke="0" extrusionOk="0">
                        <a:moveTo>
                          <a:pt x="0" y="0"/>
                        </a:moveTo>
                        <a:cubicBezTo>
                          <a:pt x="44437" y="1032"/>
                          <a:pt x="83742" y="4340"/>
                          <a:pt x="82907" y="13817"/>
                        </a:cubicBezTo>
                        <a:cubicBezTo>
                          <a:pt x="95019" y="110838"/>
                          <a:pt x="39414" y="357108"/>
                          <a:pt x="82907" y="450574"/>
                        </a:cubicBezTo>
                        <a:cubicBezTo>
                          <a:pt x="126400" y="544040"/>
                          <a:pt x="44385" y="674046"/>
                          <a:pt x="82907" y="887331"/>
                        </a:cubicBezTo>
                        <a:cubicBezTo>
                          <a:pt x="88648" y="896529"/>
                          <a:pt x="123234" y="893157"/>
                          <a:pt x="165814" y="901148"/>
                        </a:cubicBezTo>
                        <a:cubicBezTo>
                          <a:pt x="121302" y="899504"/>
                          <a:pt x="83812" y="906458"/>
                          <a:pt x="82907" y="914965"/>
                        </a:cubicBezTo>
                        <a:cubicBezTo>
                          <a:pt x="104273" y="1011220"/>
                          <a:pt x="57703" y="1187036"/>
                          <a:pt x="82907" y="1342987"/>
                        </a:cubicBezTo>
                        <a:cubicBezTo>
                          <a:pt x="108111" y="1498938"/>
                          <a:pt x="45760" y="1625852"/>
                          <a:pt x="82907" y="1788479"/>
                        </a:cubicBezTo>
                        <a:cubicBezTo>
                          <a:pt x="78107" y="1793134"/>
                          <a:pt x="46474" y="1805029"/>
                          <a:pt x="0" y="1802296"/>
                        </a:cubicBezTo>
                        <a:cubicBezTo>
                          <a:pt x="-38929" y="1597683"/>
                          <a:pt x="2189" y="1553953"/>
                          <a:pt x="0" y="1387768"/>
                        </a:cubicBezTo>
                        <a:cubicBezTo>
                          <a:pt x="-2189" y="1221583"/>
                          <a:pt x="11024" y="1079605"/>
                          <a:pt x="0" y="919171"/>
                        </a:cubicBezTo>
                        <a:cubicBezTo>
                          <a:pt x="-11024" y="758737"/>
                          <a:pt x="25188" y="689570"/>
                          <a:pt x="0" y="522666"/>
                        </a:cubicBezTo>
                        <a:cubicBezTo>
                          <a:pt x="-25188" y="355762"/>
                          <a:pt x="51341" y="166655"/>
                          <a:pt x="0" y="0"/>
                        </a:cubicBezTo>
                        <a:close/>
                      </a:path>
                      <a:path w="165814" h="1802296" fill="none" extrusionOk="0">
                        <a:moveTo>
                          <a:pt x="0" y="0"/>
                        </a:moveTo>
                        <a:cubicBezTo>
                          <a:pt x="44337" y="-984"/>
                          <a:pt x="83082" y="5591"/>
                          <a:pt x="82907" y="13817"/>
                        </a:cubicBezTo>
                        <a:cubicBezTo>
                          <a:pt x="122789" y="211201"/>
                          <a:pt x="40749" y="233473"/>
                          <a:pt x="82907" y="450574"/>
                        </a:cubicBezTo>
                        <a:cubicBezTo>
                          <a:pt x="125065" y="667675"/>
                          <a:pt x="32104" y="713047"/>
                          <a:pt x="82907" y="887331"/>
                        </a:cubicBezTo>
                        <a:cubicBezTo>
                          <a:pt x="85597" y="892310"/>
                          <a:pt x="111371" y="902365"/>
                          <a:pt x="165814" y="901148"/>
                        </a:cubicBezTo>
                        <a:cubicBezTo>
                          <a:pt x="118079" y="900240"/>
                          <a:pt x="84586" y="906682"/>
                          <a:pt x="82907" y="914965"/>
                        </a:cubicBezTo>
                        <a:cubicBezTo>
                          <a:pt x="116531" y="1044362"/>
                          <a:pt x="37823" y="1271875"/>
                          <a:pt x="82907" y="1369192"/>
                        </a:cubicBezTo>
                        <a:cubicBezTo>
                          <a:pt x="127991" y="1466509"/>
                          <a:pt x="38858" y="1665471"/>
                          <a:pt x="82907" y="1788479"/>
                        </a:cubicBezTo>
                        <a:cubicBezTo>
                          <a:pt x="80666" y="1795990"/>
                          <a:pt x="40487" y="1806166"/>
                          <a:pt x="0" y="180229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6974E-DA44-4B30-A6D2-83816E1B42C9}"/>
              </a:ext>
            </a:extLst>
          </p:cNvPr>
          <p:cNvSpPr/>
          <p:nvPr/>
        </p:nvSpPr>
        <p:spPr>
          <a:xfrm>
            <a:off x="9145031" y="2862470"/>
            <a:ext cx="1416952" cy="13716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always global. Global only in SC.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94539B-0741-474F-BFE6-4C2F14098884}"/>
              </a:ext>
            </a:extLst>
          </p:cNvPr>
          <p:cNvSpPr/>
          <p:nvPr/>
        </p:nvSpPr>
        <p:spPr>
          <a:xfrm>
            <a:off x="9121863" y="4333462"/>
            <a:ext cx="1416952" cy="7335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18636317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A568-CFD8-49AC-A3B3-2DBDC145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</a:t>
            </a:r>
            <a:r>
              <a:rPr lang="en-US" i="1" dirty="0"/>
              <a:t>po edge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EC87-7B68-4BF9-9F57-7B04C69F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4376157"/>
            <a:ext cx="8097211" cy="11408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create a </a:t>
            </a:r>
            <a:r>
              <a:rPr lang="en-US" dirty="0">
                <a:solidFill>
                  <a:srgbClr val="00B050"/>
                </a:solidFill>
              </a:rPr>
              <a:t>node</a:t>
            </a:r>
            <a:r>
              <a:rPr lang="en-US" dirty="0"/>
              <a:t> for each memory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add </a:t>
            </a:r>
            <a:r>
              <a:rPr lang="en-US" dirty="0">
                <a:solidFill>
                  <a:srgbClr val="01708C"/>
                </a:solidFill>
              </a:rPr>
              <a:t>edges</a:t>
            </a:r>
            <a:r>
              <a:rPr lang="en-US" dirty="0"/>
              <a:t> between them (as per the memory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1E9EF-9B6A-4CD5-B702-234D6A83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3B52C-790B-4C2A-AD2C-716D4618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02DD4C2-CBD4-4324-A3EB-F8C49DE96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87777"/>
              </p:ext>
            </p:extLst>
          </p:nvPr>
        </p:nvGraphicFramePr>
        <p:xfrm>
          <a:off x="2886753" y="1097281"/>
          <a:ext cx="192047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82">
                  <a:extLst>
                    <a:ext uri="{9D8B030D-6E8A-4147-A177-3AD203B41FA5}">
                      <a16:colId xmlns:a16="http://schemas.microsoft.com/office/drawing/2014/main" val="67518748"/>
                    </a:ext>
                  </a:extLst>
                </a:gridCol>
                <a:gridCol w="1374095">
                  <a:extLst>
                    <a:ext uri="{9D8B030D-6E8A-4147-A177-3AD203B41FA5}">
                      <a16:colId xmlns:a16="http://schemas.microsoft.com/office/drawing/2014/main" val="28517633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2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54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44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99126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2F2C0555-3DC9-4B22-BD06-D45E251A1BC2}"/>
              </a:ext>
            </a:extLst>
          </p:cNvPr>
          <p:cNvGrpSpPr/>
          <p:nvPr/>
        </p:nvGrpSpPr>
        <p:grpSpPr>
          <a:xfrm>
            <a:off x="7661962" y="364716"/>
            <a:ext cx="1643286" cy="3159908"/>
            <a:chOff x="5860773" y="226429"/>
            <a:chExt cx="1643286" cy="315990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F5DA3A8-7948-4FCD-9DFB-E049D7ECA4D8}"/>
                </a:ext>
              </a:extLst>
            </p:cNvPr>
            <p:cNvSpPr/>
            <p:nvPr/>
          </p:nvSpPr>
          <p:spPr>
            <a:xfrm>
              <a:off x="5860773" y="426484"/>
              <a:ext cx="1272209" cy="6707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Wx1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349CED-BC6D-4515-883D-57B654B54981}"/>
                </a:ext>
              </a:extLst>
            </p:cNvPr>
            <p:cNvSpPr/>
            <p:nvPr/>
          </p:nvSpPr>
          <p:spPr>
            <a:xfrm>
              <a:off x="5860773" y="1551179"/>
              <a:ext cx="1272209" cy="6707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Wy1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8978C6-C347-4CF2-A9FB-08D9700E13C9}"/>
                </a:ext>
              </a:extLst>
            </p:cNvPr>
            <p:cNvSpPr/>
            <p:nvPr/>
          </p:nvSpPr>
          <p:spPr>
            <a:xfrm>
              <a:off x="5860773" y="2715540"/>
              <a:ext cx="1272209" cy="6707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Rx1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7BED36-501C-49D7-9BB6-F84793A3191C}"/>
                </a:ext>
              </a:extLst>
            </p:cNvPr>
            <p:cNvCxnSpPr>
              <a:stCxn id="7" idx="4"/>
              <a:endCxn id="8" idx="0"/>
            </p:cNvCxnSpPr>
            <p:nvPr/>
          </p:nvCxnSpPr>
          <p:spPr>
            <a:xfrm>
              <a:off x="6496878" y="1097281"/>
              <a:ext cx="0" cy="4538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DBDEAC5-E781-4094-A57A-6F4C8303F59A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6496878" y="2221976"/>
              <a:ext cx="0" cy="4935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B04942-CFD0-4883-AC81-8A8ECE276C14}"/>
                </a:ext>
              </a:extLst>
            </p:cNvPr>
            <p:cNvSpPr txBox="1"/>
            <p:nvPr/>
          </p:nvSpPr>
          <p:spPr>
            <a:xfrm>
              <a:off x="7006807" y="226429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(a)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55AA55-2355-41AC-BDE3-5BC7E5EBA99A}"/>
                </a:ext>
              </a:extLst>
            </p:cNvPr>
            <p:cNvSpPr txBox="1"/>
            <p:nvPr/>
          </p:nvSpPr>
          <p:spPr>
            <a:xfrm>
              <a:off x="7006807" y="1264487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(b)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74255B-A89D-404D-8B3C-3A85AF7E96EC}"/>
                </a:ext>
              </a:extLst>
            </p:cNvPr>
            <p:cNvSpPr txBox="1"/>
            <p:nvPr/>
          </p:nvSpPr>
          <p:spPr>
            <a:xfrm>
              <a:off x="7006807" y="2517514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(c)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70B14B-DBB2-4CFB-9DC4-77707951141D}"/>
                </a:ext>
              </a:extLst>
            </p:cNvPr>
            <p:cNvSpPr txBox="1"/>
            <p:nvPr/>
          </p:nvSpPr>
          <p:spPr>
            <a:xfrm>
              <a:off x="5976590" y="1057615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po</a:t>
              </a:r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1A7DE-10D9-4942-9F48-F6A1282599E6}"/>
                </a:ext>
              </a:extLst>
            </p:cNvPr>
            <p:cNvSpPr txBox="1"/>
            <p:nvPr/>
          </p:nvSpPr>
          <p:spPr>
            <a:xfrm>
              <a:off x="5923441" y="2232021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po</a:t>
              </a:r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AD54BF0-7774-4CDE-9D36-576886322E10}"/>
              </a:ext>
            </a:extLst>
          </p:cNvPr>
          <p:cNvSpPr txBox="1"/>
          <p:nvPr/>
        </p:nvSpPr>
        <p:spPr>
          <a:xfrm>
            <a:off x="7103165" y="-35394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Execution witness</a:t>
            </a:r>
          </a:p>
        </p:txBody>
      </p:sp>
    </p:spTree>
    <p:extLst>
      <p:ext uri="{BB962C8B-B14F-4D97-AF65-F5344CB8AC3E}">
        <p14:creationId xmlns:p14="http://schemas.microsoft.com/office/powerpoint/2010/main" val="162417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1A75-551F-4744-A861-CA534E20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based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EB60-13DA-4D3B-8F07-794801CDF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3609784"/>
            <a:ext cx="7506633" cy="22069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core runs a thread.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threads share parts of the </a:t>
            </a:r>
            <a:r>
              <a:rPr lang="en-US" dirty="0">
                <a:solidFill>
                  <a:srgbClr val="00B050"/>
                </a:solidFill>
              </a:rPr>
              <a:t>virtual memory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They communicate by </a:t>
            </a:r>
            <a:r>
              <a:rPr lang="en-US" dirty="0">
                <a:solidFill>
                  <a:srgbClr val="E21A23"/>
                </a:solidFill>
              </a:rPr>
              <a:t>reading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70C0"/>
                </a:solidFill>
              </a:rPr>
              <a:t>writing</a:t>
            </a:r>
            <a:r>
              <a:rPr lang="en-US" dirty="0">
                <a:solidFill>
                  <a:schemeClr val="tx1"/>
                </a:solidFill>
              </a:rPr>
              <a:t> to shared variables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463D2-0D7E-4146-9910-0BF9CEEB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E258-1982-4076-A7AF-E369AF09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73E96-6317-4F7D-8E93-00CF809823FA}"/>
              </a:ext>
            </a:extLst>
          </p:cNvPr>
          <p:cNvSpPr/>
          <p:nvPr/>
        </p:nvSpPr>
        <p:spPr>
          <a:xfrm>
            <a:off x="2452049" y="1097281"/>
            <a:ext cx="1501253" cy="8753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8C76A-C76F-4C27-94AB-64F943947DCA}"/>
              </a:ext>
            </a:extLst>
          </p:cNvPr>
          <p:cNvSpPr/>
          <p:nvPr/>
        </p:nvSpPr>
        <p:spPr>
          <a:xfrm>
            <a:off x="4558990" y="1097281"/>
            <a:ext cx="1501253" cy="8753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0B7B22-110B-40C2-80D0-7905B997EC56}"/>
              </a:ext>
            </a:extLst>
          </p:cNvPr>
          <p:cNvSpPr/>
          <p:nvPr/>
        </p:nvSpPr>
        <p:spPr>
          <a:xfrm>
            <a:off x="6600967" y="1351128"/>
            <a:ext cx="109182" cy="122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C0BAEE-6CFF-4BD4-ADE0-B971FB65C0FD}"/>
              </a:ext>
            </a:extLst>
          </p:cNvPr>
          <p:cNvSpPr/>
          <p:nvPr/>
        </p:nvSpPr>
        <p:spPr>
          <a:xfrm>
            <a:off x="6905529" y="1351128"/>
            <a:ext cx="109182" cy="122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1922F7-4174-4033-9B68-E8DADE586D2B}"/>
              </a:ext>
            </a:extLst>
          </p:cNvPr>
          <p:cNvSpPr/>
          <p:nvPr/>
        </p:nvSpPr>
        <p:spPr>
          <a:xfrm>
            <a:off x="7210091" y="1351128"/>
            <a:ext cx="109182" cy="122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EB1F7-B19E-4C3C-9805-1C580CBD6D74}"/>
              </a:ext>
            </a:extLst>
          </p:cNvPr>
          <p:cNvSpPr/>
          <p:nvPr/>
        </p:nvSpPr>
        <p:spPr>
          <a:xfrm>
            <a:off x="8215181" y="1097281"/>
            <a:ext cx="1501253" cy="8753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6FF214-4698-4581-8491-38AB7EC1E01A}"/>
              </a:ext>
            </a:extLst>
          </p:cNvPr>
          <p:cNvSpPr/>
          <p:nvPr/>
        </p:nvSpPr>
        <p:spPr>
          <a:xfrm>
            <a:off x="2452049" y="2435179"/>
            <a:ext cx="7290919" cy="71205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Shared memory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3C48935C-ED21-4C04-941B-100786442A8C}"/>
              </a:ext>
            </a:extLst>
          </p:cNvPr>
          <p:cNvSpPr/>
          <p:nvPr/>
        </p:nvSpPr>
        <p:spPr>
          <a:xfrm>
            <a:off x="3124200" y="1969872"/>
            <a:ext cx="284940" cy="465307"/>
          </a:xfrm>
          <a:prstGeom prst="up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A3DBF5C1-90FB-4551-A984-B7DA56144059}"/>
              </a:ext>
            </a:extLst>
          </p:cNvPr>
          <p:cNvSpPr/>
          <p:nvPr/>
        </p:nvSpPr>
        <p:spPr>
          <a:xfrm>
            <a:off x="5187040" y="1969872"/>
            <a:ext cx="284940" cy="465307"/>
          </a:xfrm>
          <a:prstGeom prst="up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B8E7B7C6-79B5-4E43-AF4C-44082D61ACC1}"/>
              </a:ext>
            </a:extLst>
          </p:cNvPr>
          <p:cNvSpPr/>
          <p:nvPr/>
        </p:nvSpPr>
        <p:spPr>
          <a:xfrm>
            <a:off x="8925330" y="1954207"/>
            <a:ext cx="284940" cy="465307"/>
          </a:xfrm>
          <a:prstGeom prst="up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66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76C-FD24-4BFE-B5E3-E8D8B2C1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rf </a:t>
            </a:r>
            <a:r>
              <a:rPr lang="en-US" dirty="0"/>
              <a:t>(read from) edge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3566-A32D-4DE6-B4E5-6BDDF7FAD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429001"/>
            <a:ext cx="8641610" cy="12887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writes are atomic, the </a:t>
            </a:r>
            <a:r>
              <a:rPr lang="en-US" i="1" dirty="0" err="1"/>
              <a:t>rfe</a:t>
            </a:r>
            <a:r>
              <a:rPr lang="en-US" i="1" dirty="0"/>
              <a:t> </a:t>
            </a:r>
            <a:r>
              <a:rPr lang="en-US" dirty="0"/>
              <a:t>edge is </a:t>
            </a:r>
            <a:r>
              <a:rPr lang="en-US" dirty="0">
                <a:solidFill>
                  <a:srgbClr val="0070C0"/>
                </a:solidFill>
              </a:rPr>
              <a:t>global</a:t>
            </a:r>
            <a:r>
              <a:rPr lang="en-US" dirty="0"/>
              <a:t>. Not otherwise.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rfi</a:t>
            </a:r>
            <a:r>
              <a:rPr lang="en-US" i="1" dirty="0"/>
              <a:t> </a:t>
            </a:r>
            <a:r>
              <a:rPr lang="en-US" dirty="0"/>
              <a:t>is not </a:t>
            </a:r>
            <a:r>
              <a:rPr lang="en-US" dirty="0">
                <a:solidFill>
                  <a:srgbClr val="625D9C"/>
                </a:solidFill>
              </a:rPr>
              <a:t>global</a:t>
            </a:r>
            <a:r>
              <a:rPr lang="en-US" dirty="0"/>
              <a:t> when we have optimizations like load-store </a:t>
            </a:r>
            <a:r>
              <a:rPr lang="en-US" dirty="0">
                <a:solidFill>
                  <a:srgbClr val="00B050"/>
                </a:solidFill>
              </a:rPr>
              <a:t>forwarding</a:t>
            </a:r>
            <a:r>
              <a:rPr lang="en-US" dirty="0"/>
              <a:t> where a core can </a:t>
            </a:r>
            <a:r>
              <a:rPr lang="en-US" dirty="0">
                <a:solidFill>
                  <a:srgbClr val="720F11"/>
                </a:solidFill>
              </a:rPr>
              <a:t>read</a:t>
            </a:r>
            <a:r>
              <a:rPr lang="en-US" dirty="0"/>
              <a:t> its own value before other cores can. 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C46C0-E965-465B-951B-88954CFB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568A5-EDE9-4946-AB1D-92BC5333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CFA8D-C17C-4004-8C08-EFBAED45DD96}"/>
              </a:ext>
            </a:extLst>
          </p:cNvPr>
          <p:cNvSpPr/>
          <p:nvPr/>
        </p:nvSpPr>
        <p:spPr>
          <a:xfrm>
            <a:off x="2875722" y="1535881"/>
            <a:ext cx="1881808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rf edge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725A1-1792-4A97-8EC4-4A368E90FB26}"/>
              </a:ext>
            </a:extLst>
          </p:cNvPr>
          <p:cNvSpPr/>
          <p:nvPr/>
        </p:nvSpPr>
        <p:spPr>
          <a:xfrm>
            <a:off x="5771322" y="749502"/>
            <a:ext cx="1881808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rfe</a:t>
            </a:r>
            <a:r>
              <a:rPr lang="en-US" sz="2400" dirty="0"/>
              <a:t> 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7E5FA-6674-4FD3-BBD3-059F40A7A8CF}"/>
              </a:ext>
            </a:extLst>
          </p:cNvPr>
          <p:cNvSpPr/>
          <p:nvPr/>
        </p:nvSpPr>
        <p:spPr>
          <a:xfrm>
            <a:off x="5758072" y="2347531"/>
            <a:ext cx="1881808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rfi</a:t>
            </a:r>
            <a:r>
              <a:rPr lang="en-US" sz="2400" dirty="0"/>
              <a:t> edge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237FE-F7C5-4408-82D7-E7790FF22C85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757530" y="1160983"/>
            <a:ext cx="1013792" cy="7863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F7DC7B-6F8B-4CC8-9930-EDA95335A58E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4757530" y="1947361"/>
            <a:ext cx="1000542" cy="8116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8C1E49-67EF-44B3-99EF-BB8EF97E9960}"/>
              </a:ext>
            </a:extLst>
          </p:cNvPr>
          <p:cNvSpPr txBox="1"/>
          <p:nvPr/>
        </p:nvSpPr>
        <p:spPr>
          <a:xfrm>
            <a:off x="7931426" y="805966"/>
            <a:ext cx="322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Read and write ops in </a:t>
            </a:r>
            <a:r>
              <a:rPr lang="en-US" sz="2000" dirty="0">
                <a:solidFill>
                  <a:srgbClr val="FF0000"/>
                </a:solidFill>
              </a:rPr>
              <a:t>different</a:t>
            </a:r>
            <a:r>
              <a:rPr lang="en-US" sz="2000" dirty="0"/>
              <a:t> threads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B163C-7E6F-405C-86F2-D4213FBFB4CA}"/>
              </a:ext>
            </a:extLst>
          </p:cNvPr>
          <p:cNvSpPr txBox="1"/>
          <p:nvPr/>
        </p:nvSpPr>
        <p:spPr>
          <a:xfrm>
            <a:off x="7939676" y="2358841"/>
            <a:ext cx="322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Read and write ops in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the same </a:t>
            </a:r>
            <a:r>
              <a:rPr lang="en-US" sz="2000" dirty="0"/>
              <a:t>thread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7407714A-0598-44ED-BD51-BFCD1B5AB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01271"/>
              </p:ext>
            </p:extLst>
          </p:nvPr>
        </p:nvGraphicFramePr>
        <p:xfrm>
          <a:off x="1880616" y="4976285"/>
          <a:ext cx="3048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6526020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0285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(a) 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(b) t1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85424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C23559-7ADC-4181-B195-D42B38E570BB}"/>
              </a:ext>
            </a:extLst>
          </p:cNvPr>
          <p:cNvSpPr/>
          <p:nvPr/>
        </p:nvSpPr>
        <p:spPr>
          <a:xfrm>
            <a:off x="2728781" y="5892643"/>
            <a:ext cx="1432403" cy="4153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 = 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C373F6-B2C6-4281-8346-C9253C076A31}"/>
              </a:ext>
            </a:extLst>
          </p:cNvPr>
          <p:cNvSpPr/>
          <p:nvPr/>
        </p:nvSpPr>
        <p:spPr>
          <a:xfrm>
            <a:off x="6296391" y="5052367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FF02F6-3A75-4FE4-86CA-9389D9109CA5}"/>
              </a:ext>
            </a:extLst>
          </p:cNvPr>
          <p:cNvSpPr txBox="1"/>
          <p:nvPr/>
        </p:nvSpPr>
        <p:spPr>
          <a:xfrm>
            <a:off x="7391254" y="477623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1413EB-EBDA-4CFF-BE43-74B069F390B2}"/>
              </a:ext>
            </a:extLst>
          </p:cNvPr>
          <p:cNvSpPr/>
          <p:nvPr/>
        </p:nvSpPr>
        <p:spPr>
          <a:xfrm>
            <a:off x="8718080" y="5049102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5E265F-CE4D-471F-9192-66B8B9C5E4C2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 flipV="1">
            <a:off x="7568599" y="5384501"/>
            <a:ext cx="1149480" cy="3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80301E-170C-4EF0-AA31-DEF594D2A35A}"/>
              </a:ext>
            </a:extLst>
          </p:cNvPr>
          <p:cNvSpPr txBox="1"/>
          <p:nvPr/>
        </p:nvSpPr>
        <p:spPr>
          <a:xfrm>
            <a:off x="9581713" y="4722231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34D2C-8BB0-4B15-AAF9-5CB56FBD0274}"/>
              </a:ext>
            </a:extLst>
          </p:cNvPr>
          <p:cNvSpPr txBox="1"/>
          <p:nvPr/>
        </p:nvSpPr>
        <p:spPr>
          <a:xfrm>
            <a:off x="8063259" y="493693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372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3246-18F0-4EDC-A02E-B15E319A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Serialization (</a:t>
            </a:r>
            <a:r>
              <a:rPr lang="en-US" dirty="0" err="1"/>
              <a:t>ws</a:t>
            </a:r>
            <a:r>
              <a:rPr lang="en-US" dirty="0"/>
              <a:t>)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D04D4-59B9-49D3-BEB4-8786CD9D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879" y="5098298"/>
            <a:ext cx="8283777" cy="9009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always </a:t>
            </a:r>
            <a:r>
              <a:rPr lang="en-US" b="1" dirty="0">
                <a:solidFill>
                  <a:srgbClr val="0070C0"/>
                </a:solidFill>
              </a:rPr>
              <a:t>global</a:t>
            </a:r>
            <a:r>
              <a:rPr lang="en-US" dirty="0"/>
              <a:t>. This is a </a:t>
            </a:r>
            <a:r>
              <a:rPr lang="en-US" dirty="0">
                <a:solidFill>
                  <a:srgbClr val="00B050"/>
                </a:solidFill>
              </a:rPr>
              <a:t>direct</a:t>
            </a:r>
            <a:r>
              <a:rPr lang="en-US" dirty="0"/>
              <a:t> consequence of PLSC and the requirements of </a:t>
            </a:r>
            <a:r>
              <a:rPr lang="en-US" dirty="0">
                <a:solidFill>
                  <a:srgbClr val="9F2241"/>
                </a:solidFill>
              </a:rPr>
              <a:t>coherence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CDF1B-E708-4FD7-B829-54B5DB7F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08CB0-73A5-46DB-8DA4-3E6D1F3D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BD59C139-A654-4264-9760-71A00A13C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8116"/>
              </p:ext>
            </p:extLst>
          </p:nvPr>
        </p:nvGraphicFramePr>
        <p:xfrm>
          <a:off x="2013139" y="1226503"/>
          <a:ext cx="437441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37">
                  <a:extLst>
                    <a:ext uri="{9D8B030D-6E8A-4147-A177-3AD203B41FA5}">
                      <a16:colId xmlns:a16="http://schemas.microsoft.com/office/drawing/2014/main" val="3652602053"/>
                    </a:ext>
                  </a:extLst>
                </a:gridCol>
                <a:gridCol w="1458137">
                  <a:extLst>
                    <a:ext uri="{9D8B030D-6E8A-4147-A177-3AD203B41FA5}">
                      <a16:colId xmlns:a16="http://schemas.microsoft.com/office/drawing/2014/main" val="3830285351"/>
                    </a:ext>
                  </a:extLst>
                </a:gridCol>
                <a:gridCol w="1458137">
                  <a:extLst>
                    <a:ext uri="{9D8B030D-6E8A-4147-A177-3AD203B41FA5}">
                      <a16:colId xmlns:a16="http://schemas.microsoft.com/office/drawing/2014/main" val="1052563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(a) 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(b) x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(c) t1 = x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(d) fence</a:t>
                      </a:r>
                    </a:p>
                    <a:p>
                      <a:r>
                        <a:rPr lang="en-US" sz="2000" dirty="0"/>
                        <a:t>(e) 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8542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F53772-4B4A-4C1E-B10D-B56DFBD00034}"/>
              </a:ext>
            </a:extLst>
          </p:cNvPr>
          <p:cNvSpPr/>
          <p:nvPr/>
        </p:nvSpPr>
        <p:spPr>
          <a:xfrm>
            <a:off x="3338380" y="2650866"/>
            <a:ext cx="1710698" cy="4153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 = 1, t2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A1D87-4CD8-4FEB-B01A-6AEE7A0AC23E}"/>
              </a:ext>
            </a:extLst>
          </p:cNvPr>
          <p:cNvSpPr txBox="1"/>
          <p:nvPr/>
        </p:nvSpPr>
        <p:spPr>
          <a:xfrm>
            <a:off x="7497649" y="561727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Execution witness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9CDED8-0A2D-45BE-9964-28D86812F7F3}"/>
              </a:ext>
            </a:extLst>
          </p:cNvPr>
          <p:cNvSpPr/>
          <p:nvPr/>
        </p:nvSpPr>
        <p:spPr>
          <a:xfrm>
            <a:off x="7131278" y="1384688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984E2A-E38B-469F-9D2F-7D3D17C343FF}"/>
              </a:ext>
            </a:extLst>
          </p:cNvPr>
          <p:cNvSpPr/>
          <p:nvPr/>
        </p:nvSpPr>
        <p:spPr>
          <a:xfrm>
            <a:off x="7131277" y="2558701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951601-382C-4FCE-BC52-07AD2B715B3A}"/>
              </a:ext>
            </a:extLst>
          </p:cNvPr>
          <p:cNvSpPr/>
          <p:nvPr/>
        </p:nvSpPr>
        <p:spPr>
          <a:xfrm>
            <a:off x="9351034" y="1384688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433F32-5222-45AF-91C3-AEBD1B97B0E0}"/>
              </a:ext>
            </a:extLst>
          </p:cNvPr>
          <p:cNvSpPr/>
          <p:nvPr/>
        </p:nvSpPr>
        <p:spPr>
          <a:xfrm>
            <a:off x="9351033" y="2558701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91C7B9-E3AB-4142-B72A-759130A5F7BB}"/>
              </a:ext>
            </a:extLst>
          </p:cNvPr>
          <p:cNvSpPr/>
          <p:nvPr/>
        </p:nvSpPr>
        <p:spPr>
          <a:xfrm>
            <a:off x="8558131" y="3872961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CECA08-69D2-461B-80DF-BF04F00949DE}"/>
              </a:ext>
            </a:extLst>
          </p:cNvPr>
          <p:cNvCxnSpPr>
            <a:stCxn id="9" idx="4"/>
            <a:endCxn id="10" idx="0"/>
          </p:cNvCxnSpPr>
          <p:nvPr/>
        </p:nvCxnSpPr>
        <p:spPr>
          <a:xfrm flipH="1">
            <a:off x="7767382" y="2055484"/>
            <a:ext cx="1" cy="5032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C6118D-C547-455A-A1DE-59E6DE041F87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8403487" y="1720086"/>
            <a:ext cx="94754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6E2725-9D33-466D-9A0A-BE07248843AA}"/>
              </a:ext>
            </a:extLst>
          </p:cNvPr>
          <p:cNvCxnSpPr/>
          <p:nvPr/>
        </p:nvCxnSpPr>
        <p:spPr>
          <a:xfrm flipH="1">
            <a:off x="9987137" y="2063482"/>
            <a:ext cx="1" cy="5032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96BAC2-D732-4405-AAD2-EF7C41141F56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9194235" y="3255806"/>
            <a:ext cx="826052" cy="6171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879C48-304A-4987-AB28-8C8C141AE864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767381" y="3238166"/>
            <a:ext cx="1426855" cy="6347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69B00F-5234-40D5-B734-34BE51DC247F}"/>
              </a:ext>
            </a:extLst>
          </p:cNvPr>
          <p:cNvSpPr txBox="1"/>
          <p:nvPr/>
        </p:nvSpPr>
        <p:spPr>
          <a:xfrm>
            <a:off x="7169101" y="2092827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ws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73311E-21E1-411A-891E-8115D1E51831}"/>
              </a:ext>
            </a:extLst>
          </p:cNvPr>
          <p:cNvSpPr txBox="1"/>
          <p:nvPr/>
        </p:nvSpPr>
        <p:spPr>
          <a:xfrm>
            <a:off x="8663994" y="1297236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rf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603EA7-B351-4D25-87A7-9869877BD0CB}"/>
              </a:ext>
            </a:extLst>
          </p:cNvPr>
          <p:cNvSpPr txBox="1"/>
          <p:nvPr/>
        </p:nvSpPr>
        <p:spPr>
          <a:xfrm>
            <a:off x="8119550" y="348103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rf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BE448-A273-46C5-97B0-488B71988544}"/>
              </a:ext>
            </a:extLst>
          </p:cNvPr>
          <p:cNvSpPr txBox="1"/>
          <p:nvPr/>
        </p:nvSpPr>
        <p:spPr>
          <a:xfrm>
            <a:off x="10040806" y="201635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494F64-C573-4438-9DE1-213490BD1B12}"/>
              </a:ext>
            </a:extLst>
          </p:cNvPr>
          <p:cNvSpPr txBox="1"/>
          <p:nvPr/>
        </p:nvSpPr>
        <p:spPr>
          <a:xfrm>
            <a:off x="9731800" y="34417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12856C-49F0-42B9-85E5-D6A2DE131580}"/>
              </a:ext>
            </a:extLst>
          </p:cNvPr>
          <p:cNvSpPr txBox="1"/>
          <p:nvPr/>
        </p:nvSpPr>
        <p:spPr>
          <a:xfrm>
            <a:off x="7040449" y="106510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(a)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9DF6CA-900D-41DC-A863-870A9791F970}"/>
              </a:ext>
            </a:extLst>
          </p:cNvPr>
          <p:cNvSpPr txBox="1"/>
          <p:nvPr/>
        </p:nvSpPr>
        <p:spPr>
          <a:xfrm>
            <a:off x="6711900" y="25740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(b)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709225-7206-43DA-8782-F30754DB246B}"/>
              </a:ext>
            </a:extLst>
          </p:cNvPr>
          <p:cNvSpPr txBox="1"/>
          <p:nvPr/>
        </p:nvSpPr>
        <p:spPr>
          <a:xfrm>
            <a:off x="9105887" y="112378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(c)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DC1FBE-A5E0-478E-AC8A-F49478C7C467}"/>
              </a:ext>
            </a:extLst>
          </p:cNvPr>
          <p:cNvSpPr txBox="1"/>
          <p:nvPr/>
        </p:nvSpPr>
        <p:spPr>
          <a:xfrm>
            <a:off x="9150061" y="22979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(d)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80D5CF-8BAF-4EB7-9280-83B99366422C}"/>
              </a:ext>
            </a:extLst>
          </p:cNvPr>
          <p:cNvSpPr txBox="1"/>
          <p:nvPr/>
        </p:nvSpPr>
        <p:spPr>
          <a:xfrm>
            <a:off x="8098322" y="388137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2127696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456E-30C4-4736-9D5D-A2B69C8B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From-read (</a:t>
            </a:r>
            <a:r>
              <a:rPr lang="en-US" dirty="0" err="1"/>
              <a:t>fr</a:t>
            </a:r>
            <a:r>
              <a:rPr lang="en-US" dirty="0"/>
              <a:t>)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F36EA-0F89-4B00-BADA-5E838E2C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671" y="3499648"/>
            <a:ext cx="6858000" cy="25039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edge is </a:t>
            </a:r>
            <a:r>
              <a:rPr lang="en-US" sz="2400" dirty="0">
                <a:solidFill>
                  <a:srgbClr val="002060"/>
                </a:solidFill>
              </a:rPr>
              <a:t>global</a:t>
            </a:r>
            <a:r>
              <a:rPr lang="en-US" sz="2400" dirty="0"/>
              <a:t> because of PLSC.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FDEEC-DDAA-4A20-8854-0F43BB68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A3837-2D84-4928-84C0-93E4069E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95E948DD-7901-4DB7-8DCB-2B2F77D97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864"/>
              </p:ext>
            </p:extLst>
          </p:nvPr>
        </p:nvGraphicFramePr>
        <p:xfrm>
          <a:off x="1880616" y="934955"/>
          <a:ext cx="2916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37">
                  <a:extLst>
                    <a:ext uri="{9D8B030D-6E8A-4147-A177-3AD203B41FA5}">
                      <a16:colId xmlns:a16="http://schemas.microsoft.com/office/drawing/2014/main" val="3652602053"/>
                    </a:ext>
                  </a:extLst>
                </a:gridCol>
                <a:gridCol w="1458137">
                  <a:extLst>
                    <a:ext uri="{9D8B030D-6E8A-4147-A177-3AD203B41FA5}">
                      <a16:colId xmlns:a16="http://schemas.microsoft.com/office/drawing/2014/main" val="3830285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lphaLcParenBoth"/>
                      </a:pPr>
                      <a:r>
                        <a:rPr lang="en-US" sz="2000" dirty="0"/>
                        <a:t>x = 1</a:t>
                      </a:r>
                    </a:p>
                    <a:p>
                      <a:pPr marL="457200" indent="-457200">
                        <a:buAutoNum type="alphaLcParenBoth"/>
                      </a:pPr>
                      <a:r>
                        <a:rPr lang="en-US" sz="2000" dirty="0"/>
                        <a:t>x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(c) t1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8542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48F35A-2547-4E85-955A-FEE53C5BD8F0}"/>
              </a:ext>
            </a:extLst>
          </p:cNvPr>
          <p:cNvSpPr/>
          <p:nvPr/>
        </p:nvSpPr>
        <p:spPr>
          <a:xfrm>
            <a:off x="2463736" y="2192559"/>
            <a:ext cx="1710698" cy="4153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t1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77B5C-F65C-47FB-B84E-FDED73C983FE}"/>
              </a:ext>
            </a:extLst>
          </p:cNvPr>
          <p:cNvSpPr txBox="1"/>
          <p:nvPr/>
        </p:nvSpPr>
        <p:spPr>
          <a:xfrm>
            <a:off x="7018343" y="534845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Execution witness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E7523A-FFC0-488B-B85E-3ACFAF2E815D}"/>
              </a:ext>
            </a:extLst>
          </p:cNvPr>
          <p:cNvSpPr/>
          <p:nvPr/>
        </p:nvSpPr>
        <p:spPr>
          <a:xfrm>
            <a:off x="6518862" y="1322458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506E8A-6CDF-43DF-9231-F71D71C3EFF1}"/>
              </a:ext>
            </a:extLst>
          </p:cNvPr>
          <p:cNvSpPr/>
          <p:nvPr/>
        </p:nvSpPr>
        <p:spPr>
          <a:xfrm>
            <a:off x="6518861" y="2496471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588928-441E-487E-8734-9F0099E974A4}"/>
              </a:ext>
            </a:extLst>
          </p:cNvPr>
          <p:cNvSpPr/>
          <p:nvPr/>
        </p:nvSpPr>
        <p:spPr>
          <a:xfrm>
            <a:off x="8738618" y="1322458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1E6BDB-8928-450E-99CF-B10BF30DADDB}"/>
              </a:ext>
            </a:extLst>
          </p:cNvPr>
          <p:cNvCxnSpPr>
            <a:stCxn id="9" idx="4"/>
            <a:endCxn id="10" idx="0"/>
          </p:cNvCxnSpPr>
          <p:nvPr/>
        </p:nvCxnSpPr>
        <p:spPr>
          <a:xfrm flipH="1">
            <a:off x="7154966" y="1993254"/>
            <a:ext cx="1" cy="5032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A910C7-808D-4D6E-817D-8D0A6019A70A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7791071" y="1657856"/>
            <a:ext cx="94754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93D39B-E295-4D83-B016-6133D6862CD2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 flipH="1">
            <a:off x="7154966" y="1895018"/>
            <a:ext cx="1769963" cy="6014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0098C1-817F-4C13-9D66-49DCDEA7B28F}"/>
              </a:ext>
            </a:extLst>
          </p:cNvPr>
          <p:cNvSpPr txBox="1"/>
          <p:nvPr/>
        </p:nvSpPr>
        <p:spPr>
          <a:xfrm>
            <a:off x="6556685" y="2030597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ws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24D381-71CC-4963-91E4-B85D4C98ADE5}"/>
              </a:ext>
            </a:extLst>
          </p:cNvPr>
          <p:cNvSpPr txBox="1"/>
          <p:nvPr/>
        </p:nvSpPr>
        <p:spPr>
          <a:xfrm>
            <a:off x="8051578" y="1235006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rf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FAAE8D-A9FF-468F-AC67-FDE28AE4D687}"/>
              </a:ext>
            </a:extLst>
          </p:cNvPr>
          <p:cNvSpPr txBox="1"/>
          <p:nvPr/>
        </p:nvSpPr>
        <p:spPr>
          <a:xfrm>
            <a:off x="8196657" y="206994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1148F7-921A-4E0D-B2D3-6C170FA342C1}"/>
              </a:ext>
            </a:extLst>
          </p:cNvPr>
          <p:cNvSpPr txBox="1"/>
          <p:nvPr/>
        </p:nvSpPr>
        <p:spPr>
          <a:xfrm>
            <a:off x="6428033" y="100287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FCDE2-DF60-40C8-B3B8-63A8DCD66BFD}"/>
              </a:ext>
            </a:extLst>
          </p:cNvPr>
          <p:cNvSpPr txBox="1"/>
          <p:nvPr/>
        </p:nvSpPr>
        <p:spPr>
          <a:xfrm>
            <a:off x="6099484" y="251180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567378-741E-4BE1-8AAF-3014F7AEAAAD}"/>
              </a:ext>
            </a:extLst>
          </p:cNvPr>
          <p:cNvSpPr txBox="1"/>
          <p:nvPr/>
        </p:nvSpPr>
        <p:spPr>
          <a:xfrm>
            <a:off x="8493471" y="106155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7114807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8320-18FC-44E5-8D61-B1861B8F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Edge: </a:t>
            </a:r>
            <a:r>
              <a:rPr lang="en-US" i="1" dirty="0"/>
              <a:t>so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D9AC-D530-4F01-9E63-7EC78314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886" y="3928390"/>
            <a:ext cx="8320036" cy="1643505"/>
          </a:xfrm>
        </p:spPr>
        <p:txBody>
          <a:bodyPr/>
          <a:lstStyle/>
          <a:p>
            <a:r>
              <a:rPr lang="en-US" sz="2400" dirty="0"/>
              <a:t>Assume </a:t>
            </a:r>
            <a:r>
              <a:rPr lang="en-US" sz="2400" i="1" dirty="0"/>
              <a:t>y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01708C"/>
                </a:solidFill>
              </a:rPr>
              <a:t>synchronization</a:t>
            </a:r>
            <a:r>
              <a:rPr lang="en-US" sz="2400" dirty="0"/>
              <a:t> variable.</a:t>
            </a:r>
          </a:p>
          <a:p>
            <a:r>
              <a:rPr lang="en-US" sz="2400" dirty="0"/>
              <a:t>All updates to such </a:t>
            </a:r>
            <a:r>
              <a:rPr lang="en-US" sz="2400" dirty="0">
                <a:solidFill>
                  <a:srgbClr val="01708C"/>
                </a:solidFill>
              </a:rPr>
              <a:t>synch variables </a:t>
            </a:r>
            <a:r>
              <a:rPr lang="en-US" sz="2400" dirty="0"/>
              <a:t>are </a:t>
            </a:r>
            <a:r>
              <a:rPr lang="en-US" sz="2400" dirty="0">
                <a:solidFill>
                  <a:srgbClr val="002060"/>
                </a:solidFill>
              </a:rPr>
              <a:t>globally</a:t>
            </a:r>
            <a:r>
              <a:rPr lang="en-US" sz="2400" dirty="0"/>
              <a:t> ordered.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2AA12-E541-4E02-B5D2-AEDC4672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3BFDD-A4A2-4E75-A9FD-87632D3D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EFA3EC1C-245F-412F-B6EC-9548AD7F5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19937"/>
              </p:ext>
            </p:extLst>
          </p:nvPr>
        </p:nvGraphicFramePr>
        <p:xfrm>
          <a:off x="1880616" y="934955"/>
          <a:ext cx="2916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37">
                  <a:extLst>
                    <a:ext uri="{9D8B030D-6E8A-4147-A177-3AD203B41FA5}">
                      <a16:colId xmlns:a16="http://schemas.microsoft.com/office/drawing/2014/main" val="3652602053"/>
                    </a:ext>
                  </a:extLst>
                </a:gridCol>
                <a:gridCol w="1458137">
                  <a:extLst>
                    <a:ext uri="{9D8B030D-6E8A-4147-A177-3AD203B41FA5}">
                      <a16:colId xmlns:a16="http://schemas.microsoft.com/office/drawing/2014/main" val="3830285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3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lphaLcParenBoth"/>
                      </a:pPr>
                      <a:r>
                        <a:rPr lang="en-US" sz="2000" dirty="0"/>
                        <a:t>x = 1</a:t>
                      </a:r>
                    </a:p>
                    <a:p>
                      <a:pPr marL="457200" indent="-457200">
                        <a:buAutoNum type="alphaLcParenBoth"/>
                      </a:pPr>
                      <a:r>
                        <a:rPr lang="en-US" sz="2000" dirty="0"/>
                        <a:t>y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(c) t1 = y</a:t>
                      </a:r>
                    </a:p>
                    <a:p>
                      <a:r>
                        <a:rPr lang="en-US" sz="2000" dirty="0"/>
                        <a:t>(d) 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885424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31F733-0862-4663-8143-A7B83311D94D}"/>
              </a:ext>
            </a:extLst>
          </p:cNvPr>
          <p:cNvSpPr/>
          <p:nvPr/>
        </p:nvSpPr>
        <p:spPr>
          <a:xfrm>
            <a:off x="2451653" y="2266122"/>
            <a:ext cx="1948069" cy="5354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t1 = 1, t2 =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DF9014-76C8-47B4-9267-0E1C66C8E889}"/>
              </a:ext>
            </a:extLst>
          </p:cNvPr>
          <p:cNvSpPr/>
          <p:nvPr/>
        </p:nvSpPr>
        <p:spPr>
          <a:xfrm>
            <a:off x="6515378" y="891104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9B2DE3-DE98-46B4-B787-AA5ADE1A0C1A}"/>
              </a:ext>
            </a:extLst>
          </p:cNvPr>
          <p:cNvSpPr/>
          <p:nvPr/>
        </p:nvSpPr>
        <p:spPr>
          <a:xfrm>
            <a:off x="6515377" y="2713200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Wy1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7AA442-D622-42D5-A6F9-901610B18CF7}"/>
              </a:ext>
            </a:extLst>
          </p:cNvPr>
          <p:cNvSpPr/>
          <p:nvPr/>
        </p:nvSpPr>
        <p:spPr>
          <a:xfrm>
            <a:off x="8735134" y="891104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Ry1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3BB7A7-A901-4C08-905A-612988939A80}"/>
              </a:ext>
            </a:extLst>
          </p:cNvPr>
          <p:cNvCxnSpPr>
            <a:stCxn id="8" idx="4"/>
            <a:endCxn id="9" idx="0"/>
          </p:cNvCxnSpPr>
          <p:nvPr/>
        </p:nvCxnSpPr>
        <p:spPr>
          <a:xfrm flipH="1">
            <a:off x="7151482" y="1561901"/>
            <a:ext cx="1" cy="115129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84DBAC-B5FC-4757-9C2F-EC53457ED417}"/>
              </a:ext>
            </a:extLst>
          </p:cNvPr>
          <p:cNvCxnSpPr>
            <a:cxnSpLocks/>
            <a:stCxn id="8" idx="5"/>
            <a:endCxn id="20" idx="1"/>
          </p:cNvCxnSpPr>
          <p:nvPr/>
        </p:nvCxnSpPr>
        <p:spPr>
          <a:xfrm>
            <a:off x="7601275" y="1463664"/>
            <a:ext cx="1313922" cy="13213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967600-72C6-44D6-B677-FB10A0F49F87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7601274" y="1463665"/>
            <a:ext cx="1320170" cy="13477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239A77-1758-4164-921C-FD48F67CF9CA}"/>
              </a:ext>
            </a:extLst>
          </p:cNvPr>
          <p:cNvSpPr txBox="1"/>
          <p:nvPr/>
        </p:nvSpPr>
        <p:spPr>
          <a:xfrm>
            <a:off x="6707221" y="183864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7D7CD-F673-4913-8305-BA5D651B6F0F}"/>
              </a:ext>
            </a:extLst>
          </p:cNvPr>
          <p:cNvSpPr txBox="1"/>
          <p:nvPr/>
        </p:nvSpPr>
        <p:spPr>
          <a:xfrm>
            <a:off x="8568537" y="216112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rf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C3D355-6075-4678-BACE-A32C48FE9707}"/>
              </a:ext>
            </a:extLst>
          </p:cNvPr>
          <p:cNvSpPr txBox="1"/>
          <p:nvPr/>
        </p:nvSpPr>
        <p:spPr>
          <a:xfrm rot="18894108">
            <a:off x="7440255" y="1954668"/>
            <a:ext cx="11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rf/so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B77F71-8B9B-430C-941E-730131E20B90}"/>
              </a:ext>
            </a:extLst>
          </p:cNvPr>
          <p:cNvSpPr txBox="1"/>
          <p:nvPr/>
        </p:nvSpPr>
        <p:spPr>
          <a:xfrm>
            <a:off x="6424549" y="57152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FFDBD-63DC-4B94-89DB-11FEECAA2AFE}"/>
              </a:ext>
            </a:extLst>
          </p:cNvPr>
          <p:cNvSpPr txBox="1"/>
          <p:nvPr/>
        </p:nvSpPr>
        <p:spPr>
          <a:xfrm>
            <a:off x="6096000" y="272853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11792-64EB-4852-BBD2-6CCABA079B2A}"/>
              </a:ext>
            </a:extLst>
          </p:cNvPr>
          <p:cNvSpPr txBox="1"/>
          <p:nvPr/>
        </p:nvSpPr>
        <p:spPr>
          <a:xfrm>
            <a:off x="8489987" y="63020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(c)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B4B858-6868-44D5-BA64-5D2B241F6039}"/>
              </a:ext>
            </a:extLst>
          </p:cNvPr>
          <p:cNvSpPr/>
          <p:nvPr/>
        </p:nvSpPr>
        <p:spPr>
          <a:xfrm>
            <a:off x="8728887" y="2686787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C7AF1A-CF99-41CE-B72E-0CA43577DDC3}"/>
              </a:ext>
            </a:extLst>
          </p:cNvPr>
          <p:cNvCxnSpPr/>
          <p:nvPr/>
        </p:nvCxnSpPr>
        <p:spPr>
          <a:xfrm flipH="1">
            <a:off x="9404388" y="1556119"/>
            <a:ext cx="1" cy="115129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1F8D2B-A2C7-4984-B353-1833C0CD9F62}"/>
              </a:ext>
            </a:extLst>
          </p:cNvPr>
          <p:cNvSpPr txBox="1"/>
          <p:nvPr/>
        </p:nvSpPr>
        <p:spPr>
          <a:xfrm>
            <a:off x="9417331" y="185833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530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memory accesses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5708"/>
              </p:ext>
            </p:extLst>
          </p:nvPr>
        </p:nvGraphicFramePr>
        <p:xfrm>
          <a:off x="1603513" y="1325882"/>
          <a:ext cx="8984974" cy="362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52C4-BAA0-4BB4-8CE0-D683A1D15539}" type="slidenum">
              <a:rPr lang="en-IN" smtClean="0"/>
              <a:t>74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E0B2C-17F0-43F7-AA73-4F51CC34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031548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9E148F-EA08-4080-9FAE-3ECD41199AEF}"/>
              </a:ext>
            </a:extLst>
          </p:cNvPr>
          <p:cNvSpPr/>
          <p:nvPr/>
        </p:nvSpPr>
        <p:spPr>
          <a:xfrm>
            <a:off x="3207027" y="5022575"/>
            <a:ext cx="6029739" cy="104453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163" y="113705"/>
            <a:ext cx="6858000" cy="822960"/>
          </a:xfrm>
        </p:spPr>
        <p:txBody>
          <a:bodyPr/>
          <a:lstStyle/>
          <a:p>
            <a:r>
              <a:rPr lang="en-US" dirty="0"/>
              <a:t>Summary: Memory Models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9663" y="5285858"/>
                <a:ext cx="53126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𝑔h𝑏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𝑝𝑜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∪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𝑔𝑟𝑓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663" y="5285858"/>
                <a:ext cx="531267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52C4-BAA0-4BB4-8CE0-D683A1D15539}" type="slidenum">
              <a:rPr lang="en-IN" smtClean="0"/>
              <a:t>75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D312A19B-B9F8-4989-AB32-04D4BB05569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73071858"/>
                  </p:ext>
                </p:extLst>
              </p:nvPr>
            </p:nvGraphicFramePr>
            <p:xfrm>
              <a:off x="2213386" y="790892"/>
              <a:ext cx="7765229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D312A19B-B9F8-4989-AB32-04D4BB05569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73071858"/>
                  </p:ext>
                </p:extLst>
              </p:nvPr>
            </p:nvGraphicFramePr>
            <p:xfrm>
              <a:off x="2213386" y="790892"/>
              <a:ext cx="7765229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96E5F-4546-40A3-AC01-438998C8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2502935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BC16-CC59-4417-9981-FE5EED1E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 in an Execution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22CB1-0BA0-4FF9-BE84-612261FB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191" y="1438596"/>
            <a:ext cx="6958584" cy="664832"/>
          </a:xfrm>
        </p:spPr>
        <p:txBody>
          <a:bodyPr/>
          <a:lstStyle/>
          <a:p>
            <a:r>
              <a:rPr lang="en-US" sz="2400" dirty="0"/>
              <a:t>If a graph does not have a cycle, we can </a:t>
            </a:r>
            <a:r>
              <a:rPr lang="en-US" sz="2400" dirty="0">
                <a:solidFill>
                  <a:srgbClr val="625D9C"/>
                </a:solidFill>
              </a:rPr>
              <a:t>arrange</a:t>
            </a:r>
            <a:r>
              <a:rPr lang="en-US" sz="2400" dirty="0"/>
              <a:t> all the nodes in a </a:t>
            </a:r>
            <a:r>
              <a:rPr lang="en-US" sz="2400" dirty="0">
                <a:solidFill>
                  <a:srgbClr val="00B050"/>
                </a:solidFill>
              </a:rPr>
              <a:t>linear</a:t>
            </a:r>
            <a:r>
              <a:rPr lang="en-US" sz="2400" dirty="0"/>
              <a:t> sequence such that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35719-046A-4433-80A4-4D78B1BA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CF384-F364-4C6D-B7F9-58B70B43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 descr="A picture containing seat&#10;&#10;Description automatically generated">
            <a:extLst>
              <a:ext uri="{FF2B5EF4-FFF2-40B4-BE49-F238E27FC236}">
                <a16:creationId xmlns:a16="http://schemas.microsoft.com/office/drawing/2014/main" id="{ADFDB6B3-0A29-48F5-B65A-C278B79F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8404"/>
            <a:ext cx="2199970" cy="2230048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A5A5A03-C913-44FD-B31F-20CD26AC1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23" y="2626150"/>
            <a:ext cx="574838" cy="57483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BFF434-D43F-40D9-AD1A-32A7F20F41E6}"/>
              </a:ext>
            </a:extLst>
          </p:cNvPr>
          <p:cNvSpPr txBox="1">
            <a:spLocks/>
          </p:cNvSpPr>
          <p:nvPr/>
        </p:nvSpPr>
        <p:spPr>
          <a:xfrm>
            <a:off x="4735889" y="2553620"/>
            <a:ext cx="5826095" cy="14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there is a path from operation </a:t>
            </a:r>
            <a:r>
              <a:rPr lang="en-US" sz="2400" i="1" dirty="0"/>
              <a:t>A </a:t>
            </a:r>
            <a:r>
              <a:rPr lang="en-US" sz="2400" dirty="0"/>
              <a:t>to </a:t>
            </a:r>
            <a:r>
              <a:rPr lang="en-US" sz="2400" i="1" dirty="0"/>
              <a:t>B </a:t>
            </a:r>
            <a:br>
              <a:rPr lang="en-US" sz="2400" i="1" dirty="0"/>
            </a:br>
            <a:r>
              <a:rPr lang="en-US" sz="2400" dirty="0"/>
              <a:t>in the graph, then </a:t>
            </a:r>
            <a:r>
              <a:rPr lang="en-US" sz="2400" i="1" dirty="0"/>
              <a:t>A </a:t>
            </a:r>
            <a:r>
              <a:rPr lang="en-US" sz="2400" dirty="0"/>
              <a:t>appears before </a:t>
            </a:r>
            <a:r>
              <a:rPr lang="en-US" sz="2400" i="1" dirty="0"/>
              <a:t>B </a:t>
            </a:r>
            <a:r>
              <a:rPr lang="en-US" sz="2400" dirty="0"/>
              <a:t>in</a:t>
            </a:r>
            <a:br>
              <a:rPr lang="en-US" sz="2400" dirty="0"/>
            </a:br>
            <a:r>
              <a:rPr lang="en-US" sz="2400" dirty="0"/>
              <a:t>the linear sequence.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CF53D27-C11F-4A52-BF41-9BF714BC5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23" y="3919716"/>
            <a:ext cx="574838" cy="5748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B7B56D-B056-4108-84A9-1F5F7FE1D145}"/>
              </a:ext>
            </a:extLst>
          </p:cNvPr>
          <p:cNvSpPr txBox="1">
            <a:spLocks/>
          </p:cNvSpPr>
          <p:nvPr/>
        </p:nvSpPr>
        <p:spPr>
          <a:xfrm>
            <a:off x="4735889" y="3919717"/>
            <a:ext cx="4002728" cy="548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is a topological sort.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74C9CB-9EA8-433A-9AA9-A5722E6B1790}"/>
              </a:ext>
            </a:extLst>
          </p:cNvPr>
          <p:cNvSpPr/>
          <p:nvPr/>
        </p:nvSpPr>
        <p:spPr>
          <a:xfrm>
            <a:off x="2260599" y="4834156"/>
            <a:ext cx="2602288" cy="11111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An acyclic execution witness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B1B2F6-D1EC-41DF-819C-725BB70E9C7D}"/>
              </a:ext>
            </a:extLst>
          </p:cNvPr>
          <p:cNvSpPr/>
          <p:nvPr/>
        </p:nvSpPr>
        <p:spPr>
          <a:xfrm>
            <a:off x="6914036" y="4832535"/>
            <a:ext cx="2602288" cy="11111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Sequential execution that respect </a:t>
            </a:r>
            <a:r>
              <a:rPr lang="en-US" sz="2400" i="1" dirty="0" err="1"/>
              <a:t>ghb</a:t>
            </a:r>
            <a:endParaRPr lang="en-US" sz="2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023D33D-A845-4BE5-A7E0-D74D543D9CC5}"/>
              </a:ext>
            </a:extLst>
          </p:cNvPr>
          <p:cNvSpPr/>
          <p:nvPr/>
        </p:nvSpPr>
        <p:spPr>
          <a:xfrm>
            <a:off x="5215185" y="5151128"/>
            <a:ext cx="1242874" cy="548651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111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47FB-7C12-47E2-8768-C6181902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a Sequential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E4416-890C-4635-8A4F-03A06953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574320" cy="1329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an </a:t>
            </a:r>
            <a:r>
              <a:rPr lang="en-US" dirty="0">
                <a:solidFill>
                  <a:srgbClr val="00B050"/>
                </a:solidFill>
              </a:rPr>
              <a:t>arbitrary</a:t>
            </a:r>
            <a:r>
              <a:rPr lang="en-US" dirty="0"/>
              <a:t> memory model</a:t>
            </a:r>
          </a:p>
          <a:p>
            <a:pPr marL="573088" lvl="1" indent="-342900"/>
            <a:r>
              <a:rPr lang="en-US" dirty="0"/>
              <a:t>We can now establish an </a:t>
            </a:r>
            <a:r>
              <a:rPr lang="en-US" dirty="0">
                <a:solidFill>
                  <a:srgbClr val="0070C0"/>
                </a:solidFill>
              </a:rPr>
              <a:t>equivalence</a:t>
            </a:r>
            <a:r>
              <a:rPr lang="en-US" dirty="0"/>
              <a:t> between a parallel execution and a sequential execution.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89EE0-A299-4195-96DF-C322A268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A31F1-18FC-4E3C-89AB-33006021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0CC182C-EAEC-46F4-855B-6FFF2924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2716284"/>
            <a:ext cx="658806" cy="658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6C936-20AC-4743-98A3-7E2494294B9E}"/>
              </a:ext>
            </a:extLst>
          </p:cNvPr>
          <p:cNvSpPr txBox="1"/>
          <p:nvPr/>
        </p:nvSpPr>
        <p:spPr>
          <a:xfrm>
            <a:off x="2728780" y="2845632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may not be </a:t>
            </a:r>
            <a:r>
              <a:rPr lang="en-US" sz="2000" dirty="0">
                <a:solidFill>
                  <a:srgbClr val="0070C0"/>
                </a:solidFill>
              </a:rPr>
              <a:t>legal</a:t>
            </a:r>
            <a:r>
              <a:rPr lang="en-US" sz="2000" dirty="0"/>
              <a:t>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831688-F928-495C-8EEF-C3284B458EF2}"/>
              </a:ext>
            </a:extLst>
          </p:cNvPr>
          <p:cNvSpPr txBox="1">
            <a:spLocks/>
          </p:cNvSpPr>
          <p:nvPr/>
        </p:nvSpPr>
        <p:spPr>
          <a:xfrm>
            <a:off x="2093680" y="3478696"/>
            <a:ext cx="8574320" cy="475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sad part is that it may not be legal if </a:t>
            </a:r>
            <a:r>
              <a:rPr lang="en-US" dirty="0">
                <a:solidFill>
                  <a:srgbClr val="0070C0"/>
                </a:solidFill>
              </a:rPr>
              <a:t>writes</a:t>
            </a:r>
            <a:r>
              <a:rPr lang="en-US" dirty="0"/>
              <a:t> are not atomic.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5533C-3DCB-410A-ACBF-58BC6DC23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37211"/>
            <a:ext cx="1288602" cy="128860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69421A9-B41B-4F85-91D2-D0647BFDBF24}"/>
              </a:ext>
            </a:extLst>
          </p:cNvPr>
          <p:cNvSpPr txBox="1">
            <a:spLocks/>
          </p:cNvSpPr>
          <p:nvPr/>
        </p:nvSpPr>
        <p:spPr>
          <a:xfrm>
            <a:off x="2840293" y="4663383"/>
            <a:ext cx="7357190" cy="75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least the fact that we established an </a:t>
            </a:r>
            <a:r>
              <a:rPr lang="en-US" dirty="0">
                <a:solidFill>
                  <a:srgbClr val="E21A23"/>
                </a:solidFill>
              </a:rPr>
              <a:t>equivalence</a:t>
            </a:r>
            <a:r>
              <a:rPr lang="en-US" dirty="0"/>
              <a:t> means that</a:t>
            </a:r>
          </a:p>
          <a:p>
            <a:r>
              <a:rPr lang="en-US" dirty="0"/>
              <a:t>the execution is </a:t>
            </a:r>
            <a:r>
              <a:rPr lang="en-US" dirty="0">
                <a:solidFill>
                  <a:srgbClr val="00B050"/>
                </a:solidFill>
              </a:rPr>
              <a:t>feasible</a:t>
            </a:r>
            <a:r>
              <a:rPr lang="en-US" dirty="0"/>
              <a:t> according to the memory model.</a:t>
            </a:r>
          </a:p>
        </p:txBody>
      </p:sp>
    </p:spTree>
    <p:extLst>
      <p:ext uri="{BB962C8B-B14F-4D97-AF65-F5344CB8AC3E}">
        <p14:creationId xmlns:p14="http://schemas.microsoft.com/office/powerpoint/2010/main" val="37461052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3546F-75E2-4CE5-9570-FCFFD245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4ACE6-60D6-4723-8840-930C14B8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A59460-F98D-483C-AC07-E08668BD8B7A}"/>
              </a:ext>
            </a:extLst>
          </p:cNvPr>
          <p:cNvSpPr/>
          <p:nvPr/>
        </p:nvSpPr>
        <p:spPr>
          <a:xfrm>
            <a:off x="2474215" y="1179443"/>
            <a:ext cx="7356124" cy="36443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Access to a Single Location</a:t>
            </a:r>
            <a:br>
              <a:rPr lang="en-US" sz="3600" dirty="0"/>
            </a:br>
            <a:r>
              <a:rPr lang="en-US" sz="3600" dirty="0"/>
              <a:t>Data and Control Dependences</a:t>
            </a:r>
          </a:p>
        </p:txBody>
      </p:sp>
    </p:spTree>
    <p:extLst>
      <p:ext uri="{BB962C8B-B14F-4D97-AF65-F5344CB8AC3E}">
        <p14:creationId xmlns:p14="http://schemas.microsoft.com/office/powerpoint/2010/main" val="15542204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7288-E065-415B-9878-B248826D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38" y="100585"/>
            <a:ext cx="8763108" cy="822960"/>
          </a:xfrm>
        </p:spPr>
        <p:txBody>
          <a:bodyPr/>
          <a:lstStyle/>
          <a:p>
            <a:r>
              <a:rPr lang="en-US" dirty="0"/>
              <a:t>Access Graphs: All accesses to the same location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7C4396-3A7A-4D59-97D5-08B020275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683091"/>
              </p:ext>
            </p:extLst>
          </p:nvPr>
        </p:nvGraphicFramePr>
        <p:xfrm>
          <a:off x="2619442" y="1086074"/>
          <a:ext cx="20282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203">
                  <a:extLst>
                    <a:ext uri="{9D8B030D-6E8A-4147-A177-3AD203B41FA5}">
                      <a16:colId xmlns:a16="http://schemas.microsoft.com/office/drawing/2014/main" val="4243344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0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(a) x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(b) x =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3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(c) y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5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(d) z = x +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0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(e) x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1220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BF42C-A3C9-41CE-82AE-58D37B63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380CC-B4AB-4843-97D4-85AC9BC2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79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AD0AEF-B9E0-42B5-A12A-8E04EF0B679C}"/>
              </a:ext>
            </a:extLst>
          </p:cNvPr>
          <p:cNvSpPr/>
          <p:nvPr/>
        </p:nvSpPr>
        <p:spPr>
          <a:xfrm>
            <a:off x="6515378" y="891104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9868F-4892-4422-AA0C-C81256B3FE0A}"/>
              </a:ext>
            </a:extLst>
          </p:cNvPr>
          <p:cNvSpPr txBox="1"/>
          <p:nvPr/>
        </p:nvSpPr>
        <p:spPr>
          <a:xfrm>
            <a:off x="6424549" y="57152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15CDC6-7CD7-420F-A333-0DB0F691BAA3}"/>
              </a:ext>
            </a:extLst>
          </p:cNvPr>
          <p:cNvSpPr/>
          <p:nvPr/>
        </p:nvSpPr>
        <p:spPr>
          <a:xfrm>
            <a:off x="6515378" y="2175917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927D05-5AB7-4A44-9E06-22B43376BBBD}"/>
              </a:ext>
            </a:extLst>
          </p:cNvPr>
          <p:cNvCxnSpPr>
            <a:stCxn id="8" idx="4"/>
            <a:endCxn id="10" idx="0"/>
          </p:cNvCxnSpPr>
          <p:nvPr/>
        </p:nvCxnSpPr>
        <p:spPr>
          <a:xfrm>
            <a:off x="7151482" y="1561900"/>
            <a:ext cx="0" cy="6140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0DEBD3-AD0C-454A-8684-6E787F1B8971}"/>
              </a:ext>
            </a:extLst>
          </p:cNvPr>
          <p:cNvSpPr txBox="1"/>
          <p:nvPr/>
        </p:nvSpPr>
        <p:spPr>
          <a:xfrm>
            <a:off x="6594893" y="162640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38BC-72B6-4CE5-8403-C89C9E1B365C}"/>
              </a:ext>
            </a:extLst>
          </p:cNvPr>
          <p:cNvSpPr txBox="1"/>
          <p:nvPr/>
        </p:nvSpPr>
        <p:spPr>
          <a:xfrm>
            <a:off x="6097935" y="212404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(b)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45B036-2E82-46E3-AC28-3CDD0D146969}"/>
              </a:ext>
            </a:extLst>
          </p:cNvPr>
          <p:cNvSpPr/>
          <p:nvPr/>
        </p:nvSpPr>
        <p:spPr>
          <a:xfrm>
            <a:off x="7966491" y="3093602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7454A0-8435-4A7C-84AF-5426D9A2BD12}"/>
              </a:ext>
            </a:extLst>
          </p:cNvPr>
          <p:cNvCxnSpPr>
            <a:cxnSpLocks/>
            <a:stCxn id="10" idx="5"/>
            <a:endCxn id="15" idx="1"/>
          </p:cNvCxnSpPr>
          <p:nvPr/>
        </p:nvCxnSpPr>
        <p:spPr>
          <a:xfrm>
            <a:off x="7601275" y="2748477"/>
            <a:ext cx="551526" cy="4433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513D95-1662-4F2F-ADAE-070CAD76859A}"/>
              </a:ext>
            </a:extLst>
          </p:cNvPr>
          <p:cNvSpPr txBox="1"/>
          <p:nvPr/>
        </p:nvSpPr>
        <p:spPr>
          <a:xfrm>
            <a:off x="7544357" y="307047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A2A777-C766-484D-9D02-44217EDD2100}"/>
              </a:ext>
            </a:extLst>
          </p:cNvPr>
          <p:cNvSpPr txBox="1"/>
          <p:nvPr/>
        </p:nvSpPr>
        <p:spPr>
          <a:xfrm>
            <a:off x="7824216" y="261479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71339A-4E1C-40E3-86CA-429379B813F0}"/>
              </a:ext>
            </a:extLst>
          </p:cNvPr>
          <p:cNvSpPr txBox="1"/>
          <p:nvPr/>
        </p:nvSpPr>
        <p:spPr>
          <a:xfrm>
            <a:off x="8164885" y="393348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9C402E-092C-4020-8D0E-B1117A806FC4}"/>
              </a:ext>
            </a:extLst>
          </p:cNvPr>
          <p:cNvCxnSpPr>
            <a:cxnSpLocks/>
          </p:cNvCxnSpPr>
          <p:nvPr/>
        </p:nvCxnSpPr>
        <p:spPr>
          <a:xfrm>
            <a:off x="8602594" y="3760922"/>
            <a:ext cx="0" cy="8776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EE2EB6D-F000-465C-B332-87EF4851FF3E}"/>
              </a:ext>
            </a:extLst>
          </p:cNvPr>
          <p:cNvSpPr/>
          <p:nvPr/>
        </p:nvSpPr>
        <p:spPr>
          <a:xfrm>
            <a:off x="7966491" y="4635089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5AA64-DFA0-425A-B1D4-D37632CC9CAD}"/>
              </a:ext>
            </a:extLst>
          </p:cNvPr>
          <p:cNvSpPr txBox="1"/>
          <p:nvPr/>
        </p:nvSpPr>
        <p:spPr>
          <a:xfrm>
            <a:off x="7596582" y="450001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(e)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F664A5-0DC1-401F-B2A3-7FCE4BE3BDAE}"/>
              </a:ext>
            </a:extLst>
          </p:cNvPr>
          <p:cNvSpPr/>
          <p:nvPr/>
        </p:nvSpPr>
        <p:spPr>
          <a:xfrm>
            <a:off x="2001078" y="4028661"/>
            <a:ext cx="4959394" cy="19805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Instead of </a:t>
            </a:r>
            <a:r>
              <a:rPr lang="en-US" sz="2400" i="1" dirty="0"/>
              <a:t>po </a:t>
            </a:r>
            <a:r>
              <a:rPr lang="en-US" sz="2400" dirty="0"/>
              <a:t>edges, we have </a:t>
            </a:r>
            <a:r>
              <a:rPr lang="en-US" sz="2400" i="1" dirty="0"/>
              <a:t>up </a:t>
            </a:r>
            <a:r>
              <a:rPr lang="en-US" sz="2400" dirty="0"/>
              <a:t>edges </a:t>
            </a:r>
            <a:r>
              <a:rPr lang="en-US" sz="2400" dirty="0">
                <a:sym typeface="Wingdings" panose="05000000000000000000" pitchFamily="2" charset="2"/>
              </a:rPr>
              <a:t> Edge between accesses to the same location in the same thread.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58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453EC-CF99-4588-9D7D-D5BFEA3E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B7416-58C2-4B0B-961D-9C1D9E1E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ECC6C-5BFF-4DB7-A034-A0F527ADF001}"/>
              </a:ext>
            </a:extLst>
          </p:cNvPr>
          <p:cNvSpPr/>
          <p:nvPr/>
        </p:nvSpPr>
        <p:spPr>
          <a:xfrm>
            <a:off x="1973273" y="122553"/>
            <a:ext cx="7594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BF7F3F"/>
                </a:solidFill>
              </a:rPr>
              <a:t>/* variable declaration */</a:t>
            </a:r>
          </a:p>
          <a:p>
            <a:pPr marR="46060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partialSums</a:t>
            </a:r>
            <a:r>
              <a:rPr lang="en-US" i="1" dirty="0">
                <a:solidFill>
                  <a:srgbClr val="000000"/>
                </a:solidFill>
              </a:rPr>
              <a:t> [N]; </a:t>
            </a:r>
          </a:p>
          <a:p>
            <a:pPr marR="46060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>
                <a:solidFill>
                  <a:srgbClr val="000000"/>
                </a:solidFill>
              </a:rPr>
              <a:t>numbers [SIZE]; </a:t>
            </a:r>
          </a:p>
          <a:p>
            <a:pPr marR="46060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>
                <a:solidFill>
                  <a:srgbClr val="000000"/>
                </a:solidFill>
              </a:rPr>
              <a:t>result   =   0;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BF7F3F"/>
                </a:solidFill>
              </a:rPr>
              <a:t>/* </a:t>
            </a:r>
            <a:r>
              <a:rPr lang="en-US" i="1" dirty="0" err="1">
                <a:solidFill>
                  <a:srgbClr val="BF7F3F"/>
                </a:solidFill>
              </a:rPr>
              <a:t>initialise</a:t>
            </a:r>
            <a:r>
              <a:rPr lang="en-US" i="1" dirty="0">
                <a:solidFill>
                  <a:srgbClr val="BF7F3F"/>
                </a:solidFill>
              </a:rPr>
              <a:t> arrays */</a:t>
            </a:r>
          </a:p>
          <a:p>
            <a:r>
              <a:rPr lang="en-US" i="1" dirty="0"/>
              <a:t>...</a:t>
            </a:r>
          </a:p>
          <a:p>
            <a:pPr marR="46060"/>
            <a:r>
              <a:rPr lang="en-US" i="1" dirty="0">
                <a:solidFill>
                  <a:srgbClr val="BF7F3F"/>
                </a:solidFill>
              </a:rPr>
              <a:t>/* parallel section */ </a:t>
            </a:r>
            <a:r>
              <a:rPr lang="en-US" i="1" dirty="0">
                <a:solidFill>
                  <a:srgbClr val="0000FF"/>
                </a:solidFill>
              </a:rPr>
              <a:t># pragma </a:t>
            </a:r>
            <a:r>
              <a:rPr lang="en-US" i="1" dirty="0" err="1">
                <a:solidFill>
                  <a:srgbClr val="000000"/>
                </a:solidFill>
              </a:rPr>
              <a:t>omp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7F007F"/>
                </a:solidFill>
              </a:rPr>
              <a:t>parallel </a:t>
            </a:r>
            <a:r>
              <a:rPr lang="en-US" i="1" dirty="0">
                <a:solidFill>
                  <a:srgbClr val="000000"/>
                </a:solidFill>
              </a:rPr>
              <a:t>{</a:t>
            </a:r>
          </a:p>
          <a:p>
            <a:pPr lvl="1"/>
            <a:r>
              <a:rPr lang="en-US" i="1" dirty="0">
                <a:solidFill>
                  <a:srgbClr val="BF7F3F"/>
                </a:solidFill>
              </a:rPr>
              <a:t>	/* get my processor id */</a:t>
            </a:r>
          </a:p>
          <a:p>
            <a:pPr lvl="2"/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myId</a:t>
            </a:r>
            <a:r>
              <a:rPr lang="en-US" i="1" dirty="0">
                <a:solidFill>
                  <a:srgbClr val="000000"/>
                </a:solidFill>
              </a:rPr>
              <a:t>   =   </a:t>
            </a:r>
            <a:r>
              <a:rPr lang="en-US" i="1" dirty="0" err="1">
                <a:solidFill>
                  <a:srgbClr val="000000"/>
                </a:solidFill>
              </a:rPr>
              <a:t>omp</a:t>
            </a:r>
            <a:r>
              <a:rPr lang="en-US" i="1" dirty="0">
                <a:solidFill>
                  <a:srgbClr val="000000"/>
                </a:solidFill>
              </a:rPr>
              <a:t>_ get_ thread_ num ();</a:t>
            </a:r>
          </a:p>
          <a:p>
            <a:r>
              <a:rPr lang="en-US" i="1" dirty="0">
                <a:solidFill>
                  <a:srgbClr val="BF7F3F"/>
                </a:solidFill>
              </a:rPr>
              <a:t>	</a:t>
            </a:r>
          </a:p>
          <a:p>
            <a:r>
              <a:rPr lang="en-US" i="1" dirty="0">
                <a:solidFill>
                  <a:srgbClr val="BF7F3F"/>
                </a:solidFill>
              </a:rPr>
              <a:t>	/* add my portion of numbers */</a:t>
            </a:r>
          </a:p>
          <a:p>
            <a:pPr marR="26080"/>
            <a:r>
              <a:rPr lang="en-US" i="1" dirty="0">
                <a:solidFill>
                  <a:srgbClr val="0000FF"/>
                </a:solidFill>
              </a:rPr>
              <a:t>	int   </a:t>
            </a:r>
            <a:r>
              <a:rPr lang="en-US" i="1" dirty="0" err="1">
                <a:solidFill>
                  <a:srgbClr val="000000"/>
                </a:solidFill>
              </a:rPr>
              <a:t>startIdx</a:t>
            </a:r>
            <a:r>
              <a:rPr lang="en-US" i="1" dirty="0">
                <a:solidFill>
                  <a:srgbClr val="000000"/>
                </a:solidFill>
              </a:rPr>
              <a:t>   =   </a:t>
            </a:r>
            <a:r>
              <a:rPr lang="en-US" i="1" dirty="0" err="1">
                <a:solidFill>
                  <a:srgbClr val="000000"/>
                </a:solidFill>
              </a:rPr>
              <a:t>myId</a:t>
            </a:r>
            <a:r>
              <a:rPr lang="en-US" i="1" dirty="0">
                <a:solidFill>
                  <a:srgbClr val="000000"/>
                </a:solidFill>
              </a:rPr>
              <a:t>   *   SIZE/ N; </a:t>
            </a:r>
          </a:p>
          <a:p>
            <a:pPr marR="26080"/>
            <a:r>
              <a:rPr lang="en-US" i="1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>
                <a:solidFill>
                  <a:srgbClr val="000000"/>
                </a:solidFill>
              </a:rPr>
              <a:t>end </a:t>
            </a:r>
            <a:r>
              <a:rPr lang="en-US" i="1" dirty="0" err="1">
                <a:solidFill>
                  <a:srgbClr val="000000"/>
                </a:solidFill>
              </a:rPr>
              <a:t>Idx</a:t>
            </a:r>
            <a:r>
              <a:rPr lang="en-US" i="1" dirty="0">
                <a:solidFill>
                  <a:srgbClr val="000000"/>
                </a:solidFill>
              </a:rPr>
              <a:t>   =   </a:t>
            </a:r>
            <a:r>
              <a:rPr lang="en-US" i="1" dirty="0" err="1">
                <a:solidFill>
                  <a:srgbClr val="000000"/>
                </a:solidFill>
              </a:rPr>
              <a:t>startIdx</a:t>
            </a:r>
            <a:r>
              <a:rPr lang="en-US" i="1" dirty="0">
                <a:solidFill>
                  <a:srgbClr val="000000"/>
                </a:solidFill>
              </a:rPr>
              <a:t>   +   SIZE/ N;</a:t>
            </a:r>
          </a:p>
          <a:p>
            <a:pPr marR="4300" lvl="2"/>
            <a:endParaRPr lang="en-US" i="1" dirty="0">
              <a:solidFill>
                <a:srgbClr val="0000FF"/>
              </a:solidFill>
            </a:endParaRPr>
          </a:p>
          <a:p>
            <a:pPr marR="4300" lvl="2"/>
            <a:r>
              <a:rPr lang="en-US" i="1" dirty="0">
                <a:solidFill>
                  <a:srgbClr val="0000FF"/>
                </a:solidFill>
              </a:rPr>
              <a:t>for</a:t>
            </a:r>
            <a:r>
              <a:rPr lang="en-US" i="1" dirty="0">
                <a:solidFill>
                  <a:srgbClr val="000000"/>
                </a:solidFill>
              </a:rPr>
              <a:t>( </a:t>
            </a:r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jdx</a:t>
            </a:r>
            <a:r>
              <a:rPr lang="en-US" i="1" dirty="0">
                <a:solidFill>
                  <a:srgbClr val="000000"/>
                </a:solidFill>
              </a:rPr>
              <a:t>   =   </a:t>
            </a:r>
            <a:r>
              <a:rPr lang="en-US" i="1" dirty="0" err="1">
                <a:solidFill>
                  <a:srgbClr val="000000"/>
                </a:solidFill>
              </a:rPr>
              <a:t>startIdx</a:t>
            </a:r>
            <a:r>
              <a:rPr lang="en-US" i="1" dirty="0">
                <a:solidFill>
                  <a:srgbClr val="000000"/>
                </a:solidFill>
              </a:rPr>
              <a:t>;   </a:t>
            </a:r>
            <a:r>
              <a:rPr lang="en-US" i="1" dirty="0" err="1">
                <a:solidFill>
                  <a:srgbClr val="000000"/>
                </a:solidFill>
              </a:rPr>
              <a:t>jdx</a:t>
            </a:r>
            <a:r>
              <a:rPr lang="en-US" i="1" dirty="0">
                <a:solidFill>
                  <a:srgbClr val="000000"/>
                </a:solidFill>
              </a:rPr>
              <a:t>   &lt;   end </a:t>
            </a:r>
            <a:r>
              <a:rPr lang="en-US" i="1" dirty="0" err="1">
                <a:solidFill>
                  <a:srgbClr val="000000"/>
                </a:solidFill>
              </a:rPr>
              <a:t>Idx</a:t>
            </a:r>
            <a:r>
              <a:rPr lang="en-US" i="1" dirty="0">
                <a:solidFill>
                  <a:srgbClr val="000000"/>
                </a:solidFill>
              </a:rPr>
              <a:t>;   </a:t>
            </a:r>
            <a:r>
              <a:rPr lang="en-US" i="1" dirty="0" err="1">
                <a:solidFill>
                  <a:srgbClr val="000000"/>
                </a:solidFill>
              </a:rPr>
              <a:t>jdx</a:t>
            </a:r>
            <a:r>
              <a:rPr lang="en-US" i="1" dirty="0">
                <a:solidFill>
                  <a:srgbClr val="000000"/>
                </a:solidFill>
              </a:rPr>
              <a:t>++) </a:t>
            </a:r>
          </a:p>
          <a:p>
            <a:pPr marR="4300" lvl="2"/>
            <a:r>
              <a:rPr lang="en-US" i="1" dirty="0">
                <a:solidFill>
                  <a:srgbClr val="000000"/>
                </a:solidFill>
              </a:rPr>
              <a:t>	</a:t>
            </a:r>
            <a:r>
              <a:rPr lang="en-US" i="1" dirty="0" err="1">
                <a:solidFill>
                  <a:srgbClr val="000000"/>
                </a:solidFill>
              </a:rPr>
              <a:t>partialSums</a:t>
            </a:r>
            <a:r>
              <a:rPr lang="en-US" i="1" dirty="0">
                <a:solidFill>
                  <a:srgbClr val="000000"/>
                </a:solidFill>
              </a:rPr>
              <a:t>[ </a:t>
            </a:r>
            <a:r>
              <a:rPr lang="en-US" i="1" dirty="0" err="1">
                <a:solidFill>
                  <a:srgbClr val="000000"/>
                </a:solidFill>
              </a:rPr>
              <a:t>myId</a:t>
            </a:r>
            <a:r>
              <a:rPr lang="en-US" i="1" dirty="0">
                <a:solidFill>
                  <a:srgbClr val="000000"/>
                </a:solidFill>
              </a:rPr>
              <a:t>]   +=   numbers[ </a:t>
            </a:r>
            <a:r>
              <a:rPr lang="en-US" i="1" dirty="0" err="1">
                <a:solidFill>
                  <a:srgbClr val="000000"/>
                </a:solidFill>
              </a:rPr>
              <a:t>jdx</a:t>
            </a:r>
            <a:r>
              <a:rPr lang="en-US" i="1" dirty="0">
                <a:solidFill>
                  <a:srgbClr val="000000"/>
                </a:solidFill>
              </a:rPr>
              <a:t>];</a:t>
            </a:r>
          </a:p>
          <a:p>
            <a:r>
              <a:rPr lang="en-US" i="1" dirty="0"/>
              <a:t>}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BF7F3F"/>
                </a:solidFill>
              </a:rPr>
              <a:t>/* sequential section */</a:t>
            </a:r>
          </a:p>
          <a:p>
            <a:r>
              <a:rPr lang="en-US" i="1" dirty="0">
                <a:solidFill>
                  <a:srgbClr val="0000FF"/>
                </a:solidFill>
              </a:rPr>
              <a:t>for</a:t>
            </a:r>
            <a:r>
              <a:rPr lang="en-US" i="1" dirty="0">
                <a:solidFill>
                  <a:srgbClr val="000000"/>
                </a:solidFill>
              </a:rPr>
              <a:t>( </a:t>
            </a:r>
            <a:r>
              <a:rPr lang="en-US" i="1" dirty="0">
                <a:solidFill>
                  <a:srgbClr val="0000FF"/>
                </a:solidFill>
              </a:rPr>
              <a:t>int   </a:t>
            </a:r>
            <a:r>
              <a:rPr lang="en-US" i="1" dirty="0" err="1">
                <a:solidFill>
                  <a:srgbClr val="000000"/>
                </a:solidFill>
              </a:rPr>
              <a:t>idx</a:t>
            </a:r>
            <a:r>
              <a:rPr lang="en-US" i="1" dirty="0">
                <a:solidFill>
                  <a:srgbClr val="000000"/>
                </a:solidFill>
              </a:rPr>
              <a:t>=0;   </a:t>
            </a:r>
            <a:r>
              <a:rPr lang="en-US" i="1" dirty="0" err="1">
                <a:solidFill>
                  <a:srgbClr val="000000"/>
                </a:solidFill>
              </a:rPr>
              <a:t>idx</a:t>
            </a:r>
            <a:r>
              <a:rPr lang="en-US" i="1" dirty="0">
                <a:solidFill>
                  <a:srgbClr val="000000"/>
                </a:solidFill>
              </a:rPr>
              <a:t>  &lt; N;   </a:t>
            </a:r>
            <a:r>
              <a:rPr lang="en-US" i="1" dirty="0" err="1">
                <a:solidFill>
                  <a:srgbClr val="000000"/>
                </a:solidFill>
              </a:rPr>
              <a:t>idx</a:t>
            </a:r>
            <a:r>
              <a:rPr lang="en-US" i="1" dirty="0">
                <a:solidFill>
                  <a:srgbClr val="000000"/>
                </a:solidFill>
              </a:rPr>
              <a:t>++)</a:t>
            </a:r>
          </a:p>
          <a:p>
            <a:r>
              <a:rPr lang="en-US" i="1" dirty="0"/>
              <a:t>	result   +=   </a:t>
            </a:r>
            <a:r>
              <a:rPr lang="en-US" i="1" dirty="0" err="1"/>
              <a:t>partialSums</a:t>
            </a:r>
            <a:r>
              <a:rPr lang="en-US" i="1" dirty="0"/>
              <a:t>[ </a:t>
            </a:r>
            <a:r>
              <a:rPr lang="en-US" i="1" dirty="0" err="1"/>
              <a:t>idx</a:t>
            </a:r>
            <a:r>
              <a:rPr lang="en-US" i="1" dirty="0"/>
              <a:t>];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3054AA-1113-4F0C-A933-0685BE56F47E}"/>
              </a:ext>
            </a:extLst>
          </p:cNvPr>
          <p:cNvSpPr/>
          <p:nvPr/>
        </p:nvSpPr>
        <p:spPr>
          <a:xfrm>
            <a:off x="8089901" y="1587500"/>
            <a:ext cx="2128827" cy="18415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OpenMP</a:t>
            </a:r>
          </a:p>
          <a:p>
            <a:pPr algn="ctr"/>
            <a:r>
              <a:rPr lang="en-US" sz="2400" dirty="0"/>
              <a:t>code </a:t>
            </a:r>
          </a:p>
        </p:txBody>
      </p:sp>
    </p:spTree>
    <p:extLst>
      <p:ext uri="{BB962C8B-B14F-4D97-AF65-F5344CB8AC3E}">
        <p14:creationId xmlns:p14="http://schemas.microsoft.com/office/powerpoint/2010/main" val="29211742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305BB-E47B-4069-B72C-019CFB9D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CEEA-F2C1-43E9-BBF9-1C3341A1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E2F6104-FDF3-49C5-886E-DD395E769B6A}"/>
                  </a:ext>
                </a:extLst>
              </p:cNvPr>
              <p:cNvSpPr/>
              <p:nvPr/>
            </p:nvSpPr>
            <p:spPr>
              <a:xfrm>
                <a:off x="2493033" y="675862"/>
                <a:ext cx="6858000" cy="2372139"/>
              </a:xfrm>
              <a:prstGeom prst="roundRect">
                <a:avLst/>
              </a:prstGeom>
              <a:ln w="28575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𝑃𝐿𝑆𝐶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∪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𝑟𝑓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E2F6104-FDF3-49C5-886E-DD395E769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033" y="675862"/>
                <a:ext cx="6858000" cy="237213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F41939E-5483-4CBA-AE29-4020376CBC98}"/>
              </a:ext>
            </a:extLst>
          </p:cNvPr>
          <p:cNvSpPr txBox="1"/>
          <p:nvPr/>
        </p:nvSpPr>
        <p:spPr>
          <a:xfrm>
            <a:off x="1633331" y="3806689"/>
            <a:ext cx="892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PLSC is always respected regardless of the </a:t>
            </a:r>
            <a:r>
              <a:rPr lang="en-US" sz="2400" dirty="0">
                <a:solidFill>
                  <a:srgbClr val="E21A23"/>
                </a:solidFill>
              </a:rPr>
              <a:t>memory model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Hence, the </a:t>
            </a:r>
            <a:r>
              <a:rPr lang="en-US" sz="2400" dirty="0">
                <a:solidFill>
                  <a:srgbClr val="01708C"/>
                </a:solidFill>
              </a:rPr>
              <a:t>access graph </a:t>
            </a:r>
            <a:r>
              <a:rPr lang="en-US" sz="2400" dirty="0"/>
              <a:t>never has cycles.</a:t>
            </a:r>
          </a:p>
        </p:txBody>
      </p:sp>
    </p:spTree>
    <p:extLst>
      <p:ext uri="{BB962C8B-B14F-4D97-AF65-F5344CB8AC3E}">
        <p14:creationId xmlns:p14="http://schemas.microsoft.com/office/powerpoint/2010/main" val="218286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0D5FC78-7A36-4E80-973E-52481B3D9BFE}"/>
              </a:ext>
            </a:extLst>
          </p:cNvPr>
          <p:cNvSpPr/>
          <p:nvPr/>
        </p:nvSpPr>
        <p:spPr>
          <a:xfrm>
            <a:off x="2908917" y="5175682"/>
            <a:ext cx="5880334" cy="72245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2FD86-86DA-489C-9A20-E007F69C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AC82B-3D98-4790-9F87-9BC7410A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339" y="5322340"/>
            <a:ext cx="6858000" cy="746128"/>
          </a:xfrm>
        </p:spPr>
        <p:txBody>
          <a:bodyPr/>
          <a:lstStyle/>
          <a:p>
            <a:r>
              <a:rPr lang="en-US" dirty="0"/>
              <a:t>Note the </a:t>
            </a:r>
            <a:r>
              <a:rPr lang="en-US" i="1" dirty="0"/>
              <a:t>up </a:t>
            </a:r>
            <a:r>
              <a:rPr lang="en-US" dirty="0"/>
              <a:t>edges and the presence of the cycle.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8AFF1-A9BC-4853-A920-CF7AEC0F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7FA29-73F7-4B5D-812B-E0A63AAC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00F566E-7920-43AE-8C7B-E0DAAE19A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157481"/>
              </p:ext>
            </p:extLst>
          </p:nvPr>
        </p:nvGraphicFramePr>
        <p:xfrm>
          <a:off x="1880617" y="1097281"/>
          <a:ext cx="471055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85">
                  <a:extLst>
                    <a:ext uri="{9D8B030D-6E8A-4147-A177-3AD203B41FA5}">
                      <a16:colId xmlns:a16="http://schemas.microsoft.com/office/drawing/2014/main" val="4243344830"/>
                    </a:ext>
                  </a:extLst>
                </a:gridCol>
                <a:gridCol w="1570185">
                  <a:extLst>
                    <a:ext uri="{9D8B030D-6E8A-4147-A177-3AD203B41FA5}">
                      <a16:colId xmlns:a16="http://schemas.microsoft.com/office/drawing/2014/main" val="1568296516"/>
                    </a:ext>
                  </a:extLst>
                </a:gridCol>
                <a:gridCol w="1570185">
                  <a:extLst>
                    <a:ext uri="{9D8B030D-6E8A-4147-A177-3AD203B41FA5}">
                      <a16:colId xmlns:a16="http://schemas.microsoft.com/office/drawing/2014/main" val="677585567"/>
                    </a:ext>
                  </a:extLst>
                </a:gridCol>
              </a:tblGrid>
              <a:tr h="3250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08469"/>
                  </a:ext>
                </a:extLst>
              </a:tr>
              <a:tr h="325015">
                <a:tc>
                  <a:txBody>
                    <a:bodyPr/>
                    <a:lstStyle/>
                    <a:p>
                      <a:r>
                        <a:rPr lang="en-US" dirty="0"/>
                        <a:t>(a) x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(c) x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(d) t2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8378"/>
                  </a:ext>
                </a:extLst>
              </a:tr>
              <a:tr h="325015">
                <a:tc>
                  <a:txBody>
                    <a:bodyPr/>
                    <a:lstStyle/>
                    <a:p>
                      <a:r>
                        <a:rPr lang="en-US" dirty="0"/>
                        <a:t>(b) t1 =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(e) t3 =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39842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DF8320-E5CA-43DB-BF03-FC6F919BFE07}"/>
              </a:ext>
            </a:extLst>
          </p:cNvPr>
          <p:cNvSpPr/>
          <p:nvPr/>
        </p:nvSpPr>
        <p:spPr>
          <a:xfrm>
            <a:off x="2243092" y="2383661"/>
            <a:ext cx="3852908" cy="4971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&lt;t1,t2,t3&gt; = &lt;2,1,0&gt;?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9F6EDE-A563-49AD-B54B-AEA30DC14132}"/>
              </a:ext>
            </a:extLst>
          </p:cNvPr>
          <p:cNvSpPr/>
          <p:nvPr/>
        </p:nvSpPr>
        <p:spPr>
          <a:xfrm>
            <a:off x="7198958" y="1097282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350EA4-2141-4EAB-B673-EA9CF6718ECD}"/>
              </a:ext>
            </a:extLst>
          </p:cNvPr>
          <p:cNvSpPr/>
          <p:nvPr/>
        </p:nvSpPr>
        <p:spPr>
          <a:xfrm>
            <a:off x="8390046" y="2099561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838BED-8F16-4DE6-B259-75CA20DCEC04}"/>
              </a:ext>
            </a:extLst>
          </p:cNvPr>
          <p:cNvSpPr/>
          <p:nvPr/>
        </p:nvSpPr>
        <p:spPr>
          <a:xfrm>
            <a:off x="7198957" y="3101841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139189-D8E5-4DC1-B598-771D8D426E43}"/>
              </a:ext>
            </a:extLst>
          </p:cNvPr>
          <p:cNvSpPr/>
          <p:nvPr/>
        </p:nvSpPr>
        <p:spPr>
          <a:xfrm>
            <a:off x="9366087" y="1097281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1AD059-1DEB-4AAB-BB50-038BB62FCF53}"/>
              </a:ext>
            </a:extLst>
          </p:cNvPr>
          <p:cNvSpPr/>
          <p:nvPr/>
        </p:nvSpPr>
        <p:spPr>
          <a:xfrm>
            <a:off x="9339279" y="3101840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E1B57C-0908-4E80-9206-4A6F2D7C234C}"/>
              </a:ext>
            </a:extLst>
          </p:cNvPr>
          <p:cNvCxnSpPr>
            <a:stCxn id="8" idx="6"/>
            <a:endCxn id="11" idx="2"/>
          </p:cNvCxnSpPr>
          <p:nvPr/>
        </p:nvCxnSpPr>
        <p:spPr>
          <a:xfrm flipV="1">
            <a:off x="8471166" y="1432680"/>
            <a:ext cx="8949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E1A408-57DA-47B8-8F04-25DE95DBF935}"/>
              </a:ext>
            </a:extLst>
          </p:cNvPr>
          <p:cNvSpPr txBox="1"/>
          <p:nvPr/>
        </p:nvSpPr>
        <p:spPr>
          <a:xfrm>
            <a:off x="8789251" y="109728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3FEDCF-2D32-4958-A43F-3FADCD4B755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835061" y="1783088"/>
            <a:ext cx="1" cy="1318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64E4AD-10F2-4CCB-9E03-660A20789810}"/>
              </a:ext>
            </a:extLst>
          </p:cNvPr>
          <p:cNvSpPr txBox="1"/>
          <p:nvPr/>
        </p:nvSpPr>
        <p:spPr>
          <a:xfrm>
            <a:off x="7394703" y="22217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393F24-AF81-4A31-9F47-03A1A4AF96D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158380" y="1730232"/>
            <a:ext cx="417976" cy="467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1E3080-7193-4BE7-9A78-613977C7D6CE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H="1">
            <a:off x="8284854" y="2672122"/>
            <a:ext cx="291502" cy="527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D9C27A-B1AA-40B6-BA14-514BF7C0E6B2}"/>
              </a:ext>
            </a:extLst>
          </p:cNvPr>
          <p:cNvSpPr txBox="1"/>
          <p:nvPr/>
        </p:nvSpPr>
        <p:spPr>
          <a:xfrm>
            <a:off x="8341083" y="170003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4FF98A-921B-4EC3-91A1-8106D9B1B3A1}"/>
              </a:ext>
            </a:extLst>
          </p:cNvPr>
          <p:cNvSpPr txBox="1"/>
          <p:nvPr/>
        </p:nvSpPr>
        <p:spPr>
          <a:xfrm>
            <a:off x="8419114" y="279571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7DB259-DCFB-420C-9094-25105E840968}"/>
              </a:ext>
            </a:extLst>
          </p:cNvPr>
          <p:cNvCxnSpPr>
            <a:cxnSpLocks/>
          </p:cNvCxnSpPr>
          <p:nvPr/>
        </p:nvCxnSpPr>
        <p:spPr>
          <a:xfrm>
            <a:off x="10038375" y="1775582"/>
            <a:ext cx="1" cy="1318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463C3AA-4F30-42E9-96FE-8FA15EE879FF}"/>
              </a:ext>
            </a:extLst>
          </p:cNvPr>
          <p:cNvSpPr txBox="1"/>
          <p:nvPr/>
        </p:nvSpPr>
        <p:spPr>
          <a:xfrm>
            <a:off x="9981080" y="22452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3244732-9FA0-484A-A154-7971F3CCABE6}"/>
              </a:ext>
            </a:extLst>
          </p:cNvPr>
          <p:cNvSpPr/>
          <p:nvPr/>
        </p:nvSpPr>
        <p:spPr>
          <a:xfrm>
            <a:off x="6842276" y="484544"/>
            <a:ext cx="3178313" cy="4034190"/>
          </a:xfrm>
          <a:custGeom>
            <a:avLst/>
            <a:gdLst>
              <a:gd name="connsiteX0" fmla="*/ 3217437 w 3226974"/>
              <a:gd name="connsiteY0" fmla="*/ 3297343 h 4058212"/>
              <a:gd name="connsiteX1" fmla="*/ 2755799 w 3226974"/>
              <a:gd name="connsiteY1" fmla="*/ 3741227 h 4058212"/>
              <a:gd name="connsiteX2" fmla="*/ 172397 w 3226974"/>
              <a:gd name="connsiteY2" fmla="*/ 3794493 h 4058212"/>
              <a:gd name="connsiteX3" fmla="*/ 314439 w 3226974"/>
              <a:gd name="connsiteY3" fmla="*/ 243425 h 4058212"/>
              <a:gd name="connsiteX4" fmla="*/ 918121 w 3226974"/>
              <a:gd name="connsiteY4" fmla="*/ 598532 h 40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6974" h="4058212">
                <a:moveTo>
                  <a:pt x="3217437" y="3297343"/>
                </a:moveTo>
                <a:cubicBezTo>
                  <a:pt x="3240371" y="3477856"/>
                  <a:pt x="3263306" y="3658369"/>
                  <a:pt x="2755799" y="3741227"/>
                </a:cubicBezTo>
                <a:cubicBezTo>
                  <a:pt x="2248292" y="3824085"/>
                  <a:pt x="579290" y="4377460"/>
                  <a:pt x="172397" y="3794493"/>
                </a:cubicBezTo>
                <a:cubicBezTo>
                  <a:pt x="-234496" y="3211526"/>
                  <a:pt x="190152" y="776085"/>
                  <a:pt x="314439" y="243425"/>
                </a:cubicBezTo>
                <a:cubicBezTo>
                  <a:pt x="438726" y="-289235"/>
                  <a:pt x="678423" y="154648"/>
                  <a:pt x="918121" y="598532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54DB93-91BC-4A81-B6AB-FB24390CA1B0}"/>
              </a:ext>
            </a:extLst>
          </p:cNvPr>
          <p:cNvSpPr txBox="1"/>
          <p:nvPr/>
        </p:nvSpPr>
        <p:spPr>
          <a:xfrm>
            <a:off x="8093384" y="4118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6DCDE5-FCE7-4AD7-BC0E-D540496322F9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9475943" y="1692190"/>
            <a:ext cx="179264" cy="505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04FCC14-0421-4B17-AF80-D3C31CA35FCD}"/>
              </a:ext>
            </a:extLst>
          </p:cNvPr>
          <p:cNvSpPr txBox="1"/>
          <p:nvPr/>
        </p:nvSpPr>
        <p:spPr>
          <a:xfrm>
            <a:off x="9295292" y="170526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AC37A0-5374-456F-90FC-D947CAA2ECA9}"/>
              </a:ext>
            </a:extLst>
          </p:cNvPr>
          <p:cNvSpPr txBox="1"/>
          <p:nvPr/>
        </p:nvSpPr>
        <p:spPr>
          <a:xfrm>
            <a:off x="7741909" y="76247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AB206F-D36E-4D49-AAE9-2F09D635A5F7}"/>
              </a:ext>
            </a:extLst>
          </p:cNvPr>
          <p:cNvSpPr txBox="1"/>
          <p:nvPr/>
        </p:nvSpPr>
        <p:spPr>
          <a:xfrm>
            <a:off x="7012128" y="2860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E0858E-2724-4F6B-8EA4-26FC64E1DE00}"/>
              </a:ext>
            </a:extLst>
          </p:cNvPr>
          <p:cNvSpPr txBox="1"/>
          <p:nvPr/>
        </p:nvSpPr>
        <p:spPr>
          <a:xfrm>
            <a:off x="8806155" y="17528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F64FF-E7AD-4126-A3F3-DB170D4EC623}"/>
              </a:ext>
            </a:extLst>
          </p:cNvPr>
          <p:cNvSpPr txBox="1"/>
          <p:nvPr/>
        </p:nvSpPr>
        <p:spPr>
          <a:xfrm>
            <a:off x="9925658" y="74930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372E76-4365-4453-A192-A3877760C5C5}"/>
              </a:ext>
            </a:extLst>
          </p:cNvPr>
          <p:cNvSpPr txBox="1"/>
          <p:nvPr/>
        </p:nvSpPr>
        <p:spPr>
          <a:xfrm>
            <a:off x="10076249" y="369014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5446974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756F-D93C-4E2D-AAB5-CA806B32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347" y="172911"/>
            <a:ext cx="6858000" cy="822960"/>
          </a:xfrm>
        </p:spPr>
        <p:txBody>
          <a:bodyPr/>
          <a:lstStyle/>
          <a:p>
            <a:r>
              <a:rPr lang="en-US" dirty="0"/>
              <a:t>Data and Control Dependences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FC7AF4-6DB5-4E68-A743-F57C72D64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017237"/>
              </p:ext>
            </p:extLst>
          </p:nvPr>
        </p:nvGraphicFramePr>
        <p:xfrm>
          <a:off x="1881188" y="1279525"/>
          <a:ext cx="35919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980">
                  <a:extLst>
                    <a:ext uri="{9D8B030D-6E8A-4147-A177-3AD203B41FA5}">
                      <a16:colId xmlns:a16="http://schemas.microsoft.com/office/drawing/2014/main" val="1797839495"/>
                    </a:ext>
                  </a:extLst>
                </a:gridCol>
                <a:gridCol w="1795980">
                  <a:extLst>
                    <a:ext uri="{9D8B030D-6E8A-4147-A177-3AD203B41FA5}">
                      <a16:colId xmlns:a16="http://schemas.microsoft.com/office/drawing/2014/main" val="869163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53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(a) t1 =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(d) t2 =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8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(b) if (t1 == 1) 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(e) fence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06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(c) y = 2 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(f) x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3124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B931B-4088-416E-91C7-97B3623F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6DA02-D142-4599-BB9A-663B2C4B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82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99B081-2B28-4465-9B88-B6B40B344CCA}"/>
              </a:ext>
            </a:extLst>
          </p:cNvPr>
          <p:cNvSpPr/>
          <p:nvPr/>
        </p:nvSpPr>
        <p:spPr>
          <a:xfrm>
            <a:off x="6215016" y="826765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DAF1D8-C4B5-4B70-86A6-F6DA90A1ED69}"/>
              </a:ext>
            </a:extLst>
          </p:cNvPr>
          <p:cNvSpPr/>
          <p:nvPr/>
        </p:nvSpPr>
        <p:spPr>
          <a:xfrm>
            <a:off x="6215016" y="2305443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if-</a:t>
            </a:r>
            <a:r>
              <a:rPr lang="en-US" sz="2000" dirty="0" err="1">
                <a:solidFill>
                  <a:schemeClr val="tx1"/>
                </a:solidFill>
              </a:rPr>
              <a:t>stmt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53A7AC-75D6-4F36-A553-B9BDF0BB5CCD}"/>
              </a:ext>
            </a:extLst>
          </p:cNvPr>
          <p:cNvSpPr/>
          <p:nvPr/>
        </p:nvSpPr>
        <p:spPr>
          <a:xfrm>
            <a:off x="6215016" y="3846708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Wy2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4C27D1-2877-4288-B155-E039D3F13A1A}"/>
              </a:ext>
            </a:extLst>
          </p:cNvPr>
          <p:cNvSpPr/>
          <p:nvPr/>
        </p:nvSpPr>
        <p:spPr>
          <a:xfrm>
            <a:off x="8984172" y="826765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Ry2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52B724-95CA-44D0-8993-C79D16DE4A55}"/>
              </a:ext>
            </a:extLst>
          </p:cNvPr>
          <p:cNvSpPr/>
          <p:nvPr/>
        </p:nvSpPr>
        <p:spPr>
          <a:xfrm>
            <a:off x="8984172" y="2305443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13B645-7AA9-4AD0-A258-632D53A82E57}"/>
              </a:ext>
            </a:extLst>
          </p:cNvPr>
          <p:cNvSpPr/>
          <p:nvPr/>
        </p:nvSpPr>
        <p:spPr>
          <a:xfrm>
            <a:off x="8984172" y="3846708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D7FC96-DDD8-4767-955C-726E0FF6524A}"/>
              </a:ext>
            </a:extLst>
          </p:cNvPr>
          <p:cNvSpPr/>
          <p:nvPr/>
        </p:nvSpPr>
        <p:spPr>
          <a:xfrm>
            <a:off x="2500157" y="2941983"/>
            <a:ext cx="2690191" cy="4870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t1 = 1, t2 = 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AD660B-16E6-41F9-8A56-631296F7793A}"/>
              </a:ext>
            </a:extLst>
          </p:cNvPr>
          <p:cNvCxnSpPr>
            <a:stCxn id="13" idx="1"/>
            <a:endCxn id="8" idx="5"/>
          </p:cNvCxnSpPr>
          <p:nvPr/>
        </p:nvCxnSpPr>
        <p:spPr>
          <a:xfrm flipH="1" flipV="1">
            <a:off x="7300914" y="1399325"/>
            <a:ext cx="1869569" cy="254561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CA7EA7-EFA2-41D3-81BE-FDDF6741B3E3}"/>
              </a:ext>
            </a:extLst>
          </p:cNvPr>
          <p:cNvSpPr txBox="1"/>
          <p:nvPr/>
        </p:nvSpPr>
        <p:spPr>
          <a:xfrm>
            <a:off x="8862673" y="32598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rfe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D6C498-B476-49B2-8B71-EFACD74CC562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7283338" y="1399325"/>
            <a:ext cx="1887145" cy="255990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BC1B466-5DCD-4693-A339-33BEDDA7C440}"/>
              </a:ext>
            </a:extLst>
          </p:cNvPr>
          <p:cNvSpPr txBox="1"/>
          <p:nvPr/>
        </p:nvSpPr>
        <p:spPr>
          <a:xfrm>
            <a:off x="7482065" y="354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rfe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EF1B91-282E-4808-8887-D1E66A5EF098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>
            <a:off x="9620276" y="1497562"/>
            <a:ext cx="0" cy="80788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13495B-4C67-4E4B-A160-4CAA8FDF15E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620276" y="2976239"/>
            <a:ext cx="1" cy="87046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E44406-D1AD-4D4F-9E63-21D4F168DFBB}"/>
              </a:ext>
            </a:extLst>
          </p:cNvPr>
          <p:cNvSpPr txBox="1"/>
          <p:nvPr/>
        </p:nvSpPr>
        <p:spPr>
          <a:xfrm>
            <a:off x="9615810" y="15623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BFF7C-236A-4BC7-AB8B-53715A70B8EE}"/>
              </a:ext>
            </a:extLst>
          </p:cNvPr>
          <p:cNvSpPr txBox="1"/>
          <p:nvPr/>
        </p:nvSpPr>
        <p:spPr>
          <a:xfrm>
            <a:off x="9615810" y="30067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1E01A-BFEB-4ABC-92C1-EF9E89FE33AD}"/>
              </a:ext>
            </a:extLst>
          </p:cNvPr>
          <p:cNvSpPr txBox="1"/>
          <p:nvPr/>
        </p:nvSpPr>
        <p:spPr>
          <a:xfrm>
            <a:off x="2649547" y="5075206"/>
            <a:ext cx="667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clear breakdown of </a:t>
            </a:r>
            <a:r>
              <a:rPr lang="en-US" dirty="0">
                <a:solidFill>
                  <a:srgbClr val="00B050"/>
                </a:solidFill>
              </a:rPr>
              <a:t>causality</a:t>
            </a:r>
            <a:r>
              <a:rPr lang="en-US" dirty="0"/>
              <a:t>. </a:t>
            </a:r>
            <a:r>
              <a:rPr lang="en-US" i="1" dirty="0"/>
              <a:t>Rx1</a:t>
            </a:r>
            <a:r>
              <a:rPr lang="en-US" dirty="0"/>
              <a:t> seems to be happening without a </a:t>
            </a:r>
            <a:r>
              <a:rPr lang="en-US" dirty="0">
                <a:solidFill>
                  <a:srgbClr val="01708C"/>
                </a:solidFill>
              </a:rPr>
              <a:t>preceding write</a:t>
            </a:r>
            <a:r>
              <a:rPr lang="en-US" dirty="0"/>
              <a:t>. This is a </a:t>
            </a:r>
            <a:r>
              <a:rPr lang="en-US" i="1" dirty="0">
                <a:solidFill>
                  <a:srgbClr val="E21A23"/>
                </a:solidFill>
              </a:rPr>
              <a:t>thin air read</a:t>
            </a:r>
            <a:r>
              <a:rPr lang="en-US" dirty="0"/>
              <a:t>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3EE1D1-D730-482D-90AC-BFB1619A35DB}"/>
              </a:ext>
            </a:extLst>
          </p:cNvPr>
          <p:cNvSpPr txBox="1"/>
          <p:nvPr/>
        </p:nvSpPr>
        <p:spPr>
          <a:xfrm>
            <a:off x="5850191" y="7140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6BF021-BEB4-40D4-9B03-384A3E43B902}"/>
              </a:ext>
            </a:extLst>
          </p:cNvPr>
          <p:cNvSpPr txBox="1"/>
          <p:nvPr/>
        </p:nvSpPr>
        <p:spPr>
          <a:xfrm>
            <a:off x="5850191" y="21514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A7658B-E9C1-420A-94C9-EB3284AFF4D2}"/>
              </a:ext>
            </a:extLst>
          </p:cNvPr>
          <p:cNvSpPr txBox="1"/>
          <p:nvPr/>
        </p:nvSpPr>
        <p:spPr>
          <a:xfrm>
            <a:off x="5885569" y="36826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1A37B4-8DBD-41A1-8868-F601F4F49CE8}"/>
              </a:ext>
            </a:extLst>
          </p:cNvPr>
          <p:cNvSpPr txBox="1"/>
          <p:nvPr/>
        </p:nvSpPr>
        <p:spPr>
          <a:xfrm>
            <a:off x="10116294" y="6115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84CA3A-5286-49B7-BD50-7521B7B647B9}"/>
              </a:ext>
            </a:extLst>
          </p:cNvPr>
          <p:cNvSpPr txBox="1"/>
          <p:nvPr/>
        </p:nvSpPr>
        <p:spPr>
          <a:xfrm>
            <a:off x="10116294" y="210549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58B328-E3E5-400B-9899-8F7666487CE5}"/>
              </a:ext>
            </a:extLst>
          </p:cNvPr>
          <p:cNvSpPr txBox="1"/>
          <p:nvPr/>
        </p:nvSpPr>
        <p:spPr>
          <a:xfrm>
            <a:off x="10066271" y="36155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41118587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287E-F6B0-4A67-83AE-726145FF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34BB-1E81-45B5-B101-D395A15F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414" y="4683884"/>
            <a:ext cx="8429030" cy="860586"/>
          </a:xfrm>
        </p:spPr>
        <p:txBody>
          <a:bodyPr/>
          <a:lstStyle/>
          <a:p>
            <a:r>
              <a:rPr lang="en-US" dirty="0"/>
              <a:t>Three kinds of </a:t>
            </a:r>
            <a:r>
              <a:rPr lang="en-US" dirty="0">
                <a:solidFill>
                  <a:srgbClr val="01708C"/>
                </a:solidFill>
              </a:rPr>
              <a:t>global edges</a:t>
            </a:r>
            <a:r>
              <a:rPr lang="en-US" dirty="0"/>
              <a:t>: rf, </a:t>
            </a:r>
            <a:r>
              <a:rPr lang="en-US" dirty="0" err="1"/>
              <a:t>gpo</a:t>
            </a:r>
            <a:r>
              <a:rPr lang="en-US" dirty="0"/>
              <a:t> (all </a:t>
            </a:r>
            <a:r>
              <a:rPr lang="en-US" dirty="0">
                <a:solidFill>
                  <a:srgbClr val="0070C0"/>
                </a:solidFill>
              </a:rPr>
              <a:t>global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program order </a:t>
            </a:r>
            <a:r>
              <a:rPr lang="en-US" dirty="0"/>
              <a:t>edges), dep (dependences)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0ED55-3B87-4554-930C-706DC7EF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3ACA4-BE2E-44F2-BAE5-69984EB2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83</a:t>
            </a:fld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9A1908-EA26-4DA2-A544-2B5AA1600832}"/>
              </a:ext>
            </a:extLst>
          </p:cNvPr>
          <p:cNvSpPr/>
          <p:nvPr/>
        </p:nvSpPr>
        <p:spPr>
          <a:xfrm>
            <a:off x="4901121" y="645716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Rx1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D874A1-3165-44FB-A450-0AF0880703D9}"/>
              </a:ext>
            </a:extLst>
          </p:cNvPr>
          <p:cNvSpPr/>
          <p:nvPr/>
        </p:nvSpPr>
        <p:spPr>
          <a:xfrm>
            <a:off x="4901121" y="2124394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if-</a:t>
            </a:r>
            <a:r>
              <a:rPr lang="en-US" sz="2000" dirty="0" err="1">
                <a:solidFill>
                  <a:schemeClr val="tx1"/>
                </a:solidFill>
              </a:rPr>
              <a:t>stmt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A7C515-B730-4BFA-83EC-29C31D497C01}"/>
              </a:ext>
            </a:extLst>
          </p:cNvPr>
          <p:cNvSpPr/>
          <p:nvPr/>
        </p:nvSpPr>
        <p:spPr>
          <a:xfrm>
            <a:off x="4901121" y="3665659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Wy2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0DAC1B-65CE-41DC-85E0-DE40DE01E59C}"/>
              </a:ext>
            </a:extLst>
          </p:cNvPr>
          <p:cNvSpPr/>
          <p:nvPr/>
        </p:nvSpPr>
        <p:spPr>
          <a:xfrm>
            <a:off x="7670277" y="645716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Ry2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3CF399-E96D-4509-93D3-B9DE20638485}"/>
              </a:ext>
            </a:extLst>
          </p:cNvPr>
          <p:cNvSpPr/>
          <p:nvPr/>
        </p:nvSpPr>
        <p:spPr>
          <a:xfrm>
            <a:off x="7670277" y="2124394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E80DD0-66CD-4531-B910-2C32B3FBF824}"/>
              </a:ext>
            </a:extLst>
          </p:cNvPr>
          <p:cNvSpPr/>
          <p:nvPr/>
        </p:nvSpPr>
        <p:spPr>
          <a:xfrm>
            <a:off x="7670277" y="3665659"/>
            <a:ext cx="1272209" cy="670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Wx1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E2524B-EC09-4094-A34F-40950351E51F}"/>
              </a:ext>
            </a:extLst>
          </p:cNvPr>
          <p:cNvCxnSpPr>
            <a:stCxn id="27" idx="1"/>
            <a:endCxn id="22" idx="5"/>
          </p:cNvCxnSpPr>
          <p:nvPr/>
        </p:nvCxnSpPr>
        <p:spPr>
          <a:xfrm flipH="1" flipV="1">
            <a:off x="5987019" y="1218276"/>
            <a:ext cx="1869569" cy="254561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D807EC-DFF2-4AFB-9A25-1DD4827BAA39}"/>
              </a:ext>
            </a:extLst>
          </p:cNvPr>
          <p:cNvSpPr txBox="1"/>
          <p:nvPr/>
        </p:nvSpPr>
        <p:spPr>
          <a:xfrm>
            <a:off x="7548778" y="30788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rfe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8A3BCE-1B05-4E0E-A277-40BD6778EDEB}"/>
              </a:ext>
            </a:extLst>
          </p:cNvPr>
          <p:cNvCxnSpPr>
            <a:cxnSpLocks/>
            <a:endCxn id="25" idx="3"/>
          </p:cNvCxnSpPr>
          <p:nvPr/>
        </p:nvCxnSpPr>
        <p:spPr>
          <a:xfrm flipV="1">
            <a:off x="5969443" y="1218276"/>
            <a:ext cx="1887145" cy="255990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0B342E-7F1F-4E14-A0FE-58795109D166}"/>
              </a:ext>
            </a:extLst>
          </p:cNvPr>
          <p:cNvSpPr txBox="1"/>
          <p:nvPr/>
        </p:nvSpPr>
        <p:spPr>
          <a:xfrm>
            <a:off x="6168170" y="33677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rfe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6C0C3E-F913-4ED5-A8FF-5DDB988A2405}"/>
              </a:ext>
            </a:extLst>
          </p:cNvPr>
          <p:cNvCxnSpPr>
            <a:stCxn id="25" idx="4"/>
            <a:endCxn id="26" idx="0"/>
          </p:cNvCxnSpPr>
          <p:nvPr/>
        </p:nvCxnSpPr>
        <p:spPr>
          <a:xfrm>
            <a:off x="8306381" y="1316513"/>
            <a:ext cx="0" cy="80788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75BFA3-5CBC-4611-8E10-930C79CF5AD9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306381" y="2795190"/>
            <a:ext cx="1" cy="87046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7A126FB-92B3-46EB-A6EB-3B1F710949E0}"/>
              </a:ext>
            </a:extLst>
          </p:cNvPr>
          <p:cNvSpPr txBox="1"/>
          <p:nvPr/>
        </p:nvSpPr>
        <p:spPr>
          <a:xfrm>
            <a:off x="8301915" y="138129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328F7-A671-4624-BC3F-02C1C111AF9D}"/>
              </a:ext>
            </a:extLst>
          </p:cNvPr>
          <p:cNvSpPr txBox="1"/>
          <p:nvPr/>
        </p:nvSpPr>
        <p:spPr>
          <a:xfrm>
            <a:off x="8301915" y="282574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0A2E46-D108-4782-AE63-912C1B6BB960}"/>
              </a:ext>
            </a:extLst>
          </p:cNvPr>
          <p:cNvSpPr txBox="1"/>
          <p:nvPr/>
        </p:nvSpPr>
        <p:spPr>
          <a:xfrm>
            <a:off x="4536296" y="5330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6840BC-7E9C-4059-AA2C-09FAEFCB2E66}"/>
              </a:ext>
            </a:extLst>
          </p:cNvPr>
          <p:cNvSpPr txBox="1"/>
          <p:nvPr/>
        </p:nvSpPr>
        <p:spPr>
          <a:xfrm>
            <a:off x="4536296" y="19703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94DB24-9651-4673-8793-90BAB6C4F325}"/>
              </a:ext>
            </a:extLst>
          </p:cNvPr>
          <p:cNvSpPr txBox="1"/>
          <p:nvPr/>
        </p:nvSpPr>
        <p:spPr>
          <a:xfrm>
            <a:off x="4571674" y="35016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205B73-C099-4AC5-9DAD-9F76B003A1E5}"/>
              </a:ext>
            </a:extLst>
          </p:cNvPr>
          <p:cNvSpPr txBox="1"/>
          <p:nvPr/>
        </p:nvSpPr>
        <p:spPr>
          <a:xfrm>
            <a:off x="8802399" y="4304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85E888-8F4A-4E75-AFD9-D64DC2F3DF62}"/>
              </a:ext>
            </a:extLst>
          </p:cNvPr>
          <p:cNvSpPr txBox="1"/>
          <p:nvPr/>
        </p:nvSpPr>
        <p:spPr>
          <a:xfrm>
            <a:off x="8802399" y="19244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123259-D7CA-4C89-9057-8A41E7E7A883}"/>
              </a:ext>
            </a:extLst>
          </p:cNvPr>
          <p:cNvSpPr txBox="1"/>
          <p:nvPr/>
        </p:nvSpPr>
        <p:spPr>
          <a:xfrm>
            <a:off x="8752376" y="3434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89C7E8F-93A1-4E2E-896F-4C2E1F365476}"/>
              </a:ext>
            </a:extLst>
          </p:cNvPr>
          <p:cNvCxnSpPr/>
          <p:nvPr/>
        </p:nvCxnSpPr>
        <p:spPr>
          <a:xfrm>
            <a:off x="5510009" y="1308895"/>
            <a:ext cx="0" cy="80788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A82696B-F5AE-4ABA-B1F5-C9AAE84ECD65}"/>
              </a:ext>
            </a:extLst>
          </p:cNvPr>
          <p:cNvSpPr txBox="1"/>
          <p:nvPr/>
        </p:nvSpPr>
        <p:spPr>
          <a:xfrm>
            <a:off x="4883544" y="14347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2D77D2-15F0-41E0-804D-83EF77333140}"/>
              </a:ext>
            </a:extLst>
          </p:cNvPr>
          <p:cNvCxnSpPr/>
          <p:nvPr/>
        </p:nvCxnSpPr>
        <p:spPr>
          <a:xfrm>
            <a:off x="5543142" y="2788402"/>
            <a:ext cx="0" cy="80788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6FD00C1-6450-4A66-A1D4-818055AF3C0D}"/>
              </a:ext>
            </a:extLst>
          </p:cNvPr>
          <p:cNvSpPr txBox="1"/>
          <p:nvPr/>
        </p:nvSpPr>
        <p:spPr>
          <a:xfrm>
            <a:off x="4916677" y="29142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50C4803-D0CB-4A7F-95F2-7211BDA15D9E}"/>
              </a:ext>
            </a:extLst>
          </p:cNvPr>
          <p:cNvSpPr/>
          <p:nvPr/>
        </p:nvSpPr>
        <p:spPr>
          <a:xfrm>
            <a:off x="1880617" y="5672831"/>
            <a:ext cx="3917328" cy="5394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stop thin air reads 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A0931958-20FD-4A0E-A16B-4B3DB0114B67}"/>
              </a:ext>
            </a:extLst>
          </p:cNvPr>
          <p:cNvSpPr/>
          <p:nvPr/>
        </p:nvSpPr>
        <p:spPr>
          <a:xfrm>
            <a:off x="6096000" y="5773774"/>
            <a:ext cx="763480" cy="307497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7BA0BE-8113-4388-8BA0-1ECDB96C5C4E}"/>
                  </a:ext>
                </a:extLst>
              </p:cNvPr>
              <p:cNvSpPr txBox="1"/>
              <p:nvPr/>
            </p:nvSpPr>
            <p:spPr>
              <a:xfrm>
                <a:off x="6938089" y="5619606"/>
                <a:ext cx="37286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𝑎𝑐𝑦𝑐𝑙𝑖𝑐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∪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𝑔𝑝𝑜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F7BA0BE-8113-4388-8BA0-1ECDB96C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089" y="5619606"/>
                <a:ext cx="3728621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3793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7CC7-08AE-4B93-9390-ED647B1E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9995679-BBAE-440A-8BAB-928A41F33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95783"/>
              </p:ext>
            </p:extLst>
          </p:nvPr>
        </p:nvGraphicFramePr>
        <p:xfrm>
          <a:off x="2124175" y="1682805"/>
          <a:ext cx="770616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178">
                  <a:extLst>
                    <a:ext uri="{9D8B030D-6E8A-4147-A177-3AD203B41FA5}">
                      <a16:colId xmlns:a16="http://schemas.microsoft.com/office/drawing/2014/main" val="1308112607"/>
                    </a:ext>
                  </a:extLst>
                </a:gridCol>
                <a:gridCol w="4666986">
                  <a:extLst>
                    <a:ext uri="{9D8B030D-6E8A-4147-A177-3AD203B41FA5}">
                      <a16:colId xmlns:a16="http://schemas.microsoft.com/office/drawing/2014/main" val="28271747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9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Satisfies the memory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execution witness is acyclic.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23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PLSC holds for all memory 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 access graphs are acyclic.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40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 thin air 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causal graph is acyclic.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5898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E0AE4-B7CB-47A7-A6B2-8F035FF1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983F5-8650-4D40-94B5-9D7E125E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3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746" y="588577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76" y="288675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85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52581" y="1261628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61131"/>
              <a:ext cx="2031620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Parallel Programming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55001"/>
              <a:ext cx="2228141" cy="25455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000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Theoretical Foundations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 dirty="0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22731" y="2939749"/>
            <a:ext cx="254268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Cache Coherence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26162" y="3688265"/>
            <a:ext cx="228940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Memory Models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22731" y="4434588"/>
            <a:ext cx="167706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Data Races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F64B20-9CD2-4953-966E-14CF1A24A1FF}"/>
              </a:ext>
            </a:extLst>
          </p:cNvPr>
          <p:cNvGrpSpPr/>
          <p:nvPr/>
        </p:nvGrpSpPr>
        <p:grpSpPr>
          <a:xfrm>
            <a:off x="3552579" y="4787188"/>
            <a:ext cx="5893724" cy="1023640"/>
            <a:chOff x="2040375" y="5071982"/>
            <a:chExt cx="3863858" cy="681295"/>
          </a:xfrm>
        </p:grpSpPr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F99D74A1-881C-4331-870F-27013936E943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071982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2" name="Round Same Side Corner Rectangle 51">
              <a:extLst>
                <a:ext uri="{FF2B5EF4-FFF2-40B4-BE49-F238E27FC236}">
                  <a16:creationId xmlns:a16="http://schemas.microsoft.com/office/drawing/2014/main" id="{2CECB272-9953-43A9-B82D-13E2662ACA0C}"/>
                </a:ext>
              </a:extLst>
            </p:cNvPr>
            <p:cNvSpPr/>
            <p:nvPr/>
          </p:nvSpPr>
          <p:spPr>
            <a:xfrm rot="16200000">
              <a:off x="2098569" y="524396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C77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35F13A-A74F-4F47-BB37-FA1EDE2C2A7C}"/>
                </a:ext>
              </a:extLst>
            </p:cNvPr>
            <p:cNvSpPr txBox="1"/>
            <p:nvPr/>
          </p:nvSpPr>
          <p:spPr>
            <a:xfrm>
              <a:off x="2226435" y="5401888"/>
              <a:ext cx="265039" cy="25166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8F0C5-601D-432C-B161-87DB25121F97}"/>
                </a:ext>
              </a:extLst>
            </p:cNvPr>
            <p:cNvSpPr/>
            <p:nvPr/>
          </p:nvSpPr>
          <p:spPr>
            <a:xfrm>
              <a:off x="2640035" y="5302160"/>
              <a:ext cx="3264198" cy="451117"/>
            </a:xfrm>
            <a:prstGeom prst="rect">
              <a:avLst/>
            </a:prstGeom>
            <a:solidFill>
              <a:srgbClr val="EC7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3B9C07-6492-4676-A078-2C7C0FC2BD9C}"/>
                </a:ext>
              </a:extLst>
            </p:cNvPr>
            <p:cNvSpPr txBox="1"/>
            <p:nvPr/>
          </p:nvSpPr>
          <p:spPr>
            <a:xfrm>
              <a:off x="2741989" y="5372852"/>
              <a:ext cx="121108" cy="153633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75F7BC7F-6A10-4D4A-BC04-07CA6DBC54A5}"/>
                </a:ext>
              </a:extLst>
            </p:cNvPr>
            <p:cNvSpPr txBox="1">
              <a:spLocks/>
            </p:cNvSpPr>
            <p:nvPr/>
          </p:nvSpPr>
          <p:spPr>
            <a:xfrm>
              <a:off x="2741989" y="5554349"/>
              <a:ext cx="3060290" cy="93593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B9467ED-CCA5-4FB8-A5FA-AA664782BFCD}"/>
              </a:ext>
            </a:extLst>
          </p:cNvPr>
          <p:cNvSpPr txBox="1"/>
          <p:nvPr/>
        </p:nvSpPr>
        <p:spPr>
          <a:xfrm>
            <a:off x="4622732" y="5290953"/>
            <a:ext cx="3187091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Transactional Memory</a:t>
            </a:r>
          </a:p>
        </p:txBody>
      </p:sp>
    </p:spTree>
    <p:extLst>
      <p:ext uri="{BB962C8B-B14F-4D97-AF65-F5344CB8AC3E}">
        <p14:creationId xmlns:p14="http://schemas.microsoft.com/office/powerpoint/2010/main" val="24342875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C1228-8EC1-4F91-89C2-E9510FAC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0FD5-17CC-46BB-A004-B38E1DC6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46721E-3ECF-4019-870A-7C901A96A251}"/>
              </a:ext>
            </a:extLst>
          </p:cNvPr>
          <p:cNvSpPr/>
          <p:nvPr/>
        </p:nvSpPr>
        <p:spPr>
          <a:xfrm>
            <a:off x="3485966" y="1828801"/>
            <a:ext cx="5252651" cy="30361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Write Update Protocol</a:t>
            </a:r>
          </a:p>
        </p:txBody>
      </p:sp>
    </p:spTree>
    <p:extLst>
      <p:ext uri="{BB962C8B-B14F-4D97-AF65-F5344CB8AC3E}">
        <p14:creationId xmlns:p14="http://schemas.microsoft.com/office/powerpoint/2010/main" val="13726819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642E-9A20-4C93-BF7B-309795CB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 PLSC in Hardware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3B43F1-2AE8-421A-B618-27F56253C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13553"/>
              </p:ext>
            </p:extLst>
          </p:nvPr>
        </p:nvGraphicFramePr>
        <p:xfrm>
          <a:off x="2952001" y="0"/>
          <a:ext cx="685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FBBD4-EA2D-4203-83AE-D7BA60A7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5E12A-6B08-4911-9D09-115E03F3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44FF0E-C2B5-4386-AA93-055E5D1CC37F}"/>
              </a:ext>
            </a:extLst>
          </p:cNvPr>
          <p:cNvSpPr/>
          <p:nvPr/>
        </p:nvSpPr>
        <p:spPr>
          <a:xfrm>
            <a:off x="1565805" y="3873360"/>
            <a:ext cx="3906174" cy="51426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 based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3595D-B4EB-4BC2-9533-7A5C455BE53E}"/>
              </a:ext>
            </a:extLst>
          </p:cNvPr>
          <p:cNvSpPr/>
          <p:nvPr/>
        </p:nvSpPr>
        <p:spPr>
          <a:xfrm>
            <a:off x="3086470" y="5619565"/>
            <a:ext cx="6531382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Shared bus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1BA56-1018-4FE4-ACB3-28CAB28DC833}"/>
              </a:ext>
            </a:extLst>
          </p:cNvPr>
          <p:cNvSpPr/>
          <p:nvPr/>
        </p:nvSpPr>
        <p:spPr>
          <a:xfrm>
            <a:off x="3113104" y="4560575"/>
            <a:ext cx="1189607" cy="6174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C6652-67BA-4B55-9883-2EBAC5101675}"/>
              </a:ext>
            </a:extLst>
          </p:cNvPr>
          <p:cNvSpPr/>
          <p:nvPr/>
        </p:nvSpPr>
        <p:spPr>
          <a:xfrm>
            <a:off x="4877177" y="4562011"/>
            <a:ext cx="1189607" cy="6174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AA6D9-9DBA-482F-9E8F-98CDED6B6AD8}"/>
              </a:ext>
            </a:extLst>
          </p:cNvPr>
          <p:cNvSpPr/>
          <p:nvPr/>
        </p:nvSpPr>
        <p:spPr>
          <a:xfrm>
            <a:off x="6699686" y="4560575"/>
            <a:ext cx="1189607" cy="6174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50B51B-E6CE-4132-A7B0-C7880BAEEE81}"/>
              </a:ext>
            </a:extLst>
          </p:cNvPr>
          <p:cNvSpPr/>
          <p:nvPr/>
        </p:nvSpPr>
        <p:spPr>
          <a:xfrm>
            <a:off x="8428246" y="4560575"/>
            <a:ext cx="1189607" cy="6174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4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ECF9A8AF-BB9A-461B-9BD9-0ED14578522D}"/>
              </a:ext>
            </a:extLst>
          </p:cNvPr>
          <p:cNvSpPr/>
          <p:nvPr/>
        </p:nvSpPr>
        <p:spPr>
          <a:xfrm>
            <a:off x="3601375" y="5178058"/>
            <a:ext cx="257452" cy="430083"/>
          </a:xfrm>
          <a:prstGeom prst="up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60323268-4080-4863-81A9-5CA67DB956B0}"/>
              </a:ext>
            </a:extLst>
          </p:cNvPr>
          <p:cNvSpPr/>
          <p:nvPr/>
        </p:nvSpPr>
        <p:spPr>
          <a:xfrm>
            <a:off x="5403542" y="5179325"/>
            <a:ext cx="257452" cy="430083"/>
          </a:xfrm>
          <a:prstGeom prst="up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F52806C2-4B00-44A3-B94D-D219AA57CE5D}"/>
              </a:ext>
            </a:extLst>
          </p:cNvPr>
          <p:cNvSpPr/>
          <p:nvPr/>
        </p:nvSpPr>
        <p:spPr>
          <a:xfrm>
            <a:off x="7205709" y="5172253"/>
            <a:ext cx="257452" cy="430083"/>
          </a:xfrm>
          <a:prstGeom prst="up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9A93DEB4-B2E6-4C94-9F1B-9C9E82D331F0}"/>
              </a:ext>
            </a:extLst>
          </p:cNvPr>
          <p:cNvSpPr/>
          <p:nvPr/>
        </p:nvSpPr>
        <p:spPr>
          <a:xfrm>
            <a:off x="8894322" y="5171844"/>
            <a:ext cx="257452" cy="430083"/>
          </a:xfrm>
          <a:prstGeom prst="up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57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6D1F-E59A-46C0-9A7D-FFA2A5C7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076" y="155668"/>
            <a:ext cx="6858000" cy="822960"/>
          </a:xfrm>
        </p:spPr>
        <p:txBody>
          <a:bodyPr/>
          <a:lstStyle/>
          <a:p>
            <a:r>
              <a:rPr lang="en-US" dirty="0"/>
              <a:t>Write-Update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DC4E-A400-4B6B-B44B-ED39FED09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58020"/>
            <a:ext cx="6858000" cy="486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</a:t>
            </a:r>
            <a:r>
              <a:rPr lang="en-US" dirty="0">
                <a:solidFill>
                  <a:srgbClr val="00B050"/>
                </a:solidFill>
              </a:rPr>
              <a:t>cache line </a:t>
            </a:r>
            <a:r>
              <a:rPr lang="en-US" dirty="0"/>
              <a:t>has three </a:t>
            </a:r>
            <a:r>
              <a:rPr lang="en-US" dirty="0">
                <a:solidFill>
                  <a:schemeClr val="accent1"/>
                </a:solidFill>
              </a:rPr>
              <a:t>states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4568B-3D70-4844-B16B-54F07A30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64A89-4109-4AC7-877B-EEADC9A6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6EC0190-5C22-402E-BE14-AD7A7BD13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56015"/>
              </p:ext>
            </p:extLst>
          </p:nvPr>
        </p:nvGraphicFramePr>
        <p:xfrm>
          <a:off x="3492635" y="1506620"/>
          <a:ext cx="51671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936">
                  <a:extLst>
                    <a:ext uri="{9D8B030D-6E8A-4147-A177-3AD203B41FA5}">
                      <a16:colId xmlns:a16="http://schemas.microsoft.com/office/drawing/2014/main" val="3697721490"/>
                    </a:ext>
                  </a:extLst>
                </a:gridCol>
                <a:gridCol w="3983244">
                  <a:extLst>
                    <a:ext uri="{9D8B030D-6E8A-4147-A177-3AD203B41FA5}">
                      <a16:colId xmlns:a16="http://schemas.microsoft.com/office/drawing/2014/main" val="1696480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94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5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Shared with other sister caches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6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6647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A204C8-6F3F-48D7-9784-7FBB7873347C}"/>
              </a:ext>
            </a:extLst>
          </p:cNvPr>
          <p:cNvSpPr txBox="1"/>
          <p:nvPr/>
        </p:nvSpPr>
        <p:spPr>
          <a:xfrm>
            <a:off x="1524001" y="3511759"/>
            <a:ext cx="388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Event | Message </a:t>
            </a:r>
            <a:r>
              <a:rPr lang="en-US" sz="2000" dirty="0"/>
              <a:t>Notation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47F1EFF-9ED5-40E3-A350-33DEF1F69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88203"/>
              </p:ext>
            </p:extLst>
          </p:nvPr>
        </p:nvGraphicFramePr>
        <p:xfrm>
          <a:off x="3492636" y="3947919"/>
          <a:ext cx="53617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109">
                  <a:extLst>
                    <a:ext uri="{9D8B030D-6E8A-4147-A177-3AD203B41FA5}">
                      <a16:colId xmlns:a16="http://schemas.microsoft.com/office/drawing/2014/main" val="3967791935"/>
                    </a:ext>
                  </a:extLst>
                </a:gridCol>
                <a:gridCol w="3858628">
                  <a:extLst>
                    <a:ext uri="{9D8B030D-6E8A-4147-A177-3AD203B41FA5}">
                      <a16:colId xmlns:a16="http://schemas.microsoft.com/office/drawing/2014/main" val="193059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5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99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3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Evict the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2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back data to the lower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0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 the copy of the block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30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1902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2C04-6672-423D-8C51-7CAB829D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Types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36C309-C327-4C2F-8B07-F9A2A4B84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142883"/>
              </p:ext>
            </p:extLst>
          </p:nvPr>
        </p:nvGraphicFramePr>
        <p:xfrm>
          <a:off x="2728780" y="915798"/>
          <a:ext cx="6858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156">
                  <a:extLst>
                    <a:ext uri="{9D8B030D-6E8A-4147-A177-3AD203B41FA5}">
                      <a16:colId xmlns:a16="http://schemas.microsoft.com/office/drawing/2014/main" val="1704371983"/>
                    </a:ext>
                  </a:extLst>
                </a:gridCol>
                <a:gridCol w="4409844">
                  <a:extLst>
                    <a:ext uri="{9D8B030D-6E8A-4147-A177-3AD203B41FA5}">
                      <a16:colId xmlns:a16="http://schemas.microsoft.com/office/drawing/2014/main" val="726854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9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Generate a read miss message. Send it on the bus/NoC if required.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59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WrX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Generate a write miss message. Send it on the bus/NoC if required.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81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WrX.u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permission to write to a block that is already present in the cache.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72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Broadcast a write on the bus.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1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a copy of the block to the requesting cache.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9449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FCEFE-9E31-413D-B807-21376D52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B60B8-E29C-4F07-9081-7001CA9A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539D-B01A-4C6B-8FBA-286FCA7D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Shared Memory Program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BF011-2425-4FD5-8C00-9946DBA6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CF38F-1280-499B-A262-E1226FE5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grpSp>
        <p:nvGrpSpPr>
          <p:cNvPr id="57" name="Group 4">
            <a:extLst>
              <a:ext uri="{FF2B5EF4-FFF2-40B4-BE49-F238E27FC236}">
                <a16:creationId xmlns:a16="http://schemas.microsoft.com/office/drawing/2014/main" id="{5BBDC59F-4D40-4E83-9512-CFCC83FCE9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11858" y="813748"/>
            <a:ext cx="6039176" cy="5230504"/>
            <a:chOff x="2117" y="720"/>
            <a:chExt cx="2929" cy="2827"/>
          </a:xfrm>
        </p:grpSpPr>
        <p:sp>
          <p:nvSpPr>
            <p:cNvPr id="58" name="AutoShape 3">
              <a:extLst>
                <a:ext uri="{FF2B5EF4-FFF2-40B4-BE49-F238E27FC236}">
                  <a16:creationId xmlns:a16="http://schemas.microsoft.com/office/drawing/2014/main" id="{4E173E56-B9E3-4676-9CAF-FC85E509C9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17" y="720"/>
              <a:ext cx="2929" cy="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">
              <a:extLst>
                <a:ext uri="{FF2B5EF4-FFF2-40B4-BE49-F238E27FC236}">
                  <a16:creationId xmlns:a16="http://schemas.microsoft.com/office/drawing/2014/main" id="{A6E32B19-FEF4-43CF-A42D-7DF11A862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" y="953"/>
              <a:ext cx="296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">
              <a:extLst>
                <a:ext uri="{FF2B5EF4-FFF2-40B4-BE49-F238E27FC236}">
                  <a16:creationId xmlns:a16="http://schemas.microsoft.com/office/drawing/2014/main" id="{BEF9CFD7-811E-4A9E-ACED-27778EFB6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953"/>
              <a:ext cx="0" cy="2558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7">
              <a:extLst>
                <a:ext uri="{FF2B5EF4-FFF2-40B4-BE49-F238E27FC236}">
                  <a16:creationId xmlns:a16="http://schemas.microsoft.com/office/drawing/2014/main" id="{4CA25C76-A124-4EDF-97A7-D264F33B0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4" y="3505"/>
              <a:ext cx="296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602B89B4-5501-4FC4-8AA2-6D7E1D8F3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747"/>
              <a:ext cx="62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Parent thread</a:t>
              </a:r>
              <a:endParaRPr lang="en-US" altLang="en-US" sz="2800" dirty="0"/>
            </a:p>
          </p:txBody>
        </p:sp>
        <p:sp>
          <p:nvSpPr>
            <p:cNvPr id="63" name="Line 9">
              <a:extLst>
                <a:ext uri="{FF2B5EF4-FFF2-40B4-BE49-F238E27FC236}">
                  <a16:creationId xmlns:a16="http://schemas.microsoft.com/office/drawing/2014/main" id="{AE10E6E0-1FBA-4B0B-A5D2-E2B48E59F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014"/>
              <a:ext cx="0" cy="2392"/>
            </a:xfrm>
            <a:prstGeom prst="line">
              <a:avLst/>
            </a:prstGeom>
            <a:noFill/>
            <a:ln w="11113" cap="flat">
              <a:solidFill>
                <a:srgbClr val="080A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EE5E3699-19A5-4E35-A96A-4068454A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3308"/>
              <a:ext cx="56" cy="98"/>
            </a:xfrm>
            <a:custGeom>
              <a:avLst/>
              <a:gdLst>
                <a:gd name="T0" fmla="*/ 65 w 130"/>
                <a:gd name="T1" fmla="*/ 65 h 227"/>
                <a:gd name="T2" fmla="*/ 0 w 130"/>
                <a:gd name="T3" fmla="*/ 0 h 227"/>
                <a:gd name="T4" fmla="*/ 65 w 130"/>
                <a:gd name="T5" fmla="*/ 227 h 227"/>
                <a:gd name="T6" fmla="*/ 130 w 130"/>
                <a:gd name="T7" fmla="*/ 0 h 227"/>
                <a:gd name="T8" fmla="*/ 65 w 130"/>
                <a:gd name="T9" fmla="*/ 6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27">
                  <a:moveTo>
                    <a:pt x="65" y="65"/>
                  </a:moveTo>
                  <a:lnTo>
                    <a:pt x="0" y="0"/>
                  </a:lnTo>
                  <a:lnTo>
                    <a:pt x="65" y="227"/>
                  </a:lnTo>
                  <a:lnTo>
                    <a:pt x="130" y="0"/>
                  </a:lnTo>
                  <a:lnTo>
                    <a:pt x="65" y="6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1">
              <a:extLst>
                <a:ext uri="{FF2B5EF4-FFF2-40B4-BE49-F238E27FC236}">
                  <a16:creationId xmlns:a16="http://schemas.microsoft.com/office/drawing/2014/main" id="{90D8B6D7-3B20-4725-B583-0DC196197E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03" y="2066"/>
              <a:ext cx="33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solidFill>
                    <a:srgbClr val="000000"/>
                  </a:solidFill>
                  <a:latin typeface="sans-serif"/>
                </a:rPr>
                <a:t>Time</a:t>
              </a:r>
              <a:endParaRPr lang="en-US" altLang="en-US" sz="2400" dirty="0"/>
            </a:p>
          </p:txBody>
        </p:sp>
        <p:sp>
          <p:nvSpPr>
            <p:cNvPr id="66" name="Line 12">
              <a:extLst>
                <a:ext uri="{FF2B5EF4-FFF2-40B4-BE49-F238E27FC236}">
                  <a16:creationId xmlns:a16="http://schemas.microsoft.com/office/drawing/2014/main" id="{3A56BFFB-1B85-400A-8A62-686C9EA09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1" y="1435"/>
              <a:ext cx="1566" cy="0"/>
            </a:xfrm>
            <a:prstGeom prst="line">
              <a:avLst/>
            </a:prstGeom>
            <a:noFill/>
            <a:ln w="22225" cap="flat">
              <a:solidFill>
                <a:srgbClr val="091CE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3">
              <a:extLst>
                <a:ext uri="{FF2B5EF4-FFF2-40B4-BE49-F238E27FC236}">
                  <a16:creationId xmlns:a16="http://schemas.microsoft.com/office/drawing/2014/main" id="{F57C777C-3D94-4053-9E58-B2EEC09C9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479"/>
              <a:ext cx="245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4">
              <a:extLst>
                <a:ext uri="{FF2B5EF4-FFF2-40B4-BE49-F238E27FC236}">
                  <a16:creationId xmlns:a16="http://schemas.microsoft.com/office/drawing/2014/main" id="{B2008C4B-6C7C-4742-A76E-159A0C3C4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2306"/>
              <a:ext cx="245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5">
              <a:extLst>
                <a:ext uri="{FF2B5EF4-FFF2-40B4-BE49-F238E27FC236}">
                  <a16:creationId xmlns:a16="http://schemas.microsoft.com/office/drawing/2014/main" id="{7E6FB8BE-8E32-4598-9A8B-E68954931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" y="1479"/>
              <a:ext cx="0" cy="827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6">
              <a:extLst>
                <a:ext uri="{FF2B5EF4-FFF2-40B4-BE49-F238E27FC236}">
                  <a16:creationId xmlns:a16="http://schemas.microsoft.com/office/drawing/2014/main" id="{695EDF64-E843-49F6-94DE-5D8442088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1482"/>
              <a:ext cx="245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7">
              <a:extLst>
                <a:ext uri="{FF2B5EF4-FFF2-40B4-BE49-F238E27FC236}">
                  <a16:creationId xmlns:a16="http://schemas.microsoft.com/office/drawing/2014/main" id="{CB55D5E5-2B11-4395-A733-B5EFDE1C3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2308"/>
              <a:ext cx="245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8">
              <a:extLst>
                <a:ext uri="{FF2B5EF4-FFF2-40B4-BE49-F238E27FC236}">
                  <a16:creationId xmlns:a16="http://schemas.microsoft.com/office/drawing/2014/main" id="{B2DFBF81-378C-4BC3-B97B-3CF1AB03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0" y="1482"/>
              <a:ext cx="0" cy="826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9">
              <a:extLst>
                <a:ext uri="{FF2B5EF4-FFF2-40B4-BE49-F238E27FC236}">
                  <a16:creationId xmlns:a16="http://schemas.microsoft.com/office/drawing/2014/main" id="{4FC276E3-A729-4DC1-B51A-4D30216E2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482"/>
              <a:ext cx="246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0">
              <a:extLst>
                <a:ext uri="{FF2B5EF4-FFF2-40B4-BE49-F238E27FC236}">
                  <a16:creationId xmlns:a16="http://schemas.microsoft.com/office/drawing/2014/main" id="{85BDE78C-8105-4988-B339-01D43178B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8" y="2308"/>
              <a:ext cx="245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1">
              <a:extLst>
                <a:ext uri="{FF2B5EF4-FFF2-40B4-BE49-F238E27FC236}">
                  <a16:creationId xmlns:a16="http://schemas.microsoft.com/office/drawing/2014/main" id="{1FECA0DE-41A2-4F50-BA3D-F2E47B897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" y="1482"/>
              <a:ext cx="0" cy="826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2">
              <a:extLst>
                <a:ext uri="{FF2B5EF4-FFF2-40B4-BE49-F238E27FC236}">
                  <a16:creationId xmlns:a16="http://schemas.microsoft.com/office/drawing/2014/main" id="{D0B846DD-8319-4C74-A1D0-9BC191140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" y="1476"/>
              <a:ext cx="246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3">
              <a:extLst>
                <a:ext uri="{FF2B5EF4-FFF2-40B4-BE49-F238E27FC236}">
                  <a16:creationId xmlns:a16="http://schemas.microsoft.com/office/drawing/2014/main" id="{3FC12E32-BECF-42AB-A21B-1F7874CAB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2303"/>
              <a:ext cx="245" cy="0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4">
              <a:extLst>
                <a:ext uri="{FF2B5EF4-FFF2-40B4-BE49-F238E27FC236}">
                  <a16:creationId xmlns:a16="http://schemas.microsoft.com/office/drawing/2014/main" id="{7B554674-44D8-44FD-9D24-6ACEA5A9E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3" y="1476"/>
              <a:ext cx="0" cy="827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48F2F81F-CAB0-47EF-B16D-738EEF92B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1293"/>
              <a:ext cx="91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Spawn child threads</a:t>
              </a:r>
              <a:endParaRPr lang="en-US" altLang="en-US" sz="2800" dirty="0"/>
            </a:p>
          </p:txBody>
        </p:sp>
        <p:sp>
          <p:nvSpPr>
            <p:cNvPr id="80" name="Line 26">
              <a:extLst>
                <a:ext uri="{FF2B5EF4-FFF2-40B4-BE49-F238E27FC236}">
                  <a16:creationId xmlns:a16="http://schemas.microsoft.com/office/drawing/2014/main" id="{95763D9B-C48C-4662-84F5-9AFB0D035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7" y="1841"/>
              <a:ext cx="367" cy="0"/>
            </a:xfrm>
            <a:prstGeom prst="line">
              <a:avLst/>
            </a:prstGeom>
            <a:noFill/>
            <a:ln w="9525" cap="flat">
              <a:solidFill>
                <a:srgbClr val="2E14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E3EBB5F-3AC5-4B69-9391-7E636F9E6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819"/>
              <a:ext cx="76" cy="43"/>
            </a:xfrm>
            <a:custGeom>
              <a:avLst/>
              <a:gdLst>
                <a:gd name="T0" fmla="*/ 125 w 175"/>
                <a:gd name="T1" fmla="*/ 50 h 100"/>
                <a:gd name="T2" fmla="*/ 175 w 175"/>
                <a:gd name="T3" fmla="*/ 0 h 100"/>
                <a:gd name="T4" fmla="*/ 0 w 175"/>
                <a:gd name="T5" fmla="*/ 50 h 100"/>
                <a:gd name="T6" fmla="*/ 175 w 175"/>
                <a:gd name="T7" fmla="*/ 100 h 100"/>
                <a:gd name="T8" fmla="*/ 125 w 175"/>
                <a:gd name="T9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00">
                  <a:moveTo>
                    <a:pt x="125" y="50"/>
                  </a:moveTo>
                  <a:lnTo>
                    <a:pt x="175" y="0"/>
                  </a:lnTo>
                  <a:lnTo>
                    <a:pt x="0" y="50"/>
                  </a:lnTo>
                  <a:lnTo>
                    <a:pt x="175" y="100"/>
                  </a:lnTo>
                  <a:lnTo>
                    <a:pt x="125" y="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102B3601-50E7-487E-B429-7E86BD3A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1726"/>
              <a:ext cx="22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Child</a:t>
              </a:r>
              <a:endParaRPr lang="en-US" altLang="en-US" dirty="0"/>
            </a:p>
          </p:txBody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38AC49D1-3EB8-4AC0-A9ED-EDD32627A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1848"/>
              <a:ext cx="34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threads</a:t>
              </a:r>
              <a:endParaRPr lang="en-US" altLang="en-US" dirty="0"/>
            </a:p>
          </p:txBody>
        </p:sp>
        <p:sp>
          <p:nvSpPr>
            <p:cNvPr id="84" name="Line 30">
              <a:extLst>
                <a:ext uri="{FF2B5EF4-FFF2-40B4-BE49-F238E27FC236}">
                  <a16:creationId xmlns:a16="http://schemas.microsoft.com/office/drawing/2014/main" id="{FEEDF6BC-05B4-40BC-BD20-B0A1C4164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2" y="2312"/>
              <a:ext cx="236" cy="1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86AEA0A5-87FF-4E06-B91B-F0336F14F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405"/>
              <a:ext cx="76" cy="60"/>
            </a:xfrm>
            <a:custGeom>
              <a:avLst/>
              <a:gdLst>
                <a:gd name="T0" fmla="*/ 104 w 174"/>
                <a:gd name="T1" fmla="*/ 69 h 137"/>
                <a:gd name="T2" fmla="*/ 119 w 174"/>
                <a:gd name="T3" fmla="*/ 0 h 137"/>
                <a:gd name="T4" fmla="*/ 0 w 174"/>
                <a:gd name="T5" fmla="*/ 137 h 137"/>
                <a:gd name="T6" fmla="*/ 174 w 174"/>
                <a:gd name="T7" fmla="*/ 84 h 137"/>
                <a:gd name="T8" fmla="*/ 104 w 174"/>
                <a:gd name="T9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7">
                  <a:moveTo>
                    <a:pt x="104" y="69"/>
                  </a:moveTo>
                  <a:lnTo>
                    <a:pt x="119" y="0"/>
                  </a:lnTo>
                  <a:lnTo>
                    <a:pt x="0" y="137"/>
                  </a:lnTo>
                  <a:lnTo>
                    <a:pt x="174" y="84"/>
                  </a:lnTo>
                  <a:lnTo>
                    <a:pt x="104" y="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32">
              <a:extLst>
                <a:ext uri="{FF2B5EF4-FFF2-40B4-BE49-F238E27FC236}">
                  <a16:creationId xmlns:a16="http://schemas.microsoft.com/office/drawing/2014/main" id="{875008CF-1637-4549-885C-4D861B93A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2306"/>
              <a:ext cx="630" cy="1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7C8C8209-1F36-4E1F-87A3-062FF42D3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450"/>
              <a:ext cx="79" cy="42"/>
            </a:xfrm>
            <a:custGeom>
              <a:avLst/>
              <a:gdLst>
                <a:gd name="T0" fmla="*/ 120 w 182"/>
                <a:gd name="T1" fmla="*/ 62 h 97"/>
                <a:gd name="T2" fmla="*/ 153 w 182"/>
                <a:gd name="T3" fmla="*/ 0 h 97"/>
                <a:gd name="T4" fmla="*/ 0 w 182"/>
                <a:gd name="T5" fmla="*/ 97 h 97"/>
                <a:gd name="T6" fmla="*/ 182 w 182"/>
                <a:gd name="T7" fmla="*/ 96 h 97"/>
                <a:gd name="T8" fmla="*/ 120 w 182"/>
                <a:gd name="T9" fmla="*/ 6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97">
                  <a:moveTo>
                    <a:pt x="120" y="62"/>
                  </a:moveTo>
                  <a:lnTo>
                    <a:pt x="153" y="0"/>
                  </a:lnTo>
                  <a:lnTo>
                    <a:pt x="0" y="97"/>
                  </a:lnTo>
                  <a:lnTo>
                    <a:pt x="182" y="96"/>
                  </a:lnTo>
                  <a:lnTo>
                    <a:pt x="120" y="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4">
              <a:extLst>
                <a:ext uri="{FF2B5EF4-FFF2-40B4-BE49-F238E27FC236}">
                  <a16:creationId xmlns:a16="http://schemas.microsoft.com/office/drawing/2014/main" id="{1E2E5459-810D-49E3-A753-162804BDA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4" y="2312"/>
              <a:ext cx="996" cy="21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67965CC3-5214-4166-B3A7-297C967F2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2493"/>
              <a:ext cx="78" cy="42"/>
            </a:xfrm>
            <a:custGeom>
              <a:avLst/>
              <a:gdLst>
                <a:gd name="T0" fmla="*/ 122 w 181"/>
                <a:gd name="T1" fmla="*/ 60 h 98"/>
                <a:gd name="T2" fmla="*/ 160 w 181"/>
                <a:gd name="T3" fmla="*/ 0 h 98"/>
                <a:gd name="T4" fmla="*/ 0 w 181"/>
                <a:gd name="T5" fmla="*/ 87 h 98"/>
                <a:gd name="T6" fmla="*/ 181 w 181"/>
                <a:gd name="T7" fmla="*/ 98 h 98"/>
                <a:gd name="T8" fmla="*/ 122 w 181"/>
                <a:gd name="T9" fmla="*/ 6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98">
                  <a:moveTo>
                    <a:pt x="122" y="60"/>
                  </a:moveTo>
                  <a:lnTo>
                    <a:pt x="160" y="0"/>
                  </a:lnTo>
                  <a:lnTo>
                    <a:pt x="0" y="87"/>
                  </a:lnTo>
                  <a:lnTo>
                    <a:pt x="181" y="98"/>
                  </a:lnTo>
                  <a:lnTo>
                    <a:pt x="122" y="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36">
              <a:extLst>
                <a:ext uri="{FF2B5EF4-FFF2-40B4-BE49-F238E27FC236}">
                  <a16:creationId xmlns:a16="http://schemas.microsoft.com/office/drawing/2014/main" id="{12E8A397-D4AE-40A9-BBB3-8C13403C2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7" y="2309"/>
              <a:ext cx="1352" cy="2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98FACD5C-40CC-43C5-9A55-772B2B5DA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531"/>
              <a:ext cx="78" cy="42"/>
            </a:xfrm>
            <a:custGeom>
              <a:avLst/>
              <a:gdLst>
                <a:gd name="T0" fmla="*/ 123 w 181"/>
                <a:gd name="T1" fmla="*/ 58 h 98"/>
                <a:gd name="T2" fmla="*/ 163 w 181"/>
                <a:gd name="T3" fmla="*/ 0 h 98"/>
                <a:gd name="T4" fmla="*/ 0 w 181"/>
                <a:gd name="T5" fmla="*/ 82 h 98"/>
                <a:gd name="T6" fmla="*/ 181 w 181"/>
                <a:gd name="T7" fmla="*/ 98 h 98"/>
                <a:gd name="T8" fmla="*/ 123 w 181"/>
                <a:gd name="T9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98">
                  <a:moveTo>
                    <a:pt x="123" y="58"/>
                  </a:moveTo>
                  <a:lnTo>
                    <a:pt x="163" y="0"/>
                  </a:lnTo>
                  <a:lnTo>
                    <a:pt x="0" y="82"/>
                  </a:lnTo>
                  <a:lnTo>
                    <a:pt x="181" y="98"/>
                  </a:lnTo>
                  <a:lnTo>
                    <a:pt x="123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8">
              <a:extLst>
                <a:ext uri="{FF2B5EF4-FFF2-40B4-BE49-F238E27FC236}">
                  <a16:creationId xmlns:a16="http://schemas.microsoft.com/office/drawing/2014/main" id="{6C01283F-9DFC-42BA-B04A-27AE668D0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2585"/>
              <a:ext cx="307" cy="44"/>
            </a:xfrm>
            <a:prstGeom prst="rect">
              <a:avLst/>
            </a:prstGeom>
            <a:solidFill>
              <a:srgbClr val="AAEEFF"/>
            </a:solidFill>
            <a:ln w="11113" cap="flat">
              <a:solidFill>
                <a:srgbClr val="2E14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9">
              <a:extLst>
                <a:ext uri="{FF2B5EF4-FFF2-40B4-BE49-F238E27FC236}">
                  <a16:creationId xmlns:a16="http://schemas.microsoft.com/office/drawing/2014/main" id="{7F41EBC2-90F9-4FA2-96AD-F08AF62D9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2520"/>
              <a:ext cx="9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Thread join operation</a:t>
              </a:r>
              <a:endParaRPr lang="en-US" altLang="en-US" sz="2800" dirty="0"/>
            </a:p>
          </p:txBody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F5B23A60-C88C-4D37-B39F-85924304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645"/>
              <a:ext cx="118" cy="439"/>
            </a:xfrm>
            <a:custGeom>
              <a:avLst/>
              <a:gdLst>
                <a:gd name="T0" fmla="*/ 0 w 273"/>
                <a:gd name="T1" fmla="*/ 0 h 1012"/>
                <a:gd name="T2" fmla="*/ 176 w 273"/>
                <a:gd name="T3" fmla="*/ 195 h 1012"/>
                <a:gd name="T4" fmla="*/ 176 w 273"/>
                <a:gd name="T5" fmla="*/ 861 h 1012"/>
                <a:gd name="T6" fmla="*/ 273 w 273"/>
                <a:gd name="T7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1012">
                  <a:moveTo>
                    <a:pt x="0" y="0"/>
                  </a:moveTo>
                  <a:lnTo>
                    <a:pt x="176" y="195"/>
                  </a:lnTo>
                  <a:lnTo>
                    <a:pt x="176" y="861"/>
                  </a:lnTo>
                  <a:lnTo>
                    <a:pt x="273" y="1012"/>
                  </a:ln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2382C4FE-6E0D-4B90-B414-669B1648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3073"/>
              <a:ext cx="119" cy="438"/>
            </a:xfrm>
            <a:custGeom>
              <a:avLst/>
              <a:gdLst>
                <a:gd name="T0" fmla="*/ 0 w 274"/>
                <a:gd name="T1" fmla="*/ 1011 h 1011"/>
                <a:gd name="T2" fmla="*/ 177 w 274"/>
                <a:gd name="T3" fmla="*/ 816 h 1011"/>
                <a:gd name="T4" fmla="*/ 177 w 274"/>
                <a:gd name="T5" fmla="*/ 151 h 1011"/>
                <a:gd name="T6" fmla="*/ 274 w 274"/>
                <a:gd name="T7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1011">
                  <a:moveTo>
                    <a:pt x="0" y="1011"/>
                  </a:moveTo>
                  <a:lnTo>
                    <a:pt x="177" y="816"/>
                  </a:lnTo>
                  <a:lnTo>
                    <a:pt x="177" y="151"/>
                  </a:lnTo>
                  <a:lnTo>
                    <a:pt x="274" y="0"/>
                  </a:ln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2">
              <a:extLst>
                <a:ext uri="{FF2B5EF4-FFF2-40B4-BE49-F238E27FC236}">
                  <a16:creationId xmlns:a16="http://schemas.microsoft.com/office/drawing/2014/main" id="{6EBE1FFF-A8C9-491A-8680-4D4306DE6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2953"/>
              <a:ext cx="50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Sequential </a:t>
              </a:r>
              <a:endParaRPr lang="en-US" altLang="en-US" sz="2800" dirty="0"/>
            </a:p>
          </p:txBody>
        </p:sp>
        <p:sp>
          <p:nvSpPr>
            <p:cNvPr id="97" name="Rectangle 43">
              <a:extLst>
                <a:ext uri="{FF2B5EF4-FFF2-40B4-BE49-F238E27FC236}">
                  <a16:creationId xmlns:a16="http://schemas.microsoft.com/office/drawing/2014/main" id="{EE64404B-5B15-4F19-8698-BE7D6CCD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3074"/>
              <a:ext cx="32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section</a:t>
              </a:r>
              <a:endParaRPr lang="en-US" altLang="en-US" sz="2800" dirty="0"/>
            </a:p>
          </p:txBody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7F3331DF-3454-4074-A0B8-55EFB7C4F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940"/>
              <a:ext cx="118" cy="245"/>
            </a:xfrm>
            <a:custGeom>
              <a:avLst/>
              <a:gdLst>
                <a:gd name="T0" fmla="*/ 0 w 273"/>
                <a:gd name="T1" fmla="*/ 0 h 566"/>
                <a:gd name="T2" fmla="*/ 177 w 273"/>
                <a:gd name="T3" fmla="*/ 109 h 566"/>
                <a:gd name="T4" fmla="*/ 177 w 273"/>
                <a:gd name="T5" fmla="*/ 481 h 566"/>
                <a:gd name="T6" fmla="*/ 273 w 273"/>
                <a:gd name="T7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66">
                  <a:moveTo>
                    <a:pt x="0" y="0"/>
                  </a:moveTo>
                  <a:lnTo>
                    <a:pt x="177" y="109"/>
                  </a:lnTo>
                  <a:lnTo>
                    <a:pt x="177" y="481"/>
                  </a:lnTo>
                  <a:lnTo>
                    <a:pt x="273" y="566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5">
              <a:extLst>
                <a:ext uri="{FF2B5EF4-FFF2-40B4-BE49-F238E27FC236}">
                  <a16:creationId xmlns:a16="http://schemas.microsoft.com/office/drawing/2014/main" id="{39CBBB49-E09A-43E6-AB8A-E371F73D8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179"/>
              <a:ext cx="118" cy="246"/>
            </a:xfrm>
            <a:custGeom>
              <a:avLst/>
              <a:gdLst>
                <a:gd name="T0" fmla="*/ 0 w 273"/>
                <a:gd name="T1" fmla="*/ 567 h 567"/>
                <a:gd name="T2" fmla="*/ 177 w 273"/>
                <a:gd name="T3" fmla="*/ 458 h 567"/>
                <a:gd name="T4" fmla="*/ 177 w 273"/>
                <a:gd name="T5" fmla="*/ 85 h 567"/>
                <a:gd name="T6" fmla="*/ 273 w 273"/>
                <a:gd name="T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567">
                  <a:moveTo>
                    <a:pt x="0" y="567"/>
                  </a:moveTo>
                  <a:lnTo>
                    <a:pt x="177" y="458"/>
                  </a:lnTo>
                  <a:lnTo>
                    <a:pt x="177" y="85"/>
                  </a:lnTo>
                  <a:lnTo>
                    <a:pt x="273" y="0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B49317CB-28A2-45EC-827A-F53174A14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105"/>
              <a:ext cx="55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Initialization</a:t>
              </a:r>
              <a:endParaRPr lang="en-US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0024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86F6-0631-45B7-AD90-D57C7366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BD20-3B73-4590-A6E0-E3BF8712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521" y="1310604"/>
            <a:ext cx="6858000" cy="2491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Cache coherence protocols that </a:t>
            </a:r>
            <a:r>
              <a:rPr lang="en-US" dirty="0">
                <a:solidFill>
                  <a:srgbClr val="0070C0"/>
                </a:solidFill>
              </a:rPr>
              <a:t>use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buses</a:t>
            </a:r>
            <a:r>
              <a:rPr lang="en-US" dirty="0"/>
              <a:t> are known as </a:t>
            </a:r>
            <a:r>
              <a:rPr lang="en-US" dirty="0">
                <a:solidFill>
                  <a:srgbClr val="9F2241"/>
                </a:solidFill>
              </a:rPr>
              <a:t>Snoopy protocols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>
                <a:solidFill>
                  <a:srgbClr val="0070C0"/>
                </a:solidFill>
              </a:rPr>
              <a:t>messages</a:t>
            </a:r>
            <a:r>
              <a:rPr lang="en-US" dirty="0"/>
              <a:t> are essentially </a:t>
            </a:r>
            <a:r>
              <a:rPr lang="en-US" dirty="0">
                <a:solidFill>
                  <a:srgbClr val="C00000"/>
                </a:solidFill>
              </a:rPr>
              <a:t>broadcast messages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the caches can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them (snoop on them).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are easy to </a:t>
            </a:r>
            <a:r>
              <a:rPr lang="en-US" dirty="0">
                <a:solidFill>
                  <a:srgbClr val="00B050"/>
                </a:solidFill>
              </a:rPr>
              <a:t>design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42C0A-15B5-4AEC-8ABB-D2FB3BF1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86CAA-8785-4F88-82CD-DF25112D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90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6DCD301-957F-4515-B7D8-93AC740FD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72" y="4092606"/>
            <a:ext cx="743170" cy="743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F9571F-8E39-418D-B4E7-A6B2B5FBCB9A}"/>
              </a:ext>
            </a:extLst>
          </p:cNvPr>
          <p:cNvSpPr txBox="1"/>
          <p:nvPr/>
        </p:nvSpPr>
        <p:spPr>
          <a:xfrm>
            <a:off x="2904478" y="4172504"/>
            <a:ext cx="66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serious </a:t>
            </a:r>
            <a:r>
              <a:rPr lang="en-US" sz="2000" dirty="0">
                <a:solidFill>
                  <a:srgbClr val="0070C0"/>
                </a:solidFill>
              </a:rPr>
              <a:t>scalability</a:t>
            </a:r>
            <a:r>
              <a:rPr lang="en-US" sz="2000" dirty="0"/>
              <a:t> issues. Such systems do not scale beyond 4 to 8 cores. </a:t>
            </a:r>
          </a:p>
        </p:txBody>
      </p:sp>
    </p:spTree>
    <p:extLst>
      <p:ext uri="{BB962C8B-B14F-4D97-AF65-F5344CB8AC3E}">
        <p14:creationId xmlns:p14="http://schemas.microsoft.com/office/powerpoint/2010/main" val="35928543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CDC8-5F68-48BD-878C-E5134BBC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FD9C-2907-423F-91A8-E70DFDA0F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68" y="919048"/>
            <a:ext cx="8636464" cy="13237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block is not </a:t>
            </a:r>
            <a:r>
              <a:rPr lang="en-US" dirty="0">
                <a:solidFill>
                  <a:schemeClr val="accent1"/>
                </a:solidFill>
              </a:rPr>
              <a:t>present</a:t>
            </a:r>
            <a:r>
              <a:rPr lang="en-US" dirty="0"/>
              <a:t>, send a </a:t>
            </a:r>
            <a:r>
              <a:rPr lang="en-US" dirty="0">
                <a:solidFill>
                  <a:srgbClr val="0070C0"/>
                </a:solidFill>
              </a:rPr>
              <a:t>read miss message </a:t>
            </a:r>
            <a:r>
              <a:rPr lang="en-US" dirty="0"/>
              <a:t>on the bus.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S </a:t>
            </a:r>
            <a:r>
              <a:rPr lang="en-US" dirty="0"/>
              <a:t>state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/>
              <a:t>If it is already </a:t>
            </a:r>
            <a:r>
              <a:rPr lang="en-US" dirty="0">
                <a:solidFill>
                  <a:srgbClr val="00B050"/>
                </a:solidFill>
              </a:rPr>
              <a:t>present</a:t>
            </a:r>
            <a:r>
              <a:rPr lang="en-US" dirty="0"/>
              <a:t>, don’t do anything. Just </a:t>
            </a:r>
            <a:r>
              <a:rPr lang="en-US" dirty="0">
                <a:solidFill>
                  <a:srgbClr val="7030A0"/>
                </a:solidFill>
              </a:rPr>
              <a:t>read</a:t>
            </a:r>
            <a:r>
              <a:rPr lang="en-US" dirty="0"/>
              <a:t>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S</a:t>
            </a:r>
            <a:r>
              <a:rPr lang="en-US" dirty="0"/>
              <a:t> state allows </a:t>
            </a:r>
            <a:r>
              <a:rPr lang="en-US" dirty="0">
                <a:solidFill>
                  <a:srgbClr val="0070C0"/>
                </a:solidFill>
              </a:rPr>
              <a:t>seamless</a:t>
            </a:r>
            <a:r>
              <a:rPr lang="en-US" dirty="0"/>
              <a:t> evictions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8FDFD-F4DD-4497-89CB-38B7D2E0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C9CA0-8E44-4405-A6B6-9DE09795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91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12309B4-B191-4B74-9681-8D7504D693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39274" y="2604255"/>
            <a:ext cx="5519149" cy="12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C3D8D7C2-FA9B-4ECC-9E4C-3FFD5042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175" y="3038983"/>
            <a:ext cx="819839" cy="704069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B400E82-F09C-46AB-8816-61125FFBD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741" y="3220794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I</a:t>
            </a:r>
            <a:endParaRPr lang="en-US" alt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D705B99-414B-4B21-914B-A3D239F5D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547" y="3079148"/>
            <a:ext cx="822202" cy="704069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4ACE0B0-528B-4E4F-96B3-26DCF5C4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9" y="3271556"/>
            <a:ext cx="106319" cy="2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S</a:t>
            </a:r>
            <a:endParaRPr lang="en-US" altLang="en-US" dirty="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CD472D9A-FB11-434E-BA28-FA1663531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0376" y="3296510"/>
            <a:ext cx="3279358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AD2CA288-7CA1-45E9-8AA6-71EF3219AF3F}"/>
              </a:ext>
            </a:extLst>
          </p:cNvPr>
          <p:cNvSpPr>
            <a:spLocks/>
          </p:cNvSpPr>
          <p:nvPr/>
        </p:nvSpPr>
        <p:spPr bwMode="auto">
          <a:xfrm>
            <a:off x="7332919" y="3230356"/>
            <a:ext cx="226814" cy="132308"/>
          </a:xfrm>
          <a:custGeom>
            <a:avLst/>
            <a:gdLst>
              <a:gd name="T0" fmla="*/ 57 w 201"/>
              <a:gd name="T1" fmla="*/ 58 h 115"/>
              <a:gd name="T2" fmla="*/ 0 w 201"/>
              <a:gd name="T3" fmla="*/ 115 h 115"/>
              <a:gd name="T4" fmla="*/ 201 w 201"/>
              <a:gd name="T5" fmla="*/ 58 h 115"/>
              <a:gd name="T6" fmla="*/ 0 w 201"/>
              <a:gd name="T7" fmla="*/ 0 h 115"/>
              <a:gd name="T8" fmla="*/ 57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8"/>
                </a:moveTo>
                <a:lnTo>
                  <a:pt x="0" y="115"/>
                </a:lnTo>
                <a:lnTo>
                  <a:pt x="201" y="58"/>
                </a:lnTo>
                <a:lnTo>
                  <a:pt x="0" y="0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8F384A5-0A56-40FD-B120-A757E679E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553" y="3043708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9F17FC3-E73D-4782-935F-3CE1FEFD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052" y="3473710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F3399D8-8176-4B57-9CAD-A8CA13D6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647" y="3568215"/>
            <a:ext cx="772586" cy="2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Evict | - </a:t>
            </a:r>
            <a:endParaRPr lang="en-US" alt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E997D36-FB29-4101-BB77-A0DA0284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647" y="3825745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9ACD1688-16E5-4590-8852-8F73D916A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4003" y="3502061"/>
            <a:ext cx="3274632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FD766637-1AC8-430B-955A-AD6857494075}"/>
              </a:ext>
            </a:extLst>
          </p:cNvPr>
          <p:cNvSpPr>
            <a:spLocks/>
          </p:cNvSpPr>
          <p:nvPr/>
        </p:nvSpPr>
        <p:spPr bwMode="auto">
          <a:xfrm>
            <a:off x="4304004" y="3435907"/>
            <a:ext cx="229177" cy="129946"/>
          </a:xfrm>
          <a:custGeom>
            <a:avLst/>
            <a:gdLst>
              <a:gd name="T0" fmla="*/ 143 w 201"/>
              <a:gd name="T1" fmla="*/ 58 h 115"/>
              <a:gd name="T2" fmla="*/ 201 w 201"/>
              <a:gd name="T3" fmla="*/ 0 h 115"/>
              <a:gd name="T4" fmla="*/ 0 w 201"/>
              <a:gd name="T5" fmla="*/ 58 h 115"/>
              <a:gd name="T6" fmla="*/ 201 w 201"/>
              <a:gd name="T7" fmla="*/ 115 h 115"/>
              <a:gd name="T8" fmla="*/ 143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143" y="58"/>
                </a:moveTo>
                <a:lnTo>
                  <a:pt x="201" y="0"/>
                </a:lnTo>
                <a:lnTo>
                  <a:pt x="0" y="58"/>
                </a:lnTo>
                <a:lnTo>
                  <a:pt x="201" y="115"/>
                </a:lnTo>
                <a:lnTo>
                  <a:pt x="143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13A56A71-CFBD-43BC-AB6B-586B3E79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296" y="2996454"/>
            <a:ext cx="824565" cy="2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RdX</a:t>
            </a:r>
            <a:endParaRPr lang="en-US" alt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00F10A56-94AA-4346-AC1F-F69330047AE0}"/>
              </a:ext>
            </a:extLst>
          </p:cNvPr>
          <p:cNvSpPr>
            <a:spLocks/>
          </p:cNvSpPr>
          <p:nvPr/>
        </p:nvSpPr>
        <p:spPr bwMode="auto">
          <a:xfrm>
            <a:off x="8053529" y="2918486"/>
            <a:ext cx="198463" cy="167748"/>
          </a:xfrm>
          <a:custGeom>
            <a:avLst/>
            <a:gdLst>
              <a:gd name="T0" fmla="*/ 22 w 176"/>
              <a:gd name="T1" fmla="*/ 0 h 149"/>
              <a:gd name="T2" fmla="*/ 176 w 176"/>
              <a:gd name="T3" fmla="*/ 99 h 149"/>
              <a:gd name="T4" fmla="*/ 0 w 176"/>
              <a:gd name="T5" fmla="*/ 149 h 149"/>
              <a:gd name="T6" fmla="*/ 22 w 176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49">
                <a:moveTo>
                  <a:pt x="22" y="0"/>
                </a:moveTo>
                <a:lnTo>
                  <a:pt x="176" y="99"/>
                </a:lnTo>
                <a:lnTo>
                  <a:pt x="0" y="14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41541BE9-36F1-43A6-8F95-02F7D42C5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9573" y="2578265"/>
            <a:ext cx="581212" cy="2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- </a:t>
            </a:r>
            <a:endParaRPr lang="en-US" alt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277909-E4DB-4551-9444-6B5FAE414874}"/>
              </a:ext>
            </a:extLst>
          </p:cNvPr>
          <p:cNvSpPr/>
          <p:nvPr/>
        </p:nvSpPr>
        <p:spPr>
          <a:xfrm>
            <a:off x="7903500" y="2958659"/>
            <a:ext cx="899505" cy="704055"/>
          </a:xfrm>
          <a:prstGeom prst="arc">
            <a:avLst>
              <a:gd name="adj1" fmla="val 14431779"/>
              <a:gd name="adj2" fmla="val 577521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280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15E0-C782-493E-96D1-16D0BA4C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F110F-685E-4307-8AF1-E212C5F3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8F610-FDEC-4BA2-B348-BEAE4BA8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553940-E5A8-4A31-B095-AC3EF723C12F}"/>
              </a:ext>
            </a:extLst>
          </p:cNvPr>
          <p:cNvGrpSpPr/>
          <p:nvPr/>
        </p:nvGrpSpPr>
        <p:grpSpPr>
          <a:xfrm>
            <a:off x="2968538" y="3528933"/>
            <a:ext cx="6997047" cy="1883723"/>
            <a:chOff x="1444537" y="3528932"/>
            <a:chExt cx="6997047" cy="1883723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805A0F3A-6F62-4E46-B303-4570B5896AFB}"/>
                </a:ext>
              </a:extLst>
            </p:cNvPr>
            <p:cNvSpPr/>
            <p:nvPr/>
          </p:nvSpPr>
          <p:spPr>
            <a:xfrm>
              <a:off x="6247805" y="4184777"/>
              <a:ext cx="899505" cy="704055"/>
            </a:xfrm>
            <a:prstGeom prst="arc">
              <a:avLst>
                <a:gd name="adj1" fmla="val 14431779"/>
                <a:gd name="adj2" fmla="val 5775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1973BBF-BA34-41D7-8F1C-D39128813D5C}"/>
                </a:ext>
              </a:extLst>
            </p:cNvPr>
            <p:cNvGrpSpPr/>
            <p:nvPr/>
          </p:nvGrpSpPr>
          <p:grpSpPr>
            <a:xfrm>
              <a:off x="1444537" y="3528932"/>
              <a:ext cx="6997047" cy="1883723"/>
              <a:chOff x="1557092" y="2351177"/>
              <a:chExt cx="6997047" cy="1883723"/>
            </a:xfrm>
          </p:grpSpPr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F0795293-17A3-46D9-A933-A41F9A0F6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092" y="3100588"/>
                <a:ext cx="884508" cy="759607"/>
              </a:xfrm>
              <a:prstGeom prst="ellipse">
                <a:avLst/>
              </a:prstGeom>
              <a:solidFill>
                <a:srgbClr val="FFE6D5"/>
              </a:solidFill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6F379607-F42B-4E9E-953F-4FC21CCBC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739" y="3341469"/>
                <a:ext cx="58627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I</a:t>
                </a:r>
                <a:endParaRPr lang="en-US" altLang="en-US" dirty="0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DDB678A1-794C-4DC1-9781-72DD82ED4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4928" y="3143921"/>
                <a:ext cx="884508" cy="762156"/>
              </a:xfrm>
              <a:prstGeom prst="ellipse">
                <a:avLst/>
              </a:prstGeom>
              <a:solidFill>
                <a:srgbClr val="FFE6D5"/>
              </a:solidFill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1B9EE324-35DF-4FAE-8E64-8E67D6CE8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5952" y="3367660"/>
                <a:ext cx="196274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sans-serif"/>
                  </a:rPr>
                  <a:t>M</a:t>
                </a:r>
                <a:endParaRPr lang="en-US" altLang="en-US" dirty="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79534E4C-D20E-4B8C-8105-BAF912F9C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4149" y="3378431"/>
                <a:ext cx="3538033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AF343023-5044-4C48-B061-723896CC3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928" y="3309607"/>
                <a:ext cx="247254" cy="140196"/>
              </a:xfrm>
              <a:custGeom>
                <a:avLst/>
                <a:gdLst>
                  <a:gd name="T0" fmla="*/ 57 w 201"/>
                  <a:gd name="T1" fmla="*/ 57 h 115"/>
                  <a:gd name="T2" fmla="*/ 0 w 201"/>
                  <a:gd name="T3" fmla="*/ 115 h 115"/>
                  <a:gd name="T4" fmla="*/ 201 w 201"/>
                  <a:gd name="T5" fmla="*/ 57 h 115"/>
                  <a:gd name="T6" fmla="*/ 0 w 201"/>
                  <a:gd name="T7" fmla="*/ 0 h 115"/>
                  <a:gd name="T8" fmla="*/ 57 w 201"/>
                  <a:gd name="T9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5">
                    <a:moveTo>
                      <a:pt x="57" y="57"/>
                    </a:moveTo>
                    <a:lnTo>
                      <a:pt x="0" y="115"/>
                    </a:lnTo>
                    <a:lnTo>
                      <a:pt x="201" y="57"/>
                    </a:lnTo>
                    <a:lnTo>
                      <a:pt x="0" y="0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3B11BEE8-B925-4BB9-9776-3FE61EA59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1404" y="3105686"/>
                <a:ext cx="53529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 </a:t>
                </a:r>
                <a:endParaRPr lang="en-US" altLang="en-US"/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393752CA-6DD0-4EEB-9244-C08E4AA39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285" y="3572156"/>
                <a:ext cx="53529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 </a:t>
                </a:r>
                <a:endParaRPr lang="en-US" altLang="en-US"/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1D92710F-A84A-427E-96BF-2528FDDA9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951" y="3679215"/>
                <a:ext cx="976273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Evict | Wb</a:t>
                </a:r>
                <a:endParaRPr lang="en-US" altLang="en-US"/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9C0AFC22-1D1F-4AB7-8DDC-DBB94BC67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951" y="3957057"/>
                <a:ext cx="53529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 </a:t>
                </a:r>
                <a:endParaRPr lang="en-US" altLang="en-US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051F4771-3407-460A-B41C-08E44367F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9640" y="3600195"/>
                <a:ext cx="3532935" cy="0"/>
              </a:xfrm>
              <a:prstGeom prst="line">
                <a:avLst/>
              </a:prstGeom>
              <a:noFill/>
              <a:ln w="11113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C63D3579-33C3-44D8-A83E-A346E353B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640" y="3528823"/>
                <a:ext cx="247254" cy="140196"/>
              </a:xfrm>
              <a:custGeom>
                <a:avLst/>
                <a:gdLst>
                  <a:gd name="T0" fmla="*/ 143 w 201"/>
                  <a:gd name="T1" fmla="*/ 58 h 115"/>
                  <a:gd name="T2" fmla="*/ 201 w 201"/>
                  <a:gd name="T3" fmla="*/ 0 h 115"/>
                  <a:gd name="T4" fmla="*/ 0 w 201"/>
                  <a:gd name="T5" fmla="*/ 58 h 115"/>
                  <a:gd name="T6" fmla="*/ 201 w 201"/>
                  <a:gd name="T7" fmla="*/ 115 h 115"/>
                  <a:gd name="T8" fmla="*/ 143 w 201"/>
                  <a:gd name="T9" fmla="*/ 5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5">
                    <a:moveTo>
                      <a:pt x="143" y="58"/>
                    </a:moveTo>
                    <a:lnTo>
                      <a:pt x="201" y="0"/>
                    </a:lnTo>
                    <a:lnTo>
                      <a:pt x="0" y="58"/>
                    </a:lnTo>
                    <a:lnTo>
                      <a:pt x="201" y="115"/>
                    </a:lnTo>
                    <a:lnTo>
                      <a:pt x="14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:a16="http://schemas.microsoft.com/office/drawing/2014/main" id="{CE964206-8F6E-4713-9955-4FF9093FE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304" y="3062353"/>
                <a:ext cx="889606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Wr | WrX</a:t>
                </a:r>
                <a:endParaRPr lang="en-US" altLang="en-US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B13AE345-0F59-432E-B51A-E4A74121E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378" y="2970588"/>
                <a:ext cx="214117" cy="180980"/>
              </a:xfrm>
              <a:custGeom>
                <a:avLst/>
                <a:gdLst>
                  <a:gd name="T0" fmla="*/ 22 w 176"/>
                  <a:gd name="T1" fmla="*/ 0 h 149"/>
                  <a:gd name="T2" fmla="*/ 176 w 176"/>
                  <a:gd name="T3" fmla="*/ 99 h 149"/>
                  <a:gd name="T4" fmla="*/ 0 w 176"/>
                  <a:gd name="T5" fmla="*/ 149 h 149"/>
                  <a:gd name="T6" fmla="*/ 22 w 176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49">
                    <a:moveTo>
                      <a:pt x="22" y="0"/>
                    </a:moveTo>
                    <a:lnTo>
                      <a:pt x="176" y="99"/>
                    </a:lnTo>
                    <a:lnTo>
                      <a:pt x="0" y="1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6DEBD838-06C1-4431-B5B6-CD44AD5B0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8651" y="2351177"/>
                <a:ext cx="581175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Rd | - </a:t>
                </a:r>
                <a:endParaRPr lang="en-US" altLang="en-US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64C7CF80-8DE6-4E74-8CAF-7B004CBA5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906" y="2667255"/>
                <a:ext cx="1468233" cy="27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ans-serif"/>
                  </a:rPr>
                  <a:t>Wr | Broadcast </a:t>
                </a:r>
                <a:endParaRPr lang="en-US" altLang="en-US"/>
              </a:p>
            </p:txBody>
          </p:sp>
        </p:grp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41F83C2-E343-484D-82FC-39EA37CB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353" y="711093"/>
            <a:ext cx="8636464" cy="28127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block is not </a:t>
            </a:r>
            <a:r>
              <a:rPr lang="en-US" dirty="0">
                <a:solidFill>
                  <a:schemeClr val="accent1"/>
                </a:solidFill>
              </a:rPr>
              <a:t>present</a:t>
            </a:r>
            <a:r>
              <a:rPr lang="en-US" dirty="0"/>
              <a:t>, send a </a:t>
            </a:r>
            <a:r>
              <a:rPr lang="en-US" dirty="0">
                <a:solidFill>
                  <a:srgbClr val="0070C0"/>
                </a:solidFill>
              </a:rPr>
              <a:t>write miss message </a:t>
            </a:r>
            <a:r>
              <a:rPr lang="en-US" dirty="0"/>
              <a:t>on the bus. Transition to the </a:t>
            </a:r>
            <a:r>
              <a:rPr lang="en-US" i="1" dirty="0"/>
              <a:t>M </a:t>
            </a:r>
            <a:r>
              <a:rPr lang="en-US" dirty="0"/>
              <a:t>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it is already </a:t>
            </a:r>
            <a:r>
              <a:rPr lang="en-US" dirty="0">
                <a:solidFill>
                  <a:srgbClr val="00B050"/>
                </a:solidFill>
              </a:rPr>
              <a:t>present</a:t>
            </a:r>
            <a:r>
              <a:rPr lang="en-US" dirty="0"/>
              <a:t>, don’t do anything. Just </a:t>
            </a:r>
            <a:r>
              <a:rPr lang="en-US" dirty="0">
                <a:solidFill>
                  <a:srgbClr val="7030A0"/>
                </a:solidFill>
              </a:rPr>
              <a:t>read</a:t>
            </a:r>
            <a:r>
              <a:rPr lang="en-US" dirty="0"/>
              <a:t>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M </a:t>
            </a:r>
            <a:r>
              <a:rPr lang="en-US" dirty="0"/>
              <a:t>state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If we need to write, the write is </a:t>
            </a:r>
            <a:r>
              <a:rPr lang="en-US" dirty="0">
                <a:solidFill>
                  <a:schemeClr val="accent1"/>
                </a:solidFill>
              </a:rPr>
              <a:t>broadcasted</a:t>
            </a:r>
            <a:r>
              <a:rPr lang="en-US" dirty="0"/>
              <a:t> first to the rest of the sister caches.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M</a:t>
            </a:r>
            <a:r>
              <a:rPr lang="en-US" dirty="0"/>
              <a:t> state does not allow </a:t>
            </a:r>
            <a:r>
              <a:rPr lang="en-US" dirty="0">
                <a:solidFill>
                  <a:srgbClr val="0070C0"/>
                </a:solidFill>
              </a:rPr>
              <a:t>seamless</a:t>
            </a:r>
            <a:r>
              <a:rPr lang="en-US" dirty="0"/>
              <a:t> evictions. We write back the data to the lower level, while evicting </a:t>
            </a:r>
            <a:r>
              <a:rPr lang="en-US" dirty="0">
                <a:sym typeface="Wingdings" panose="05000000000000000000" pitchFamily="2" charset="2"/>
              </a:rPr>
              <a:t> Otherwise, the updates will be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lost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FE55D944-E7BD-490B-A2C0-7CCCE508C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02" y="5214319"/>
            <a:ext cx="775973" cy="1113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FFA73-743B-4CD7-B645-1776DA9D6766}"/>
              </a:ext>
            </a:extLst>
          </p:cNvPr>
          <p:cNvSpPr txBox="1"/>
          <p:nvPr/>
        </p:nvSpPr>
        <p:spPr>
          <a:xfrm>
            <a:off x="2685356" y="5761472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Broadcasting after every </a:t>
            </a:r>
            <a:r>
              <a:rPr lang="en-US" sz="2400" dirty="0">
                <a:solidFill>
                  <a:srgbClr val="00B050"/>
                </a:solidFill>
              </a:rPr>
              <a:t>write</a:t>
            </a:r>
            <a:r>
              <a:rPr lang="en-US" sz="2400" dirty="0"/>
              <a:t> is the issue. </a:t>
            </a:r>
          </a:p>
        </p:txBody>
      </p:sp>
    </p:spTree>
    <p:extLst>
      <p:ext uri="{BB962C8B-B14F-4D97-AF65-F5344CB8AC3E}">
        <p14:creationId xmlns:p14="http://schemas.microsoft.com/office/powerpoint/2010/main" val="11532551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8788-B7AE-4310-9A2F-FC125F03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429030" cy="822960"/>
          </a:xfrm>
        </p:spPr>
        <p:txBody>
          <a:bodyPr/>
          <a:lstStyle/>
          <a:p>
            <a:r>
              <a:rPr lang="en-US" dirty="0"/>
              <a:t>All the transitions due to read, write, and evict events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B8293-653C-4952-9360-ABEFF0AB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EEB4E-E72D-4C8B-B483-6E8F99E2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93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88FB753-7FBB-44A1-91B3-F2A1A692A10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93741" y="1202962"/>
            <a:ext cx="6195488" cy="381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283C809C-529F-42F8-8264-BA857FC7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256" y="1724945"/>
            <a:ext cx="846391" cy="724433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6384D5C-BE66-49E4-980E-8A0D6CC06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377" y="1939591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I</a:t>
            </a:r>
            <a:endParaRPr lang="en-US" alt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F36AF8A-8711-4B4C-ABD9-1ED66BB5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667" y="3886046"/>
            <a:ext cx="846391" cy="726872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13DE241-302F-4D98-9780-3F5CCD497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907" y="4089238"/>
            <a:ext cx="197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M</a:t>
            </a:r>
            <a:endParaRPr lang="en-US" altLang="en-US" dirty="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4001EF55-A93B-4287-B72B-A408E630F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8911" y="2305466"/>
            <a:ext cx="1768397" cy="1665952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49B667A-31A8-499C-9A0A-EFCB0901D39C}"/>
              </a:ext>
            </a:extLst>
          </p:cNvPr>
          <p:cNvSpPr>
            <a:spLocks/>
          </p:cNvSpPr>
          <p:nvPr/>
        </p:nvSpPr>
        <p:spPr bwMode="auto">
          <a:xfrm>
            <a:off x="5340221" y="3759210"/>
            <a:ext cx="217086" cy="212208"/>
          </a:xfrm>
          <a:custGeom>
            <a:avLst/>
            <a:gdLst>
              <a:gd name="T0" fmla="*/ 81 w 186"/>
              <a:gd name="T1" fmla="*/ 82 h 180"/>
              <a:gd name="T2" fmla="*/ 0 w 186"/>
              <a:gd name="T3" fmla="*/ 84 h 180"/>
              <a:gd name="T4" fmla="*/ 186 w 186"/>
              <a:gd name="T5" fmla="*/ 180 h 180"/>
              <a:gd name="T6" fmla="*/ 78 w 186"/>
              <a:gd name="T7" fmla="*/ 0 h 180"/>
              <a:gd name="T8" fmla="*/ 81 w 186"/>
              <a:gd name="T9" fmla="*/ 8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80">
                <a:moveTo>
                  <a:pt x="81" y="82"/>
                </a:moveTo>
                <a:lnTo>
                  <a:pt x="0" y="84"/>
                </a:lnTo>
                <a:lnTo>
                  <a:pt x="186" y="180"/>
                </a:lnTo>
                <a:lnTo>
                  <a:pt x="78" y="0"/>
                </a:lnTo>
                <a:lnTo>
                  <a:pt x="81" y="82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62607F0-D936-4C8C-A716-92093F6FC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685" y="1727384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65BC812-0CC5-4986-80ED-E548CD579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975" y="2173752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B4F03A4-3A6D-434F-A856-DF7D8924E77B}"/>
              </a:ext>
            </a:extLst>
          </p:cNvPr>
          <p:cNvSpPr>
            <a:spLocks noChangeArrowheads="1"/>
          </p:cNvSpPr>
          <p:nvPr/>
        </p:nvSpPr>
        <p:spPr bwMode="auto">
          <a:xfrm rot="2640000">
            <a:off x="3905197" y="3440213"/>
            <a:ext cx="977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Evict | Wb</a:t>
            </a:r>
            <a:endParaRPr lang="en-US" alt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5A6D163-EFB4-4901-A5E7-E67B7C15D7FC}"/>
              </a:ext>
            </a:extLst>
          </p:cNvPr>
          <p:cNvSpPr>
            <a:spLocks noChangeArrowheads="1"/>
          </p:cNvSpPr>
          <p:nvPr/>
        </p:nvSpPr>
        <p:spPr bwMode="auto">
          <a:xfrm rot="2640000">
            <a:off x="3853929" y="3315815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99AD5900-7389-4372-872E-20BE3701B6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1089" y="2454256"/>
            <a:ext cx="1931821" cy="1819619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BEEEA5CE-3206-4F02-B5EA-37B529FA01AC}"/>
              </a:ext>
            </a:extLst>
          </p:cNvPr>
          <p:cNvSpPr>
            <a:spLocks/>
          </p:cNvSpPr>
          <p:nvPr/>
        </p:nvSpPr>
        <p:spPr bwMode="auto">
          <a:xfrm>
            <a:off x="3501088" y="2454255"/>
            <a:ext cx="217086" cy="212208"/>
          </a:xfrm>
          <a:custGeom>
            <a:avLst/>
            <a:gdLst>
              <a:gd name="T0" fmla="*/ 105 w 186"/>
              <a:gd name="T1" fmla="*/ 99 h 180"/>
              <a:gd name="T2" fmla="*/ 186 w 186"/>
              <a:gd name="T3" fmla="*/ 96 h 180"/>
              <a:gd name="T4" fmla="*/ 0 w 186"/>
              <a:gd name="T5" fmla="*/ 0 h 180"/>
              <a:gd name="T6" fmla="*/ 107 w 186"/>
              <a:gd name="T7" fmla="*/ 180 h 180"/>
              <a:gd name="T8" fmla="*/ 105 w 186"/>
              <a:gd name="T9" fmla="*/ 9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80">
                <a:moveTo>
                  <a:pt x="105" y="99"/>
                </a:moveTo>
                <a:lnTo>
                  <a:pt x="186" y="96"/>
                </a:lnTo>
                <a:lnTo>
                  <a:pt x="0" y="0"/>
                </a:lnTo>
                <a:lnTo>
                  <a:pt x="107" y="180"/>
                </a:lnTo>
                <a:lnTo>
                  <a:pt x="105" y="9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EBA0885-7266-4DE3-A840-15F5B3688B61}"/>
              </a:ext>
            </a:extLst>
          </p:cNvPr>
          <p:cNvSpPr>
            <a:spLocks noChangeArrowheads="1"/>
          </p:cNvSpPr>
          <p:nvPr/>
        </p:nvSpPr>
        <p:spPr bwMode="auto">
          <a:xfrm rot="2640000">
            <a:off x="4558546" y="2945062"/>
            <a:ext cx="868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Wr | Wrx</a:t>
            </a:r>
            <a:endParaRPr lang="en-US" alt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78A681F1-9C15-4C05-8C7B-70167C90705D}"/>
              </a:ext>
            </a:extLst>
          </p:cNvPr>
          <p:cNvSpPr>
            <a:spLocks noChangeArrowheads="1"/>
          </p:cNvSpPr>
          <p:nvPr/>
        </p:nvSpPr>
        <p:spPr bwMode="auto">
          <a:xfrm rot="2640000">
            <a:off x="4488112" y="2854812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331D0DD5-55D6-4F30-AA4F-34616B046EAB}"/>
              </a:ext>
            </a:extLst>
          </p:cNvPr>
          <p:cNvSpPr>
            <a:spLocks/>
          </p:cNvSpPr>
          <p:nvPr/>
        </p:nvSpPr>
        <p:spPr bwMode="auto">
          <a:xfrm>
            <a:off x="6257350" y="4008006"/>
            <a:ext cx="173181" cy="214647"/>
          </a:xfrm>
          <a:custGeom>
            <a:avLst/>
            <a:gdLst>
              <a:gd name="T0" fmla="*/ 131 w 146"/>
              <a:gd name="T1" fmla="*/ 0 h 182"/>
              <a:gd name="T2" fmla="*/ 146 w 146"/>
              <a:gd name="T3" fmla="*/ 182 h 182"/>
              <a:gd name="T4" fmla="*/ 0 w 146"/>
              <a:gd name="T5" fmla="*/ 72 h 182"/>
              <a:gd name="T6" fmla="*/ 131 w 146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82">
                <a:moveTo>
                  <a:pt x="131" y="0"/>
                </a:moveTo>
                <a:lnTo>
                  <a:pt x="146" y="182"/>
                </a:lnTo>
                <a:lnTo>
                  <a:pt x="0" y="72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CEA4FD9F-6459-43A7-98BD-003548E0B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58" y="4151917"/>
            <a:ext cx="581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- </a:t>
            </a:r>
            <a:endParaRPr lang="en-US" alt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23ACE34-F140-433F-BF7C-609D7BB4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02" y="4456813"/>
            <a:ext cx="14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Wr | Broadcast </a:t>
            </a:r>
            <a:endParaRPr lang="en-US" altLang="en-US"/>
          </a:p>
        </p:txBody>
      </p:sp>
      <p:sp>
        <p:nvSpPr>
          <p:cNvPr id="29" name="Oval 24">
            <a:extLst>
              <a:ext uri="{FF2B5EF4-FFF2-40B4-BE49-F238E27FC236}">
                <a16:creationId xmlns:a16="http://schemas.microsoft.com/office/drawing/2014/main" id="{F70BE46A-9690-4916-9DFB-BE62B5F04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186" y="1693235"/>
            <a:ext cx="846391" cy="726872"/>
          </a:xfrm>
          <a:prstGeom prst="ellipse">
            <a:avLst/>
          </a:prstGeom>
          <a:solidFill>
            <a:srgbClr val="FFE6D5"/>
          </a:solidFill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2327D0C8-482C-4B42-ABC5-61919C9B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679" y="1911317"/>
            <a:ext cx="105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S</a:t>
            </a:r>
            <a:endParaRPr lang="en-US" altLang="en-US" dirty="0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77DA8C58-7E23-4DBD-AC5E-23876C35C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5985" y="1917638"/>
            <a:ext cx="3388005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2E2C3685-074F-418C-B7AE-9C8F8E47686B}"/>
              </a:ext>
            </a:extLst>
          </p:cNvPr>
          <p:cNvSpPr>
            <a:spLocks/>
          </p:cNvSpPr>
          <p:nvPr/>
        </p:nvSpPr>
        <p:spPr bwMode="auto">
          <a:xfrm>
            <a:off x="6957391" y="1849341"/>
            <a:ext cx="236599" cy="134154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4717BDB-F72B-4C18-B504-EB7947F9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988" y="2181069"/>
            <a:ext cx="773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Evict | - </a:t>
            </a:r>
            <a:endParaRPr lang="en-US" alt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7B55512F-5BE1-4928-A190-9E624D52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987" y="2444499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EE552C0F-1623-4AE4-9F85-80DBE1C45B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477" y="2127406"/>
            <a:ext cx="3327026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1595691C-C7AC-4FBD-8D30-3DE68BE975E0}"/>
              </a:ext>
            </a:extLst>
          </p:cNvPr>
          <p:cNvSpPr>
            <a:spLocks/>
          </p:cNvSpPr>
          <p:nvPr/>
        </p:nvSpPr>
        <p:spPr bwMode="auto">
          <a:xfrm>
            <a:off x="3886478" y="2061549"/>
            <a:ext cx="236599" cy="134154"/>
          </a:xfrm>
          <a:custGeom>
            <a:avLst/>
            <a:gdLst>
              <a:gd name="T0" fmla="*/ 144 w 201"/>
              <a:gd name="T1" fmla="*/ 58 h 115"/>
              <a:gd name="T2" fmla="*/ 201 w 201"/>
              <a:gd name="T3" fmla="*/ 0 h 115"/>
              <a:gd name="T4" fmla="*/ 0 w 201"/>
              <a:gd name="T5" fmla="*/ 58 h 115"/>
              <a:gd name="T6" fmla="*/ 201 w 201"/>
              <a:gd name="T7" fmla="*/ 115 h 115"/>
              <a:gd name="T8" fmla="*/ 144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144" y="58"/>
                </a:moveTo>
                <a:lnTo>
                  <a:pt x="201" y="0"/>
                </a:lnTo>
                <a:lnTo>
                  <a:pt x="0" y="58"/>
                </a:lnTo>
                <a:lnTo>
                  <a:pt x="201" y="115"/>
                </a:lnTo>
                <a:lnTo>
                  <a:pt x="144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0AEB9964-1A74-4472-9AD0-ED780FEA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7" y="1624939"/>
            <a:ext cx="825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Rd | </a:t>
            </a:r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RdX</a:t>
            </a:r>
            <a:endParaRPr lang="en-US" altLang="en-US" dirty="0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7CB3AEEE-1739-41F9-A759-B7FFBB236F85}"/>
              </a:ext>
            </a:extLst>
          </p:cNvPr>
          <p:cNvSpPr>
            <a:spLocks/>
          </p:cNvSpPr>
          <p:nvPr/>
        </p:nvSpPr>
        <p:spPr bwMode="auto">
          <a:xfrm>
            <a:off x="7701337" y="1527372"/>
            <a:ext cx="207329" cy="173181"/>
          </a:xfrm>
          <a:custGeom>
            <a:avLst/>
            <a:gdLst>
              <a:gd name="T0" fmla="*/ 22 w 176"/>
              <a:gd name="T1" fmla="*/ 0 h 149"/>
              <a:gd name="T2" fmla="*/ 176 w 176"/>
              <a:gd name="T3" fmla="*/ 99 h 149"/>
              <a:gd name="T4" fmla="*/ 0 w 176"/>
              <a:gd name="T5" fmla="*/ 149 h 149"/>
              <a:gd name="T6" fmla="*/ 22 w 176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" h="149">
                <a:moveTo>
                  <a:pt x="22" y="0"/>
                </a:moveTo>
                <a:lnTo>
                  <a:pt x="176" y="99"/>
                </a:lnTo>
                <a:lnTo>
                  <a:pt x="0" y="14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F5581172-4281-48E8-9214-DF2798840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82" y="1176132"/>
            <a:ext cx="581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Rd | - </a:t>
            </a:r>
            <a:endParaRPr lang="en-US" altLang="en-US"/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DA820BD4-EB1D-410D-A636-34D443EC9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9040" y="2395716"/>
            <a:ext cx="1436670" cy="1473257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AD6BEF57-0318-4FE4-A8EB-143C99A6FC6F}"/>
              </a:ext>
            </a:extLst>
          </p:cNvPr>
          <p:cNvSpPr>
            <a:spLocks/>
          </p:cNvSpPr>
          <p:nvPr/>
        </p:nvSpPr>
        <p:spPr bwMode="auto">
          <a:xfrm>
            <a:off x="5989040" y="3651886"/>
            <a:ext cx="212208" cy="217086"/>
          </a:xfrm>
          <a:custGeom>
            <a:avLst/>
            <a:gdLst>
              <a:gd name="T0" fmla="*/ 101 w 182"/>
              <a:gd name="T1" fmla="*/ 82 h 185"/>
              <a:gd name="T2" fmla="*/ 100 w 182"/>
              <a:gd name="T3" fmla="*/ 0 h 185"/>
              <a:gd name="T4" fmla="*/ 0 w 182"/>
              <a:gd name="T5" fmla="*/ 185 h 185"/>
              <a:gd name="T6" fmla="*/ 182 w 182"/>
              <a:gd name="T7" fmla="*/ 81 h 185"/>
              <a:gd name="T8" fmla="*/ 101 w 182"/>
              <a:gd name="T9" fmla="*/ 8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5">
                <a:moveTo>
                  <a:pt x="101" y="82"/>
                </a:moveTo>
                <a:lnTo>
                  <a:pt x="100" y="0"/>
                </a:lnTo>
                <a:lnTo>
                  <a:pt x="0" y="185"/>
                </a:lnTo>
                <a:lnTo>
                  <a:pt x="182" y="81"/>
                </a:lnTo>
                <a:lnTo>
                  <a:pt x="101" y="82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D3A15862-E699-4FB9-8977-F511A2D4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384" y="3017704"/>
            <a:ext cx="1416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Wr | Broadcast</a:t>
            </a:r>
            <a:endParaRPr lang="en-US" alt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6B958603-0C77-471A-9FC8-36AA607F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945" y="3283573"/>
            <a:ext cx="52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0017F6B-4A8C-47FC-9CAC-845B6D2A7AC2}"/>
              </a:ext>
            </a:extLst>
          </p:cNvPr>
          <p:cNvSpPr/>
          <p:nvPr/>
        </p:nvSpPr>
        <p:spPr>
          <a:xfrm>
            <a:off x="7546723" y="1587563"/>
            <a:ext cx="899505" cy="704055"/>
          </a:xfrm>
          <a:prstGeom prst="arc">
            <a:avLst>
              <a:gd name="adj1" fmla="val 14431779"/>
              <a:gd name="adj2" fmla="val 577521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1DB1833F-EFB0-47B4-BA14-484D90239046}"/>
              </a:ext>
            </a:extLst>
          </p:cNvPr>
          <p:cNvSpPr/>
          <p:nvPr/>
        </p:nvSpPr>
        <p:spPr>
          <a:xfrm rot="3274738">
            <a:off x="5811308" y="4088164"/>
            <a:ext cx="899505" cy="704055"/>
          </a:xfrm>
          <a:prstGeom prst="arc">
            <a:avLst>
              <a:gd name="adj1" fmla="val 14431779"/>
              <a:gd name="adj2" fmla="val 577521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741B338-11F5-48A3-AB06-F5DE7080FFC6}"/>
              </a:ext>
            </a:extLst>
          </p:cNvPr>
          <p:cNvSpPr/>
          <p:nvPr/>
        </p:nvSpPr>
        <p:spPr>
          <a:xfrm>
            <a:off x="7384615" y="5237826"/>
            <a:ext cx="1999416" cy="797129"/>
          </a:xfrm>
          <a:prstGeom prst="wedgeRoundRectCallout">
            <a:avLst>
              <a:gd name="adj1" fmla="val -67010"/>
              <a:gd name="adj2" fmla="val -11123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Power hungry step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567CE4-341B-4346-9D35-D79985D8A5B5}"/>
              </a:ext>
            </a:extLst>
          </p:cNvPr>
          <p:cNvSpPr/>
          <p:nvPr/>
        </p:nvSpPr>
        <p:spPr>
          <a:xfrm>
            <a:off x="6686643" y="4400712"/>
            <a:ext cx="1646531" cy="44392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A28F-CBAD-434C-A815-08D64289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Received from the Bus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44231-3F59-4159-8F65-5E774E21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D6864-5726-456A-B03C-8DA48D2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94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D6DB4253-2FE5-48E5-A922-764AC614B2C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198654" y="1460568"/>
            <a:ext cx="6047924" cy="241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8F1DD-7B2F-4444-9406-7EAD4E8E86EA}"/>
              </a:ext>
            </a:extLst>
          </p:cNvPr>
          <p:cNvGrpSpPr/>
          <p:nvPr/>
        </p:nvGrpSpPr>
        <p:grpSpPr>
          <a:xfrm>
            <a:off x="1770504" y="1019513"/>
            <a:ext cx="3199203" cy="2917399"/>
            <a:chOff x="1154661" y="1431234"/>
            <a:chExt cx="2377597" cy="1991974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D19987E-9B28-4062-8A1A-A9066D7BC18F}"/>
                </a:ext>
              </a:extLst>
            </p:cNvPr>
            <p:cNvSpPr/>
            <p:nvPr/>
          </p:nvSpPr>
          <p:spPr>
            <a:xfrm>
              <a:off x="2083557" y="2475630"/>
              <a:ext cx="899505" cy="704055"/>
            </a:xfrm>
            <a:prstGeom prst="arc">
              <a:avLst>
                <a:gd name="adj1" fmla="val 14431779"/>
                <a:gd name="adj2" fmla="val 5775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7B4D6045-2B83-448B-A4C7-F19545A8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661" y="2564552"/>
              <a:ext cx="42888" cy="21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 sz="200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01099380-4E50-4DD9-BE59-585386F5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650" y="3049879"/>
              <a:ext cx="42888" cy="21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 sz="2000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A7A0D960-6931-443C-A6AF-8273F6D61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987" y="2631218"/>
              <a:ext cx="925322" cy="791990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EAEF1580-8602-4885-BB9D-A77574BE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314" y="2449887"/>
              <a:ext cx="226664" cy="189331"/>
            </a:xfrm>
            <a:custGeom>
              <a:avLst/>
              <a:gdLst>
                <a:gd name="T0" fmla="*/ 22 w 176"/>
                <a:gd name="T1" fmla="*/ 0 h 148"/>
                <a:gd name="T2" fmla="*/ 176 w 176"/>
                <a:gd name="T3" fmla="*/ 99 h 148"/>
                <a:gd name="T4" fmla="*/ 0 w 176"/>
                <a:gd name="T5" fmla="*/ 148 h 148"/>
                <a:gd name="T6" fmla="*/ 22 w 176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48">
                  <a:moveTo>
                    <a:pt x="22" y="0"/>
                  </a:moveTo>
                  <a:lnTo>
                    <a:pt x="176" y="99"/>
                  </a:lnTo>
                  <a:lnTo>
                    <a:pt x="0" y="14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A7472A61-9382-40C0-A560-8EA580BFB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642" y="1753896"/>
              <a:ext cx="903025" cy="21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RdX | Send </a:t>
              </a:r>
              <a:endParaRPr lang="en-US" altLang="en-US" sz="2000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2FC59C97-75C8-42A9-9E71-15C8BCC76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642" y="2071226"/>
              <a:ext cx="929616" cy="21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WrX | Send </a:t>
              </a:r>
              <a:endParaRPr lang="en-US" altLang="en-US" sz="2000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4B2E6991-A689-4AE9-8B67-E18FCEBD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45" y="2896958"/>
              <a:ext cx="88158" cy="21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-serif"/>
                </a:rPr>
                <a:t>S</a:t>
              </a:r>
              <a:endParaRPr lang="en-US" altLang="en-US" sz="2000" dirty="0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C6C46B6A-25E5-483B-8F76-A36C07AD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317" y="1431234"/>
              <a:ext cx="1511936" cy="21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-serif"/>
                </a:rPr>
                <a:t>Broadcast | Update</a:t>
              </a:r>
              <a:endParaRPr lang="en-US" altLang="en-US" sz="2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A70A48-FD3C-4DF0-8DA4-E6B6A9639FE0}"/>
              </a:ext>
            </a:extLst>
          </p:cNvPr>
          <p:cNvGrpSpPr/>
          <p:nvPr/>
        </p:nvGrpSpPr>
        <p:grpSpPr>
          <a:xfrm>
            <a:off x="6378333" y="2274965"/>
            <a:ext cx="3240025" cy="1622123"/>
            <a:chOff x="4650616" y="2500553"/>
            <a:chExt cx="2432360" cy="1191822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A597A7F-3974-4B66-98EB-F6F4BAF2B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616" y="2649885"/>
              <a:ext cx="925322" cy="794656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02A1FFB-1063-483B-B3B3-AEEE71EC9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895" y="2901459"/>
              <a:ext cx="164868" cy="22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 sz="2000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A61F557-F6EF-4DEA-A0BA-FF98196C9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272" y="2783216"/>
              <a:ext cx="189331" cy="234664"/>
            </a:xfrm>
            <a:custGeom>
              <a:avLst/>
              <a:gdLst>
                <a:gd name="T0" fmla="*/ 132 w 147"/>
                <a:gd name="T1" fmla="*/ 0 h 182"/>
                <a:gd name="T2" fmla="*/ 147 w 147"/>
                <a:gd name="T3" fmla="*/ 182 h 182"/>
                <a:gd name="T4" fmla="*/ 0 w 147"/>
                <a:gd name="T5" fmla="*/ 73 h 182"/>
                <a:gd name="T6" fmla="*/ 132 w 147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82">
                  <a:moveTo>
                    <a:pt x="132" y="0"/>
                  </a:moveTo>
                  <a:lnTo>
                    <a:pt x="147" y="182"/>
                  </a:lnTo>
                  <a:lnTo>
                    <a:pt x="0" y="7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3A2627E8-F93F-4426-ABE2-833AE28FD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264" y="2940548"/>
              <a:ext cx="912185" cy="22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RdX | Send </a:t>
              </a:r>
              <a:endParaRPr lang="en-US" altLang="en-US" sz="200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8F9F61AC-B582-4A68-8EBA-005D5CBEF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931" y="3273877"/>
              <a:ext cx="939045" cy="22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WrX | Send </a:t>
              </a:r>
              <a:endParaRPr lang="en-US" altLang="en-US" sz="200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B45ED7A4-7E13-4E5B-A123-8C83ABD77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939" y="2500553"/>
              <a:ext cx="1527272" cy="22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Broadcast | Update</a:t>
              </a:r>
              <a:endParaRPr lang="en-US" altLang="en-US" sz="200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B097C828-C0D3-4380-8DC8-B03B3DED44B0}"/>
                </a:ext>
              </a:extLst>
            </p:cNvPr>
            <p:cNvSpPr/>
            <p:nvPr/>
          </p:nvSpPr>
          <p:spPr>
            <a:xfrm rot="3024734">
              <a:off x="5134355" y="2890595"/>
              <a:ext cx="899505" cy="704055"/>
            </a:xfrm>
            <a:prstGeom prst="arc">
              <a:avLst>
                <a:gd name="adj1" fmla="val 14431779"/>
                <a:gd name="adj2" fmla="val 5775218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F00F5FF-8B79-4BCA-B8B7-1B4A7DF75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4565867"/>
            <a:ext cx="487621" cy="487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1FC3C-3AFE-49C3-9247-8B7FC4374EE3}"/>
              </a:ext>
            </a:extLst>
          </p:cNvPr>
          <p:cNvSpPr txBox="1"/>
          <p:nvPr/>
        </p:nvSpPr>
        <p:spPr>
          <a:xfrm>
            <a:off x="2635199" y="4521529"/>
            <a:ext cx="772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that only one sister cache can </a:t>
            </a:r>
            <a:r>
              <a:rPr lang="en-US" sz="2000" dirty="0">
                <a:solidFill>
                  <a:srgbClr val="00B050"/>
                </a:solidFill>
              </a:rPr>
              <a:t>use</a:t>
            </a:r>
            <a:r>
              <a:rPr lang="en-US" sz="2000" dirty="0"/>
              <a:t> the bus at any time, a </a:t>
            </a:r>
            <a:r>
              <a:rPr lang="en-US" sz="2000" dirty="0">
                <a:solidFill>
                  <a:srgbClr val="002060"/>
                </a:solidFill>
              </a:rPr>
              <a:t>global order </a:t>
            </a:r>
            <a:r>
              <a:rPr lang="en-US" sz="2000" dirty="0"/>
              <a:t>of writes is automatically enforced.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792526C-D6AE-4059-BCF0-30F9F3844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89" y="5473641"/>
            <a:ext cx="487621" cy="48762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1809E2-CBA1-4A0A-B8BB-E8BF2838A8CC}"/>
              </a:ext>
            </a:extLst>
          </p:cNvPr>
          <p:cNvSpPr txBox="1"/>
          <p:nvPr/>
        </p:nvSpPr>
        <p:spPr>
          <a:xfrm>
            <a:off x="2635198" y="5306511"/>
            <a:ext cx="7727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 bus master </a:t>
            </a:r>
            <a:r>
              <a:rPr lang="en-US" sz="2000" dirty="0">
                <a:solidFill>
                  <a:srgbClr val="0070C0"/>
                </a:solidFill>
              </a:rPr>
              <a:t>disallows starvation</a:t>
            </a:r>
            <a:r>
              <a:rPr lang="en-US" sz="2000" dirty="0"/>
              <a:t>, then all writes will ultimately</a:t>
            </a:r>
          </a:p>
          <a:p>
            <a:r>
              <a:rPr lang="en-US" sz="2000" dirty="0">
                <a:solidFill>
                  <a:srgbClr val="E21A23"/>
                </a:solidFill>
              </a:rPr>
              <a:t>complete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211386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C1228-8EC1-4F91-89C2-E9510FAC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0FD5-17CC-46BB-A004-B38E1DC6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46721E-3ECF-4019-870A-7C901A96A251}"/>
              </a:ext>
            </a:extLst>
          </p:cNvPr>
          <p:cNvSpPr/>
          <p:nvPr/>
        </p:nvSpPr>
        <p:spPr>
          <a:xfrm>
            <a:off x="3485966" y="1828801"/>
            <a:ext cx="5252651" cy="30361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Write Invalidate Protocol</a:t>
            </a:r>
          </a:p>
        </p:txBody>
      </p:sp>
    </p:spTree>
    <p:extLst>
      <p:ext uri="{BB962C8B-B14F-4D97-AF65-F5344CB8AC3E}">
        <p14:creationId xmlns:p14="http://schemas.microsoft.com/office/powerpoint/2010/main" val="21568783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698607" cy="822960"/>
          </a:xfrm>
        </p:spPr>
        <p:txBody>
          <a:bodyPr/>
          <a:lstStyle/>
          <a:p>
            <a:r>
              <a:rPr lang="en-US" dirty="0"/>
              <a:t>Single Writer Multiple Reader Model for each Cache Line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880616" y="3065316"/>
            <a:ext cx="3111979" cy="53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Single Writer</a:t>
            </a:r>
            <a:endParaRPr lang="en-IN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72" y="1097281"/>
            <a:ext cx="1631334" cy="19680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78223" y="3065316"/>
            <a:ext cx="3111979" cy="53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Multiple Readers</a:t>
            </a:r>
            <a:endParaRPr lang="en-IN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980" y="1846560"/>
            <a:ext cx="1209017" cy="1185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998" y="1879613"/>
            <a:ext cx="1209017" cy="1185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862" y="1846559"/>
            <a:ext cx="1209017" cy="11857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4671" y="4665863"/>
            <a:ext cx="7295531" cy="10308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Ensures a </a:t>
            </a:r>
            <a:r>
              <a:rPr lang="en-US" sz="2100" dirty="0">
                <a:solidFill>
                  <a:srgbClr val="002060"/>
                </a:solidFill>
              </a:rPr>
              <a:t>global order </a:t>
            </a:r>
            <a:r>
              <a:rPr lang="en-US" sz="2100" dirty="0"/>
              <a:t>of </a:t>
            </a:r>
            <a:r>
              <a:rPr lang="en-US" sz="2100" dirty="0">
                <a:solidFill>
                  <a:srgbClr val="0070C0"/>
                </a:solidFill>
              </a:rPr>
              <a:t>writes</a:t>
            </a:r>
            <a:r>
              <a:rPr lang="en-US" sz="2100" dirty="0"/>
              <a:t> to the same memory location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719247D-01A7-4043-9672-26105635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4B73E7F-C2DC-4DF2-9392-9C974FEA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000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E4DF39-8623-4971-9944-3DF18007FCE0}"/>
              </a:ext>
            </a:extLst>
          </p:cNvPr>
          <p:cNvSpPr/>
          <p:nvPr/>
        </p:nvSpPr>
        <p:spPr>
          <a:xfrm>
            <a:off x="5326786" y="3307150"/>
            <a:ext cx="1387084" cy="43057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A44058-0537-4519-86AA-C7D9398099ED}"/>
              </a:ext>
            </a:extLst>
          </p:cNvPr>
          <p:cNvSpPr/>
          <p:nvPr/>
        </p:nvSpPr>
        <p:spPr>
          <a:xfrm>
            <a:off x="5528414" y="4488312"/>
            <a:ext cx="894188" cy="75540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E074FD5-BED2-4E4A-BE36-6A5040B2163C}"/>
              </a:ext>
            </a:extLst>
          </p:cNvPr>
          <p:cNvSpPr/>
          <p:nvPr/>
        </p:nvSpPr>
        <p:spPr>
          <a:xfrm>
            <a:off x="6507761" y="3900382"/>
            <a:ext cx="4042416" cy="249216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B5A3D-E8AF-46B8-A194-662B6736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Invalidate Protocol (MSI Protocol)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8B18A-5D7C-47BF-B845-F5B9FC6B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94F3A-2E7D-4D82-A3EE-A843CC8D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97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38DF72-37CB-4179-96CD-C82942012CE9}"/>
              </a:ext>
            </a:extLst>
          </p:cNvPr>
          <p:cNvGrpSpPr/>
          <p:nvPr/>
        </p:nvGrpSpPr>
        <p:grpSpPr>
          <a:xfrm>
            <a:off x="1738716" y="997663"/>
            <a:ext cx="6597442" cy="4548230"/>
            <a:chOff x="356616" y="1196446"/>
            <a:chExt cx="6597442" cy="4548230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E233136-DCB0-4EE4-A044-8D8F4BC7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16" y="1331925"/>
              <a:ext cx="1021714" cy="858994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0F273E0-A69E-4A10-B12B-8EE136435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02" y="1591307"/>
              <a:ext cx="577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 dirty="0"/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1D7A9036-04AA-4548-AEE7-150CDC72F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192" y="1383810"/>
              <a:ext cx="1021714" cy="858994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5BFB23B-CDAA-48BA-95F1-E91B2B0B5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8410" y="1646120"/>
              <a:ext cx="1057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</a:t>
              </a:r>
              <a:endParaRPr lang="en-US" altLang="en-US" dirty="0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29EBDFF-BE51-42B5-B66E-6AB8F2908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155" y="4649716"/>
              <a:ext cx="1021714" cy="858994"/>
            </a:xfrm>
            <a:prstGeom prst="ellipse">
              <a:avLst/>
            </a:prstGeom>
            <a:solidFill>
              <a:srgbClr val="FFE6D5"/>
            </a:solidFill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176D5DA0-D3AF-4EDE-A1C7-BD24083EC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013" y="4933645"/>
              <a:ext cx="1971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M</a:t>
              </a:r>
              <a:endParaRPr lang="en-US" altLang="en-US" dirty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98AA7FB9-D38B-432D-85D5-B9C060FEC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497" y="1706653"/>
              <a:ext cx="339491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10B3E1F-ED4A-444C-A687-2CF623CC8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805" y="1625943"/>
              <a:ext cx="285609" cy="158539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D84B38E-2989-418A-969E-4386D854C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267" y="1196446"/>
              <a:ext cx="8255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RdX</a:t>
              </a:r>
              <a:endParaRPr lang="en-US" altLang="en-US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A97A9682-9C57-4AE3-80BC-152425923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7664" y="1963199"/>
              <a:ext cx="1363267" cy="271822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83AF5CF-1B48-465B-A982-F7A40A991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710" y="4396054"/>
              <a:ext cx="200221" cy="285370"/>
            </a:xfrm>
            <a:custGeom>
              <a:avLst/>
              <a:gdLst>
                <a:gd name="T0" fmla="*/ 77 w 140"/>
                <a:gd name="T1" fmla="*/ 77 h 207"/>
                <a:gd name="T2" fmla="*/ 0 w 140"/>
                <a:gd name="T3" fmla="*/ 51 h 207"/>
                <a:gd name="T4" fmla="*/ 140 w 140"/>
                <a:gd name="T5" fmla="*/ 207 h 207"/>
                <a:gd name="T6" fmla="*/ 103 w 140"/>
                <a:gd name="T7" fmla="*/ 0 h 207"/>
                <a:gd name="T8" fmla="*/ 77 w 140"/>
                <a:gd name="T9" fmla="*/ 7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7">
                  <a:moveTo>
                    <a:pt x="77" y="77"/>
                  </a:moveTo>
                  <a:lnTo>
                    <a:pt x="0" y="51"/>
                  </a:lnTo>
                  <a:lnTo>
                    <a:pt x="140" y="207"/>
                  </a:lnTo>
                  <a:lnTo>
                    <a:pt x="103" y="0"/>
                  </a:lnTo>
                  <a:lnTo>
                    <a:pt x="77" y="7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793D3650-1914-48B2-8A99-9FD0B7D86D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00000">
              <a:off x="1856893" y="3203989"/>
              <a:ext cx="8890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WrX</a:t>
              </a:r>
              <a:endParaRPr lang="en-US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217C931-E886-4E0B-9CF9-4D295CAC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964" y="1205093"/>
              <a:ext cx="232609" cy="193129"/>
            </a:xfrm>
            <a:custGeom>
              <a:avLst/>
              <a:gdLst>
                <a:gd name="T0" fmla="*/ 21 w 165"/>
                <a:gd name="T1" fmla="*/ 0 h 139"/>
                <a:gd name="T2" fmla="*/ 165 w 165"/>
                <a:gd name="T3" fmla="*/ 93 h 139"/>
                <a:gd name="T4" fmla="*/ 0 w 165"/>
                <a:gd name="T5" fmla="*/ 139 h 139"/>
                <a:gd name="T6" fmla="*/ 21 w 165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39">
                  <a:moveTo>
                    <a:pt x="21" y="0"/>
                  </a:moveTo>
                  <a:lnTo>
                    <a:pt x="165" y="93"/>
                  </a:lnTo>
                  <a:lnTo>
                    <a:pt x="0" y="13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A391FCEE-EB33-4A17-9D4F-97A4B8B8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067" y="1233919"/>
              <a:ext cx="52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080C5CE0-852F-4F73-A27C-0A48197350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9760" y="2239921"/>
              <a:ext cx="2069928" cy="244150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618165A-06CF-46AC-944B-182B1827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760" y="4416231"/>
              <a:ext cx="244387" cy="265193"/>
            </a:xfrm>
            <a:custGeom>
              <a:avLst/>
              <a:gdLst>
                <a:gd name="T0" fmla="*/ 92 w 173"/>
                <a:gd name="T1" fmla="*/ 81 h 192"/>
                <a:gd name="T2" fmla="*/ 84 w 173"/>
                <a:gd name="T3" fmla="*/ 0 h 192"/>
                <a:gd name="T4" fmla="*/ 0 w 173"/>
                <a:gd name="T5" fmla="*/ 192 h 192"/>
                <a:gd name="T6" fmla="*/ 173 w 173"/>
                <a:gd name="T7" fmla="*/ 73 h 192"/>
                <a:gd name="T8" fmla="*/ 92 w 173"/>
                <a:gd name="T9" fmla="*/ 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2">
                  <a:moveTo>
                    <a:pt x="92" y="81"/>
                  </a:moveTo>
                  <a:lnTo>
                    <a:pt x="84" y="0"/>
                  </a:lnTo>
                  <a:lnTo>
                    <a:pt x="0" y="192"/>
                  </a:lnTo>
                  <a:lnTo>
                    <a:pt x="173" y="73"/>
                  </a:lnTo>
                  <a:lnTo>
                    <a:pt x="92" y="8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FAE1CDD0-D895-4815-8557-76198224C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863" y="3588945"/>
              <a:ext cx="10685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sans-serif"/>
                </a:rPr>
                <a:t>Wr</a:t>
              </a:r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 | </a:t>
              </a:r>
              <a:r>
                <a:rPr lang="en-US" altLang="en-US" dirty="0" err="1">
                  <a:solidFill>
                    <a:srgbClr val="000000"/>
                  </a:solidFill>
                  <a:latin typeface="sans-serif"/>
                </a:rPr>
                <a:t>WrX.u</a:t>
              </a:r>
              <a:endParaRPr lang="en-US" altLang="en-US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9E05D826-00CF-4AB2-9569-270F4A03C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482" y="4626656"/>
              <a:ext cx="232609" cy="216190"/>
            </a:xfrm>
            <a:custGeom>
              <a:avLst/>
              <a:gdLst>
                <a:gd name="T0" fmla="*/ 90 w 164"/>
                <a:gd name="T1" fmla="*/ 0 h 155"/>
                <a:gd name="T2" fmla="*/ 164 w 164"/>
                <a:gd name="T3" fmla="*/ 155 h 155"/>
                <a:gd name="T4" fmla="*/ 0 w 164"/>
                <a:gd name="T5" fmla="*/ 107 h 155"/>
                <a:gd name="T6" fmla="*/ 90 w 164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55">
                  <a:moveTo>
                    <a:pt x="90" y="0"/>
                  </a:moveTo>
                  <a:lnTo>
                    <a:pt x="164" y="155"/>
                  </a:lnTo>
                  <a:lnTo>
                    <a:pt x="0" y="10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A73EF3B-E674-4C67-917E-260FB4CC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695" y="4740703"/>
              <a:ext cx="52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Rd | -</a:t>
              </a:r>
              <a:endParaRPr lang="en-US" alt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015A587E-052D-4760-BE96-64C0B2601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472" y="5086606"/>
              <a:ext cx="5607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Wr | -</a:t>
              </a:r>
              <a:endParaRPr lang="en-US" alt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61206C49-6860-4977-9213-C47B45FDE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84" y="1337690"/>
              <a:ext cx="529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8850F23C-4B75-43A2-9B5D-7FA123274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3608" y="1856545"/>
              <a:ext cx="339491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F31C27F-FDB3-40F4-A2EB-B483568E9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608" y="1778717"/>
              <a:ext cx="285609" cy="158539"/>
            </a:xfrm>
            <a:custGeom>
              <a:avLst/>
              <a:gdLst>
                <a:gd name="T0" fmla="*/ 143 w 201"/>
                <a:gd name="T1" fmla="*/ 57 h 115"/>
                <a:gd name="T2" fmla="*/ 201 w 201"/>
                <a:gd name="T3" fmla="*/ 0 h 115"/>
                <a:gd name="T4" fmla="*/ 0 w 201"/>
                <a:gd name="T5" fmla="*/ 57 h 115"/>
                <a:gd name="T6" fmla="*/ 201 w 201"/>
                <a:gd name="T7" fmla="*/ 115 h 115"/>
                <a:gd name="T8" fmla="*/ 143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3" y="57"/>
                  </a:moveTo>
                  <a:lnTo>
                    <a:pt x="201" y="0"/>
                  </a:lnTo>
                  <a:lnTo>
                    <a:pt x="0" y="57"/>
                  </a:lnTo>
                  <a:lnTo>
                    <a:pt x="201" y="115"/>
                  </a:lnTo>
                  <a:lnTo>
                    <a:pt x="143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800D317F-0BE0-4F8A-BD38-6D4FF1028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876" y="1862310"/>
              <a:ext cx="7207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-</a:t>
              </a:r>
              <a:endParaRPr lang="en-US" alt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36C850F9-5249-455E-85A5-8A4BF556E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1610" y="2147680"/>
              <a:ext cx="1348545" cy="266057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71FBFFD-DBA1-4BFD-B40B-E90B7261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610" y="2147680"/>
              <a:ext cx="200221" cy="285370"/>
            </a:xfrm>
            <a:custGeom>
              <a:avLst/>
              <a:gdLst>
                <a:gd name="T0" fmla="*/ 64 w 141"/>
                <a:gd name="T1" fmla="*/ 129 h 206"/>
                <a:gd name="T2" fmla="*/ 141 w 141"/>
                <a:gd name="T3" fmla="*/ 155 h 206"/>
                <a:gd name="T4" fmla="*/ 0 w 141"/>
                <a:gd name="T5" fmla="*/ 0 h 206"/>
                <a:gd name="T6" fmla="*/ 38 w 141"/>
                <a:gd name="T7" fmla="*/ 206 h 206"/>
                <a:gd name="T8" fmla="*/ 64 w 141"/>
                <a:gd name="T9" fmla="*/ 12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06">
                  <a:moveTo>
                    <a:pt x="64" y="129"/>
                  </a:moveTo>
                  <a:lnTo>
                    <a:pt x="141" y="155"/>
                  </a:lnTo>
                  <a:lnTo>
                    <a:pt x="0" y="0"/>
                  </a:lnTo>
                  <a:lnTo>
                    <a:pt x="38" y="206"/>
                  </a:lnTo>
                  <a:lnTo>
                    <a:pt x="64" y="12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2F61F1B4-1420-41DB-9DC2-DE37DA9724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00000">
              <a:off x="1170894" y="3529715"/>
              <a:ext cx="9772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Evict | Wb</a:t>
              </a:r>
              <a:endParaRPr lang="en-US" alt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7D57461F-6990-43B8-A32C-399B3AA5F686}"/>
                </a:ext>
              </a:extLst>
            </p:cNvPr>
            <p:cNvSpPr/>
            <p:nvPr/>
          </p:nvSpPr>
          <p:spPr>
            <a:xfrm>
              <a:off x="5301679" y="1221304"/>
              <a:ext cx="1210339" cy="1031143"/>
            </a:xfrm>
            <a:prstGeom prst="arc">
              <a:avLst>
                <a:gd name="adj1" fmla="val 14431779"/>
                <a:gd name="adj2" fmla="val 7847253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FF5AD50-B355-482C-B299-E771EEAAB35D}"/>
                </a:ext>
              </a:extLst>
            </p:cNvPr>
            <p:cNvSpPr/>
            <p:nvPr/>
          </p:nvSpPr>
          <p:spPr>
            <a:xfrm rot="955557">
              <a:off x="2981476" y="4713533"/>
              <a:ext cx="1210339" cy="1031143"/>
            </a:xfrm>
            <a:prstGeom prst="arc">
              <a:avLst>
                <a:gd name="adj1" fmla="val 14431779"/>
                <a:gd name="adj2" fmla="val 8184085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5C11D49-FD2A-4BCD-88B9-764BA13609FF}"/>
              </a:ext>
            </a:extLst>
          </p:cNvPr>
          <p:cNvSpPr txBox="1"/>
          <p:nvPr/>
        </p:nvSpPr>
        <p:spPr>
          <a:xfrm>
            <a:off x="6713871" y="3983116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one cache can </a:t>
            </a:r>
            <a:r>
              <a:rPr lang="en-US" sz="2000" dirty="0">
                <a:solidFill>
                  <a:srgbClr val="00B050"/>
                </a:solidFill>
              </a:rPr>
              <a:t>contain</a:t>
            </a:r>
          </a:p>
          <a:p>
            <a:r>
              <a:rPr lang="en-US" sz="2000" dirty="0"/>
              <a:t>a </a:t>
            </a:r>
            <a:r>
              <a:rPr lang="en-US" sz="2000" dirty="0">
                <a:solidFill>
                  <a:srgbClr val="9F2241"/>
                </a:solidFill>
              </a:rPr>
              <a:t>block</a:t>
            </a:r>
            <a:r>
              <a:rPr lang="en-US" sz="2000" dirty="0"/>
              <a:t> in the </a:t>
            </a:r>
            <a:r>
              <a:rPr lang="en-US" sz="2000" i="1" dirty="0"/>
              <a:t>M</a:t>
            </a:r>
            <a:r>
              <a:rPr lang="en-US" sz="2000" dirty="0"/>
              <a:t> state. At that</a:t>
            </a:r>
            <a:br>
              <a:rPr lang="en-US" sz="2000" dirty="0"/>
            </a:br>
            <a:r>
              <a:rPr lang="en-US" sz="2000" dirty="0"/>
              <a:t>point, no other cache has a </a:t>
            </a:r>
            <a:r>
              <a:rPr lang="en-US" sz="2000" dirty="0">
                <a:solidFill>
                  <a:srgbClr val="01708C"/>
                </a:solidFill>
              </a:rPr>
              <a:t>valid</a:t>
            </a:r>
            <a:br>
              <a:rPr lang="en-US" sz="2000" dirty="0"/>
            </a:br>
            <a:r>
              <a:rPr lang="en-US" sz="2000" dirty="0"/>
              <a:t>copy.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caches can have the</a:t>
            </a:r>
          </a:p>
          <a:p>
            <a:r>
              <a:rPr lang="en-US" sz="2000" dirty="0">
                <a:solidFill>
                  <a:srgbClr val="00B050"/>
                </a:solidFill>
              </a:rPr>
              <a:t>block</a:t>
            </a:r>
            <a:r>
              <a:rPr lang="en-US" sz="2000" dirty="0"/>
              <a:t> in the </a:t>
            </a:r>
            <a:r>
              <a:rPr lang="en-US" sz="2000" i="1" dirty="0"/>
              <a:t>S </a:t>
            </a:r>
            <a:r>
              <a:rPr lang="en-US" sz="2000" dirty="0"/>
              <a:t>state. They can</a:t>
            </a:r>
            <a:br>
              <a:rPr lang="en-US" sz="2000" dirty="0"/>
            </a:br>
            <a:r>
              <a:rPr lang="en-US" sz="2000" dirty="0"/>
              <a:t>all </a:t>
            </a:r>
            <a:r>
              <a:rPr lang="en-US" sz="2000" dirty="0">
                <a:solidFill>
                  <a:srgbClr val="FF0000"/>
                </a:solidFill>
              </a:rPr>
              <a:t>read</a:t>
            </a:r>
            <a:r>
              <a:rPr lang="en-US" sz="2000" dirty="0"/>
              <a:t> from it.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A7E0AD0-BF78-474F-8CF0-B6F32D61BDBC}"/>
              </a:ext>
            </a:extLst>
          </p:cNvPr>
          <p:cNvSpPr/>
          <p:nvPr/>
        </p:nvSpPr>
        <p:spPr>
          <a:xfrm>
            <a:off x="3503721" y="5710474"/>
            <a:ext cx="2833722" cy="627291"/>
          </a:xfrm>
          <a:prstGeom prst="wedgeEllipseCallout">
            <a:avLst>
              <a:gd name="adj1" fmla="val 39021"/>
              <a:gd name="adj2" fmla="val -12289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Seamless reads and writes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360F912-C504-4FBE-92AB-78FEFD4CB56E}"/>
              </a:ext>
            </a:extLst>
          </p:cNvPr>
          <p:cNvSpPr/>
          <p:nvPr/>
        </p:nvSpPr>
        <p:spPr>
          <a:xfrm>
            <a:off x="6713870" y="2469977"/>
            <a:ext cx="2257014" cy="836604"/>
          </a:xfrm>
          <a:prstGeom prst="wedgeRoundRectCallout">
            <a:avLst>
              <a:gd name="adj1" fmla="val -49547"/>
              <a:gd name="adj2" fmla="val 7735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Upgrade the status of the line</a:t>
            </a:r>
          </a:p>
        </p:txBody>
      </p:sp>
    </p:spTree>
    <p:extLst>
      <p:ext uri="{BB962C8B-B14F-4D97-AF65-F5344CB8AC3E}">
        <p14:creationId xmlns:p14="http://schemas.microsoft.com/office/powerpoint/2010/main" val="25056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84FA-F0E4-4B94-8292-4AA28AA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08" y="42268"/>
            <a:ext cx="8535593" cy="822960"/>
          </a:xfrm>
        </p:spPr>
        <p:txBody>
          <a:bodyPr/>
          <a:lstStyle/>
          <a:p>
            <a:r>
              <a:rPr lang="en-US" dirty="0"/>
              <a:t>Transitions because of Messages Received on the Bus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53176-F38A-4A8F-AC99-129FFC5B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A8A1D-CA8E-4DE0-985B-AC4B88BB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98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B69DC2-9D29-4C5C-972E-80CAD7BFE5E5}"/>
              </a:ext>
            </a:extLst>
          </p:cNvPr>
          <p:cNvSpPr/>
          <p:nvPr/>
        </p:nvSpPr>
        <p:spPr>
          <a:xfrm>
            <a:off x="6520071" y="4213521"/>
            <a:ext cx="4043106" cy="167849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If any line is in the </a:t>
            </a:r>
            <a:r>
              <a:rPr lang="en-US" sz="2000" dirty="0">
                <a:solidFill>
                  <a:srgbClr val="FF0000"/>
                </a:solidFill>
              </a:rPr>
              <a:t>modified</a:t>
            </a:r>
            <a:r>
              <a:rPr lang="en-US" sz="2000" dirty="0"/>
              <a:t> state and another cache </a:t>
            </a:r>
            <a:r>
              <a:rPr lang="en-US" sz="2000" dirty="0">
                <a:solidFill>
                  <a:srgbClr val="01708C"/>
                </a:solidFill>
              </a:rPr>
              <a:t>requests</a:t>
            </a:r>
            <a:r>
              <a:rPr lang="en-US" sz="2000" dirty="0"/>
              <a:t> for the block,  then a </a:t>
            </a:r>
            <a:r>
              <a:rPr lang="en-US" sz="2000" dirty="0">
                <a:solidFill>
                  <a:srgbClr val="7030A0"/>
                </a:solidFill>
              </a:rPr>
              <a:t>state transition </a:t>
            </a:r>
            <a:r>
              <a:rPr lang="en-US" sz="2000" dirty="0"/>
              <a:t>is necessary.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3255DC8-E739-4EFE-AC9D-0EF1A13F9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5484" y="1314605"/>
            <a:ext cx="6015107" cy="3518771"/>
          </a:xfr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032306A-0D03-418B-85B9-2F51B51A7547}"/>
              </a:ext>
            </a:extLst>
          </p:cNvPr>
          <p:cNvSpPr/>
          <p:nvPr/>
        </p:nvSpPr>
        <p:spPr>
          <a:xfrm>
            <a:off x="7693981" y="2228296"/>
            <a:ext cx="2615665" cy="1269507"/>
          </a:xfrm>
          <a:prstGeom prst="wedgeRoundRectCallout">
            <a:avLst>
              <a:gd name="adj1" fmla="val -79039"/>
              <a:gd name="adj2" fmla="val 5410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writeback is necessary here. The </a:t>
            </a:r>
            <a:r>
              <a:rPr lang="en-US" i="1" dirty="0"/>
              <a:t>S </a:t>
            </a:r>
            <a:r>
              <a:rPr lang="en-US" dirty="0"/>
              <a:t>state has seamless evictions.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F21221E-AC2F-413E-A73D-389E34E61176}"/>
              </a:ext>
            </a:extLst>
          </p:cNvPr>
          <p:cNvSpPr/>
          <p:nvPr/>
        </p:nvSpPr>
        <p:spPr>
          <a:xfrm rot="16200000">
            <a:off x="3086473" y="1914806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38420B5-87E3-4124-8400-B8E67E614377}"/>
              </a:ext>
            </a:extLst>
          </p:cNvPr>
          <p:cNvSpPr/>
          <p:nvPr/>
        </p:nvSpPr>
        <p:spPr>
          <a:xfrm rot="19589479">
            <a:off x="3008964" y="2159425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64DF2A6-9E4F-4FC9-8176-4FB31D16E239}"/>
              </a:ext>
            </a:extLst>
          </p:cNvPr>
          <p:cNvSpPr/>
          <p:nvPr/>
        </p:nvSpPr>
        <p:spPr>
          <a:xfrm rot="9006967">
            <a:off x="5875059" y="2461193"/>
            <a:ext cx="195309" cy="155014"/>
          </a:xfrm>
          <a:prstGeom prst="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65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4718-5C0E-4C84-AECD-895B27AF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MESI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80FD-2637-4E9E-B1F9-27FFE182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340" y="1253331"/>
            <a:ext cx="8310306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Insight</a:t>
            </a:r>
            <a:r>
              <a:rPr lang="en-US" dirty="0"/>
              <a:t>: Consider a core that </a:t>
            </a:r>
            <a:r>
              <a:rPr lang="en-US" dirty="0">
                <a:solidFill>
                  <a:srgbClr val="00B050"/>
                </a:solidFill>
              </a:rPr>
              <a:t>reads</a:t>
            </a:r>
            <a:r>
              <a:rPr lang="en-US" dirty="0"/>
              <a:t> a block, and the block is never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en-US" dirty="0"/>
              <a:t>. It will be </a:t>
            </a:r>
            <a:r>
              <a:rPr lang="en-US" dirty="0">
                <a:solidFill>
                  <a:srgbClr val="00B050"/>
                </a:solidFill>
              </a:rPr>
              <a:t>read</a:t>
            </a:r>
            <a:r>
              <a:rPr lang="en-US" dirty="0"/>
              <a:t> first in the shared state, and then an additional message (</a:t>
            </a:r>
            <a:r>
              <a:rPr lang="en-US" dirty="0" err="1"/>
              <a:t>WrX.u</a:t>
            </a:r>
            <a:r>
              <a:rPr lang="en-US" dirty="0"/>
              <a:t>) is required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r>
              <a:rPr lang="en-US" dirty="0"/>
              <a:t> to the </a:t>
            </a:r>
            <a:r>
              <a:rPr lang="en-US" i="1" dirty="0"/>
              <a:t>M </a:t>
            </a:r>
            <a:r>
              <a:rPr lang="en-US" dirty="0"/>
              <a:t>state.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we avoid this?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an additional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Exclusive (E)</a:t>
            </a:r>
            <a:r>
              <a:rPr lang="en-US" b="1" dirty="0"/>
              <a:t> </a:t>
            </a:r>
            <a:r>
              <a:rPr lang="en-US" dirty="0"/>
              <a:t>state </a:t>
            </a:r>
            <a:r>
              <a:rPr lang="en-US" dirty="0">
                <a:sym typeface="Wingdings" panose="05000000000000000000" pitchFamily="2" charset="2"/>
              </a:rPr>
              <a:t> The block is only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present</a:t>
            </a:r>
            <a:r>
              <a:rPr lang="en-US" dirty="0">
                <a:sym typeface="Wingdings" panose="05000000000000000000" pitchFamily="2" charset="2"/>
              </a:rPr>
              <a:t> in one cache. If we are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reading</a:t>
            </a:r>
            <a:r>
              <a:rPr lang="en-US" dirty="0">
                <a:sym typeface="Wingdings" panose="05000000000000000000" pitchFamily="2" charset="2"/>
              </a:rPr>
              <a:t> a block from the lower level, it enters the </a:t>
            </a:r>
            <a:r>
              <a:rPr lang="en-US" i="1" dirty="0">
                <a:sym typeface="Wingdings" panose="05000000000000000000" pitchFamily="2" charset="2"/>
              </a:rPr>
              <a:t>E </a:t>
            </a:r>
            <a:r>
              <a:rPr lang="en-US" dirty="0">
                <a:sym typeface="Wingdings" panose="05000000000000000000" pitchFamily="2" charset="2"/>
              </a:rPr>
              <a:t>state.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rest remains the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same</a:t>
            </a:r>
            <a:r>
              <a:rPr lang="en-US" dirty="0">
                <a:sym typeface="Wingdings" panose="05000000000000000000" pitchFamily="2" charset="2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MSI protocol  MESI protocol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3BCA-399D-475C-BBD1-BDCA4FCE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49221-A36E-4E14-94BC-1D767A91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  <wetp:taskpane dockstate="right" visibility="0" width="350" row="9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6650AFF-CB8D-4B75-94B9-C02A4F98DF57}">
  <we:reference id="78f4d70e-fb8b-4f8d-b284-0a2e60aeef37" version="3.4.3.0" store="EXCatalog" storeType="EXCatalog"/>
  <we:alternateReferences>
    <we:reference id="WA104380955" version="3.4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9559</TotalTime>
  <Words>15126</Words>
  <Application>Microsoft Office PowerPoint</Application>
  <PresentationFormat>Widescreen</PresentationFormat>
  <Paragraphs>2971</Paragraphs>
  <Slides>206</Slides>
  <Notes>145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206</vt:i4>
      </vt:variant>
    </vt:vector>
  </HeadingPairs>
  <TitlesOfParts>
    <vt:vector size="222" baseType="lpstr">
      <vt:lpstr>Arial</vt:lpstr>
      <vt:lpstr>Calibri</vt:lpstr>
      <vt:lpstr>Cambria Math</vt:lpstr>
      <vt:lpstr>Caveat</vt:lpstr>
      <vt:lpstr>CMTT9</vt:lpstr>
      <vt:lpstr>Comic Sans MS</vt:lpstr>
      <vt:lpstr>Freestyle Script</vt:lpstr>
      <vt:lpstr>Lato Light</vt:lpstr>
      <vt:lpstr>Poppins</vt:lpstr>
      <vt:lpstr>Sans</vt:lpstr>
      <vt:lpstr>sans-serif</vt:lpstr>
      <vt:lpstr>Times New Roman</vt:lpstr>
      <vt:lpstr>Verdana</vt:lpstr>
      <vt:lpstr>Wingdings</vt:lpstr>
      <vt:lpstr>Wingdings 2</vt:lpstr>
      <vt:lpstr>Office Theme</vt:lpstr>
      <vt:lpstr>PowerPoint Presentation</vt:lpstr>
      <vt:lpstr>Background Required to Understand this Chapter</vt:lpstr>
      <vt:lpstr>Contents</vt:lpstr>
      <vt:lpstr>Era of Sequential Computing is Over </vt:lpstr>
      <vt:lpstr>Solution</vt:lpstr>
      <vt:lpstr>Problem </vt:lpstr>
      <vt:lpstr>Shared Memory based Programming</vt:lpstr>
      <vt:lpstr>PowerPoint Presentation</vt:lpstr>
      <vt:lpstr>A Typical Shared Memory Program </vt:lpstr>
      <vt:lpstr>Message Passing Code</vt:lpstr>
      <vt:lpstr>PowerPoint Presentation</vt:lpstr>
      <vt:lpstr>Continuation</vt:lpstr>
      <vt:lpstr>Shared Memory vs Message Passing</vt:lpstr>
      <vt:lpstr>Amdahl’s Law</vt:lpstr>
      <vt:lpstr>Speedup vs #Processors</vt:lpstr>
      <vt:lpstr>Gustafson-Barsis’s Law</vt:lpstr>
      <vt:lpstr>Design Space of Multiprocessors: Flynn’s Classification</vt:lpstr>
      <vt:lpstr>Explanation of the Flynn’s Classification</vt:lpstr>
      <vt:lpstr>Explanation II</vt:lpstr>
      <vt:lpstr>PowerPoint Presentation</vt:lpstr>
      <vt:lpstr>Notion of Hardware Threads</vt:lpstr>
      <vt:lpstr>Coarse-grained Multithreading </vt:lpstr>
      <vt:lpstr>Fine-grained Multithreading</vt:lpstr>
      <vt:lpstr>Simultaneous Multithreading (SMT)</vt:lpstr>
      <vt:lpstr>Comparison of Different Hardware Multithreading Schemes</vt:lpstr>
      <vt:lpstr>Contents</vt:lpstr>
      <vt:lpstr>Issues with Large Caches</vt:lpstr>
      <vt:lpstr>Notion on a Distributed Cache</vt:lpstr>
      <vt:lpstr>Shared vs Distributed Caches</vt:lpstr>
      <vt:lpstr>Consider Multiple Locations</vt:lpstr>
      <vt:lpstr>This outcome is indeed valid on many machines</vt:lpstr>
      <vt:lpstr>One More Example</vt:lpstr>
      <vt:lpstr>Set of Valid Outcomes</vt:lpstr>
      <vt:lpstr>Difference between Memory Consistency and Memory Coherence</vt:lpstr>
      <vt:lpstr>PowerPoint Presentation</vt:lpstr>
      <vt:lpstr>Every Observer has a Point of View</vt:lpstr>
      <vt:lpstr>Definition of an Execution </vt:lpstr>
      <vt:lpstr>More about Executions</vt:lpstr>
      <vt:lpstr>Observer sitting on a Core</vt:lpstr>
      <vt:lpstr>Parallel Executions</vt:lpstr>
      <vt:lpstr>A Parallel Execution</vt:lpstr>
      <vt:lpstr>Issues with Parallel Executions</vt:lpstr>
      <vt:lpstr>Equivalence of Two Executions</vt:lpstr>
      <vt:lpstr>Example of Execution Equivalence </vt:lpstr>
      <vt:lpstr>Now, assume we don’t know the completion times</vt:lpstr>
      <vt:lpstr>Contd ….</vt:lpstr>
      <vt:lpstr>Do we even need completion times?</vt:lpstr>
      <vt:lpstr>Sequential Consistency: Two Definitions </vt:lpstr>
      <vt:lpstr>Key Properties of SC</vt:lpstr>
      <vt:lpstr>Examples of Single-variable Programs</vt:lpstr>
      <vt:lpstr>SC for Multi-variable Programs</vt:lpstr>
      <vt:lpstr>Why not make all machines guarantee SC? </vt:lpstr>
      <vt:lpstr>Non-atomic Writes</vt:lpstr>
      <vt:lpstr>Non-Atomic Writes - II</vt:lpstr>
      <vt:lpstr>Behaviors not in PLSC</vt:lpstr>
      <vt:lpstr>Summary Till Now </vt:lpstr>
      <vt:lpstr>From PLSC to Coherence</vt:lpstr>
      <vt:lpstr>Ordering between Accesses to the Same Variable across Threads (Observer at the Core)</vt:lpstr>
      <vt:lpstr>Implications of PLSC (Observer at the Core) </vt:lpstr>
      <vt:lpstr>PowerPoint Presentation</vt:lpstr>
      <vt:lpstr>Communicating a Value between Threads</vt:lpstr>
      <vt:lpstr>Code with fence Instructions</vt:lpstr>
      <vt:lpstr>Acquire and Release Instructions</vt:lpstr>
      <vt:lpstr>PowerPoint Presentation</vt:lpstr>
      <vt:lpstr>Where do we stand ... </vt:lpstr>
      <vt:lpstr>Method of Execution Witnesses</vt:lpstr>
      <vt:lpstr>Execution Witness</vt:lpstr>
      <vt:lpstr>Program Order (po) Edge</vt:lpstr>
      <vt:lpstr>Example of a po edge</vt:lpstr>
      <vt:lpstr>rf (read from) edge</vt:lpstr>
      <vt:lpstr>Write Serialization (ws) Edge</vt:lpstr>
      <vt:lpstr>From-read (fr) Edge</vt:lpstr>
      <vt:lpstr>Synchronization Edge: so  </vt:lpstr>
      <vt:lpstr>Relationships between memory accesses</vt:lpstr>
      <vt:lpstr>Summary: Memory Models</vt:lpstr>
      <vt:lpstr>Cycles in an Execution Witness</vt:lpstr>
      <vt:lpstr>Implications of a Sequential Execution</vt:lpstr>
      <vt:lpstr>PowerPoint Presentation</vt:lpstr>
      <vt:lpstr>Access Graphs: All accesses to the same location</vt:lpstr>
      <vt:lpstr>PowerPoint Presentation</vt:lpstr>
      <vt:lpstr>Example</vt:lpstr>
      <vt:lpstr>Data and Control Dependences</vt:lpstr>
      <vt:lpstr>Causal Graph</vt:lpstr>
      <vt:lpstr>Putting it all Together</vt:lpstr>
      <vt:lpstr>Contents</vt:lpstr>
      <vt:lpstr>PowerPoint Presentation</vt:lpstr>
      <vt:lpstr>Enforce PLSC in Hardware</vt:lpstr>
      <vt:lpstr>Write-Update Protocol</vt:lpstr>
      <vt:lpstr>Message Types</vt:lpstr>
      <vt:lpstr>Snoopy Protocols</vt:lpstr>
      <vt:lpstr>Reads</vt:lpstr>
      <vt:lpstr>Writes</vt:lpstr>
      <vt:lpstr>All the transitions due to read, write, and evict events </vt:lpstr>
      <vt:lpstr>Events Received from the Bus</vt:lpstr>
      <vt:lpstr>PowerPoint Presentation</vt:lpstr>
      <vt:lpstr>Single Writer Multiple Reader Model for each Cache Line</vt:lpstr>
      <vt:lpstr>Write Invalidate Protocol (MSI Protocol)</vt:lpstr>
      <vt:lpstr>Transitions because of Messages Received on the Bus</vt:lpstr>
      <vt:lpstr>MESI Protocol</vt:lpstr>
      <vt:lpstr>MESI (Read, Write, and Evict events)</vt:lpstr>
      <vt:lpstr>MESI (messages received from the bus)</vt:lpstr>
      <vt:lpstr>Important Engineering Questions</vt:lpstr>
      <vt:lpstr>MOESI (messages received from the bus)</vt:lpstr>
      <vt:lpstr>MOESI</vt:lpstr>
      <vt:lpstr>MOESI</vt:lpstr>
      <vt:lpstr>MOESI</vt:lpstr>
      <vt:lpstr>PowerPoint Presentation</vt:lpstr>
      <vt:lpstr>        A Scalable Solution: Directory Protocol</vt:lpstr>
      <vt:lpstr>Structure of the Directory</vt:lpstr>
      <vt:lpstr>Design of the Directory</vt:lpstr>
      <vt:lpstr>State Transitions of a Directory Entry (from the U and S states)</vt:lpstr>
      <vt:lpstr>PowerPoint Presentation</vt:lpstr>
      <vt:lpstr>Enhancements to the Directory Protocol</vt:lpstr>
      <vt:lpstr>Distributed Directories</vt:lpstr>
      <vt:lpstr>List of Sharers</vt:lpstr>
      <vt:lpstr>Size of the Directory</vt:lpstr>
      <vt:lpstr>A Few More Issues</vt:lpstr>
      <vt:lpstr>PowerPoint Presentation</vt:lpstr>
      <vt:lpstr>Consider this piece of code</vt:lpstr>
      <vt:lpstr>What is the problem? </vt:lpstr>
      <vt:lpstr>Solution: Use Locks</vt:lpstr>
      <vt:lpstr>Use Atomic Instructions to Implement Locks</vt:lpstr>
      <vt:lpstr>Assembly Level Implementation of the Lock and Unlock Functions</vt:lpstr>
      <vt:lpstr>Implementation of Atomic Exchange</vt:lpstr>
      <vt:lpstr>Spin Locks</vt:lpstr>
      <vt:lpstr>Test and Exchange Lock</vt:lpstr>
      <vt:lpstr>PowerPoint Presentation</vt:lpstr>
      <vt:lpstr>Lock-free Algorithms</vt:lpstr>
      <vt:lpstr>How do we eliminate starvation?</vt:lpstr>
      <vt:lpstr>Summary of Consensus Numbers</vt:lpstr>
      <vt:lpstr>Contents</vt:lpstr>
      <vt:lpstr>Memory Models</vt:lpstr>
      <vt:lpstr>Write-to-Read Order</vt:lpstr>
      <vt:lpstr>Non-atomic Writes</vt:lpstr>
      <vt:lpstr>Write-to-Write Order</vt:lpstr>
      <vt:lpstr>Read-to-Read Order</vt:lpstr>
      <vt:lpstr>Read-to-Write Order</vt:lpstr>
      <vt:lpstr>Special case of rfi in SC.</vt:lpstr>
      <vt:lpstr>Summary of Memory Models</vt:lpstr>
      <vt:lpstr>Contents</vt:lpstr>
      <vt:lpstr>Increment a Counter  </vt:lpstr>
      <vt:lpstr>Code with Locks</vt:lpstr>
      <vt:lpstr>Critical Sections</vt:lpstr>
      <vt:lpstr>Why do we need to use locks? </vt:lpstr>
      <vt:lpstr>Concurrent Accesses</vt:lpstr>
      <vt:lpstr>Data Races</vt:lpstr>
      <vt:lpstr>Does SC Imply Data-Race-Freedom?  </vt:lpstr>
      <vt:lpstr>Does Data-Race-Freedom imply SC? </vt:lpstr>
      <vt:lpstr>What does having data races imply? </vt:lpstr>
      <vt:lpstr>Summary of All the Results</vt:lpstr>
      <vt:lpstr>PowerPoint Presentation</vt:lpstr>
      <vt:lpstr>Data Race Detection Algorithm</vt:lpstr>
      <vt:lpstr>Notion of Lock Sets</vt:lpstr>
      <vt:lpstr>Standard Approach</vt:lpstr>
      <vt:lpstr>Notion of False Positives</vt:lpstr>
      <vt:lpstr>Modified State Diagram for each Variable</vt:lpstr>
      <vt:lpstr>Notion of Vector Clocks</vt:lpstr>
      <vt:lpstr>Comparability of Clocks</vt:lpstr>
      <vt:lpstr>Notion of a Message</vt:lpstr>
      <vt:lpstr>More about Events</vt:lpstr>
      <vt:lpstr>Vector Clocks and Causality</vt:lpstr>
      <vt:lpstr>Vector Clock based Algorithm</vt:lpstr>
      <vt:lpstr>Read Operation</vt:lpstr>
      <vt:lpstr>Write Operation</vt:lpstr>
      <vt:lpstr>Contents</vt:lpstr>
      <vt:lpstr>Lock and Unlock functions have a problem</vt:lpstr>
      <vt:lpstr>Code that Allows Disjoint Access Parallelism</vt:lpstr>
      <vt:lpstr>Deadlock Situation</vt:lpstr>
      <vt:lpstr>Create a Transaction</vt:lpstr>
      <vt:lpstr>Properties of a Transaction</vt:lpstr>
      <vt:lpstr>Transactional Memory </vt:lpstr>
      <vt:lpstr>Basics of Transactional Memory</vt:lpstr>
      <vt:lpstr>When do transactions conflict?</vt:lpstr>
      <vt:lpstr>Abort and Commit</vt:lpstr>
      <vt:lpstr>What happens after an abort?</vt:lpstr>
      <vt:lpstr>Basics of Concurrency Control</vt:lpstr>
      <vt:lpstr>Pessimistic vs Optimistic Concurrency Control</vt:lpstr>
      <vt:lpstr>Version Management</vt:lpstr>
      <vt:lpstr>Conflict Detection</vt:lpstr>
      <vt:lpstr>Semantics of Transactions</vt:lpstr>
      <vt:lpstr>Opacity</vt:lpstr>
      <vt:lpstr>Mixed Mode Accesses: Transactional and Non-Transactional</vt:lpstr>
      <vt:lpstr>Software Transactional Memory</vt:lpstr>
      <vt:lpstr>Support Required</vt:lpstr>
      <vt:lpstr>Maintaining Read–Write Sets</vt:lpstr>
      <vt:lpstr>Bartok STM</vt:lpstr>
      <vt:lpstr>Read Operation</vt:lpstr>
      <vt:lpstr>Write Operation</vt:lpstr>
      <vt:lpstr>Commit Operation</vt:lpstr>
      <vt:lpstr>Pros and Cons</vt:lpstr>
      <vt:lpstr>Subtle Points</vt:lpstr>
      <vt:lpstr>TL2 STM</vt:lpstr>
      <vt:lpstr>Read Operation</vt:lpstr>
      <vt:lpstr>Write Operation</vt:lpstr>
      <vt:lpstr>Commit Operation</vt:lpstr>
      <vt:lpstr>Pros and Cons</vt:lpstr>
      <vt:lpstr>Subtle Points</vt:lpstr>
      <vt:lpstr>PowerPoint Presentation</vt:lpstr>
      <vt:lpstr>Case for Hardware</vt:lpstr>
      <vt:lpstr>Hardware Support (mostly based on LogTM)</vt:lpstr>
      <vt:lpstr>Conflict Detection</vt:lpstr>
      <vt:lpstr>Eviction</vt:lpstr>
      <vt:lpstr>Example</vt:lpstr>
      <vt:lpstr>Subtle Issues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971</cp:revision>
  <cp:lastPrinted>2020-12-09T12:52:09Z</cp:lastPrinted>
  <dcterms:created xsi:type="dcterms:W3CDTF">2020-09-30T13:31:44Z</dcterms:created>
  <dcterms:modified xsi:type="dcterms:W3CDTF">2024-08-20T11:35:24Z</dcterms:modified>
</cp:coreProperties>
</file>