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2"/>
  </p:notesMasterIdLst>
  <p:handoutMasterIdLst>
    <p:handoutMasterId r:id="rId143"/>
  </p:handoutMasterIdLst>
  <p:sldIdLst>
    <p:sldId id="274" r:id="rId2"/>
    <p:sldId id="343" r:id="rId3"/>
    <p:sldId id="257" r:id="rId4"/>
    <p:sldId id="4101" r:id="rId5"/>
    <p:sldId id="300" r:id="rId6"/>
    <p:sldId id="4102" r:id="rId7"/>
    <p:sldId id="268" r:id="rId8"/>
    <p:sldId id="4103" r:id="rId9"/>
    <p:sldId id="4105" r:id="rId10"/>
    <p:sldId id="4106" r:id="rId11"/>
    <p:sldId id="4104" r:id="rId12"/>
    <p:sldId id="4107" r:id="rId13"/>
    <p:sldId id="4108" r:id="rId14"/>
    <p:sldId id="4109" r:id="rId15"/>
    <p:sldId id="4110" r:id="rId16"/>
    <p:sldId id="4111" r:id="rId17"/>
    <p:sldId id="4112" r:id="rId18"/>
    <p:sldId id="4115" r:id="rId19"/>
    <p:sldId id="4113" r:id="rId20"/>
    <p:sldId id="4114" r:id="rId21"/>
    <p:sldId id="4116" r:id="rId22"/>
    <p:sldId id="4118" r:id="rId23"/>
    <p:sldId id="4117" r:id="rId24"/>
    <p:sldId id="4120" r:id="rId25"/>
    <p:sldId id="4119" r:id="rId26"/>
    <p:sldId id="4121" r:id="rId27"/>
    <p:sldId id="4122" r:id="rId28"/>
    <p:sldId id="4123" r:id="rId29"/>
    <p:sldId id="4124" r:id="rId30"/>
    <p:sldId id="4125" r:id="rId31"/>
    <p:sldId id="4126" r:id="rId32"/>
    <p:sldId id="4127" r:id="rId33"/>
    <p:sldId id="4128" r:id="rId34"/>
    <p:sldId id="4129" r:id="rId35"/>
    <p:sldId id="4130" r:id="rId36"/>
    <p:sldId id="4131" r:id="rId37"/>
    <p:sldId id="4133" r:id="rId38"/>
    <p:sldId id="4132" r:id="rId39"/>
    <p:sldId id="4100" r:id="rId40"/>
    <p:sldId id="4145" r:id="rId41"/>
    <p:sldId id="4134" r:id="rId42"/>
    <p:sldId id="4135" r:id="rId43"/>
    <p:sldId id="4136" r:id="rId44"/>
    <p:sldId id="275" r:id="rId45"/>
    <p:sldId id="4137" r:id="rId46"/>
    <p:sldId id="4138" r:id="rId47"/>
    <p:sldId id="4139" r:id="rId48"/>
    <p:sldId id="4144" r:id="rId49"/>
    <p:sldId id="4146" r:id="rId50"/>
    <p:sldId id="4148" r:id="rId51"/>
    <p:sldId id="4149" r:id="rId52"/>
    <p:sldId id="4150" r:id="rId53"/>
    <p:sldId id="4147" r:id="rId54"/>
    <p:sldId id="259" r:id="rId55"/>
    <p:sldId id="278" r:id="rId56"/>
    <p:sldId id="270" r:id="rId57"/>
    <p:sldId id="271" r:id="rId58"/>
    <p:sldId id="272" r:id="rId59"/>
    <p:sldId id="4097" r:id="rId60"/>
    <p:sldId id="4152" r:id="rId61"/>
    <p:sldId id="277" r:id="rId62"/>
    <p:sldId id="4151" r:id="rId63"/>
    <p:sldId id="4173" r:id="rId64"/>
    <p:sldId id="276" r:id="rId65"/>
    <p:sldId id="279" r:id="rId66"/>
    <p:sldId id="280" r:id="rId67"/>
    <p:sldId id="4153" r:id="rId68"/>
    <p:sldId id="4154" r:id="rId69"/>
    <p:sldId id="4155" r:id="rId70"/>
    <p:sldId id="4156" r:id="rId71"/>
    <p:sldId id="4157" r:id="rId72"/>
    <p:sldId id="4158" r:id="rId73"/>
    <p:sldId id="4159" r:id="rId74"/>
    <p:sldId id="4160" r:id="rId75"/>
    <p:sldId id="4161" r:id="rId76"/>
    <p:sldId id="4162" r:id="rId77"/>
    <p:sldId id="4140" r:id="rId78"/>
    <p:sldId id="4163" r:id="rId79"/>
    <p:sldId id="4164" r:id="rId80"/>
    <p:sldId id="4165" r:id="rId81"/>
    <p:sldId id="4166" r:id="rId82"/>
    <p:sldId id="4167" r:id="rId83"/>
    <p:sldId id="4168" r:id="rId84"/>
    <p:sldId id="4169" r:id="rId85"/>
    <p:sldId id="4174" r:id="rId86"/>
    <p:sldId id="4175" r:id="rId87"/>
    <p:sldId id="4170" r:id="rId88"/>
    <p:sldId id="4176" r:id="rId89"/>
    <p:sldId id="4180" r:id="rId90"/>
    <p:sldId id="4171" r:id="rId91"/>
    <p:sldId id="4177" r:id="rId92"/>
    <p:sldId id="4179" r:id="rId93"/>
    <p:sldId id="4178" r:id="rId94"/>
    <p:sldId id="4181" r:id="rId95"/>
    <p:sldId id="4172" r:id="rId96"/>
    <p:sldId id="4182" r:id="rId97"/>
    <p:sldId id="4183" r:id="rId98"/>
    <p:sldId id="4141" r:id="rId99"/>
    <p:sldId id="320" r:id="rId100"/>
    <p:sldId id="321" r:id="rId101"/>
    <p:sldId id="322" r:id="rId102"/>
    <p:sldId id="4186" r:id="rId103"/>
    <p:sldId id="4187" r:id="rId104"/>
    <p:sldId id="323" r:id="rId105"/>
    <p:sldId id="4188" r:id="rId106"/>
    <p:sldId id="4184" r:id="rId107"/>
    <p:sldId id="4185" r:id="rId108"/>
    <p:sldId id="4142" r:id="rId109"/>
    <p:sldId id="269" r:id="rId110"/>
    <p:sldId id="265" r:id="rId111"/>
    <p:sldId id="4189" r:id="rId112"/>
    <p:sldId id="301" r:id="rId113"/>
    <p:sldId id="302" r:id="rId114"/>
    <p:sldId id="303" r:id="rId115"/>
    <p:sldId id="304" r:id="rId116"/>
    <p:sldId id="260" r:id="rId117"/>
    <p:sldId id="262" r:id="rId118"/>
    <p:sldId id="263" r:id="rId119"/>
    <p:sldId id="264" r:id="rId120"/>
    <p:sldId id="305" r:id="rId121"/>
    <p:sldId id="306" r:id="rId122"/>
    <p:sldId id="307" r:id="rId123"/>
    <p:sldId id="261" r:id="rId124"/>
    <p:sldId id="4143" r:id="rId125"/>
    <p:sldId id="330" r:id="rId126"/>
    <p:sldId id="332" r:id="rId127"/>
    <p:sldId id="333" r:id="rId128"/>
    <p:sldId id="334" r:id="rId129"/>
    <p:sldId id="4190" r:id="rId130"/>
    <p:sldId id="336" r:id="rId131"/>
    <p:sldId id="337" r:id="rId132"/>
    <p:sldId id="338" r:id="rId133"/>
    <p:sldId id="339" r:id="rId134"/>
    <p:sldId id="340" r:id="rId135"/>
    <p:sldId id="341" r:id="rId136"/>
    <p:sldId id="342" r:id="rId137"/>
    <p:sldId id="4099" r:id="rId138"/>
    <p:sldId id="4191" r:id="rId139"/>
    <p:sldId id="4095" r:id="rId140"/>
    <p:sldId id="335" r:id="rId14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257"/>
            <p14:sldId id="4101"/>
            <p14:sldId id="300"/>
            <p14:sldId id="4102"/>
            <p14:sldId id="268"/>
            <p14:sldId id="4103"/>
            <p14:sldId id="4105"/>
            <p14:sldId id="4106"/>
            <p14:sldId id="4104"/>
            <p14:sldId id="4107"/>
            <p14:sldId id="4108"/>
            <p14:sldId id="4109"/>
            <p14:sldId id="4110"/>
            <p14:sldId id="4111"/>
            <p14:sldId id="4112"/>
            <p14:sldId id="4115"/>
            <p14:sldId id="4113"/>
            <p14:sldId id="4114"/>
            <p14:sldId id="4116"/>
            <p14:sldId id="4118"/>
            <p14:sldId id="4117"/>
            <p14:sldId id="4120"/>
            <p14:sldId id="4119"/>
            <p14:sldId id="4121"/>
            <p14:sldId id="4122"/>
            <p14:sldId id="4123"/>
            <p14:sldId id="4124"/>
            <p14:sldId id="4125"/>
            <p14:sldId id="4126"/>
            <p14:sldId id="4127"/>
            <p14:sldId id="4128"/>
            <p14:sldId id="4129"/>
            <p14:sldId id="4130"/>
            <p14:sldId id="4131"/>
            <p14:sldId id="4133"/>
            <p14:sldId id="4132"/>
            <p14:sldId id="4100"/>
            <p14:sldId id="4145"/>
            <p14:sldId id="4134"/>
            <p14:sldId id="4135"/>
            <p14:sldId id="4136"/>
            <p14:sldId id="275"/>
            <p14:sldId id="4137"/>
            <p14:sldId id="4138"/>
            <p14:sldId id="4139"/>
            <p14:sldId id="4144"/>
            <p14:sldId id="4146"/>
            <p14:sldId id="4148"/>
            <p14:sldId id="4149"/>
            <p14:sldId id="4150"/>
            <p14:sldId id="4147"/>
            <p14:sldId id="259"/>
            <p14:sldId id="278"/>
            <p14:sldId id="270"/>
            <p14:sldId id="271"/>
            <p14:sldId id="272"/>
            <p14:sldId id="4097"/>
            <p14:sldId id="4152"/>
            <p14:sldId id="277"/>
            <p14:sldId id="4151"/>
            <p14:sldId id="4173"/>
            <p14:sldId id="276"/>
            <p14:sldId id="279"/>
            <p14:sldId id="280"/>
            <p14:sldId id="4153"/>
            <p14:sldId id="4154"/>
            <p14:sldId id="4155"/>
            <p14:sldId id="4156"/>
            <p14:sldId id="4157"/>
            <p14:sldId id="4158"/>
            <p14:sldId id="4159"/>
            <p14:sldId id="4160"/>
            <p14:sldId id="4161"/>
            <p14:sldId id="4162"/>
            <p14:sldId id="4140"/>
            <p14:sldId id="4163"/>
            <p14:sldId id="4164"/>
            <p14:sldId id="4165"/>
            <p14:sldId id="4166"/>
            <p14:sldId id="4167"/>
            <p14:sldId id="4168"/>
            <p14:sldId id="4169"/>
            <p14:sldId id="4174"/>
            <p14:sldId id="4175"/>
            <p14:sldId id="4170"/>
            <p14:sldId id="4176"/>
            <p14:sldId id="4180"/>
            <p14:sldId id="4171"/>
            <p14:sldId id="4177"/>
            <p14:sldId id="4179"/>
            <p14:sldId id="4178"/>
            <p14:sldId id="4181"/>
            <p14:sldId id="4172"/>
            <p14:sldId id="4182"/>
            <p14:sldId id="4183"/>
            <p14:sldId id="4141"/>
            <p14:sldId id="320"/>
            <p14:sldId id="321"/>
            <p14:sldId id="322"/>
            <p14:sldId id="4186"/>
            <p14:sldId id="4187"/>
            <p14:sldId id="323"/>
            <p14:sldId id="4188"/>
            <p14:sldId id="4184"/>
            <p14:sldId id="4185"/>
            <p14:sldId id="4142"/>
            <p14:sldId id="269"/>
            <p14:sldId id="265"/>
            <p14:sldId id="4189"/>
            <p14:sldId id="301"/>
            <p14:sldId id="302"/>
            <p14:sldId id="303"/>
            <p14:sldId id="304"/>
            <p14:sldId id="260"/>
            <p14:sldId id="262"/>
            <p14:sldId id="263"/>
            <p14:sldId id="264"/>
            <p14:sldId id="305"/>
            <p14:sldId id="306"/>
            <p14:sldId id="307"/>
            <p14:sldId id="261"/>
            <p14:sldId id="4143"/>
            <p14:sldId id="330"/>
            <p14:sldId id="332"/>
            <p14:sldId id="333"/>
            <p14:sldId id="334"/>
            <p14:sldId id="4190"/>
            <p14:sldId id="336"/>
            <p14:sldId id="337"/>
            <p14:sldId id="338"/>
            <p14:sldId id="339"/>
            <p14:sldId id="340"/>
            <p14:sldId id="341"/>
            <p14:sldId id="342"/>
            <p14:sldId id="4099"/>
            <p14:sldId id="4191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9F2241"/>
    <a:srgbClr val="625D9C"/>
    <a:srgbClr val="E21A23"/>
    <a:srgbClr val="720F11"/>
    <a:srgbClr val="692146"/>
    <a:srgbClr val="FFB600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780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.%20R%20Sarangi\Desktop\cacti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.%20R%20Sarangi\Desktop\cacti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.%20R%20Sarangi\Desktop\cacti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 Time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4096</c:v>
                </c:pt>
                <c:pt idx="1">
                  <c:v>8192</c:v>
                </c:pt>
                <c:pt idx="2">
                  <c:v>16384</c:v>
                </c:pt>
                <c:pt idx="3">
                  <c:v>32768</c:v>
                </c:pt>
                <c:pt idx="4">
                  <c:v>65536</c:v>
                </c:pt>
                <c:pt idx="5">
                  <c:v>131072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0.42</c:v>
                </c:pt>
                <c:pt idx="1">
                  <c:v>0.43</c:v>
                </c:pt>
                <c:pt idx="2">
                  <c:v>0.44</c:v>
                </c:pt>
                <c:pt idx="3">
                  <c:v>0.46</c:v>
                </c:pt>
                <c:pt idx="4">
                  <c:v>0.5</c:v>
                </c:pt>
                <c:pt idx="5">
                  <c:v>0.55000000000000004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71-4F6F-B209-378CD8DF2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031248"/>
        <c:axId val="578031808"/>
      </c:scatterChart>
      <c:valAx>
        <c:axId val="57803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Cache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1808"/>
        <c:crosses val="autoZero"/>
        <c:crossBetween val="midCat"/>
      </c:valAx>
      <c:valAx>
        <c:axId val="57803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Access Time (ns)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1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81414400152788E-2"/>
          <c:y val="9.1142809986685669E-2"/>
          <c:w val="0.87061395361845784"/>
          <c:h val="0.775535539347781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Area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4096</c:v>
                </c:pt>
                <c:pt idx="1">
                  <c:v>8192</c:v>
                </c:pt>
                <c:pt idx="2">
                  <c:v>16384</c:v>
                </c:pt>
                <c:pt idx="3">
                  <c:v>32768</c:v>
                </c:pt>
                <c:pt idx="4">
                  <c:v>65536</c:v>
                </c:pt>
                <c:pt idx="5">
                  <c:v>131072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0.14000000000000001</c:v>
                </c:pt>
                <c:pt idx="1">
                  <c:v>0.17</c:v>
                </c:pt>
                <c:pt idx="2">
                  <c:v>0.187</c:v>
                </c:pt>
                <c:pt idx="3">
                  <c:v>0.22</c:v>
                </c:pt>
                <c:pt idx="4">
                  <c:v>0.28000000000000003</c:v>
                </c:pt>
                <c:pt idx="5">
                  <c:v>0.56000000000000005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20-4098-9AC2-2FBEC0CFD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034048"/>
        <c:axId val="578034608"/>
      </c:scatterChart>
      <c:valAx>
        <c:axId val="57803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Cache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4608"/>
        <c:crosses val="autoZero"/>
        <c:crossBetween val="midCat"/>
      </c:valAx>
      <c:valAx>
        <c:axId val="57803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Area</a:t>
                </a:r>
                <a:r>
                  <a:rPr lang="en-IN" baseline="0"/>
                  <a:t> (mm</a:t>
                </a:r>
                <a:r>
                  <a:rPr lang="en-IN" baseline="30000"/>
                  <a:t>2</a:t>
                </a:r>
                <a:r>
                  <a:rPr lang="en-IN" baseline="0"/>
                  <a:t>)</a:t>
                </a: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Power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4096</c:v>
                </c:pt>
                <c:pt idx="1">
                  <c:v>8192</c:v>
                </c:pt>
                <c:pt idx="2">
                  <c:v>16384</c:v>
                </c:pt>
                <c:pt idx="3">
                  <c:v>32768</c:v>
                </c:pt>
                <c:pt idx="4">
                  <c:v>65536</c:v>
                </c:pt>
                <c:pt idx="5">
                  <c:v>131072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0.14899999999999999</c:v>
                </c:pt>
                <c:pt idx="1">
                  <c:v>0.15</c:v>
                </c:pt>
                <c:pt idx="2">
                  <c:v>0.155</c:v>
                </c:pt>
                <c:pt idx="3">
                  <c:v>0.17</c:v>
                </c:pt>
                <c:pt idx="4">
                  <c:v>0.19</c:v>
                </c:pt>
                <c:pt idx="5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50-47CF-A02B-840FEF8B0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036848"/>
        <c:axId val="578037408"/>
      </c:scatterChart>
      <c:valAx>
        <c:axId val="57803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Cache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7408"/>
        <c:crosses val="autoZero"/>
        <c:crossBetween val="midCat"/>
      </c:valAx>
      <c:valAx>
        <c:axId val="57803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Power (W), Max.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036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RC and CMOS Circuits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Memory cells, latches and digital logic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Branch Prediction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BD771-E34A-43B9-9740-5CA26C4E3EB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07BBF2-3BFD-474A-9678-84BB17ECB224}">
      <dgm:prSet phldrT="[Text]"/>
      <dgm:spPr/>
      <dgm:t>
        <a:bodyPr/>
        <a:lstStyle/>
        <a:p>
          <a:r>
            <a:rPr lang="en-US" dirty="0"/>
            <a:t>Temporal locality</a:t>
          </a:r>
        </a:p>
      </dgm:t>
    </dgm:pt>
    <dgm:pt modelId="{ACD1E2AC-53AE-4660-8D7D-EA906B03CE19}" type="parTrans" cxnId="{2379DEDD-F851-45E8-BF13-0EA368676431}">
      <dgm:prSet/>
      <dgm:spPr/>
      <dgm:t>
        <a:bodyPr/>
        <a:lstStyle/>
        <a:p>
          <a:endParaRPr lang="en-US"/>
        </a:p>
      </dgm:t>
    </dgm:pt>
    <dgm:pt modelId="{1C46874C-DC26-46D0-96E4-2793763E9B7F}" type="sibTrans" cxnId="{2379DEDD-F851-45E8-BF13-0EA368676431}">
      <dgm:prSet/>
      <dgm:spPr/>
      <dgm:t>
        <a:bodyPr/>
        <a:lstStyle/>
        <a:p>
          <a:endParaRPr lang="en-US"/>
        </a:p>
      </dgm:t>
    </dgm:pt>
    <dgm:pt modelId="{E2E20BF1-B86F-42D4-A039-9A0E8AA3622B}">
      <dgm:prSet phldrT="[Text]"/>
      <dgm:spPr/>
      <dgm:t>
        <a:bodyPr/>
        <a:lstStyle/>
        <a:p>
          <a:r>
            <a:rPr lang="en-US" dirty="0"/>
            <a:t>Access the same address over and over again.</a:t>
          </a:r>
        </a:p>
      </dgm:t>
    </dgm:pt>
    <dgm:pt modelId="{85D7BC6B-38A6-4C32-AD47-4C1A85C05B8D}" type="parTrans" cxnId="{21FFA088-0B74-43B5-9988-A52F7EDC47D5}">
      <dgm:prSet/>
      <dgm:spPr/>
      <dgm:t>
        <a:bodyPr/>
        <a:lstStyle/>
        <a:p>
          <a:endParaRPr lang="en-US"/>
        </a:p>
      </dgm:t>
    </dgm:pt>
    <dgm:pt modelId="{B677F8C7-1EC0-49DB-A660-36C9B0170D54}" type="sibTrans" cxnId="{21FFA088-0B74-43B5-9988-A52F7EDC47D5}">
      <dgm:prSet/>
      <dgm:spPr/>
      <dgm:t>
        <a:bodyPr/>
        <a:lstStyle/>
        <a:p>
          <a:endParaRPr lang="en-US"/>
        </a:p>
      </dgm:t>
    </dgm:pt>
    <dgm:pt modelId="{5E51307F-E18F-4CF5-90B4-DD92BD616F95}">
      <dgm:prSet phldrT="[Text]"/>
      <dgm:spPr/>
      <dgm:t>
        <a:bodyPr/>
        <a:lstStyle/>
        <a:p>
          <a:r>
            <a:rPr lang="en-US" dirty="0"/>
            <a:t>Spatial locality</a:t>
          </a:r>
        </a:p>
      </dgm:t>
    </dgm:pt>
    <dgm:pt modelId="{2CA440E4-2568-4A41-81A6-A6706CC798B4}" type="parTrans" cxnId="{ADFA412D-6A05-47DB-BF71-5712A3541336}">
      <dgm:prSet/>
      <dgm:spPr/>
      <dgm:t>
        <a:bodyPr/>
        <a:lstStyle/>
        <a:p>
          <a:endParaRPr lang="en-US"/>
        </a:p>
      </dgm:t>
    </dgm:pt>
    <dgm:pt modelId="{36F8F04B-BF72-496B-92CF-2A508C1F9B01}" type="sibTrans" cxnId="{ADFA412D-6A05-47DB-BF71-5712A3541336}">
      <dgm:prSet/>
      <dgm:spPr/>
      <dgm:t>
        <a:bodyPr/>
        <a:lstStyle/>
        <a:p>
          <a:endParaRPr lang="en-US"/>
        </a:p>
      </dgm:t>
    </dgm:pt>
    <dgm:pt modelId="{02ED2FBC-E35F-45C3-9142-C173647D6E60}">
      <dgm:prSet phldrT="[Text]"/>
      <dgm:spPr/>
      <dgm:t>
        <a:bodyPr/>
        <a:lstStyle/>
        <a:p>
          <a:r>
            <a:rPr lang="en-US" dirty="0"/>
            <a:t>Access similar (proximate) addresses in the same window of time. </a:t>
          </a:r>
        </a:p>
      </dgm:t>
    </dgm:pt>
    <dgm:pt modelId="{80398D95-A5A8-4785-9E23-32EFAE05BA69}" type="parTrans" cxnId="{129B33C0-F699-43E6-A24D-2404C7C15313}">
      <dgm:prSet/>
      <dgm:spPr/>
      <dgm:t>
        <a:bodyPr/>
        <a:lstStyle/>
        <a:p>
          <a:endParaRPr lang="en-US"/>
        </a:p>
      </dgm:t>
    </dgm:pt>
    <dgm:pt modelId="{D98394FE-1134-477D-8804-4371766A7F31}" type="sibTrans" cxnId="{129B33C0-F699-43E6-A24D-2404C7C15313}">
      <dgm:prSet/>
      <dgm:spPr/>
      <dgm:t>
        <a:bodyPr/>
        <a:lstStyle/>
        <a:p>
          <a:endParaRPr lang="en-US"/>
        </a:p>
      </dgm:t>
    </dgm:pt>
    <dgm:pt modelId="{CF7F7464-6800-40CC-9502-9893F05CCC81}" type="pres">
      <dgm:prSet presAssocID="{A42BD771-E34A-43B9-9740-5CA26C4E3EBD}" presName="Name0" presStyleCnt="0">
        <dgm:presLayoutVars>
          <dgm:dir/>
          <dgm:animLvl val="lvl"/>
          <dgm:resizeHandles val="exact"/>
        </dgm:presLayoutVars>
      </dgm:prSet>
      <dgm:spPr/>
    </dgm:pt>
    <dgm:pt modelId="{CFB5A1C6-6A77-47E8-BEAC-F88AC34A9E4D}" type="pres">
      <dgm:prSet presAssocID="{5407BBF2-3BFD-474A-9678-84BB17ECB224}" presName="linNode" presStyleCnt="0"/>
      <dgm:spPr/>
    </dgm:pt>
    <dgm:pt modelId="{B51FF6BA-5B55-4575-BF3F-90AD1B9BCB18}" type="pres">
      <dgm:prSet presAssocID="{5407BBF2-3BFD-474A-9678-84BB17ECB22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04B30E1-0A93-4376-8EBD-04709916E0C6}" type="pres">
      <dgm:prSet presAssocID="{5407BBF2-3BFD-474A-9678-84BB17ECB224}" presName="descendantText" presStyleLbl="alignAccFollowNode1" presStyleIdx="0" presStyleCnt="2">
        <dgm:presLayoutVars>
          <dgm:bulletEnabled val="1"/>
        </dgm:presLayoutVars>
      </dgm:prSet>
      <dgm:spPr/>
    </dgm:pt>
    <dgm:pt modelId="{87632659-E697-4911-AA1A-D4B34FC79A48}" type="pres">
      <dgm:prSet presAssocID="{1C46874C-DC26-46D0-96E4-2793763E9B7F}" presName="sp" presStyleCnt="0"/>
      <dgm:spPr/>
    </dgm:pt>
    <dgm:pt modelId="{6C614163-ACB4-43FD-8D2C-6FA09B149AC7}" type="pres">
      <dgm:prSet presAssocID="{5E51307F-E18F-4CF5-90B4-DD92BD616F95}" presName="linNode" presStyleCnt="0"/>
      <dgm:spPr/>
    </dgm:pt>
    <dgm:pt modelId="{1FCF5759-16DA-4602-9F1C-0DAF47538C1C}" type="pres">
      <dgm:prSet presAssocID="{5E51307F-E18F-4CF5-90B4-DD92BD616F9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9011953-4A2C-4355-986F-C55F452E20B1}" type="pres">
      <dgm:prSet presAssocID="{5E51307F-E18F-4CF5-90B4-DD92BD616F9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A9CD813-7F9A-4BBC-99A6-E7BFEF11F2C1}" type="presOf" srcId="{E2E20BF1-B86F-42D4-A039-9A0E8AA3622B}" destId="{604B30E1-0A93-4376-8EBD-04709916E0C6}" srcOrd="0" destOrd="0" presId="urn:microsoft.com/office/officeart/2005/8/layout/vList5"/>
    <dgm:cxn modelId="{ADFA412D-6A05-47DB-BF71-5712A3541336}" srcId="{A42BD771-E34A-43B9-9740-5CA26C4E3EBD}" destId="{5E51307F-E18F-4CF5-90B4-DD92BD616F95}" srcOrd="1" destOrd="0" parTransId="{2CA440E4-2568-4A41-81A6-A6706CC798B4}" sibTransId="{36F8F04B-BF72-496B-92CF-2A508C1F9B01}"/>
    <dgm:cxn modelId="{05825938-C77B-4EC4-9BF2-90C733F3522D}" type="presOf" srcId="{02ED2FBC-E35F-45C3-9142-C173647D6E60}" destId="{59011953-4A2C-4355-986F-C55F452E20B1}" srcOrd="0" destOrd="0" presId="urn:microsoft.com/office/officeart/2005/8/layout/vList5"/>
    <dgm:cxn modelId="{40BF914F-38E5-42A6-884A-D7F7F650F588}" type="presOf" srcId="{A42BD771-E34A-43B9-9740-5CA26C4E3EBD}" destId="{CF7F7464-6800-40CC-9502-9893F05CCC81}" srcOrd="0" destOrd="0" presId="urn:microsoft.com/office/officeart/2005/8/layout/vList5"/>
    <dgm:cxn modelId="{71D74C7D-D44A-49BE-9913-B4CD57268036}" type="presOf" srcId="{5407BBF2-3BFD-474A-9678-84BB17ECB224}" destId="{B51FF6BA-5B55-4575-BF3F-90AD1B9BCB18}" srcOrd="0" destOrd="0" presId="urn:microsoft.com/office/officeart/2005/8/layout/vList5"/>
    <dgm:cxn modelId="{21FFA088-0B74-43B5-9988-A52F7EDC47D5}" srcId="{5407BBF2-3BFD-474A-9678-84BB17ECB224}" destId="{E2E20BF1-B86F-42D4-A039-9A0E8AA3622B}" srcOrd="0" destOrd="0" parTransId="{85D7BC6B-38A6-4C32-AD47-4C1A85C05B8D}" sibTransId="{B677F8C7-1EC0-49DB-A660-36C9B0170D54}"/>
    <dgm:cxn modelId="{129B33C0-F699-43E6-A24D-2404C7C15313}" srcId="{5E51307F-E18F-4CF5-90B4-DD92BD616F95}" destId="{02ED2FBC-E35F-45C3-9142-C173647D6E60}" srcOrd="0" destOrd="0" parTransId="{80398D95-A5A8-4785-9E23-32EFAE05BA69}" sibTransId="{D98394FE-1134-477D-8804-4371766A7F31}"/>
    <dgm:cxn modelId="{2379DEDD-F851-45E8-BF13-0EA368676431}" srcId="{A42BD771-E34A-43B9-9740-5CA26C4E3EBD}" destId="{5407BBF2-3BFD-474A-9678-84BB17ECB224}" srcOrd="0" destOrd="0" parTransId="{ACD1E2AC-53AE-4660-8D7D-EA906B03CE19}" sibTransId="{1C46874C-DC26-46D0-96E4-2793763E9B7F}"/>
    <dgm:cxn modelId="{C69E8DF5-3B4D-4BA8-B2BD-1C262302F452}" type="presOf" srcId="{5E51307F-E18F-4CF5-90B4-DD92BD616F95}" destId="{1FCF5759-16DA-4602-9F1C-0DAF47538C1C}" srcOrd="0" destOrd="0" presId="urn:microsoft.com/office/officeart/2005/8/layout/vList5"/>
    <dgm:cxn modelId="{4D4A4278-9C66-425D-A99E-F5EDA82A553F}" type="presParOf" srcId="{CF7F7464-6800-40CC-9502-9893F05CCC81}" destId="{CFB5A1C6-6A77-47E8-BEAC-F88AC34A9E4D}" srcOrd="0" destOrd="0" presId="urn:microsoft.com/office/officeart/2005/8/layout/vList5"/>
    <dgm:cxn modelId="{A954CD85-8016-4D03-B026-633A1A8702FB}" type="presParOf" srcId="{CFB5A1C6-6A77-47E8-BEAC-F88AC34A9E4D}" destId="{B51FF6BA-5B55-4575-BF3F-90AD1B9BCB18}" srcOrd="0" destOrd="0" presId="urn:microsoft.com/office/officeart/2005/8/layout/vList5"/>
    <dgm:cxn modelId="{64F3F16C-02F3-4DFD-9A83-ED0503AE64BF}" type="presParOf" srcId="{CFB5A1C6-6A77-47E8-BEAC-F88AC34A9E4D}" destId="{604B30E1-0A93-4376-8EBD-04709916E0C6}" srcOrd="1" destOrd="0" presId="urn:microsoft.com/office/officeart/2005/8/layout/vList5"/>
    <dgm:cxn modelId="{39A394C4-8F77-46AE-9A8F-B0EDE459BBF0}" type="presParOf" srcId="{CF7F7464-6800-40CC-9502-9893F05CCC81}" destId="{87632659-E697-4911-AA1A-D4B34FC79A48}" srcOrd="1" destOrd="0" presId="urn:microsoft.com/office/officeart/2005/8/layout/vList5"/>
    <dgm:cxn modelId="{AEAA7E1B-6E34-4E1C-A20B-916AB5473AD0}" type="presParOf" srcId="{CF7F7464-6800-40CC-9502-9893F05CCC81}" destId="{6C614163-ACB4-43FD-8D2C-6FA09B149AC7}" srcOrd="2" destOrd="0" presId="urn:microsoft.com/office/officeart/2005/8/layout/vList5"/>
    <dgm:cxn modelId="{D57F7216-26AC-467C-99B5-ADBFDA90C2D6}" type="presParOf" srcId="{6C614163-ACB4-43FD-8D2C-6FA09B149AC7}" destId="{1FCF5759-16DA-4602-9F1C-0DAF47538C1C}" srcOrd="0" destOrd="0" presId="urn:microsoft.com/office/officeart/2005/8/layout/vList5"/>
    <dgm:cxn modelId="{7A4E18AA-7467-4534-8DF0-11A752B10F6F}" type="presParOf" srcId="{6C614163-ACB4-43FD-8D2C-6FA09B149AC7}" destId="{59011953-4A2C-4355-986F-C55F452E20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5459F-156A-4AE2-8F11-E9343ABE54D2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FD1CA9-4941-46D4-9428-11F9B9B40317}">
      <dgm:prSet phldrT="[Text]"/>
      <dgm:spPr/>
      <dgm:t>
        <a:bodyPr/>
        <a:lstStyle/>
        <a:p>
          <a:r>
            <a:rPr lang="en-US" dirty="0"/>
            <a:t>Laptop</a:t>
          </a:r>
        </a:p>
      </dgm:t>
    </dgm:pt>
    <dgm:pt modelId="{56F83887-C200-4715-B0D1-988982AB78A6}" type="parTrans" cxnId="{22B22106-5882-4D8D-8FAF-F1B9A5C6F01C}">
      <dgm:prSet/>
      <dgm:spPr/>
      <dgm:t>
        <a:bodyPr/>
        <a:lstStyle/>
        <a:p>
          <a:endParaRPr lang="en-US"/>
        </a:p>
      </dgm:t>
    </dgm:pt>
    <dgm:pt modelId="{A4955D5C-5532-4AC8-BD81-ECBAC5E852F1}" type="sibTrans" cxnId="{22B22106-5882-4D8D-8FAF-F1B9A5C6F01C}">
      <dgm:prSet/>
      <dgm:spPr/>
      <dgm:t>
        <a:bodyPr/>
        <a:lstStyle/>
        <a:p>
          <a:endParaRPr lang="en-US"/>
        </a:p>
      </dgm:t>
    </dgm:pt>
    <dgm:pt modelId="{FFB602CC-F234-40D5-BC21-F508476E20B7}">
      <dgm:prSet phldrT="[Text]"/>
      <dgm:spPr/>
      <dgm:t>
        <a:bodyPr/>
        <a:lstStyle/>
        <a:p>
          <a:r>
            <a:rPr lang="en-US" dirty="0"/>
            <a:t>Fastest</a:t>
          </a:r>
        </a:p>
      </dgm:t>
    </dgm:pt>
    <dgm:pt modelId="{5F00C54A-FD91-4E85-A29A-9316A082039B}" type="parTrans" cxnId="{4046EE3D-D636-4E6E-90D6-D1F4D41E20C6}">
      <dgm:prSet/>
      <dgm:spPr/>
      <dgm:t>
        <a:bodyPr/>
        <a:lstStyle/>
        <a:p>
          <a:endParaRPr lang="en-US"/>
        </a:p>
      </dgm:t>
    </dgm:pt>
    <dgm:pt modelId="{64BC11EC-16D9-45A9-A3AA-891EC91B7C73}" type="sibTrans" cxnId="{4046EE3D-D636-4E6E-90D6-D1F4D41E20C6}">
      <dgm:prSet/>
      <dgm:spPr/>
      <dgm:t>
        <a:bodyPr/>
        <a:lstStyle/>
        <a:p>
          <a:endParaRPr lang="en-US"/>
        </a:p>
      </dgm:t>
    </dgm:pt>
    <dgm:pt modelId="{DE01B5E1-6683-41AC-BB6D-BF3F46D53D24}">
      <dgm:prSet phldrT="[Text]"/>
      <dgm:spPr/>
      <dgm:t>
        <a:bodyPr/>
        <a:lstStyle/>
        <a:p>
          <a:r>
            <a:rPr lang="en-US" dirty="0"/>
            <a:t>Most frequently read books and documents are in the laptop. </a:t>
          </a:r>
        </a:p>
      </dgm:t>
    </dgm:pt>
    <dgm:pt modelId="{78D70FE0-A77F-4E4F-B2B0-AAA50E3BD18A}" type="parTrans" cxnId="{1E380013-333B-4785-AD3A-227E3636C2C7}">
      <dgm:prSet/>
      <dgm:spPr/>
      <dgm:t>
        <a:bodyPr/>
        <a:lstStyle/>
        <a:p>
          <a:endParaRPr lang="en-US"/>
        </a:p>
      </dgm:t>
    </dgm:pt>
    <dgm:pt modelId="{6C67F779-2F8C-47D1-8826-A5B44688C544}" type="sibTrans" cxnId="{1E380013-333B-4785-AD3A-227E3636C2C7}">
      <dgm:prSet/>
      <dgm:spPr/>
      <dgm:t>
        <a:bodyPr/>
        <a:lstStyle/>
        <a:p>
          <a:endParaRPr lang="en-US"/>
        </a:p>
      </dgm:t>
    </dgm:pt>
    <dgm:pt modelId="{9A7C3D88-B857-4CE6-8D01-879C89ACFC95}">
      <dgm:prSet phldrT="[Text]"/>
      <dgm:spPr/>
      <dgm:t>
        <a:bodyPr/>
        <a:lstStyle/>
        <a:p>
          <a:r>
            <a:rPr lang="en-US" dirty="0"/>
            <a:t>Desk</a:t>
          </a:r>
        </a:p>
      </dgm:t>
    </dgm:pt>
    <dgm:pt modelId="{0025CBF6-AF9D-4347-B1C6-7E470008BC1B}" type="parTrans" cxnId="{FB7118DE-2510-4CE6-BFC1-B3247DCF5F9B}">
      <dgm:prSet/>
      <dgm:spPr/>
      <dgm:t>
        <a:bodyPr/>
        <a:lstStyle/>
        <a:p>
          <a:endParaRPr lang="en-US"/>
        </a:p>
      </dgm:t>
    </dgm:pt>
    <dgm:pt modelId="{70C14EC1-63AD-4EF5-98C8-F518358FC9D2}" type="sibTrans" cxnId="{FB7118DE-2510-4CE6-BFC1-B3247DCF5F9B}">
      <dgm:prSet/>
      <dgm:spPr/>
      <dgm:t>
        <a:bodyPr/>
        <a:lstStyle/>
        <a:p>
          <a:endParaRPr lang="en-US"/>
        </a:p>
      </dgm:t>
    </dgm:pt>
    <dgm:pt modelId="{6B545D49-5E5B-4B8E-8560-20024E50F933}">
      <dgm:prSet phldrT="[Text]"/>
      <dgm:spPr/>
      <dgm:t>
        <a:bodyPr/>
        <a:lstStyle/>
        <a:p>
          <a:r>
            <a:rPr lang="en-US" dirty="0"/>
            <a:t>Slightly slower</a:t>
          </a:r>
        </a:p>
      </dgm:t>
    </dgm:pt>
    <dgm:pt modelId="{1D1429EC-4E93-460E-AA37-C7B78CF1A8C0}" type="parTrans" cxnId="{0E00C7B7-3280-4493-9A70-34047223D721}">
      <dgm:prSet/>
      <dgm:spPr/>
      <dgm:t>
        <a:bodyPr/>
        <a:lstStyle/>
        <a:p>
          <a:endParaRPr lang="en-US"/>
        </a:p>
      </dgm:t>
    </dgm:pt>
    <dgm:pt modelId="{3335B74C-934C-4BFC-A228-B37DB92E6F46}" type="sibTrans" cxnId="{0E00C7B7-3280-4493-9A70-34047223D721}">
      <dgm:prSet/>
      <dgm:spPr/>
      <dgm:t>
        <a:bodyPr/>
        <a:lstStyle/>
        <a:p>
          <a:endParaRPr lang="en-US"/>
        </a:p>
      </dgm:t>
    </dgm:pt>
    <dgm:pt modelId="{10410CC9-7E93-4E41-AD8D-CDD3C130E76D}">
      <dgm:prSet phldrT="[Text]"/>
      <dgm:spPr/>
      <dgm:t>
        <a:bodyPr/>
        <a:lstStyle/>
        <a:p>
          <a:r>
            <a:rPr lang="en-US" dirty="0"/>
            <a:t>Slightly less frequent documents are on the desk</a:t>
          </a:r>
        </a:p>
      </dgm:t>
    </dgm:pt>
    <dgm:pt modelId="{940C8A5A-343B-448E-A387-3609DBF0727F}" type="parTrans" cxnId="{154BD548-1CCB-4622-B8AF-9E4DDA341655}">
      <dgm:prSet/>
      <dgm:spPr/>
      <dgm:t>
        <a:bodyPr/>
        <a:lstStyle/>
        <a:p>
          <a:endParaRPr lang="en-US"/>
        </a:p>
      </dgm:t>
    </dgm:pt>
    <dgm:pt modelId="{072214E1-8B5C-4B2B-BC28-140C23073ACD}" type="sibTrans" cxnId="{154BD548-1CCB-4622-B8AF-9E4DDA341655}">
      <dgm:prSet/>
      <dgm:spPr/>
      <dgm:t>
        <a:bodyPr/>
        <a:lstStyle/>
        <a:p>
          <a:endParaRPr lang="en-US"/>
        </a:p>
      </dgm:t>
    </dgm:pt>
    <dgm:pt modelId="{BA9F51E5-B2E2-4856-A543-48F01CF118DE}">
      <dgm:prSet phldrT="[Text]"/>
      <dgm:spPr/>
      <dgm:t>
        <a:bodyPr/>
        <a:lstStyle/>
        <a:p>
          <a:r>
            <a:rPr lang="en-US" dirty="0"/>
            <a:t>Shelves</a:t>
          </a:r>
        </a:p>
      </dgm:t>
    </dgm:pt>
    <dgm:pt modelId="{A5B2341E-703A-4921-A912-B70C84C99068}" type="parTrans" cxnId="{7FAEE052-9538-417F-A714-080DFAF931AE}">
      <dgm:prSet/>
      <dgm:spPr/>
      <dgm:t>
        <a:bodyPr/>
        <a:lstStyle/>
        <a:p>
          <a:endParaRPr lang="en-US"/>
        </a:p>
      </dgm:t>
    </dgm:pt>
    <dgm:pt modelId="{074E5DA8-8757-4091-936A-8BEE7B8F1C47}" type="sibTrans" cxnId="{7FAEE052-9538-417F-A714-080DFAF931AE}">
      <dgm:prSet/>
      <dgm:spPr/>
      <dgm:t>
        <a:bodyPr/>
        <a:lstStyle/>
        <a:p>
          <a:endParaRPr lang="en-US"/>
        </a:p>
      </dgm:t>
    </dgm:pt>
    <dgm:pt modelId="{A9523223-AAC7-4E16-BA1A-DF856C84DF2B}">
      <dgm:prSet phldrT="[Text]"/>
      <dgm:spPr/>
      <dgm:t>
        <a:bodyPr/>
        <a:lstStyle/>
        <a:p>
          <a:r>
            <a:rPr lang="en-US" dirty="0"/>
            <a:t>Slowest</a:t>
          </a:r>
        </a:p>
      </dgm:t>
    </dgm:pt>
    <dgm:pt modelId="{B4A6ECDD-2B2B-4BB9-8385-29527DC75DCF}" type="parTrans" cxnId="{38F8D445-70F1-49A9-9ABF-A3E6036C31F2}">
      <dgm:prSet/>
      <dgm:spPr/>
      <dgm:t>
        <a:bodyPr/>
        <a:lstStyle/>
        <a:p>
          <a:endParaRPr lang="en-US"/>
        </a:p>
      </dgm:t>
    </dgm:pt>
    <dgm:pt modelId="{52E3D8AC-FBBD-4207-94BD-820388250964}" type="sibTrans" cxnId="{38F8D445-70F1-49A9-9ABF-A3E6036C31F2}">
      <dgm:prSet/>
      <dgm:spPr/>
      <dgm:t>
        <a:bodyPr/>
        <a:lstStyle/>
        <a:p>
          <a:endParaRPr lang="en-US"/>
        </a:p>
      </dgm:t>
    </dgm:pt>
    <dgm:pt modelId="{5DC03E68-CA64-4A21-895D-10087238F29B}">
      <dgm:prSet phldrT="[Text]"/>
      <dgm:spPr/>
      <dgm:t>
        <a:bodyPr/>
        <a:lstStyle/>
        <a:p>
          <a:r>
            <a:rPr lang="en-US" dirty="0"/>
            <a:t>Rarely accessed books are in the shelf</a:t>
          </a:r>
        </a:p>
      </dgm:t>
    </dgm:pt>
    <dgm:pt modelId="{84DD63C6-93C0-436D-B4C7-73ACCC618A5B}" type="parTrans" cxnId="{6A282308-410C-4CB0-B3B7-C0742A180650}">
      <dgm:prSet/>
      <dgm:spPr/>
      <dgm:t>
        <a:bodyPr/>
        <a:lstStyle/>
        <a:p>
          <a:endParaRPr lang="en-US"/>
        </a:p>
      </dgm:t>
    </dgm:pt>
    <dgm:pt modelId="{54686795-7C33-45CF-8CF2-0F14187D0C76}" type="sibTrans" cxnId="{6A282308-410C-4CB0-B3B7-C0742A180650}">
      <dgm:prSet/>
      <dgm:spPr/>
      <dgm:t>
        <a:bodyPr/>
        <a:lstStyle/>
        <a:p>
          <a:endParaRPr lang="en-US"/>
        </a:p>
      </dgm:t>
    </dgm:pt>
    <dgm:pt modelId="{89A9AD5E-A098-4D80-8C61-533A976DA94E}" type="pres">
      <dgm:prSet presAssocID="{8425459F-156A-4AE2-8F11-E9343ABE54D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4055067-B5CD-4730-B8CB-0832EF921FC3}" type="pres">
      <dgm:prSet presAssocID="{73FD1CA9-4941-46D4-9428-11F9B9B40317}" presName="composite" presStyleCnt="0"/>
      <dgm:spPr/>
    </dgm:pt>
    <dgm:pt modelId="{D8D03006-D69A-4641-9EC1-5C80EA5C9831}" type="pres">
      <dgm:prSet presAssocID="{73FD1CA9-4941-46D4-9428-11F9B9B4031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3C24B0E-F154-426D-B133-163DEE7DCBC9}" type="pres">
      <dgm:prSet presAssocID="{73FD1CA9-4941-46D4-9428-11F9B9B4031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9899750F-0B31-4550-A5DB-2E7F63CF8426}" type="pres">
      <dgm:prSet presAssocID="{73FD1CA9-4941-46D4-9428-11F9B9B40317}" presName="Accent" presStyleLbl="parChTrans1D1" presStyleIdx="0" presStyleCnt="3"/>
      <dgm:spPr/>
    </dgm:pt>
    <dgm:pt modelId="{7889BA11-210D-4323-B0C9-99208EB866A2}" type="pres">
      <dgm:prSet presAssocID="{73FD1CA9-4941-46D4-9428-11F9B9B4031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78D5BFE-CE87-4E57-B9A0-FF6E2F2F443B}" type="pres">
      <dgm:prSet presAssocID="{A4955D5C-5532-4AC8-BD81-ECBAC5E852F1}" presName="sibTrans" presStyleCnt="0"/>
      <dgm:spPr/>
    </dgm:pt>
    <dgm:pt modelId="{731AEA40-5DB4-4BB7-BEB1-7C0D957F7187}" type="pres">
      <dgm:prSet presAssocID="{9A7C3D88-B857-4CE6-8D01-879C89ACFC95}" presName="composite" presStyleCnt="0"/>
      <dgm:spPr/>
    </dgm:pt>
    <dgm:pt modelId="{4F25479D-28D3-476D-AF56-32351554B35B}" type="pres">
      <dgm:prSet presAssocID="{9A7C3D88-B857-4CE6-8D01-879C89ACFC9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672E81B-38F7-40F1-8937-02A5BB13B481}" type="pres">
      <dgm:prSet presAssocID="{9A7C3D88-B857-4CE6-8D01-879C89ACFC9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97B5DCE0-686B-49E3-97BC-264653F97847}" type="pres">
      <dgm:prSet presAssocID="{9A7C3D88-B857-4CE6-8D01-879C89ACFC95}" presName="Accent" presStyleLbl="parChTrans1D1" presStyleIdx="1" presStyleCnt="3"/>
      <dgm:spPr/>
    </dgm:pt>
    <dgm:pt modelId="{D648EBAA-FFE1-4701-8BB0-47480CA17621}" type="pres">
      <dgm:prSet presAssocID="{9A7C3D88-B857-4CE6-8D01-879C89ACFC95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D48E4A0-FFC9-495A-B70C-1C88913755D6}" type="pres">
      <dgm:prSet presAssocID="{70C14EC1-63AD-4EF5-98C8-F518358FC9D2}" presName="sibTrans" presStyleCnt="0"/>
      <dgm:spPr/>
    </dgm:pt>
    <dgm:pt modelId="{09121249-9E82-4EB9-B503-96165F7DCDC7}" type="pres">
      <dgm:prSet presAssocID="{BA9F51E5-B2E2-4856-A543-48F01CF118DE}" presName="composite" presStyleCnt="0"/>
      <dgm:spPr/>
    </dgm:pt>
    <dgm:pt modelId="{01D11E24-16C0-4E35-92BB-16E2035C3E5D}" type="pres">
      <dgm:prSet presAssocID="{BA9F51E5-B2E2-4856-A543-48F01CF118D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6BF7934-C396-4A07-B4DB-105AB5609DF5}" type="pres">
      <dgm:prSet presAssocID="{BA9F51E5-B2E2-4856-A543-48F01CF118D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E2A88FC8-443E-4558-81D0-966F058F18F0}" type="pres">
      <dgm:prSet presAssocID="{BA9F51E5-B2E2-4856-A543-48F01CF118DE}" presName="Accent" presStyleLbl="parChTrans1D1" presStyleIdx="2" presStyleCnt="3"/>
      <dgm:spPr/>
    </dgm:pt>
    <dgm:pt modelId="{C516E232-62BD-40DF-8D42-D98BE1AA26D2}" type="pres">
      <dgm:prSet presAssocID="{BA9F51E5-B2E2-4856-A543-48F01CF118DE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B22106-5882-4D8D-8FAF-F1B9A5C6F01C}" srcId="{8425459F-156A-4AE2-8F11-E9343ABE54D2}" destId="{73FD1CA9-4941-46D4-9428-11F9B9B40317}" srcOrd="0" destOrd="0" parTransId="{56F83887-C200-4715-B0D1-988982AB78A6}" sibTransId="{A4955D5C-5532-4AC8-BD81-ECBAC5E852F1}"/>
    <dgm:cxn modelId="{6A282308-410C-4CB0-B3B7-C0742A180650}" srcId="{BA9F51E5-B2E2-4856-A543-48F01CF118DE}" destId="{5DC03E68-CA64-4A21-895D-10087238F29B}" srcOrd="1" destOrd="0" parTransId="{84DD63C6-93C0-436D-B4C7-73ACCC618A5B}" sibTransId="{54686795-7C33-45CF-8CF2-0F14187D0C76}"/>
    <dgm:cxn modelId="{1E380013-333B-4785-AD3A-227E3636C2C7}" srcId="{73FD1CA9-4941-46D4-9428-11F9B9B40317}" destId="{DE01B5E1-6683-41AC-BB6D-BF3F46D53D24}" srcOrd="1" destOrd="0" parTransId="{78D70FE0-A77F-4E4F-B2B0-AAA50E3BD18A}" sibTransId="{6C67F779-2F8C-47D1-8826-A5B44688C544}"/>
    <dgm:cxn modelId="{2729E51E-D0E3-494D-9BEA-B2954DAB6C06}" type="presOf" srcId="{BA9F51E5-B2E2-4856-A543-48F01CF118DE}" destId="{66BF7934-C396-4A07-B4DB-105AB5609DF5}" srcOrd="0" destOrd="0" presId="urn:microsoft.com/office/officeart/2011/layout/TabList"/>
    <dgm:cxn modelId="{209EF535-A5E7-494E-85B6-BAB8A9BFC6FC}" type="presOf" srcId="{10410CC9-7E93-4E41-AD8D-CDD3C130E76D}" destId="{D648EBAA-FFE1-4701-8BB0-47480CA17621}" srcOrd="0" destOrd="0" presId="urn:microsoft.com/office/officeart/2011/layout/TabList"/>
    <dgm:cxn modelId="{4046EE3D-D636-4E6E-90D6-D1F4D41E20C6}" srcId="{73FD1CA9-4941-46D4-9428-11F9B9B40317}" destId="{FFB602CC-F234-40D5-BC21-F508476E20B7}" srcOrd="0" destOrd="0" parTransId="{5F00C54A-FD91-4E85-A29A-9316A082039B}" sibTransId="{64BC11EC-16D9-45A9-A3AA-891EC91B7C73}"/>
    <dgm:cxn modelId="{C673003F-38FB-41BD-B0B6-282CBB82A35B}" type="presOf" srcId="{DE01B5E1-6683-41AC-BB6D-BF3F46D53D24}" destId="{7889BA11-210D-4323-B0C9-99208EB866A2}" srcOrd="0" destOrd="0" presId="urn:microsoft.com/office/officeart/2011/layout/TabList"/>
    <dgm:cxn modelId="{61144445-8099-4ADD-AD0C-7E019BF411C2}" type="presOf" srcId="{A9523223-AAC7-4E16-BA1A-DF856C84DF2B}" destId="{01D11E24-16C0-4E35-92BB-16E2035C3E5D}" srcOrd="0" destOrd="0" presId="urn:microsoft.com/office/officeart/2011/layout/TabList"/>
    <dgm:cxn modelId="{38F8D445-70F1-49A9-9ABF-A3E6036C31F2}" srcId="{BA9F51E5-B2E2-4856-A543-48F01CF118DE}" destId="{A9523223-AAC7-4E16-BA1A-DF856C84DF2B}" srcOrd="0" destOrd="0" parTransId="{B4A6ECDD-2B2B-4BB9-8385-29527DC75DCF}" sibTransId="{52E3D8AC-FBBD-4207-94BD-820388250964}"/>
    <dgm:cxn modelId="{154BD548-1CCB-4622-B8AF-9E4DDA341655}" srcId="{9A7C3D88-B857-4CE6-8D01-879C89ACFC95}" destId="{10410CC9-7E93-4E41-AD8D-CDD3C130E76D}" srcOrd="1" destOrd="0" parTransId="{940C8A5A-343B-448E-A387-3609DBF0727F}" sibTransId="{072214E1-8B5C-4B2B-BC28-140C23073ACD}"/>
    <dgm:cxn modelId="{7FAEE052-9538-417F-A714-080DFAF931AE}" srcId="{8425459F-156A-4AE2-8F11-E9343ABE54D2}" destId="{BA9F51E5-B2E2-4856-A543-48F01CF118DE}" srcOrd="2" destOrd="0" parTransId="{A5B2341E-703A-4921-A912-B70C84C99068}" sibTransId="{074E5DA8-8757-4091-936A-8BEE7B8F1C47}"/>
    <dgm:cxn modelId="{31756E58-EDF1-4498-9A6C-59078FEFEA28}" type="presOf" srcId="{6B545D49-5E5B-4B8E-8560-20024E50F933}" destId="{4F25479D-28D3-476D-AF56-32351554B35B}" srcOrd="0" destOrd="0" presId="urn:microsoft.com/office/officeart/2011/layout/TabList"/>
    <dgm:cxn modelId="{1B81B97A-B27C-4181-A82D-068853AC7D50}" type="presOf" srcId="{5DC03E68-CA64-4A21-895D-10087238F29B}" destId="{C516E232-62BD-40DF-8D42-D98BE1AA26D2}" srcOrd="0" destOrd="0" presId="urn:microsoft.com/office/officeart/2011/layout/TabList"/>
    <dgm:cxn modelId="{9AFAB1B6-C1EB-48A8-856F-934AC8EC9F99}" type="presOf" srcId="{9A7C3D88-B857-4CE6-8D01-879C89ACFC95}" destId="{B672E81B-38F7-40F1-8937-02A5BB13B481}" srcOrd="0" destOrd="0" presId="urn:microsoft.com/office/officeart/2011/layout/TabList"/>
    <dgm:cxn modelId="{0E00C7B7-3280-4493-9A70-34047223D721}" srcId="{9A7C3D88-B857-4CE6-8D01-879C89ACFC95}" destId="{6B545D49-5E5B-4B8E-8560-20024E50F933}" srcOrd="0" destOrd="0" parTransId="{1D1429EC-4E93-460E-AA37-C7B78CF1A8C0}" sibTransId="{3335B74C-934C-4BFC-A228-B37DB92E6F46}"/>
    <dgm:cxn modelId="{515142DA-117C-4E32-ABBA-779556260076}" type="presOf" srcId="{8425459F-156A-4AE2-8F11-E9343ABE54D2}" destId="{89A9AD5E-A098-4D80-8C61-533A976DA94E}" srcOrd="0" destOrd="0" presId="urn:microsoft.com/office/officeart/2011/layout/TabList"/>
    <dgm:cxn modelId="{FB7118DE-2510-4CE6-BFC1-B3247DCF5F9B}" srcId="{8425459F-156A-4AE2-8F11-E9343ABE54D2}" destId="{9A7C3D88-B857-4CE6-8D01-879C89ACFC95}" srcOrd="1" destOrd="0" parTransId="{0025CBF6-AF9D-4347-B1C6-7E470008BC1B}" sibTransId="{70C14EC1-63AD-4EF5-98C8-F518358FC9D2}"/>
    <dgm:cxn modelId="{2FF55AF1-369D-4A72-8740-5D54ABC4E61A}" type="presOf" srcId="{FFB602CC-F234-40D5-BC21-F508476E20B7}" destId="{D8D03006-D69A-4641-9EC1-5C80EA5C9831}" srcOrd="0" destOrd="0" presId="urn:microsoft.com/office/officeart/2011/layout/TabList"/>
    <dgm:cxn modelId="{B46A52F2-C4F2-4E4E-BDDD-E539FDA7EA2E}" type="presOf" srcId="{73FD1CA9-4941-46D4-9428-11F9B9B40317}" destId="{33C24B0E-F154-426D-B133-163DEE7DCBC9}" srcOrd="0" destOrd="0" presId="urn:microsoft.com/office/officeart/2011/layout/TabList"/>
    <dgm:cxn modelId="{B5FEB57F-7905-49C4-A733-330F34ABC1BB}" type="presParOf" srcId="{89A9AD5E-A098-4D80-8C61-533A976DA94E}" destId="{04055067-B5CD-4730-B8CB-0832EF921FC3}" srcOrd="0" destOrd="0" presId="urn:microsoft.com/office/officeart/2011/layout/TabList"/>
    <dgm:cxn modelId="{93172CE3-2333-4FA6-BD02-D1165A3B7802}" type="presParOf" srcId="{04055067-B5CD-4730-B8CB-0832EF921FC3}" destId="{D8D03006-D69A-4641-9EC1-5C80EA5C9831}" srcOrd="0" destOrd="0" presId="urn:microsoft.com/office/officeart/2011/layout/TabList"/>
    <dgm:cxn modelId="{EAACD12E-E3F3-4DBB-B77A-5DF968347E90}" type="presParOf" srcId="{04055067-B5CD-4730-B8CB-0832EF921FC3}" destId="{33C24B0E-F154-426D-B133-163DEE7DCBC9}" srcOrd="1" destOrd="0" presId="urn:microsoft.com/office/officeart/2011/layout/TabList"/>
    <dgm:cxn modelId="{3CCC1508-9171-4DCC-91E7-1D3D752DDFB3}" type="presParOf" srcId="{04055067-B5CD-4730-B8CB-0832EF921FC3}" destId="{9899750F-0B31-4550-A5DB-2E7F63CF8426}" srcOrd="2" destOrd="0" presId="urn:microsoft.com/office/officeart/2011/layout/TabList"/>
    <dgm:cxn modelId="{79A8F869-6683-45CB-B7DB-EA6630D65DFD}" type="presParOf" srcId="{89A9AD5E-A098-4D80-8C61-533A976DA94E}" destId="{7889BA11-210D-4323-B0C9-99208EB866A2}" srcOrd="1" destOrd="0" presId="urn:microsoft.com/office/officeart/2011/layout/TabList"/>
    <dgm:cxn modelId="{C6BC1819-F463-4FC1-9865-727C6F0D9519}" type="presParOf" srcId="{89A9AD5E-A098-4D80-8C61-533A976DA94E}" destId="{778D5BFE-CE87-4E57-B9A0-FF6E2F2F443B}" srcOrd="2" destOrd="0" presId="urn:microsoft.com/office/officeart/2011/layout/TabList"/>
    <dgm:cxn modelId="{D208D8CD-DC31-4B51-B44C-8D9288E1E553}" type="presParOf" srcId="{89A9AD5E-A098-4D80-8C61-533A976DA94E}" destId="{731AEA40-5DB4-4BB7-BEB1-7C0D957F7187}" srcOrd="3" destOrd="0" presId="urn:microsoft.com/office/officeart/2011/layout/TabList"/>
    <dgm:cxn modelId="{52909867-722B-438A-9752-878EEB869898}" type="presParOf" srcId="{731AEA40-5DB4-4BB7-BEB1-7C0D957F7187}" destId="{4F25479D-28D3-476D-AF56-32351554B35B}" srcOrd="0" destOrd="0" presId="urn:microsoft.com/office/officeart/2011/layout/TabList"/>
    <dgm:cxn modelId="{ABD1D530-9233-4E4D-AA57-66546200D489}" type="presParOf" srcId="{731AEA40-5DB4-4BB7-BEB1-7C0D957F7187}" destId="{B672E81B-38F7-40F1-8937-02A5BB13B481}" srcOrd="1" destOrd="0" presId="urn:microsoft.com/office/officeart/2011/layout/TabList"/>
    <dgm:cxn modelId="{7BCC6F40-986A-47F3-A1BB-3485338B24CB}" type="presParOf" srcId="{731AEA40-5DB4-4BB7-BEB1-7C0D957F7187}" destId="{97B5DCE0-686B-49E3-97BC-264653F97847}" srcOrd="2" destOrd="0" presId="urn:microsoft.com/office/officeart/2011/layout/TabList"/>
    <dgm:cxn modelId="{B03F9448-2547-4B4A-ABFD-57C1B038608E}" type="presParOf" srcId="{89A9AD5E-A098-4D80-8C61-533A976DA94E}" destId="{D648EBAA-FFE1-4701-8BB0-47480CA17621}" srcOrd="4" destOrd="0" presId="urn:microsoft.com/office/officeart/2011/layout/TabList"/>
    <dgm:cxn modelId="{01DEB4F4-F1BE-49A6-B67E-4437D4CE5BE4}" type="presParOf" srcId="{89A9AD5E-A098-4D80-8C61-533A976DA94E}" destId="{4D48E4A0-FFC9-495A-B70C-1C88913755D6}" srcOrd="5" destOrd="0" presId="urn:microsoft.com/office/officeart/2011/layout/TabList"/>
    <dgm:cxn modelId="{21BB745A-5F99-40CF-A980-229DC017F84B}" type="presParOf" srcId="{89A9AD5E-A098-4D80-8C61-533A976DA94E}" destId="{09121249-9E82-4EB9-B503-96165F7DCDC7}" srcOrd="6" destOrd="0" presId="urn:microsoft.com/office/officeart/2011/layout/TabList"/>
    <dgm:cxn modelId="{9D181D0C-ECCF-4B86-AC37-5EA205CF573D}" type="presParOf" srcId="{09121249-9E82-4EB9-B503-96165F7DCDC7}" destId="{01D11E24-16C0-4E35-92BB-16E2035C3E5D}" srcOrd="0" destOrd="0" presId="urn:microsoft.com/office/officeart/2011/layout/TabList"/>
    <dgm:cxn modelId="{F773550E-84D8-4CE3-AB72-0A0368CF1AC5}" type="presParOf" srcId="{09121249-9E82-4EB9-B503-96165F7DCDC7}" destId="{66BF7934-C396-4A07-B4DB-105AB5609DF5}" srcOrd="1" destOrd="0" presId="urn:microsoft.com/office/officeart/2011/layout/TabList"/>
    <dgm:cxn modelId="{95DDB5C8-8874-4788-A51D-860306185964}" type="presParOf" srcId="{09121249-9E82-4EB9-B503-96165F7DCDC7}" destId="{E2A88FC8-443E-4558-81D0-966F058F18F0}" srcOrd="2" destOrd="0" presId="urn:microsoft.com/office/officeart/2011/layout/TabList"/>
    <dgm:cxn modelId="{2BBB2D26-9CBF-4329-A956-89E93751ED2D}" type="presParOf" srcId="{89A9AD5E-A098-4D80-8C61-533A976DA94E}" destId="{C516E232-62BD-40DF-8D42-D98BE1AA26D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08EA7-D50A-4E8C-8507-58623DC4A87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7B465F-C7B9-4CD0-899B-3AB2594E68B9}">
      <dgm:prSet phldrT="[Text]"/>
      <dgm:spPr/>
      <dgm:t>
        <a:bodyPr/>
        <a:lstStyle/>
        <a:p>
          <a:r>
            <a:rPr lang="en-US" dirty="0"/>
            <a:t>Write-through scheme</a:t>
          </a:r>
        </a:p>
      </dgm:t>
    </dgm:pt>
    <dgm:pt modelId="{047A222B-F1E7-496C-A709-9A99FE3AA339}" type="parTrans" cxnId="{5D7E6F7C-636B-4FB7-8749-9B7E9242B761}">
      <dgm:prSet/>
      <dgm:spPr/>
      <dgm:t>
        <a:bodyPr/>
        <a:lstStyle/>
        <a:p>
          <a:endParaRPr lang="en-US"/>
        </a:p>
      </dgm:t>
    </dgm:pt>
    <dgm:pt modelId="{5B253F90-F734-4FBB-9B82-8B8DC107DE9D}" type="sibTrans" cxnId="{5D7E6F7C-636B-4FB7-8749-9B7E9242B761}">
      <dgm:prSet/>
      <dgm:spPr/>
      <dgm:t>
        <a:bodyPr/>
        <a:lstStyle/>
        <a:p>
          <a:endParaRPr lang="en-US"/>
        </a:p>
      </dgm:t>
    </dgm:pt>
    <dgm:pt modelId="{F8541384-7074-4634-8546-7DC7D06259E4}">
      <dgm:prSet phldrT="[Text]"/>
      <dgm:spPr/>
      <dgm:t>
        <a:bodyPr/>
        <a:lstStyle/>
        <a:p>
          <a:r>
            <a:rPr lang="en-US"/>
            <a:t>Propagate every write to the lower level</a:t>
          </a:r>
          <a:endParaRPr lang="en-US" dirty="0"/>
        </a:p>
      </dgm:t>
    </dgm:pt>
    <dgm:pt modelId="{38C19875-B912-4FE5-8DAD-D31E40C3D4C3}" type="parTrans" cxnId="{08630885-F1FE-49CF-9CC3-4EF65EBB88D0}">
      <dgm:prSet/>
      <dgm:spPr/>
      <dgm:t>
        <a:bodyPr/>
        <a:lstStyle/>
        <a:p>
          <a:endParaRPr lang="en-US"/>
        </a:p>
      </dgm:t>
    </dgm:pt>
    <dgm:pt modelId="{FA00EBFC-CE51-439A-A71C-734B0B13AC69}" type="sibTrans" cxnId="{08630885-F1FE-49CF-9CC3-4EF65EBB88D0}">
      <dgm:prSet/>
      <dgm:spPr/>
      <dgm:t>
        <a:bodyPr/>
        <a:lstStyle/>
        <a:p>
          <a:endParaRPr lang="en-US"/>
        </a:p>
      </dgm:t>
    </dgm:pt>
    <dgm:pt modelId="{5A57DC95-81E0-4B9F-AFAE-C3608D538E46}">
      <dgm:prSet phldrT="[Text]"/>
      <dgm:spPr/>
      <dgm:t>
        <a:bodyPr/>
        <a:lstStyle/>
        <a:p>
          <a:r>
            <a:rPr lang="en-US" dirty="0"/>
            <a:t>We can seamlessly evict the block</a:t>
          </a:r>
        </a:p>
      </dgm:t>
    </dgm:pt>
    <dgm:pt modelId="{2242B746-07C2-447C-B578-915E6D82E39A}" type="parTrans" cxnId="{C3B02E17-AAE7-4FEB-9BE0-D4B8FDAB874A}">
      <dgm:prSet/>
      <dgm:spPr/>
      <dgm:t>
        <a:bodyPr/>
        <a:lstStyle/>
        <a:p>
          <a:endParaRPr lang="en-US"/>
        </a:p>
      </dgm:t>
    </dgm:pt>
    <dgm:pt modelId="{52968CC9-9562-49FE-8853-2839E62BBCEC}" type="sibTrans" cxnId="{C3B02E17-AAE7-4FEB-9BE0-D4B8FDAB874A}">
      <dgm:prSet/>
      <dgm:spPr/>
      <dgm:t>
        <a:bodyPr/>
        <a:lstStyle/>
        <a:p>
          <a:endParaRPr lang="en-US"/>
        </a:p>
      </dgm:t>
    </dgm:pt>
    <dgm:pt modelId="{6B599EC7-F1D0-4E02-B1AE-814638C25F21}">
      <dgm:prSet phldrT="[Text]"/>
      <dgm:spPr/>
      <dgm:t>
        <a:bodyPr/>
        <a:lstStyle/>
        <a:p>
          <a:r>
            <a:rPr lang="en-US" dirty="0"/>
            <a:t>Write-back scheme</a:t>
          </a:r>
        </a:p>
      </dgm:t>
    </dgm:pt>
    <dgm:pt modelId="{CE1746C8-819E-4660-B484-A49D8D24F0E8}" type="parTrans" cxnId="{435104A6-8478-4F66-BE7C-3AECD3B85622}">
      <dgm:prSet/>
      <dgm:spPr/>
      <dgm:t>
        <a:bodyPr/>
        <a:lstStyle/>
        <a:p>
          <a:endParaRPr lang="en-US"/>
        </a:p>
      </dgm:t>
    </dgm:pt>
    <dgm:pt modelId="{38B12444-9BD3-4949-9D70-C19BB31A9A5E}" type="sibTrans" cxnId="{435104A6-8478-4F66-BE7C-3AECD3B85622}">
      <dgm:prSet/>
      <dgm:spPr/>
      <dgm:t>
        <a:bodyPr/>
        <a:lstStyle/>
        <a:p>
          <a:endParaRPr lang="en-US"/>
        </a:p>
      </dgm:t>
    </dgm:pt>
    <dgm:pt modelId="{BD0BB6FD-4E91-4652-B173-1A5AA8F12E7F}">
      <dgm:prSet phldrT="[Text]"/>
      <dgm:spPr/>
      <dgm:t>
        <a:bodyPr/>
        <a:lstStyle/>
        <a:p>
          <a:r>
            <a:rPr lang="en-US" dirty="0"/>
            <a:t>Set the modified bit, if there is a write access.</a:t>
          </a:r>
        </a:p>
      </dgm:t>
    </dgm:pt>
    <dgm:pt modelId="{1F5D8807-A575-41C5-A326-5A3CD04EE6FB}" type="parTrans" cxnId="{F7FCB4C3-25EC-4450-B957-97F0ED31FC3D}">
      <dgm:prSet/>
      <dgm:spPr/>
      <dgm:t>
        <a:bodyPr/>
        <a:lstStyle/>
        <a:p>
          <a:endParaRPr lang="en-US"/>
        </a:p>
      </dgm:t>
    </dgm:pt>
    <dgm:pt modelId="{E2387802-9D20-4C68-AD84-6D184DE3BDD2}" type="sibTrans" cxnId="{F7FCB4C3-25EC-4450-B957-97F0ED31FC3D}">
      <dgm:prSet/>
      <dgm:spPr/>
      <dgm:t>
        <a:bodyPr/>
        <a:lstStyle/>
        <a:p>
          <a:endParaRPr lang="en-US"/>
        </a:p>
      </dgm:t>
    </dgm:pt>
    <dgm:pt modelId="{19A387F1-7789-4B47-BC1B-FBC8CC5DD39D}">
      <dgm:prSet phldrT="[Text]"/>
      <dgm:spPr/>
      <dgm:t>
        <a:bodyPr/>
        <a:lstStyle/>
        <a:p>
          <a:r>
            <a:rPr lang="en-US" dirty="0"/>
            <a:t>At the time of eviction </a:t>
          </a:r>
          <a:r>
            <a:rPr lang="en-US" dirty="0">
              <a:sym typeface="Wingdings" panose="05000000000000000000" pitchFamily="2" charset="2"/>
            </a:rPr>
            <a:t> If the line is modified, write it back to the lower level. </a:t>
          </a:r>
          <a:endParaRPr lang="en-US" dirty="0"/>
        </a:p>
      </dgm:t>
    </dgm:pt>
    <dgm:pt modelId="{7560682C-E62F-4B2B-AAFF-4C09C789BC35}" type="parTrans" cxnId="{7BBB076F-4F06-4273-95B3-51FDECD322FA}">
      <dgm:prSet/>
      <dgm:spPr/>
      <dgm:t>
        <a:bodyPr/>
        <a:lstStyle/>
        <a:p>
          <a:endParaRPr lang="en-US"/>
        </a:p>
      </dgm:t>
    </dgm:pt>
    <dgm:pt modelId="{DF1786CA-3639-4F94-AD8C-792C09606D41}" type="sibTrans" cxnId="{7BBB076F-4F06-4273-95B3-51FDECD322FA}">
      <dgm:prSet/>
      <dgm:spPr/>
      <dgm:t>
        <a:bodyPr/>
        <a:lstStyle/>
        <a:p>
          <a:endParaRPr lang="en-US"/>
        </a:p>
      </dgm:t>
    </dgm:pt>
    <dgm:pt modelId="{6E745201-A444-4F07-A85F-1F6B6AA79C2D}">
      <dgm:prSet phldrT="[Text]"/>
      <dgm:spPr/>
      <dgm:t>
        <a:bodyPr/>
        <a:lstStyle/>
        <a:p>
          <a:r>
            <a:rPr lang="en-US" dirty="0"/>
            <a:t>Consumes a lot of power</a:t>
          </a:r>
        </a:p>
      </dgm:t>
    </dgm:pt>
    <dgm:pt modelId="{E324E2CE-ACAF-4C5C-9734-2CD370DBCAE4}" type="parTrans" cxnId="{A00D103D-29EC-4C69-A2A6-2EE1CF3C5726}">
      <dgm:prSet/>
      <dgm:spPr/>
      <dgm:t>
        <a:bodyPr/>
        <a:lstStyle/>
        <a:p>
          <a:endParaRPr lang="en-US"/>
        </a:p>
      </dgm:t>
    </dgm:pt>
    <dgm:pt modelId="{7FA26A09-8FFC-43EF-A973-C817A12AFCCF}" type="sibTrans" cxnId="{A00D103D-29EC-4C69-A2A6-2EE1CF3C5726}">
      <dgm:prSet/>
      <dgm:spPr/>
      <dgm:t>
        <a:bodyPr/>
        <a:lstStyle/>
        <a:p>
          <a:endParaRPr lang="en-US"/>
        </a:p>
      </dgm:t>
    </dgm:pt>
    <dgm:pt modelId="{DD34E6D7-2738-44CA-ADC0-36D5550176A4}" type="pres">
      <dgm:prSet presAssocID="{E2C08EA7-D50A-4E8C-8507-58623DC4A877}" presName="Name0" presStyleCnt="0">
        <dgm:presLayoutVars>
          <dgm:dir/>
          <dgm:animLvl val="lvl"/>
          <dgm:resizeHandles val="exact"/>
        </dgm:presLayoutVars>
      </dgm:prSet>
      <dgm:spPr/>
    </dgm:pt>
    <dgm:pt modelId="{D5965FAF-EACE-4B2B-B6EA-76F6386B98F5}" type="pres">
      <dgm:prSet presAssocID="{3A7B465F-C7B9-4CD0-899B-3AB2594E68B9}" presName="composite" presStyleCnt="0"/>
      <dgm:spPr/>
    </dgm:pt>
    <dgm:pt modelId="{8F430E91-F971-40A6-841B-A2D8E8FD656A}" type="pres">
      <dgm:prSet presAssocID="{3A7B465F-C7B9-4CD0-899B-3AB2594E68B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5812530-5FE3-40E3-B7B3-4195F47651A8}" type="pres">
      <dgm:prSet presAssocID="{3A7B465F-C7B9-4CD0-899B-3AB2594E68B9}" presName="desTx" presStyleLbl="alignAccFollowNode1" presStyleIdx="0" presStyleCnt="2">
        <dgm:presLayoutVars>
          <dgm:bulletEnabled val="1"/>
        </dgm:presLayoutVars>
      </dgm:prSet>
      <dgm:spPr/>
    </dgm:pt>
    <dgm:pt modelId="{75092045-3ADB-49E3-9248-D9352076477C}" type="pres">
      <dgm:prSet presAssocID="{5B253F90-F734-4FBB-9B82-8B8DC107DE9D}" presName="space" presStyleCnt="0"/>
      <dgm:spPr/>
    </dgm:pt>
    <dgm:pt modelId="{07465676-1F7C-4F05-BD1F-02921C44E659}" type="pres">
      <dgm:prSet presAssocID="{6B599EC7-F1D0-4E02-B1AE-814638C25F21}" presName="composite" presStyleCnt="0"/>
      <dgm:spPr/>
    </dgm:pt>
    <dgm:pt modelId="{44C12F6A-095A-42FD-8CD1-64C5CA303F00}" type="pres">
      <dgm:prSet presAssocID="{6B599EC7-F1D0-4E02-B1AE-814638C25F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23BCCAE-8878-431B-AFE9-5961559F13C3}" type="pres">
      <dgm:prSet presAssocID="{6B599EC7-F1D0-4E02-B1AE-814638C25F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3B02E17-AAE7-4FEB-9BE0-D4B8FDAB874A}" srcId="{3A7B465F-C7B9-4CD0-899B-3AB2594E68B9}" destId="{5A57DC95-81E0-4B9F-AFAE-C3608D538E46}" srcOrd="1" destOrd="0" parTransId="{2242B746-07C2-447C-B578-915E6D82E39A}" sibTransId="{52968CC9-9562-49FE-8853-2839E62BBCEC}"/>
    <dgm:cxn modelId="{AFB2D834-F8C0-464E-A7B9-43B5092F4627}" type="presOf" srcId="{6E745201-A444-4F07-A85F-1F6B6AA79C2D}" destId="{05812530-5FE3-40E3-B7B3-4195F47651A8}" srcOrd="0" destOrd="2" presId="urn:microsoft.com/office/officeart/2005/8/layout/hList1"/>
    <dgm:cxn modelId="{A00D103D-29EC-4C69-A2A6-2EE1CF3C5726}" srcId="{3A7B465F-C7B9-4CD0-899B-3AB2594E68B9}" destId="{6E745201-A444-4F07-A85F-1F6B6AA79C2D}" srcOrd="2" destOrd="0" parTransId="{E324E2CE-ACAF-4C5C-9734-2CD370DBCAE4}" sibTransId="{7FA26A09-8FFC-43EF-A973-C817A12AFCCF}"/>
    <dgm:cxn modelId="{DF298C44-5DF5-4A7F-9568-3E961CC2EAC0}" type="presOf" srcId="{19A387F1-7789-4B47-BC1B-FBC8CC5DD39D}" destId="{523BCCAE-8878-431B-AFE9-5961559F13C3}" srcOrd="0" destOrd="1" presId="urn:microsoft.com/office/officeart/2005/8/layout/hList1"/>
    <dgm:cxn modelId="{302F7166-478C-4819-AD24-B7E8196A7136}" type="presOf" srcId="{6B599EC7-F1D0-4E02-B1AE-814638C25F21}" destId="{44C12F6A-095A-42FD-8CD1-64C5CA303F00}" srcOrd="0" destOrd="0" presId="urn:microsoft.com/office/officeart/2005/8/layout/hList1"/>
    <dgm:cxn modelId="{7BBB076F-4F06-4273-95B3-51FDECD322FA}" srcId="{6B599EC7-F1D0-4E02-B1AE-814638C25F21}" destId="{19A387F1-7789-4B47-BC1B-FBC8CC5DD39D}" srcOrd="1" destOrd="0" parTransId="{7560682C-E62F-4B2B-AAFF-4C09C789BC35}" sibTransId="{DF1786CA-3639-4F94-AD8C-792C09606D41}"/>
    <dgm:cxn modelId="{AB0F3B59-3FAD-4E6F-9D84-E0E92FFB9A52}" type="presOf" srcId="{F8541384-7074-4634-8546-7DC7D06259E4}" destId="{05812530-5FE3-40E3-B7B3-4195F47651A8}" srcOrd="0" destOrd="0" presId="urn:microsoft.com/office/officeart/2005/8/layout/hList1"/>
    <dgm:cxn modelId="{5D7E6F7C-636B-4FB7-8749-9B7E9242B761}" srcId="{E2C08EA7-D50A-4E8C-8507-58623DC4A877}" destId="{3A7B465F-C7B9-4CD0-899B-3AB2594E68B9}" srcOrd="0" destOrd="0" parTransId="{047A222B-F1E7-496C-A709-9A99FE3AA339}" sibTransId="{5B253F90-F734-4FBB-9B82-8B8DC107DE9D}"/>
    <dgm:cxn modelId="{08630885-F1FE-49CF-9CC3-4EF65EBB88D0}" srcId="{3A7B465F-C7B9-4CD0-899B-3AB2594E68B9}" destId="{F8541384-7074-4634-8546-7DC7D06259E4}" srcOrd="0" destOrd="0" parTransId="{38C19875-B912-4FE5-8DAD-D31E40C3D4C3}" sibTransId="{FA00EBFC-CE51-439A-A71C-734B0B13AC69}"/>
    <dgm:cxn modelId="{435104A6-8478-4F66-BE7C-3AECD3B85622}" srcId="{E2C08EA7-D50A-4E8C-8507-58623DC4A877}" destId="{6B599EC7-F1D0-4E02-B1AE-814638C25F21}" srcOrd="1" destOrd="0" parTransId="{CE1746C8-819E-4660-B484-A49D8D24F0E8}" sibTransId="{38B12444-9BD3-4949-9D70-C19BB31A9A5E}"/>
    <dgm:cxn modelId="{B0D68FAA-0090-4C22-BB76-FB14E360E20A}" type="presOf" srcId="{3A7B465F-C7B9-4CD0-899B-3AB2594E68B9}" destId="{8F430E91-F971-40A6-841B-A2D8E8FD656A}" srcOrd="0" destOrd="0" presId="urn:microsoft.com/office/officeart/2005/8/layout/hList1"/>
    <dgm:cxn modelId="{C4F890B8-1BC4-4322-AB94-646AA03AAF63}" type="presOf" srcId="{BD0BB6FD-4E91-4652-B173-1A5AA8F12E7F}" destId="{523BCCAE-8878-431B-AFE9-5961559F13C3}" srcOrd="0" destOrd="0" presId="urn:microsoft.com/office/officeart/2005/8/layout/hList1"/>
    <dgm:cxn modelId="{F7FCB4C3-25EC-4450-B957-97F0ED31FC3D}" srcId="{6B599EC7-F1D0-4E02-B1AE-814638C25F21}" destId="{BD0BB6FD-4E91-4652-B173-1A5AA8F12E7F}" srcOrd="0" destOrd="0" parTransId="{1F5D8807-A575-41C5-A326-5A3CD04EE6FB}" sibTransId="{E2387802-9D20-4C68-AD84-6D184DE3BDD2}"/>
    <dgm:cxn modelId="{2485BBDE-F91B-4F41-8BB2-D78F6C5E38EF}" type="presOf" srcId="{5A57DC95-81E0-4B9F-AFAE-C3608D538E46}" destId="{05812530-5FE3-40E3-B7B3-4195F47651A8}" srcOrd="0" destOrd="1" presId="urn:microsoft.com/office/officeart/2005/8/layout/hList1"/>
    <dgm:cxn modelId="{190766F7-CA16-4D53-AC25-FFA307D44270}" type="presOf" srcId="{E2C08EA7-D50A-4E8C-8507-58623DC4A877}" destId="{DD34E6D7-2738-44CA-ADC0-36D5550176A4}" srcOrd="0" destOrd="0" presId="urn:microsoft.com/office/officeart/2005/8/layout/hList1"/>
    <dgm:cxn modelId="{104C1C29-D38A-409F-A0C5-DDD5840D7FCC}" type="presParOf" srcId="{DD34E6D7-2738-44CA-ADC0-36D5550176A4}" destId="{D5965FAF-EACE-4B2B-B6EA-76F6386B98F5}" srcOrd="0" destOrd="0" presId="urn:microsoft.com/office/officeart/2005/8/layout/hList1"/>
    <dgm:cxn modelId="{42F143A3-414F-4936-9604-92EA8C01E86C}" type="presParOf" srcId="{D5965FAF-EACE-4B2B-B6EA-76F6386B98F5}" destId="{8F430E91-F971-40A6-841B-A2D8E8FD656A}" srcOrd="0" destOrd="0" presId="urn:microsoft.com/office/officeart/2005/8/layout/hList1"/>
    <dgm:cxn modelId="{FEB76342-FCD3-4594-9B29-63F3042C7A7B}" type="presParOf" srcId="{D5965FAF-EACE-4B2B-B6EA-76F6386B98F5}" destId="{05812530-5FE3-40E3-B7B3-4195F47651A8}" srcOrd="1" destOrd="0" presId="urn:microsoft.com/office/officeart/2005/8/layout/hList1"/>
    <dgm:cxn modelId="{D8FFA1DE-476F-4E4C-8030-E6CD0BE89CE8}" type="presParOf" srcId="{DD34E6D7-2738-44CA-ADC0-36D5550176A4}" destId="{75092045-3ADB-49E3-9248-D9352076477C}" srcOrd="1" destOrd="0" presId="urn:microsoft.com/office/officeart/2005/8/layout/hList1"/>
    <dgm:cxn modelId="{CED02816-C9DA-41AD-8ECB-339333AC7B23}" type="presParOf" srcId="{DD34E6D7-2738-44CA-ADC0-36D5550176A4}" destId="{07465676-1F7C-4F05-BD1F-02921C44E659}" srcOrd="2" destOrd="0" presId="urn:microsoft.com/office/officeart/2005/8/layout/hList1"/>
    <dgm:cxn modelId="{B94DE5EB-0BAB-4761-AE09-A1EBB629AD9A}" type="presParOf" srcId="{07465676-1F7C-4F05-BD1F-02921C44E659}" destId="{44C12F6A-095A-42FD-8CD1-64C5CA303F00}" srcOrd="0" destOrd="0" presId="urn:microsoft.com/office/officeart/2005/8/layout/hList1"/>
    <dgm:cxn modelId="{574E928C-B74B-47F2-A6A8-7798FB3C2CF8}" type="presParOf" srcId="{07465676-1F7C-4F05-BD1F-02921C44E659}" destId="{523BCCAE-8878-431B-AFE9-5961559F13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48DD8-5C22-44D2-8D2D-55B2903B630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7DE69A-4C9F-4755-A913-3D69FE3F6C53}">
      <dgm:prSet phldrT="[Text]"/>
      <dgm:spPr/>
      <dgm:t>
        <a:bodyPr/>
        <a:lstStyle/>
        <a:p>
          <a:r>
            <a:rPr lang="en-US" dirty="0"/>
            <a:t>Reduce hit time</a:t>
          </a:r>
        </a:p>
      </dgm:t>
    </dgm:pt>
    <dgm:pt modelId="{395E13DA-5B7C-4653-94E7-1A419401B6E8}" type="parTrans" cxnId="{296B196A-2E69-4C54-9F5C-C339A9DB559F}">
      <dgm:prSet/>
      <dgm:spPr/>
      <dgm:t>
        <a:bodyPr/>
        <a:lstStyle/>
        <a:p>
          <a:endParaRPr lang="en-US"/>
        </a:p>
      </dgm:t>
    </dgm:pt>
    <dgm:pt modelId="{0C1EF66E-7923-47A8-8498-0F754DF8B5D0}" type="sibTrans" cxnId="{296B196A-2E69-4C54-9F5C-C339A9DB559F}">
      <dgm:prSet/>
      <dgm:spPr/>
      <dgm:t>
        <a:bodyPr/>
        <a:lstStyle/>
        <a:p>
          <a:endParaRPr lang="en-US"/>
        </a:p>
      </dgm:t>
    </dgm:pt>
    <dgm:pt modelId="{2EF30EDF-34A6-4646-A439-7DCA82435B49}">
      <dgm:prSet phldrT="[Text]"/>
      <dgm:spPr/>
      <dgm:t>
        <a:bodyPr/>
        <a:lstStyle/>
        <a:p>
          <a:r>
            <a:rPr lang="en-US" dirty="0"/>
            <a:t>Reduce miss rate</a:t>
          </a:r>
        </a:p>
      </dgm:t>
    </dgm:pt>
    <dgm:pt modelId="{C023BD85-83F3-4537-AC36-0E08E9027016}" type="parTrans" cxnId="{9D4CB12B-8E39-49EE-897A-C0C44D1837C3}">
      <dgm:prSet/>
      <dgm:spPr/>
      <dgm:t>
        <a:bodyPr/>
        <a:lstStyle/>
        <a:p>
          <a:endParaRPr lang="en-US"/>
        </a:p>
      </dgm:t>
    </dgm:pt>
    <dgm:pt modelId="{22A3AB52-3FED-4838-8395-A121D9FD835A}" type="sibTrans" cxnId="{9D4CB12B-8E39-49EE-897A-C0C44D1837C3}">
      <dgm:prSet/>
      <dgm:spPr/>
      <dgm:t>
        <a:bodyPr/>
        <a:lstStyle/>
        <a:p>
          <a:endParaRPr lang="en-US"/>
        </a:p>
      </dgm:t>
    </dgm:pt>
    <dgm:pt modelId="{4060D173-A121-4C80-9949-0B89C46AA8C4}">
      <dgm:prSet phldrT="[Text]"/>
      <dgm:spPr/>
      <dgm:t>
        <a:bodyPr/>
        <a:lstStyle/>
        <a:p>
          <a:r>
            <a:rPr lang="en-US" dirty="0"/>
            <a:t>Reduce miss penalty</a:t>
          </a:r>
        </a:p>
      </dgm:t>
    </dgm:pt>
    <dgm:pt modelId="{0D3AE3E9-8FDE-45B3-A459-097AF78C91E9}" type="parTrans" cxnId="{5E4734DD-AD7E-4CF4-BBD2-472E93EBC4B2}">
      <dgm:prSet/>
      <dgm:spPr/>
      <dgm:t>
        <a:bodyPr/>
        <a:lstStyle/>
        <a:p>
          <a:endParaRPr lang="en-US"/>
        </a:p>
      </dgm:t>
    </dgm:pt>
    <dgm:pt modelId="{404A883A-C48D-4096-B57F-6DAAE9EC1CEB}" type="sibTrans" cxnId="{5E4734DD-AD7E-4CF4-BBD2-472E93EBC4B2}">
      <dgm:prSet/>
      <dgm:spPr/>
      <dgm:t>
        <a:bodyPr/>
        <a:lstStyle/>
        <a:p>
          <a:endParaRPr lang="en-US"/>
        </a:p>
      </dgm:t>
    </dgm:pt>
    <dgm:pt modelId="{64382F03-51D7-4664-8E46-1E4C0C61C828}" type="pres">
      <dgm:prSet presAssocID="{2C448DD8-5C22-44D2-8D2D-55B2903B630F}" presName="linear" presStyleCnt="0">
        <dgm:presLayoutVars>
          <dgm:dir/>
          <dgm:animLvl val="lvl"/>
          <dgm:resizeHandles val="exact"/>
        </dgm:presLayoutVars>
      </dgm:prSet>
      <dgm:spPr/>
    </dgm:pt>
    <dgm:pt modelId="{FF66D7A3-70D2-4394-858E-AB661490481E}" type="pres">
      <dgm:prSet presAssocID="{CD7DE69A-4C9F-4755-A913-3D69FE3F6C53}" presName="parentLin" presStyleCnt="0"/>
      <dgm:spPr/>
    </dgm:pt>
    <dgm:pt modelId="{43C7B429-1876-461C-AB02-CF5364C7F88E}" type="pres">
      <dgm:prSet presAssocID="{CD7DE69A-4C9F-4755-A913-3D69FE3F6C53}" presName="parentLeftMargin" presStyleLbl="node1" presStyleIdx="0" presStyleCnt="3"/>
      <dgm:spPr/>
    </dgm:pt>
    <dgm:pt modelId="{5297E2AB-0D3D-4098-87C2-AC7E293FDDDB}" type="pres">
      <dgm:prSet presAssocID="{CD7DE69A-4C9F-4755-A913-3D69FE3F6C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832BB5-005A-4B0C-86AB-4CFA322F1A29}" type="pres">
      <dgm:prSet presAssocID="{CD7DE69A-4C9F-4755-A913-3D69FE3F6C53}" presName="negativeSpace" presStyleCnt="0"/>
      <dgm:spPr/>
    </dgm:pt>
    <dgm:pt modelId="{FB14C0A6-8465-48BB-8F2D-8471B9C03B57}" type="pres">
      <dgm:prSet presAssocID="{CD7DE69A-4C9F-4755-A913-3D69FE3F6C53}" presName="childText" presStyleLbl="conFgAcc1" presStyleIdx="0" presStyleCnt="3">
        <dgm:presLayoutVars>
          <dgm:bulletEnabled val="1"/>
        </dgm:presLayoutVars>
      </dgm:prSet>
      <dgm:spPr/>
    </dgm:pt>
    <dgm:pt modelId="{3E372EDA-3385-497D-8BAA-56DEA222CAA8}" type="pres">
      <dgm:prSet presAssocID="{0C1EF66E-7923-47A8-8498-0F754DF8B5D0}" presName="spaceBetweenRectangles" presStyleCnt="0"/>
      <dgm:spPr/>
    </dgm:pt>
    <dgm:pt modelId="{DEAB1F67-1460-40E8-8F9A-D8C3A3E254FB}" type="pres">
      <dgm:prSet presAssocID="{2EF30EDF-34A6-4646-A439-7DCA82435B49}" presName="parentLin" presStyleCnt="0"/>
      <dgm:spPr/>
    </dgm:pt>
    <dgm:pt modelId="{185F97AD-9186-421F-875B-46707D277201}" type="pres">
      <dgm:prSet presAssocID="{2EF30EDF-34A6-4646-A439-7DCA82435B49}" presName="parentLeftMargin" presStyleLbl="node1" presStyleIdx="0" presStyleCnt="3"/>
      <dgm:spPr/>
    </dgm:pt>
    <dgm:pt modelId="{05F53591-8DAC-47B8-8724-7257C262CCA0}" type="pres">
      <dgm:prSet presAssocID="{2EF30EDF-34A6-4646-A439-7DCA82435B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1608BE-BFB1-4C38-B712-D057E6C77DB6}" type="pres">
      <dgm:prSet presAssocID="{2EF30EDF-34A6-4646-A439-7DCA82435B49}" presName="negativeSpace" presStyleCnt="0"/>
      <dgm:spPr/>
    </dgm:pt>
    <dgm:pt modelId="{1724BBA9-A74D-477F-80D5-DA8F22A74A69}" type="pres">
      <dgm:prSet presAssocID="{2EF30EDF-34A6-4646-A439-7DCA82435B49}" presName="childText" presStyleLbl="conFgAcc1" presStyleIdx="1" presStyleCnt="3">
        <dgm:presLayoutVars>
          <dgm:bulletEnabled val="1"/>
        </dgm:presLayoutVars>
      </dgm:prSet>
      <dgm:spPr/>
    </dgm:pt>
    <dgm:pt modelId="{AB668390-8A04-4FB2-BEA2-85E3A45BF007}" type="pres">
      <dgm:prSet presAssocID="{22A3AB52-3FED-4838-8395-A121D9FD835A}" presName="spaceBetweenRectangles" presStyleCnt="0"/>
      <dgm:spPr/>
    </dgm:pt>
    <dgm:pt modelId="{84CE8D78-D4CF-4A4A-B6F6-B23AFBC82192}" type="pres">
      <dgm:prSet presAssocID="{4060D173-A121-4C80-9949-0B89C46AA8C4}" presName="parentLin" presStyleCnt="0"/>
      <dgm:spPr/>
    </dgm:pt>
    <dgm:pt modelId="{D3295CE1-677A-4848-A16F-21BEA9B6CB26}" type="pres">
      <dgm:prSet presAssocID="{4060D173-A121-4C80-9949-0B89C46AA8C4}" presName="parentLeftMargin" presStyleLbl="node1" presStyleIdx="1" presStyleCnt="3"/>
      <dgm:spPr/>
    </dgm:pt>
    <dgm:pt modelId="{ED4253F5-2D5E-4389-9E8D-09D46C1EF69A}" type="pres">
      <dgm:prSet presAssocID="{4060D173-A121-4C80-9949-0B89C46AA8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1F8C8C-BD52-4E24-BC19-FFDCDE06BCB0}" type="pres">
      <dgm:prSet presAssocID="{4060D173-A121-4C80-9949-0B89C46AA8C4}" presName="negativeSpace" presStyleCnt="0"/>
      <dgm:spPr/>
    </dgm:pt>
    <dgm:pt modelId="{55F36BD6-FA05-4B14-8352-2A139E2317A2}" type="pres">
      <dgm:prSet presAssocID="{4060D173-A121-4C80-9949-0B89C46AA8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4CB12B-8E39-49EE-897A-C0C44D1837C3}" srcId="{2C448DD8-5C22-44D2-8D2D-55B2903B630F}" destId="{2EF30EDF-34A6-4646-A439-7DCA82435B49}" srcOrd="1" destOrd="0" parTransId="{C023BD85-83F3-4537-AC36-0E08E9027016}" sibTransId="{22A3AB52-3FED-4838-8395-A121D9FD835A}"/>
    <dgm:cxn modelId="{9F2ADD3E-18F6-46AD-A6FC-583150CE313D}" type="presOf" srcId="{4060D173-A121-4C80-9949-0B89C46AA8C4}" destId="{ED4253F5-2D5E-4389-9E8D-09D46C1EF69A}" srcOrd="1" destOrd="0" presId="urn:microsoft.com/office/officeart/2005/8/layout/list1"/>
    <dgm:cxn modelId="{907E2568-4526-48D5-B3D3-6863A8D21280}" type="presOf" srcId="{2EF30EDF-34A6-4646-A439-7DCA82435B49}" destId="{05F53591-8DAC-47B8-8724-7257C262CCA0}" srcOrd="1" destOrd="0" presId="urn:microsoft.com/office/officeart/2005/8/layout/list1"/>
    <dgm:cxn modelId="{296B196A-2E69-4C54-9F5C-C339A9DB559F}" srcId="{2C448DD8-5C22-44D2-8D2D-55B2903B630F}" destId="{CD7DE69A-4C9F-4755-A913-3D69FE3F6C53}" srcOrd="0" destOrd="0" parTransId="{395E13DA-5B7C-4653-94E7-1A419401B6E8}" sibTransId="{0C1EF66E-7923-47A8-8498-0F754DF8B5D0}"/>
    <dgm:cxn modelId="{74D2A36B-F3E0-4F68-8376-A99FB4B0AB0A}" type="presOf" srcId="{4060D173-A121-4C80-9949-0B89C46AA8C4}" destId="{D3295CE1-677A-4848-A16F-21BEA9B6CB26}" srcOrd="0" destOrd="0" presId="urn:microsoft.com/office/officeart/2005/8/layout/list1"/>
    <dgm:cxn modelId="{4FE124C2-1253-4F6A-9F13-23E8BC550B66}" type="presOf" srcId="{2C448DD8-5C22-44D2-8D2D-55B2903B630F}" destId="{64382F03-51D7-4664-8E46-1E4C0C61C828}" srcOrd="0" destOrd="0" presId="urn:microsoft.com/office/officeart/2005/8/layout/list1"/>
    <dgm:cxn modelId="{BB4B9FC6-54A7-44AC-AFE4-0230ABB96719}" type="presOf" srcId="{CD7DE69A-4C9F-4755-A913-3D69FE3F6C53}" destId="{43C7B429-1876-461C-AB02-CF5364C7F88E}" srcOrd="0" destOrd="0" presId="urn:microsoft.com/office/officeart/2005/8/layout/list1"/>
    <dgm:cxn modelId="{5E4734DD-AD7E-4CF4-BBD2-472E93EBC4B2}" srcId="{2C448DD8-5C22-44D2-8D2D-55B2903B630F}" destId="{4060D173-A121-4C80-9949-0B89C46AA8C4}" srcOrd="2" destOrd="0" parTransId="{0D3AE3E9-8FDE-45B3-A459-097AF78C91E9}" sibTransId="{404A883A-C48D-4096-B57F-6DAAE9EC1CEB}"/>
    <dgm:cxn modelId="{2A6B00E8-E2A1-49BD-A459-288D6E952718}" type="presOf" srcId="{CD7DE69A-4C9F-4755-A913-3D69FE3F6C53}" destId="{5297E2AB-0D3D-4098-87C2-AC7E293FDDDB}" srcOrd="1" destOrd="0" presId="urn:microsoft.com/office/officeart/2005/8/layout/list1"/>
    <dgm:cxn modelId="{568CC6FD-2975-4CAC-9FAA-FAAEF9900879}" type="presOf" srcId="{2EF30EDF-34A6-4646-A439-7DCA82435B49}" destId="{185F97AD-9186-421F-875B-46707D277201}" srcOrd="0" destOrd="0" presId="urn:microsoft.com/office/officeart/2005/8/layout/list1"/>
    <dgm:cxn modelId="{7B5BBD83-E4DA-4A3A-880C-9349FACC0C0E}" type="presParOf" srcId="{64382F03-51D7-4664-8E46-1E4C0C61C828}" destId="{FF66D7A3-70D2-4394-858E-AB661490481E}" srcOrd="0" destOrd="0" presId="urn:microsoft.com/office/officeart/2005/8/layout/list1"/>
    <dgm:cxn modelId="{EFDBE5FF-C453-43E7-B568-B0256BB541FA}" type="presParOf" srcId="{FF66D7A3-70D2-4394-858E-AB661490481E}" destId="{43C7B429-1876-461C-AB02-CF5364C7F88E}" srcOrd="0" destOrd="0" presId="urn:microsoft.com/office/officeart/2005/8/layout/list1"/>
    <dgm:cxn modelId="{FA69D3C0-0A49-4099-BE2F-59117A956A6E}" type="presParOf" srcId="{FF66D7A3-70D2-4394-858E-AB661490481E}" destId="{5297E2AB-0D3D-4098-87C2-AC7E293FDDDB}" srcOrd="1" destOrd="0" presId="urn:microsoft.com/office/officeart/2005/8/layout/list1"/>
    <dgm:cxn modelId="{E1CBDD0A-5E9A-41F4-B97A-6128C09BD6F5}" type="presParOf" srcId="{64382F03-51D7-4664-8E46-1E4C0C61C828}" destId="{BE832BB5-005A-4B0C-86AB-4CFA322F1A29}" srcOrd="1" destOrd="0" presId="urn:microsoft.com/office/officeart/2005/8/layout/list1"/>
    <dgm:cxn modelId="{0CF9CC90-AC58-44F0-B2E8-8A886CDB4320}" type="presParOf" srcId="{64382F03-51D7-4664-8E46-1E4C0C61C828}" destId="{FB14C0A6-8465-48BB-8F2D-8471B9C03B57}" srcOrd="2" destOrd="0" presId="urn:microsoft.com/office/officeart/2005/8/layout/list1"/>
    <dgm:cxn modelId="{0420B785-3782-4456-9244-F776FD9E31B7}" type="presParOf" srcId="{64382F03-51D7-4664-8E46-1E4C0C61C828}" destId="{3E372EDA-3385-497D-8BAA-56DEA222CAA8}" srcOrd="3" destOrd="0" presId="urn:microsoft.com/office/officeart/2005/8/layout/list1"/>
    <dgm:cxn modelId="{2C036090-0822-44F8-8717-05A63F6A0D14}" type="presParOf" srcId="{64382F03-51D7-4664-8E46-1E4C0C61C828}" destId="{DEAB1F67-1460-40E8-8F9A-D8C3A3E254FB}" srcOrd="4" destOrd="0" presId="urn:microsoft.com/office/officeart/2005/8/layout/list1"/>
    <dgm:cxn modelId="{E02E6F47-1A6D-4B08-8D8A-0DAB908CCECB}" type="presParOf" srcId="{DEAB1F67-1460-40E8-8F9A-D8C3A3E254FB}" destId="{185F97AD-9186-421F-875B-46707D277201}" srcOrd="0" destOrd="0" presId="urn:microsoft.com/office/officeart/2005/8/layout/list1"/>
    <dgm:cxn modelId="{89479E95-20A7-41A5-AD24-1131B968118C}" type="presParOf" srcId="{DEAB1F67-1460-40E8-8F9A-D8C3A3E254FB}" destId="{05F53591-8DAC-47B8-8724-7257C262CCA0}" srcOrd="1" destOrd="0" presId="urn:microsoft.com/office/officeart/2005/8/layout/list1"/>
    <dgm:cxn modelId="{11C62D79-B1EE-4813-B8DF-97F6DF05B71C}" type="presParOf" srcId="{64382F03-51D7-4664-8E46-1E4C0C61C828}" destId="{7A1608BE-BFB1-4C38-B712-D057E6C77DB6}" srcOrd="5" destOrd="0" presId="urn:microsoft.com/office/officeart/2005/8/layout/list1"/>
    <dgm:cxn modelId="{A4D819F1-A257-44DE-8C90-AAE69D1E2C07}" type="presParOf" srcId="{64382F03-51D7-4664-8E46-1E4C0C61C828}" destId="{1724BBA9-A74D-477F-80D5-DA8F22A74A69}" srcOrd="6" destOrd="0" presId="urn:microsoft.com/office/officeart/2005/8/layout/list1"/>
    <dgm:cxn modelId="{302F0592-B19C-4474-8555-039B3AC9D5B6}" type="presParOf" srcId="{64382F03-51D7-4664-8E46-1E4C0C61C828}" destId="{AB668390-8A04-4FB2-BEA2-85E3A45BF007}" srcOrd="7" destOrd="0" presId="urn:microsoft.com/office/officeart/2005/8/layout/list1"/>
    <dgm:cxn modelId="{2395E65C-46A5-425C-846E-8C8AB6695E29}" type="presParOf" srcId="{64382F03-51D7-4664-8E46-1E4C0C61C828}" destId="{84CE8D78-D4CF-4A4A-B6F6-B23AFBC82192}" srcOrd="8" destOrd="0" presId="urn:microsoft.com/office/officeart/2005/8/layout/list1"/>
    <dgm:cxn modelId="{B59B18E7-7444-4AA5-B233-467828DB7C63}" type="presParOf" srcId="{84CE8D78-D4CF-4A4A-B6F6-B23AFBC82192}" destId="{D3295CE1-677A-4848-A16F-21BEA9B6CB26}" srcOrd="0" destOrd="0" presId="urn:microsoft.com/office/officeart/2005/8/layout/list1"/>
    <dgm:cxn modelId="{EA5497CA-7B35-498C-A5D9-6AF1C26184ED}" type="presParOf" srcId="{84CE8D78-D4CF-4A4A-B6F6-B23AFBC82192}" destId="{ED4253F5-2D5E-4389-9E8D-09D46C1EF69A}" srcOrd="1" destOrd="0" presId="urn:microsoft.com/office/officeart/2005/8/layout/list1"/>
    <dgm:cxn modelId="{82C0A919-A1A8-47D5-96B8-CBDE4FD320C4}" type="presParOf" srcId="{64382F03-51D7-4664-8E46-1E4C0C61C828}" destId="{0B1F8C8C-BD52-4E24-BC19-FFDCDE06BCB0}" srcOrd="9" destOrd="0" presId="urn:microsoft.com/office/officeart/2005/8/layout/list1"/>
    <dgm:cxn modelId="{DBF694CB-F879-4DEB-B286-4244460559FB}" type="presParOf" srcId="{64382F03-51D7-4664-8E46-1E4C0C61C828}" destId="{55F36BD6-FA05-4B14-8352-2A139E2317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837D65-02C1-4A49-8DDF-8086D0DA90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B64317-5D27-450D-89EF-8E1698DF5EB0}">
      <dgm:prSet phldrT="[Text]"/>
      <dgm:spPr/>
      <dgm:t>
        <a:bodyPr/>
        <a:lstStyle/>
        <a:p>
          <a:r>
            <a:rPr lang="en-US" dirty="0"/>
            <a:t>Cold or compulsory misses</a:t>
          </a:r>
        </a:p>
      </dgm:t>
    </dgm:pt>
    <dgm:pt modelId="{8F471048-A4AD-4920-93E3-15DE1B630161}" type="parTrans" cxnId="{4B5D09D6-3C80-4F1B-ABFD-04B00790939E}">
      <dgm:prSet/>
      <dgm:spPr/>
      <dgm:t>
        <a:bodyPr/>
        <a:lstStyle/>
        <a:p>
          <a:endParaRPr lang="en-US"/>
        </a:p>
      </dgm:t>
    </dgm:pt>
    <dgm:pt modelId="{94FDC3E5-ABB8-4CF3-8E0A-2EFDF459AC42}" type="sibTrans" cxnId="{4B5D09D6-3C80-4F1B-ABFD-04B00790939E}">
      <dgm:prSet/>
      <dgm:spPr/>
      <dgm:t>
        <a:bodyPr/>
        <a:lstStyle/>
        <a:p>
          <a:endParaRPr lang="en-US"/>
        </a:p>
      </dgm:t>
    </dgm:pt>
    <dgm:pt modelId="{AD60BBD4-8AE4-4F07-80DE-D31D86F6B552}">
      <dgm:prSet phldrT="[Text]"/>
      <dgm:spPr/>
      <dgm:t>
        <a:bodyPr/>
        <a:lstStyle/>
        <a:p>
          <a:r>
            <a:rPr lang="en-US" dirty="0"/>
            <a:t>Misses incurred the first time we read or write a block</a:t>
          </a:r>
        </a:p>
      </dgm:t>
    </dgm:pt>
    <dgm:pt modelId="{FA98041C-BC42-4A6A-87C8-CD0DF3BAF917}" type="parTrans" cxnId="{6897BD19-4B53-42F6-A075-126A4A355BE5}">
      <dgm:prSet/>
      <dgm:spPr/>
      <dgm:t>
        <a:bodyPr/>
        <a:lstStyle/>
        <a:p>
          <a:endParaRPr lang="en-US"/>
        </a:p>
      </dgm:t>
    </dgm:pt>
    <dgm:pt modelId="{70CD0750-0201-4A66-8B6A-50340307046A}" type="sibTrans" cxnId="{6897BD19-4B53-42F6-A075-126A4A355BE5}">
      <dgm:prSet/>
      <dgm:spPr/>
      <dgm:t>
        <a:bodyPr/>
        <a:lstStyle/>
        <a:p>
          <a:endParaRPr lang="en-US"/>
        </a:p>
      </dgm:t>
    </dgm:pt>
    <dgm:pt modelId="{F84660A0-0E1F-4E85-A63F-9876DB8FAB37}">
      <dgm:prSet phldrT="[Text]"/>
      <dgm:spPr/>
      <dgm:t>
        <a:bodyPr/>
        <a:lstStyle/>
        <a:p>
          <a:r>
            <a:rPr lang="en-US" dirty="0"/>
            <a:t>Capacity misses</a:t>
          </a:r>
        </a:p>
      </dgm:t>
    </dgm:pt>
    <dgm:pt modelId="{E2087F8C-CEB6-4821-AB07-A9C566880427}" type="parTrans" cxnId="{42CE64D8-22BC-42C8-8638-05CD690D7C43}">
      <dgm:prSet/>
      <dgm:spPr/>
      <dgm:t>
        <a:bodyPr/>
        <a:lstStyle/>
        <a:p>
          <a:endParaRPr lang="en-US"/>
        </a:p>
      </dgm:t>
    </dgm:pt>
    <dgm:pt modelId="{0F075ACD-D11D-47B2-8EE1-6D93B47D7F86}" type="sibTrans" cxnId="{42CE64D8-22BC-42C8-8638-05CD690D7C43}">
      <dgm:prSet/>
      <dgm:spPr/>
      <dgm:t>
        <a:bodyPr/>
        <a:lstStyle/>
        <a:p>
          <a:endParaRPr lang="en-US"/>
        </a:p>
      </dgm:t>
    </dgm:pt>
    <dgm:pt modelId="{553F252F-5341-45E6-8ACB-289B017AED95}">
      <dgm:prSet phldrT="[Text]"/>
      <dgm:spPr/>
      <dgm:t>
        <a:bodyPr/>
        <a:lstStyle/>
        <a:p>
          <a:r>
            <a:rPr lang="en-US" dirty="0"/>
            <a:t>Misses incurred because of the limited size of the cache</a:t>
          </a:r>
        </a:p>
      </dgm:t>
    </dgm:pt>
    <dgm:pt modelId="{0FD27D60-2F21-4E7E-B6CB-2EA3E0905800}" type="parTrans" cxnId="{AA18BC78-8BCD-4272-ACB7-CF30494F4EDA}">
      <dgm:prSet/>
      <dgm:spPr/>
      <dgm:t>
        <a:bodyPr/>
        <a:lstStyle/>
        <a:p>
          <a:endParaRPr lang="en-US"/>
        </a:p>
      </dgm:t>
    </dgm:pt>
    <dgm:pt modelId="{D8DE82BE-0800-47E3-8BCC-1FD972C878C3}" type="sibTrans" cxnId="{AA18BC78-8BCD-4272-ACB7-CF30494F4EDA}">
      <dgm:prSet/>
      <dgm:spPr/>
      <dgm:t>
        <a:bodyPr/>
        <a:lstStyle/>
        <a:p>
          <a:endParaRPr lang="en-US"/>
        </a:p>
      </dgm:t>
    </dgm:pt>
    <dgm:pt modelId="{47AF83E7-5CBE-4894-B27C-E37F162C8807}">
      <dgm:prSet phldrT="[Text]"/>
      <dgm:spPr/>
      <dgm:t>
        <a:bodyPr/>
        <a:lstStyle/>
        <a:p>
          <a:r>
            <a:rPr lang="en-US" dirty="0"/>
            <a:t>Misses incurred because of destructive interference</a:t>
          </a:r>
        </a:p>
      </dgm:t>
    </dgm:pt>
    <dgm:pt modelId="{74BE9CAF-4762-4C1A-A36E-D623DB6C361B}" type="parTrans" cxnId="{CA0DB446-DFD1-438E-B17F-E73E29182631}">
      <dgm:prSet/>
      <dgm:spPr/>
      <dgm:t>
        <a:bodyPr/>
        <a:lstStyle/>
        <a:p>
          <a:endParaRPr lang="en-US"/>
        </a:p>
      </dgm:t>
    </dgm:pt>
    <dgm:pt modelId="{247E22F9-195A-40C6-B5B7-051F37ABD86A}" type="sibTrans" cxnId="{CA0DB446-DFD1-438E-B17F-E73E29182631}">
      <dgm:prSet/>
      <dgm:spPr/>
      <dgm:t>
        <a:bodyPr/>
        <a:lstStyle/>
        <a:p>
          <a:endParaRPr lang="en-US"/>
        </a:p>
      </dgm:t>
    </dgm:pt>
    <dgm:pt modelId="{E45F8774-97EC-4F88-A41F-BD22F7EA2497}">
      <dgm:prSet phldrT="[Text]"/>
      <dgm:spPr/>
      <dgm:t>
        <a:bodyPr/>
        <a:lstStyle/>
        <a:p>
          <a:r>
            <a:rPr lang="en-US" dirty="0"/>
            <a:t>Conflict misses</a:t>
          </a:r>
        </a:p>
      </dgm:t>
    </dgm:pt>
    <dgm:pt modelId="{6486D364-740E-4AA3-B391-CB45AD095115}" type="parTrans" cxnId="{758E908B-70D0-4318-BE74-5A0E256409DD}">
      <dgm:prSet/>
      <dgm:spPr/>
      <dgm:t>
        <a:bodyPr/>
        <a:lstStyle/>
        <a:p>
          <a:endParaRPr lang="en-US"/>
        </a:p>
      </dgm:t>
    </dgm:pt>
    <dgm:pt modelId="{6E537ADF-2271-42C0-8D4A-FC02759058E1}" type="sibTrans" cxnId="{758E908B-70D0-4318-BE74-5A0E256409DD}">
      <dgm:prSet/>
      <dgm:spPr/>
      <dgm:t>
        <a:bodyPr/>
        <a:lstStyle/>
        <a:p>
          <a:endParaRPr lang="en-US"/>
        </a:p>
      </dgm:t>
    </dgm:pt>
    <dgm:pt modelId="{D79675A7-2177-4AEC-9E02-8E0E0D4BAAB1}" type="pres">
      <dgm:prSet presAssocID="{C4837D65-02C1-4A49-8DDF-8086D0DA909D}" presName="linear" presStyleCnt="0">
        <dgm:presLayoutVars>
          <dgm:animLvl val="lvl"/>
          <dgm:resizeHandles val="exact"/>
        </dgm:presLayoutVars>
      </dgm:prSet>
      <dgm:spPr/>
    </dgm:pt>
    <dgm:pt modelId="{8FD5AF03-1789-4DEA-A241-6C01B77C6A60}" type="pres">
      <dgm:prSet presAssocID="{31B64317-5D27-450D-89EF-8E1698DF5E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5A6EB3-46C5-4DBE-BBF8-CC67E2011941}" type="pres">
      <dgm:prSet presAssocID="{31B64317-5D27-450D-89EF-8E1698DF5EB0}" presName="childText" presStyleLbl="revTx" presStyleIdx="0" presStyleCnt="3">
        <dgm:presLayoutVars>
          <dgm:bulletEnabled val="1"/>
        </dgm:presLayoutVars>
      </dgm:prSet>
      <dgm:spPr/>
    </dgm:pt>
    <dgm:pt modelId="{380DDADD-64D6-44CA-9AD5-4256F674ED7D}" type="pres">
      <dgm:prSet presAssocID="{F84660A0-0E1F-4E85-A63F-9876DB8FAB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D63A4E-4F5B-4E5C-BDF3-D307617BCF8C}" type="pres">
      <dgm:prSet presAssocID="{F84660A0-0E1F-4E85-A63F-9876DB8FAB37}" presName="childText" presStyleLbl="revTx" presStyleIdx="1" presStyleCnt="3">
        <dgm:presLayoutVars>
          <dgm:bulletEnabled val="1"/>
        </dgm:presLayoutVars>
      </dgm:prSet>
      <dgm:spPr/>
    </dgm:pt>
    <dgm:pt modelId="{C5988EE8-ABE8-454C-AD4C-A9002158C3DD}" type="pres">
      <dgm:prSet presAssocID="{E45F8774-97EC-4F88-A41F-BD22F7EA24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899E1E-EB86-4A4B-9256-F01B2A8B8D32}" type="pres">
      <dgm:prSet presAssocID="{E45F8774-97EC-4F88-A41F-BD22F7EA249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CA22A12-7B4E-415C-9124-064598B1C6C2}" type="presOf" srcId="{F84660A0-0E1F-4E85-A63F-9876DB8FAB37}" destId="{380DDADD-64D6-44CA-9AD5-4256F674ED7D}" srcOrd="0" destOrd="0" presId="urn:microsoft.com/office/officeart/2005/8/layout/vList2"/>
    <dgm:cxn modelId="{09C0C616-E2A4-4FC1-A004-DE56B5FE1876}" type="presOf" srcId="{AD60BBD4-8AE4-4F07-80DE-D31D86F6B552}" destId="{5E5A6EB3-46C5-4DBE-BBF8-CC67E2011941}" srcOrd="0" destOrd="0" presId="urn:microsoft.com/office/officeart/2005/8/layout/vList2"/>
    <dgm:cxn modelId="{6897BD19-4B53-42F6-A075-126A4A355BE5}" srcId="{31B64317-5D27-450D-89EF-8E1698DF5EB0}" destId="{AD60BBD4-8AE4-4F07-80DE-D31D86F6B552}" srcOrd="0" destOrd="0" parTransId="{FA98041C-BC42-4A6A-87C8-CD0DF3BAF917}" sibTransId="{70CD0750-0201-4A66-8B6A-50340307046A}"/>
    <dgm:cxn modelId="{7F3A4E63-E226-4F5F-AF9E-2775F786D847}" type="presOf" srcId="{E45F8774-97EC-4F88-A41F-BD22F7EA2497}" destId="{C5988EE8-ABE8-454C-AD4C-A9002158C3DD}" srcOrd="0" destOrd="0" presId="urn:microsoft.com/office/officeart/2005/8/layout/vList2"/>
    <dgm:cxn modelId="{CA0DB446-DFD1-438E-B17F-E73E29182631}" srcId="{E45F8774-97EC-4F88-A41F-BD22F7EA2497}" destId="{47AF83E7-5CBE-4894-B27C-E37F162C8807}" srcOrd="0" destOrd="0" parTransId="{74BE9CAF-4762-4C1A-A36E-D623DB6C361B}" sibTransId="{247E22F9-195A-40C6-B5B7-051F37ABD86A}"/>
    <dgm:cxn modelId="{AAA1B574-0573-4E14-B14F-A824AC99F240}" type="presOf" srcId="{C4837D65-02C1-4A49-8DDF-8086D0DA909D}" destId="{D79675A7-2177-4AEC-9E02-8E0E0D4BAAB1}" srcOrd="0" destOrd="0" presId="urn:microsoft.com/office/officeart/2005/8/layout/vList2"/>
    <dgm:cxn modelId="{AA18BC78-8BCD-4272-ACB7-CF30494F4EDA}" srcId="{F84660A0-0E1F-4E85-A63F-9876DB8FAB37}" destId="{553F252F-5341-45E6-8ACB-289B017AED95}" srcOrd="0" destOrd="0" parTransId="{0FD27D60-2F21-4E7E-B6CB-2EA3E0905800}" sibTransId="{D8DE82BE-0800-47E3-8BCC-1FD972C878C3}"/>
    <dgm:cxn modelId="{24B83E7E-FA09-4B61-88D6-9EF64F283B3F}" type="presOf" srcId="{553F252F-5341-45E6-8ACB-289B017AED95}" destId="{11D63A4E-4F5B-4E5C-BDF3-D307617BCF8C}" srcOrd="0" destOrd="0" presId="urn:microsoft.com/office/officeart/2005/8/layout/vList2"/>
    <dgm:cxn modelId="{758E908B-70D0-4318-BE74-5A0E256409DD}" srcId="{C4837D65-02C1-4A49-8DDF-8086D0DA909D}" destId="{E45F8774-97EC-4F88-A41F-BD22F7EA2497}" srcOrd="2" destOrd="0" parTransId="{6486D364-740E-4AA3-B391-CB45AD095115}" sibTransId="{6E537ADF-2271-42C0-8D4A-FC02759058E1}"/>
    <dgm:cxn modelId="{CE54B997-3D26-466E-87D5-3F5CC70F118B}" type="presOf" srcId="{47AF83E7-5CBE-4894-B27C-E37F162C8807}" destId="{09899E1E-EB86-4A4B-9256-F01B2A8B8D32}" srcOrd="0" destOrd="0" presId="urn:microsoft.com/office/officeart/2005/8/layout/vList2"/>
    <dgm:cxn modelId="{F1B96ABA-E738-48D1-8E73-F9254F104AEE}" type="presOf" srcId="{31B64317-5D27-450D-89EF-8E1698DF5EB0}" destId="{8FD5AF03-1789-4DEA-A241-6C01B77C6A60}" srcOrd="0" destOrd="0" presId="urn:microsoft.com/office/officeart/2005/8/layout/vList2"/>
    <dgm:cxn modelId="{4B5D09D6-3C80-4F1B-ABFD-04B00790939E}" srcId="{C4837D65-02C1-4A49-8DDF-8086D0DA909D}" destId="{31B64317-5D27-450D-89EF-8E1698DF5EB0}" srcOrd="0" destOrd="0" parTransId="{8F471048-A4AD-4920-93E3-15DE1B630161}" sibTransId="{94FDC3E5-ABB8-4CF3-8E0A-2EFDF459AC42}"/>
    <dgm:cxn modelId="{42CE64D8-22BC-42C8-8638-05CD690D7C43}" srcId="{C4837D65-02C1-4A49-8DDF-8086D0DA909D}" destId="{F84660A0-0E1F-4E85-A63F-9876DB8FAB37}" srcOrd="1" destOrd="0" parTransId="{E2087F8C-CEB6-4821-AB07-A9C566880427}" sibTransId="{0F075ACD-D11D-47B2-8EE1-6D93B47D7F86}"/>
    <dgm:cxn modelId="{21B17143-14B8-421B-98F4-3E9239FF8A99}" type="presParOf" srcId="{D79675A7-2177-4AEC-9E02-8E0E0D4BAAB1}" destId="{8FD5AF03-1789-4DEA-A241-6C01B77C6A60}" srcOrd="0" destOrd="0" presId="urn:microsoft.com/office/officeart/2005/8/layout/vList2"/>
    <dgm:cxn modelId="{3F8C4E9F-DF37-43FB-9F18-6BAC441BD90F}" type="presParOf" srcId="{D79675A7-2177-4AEC-9E02-8E0E0D4BAAB1}" destId="{5E5A6EB3-46C5-4DBE-BBF8-CC67E2011941}" srcOrd="1" destOrd="0" presId="urn:microsoft.com/office/officeart/2005/8/layout/vList2"/>
    <dgm:cxn modelId="{CD6183BB-A0D4-4A38-B681-3E5429354C97}" type="presParOf" srcId="{D79675A7-2177-4AEC-9E02-8E0E0D4BAAB1}" destId="{380DDADD-64D6-44CA-9AD5-4256F674ED7D}" srcOrd="2" destOrd="0" presId="urn:microsoft.com/office/officeart/2005/8/layout/vList2"/>
    <dgm:cxn modelId="{49F1F7BF-B4AC-481B-A332-275969A7BD76}" type="presParOf" srcId="{D79675A7-2177-4AEC-9E02-8E0E0D4BAAB1}" destId="{11D63A4E-4F5B-4E5C-BDF3-D307617BCF8C}" srcOrd="3" destOrd="0" presId="urn:microsoft.com/office/officeart/2005/8/layout/vList2"/>
    <dgm:cxn modelId="{12468F48-6363-4E26-B9FC-4CEE441C5419}" type="presParOf" srcId="{D79675A7-2177-4AEC-9E02-8E0E0D4BAAB1}" destId="{C5988EE8-ABE8-454C-AD4C-A9002158C3DD}" srcOrd="4" destOrd="0" presId="urn:microsoft.com/office/officeart/2005/8/layout/vList2"/>
    <dgm:cxn modelId="{3035F7CA-B966-441A-B701-D70BA3DA6C69}" type="presParOf" srcId="{D79675A7-2177-4AEC-9E02-8E0E0D4BAAB1}" destId="{09899E1E-EB86-4A4B-9256-F01B2A8B8D3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343B2-B63C-4FD2-95F5-22748981D2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A2F5E0-DA79-4C9A-89CF-78ED1B7E4077}">
      <dgm:prSet phldrT="[Text]"/>
      <dgm:spPr/>
      <dgm:t>
        <a:bodyPr/>
        <a:lstStyle/>
        <a:p>
          <a:r>
            <a:rPr lang="en-US" dirty="0"/>
            <a:t>The processor generates virtual addresses</a:t>
          </a:r>
        </a:p>
      </dgm:t>
    </dgm:pt>
    <dgm:pt modelId="{2BCF3BC6-9514-49A3-BD39-2DF8D63D99E0}" type="parTrans" cxnId="{76BA5AD2-C670-4259-86AF-A2E1D8DA4D28}">
      <dgm:prSet/>
      <dgm:spPr/>
      <dgm:t>
        <a:bodyPr/>
        <a:lstStyle/>
        <a:p>
          <a:endParaRPr lang="en-US"/>
        </a:p>
      </dgm:t>
    </dgm:pt>
    <dgm:pt modelId="{B9ABABFC-E5DD-42A4-96F2-EE4CC80F2F36}" type="sibTrans" cxnId="{76BA5AD2-C670-4259-86AF-A2E1D8DA4D28}">
      <dgm:prSet/>
      <dgm:spPr/>
      <dgm:t>
        <a:bodyPr/>
        <a:lstStyle/>
        <a:p>
          <a:endParaRPr lang="en-US"/>
        </a:p>
      </dgm:t>
    </dgm:pt>
    <dgm:pt modelId="{48239446-730B-47F2-B6D9-F461740D2E0A}">
      <dgm:prSet phldrT="[Text]"/>
      <dgm:spPr/>
      <dgm:t>
        <a:bodyPr/>
        <a:lstStyle/>
        <a:p>
          <a:r>
            <a:rPr lang="en-US" dirty="0"/>
            <a:t>Convert virtual to actual (physical) addresses</a:t>
          </a:r>
        </a:p>
      </dgm:t>
    </dgm:pt>
    <dgm:pt modelId="{9772EF80-9574-48E7-B45A-68DE492F27DB}" type="parTrans" cxnId="{3AE1CB33-3F1E-40AB-ABC0-08C5FEA3E7E7}">
      <dgm:prSet/>
      <dgm:spPr/>
      <dgm:t>
        <a:bodyPr/>
        <a:lstStyle/>
        <a:p>
          <a:endParaRPr lang="en-US"/>
        </a:p>
      </dgm:t>
    </dgm:pt>
    <dgm:pt modelId="{7499329A-8CE8-476A-A823-5A43292B0160}" type="sibTrans" cxnId="{3AE1CB33-3F1E-40AB-ABC0-08C5FEA3E7E7}">
      <dgm:prSet/>
      <dgm:spPr/>
      <dgm:t>
        <a:bodyPr/>
        <a:lstStyle/>
        <a:p>
          <a:endParaRPr lang="en-US"/>
        </a:p>
      </dgm:t>
    </dgm:pt>
    <dgm:pt modelId="{3E25C8DD-6669-45E8-8524-AD5F54D08A8B}">
      <dgm:prSet phldrT="[Text]"/>
      <dgm:spPr/>
      <dgm:t>
        <a:bodyPr/>
        <a:lstStyle/>
        <a:p>
          <a:r>
            <a:rPr lang="en-US" dirty="0"/>
            <a:t>This solves both the problems </a:t>
          </a:r>
        </a:p>
      </dgm:t>
    </dgm:pt>
    <dgm:pt modelId="{9F1DA3FD-26F4-4557-809C-B77476324231}" type="parTrans" cxnId="{17E49A58-7D9E-42DC-B2EB-DD9D13477E99}">
      <dgm:prSet/>
      <dgm:spPr/>
      <dgm:t>
        <a:bodyPr/>
        <a:lstStyle/>
        <a:p>
          <a:endParaRPr lang="en-US"/>
        </a:p>
      </dgm:t>
    </dgm:pt>
    <dgm:pt modelId="{FDF7100F-8ACB-43DA-A1A1-F7CEE6CA77E9}" type="sibTrans" cxnId="{17E49A58-7D9E-42DC-B2EB-DD9D13477E99}">
      <dgm:prSet/>
      <dgm:spPr/>
      <dgm:t>
        <a:bodyPr/>
        <a:lstStyle/>
        <a:p>
          <a:endParaRPr lang="en-US"/>
        </a:p>
      </dgm:t>
    </dgm:pt>
    <dgm:pt modelId="{4375837A-3B8B-4C43-B096-4CB1D3AFEBC7}" type="pres">
      <dgm:prSet presAssocID="{A66343B2-B63C-4FD2-95F5-22748981D28E}" presName="Name0" presStyleCnt="0">
        <dgm:presLayoutVars>
          <dgm:chMax val="7"/>
          <dgm:chPref val="7"/>
          <dgm:dir/>
        </dgm:presLayoutVars>
      </dgm:prSet>
      <dgm:spPr/>
    </dgm:pt>
    <dgm:pt modelId="{C4DB2248-99FF-4FBE-A3D3-52E789A404A0}" type="pres">
      <dgm:prSet presAssocID="{A66343B2-B63C-4FD2-95F5-22748981D28E}" presName="Name1" presStyleCnt="0"/>
      <dgm:spPr/>
    </dgm:pt>
    <dgm:pt modelId="{63211FD0-139B-4F67-BEBA-B7F3595107DF}" type="pres">
      <dgm:prSet presAssocID="{A66343B2-B63C-4FD2-95F5-22748981D28E}" presName="cycle" presStyleCnt="0"/>
      <dgm:spPr/>
    </dgm:pt>
    <dgm:pt modelId="{60EE4A08-381B-4242-80FA-7768136752CB}" type="pres">
      <dgm:prSet presAssocID="{A66343B2-B63C-4FD2-95F5-22748981D28E}" presName="srcNode" presStyleLbl="node1" presStyleIdx="0" presStyleCnt="3"/>
      <dgm:spPr/>
    </dgm:pt>
    <dgm:pt modelId="{27A78D49-DEFB-4559-94F5-95F1574DB10F}" type="pres">
      <dgm:prSet presAssocID="{A66343B2-B63C-4FD2-95F5-22748981D28E}" presName="conn" presStyleLbl="parChTrans1D2" presStyleIdx="0" presStyleCnt="1"/>
      <dgm:spPr/>
    </dgm:pt>
    <dgm:pt modelId="{71F02873-223D-44BC-9697-DEE1C1AAB5C0}" type="pres">
      <dgm:prSet presAssocID="{A66343B2-B63C-4FD2-95F5-22748981D28E}" presName="extraNode" presStyleLbl="node1" presStyleIdx="0" presStyleCnt="3"/>
      <dgm:spPr/>
    </dgm:pt>
    <dgm:pt modelId="{67FCABE1-F7D8-4F7D-80AD-D6C4B599A6B7}" type="pres">
      <dgm:prSet presAssocID="{A66343B2-B63C-4FD2-95F5-22748981D28E}" presName="dstNode" presStyleLbl="node1" presStyleIdx="0" presStyleCnt="3"/>
      <dgm:spPr/>
    </dgm:pt>
    <dgm:pt modelId="{36F69A19-DE16-4124-ABB2-F16911F702F5}" type="pres">
      <dgm:prSet presAssocID="{BEA2F5E0-DA79-4C9A-89CF-78ED1B7E4077}" presName="text_1" presStyleLbl="node1" presStyleIdx="0" presStyleCnt="3">
        <dgm:presLayoutVars>
          <dgm:bulletEnabled val="1"/>
        </dgm:presLayoutVars>
      </dgm:prSet>
      <dgm:spPr/>
    </dgm:pt>
    <dgm:pt modelId="{FBCA59E2-FA8A-4829-8EC0-30CC17D8992B}" type="pres">
      <dgm:prSet presAssocID="{BEA2F5E0-DA79-4C9A-89CF-78ED1B7E4077}" presName="accent_1" presStyleCnt="0"/>
      <dgm:spPr/>
    </dgm:pt>
    <dgm:pt modelId="{9F04ED51-2B4E-4552-AB58-B978F57E7F6E}" type="pres">
      <dgm:prSet presAssocID="{BEA2F5E0-DA79-4C9A-89CF-78ED1B7E4077}" presName="accentRepeatNode" presStyleLbl="solidFgAcc1" presStyleIdx="0" presStyleCnt="3"/>
      <dgm:spPr/>
    </dgm:pt>
    <dgm:pt modelId="{AFD14F6A-6C8C-4F8E-81AB-02BDD83D2B76}" type="pres">
      <dgm:prSet presAssocID="{48239446-730B-47F2-B6D9-F461740D2E0A}" presName="text_2" presStyleLbl="node1" presStyleIdx="1" presStyleCnt="3">
        <dgm:presLayoutVars>
          <dgm:bulletEnabled val="1"/>
        </dgm:presLayoutVars>
      </dgm:prSet>
      <dgm:spPr/>
    </dgm:pt>
    <dgm:pt modelId="{57BC0935-BC53-4DCD-A116-3FDE88E02FF1}" type="pres">
      <dgm:prSet presAssocID="{48239446-730B-47F2-B6D9-F461740D2E0A}" presName="accent_2" presStyleCnt="0"/>
      <dgm:spPr/>
    </dgm:pt>
    <dgm:pt modelId="{E821580A-3113-4E59-95E5-9461BAB20521}" type="pres">
      <dgm:prSet presAssocID="{48239446-730B-47F2-B6D9-F461740D2E0A}" presName="accentRepeatNode" presStyleLbl="solidFgAcc1" presStyleIdx="1" presStyleCnt="3"/>
      <dgm:spPr/>
    </dgm:pt>
    <dgm:pt modelId="{709739C2-9768-45EB-A225-8E3A37D4F6D3}" type="pres">
      <dgm:prSet presAssocID="{3E25C8DD-6669-45E8-8524-AD5F54D08A8B}" presName="text_3" presStyleLbl="node1" presStyleIdx="2" presStyleCnt="3">
        <dgm:presLayoutVars>
          <dgm:bulletEnabled val="1"/>
        </dgm:presLayoutVars>
      </dgm:prSet>
      <dgm:spPr/>
    </dgm:pt>
    <dgm:pt modelId="{570B9C0A-4469-4C06-8C72-BC10AC941A5B}" type="pres">
      <dgm:prSet presAssocID="{3E25C8DD-6669-45E8-8524-AD5F54D08A8B}" presName="accent_3" presStyleCnt="0"/>
      <dgm:spPr/>
    </dgm:pt>
    <dgm:pt modelId="{62B4AD3C-6BDB-4331-8B12-700013C12B3B}" type="pres">
      <dgm:prSet presAssocID="{3E25C8DD-6669-45E8-8524-AD5F54D08A8B}" presName="accentRepeatNode" presStyleLbl="solidFgAcc1" presStyleIdx="2" presStyleCnt="3"/>
      <dgm:spPr/>
    </dgm:pt>
  </dgm:ptLst>
  <dgm:cxnLst>
    <dgm:cxn modelId="{B85AAD02-2C20-4C92-99DF-3C7A9488F71D}" type="presOf" srcId="{48239446-730B-47F2-B6D9-F461740D2E0A}" destId="{AFD14F6A-6C8C-4F8E-81AB-02BDD83D2B76}" srcOrd="0" destOrd="0" presId="urn:microsoft.com/office/officeart/2008/layout/VerticalCurvedList"/>
    <dgm:cxn modelId="{84262D0D-5A35-4AC1-AE2E-E1CE581C5B34}" type="presOf" srcId="{A66343B2-B63C-4FD2-95F5-22748981D28E}" destId="{4375837A-3B8B-4C43-B096-4CB1D3AFEBC7}" srcOrd="0" destOrd="0" presId="urn:microsoft.com/office/officeart/2008/layout/VerticalCurvedList"/>
    <dgm:cxn modelId="{3AE1CB33-3F1E-40AB-ABC0-08C5FEA3E7E7}" srcId="{A66343B2-B63C-4FD2-95F5-22748981D28E}" destId="{48239446-730B-47F2-B6D9-F461740D2E0A}" srcOrd="1" destOrd="0" parTransId="{9772EF80-9574-48E7-B45A-68DE492F27DB}" sibTransId="{7499329A-8CE8-476A-A823-5A43292B0160}"/>
    <dgm:cxn modelId="{3A809C66-A555-4303-9D50-E011BC978D88}" type="presOf" srcId="{B9ABABFC-E5DD-42A4-96F2-EE4CC80F2F36}" destId="{27A78D49-DEFB-4559-94F5-95F1574DB10F}" srcOrd="0" destOrd="0" presId="urn:microsoft.com/office/officeart/2008/layout/VerticalCurvedList"/>
    <dgm:cxn modelId="{17E49A58-7D9E-42DC-B2EB-DD9D13477E99}" srcId="{A66343B2-B63C-4FD2-95F5-22748981D28E}" destId="{3E25C8DD-6669-45E8-8524-AD5F54D08A8B}" srcOrd="2" destOrd="0" parTransId="{9F1DA3FD-26F4-4557-809C-B77476324231}" sibTransId="{FDF7100F-8ACB-43DA-A1A1-F7CEE6CA77E9}"/>
    <dgm:cxn modelId="{C2677089-7176-4B1A-8A75-8741A601962F}" type="presOf" srcId="{BEA2F5E0-DA79-4C9A-89CF-78ED1B7E4077}" destId="{36F69A19-DE16-4124-ABB2-F16911F702F5}" srcOrd="0" destOrd="0" presId="urn:microsoft.com/office/officeart/2008/layout/VerticalCurvedList"/>
    <dgm:cxn modelId="{76BA5AD2-C670-4259-86AF-A2E1D8DA4D28}" srcId="{A66343B2-B63C-4FD2-95F5-22748981D28E}" destId="{BEA2F5E0-DA79-4C9A-89CF-78ED1B7E4077}" srcOrd="0" destOrd="0" parTransId="{2BCF3BC6-9514-49A3-BD39-2DF8D63D99E0}" sibTransId="{B9ABABFC-E5DD-42A4-96F2-EE4CC80F2F36}"/>
    <dgm:cxn modelId="{317634EA-C266-43C2-98D1-117C1AF2AB6D}" type="presOf" srcId="{3E25C8DD-6669-45E8-8524-AD5F54D08A8B}" destId="{709739C2-9768-45EB-A225-8E3A37D4F6D3}" srcOrd="0" destOrd="0" presId="urn:microsoft.com/office/officeart/2008/layout/VerticalCurvedList"/>
    <dgm:cxn modelId="{08CD0765-4491-488B-A801-E463E0C129F1}" type="presParOf" srcId="{4375837A-3B8B-4C43-B096-4CB1D3AFEBC7}" destId="{C4DB2248-99FF-4FBE-A3D3-52E789A404A0}" srcOrd="0" destOrd="0" presId="urn:microsoft.com/office/officeart/2008/layout/VerticalCurvedList"/>
    <dgm:cxn modelId="{3A3E18E1-0C7E-4833-B5DD-AFB164410A61}" type="presParOf" srcId="{C4DB2248-99FF-4FBE-A3D3-52E789A404A0}" destId="{63211FD0-139B-4F67-BEBA-B7F3595107DF}" srcOrd="0" destOrd="0" presId="urn:microsoft.com/office/officeart/2008/layout/VerticalCurvedList"/>
    <dgm:cxn modelId="{AF87DD6C-0FEC-446A-919C-12AEE7F1157D}" type="presParOf" srcId="{63211FD0-139B-4F67-BEBA-B7F3595107DF}" destId="{60EE4A08-381B-4242-80FA-7768136752CB}" srcOrd="0" destOrd="0" presId="urn:microsoft.com/office/officeart/2008/layout/VerticalCurvedList"/>
    <dgm:cxn modelId="{9F315871-BF3D-45CE-8A44-6024B533C78C}" type="presParOf" srcId="{63211FD0-139B-4F67-BEBA-B7F3595107DF}" destId="{27A78D49-DEFB-4559-94F5-95F1574DB10F}" srcOrd="1" destOrd="0" presId="urn:microsoft.com/office/officeart/2008/layout/VerticalCurvedList"/>
    <dgm:cxn modelId="{1A480823-E07C-48B5-8D17-DF8AE2D2057E}" type="presParOf" srcId="{63211FD0-139B-4F67-BEBA-B7F3595107DF}" destId="{71F02873-223D-44BC-9697-DEE1C1AAB5C0}" srcOrd="2" destOrd="0" presId="urn:microsoft.com/office/officeart/2008/layout/VerticalCurvedList"/>
    <dgm:cxn modelId="{D069901C-3371-49EB-8E67-BACC7960BEE9}" type="presParOf" srcId="{63211FD0-139B-4F67-BEBA-B7F3595107DF}" destId="{67FCABE1-F7D8-4F7D-80AD-D6C4B599A6B7}" srcOrd="3" destOrd="0" presId="urn:microsoft.com/office/officeart/2008/layout/VerticalCurvedList"/>
    <dgm:cxn modelId="{6333D9E5-F962-4A2B-B0C8-BA6F9B70A086}" type="presParOf" srcId="{C4DB2248-99FF-4FBE-A3D3-52E789A404A0}" destId="{36F69A19-DE16-4124-ABB2-F16911F702F5}" srcOrd="1" destOrd="0" presId="urn:microsoft.com/office/officeart/2008/layout/VerticalCurvedList"/>
    <dgm:cxn modelId="{43629037-D9A1-4105-81F4-BF7059AC8585}" type="presParOf" srcId="{C4DB2248-99FF-4FBE-A3D3-52E789A404A0}" destId="{FBCA59E2-FA8A-4829-8EC0-30CC17D8992B}" srcOrd="2" destOrd="0" presId="urn:microsoft.com/office/officeart/2008/layout/VerticalCurvedList"/>
    <dgm:cxn modelId="{7952709A-5938-4EF6-9A88-333E5577AC1E}" type="presParOf" srcId="{FBCA59E2-FA8A-4829-8EC0-30CC17D8992B}" destId="{9F04ED51-2B4E-4552-AB58-B978F57E7F6E}" srcOrd="0" destOrd="0" presId="urn:microsoft.com/office/officeart/2008/layout/VerticalCurvedList"/>
    <dgm:cxn modelId="{ECBEFD76-7994-4FBC-BDD2-CCCA57C66084}" type="presParOf" srcId="{C4DB2248-99FF-4FBE-A3D3-52E789A404A0}" destId="{AFD14F6A-6C8C-4F8E-81AB-02BDD83D2B76}" srcOrd="3" destOrd="0" presId="urn:microsoft.com/office/officeart/2008/layout/VerticalCurvedList"/>
    <dgm:cxn modelId="{EF801D04-DEE8-464D-B0E0-83D5BF00F73E}" type="presParOf" srcId="{C4DB2248-99FF-4FBE-A3D3-52E789A404A0}" destId="{57BC0935-BC53-4DCD-A116-3FDE88E02FF1}" srcOrd="4" destOrd="0" presId="urn:microsoft.com/office/officeart/2008/layout/VerticalCurvedList"/>
    <dgm:cxn modelId="{81CA79A8-4C95-478F-944A-F7EC2F95D4AF}" type="presParOf" srcId="{57BC0935-BC53-4DCD-A116-3FDE88E02FF1}" destId="{E821580A-3113-4E59-95E5-9461BAB20521}" srcOrd="0" destOrd="0" presId="urn:microsoft.com/office/officeart/2008/layout/VerticalCurvedList"/>
    <dgm:cxn modelId="{4CEBC26B-8E80-4C13-B31F-71DC7AF05D71}" type="presParOf" srcId="{C4DB2248-99FF-4FBE-A3D3-52E789A404A0}" destId="{709739C2-9768-45EB-A225-8E3A37D4F6D3}" srcOrd="5" destOrd="0" presId="urn:microsoft.com/office/officeart/2008/layout/VerticalCurvedList"/>
    <dgm:cxn modelId="{A770232F-306E-4D35-9A46-7AA8A4382BE3}" type="presParOf" srcId="{C4DB2248-99FF-4FBE-A3D3-52E789A404A0}" destId="{570B9C0A-4469-4C06-8C72-BC10AC941A5B}" srcOrd="6" destOrd="0" presId="urn:microsoft.com/office/officeart/2008/layout/VerticalCurvedList"/>
    <dgm:cxn modelId="{8CECA6CD-EECB-440E-9AD9-E954C2FC9340}" type="presParOf" srcId="{570B9C0A-4469-4C06-8C72-BC10AC941A5B}" destId="{62B4AD3C-6BDB-4331-8B12-700013C12B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AB508B-85D2-48B2-A691-5788F75F9ECC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993AF0-C77B-4704-8FAD-1EB1151B57C0}">
      <dgm:prSet phldrT="[Text]"/>
      <dgm:spPr/>
      <dgm:t>
        <a:bodyPr/>
        <a:lstStyle/>
        <a:p>
          <a:r>
            <a:rPr lang="en-US" dirty="0"/>
            <a:t>The latency of a wire is proportional to the square of its length.</a:t>
          </a:r>
        </a:p>
      </dgm:t>
    </dgm:pt>
    <dgm:pt modelId="{97C972D4-9932-46A3-8842-0B973EAC9E6E}" type="parTrans" cxnId="{7E9BCED2-F14C-4763-B294-5220C5AAD354}">
      <dgm:prSet/>
      <dgm:spPr/>
      <dgm:t>
        <a:bodyPr/>
        <a:lstStyle/>
        <a:p>
          <a:endParaRPr lang="en-US"/>
        </a:p>
      </dgm:t>
    </dgm:pt>
    <dgm:pt modelId="{01CAAE7F-8A27-4080-B7A3-AC21F59FB36F}" type="sibTrans" cxnId="{7E9BCED2-F14C-4763-B294-5220C5AAD354}">
      <dgm:prSet/>
      <dgm:spPr/>
      <dgm:t>
        <a:bodyPr/>
        <a:lstStyle/>
        <a:p>
          <a:endParaRPr lang="en-US"/>
        </a:p>
      </dgm:t>
    </dgm:pt>
    <dgm:pt modelId="{782554B2-9B8E-4A51-A40B-57E90ED147D7}">
      <dgm:prSet phldrT="[Text]"/>
      <dgm:spPr/>
      <dgm:t>
        <a:bodyPr/>
        <a:lstStyle/>
        <a:p>
          <a:r>
            <a:rPr lang="en-US" dirty="0"/>
            <a:t>The bit line and word line can be modelled very easily.</a:t>
          </a:r>
        </a:p>
      </dgm:t>
    </dgm:pt>
    <dgm:pt modelId="{C1A7613C-A994-4FB6-B4FC-77DCB37FE298}" type="parTrans" cxnId="{1BEDB6F6-471B-4B84-8199-EFC595AC54ED}">
      <dgm:prSet/>
      <dgm:spPr/>
      <dgm:t>
        <a:bodyPr/>
        <a:lstStyle/>
        <a:p>
          <a:endParaRPr lang="en-US"/>
        </a:p>
      </dgm:t>
    </dgm:pt>
    <dgm:pt modelId="{B71D980F-1C6E-4105-9FF5-CFBBB79E73AA}" type="sibTrans" cxnId="{1BEDB6F6-471B-4B84-8199-EFC595AC54ED}">
      <dgm:prSet/>
      <dgm:spPr/>
      <dgm:t>
        <a:bodyPr/>
        <a:lstStyle/>
        <a:p>
          <a:endParaRPr lang="en-US"/>
        </a:p>
      </dgm:t>
    </dgm:pt>
    <dgm:pt modelId="{9AAF8D19-AE98-4919-8326-FBFE1282A4C3}">
      <dgm:prSet phldrT="[Text]"/>
      <dgm:spPr/>
      <dgm:t>
        <a:bodyPr/>
        <a:lstStyle/>
        <a:p>
          <a:r>
            <a:rPr lang="en-US" dirty="0"/>
            <a:t>Full SRAM banks can be modeled as a sequence of simple elements.</a:t>
          </a:r>
        </a:p>
      </dgm:t>
    </dgm:pt>
    <dgm:pt modelId="{1B30710C-8924-43EC-B5D0-F859D7B0E319}" type="parTrans" cxnId="{96FB53D8-9CDE-4F39-98A1-2BA223DE67F6}">
      <dgm:prSet/>
      <dgm:spPr/>
      <dgm:t>
        <a:bodyPr/>
        <a:lstStyle/>
        <a:p>
          <a:endParaRPr lang="en-US"/>
        </a:p>
      </dgm:t>
    </dgm:pt>
    <dgm:pt modelId="{529A8A91-6D8E-4249-91B1-184BD4A4FFE3}" type="sibTrans" cxnId="{96FB53D8-9CDE-4F39-98A1-2BA223DE67F6}">
      <dgm:prSet/>
      <dgm:spPr/>
      <dgm:t>
        <a:bodyPr/>
        <a:lstStyle/>
        <a:p>
          <a:endParaRPr lang="en-US"/>
        </a:p>
      </dgm:t>
    </dgm:pt>
    <dgm:pt modelId="{DCFF4394-DD84-4F93-9DF2-A10144AD6B62}" type="pres">
      <dgm:prSet presAssocID="{78AB508B-85D2-48B2-A691-5788F75F9ECC}" presName="linear" presStyleCnt="0">
        <dgm:presLayoutVars>
          <dgm:dir/>
          <dgm:animLvl val="lvl"/>
          <dgm:resizeHandles val="exact"/>
        </dgm:presLayoutVars>
      </dgm:prSet>
      <dgm:spPr/>
    </dgm:pt>
    <dgm:pt modelId="{F0B65FE9-3522-4E8D-B293-B87A1EA1B8C8}" type="pres">
      <dgm:prSet presAssocID="{F9993AF0-C77B-4704-8FAD-1EB1151B57C0}" presName="parentLin" presStyleCnt="0"/>
      <dgm:spPr/>
    </dgm:pt>
    <dgm:pt modelId="{C79E216F-6305-41C1-A140-9E074BD9F3CD}" type="pres">
      <dgm:prSet presAssocID="{F9993AF0-C77B-4704-8FAD-1EB1151B57C0}" presName="parentLeftMargin" presStyleLbl="node1" presStyleIdx="0" presStyleCnt="3"/>
      <dgm:spPr/>
    </dgm:pt>
    <dgm:pt modelId="{00E92CF4-871F-40B4-81EE-39E7A504CE80}" type="pres">
      <dgm:prSet presAssocID="{F9993AF0-C77B-4704-8FAD-1EB1151B57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D7E4CE-F59D-4EA8-8B6B-8480FD467965}" type="pres">
      <dgm:prSet presAssocID="{F9993AF0-C77B-4704-8FAD-1EB1151B57C0}" presName="negativeSpace" presStyleCnt="0"/>
      <dgm:spPr/>
    </dgm:pt>
    <dgm:pt modelId="{1B0E53D2-8B80-4690-95D8-671B42B19252}" type="pres">
      <dgm:prSet presAssocID="{F9993AF0-C77B-4704-8FAD-1EB1151B57C0}" presName="childText" presStyleLbl="conFgAcc1" presStyleIdx="0" presStyleCnt="3">
        <dgm:presLayoutVars>
          <dgm:bulletEnabled val="1"/>
        </dgm:presLayoutVars>
      </dgm:prSet>
      <dgm:spPr/>
    </dgm:pt>
    <dgm:pt modelId="{10D3B7D4-5BA1-44D3-8CA6-A72093A326D7}" type="pres">
      <dgm:prSet presAssocID="{01CAAE7F-8A27-4080-B7A3-AC21F59FB36F}" presName="spaceBetweenRectangles" presStyleCnt="0"/>
      <dgm:spPr/>
    </dgm:pt>
    <dgm:pt modelId="{AECA9C9B-8A6C-4F47-8AC9-1142495664A6}" type="pres">
      <dgm:prSet presAssocID="{782554B2-9B8E-4A51-A40B-57E90ED147D7}" presName="parentLin" presStyleCnt="0"/>
      <dgm:spPr/>
    </dgm:pt>
    <dgm:pt modelId="{25D0A1E5-2EF6-4986-8CB5-D38BFCA77C42}" type="pres">
      <dgm:prSet presAssocID="{782554B2-9B8E-4A51-A40B-57E90ED147D7}" presName="parentLeftMargin" presStyleLbl="node1" presStyleIdx="0" presStyleCnt="3"/>
      <dgm:spPr/>
    </dgm:pt>
    <dgm:pt modelId="{60EFE4CB-CC0D-4456-9B16-768C77C9F475}" type="pres">
      <dgm:prSet presAssocID="{782554B2-9B8E-4A51-A40B-57E90ED147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D5C1C2-DE23-436A-8CEE-54EBE9EA6F4F}" type="pres">
      <dgm:prSet presAssocID="{782554B2-9B8E-4A51-A40B-57E90ED147D7}" presName="negativeSpace" presStyleCnt="0"/>
      <dgm:spPr/>
    </dgm:pt>
    <dgm:pt modelId="{46362498-75D4-4E8D-A7EE-DE3A709007B4}" type="pres">
      <dgm:prSet presAssocID="{782554B2-9B8E-4A51-A40B-57E90ED147D7}" presName="childText" presStyleLbl="conFgAcc1" presStyleIdx="1" presStyleCnt="3">
        <dgm:presLayoutVars>
          <dgm:bulletEnabled val="1"/>
        </dgm:presLayoutVars>
      </dgm:prSet>
      <dgm:spPr/>
    </dgm:pt>
    <dgm:pt modelId="{62A50789-937F-4542-9F04-67B773434458}" type="pres">
      <dgm:prSet presAssocID="{B71D980F-1C6E-4105-9FF5-CFBBB79E73AA}" presName="spaceBetweenRectangles" presStyleCnt="0"/>
      <dgm:spPr/>
    </dgm:pt>
    <dgm:pt modelId="{AA89A9DF-44A7-40C1-8B4C-40B86F030601}" type="pres">
      <dgm:prSet presAssocID="{9AAF8D19-AE98-4919-8326-FBFE1282A4C3}" presName="parentLin" presStyleCnt="0"/>
      <dgm:spPr/>
    </dgm:pt>
    <dgm:pt modelId="{7280D1CA-7BA8-43C1-8533-F866861D0A62}" type="pres">
      <dgm:prSet presAssocID="{9AAF8D19-AE98-4919-8326-FBFE1282A4C3}" presName="parentLeftMargin" presStyleLbl="node1" presStyleIdx="1" presStyleCnt="3"/>
      <dgm:spPr/>
    </dgm:pt>
    <dgm:pt modelId="{A0A14D04-B28B-43F3-B8CD-F052E9177B65}" type="pres">
      <dgm:prSet presAssocID="{9AAF8D19-AE98-4919-8326-FBFE1282A4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F9CC0E-28A2-4D56-9328-BC019AD0CA13}" type="pres">
      <dgm:prSet presAssocID="{9AAF8D19-AE98-4919-8326-FBFE1282A4C3}" presName="negativeSpace" presStyleCnt="0"/>
      <dgm:spPr/>
    </dgm:pt>
    <dgm:pt modelId="{34680C4F-DBD5-46BE-9410-EB035E370C63}" type="pres">
      <dgm:prSet presAssocID="{9AAF8D19-AE98-4919-8326-FBFE1282A4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26F030-B439-4767-8EDE-DA25B66413B0}" type="presOf" srcId="{F9993AF0-C77B-4704-8FAD-1EB1151B57C0}" destId="{00E92CF4-871F-40B4-81EE-39E7A504CE80}" srcOrd="1" destOrd="0" presId="urn:microsoft.com/office/officeart/2005/8/layout/list1"/>
    <dgm:cxn modelId="{99E1613D-C8B2-4D91-90B2-03B6AADBF6F3}" type="presOf" srcId="{782554B2-9B8E-4A51-A40B-57E90ED147D7}" destId="{25D0A1E5-2EF6-4986-8CB5-D38BFCA77C42}" srcOrd="0" destOrd="0" presId="urn:microsoft.com/office/officeart/2005/8/layout/list1"/>
    <dgm:cxn modelId="{59BF5CAF-A9AB-4B26-A047-346E24821205}" type="presOf" srcId="{9AAF8D19-AE98-4919-8326-FBFE1282A4C3}" destId="{A0A14D04-B28B-43F3-B8CD-F052E9177B65}" srcOrd="1" destOrd="0" presId="urn:microsoft.com/office/officeart/2005/8/layout/list1"/>
    <dgm:cxn modelId="{D480FDBD-E52C-49A1-8E7D-C1CD9DBC58A0}" type="presOf" srcId="{782554B2-9B8E-4A51-A40B-57E90ED147D7}" destId="{60EFE4CB-CC0D-4456-9B16-768C77C9F475}" srcOrd="1" destOrd="0" presId="urn:microsoft.com/office/officeart/2005/8/layout/list1"/>
    <dgm:cxn modelId="{250453CF-5DDF-4909-9C65-97F7FBF2F841}" type="presOf" srcId="{9AAF8D19-AE98-4919-8326-FBFE1282A4C3}" destId="{7280D1CA-7BA8-43C1-8533-F866861D0A62}" srcOrd="0" destOrd="0" presId="urn:microsoft.com/office/officeart/2005/8/layout/list1"/>
    <dgm:cxn modelId="{7E9BCED2-F14C-4763-B294-5220C5AAD354}" srcId="{78AB508B-85D2-48B2-A691-5788F75F9ECC}" destId="{F9993AF0-C77B-4704-8FAD-1EB1151B57C0}" srcOrd="0" destOrd="0" parTransId="{97C972D4-9932-46A3-8842-0B973EAC9E6E}" sibTransId="{01CAAE7F-8A27-4080-B7A3-AC21F59FB36F}"/>
    <dgm:cxn modelId="{96FB53D8-9CDE-4F39-98A1-2BA223DE67F6}" srcId="{78AB508B-85D2-48B2-A691-5788F75F9ECC}" destId="{9AAF8D19-AE98-4919-8326-FBFE1282A4C3}" srcOrd="2" destOrd="0" parTransId="{1B30710C-8924-43EC-B5D0-F859D7B0E319}" sibTransId="{529A8A91-6D8E-4249-91B1-184BD4A4FFE3}"/>
    <dgm:cxn modelId="{F9349ADE-CE25-4A4C-A7CB-6ED1CD3FAAD2}" type="presOf" srcId="{F9993AF0-C77B-4704-8FAD-1EB1151B57C0}" destId="{C79E216F-6305-41C1-A140-9E074BD9F3CD}" srcOrd="0" destOrd="0" presId="urn:microsoft.com/office/officeart/2005/8/layout/list1"/>
    <dgm:cxn modelId="{1BEDB6F6-471B-4B84-8199-EFC595AC54ED}" srcId="{78AB508B-85D2-48B2-A691-5788F75F9ECC}" destId="{782554B2-9B8E-4A51-A40B-57E90ED147D7}" srcOrd="1" destOrd="0" parTransId="{C1A7613C-A994-4FB6-B4FC-77DCB37FE298}" sibTransId="{B71D980F-1C6E-4105-9FF5-CFBBB79E73AA}"/>
    <dgm:cxn modelId="{D98FEBFA-4AF4-4ECB-9E6A-0C020DC235CD}" type="presOf" srcId="{78AB508B-85D2-48B2-A691-5788F75F9ECC}" destId="{DCFF4394-DD84-4F93-9DF2-A10144AD6B62}" srcOrd="0" destOrd="0" presId="urn:microsoft.com/office/officeart/2005/8/layout/list1"/>
    <dgm:cxn modelId="{4D2E71BD-5770-45EF-898D-95AD8DCB2668}" type="presParOf" srcId="{DCFF4394-DD84-4F93-9DF2-A10144AD6B62}" destId="{F0B65FE9-3522-4E8D-B293-B87A1EA1B8C8}" srcOrd="0" destOrd="0" presId="urn:microsoft.com/office/officeart/2005/8/layout/list1"/>
    <dgm:cxn modelId="{41109C5D-1D13-411B-8AC3-181480A2161D}" type="presParOf" srcId="{F0B65FE9-3522-4E8D-B293-B87A1EA1B8C8}" destId="{C79E216F-6305-41C1-A140-9E074BD9F3CD}" srcOrd="0" destOrd="0" presId="urn:microsoft.com/office/officeart/2005/8/layout/list1"/>
    <dgm:cxn modelId="{2784C410-38F0-48BE-BF22-76D68EC8EF5E}" type="presParOf" srcId="{F0B65FE9-3522-4E8D-B293-B87A1EA1B8C8}" destId="{00E92CF4-871F-40B4-81EE-39E7A504CE80}" srcOrd="1" destOrd="0" presId="urn:microsoft.com/office/officeart/2005/8/layout/list1"/>
    <dgm:cxn modelId="{14CBE152-4D8E-4258-B47D-E49EDCDA9A42}" type="presParOf" srcId="{DCFF4394-DD84-4F93-9DF2-A10144AD6B62}" destId="{36D7E4CE-F59D-4EA8-8B6B-8480FD467965}" srcOrd="1" destOrd="0" presId="urn:microsoft.com/office/officeart/2005/8/layout/list1"/>
    <dgm:cxn modelId="{DA57FB5B-1D94-4839-81AF-23DFA5A04893}" type="presParOf" srcId="{DCFF4394-DD84-4F93-9DF2-A10144AD6B62}" destId="{1B0E53D2-8B80-4690-95D8-671B42B19252}" srcOrd="2" destOrd="0" presId="urn:microsoft.com/office/officeart/2005/8/layout/list1"/>
    <dgm:cxn modelId="{3D887F38-0C2E-4B3B-85CF-DE6CEC602ED2}" type="presParOf" srcId="{DCFF4394-DD84-4F93-9DF2-A10144AD6B62}" destId="{10D3B7D4-5BA1-44D3-8CA6-A72093A326D7}" srcOrd="3" destOrd="0" presId="urn:microsoft.com/office/officeart/2005/8/layout/list1"/>
    <dgm:cxn modelId="{F6D18BA9-D30F-4168-B0F7-A0C14A1929FF}" type="presParOf" srcId="{DCFF4394-DD84-4F93-9DF2-A10144AD6B62}" destId="{AECA9C9B-8A6C-4F47-8AC9-1142495664A6}" srcOrd="4" destOrd="0" presId="urn:microsoft.com/office/officeart/2005/8/layout/list1"/>
    <dgm:cxn modelId="{9C2B04BF-7F3A-4592-BAE2-21788E0F9925}" type="presParOf" srcId="{AECA9C9B-8A6C-4F47-8AC9-1142495664A6}" destId="{25D0A1E5-2EF6-4986-8CB5-D38BFCA77C42}" srcOrd="0" destOrd="0" presId="urn:microsoft.com/office/officeart/2005/8/layout/list1"/>
    <dgm:cxn modelId="{1517E90C-7143-4795-AE10-C2F0F442590A}" type="presParOf" srcId="{AECA9C9B-8A6C-4F47-8AC9-1142495664A6}" destId="{60EFE4CB-CC0D-4456-9B16-768C77C9F475}" srcOrd="1" destOrd="0" presId="urn:microsoft.com/office/officeart/2005/8/layout/list1"/>
    <dgm:cxn modelId="{8E29A37E-839E-424B-B98C-F3164AD3C2A1}" type="presParOf" srcId="{DCFF4394-DD84-4F93-9DF2-A10144AD6B62}" destId="{2DD5C1C2-DE23-436A-8CEE-54EBE9EA6F4F}" srcOrd="5" destOrd="0" presId="urn:microsoft.com/office/officeart/2005/8/layout/list1"/>
    <dgm:cxn modelId="{3FEBBEAD-B0FE-4A24-A137-C1DA5D9B2618}" type="presParOf" srcId="{DCFF4394-DD84-4F93-9DF2-A10144AD6B62}" destId="{46362498-75D4-4E8D-A7EE-DE3A709007B4}" srcOrd="6" destOrd="0" presId="urn:microsoft.com/office/officeart/2005/8/layout/list1"/>
    <dgm:cxn modelId="{D3FBB5DA-4A83-4989-AA5A-E53489CC1759}" type="presParOf" srcId="{DCFF4394-DD84-4F93-9DF2-A10144AD6B62}" destId="{62A50789-937F-4542-9F04-67B773434458}" srcOrd="7" destOrd="0" presId="urn:microsoft.com/office/officeart/2005/8/layout/list1"/>
    <dgm:cxn modelId="{D00053D0-CAA0-4656-AC08-DE3A9BE85BDF}" type="presParOf" srcId="{DCFF4394-DD84-4F93-9DF2-A10144AD6B62}" destId="{AA89A9DF-44A7-40C1-8B4C-40B86F030601}" srcOrd="8" destOrd="0" presId="urn:microsoft.com/office/officeart/2005/8/layout/list1"/>
    <dgm:cxn modelId="{8E219720-F751-4664-AF72-629179FF5FAC}" type="presParOf" srcId="{AA89A9DF-44A7-40C1-8B4C-40B86F030601}" destId="{7280D1CA-7BA8-43C1-8533-F866861D0A62}" srcOrd="0" destOrd="0" presId="urn:microsoft.com/office/officeart/2005/8/layout/list1"/>
    <dgm:cxn modelId="{77BECEBA-2418-4DA6-974F-FAB9146161D1}" type="presParOf" srcId="{AA89A9DF-44A7-40C1-8B4C-40B86F030601}" destId="{A0A14D04-B28B-43F3-B8CD-F052E9177B65}" srcOrd="1" destOrd="0" presId="urn:microsoft.com/office/officeart/2005/8/layout/list1"/>
    <dgm:cxn modelId="{75EB61D5-A5AE-4F1F-8BEF-BFADE2B2F816}" type="presParOf" srcId="{DCFF4394-DD84-4F93-9DF2-A10144AD6B62}" destId="{76F9CC0E-28A2-4D56-9328-BC019AD0CA13}" srcOrd="9" destOrd="0" presId="urn:microsoft.com/office/officeart/2005/8/layout/list1"/>
    <dgm:cxn modelId="{81E60FEF-ACC6-464C-A506-4ABA0844883B}" type="presParOf" srcId="{DCFF4394-DD84-4F93-9DF2-A10144AD6B62}" destId="{34680C4F-DBD5-46BE-9410-EB035E370C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80F866-A427-4805-9504-5A74C07831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04E063-D52D-4393-B291-4D3DE4A39A2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28232F4-C876-4705-8451-85BB919D48A3}" type="parTrans" cxnId="{D1FA8066-842C-4379-8231-ECDE1AB5B946}">
      <dgm:prSet/>
      <dgm:spPr/>
      <dgm:t>
        <a:bodyPr/>
        <a:lstStyle/>
        <a:p>
          <a:endParaRPr lang="en-US"/>
        </a:p>
      </dgm:t>
    </dgm:pt>
    <dgm:pt modelId="{6FAFD7C1-0A42-4D63-B13C-A9549F6419DE}" type="sibTrans" cxnId="{D1FA8066-842C-4379-8231-ECDE1AB5B946}">
      <dgm:prSet/>
      <dgm:spPr/>
      <dgm:t>
        <a:bodyPr/>
        <a:lstStyle/>
        <a:p>
          <a:endParaRPr lang="en-US"/>
        </a:p>
      </dgm:t>
    </dgm:pt>
    <dgm:pt modelId="{3641C427-6CDF-4C33-98F7-9EEAD0B540BA}">
      <dgm:prSet phldrT="[Text]"/>
      <dgm:spPr/>
      <dgm:t>
        <a:bodyPr/>
        <a:lstStyle/>
        <a:p>
          <a:r>
            <a:rPr lang="en-US" dirty="0"/>
            <a:t>Find patterns in the </a:t>
          </a:r>
          <a:r>
            <a:rPr lang="en-US" dirty="0" err="1"/>
            <a:t>i</a:t>
          </a:r>
          <a:r>
            <a:rPr lang="en-US" dirty="0"/>
            <a:t>-cache access sequence</a:t>
          </a:r>
        </a:p>
      </dgm:t>
    </dgm:pt>
    <dgm:pt modelId="{98B6EB6A-FC9D-4FE2-88BE-0B03C2D28765}" type="parTrans" cxnId="{12F85543-DD27-4409-AAF3-B5145B4EDC80}">
      <dgm:prSet/>
      <dgm:spPr/>
      <dgm:t>
        <a:bodyPr/>
        <a:lstStyle/>
        <a:p>
          <a:endParaRPr lang="en-US"/>
        </a:p>
      </dgm:t>
    </dgm:pt>
    <dgm:pt modelId="{8921E5B2-6A09-42D3-8E7E-39A0C3360453}" type="sibTrans" cxnId="{12F85543-DD27-4409-AAF3-B5145B4EDC80}">
      <dgm:prSet/>
      <dgm:spPr/>
      <dgm:t>
        <a:bodyPr/>
        <a:lstStyle/>
        <a:p>
          <a:endParaRPr lang="en-US"/>
        </a:p>
      </dgm:t>
    </dgm:pt>
    <dgm:pt modelId="{CB5A7087-57FE-4AD6-801E-46C4281C0576}">
      <dgm:prSet phldrT="[Text]"/>
      <dgm:spPr/>
      <dgm:t>
        <a:bodyPr/>
        <a:lstStyle/>
        <a:p>
          <a:r>
            <a:rPr lang="en-US" dirty="0"/>
            <a:t>Leverage this pattern for prefetching</a:t>
          </a:r>
        </a:p>
      </dgm:t>
    </dgm:pt>
    <dgm:pt modelId="{9A12A7CF-AC25-43D0-9AA8-0E82B28E3D44}" type="parTrans" cxnId="{2A3422BE-162B-4644-9ADC-8743B5E7B28A}">
      <dgm:prSet/>
      <dgm:spPr/>
      <dgm:t>
        <a:bodyPr/>
        <a:lstStyle/>
        <a:p>
          <a:endParaRPr lang="en-US"/>
        </a:p>
      </dgm:t>
    </dgm:pt>
    <dgm:pt modelId="{1B138B28-6E27-4BAA-B530-E5235EAE2929}" type="sibTrans" cxnId="{2A3422BE-162B-4644-9ADC-8743B5E7B28A}">
      <dgm:prSet/>
      <dgm:spPr/>
      <dgm:t>
        <a:bodyPr/>
        <a:lstStyle/>
        <a:p>
          <a:endParaRPr lang="en-US"/>
        </a:p>
      </dgm:t>
    </dgm:pt>
    <dgm:pt modelId="{26178D1F-2361-40F5-96C7-607153708286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C2B65916-56A5-48DF-88F3-ECF87FED089F}" type="sibTrans" cxnId="{DF604EEB-9434-47D0-B46F-5124DE2EB547}">
      <dgm:prSet/>
      <dgm:spPr/>
      <dgm:t>
        <a:bodyPr/>
        <a:lstStyle/>
        <a:p>
          <a:endParaRPr lang="en-US"/>
        </a:p>
      </dgm:t>
    </dgm:pt>
    <dgm:pt modelId="{ED7CE0C0-EC32-4B9D-B4B7-541DD0C6016B}" type="parTrans" cxnId="{DF604EEB-9434-47D0-B46F-5124DE2EB547}">
      <dgm:prSet/>
      <dgm:spPr/>
      <dgm:t>
        <a:bodyPr/>
        <a:lstStyle/>
        <a:p>
          <a:endParaRPr lang="en-US"/>
        </a:p>
      </dgm:t>
    </dgm:pt>
    <dgm:pt modelId="{4761EF74-DA99-4B79-89CC-AE2C46C7D8CD}" type="pres">
      <dgm:prSet presAssocID="{1880F866-A427-4805-9504-5A74C07831F8}" presName="linearFlow" presStyleCnt="0">
        <dgm:presLayoutVars>
          <dgm:dir/>
          <dgm:animLvl val="lvl"/>
          <dgm:resizeHandles val="exact"/>
        </dgm:presLayoutVars>
      </dgm:prSet>
      <dgm:spPr/>
    </dgm:pt>
    <dgm:pt modelId="{11AC2E10-5688-48CF-A94E-353398C3D7E8}" type="pres">
      <dgm:prSet presAssocID="{7A04E063-D52D-4393-B291-4D3DE4A39A2C}" presName="composite" presStyleCnt="0"/>
      <dgm:spPr/>
    </dgm:pt>
    <dgm:pt modelId="{04AD750A-C456-45D9-8223-B6750CF58447}" type="pres">
      <dgm:prSet presAssocID="{7A04E063-D52D-4393-B291-4D3DE4A39A2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88E1AF7-4BCD-4A34-BBA7-67606E086744}" type="pres">
      <dgm:prSet presAssocID="{7A04E063-D52D-4393-B291-4D3DE4A39A2C}" presName="descendantText" presStyleLbl="alignAcc1" presStyleIdx="0" presStyleCnt="2">
        <dgm:presLayoutVars>
          <dgm:bulletEnabled val="1"/>
        </dgm:presLayoutVars>
      </dgm:prSet>
      <dgm:spPr/>
    </dgm:pt>
    <dgm:pt modelId="{A4609175-C647-4A90-AA27-6AB329BF2ACA}" type="pres">
      <dgm:prSet presAssocID="{6FAFD7C1-0A42-4D63-B13C-A9549F6419DE}" presName="sp" presStyleCnt="0"/>
      <dgm:spPr/>
    </dgm:pt>
    <dgm:pt modelId="{FB512304-E89D-4F25-BBF1-AE5C2B23BEFC}" type="pres">
      <dgm:prSet presAssocID="{26178D1F-2361-40F5-96C7-607153708286}" presName="composite" presStyleCnt="0"/>
      <dgm:spPr/>
    </dgm:pt>
    <dgm:pt modelId="{72F184B8-328F-4C54-A5C7-C455104E06EC}" type="pres">
      <dgm:prSet presAssocID="{26178D1F-2361-40F5-96C7-60715370828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33B0688-25EF-45FE-9A5E-615E5E73568B}" type="pres">
      <dgm:prSet presAssocID="{26178D1F-2361-40F5-96C7-60715370828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7F2FF51B-33FF-4A58-B57E-13D69753FE76}" type="presOf" srcId="{CB5A7087-57FE-4AD6-801E-46C4281C0576}" destId="{A33B0688-25EF-45FE-9A5E-615E5E73568B}" srcOrd="0" destOrd="0" presId="urn:microsoft.com/office/officeart/2005/8/layout/chevron2"/>
    <dgm:cxn modelId="{12F85543-DD27-4409-AAF3-B5145B4EDC80}" srcId="{7A04E063-D52D-4393-B291-4D3DE4A39A2C}" destId="{3641C427-6CDF-4C33-98F7-9EEAD0B540BA}" srcOrd="0" destOrd="0" parTransId="{98B6EB6A-FC9D-4FE2-88BE-0B03C2D28765}" sibTransId="{8921E5B2-6A09-42D3-8E7E-39A0C3360453}"/>
    <dgm:cxn modelId="{D1FA8066-842C-4379-8231-ECDE1AB5B946}" srcId="{1880F866-A427-4805-9504-5A74C07831F8}" destId="{7A04E063-D52D-4393-B291-4D3DE4A39A2C}" srcOrd="0" destOrd="0" parTransId="{C28232F4-C876-4705-8451-85BB919D48A3}" sibTransId="{6FAFD7C1-0A42-4D63-B13C-A9549F6419DE}"/>
    <dgm:cxn modelId="{AB39D049-503A-4114-A2CE-407B7FE44455}" type="presOf" srcId="{7A04E063-D52D-4393-B291-4D3DE4A39A2C}" destId="{04AD750A-C456-45D9-8223-B6750CF58447}" srcOrd="0" destOrd="0" presId="urn:microsoft.com/office/officeart/2005/8/layout/chevron2"/>
    <dgm:cxn modelId="{2EF4BC78-D99D-417F-9C31-FAC1294BF88B}" type="presOf" srcId="{3641C427-6CDF-4C33-98F7-9EEAD0B540BA}" destId="{E88E1AF7-4BCD-4A34-BBA7-67606E086744}" srcOrd="0" destOrd="0" presId="urn:microsoft.com/office/officeart/2005/8/layout/chevron2"/>
    <dgm:cxn modelId="{2A3422BE-162B-4644-9ADC-8743B5E7B28A}" srcId="{26178D1F-2361-40F5-96C7-607153708286}" destId="{CB5A7087-57FE-4AD6-801E-46C4281C0576}" srcOrd="0" destOrd="0" parTransId="{9A12A7CF-AC25-43D0-9AA8-0E82B28E3D44}" sibTransId="{1B138B28-6E27-4BAA-B530-E5235EAE2929}"/>
    <dgm:cxn modelId="{A02992DE-8C78-4C3B-A7D0-F1A005B65DAA}" type="presOf" srcId="{1880F866-A427-4805-9504-5A74C07831F8}" destId="{4761EF74-DA99-4B79-89CC-AE2C46C7D8CD}" srcOrd="0" destOrd="0" presId="urn:microsoft.com/office/officeart/2005/8/layout/chevron2"/>
    <dgm:cxn modelId="{DF604EEB-9434-47D0-B46F-5124DE2EB547}" srcId="{1880F866-A427-4805-9504-5A74C07831F8}" destId="{26178D1F-2361-40F5-96C7-607153708286}" srcOrd="1" destOrd="0" parTransId="{ED7CE0C0-EC32-4B9D-B4B7-541DD0C6016B}" sibTransId="{C2B65916-56A5-48DF-88F3-ECF87FED089F}"/>
    <dgm:cxn modelId="{E06137F4-A98B-4AD9-BC90-329BF6C92837}" type="presOf" srcId="{26178D1F-2361-40F5-96C7-607153708286}" destId="{72F184B8-328F-4C54-A5C7-C455104E06EC}" srcOrd="0" destOrd="0" presId="urn:microsoft.com/office/officeart/2005/8/layout/chevron2"/>
    <dgm:cxn modelId="{2237A625-039C-4C14-9742-20756293AB49}" type="presParOf" srcId="{4761EF74-DA99-4B79-89CC-AE2C46C7D8CD}" destId="{11AC2E10-5688-48CF-A94E-353398C3D7E8}" srcOrd="0" destOrd="0" presId="urn:microsoft.com/office/officeart/2005/8/layout/chevron2"/>
    <dgm:cxn modelId="{C6963CD7-1E15-48DF-9FA1-E938320490F6}" type="presParOf" srcId="{11AC2E10-5688-48CF-A94E-353398C3D7E8}" destId="{04AD750A-C456-45D9-8223-B6750CF58447}" srcOrd="0" destOrd="0" presId="urn:microsoft.com/office/officeart/2005/8/layout/chevron2"/>
    <dgm:cxn modelId="{02F67A02-A41F-4660-8153-FD3CD8D87EE4}" type="presParOf" srcId="{11AC2E10-5688-48CF-A94E-353398C3D7E8}" destId="{E88E1AF7-4BCD-4A34-BBA7-67606E086744}" srcOrd="1" destOrd="0" presId="urn:microsoft.com/office/officeart/2005/8/layout/chevron2"/>
    <dgm:cxn modelId="{9FBC6D6E-A091-4BA4-8ED1-382D775A9E06}" type="presParOf" srcId="{4761EF74-DA99-4B79-89CC-AE2C46C7D8CD}" destId="{A4609175-C647-4A90-AA27-6AB329BF2ACA}" srcOrd="1" destOrd="0" presId="urn:microsoft.com/office/officeart/2005/8/layout/chevron2"/>
    <dgm:cxn modelId="{9EF9910E-DCB1-49EA-B78A-DEACBD78E0E8}" type="presParOf" srcId="{4761EF74-DA99-4B79-89CC-AE2C46C7D8CD}" destId="{FB512304-E89D-4F25-BBF1-AE5C2B23BEFC}" srcOrd="2" destOrd="0" presId="urn:microsoft.com/office/officeart/2005/8/layout/chevron2"/>
    <dgm:cxn modelId="{EDBF09BC-EE2A-4DA1-A26A-CB2341C7A18F}" type="presParOf" srcId="{FB512304-E89D-4F25-BBF1-AE5C2B23BEFC}" destId="{72F184B8-328F-4C54-A5C7-C455104E06EC}" srcOrd="0" destOrd="0" presId="urn:microsoft.com/office/officeart/2005/8/layout/chevron2"/>
    <dgm:cxn modelId="{27FFBA07-3CBA-4EF5-B24C-57180B72E4CA}" type="presParOf" srcId="{FB512304-E89D-4F25-BBF1-AE5C2B23BEFC}" destId="{A33B0688-25EF-45FE-9A5E-615E5E7356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RC and CMOS Circuits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Memory cells, latches and digital logic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Branch Prediction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B30E1-0A93-4376-8EBD-04709916E0C6}">
      <dsp:nvSpPr>
        <dsp:cNvPr id="0" name=""/>
        <dsp:cNvSpPr/>
      </dsp:nvSpPr>
      <dsp:spPr>
        <a:xfrm rot="5400000">
          <a:off x="4652668" y="-1866607"/>
          <a:ext cx="828465" cy="47688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Access the same address over and over again.</a:t>
          </a:r>
        </a:p>
      </dsp:txBody>
      <dsp:txXfrm rot="-5400000">
        <a:off x="2682477" y="144026"/>
        <a:ext cx="4728406" cy="747581"/>
      </dsp:txXfrm>
    </dsp:sp>
    <dsp:sp modelId="{B51FF6BA-5B55-4575-BF3F-90AD1B9BCB18}">
      <dsp:nvSpPr>
        <dsp:cNvPr id="0" name=""/>
        <dsp:cNvSpPr/>
      </dsp:nvSpPr>
      <dsp:spPr>
        <a:xfrm>
          <a:off x="0" y="25"/>
          <a:ext cx="2682477" cy="1035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Temporal locality</a:t>
          </a:r>
        </a:p>
      </dsp:txBody>
      <dsp:txXfrm>
        <a:off x="50553" y="50578"/>
        <a:ext cx="2581371" cy="934476"/>
      </dsp:txXfrm>
    </dsp:sp>
    <dsp:sp modelId="{59011953-4A2C-4355-986F-C55F452E20B1}">
      <dsp:nvSpPr>
        <dsp:cNvPr id="0" name=""/>
        <dsp:cNvSpPr/>
      </dsp:nvSpPr>
      <dsp:spPr>
        <a:xfrm rot="5400000">
          <a:off x="4652668" y="-779245"/>
          <a:ext cx="828465" cy="4768848"/>
        </a:xfrm>
        <a:prstGeom prst="round2Same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Access similar (proximate) addresses in the same window of time. </a:t>
          </a:r>
        </a:p>
      </dsp:txBody>
      <dsp:txXfrm rot="-5400000">
        <a:off x="2682477" y="1231388"/>
        <a:ext cx="4728406" cy="747581"/>
      </dsp:txXfrm>
    </dsp:sp>
    <dsp:sp modelId="{1FCF5759-16DA-4602-9F1C-0DAF47538C1C}">
      <dsp:nvSpPr>
        <dsp:cNvPr id="0" name=""/>
        <dsp:cNvSpPr/>
      </dsp:nvSpPr>
      <dsp:spPr>
        <a:xfrm>
          <a:off x="0" y="1087387"/>
          <a:ext cx="2682477" cy="1035582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Spatial locality</a:t>
          </a:r>
        </a:p>
      </dsp:txBody>
      <dsp:txXfrm>
        <a:off x="50553" y="1137940"/>
        <a:ext cx="2581371" cy="934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8FC8-443E-4558-81D0-966F058F18F0}">
      <dsp:nvSpPr>
        <dsp:cNvPr id="0" name=""/>
        <dsp:cNvSpPr/>
      </dsp:nvSpPr>
      <dsp:spPr>
        <a:xfrm>
          <a:off x="0" y="3394652"/>
          <a:ext cx="685800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5DCE0-686B-49E3-97BC-264653F97847}">
      <dsp:nvSpPr>
        <dsp:cNvPr id="0" name=""/>
        <dsp:cNvSpPr/>
      </dsp:nvSpPr>
      <dsp:spPr>
        <a:xfrm>
          <a:off x="0" y="1936595"/>
          <a:ext cx="685800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9750F-0B31-4550-A5DB-2E7F63CF8426}">
      <dsp:nvSpPr>
        <dsp:cNvPr id="0" name=""/>
        <dsp:cNvSpPr/>
      </dsp:nvSpPr>
      <dsp:spPr>
        <a:xfrm>
          <a:off x="0" y="478538"/>
          <a:ext cx="685800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03006-D69A-4641-9EC1-5C80EA5C9831}">
      <dsp:nvSpPr>
        <dsp:cNvPr id="0" name=""/>
        <dsp:cNvSpPr/>
      </dsp:nvSpPr>
      <dsp:spPr>
        <a:xfrm>
          <a:off x="1783079" y="533"/>
          <a:ext cx="5074920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Fastest</a:t>
          </a:r>
        </a:p>
      </dsp:txBody>
      <dsp:txXfrm>
        <a:off x="1783079" y="533"/>
        <a:ext cx="5074920" cy="478004"/>
      </dsp:txXfrm>
    </dsp:sp>
    <dsp:sp modelId="{33C24B0E-F154-426D-B133-163DEE7DCBC9}">
      <dsp:nvSpPr>
        <dsp:cNvPr id="0" name=""/>
        <dsp:cNvSpPr/>
      </dsp:nvSpPr>
      <dsp:spPr>
        <a:xfrm>
          <a:off x="0" y="533"/>
          <a:ext cx="1783080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Laptop</a:t>
          </a:r>
        </a:p>
      </dsp:txBody>
      <dsp:txXfrm>
        <a:off x="23338" y="23871"/>
        <a:ext cx="1736404" cy="454666"/>
      </dsp:txXfrm>
    </dsp:sp>
    <dsp:sp modelId="{7889BA11-210D-4323-B0C9-99208EB866A2}">
      <dsp:nvSpPr>
        <dsp:cNvPr id="0" name=""/>
        <dsp:cNvSpPr/>
      </dsp:nvSpPr>
      <dsp:spPr>
        <a:xfrm>
          <a:off x="0" y="478538"/>
          <a:ext cx="68580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frequently read books and documents are in the laptop. </a:t>
          </a:r>
        </a:p>
      </dsp:txBody>
      <dsp:txXfrm>
        <a:off x="0" y="478538"/>
        <a:ext cx="6858000" cy="956152"/>
      </dsp:txXfrm>
    </dsp:sp>
    <dsp:sp modelId="{4F25479D-28D3-476D-AF56-32351554B35B}">
      <dsp:nvSpPr>
        <dsp:cNvPr id="0" name=""/>
        <dsp:cNvSpPr/>
      </dsp:nvSpPr>
      <dsp:spPr>
        <a:xfrm>
          <a:off x="1783079" y="1458590"/>
          <a:ext cx="5074920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Slightly slower</a:t>
          </a:r>
        </a:p>
      </dsp:txBody>
      <dsp:txXfrm>
        <a:off x="1783079" y="1458590"/>
        <a:ext cx="5074920" cy="478004"/>
      </dsp:txXfrm>
    </dsp:sp>
    <dsp:sp modelId="{B672E81B-38F7-40F1-8937-02A5BB13B481}">
      <dsp:nvSpPr>
        <dsp:cNvPr id="0" name=""/>
        <dsp:cNvSpPr/>
      </dsp:nvSpPr>
      <dsp:spPr>
        <a:xfrm>
          <a:off x="0" y="1458590"/>
          <a:ext cx="1783080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Desk</a:t>
          </a:r>
        </a:p>
      </dsp:txBody>
      <dsp:txXfrm>
        <a:off x="23338" y="1481928"/>
        <a:ext cx="1736404" cy="454666"/>
      </dsp:txXfrm>
    </dsp:sp>
    <dsp:sp modelId="{D648EBAA-FFE1-4701-8BB0-47480CA17621}">
      <dsp:nvSpPr>
        <dsp:cNvPr id="0" name=""/>
        <dsp:cNvSpPr/>
      </dsp:nvSpPr>
      <dsp:spPr>
        <a:xfrm>
          <a:off x="0" y="1936595"/>
          <a:ext cx="68580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Slightly less frequent documents are on the desk</a:t>
          </a:r>
        </a:p>
      </dsp:txBody>
      <dsp:txXfrm>
        <a:off x="0" y="1936595"/>
        <a:ext cx="6858000" cy="956152"/>
      </dsp:txXfrm>
    </dsp:sp>
    <dsp:sp modelId="{01D11E24-16C0-4E35-92BB-16E2035C3E5D}">
      <dsp:nvSpPr>
        <dsp:cNvPr id="0" name=""/>
        <dsp:cNvSpPr/>
      </dsp:nvSpPr>
      <dsp:spPr>
        <a:xfrm>
          <a:off x="1783079" y="2916647"/>
          <a:ext cx="5074920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Slowest</a:t>
          </a:r>
        </a:p>
      </dsp:txBody>
      <dsp:txXfrm>
        <a:off x="1783079" y="2916647"/>
        <a:ext cx="5074920" cy="478004"/>
      </dsp:txXfrm>
    </dsp:sp>
    <dsp:sp modelId="{66BF7934-C396-4A07-B4DB-105AB5609DF5}">
      <dsp:nvSpPr>
        <dsp:cNvPr id="0" name=""/>
        <dsp:cNvSpPr/>
      </dsp:nvSpPr>
      <dsp:spPr>
        <a:xfrm>
          <a:off x="0" y="2916647"/>
          <a:ext cx="1783080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Shelves</a:t>
          </a:r>
        </a:p>
      </dsp:txBody>
      <dsp:txXfrm>
        <a:off x="23338" y="2939985"/>
        <a:ext cx="1736404" cy="454666"/>
      </dsp:txXfrm>
    </dsp:sp>
    <dsp:sp modelId="{C516E232-62BD-40DF-8D42-D98BE1AA26D2}">
      <dsp:nvSpPr>
        <dsp:cNvPr id="0" name=""/>
        <dsp:cNvSpPr/>
      </dsp:nvSpPr>
      <dsp:spPr>
        <a:xfrm>
          <a:off x="0" y="3394652"/>
          <a:ext cx="68580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Rarely accessed books are in the shelf</a:t>
          </a:r>
        </a:p>
      </dsp:txBody>
      <dsp:txXfrm>
        <a:off x="0" y="3394652"/>
        <a:ext cx="6858000" cy="95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30E91-F971-40A6-841B-A2D8E8FD656A}">
      <dsp:nvSpPr>
        <dsp:cNvPr id="0" name=""/>
        <dsp:cNvSpPr/>
      </dsp:nvSpPr>
      <dsp:spPr>
        <a:xfrm>
          <a:off x="38" y="7709"/>
          <a:ext cx="3725089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Write-through scheme</a:t>
          </a:r>
        </a:p>
      </dsp:txBody>
      <dsp:txXfrm>
        <a:off x="38" y="7709"/>
        <a:ext cx="3725089" cy="633600"/>
      </dsp:txXfrm>
    </dsp:sp>
    <dsp:sp modelId="{05812530-5FE3-40E3-B7B3-4195F47651A8}">
      <dsp:nvSpPr>
        <dsp:cNvPr id="0" name=""/>
        <dsp:cNvSpPr/>
      </dsp:nvSpPr>
      <dsp:spPr>
        <a:xfrm>
          <a:off x="38" y="641309"/>
          <a:ext cx="3725089" cy="21296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Propagate every write to the lower level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We can seamlessly evict the block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Consumes a lot of power</a:t>
          </a:r>
        </a:p>
      </dsp:txBody>
      <dsp:txXfrm>
        <a:off x="38" y="641309"/>
        <a:ext cx="3725089" cy="2129691"/>
      </dsp:txXfrm>
    </dsp:sp>
    <dsp:sp modelId="{44C12F6A-095A-42FD-8CD1-64C5CA303F00}">
      <dsp:nvSpPr>
        <dsp:cNvPr id="0" name=""/>
        <dsp:cNvSpPr/>
      </dsp:nvSpPr>
      <dsp:spPr>
        <a:xfrm>
          <a:off x="4246641" y="7709"/>
          <a:ext cx="3725089" cy="633600"/>
        </a:xfrm>
        <a:prstGeom prst="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Write-back scheme</a:t>
          </a:r>
        </a:p>
      </dsp:txBody>
      <dsp:txXfrm>
        <a:off x="4246641" y="7709"/>
        <a:ext cx="3725089" cy="633600"/>
      </dsp:txXfrm>
    </dsp:sp>
    <dsp:sp modelId="{523BCCAE-8878-431B-AFE9-5961559F13C3}">
      <dsp:nvSpPr>
        <dsp:cNvPr id="0" name=""/>
        <dsp:cNvSpPr/>
      </dsp:nvSpPr>
      <dsp:spPr>
        <a:xfrm>
          <a:off x="4246641" y="641309"/>
          <a:ext cx="3725089" cy="2129691"/>
        </a:xfrm>
        <a:prstGeom prst="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Set the modified bit, if there is a write access.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At the time of eviction </a:t>
          </a:r>
          <a:r>
            <a:rPr lang="en-US" sz="2200" kern="1200" dirty="0">
              <a:sym typeface="Wingdings" panose="05000000000000000000" pitchFamily="2" charset="2"/>
            </a:rPr>
            <a:t> If the line is modified, write it back to the lower level. </a:t>
          </a:r>
          <a:endParaRPr lang="en-US" sz="2200" kern="1200" dirty="0"/>
        </a:p>
      </dsp:txBody>
      <dsp:txXfrm>
        <a:off x="4246641" y="641309"/>
        <a:ext cx="3725089" cy="2129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4C0A6-8465-48BB-8F2D-8471B9C03B57}">
      <dsp:nvSpPr>
        <dsp:cNvPr id="0" name=""/>
        <dsp:cNvSpPr/>
      </dsp:nvSpPr>
      <dsp:spPr>
        <a:xfrm>
          <a:off x="0" y="289228"/>
          <a:ext cx="784577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7E2AB-0D3D-4098-87C2-AC7E293FDDDB}">
      <dsp:nvSpPr>
        <dsp:cNvPr id="0" name=""/>
        <dsp:cNvSpPr/>
      </dsp:nvSpPr>
      <dsp:spPr>
        <a:xfrm>
          <a:off x="392288" y="38307"/>
          <a:ext cx="549204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86" tIns="0" rIns="20758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hit time</a:t>
          </a:r>
        </a:p>
      </dsp:txBody>
      <dsp:txXfrm>
        <a:off x="416786" y="62805"/>
        <a:ext cx="5443049" cy="452844"/>
      </dsp:txXfrm>
    </dsp:sp>
    <dsp:sp modelId="{1724BBA9-A74D-477F-80D5-DA8F22A74A69}">
      <dsp:nvSpPr>
        <dsp:cNvPr id="0" name=""/>
        <dsp:cNvSpPr/>
      </dsp:nvSpPr>
      <dsp:spPr>
        <a:xfrm>
          <a:off x="0" y="1060348"/>
          <a:ext cx="784577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53591-8DAC-47B8-8724-7257C262CCA0}">
      <dsp:nvSpPr>
        <dsp:cNvPr id="0" name=""/>
        <dsp:cNvSpPr/>
      </dsp:nvSpPr>
      <dsp:spPr>
        <a:xfrm>
          <a:off x="392288" y="809428"/>
          <a:ext cx="5492045" cy="501840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86" tIns="0" rIns="20758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miss rate</a:t>
          </a:r>
        </a:p>
      </dsp:txBody>
      <dsp:txXfrm>
        <a:off x="416786" y="833926"/>
        <a:ext cx="5443049" cy="452844"/>
      </dsp:txXfrm>
    </dsp:sp>
    <dsp:sp modelId="{55F36BD6-FA05-4B14-8352-2A139E2317A2}">
      <dsp:nvSpPr>
        <dsp:cNvPr id="0" name=""/>
        <dsp:cNvSpPr/>
      </dsp:nvSpPr>
      <dsp:spPr>
        <a:xfrm>
          <a:off x="0" y="1831468"/>
          <a:ext cx="784577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253F5-2D5E-4389-9E8D-09D46C1EF69A}">
      <dsp:nvSpPr>
        <dsp:cNvPr id="0" name=""/>
        <dsp:cNvSpPr/>
      </dsp:nvSpPr>
      <dsp:spPr>
        <a:xfrm>
          <a:off x="392288" y="1580547"/>
          <a:ext cx="5492045" cy="50184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86" tIns="0" rIns="20758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miss penalty</a:t>
          </a:r>
        </a:p>
      </dsp:txBody>
      <dsp:txXfrm>
        <a:off x="416786" y="1605045"/>
        <a:ext cx="5443049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AF03-1789-4DEA-A241-6C01B77C6A60}">
      <dsp:nvSpPr>
        <dsp:cNvPr id="0" name=""/>
        <dsp:cNvSpPr/>
      </dsp:nvSpPr>
      <dsp:spPr>
        <a:xfrm>
          <a:off x="0" y="16718"/>
          <a:ext cx="6995825" cy="46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Cold or compulsory misses</a:t>
          </a:r>
        </a:p>
      </dsp:txBody>
      <dsp:txXfrm>
        <a:off x="22846" y="39564"/>
        <a:ext cx="6950133" cy="422308"/>
      </dsp:txXfrm>
    </dsp:sp>
    <dsp:sp modelId="{5E5A6EB3-46C5-4DBE-BBF8-CC67E2011941}">
      <dsp:nvSpPr>
        <dsp:cNvPr id="0" name=""/>
        <dsp:cNvSpPr/>
      </dsp:nvSpPr>
      <dsp:spPr>
        <a:xfrm>
          <a:off x="0" y="484718"/>
          <a:ext cx="699582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1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Misses incurred the first time we read or write a block</a:t>
          </a:r>
        </a:p>
      </dsp:txBody>
      <dsp:txXfrm>
        <a:off x="0" y="484718"/>
        <a:ext cx="6995825" cy="331200"/>
      </dsp:txXfrm>
    </dsp:sp>
    <dsp:sp modelId="{380DDADD-64D6-44CA-9AD5-4256F674ED7D}">
      <dsp:nvSpPr>
        <dsp:cNvPr id="0" name=""/>
        <dsp:cNvSpPr/>
      </dsp:nvSpPr>
      <dsp:spPr>
        <a:xfrm>
          <a:off x="0" y="815918"/>
          <a:ext cx="6995825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Capacity misses</a:t>
          </a:r>
        </a:p>
      </dsp:txBody>
      <dsp:txXfrm>
        <a:off x="22846" y="838764"/>
        <a:ext cx="6950133" cy="422308"/>
      </dsp:txXfrm>
    </dsp:sp>
    <dsp:sp modelId="{11D63A4E-4F5B-4E5C-BDF3-D307617BCF8C}">
      <dsp:nvSpPr>
        <dsp:cNvPr id="0" name=""/>
        <dsp:cNvSpPr/>
      </dsp:nvSpPr>
      <dsp:spPr>
        <a:xfrm>
          <a:off x="0" y="1283918"/>
          <a:ext cx="699582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1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Misses incurred because of the limited size of the cache</a:t>
          </a:r>
        </a:p>
      </dsp:txBody>
      <dsp:txXfrm>
        <a:off x="0" y="1283918"/>
        <a:ext cx="6995825" cy="331200"/>
      </dsp:txXfrm>
    </dsp:sp>
    <dsp:sp modelId="{C5988EE8-ABE8-454C-AD4C-A9002158C3DD}">
      <dsp:nvSpPr>
        <dsp:cNvPr id="0" name=""/>
        <dsp:cNvSpPr/>
      </dsp:nvSpPr>
      <dsp:spPr>
        <a:xfrm>
          <a:off x="0" y="1615118"/>
          <a:ext cx="6995825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Conflict misses</a:t>
          </a:r>
        </a:p>
      </dsp:txBody>
      <dsp:txXfrm>
        <a:off x="22846" y="1637964"/>
        <a:ext cx="6950133" cy="422308"/>
      </dsp:txXfrm>
    </dsp:sp>
    <dsp:sp modelId="{09899E1E-EB86-4A4B-9256-F01B2A8B8D32}">
      <dsp:nvSpPr>
        <dsp:cNvPr id="0" name=""/>
        <dsp:cNvSpPr/>
      </dsp:nvSpPr>
      <dsp:spPr>
        <a:xfrm>
          <a:off x="0" y="2083118"/>
          <a:ext cx="699582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1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Misses incurred because of destructive interference</a:t>
          </a:r>
        </a:p>
      </dsp:txBody>
      <dsp:txXfrm>
        <a:off x="0" y="2083118"/>
        <a:ext cx="6995825" cy="331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78D49-DEFB-4559-94F5-95F1574DB10F}">
      <dsp:nvSpPr>
        <dsp:cNvPr id="0" name=""/>
        <dsp:cNvSpPr/>
      </dsp:nvSpPr>
      <dsp:spPr>
        <a:xfrm>
          <a:off x="-3525535" y="-541922"/>
          <a:ext cx="4203158" cy="4203158"/>
        </a:xfrm>
        <a:prstGeom prst="blockArc">
          <a:avLst>
            <a:gd name="adj1" fmla="val 18900000"/>
            <a:gd name="adj2" fmla="val 2700000"/>
            <a:gd name="adj3" fmla="val 51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69A19-DE16-4124-ABB2-F16911F702F5}">
      <dsp:nvSpPr>
        <dsp:cNvPr id="0" name=""/>
        <dsp:cNvSpPr/>
      </dsp:nvSpPr>
      <dsp:spPr>
        <a:xfrm>
          <a:off x="435741" y="311931"/>
          <a:ext cx="7104858" cy="6238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processor generates virtual addresses</a:t>
          </a:r>
        </a:p>
      </dsp:txBody>
      <dsp:txXfrm>
        <a:off x="435741" y="311931"/>
        <a:ext cx="7104858" cy="623862"/>
      </dsp:txXfrm>
    </dsp:sp>
    <dsp:sp modelId="{9F04ED51-2B4E-4552-AB58-B978F57E7F6E}">
      <dsp:nvSpPr>
        <dsp:cNvPr id="0" name=""/>
        <dsp:cNvSpPr/>
      </dsp:nvSpPr>
      <dsp:spPr>
        <a:xfrm>
          <a:off x="45826" y="233948"/>
          <a:ext cx="779828" cy="779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4F6A-6C8C-4F8E-81AB-02BDD83D2B76}">
      <dsp:nvSpPr>
        <dsp:cNvPr id="0" name=""/>
        <dsp:cNvSpPr/>
      </dsp:nvSpPr>
      <dsp:spPr>
        <a:xfrm>
          <a:off x="662515" y="1247725"/>
          <a:ext cx="6878084" cy="623862"/>
        </a:xfrm>
        <a:prstGeom prst="rect">
          <a:avLst/>
        </a:prstGeom>
        <a:solidFill>
          <a:schemeClr val="accent3">
            <a:hueOff val="2694134"/>
            <a:satOff val="25292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Convert virtual to actual (physical) addresses</a:t>
          </a:r>
        </a:p>
      </dsp:txBody>
      <dsp:txXfrm>
        <a:off x="662515" y="1247725"/>
        <a:ext cx="6878084" cy="623862"/>
      </dsp:txXfrm>
    </dsp:sp>
    <dsp:sp modelId="{E821580A-3113-4E59-95E5-9461BAB20521}">
      <dsp:nvSpPr>
        <dsp:cNvPr id="0" name=""/>
        <dsp:cNvSpPr/>
      </dsp:nvSpPr>
      <dsp:spPr>
        <a:xfrm>
          <a:off x="272600" y="1169742"/>
          <a:ext cx="779828" cy="779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694134"/>
              <a:satOff val="25292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39C2-9768-45EB-A225-8E3A37D4F6D3}">
      <dsp:nvSpPr>
        <dsp:cNvPr id="0" name=""/>
        <dsp:cNvSpPr/>
      </dsp:nvSpPr>
      <dsp:spPr>
        <a:xfrm>
          <a:off x="435741" y="2183519"/>
          <a:ext cx="7104858" cy="623862"/>
        </a:xfrm>
        <a:prstGeom prst="rect">
          <a:avLst/>
        </a:prstGeom>
        <a:solidFill>
          <a:schemeClr val="accent3">
            <a:hueOff val="5388268"/>
            <a:satOff val="50585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This solves both the problems </a:t>
          </a:r>
        </a:p>
      </dsp:txBody>
      <dsp:txXfrm>
        <a:off x="435741" y="2183519"/>
        <a:ext cx="7104858" cy="623862"/>
      </dsp:txXfrm>
    </dsp:sp>
    <dsp:sp modelId="{62B4AD3C-6BDB-4331-8B12-700013C12B3B}">
      <dsp:nvSpPr>
        <dsp:cNvPr id="0" name=""/>
        <dsp:cNvSpPr/>
      </dsp:nvSpPr>
      <dsp:spPr>
        <a:xfrm>
          <a:off x="45826" y="2105536"/>
          <a:ext cx="779828" cy="779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388268"/>
              <a:satOff val="50585"/>
              <a:lumOff val="-9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53D2-8B80-4690-95D8-671B42B19252}">
      <dsp:nvSpPr>
        <dsp:cNvPr id="0" name=""/>
        <dsp:cNvSpPr/>
      </dsp:nvSpPr>
      <dsp:spPr>
        <a:xfrm>
          <a:off x="0" y="1051869"/>
          <a:ext cx="815399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E92CF4-871F-40B4-81EE-39E7A504CE80}">
      <dsp:nvSpPr>
        <dsp:cNvPr id="0" name=""/>
        <dsp:cNvSpPr/>
      </dsp:nvSpPr>
      <dsp:spPr>
        <a:xfrm>
          <a:off x="407699" y="682869"/>
          <a:ext cx="5707798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41" tIns="0" rIns="21574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latency of a wire is proportional to the square of its length.</a:t>
          </a:r>
        </a:p>
      </dsp:txBody>
      <dsp:txXfrm>
        <a:off x="443725" y="718895"/>
        <a:ext cx="5635746" cy="665948"/>
      </dsp:txXfrm>
    </dsp:sp>
    <dsp:sp modelId="{46362498-75D4-4E8D-A7EE-DE3A709007B4}">
      <dsp:nvSpPr>
        <dsp:cNvPr id="0" name=""/>
        <dsp:cNvSpPr/>
      </dsp:nvSpPr>
      <dsp:spPr>
        <a:xfrm>
          <a:off x="0" y="2185869"/>
          <a:ext cx="815399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694134"/>
              <a:satOff val="25292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FE4CB-CC0D-4456-9B16-768C77C9F475}">
      <dsp:nvSpPr>
        <dsp:cNvPr id="0" name=""/>
        <dsp:cNvSpPr/>
      </dsp:nvSpPr>
      <dsp:spPr>
        <a:xfrm>
          <a:off x="407699" y="1816869"/>
          <a:ext cx="5707798" cy="738000"/>
        </a:xfrm>
        <a:prstGeom prst="roundRect">
          <a:avLst/>
        </a:prstGeom>
        <a:gradFill rotWithShape="0">
          <a:gsLst>
            <a:gs pos="0">
              <a:schemeClr val="accent3">
                <a:hueOff val="2694134"/>
                <a:satOff val="25292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94134"/>
                <a:satOff val="25292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94134"/>
                <a:satOff val="25292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41" tIns="0" rIns="21574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bit line and word line can be modelled very easily.</a:t>
          </a:r>
        </a:p>
      </dsp:txBody>
      <dsp:txXfrm>
        <a:off x="443725" y="1852895"/>
        <a:ext cx="5635746" cy="665948"/>
      </dsp:txXfrm>
    </dsp:sp>
    <dsp:sp modelId="{34680C4F-DBD5-46BE-9410-EB035E370C63}">
      <dsp:nvSpPr>
        <dsp:cNvPr id="0" name=""/>
        <dsp:cNvSpPr/>
      </dsp:nvSpPr>
      <dsp:spPr>
        <a:xfrm>
          <a:off x="0" y="3319869"/>
          <a:ext cx="815399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388268"/>
              <a:satOff val="50585"/>
              <a:lumOff val="-9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14D04-B28B-43F3-B8CD-F052E9177B65}">
      <dsp:nvSpPr>
        <dsp:cNvPr id="0" name=""/>
        <dsp:cNvSpPr/>
      </dsp:nvSpPr>
      <dsp:spPr>
        <a:xfrm>
          <a:off x="407699" y="2950869"/>
          <a:ext cx="5707798" cy="738000"/>
        </a:xfrm>
        <a:prstGeom prst="roundRect">
          <a:avLst/>
        </a:prstGeom>
        <a:gradFill rotWithShape="0">
          <a:gsLst>
            <a:gs pos="0">
              <a:schemeClr val="accent3">
                <a:hueOff val="5388268"/>
                <a:satOff val="50585"/>
                <a:lumOff val="-9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88268"/>
                <a:satOff val="50585"/>
                <a:lumOff val="-9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88268"/>
                <a:satOff val="50585"/>
                <a:lumOff val="-9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741" tIns="0" rIns="21574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Full SRAM banks can be modeled as a sequence of simple elements.</a:t>
          </a:r>
        </a:p>
      </dsp:txBody>
      <dsp:txXfrm>
        <a:off x="443725" y="2986895"/>
        <a:ext cx="5635746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750A-C456-45D9-8223-B6750CF58447}">
      <dsp:nvSpPr>
        <dsp:cNvPr id="0" name=""/>
        <dsp:cNvSpPr/>
      </dsp:nvSpPr>
      <dsp:spPr>
        <a:xfrm rot="5400000">
          <a:off x="-220710" y="222140"/>
          <a:ext cx="1471402" cy="1029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</a:t>
          </a:r>
        </a:p>
      </dsp:txBody>
      <dsp:txXfrm rot="-5400000">
        <a:off x="1" y="516421"/>
        <a:ext cx="1029981" cy="441421"/>
      </dsp:txXfrm>
    </dsp:sp>
    <dsp:sp modelId="{E88E1AF7-4BCD-4A34-BBA7-67606E086744}">
      <dsp:nvSpPr>
        <dsp:cNvPr id="0" name=""/>
        <dsp:cNvSpPr/>
      </dsp:nvSpPr>
      <dsp:spPr>
        <a:xfrm rot="5400000">
          <a:off x="3141310" y="-2109898"/>
          <a:ext cx="956411" cy="517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Find patterns in the </a:t>
          </a:r>
          <a:r>
            <a:rPr lang="en-US" sz="3100" kern="1200" dirty="0" err="1"/>
            <a:t>i</a:t>
          </a:r>
          <a:r>
            <a:rPr lang="en-US" sz="3100" kern="1200" dirty="0"/>
            <a:t>-cache access sequence</a:t>
          </a:r>
        </a:p>
      </dsp:txBody>
      <dsp:txXfrm rot="-5400000">
        <a:off x="1029981" y="48119"/>
        <a:ext cx="5132381" cy="863035"/>
      </dsp:txXfrm>
    </dsp:sp>
    <dsp:sp modelId="{72F184B8-328F-4C54-A5C7-C455104E06EC}">
      <dsp:nvSpPr>
        <dsp:cNvPr id="0" name=""/>
        <dsp:cNvSpPr/>
      </dsp:nvSpPr>
      <dsp:spPr>
        <a:xfrm rot="5400000">
          <a:off x="-220710" y="1395884"/>
          <a:ext cx="1471402" cy="1029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</a:t>
          </a:r>
        </a:p>
      </dsp:txBody>
      <dsp:txXfrm rot="-5400000">
        <a:off x="1" y="1690165"/>
        <a:ext cx="1029981" cy="441421"/>
      </dsp:txXfrm>
    </dsp:sp>
    <dsp:sp modelId="{A33B0688-25EF-45FE-9A5E-615E5E73568B}">
      <dsp:nvSpPr>
        <dsp:cNvPr id="0" name=""/>
        <dsp:cNvSpPr/>
      </dsp:nvSpPr>
      <dsp:spPr>
        <a:xfrm rot="5400000">
          <a:off x="3141310" y="-936154"/>
          <a:ext cx="956411" cy="5179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Leverage this pattern for prefetching</a:t>
          </a:r>
        </a:p>
      </dsp:txBody>
      <dsp:txXfrm rot="-5400000">
        <a:off x="1029981" y="1221863"/>
        <a:ext cx="5132381" cy="86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8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62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5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21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2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1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92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1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8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67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9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37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4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7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3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1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5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61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2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88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6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0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39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63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6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3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28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5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877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21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59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94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7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0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632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66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1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97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323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1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45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581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111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0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930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648D-A873-4AC6-819B-93B7E039989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35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950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81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768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938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803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65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39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560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3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48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327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367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115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80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077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009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05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84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86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2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239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864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174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247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510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251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0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3779944" y="2458933"/>
            <a:ext cx="32832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7: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Caches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A1806A-8859-445D-AFC5-7C5739C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69136-8B3E-4468-B31F-F415F327D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A0C2-BCEC-46BC-B91C-FB98D320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Mapping</a:t>
            </a:r>
          </a:p>
        </p:txBody>
      </p:sp>
      <p:pic>
        <p:nvPicPr>
          <p:cNvPr id="14" name="Content Placeholder 13" descr="Logo, icon&#10;&#10;Description automatically generated">
            <a:extLst>
              <a:ext uri="{FF2B5EF4-FFF2-40B4-BE49-F238E27FC236}">
                <a16:creationId xmlns:a16="http://schemas.microsoft.com/office/drawing/2014/main" id="{F1B9C2D9-BA11-451C-8095-4EE60E111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95" y="2115329"/>
            <a:ext cx="733956" cy="73395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FE6139-F77F-4144-B070-28E89EA590DE}"/>
              </a:ext>
            </a:extLst>
          </p:cNvPr>
          <p:cNvSpPr/>
          <p:nvPr/>
        </p:nvSpPr>
        <p:spPr>
          <a:xfrm>
            <a:off x="6149266" y="2403829"/>
            <a:ext cx="2065914" cy="5504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Index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E4F6D-1374-442A-94A0-74A21F9A5DA5}"/>
              </a:ext>
            </a:extLst>
          </p:cNvPr>
          <p:cNvSpPr/>
          <p:nvPr/>
        </p:nvSpPr>
        <p:spPr>
          <a:xfrm>
            <a:off x="8215181" y="2403829"/>
            <a:ext cx="1367161" cy="5504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</a:t>
            </a:r>
          </a:p>
          <a:p>
            <a:pPr algn="ctr"/>
            <a:r>
              <a:rPr lang="en-US" dirty="0"/>
              <a:t>offset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7AD11E1-E7B4-4EBF-ADB0-EC905F993688}"/>
              </a:ext>
            </a:extLst>
          </p:cNvPr>
          <p:cNvSpPr/>
          <p:nvPr/>
        </p:nvSpPr>
        <p:spPr>
          <a:xfrm rot="5400000">
            <a:off x="7056711" y="1109305"/>
            <a:ext cx="251020" cy="20659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C252E-5877-498A-AF7E-594B4E50C706}"/>
              </a:ext>
            </a:extLst>
          </p:cNvPr>
          <p:cNvSpPr txBox="1"/>
          <p:nvPr/>
        </p:nvSpPr>
        <p:spPr>
          <a:xfrm>
            <a:off x="6839666" y="15847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bits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8CB2335-A3DF-465D-87C7-6F636D872028}"/>
              </a:ext>
            </a:extLst>
          </p:cNvPr>
          <p:cNvSpPr/>
          <p:nvPr/>
        </p:nvSpPr>
        <p:spPr>
          <a:xfrm rot="5400000">
            <a:off x="8805063" y="1493162"/>
            <a:ext cx="251019" cy="13035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3DB8C-794D-456A-AE4B-18C39AAB10A3}"/>
              </a:ext>
            </a:extLst>
          </p:cNvPr>
          <p:cNvSpPr txBox="1"/>
          <p:nvPr/>
        </p:nvSpPr>
        <p:spPr>
          <a:xfrm>
            <a:off x="8530711" y="158206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bits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4CD4F-CD13-4D0E-A59F-A16B0F8E2681}"/>
              </a:ext>
            </a:extLst>
          </p:cNvPr>
          <p:cNvSpPr txBox="1"/>
          <p:nvPr/>
        </p:nvSpPr>
        <p:spPr>
          <a:xfrm>
            <a:off x="3987553" y="9082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cache lines = 64 KB/ 64 B = 1024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EAE94F-8842-434D-82F4-07AD883851AB}"/>
              </a:ext>
            </a:extLst>
          </p:cNvPr>
          <p:cNvSpPr/>
          <p:nvPr/>
        </p:nvSpPr>
        <p:spPr>
          <a:xfrm>
            <a:off x="3645764" y="2403829"/>
            <a:ext cx="2503503" cy="5504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Rest of the bits (tag)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CC80573-959D-495F-87D8-A7197E7F2361}"/>
              </a:ext>
            </a:extLst>
          </p:cNvPr>
          <p:cNvSpPr/>
          <p:nvPr/>
        </p:nvSpPr>
        <p:spPr>
          <a:xfrm rot="5400000">
            <a:off x="4785070" y="891534"/>
            <a:ext cx="241133" cy="248725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94C29-8EA2-48AE-9947-450804A5C323}"/>
              </a:ext>
            </a:extLst>
          </p:cNvPr>
          <p:cNvSpPr txBox="1"/>
          <p:nvPr/>
        </p:nvSpPr>
        <p:spPr>
          <a:xfrm>
            <a:off x="4352412" y="15847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bits</a:t>
            </a:r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1FE5A3CA-0C50-40A8-AF09-8CC9EEF21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95" y="3644982"/>
            <a:ext cx="733956" cy="733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181B84-F11E-49E4-A8C0-021DA0F55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277" y="4254921"/>
            <a:ext cx="5735447" cy="20850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25165-68E9-4731-A9B0-97C87FE41720}"/>
              </a:ext>
            </a:extLst>
          </p:cNvPr>
          <p:cNvSpPr txBox="1"/>
          <p:nvPr/>
        </p:nvSpPr>
        <p:spPr>
          <a:xfrm>
            <a:off x="3044310" y="381190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Aliasing is </a:t>
            </a:r>
            <a:r>
              <a:rPr lang="en-US" sz="2000" dirty="0">
                <a:solidFill>
                  <a:srgbClr val="0070C0"/>
                </a:solidFill>
              </a:rPr>
              <a:t>possible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C3C5A-1BA7-4FA1-98D2-77A567EC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7F1245-2765-4120-AFA4-A96D495C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81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984" y="122552"/>
            <a:ext cx="6858000" cy="822960"/>
          </a:xfrm>
        </p:spPr>
        <p:txBody>
          <a:bodyPr/>
          <a:lstStyle/>
          <a:p>
            <a:r>
              <a:rPr lang="en-US"/>
              <a:t>Early Approaches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3805" y="734347"/>
            <a:ext cx="8429030" cy="52650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Traditional</a:t>
            </a:r>
            <a:r>
              <a:rPr lang="en-US" sz="2400" dirty="0"/>
              <a:t> approach</a:t>
            </a:r>
          </a:p>
          <a:p>
            <a:pPr lvl="1"/>
            <a:r>
              <a:rPr lang="en-US" sz="2400" dirty="0"/>
              <a:t>A cache line contains </a:t>
            </a:r>
            <a:r>
              <a:rPr lang="en-US" sz="2400" dirty="0">
                <a:solidFill>
                  <a:srgbClr val="00B050"/>
                </a:solidFill>
              </a:rPr>
              <a:t>contiguous</a:t>
            </a:r>
            <a:r>
              <a:rPr lang="en-US" sz="2400" dirty="0"/>
              <a:t> cache blocks</a:t>
            </a:r>
          </a:p>
          <a:p>
            <a:r>
              <a:rPr lang="en-US" sz="2400" dirty="0" err="1"/>
              <a:t>Peleg</a:t>
            </a:r>
            <a:r>
              <a:rPr lang="en-US" sz="2400" dirty="0"/>
              <a:t> and Weiser</a:t>
            </a:r>
          </a:p>
          <a:p>
            <a:pPr lvl="1"/>
            <a:r>
              <a:rPr lang="en-US" sz="2400" dirty="0"/>
              <a:t>Store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successive</a:t>
            </a:r>
            <a:r>
              <a:rPr lang="en-US" sz="2400" dirty="0"/>
              <a:t> basic blocks per cache line</a:t>
            </a:r>
          </a:p>
          <a:p>
            <a:pPr lvl="1"/>
            <a:r>
              <a:rPr lang="en-US" sz="2400" dirty="0"/>
              <a:t>Trace </a:t>
            </a:r>
            <a:r>
              <a:rPr lang="en-US" sz="2400" dirty="0">
                <a:solidFill>
                  <a:schemeClr val="accent5"/>
                </a:solidFill>
              </a:rPr>
              <a:t>segments</a:t>
            </a:r>
            <a:r>
              <a:rPr lang="en-US" sz="2400" dirty="0"/>
              <a:t> cannot span multiple cache lines</a:t>
            </a:r>
            <a:endParaRPr lang="en-IN" sz="2400" dirty="0"/>
          </a:p>
          <a:p>
            <a:r>
              <a:rPr lang="en-US" sz="2400" dirty="0"/>
              <a:t>Melvin et al.</a:t>
            </a:r>
          </a:p>
          <a:p>
            <a:pPr lvl="1"/>
            <a:r>
              <a:rPr lang="en-US" sz="2400" dirty="0"/>
              <a:t>CISC instruction sets </a:t>
            </a:r>
            <a:r>
              <a:rPr lang="en-US" sz="2400" dirty="0">
                <a:solidFill>
                  <a:schemeClr val="accent6"/>
                </a:solidFill>
              </a:rPr>
              <a:t>decode</a:t>
            </a:r>
            <a:r>
              <a:rPr lang="en-US" sz="2400" dirty="0"/>
              <a:t> instructions into micro-ops</a:t>
            </a:r>
          </a:p>
          <a:p>
            <a:pPr lvl="1"/>
            <a:r>
              <a:rPr lang="en-US" sz="2400" dirty="0"/>
              <a:t>The idea is to store </a:t>
            </a:r>
            <a:r>
              <a:rPr lang="en-US" sz="2400" dirty="0">
                <a:solidFill>
                  <a:srgbClr val="C00000"/>
                </a:solidFill>
              </a:rPr>
              <a:t>decoded</a:t>
            </a:r>
            <a:r>
              <a:rPr lang="en-US" sz="2400" dirty="0"/>
              <a:t> micro-ops for each </a:t>
            </a:r>
            <a:r>
              <a:rPr lang="en-US" sz="2400" dirty="0">
                <a:solidFill>
                  <a:schemeClr val="accent5"/>
                </a:solidFill>
              </a:rPr>
              <a:t>instruction</a:t>
            </a:r>
            <a:r>
              <a:rPr lang="en-US" sz="2400" dirty="0"/>
              <a:t> in a cache line</a:t>
            </a:r>
          </a:p>
          <a:p>
            <a:pPr lvl="1"/>
            <a:r>
              <a:rPr lang="en-US" sz="2400" dirty="0"/>
              <a:t>Saves some </a:t>
            </a:r>
            <a:r>
              <a:rPr lang="en-US" sz="2400" dirty="0">
                <a:solidFill>
                  <a:schemeClr val="accent5"/>
                </a:solidFill>
              </a:rPr>
              <a:t>decoding</a:t>
            </a:r>
            <a:r>
              <a:rPr lang="en-US" sz="2400" dirty="0"/>
              <a:t> effort</a:t>
            </a:r>
          </a:p>
          <a:p>
            <a:r>
              <a:rPr lang="en-US" sz="2400" dirty="0"/>
              <a:t>Can we </a:t>
            </a:r>
            <a:r>
              <a:rPr lang="en-US" sz="2400" dirty="0">
                <a:solidFill>
                  <a:srgbClr val="FF0000"/>
                </a:solidFill>
              </a:rPr>
              <a:t>combine and augment</a:t>
            </a:r>
            <a:r>
              <a:rPr lang="en-US" sz="2400" dirty="0"/>
              <a:t> these solutions?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64A48-6A6B-472A-927A-7B41A99E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7CA98-E2C6-4EFC-AD4A-1DF61ED5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100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4701E1A8-DCA7-42D8-8DEA-CD3377E4F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31146"/>
            <a:ext cx="686583" cy="686583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835000B-AD20-4C3E-A77A-40E8A58B1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66856"/>
            <a:ext cx="764263" cy="7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51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430" y="1415325"/>
            <a:ext cx="7886700" cy="17403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trace consists of </a:t>
            </a:r>
            <a:r>
              <a:rPr lang="en-US" dirty="0">
                <a:solidFill>
                  <a:srgbClr val="00B0F0"/>
                </a:solidFill>
              </a:rPr>
              <a:t>multiple</a:t>
            </a:r>
            <a:r>
              <a:rPr lang="en-US" dirty="0"/>
              <a:t> cache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linked list of </a:t>
            </a:r>
            <a:r>
              <a:rPr lang="en-US" dirty="0">
                <a:solidFill>
                  <a:schemeClr val="accent6"/>
                </a:solidFill>
              </a:rPr>
              <a:t>cache lines</a:t>
            </a:r>
            <a:r>
              <a:rPr lang="en-US" dirty="0"/>
              <a:t> (each line is a trace segment)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 method to place a marker to </a:t>
            </a:r>
            <a:r>
              <a:rPr lang="en-US" dirty="0">
                <a:solidFill>
                  <a:srgbClr val="FF0000"/>
                </a:solidFill>
              </a:rPr>
              <a:t>terminate</a:t>
            </a:r>
            <a:r>
              <a:rPr lang="en-US" dirty="0"/>
              <a:t> a trace and </a:t>
            </a:r>
            <a:r>
              <a:rPr lang="en-US" dirty="0">
                <a:solidFill>
                  <a:srgbClr val="00B050"/>
                </a:solidFill>
              </a:rPr>
              <a:t>start</a:t>
            </a:r>
            <a:r>
              <a:rPr lang="en-US" dirty="0"/>
              <a:t> a new trace.</a:t>
            </a:r>
          </a:p>
          <a:p>
            <a:endParaRPr lang="en-US" dirty="0"/>
          </a:p>
          <a:p>
            <a:pPr lvl="1"/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F220F3-AE0D-45E3-9840-E1AA3FE46D47}"/>
              </a:ext>
            </a:extLst>
          </p:cNvPr>
          <p:cNvGrpSpPr/>
          <p:nvPr/>
        </p:nvGrpSpPr>
        <p:grpSpPr>
          <a:xfrm>
            <a:off x="2971062" y="3673208"/>
            <a:ext cx="6723371" cy="790885"/>
            <a:chOff x="2112676" y="3702300"/>
            <a:chExt cx="5560606" cy="517585"/>
          </a:xfrm>
        </p:grpSpPr>
        <p:sp>
          <p:nvSpPr>
            <p:cNvPr id="4" name="Rounded Rectangle 3"/>
            <p:cNvSpPr/>
            <p:nvPr/>
          </p:nvSpPr>
          <p:spPr>
            <a:xfrm>
              <a:off x="2112676" y="3702300"/>
              <a:ext cx="1028700" cy="5175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Trace Head</a:t>
              </a:r>
              <a:endParaRPr lang="en-IN" sz="135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0925" y="3702300"/>
              <a:ext cx="1028700" cy="5175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Trace Body</a:t>
              </a:r>
              <a:endParaRPr lang="en-IN" sz="135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01532" y="3702300"/>
              <a:ext cx="1028700" cy="5175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Trace Body</a:t>
              </a:r>
              <a:endParaRPr lang="en-IN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44582" y="3702300"/>
              <a:ext cx="1028700" cy="5175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Trace Tail</a:t>
              </a:r>
              <a:endParaRPr lang="en-IN" sz="1350" dirty="0"/>
            </a:p>
          </p:txBody>
        </p:sp>
        <p:cxnSp>
          <p:nvCxnSpPr>
            <p:cNvPr id="9" name="Straight Arrow Connector 8"/>
            <p:cNvCxnSpPr>
              <a:stCxn id="4" idx="3"/>
              <a:endCxn id="5" idx="1"/>
            </p:cNvCxnSpPr>
            <p:nvPr/>
          </p:nvCxnSpPr>
          <p:spPr>
            <a:xfrm>
              <a:off x="3141376" y="3961092"/>
              <a:ext cx="4895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130232" y="3961091"/>
              <a:ext cx="4895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764526" y="3961091"/>
              <a:ext cx="61415" cy="3428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4899298" y="3962795"/>
              <a:ext cx="61415" cy="3428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59958D-E3F1-490A-A9CE-D21772FF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BB1283-D832-4D7C-86C8-2FF4479B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49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F12A-1095-43F5-8E11-CBDB0950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Trace Cache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9DAAF-83EA-4907-B449-D7DCA92A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C86C6-E849-4CC1-9CB9-92AA6AB5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4E76B55-B280-48EB-BE62-8B8340528F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1188" y="1535113"/>
            <a:ext cx="6858000" cy="3840162"/>
            <a:chOff x="225" y="967"/>
            <a:chExt cx="4320" cy="241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06492C3-D4C7-41F7-ABB4-8022B29FFA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967"/>
              <a:ext cx="4320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4DE8ADF-365D-40EF-9C6F-7061C2BB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1763"/>
              <a:ext cx="1301" cy="1093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82ED949-AC58-4F16-BBA2-8694E3EC3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2241"/>
              <a:ext cx="50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Tag array</a:t>
              </a:r>
              <a:endParaRPr lang="en-US" alt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993B071-EEA0-437F-9521-AFBAB5BF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748"/>
              <a:ext cx="1301" cy="1094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FD5A955-3B8C-4693-95B1-0D3DCA688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226"/>
              <a:ext cx="5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Data array</a:t>
              </a:r>
              <a:endParaRPr lang="en-US" alt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511754DE-111B-4F0A-A4DE-2AFFF4751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832"/>
              <a:ext cx="0" cy="50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6C129FA-5AA1-4E6D-A212-1F82A0BC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248"/>
              <a:ext cx="53" cy="92"/>
            </a:xfrm>
            <a:custGeom>
              <a:avLst/>
              <a:gdLst>
                <a:gd name="T0" fmla="*/ 58 w 116"/>
                <a:gd name="T1" fmla="*/ 57 h 201"/>
                <a:gd name="T2" fmla="*/ 0 w 116"/>
                <a:gd name="T3" fmla="*/ 0 h 201"/>
                <a:gd name="T4" fmla="*/ 58 w 116"/>
                <a:gd name="T5" fmla="*/ 201 h 201"/>
                <a:gd name="T6" fmla="*/ 116 w 116"/>
                <a:gd name="T7" fmla="*/ 0 h 201"/>
                <a:gd name="T8" fmla="*/ 58 w 116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6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7F2A456-AD49-4D1E-855C-7DB583D6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2988"/>
              <a:ext cx="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A794A16-7D48-48AD-817D-58ED5AB51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3000"/>
              <a:ext cx="1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OPs</a:t>
              </a:r>
              <a:endParaRPr lang="en-US" alt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F8A80BE5-3390-45E3-ABBE-E4FAC18C5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2076"/>
              <a:ext cx="624" cy="484"/>
            </a:xfrm>
            <a:prstGeom prst="rect">
              <a:avLst/>
            </a:prstGeom>
            <a:solidFill>
              <a:srgbClr val="FFE6D5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455A967-88FB-4530-995F-F389DA9F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2267"/>
              <a:ext cx="4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Controller</a:t>
              </a:r>
              <a:endParaRPr lang="en-US" alt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4C471CDA-253D-4D01-B82C-1E306E620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2318"/>
              <a:ext cx="537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624E168-6FFE-40EF-B1D6-4688B3BF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292"/>
              <a:ext cx="93" cy="53"/>
            </a:xfrm>
            <a:custGeom>
              <a:avLst/>
              <a:gdLst>
                <a:gd name="T0" fmla="*/ 58 w 202"/>
                <a:gd name="T1" fmla="*/ 58 h 116"/>
                <a:gd name="T2" fmla="*/ 0 w 202"/>
                <a:gd name="T3" fmla="*/ 116 h 116"/>
                <a:gd name="T4" fmla="*/ 202 w 202"/>
                <a:gd name="T5" fmla="*/ 58 h 116"/>
                <a:gd name="T6" fmla="*/ 0 w 202"/>
                <a:gd name="T7" fmla="*/ 0 h 116"/>
                <a:gd name="T8" fmla="*/ 58 w 202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6">
                  <a:moveTo>
                    <a:pt x="58" y="58"/>
                  </a:moveTo>
                  <a:lnTo>
                    <a:pt x="0" y="116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972A672-3823-4D0B-B23B-A753B109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969"/>
              <a:ext cx="957" cy="426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1F2BB530-22C8-4333-A436-6EC2EC0AC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115"/>
              <a:ext cx="5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Fill buffers</a:t>
              </a:r>
              <a:endParaRPr lang="en-US" alt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607965D5-2A65-4665-8626-3A3C04D08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1395"/>
              <a:ext cx="0" cy="35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3DD44669-D0D4-40ED-8080-E59DDA0F1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662"/>
              <a:ext cx="52" cy="91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E75F0C8-A4AF-41B2-A655-92841253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401"/>
              <a:ext cx="1605" cy="330"/>
            </a:xfrm>
            <a:custGeom>
              <a:avLst/>
              <a:gdLst>
                <a:gd name="T0" fmla="*/ 0 w 3510"/>
                <a:gd name="T1" fmla="*/ 0 h 720"/>
                <a:gd name="T2" fmla="*/ 0 w 3510"/>
                <a:gd name="T3" fmla="*/ 215 h 720"/>
                <a:gd name="T4" fmla="*/ 3510 w 3510"/>
                <a:gd name="T5" fmla="*/ 215 h 720"/>
                <a:gd name="T6" fmla="*/ 3510 w 351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0" h="720">
                  <a:moveTo>
                    <a:pt x="0" y="0"/>
                  </a:moveTo>
                  <a:lnTo>
                    <a:pt x="0" y="215"/>
                  </a:lnTo>
                  <a:lnTo>
                    <a:pt x="3510" y="215"/>
                  </a:lnTo>
                  <a:lnTo>
                    <a:pt x="3510" y="720"/>
                  </a:lnTo>
                </a:path>
              </a:pathLst>
            </a:cu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1E99695-E161-49D7-BB26-EFCFE45E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638"/>
              <a:ext cx="53" cy="93"/>
            </a:xfrm>
            <a:custGeom>
              <a:avLst/>
              <a:gdLst>
                <a:gd name="T0" fmla="*/ 58 w 115"/>
                <a:gd name="T1" fmla="*/ 58 h 202"/>
                <a:gd name="T2" fmla="*/ 0 w 115"/>
                <a:gd name="T3" fmla="*/ 0 h 202"/>
                <a:gd name="T4" fmla="*/ 58 w 115"/>
                <a:gd name="T5" fmla="*/ 202 h 202"/>
                <a:gd name="T6" fmla="*/ 115 w 115"/>
                <a:gd name="T7" fmla="*/ 0 h 202"/>
                <a:gd name="T8" fmla="*/ 58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58"/>
                  </a:moveTo>
                  <a:lnTo>
                    <a:pt x="0" y="0"/>
                  </a:lnTo>
                  <a:lnTo>
                    <a:pt x="58" y="202"/>
                  </a:lnTo>
                  <a:lnTo>
                    <a:pt x="115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2A661E9F-5945-48AF-AEE3-5D14CC185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1182"/>
              <a:ext cx="1010" cy="889"/>
            </a:xfrm>
            <a:custGeom>
              <a:avLst/>
              <a:gdLst>
                <a:gd name="T0" fmla="*/ 0 w 2209"/>
                <a:gd name="T1" fmla="*/ 1945 h 1945"/>
                <a:gd name="T2" fmla="*/ 0 w 2209"/>
                <a:gd name="T3" fmla="*/ 0 h 1945"/>
                <a:gd name="T4" fmla="*/ 2209 w 2209"/>
                <a:gd name="T5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9" h="1945">
                  <a:moveTo>
                    <a:pt x="0" y="1945"/>
                  </a:moveTo>
                  <a:lnTo>
                    <a:pt x="0" y="0"/>
                  </a:lnTo>
                  <a:lnTo>
                    <a:pt x="2209" y="0"/>
                  </a:lnTo>
                </a:path>
              </a:pathLst>
            </a:cu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99B8B31-EC05-4D8A-9EF1-37AD0E8CB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156"/>
              <a:ext cx="92" cy="52"/>
            </a:xfrm>
            <a:custGeom>
              <a:avLst/>
              <a:gdLst>
                <a:gd name="T0" fmla="*/ 58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8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575F937A-C4BA-4A8A-BF8E-D85A62737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856"/>
              <a:ext cx="0" cy="50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7EB3457-7F3F-4891-8751-EDFEA0C3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3271"/>
              <a:ext cx="52" cy="93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6A933AF-8152-4086-90BD-86367CD34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2999"/>
              <a:ext cx="1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NLIP</a:t>
              </a:r>
              <a:endParaRPr lang="en-US" alt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D58D7663-8FB5-4D23-AABA-82B169E79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2" y="2851"/>
              <a:ext cx="0" cy="50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1F5CF14-376E-476D-BE99-D5D4595C7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3267"/>
              <a:ext cx="52" cy="92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E79D777A-1F80-4283-BE43-DC7A7A937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982"/>
              <a:ext cx="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D25AB2B-71CE-4B5B-B0BA-006A51E9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994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IP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9461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7667-4754-434F-8DF3-AF32DBBD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of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5291-41CA-4D0F-89E3-80B35F58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242" y="4840965"/>
            <a:ext cx="7995931" cy="10934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Store trace segments in </a:t>
            </a:r>
            <a:r>
              <a:rPr lang="en-US" dirty="0">
                <a:solidFill>
                  <a:srgbClr val="00B050"/>
                </a:solidFill>
              </a:rPr>
              <a:t>consecutive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trace segment </a:t>
            </a:r>
            <a:r>
              <a:rPr lang="en-US" dirty="0">
                <a:solidFill>
                  <a:srgbClr val="E21A23"/>
                </a:solidFill>
              </a:rPr>
              <a:t>stores</a:t>
            </a:r>
            <a:r>
              <a:rPr lang="en-US" dirty="0"/>
              <a:t> the number of the </a:t>
            </a:r>
            <a:r>
              <a:rPr lang="en-US" dirty="0">
                <a:solidFill>
                  <a:srgbClr val="0070C0"/>
                </a:solidFill>
              </a:rPr>
              <a:t>way</a:t>
            </a:r>
            <a:r>
              <a:rPr lang="en-US" dirty="0"/>
              <a:t> in the next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data line can store up till 6 </a:t>
            </a:r>
            <a:r>
              <a:rPr lang="en-US" dirty="0">
                <a:solidFill>
                  <a:srgbClr val="7030A0"/>
                </a:solidFill>
              </a:rPr>
              <a:t>decoded</a:t>
            </a:r>
            <a:r>
              <a:rPr lang="en-US" dirty="0"/>
              <a:t> micro-instructions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B2E38-EEF0-402A-981E-BB7B5E2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5CB71-D51A-4BA6-9067-9E5DD6AA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088AF-F04D-47F9-9833-CE70A48F98BB}"/>
              </a:ext>
            </a:extLst>
          </p:cNvPr>
          <p:cNvSpPr/>
          <p:nvPr/>
        </p:nvSpPr>
        <p:spPr>
          <a:xfrm>
            <a:off x="3168598" y="142040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Head</a:t>
            </a:r>
            <a:endParaRPr lang="en-IN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5B4FB-8652-4A8B-9C91-0B25C48517D1}"/>
              </a:ext>
            </a:extLst>
          </p:cNvPr>
          <p:cNvSpPr/>
          <p:nvPr/>
        </p:nvSpPr>
        <p:spPr>
          <a:xfrm>
            <a:off x="4714207" y="142040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99E1C-6029-4D9A-8F49-B75BC9C0F8F9}"/>
              </a:ext>
            </a:extLst>
          </p:cNvPr>
          <p:cNvSpPr/>
          <p:nvPr/>
        </p:nvSpPr>
        <p:spPr>
          <a:xfrm>
            <a:off x="6259816" y="1420401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0BD695-02B2-416E-A5BC-786917D2CCD8}"/>
              </a:ext>
            </a:extLst>
          </p:cNvPr>
          <p:cNvSpPr/>
          <p:nvPr/>
        </p:nvSpPr>
        <p:spPr>
          <a:xfrm>
            <a:off x="7805425" y="1420401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Head</a:t>
            </a:r>
            <a:endParaRPr lang="en-IN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87597-E477-4E0F-BDAB-9D8B0DCF1D1A}"/>
              </a:ext>
            </a:extLst>
          </p:cNvPr>
          <p:cNvSpPr/>
          <p:nvPr/>
        </p:nvSpPr>
        <p:spPr>
          <a:xfrm>
            <a:off x="3168598" y="2014828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AC42FB-8DFE-4709-A4CB-84BFA88D77F4}"/>
              </a:ext>
            </a:extLst>
          </p:cNvPr>
          <p:cNvSpPr/>
          <p:nvPr/>
        </p:nvSpPr>
        <p:spPr>
          <a:xfrm>
            <a:off x="4714207" y="2014828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5D4C7-2034-4337-B0E4-D1952D194F4E}"/>
              </a:ext>
            </a:extLst>
          </p:cNvPr>
          <p:cNvSpPr/>
          <p:nvPr/>
        </p:nvSpPr>
        <p:spPr>
          <a:xfrm>
            <a:off x="6259816" y="2014827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5195-B461-4900-8200-570C64CE40D5}"/>
              </a:ext>
            </a:extLst>
          </p:cNvPr>
          <p:cNvSpPr/>
          <p:nvPr/>
        </p:nvSpPr>
        <p:spPr>
          <a:xfrm>
            <a:off x="7805425" y="2014827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D3D59D-2904-4971-B2E8-79C1AAC47C7D}"/>
              </a:ext>
            </a:extLst>
          </p:cNvPr>
          <p:cNvSpPr/>
          <p:nvPr/>
        </p:nvSpPr>
        <p:spPr>
          <a:xfrm>
            <a:off x="3168598" y="263047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5D730-A19A-4A63-8D42-A1C7D61E1E32}"/>
              </a:ext>
            </a:extLst>
          </p:cNvPr>
          <p:cNvSpPr/>
          <p:nvPr/>
        </p:nvSpPr>
        <p:spPr>
          <a:xfrm>
            <a:off x="4714207" y="263047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EFD24D-2A07-40A6-AE48-5259F983EE47}"/>
              </a:ext>
            </a:extLst>
          </p:cNvPr>
          <p:cNvSpPr/>
          <p:nvPr/>
        </p:nvSpPr>
        <p:spPr>
          <a:xfrm>
            <a:off x="6259816" y="2630471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AA2A12-71E9-495E-BB15-A3192D1BDF9B}"/>
              </a:ext>
            </a:extLst>
          </p:cNvPr>
          <p:cNvSpPr/>
          <p:nvPr/>
        </p:nvSpPr>
        <p:spPr>
          <a:xfrm>
            <a:off x="7805425" y="2630471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E3D26-F1F3-4C21-A4ED-6193BA7A529D}"/>
              </a:ext>
            </a:extLst>
          </p:cNvPr>
          <p:cNvSpPr/>
          <p:nvPr/>
        </p:nvSpPr>
        <p:spPr>
          <a:xfrm>
            <a:off x="3168598" y="3224898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136CD5-D6FF-4167-9A55-DAB4202629B7}"/>
              </a:ext>
            </a:extLst>
          </p:cNvPr>
          <p:cNvSpPr/>
          <p:nvPr/>
        </p:nvSpPr>
        <p:spPr>
          <a:xfrm>
            <a:off x="4714207" y="3224898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0BEE4-B305-4BA7-A47E-D64BB7B3C59F}"/>
              </a:ext>
            </a:extLst>
          </p:cNvPr>
          <p:cNvSpPr/>
          <p:nvPr/>
        </p:nvSpPr>
        <p:spPr>
          <a:xfrm>
            <a:off x="6259816" y="3224897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5B80C7-4464-4FC5-8278-EDE45D558A10}"/>
              </a:ext>
            </a:extLst>
          </p:cNvPr>
          <p:cNvSpPr/>
          <p:nvPr/>
        </p:nvSpPr>
        <p:spPr>
          <a:xfrm>
            <a:off x="7805425" y="3224897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  <a:endParaRPr lang="en-IN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7B6017-4D36-4C5B-AE3E-F1AC20C0A771}"/>
              </a:ext>
            </a:extLst>
          </p:cNvPr>
          <p:cNvSpPr/>
          <p:nvPr/>
        </p:nvSpPr>
        <p:spPr>
          <a:xfrm>
            <a:off x="3168598" y="3819323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19EB76-D5CB-43A2-8694-B386B342F269}"/>
              </a:ext>
            </a:extLst>
          </p:cNvPr>
          <p:cNvSpPr/>
          <p:nvPr/>
        </p:nvSpPr>
        <p:spPr>
          <a:xfrm>
            <a:off x="4714207" y="3819323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Tail</a:t>
            </a:r>
            <a:endParaRPr lang="en-IN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B31B6B-9164-4132-8F4C-4C0EC121091F}"/>
              </a:ext>
            </a:extLst>
          </p:cNvPr>
          <p:cNvSpPr/>
          <p:nvPr/>
        </p:nvSpPr>
        <p:spPr>
          <a:xfrm>
            <a:off x="6259816" y="381932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Tail</a:t>
            </a:r>
            <a:endParaRPr lang="en-IN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953E4A-9E97-49C7-A85D-8E149256C749}"/>
              </a:ext>
            </a:extLst>
          </p:cNvPr>
          <p:cNvSpPr/>
          <p:nvPr/>
        </p:nvSpPr>
        <p:spPr>
          <a:xfrm>
            <a:off x="7805425" y="3819322"/>
            <a:ext cx="1545609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2AF762-AE85-4AD3-8DDA-40CE087A06D9}"/>
              </a:ext>
            </a:extLst>
          </p:cNvPr>
          <p:cNvSpPr txBox="1"/>
          <p:nvPr/>
        </p:nvSpPr>
        <p:spPr>
          <a:xfrm>
            <a:off x="3655555" y="1126236"/>
            <a:ext cx="66877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Way 0</a:t>
            </a:r>
            <a:endParaRPr lang="en-IN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3F0447-3283-4BF1-884A-35987E390570}"/>
              </a:ext>
            </a:extLst>
          </p:cNvPr>
          <p:cNvSpPr txBox="1"/>
          <p:nvPr/>
        </p:nvSpPr>
        <p:spPr>
          <a:xfrm>
            <a:off x="5201164" y="1117495"/>
            <a:ext cx="66877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Way 1</a:t>
            </a:r>
            <a:endParaRPr lang="en-IN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1460A-C528-47D0-A518-997E32177601}"/>
              </a:ext>
            </a:extLst>
          </p:cNvPr>
          <p:cNvSpPr txBox="1"/>
          <p:nvPr/>
        </p:nvSpPr>
        <p:spPr>
          <a:xfrm>
            <a:off x="6746773" y="1126236"/>
            <a:ext cx="66877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Way 2</a:t>
            </a:r>
            <a:endParaRPr lang="en-IN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24051-BAE7-43A7-854F-8923FB53B71F}"/>
              </a:ext>
            </a:extLst>
          </p:cNvPr>
          <p:cNvSpPr txBox="1"/>
          <p:nvPr/>
        </p:nvSpPr>
        <p:spPr>
          <a:xfrm>
            <a:off x="8365739" y="1097281"/>
            <a:ext cx="66877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Way 3</a:t>
            </a:r>
            <a:endParaRPr lang="en-IN" sz="13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4DAA56-3675-482B-ADEB-26781A28E244}"/>
              </a:ext>
            </a:extLst>
          </p:cNvPr>
          <p:cNvSpPr txBox="1"/>
          <p:nvPr/>
        </p:nvSpPr>
        <p:spPr>
          <a:xfrm>
            <a:off x="2482799" y="1507089"/>
            <a:ext cx="58862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Set 1</a:t>
            </a:r>
            <a:endParaRPr lang="en-IN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35DDE6-AB84-41CD-9C8C-3C641DF5224C}"/>
              </a:ext>
            </a:extLst>
          </p:cNvPr>
          <p:cNvSpPr txBox="1"/>
          <p:nvPr/>
        </p:nvSpPr>
        <p:spPr>
          <a:xfrm>
            <a:off x="2482799" y="2014827"/>
            <a:ext cx="58862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Set 2</a:t>
            </a:r>
            <a:endParaRPr lang="en-IN" sz="13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A40DB9-BAA8-491D-858B-F3289F921332}"/>
              </a:ext>
            </a:extLst>
          </p:cNvPr>
          <p:cNvSpPr txBox="1"/>
          <p:nvPr/>
        </p:nvSpPr>
        <p:spPr>
          <a:xfrm>
            <a:off x="2482799" y="2578659"/>
            <a:ext cx="58862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Set 3</a:t>
            </a:r>
            <a:endParaRPr lang="en-IN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5C8D2-D482-498F-B42B-14E8B13DCB8F}"/>
              </a:ext>
            </a:extLst>
          </p:cNvPr>
          <p:cNvSpPr txBox="1"/>
          <p:nvPr/>
        </p:nvSpPr>
        <p:spPr>
          <a:xfrm>
            <a:off x="2469886" y="3224748"/>
            <a:ext cx="58862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Set 4</a:t>
            </a:r>
            <a:endParaRPr lang="en-IN" sz="13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5431CA-D348-4A42-BB42-FA89C27D69C1}"/>
              </a:ext>
            </a:extLst>
          </p:cNvPr>
          <p:cNvSpPr txBox="1"/>
          <p:nvPr/>
        </p:nvSpPr>
        <p:spPr>
          <a:xfrm>
            <a:off x="2482798" y="3870837"/>
            <a:ext cx="588623" cy="30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Set 5</a:t>
            </a:r>
            <a:endParaRPr lang="en-IN" sz="1350" dirty="0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DE84D2A-AADA-4D37-AC12-AAF445D5C62A}"/>
              </a:ext>
            </a:extLst>
          </p:cNvPr>
          <p:cNvCxnSpPr/>
          <p:nvPr/>
        </p:nvCxnSpPr>
        <p:spPr>
          <a:xfrm>
            <a:off x="4235507" y="1728221"/>
            <a:ext cx="811033" cy="51179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6942C71-1FF9-4D7A-9A34-9BDC22FF6A4E}"/>
              </a:ext>
            </a:extLst>
          </p:cNvPr>
          <p:cNvCxnSpPr/>
          <p:nvPr/>
        </p:nvCxnSpPr>
        <p:spPr>
          <a:xfrm rot="10800000" flipV="1">
            <a:off x="4324327" y="3022992"/>
            <a:ext cx="876836" cy="4088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2C6C61-E44C-4E00-9881-378DFD895716}"/>
              </a:ext>
            </a:extLst>
          </p:cNvPr>
          <p:cNvCxnSpPr/>
          <p:nvPr/>
        </p:nvCxnSpPr>
        <p:spPr>
          <a:xfrm>
            <a:off x="5742715" y="2312559"/>
            <a:ext cx="0" cy="498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69EAEFD9-F879-4507-8B27-9D91DBB66FEE}"/>
              </a:ext>
            </a:extLst>
          </p:cNvPr>
          <p:cNvCxnSpPr>
            <a:stCxn id="18" idx="2"/>
          </p:cNvCxnSpPr>
          <p:nvPr/>
        </p:nvCxnSpPr>
        <p:spPr>
          <a:xfrm rot="16200000" flipH="1">
            <a:off x="4422546" y="3194130"/>
            <a:ext cx="381388" cy="134367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43CDF6A-D932-44E2-B5A1-55D1B41F9622}"/>
              </a:ext>
            </a:extLst>
          </p:cNvPr>
          <p:cNvCxnSpPr>
            <a:stCxn id="9" idx="2"/>
          </p:cNvCxnSpPr>
          <p:nvPr/>
        </p:nvCxnSpPr>
        <p:spPr>
          <a:xfrm rot="5400000">
            <a:off x="7756850" y="1418636"/>
            <a:ext cx="369238" cy="127352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67B86EB-AD5D-493F-8869-B83360F74DD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18467" y="3596538"/>
            <a:ext cx="1273520" cy="4754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C33DB2E-D80F-4DC4-A350-429A2503A279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032621" y="3000469"/>
            <a:ext cx="1545609" cy="2244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2B7DB9-D8FE-4A36-8E33-FFDC175704A0}"/>
              </a:ext>
            </a:extLst>
          </p:cNvPr>
          <p:cNvCxnSpPr/>
          <p:nvPr/>
        </p:nvCxnSpPr>
        <p:spPr>
          <a:xfrm>
            <a:off x="7348400" y="2380091"/>
            <a:ext cx="0" cy="498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3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970" y="1253331"/>
            <a:ext cx="8429030" cy="4351338"/>
          </a:xfrm>
        </p:spPr>
        <p:txBody>
          <a:bodyPr>
            <a:normAutofit/>
          </a:bodyPr>
          <a:lstStyle/>
          <a:p>
            <a:r>
              <a:rPr lang="en-US" dirty="0"/>
              <a:t>Rules for storing </a:t>
            </a:r>
            <a:r>
              <a:rPr lang="en-US" dirty="0">
                <a:solidFill>
                  <a:srgbClr val="00B0F0"/>
                </a:solidFill>
              </a:rPr>
              <a:t>trace segments </a:t>
            </a:r>
            <a:r>
              <a:rPr lang="en-US" dirty="0"/>
              <a:t>in a data line 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Never </a:t>
            </a:r>
            <a:r>
              <a:rPr lang="en-US" dirty="0">
                <a:solidFill>
                  <a:srgbClr val="0070C0"/>
                </a:solidFill>
              </a:rPr>
              <a:t>distribute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micro-ops of a macro instruction across cache 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Terminate</a:t>
            </a:r>
            <a:r>
              <a:rPr lang="en-US" dirty="0"/>
              <a:t> a data line if you encounter more branch micro-ops than a threshold</a:t>
            </a:r>
          </a:p>
          <a:p>
            <a:pPr marL="1588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E21A23"/>
                </a:solidFill>
              </a:rPr>
              <a:t>Termination </a:t>
            </a:r>
            <a:r>
              <a:rPr lang="en-US" dirty="0">
                <a:solidFill>
                  <a:schemeClr val="tx1"/>
                </a:solidFill>
              </a:rPr>
              <a:t>of the trace creation process</a:t>
            </a:r>
          </a:p>
          <a:p>
            <a:pPr lvl="1"/>
            <a:r>
              <a:rPr lang="en-US" dirty="0"/>
              <a:t>Encounter an </a:t>
            </a:r>
            <a:r>
              <a:rPr lang="en-US" dirty="0">
                <a:solidFill>
                  <a:srgbClr val="0070C0"/>
                </a:solidFill>
              </a:rPr>
              <a:t>indirect branch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Interrupt</a:t>
            </a:r>
            <a:r>
              <a:rPr lang="en-US" dirty="0"/>
              <a:t> or branch </a:t>
            </a:r>
            <a:r>
              <a:rPr lang="en-US" dirty="0" err="1">
                <a:solidFill>
                  <a:srgbClr val="C00000"/>
                </a:solidFill>
              </a:rPr>
              <a:t>misprediction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notification</a:t>
            </a:r>
          </a:p>
          <a:p>
            <a:pPr lvl="1"/>
            <a:r>
              <a:rPr lang="en-US" dirty="0">
                <a:solidFill>
                  <a:srgbClr val="01708C"/>
                </a:solidFill>
              </a:rPr>
              <a:t>Maximum</a:t>
            </a:r>
            <a:r>
              <a:rPr lang="en-US" dirty="0"/>
              <a:t> length of trace (64 sets) reached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F3E8D-BD63-48C4-9839-44E72B32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0F96C-AD73-46CC-B2A9-7B7CFA4A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104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96FE11E-A3FE-4903-8ECF-7FF277C4D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47" y="1389498"/>
            <a:ext cx="541538" cy="541538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93B5AF4-6158-4AA0-AD86-87C80FBAE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7" y="3270576"/>
            <a:ext cx="605061" cy="6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14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ED8E-81A0-4C9B-9E4D-DAAE780F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Tag Array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F1A08912-C70D-4026-97EF-964849835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6477"/>
              </p:ext>
            </p:extLst>
          </p:nvPr>
        </p:nvGraphicFramePr>
        <p:xfrm>
          <a:off x="2396092" y="2687320"/>
          <a:ext cx="766822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39">
                  <a:extLst>
                    <a:ext uri="{9D8B030D-6E8A-4147-A177-3AD203B41FA5}">
                      <a16:colId xmlns:a16="http://schemas.microsoft.com/office/drawing/2014/main" val="799334323"/>
                    </a:ext>
                  </a:extLst>
                </a:gridCol>
                <a:gridCol w="5898887">
                  <a:extLst>
                    <a:ext uri="{9D8B030D-6E8A-4147-A177-3AD203B41FA5}">
                      <a16:colId xmlns:a16="http://schemas.microsoft.com/office/drawing/2014/main" val="230091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73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Trace head, body, or 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0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of the way for the next trace segment (next 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11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Prev</a:t>
                      </a:r>
                      <a:r>
                        <a:rPr lang="en-US" dirty="0"/>
                        <a:t>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of the way of the previous trace segment (prev. 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 of the next CISC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2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μ</a:t>
                      </a:r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into the table of micro-instructions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10621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FB54B-451C-4581-BA2A-B7206752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1A3-DAAB-4481-B5DA-DD609AF3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1BB81-5AE0-4421-96AF-FB264A37B7E8}"/>
              </a:ext>
            </a:extLst>
          </p:cNvPr>
          <p:cNvSpPr/>
          <p:nvPr/>
        </p:nvSpPr>
        <p:spPr>
          <a:xfrm>
            <a:off x="2065538" y="1097281"/>
            <a:ext cx="1387846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58C4F-65AE-42D2-8A52-4D946E9C6119}"/>
              </a:ext>
            </a:extLst>
          </p:cNvPr>
          <p:cNvSpPr/>
          <p:nvPr/>
        </p:nvSpPr>
        <p:spPr>
          <a:xfrm>
            <a:off x="3453384" y="1097281"/>
            <a:ext cx="485342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27C79-EB17-4D01-B46F-E2F0E253EE21}"/>
              </a:ext>
            </a:extLst>
          </p:cNvPr>
          <p:cNvSpPr txBox="1"/>
          <p:nvPr/>
        </p:nvSpPr>
        <p:spPr>
          <a:xfrm>
            <a:off x="3453385" y="1797693"/>
            <a:ext cx="124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  <a:p>
            <a:r>
              <a:rPr lang="en-US" dirty="0"/>
              <a:t>bit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47DEC-B429-4B86-85D1-56C43357C7BD}"/>
              </a:ext>
            </a:extLst>
          </p:cNvPr>
          <p:cNvCxnSpPr/>
          <p:nvPr/>
        </p:nvCxnSpPr>
        <p:spPr>
          <a:xfrm flipV="1">
            <a:off x="3696055" y="1401767"/>
            <a:ext cx="0" cy="346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E6013-DDC2-491C-8FBD-D9C4FF150985}"/>
              </a:ext>
            </a:extLst>
          </p:cNvPr>
          <p:cNvSpPr/>
          <p:nvPr/>
        </p:nvSpPr>
        <p:spPr>
          <a:xfrm>
            <a:off x="3938726" y="1091912"/>
            <a:ext cx="1162975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4FA25-0876-4751-8E30-140A4C9387B4}"/>
              </a:ext>
            </a:extLst>
          </p:cNvPr>
          <p:cNvSpPr/>
          <p:nvPr/>
        </p:nvSpPr>
        <p:spPr>
          <a:xfrm>
            <a:off x="5101701" y="1091912"/>
            <a:ext cx="1162975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AFAAE7-7D63-42C2-9B2A-55A1D371D294}"/>
              </a:ext>
            </a:extLst>
          </p:cNvPr>
          <p:cNvSpPr/>
          <p:nvPr/>
        </p:nvSpPr>
        <p:spPr>
          <a:xfrm>
            <a:off x="6202529" y="1091912"/>
            <a:ext cx="1162975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r>
              <a:rPr lang="en-US" dirty="0"/>
              <a:t> way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620AA-6505-4403-AD46-CCB5D4C22839}"/>
              </a:ext>
            </a:extLst>
          </p:cNvPr>
          <p:cNvSpPr/>
          <p:nvPr/>
        </p:nvSpPr>
        <p:spPr>
          <a:xfrm>
            <a:off x="7365504" y="1091912"/>
            <a:ext cx="1162975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NLIP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70192F-668D-41E2-A999-AF8B0B38D1AA}"/>
              </a:ext>
            </a:extLst>
          </p:cNvPr>
          <p:cNvSpPr/>
          <p:nvPr/>
        </p:nvSpPr>
        <p:spPr>
          <a:xfrm>
            <a:off x="8495946" y="1091912"/>
            <a:ext cx="1162975" cy="5362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</a:t>
            </a:r>
            <a:r>
              <a:rPr lang="en-US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17364960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1694-9458-4598-8669-73A029BD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 (reading a trace)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9FDC9-EE5F-4F2C-B482-1BCED25B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248E9-9A13-4868-9D5F-ABAF46F0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106</a:t>
            </a:fld>
            <a:endParaRPr 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25506B6F-94FF-4EF0-A9D5-64DE53875A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5855" y="1305018"/>
            <a:ext cx="6740720" cy="3571783"/>
            <a:chOff x="695" y="1281"/>
            <a:chExt cx="3380" cy="1791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3F97F9CB-A0B7-4B1C-99A8-E0CE960102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5" y="1281"/>
              <a:ext cx="3380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32C2A3DB-D80E-41DF-A992-F81937F2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581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9EEAE72D-1178-4F86-AAB3-4ECC6DAD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637"/>
              <a:ext cx="4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Head lookup</a:t>
              </a:r>
              <a:endParaRPr lang="en-US" altLang="en-US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35C0228F-4A88-4006-8F1A-C65EC5203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2078"/>
              <a:ext cx="1085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CFD6BBD2-F840-47ED-8031-68E5B4A3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2134"/>
              <a:ext cx="4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Body lookup</a:t>
              </a:r>
              <a:endParaRPr lang="en-US" altLang="en-US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228A8BDA-CD60-491F-B10F-A40B4DF1B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" y="1847"/>
              <a:ext cx="0" cy="22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E5D6BFD-3F6E-4A72-8C10-2F2D5C8D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973"/>
              <a:ext cx="55" cy="97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2F232AA0-C306-4AB3-8E28-8991F39D4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2578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19E12DA2-BB81-4284-AFC1-C8DF8D0C2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638"/>
              <a:ext cx="1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Tail </a:t>
              </a:r>
              <a:endParaRPr lang="en-US" altLang="en-U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85EED62C-16A1-4A67-801A-6E21BB532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" y="2346"/>
              <a:ext cx="0" cy="22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BDDC6CFC-CD2A-472E-8500-3D966D77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473"/>
              <a:ext cx="55" cy="9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2C54519F-CD13-487B-8072-CD83E9B36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" y="2211"/>
              <a:ext cx="4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9C9438A-EF6D-41DB-AA2F-6BCBEDB1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183"/>
              <a:ext cx="97" cy="55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D630E973-1A64-4CCE-8CFD-65B71E956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095"/>
              <a:ext cx="1085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97C0915F-D061-499C-B41E-EE2A6D6D6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151"/>
              <a:ext cx="3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Body miss</a:t>
              </a:r>
              <a:endParaRPr lang="en-US" alt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77956F20-7B8F-4447-97C2-A7CF29EB3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44"/>
              <a:ext cx="18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Miss</a:t>
              </a:r>
              <a:endParaRPr lang="en-US" alt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8D82F1B2-F65E-42D0-B406-64BD06BF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2" y="1727"/>
              <a:ext cx="1037" cy="36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E897EF1-C47B-4DB8-921B-F1701AB8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7"/>
              <a:ext cx="100" cy="58"/>
            </a:xfrm>
            <a:custGeom>
              <a:avLst/>
              <a:gdLst>
                <a:gd name="T0" fmla="*/ 136 w 209"/>
                <a:gd name="T1" fmla="*/ 48 h 121"/>
                <a:gd name="T2" fmla="*/ 209 w 209"/>
                <a:gd name="T3" fmla="*/ 12 h 121"/>
                <a:gd name="T4" fmla="*/ 0 w 209"/>
                <a:gd name="T5" fmla="*/ 0 h 121"/>
                <a:gd name="T6" fmla="*/ 171 w 209"/>
                <a:gd name="T7" fmla="*/ 121 h 121"/>
                <a:gd name="T8" fmla="*/ 136 w 209"/>
                <a:gd name="T9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21">
                  <a:moveTo>
                    <a:pt x="136" y="48"/>
                  </a:moveTo>
                  <a:lnTo>
                    <a:pt x="209" y="12"/>
                  </a:lnTo>
                  <a:lnTo>
                    <a:pt x="0" y="0"/>
                  </a:lnTo>
                  <a:lnTo>
                    <a:pt x="171" y="121"/>
                  </a:lnTo>
                  <a:lnTo>
                    <a:pt x="136" y="4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1EF8D723-F349-45AF-83FD-55FFA231D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2486" y="1788"/>
              <a:ext cx="62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Start a new trace</a:t>
              </a:r>
              <a:endParaRPr lang="en-US" alt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9638BE1-FA3A-4B21-A4B5-F419A13F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1714"/>
              <a:ext cx="310" cy="990"/>
            </a:xfrm>
            <a:custGeom>
              <a:avLst/>
              <a:gdLst>
                <a:gd name="T0" fmla="*/ 629 w 647"/>
                <a:gd name="T1" fmla="*/ 2063 h 2063"/>
                <a:gd name="T2" fmla="*/ 80 w 647"/>
                <a:gd name="T3" fmla="*/ 1513 h 2063"/>
                <a:gd name="T4" fmla="*/ 218 w 647"/>
                <a:gd name="T5" fmla="*/ 250 h 2063"/>
                <a:gd name="T6" fmla="*/ 647 w 647"/>
                <a:gd name="T7" fmla="*/ 0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2063">
                  <a:moveTo>
                    <a:pt x="629" y="2063"/>
                  </a:moveTo>
                  <a:cubicBezTo>
                    <a:pt x="629" y="2063"/>
                    <a:pt x="161" y="1814"/>
                    <a:pt x="80" y="1513"/>
                  </a:cubicBezTo>
                  <a:cubicBezTo>
                    <a:pt x="0" y="1213"/>
                    <a:pt x="120" y="330"/>
                    <a:pt x="218" y="250"/>
                  </a:cubicBezTo>
                  <a:cubicBezTo>
                    <a:pt x="317" y="170"/>
                    <a:pt x="647" y="0"/>
                    <a:pt x="647" y="0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DCABAFA-DFFF-4C83-9569-EA211264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1714"/>
              <a:ext cx="98" cy="69"/>
            </a:xfrm>
            <a:custGeom>
              <a:avLst/>
              <a:gdLst>
                <a:gd name="T0" fmla="*/ 77 w 205"/>
                <a:gd name="T1" fmla="*/ 66 h 143"/>
                <a:gd name="T2" fmla="*/ 52 w 205"/>
                <a:gd name="T3" fmla="*/ 143 h 143"/>
                <a:gd name="T4" fmla="*/ 205 w 205"/>
                <a:gd name="T5" fmla="*/ 0 h 143"/>
                <a:gd name="T6" fmla="*/ 0 w 205"/>
                <a:gd name="T7" fmla="*/ 41 h 143"/>
                <a:gd name="T8" fmla="*/ 77 w 205"/>
                <a:gd name="T9" fmla="*/ 6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3">
                  <a:moveTo>
                    <a:pt x="77" y="66"/>
                  </a:moveTo>
                  <a:lnTo>
                    <a:pt x="52" y="143"/>
                  </a:lnTo>
                  <a:lnTo>
                    <a:pt x="205" y="0"/>
                  </a:lnTo>
                  <a:lnTo>
                    <a:pt x="0" y="41"/>
                  </a:lnTo>
                  <a:lnTo>
                    <a:pt x="77" y="6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8B654CBA-87C4-4F5D-9CC3-DBC1881A8D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3" y="2104"/>
              <a:ext cx="5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Search for head</a:t>
              </a:r>
              <a:endParaRPr lang="en-US" altLang="en-US"/>
            </a:p>
          </p:txBody>
        </p:sp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ECF79F76-9955-496F-BC9B-A11CAB363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721"/>
              <a:ext cx="1128" cy="339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E202E79C-62DB-4A7D-BF1B-D0C8D4EFE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2751"/>
              <a:ext cx="4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Read micro-</a:t>
              </a:r>
              <a:endParaRPr lang="en-US" alt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64E05CF0-38B1-410F-93B4-80AD4E8AB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2901"/>
              <a:ext cx="48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instructions </a:t>
              </a:r>
              <a:endParaRPr lang="en-US" altLang="en-US"/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DBF37D80-6479-4FA2-8583-6DC5A59B4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2271"/>
              <a:ext cx="905" cy="45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55B3B9B-3FAB-471F-BC65-FA530747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657"/>
              <a:ext cx="99" cy="68"/>
            </a:xfrm>
            <a:custGeom>
              <a:avLst/>
              <a:gdLst>
                <a:gd name="T0" fmla="*/ 77 w 206"/>
                <a:gd name="T1" fmla="*/ 78 h 142"/>
                <a:gd name="T2" fmla="*/ 0 w 206"/>
                <a:gd name="T3" fmla="*/ 103 h 142"/>
                <a:gd name="T4" fmla="*/ 206 w 206"/>
                <a:gd name="T5" fmla="*/ 142 h 142"/>
                <a:gd name="T6" fmla="*/ 52 w 206"/>
                <a:gd name="T7" fmla="*/ 0 h 142"/>
                <a:gd name="T8" fmla="*/ 77 w 206"/>
                <a:gd name="T9" fmla="*/ 7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77" y="78"/>
                  </a:moveTo>
                  <a:lnTo>
                    <a:pt x="0" y="103"/>
                  </a:lnTo>
                  <a:lnTo>
                    <a:pt x="206" y="142"/>
                  </a:lnTo>
                  <a:lnTo>
                    <a:pt x="52" y="0"/>
                  </a:lnTo>
                  <a:lnTo>
                    <a:pt x="77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5ED1B0E6-79BD-4B2B-92C6-7BF486D9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486"/>
              <a:ext cx="68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Complex instruction</a:t>
              </a:r>
              <a:endParaRPr lang="en-US" alt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5E202BE9-DCF5-4847-ADCA-2E358C54A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626"/>
              <a:ext cx="43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encountered</a:t>
              </a:r>
              <a:endParaRPr lang="en-US" altLang="en-US"/>
            </a:p>
          </p:txBody>
        </p:sp>
        <p:sp>
          <p:nvSpPr>
            <p:cNvPr id="42" name="Line 33">
              <a:extLst>
                <a:ext uri="{FF2B5EF4-FFF2-40B4-BE49-F238E27FC236}">
                  <a16:creationId xmlns:a16="http://schemas.microsoft.com/office/drawing/2014/main" id="{5FBD2331-B98C-44AD-9995-1CFD44552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7" y="2325"/>
              <a:ext cx="828" cy="41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C2B4CF6-BE9D-4A1E-A44F-9DEC261D7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2325"/>
              <a:ext cx="99" cy="69"/>
            </a:xfrm>
            <a:custGeom>
              <a:avLst/>
              <a:gdLst>
                <a:gd name="T0" fmla="*/ 129 w 206"/>
                <a:gd name="T1" fmla="*/ 65 h 142"/>
                <a:gd name="T2" fmla="*/ 206 w 206"/>
                <a:gd name="T3" fmla="*/ 39 h 142"/>
                <a:gd name="T4" fmla="*/ 0 w 206"/>
                <a:gd name="T5" fmla="*/ 0 h 142"/>
                <a:gd name="T6" fmla="*/ 154 w 206"/>
                <a:gd name="T7" fmla="*/ 142 h 142"/>
                <a:gd name="T8" fmla="*/ 129 w 206"/>
                <a:gd name="T9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29" y="65"/>
                  </a:moveTo>
                  <a:lnTo>
                    <a:pt x="206" y="39"/>
                  </a:lnTo>
                  <a:lnTo>
                    <a:pt x="0" y="0"/>
                  </a:lnTo>
                  <a:lnTo>
                    <a:pt x="154" y="142"/>
                  </a:lnTo>
                  <a:lnTo>
                    <a:pt x="129" y="6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AAFC8E03-AEA3-43E9-AB08-7568901EB8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323" y="2571"/>
              <a:ext cx="2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Return</a:t>
              </a:r>
              <a:endParaRPr lang="en-US" alt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75EBFD8-D29D-44B8-8C8B-C4F9CD14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396"/>
              <a:ext cx="246" cy="185"/>
            </a:xfrm>
            <a:custGeom>
              <a:avLst/>
              <a:gdLst>
                <a:gd name="T0" fmla="*/ 512 w 512"/>
                <a:gd name="T1" fmla="*/ 386 h 386"/>
                <a:gd name="T2" fmla="*/ 512 w 512"/>
                <a:gd name="T3" fmla="*/ 0 h 386"/>
                <a:gd name="T4" fmla="*/ 0 w 512"/>
                <a:gd name="T5" fmla="*/ 0 h 386"/>
                <a:gd name="T6" fmla="*/ 0 w 512"/>
                <a:gd name="T7" fmla="*/ 36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386">
                  <a:moveTo>
                    <a:pt x="512" y="386"/>
                  </a:moveTo>
                  <a:lnTo>
                    <a:pt x="512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6342911-D6F3-4B2F-AEF0-F635D913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473"/>
              <a:ext cx="56" cy="9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9E225DA1-B47B-4D2F-B4C3-5BE0F367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283"/>
              <a:ext cx="65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Search for head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9078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A6E5-638D-4D4D-9F15-B2F4191C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 (creating a trace)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BEE31-712A-493B-91C5-8306F12A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5EE70-99EF-4557-BADF-168A7835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107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250B978-018B-438F-8422-27A6CCE484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22513" y="2087564"/>
            <a:ext cx="5975350" cy="2757487"/>
            <a:chOff x="503" y="1315"/>
            <a:chExt cx="3764" cy="1737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EE3A48B-C5B0-49C1-99EC-406D66E7E2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3" y="1315"/>
              <a:ext cx="3764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65149CC0-3610-4C38-A7F8-421922642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1521"/>
              <a:ext cx="1084" cy="265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B4397C2-398C-4BFC-B826-E5E23BD51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602"/>
              <a:ext cx="7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Fetch from i-cache</a:t>
              </a:r>
              <a:endParaRPr lang="en-US" altLang="en-US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AF7161CD-2B86-4A6E-8B4A-5CFFD3D79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2331"/>
              <a:ext cx="1085" cy="265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6C82199-285B-4420-8117-B42AEF696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2408"/>
              <a:ext cx="34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Wait for </a:t>
              </a:r>
              <a:endParaRPr lang="en-US" alt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E0387E9-633D-4AC5-BDAD-EAD598E48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2399"/>
              <a:ext cx="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594386D-63A7-45D7-A116-2618E75DD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408"/>
              <a:ext cx="1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OPs</a:t>
              </a:r>
              <a:endParaRPr lang="en-US" altLang="en-US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020024E6-4DC5-4390-8D35-3DD2D8ED4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930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7E921A8-D69C-41EE-9165-5CEAE064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008"/>
              <a:ext cx="2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Bypass </a:t>
              </a:r>
              <a:endParaRPr lang="en-US" alt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A9F0C5C-5570-4427-A9D4-3976F0B7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999"/>
              <a:ext cx="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1CA4414-0D92-4687-81BA-065CE8104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008"/>
              <a:ext cx="1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OPs</a:t>
              </a:r>
              <a:endParaRPr lang="en-US" alt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A6FBBF74-4F67-4457-9B36-29724448E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853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F1BF3624-18DA-4D47-A548-86B737BE8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1788"/>
              <a:ext cx="0" cy="54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10AE2E9-6572-40B6-9792-E0D593C42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2237"/>
              <a:ext cx="55" cy="9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B342B05A-A5D7-49F6-A0BB-160BF8A8D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8" y="2148"/>
              <a:ext cx="488" cy="30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A7C903E-9CEB-463F-9D0A-A2760AAE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148"/>
              <a:ext cx="97" cy="75"/>
            </a:xfrm>
            <a:custGeom>
              <a:avLst/>
              <a:gdLst>
                <a:gd name="T0" fmla="*/ 79 w 201"/>
                <a:gd name="T1" fmla="*/ 76 h 156"/>
                <a:gd name="T2" fmla="*/ 61 w 201"/>
                <a:gd name="T3" fmla="*/ 156 h 156"/>
                <a:gd name="T4" fmla="*/ 201 w 201"/>
                <a:gd name="T5" fmla="*/ 0 h 156"/>
                <a:gd name="T6" fmla="*/ 0 w 201"/>
                <a:gd name="T7" fmla="*/ 58 h 156"/>
                <a:gd name="T8" fmla="*/ 79 w 201"/>
                <a:gd name="T9" fmla="*/ 7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56">
                  <a:moveTo>
                    <a:pt x="79" y="76"/>
                  </a:moveTo>
                  <a:lnTo>
                    <a:pt x="61" y="156"/>
                  </a:lnTo>
                  <a:lnTo>
                    <a:pt x="201" y="0"/>
                  </a:lnTo>
                  <a:lnTo>
                    <a:pt x="0" y="58"/>
                  </a:lnTo>
                  <a:lnTo>
                    <a:pt x="79" y="7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74078F1-A13F-403C-991A-C04DDCBA20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1658" y="2455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4483F6DC-D995-4141-8D7C-51FA608B11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1702" y="2335"/>
              <a:ext cx="3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OPs reach</a:t>
              </a:r>
              <a:endParaRPr lang="en-US" alt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32BEFCB6-904E-458B-ACD5-1169AA7A09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1675" y="2435"/>
              <a:ext cx="4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the fill buffer</a:t>
              </a:r>
              <a:endParaRPr lang="en-US" alt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B7DEE089-8534-48AE-827D-B1B5FACB3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1" y="2200"/>
              <a:ext cx="0" cy="54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19F1EB0-F645-4E6A-8BA7-83B1BF19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648"/>
              <a:ext cx="55" cy="9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0C9453EF-586B-4C23-9609-D9799A181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232"/>
              <a:ext cx="4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Trace segment</a:t>
              </a:r>
              <a:endParaRPr lang="en-US" alt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1F975EE2-54DA-4EE3-992F-55346538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334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end condition</a:t>
              </a:r>
              <a:endParaRPr lang="en-US" altLang="en-US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8AD610D1-DCE7-487D-B4D0-664E8FF60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751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01A08714-210D-4C0D-AF1F-9A4D9C27E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823"/>
              <a:ext cx="3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Transfer </a:t>
              </a:r>
              <a:endParaRPr lang="en-US" alt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A771F313-62B6-4C60-8CC3-2EC5499B8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4" y="2591"/>
              <a:ext cx="727" cy="27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872598-B56B-4294-9A40-DE723EC1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591"/>
              <a:ext cx="100" cy="60"/>
            </a:xfrm>
            <a:custGeom>
              <a:avLst/>
              <a:gdLst>
                <a:gd name="T0" fmla="*/ 134 w 209"/>
                <a:gd name="T1" fmla="*/ 51 h 125"/>
                <a:gd name="T2" fmla="*/ 209 w 209"/>
                <a:gd name="T3" fmla="*/ 18 h 125"/>
                <a:gd name="T4" fmla="*/ 0 w 209"/>
                <a:gd name="T5" fmla="*/ 0 h 125"/>
                <a:gd name="T6" fmla="*/ 168 w 209"/>
                <a:gd name="T7" fmla="*/ 125 h 125"/>
                <a:gd name="T8" fmla="*/ 134 w 209"/>
                <a:gd name="T9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25">
                  <a:moveTo>
                    <a:pt x="134" y="51"/>
                  </a:moveTo>
                  <a:lnTo>
                    <a:pt x="209" y="18"/>
                  </a:lnTo>
                  <a:lnTo>
                    <a:pt x="0" y="0"/>
                  </a:lnTo>
                  <a:lnTo>
                    <a:pt x="168" y="125"/>
                  </a:lnTo>
                  <a:lnTo>
                    <a:pt x="134" y="5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7EF50C92-5F91-4935-9E02-6FB02AD43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781"/>
              <a:ext cx="3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Trace not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C1014E9-0FA1-43FC-8CA9-F8651EDB2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894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ended</a:t>
              </a:r>
              <a:endParaRPr lang="en-US" altLang="en-US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CC41098C-3FC2-4920-A837-AA295112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288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97531618-513B-4EA7-B5F7-59C8EC2C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364"/>
              <a:ext cx="52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Head lookup </a:t>
              </a:r>
              <a:endParaRPr lang="en-US" alt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20603604-458F-4807-8172-EC8445F6C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0" y="2555"/>
              <a:ext cx="571" cy="33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FC56C66-36F0-41B7-A4BD-55BB8A58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555"/>
              <a:ext cx="98" cy="73"/>
            </a:xfrm>
            <a:custGeom>
              <a:avLst/>
              <a:gdLst>
                <a:gd name="T0" fmla="*/ 79 w 203"/>
                <a:gd name="T1" fmla="*/ 73 h 152"/>
                <a:gd name="T2" fmla="*/ 58 w 203"/>
                <a:gd name="T3" fmla="*/ 152 h 152"/>
                <a:gd name="T4" fmla="*/ 203 w 203"/>
                <a:gd name="T5" fmla="*/ 0 h 152"/>
                <a:gd name="T6" fmla="*/ 0 w 203"/>
                <a:gd name="T7" fmla="*/ 52 h 152"/>
                <a:gd name="T8" fmla="*/ 79 w 203"/>
                <a:gd name="T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52">
                  <a:moveTo>
                    <a:pt x="79" y="73"/>
                  </a:moveTo>
                  <a:lnTo>
                    <a:pt x="58" y="152"/>
                  </a:lnTo>
                  <a:lnTo>
                    <a:pt x="203" y="0"/>
                  </a:lnTo>
                  <a:lnTo>
                    <a:pt x="0" y="52"/>
                  </a:lnTo>
                  <a:lnTo>
                    <a:pt x="79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DE803517-D08B-48D8-9B3F-A00574EB9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727"/>
              <a:ext cx="3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Trace end</a:t>
              </a:r>
              <a:endParaRPr lang="en-US" alt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E8494703-A2C8-4554-A05D-56E53C8E9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6"/>
              <a:ext cx="3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condition</a:t>
              </a:r>
              <a:endParaRPr lang="en-US" alt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CE866892-D3FA-48A7-BBD9-2B8B6FDB3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945"/>
              <a:ext cx="3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detected</a:t>
              </a:r>
              <a:endParaRPr lang="en-US" altLang="en-US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6EC299C8-F26D-4F8D-8672-9562EF0B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318"/>
              <a:ext cx="1084" cy="266"/>
            </a:xfrm>
            <a:prstGeom prst="ellipse">
              <a:avLst/>
            </a:prstGeom>
            <a:solidFill>
              <a:srgbClr val="FFF6D5"/>
            </a:solidFill>
            <a:ln w="11113" cap="flat">
              <a:solidFill>
                <a:srgbClr val="1212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120FE9ED-4024-4C9B-8EBF-FF788E037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345"/>
              <a:ext cx="4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Read micro </a:t>
              </a:r>
              <a:endParaRPr lang="en-US" alt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43FD6008-12BA-4BBA-81F2-10A1C5E14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460"/>
              <a:ext cx="4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instructions</a:t>
              </a:r>
              <a:endParaRPr lang="en-US" altLang="en-US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B5F69C8C-4D46-4BE1-8E57-5611D8D71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" y="1597"/>
              <a:ext cx="0" cy="32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7770CE5-5BC3-432D-8EC5-33624FF2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597"/>
              <a:ext cx="55" cy="96"/>
            </a:xfrm>
            <a:custGeom>
              <a:avLst/>
              <a:gdLst>
                <a:gd name="T0" fmla="*/ 57 w 115"/>
                <a:gd name="T1" fmla="*/ 143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3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E2625C4-C7AD-497C-8549-F2A3F8D0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699"/>
              <a:ext cx="3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Complex </a:t>
              </a:r>
              <a:endParaRPr lang="en-US" alt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05D6257C-D8AC-4FE8-A442-6C4041DE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808"/>
              <a:ext cx="3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instruction</a:t>
              </a:r>
              <a:endParaRPr lang="en-US" alt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7B4F0774-BFD8-48DF-A9EF-3B8C49111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1" y="1503"/>
              <a:ext cx="703" cy="84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129727C-B8DC-4847-A9AA-C0BB1030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251"/>
              <a:ext cx="83" cy="92"/>
            </a:xfrm>
            <a:custGeom>
              <a:avLst/>
              <a:gdLst>
                <a:gd name="T0" fmla="*/ 93 w 174"/>
                <a:gd name="T1" fmla="*/ 81 h 191"/>
                <a:gd name="T2" fmla="*/ 85 w 174"/>
                <a:gd name="T3" fmla="*/ 0 h 191"/>
                <a:gd name="T4" fmla="*/ 0 w 174"/>
                <a:gd name="T5" fmla="*/ 191 h 191"/>
                <a:gd name="T6" fmla="*/ 174 w 174"/>
                <a:gd name="T7" fmla="*/ 74 h 191"/>
                <a:gd name="T8" fmla="*/ 93 w 174"/>
                <a:gd name="T9" fmla="*/ 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91">
                  <a:moveTo>
                    <a:pt x="93" y="81"/>
                  </a:moveTo>
                  <a:lnTo>
                    <a:pt x="85" y="0"/>
                  </a:lnTo>
                  <a:lnTo>
                    <a:pt x="0" y="191"/>
                  </a:lnTo>
                  <a:lnTo>
                    <a:pt x="174" y="74"/>
                  </a:lnTo>
                  <a:lnTo>
                    <a:pt x="93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FE8EAEC5-B89B-48D4-840D-BB837D94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656"/>
              <a:ext cx="3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Trace not</a:t>
              </a:r>
              <a:endParaRPr lang="en-US" alt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01927631-E134-4ADA-A725-9E609D39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765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ended</a:t>
              </a:r>
              <a:endParaRPr lang="en-US" alt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4230E539-8A0C-4225-9B54-BFEF9075A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1456"/>
              <a:ext cx="702" cy="82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49D2461B-3264-4CD1-AE0D-DEDE11CC2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191"/>
              <a:ext cx="83" cy="92"/>
            </a:xfrm>
            <a:custGeom>
              <a:avLst/>
              <a:gdLst>
                <a:gd name="T0" fmla="*/ 81 w 174"/>
                <a:gd name="T1" fmla="*/ 81 h 191"/>
                <a:gd name="T2" fmla="*/ 0 w 174"/>
                <a:gd name="T3" fmla="*/ 75 h 191"/>
                <a:gd name="T4" fmla="*/ 174 w 174"/>
                <a:gd name="T5" fmla="*/ 191 h 191"/>
                <a:gd name="T6" fmla="*/ 88 w 174"/>
                <a:gd name="T7" fmla="*/ 0 h 191"/>
                <a:gd name="T8" fmla="*/ 81 w 174"/>
                <a:gd name="T9" fmla="*/ 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91">
                  <a:moveTo>
                    <a:pt x="81" y="81"/>
                  </a:moveTo>
                  <a:lnTo>
                    <a:pt x="0" y="75"/>
                  </a:lnTo>
                  <a:lnTo>
                    <a:pt x="174" y="191"/>
                  </a:lnTo>
                  <a:lnTo>
                    <a:pt x="88" y="0"/>
                  </a:lnTo>
                  <a:lnTo>
                    <a:pt x="81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988E6239-B6D5-4F5F-8A47-A77CECF56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652"/>
              <a:ext cx="3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Trace end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7267955D-E0FC-46A8-9E41-06665C19A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761"/>
              <a:ext cx="3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condition</a:t>
              </a:r>
              <a:endParaRPr lang="en-US" alt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EFA19A9E-6490-47BA-96DA-3A7AF2FB2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869"/>
              <a:ext cx="3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detected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71422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09" y="4564651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50032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61127"/>
            <a:ext cx="3879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07450"/>
            <a:ext cx="504176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367277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7276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367277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367277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3672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2E743-CD39-4C43-B817-5FA0FAA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D243CE-54E2-4A29-9960-6F431A7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07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308" y="122552"/>
            <a:ext cx="6858000" cy="822960"/>
          </a:xfrm>
        </p:spPr>
        <p:txBody>
          <a:bodyPr/>
          <a:lstStyle/>
          <a:p>
            <a:r>
              <a:rPr lang="en-US" dirty="0"/>
              <a:t>Misses in the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308" y="871994"/>
            <a:ext cx="8787384" cy="5303519"/>
          </a:xfrm>
        </p:spPr>
        <p:txBody>
          <a:bodyPr/>
          <a:lstStyle/>
          <a:p>
            <a:r>
              <a:rPr lang="en-US" sz="2400" dirty="0"/>
              <a:t>We can incur a </a:t>
            </a:r>
            <a:r>
              <a:rPr lang="en-US" sz="2400" dirty="0">
                <a:solidFill>
                  <a:srgbClr val="00B050"/>
                </a:solidFill>
              </a:rPr>
              <a:t>large</a:t>
            </a:r>
            <a:r>
              <a:rPr lang="en-US" sz="2400" dirty="0"/>
              <a:t> performance penalty if there is a </a:t>
            </a:r>
            <a:r>
              <a:rPr lang="en-US" sz="2400" dirty="0">
                <a:solidFill>
                  <a:srgbClr val="FF0000"/>
                </a:solidFill>
              </a:rPr>
              <a:t>miss</a:t>
            </a:r>
            <a:r>
              <a:rPr lang="en-US" sz="2400" dirty="0"/>
              <a:t> in the </a:t>
            </a:r>
            <a:r>
              <a:rPr lang="en-US" sz="2400" dirty="0" err="1"/>
              <a:t>i</a:t>
            </a:r>
            <a:r>
              <a:rPr lang="en-US" sz="2400" dirty="0"/>
              <a:t>-cache</a:t>
            </a:r>
          </a:p>
          <a:p>
            <a:pPr lvl="1"/>
            <a:r>
              <a:rPr lang="en-US" sz="2400" dirty="0"/>
              <a:t>For the next 10-50 cycles, there will be no </a:t>
            </a:r>
            <a:r>
              <a:rPr lang="en-US" sz="2400" dirty="0">
                <a:solidFill>
                  <a:srgbClr val="0070C0"/>
                </a:solidFill>
              </a:rPr>
              <a:t>instructions</a:t>
            </a:r>
            <a:r>
              <a:rPr lang="en-US" sz="2400" dirty="0"/>
              <a:t> to fetch, if there is an </a:t>
            </a:r>
            <a:r>
              <a:rPr lang="en-US" sz="2400" dirty="0">
                <a:solidFill>
                  <a:srgbClr val="FF0000"/>
                </a:solidFill>
              </a:rPr>
              <a:t>L2 hit</a:t>
            </a:r>
          </a:p>
          <a:p>
            <a:pPr lvl="1"/>
            <a:r>
              <a:rPr lang="en-US" sz="2400" dirty="0"/>
              <a:t>If there is a </a:t>
            </a:r>
            <a:r>
              <a:rPr lang="en-US" sz="2400" dirty="0">
                <a:solidFill>
                  <a:srgbClr val="FF0000"/>
                </a:solidFill>
              </a:rPr>
              <a:t>miss</a:t>
            </a:r>
            <a:r>
              <a:rPr lang="en-US" sz="2400" dirty="0"/>
              <a:t> in the L2, we have nothing to do for </a:t>
            </a:r>
            <a:r>
              <a:rPr lang="en-US" sz="2400" dirty="0">
                <a:solidFill>
                  <a:schemeClr val="accent1"/>
                </a:solidFill>
              </a:rPr>
              <a:t>hundreds</a:t>
            </a:r>
            <a:r>
              <a:rPr lang="en-US" sz="2400" dirty="0"/>
              <a:t> of cycles</a:t>
            </a:r>
          </a:p>
          <a:p>
            <a:pPr lvl="1"/>
            <a:r>
              <a:rPr lang="en-US" sz="2400" dirty="0">
                <a:solidFill>
                  <a:srgbClr val="01708C"/>
                </a:solidFill>
              </a:rPr>
              <a:t>IPC</a:t>
            </a:r>
            <a:r>
              <a:rPr lang="en-US" sz="2400" dirty="0"/>
              <a:t> will </a:t>
            </a:r>
            <a:r>
              <a:rPr lang="en-US" sz="2400" dirty="0">
                <a:solidFill>
                  <a:schemeClr val="accent1"/>
                </a:solidFill>
              </a:rPr>
              <a:t>suffer</a:t>
            </a:r>
          </a:p>
          <a:p>
            <a:r>
              <a:rPr lang="en-US" sz="2400" dirty="0"/>
              <a:t>What is the </a:t>
            </a:r>
            <a:r>
              <a:rPr lang="en-US" sz="2400" dirty="0">
                <a:solidFill>
                  <a:srgbClr val="00B050"/>
                </a:solidFill>
              </a:rPr>
              <a:t>solution</a:t>
            </a:r>
            <a:r>
              <a:rPr lang="en-US" sz="2400" dirty="0"/>
              <a:t>?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Prefetch </a:t>
            </a:r>
            <a:r>
              <a:rPr lang="en-US" sz="2400" dirty="0"/>
              <a:t>memory addresses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Meaning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Predict</a:t>
            </a:r>
            <a:r>
              <a:rPr lang="en-US" sz="2400" dirty="0"/>
              <a:t> memory addresses that will be accessed in the </a:t>
            </a:r>
            <a:r>
              <a:rPr lang="en-US" sz="2400" dirty="0">
                <a:solidFill>
                  <a:srgbClr val="00B050"/>
                </a:solidFill>
              </a:rPr>
              <a:t>future</a:t>
            </a:r>
            <a:r>
              <a:rPr lang="en-US" sz="2400" dirty="0"/>
              <a:t>. Fetch them from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lower </a:t>
            </a:r>
            <a:r>
              <a:rPr lang="en-US" sz="2400" dirty="0"/>
              <a:t>levels of the </a:t>
            </a:r>
            <a:r>
              <a:rPr lang="en-US" sz="2400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 hierarchy before they are actually required.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AB867-348A-4385-9E89-588E4AEA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69E2-FE8D-4290-B6AC-EB060B87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A633-D8C0-4FEF-B336-A15CFD80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272478" cy="822960"/>
          </a:xfrm>
        </p:spPr>
        <p:txBody>
          <a:bodyPr/>
          <a:lstStyle/>
          <a:p>
            <a:r>
              <a:rPr lang="en-US" dirty="0"/>
              <a:t>Direct Mapped (DM) Cache: Solves the problem of aliasing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AB94FBE-295B-4C97-800D-E2B36F41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77" y="965109"/>
            <a:ext cx="7039957" cy="418205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9E413E7-203E-4263-8E0E-A4A2289F9233}"/>
              </a:ext>
            </a:extLst>
          </p:cNvPr>
          <p:cNvSpPr txBox="1"/>
          <p:nvPr/>
        </p:nvSpPr>
        <p:spPr>
          <a:xfrm>
            <a:off x="1658675" y="5329959"/>
            <a:ext cx="512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a </a:t>
            </a:r>
            <a:r>
              <a:rPr lang="en-US" sz="2000" dirty="0">
                <a:solidFill>
                  <a:srgbClr val="00B050"/>
                </a:solidFill>
              </a:rPr>
              <a:t>separate</a:t>
            </a:r>
            <a:r>
              <a:rPr lang="en-US" sz="2000" dirty="0"/>
              <a:t> tag and data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708C"/>
                </a:solidFill>
              </a:rPr>
              <a:t>Access</a:t>
            </a:r>
            <a:r>
              <a:rPr lang="en-US" sz="2000" dirty="0"/>
              <a:t> the tag and data array in parallel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2B14DD-D628-4C67-BFB9-6D33E3A13C69}"/>
              </a:ext>
            </a:extLst>
          </p:cNvPr>
          <p:cNvSpPr txBox="1"/>
          <p:nvPr/>
        </p:nvSpPr>
        <p:spPr>
          <a:xfrm>
            <a:off x="6610906" y="5329960"/>
            <a:ext cx="512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tag </a:t>
            </a:r>
            <a:r>
              <a:rPr lang="en-US" sz="2000" dirty="0">
                <a:solidFill>
                  <a:srgbClr val="E21A23"/>
                </a:solidFill>
              </a:rPr>
              <a:t>matches</a:t>
            </a:r>
            <a:r>
              <a:rPr lang="en-US" sz="2000" dirty="0"/>
              <a:t>, read or </a:t>
            </a:r>
            <a:br>
              <a:rPr lang="en-US" sz="2000" dirty="0"/>
            </a:br>
            <a:r>
              <a:rPr lang="en-US" sz="2000" dirty="0"/>
              <a:t>update the corresponding data</a:t>
            </a:r>
            <a:br>
              <a:rPr lang="en-US" sz="2000" dirty="0"/>
            </a:br>
            <a:r>
              <a:rPr lang="en-US" sz="2000" dirty="0"/>
              <a:t>block 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36026BA-18CF-4FAF-AB22-9BA10EBFCC14}"/>
              </a:ext>
            </a:extLst>
          </p:cNvPr>
          <p:cNvSpPr/>
          <p:nvPr/>
        </p:nvSpPr>
        <p:spPr>
          <a:xfrm>
            <a:off x="3024327" y="3151574"/>
            <a:ext cx="6214369" cy="1384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         There will be a lot of destructive interference.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2099A161-A786-4AD5-8D65-C53D7287C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27" y="3252211"/>
            <a:ext cx="958759" cy="9587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A3D52-B801-4F88-9FE5-E93254EB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D58C-5566-45C6-9875-A284D972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Prefetching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5639" y="2385460"/>
          <a:ext cx="6209051" cy="264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7E1B3-5A38-4F9D-92E8-8F719470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FBFF-496B-4411-93DD-12EC89D4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4DEBB-094F-41D8-83BF-28C744F80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986" y="2286803"/>
            <a:ext cx="2261127" cy="22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6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B7EF-BA68-4165-9198-9CB3B7CF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6CC65E-CE7B-4E49-AD42-F851DF34D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317" y="1293381"/>
            <a:ext cx="8573367" cy="34650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9BCCD-188B-4659-9409-AAF70735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F74D5-917C-4BE2-8B91-6BA61A2E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656C41-A60D-435D-9035-5B6AA96BA500}"/>
              </a:ext>
            </a:extLst>
          </p:cNvPr>
          <p:cNvSpPr/>
          <p:nvPr/>
        </p:nvSpPr>
        <p:spPr>
          <a:xfrm>
            <a:off x="2855650" y="1521980"/>
            <a:ext cx="1954568" cy="9992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not prefetch too soon.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7A2A63-6D6E-417C-A17C-246804B4791B}"/>
              </a:ext>
            </a:extLst>
          </p:cNvPr>
          <p:cNvSpPr/>
          <p:nvPr/>
        </p:nvSpPr>
        <p:spPr>
          <a:xfrm>
            <a:off x="7256015" y="1507362"/>
            <a:ext cx="1954568" cy="101389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not prefetch too late.</a:t>
            </a:r>
          </a:p>
        </p:txBody>
      </p:sp>
    </p:spTree>
    <p:extLst>
      <p:ext uri="{BB962C8B-B14F-4D97-AF65-F5344CB8AC3E}">
        <p14:creationId xmlns:p14="http://schemas.microsoft.com/office/powerpoint/2010/main" val="20714207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Line Prefetching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74825" cy="28124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Pattern: Spatial locality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cache line X is accessed, there is a high probability of </a:t>
            </a:r>
            <a:r>
              <a:rPr lang="en-US" dirty="0">
                <a:solidFill>
                  <a:srgbClr val="7030A0"/>
                </a:solidFill>
              </a:rPr>
              <a:t>accessing</a:t>
            </a:r>
            <a:r>
              <a:rPr lang="en-US" dirty="0"/>
              <a:t> lines: </a:t>
            </a:r>
            <a:r>
              <a:rPr lang="en-US" i="1" dirty="0"/>
              <a:t>X+1</a:t>
            </a:r>
            <a:r>
              <a:rPr lang="en-US" dirty="0"/>
              <a:t>  and  </a:t>
            </a:r>
            <a:r>
              <a:rPr lang="en-US" i="1" dirty="0"/>
              <a:t>X+2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Reason</a:t>
            </a:r>
            <a:r>
              <a:rPr lang="en-US" dirty="0"/>
              <a:t>: The code of most functions spans </a:t>
            </a:r>
            <a:r>
              <a:rPr lang="en-US" dirty="0">
                <a:solidFill>
                  <a:srgbClr val="0070C0"/>
                </a:solidFill>
              </a:rPr>
              <a:t>multiple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-cache lines and we have spatial locality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Leverage</a:t>
            </a:r>
            <a:r>
              <a:rPr lang="en-US" dirty="0"/>
              <a:t> this pattern: If a cache line X incurs an </a:t>
            </a:r>
            <a:r>
              <a:rPr lang="en-US" dirty="0" err="1"/>
              <a:t>i</a:t>
            </a:r>
            <a:r>
              <a:rPr lang="en-US" dirty="0"/>
              <a:t>-cache miss, read </a:t>
            </a:r>
            <a:r>
              <a:rPr lang="en-US" i="1" dirty="0"/>
              <a:t>X</a:t>
            </a:r>
            <a:r>
              <a:rPr lang="en-US" dirty="0"/>
              <a:t> and the next </a:t>
            </a:r>
            <a:r>
              <a:rPr lang="en-US" i="1" dirty="0"/>
              <a:t>k</a:t>
            </a:r>
            <a:r>
              <a:rPr lang="en-US" dirty="0"/>
              <a:t> lines from the L2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i="1" dirty="0"/>
              <a:t>k </a:t>
            </a:r>
            <a:r>
              <a:rPr lang="en-US" dirty="0"/>
              <a:t>is too </a:t>
            </a:r>
            <a:r>
              <a:rPr lang="en-US" dirty="0">
                <a:solidFill>
                  <a:srgbClr val="E21A23"/>
                </a:solidFill>
              </a:rPr>
              <a:t>high</a:t>
            </a:r>
            <a:r>
              <a:rPr lang="en-US" dirty="0"/>
              <a:t>, we might fill the cache with useless data.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CBDD-9DA3-4972-8C83-6FA0B6AC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36BDC-ED90-4392-BB56-2DBEF91F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D481017-1006-4641-B994-F2D6BE64A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97" y="4718332"/>
            <a:ext cx="859508" cy="8595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9127A5-7BE4-4080-9F3B-929D38F59F1A}"/>
              </a:ext>
            </a:extLst>
          </p:cNvPr>
          <p:cNvSpPr/>
          <p:nvPr/>
        </p:nvSpPr>
        <p:spPr>
          <a:xfrm>
            <a:off x="3397188" y="4718333"/>
            <a:ext cx="6081204" cy="8345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Almost all </a:t>
            </a:r>
            <a:r>
              <a:rPr lang="en-US" sz="2000" dirty="0">
                <a:solidFill>
                  <a:srgbClr val="0070C0"/>
                </a:solidFill>
              </a:rPr>
              <a:t>prefetching</a:t>
            </a:r>
            <a:r>
              <a:rPr lang="en-US" sz="2000" dirty="0"/>
              <a:t> algorithms operate on the </a:t>
            </a:r>
            <a:r>
              <a:rPr lang="en-US" sz="2000" dirty="0">
                <a:solidFill>
                  <a:srgbClr val="FF0000"/>
                </a:solidFill>
              </a:rPr>
              <a:t>miss</a:t>
            </a:r>
            <a:r>
              <a:rPr lang="en-US" sz="2000" dirty="0"/>
              <a:t> sequence, not on the </a:t>
            </a:r>
            <a:r>
              <a:rPr lang="en-US" sz="2000" dirty="0">
                <a:solidFill>
                  <a:srgbClr val="00B050"/>
                </a:solidFill>
              </a:rPr>
              <a:t>access</a:t>
            </a:r>
            <a:r>
              <a:rPr lang="en-US" sz="2000" dirty="0"/>
              <a:t> sequence.</a:t>
            </a:r>
          </a:p>
        </p:txBody>
      </p:sp>
    </p:spTree>
    <p:extLst>
      <p:ext uri="{BB962C8B-B14F-4D97-AF65-F5344CB8AC3E}">
        <p14:creationId xmlns:p14="http://schemas.microsoft.com/office/powerpoint/2010/main" val="33416363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prefetching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Pattern</a:t>
            </a:r>
            <a:r>
              <a:rPr lang="en-US" dirty="0">
                <a:solidFill>
                  <a:schemeClr val="tx1"/>
                </a:solidFill>
              </a:rPr>
              <a:t>: 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-cache miss sequences have high repeatability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miss sequence </a:t>
            </a:r>
            <a:r>
              <a:rPr lang="en-US" dirty="0"/>
              <a:t>of a core typically looks like this: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</a:t>
            </a:r>
            <a:r>
              <a:rPr lang="en-US" dirty="0">
                <a:solidFill>
                  <a:schemeClr val="accent4"/>
                </a:solidFill>
              </a:rPr>
              <a:t>correlation</a:t>
            </a:r>
            <a:r>
              <a:rPr lang="en-US" dirty="0"/>
              <a:t> between </a:t>
            </a:r>
            <a:r>
              <a:rPr lang="en-US" dirty="0">
                <a:solidFill>
                  <a:srgbClr val="FF0000"/>
                </a:solidFill>
              </a:rPr>
              <a:t>consecutive</a:t>
            </a:r>
            <a:r>
              <a:rPr lang="en-US" dirty="0"/>
              <a:t> misses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Leverage</a:t>
            </a:r>
            <a:r>
              <a:rPr lang="en-US" dirty="0"/>
              <a:t> this pattern for prefetching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0726"/>
              </p:ext>
            </p:extLst>
          </p:nvPr>
        </p:nvGraphicFramePr>
        <p:xfrm>
          <a:off x="3730334" y="2775054"/>
          <a:ext cx="60960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2088" y="2656884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Miss sequence: 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095620" y="2648773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Left Brace 10"/>
          <p:cNvSpPr/>
          <p:nvPr/>
        </p:nvSpPr>
        <p:spPr>
          <a:xfrm rot="16200000">
            <a:off x="5632699" y="2660713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Left Brace 11"/>
          <p:cNvSpPr/>
          <p:nvPr/>
        </p:nvSpPr>
        <p:spPr>
          <a:xfrm rot="16200000">
            <a:off x="7157842" y="2660713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Left Brace 12"/>
          <p:cNvSpPr/>
          <p:nvPr/>
        </p:nvSpPr>
        <p:spPr>
          <a:xfrm rot="16200000">
            <a:off x="8694920" y="2672653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D58D11-9C13-4AD2-964B-D0B9D3DA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49DB9-FC1C-48F5-B95A-F00EB854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36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prefetching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669" y="1473125"/>
            <a:ext cx="7886700" cy="32635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Record the </a:t>
            </a:r>
            <a:r>
              <a:rPr lang="en-US" dirty="0" err="1"/>
              <a:t>i</a:t>
            </a:r>
            <a:r>
              <a:rPr lang="en-US" dirty="0"/>
              <a:t>-cache miss </a:t>
            </a:r>
            <a:r>
              <a:rPr lang="en-US" dirty="0">
                <a:solidFill>
                  <a:srgbClr val="0070C0"/>
                </a:solidFill>
              </a:rPr>
              <a:t>sequences</a:t>
            </a:r>
            <a:r>
              <a:rPr lang="en-US" dirty="0"/>
              <a:t> in a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Given that cache line </a:t>
            </a:r>
            <a:r>
              <a:rPr lang="en-US" i="1" dirty="0"/>
              <a:t>X</a:t>
            </a:r>
            <a:r>
              <a:rPr lang="en-US" dirty="0"/>
              <a:t> incurs a </a:t>
            </a:r>
            <a:r>
              <a:rPr lang="en-US" dirty="0">
                <a:solidFill>
                  <a:srgbClr val="E21A23"/>
                </a:solidFill>
              </a:rPr>
              <a:t>miss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predict</a:t>
            </a:r>
            <a:r>
              <a:rPr lang="en-US" dirty="0"/>
              <a:t> the line which will incur a miss next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42665"/>
              </p:ext>
            </p:extLst>
          </p:nvPr>
        </p:nvGraphicFramePr>
        <p:xfrm>
          <a:off x="3861863" y="3853597"/>
          <a:ext cx="4876754" cy="157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946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Cache line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2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04995" y="3077070"/>
          <a:ext cx="60960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2631" y="3047706"/>
            <a:ext cx="1576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Miss sequence: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3967" y="4707505"/>
            <a:ext cx="1514902" cy="2866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065594" y="4931103"/>
            <a:ext cx="1665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Higher probability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4192457" y="2921792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Left Brace 13"/>
          <p:cNvSpPr/>
          <p:nvPr/>
        </p:nvSpPr>
        <p:spPr>
          <a:xfrm rot="16200000">
            <a:off x="5709064" y="2933732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Left Brace 14"/>
          <p:cNvSpPr/>
          <p:nvPr/>
        </p:nvSpPr>
        <p:spPr>
          <a:xfrm rot="16200000">
            <a:off x="7234207" y="2933732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eft Brace 15"/>
          <p:cNvSpPr/>
          <p:nvPr/>
        </p:nvSpPr>
        <p:spPr>
          <a:xfrm rot="16200000">
            <a:off x="8781521" y="2945672"/>
            <a:ext cx="253565" cy="1001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2362193" y="4476089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Markov table: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7D4227-A1AD-44BB-AEAE-CA09881C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F6F37D-97E5-4B7C-90B4-37D5995C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Predictors -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4819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instead have an </a:t>
            </a:r>
            <a:r>
              <a:rPr lang="en-US" i="1" dirty="0">
                <a:solidFill>
                  <a:srgbClr val="FF0000"/>
                </a:solidFill>
              </a:rPr>
              <a:t>n-history</a:t>
            </a:r>
            <a:r>
              <a:rPr lang="en-US" dirty="0"/>
              <a:t> predictor that takes the last </a:t>
            </a:r>
            <a:r>
              <a:rPr lang="en-US" i="1" dirty="0"/>
              <a:t>n </a:t>
            </a:r>
            <a:r>
              <a:rPr lang="en-US" dirty="0"/>
              <a:t>misses into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Whenever there is a miss, access a </a:t>
            </a:r>
            <a:r>
              <a:rPr lang="en-US" dirty="0" err="1">
                <a:solidFill>
                  <a:srgbClr val="0070C0"/>
                </a:solidFill>
              </a:rPr>
              <a:t>prefetch</a:t>
            </a:r>
            <a:r>
              <a:rPr lang="en-US" dirty="0">
                <a:solidFill>
                  <a:srgbClr val="0070C0"/>
                </a:solidFill>
              </a:rPr>
              <a:t> table</a:t>
            </a:r>
            <a:r>
              <a:rPr lang="en-US" dirty="0"/>
              <a:t>. Find the next few addresses to </a:t>
            </a:r>
            <a:r>
              <a:rPr lang="en-US" dirty="0" err="1">
                <a:solidFill>
                  <a:srgbClr val="FF0000"/>
                </a:solidFill>
              </a:rPr>
              <a:t>prefetch</a:t>
            </a:r>
            <a:r>
              <a:rPr lang="en-US" dirty="0"/>
              <a:t>. Issue </a:t>
            </a:r>
            <a:r>
              <a:rPr lang="en-US" dirty="0" err="1"/>
              <a:t>prefetch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instructions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Also, update the frequencies of the entries for the </a:t>
            </a:r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n-1 misses.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 err="1">
                <a:solidFill>
                  <a:srgbClr val="0070C0"/>
                </a:solidFill>
              </a:rPr>
              <a:t>prefetch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requests go to 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prefetch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queue</a:t>
            </a:r>
            <a:r>
              <a:rPr lang="en-US" dirty="0"/>
              <a:t>. These requests are subsequently sent to the L2 cache (</a:t>
            </a:r>
            <a:r>
              <a:rPr lang="en-US" dirty="0">
                <a:solidFill>
                  <a:schemeClr val="accent6"/>
                </a:solidFill>
              </a:rPr>
              <a:t>lower priority</a:t>
            </a:r>
            <a:r>
              <a:rPr lang="en-US" dirty="0"/>
              <a:t>).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ED7D2-1E88-4037-B079-BE80A559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631A0-EDC4-494E-80DF-53AD1003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63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 Prefetching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364" y="2268184"/>
            <a:ext cx="8282282" cy="10825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Pattern: </a:t>
            </a:r>
            <a:r>
              <a:rPr lang="en-US" dirty="0">
                <a:solidFill>
                  <a:schemeClr val="tx1"/>
                </a:solidFill>
              </a:rPr>
              <a:t>The function </a:t>
            </a:r>
            <a:r>
              <a:rPr lang="en-US" dirty="0">
                <a:solidFill>
                  <a:srgbClr val="0070C0"/>
                </a:solidFill>
              </a:rPr>
              <a:t>call sequence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B050"/>
                </a:solidFill>
              </a:rPr>
              <a:t>predictable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Leverage</a:t>
            </a:r>
            <a:r>
              <a:rPr lang="en-US" dirty="0"/>
              <a:t> this pattern: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  <a:r>
              <a:rPr lang="en-US" dirty="0"/>
              <a:t> and </a:t>
            </a:r>
            <a:r>
              <a:rPr lang="en-US" dirty="0" err="1">
                <a:solidFill>
                  <a:srgbClr val="7030A0"/>
                </a:solidFill>
              </a:rPr>
              <a:t>prefetch</a:t>
            </a:r>
            <a:r>
              <a:rPr lang="en-US" dirty="0"/>
              <a:t> the function that may be called next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613AC-AC31-4CBC-B4B1-694DE7EA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ABD41-B32F-4B54-998C-AD31FC3C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19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0616" y="2057790"/>
            <a:ext cx="2397450" cy="26715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350" dirty="0"/>
              <a:t>......</a:t>
            </a:r>
          </a:p>
          <a:p>
            <a:r>
              <a:rPr lang="en-US" sz="1350" dirty="0"/>
              <a:t>......</a:t>
            </a:r>
          </a:p>
          <a:p>
            <a:r>
              <a:rPr lang="en-US" sz="1350" dirty="0"/>
              <a:t>......</a:t>
            </a:r>
          </a:p>
          <a:p>
            <a:r>
              <a:rPr lang="en-US" sz="1350" dirty="0"/>
              <a:t>......</a:t>
            </a:r>
          </a:p>
          <a:p>
            <a:r>
              <a:rPr lang="en-US" dirty="0" err="1"/>
              <a:t>prepare_window</a:t>
            </a:r>
            <a:r>
              <a:rPr lang="en-US" dirty="0"/>
              <a:t>( )</a:t>
            </a:r>
          </a:p>
          <a:p>
            <a:r>
              <a:rPr lang="en-US" sz="1350" dirty="0"/>
              <a:t>......</a:t>
            </a:r>
          </a:p>
          <a:p>
            <a:r>
              <a:rPr lang="en-US" sz="1350" dirty="0"/>
              <a:t>......</a:t>
            </a:r>
          </a:p>
          <a:p>
            <a:r>
              <a:rPr lang="en-US" dirty="0" err="1"/>
              <a:t>update_window</a:t>
            </a:r>
            <a:r>
              <a:rPr lang="en-US" dirty="0"/>
              <a:t>( )</a:t>
            </a:r>
          </a:p>
          <a:p>
            <a:r>
              <a:rPr lang="en-US" sz="1350" dirty="0"/>
              <a:t>......</a:t>
            </a:r>
          </a:p>
          <a:p>
            <a:r>
              <a:rPr lang="en-US" sz="1350" dirty="0"/>
              <a:t>......</a:t>
            </a:r>
          </a:p>
          <a:p>
            <a:r>
              <a:rPr lang="en-US" dirty="0" err="1"/>
              <a:t>clear_window</a:t>
            </a:r>
            <a:r>
              <a:rPr lang="en-US" dirty="0"/>
              <a:t>( )</a:t>
            </a:r>
          </a:p>
          <a:p>
            <a:r>
              <a:rPr lang="en-US" sz="1350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977791" y="1802205"/>
            <a:ext cx="1753575" cy="11562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350" dirty="0"/>
              <a:t>....</a:t>
            </a:r>
          </a:p>
          <a:p>
            <a:r>
              <a:rPr lang="en-US" dirty="0" err="1"/>
              <a:t>set_buttons</a:t>
            </a:r>
            <a:r>
              <a:rPr lang="en-US" dirty="0"/>
              <a:t>()</a:t>
            </a:r>
          </a:p>
          <a:p>
            <a:r>
              <a:rPr lang="en-US" sz="1350" dirty="0"/>
              <a:t>....</a:t>
            </a:r>
          </a:p>
          <a:p>
            <a:r>
              <a:rPr lang="en-US" dirty="0" err="1"/>
              <a:t>set_textboxes</a:t>
            </a:r>
            <a:r>
              <a:rPr lang="en-US" dirty="0"/>
              <a:t>()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2074" y="2057790"/>
            <a:ext cx="1709382" cy="481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350" dirty="0"/>
              <a:t>......</a:t>
            </a:r>
          </a:p>
          <a:p>
            <a:pPr algn="ctr"/>
            <a:r>
              <a:rPr lang="en-US" sz="1350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852074" y="2904293"/>
            <a:ext cx="1709382" cy="481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350" dirty="0"/>
              <a:t>......</a:t>
            </a:r>
          </a:p>
          <a:p>
            <a:pPr algn="ctr"/>
            <a:r>
              <a:rPr lang="en-US" sz="1350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126377" y="168845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show_screen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1618" y="16446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set_buttons</a:t>
            </a:r>
            <a:r>
              <a:rPr lang="en-US" dirty="0"/>
              <a:t>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1543" y="257928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set_textboxes</a:t>
            </a:r>
            <a:r>
              <a:rPr lang="en-US" dirty="0"/>
              <a:t>()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9057" y="3330101"/>
            <a:ext cx="1709382" cy="481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350" dirty="0"/>
              <a:t>......</a:t>
            </a:r>
          </a:p>
          <a:p>
            <a:pPr algn="ctr"/>
            <a:r>
              <a:rPr lang="en-US" sz="1350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4979057" y="4176604"/>
            <a:ext cx="1709382" cy="481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350" dirty="0"/>
              <a:t>......</a:t>
            </a:r>
          </a:p>
          <a:p>
            <a:pPr algn="ctr"/>
            <a:r>
              <a:rPr lang="en-US" sz="1350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979057" y="385054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clear_window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/>
            <a:endCxn id="5" idx="1"/>
          </p:cNvCxnSpPr>
          <p:nvPr/>
        </p:nvCxnSpPr>
        <p:spPr>
          <a:xfrm flipV="1">
            <a:off x="3876584" y="2380322"/>
            <a:ext cx="1101207" cy="666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3" idx="1"/>
          </p:cNvCxnSpPr>
          <p:nvPr/>
        </p:nvCxnSpPr>
        <p:spPr>
          <a:xfrm flipV="1">
            <a:off x="3876583" y="3570642"/>
            <a:ext cx="1102474" cy="1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14" idx="1"/>
          </p:cNvCxnSpPr>
          <p:nvPr/>
        </p:nvCxnSpPr>
        <p:spPr>
          <a:xfrm flipV="1">
            <a:off x="3654641" y="4417145"/>
            <a:ext cx="1324416" cy="1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7" idx="1"/>
          </p:cNvCxnSpPr>
          <p:nvPr/>
        </p:nvCxnSpPr>
        <p:spPr>
          <a:xfrm>
            <a:off x="6428456" y="2202991"/>
            <a:ext cx="1423619" cy="9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8" idx="1"/>
          </p:cNvCxnSpPr>
          <p:nvPr/>
        </p:nvCxnSpPr>
        <p:spPr>
          <a:xfrm>
            <a:off x="6583862" y="2717114"/>
            <a:ext cx="1268213" cy="42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EB313-42B3-4B08-92AD-2C789675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888CC-C845-4860-B792-1D669010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117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82AA3C-D8E9-48DF-829E-591E67C0B3B0}"/>
              </a:ext>
            </a:extLst>
          </p:cNvPr>
          <p:cNvSpPr/>
          <p:nvPr/>
        </p:nvSpPr>
        <p:spPr>
          <a:xfrm>
            <a:off x="4830910" y="3046954"/>
            <a:ext cx="200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update_window</a:t>
            </a:r>
            <a:r>
              <a:rPr lang="en-US" dirty="0"/>
              <a:t>( 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F95C4B-D986-455A-89EF-14861BB9299C}"/>
              </a:ext>
            </a:extLst>
          </p:cNvPr>
          <p:cNvSpPr txBox="1"/>
          <p:nvPr/>
        </p:nvSpPr>
        <p:spPr>
          <a:xfrm>
            <a:off x="4853929" y="142862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prepare_window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65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905702-280C-4123-9810-6759D706EDB7}"/>
              </a:ext>
            </a:extLst>
          </p:cNvPr>
          <p:cNvSpPr/>
          <p:nvPr/>
        </p:nvSpPr>
        <p:spPr>
          <a:xfrm>
            <a:off x="8790427" y="2743510"/>
            <a:ext cx="1593290" cy="3835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155EAB-0C00-45C9-9EE0-90FD6032F8D3}"/>
              </a:ext>
            </a:extLst>
          </p:cNvPr>
          <p:cNvSpPr/>
          <p:nvPr/>
        </p:nvSpPr>
        <p:spPr>
          <a:xfrm>
            <a:off x="8638027" y="1816444"/>
            <a:ext cx="1377300" cy="3835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822606-1DE9-4626-96EF-C1B8F92C1F16}"/>
              </a:ext>
            </a:extLst>
          </p:cNvPr>
          <p:cNvSpPr/>
          <p:nvPr/>
        </p:nvSpPr>
        <p:spPr>
          <a:xfrm>
            <a:off x="5168519" y="2210563"/>
            <a:ext cx="1877436" cy="4279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8444E6-DEAA-4B4E-84AE-755A11229675}"/>
              </a:ext>
            </a:extLst>
          </p:cNvPr>
          <p:cNvSpPr/>
          <p:nvPr/>
        </p:nvSpPr>
        <p:spPr>
          <a:xfrm>
            <a:off x="5170461" y="3241356"/>
            <a:ext cx="1877436" cy="4279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4FDF58-73C0-4B74-BD34-BCBB99302C7E}"/>
              </a:ext>
            </a:extLst>
          </p:cNvPr>
          <p:cNvSpPr/>
          <p:nvPr/>
        </p:nvSpPr>
        <p:spPr>
          <a:xfrm>
            <a:off x="5170461" y="4125072"/>
            <a:ext cx="1660124" cy="4279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99372D-A7A2-48EF-9983-6207054938B7}"/>
              </a:ext>
            </a:extLst>
          </p:cNvPr>
          <p:cNvSpPr/>
          <p:nvPr/>
        </p:nvSpPr>
        <p:spPr>
          <a:xfrm>
            <a:off x="2092171" y="3229686"/>
            <a:ext cx="1660124" cy="4279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Graphs -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5785" y="323500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show_screen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0463" y="223242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prepare_window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38027" y="181644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set_buttons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75585" y="272928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set_textboxes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0879" y="324806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update_window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70462" y="413660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clear_window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57878" y="2370922"/>
            <a:ext cx="1493363" cy="85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77099" y="3428600"/>
            <a:ext cx="1284203" cy="6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7877" y="3707016"/>
            <a:ext cx="1403425" cy="568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63636" y="1977048"/>
            <a:ext cx="1674428" cy="38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3637" y="2523154"/>
            <a:ext cx="1774391" cy="34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37353" y="1841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74317" y="3126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76021" y="3680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88005" y="25418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5731" y="23558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5D3D4-E9B9-4662-B646-82271B59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219BF-B5CA-4A22-A3FF-E1A38219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45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 based Prefetching (in software)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3829" y="1588054"/>
            <a:ext cx="3295394" cy="3681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0000"/>
                </a:solidFill>
              </a:rPr>
              <a:t>prefetch </a:t>
            </a:r>
            <a:r>
              <a:rPr lang="en-US" dirty="0" err="1">
                <a:solidFill>
                  <a:srgbClr val="FF0000"/>
                </a:solidFill>
              </a:rPr>
              <a:t>prepare_window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......</a:t>
            </a:r>
          </a:p>
          <a:p>
            <a:r>
              <a:rPr lang="en-US" dirty="0"/>
              <a:t>……</a:t>
            </a:r>
          </a:p>
          <a:p>
            <a:r>
              <a:rPr lang="en-US" dirty="0" err="1"/>
              <a:t>prepare_window</a:t>
            </a:r>
            <a:r>
              <a:rPr lang="en-US" dirty="0"/>
              <a:t>()</a:t>
            </a:r>
          </a:p>
          <a:p>
            <a:r>
              <a:rPr lang="en-US" dirty="0" err="1">
                <a:solidFill>
                  <a:srgbClr val="FF0000"/>
                </a:solidFill>
              </a:rPr>
              <a:t>prefetch_update_window</a:t>
            </a:r>
            <a:endParaRPr lang="en-US" dirty="0"/>
          </a:p>
          <a:p>
            <a:r>
              <a:rPr lang="en-US" dirty="0"/>
              <a:t>......</a:t>
            </a:r>
          </a:p>
          <a:p>
            <a:r>
              <a:rPr lang="en-US" dirty="0"/>
              <a:t>......</a:t>
            </a:r>
          </a:p>
          <a:p>
            <a:r>
              <a:rPr lang="en-US" dirty="0" err="1"/>
              <a:t>update_window</a:t>
            </a:r>
            <a:r>
              <a:rPr lang="en-US" dirty="0"/>
              <a:t>( )</a:t>
            </a:r>
          </a:p>
          <a:p>
            <a:r>
              <a:rPr lang="en-US" dirty="0">
                <a:solidFill>
                  <a:srgbClr val="FF0000"/>
                </a:solidFill>
              </a:rPr>
              <a:t>prefetch </a:t>
            </a:r>
            <a:r>
              <a:rPr lang="en-US" dirty="0" err="1">
                <a:solidFill>
                  <a:srgbClr val="FF0000"/>
                </a:solidFill>
              </a:rPr>
              <a:t>clear_window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......</a:t>
            </a:r>
          </a:p>
          <a:p>
            <a:r>
              <a:rPr lang="en-US" dirty="0"/>
              <a:t>......</a:t>
            </a:r>
          </a:p>
          <a:p>
            <a:r>
              <a:rPr lang="en-US" dirty="0" err="1"/>
              <a:t>clear_window</a:t>
            </a:r>
            <a:r>
              <a:rPr lang="en-US" dirty="0"/>
              <a:t>( )</a:t>
            </a:r>
          </a:p>
          <a:p>
            <a:r>
              <a:rPr lang="en-US" dirty="0"/>
              <a:t>......</a:t>
            </a:r>
          </a:p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8247761" y="121872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show_screen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01553" y="1588056"/>
            <a:ext cx="2589564" cy="2917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......</a:t>
            </a:r>
          </a:p>
          <a:p>
            <a:r>
              <a:rPr lang="en-US" dirty="0" err="1"/>
              <a:t>prepare_window</a:t>
            </a:r>
            <a:r>
              <a:rPr lang="en-US" dirty="0"/>
              <a:t>( )</a:t>
            </a:r>
          </a:p>
          <a:p>
            <a:r>
              <a:rPr lang="en-US" dirty="0"/>
              <a:t>......</a:t>
            </a:r>
          </a:p>
          <a:p>
            <a:r>
              <a:rPr lang="en-US" dirty="0"/>
              <a:t>......</a:t>
            </a:r>
          </a:p>
          <a:p>
            <a:r>
              <a:rPr lang="en-US" dirty="0" err="1"/>
              <a:t>update_window</a:t>
            </a:r>
            <a:r>
              <a:rPr lang="en-US" dirty="0"/>
              <a:t>( )</a:t>
            </a:r>
          </a:p>
          <a:p>
            <a:r>
              <a:rPr lang="en-US" dirty="0"/>
              <a:t>......</a:t>
            </a:r>
          </a:p>
          <a:p>
            <a:r>
              <a:rPr lang="en-US" dirty="0"/>
              <a:t>......</a:t>
            </a:r>
          </a:p>
          <a:p>
            <a:r>
              <a:rPr lang="en-US" dirty="0" err="1"/>
              <a:t>clear_window</a:t>
            </a:r>
            <a:r>
              <a:rPr lang="en-US" dirty="0"/>
              <a:t>( )</a:t>
            </a:r>
          </a:p>
          <a:p>
            <a:r>
              <a:rPr lang="en-US" dirty="0"/>
              <a:t>......</a:t>
            </a:r>
          </a:p>
          <a:p>
            <a:r>
              <a:rPr lang="en-US" dirty="0"/>
              <a:t>......</a:t>
            </a:r>
          </a:p>
          <a:p>
            <a:endParaRPr lang="en-US" dirty="0"/>
          </a:p>
          <a:p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2224329" y="121872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show_screen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513257" y="2809940"/>
            <a:ext cx="2589564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5182913" y="244723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becomes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EDE3F-284C-4FA1-8AD1-CC125597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6BF5-49AB-4A6A-A458-54A54ECE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BC1701-8F01-4764-BA48-DAFC715116E8}"/>
              </a:ext>
            </a:extLst>
          </p:cNvPr>
          <p:cNvSpPr/>
          <p:nvPr/>
        </p:nvSpPr>
        <p:spPr>
          <a:xfrm>
            <a:off x="2309541" y="5286731"/>
            <a:ext cx="5147270" cy="94797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compiler analyzes the code and inserts instructions to prefetch the code of functions.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DE11F-BAFE-4B27-893D-C669CEDF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86" y="5158812"/>
            <a:ext cx="1079792" cy="12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4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2FC7-7B5C-49ED-B823-CC82DAD8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Associative (FA)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C919-A035-4CE8-8093-20667FF1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780409"/>
            <a:ext cx="7837473" cy="5131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Array of CAM (content addressable memory) cells in each row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BFB1BB9-FB3E-466C-A5C0-DE1A48363F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1999" y="2130394"/>
            <a:ext cx="7538341" cy="1948030"/>
            <a:chOff x="771" y="1616"/>
            <a:chExt cx="4218" cy="109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3C8EBB6-A229-4F62-9A85-2A04E2C9F9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1" y="1616"/>
              <a:ext cx="421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A47CB81-909B-4C68-86A3-FB672449C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1904"/>
              <a:ext cx="476" cy="40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C503909-FCA9-4ED6-8E96-8C798DD64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969"/>
              <a:ext cx="21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CAM</a:t>
              </a:r>
              <a:endParaRPr lang="en-US" alt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391BBDFE-0B96-4E63-A64D-4450EBAE8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119"/>
              <a:ext cx="1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2305D789-6C65-40B7-ADF2-2CC0912FD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046"/>
              <a:ext cx="236" cy="176"/>
            </a:xfrm>
            <a:prstGeom prst="ellipse">
              <a:avLst/>
            </a:prstGeom>
            <a:solidFill>
              <a:srgbClr val="D5F6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1B4B62C-849E-4439-A3B2-1394FD8AE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5" y="2114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A488618-1EC2-4D5F-B0BB-A00B66FDE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5" y="2162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3F3A331-9C4A-4B50-AB2F-57FBB8196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136"/>
              <a:ext cx="13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3DC30D3-5C86-4BD2-833D-12F7B84F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2105"/>
              <a:ext cx="83" cy="61"/>
            </a:xfrm>
            <a:custGeom>
              <a:avLst/>
              <a:gdLst>
                <a:gd name="T0" fmla="*/ 0 w 173"/>
                <a:gd name="T1" fmla="*/ 0 h 127"/>
                <a:gd name="T2" fmla="*/ 173 w 173"/>
                <a:gd name="T3" fmla="*/ 64 h 127"/>
                <a:gd name="T4" fmla="*/ 0 w 173"/>
                <a:gd name="T5" fmla="*/ 127 h 127"/>
                <a:gd name="T6" fmla="*/ 0 w 173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0" y="0"/>
                  </a:moveTo>
                  <a:lnTo>
                    <a:pt x="173" y="64"/>
                  </a:lnTo>
                  <a:lnTo>
                    <a:pt x="0" y="127"/>
                  </a:lnTo>
                  <a:cubicBezTo>
                    <a:pt x="28" y="90"/>
                    <a:pt x="28" y="38"/>
                    <a:pt x="0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DB76B28A-BC13-449D-8827-0419DF5BC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" y="1617"/>
              <a:ext cx="0" cy="42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0F480EE-AC06-48C6-A719-C74E983A7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1963"/>
              <a:ext cx="61" cy="83"/>
            </a:xfrm>
            <a:custGeom>
              <a:avLst/>
              <a:gdLst>
                <a:gd name="T0" fmla="*/ 127 w 127"/>
                <a:gd name="T1" fmla="*/ 0 h 173"/>
                <a:gd name="T2" fmla="*/ 63 w 127"/>
                <a:gd name="T3" fmla="*/ 173 h 173"/>
                <a:gd name="T4" fmla="*/ 0 w 127"/>
                <a:gd name="T5" fmla="*/ 0 h 173"/>
                <a:gd name="T6" fmla="*/ 127 w 127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3">
                  <a:moveTo>
                    <a:pt x="127" y="0"/>
                  </a:moveTo>
                  <a:lnTo>
                    <a:pt x="63" y="173"/>
                  </a:lnTo>
                  <a:lnTo>
                    <a:pt x="0" y="0"/>
                  </a:lnTo>
                  <a:cubicBezTo>
                    <a:pt x="37" y="28"/>
                    <a:pt x="89" y="28"/>
                    <a:pt x="127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06CA9DE1-3F1A-40BF-9100-A0B0B2A61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226"/>
              <a:ext cx="0" cy="35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35CF0937-3166-47AC-B01D-70A357C8E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903"/>
              <a:ext cx="476" cy="40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A039584A-779D-47C2-A9F5-C30BF8AD8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67"/>
              <a:ext cx="21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CAM</a:t>
              </a:r>
              <a:endParaRPr lang="en-US" alt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1879F0EA-AEC7-4443-8E06-0A703654A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118"/>
              <a:ext cx="1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E6B17BE6-441D-40F5-8DB4-3EAC98DD4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2045"/>
              <a:ext cx="236" cy="175"/>
            </a:xfrm>
            <a:prstGeom prst="ellipse">
              <a:avLst/>
            </a:prstGeom>
            <a:solidFill>
              <a:srgbClr val="D5F6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3ECCB0B9-5E63-4CE6-8464-AB6555EFC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2113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A4DBAA3E-AE6A-472F-B9FA-75E90164E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2160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8189469E-2F8B-44EF-83FC-9B1EE18B4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" y="2134"/>
              <a:ext cx="13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E56B94A-8AFC-4F91-9235-E4A41FA53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2104"/>
              <a:ext cx="83" cy="61"/>
            </a:xfrm>
            <a:custGeom>
              <a:avLst/>
              <a:gdLst>
                <a:gd name="T0" fmla="*/ 0 w 173"/>
                <a:gd name="T1" fmla="*/ 0 h 127"/>
                <a:gd name="T2" fmla="*/ 173 w 173"/>
                <a:gd name="T3" fmla="*/ 63 h 127"/>
                <a:gd name="T4" fmla="*/ 0 w 173"/>
                <a:gd name="T5" fmla="*/ 127 h 127"/>
                <a:gd name="T6" fmla="*/ 0 w 173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0" y="0"/>
                  </a:moveTo>
                  <a:lnTo>
                    <a:pt x="173" y="63"/>
                  </a:lnTo>
                  <a:lnTo>
                    <a:pt x="0" y="127"/>
                  </a:lnTo>
                  <a:cubicBezTo>
                    <a:pt x="28" y="89"/>
                    <a:pt x="28" y="38"/>
                    <a:pt x="0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3A52FE23-820E-4EFC-B955-0FA3056B2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1616"/>
              <a:ext cx="0" cy="41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05C0007-DCC6-414B-99AD-DD2C6A649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954"/>
              <a:ext cx="61" cy="83"/>
            </a:xfrm>
            <a:custGeom>
              <a:avLst/>
              <a:gdLst>
                <a:gd name="T0" fmla="*/ 128 w 128"/>
                <a:gd name="T1" fmla="*/ 0 h 173"/>
                <a:gd name="T2" fmla="*/ 64 w 128"/>
                <a:gd name="T3" fmla="*/ 173 h 173"/>
                <a:gd name="T4" fmla="*/ 0 w 128"/>
                <a:gd name="T5" fmla="*/ 0 h 173"/>
                <a:gd name="T6" fmla="*/ 128 w 128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73">
                  <a:moveTo>
                    <a:pt x="128" y="0"/>
                  </a:moveTo>
                  <a:lnTo>
                    <a:pt x="64" y="173"/>
                  </a:lnTo>
                  <a:lnTo>
                    <a:pt x="0" y="0"/>
                  </a:lnTo>
                  <a:cubicBezTo>
                    <a:pt x="38" y="28"/>
                    <a:pt x="89" y="28"/>
                    <a:pt x="128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31769F12-66EF-4A7F-9493-7B9E39BF7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" y="2225"/>
              <a:ext cx="0" cy="35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6D108F8C-21B3-4F29-A024-5032CE1B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110"/>
              <a:ext cx="43" cy="47"/>
            </a:xfrm>
            <a:prstGeom prst="ellipse">
              <a:avLst/>
            </a:prstGeom>
            <a:solidFill>
              <a:srgbClr val="161717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18E00AA3-3D31-45F6-9051-E50637F4C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2110"/>
              <a:ext cx="43" cy="47"/>
            </a:xfrm>
            <a:prstGeom prst="ellipse">
              <a:avLst/>
            </a:prstGeom>
            <a:solidFill>
              <a:srgbClr val="161717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6F890C4A-B02A-4A6B-A968-CFB0AD7B2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110"/>
              <a:ext cx="42" cy="47"/>
            </a:xfrm>
            <a:prstGeom prst="ellipse">
              <a:avLst/>
            </a:prstGeom>
            <a:solidFill>
              <a:srgbClr val="161717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607027F5-95EA-499D-A0EE-7ED6B091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907"/>
              <a:ext cx="476" cy="40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4599F63F-0372-420B-BD6C-B3112F39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972"/>
              <a:ext cx="21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CAM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DF0FE75E-7376-4FE5-99D8-DBE5F5142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22"/>
              <a:ext cx="1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70FD22BF-6D04-4E66-88A5-822F8DDE2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2049"/>
              <a:ext cx="236" cy="176"/>
            </a:xfrm>
            <a:prstGeom prst="ellipse">
              <a:avLst/>
            </a:prstGeom>
            <a:solidFill>
              <a:srgbClr val="D5F6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2C2AE78B-2C43-41AA-A125-BCE4AFB57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2118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D874B0F5-67FF-4B5B-B5BD-85FB11634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2165"/>
              <a:ext cx="12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0B068F-93B0-4DC4-857F-3BDA9D108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2139"/>
              <a:ext cx="13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712621-F4EE-4E0C-A3F8-735972FF9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108"/>
              <a:ext cx="83" cy="61"/>
            </a:xfrm>
            <a:custGeom>
              <a:avLst/>
              <a:gdLst>
                <a:gd name="T0" fmla="*/ 0 w 173"/>
                <a:gd name="T1" fmla="*/ 0 h 128"/>
                <a:gd name="T2" fmla="*/ 173 w 173"/>
                <a:gd name="T3" fmla="*/ 64 h 128"/>
                <a:gd name="T4" fmla="*/ 0 w 173"/>
                <a:gd name="T5" fmla="*/ 128 h 128"/>
                <a:gd name="T6" fmla="*/ 0 w 173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8">
                  <a:moveTo>
                    <a:pt x="0" y="0"/>
                  </a:moveTo>
                  <a:lnTo>
                    <a:pt x="173" y="64"/>
                  </a:lnTo>
                  <a:lnTo>
                    <a:pt x="0" y="128"/>
                  </a:lnTo>
                  <a:cubicBezTo>
                    <a:pt x="28" y="90"/>
                    <a:pt x="28" y="39"/>
                    <a:pt x="0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543B229D-E387-43CD-884F-E21197DB7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1620"/>
              <a:ext cx="0" cy="41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1D10D59-EBAE-413C-9823-F8D77C6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963"/>
              <a:ext cx="61" cy="83"/>
            </a:xfrm>
            <a:custGeom>
              <a:avLst/>
              <a:gdLst>
                <a:gd name="T0" fmla="*/ 127 w 127"/>
                <a:gd name="T1" fmla="*/ 0 h 173"/>
                <a:gd name="T2" fmla="*/ 63 w 127"/>
                <a:gd name="T3" fmla="*/ 173 h 173"/>
                <a:gd name="T4" fmla="*/ 0 w 127"/>
                <a:gd name="T5" fmla="*/ 0 h 173"/>
                <a:gd name="T6" fmla="*/ 127 w 127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3">
                  <a:moveTo>
                    <a:pt x="127" y="0"/>
                  </a:moveTo>
                  <a:lnTo>
                    <a:pt x="63" y="173"/>
                  </a:lnTo>
                  <a:lnTo>
                    <a:pt x="0" y="0"/>
                  </a:lnTo>
                  <a:cubicBezTo>
                    <a:pt x="37" y="28"/>
                    <a:pt x="88" y="27"/>
                    <a:pt x="127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DC4119B5-1B42-44EA-9185-02C62A7B3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9" y="2217"/>
              <a:ext cx="0" cy="35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610DFCB0-01E4-4324-8A5D-F7F410149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1" y="2577"/>
              <a:ext cx="306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DE4B522D-2FA0-4939-BD77-D4405C6F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2427"/>
              <a:ext cx="29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match </a:t>
              </a:r>
              <a:endParaRPr lang="en-US" alt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543C8D0D-C5EB-453D-B071-D469D9481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2577"/>
              <a:ext cx="1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line</a:t>
              </a:r>
              <a:endParaRPr lang="en-US" altLang="en-US"/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972B736-3868-43BE-8B5B-ED25B72E3157}"/>
              </a:ext>
            </a:extLst>
          </p:cNvPr>
          <p:cNvSpPr txBox="1">
            <a:spLocks/>
          </p:cNvSpPr>
          <p:nvPr/>
        </p:nvSpPr>
        <p:spPr>
          <a:xfrm>
            <a:off x="1899972" y="4318696"/>
            <a:ext cx="7837473" cy="208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match line is </a:t>
            </a:r>
            <a:r>
              <a:rPr lang="en-US" dirty="0">
                <a:solidFill>
                  <a:schemeClr val="accent1"/>
                </a:solidFill>
              </a:rPr>
              <a:t>set</a:t>
            </a:r>
            <a:r>
              <a:rPr lang="en-US" dirty="0"/>
              <a:t> to 1 only if all the CAM cells (contain 1 bit)</a:t>
            </a:r>
            <a:br>
              <a:rPr lang="en-US" dirty="0"/>
            </a:br>
            <a:r>
              <a:rPr lang="en-US" dirty="0"/>
              <a:t>match the corresponding </a:t>
            </a:r>
            <a:r>
              <a:rPr lang="en-US" dirty="0">
                <a:solidFill>
                  <a:srgbClr val="00B050"/>
                </a:solidFill>
              </a:rPr>
              <a:t>input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Problem</a:t>
            </a:r>
            <a:r>
              <a:rPr lang="en-US" dirty="0">
                <a:solidFill>
                  <a:schemeClr val="tx1"/>
                </a:solidFill>
              </a:rPr>
              <a:t> with a DM cache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dirty="0">
                <a:solidFill>
                  <a:srgbClr val="01708C"/>
                </a:solidFill>
                <a:sym typeface="Wingdings" panose="05000000000000000000" pitchFamily="2" charset="2"/>
              </a:rPr>
              <a:t>bind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 block to a </a:t>
            </a:r>
            <a:r>
              <a:rPr lang="en-US" u="sng" dirty="0">
                <a:solidFill>
                  <a:schemeClr val="tx1"/>
                </a:solidFill>
                <a:sym typeface="Wingdings" panose="05000000000000000000" pitchFamily="2" charset="2"/>
              </a:rPr>
              <a:t>single cache line</a:t>
            </a:r>
            <a:endParaRPr lang="en-US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use a CAM array to </a:t>
            </a:r>
            <a:r>
              <a:rPr lang="en-US" dirty="0">
                <a:solidFill>
                  <a:srgbClr val="9F2241"/>
                </a:solidFill>
              </a:rPr>
              <a:t>implement</a:t>
            </a:r>
            <a:r>
              <a:rPr lang="en-US" dirty="0"/>
              <a:t> a fully associative (FA) cache where a block can be </a:t>
            </a:r>
            <a:r>
              <a:rPr lang="en-US" dirty="0">
                <a:solidFill>
                  <a:srgbClr val="625D9C"/>
                </a:solidFill>
              </a:rPr>
              <a:t>stored</a:t>
            </a:r>
            <a:r>
              <a:rPr lang="en-US" dirty="0"/>
              <a:t> in any cache line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DAF032D7-7263-4317-9519-9B825C68EEAD}"/>
              </a:ext>
            </a:extLst>
          </p:cNvPr>
          <p:cNvSpPr/>
          <p:nvPr/>
        </p:nvSpPr>
        <p:spPr>
          <a:xfrm rot="5400000">
            <a:off x="6055661" y="-945182"/>
            <a:ext cx="418513" cy="556526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8B3ED4-CF71-49E0-8B2A-D67CC4380ADE}"/>
              </a:ext>
            </a:extLst>
          </p:cNvPr>
          <p:cNvSpPr/>
          <p:nvPr/>
        </p:nvSpPr>
        <p:spPr>
          <a:xfrm>
            <a:off x="5652301" y="1341128"/>
            <a:ext cx="1225231" cy="3571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bits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C3E84-A2EC-4A96-AEAF-FEF01CE8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6B29-82F7-4684-AEA2-3EA167AE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336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512176" cy="822960"/>
          </a:xfrm>
        </p:spPr>
        <p:txBody>
          <a:bodyPr/>
          <a:lstStyle/>
          <a:p>
            <a:r>
              <a:rPr lang="en-US" dirty="0"/>
              <a:t>Hardware Approach Call Graph History Cache (CGHC)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896" y="3944126"/>
            <a:ext cx="8716919" cy="2097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chemeClr val="accent1"/>
                </a:solidFill>
              </a:rPr>
              <a:t>entry</a:t>
            </a:r>
            <a:r>
              <a:rPr lang="en-US" dirty="0"/>
              <a:t> in the data array contains a list of </a:t>
            </a:r>
            <a:r>
              <a:rPr lang="en-US" dirty="0">
                <a:solidFill>
                  <a:schemeClr val="accent6"/>
                </a:solidFill>
              </a:rPr>
              <a:t>functions</a:t>
            </a:r>
            <a:r>
              <a:rPr lang="en-US" dirty="0"/>
              <a:t> to be subsequently executed.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index</a:t>
            </a:r>
            <a:r>
              <a:rPr lang="en-US" dirty="0"/>
              <a:t> maintains a </a:t>
            </a:r>
            <a:r>
              <a:rPr lang="en-US" dirty="0">
                <a:solidFill>
                  <a:srgbClr val="01708C"/>
                </a:solidFill>
              </a:rPr>
              <a:t>pointer</a:t>
            </a:r>
            <a:r>
              <a:rPr lang="en-US" dirty="0"/>
              <a:t> to a function in the </a:t>
            </a:r>
            <a:r>
              <a:rPr lang="en-US" dirty="0">
                <a:solidFill>
                  <a:schemeClr val="accent6"/>
                </a:solidFill>
              </a:rPr>
              <a:t>data</a:t>
            </a:r>
            <a:r>
              <a:rPr lang="en-US" dirty="0"/>
              <a:t> array entry.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index is initially 1. We </a:t>
            </a:r>
            <a:r>
              <a:rPr lang="en-US" dirty="0">
                <a:solidFill>
                  <a:srgbClr val="00B050"/>
                </a:solidFill>
              </a:rPr>
              <a:t>prefetch</a:t>
            </a:r>
            <a:r>
              <a:rPr lang="en-US" dirty="0"/>
              <a:t> the code of </a:t>
            </a:r>
            <a:r>
              <a:rPr lang="en-US" i="1" dirty="0"/>
              <a:t>func1. </a:t>
            </a:r>
            <a:r>
              <a:rPr lang="en-US" dirty="0"/>
              <a:t>After </a:t>
            </a:r>
            <a:r>
              <a:rPr lang="en-US" dirty="0">
                <a:solidFill>
                  <a:srgbClr val="FF0000"/>
                </a:solidFill>
              </a:rPr>
              <a:t>returning</a:t>
            </a:r>
            <a:r>
              <a:rPr lang="en-US" dirty="0"/>
              <a:t> from </a:t>
            </a:r>
            <a:r>
              <a:rPr lang="en-US" i="1" dirty="0"/>
              <a:t>func1, </a:t>
            </a:r>
            <a:r>
              <a:rPr lang="en-US" dirty="0"/>
              <a:t>we set the index to 2, and </a:t>
            </a:r>
            <a:r>
              <a:rPr lang="en-US" dirty="0">
                <a:solidFill>
                  <a:srgbClr val="C00000"/>
                </a:solidFill>
              </a:rPr>
              <a:t>prefetch</a:t>
            </a:r>
            <a:r>
              <a:rPr lang="en-US" dirty="0"/>
              <a:t> the code for </a:t>
            </a:r>
            <a:r>
              <a:rPr lang="en-US" i="1" dirty="0"/>
              <a:t>func2</a:t>
            </a:r>
            <a:r>
              <a:rPr lang="en-US" dirty="0"/>
              <a:t>.  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313002" y="1914734"/>
            <a:ext cx="2833778" cy="1740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" name="Rounded Rectangle 4"/>
          <p:cNvSpPr/>
          <p:nvPr/>
        </p:nvSpPr>
        <p:spPr>
          <a:xfrm>
            <a:off x="2544764" y="1524922"/>
            <a:ext cx="2110310" cy="292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Tag Array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096000" y="1914734"/>
            <a:ext cx="3835152" cy="1740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ounded Rectangle 6"/>
          <p:cNvSpPr/>
          <p:nvPr/>
        </p:nvSpPr>
        <p:spPr>
          <a:xfrm>
            <a:off x="6806213" y="1524923"/>
            <a:ext cx="2110310" cy="292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Array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313003" y="2374091"/>
            <a:ext cx="1151627" cy="237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Function id</a:t>
            </a:r>
            <a:endParaRPr lang="en-IN" sz="1350" dirty="0"/>
          </a:p>
        </p:txBody>
      </p:sp>
      <p:sp>
        <p:nvSpPr>
          <p:cNvPr id="9" name="Rectangle 8"/>
          <p:cNvSpPr/>
          <p:nvPr/>
        </p:nvSpPr>
        <p:spPr>
          <a:xfrm>
            <a:off x="3464630" y="2374091"/>
            <a:ext cx="1682151" cy="237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Index</a:t>
            </a:r>
            <a:endParaRPr lang="en-IN" sz="1350" dirty="0"/>
          </a:p>
        </p:txBody>
      </p:sp>
      <p:sp>
        <p:nvSpPr>
          <p:cNvPr id="10" name="Rectangle 9"/>
          <p:cNvSpPr/>
          <p:nvPr/>
        </p:nvSpPr>
        <p:spPr>
          <a:xfrm>
            <a:off x="6298408" y="2395681"/>
            <a:ext cx="763437" cy="254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func</a:t>
            </a:r>
            <a:r>
              <a:rPr lang="en-US" sz="1350" dirty="0"/>
              <a:t> 1</a:t>
            </a:r>
            <a:endParaRPr lang="en-IN" sz="1350" dirty="0"/>
          </a:p>
        </p:txBody>
      </p:sp>
      <p:sp>
        <p:nvSpPr>
          <p:cNvPr id="12" name="Rectangle 11"/>
          <p:cNvSpPr/>
          <p:nvPr/>
        </p:nvSpPr>
        <p:spPr>
          <a:xfrm>
            <a:off x="7061844" y="2395681"/>
            <a:ext cx="676524" cy="254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func</a:t>
            </a:r>
            <a:r>
              <a:rPr lang="en-US" sz="1350" dirty="0"/>
              <a:t> 2</a:t>
            </a:r>
            <a:endParaRPr lang="en-IN" sz="1350" dirty="0"/>
          </a:p>
        </p:txBody>
      </p:sp>
      <p:sp>
        <p:nvSpPr>
          <p:cNvPr id="13" name="Rectangle 12"/>
          <p:cNvSpPr/>
          <p:nvPr/>
        </p:nvSpPr>
        <p:spPr>
          <a:xfrm>
            <a:off x="7724763" y="2391893"/>
            <a:ext cx="676523" cy="258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func</a:t>
            </a:r>
            <a:r>
              <a:rPr lang="en-US" sz="1350" dirty="0"/>
              <a:t> 3</a:t>
            </a:r>
            <a:endParaRPr lang="en-IN" sz="1350" dirty="0"/>
          </a:p>
        </p:txBody>
      </p:sp>
      <p:sp>
        <p:nvSpPr>
          <p:cNvPr id="14" name="Rectangle 13"/>
          <p:cNvSpPr/>
          <p:nvPr/>
        </p:nvSpPr>
        <p:spPr>
          <a:xfrm>
            <a:off x="8401285" y="2391893"/>
            <a:ext cx="662918" cy="254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func</a:t>
            </a:r>
            <a:r>
              <a:rPr lang="en-US" sz="1350" dirty="0"/>
              <a:t> 4</a:t>
            </a:r>
            <a:endParaRPr lang="en-IN" sz="1350" dirty="0"/>
          </a:p>
        </p:txBody>
      </p:sp>
      <p:sp>
        <p:nvSpPr>
          <p:cNvPr id="15" name="Rectangle 14"/>
          <p:cNvSpPr/>
          <p:nvPr/>
        </p:nvSpPr>
        <p:spPr>
          <a:xfrm>
            <a:off x="9064202" y="2391893"/>
            <a:ext cx="676524" cy="2458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func</a:t>
            </a:r>
            <a:r>
              <a:rPr lang="en-US" sz="1350" dirty="0"/>
              <a:t> 5</a:t>
            </a:r>
            <a:endParaRPr lang="en-IN" sz="1350" dirty="0"/>
          </a:p>
        </p:txBody>
      </p:sp>
      <p:sp>
        <p:nvSpPr>
          <p:cNvPr id="19" name="Rectangle 18"/>
          <p:cNvSpPr/>
          <p:nvPr/>
        </p:nvSpPr>
        <p:spPr>
          <a:xfrm>
            <a:off x="4247477" y="2043723"/>
            <a:ext cx="3216575" cy="1023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Rectangle 19"/>
          <p:cNvSpPr/>
          <p:nvPr/>
        </p:nvSpPr>
        <p:spPr>
          <a:xfrm>
            <a:off x="4247476" y="2043722"/>
            <a:ext cx="135866" cy="33036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Right Arrow 17"/>
          <p:cNvSpPr/>
          <p:nvPr/>
        </p:nvSpPr>
        <p:spPr>
          <a:xfrm rot="5400000">
            <a:off x="7249788" y="2148003"/>
            <a:ext cx="369221" cy="16066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126694-12E9-47BE-969C-0C742E14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EF98FA-DBF1-4372-85E5-95A0BB99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76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281" y="943945"/>
            <a:ext cx="7886700" cy="994172"/>
          </a:xfrm>
        </p:spPr>
        <p:txBody>
          <a:bodyPr/>
          <a:lstStyle/>
          <a:p>
            <a:r>
              <a:rPr lang="en-US" dirty="0"/>
              <a:t>Operation (Function Call)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841022" y="2035923"/>
            <a:ext cx="1967019" cy="5799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Function Call.</a:t>
            </a:r>
          </a:p>
          <a:p>
            <a:pPr algn="ctr"/>
            <a:r>
              <a:rPr lang="en-US" dirty="0"/>
              <a:t>X calls Y</a:t>
            </a:r>
            <a:endParaRPr lang="en-IN" dirty="0"/>
          </a:p>
        </p:txBody>
      </p:sp>
      <p:cxnSp>
        <p:nvCxnSpPr>
          <p:cNvPr id="7" name="Straight Arrow Connector 6"/>
          <p:cNvCxnSpPr>
            <a:cxnSpLocks/>
            <a:stCxn id="5" idx="3"/>
          </p:cNvCxnSpPr>
          <p:nvPr/>
        </p:nvCxnSpPr>
        <p:spPr>
          <a:xfrm>
            <a:off x="3808040" y="2325898"/>
            <a:ext cx="1196718" cy="647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004759" y="1992239"/>
            <a:ext cx="1623923" cy="673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Access the entry of Y in the CGHC</a:t>
            </a:r>
            <a:endParaRPr lang="en-IN" sz="1500" dirty="0"/>
          </a:p>
        </p:txBody>
      </p:sp>
      <p:cxnSp>
        <p:nvCxnSpPr>
          <p:cNvPr id="10" name="Straight Arrow Connector 9"/>
          <p:cNvCxnSpPr>
            <a:cxnSpLocks/>
            <a:stCxn id="8" idx="3"/>
            <a:endCxn id="11" idx="1"/>
          </p:cNvCxnSpPr>
          <p:nvPr/>
        </p:nvCxnSpPr>
        <p:spPr>
          <a:xfrm flipV="1">
            <a:off x="6628681" y="2325899"/>
            <a:ext cx="1048110" cy="29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76792" y="1908596"/>
            <a:ext cx="918713" cy="834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Does it exist?</a:t>
            </a:r>
            <a:endParaRPr lang="en-IN" sz="135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595504" y="2325898"/>
            <a:ext cx="815196" cy="647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760485" y="2050932"/>
            <a:ext cx="536995" cy="2264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NO</a:t>
            </a:r>
            <a:endParaRPr lang="en-IN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9462459" y="2164153"/>
            <a:ext cx="970472" cy="401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Create entry</a:t>
            </a:r>
            <a:endParaRPr lang="en-IN" sz="1350" dirty="0"/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8136148" y="2743199"/>
            <a:ext cx="1" cy="6206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338875" y="3412826"/>
            <a:ext cx="1958605" cy="556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Prefetch</a:t>
            </a:r>
            <a:r>
              <a:rPr lang="en-US" sz="1350" dirty="0"/>
              <a:t> the first function in Y’s call sequence</a:t>
            </a:r>
            <a:endParaRPr lang="en-IN" sz="1350" dirty="0"/>
          </a:p>
        </p:txBody>
      </p:sp>
      <p:sp>
        <p:nvSpPr>
          <p:cNvPr id="20" name="Rounded Rectangle 19"/>
          <p:cNvSpPr/>
          <p:nvPr/>
        </p:nvSpPr>
        <p:spPr>
          <a:xfrm>
            <a:off x="8223489" y="2947001"/>
            <a:ext cx="686730" cy="252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YES</a:t>
            </a:r>
            <a:endParaRPr lang="en-IN" sz="1350" dirty="0"/>
          </a:p>
        </p:txBody>
      </p:sp>
      <p:sp>
        <p:nvSpPr>
          <p:cNvPr id="21" name="Rounded Rectangle 20"/>
          <p:cNvSpPr/>
          <p:nvPr/>
        </p:nvSpPr>
        <p:spPr>
          <a:xfrm>
            <a:off x="5248185" y="4234491"/>
            <a:ext cx="1720970" cy="9686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Put Y in X’s call sequence at the appropriate index (if required)</a:t>
            </a:r>
            <a:endParaRPr lang="en-IN" sz="1350" dirty="0"/>
          </a:p>
        </p:txBody>
      </p:sp>
      <p:cxnSp>
        <p:nvCxnSpPr>
          <p:cNvPr id="23" name="Elbow Connector 22"/>
          <p:cNvCxnSpPr>
            <a:cxnSpLocks/>
            <a:stCxn id="15" idx="2"/>
            <a:endCxn id="21" idx="3"/>
          </p:cNvCxnSpPr>
          <p:nvPr/>
        </p:nvCxnSpPr>
        <p:spPr>
          <a:xfrm rot="5400000">
            <a:off x="7381663" y="2152774"/>
            <a:ext cx="2153527" cy="2978540"/>
          </a:xfrm>
          <a:prstGeom prst="bent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8" idx="2"/>
          </p:cNvCxnSpPr>
          <p:nvPr/>
        </p:nvCxnSpPr>
        <p:spPr>
          <a:xfrm>
            <a:off x="8318178" y="3969230"/>
            <a:ext cx="743" cy="7495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E41D6-2D2F-4E31-BD7F-93C0A825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2E2A-1307-44F0-81D7-8C8EA16B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5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(Function return)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203332" y="2384126"/>
            <a:ext cx="1947413" cy="4593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Y returns to X</a:t>
            </a:r>
            <a:endParaRPr lang="en-IN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5127490" y="2384125"/>
            <a:ext cx="1947413" cy="4593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Reset the index of Y to 1</a:t>
            </a:r>
            <a:endParaRPr lang="en-IN" sz="135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4150745" y="2613805"/>
            <a:ext cx="9767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9" name="Rounded Rectangle 8"/>
          <p:cNvSpPr/>
          <p:nvPr/>
        </p:nvSpPr>
        <p:spPr>
          <a:xfrm>
            <a:off x="8051648" y="2384125"/>
            <a:ext cx="1947413" cy="4593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Access X’s call sequence</a:t>
            </a:r>
            <a:endParaRPr lang="en-IN" sz="135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74902" y="2613804"/>
            <a:ext cx="9767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9022315" y="2843482"/>
            <a:ext cx="3038" cy="78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3" name="Rounded Rectangle 12"/>
          <p:cNvSpPr/>
          <p:nvPr/>
        </p:nvSpPr>
        <p:spPr>
          <a:xfrm>
            <a:off x="8336712" y="3632801"/>
            <a:ext cx="1707835" cy="3817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Increment the index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64117" y="3509872"/>
            <a:ext cx="1953883" cy="6275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Prefetch the next function in the call sequence</a:t>
            </a:r>
            <a:endParaRPr lang="en-IN" sz="1350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7417999" y="3823660"/>
            <a:ext cx="9187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EA131-A5FD-4D5C-BA2F-AF6B464A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69D9-C4FB-4D3D-9642-1D718C45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62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57902"/>
              </p:ext>
            </p:extLst>
          </p:nvPr>
        </p:nvGraphicFramePr>
        <p:xfrm>
          <a:off x="2455463" y="2999404"/>
          <a:ext cx="7362962" cy="171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637">
                <a:tc>
                  <a:txBody>
                    <a:bodyPr/>
                    <a:lstStyle/>
                    <a:p>
                      <a:r>
                        <a:rPr lang="en-US" sz="1500" dirty="0"/>
                        <a:t>Technique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Pattern/Insight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Next line prefetching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Spatial locality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37">
                <a:tc>
                  <a:txBody>
                    <a:bodyPr/>
                    <a:lstStyle/>
                    <a:p>
                      <a:r>
                        <a:rPr lang="en-US" sz="1500" dirty="0"/>
                        <a:t>Markov prefetching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i</a:t>
                      </a:r>
                      <a:r>
                        <a:rPr lang="en-US" sz="1500" dirty="0"/>
                        <a:t>-cache miss sequence has high</a:t>
                      </a:r>
                      <a:r>
                        <a:rPr lang="en-US" sz="1500" baseline="0" dirty="0"/>
                        <a:t> repeatability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76">
                <a:tc>
                  <a:txBody>
                    <a:bodyPr/>
                    <a:lstStyle/>
                    <a:p>
                      <a:r>
                        <a:rPr lang="en-US" sz="1500" dirty="0"/>
                        <a:t>Call graph prefetching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Function</a:t>
                      </a:r>
                      <a:r>
                        <a:rPr lang="en-US" sz="1500" baseline="0" dirty="0"/>
                        <a:t> access sequence has high repeatability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66289-83A9-4907-BAC7-F6E8E6C6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C2BDD-5FD6-4252-9A14-65F21410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93069-80C0-4B5B-A54B-8568AA4C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053" y="458003"/>
            <a:ext cx="2261127" cy="22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08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30" y="5242505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50032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61127"/>
            <a:ext cx="3879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07450"/>
            <a:ext cx="504176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367277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7276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367277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367277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3672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2E743-CD39-4C43-B817-5FA0FAA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D243CE-54E2-4A29-9960-6F431A7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85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Prefetching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13831"/>
            <a:ext cx="7832324" cy="3724849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dirty="0">
                <a:solidFill>
                  <a:schemeClr val="accent1"/>
                </a:solidFill>
              </a:rPr>
              <a:t>instructions, </a:t>
            </a:r>
            <a:r>
              <a:rPr lang="en-US" dirty="0"/>
              <a:t>let us now </a:t>
            </a:r>
            <a:r>
              <a:rPr lang="en-US" dirty="0">
                <a:solidFill>
                  <a:srgbClr val="00B050"/>
                </a:solidFill>
              </a:rPr>
              <a:t>prefetch </a:t>
            </a:r>
            <a:r>
              <a:rPr lang="en-US" dirty="0"/>
              <a:t>data</a:t>
            </a:r>
          </a:p>
          <a:p>
            <a:r>
              <a:rPr lang="en-US" dirty="0"/>
              <a:t>Important distinction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Instructions</a:t>
            </a:r>
            <a:r>
              <a:rPr lang="en-US" dirty="0"/>
              <a:t> are fetched into the in-order part of the OOO pipeline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Data</a:t>
            </a:r>
            <a:r>
              <a:rPr lang="en-US" dirty="0"/>
              <a:t> is fetched into the OOO pipeline</a:t>
            </a:r>
          </a:p>
          <a:p>
            <a:pPr lvl="2"/>
            <a:r>
              <a:rPr lang="en-US" dirty="0"/>
              <a:t>As a result, the final </a:t>
            </a:r>
            <a:r>
              <a:rPr lang="en-US" dirty="0">
                <a:solidFill>
                  <a:schemeClr val="accent5"/>
                </a:solidFill>
              </a:rPr>
              <a:t>IPC</a:t>
            </a:r>
            <a:r>
              <a:rPr lang="en-US" dirty="0"/>
              <a:t> is slightly more resilient to data cache misses</a:t>
            </a:r>
          </a:p>
          <a:p>
            <a:pPr lvl="2"/>
            <a:r>
              <a:rPr lang="en-US" dirty="0"/>
              <a:t>Nevertheless, prefetching is </a:t>
            </a:r>
            <a:r>
              <a:rPr lang="en-US" dirty="0">
                <a:solidFill>
                  <a:srgbClr val="FF0000"/>
                </a:solidFill>
              </a:rPr>
              <a:t>very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useful</a:t>
            </a:r>
          </a:p>
          <a:p>
            <a:pPr lvl="2"/>
            <a:r>
              <a:rPr lang="en-IN" dirty="0" err="1">
                <a:solidFill>
                  <a:schemeClr val="tx1"/>
                </a:solidFill>
              </a:rPr>
              <a:t>i</a:t>
            </a:r>
            <a:r>
              <a:rPr lang="en-IN" dirty="0">
                <a:solidFill>
                  <a:schemeClr val="tx1"/>
                </a:solidFill>
              </a:rPr>
              <a:t>-cache hit rates are </a:t>
            </a:r>
            <a:r>
              <a:rPr lang="en-IN" dirty="0">
                <a:solidFill>
                  <a:srgbClr val="0070C0"/>
                </a:solidFill>
              </a:rPr>
              <a:t>typically</a:t>
            </a:r>
            <a:r>
              <a:rPr lang="en-IN" dirty="0">
                <a:solidFill>
                  <a:schemeClr val="tx1"/>
                </a:solidFill>
              </a:rPr>
              <a:t> very </a:t>
            </a:r>
            <a:r>
              <a:rPr lang="en-IN" dirty="0">
                <a:solidFill>
                  <a:schemeClr val="accent5"/>
                </a:solidFill>
              </a:rPr>
              <a:t>high</a:t>
            </a:r>
            <a:r>
              <a:rPr lang="en-IN" dirty="0">
                <a:solidFill>
                  <a:schemeClr val="tx1"/>
                </a:solidFill>
              </a:rPr>
              <a:t>, whereas d-cache hit rates are much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lower</a:t>
            </a:r>
          </a:p>
          <a:p>
            <a:pPr lvl="2"/>
            <a:r>
              <a:rPr lang="en-IN" dirty="0">
                <a:solidFill>
                  <a:schemeClr val="tx1"/>
                </a:solidFill>
              </a:rPr>
              <a:t>Hence, the margin for improvement is </a:t>
            </a:r>
            <a:r>
              <a:rPr lang="en-IN" dirty="0">
                <a:solidFill>
                  <a:srgbClr val="625D9C"/>
                </a:solidFill>
              </a:rPr>
              <a:t>significant</a:t>
            </a:r>
            <a:r>
              <a:rPr lang="en-I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3DD64-FA82-4A77-A03F-2B5BCD08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CC93-996F-4FFF-9B78-FF25F869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88D2DC-5765-4D2C-B304-B0949F609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36" y="1554258"/>
            <a:ext cx="565064" cy="5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042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109" y="122552"/>
            <a:ext cx="7886700" cy="994172"/>
          </a:xfrm>
        </p:spPr>
        <p:txBody>
          <a:bodyPr/>
          <a:lstStyle/>
          <a:p>
            <a:r>
              <a:rPr lang="en-US" dirty="0"/>
              <a:t>Stride based Prefetching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370" y="2672180"/>
            <a:ext cx="8169361" cy="357770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Consider the following </a:t>
            </a:r>
            <a:r>
              <a:rPr lang="en-US" sz="2600" dirty="0">
                <a:solidFill>
                  <a:schemeClr val="accent5"/>
                </a:solidFill>
              </a:rPr>
              <a:t>piece</a:t>
            </a:r>
            <a:r>
              <a:rPr lang="en-US" sz="2600" dirty="0"/>
              <a:t> of code</a:t>
            </a:r>
          </a:p>
          <a:p>
            <a:pPr lvl="1"/>
            <a:r>
              <a:rPr lang="en-US" sz="2600" dirty="0"/>
              <a:t>For the arrays </a:t>
            </a:r>
            <a:r>
              <a:rPr lang="en-US" sz="2600" i="1" dirty="0"/>
              <a:t>A </a:t>
            </a:r>
            <a:r>
              <a:rPr lang="en-US" sz="2600" dirty="0"/>
              <a:t>and </a:t>
            </a:r>
            <a:r>
              <a:rPr lang="en-US" sz="2600" i="1" dirty="0"/>
              <a:t>B</a:t>
            </a:r>
            <a:r>
              <a:rPr lang="en-US" sz="2600" dirty="0"/>
              <a:t>, the </a:t>
            </a:r>
            <a:r>
              <a:rPr lang="en-US" sz="2600" dirty="0">
                <a:solidFill>
                  <a:srgbClr val="0070C0"/>
                </a:solidFill>
              </a:rPr>
              <a:t>addresses</a:t>
            </a:r>
            <a:r>
              <a:rPr lang="en-US" sz="2600" dirty="0"/>
              <a:t> in each </a:t>
            </a:r>
            <a:r>
              <a:rPr lang="en-US" sz="2600" dirty="0">
                <a:solidFill>
                  <a:srgbClr val="FF0000"/>
                </a:solidFill>
              </a:rPr>
              <a:t>iteration</a:t>
            </a:r>
            <a:r>
              <a:rPr lang="en-US" sz="2600" dirty="0"/>
              <a:t> differ by 4</a:t>
            </a:r>
            <a:br>
              <a:rPr lang="en-US" sz="2600" dirty="0"/>
            </a:br>
            <a:r>
              <a:rPr lang="en-US" sz="2600" dirty="0"/>
              <a:t>bytes (assumed to be the </a:t>
            </a:r>
            <a:r>
              <a:rPr lang="en-US" sz="2600" dirty="0">
                <a:solidFill>
                  <a:schemeClr val="accent6"/>
                </a:solidFill>
              </a:rPr>
              <a:t>size</a:t>
            </a:r>
            <a:r>
              <a:rPr lang="en-US" sz="2600" dirty="0"/>
              <a:t> of an integer)</a:t>
            </a:r>
          </a:p>
          <a:p>
            <a:pPr lvl="1"/>
            <a:r>
              <a:rPr lang="en-US" sz="2600" dirty="0"/>
              <a:t>For the array, </a:t>
            </a:r>
            <a:r>
              <a:rPr lang="en-US" sz="2600" i="1" dirty="0"/>
              <a:t>C,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2060"/>
                </a:solidFill>
              </a:rPr>
              <a:t>consecutive </a:t>
            </a:r>
            <a:r>
              <a:rPr lang="en-US" sz="2600" dirty="0"/>
              <a:t>accesses differ by 8 bytes </a:t>
            </a:r>
          </a:p>
          <a:p>
            <a:pPr lvl="1"/>
            <a:r>
              <a:rPr lang="en-US" sz="2600" dirty="0"/>
              <a:t>This </a:t>
            </a:r>
            <a:r>
              <a:rPr lang="en-US" sz="2600" dirty="0">
                <a:solidFill>
                  <a:schemeClr val="accent5"/>
                </a:solidFill>
              </a:rPr>
              <a:t>instruction </a:t>
            </a:r>
            <a:r>
              <a:rPr lang="en-US" sz="2600" dirty="0"/>
              <a:t>will </a:t>
            </a:r>
            <a:r>
              <a:rPr lang="en-US" sz="2600" dirty="0">
                <a:solidFill>
                  <a:srgbClr val="00B050"/>
                </a:solidFill>
              </a:rPr>
              <a:t>translate</a:t>
            </a:r>
            <a:r>
              <a:rPr lang="en-US" sz="2600" dirty="0"/>
              <a:t> into multiple load/store RISC instructions</a:t>
            </a:r>
          </a:p>
          <a:p>
            <a:pPr lvl="2"/>
            <a:r>
              <a:rPr lang="en-US" sz="2600" dirty="0"/>
              <a:t>There will be only one </a:t>
            </a:r>
            <a:r>
              <a:rPr lang="en-US" sz="2600" dirty="0">
                <a:solidFill>
                  <a:srgbClr val="FF0000"/>
                </a:solidFill>
              </a:rPr>
              <a:t>memory</a:t>
            </a:r>
            <a:r>
              <a:rPr lang="en-US" sz="2600" dirty="0"/>
              <a:t> access per instruction</a:t>
            </a:r>
          </a:p>
          <a:p>
            <a:pPr lvl="1"/>
            <a:r>
              <a:rPr lang="en-US" sz="2600" dirty="0"/>
              <a:t>The hardware will observe that for the same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PC</a:t>
            </a:r>
          </a:p>
          <a:p>
            <a:pPr lvl="2"/>
            <a:r>
              <a:rPr lang="en-US" sz="2600" dirty="0"/>
              <a:t>The memory </a:t>
            </a:r>
            <a:r>
              <a:rPr lang="en-US" sz="2600" dirty="0">
                <a:solidFill>
                  <a:srgbClr val="0070C0"/>
                </a:solidFill>
              </a:rPr>
              <a:t>address</a:t>
            </a:r>
            <a:r>
              <a:rPr lang="en-US" sz="2600" dirty="0"/>
              <a:t> keeps getting incremented by a certain value (4 or 8 bytes in this case)</a:t>
            </a:r>
          </a:p>
          <a:p>
            <a:pPr lvl="2"/>
            <a:r>
              <a:rPr lang="en-US" sz="2600" dirty="0"/>
              <a:t>This fixed increment is called a </a:t>
            </a:r>
            <a:r>
              <a:rPr lang="en-US" sz="2600" dirty="0">
                <a:solidFill>
                  <a:srgbClr val="FF0000"/>
                </a:solidFill>
              </a:rPr>
              <a:t>stride</a:t>
            </a:r>
          </a:p>
          <a:p>
            <a:pPr lvl="2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725903" y="719092"/>
            <a:ext cx="4376451" cy="157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B050"/>
                </a:solidFill>
              </a:rPr>
              <a:t>for</a:t>
            </a:r>
            <a:r>
              <a:rPr lang="en-US" sz="2000" dirty="0"/>
              <a:t> (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++ ) {</a:t>
            </a:r>
          </a:p>
          <a:p>
            <a:r>
              <a:rPr lang="en-US" sz="2000" dirty="0"/>
              <a:t>...</a:t>
            </a:r>
          </a:p>
          <a:p>
            <a:r>
              <a:rPr lang="en-US" sz="2000" dirty="0"/>
              <a:t>	A [</a:t>
            </a:r>
            <a:r>
              <a:rPr lang="en-US" sz="2000" dirty="0" err="1"/>
              <a:t>i</a:t>
            </a:r>
            <a:r>
              <a:rPr lang="en-US" sz="2000" dirty="0"/>
              <a:t>] = B[</a:t>
            </a:r>
            <a:r>
              <a:rPr lang="en-US" sz="2000" dirty="0" err="1"/>
              <a:t>i</a:t>
            </a:r>
            <a:r>
              <a:rPr lang="en-US" sz="2000" dirty="0"/>
              <a:t>] + C[2*</a:t>
            </a:r>
            <a:r>
              <a:rPr lang="en-US" sz="2000" dirty="0" err="1"/>
              <a:t>i</a:t>
            </a:r>
            <a:r>
              <a:rPr lang="en-US" sz="2000" dirty="0"/>
              <a:t>];</a:t>
            </a:r>
          </a:p>
          <a:p>
            <a:r>
              <a:rPr lang="en-US" sz="2000" dirty="0"/>
              <a:t>}</a:t>
            </a:r>
            <a:endParaRPr lang="en-IN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1243-F010-45BC-B074-E90294CF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1835C-67D6-4041-B38C-58277818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88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915" y="230419"/>
            <a:ext cx="7886700" cy="994172"/>
          </a:xfrm>
        </p:spPr>
        <p:txBody>
          <a:bodyPr/>
          <a:lstStyle/>
          <a:p>
            <a:r>
              <a:rPr lang="en-US" dirty="0"/>
              <a:t>Reference Prediction Table (RPT)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267" y="4404292"/>
            <a:ext cx="7886700" cy="1722564"/>
          </a:xfrm>
        </p:spPr>
        <p:txBody>
          <a:bodyPr>
            <a:normAutofit/>
          </a:bodyPr>
          <a:lstStyle/>
          <a:p>
            <a:r>
              <a:rPr lang="en-US" dirty="0"/>
              <a:t>For each </a:t>
            </a:r>
            <a:r>
              <a:rPr lang="en-US" dirty="0">
                <a:solidFill>
                  <a:srgbClr val="00B050"/>
                </a:solidFill>
              </a:rPr>
              <a:t>instruction</a:t>
            </a:r>
          </a:p>
          <a:p>
            <a:pPr lvl="1"/>
            <a:r>
              <a:rPr lang="en-US" dirty="0"/>
              <a:t>Keep track of the </a:t>
            </a:r>
            <a:r>
              <a:rPr lang="en-US" dirty="0">
                <a:solidFill>
                  <a:srgbClr val="0070C0"/>
                </a:solidFill>
              </a:rPr>
              <a:t>address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stride</a:t>
            </a:r>
          </a:p>
          <a:p>
            <a:pPr lvl="1"/>
            <a:r>
              <a:rPr lang="en-US" dirty="0"/>
              <a:t>We can decide to </a:t>
            </a:r>
            <a:r>
              <a:rPr lang="en-US" dirty="0">
                <a:solidFill>
                  <a:srgbClr val="0070C0"/>
                </a:solidFill>
              </a:rPr>
              <a:t>prefetch </a:t>
            </a:r>
            <a:r>
              <a:rPr lang="en-US" dirty="0"/>
              <a:t>N </a:t>
            </a:r>
            <a:r>
              <a:rPr lang="en-US" dirty="0">
                <a:solidFill>
                  <a:srgbClr val="7030A0"/>
                </a:solidFill>
              </a:rPr>
              <a:t>iterations</a:t>
            </a:r>
            <a:r>
              <a:rPr lang="en-US" dirty="0"/>
              <a:t> in advance</a:t>
            </a:r>
          </a:p>
          <a:p>
            <a:pPr lvl="1"/>
            <a:r>
              <a:rPr lang="en-US" b="1" dirty="0">
                <a:solidFill>
                  <a:srgbClr val="9F2241"/>
                </a:solidFill>
              </a:rPr>
              <a:t>State</a:t>
            </a:r>
            <a:r>
              <a:rPr lang="en-US" dirty="0"/>
              <a:t>: initial </a:t>
            </a:r>
            <a:r>
              <a:rPr lang="en-US" dirty="0">
                <a:sym typeface="Wingdings" panose="05000000000000000000" pitchFamily="2" charset="2"/>
              </a:rPr>
              <a:t> transient (not sure about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stride</a:t>
            </a:r>
            <a:r>
              <a:rPr lang="en-US" dirty="0">
                <a:sym typeface="Wingdings" panose="05000000000000000000" pitchFamily="2" charset="2"/>
              </a:rPr>
              <a:t>)  steady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926489" y="1929251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Instruction Tag</a:t>
            </a:r>
            <a:endParaRPr lang="en-IN" sz="1350" dirty="0"/>
          </a:p>
        </p:txBody>
      </p:sp>
      <p:sp>
        <p:nvSpPr>
          <p:cNvPr id="5" name="Rectangle 4"/>
          <p:cNvSpPr/>
          <p:nvPr/>
        </p:nvSpPr>
        <p:spPr>
          <a:xfrm>
            <a:off x="4477262" y="1929251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Previous Address</a:t>
            </a:r>
            <a:endParaRPr lang="en-IN" sz="1350" dirty="0"/>
          </a:p>
        </p:txBody>
      </p:sp>
      <p:sp>
        <p:nvSpPr>
          <p:cNvPr id="6" name="Rectangle 5"/>
          <p:cNvSpPr/>
          <p:nvPr/>
        </p:nvSpPr>
        <p:spPr>
          <a:xfrm>
            <a:off x="6028038" y="1929251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Stride</a:t>
            </a:r>
            <a:endParaRPr lang="en-IN" sz="1350" dirty="0"/>
          </a:p>
        </p:txBody>
      </p:sp>
      <p:sp>
        <p:nvSpPr>
          <p:cNvPr id="7" name="Rectangle 6"/>
          <p:cNvSpPr/>
          <p:nvPr/>
        </p:nvSpPr>
        <p:spPr>
          <a:xfrm>
            <a:off x="6874475" y="1929251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State</a:t>
            </a:r>
            <a:endParaRPr lang="en-IN" sz="1350" dirty="0"/>
          </a:p>
        </p:txBody>
      </p:sp>
      <p:sp>
        <p:nvSpPr>
          <p:cNvPr id="8" name="Rectangle 7"/>
          <p:cNvSpPr/>
          <p:nvPr/>
        </p:nvSpPr>
        <p:spPr>
          <a:xfrm>
            <a:off x="2926489" y="2238170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9" name="Rectangle 8"/>
          <p:cNvSpPr/>
          <p:nvPr/>
        </p:nvSpPr>
        <p:spPr>
          <a:xfrm>
            <a:off x="4477262" y="2238170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0" name="Rectangle 9"/>
          <p:cNvSpPr/>
          <p:nvPr/>
        </p:nvSpPr>
        <p:spPr>
          <a:xfrm>
            <a:off x="6028038" y="2238170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1" name="Rectangle 10"/>
          <p:cNvSpPr/>
          <p:nvPr/>
        </p:nvSpPr>
        <p:spPr>
          <a:xfrm>
            <a:off x="6874475" y="2238170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2" name="Rectangle 11"/>
          <p:cNvSpPr/>
          <p:nvPr/>
        </p:nvSpPr>
        <p:spPr>
          <a:xfrm>
            <a:off x="2926489" y="2547089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3" name="Rectangle 12"/>
          <p:cNvSpPr/>
          <p:nvPr/>
        </p:nvSpPr>
        <p:spPr>
          <a:xfrm>
            <a:off x="4477262" y="2547089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4" name="Rectangle 13"/>
          <p:cNvSpPr/>
          <p:nvPr/>
        </p:nvSpPr>
        <p:spPr>
          <a:xfrm>
            <a:off x="6028038" y="2547089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5" name="Rectangle 14"/>
          <p:cNvSpPr/>
          <p:nvPr/>
        </p:nvSpPr>
        <p:spPr>
          <a:xfrm>
            <a:off x="6874475" y="2547089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6" name="Rectangle 15"/>
          <p:cNvSpPr/>
          <p:nvPr/>
        </p:nvSpPr>
        <p:spPr>
          <a:xfrm>
            <a:off x="2926489" y="2856008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7" name="Rectangle 16"/>
          <p:cNvSpPr/>
          <p:nvPr/>
        </p:nvSpPr>
        <p:spPr>
          <a:xfrm>
            <a:off x="4477262" y="2856008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8" name="Rectangle 17"/>
          <p:cNvSpPr/>
          <p:nvPr/>
        </p:nvSpPr>
        <p:spPr>
          <a:xfrm>
            <a:off x="6028038" y="2856008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9" name="Rectangle 18"/>
          <p:cNvSpPr/>
          <p:nvPr/>
        </p:nvSpPr>
        <p:spPr>
          <a:xfrm>
            <a:off x="6874475" y="2856008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0" name="Rectangle 19"/>
          <p:cNvSpPr/>
          <p:nvPr/>
        </p:nvSpPr>
        <p:spPr>
          <a:xfrm>
            <a:off x="2926489" y="3164927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1" name="Rectangle 20"/>
          <p:cNvSpPr/>
          <p:nvPr/>
        </p:nvSpPr>
        <p:spPr>
          <a:xfrm>
            <a:off x="4477262" y="3164927"/>
            <a:ext cx="1550774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2" name="Rectangle 21"/>
          <p:cNvSpPr/>
          <p:nvPr/>
        </p:nvSpPr>
        <p:spPr>
          <a:xfrm>
            <a:off x="6028038" y="3164927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3" name="Rectangle 22"/>
          <p:cNvSpPr/>
          <p:nvPr/>
        </p:nvSpPr>
        <p:spPr>
          <a:xfrm>
            <a:off x="6874475" y="3164927"/>
            <a:ext cx="846437" cy="308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32" name="Rounded Rectangle 31"/>
          <p:cNvSpPr/>
          <p:nvPr/>
        </p:nvSpPr>
        <p:spPr>
          <a:xfrm>
            <a:off x="2030625" y="2392630"/>
            <a:ext cx="481914" cy="4296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  <a:endParaRPr lang="en-IN" sz="1350" dirty="0"/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>
          <a:xfrm flipV="1">
            <a:off x="2512539" y="2602693"/>
            <a:ext cx="413951" cy="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347042" y="1107525"/>
            <a:ext cx="1680994" cy="3212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 address</a:t>
            </a:r>
            <a:endParaRPr lang="en-IN" sz="13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82744" y="1441160"/>
            <a:ext cx="0" cy="48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762367" y="3826012"/>
            <a:ext cx="1353065" cy="3212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Adder</a:t>
            </a:r>
            <a:endParaRPr lang="en-IN" sz="135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904468" y="3467121"/>
            <a:ext cx="0" cy="35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60522" y="3467120"/>
            <a:ext cx="0" cy="35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54792" y="3473846"/>
            <a:ext cx="0" cy="35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stCxn id="38" idx="3"/>
          </p:cNvCxnSpPr>
          <p:nvPr/>
        </p:nvCxnSpPr>
        <p:spPr>
          <a:xfrm>
            <a:off x="7115431" y="3986650"/>
            <a:ext cx="1581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763935" y="3680490"/>
            <a:ext cx="1810266" cy="59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Prefetched</a:t>
            </a:r>
            <a:r>
              <a:rPr lang="en-US" dirty="0"/>
              <a:t> address</a:t>
            </a:r>
            <a:endParaRPr lang="en-IN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D61F742-C73D-49B3-A57C-75824AB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51E860C-ED33-4019-B8EC-C56039F1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2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1253331"/>
            <a:ext cx="7580866" cy="5094203"/>
          </a:xfrm>
        </p:spPr>
        <p:txBody>
          <a:bodyPr/>
          <a:lstStyle/>
          <a:p>
            <a:r>
              <a:rPr lang="en-US" dirty="0"/>
              <a:t>How many iterations do we prefetch in advance? </a:t>
            </a:r>
          </a:p>
          <a:p>
            <a:pPr lvl="1"/>
            <a:r>
              <a:rPr lang="en-US" dirty="0"/>
              <a:t>This depends upon the rest of the instructions in the </a:t>
            </a:r>
            <a:r>
              <a:rPr lang="en-US" i="1" dirty="0">
                <a:solidFill>
                  <a:srgbClr val="00B050"/>
                </a:solidFill>
              </a:rPr>
              <a:t>for</a:t>
            </a:r>
            <a:r>
              <a:rPr lang="en-US" dirty="0"/>
              <a:t> loop</a:t>
            </a:r>
          </a:p>
          <a:p>
            <a:pPr lvl="1"/>
            <a:r>
              <a:rPr lang="en-US" dirty="0"/>
              <a:t>This ideally should be </a:t>
            </a:r>
            <a:r>
              <a:rPr lang="en-US" dirty="0">
                <a:solidFill>
                  <a:schemeClr val="accent6"/>
                </a:solidFill>
              </a:rPr>
              <a:t>dynamically</a:t>
            </a:r>
            <a:r>
              <a:rPr lang="en-US" dirty="0"/>
              <a:t> adjusted</a:t>
            </a:r>
          </a:p>
          <a:p>
            <a:pPr lvl="1"/>
            <a:r>
              <a:rPr lang="en-US" dirty="0"/>
              <a:t>For a subset of </a:t>
            </a:r>
            <a:r>
              <a:rPr lang="en-US" dirty="0" err="1">
                <a:solidFill>
                  <a:srgbClr val="0070C0"/>
                </a:solidFill>
              </a:rPr>
              <a:t>prefetches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Monitor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en-US" dirty="0"/>
              <a:t> of cycles between when a line is </a:t>
            </a:r>
            <a:r>
              <a:rPr lang="en-US" dirty="0">
                <a:solidFill>
                  <a:schemeClr val="accent1"/>
                </a:solidFill>
              </a:rPr>
              <a:t>prefetched </a:t>
            </a:r>
            <a:r>
              <a:rPr lang="en-US" dirty="0"/>
              <a:t>and it is actually </a:t>
            </a:r>
            <a:r>
              <a:rPr lang="en-US" dirty="0">
                <a:solidFill>
                  <a:srgbClr val="00B050"/>
                </a:solidFill>
              </a:rPr>
              <a:t>used</a:t>
            </a:r>
            <a:endParaRPr lang="en-US" dirty="0"/>
          </a:p>
          <a:p>
            <a:pPr lvl="2"/>
            <a:r>
              <a:rPr lang="en-US" dirty="0"/>
              <a:t>Should not be </a:t>
            </a:r>
            <a:r>
              <a:rPr lang="en-US" dirty="0">
                <a:solidFill>
                  <a:schemeClr val="accent5"/>
                </a:solidFill>
              </a:rPr>
              <a:t>negative</a:t>
            </a:r>
          </a:p>
          <a:p>
            <a:pPr marL="741363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It is being prefetched too late. We will not get the desired benefits.</a:t>
            </a:r>
          </a:p>
          <a:p>
            <a:pPr lvl="2"/>
            <a:r>
              <a:rPr lang="en-US" dirty="0"/>
              <a:t>Should be a </a:t>
            </a:r>
            <a:r>
              <a:rPr lang="en-US" dirty="0">
                <a:solidFill>
                  <a:srgbClr val="FF0000"/>
                </a:solidFill>
              </a:rPr>
              <a:t>small</a:t>
            </a:r>
            <a:r>
              <a:rPr lang="en-US" dirty="0"/>
              <a:t> positive number</a:t>
            </a:r>
          </a:p>
          <a:p>
            <a:pPr marL="741363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The data arrives just </a:t>
            </a:r>
            <a:r>
              <a:rPr lang="en-US" sz="1600" dirty="0">
                <a:solidFill>
                  <a:srgbClr val="7030A0"/>
                </a:solidFill>
              </a:rPr>
              <a:t>before</a:t>
            </a:r>
            <a:r>
              <a:rPr lang="en-US" sz="1600" dirty="0"/>
              <a:t> it is needed.</a:t>
            </a:r>
          </a:p>
          <a:p>
            <a:pPr lvl="1"/>
            <a:endParaRPr lang="en-US" dirty="0"/>
          </a:p>
          <a:p>
            <a:pPr lvl="2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7A8B7-B9B7-49E4-A4CF-16A14C48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EE5EB-20CD-4816-9114-855E5069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8619C10-2BF1-4C79-B2E9-ED420AADD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253331"/>
            <a:ext cx="702120" cy="7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187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720A-BBEA-4DFE-A2FE-0A6907AB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B3A5-5A70-451A-8B92-DF76E547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466" y="854031"/>
            <a:ext cx="8157069" cy="3425006"/>
          </a:xfrm>
        </p:spPr>
        <p:txBody>
          <a:bodyPr/>
          <a:lstStyle/>
          <a:p>
            <a:r>
              <a:rPr lang="en-US" sz="1800" dirty="0"/>
              <a:t>...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/* traverse the linked list */</a:t>
            </a:r>
          </a:p>
          <a:p>
            <a:r>
              <a:rPr lang="en-US" sz="1800" dirty="0"/>
              <a:t>node * temp = </a:t>
            </a:r>
            <a:r>
              <a:rPr lang="en-US" sz="1800" dirty="0" err="1"/>
              <a:t>start_node</a:t>
            </a:r>
            <a:r>
              <a:rPr lang="en-US" sz="1800" dirty="0"/>
              <a:t> ;</a:t>
            </a:r>
          </a:p>
          <a:p>
            <a:r>
              <a:rPr lang="en-US" sz="1800" dirty="0">
                <a:solidFill>
                  <a:srgbClr val="0070C0"/>
                </a:solidFill>
              </a:rPr>
              <a:t>while</a:t>
            </a:r>
            <a:r>
              <a:rPr lang="en-US" sz="1800" dirty="0"/>
              <a:t> ( temp != NULL ) {</a:t>
            </a:r>
          </a:p>
          <a:p>
            <a:r>
              <a:rPr lang="en-US" sz="1800" dirty="0"/>
              <a:t>	</a:t>
            </a:r>
            <a:r>
              <a:rPr lang="en-US" sz="1800" dirty="0">
                <a:solidFill>
                  <a:srgbClr val="00B050"/>
                </a:solidFill>
              </a:rPr>
              <a:t>prefetch (temp -&gt; next ); </a:t>
            </a:r>
            <a:r>
              <a:rPr lang="en-US" sz="1800" dirty="0"/>
              <a:t>/* prefetch the next node */</a:t>
            </a:r>
          </a:p>
          <a:p>
            <a:r>
              <a:rPr lang="en-US" sz="1800" dirty="0"/>
              <a:t>	process ( temp );</a:t>
            </a:r>
          </a:p>
          <a:p>
            <a:r>
              <a:rPr lang="en-US" sz="1800" dirty="0"/>
              <a:t>	temp = temp -&gt; next ;</a:t>
            </a:r>
          </a:p>
          <a:p>
            <a:r>
              <a:rPr lang="en-US" sz="1800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FB24B-67B2-49E2-876B-DB739A5B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8CB69-144F-4EF2-9263-B8EDB1F7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369C6-07F9-4D79-9418-1AB7A7E10A1A}"/>
              </a:ext>
            </a:extLst>
          </p:cNvPr>
          <p:cNvSpPr txBox="1"/>
          <p:nvPr/>
        </p:nvSpPr>
        <p:spPr>
          <a:xfrm>
            <a:off x="2017466" y="4696288"/>
            <a:ext cx="7904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Linked list </a:t>
            </a:r>
            <a:r>
              <a:rPr lang="en-US" dirty="0">
                <a:solidFill>
                  <a:srgbClr val="01708C"/>
                </a:solidFill>
              </a:rPr>
              <a:t>accesses</a:t>
            </a:r>
            <a:r>
              <a:rPr lang="en-US" dirty="0"/>
              <a:t> cannot be characterized by strides.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can insert code to </a:t>
            </a:r>
            <a:r>
              <a:rPr lang="en-US" dirty="0">
                <a:solidFill>
                  <a:srgbClr val="00B050"/>
                </a:solidFill>
              </a:rPr>
              <a:t>prefetch</a:t>
            </a:r>
            <a:r>
              <a:rPr lang="en-US" dirty="0"/>
              <a:t> subsequent linked list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5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062A-9882-48B6-9B1C-743EC6F3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Associative Cache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9342-29E6-4A6D-8BE9-0B6A9B19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5227622"/>
            <a:ext cx="7340324" cy="855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block can be </a:t>
            </a:r>
            <a:r>
              <a:rPr lang="en-US" dirty="0">
                <a:solidFill>
                  <a:srgbClr val="0070C0"/>
                </a:solidFill>
              </a:rPr>
              <a:t>stored</a:t>
            </a:r>
            <a:r>
              <a:rPr lang="en-US" dirty="0"/>
              <a:t> in any cache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Disadvantage</a:t>
            </a:r>
            <a:r>
              <a:rPr lang="en-US" dirty="0"/>
              <a:t>: Such caches are </a:t>
            </a:r>
            <a:r>
              <a:rPr lang="en-US" dirty="0">
                <a:solidFill>
                  <a:srgbClr val="9F2241"/>
                </a:solidFill>
              </a:rPr>
              <a:t>slow</a:t>
            </a:r>
            <a:r>
              <a:rPr lang="en-US" dirty="0"/>
              <a:t> and power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F3CD3-661E-45F2-B7A3-55328A3F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5434"/>
            <a:ext cx="9144000" cy="413034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4E154-C09F-4DFC-A924-249DDEC4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0284F3-7226-4DE1-9CAD-43ED89FB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130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Runahead</a:t>
            </a:r>
            <a:r>
              <a:rPr lang="en-IN" dirty="0"/>
              <a:t>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r>
              <a:rPr lang="en-IN" dirty="0"/>
              <a:t>What happens when we do incorrect </a:t>
            </a:r>
            <a:r>
              <a:rPr lang="en-IN" dirty="0">
                <a:solidFill>
                  <a:srgbClr val="0070C0"/>
                </a:solidFill>
              </a:rPr>
              <a:t>prefetching</a:t>
            </a:r>
            <a:r>
              <a:rPr lang="en-IN" dirty="0"/>
              <a:t>? </a:t>
            </a:r>
          </a:p>
          <a:p>
            <a:pPr lvl="1"/>
            <a:r>
              <a:rPr lang="en-IN" dirty="0"/>
              <a:t>We have </a:t>
            </a:r>
            <a:r>
              <a:rPr lang="en-IN" dirty="0">
                <a:solidFill>
                  <a:srgbClr val="FF0000"/>
                </a:solidFill>
              </a:rPr>
              <a:t>misses </a:t>
            </a:r>
            <a:r>
              <a:rPr lang="en-IN" dirty="0">
                <a:solidFill>
                  <a:schemeClr val="tx1"/>
                </a:solidFill>
              </a:rPr>
              <a:t>because we do not prefetch the correct data and we </a:t>
            </a:r>
            <a:r>
              <a:rPr lang="en-IN" dirty="0">
                <a:solidFill>
                  <a:srgbClr val="7030A0"/>
                </a:solidFill>
              </a:rPr>
              <a:t>displace</a:t>
            </a:r>
            <a:r>
              <a:rPr lang="en-IN" dirty="0">
                <a:solidFill>
                  <a:schemeClr val="tx1"/>
                </a:solidFill>
              </a:rPr>
              <a:t> useful data</a:t>
            </a:r>
            <a:r>
              <a:rPr lang="en-IN" dirty="0"/>
              <a:t>. L1 misses can more or less be taken care of by an OOO pipeline</a:t>
            </a:r>
          </a:p>
          <a:p>
            <a:pPr lvl="1"/>
            <a:r>
              <a:rPr lang="en-IN" dirty="0"/>
              <a:t>L2 </a:t>
            </a:r>
            <a:r>
              <a:rPr lang="en-IN" dirty="0">
                <a:solidFill>
                  <a:srgbClr val="FF0000"/>
                </a:solidFill>
              </a:rPr>
              <a:t>misses</a:t>
            </a:r>
            <a:r>
              <a:rPr lang="en-IN" dirty="0"/>
              <a:t> are bigger problems</a:t>
            </a:r>
          </a:p>
          <a:p>
            <a:r>
              <a:rPr lang="en-IN" dirty="0"/>
              <a:t>What happens on an L2 </a:t>
            </a:r>
            <a:r>
              <a:rPr lang="en-IN" dirty="0">
                <a:solidFill>
                  <a:schemeClr val="accent5"/>
                </a:solidFill>
              </a:rPr>
              <a:t>miss</a:t>
            </a:r>
          </a:p>
          <a:p>
            <a:pPr lvl="1"/>
            <a:r>
              <a:rPr lang="en-IN" dirty="0"/>
              <a:t>We go to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main memory </a:t>
            </a:r>
            <a:r>
              <a:rPr lang="en-IN" dirty="0"/>
              <a:t>(200-400) cycles</a:t>
            </a:r>
          </a:p>
          <a:p>
            <a:pPr lvl="1"/>
            <a:r>
              <a:rPr lang="en-IN" dirty="0"/>
              <a:t>What does the OOO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pipeline</a:t>
            </a:r>
            <a:r>
              <a:rPr lang="en-IN" dirty="0"/>
              <a:t> do? </a:t>
            </a:r>
          </a:p>
          <a:p>
            <a:pPr lvl="2"/>
            <a:r>
              <a:rPr lang="en-IN" dirty="0"/>
              <a:t>The IW and ROB fill up</a:t>
            </a:r>
          </a:p>
          <a:p>
            <a:pPr lvl="2"/>
            <a:r>
              <a:rPr lang="en-IN" dirty="0"/>
              <a:t>It pretty much stalls </a:t>
            </a:r>
          </a:p>
          <a:p>
            <a:r>
              <a:rPr lang="en-IN" b="1" dirty="0">
                <a:solidFill>
                  <a:srgbClr val="C00000"/>
                </a:solidFill>
              </a:rPr>
              <a:t>Idea</a:t>
            </a:r>
            <a:r>
              <a:rPr lang="en-IN" dirty="0"/>
              <a:t>: Do some work during the stalled period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02743-87B1-4962-B70E-AC8E3430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62365-B40F-4A29-AE97-D8712D9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130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BF51967-77EE-4C4E-8B35-C6876C1D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18" y="4418491"/>
            <a:ext cx="1956124" cy="18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14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499" y="1164751"/>
            <a:ext cx="7899617" cy="5049618"/>
          </a:xfrm>
        </p:spPr>
        <p:txBody>
          <a:bodyPr/>
          <a:lstStyle/>
          <a:p>
            <a:r>
              <a:rPr lang="en-US" dirty="0"/>
              <a:t>Enter </a:t>
            </a:r>
            <a:r>
              <a:rPr lang="en-US" dirty="0" err="1">
                <a:solidFill>
                  <a:srgbClr val="FF0000"/>
                </a:solidFill>
              </a:rPr>
              <a:t>runahead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</a:t>
            </a:r>
          </a:p>
          <a:p>
            <a:pPr lvl="1"/>
            <a:r>
              <a:rPr lang="en-US" dirty="0"/>
              <a:t>Return a </a:t>
            </a:r>
            <a:r>
              <a:rPr lang="en-US" i="1" dirty="0"/>
              <a:t>junk</a:t>
            </a:r>
            <a:r>
              <a:rPr lang="en-US" dirty="0"/>
              <a:t> value for the request that misses in the L2 cache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Restart</a:t>
            </a:r>
            <a:r>
              <a:rPr lang="en-US" dirty="0"/>
              <a:t> execution with the </a:t>
            </a:r>
            <a:r>
              <a:rPr lang="en-US" dirty="0">
                <a:solidFill>
                  <a:srgbClr val="7030A0"/>
                </a:solidFill>
              </a:rPr>
              <a:t>junk value</a:t>
            </a:r>
          </a:p>
          <a:p>
            <a:pPr lvl="1"/>
            <a:r>
              <a:rPr lang="en-US" dirty="0"/>
              <a:t>We will produce junk </a:t>
            </a:r>
            <a:r>
              <a:rPr lang="en-US" dirty="0">
                <a:solidFill>
                  <a:srgbClr val="FF0000"/>
                </a:solidFill>
              </a:rPr>
              <a:t>values </a:t>
            </a:r>
            <a:r>
              <a:rPr lang="en-US" dirty="0">
                <a:solidFill>
                  <a:schemeClr val="tx1"/>
                </a:solidFill>
              </a:rPr>
              <a:t>(in the forward slice)</a:t>
            </a:r>
          </a:p>
          <a:p>
            <a:pPr lvl="1"/>
            <a:r>
              <a:rPr lang="en-US" dirty="0"/>
              <a:t>That is still okay. Why?</a:t>
            </a:r>
          </a:p>
          <a:p>
            <a:pPr lvl="2"/>
            <a:r>
              <a:rPr lang="en-US" dirty="0"/>
              <a:t>We will have a lot of instructions in the </a:t>
            </a:r>
            <a:r>
              <a:rPr lang="en-US" dirty="0">
                <a:solidFill>
                  <a:srgbClr val="0070C0"/>
                </a:solidFill>
              </a:rPr>
              <a:t>pipeline</a:t>
            </a:r>
            <a:r>
              <a:rPr lang="en-US" dirty="0"/>
              <a:t> that can be executed correctly because they are not in the </a:t>
            </a:r>
            <a:r>
              <a:rPr lang="en-US" dirty="0">
                <a:solidFill>
                  <a:srgbClr val="00B050"/>
                </a:solidFill>
              </a:rPr>
              <a:t>forward slice </a:t>
            </a:r>
            <a:r>
              <a:rPr lang="en-US" dirty="0"/>
              <a:t>of the </a:t>
            </a:r>
            <a:r>
              <a:rPr lang="en-US" dirty="0" err="1"/>
              <a:t>mispredicted</a:t>
            </a:r>
            <a:r>
              <a:rPr lang="en-US" dirty="0"/>
              <a:t> load.</a:t>
            </a:r>
          </a:p>
          <a:p>
            <a:pPr lvl="2"/>
            <a:r>
              <a:rPr lang="en-US" dirty="0"/>
              <a:t>We will </a:t>
            </a:r>
            <a:r>
              <a:rPr lang="en-US" dirty="0">
                <a:solidFill>
                  <a:srgbClr val="00B050"/>
                </a:solidFill>
              </a:rPr>
              <a:t>prefetch </a:t>
            </a:r>
            <a:r>
              <a:rPr lang="en-US" dirty="0"/>
              <a:t>data into the caches, and train the predictors</a:t>
            </a:r>
          </a:p>
          <a:p>
            <a:r>
              <a:rPr lang="en-US" dirty="0"/>
              <a:t>Once when the L2 miss </a:t>
            </a:r>
            <a:r>
              <a:rPr lang="en-US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dirty="0"/>
              <a:t>Flush the </a:t>
            </a:r>
            <a:r>
              <a:rPr lang="en-US" dirty="0">
                <a:solidFill>
                  <a:srgbClr val="00B050"/>
                </a:solidFill>
              </a:rPr>
              <a:t>instructions</a:t>
            </a:r>
            <a:r>
              <a:rPr lang="en-US" dirty="0"/>
              <a:t> in the forward slice of the L2 miss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Re-execute</a:t>
            </a:r>
            <a:r>
              <a:rPr lang="en-US" dirty="0"/>
              <a:t> them</a:t>
            </a:r>
          </a:p>
          <a:p>
            <a:pPr lvl="1"/>
            <a:r>
              <a:rPr lang="en-US" dirty="0"/>
              <a:t>Very </a:t>
            </a:r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prefetching technique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54727-CAF7-47B0-87E5-2F93FA38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56ADD-2B16-4603-BDC8-5B4CD5BB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82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600" y="1022708"/>
            <a:ext cx="7926250" cy="4730022"/>
          </a:xfrm>
        </p:spPr>
        <p:txBody>
          <a:bodyPr/>
          <a:lstStyle/>
          <a:p>
            <a:r>
              <a:rPr lang="en-US" dirty="0"/>
              <a:t>Before </a:t>
            </a:r>
            <a:r>
              <a:rPr lang="en-US" dirty="0">
                <a:solidFill>
                  <a:srgbClr val="00B050"/>
                </a:solidFill>
              </a:rPr>
              <a:t>entering</a:t>
            </a:r>
            <a:r>
              <a:rPr lang="en-US" dirty="0"/>
              <a:t>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runahead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Take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checkpoint</a:t>
            </a:r>
            <a:r>
              <a:rPr lang="en-US" dirty="0"/>
              <a:t> of the architectural register file + the branch history register + return address stack</a:t>
            </a:r>
          </a:p>
          <a:p>
            <a:r>
              <a:rPr lang="en-US" dirty="0"/>
              <a:t>Start the </a:t>
            </a:r>
            <a:r>
              <a:rPr lang="en-US" dirty="0" err="1">
                <a:solidFill>
                  <a:srgbClr val="FF0000"/>
                </a:solidFill>
              </a:rPr>
              <a:t>runahead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</a:t>
            </a:r>
          </a:p>
          <a:p>
            <a:pPr lvl="1"/>
            <a:r>
              <a:rPr lang="en-US" dirty="0"/>
              <a:t>Add an </a:t>
            </a:r>
            <a:r>
              <a:rPr lang="en-US" dirty="0">
                <a:solidFill>
                  <a:srgbClr val="002060"/>
                </a:solidFill>
              </a:rPr>
              <a:t>invalid </a:t>
            </a:r>
            <a:r>
              <a:rPr lang="en-US" dirty="0"/>
              <a:t>(INV) bit to each register </a:t>
            </a:r>
          </a:p>
          <a:p>
            <a:pPr lvl="1"/>
            <a:r>
              <a:rPr lang="en-US" dirty="0"/>
              <a:t>The L2 miss generates an INV value</a:t>
            </a:r>
          </a:p>
          <a:p>
            <a:pPr lvl="1"/>
            <a:r>
              <a:rPr lang="en-US" dirty="0"/>
              <a:t>All the instructions in its </a:t>
            </a:r>
            <a:r>
              <a:rPr lang="en-US" dirty="0" err="1"/>
              <a:t>foward</a:t>
            </a:r>
            <a:r>
              <a:rPr lang="en-US" dirty="0"/>
              <a:t> slice have an INV </a:t>
            </a:r>
            <a:r>
              <a:rPr lang="en-US" dirty="0">
                <a:solidFill>
                  <a:srgbClr val="00B050"/>
                </a:solidFill>
              </a:rPr>
              <a:t>value</a:t>
            </a:r>
          </a:p>
          <a:p>
            <a:pPr lvl="1"/>
            <a:r>
              <a:rPr lang="en-US" dirty="0"/>
              <a:t>The INV value is same as the </a:t>
            </a:r>
            <a:r>
              <a:rPr lang="en-US" dirty="0">
                <a:solidFill>
                  <a:srgbClr val="0070C0"/>
                </a:solidFill>
              </a:rPr>
              <a:t>poison</a:t>
            </a:r>
            <a:r>
              <a:rPr lang="en-US" dirty="0"/>
              <a:t> bit (learnt earlier)</a:t>
            </a:r>
          </a:p>
          <a:p>
            <a:pPr lvl="1"/>
            <a:r>
              <a:rPr lang="en-US" dirty="0"/>
              <a:t>Question:</a:t>
            </a:r>
          </a:p>
          <a:p>
            <a:pPr lvl="2"/>
            <a:r>
              <a:rPr lang="en-US" dirty="0"/>
              <a:t>Do we </a:t>
            </a:r>
            <a:r>
              <a:rPr lang="en-US" dirty="0">
                <a:solidFill>
                  <a:srgbClr val="FF0000"/>
                </a:solidFill>
              </a:rPr>
              <a:t>restrict</a:t>
            </a:r>
            <a:r>
              <a:rPr lang="en-US" dirty="0"/>
              <a:t> invalid values to the pipeline or let them </a:t>
            </a:r>
            <a:r>
              <a:rPr lang="en-US" dirty="0">
                <a:solidFill>
                  <a:srgbClr val="0070C0"/>
                </a:solidFill>
              </a:rPr>
              <a:t>propagate</a:t>
            </a:r>
            <a:r>
              <a:rPr lang="en-US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3AF69-803A-4F58-8FCF-8158D146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79E1C-7517-44DC-9AAE-3F33C047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32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919868"/>
            <a:ext cx="7886700" cy="15701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till the </a:t>
            </a:r>
            <a:r>
              <a:rPr lang="en-US" dirty="0">
                <a:solidFill>
                  <a:srgbClr val="00B050"/>
                </a:solidFill>
              </a:rPr>
              <a:t>pipeline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nullify all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till the L1  do not evict INV data from the L1. Invalidate it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Preferably not till the L2 (massive amount of state management)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8313" y="2125267"/>
            <a:ext cx="5515377" cy="589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Pipeline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620" y="3026397"/>
            <a:ext cx="1601810" cy="4056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L1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9195" y="3018737"/>
            <a:ext cx="1728989" cy="4719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L2</a:t>
            </a:r>
          </a:p>
        </p:txBody>
      </p:sp>
      <p:sp>
        <p:nvSpPr>
          <p:cNvPr id="7" name="Down Arrow 6"/>
          <p:cNvSpPr/>
          <p:nvPr/>
        </p:nvSpPr>
        <p:spPr>
          <a:xfrm>
            <a:off x="6807560" y="2714476"/>
            <a:ext cx="280115" cy="311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 rot="16200000">
            <a:off x="7584011" y="2964111"/>
            <a:ext cx="280115" cy="530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725CB1-27A9-4D52-91F2-FAD7CEB5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408CC5-E365-468A-A7A7-2D47C3EE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2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take INV values till the L1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81523"/>
            <a:ext cx="7886700" cy="2079100"/>
          </a:xfrm>
        </p:spPr>
        <p:txBody>
          <a:bodyPr/>
          <a:lstStyle/>
          <a:p>
            <a:r>
              <a:rPr lang="en-US" dirty="0"/>
              <a:t>If we use the </a:t>
            </a:r>
            <a:r>
              <a:rPr lang="en-US" dirty="0">
                <a:solidFill>
                  <a:srgbClr val="0070C0"/>
                </a:solidFill>
              </a:rPr>
              <a:t>traditional</a:t>
            </a:r>
            <a:r>
              <a:rPr lang="en-US" dirty="0"/>
              <a:t> L1 cache, there will be some </a:t>
            </a:r>
            <a:r>
              <a:rPr lang="en-US" dirty="0">
                <a:solidFill>
                  <a:srgbClr val="00B050"/>
                </a:solidFill>
              </a:rPr>
              <a:t>problems</a:t>
            </a:r>
          </a:p>
          <a:p>
            <a:pPr lvl="1"/>
            <a:r>
              <a:rPr lang="en-US" dirty="0"/>
              <a:t>We need to </a:t>
            </a:r>
            <a:r>
              <a:rPr lang="en-US" dirty="0">
                <a:solidFill>
                  <a:srgbClr val="FF0000"/>
                </a:solidFill>
              </a:rPr>
              <a:t>maintain</a:t>
            </a:r>
            <a:r>
              <a:rPr lang="en-US" dirty="0"/>
              <a:t> both INV and non-INV data together</a:t>
            </a:r>
          </a:p>
          <a:p>
            <a:pPr lvl="1"/>
            <a:r>
              <a:rPr lang="en-US" dirty="0"/>
              <a:t>What if they are on the same </a:t>
            </a:r>
            <a:r>
              <a:rPr lang="en-US" dirty="0">
                <a:solidFill>
                  <a:srgbClr val="FF0000"/>
                </a:solidFill>
              </a:rPr>
              <a:t>line</a:t>
            </a:r>
            <a:r>
              <a:rPr lang="en-US" dirty="0"/>
              <a:t> (additional state required)</a:t>
            </a:r>
          </a:p>
          <a:p>
            <a:r>
              <a:rPr lang="en-US" b="1" dirty="0">
                <a:solidFill>
                  <a:srgbClr val="0070C0"/>
                </a:solidFill>
              </a:rPr>
              <a:t>Solution</a:t>
            </a:r>
            <a:r>
              <a:rPr lang="en-US" dirty="0"/>
              <a:t>: have an additional </a:t>
            </a:r>
            <a:r>
              <a:rPr lang="en-US" dirty="0" err="1"/>
              <a:t>runahead</a:t>
            </a:r>
            <a:r>
              <a:rPr lang="en-US" dirty="0"/>
              <a:t> cache that contains only </a:t>
            </a:r>
            <a:r>
              <a:rPr lang="en-US" dirty="0">
                <a:solidFill>
                  <a:srgbClr val="00B050"/>
                </a:solidFill>
              </a:rPr>
              <a:t>INV</a:t>
            </a:r>
            <a:r>
              <a:rPr lang="en-US" dirty="0"/>
              <a:t> data.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88218" y="4720912"/>
            <a:ext cx="1893194" cy="801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Pipeline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793348" y="4498753"/>
            <a:ext cx="1246031" cy="5409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Runahead</a:t>
            </a:r>
            <a:r>
              <a:rPr lang="en-US" dirty="0"/>
              <a:t> L1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3348" y="5252167"/>
            <a:ext cx="1246031" cy="5409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L1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5281413" y="4769208"/>
            <a:ext cx="511935" cy="236649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Left-Right Arrow 7"/>
          <p:cNvSpPr/>
          <p:nvPr/>
        </p:nvSpPr>
        <p:spPr>
          <a:xfrm>
            <a:off x="5281413" y="5247335"/>
            <a:ext cx="511935" cy="236649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D66AD8-5111-4F54-84B8-AB131589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DCB5FB-FFE0-4E45-ADBD-215638BB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Runahead</a:t>
            </a:r>
            <a:r>
              <a:rPr lang="en-US" dirty="0"/>
              <a:t> L1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20933"/>
            <a:ext cx="7886700" cy="3130090"/>
          </a:xfrm>
        </p:spPr>
        <p:txBody>
          <a:bodyPr>
            <a:normAutofit/>
          </a:bodyPr>
          <a:lstStyle/>
          <a:p>
            <a:r>
              <a:rPr lang="en-US" sz="1800" dirty="0"/>
              <a:t>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store</a:t>
            </a:r>
            <a:r>
              <a:rPr lang="en-US" sz="1800" dirty="0"/>
              <a:t> might have the </a:t>
            </a:r>
            <a:r>
              <a:rPr lang="en-US" sz="1800" dirty="0">
                <a:solidFill>
                  <a:srgbClr val="00B050"/>
                </a:solidFill>
              </a:rPr>
              <a:t>INV</a:t>
            </a:r>
            <a:r>
              <a:rPr lang="en-US" sz="1800" dirty="0"/>
              <a:t> flag set for two reasons</a:t>
            </a:r>
          </a:p>
          <a:p>
            <a:pPr lvl="1"/>
            <a:r>
              <a:rPr lang="en-US" sz="1800" dirty="0"/>
              <a:t>Its address is </a:t>
            </a:r>
            <a:r>
              <a:rPr lang="en-US" sz="1800" dirty="0">
                <a:solidFill>
                  <a:srgbClr val="00B050"/>
                </a:solidFill>
              </a:rPr>
              <a:t>INV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accent1"/>
                </a:solidFill>
              </a:rPr>
              <a:t>Ignore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A stores data is </a:t>
            </a:r>
            <a:r>
              <a:rPr lang="en-US" sz="1800" dirty="0">
                <a:solidFill>
                  <a:srgbClr val="00B050"/>
                </a:solidFill>
              </a:rPr>
              <a:t>INV</a:t>
            </a:r>
            <a:r>
              <a:rPr lang="en-US" sz="1800" dirty="0"/>
              <a:t>. Access the </a:t>
            </a:r>
            <a:r>
              <a:rPr lang="en-US" sz="1800" dirty="0" err="1"/>
              <a:t>runahead</a:t>
            </a:r>
            <a:r>
              <a:rPr lang="en-US" sz="1800" dirty="0"/>
              <a:t> cache, and also prefetch.</a:t>
            </a: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Perform</a:t>
            </a:r>
            <a:r>
              <a:rPr lang="en-US" sz="1800" dirty="0"/>
              <a:t> the </a:t>
            </a:r>
            <a:r>
              <a:rPr lang="en-US" sz="1800" dirty="0">
                <a:solidFill>
                  <a:schemeClr val="accent5"/>
                </a:solidFill>
              </a:rPr>
              <a:t>store</a:t>
            </a:r>
          </a:p>
          <a:p>
            <a:pPr lvl="1"/>
            <a:r>
              <a:rPr lang="en-US" sz="1800" dirty="0"/>
              <a:t>Let us keep some additional </a:t>
            </a:r>
            <a:r>
              <a:rPr lang="en-US" sz="1800" dirty="0">
                <a:solidFill>
                  <a:schemeClr val="accent1"/>
                </a:solidFill>
              </a:rPr>
              <a:t>state</a:t>
            </a:r>
            <a:r>
              <a:rPr lang="en-US" sz="1800" dirty="0"/>
              <a:t> per line. Let us mark those words written by an </a:t>
            </a:r>
            <a:r>
              <a:rPr lang="en-US" sz="1800" dirty="0">
                <a:solidFill>
                  <a:srgbClr val="00B050"/>
                </a:solidFill>
              </a:rPr>
              <a:t>INV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store</a:t>
            </a:r>
            <a:r>
              <a:rPr lang="en-US" sz="1800" dirty="0"/>
              <a:t> as </a:t>
            </a:r>
            <a:r>
              <a:rPr lang="en-US" sz="1800" dirty="0">
                <a:solidFill>
                  <a:srgbClr val="00B050"/>
                </a:solidFill>
              </a:rPr>
              <a:t>INV</a:t>
            </a:r>
            <a:r>
              <a:rPr lang="en-US" sz="18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4583" y="4411820"/>
            <a:ext cx="1284668" cy="37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059252" y="4411820"/>
            <a:ext cx="1284668" cy="3767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343920" y="4411820"/>
            <a:ext cx="1284668" cy="37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628588" y="4411820"/>
            <a:ext cx="1284668" cy="3767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287073" y="4396111"/>
            <a:ext cx="15424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Cache 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917" y="5387394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INV Stores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28574" y="4788526"/>
            <a:ext cx="598868" cy="46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 flipV="1">
            <a:off x="6566080" y="4788527"/>
            <a:ext cx="1704843" cy="492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96D941-01BC-4A92-8191-FEA4F934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4457AD-2A93-4EDF-B8A8-1FCD5B7F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325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87384" cy="4351338"/>
          </a:xfrm>
        </p:spPr>
        <p:txBody>
          <a:bodyPr/>
          <a:lstStyle/>
          <a:p>
            <a:r>
              <a:rPr lang="en-US" dirty="0"/>
              <a:t>First try </a:t>
            </a:r>
            <a:r>
              <a:rPr lang="en-US" dirty="0">
                <a:solidFill>
                  <a:srgbClr val="00B050"/>
                </a:solidFill>
              </a:rPr>
              <a:t>forwarding</a:t>
            </a:r>
            <a:r>
              <a:rPr lang="en-US" dirty="0"/>
              <a:t> in the LSQ</a:t>
            </a:r>
          </a:p>
          <a:p>
            <a:r>
              <a:rPr lang="en-US" dirty="0"/>
              <a:t>If not possible: </a:t>
            </a:r>
          </a:p>
          <a:p>
            <a:pPr lvl="1"/>
            <a:r>
              <a:rPr lang="en-US" dirty="0"/>
              <a:t>Access the </a:t>
            </a:r>
            <a:r>
              <a:rPr lang="en-US" dirty="0" err="1">
                <a:solidFill>
                  <a:srgbClr val="FF0000"/>
                </a:solidFill>
              </a:rPr>
              <a:t>runahead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cache and L1 cache in parallel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runahead</a:t>
            </a:r>
            <a:r>
              <a:rPr lang="en-US" dirty="0"/>
              <a:t> cache gets </a:t>
            </a:r>
            <a:r>
              <a:rPr lang="en-US" dirty="0">
                <a:solidFill>
                  <a:srgbClr val="00B050"/>
                </a:solidFill>
              </a:rPr>
              <a:t>preference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Load </a:t>
            </a:r>
            <a:r>
              <a:rPr lang="en-US" dirty="0"/>
              <a:t>the data. If the data is marked as </a:t>
            </a:r>
            <a:r>
              <a:rPr lang="en-US" dirty="0">
                <a:solidFill>
                  <a:srgbClr val="00B050"/>
                </a:solidFill>
              </a:rPr>
              <a:t>INV</a:t>
            </a:r>
            <a:r>
              <a:rPr lang="en-US" dirty="0"/>
              <a:t>, marked the load data as </a:t>
            </a:r>
            <a:r>
              <a:rPr lang="en-US" dirty="0">
                <a:solidFill>
                  <a:srgbClr val="00B050"/>
                </a:solidFill>
              </a:rPr>
              <a:t>INV</a:t>
            </a:r>
          </a:p>
          <a:p>
            <a:pPr lvl="1"/>
            <a:r>
              <a:rPr lang="en-US" dirty="0"/>
              <a:t>Otherwise, load data from the L1 cache</a:t>
            </a:r>
          </a:p>
          <a:p>
            <a:pPr lvl="1"/>
            <a:r>
              <a:rPr lang="en-US" dirty="0"/>
              <a:t>If there is a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, load data from the L2 (acts as prefetching)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2F389-0A76-43FC-84AB-24A872EA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FAD6B-8E3E-4582-9CA5-BB03B8E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052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(Contd...)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219213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</a:t>
            </a:r>
            <a:r>
              <a:rPr lang="en-US" dirty="0">
                <a:solidFill>
                  <a:srgbClr val="00B050"/>
                </a:solidFill>
              </a:rPr>
              <a:t>fetching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retiring</a:t>
            </a:r>
            <a:r>
              <a:rPr lang="en-US" dirty="0"/>
              <a:t> (in </a:t>
            </a:r>
            <a:r>
              <a:rPr lang="en-US" dirty="0" err="1"/>
              <a:t>runahead</a:t>
            </a:r>
            <a:r>
              <a:rPr lang="en-US" dirty="0"/>
              <a:t> mode)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the instructions before the </a:t>
            </a:r>
            <a:r>
              <a:rPr lang="en-US" dirty="0">
                <a:solidFill>
                  <a:srgbClr val="0070C0"/>
                </a:solidFill>
              </a:rPr>
              <a:t>speculated</a:t>
            </a:r>
            <a:r>
              <a:rPr lang="en-US" dirty="0"/>
              <a:t> load (in program order) will retire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that, all instructions are in </a:t>
            </a:r>
            <a:r>
              <a:rPr lang="en-US" dirty="0" err="1">
                <a:solidFill>
                  <a:srgbClr val="FF0000"/>
                </a:solidFill>
              </a:rPr>
              <a:t>runahead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 (will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retire)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we fetch and execute more and more instructions, we in effect do more </a:t>
            </a:r>
            <a:r>
              <a:rPr lang="en-US" dirty="0">
                <a:solidFill>
                  <a:srgbClr val="00B050"/>
                </a:solidFill>
              </a:rPr>
              <a:t>prefetching</a:t>
            </a:r>
          </a:p>
          <a:p>
            <a:r>
              <a:rPr lang="en-US" dirty="0"/>
              <a:t>What about updating branch predictors? </a:t>
            </a:r>
          </a:p>
          <a:p>
            <a:pPr lvl="1"/>
            <a:r>
              <a:rPr lang="en-US" dirty="0"/>
              <a:t>Best option: Treat </a:t>
            </a:r>
            <a:r>
              <a:rPr lang="en-US" dirty="0" err="1"/>
              <a:t>runahead</a:t>
            </a:r>
            <a:r>
              <a:rPr lang="en-US" dirty="0"/>
              <a:t> instructions as 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 instructions</a:t>
            </a:r>
          </a:p>
          <a:p>
            <a:r>
              <a:rPr lang="en-US" dirty="0"/>
              <a:t>Return from </a:t>
            </a:r>
            <a:r>
              <a:rPr lang="en-US" dirty="0" err="1">
                <a:solidFill>
                  <a:srgbClr val="FF0000"/>
                </a:solidFill>
              </a:rPr>
              <a:t>runahead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</a:t>
            </a:r>
          </a:p>
          <a:p>
            <a:pPr lvl="1"/>
            <a:r>
              <a:rPr lang="en-US" dirty="0"/>
              <a:t>Similar to a branch </a:t>
            </a:r>
            <a:r>
              <a:rPr lang="en-US" dirty="0" err="1"/>
              <a:t>misprediction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restore</a:t>
            </a:r>
            <a:r>
              <a:rPr lang="en-US" dirty="0"/>
              <a:t> the checkpoint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507DB-6508-4751-B19F-83F9FE94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2DFE8-C284-43F9-A992-84EF8E25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98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75ED-4D1A-45CA-87A3-7289C448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8353-946A-4193-A813-CAA19CF2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20145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multicore processor, we can </a:t>
            </a:r>
            <a:r>
              <a:rPr lang="en-US" dirty="0">
                <a:solidFill>
                  <a:srgbClr val="00B050"/>
                </a:solidFill>
              </a:rPr>
              <a:t>spawn</a:t>
            </a:r>
            <a:r>
              <a:rPr lang="en-US" dirty="0"/>
              <a:t> threads (lightweight processes) on other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some of the </a:t>
            </a:r>
            <a:r>
              <a:rPr lang="en-US" dirty="0">
                <a:solidFill>
                  <a:srgbClr val="0070C0"/>
                </a:solidFill>
              </a:rPr>
              <a:t>memory addresses</a:t>
            </a:r>
            <a:r>
              <a:rPr lang="en-US" dirty="0"/>
              <a:t>, the threads can </a:t>
            </a:r>
            <a:r>
              <a:rPr lang="en-US" dirty="0">
                <a:solidFill>
                  <a:schemeClr val="accent1"/>
                </a:solidFill>
              </a:rPr>
              <a:t>execute</a:t>
            </a:r>
            <a:r>
              <a:rPr lang="en-US" dirty="0"/>
              <a:t> the backward slice of the load – instructions that determine the address of the load.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computed address can be </a:t>
            </a:r>
            <a:r>
              <a:rPr lang="en-US" dirty="0">
                <a:solidFill>
                  <a:srgbClr val="00B050"/>
                </a:solidFill>
              </a:rPr>
              <a:t>prefetched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some compiler support to identify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critical loads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01BBD-1FDC-45FF-B6E5-60B89004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57EFA-7147-4BCC-9B85-C658B56B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91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/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Trace caches can be used to increase the IPC of the core by</a:t>
            </a:r>
          </a:p>
          <a:p>
            <a:r>
              <a:rPr lang="en-US" dirty="0">
                <a:solidFill>
                  <a:schemeClr val="bg1"/>
                </a:solidFill>
              </a:rPr>
              <a:t>storing frequently executed traces. We can save on decoding.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Both instruction and data prefetching techniques are </a:t>
            </a:r>
          </a:p>
          <a:p>
            <a:r>
              <a:rPr lang="en-US" dirty="0">
                <a:solidFill>
                  <a:schemeClr val="bg1"/>
                </a:solidFill>
              </a:rPr>
              <a:t>heavily used in modern processors to improve the IPC.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Caches use a variety of optimization techniques: pipelining,</a:t>
            </a:r>
          </a:p>
          <a:p>
            <a:r>
              <a:rPr lang="en-US" dirty="0">
                <a:solidFill>
                  <a:schemeClr val="bg1"/>
                </a:solidFill>
              </a:rPr>
              <a:t>non-blocking execution using MSHRs, way prediction, tiling, etc.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54332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/>
              <a:t>We typically use the Elmore delay model to estimate the</a:t>
            </a:r>
          </a:p>
          <a:p>
            <a:r>
              <a:rPr lang="en-US" dirty="0"/>
              <a:t>latency and power consumption of data and tag arrays. </a:t>
            </a:r>
            <a:endParaRPr dirty="0"/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Caches are divided into a tag array and data array.</a:t>
            </a:r>
          </a:p>
          <a:p>
            <a:r>
              <a:rPr lang="en-US" dirty="0">
                <a:solidFill>
                  <a:schemeClr val="bg1"/>
                </a:solidFill>
              </a:rPr>
              <a:t>We can have three kinds of caches: FA, SA, and DM.</a:t>
            </a:r>
          </a:p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B5C22-7293-414C-B31C-859D5FC8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381F8-67EF-4472-B6FB-2CE13E93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1826-5C10-4386-AF41-C4E72432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 Solution: Set Associative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D728-5805-45BB-B0E9-B852F745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308" y="1140338"/>
            <a:ext cx="8787384" cy="44082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2146"/>
                </a:solidFill>
              </a:rPr>
              <a:t>Divide</a:t>
            </a:r>
            <a:r>
              <a:rPr lang="en-US" dirty="0"/>
              <a:t> the 1024 cache lines into 256 sets</a:t>
            </a:r>
          </a:p>
          <a:p>
            <a:pPr marL="573088" lvl="1" indent="-342900"/>
            <a:r>
              <a:rPr lang="en-US" dirty="0"/>
              <a:t>Each set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contains</a:t>
            </a:r>
            <a:r>
              <a:rPr lang="en-US" dirty="0"/>
              <a:t> 4 cache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a block to a set</a:t>
            </a:r>
          </a:p>
          <a:p>
            <a:pPr marL="573088" lvl="1" indent="-342900"/>
            <a:r>
              <a:rPr lang="en-US" dirty="0"/>
              <a:t>Within the set it can be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stored</a:t>
            </a:r>
            <a:r>
              <a:rPr lang="en-US" dirty="0"/>
              <a:t> in any cache line</a:t>
            </a:r>
          </a:p>
          <a:p>
            <a:pPr marL="573088" lvl="1" indent="-342900"/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flexible</a:t>
            </a:r>
            <a:r>
              <a:rPr lang="en-US" dirty="0"/>
              <a:t> design that is fast and reduces the </a:t>
            </a:r>
            <a:r>
              <a:rPr lang="en-US" dirty="0">
                <a:solidFill>
                  <a:srgbClr val="7030A0"/>
                </a:solidFill>
              </a:rPr>
              <a:t>probability</a:t>
            </a:r>
            <a:r>
              <a:rPr lang="en-US" dirty="0"/>
              <a:t> of aliasing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access</a:t>
            </a:r>
            <a:r>
              <a:rPr lang="en-US" dirty="0"/>
              <a:t> the tag array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Read</a:t>
            </a:r>
            <a:r>
              <a:rPr lang="en-US" dirty="0"/>
              <a:t> all the tags in the set </a:t>
            </a:r>
          </a:p>
          <a:p>
            <a:pPr marL="573088" lvl="1" indent="-342900"/>
            <a:r>
              <a:rPr lang="en-US" dirty="0"/>
              <a:t>If one of them </a:t>
            </a:r>
            <a:r>
              <a:rPr lang="en-US" dirty="0">
                <a:solidFill>
                  <a:srgbClr val="E21A23"/>
                </a:solidFill>
              </a:rPr>
              <a:t>matches</a:t>
            </a:r>
            <a:r>
              <a:rPr lang="en-US" dirty="0"/>
              <a:t> the tag part of the address: </a:t>
            </a:r>
            <a:r>
              <a:rPr lang="en-US" dirty="0">
                <a:solidFill>
                  <a:srgbClr val="00B050"/>
                </a:solidFill>
              </a:rPr>
              <a:t>declare</a:t>
            </a:r>
            <a:r>
              <a:rPr lang="en-US" dirty="0"/>
              <a:t> a hit</a:t>
            </a:r>
          </a:p>
          <a:p>
            <a:pPr marL="573088" lvl="1" indent="-342900"/>
            <a:r>
              <a:rPr lang="en-US" dirty="0"/>
              <a:t>Else it is a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3F22C-5138-48DF-9C06-0C8194FC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E621A-32B4-4481-9CB8-7A174E52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69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27218" y="1602126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F7D26-5F44-4C5D-9A41-D1C3504E6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510EB-E94D-4D6D-9086-1E8F3F4DE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722F-1FC6-446E-AD1C-1C9AA8F2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a Set Associative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774D-435E-4FBE-9E85-1ADC5849A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B65C-FBB0-499A-B29B-CE10D72B3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10" y="976544"/>
            <a:ext cx="8556783" cy="526631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8394E9-8358-48A6-9AEC-57629852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A36AA9-F4A0-4282-B714-594D7CB9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3A19-5251-41B4-BE2C-D1EE518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3400-2F9E-4FE0-BD6B-D12E72CA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D032D-1FAF-4565-8EF9-1C24C1605DDE}"/>
              </a:ext>
            </a:extLst>
          </p:cNvPr>
          <p:cNvSpPr/>
          <p:nvPr/>
        </p:nvSpPr>
        <p:spPr>
          <a:xfrm>
            <a:off x="3645764" y="1935332"/>
            <a:ext cx="5092853" cy="28497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Basic Operations in a Cache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2DD290-46AB-474C-ABF3-1006A9FA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DAD78A-9464-4BC5-B9DF-92518288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C9E3-B13F-4D5B-80A3-FDF360CC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read</a:t>
            </a:r>
            <a:r>
              <a:rPr lang="en-US" dirty="0"/>
              <a:t>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0793-8E46-4A22-B88C-B366AFCBA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252" y="3655861"/>
            <a:ext cx="8485088" cy="2766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Along with </a:t>
            </a:r>
            <a:r>
              <a:rPr lang="en-US" dirty="0">
                <a:solidFill>
                  <a:srgbClr val="01708C"/>
                </a:solidFill>
              </a:rPr>
              <a:t>looking</a:t>
            </a:r>
            <a:r>
              <a:rPr lang="en-US" dirty="0"/>
              <a:t> up the tag, </a:t>
            </a:r>
            <a:r>
              <a:rPr lang="en-US" dirty="0">
                <a:solidFill>
                  <a:srgbClr val="0070C0"/>
                </a:solidFill>
              </a:rPr>
              <a:t>read</a:t>
            </a:r>
            <a:r>
              <a:rPr lang="en-US" dirty="0"/>
              <a:t> all the blocks of the set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00B050"/>
                </a:solidFill>
              </a:rPr>
              <a:t>hit</a:t>
            </a:r>
            <a:r>
              <a:rPr lang="en-US" dirty="0"/>
              <a:t>, choose one of the read blocks (performance optimization)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E21A23"/>
                </a:solidFill>
              </a:rPr>
              <a:t>miss</a:t>
            </a:r>
            <a:r>
              <a:rPr lang="en-US" dirty="0"/>
              <a:t>, read the block from the lower level and find an empty line in the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no </a:t>
            </a:r>
            <a:r>
              <a:rPr lang="en-US" dirty="0">
                <a:solidFill>
                  <a:srgbClr val="0070C0"/>
                </a:solidFill>
              </a:rPr>
              <a:t>empty line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evict</a:t>
            </a:r>
            <a:r>
              <a:rPr lang="en-US" dirty="0"/>
              <a:t> a block in the set to </a:t>
            </a:r>
            <a:r>
              <a:rPr lang="en-US" dirty="0">
                <a:solidFill>
                  <a:srgbClr val="9F2241"/>
                </a:solidFill>
              </a:rPr>
              <a:t>create</a:t>
            </a:r>
            <a:r>
              <a:rPr lang="en-US" dirty="0"/>
              <a:t> space for the new block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7FDE0E-98AD-4475-B670-1B33E08AC203}"/>
              </a:ext>
            </a:extLst>
          </p:cNvPr>
          <p:cNvGrpSpPr/>
          <p:nvPr/>
        </p:nvGrpSpPr>
        <p:grpSpPr>
          <a:xfrm>
            <a:off x="2228734" y="985745"/>
            <a:ext cx="7805738" cy="2581275"/>
            <a:chOff x="236738" y="1376362"/>
            <a:chExt cx="7805738" cy="25812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1C8888-1158-4190-94FE-EDF8D1E1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38" y="1376362"/>
              <a:ext cx="7805738" cy="2581275"/>
            </a:xfrm>
            <a:custGeom>
              <a:avLst/>
              <a:gdLst>
                <a:gd name="T0" fmla="*/ 475 w 6837"/>
                <a:gd name="T1" fmla="*/ 0 h 2263"/>
                <a:gd name="T2" fmla="*/ 6362 w 6837"/>
                <a:gd name="T3" fmla="*/ 0 h 2263"/>
                <a:gd name="T4" fmla="*/ 6837 w 6837"/>
                <a:gd name="T5" fmla="*/ 475 h 2263"/>
                <a:gd name="T6" fmla="*/ 6837 w 6837"/>
                <a:gd name="T7" fmla="*/ 1788 h 2263"/>
                <a:gd name="T8" fmla="*/ 6362 w 6837"/>
                <a:gd name="T9" fmla="*/ 2263 h 2263"/>
                <a:gd name="T10" fmla="*/ 475 w 6837"/>
                <a:gd name="T11" fmla="*/ 2263 h 2263"/>
                <a:gd name="T12" fmla="*/ 0 w 6837"/>
                <a:gd name="T13" fmla="*/ 1788 h 2263"/>
                <a:gd name="T14" fmla="*/ 0 w 6837"/>
                <a:gd name="T15" fmla="*/ 475 h 2263"/>
                <a:gd name="T16" fmla="*/ 475 w 6837"/>
                <a:gd name="T17" fmla="*/ 0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37" h="2263">
                  <a:moveTo>
                    <a:pt x="475" y="0"/>
                  </a:moveTo>
                  <a:lnTo>
                    <a:pt x="6362" y="0"/>
                  </a:lnTo>
                  <a:cubicBezTo>
                    <a:pt x="6625" y="0"/>
                    <a:pt x="6837" y="212"/>
                    <a:pt x="6837" y="475"/>
                  </a:cubicBezTo>
                  <a:lnTo>
                    <a:pt x="6837" y="1788"/>
                  </a:lnTo>
                  <a:cubicBezTo>
                    <a:pt x="6837" y="2051"/>
                    <a:pt x="6625" y="2263"/>
                    <a:pt x="6362" y="2263"/>
                  </a:cubicBezTo>
                  <a:lnTo>
                    <a:pt x="475" y="2263"/>
                  </a:lnTo>
                  <a:cubicBezTo>
                    <a:pt x="212" y="2263"/>
                    <a:pt x="0" y="2051"/>
                    <a:pt x="0" y="1788"/>
                  </a:cubicBezTo>
                  <a:lnTo>
                    <a:pt x="0" y="475"/>
                  </a:lnTo>
                  <a:cubicBezTo>
                    <a:pt x="0" y="212"/>
                    <a:pt x="212" y="0"/>
                    <a:pt x="475" y="0"/>
                  </a:cubicBezTo>
                  <a:close/>
                </a:path>
              </a:pathLst>
            </a:custGeom>
            <a:noFill/>
            <a:ln w="24" cap="flat">
              <a:solidFill>
                <a:srgbClr val="1626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1AFA0-D7B1-4F43-99B3-E398D736C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750" y="3292475"/>
              <a:ext cx="1401763" cy="544513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483EAA4-57A4-4075-AF1F-BD3B04608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38" y="2459037"/>
              <a:ext cx="989013" cy="339725"/>
            </a:xfrm>
            <a:custGeom>
              <a:avLst/>
              <a:gdLst>
                <a:gd name="T0" fmla="*/ 77 w 867"/>
                <a:gd name="T1" fmla="*/ 0 h 299"/>
                <a:gd name="T2" fmla="*/ 790 w 867"/>
                <a:gd name="T3" fmla="*/ 0 h 299"/>
                <a:gd name="T4" fmla="*/ 867 w 867"/>
                <a:gd name="T5" fmla="*/ 77 h 299"/>
                <a:gd name="T6" fmla="*/ 867 w 867"/>
                <a:gd name="T7" fmla="*/ 222 h 299"/>
                <a:gd name="T8" fmla="*/ 790 w 867"/>
                <a:gd name="T9" fmla="*/ 299 h 299"/>
                <a:gd name="T10" fmla="*/ 77 w 867"/>
                <a:gd name="T11" fmla="*/ 299 h 299"/>
                <a:gd name="T12" fmla="*/ 0 w 867"/>
                <a:gd name="T13" fmla="*/ 222 h 299"/>
                <a:gd name="T14" fmla="*/ 0 w 867"/>
                <a:gd name="T15" fmla="*/ 77 h 299"/>
                <a:gd name="T16" fmla="*/ 77 w 867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299">
                  <a:moveTo>
                    <a:pt x="77" y="0"/>
                  </a:moveTo>
                  <a:lnTo>
                    <a:pt x="790" y="0"/>
                  </a:lnTo>
                  <a:cubicBezTo>
                    <a:pt x="832" y="0"/>
                    <a:pt x="867" y="35"/>
                    <a:pt x="867" y="77"/>
                  </a:cubicBezTo>
                  <a:lnTo>
                    <a:pt x="867" y="222"/>
                  </a:lnTo>
                  <a:cubicBezTo>
                    <a:pt x="867" y="265"/>
                    <a:pt x="832" y="299"/>
                    <a:pt x="790" y="299"/>
                  </a:cubicBezTo>
                  <a:lnTo>
                    <a:pt x="77" y="299"/>
                  </a:lnTo>
                  <a:cubicBezTo>
                    <a:pt x="34" y="299"/>
                    <a:pt x="0" y="265"/>
                    <a:pt x="0" y="222"/>
                  </a:cubicBezTo>
                  <a:lnTo>
                    <a:pt x="0" y="77"/>
                  </a:lnTo>
                  <a:cubicBezTo>
                    <a:pt x="0" y="35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E44372F-61DE-4C5B-B0C4-8742AA6A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888" y="2840037"/>
              <a:ext cx="650875" cy="357188"/>
            </a:xfrm>
            <a:custGeom>
              <a:avLst/>
              <a:gdLst>
                <a:gd name="T0" fmla="*/ 80 w 571"/>
                <a:gd name="T1" fmla="*/ 0 h 313"/>
                <a:gd name="T2" fmla="*/ 491 w 571"/>
                <a:gd name="T3" fmla="*/ 0 h 313"/>
                <a:gd name="T4" fmla="*/ 571 w 571"/>
                <a:gd name="T5" fmla="*/ 81 h 313"/>
                <a:gd name="T6" fmla="*/ 571 w 571"/>
                <a:gd name="T7" fmla="*/ 233 h 313"/>
                <a:gd name="T8" fmla="*/ 491 w 571"/>
                <a:gd name="T9" fmla="*/ 313 h 313"/>
                <a:gd name="T10" fmla="*/ 80 w 571"/>
                <a:gd name="T11" fmla="*/ 313 h 313"/>
                <a:gd name="T12" fmla="*/ 0 w 571"/>
                <a:gd name="T13" fmla="*/ 233 h 313"/>
                <a:gd name="T14" fmla="*/ 0 w 571"/>
                <a:gd name="T15" fmla="*/ 81 h 313"/>
                <a:gd name="T16" fmla="*/ 80 w 571"/>
                <a:gd name="T1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1" h="313">
                  <a:moveTo>
                    <a:pt x="80" y="0"/>
                  </a:moveTo>
                  <a:lnTo>
                    <a:pt x="491" y="0"/>
                  </a:lnTo>
                  <a:cubicBezTo>
                    <a:pt x="535" y="0"/>
                    <a:pt x="571" y="36"/>
                    <a:pt x="571" y="81"/>
                  </a:cubicBezTo>
                  <a:lnTo>
                    <a:pt x="571" y="233"/>
                  </a:lnTo>
                  <a:cubicBezTo>
                    <a:pt x="571" y="277"/>
                    <a:pt x="535" y="313"/>
                    <a:pt x="491" y="313"/>
                  </a:cubicBezTo>
                  <a:lnTo>
                    <a:pt x="80" y="313"/>
                  </a:lnTo>
                  <a:cubicBezTo>
                    <a:pt x="36" y="313"/>
                    <a:pt x="0" y="277"/>
                    <a:pt x="0" y="233"/>
                  </a:cubicBez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47B6EF-1ED4-485E-80A4-ACA06EEB0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413" y="2513012"/>
              <a:ext cx="5696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lookup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A1D3C1C-6A72-49BE-8481-AFC3B65D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100" y="2884487"/>
              <a:ext cx="1128713" cy="341313"/>
            </a:xfrm>
            <a:custGeom>
              <a:avLst/>
              <a:gdLst>
                <a:gd name="T0" fmla="*/ 77 w 989"/>
                <a:gd name="T1" fmla="*/ 0 h 299"/>
                <a:gd name="T2" fmla="*/ 912 w 989"/>
                <a:gd name="T3" fmla="*/ 0 h 299"/>
                <a:gd name="T4" fmla="*/ 989 w 989"/>
                <a:gd name="T5" fmla="*/ 77 h 299"/>
                <a:gd name="T6" fmla="*/ 989 w 989"/>
                <a:gd name="T7" fmla="*/ 222 h 299"/>
                <a:gd name="T8" fmla="*/ 912 w 989"/>
                <a:gd name="T9" fmla="*/ 299 h 299"/>
                <a:gd name="T10" fmla="*/ 77 w 989"/>
                <a:gd name="T11" fmla="*/ 299 h 299"/>
                <a:gd name="T12" fmla="*/ 0 w 989"/>
                <a:gd name="T13" fmla="*/ 222 h 299"/>
                <a:gd name="T14" fmla="*/ 0 w 989"/>
                <a:gd name="T15" fmla="*/ 77 h 299"/>
                <a:gd name="T16" fmla="*/ 77 w 989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9" h="299">
                  <a:moveTo>
                    <a:pt x="77" y="0"/>
                  </a:moveTo>
                  <a:lnTo>
                    <a:pt x="912" y="0"/>
                  </a:lnTo>
                  <a:cubicBezTo>
                    <a:pt x="955" y="0"/>
                    <a:pt x="989" y="34"/>
                    <a:pt x="989" y="77"/>
                  </a:cubicBezTo>
                  <a:lnTo>
                    <a:pt x="989" y="222"/>
                  </a:lnTo>
                  <a:cubicBezTo>
                    <a:pt x="989" y="264"/>
                    <a:pt x="955" y="299"/>
                    <a:pt x="912" y="299"/>
                  </a:cubicBezTo>
                  <a:lnTo>
                    <a:pt x="77" y="299"/>
                  </a:lnTo>
                  <a:cubicBezTo>
                    <a:pt x="35" y="299"/>
                    <a:pt x="0" y="264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5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C52645-3C14-477A-A42B-53D77FAC8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788" y="2941637"/>
              <a:ext cx="7911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data read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BE4DAC9-9B11-4702-98DE-026328F5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313" y="2408237"/>
              <a:ext cx="990600" cy="341313"/>
            </a:xfrm>
            <a:custGeom>
              <a:avLst/>
              <a:gdLst>
                <a:gd name="T0" fmla="*/ 77 w 867"/>
                <a:gd name="T1" fmla="*/ 0 h 299"/>
                <a:gd name="T2" fmla="*/ 790 w 867"/>
                <a:gd name="T3" fmla="*/ 0 h 299"/>
                <a:gd name="T4" fmla="*/ 867 w 867"/>
                <a:gd name="T5" fmla="*/ 77 h 299"/>
                <a:gd name="T6" fmla="*/ 867 w 867"/>
                <a:gd name="T7" fmla="*/ 222 h 299"/>
                <a:gd name="T8" fmla="*/ 790 w 867"/>
                <a:gd name="T9" fmla="*/ 299 h 299"/>
                <a:gd name="T10" fmla="*/ 77 w 867"/>
                <a:gd name="T11" fmla="*/ 299 h 299"/>
                <a:gd name="T12" fmla="*/ 0 w 867"/>
                <a:gd name="T13" fmla="*/ 222 h 299"/>
                <a:gd name="T14" fmla="*/ 0 w 867"/>
                <a:gd name="T15" fmla="*/ 77 h 299"/>
                <a:gd name="T16" fmla="*/ 77 w 867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299">
                  <a:moveTo>
                    <a:pt x="77" y="0"/>
                  </a:moveTo>
                  <a:lnTo>
                    <a:pt x="790" y="0"/>
                  </a:lnTo>
                  <a:cubicBezTo>
                    <a:pt x="832" y="0"/>
                    <a:pt x="867" y="34"/>
                    <a:pt x="867" y="77"/>
                  </a:cubicBezTo>
                  <a:lnTo>
                    <a:pt x="867" y="222"/>
                  </a:lnTo>
                  <a:cubicBezTo>
                    <a:pt x="867" y="264"/>
                    <a:pt x="832" y="299"/>
                    <a:pt x="790" y="299"/>
                  </a:cubicBezTo>
                  <a:lnTo>
                    <a:pt x="77" y="299"/>
                  </a:lnTo>
                  <a:cubicBezTo>
                    <a:pt x="34" y="299"/>
                    <a:pt x="0" y="264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AF1C50-CE0E-464B-B0D4-FAD0E249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425" y="2470150"/>
              <a:ext cx="5696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lookup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8B8795A-828F-4B8B-AAC3-A764B3674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313" y="2806700"/>
              <a:ext cx="242888" cy="482600"/>
            </a:xfrm>
            <a:custGeom>
              <a:avLst/>
              <a:gdLst>
                <a:gd name="T0" fmla="*/ 212 w 212"/>
                <a:gd name="T1" fmla="*/ 281 h 423"/>
                <a:gd name="T2" fmla="*/ 212 w 212"/>
                <a:gd name="T3" fmla="*/ 280 h 423"/>
                <a:gd name="T4" fmla="*/ 157 w 212"/>
                <a:gd name="T5" fmla="*/ 289 h 423"/>
                <a:gd name="T6" fmla="*/ 156 w 212"/>
                <a:gd name="T7" fmla="*/ 12 h 423"/>
                <a:gd name="T8" fmla="*/ 60 w 212"/>
                <a:gd name="T9" fmla="*/ 12 h 423"/>
                <a:gd name="T10" fmla="*/ 59 w 212"/>
                <a:gd name="T11" fmla="*/ 289 h 423"/>
                <a:gd name="T12" fmla="*/ 5 w 212"/>
                <a:gd name="T13" fmla="*/ 280 h 423"/>
                <a:gd name="T14" fmla="*/ 107 w 212"/>
                <a:gd name="T15" fmla="*/ 423 h 423"/>
                <a:gd name="T16" fmla="*/ 107 w 212"/>
                <a:gd name="T17" fmla="*/ 423 h 423"/>
                <a:gd name="T18" fmla="*/ 110 w 212"/>
                <a:gd name="T19" fmla="*/ 423 h 423"/>
                <a:gd name="T20" fmla="*/ 212 w 212"/>
                <a:gd name="T21" fmla="*/ 28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423">
                  <a:moveTo>
                    <a:pt x="212" y="281"/>
                  </a:moveTo>
                  <a:cubicBezTo>
                    <a:pt x="212" y="281"/>
                    <a:pt x="212" y="280"/>
                    <a:pt x="212" y="280"/>
                  </a:cubicBezTo>
                  <a:cubicBezTo>
                    <a:pt x="207" y="263"/>
                    <a:pt x="157" y="289"/>
                    <a:pt x="157" y="289"/>
                  </a:cubicBezTo>
                  <a:cubicBezTo>
                    <a:pt x="157" y="289"/>
                    <a:pt x="160" y="24"/>
                    <a:pt x="156" y="12"/>
                  </a:cubicBezTo>
                  <a:cubicBezTo>
                    <a:pt x="152" y="0"/>
                    <a:pt x="64" y="0"/>
                    <a:pt x="60" y="12"/>
                  </a:cubicBezTo>
                  <a:cubicBezTo>
                    <a:pt x="56" y="24"/>
                    <a:pt x="59" y="289"/>
                    <a:pt x="59" y="289"/>
                  </a:cubicBezTo>
                  <a:cubicBezTo>
                    <a:pt x="59" y="289"/>
                    <a:pt x="9" y="263"/>
                    <a:pt x="5" y="280"/>
                  </a:cubicBezTo>
                  <a:cubicBezTo>
                    <a:pt x="0" y="296"/>
                    <a:pt x="58" y="421"/>
                    <a:pt x="107" y="423"/>
                  </a:cubicBezTo>
                  <a:lnTo>
                    <a:pt x="107" y="423"/>
                  </a:lnTo>
                  <a:cubicBezTo>
                    <a:pt x="108" y="423"/>
                    <a:pt x="109" y="423"/>
                    <a:pt x="110" y="423"/>
                  </a:cubicBezTo>
                  <a:cubicBezTo>
                    <a:pt x="156" y="421"/>
                    <a:pt x="212" y="304"/>
                    <a:pt x="212" y="2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E6686A-137B-4A9E-B77E-34BC1637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75" y="2798762"/>
              <a:ext cx="242888" cy="482600"/>
            </a:xfrm>
            <a:custGeom>
              <a:avLst/>
              <a:gdLst>
                <a:gd name="T0" fmla="*/ 212 w 212"/>
                <a:gd name="T1" fmla="*/ 282 h 423"/>
                <a:gd name="T2" fmla="*/ 211 w 212"/>
                <a:gd name="T3" fmla="*/ 280 h 423"/>
                <a:gd name="T4" fmla="*/ 157 w 212"/>
                <a:gd name="T5" fmla="*/ 289 h 423"/>
                <a:gd name="T6" fmla="*/ 156 w 212"/>
                <a:gd name="T7" fmla="*/ 12 h 423"/>
                <a:gd name="T8" fmla="*/ 60 w 212"/>
                <a:gd name="T9" fmla="*/ 12 h 423"/>
                <a:gd name="T10" fmla="*/ 59 w 212"/>
                <a:gd name="T11" fmla="*/ 289 h 423"/>
                <a:gd name="T12" fmla="*/ 5 w 212"/>
                <a:gd name="T13" fmla="*/ 280 h 423"/>
                <a:gd name="T14" fmla="*/ 106 w 212"/>
                <a:gd name="T15" fmla="*/ 423 h 423"/>
                <a:gd name="T16" fmla="*/ 106 w 212"/>
                <a:gd name="T17" fmla="*/ 423 h 423"/>
                <a:gd name="T18" fmla="*/ 110 w 212"/>
                <a:gd name="T19" fmla="*/ 423 h 423"/>
                <a:gd name="T20" fmla="*/ 212 w 212"/>
                <a:gd name="T21" fmla="*/ 2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423">
                  <a:moveTo>
                    <a:pt x="212" y="282"/>
                  </a:moveTo>
                  <a:cubicBezTo>
                    <a:pt x="212" y="281"/>
                    <a:pt x="212" y="280"/>
                    <a:pt x="211" y="280"/>
                  </a:cubicBezTo>
                  <a:cubicBezTo>
                    <a:pt x="207" y="263"/>
                    <a:pt x="157" y="289"/>
                    <a:pt x="157" y="289"/>
                  </a:cubicBezTo>
                  <a:cubicBezTo>
                    <a:pt x="157" y="289"/>
                    <a:pt x="160" y="24"/>
                    <a:pt x="156" y="12"/>
                  </a:cubicBezTo>
                  <a:cubicBezTo>
                    <a:pt x="152" y="0"/>
                    <a:pt x="64" y="0"/>
                    <a:pt x="60" y="12"/>
                  </a:cubicBezTo>
                  <a:cubicBezTo>
                    <a:pt x="56" y="24"/>
                    <a:pt x="59" y="289"/>
                    <a:pt x="59" y="289"/>
                  </a:cubicBezTo>
                  <a:cubicBezTo>
                    <a:pt x="59" y="289"/>
                    <a:pt x="9" y="263"/>
                    <a:pt x="5" y="280"/>
                  </a:cubicBezTo>
                  <a:cubicBezTo>
                    <a:pt x="0" y="296"/>
                    <a:pt x="58" y="421"/>
                    <a:pt x="106" y="423"/>
                  </a:cubicBezTo>
                  <a:lnTo>
                    <a:pt x="106" y="423"/>
                  </a:lnTo>
                  <a:cubicBezTo>
                    <a:pt x="107" y="423"/>
                    <a:pt x="108" y="423"/>
                    <a:pt x="110" y="423"/>
                  </a:cubicBezTo>
                  <a:cubicBezTo>
                    <a:pt x="156" y="422"/>
                    <a:pt x="212" y="304"/>
                    <a:pt x="212" y="282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D9AFE-9841-4E95-AEDA-1FBB46C7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438" y="2898775"/>
              <a:ext cx="3702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miss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79F1D39-E910-4AF3-949A-AD38B92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288" y="2787650"/>
              <a:ext cx="241300" cy="484188"/>
            </a:xfrm>
            <a:custGeom>
              <a:avLst/>
              <a:gdLst>
                <a:gd name="T0" fmla="*/ 211 w 212"/>
                <a:gd name="T1" fmla="*/ 142 h 424"/>
                <a:gd name="T2" fmla="*/ 211 w 212"/>
                <a:gd name="T3" fmla="*/ 144 h 424"/>
                <a:gd name="T4" fmla="*/ 156 w 212"/>
                <a:gd name="T5" fmla="*/ 135 h 424"/>
                <a:gd name="T6" fmla="*/ 155 w 212"/>
                <a:gd name="T7" fmla="*/ 412 h 424"/>
                <a:gd name="T8" fmla="*/ 60 w 212"/>
                <a:gd name="T9" fmla="*/ 412 h 424"/>
                <a:gd name="T10" fmla="*/ 59 w 212"/>
                <a:gd name="T11" fmla="*/ 135 h 424"/>
                <a:gd name="T12" fmla="*/ 4 w 212"/>
                <a:gd name="T13" fmla="*/ 144 h 424"/>
                <a:gd name="T14" fmla="*/ 106 w 212"/>
                <a:gd name="T15" fmla="*/ 1 h 424"/>
                <a:gd name="T16" fmla="*/ 106 w 212"/>
                <a:gd name="T17" fmla="*/ 0 h 424"/>
                <a:gd name="T18" fmla="*/ 109 w 212"/>
                <a:gd name="T19" fmla="*/ 1 h 424"/>
                <a:gd name="T20" fmla="*/ 211 w 212"/>
                <a:gd name="T21" fmla="*/ 14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424">
                  <a:moveTo>
                    <a:pt x="211" y="142"/>
                  </a:moveTo>
                  <a:cubicBezTo>
                    <a:pt x="211" y="143"/>
                    <a:pt x="211" y="144"/>
                    <a:pt x="211" y="144"/>
                  </a:cubicBezTo>
                  <a:cubicBezTo>
                    <a:pt x="206" y="161"/>
                    <a:pt x="156" y="135"/>
                    <a:pt x="156" y="135"/>
                  </a:cubicBezTo>
                  <a:cubicBezTo>
                    <a:pt x="156" y="135"/>
                    <a:pt x="159" y="400"/>
                    <a:pt x="155" y="412"/>
                  </a:cubicBezTo>
                  <a:cubicBezTo>
                    <a:pt x="151" y="423"/>
                    <a:pt x="63" y="424"/>
                    <a:pt x="60" y="412"/>
                  </a:cubicBezTo>
                  <a:cubicBezTo>
                    <a:pt x="56" y="400"/>
                    <a:pt x="59" y="135"/>
                    <a:pt x="59" y="135"/>
                  </a:cubicBezTo>
                  <a:cubicBezTo>
                    <a:pt x="59" y="135"/>
                    <a:pt x="9" y="161"/>
                    <a:pt x="4" y="144"/>
                  </a:cubicBezTo>
                  <a:cubicBezTo>
                    <a:pt x="0" y="128"/>
                    <a:pt x="58" y="2"/>
                    <a:pt x="106" y="1"/>
                  </a:cubicBezTo>
                  <a:lnTo>
                    <a:pt x="106" y="0"/>
                  </a:lnTo>
                  <a:cubicBezTo>
                    <a:pt x="107" y="0"/>
                    <a:pt x="108" y="0"/>
                    <a:pt x="109" y="1"/>
                  </a:cubicBezTo>
                  <a:cubicBezTo>
                    <a:pt x="156" y="2"/>
                    <a:pt x="212" y="120"/>
                    <a:pt x="211" y="1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02A9AF-4CEA-4CD8-9814-EAF639D7C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763" y="2795587"/>
              <a:ext cx="242888" cy="482600"/>
            </a:xfrm>
            <a:custGeom>
              <a:avLst/>
              <a:gdLst>
                <a:gd name="T0" fmla="*/ 212 w 212"/>
                <a:gd name="T1" fmla="*/ 142 h 423"/>
                <a:gd name="T2" fmla="*/ 212 w 212"/>
                <a:gd name="T3" fmla="*/ 144 h 423"/>
                <a:gd name="T4" fmla="*/ 157 w 212"/>
                <a:gd name="T5" fmla="*/ 135 h 423"/>
                <a:gd name="T6" fmla="*/ 156 w 212"/>
                <a:gd name="T7" fmla="*/ 412 h 423"/>
                <a:gd name="T8" fmla="*/ 60 w 212"/>
                <a:gd name="T9" fmla="*/ 412 h 423"/>
                <a:gd name="T10" fmla="*/ 60 w 212"/>
                <a:gd name="T11" fmla="*/ 135 h 423"/>
                <a:gd name="T12" fmla="*/ 5 w 212"/>
                <a:gd name="T13" fmla="*/ 144 h 423"/>
                <a:gd name="T14" fmla="*/ 107 w 212"/>
                <a:gd name="T15" fmla="*/ 1 h 423"/>
                <a:gd name="T16" fmla="*/ 107 w 212"/>
                <a:gd name="T17" fmla="*/ 0 h 423"/>
                <a:gd name="T18" fmla="*/ 110 w 212"/>
                <a:gd name="T19" fmla="*/ 0 h 423"/>
                <a:gd name="T20" fmla="*/ 212 w 212"/>
                <a:gd name="T21" fmla="*/ 1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423">
                  <a:moveTo>
                    <a:pt x="212" y="142"/>
                  </a:moveTo>
                  <a:cubicBezTo>
                    <a:pt x="212" y="143"/>
                    <a:pt x="212" y="144"/>
                    <a:pt x="212" y="144"/>
                  </a:cubicBezTo>
                  <a:cubicBezTo>
                    <a:pt x="207" y="161"/>
                    <a:pt x="157" y="135"/>
                    <a:pt x="157" y="135"/>
                  </a:cubicBezTo>
                  <a:cubicBezTo>
                    <a:pt x="157" y="135"/>
                    <a:pt x="160" y="400"/>
                    <a:pt x="156" y="412"/>
                  </a:cubicBezTo>
                  <a:cubicBezTo>
                    <a:pt x="152" y="423"/>
                    <a:pt x="64" y="423"/>
                    <a:pt x="60" y="412"/>
                  </a:cubicBezTo>
                  <a:cubicBezTo>
                    <a:pt x="57" y="400"/>
                    <a:pt x="60" y="135"/>
                    <a:pt x="60" y="135"/>
                  </a:cubicBezTo>
                  <a:cubicBezTo>
                    <a:pt x="60" y="135"/>
                    <a:pt x="9" y="161"/>
                    <a:pt x="5" y="144"/>
                  </a:cubicBezTo>
                  <a:cubicBezTo>
                    <a:pt x="0" y="128"/>
                    <a:pt x="59" y="2"/>
                    <a:pt x="107" y="1"/>
                  </a:cubicBezTo>
                  <a:lnTo>
                    <a:pt x="107" y="0"/>
                  </a:lnTo>
                  <a:cubicBezTo>
                    <a:pt x="108" y="0"/>
                    <a:pt x="109" y="0"/>
                    <a:pt x="110" y="0"/>
                  </a:cubicBezTo>
                  <a:cubicBezTo>
                    <a:pt x="156" y="2"/>
                    <a:pt x="212" y="120"/>
                    <a:pt x="212" y="142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AC60F6-76CD-46E8-8892-D3E907C5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738" y="3338512"/>
              <a:ext cx="9497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Lower level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AA561F-F715-4BA6-BEDE-533047D13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675" y="3597275"/>
              <a:ext cx="479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24B57CB-F729-4946-AE34-315711F3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275" y="1989137"/>
              <a:ext cx="842963" cy="341313"/>
            </a:xfrm>
            <a:custGeom>
              <a:avLst/>
              <a:gdLst>
                <a:gd name="T0" fmla="*/ 77 w 739"/>
                <a:gd name="T1" fmla="*/ 0 h 299"/>
                <a:gd name="T2" fmla="*/ 662 w 739"/>
                <a:gd name="T3" fmla="*/ 0 h 299"/>
                <a:gd name="T4" fmla="*/ 739 w 739"/>
                <a:gd name="T5" fmla="*/ 77 h 299"/>
                <a:gd name="T6" fmla="*/ 739 w 739"/>
                <a:gd name="T7" fmla="*/ 222 h 299"/>
                <a:gd name="T8" fmla="*/ 662 w 739"/>
                <a:gd name="T9" fmla="*/ 299 h 299"/>
                <a:gd name="T10" fmla="*/ 77 w 739"/>
                <a:gd name="T11" fmla="*/ 299 h 299"/>
                <a:gd name="T12" fmla="*/ 0 w 739"/>
                <a:gd name="T13" fmla="*/ 222 h 299"/>
                <a:gd name="T14" fmla="*/ 0 w 739"/>
                <a:gd name="T15" fmla="*/ 77 h 299"/>
                <a:gd name="T16" fmla="*/ 77 w 739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299">
                  <a:moveTo>
                    <a:pt x="77" y="0"/>
                  </a:moveTo>
                  <a:lnTo>
                    <a:pt x="662" y="0"/>
                  </a:lnTo>
                  <a:cubicBezTo>
                    <a:pt x="705" y="0"/>
                    <a:pt x="739" y="34"/>
                    <a:pt x="739" y="77"/>
                  </a:cubicBezTo>
                  <a:lnTo>
                    <a:pt x="739" y="222"/>
                  </a:lnTo>
                  <a:cubicBezTo>
                    <a:pt x="739" y="264"/>
                    <a:pt x="705" y="299"/>
                    <a:pt x="662" y="299"/>
                  </a:cubicBezTo>
                  <a:lnTo>
                    <a:pt x="77" y="299"/>
                  </a:lnTo>
                  <a:cubicBezTo>
                    <a:pt x="34" y="299"/>
                    <a:pt x="0" y="264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36D6E1D-4F82-4C96-90F3-4FF38639C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13" y="2868612"/>
              <a:ext cx="501650" cy="358775"/>
            </a:xfrm>
            <a:custGeom>
              <a:avLst/>
              <a:gdLst>
                <a:gd name="T0" fmla="*/ 81 w 439"/>
                <a:gd name="T1" fmla="*/ 0 h 314"/>
                <a:gd name="T2" fmla="*/ 358 w 439"/>
                <a:gd name="T3" fmla="*/ 0 h 314"/>
                <a:gd name="T4" fmla="*/ 439 w 439"/>
                <a:gd name="T5" fmla="*/ 81 h 314"/>
                <a:gd name="T6" fmla="*/ 439 w 439"/>
                <a:gd name="T7" fmla="*/ 233 h 314"/>
                <a:gd name="T8" fmla="*/ 358 w 439"/>
                <a:gd name="T9" fmla="*/ 314 h 314"/>
                <a:gd name="T10" fmla="*/ 81 w 439"/>
                <a:gd name="T11" fmla="*/ 314 h 314"/>
                <a:gd name="T12" fmla="*/ 0 w 439"/>
                <a:gd name="T13" fmla="*/ 233 h 314"/>
                <a:gd name="T14" fmla="*/ 0 w 439"/>
                <a:gd name="T15" fmla="*/ 81 h 314"/>
                <a:gd name="T16" fmla="*/ 81 w 439"/>
                <a:gd name="T1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314">
                  <a:moveTo>
                    <a:pt x="81" y="0"/>
                  </a:moveTo>
                  <a:lnTo>
                    <a:pt x="358" y="0"/>
                  </a:lnTo>
                  <a:cubicBezTo>
                    <a:pt x="403" y="0"/>
                    <a:pt x="439" y="36"/>
                    <a:pt x="439" y="81"/>
                  </a:cubicBezTo>
                  <a:lnTo>
                    <a:pt x="439" y="233"/>
                  </a:lnTo>
                  <a:cubicBezTo>
                    <a:pt x="439" y="278"/>
                    <a:pt x="403" y="314"/>
                    <a:pt x="358" y="314"/>
                  </a:cubicBezTo>
                  <a:lnTo>
                    <a:pt x="81" y="314"/>
                  </a:lnTo>
                  <a:cubicBezTo>
                    <a:pt x="36" y="314"/>
                    <a:pt x="0" y="278"/>
                    <a:pt x="0" y="233"/>
                  </a:cubicBezTo>
                  <a:lnTo>
                    <a:pt x="0" y="81"/>
                  </a:lnTo>
                  <a:cubicBezTo>
                    <a:pt x="0" y="36"/>
                    <a:pt x="36" y="0"/>
                    <a:pt x="81" y="0"/>
                  </a:cubicBezTo>
                  <a:close/>
                </a:path>
              </a:pathLst>
            </a:custGeom>
            <a:solidFill>
              <a:srgbClr val="CCFFAA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4637DF-AC26-49DD-8969-7794C109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63" y="2933700"/>
              <a:ext cx="2228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hit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DE1B1FC-4A5A-4CFE-A640-432C6FF4A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050" y="1989137"/>
              <a:ext cx="895350" cy="341313"/>
            </a:xfrm>
            <a:custGeom>
              <a:avLst/>
              <a:gdLst>
                <a:gd name="T0" fmla="*/ 77 w 785"/>
                <a:gd name="T1" fmla="*/ 0 h 299"/>
                <a:gd name="T2" fmla="*/ 707 w 785"/>
                <a:gd name="T3" fmla="*/ 0 h 299"/>
                <a:gd name="T4" fmla="*/ 785 w 785"/>
                <a:gd name="T5" fmla="*/ 77 h 299"/>
                <a:gd name="T6" fmla="*/ 785 w 785"/>
                <a:gd name="T7" fmla="*/ 222 h 299"/>
                <a:gd name="T8" fmla="*/ 707 w 785"/>
                <a:gd name="T9" fmla="*/ 299 h 299"/>
                <a:gd name="T10" fmla="*/ 77 w 785"/>
                <a:gd name="T11" fmla="*/ 299 h 299"/>
                <a:gd name="T12" fmla="*/ 0 w 785"/>
                <a:gd name="T13" fmla="*/ 222 h 299"/>
                <a:gd name="T14" fmla="*/ 0 w 785"/>
                <a:gd name="T15" fmla="*/ 77 h 299"/>
                <a:gd name="T16" fmla="*/ 77 w 785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5" h="299">
                  <a:moveTo>
                    <a:pt x="77" y="0"/>
                  </a:moveTo>
                  <a:lnTo>
                    <a:pt x="707" y="0"/>
                  </a:lnTo>
                  <a:cubicBezTo>
                    <a:pt x="750" y="0"/>
                    <a:pt x="785" y="34"/>
                    <a:pt x="785" y="77"/>
                  </a:cubicBezTo>
                  <a:lnTo>
                    <a:pt x="785" y="222"/>
                  </a:lnTo>
                  <a:cubicBezTo>
                    <a:pt x="785" y="264"/>
                    <a:pt x="750" y="299"/>
                    <a:pt x="707" y="299"/>
                  </a:cubicBezTo>
                  <a:lnTo>
                    <a:pt x="77" y="299"/>
                  </a:lnTo>
                  <a:cubicBezTo>
                    <a:pt x="34" y="299"/>
                    <a:pt x="0" y="264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EF1AC9-2236-4CA5-8C20-7636917B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625" y="2030412"/>
              <a:ext cx="6128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replace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C60F7F-F888-495D-8D99-DE08B0010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163" y="2044700"/>
              <a:ext cx="477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insert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375C45-5B2F-454A-8056-F7E8588C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988" y="1997075"/>
              <a:ext cx="831850" cy="339725"/>
            </a:xfrm>
            <a:custGeom>
              <a:avLst/>
              <a:gdLst>
                <a:gd name="T0" fmla="*/ 78 w 729"/>
                <a:gd name="T1" fmla="*/ 0 h 299"/>
                <a:gd name="T2" fmla="*/ 652 w 729"/>
                <a:gd name="T3" fmla="*/ 0 h 299"/>
                <a:gd name="T4" fmla="*/ 729 w 729"/>
                <a:gd name="T5" fmla="*/ 77 h 299"/>
                <a:gd name="T6" fmla="*/ 729 w 729"/>
                <a:gd name="T7" fmla="*/ 222 h 299"/>
                <a:gd name="T8" fmla="*/ 652 w 729"/>
                <a:gd name="T9" fmla="*/ 299 h 299"/>
                <a:gd name="T10" fmla="*/ 78 w 729"/>
                <a:gd name="T11" fmla="*/ 299 h 299"/>
                <a:gd name="T12" fmla="*/ 0 w 729"/>
                <a:gd name="T13" fmla="*/ 222 h 299"/>
                <a:gd name="T14" fmla="*/ 0 w 729"/>
                <a:gd name="T15" fmla="*/ 77 h 299"/>
                <a:gd name="T16" fmla="*/ 78 w 729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299">
                  <a:moveTo>
                    <a:pt x="78" y="0"/>
                  </a:moveTo>
                  <a:lnTo>
                    <a:pt x="652" y="0"/>
                  </a:lnTo>
                  <a:cubicBezTo>
                    <a:pt x="694" y="0"/>
                    <a:pt x="729" y="34"/>
                    <a:pt x="729" y="77"/>
                  </a:cubicBezTo>
                  <a:lnTo>
                    <a:pt x="729" y="222"/>
                  </a:lnTo>
                  <a:cubicBezTo>
                    <a:pt x="729" y="265"/>
                    <a:pt x="694" y="299"/>
                    <a:pt x="652" y="299"/>
                  </a:cubicBezTo>
                  <a:lnTo>
                    <a:pt x="78" y="299"/>
                  </a:lnTo>
                  <a:cubicBezTo>
                    <a:pt x="35" y="299"/>
                    <a:pt x="0" y="265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0428F9-B875-411D-827D-E16928C3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575" y="2046287"/>
              <a:ext cx="3965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evict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7B55E9C1-8D50-435B-8699-660AEF002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163" y="1971675"/>
              <a:ext cx="34925" cy="53975"/>
            </a:xfrm>
            <a:custGeom>
              <a:avLst/>
              <a:gdLst>
                <a:gd name="T0" fmla="*/ 0 w 30"/>
                <a:gd name="T1" fmla="*/ 23 h 47"/>
                <a:gd name="T2" fmla="*/ 30 w 30"/>
                <a:gd name="T3" fmla="*/ 23 h 47"/>
                <a:gd name="T4" fmla="*/ 0 w 30"/>
                <a:gd name="T5" fmla="*/ 23 h 47"/>
                <a:gd name="T6" fmla="*/ 3 w 30"/>
                <a:gd name="T7" fmla="*/ 23 h 47"/>
                <a:gd name="T8" fmla="*/ 27 w 30"/>
                <a:gd name="T9" fmla="*/ 23 h 47"/>
                <a:gd name="T10" fmla="*/ 3 w 30"/>
                <a:gd name="T11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cubicBezTo>
                    <a:pt x="0" y="47"/>
                    <a:pt x="30" y="47"/>
                    <a:pt x="30" y="23"/>
                  </a:cubicBezTo>
                  <a:cubicBezTo>
                    <a:pt x="30" y="0"/>
                    <a:pt x="0" y="0"/>
                    <a:pt x="0" y="23"/>
                  </a:cubicBezTo>
                  <a:moveTo>
                    <a:pt x="3" y="23"/>
                  </a:moveTo>
                  <a:cubicBezTo>
                    <a:pt x="3" y="4"/>
                    <a:pt x="27" y="4"/>
                    <a:pt x="27" y="23"/>
                  </a:cubicBezTo>
                  <a:cubicBezTo>
                    <a:pt x="27" y="43"/>
                    <a:pt x="3" y="43"/>
                    <a:pt x="3" y="23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CB4FE89F-351F-4585-9BD3-720C231D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338" y="1973262"/>
              <a:ext cx="30163" cy="49213"/>
            </a:xfrm>
            <a:custGeom>
              <a:avLst/>
              <a:gdLst>
                <a:gd name="T0" fmla="*/ 27 w 27"/>
                <a:gd name="T1" fmla="*/ 21 h 43"/>
                <a:gd name="T2" fmla="*/ 0 w 27"/>
                <a:gd name="T3" fmla="*/ 21 h 43"/>
                <a:gd name="T4" fmla="*/ 27 w 27"/>
                <a:gd name="T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3">
                  <a:moveTo>
                    <a:pt x="27" y="21"/>
                  </a:moveTo>
                  <a:cubicBezTo>
                    <a:pt x="27" y="43"/>
                    <a:pt x="0" y="43"/>
                    <a:pt x="0" y="21"/>
                  </a:cubicBezTo>
                  <a:cubicBezTo>
                    <a:pt x="0" y="0"/>
                    <a:pt x="27" y="0"/>
                    <a:pt x="27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6767960E-AE92-4C4B-A490-E344CFA0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749" y="2408238"/>
              <a:ext cx="1062037" cy="361950"/>
            </a:xfrm>
            <a:custGeom>
              <a:avLst/>
              <a:gdLst>
                <a:gd name="T0" fmla="*/ 77 w 656"/>
                <a:gd name="T1" fmla="*/ 0 h 299"/>
                <a:gd name="T2" fmla="*/ 579 w 656"/>
                <a:gd name="T3" fmla="*/ 0 h 299"/>
                <a:gd name="T4" fmla="*/ 656 w 656"/>
                <a:gd name="T5" fmla="*/ 77 h 299"/>
                <a:gd name="T6" fmla="*/ 656 w 656"/>
                <a:gd name="T7" fmla="*/ 222 h 299"/>
                <a:gd name="T8" fmla="*/ 579 w 656"/>
                <a:gd name="T9" fmla="*/ 299 h 299"/>
                <a:gd name="T10" fmla="*/ 77 w 656"/>
                <a:gd name="T11" fmla="*/ 299 h 299"/>
                <a:gd name="T12" fmla="*/ 0 w 656"/>
                <a:gd name="T13" fmla="*/ 222 h 299"/>
                <a:gd name="T14" fmla="*/ 0 w 656"/>
                <a:gd name="T15" fmla="*/ 77 h 299"/>
                <a:gd name="T16" fmla="*/ 77 w 656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6" h="299">
                  <a:moveTo>
                    <a:pt x="77" y="0"/>
                  </a:moveTo>
                  <a:lnTo>
                    <a:pt x="579" y="0"/>
                  </a:lnTo>
                  <a:cubicBezTo>
                    <a:pt x="622" y="0"/>
                    <a:pt x="656" y="34"/>
                    <a:pt x="656" y="77"/>
                  </a:cubicBezTo>
                  <a:lnTo>
                    <a:pt x="656" y="222"/>
                  </a:lnTo>
                  <a:cubicBezTo>
                    <a:pt x="656" y="265"/>
                    <a:pt x="622" y="299"/>
                    <a:pt x="579" y="299"/>
                  </a:cubicBezTo>
                  <a:lnTo>
                    <a:pt x="77" y="299"/>
                  </a:lnTo>
                  <a:cubicBezTo>
                    <a:pt x="34" y="299"/>
                    <a:pt x="0" y="265"/>
                    <a:pt x="0" y="222"/>
                  </a:cubicBezTo>
                  <a:lnTo>
                    <a:pt x="0" y="77"/>
                  </a:lnTo>
                  <a:cubicBezTo>
                    <a:pt x="0" y="34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id="{40AAAB5F-E76C-4376-9370-709E4E754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88" y="2532062"/>
              <a:ext cx="8661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read block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29EAF768-4FB6-4CB1-BB0C-70A9238F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488" y="1992312"/>
              <a:ext cx="842963" cy="341313"/>
            </a:xfrm>
            <a:custGeom>
              <a:avLst/>
              <a:gdLst>
                <a:gd name="T0" fmla="*/ 77 w 739"/>
                <a:gd name="T1" fmla="*/ 0 h 299"/>
                <a:gd name="T2" fmla="*/ 662 w 739"/>
                <a:gd name="T3" fmla="*/ 0 h 299"/>
                <a:gd name="T4" fmla="*/ 739 w 739"/>
                <a:gd name="T5" fmla="*/ 78 h 299"/>
                <a:gd name="T6" fmla="*/ 739 w 739"/>
                <a:gd name="T7" fmla="*/ 222 h 299"/>
                <a:gd name="T8" fmla="*/ 662 w 739"/>
                <a:gd name="T9" fmla="*/ 299 h 299"/>
                <a:gd name="T10" fmla="*/ 77 w 739"/>
                <a:gd name="T11" fmla="*/ 299 h 299"/>
                <a:gd name="T12" fmla="*/ 0 w 739"/>
                <a:gd name="T13" fmla="*/ 222 h 299"/>
                <a:gd name="T14" fmla="*/ 0 w 739"/>
                <a:gd name="T15" fmla="*/ 78 h 299"/>
                <a:gd name="T16" fmla="*/ 77 w 739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299">
                  <a:moveTo>
                    <a:pt x="77" y="0"/>
                  </a:moveTo>
                  <a:lnTo>
                    <a:pt x="662" y="0"/>
                  </a:lnTo>
                  <a:cubicBezTo>
                    <a:pt x="705" y="0"/>
                    <a:pt x="739" y="35"/>
                    <a:pt x="739" y="78"/>
                  </a:cubicBezTo>
                  <a:lnTo>
                    <a:pt x="739" y="222"/>
                  </a:lnTo>
                  <a:cubicBezTo>
                    <a:pt x="739" y="265"/>
                    <a:pt x="705" y="299"/>
                    <a:pt x="662" y="299"/>
                  </a:cubicBezTo>
                  <a:lnTo>
                    <a:pt x="77" y="299"/>
                  </a:lnTo>
                  <a:cubicBezTo>
                    <a:pt x="34" y="299"/>
                    <a:pt x="0" y="265"/>
                    <a:pt x="0" y="222"/>
                  </a:cubicBezTo>
                  <a:lnTo>
                    <a:pt x="0" y="78"/>
                  </a:lnTo>
                  <a:cubicBezTo>
                    <a:pt x="0" y="35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1C140E68-E65B-40DD-82BA-9ABFD3C46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375" y="2049462"/>
              <a:ext cx="477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insert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F856C8A3-980F-419F-B51D-87331F586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725" y="1960562"/>
              <a:ext cx="34925" cy="53975"/>
            </a:xfrm>
            <a:custGeom>
              <a:avLst/>
              <a:gdLst>
                <a:gd name="T0" fmla="*/ 0 w 30"/>
                <a:gd name="T1" fmla="*/ 23 h 47"/>
                <a:gd name="T2" fmla="*/ 30 w 30"/>
                <a:gd name="T3" fmla="*/ 23 h 47"/>
                <a:gd name="T4" fmla="*/ 0 w 30"/>
                <a:gd name="T5" fmla="*/ 23 h 47"/>
                <a:gd name="T6" fmla="*/ 3 w 30"/>
                <a:gd name="T7" fmla="*/ 23 h 47"/>
                <a:gd name="T8" fmla="*/ 27 w 30"/>
                <a:gd name="T9" fmla="*/ 23 h 47"/>
                <a:gd name="T10" fmla="*/ 3 w 30"/>
                <a:gd name="T11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cubicBezTo>
                    <a:pt x="0" y="47"/>
                    <a:pt x="30" y="47"/>
                    <a:pt x="30" y="23"/>
                  </a:cubicBezTo>
                  <a:cubicBezTo>
                    <a:pt x="30" y="0"/>
                    <a:pt x="0" y="0"/>
                    <a:pt x="0" y="23"/>
                  </a:cubicBezTo>
                  <a:moveTo>
                    <a:pt x="3" y="23"/>
                  </a:moveTo>
                  <a:cubicBezTo>
                    <a:pt x="3" y="4"/>
                    <a:pt x="27" y="4"/>
                    <a:pt x="27" y="23"/>
                  </a:cubicBezTo>
                  <a:cubicBezTo>
                    <a:pt x="27" y="43"/>
                    <a:pt x="3" y="43"/>
                    <a:pt x="3" y="23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A418214F-0106-4EDE-A6AB-41507A994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900" y="1963737"/>
              <a:ext cx="30163" cy="49213"/>
            </a:xfrm>
            <a:custGeom>
              <a:avLst/>
              <a:gdLst>
                <a:gd name="T0" fmla="*/ 27 w 27"/>
                <a:gd name="T1" fmla="*/ 21 h 43"/>
                <a:gd name="T2" fmla="*/ 0 w 27"/>
                <a:gd name="T3" fmla="*/ 21 h 43"/>
                <a:gd name="T4" fmla="*/ 27 w 27"/>
                <a:gd name="T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3">
                  <a:moveTo>
                    <a:pt x="27" y="21"/>
                  </a:moveTo>
                  <a:cubicBezTo>
                    <a:pt x="27" y="43"/>
                    <a:pt x="0" y="43"/>
                    <a:pt x="0" y="21"/>
                  </a:cubicBezTo>
                  <a:cubicBezTo>
                    <a:pt x="0" y="0"/>
                    <a:pt x="27" y="0"/>
                    <a:pt x="27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4">
              <a:extLst>
                <a:ext uri="{FF2B5EF4-FFF2-40B4-BE49-F238E27FC236}">
                  <a16:creationId xmlns:a16="http://schemas.microsoft.com/office/drawing/2014/main" id="{9EDBCAB1-867A-4846-A026-8992E32E3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963" y="1725612"/>
              <a:ext cx="6350" cy="2066925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55">
              <a:extLst>
                <a:ext uri="{FF2B5EF4-FFF2-40B4-BE49-F238E27FC236}">
                  <a16:creationId xmlns:a16="http://schemas.microsoft.com/office/drawing/2014/main" id="{C4466B58-3971-4893-B297-367304410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50" y="1428750"/>
              <a:ext cx="60433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Time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id="{52EF0B4F-AAD9-45E3-B982-D26E648E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988" y="1506537"/>
              <a:ext cx="1125538" cy="114300"/>
            </a:xfrm>
            <a:prstGeom prst="rect">
              <a:avLst/>
            </a:prstGeom>
            <a:solidFill>
              <a:srgbClr val="2117F2"/>
            </a:solidFill>
            <a:ln w="16" cap="flat">
              <a:solidFill>
                <a:srgbClr val="1626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7229D394-8625-401E-870F-96DA8F224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350" y="1412875"/>
              <a:ext cx="184150" cy="284163"/>
            </a:xfrm>
            <a:custGeom>
              <a:avLst/>
              <a:gdLst>
                <a:gd name="T0" fmla="*/ 0 w 161"/>
                <a:gd name="T1" fmla="*/ 0 h 250"/>
                <a:gd name="T2" fmla="*/ 0 w 161"/>
                <a:gd name="T3" fmla="*/ 250 h 250"/>
                <a:gd name="T4" fmla="*/ 161 w 161"/>
                <a:gd name="T5" fmla="*/ 113 h 250"/>
                <a:gd name="T6" fmla="*/ 0 w 161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0">
                  <a:moveTo>
                    <a:pt x="0" y="0"/>
                  </a:moveTo>
                  <a:lnTo>
                    <a:pt x="0" y="250"/>
                  </a:lnTo>
                  <a:lnTo>
                    <a:pt x="161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7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22DE04D6-81AB-4C53-BCFF-7F8D31114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763" y="2309812"/>
              <a:ext cx="241300" cy="1041400"/>
            </a:xfrm>
            <a:custGeom>
              <a:avLst/>
              <a:gdLst>
                <a:gd name="T0" fmla="*/ 211 w 212"/>
                <a:gd name="T1" fmla="*/ 607 h 913"/>
                <a:gd name="T2" fmla="*/ 211 w 212"/>
                <a:gd name="T3" fmla="*/ 603 h 913"/>
                <a:gd name="T4" fmla="*/ 156 w 212"/>
                <a:gd name="T5" fmla="*/ 623 h 913"/>
                <a:gd name="T6" fmla="*/ 155 w 212"/>
                <a:gd name="T7" fmla="*/ 25 h 913"/>
                <a:gd name="T8" fmla="*/ 60 w 212"/>
                <a:gd name="T9" fmla="*/ 25 h 913"/>
                <a:gd name="T10" fmla="*/ 59 w 212"/>
                <a:gd name="T11" fmla="*/ 623 h 913"/>
                <a:gd name="T12" fmla="*/ 4 w 212"/>
                <a:gd name="T13" fmla="*/ 603 h 913"/>
                <a:gd name="T14" fmla="*/ 106 w 212"/>
                <a:gd name="T15" fmla="*/ 913 h 913"/>
                <a:gd name="T16" fmla="*/ 106 w 212"/>
                <a:gd name="T17" fmla="*/ 913 h 913"/>
                <a:gd name="T18" fmla="*/ 109 w 212"/>
                <a:gd name="T19" fmla="*/ 913 h 913"/>
                <a:gd name="T20" fmla="*/ 211 w 212"/>
                <a:gd name="T21" fmla="*/ 60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913">
                  <a:moveTo>
                    <a:pt x="211" y="607"/>
                  </a:moveTo>
                  <a:cubicBezTo>
                    <a:pt x="211" y="606"/>
                    <a:pt x="211" y="604"/>
                    <a:pt x="211" y="603"/>
                  </a:cubicBezTo>
                  <a:cubicBezTo>
                    <a:pt x="206" y="566"/>
                    <a:pt x="156" y="623"/>
                    <a:pt x="156" y="623"/>
                  </a:cubicBezTo>
                  <a:cubicBezTo>
                    <a:pt x="156" y="623"/>
                    <a:pt x="159" y="50"/>
                    <a:pt x="155" y="25"/>
                  </a:cubicBezTo>
                  <a:cubicBezTo>
                    <a:pt x="152" y="0"/>
                    <a:pt x="63" y="0"/>
                    <a:pt x="60" y="25"/>
                  </a:cubicBezTo>
                  <a:cubicBezTo>
                    <a:pt x="56" y="50"/>
                    <a:pt x="59" y="623"/>
                    <a:pt x="59" y="623"/>
                  </a:cubicBezTo>
                  <a:cubicBezTo>
                    <a:pt x="59" y="623"/>
                    <a:pt x="9" y="566"/>
                    <a:pt x="4" y="603"/>
                  </a:cubicBezTo>
                  <a:cubicBezTo>
                    <a:pt x="0" y="639"/>
                    <a:pt x="58" y="909"/>
                    <a:pt x="106" y="913"/>
                  </a:cubicBezTo>
                  <a:lnTo>
                    <a:pt x="106" y="913"/>
                  </a:lnTo>
                  <a:cubicBezTo>
                    <a:pt x="107" y="913"/>
                    <a:pt x="108" y="913"/>
                    <a:pt x="109" y="913"/>
                  </a:cubicBezTo>
                  <a:cubicBezTo>
                    <a:pt x="156" y="909"/>
                    <a:pt x="212" y="656"/>
                    <a:pt x="211" y="6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61073EDE-472D-4AAC-924F-A3BBA82C0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238" y="2295525"/>
              <a:ext cx="242888" cy="1041400"/>
            </a:xfrm>
            <a:custGeom>
              <a:avLst/>
              <a:gdLst>
                <a:gd name="T0" fmla="*/ 212 w 213"/>
                <a:gd name="T1" fmla="*/ 607 h 913"/>
                <a:gd name="T2" fmla="*/ 212 w 213"/>
                <a:gd name="T3" fmla="*/ 603 h 913"/>
                <a:gd name="T4" fmla="*/ 157 w 213"/>
                <a:gd name="T5" fmla="*/ 623 h 913"/>
                <a:gd name="T6" fmla="*/ 156 w 213"/>
                <a:gd name="T7" fmla="*/ 25 h 913"/>
                <a:gd name="T8" fmla="*/ 60 w 213"/>
                <a:gd name="T9" fmla="*/ 25 h 913"/>
                <a:gd name="T10" fmla="*/ 60 w 213"/>
                <a:gd name="T11" fmla="*/ 623 h 913"/>
                <a:gd name="T12" fmla="*/ 5 w 213"/>
                <a:gd name="T13" fmla="*/ 603 h 913"/>
                <a:gd name="T14" fmla="*/ 107 w 213"/>
                <a:gd name="T15" fmla="*/ 913 h 913"/>
                <a:gd name="T16" fmla="*/ 107 w 213"/>
                <a:gd name="T17" fmla="*/ 913 h 913"/>
                <a:gd name="T18" fmla="*/ 110 w 213"/>
                <a:gd name="T19" fmla="*/ 913 h 913"/>
                <a:gd name="T20" fmla="*/ 212 w 213"/>
                <a:gd name="T21" fmla="*/ 60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913">
                  <a:moveTo>
                    <a:pt x="212" y="607"/>
                  </a:moveTo>
                  <a:cubicBezTo>
                    <a:pt x="212" y="606"/>
                    <a:pt x="212" y="604"/>
                    <a:pt x="212" y="603"/>
                  </a:cubicBezTo>
                  <a:cubicBezTo>
                    <a:pt x="207" y="566"/>
                    <a:pt x="157" y="623"/>
                    <a:pt x="157" y="623"/>
                  </a:cubicBezTo>
                  <a:cubicBezTo>
                    <a:pt x="157" y="623"/>
                    <a:pt x="160" y="51"/>
                    <a:pt x="156" y="25"/>
                  </a:cubicBezTo>
                  <a:cubicBezTo>
                    <a:pt x="152" y="0"/>
                    <a:pt x="64" y="0"/>
                    <a:pt x="60" y="25"/>
                  </a:cubicBezTo>
                  <a:cubicBezTo>
                    <a:pt x="57" y="50"/>
                    <a:pt x="60" y="623"/>
                    <a:pt x="60" y="623"/>
                  </a:cubicBezTo>
                  <a:cubicBezTo>
                    <a:pt x="60" y="623"/>
                    <a:pt x="9" y="566"/>
                    <a:pt x="5" y="603"/>
                  </a:cubicBezTo>
                  <a:cubicBezTo>
                    <a:pt x="0" y="639"/>
                    <a:pt x="59" y="909"/>
                    <a:pt x="107" y="913"/>
                  </a:cubicBezTo>
                  <a:lnTo>
                    <a:pt x="107" y="913"/>
                  </a:lnTo>
                  <a:cubicBezTo>
                    <a:pt x="108" y="913"/>
                    <a:pt x="109" y="913"/>
                    <a:pt x="110" y="913"/>
                  </a:cubicBezTo>
                  <a:cubicBezTo>
                    <a:pt x="157" y="910"/>
                    <a:pt x="213" y="656"/>
                    <a:pt x="212" y="607"/>
                  </a:cubicBezTo>
                  <a:close/>
                </a:path>
              </a:pathLst>
            </a:custGeom>
            <a:solidFill>
              <a:srgbClr val="0000FF"/>
            </a:solidFill>
            <a:ln w="1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0">
              <a:extLst>
                <a:ext uri="{FF2B5EF4-FFF2-40B4-BE49-F238E27FC236}">
                  <a16:creationId xmlns:a16="http://schemas.microsoft.com/office/drawing/2014/main" id="{A42F133A-9290-4603-84A2-8F9C15609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25" y="3328987"/>
              <a:ext cx="1403350" cy="544513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1">
              <a:extLst>
                <a:ext uri="{FF2B5EF4-FFF2-40B4-BE49-F238E27FC236}">
                  <a16:creationId xmlns:a16="http://schemas.microsoft.com/office/drawing/2014/main" id="{D462673C-D101-4983-A938-9436284A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813" y="3375025"/>
              <a:ext cx="9497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Lower level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C3D6BD27-0314-4F67-9380-EBC5AC5A5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50" y="3633787"/>
              <a:ext cx="479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9155A0A0-EEDA-48B0-94D2-0F4DE593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688" y="2566987"/>
              <a:ext cx="1276350" cy="458788"/>
            </a:xfrm>
            <a:custGeom>
              <a:avLst/>
              <a:gdLst>
                <a:gd name="T0" fmla="*/ 142 w 1119"/>
                <a:gd name="T1" fmla="*/ 0 h 403"/>
                <a:gd name="T2" fmla="*/ 977 w 1119"/>
                <a:gd name="T3" fmla="*/ 0 h 403"/>
                <a:gd name="T4" fmla="*/ 1119 w 1119"/>
                <a:gd name="T5" fmla="*/ 141 h 403"/>
                <a:gd name="T6" fmla="*/ 1119 w 1119"/>
                <a:gd name="T7" fmla="*/ 261 h 403"/>
                <a:gd name="T8" fmla="*/ 977 w 1119"/>
                <a:gd name="T9" fmla="*/ 403 h 403"/>
                <a:gd name="T10" fmla="*/ 142 w 1119"/>
                <a:gd name="T11" fmla="*/ 403 h 403"/>
                <a:gd name="T12" fmla="*/ 0 w 1119"/>
                <a:gd name="T13" fmla="*/ 261 h 403"/>
                <a:gd name="T14" fmla="*/ 0 w 1119"/>
                <a:gd name="T15" fmla="*/ 141 h 403"/>
                <a:gd name="T16" fmla="*/ 142 w 1119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403">
                  <a:moveTo>
                    <a:pt x="142" y="0"/>
                  </a:moveTo>
                  <a:lnTo>
                    <a:pt x="977" y="0"/>
                  </a:lnTo>
                  <a:cubicBezTo>
                    <a:pt x="1056" y="0"/>
                    <a:pt x="1119" y="63"/>
                    <a:pt x="1119" y="141"/>
                  </a:cubicBezTo>
                  <a:lnTo>
                    <a:pt x="1119" y="261"/>
                  </a:lnTo>
                  <a:cubicBezTo>
                    <a:pt x="1119" y="340"/>
                    <a:pt x="1056" y="403"/>
                    <a:pt x="977" y="403"/>
                  </a:cubicBezTo>
                  <a:lnTo>
                    <a:pt x="142" y="403"/>
                  </a:lnTo>
                  <a:cubicBezTo>
                    <a:pt x="63" y="403"/>
                    <a:pt x="0" y="340"/>
                    <a:pt x="0" y="261"/>
                  </a:cubicBezTo>
                  <a:lnTo>
                    <a:pt x="0" y="141"/>
                  </a:lnTo>
                  <a:cubicBezTo>
                    <a:pt x="0" y="63"/>
                    <a:pt x="63" y="0"/>
                    <a:pt x="142" y="0"/>
                  </a:cubicBezTo>
                  <a:close/>
                </a:path>
              </a:pathLst>
            </a:custGeom>
            <a:solidFill>
              <a:srgbClr val="FFE6D5"/>
            </a:solidFill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F155B601-5907-41B8-BE07-E4A824489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588" y="2609850"/>
              <a:ext cx="5174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if 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65">
              <a:extLst>
                <a:ext uri="{FF2B5EF4-FFF2-40B4-BE49-F238E27FC236}">
                  <a16:creationId xmlns:a16="http://schemas.microsoft.com/office/drawing/2014/main" id="{11D90F7E-B76E-4D7E-BE2A-BAD55523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975" y="2820987"/>
              <a:ext cx="7984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back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8A690CEC-36E9-4E60-BFDC-0AAC38F1E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775" y="2533650"/>
              <a:ext cx="98425" cy="146050"/>
            </a:xfrm>
            <a:custGeom>
              <a:avLst/>
              <a:gdLst>
                <a:gd name="T0" fmla="*/ 1 w 86"/>
                <a:gd name="T1" fmla="*/ 41 h 128"/>
                <a:gd name="T2" fmla="*/ 14 w 86"/>
                <a:gd name="T3" fmla="*/ 53 h 128"/>
                <a:gd name="T4" fmla="*/ 27 w 86"/>
                <a:gd name="T5" fmla="*/ 35 h 128"/>
                <a:gd name="T6" fmla="*/ 62 w 86"/>
                <a:gd name="T7" fmla="*/ 50 h 128"/>
                <a:gd name="T8" fmla="*/ 31 w 86"/>
                <a:gd name="T9" fmla="*/ 84 h 128"/>
                <a:gd name="T10" fmla="*/ 26 w 86"/>
                <a:gd name="T11" fmla="*/ 112 h 128"/>
                <a:gd name="T12" fmla="*/ 32 w 86"/>
                <a:gd name="T13" fmla="*/ 125 h 128"/>
                <a:gd name="T14" fmla="*/ 42 w 86"/>
                <a:gd name="T15" fmla="*/ 122 h 128"/>
                <a:gd name="T16" fmla="*/ 46 w 86"/>
                <a:gd name="T17" fmla="*/ 101 h 128"/>
                <a:gd name="T18" fmla="*/ 68 w 86"/>
                <a:gd name="T19" fmla="*/ 84 h 128"/>
                <a:gd name="T20" fmla="*/ 78 w 86"/>
                <a:gd name="T21" fmla="*/ 32 h 128"/>
                <a:gd name="T22" fmla="*/ 1 w 86"/>
                <a:gd name="T23" fmla="*/ 41 h 128"/>
                <a:gd name="T24" fmla="*/ 8 w 86"/>
                <a:gd name="T25" fmla="*/ 52 h 128"/>
                <a:gd name="T26" fmla="*/ 5 w 86"/>
                <a:gd name="T27" fmla="*/ 35 h 128"/>
                <a:gd name="T28" fmla="*/ 16 w 86"/>
                <a:gd name="T29" fmla="*/ 20 h 128"/>
                <a:gd name="T30" fmla="*/ 67 w 86"/>
                <a:gd name="T31" fmla="*/ 21 h 128"/>
                <a:gd name="T32" fmla="*/ 76 w 86"/>
                <a:gd name="T33" fmla="*/ 70 h 128"/>
                <a:gd name="T34" fmla="*/ 42 w 86"/>
                <a:gd name="T35" fmla="*/ 106 h 128"/>
                <a:gd name="T36" fmla="*/ 37 w 86"/>
                <a:gd name="T37" fmla="*/ 124 h 128"/>
                <a:gd name="T38" fmla="*/ 29 w 86"/>
                <a:gd name="T39" fmla="*/ 98 h 128"/>
                <a:gd name="T40" fmla="*/ 63 w 86"/>
                <a:gd name="T41" fmla="*/ 57 h 128"/>
                <a:gd name="T42" fmla="*/ 42 w 86"/>
                <a:gd name="T43" fmla="*/ 28 h 128"/>
                <a:gd name="T44" fmla="*/ 21 w 86"/>
                <a:gd name="T45" fmla="*/ 36 h 128"/>
                <a:gd name="T46" fmla="*/ 8 w 86"/>
                <a:gd name="T47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28">
                  <a:moveTo>
                    <a:pt x="1" y="41"/>
                  </a:moveTo>
                  <a:cubicBezTo>
                    <a:pt x="0" y="49"/>
                    <a:pt x="6" y="61"/>
                    <a:pt x="14" y="53"/>
                  </a:cubicBezTo>
                  <a:cubicBezTo>
                    <a:pt x="19" y="48"/>
                    <a:pt x="20" y="39"/>
                    <a:pt x="27" y="35"/>
                  </a:cubicBezTo>
                  <a:cubicBezTo>
                    <a:pt x="37" y="27"/>
                    <a:pt x="62" y="32"/>
                    <a:pt x="62" y="50"/>
                  </a:cubicBezTo>
                  <a:cubicBezTo>
                    <a:pt x="61" y="69"/>
                    <a:pt x="39" y="72"/>
                    <a:pt x="31" y="84"/>
                  </a:cubicBezTo>
                  <a:cubicBezTo>
                    <a:pt x="25" y="91"/>
                    <a:pt x="25" y="103"/>
                    <a:pt x="26" y="112"/>
                  </a:cubicBezTo>
                  <a:cubicBezTo>
                    <a:pt x="27" y="116"/>
                    <a:pt x="28" y="122"/>
                    <a:pt x="32" y="125"/>
                  </a:cubicBezTo>
                  <a:cubicBezTo>
                    <a:pt x="36" y="128"/>
                    <a:pt x="41" y="127"/>
                    <a:pt x="42" y="122"/>
                  </a:cubicBezTo>
                  <a:cubicBezTo>
                    <a:pt x="44" y="115"/>
                    <a:pt x="43" y="108"/>
                    <a:pt x="46" y="101"/>
                  </a:cubicBezTo>
                  <a:cubicBezTo>
                    <a:pt x="51" y="90"/>
                    <a:pt x="60" y="89"/>
                    <a:pt x="68" y="84"/>
                  </a:cubicBezTo>
                  <a:cubicBezTo>
                    <a:pt x="84" y="74"/>
                    <a:pt x="86" y="49"/>
                    <a:pt x="78" y="32"/>
                  </a:cubicBezTo>
                  <a:cubicBezTo>
                    <a:pt x="64" y="0"/>
                    <a:pt x="4" y="0"/>
                    <a:pt x="1" y="41"/>
                  </a:cubicBezTo>
                  <a:moveTo>
                    <a:pt x="8" y="52"/>
                  </a:moveTo>
                  <a:cubicBezTo>
                    <a:pt x="2" y="51"/>
                    <a:pt x="3" y="40"/>
                    <a:pt x="5" y="35"/>
                  </a:cubicBezTo>
                  <a:cubicBezTo>
                    <a:pt x="7" y="29"/>
                    <a:pt x="11" y="23"/>
                    <a:pt x="16" y="20"/>
                  </a:cubicBezTo>
                  <a:cubicBezTo>
                    <a:pt x="30" y="9"/>
                    <a:pt x="54" y="9"/>
                    <a:pt x="67" y="21"/>
                  </a:cubicBezTo>
                  <a:cubicBezTo>
                    <a:pt x="80" y="33"/>
                    <a:pt x="84" y="54"/>
                    <a:pt x="76" y="70"/>
                  </a:cubicBezTo>
                  <a:cubicBezTo>
                    <a:pt x="68" y="88"/>
                    <a:pt x="46" y="84"/>
                    <a:pt x="42" y="106"/>
                  </a:cubicBezTo>
                  <a:cubicBezTo>
                    <a:pt x="41" y="109"/>
                    <a:pt x="41" y="124"/>
                    <a:pt x="37" y="124"/>
                  </a:cubicBezTo>
                  <a:cubicBezTo>
                    <a:pt x="28" y="124"/>
                    <a:pt x="28" y="105"/>
                    <a:pt x="29" y="98"/>
                  </a:cubicBezTo>
                  <a:cubicBezTo>
                    <a:pt x="31" y="77"/>
                    <a:pt x="55" y="76"/>
                    <a:pt x="63" y="57"/>
                  </a:cubicBezTo>
                  <a:cubicBezTo>
                    <a:pt x="69" y="42"/>
                    <a:pt x="55" y="29"/>
                    <a:pt x="42" y="28"/>
                  </a:cubicBezTo>
                  <a:cubicBezTo>
                    <a:pt x="35" y="27"/>
                    <a:pt x="26" y="30"/>
                    <a:pt x="21" y="36"/>
                  </a:cubicBezTo>
                  <a:cubicBezTo>
                    <a:pt x="17" y="41"/>
                    <a:pt x="14" y="53"/>
                    <a:pt x="8" y="52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6333A604-019C-4B47-91D9-758E582E0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2588" y="2678112"/>
              <a:ext cx="34925" cy="52388"/>
            </a:xfrm>
            <a:custGeom>
              <a:avLst/>
              <a:gdLst>
                <a:gd name="T0" fmla="*/ 0 w 30"/>
                <a:gd name="T1" fmla="*/ 24 h 47"/>
                <a:gd name="T2" fmla="*/ 30 w 30"/>
                <a:gd name="T3" fmla="*/ 24 h 47"/>
                <a:gd name="T4" fmla="*/ 0 w 30"/>
                <a:gd name="T5" fmla="*/ 24 h 47"/>
                <a:gd name="T6" fmla="*/ 2 w 30"/>
                <a:gd name="T7" fmla="*/ 24 h 47"/>
                <a:gd name="T8" fmla="*/ 27 w 30"/>
                <a:gd name="T9" fmla="*/ 24 h 47"/>
                <a:gd name="T10" fmla="*/ 2 w 30"/>
                <a:gd name="T1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24"/>
                  </a:moveTo>
                  <a:cubicBezTo>
                    <a:pt x="0" y="47"/>
                    <a:pt x="30" y="47"/>
                    <a:pt x="30" y="24"/>
                  </a:cubicBezTo>
                  <a:cubicBezTo>
                    <a:pt x="30" y="0"/>
                    <a:pt x="0" y="0"/>
                    <a:pt x="0" y="24"/>
                  </a:cubicBezTo>
                  <a:moveTo>
                    <a:pt x="2" y="24"/>
                  </a:moveTo>
                  <a:cubicBezTo>
                    <a:pt x="2" y="4"/>
                    <a:pt x="27" y="4"/>
                    <a:pt x="27" y="24"/>
                  </a:cubicBezTo>
                  <a:cubicBezTo>
                    <a:pt x="27" y="43"/>
                    <a:pt x="2" y="43"/>
                    <a:pt x="2" y="24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2">
              <a:extLst>
                <a:ext uri="{FF2B5EF4-FFF2-40B4-BE49-F238E27FC236}">
                  <a16:creationId xmlns:a16="http://schemas.microsoft.com/office/drawing/2014/main" id="{4320FB65-0DEB-4770-9209-9633B16C6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175" y="2679700"/>
              <a:ext cx="31750" cy="49213"/>
            </a:xfrm>
            <a:custGeom>
              <a:avLst/>
              <a:gdLst>
                <a:gd name="T0" fmla="*/ 27 w 27"/>
                <a:gd name="T1" fmla="*/ 22 h 43"/>
                <a:gd name="T2" fmla="*/ 0 w 27"/>
                <a:gd name="T3" fmla="*/ 22 h 43"/>
                <a:gd name="T4" fmla="*/ 27 w 27"/>
                <a:gd name="T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3">
                  <a:moveTo>
                    <a:pt x="27" y="22"/>
                  </a:moveTo>
                  <a:cubicBezTo>
                    <a:pt x="27" y="43"/>
                    <a:pt x="0" y="43"/>
                    <a:pt x="0" y="22"/>
                  </a:cubicBezTo>
                  <a:cubicBezTo>
                    <a:pt x="0" y="0"/>
                    <a:pt x="27" y="0"/>
                    <a:pt x="27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2BFF9565-C39F-4864-ABFE-CCD0E9ED1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514" y="2489199"/>
              <a:ext cx="231775" cy="269875"/>
            </a:xfrm>
            <a:custGeom>
              <a:avLst/>
              <a:gdLst>
                <a:gd name="T0" fmla="*/ 0 w 203"/>
                <a:gd name="T1" fmla="*/ 122 h 237"/>
                <a:gd name="T2" fmla="*/ 89 w 203"/>
                <a:gd name="T3" fmla="*/ 232 h 237"/>
                <a:gd name="T4" fmla="*/ 194 w 203"/>
                <a:gd name="T5" fmla="*/ 142 h 237"/>
                <a:gd name="T6" fmla="*/ 124 w 203"/>
                <a:gd name="T7" fmla="*/ 15 h 237"/>
                <a:gd name="T8" fmla="*/ 6 w 203"/>
                <a:gd name="T9" fmla="*/ 82 h 237"/>
                <a:gd name="T10" fmla="*/ 0 w 203"/>
                <a:gd name="T11" fmla="*/ 1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37">
                  <a:moveTo>
                    <a:pt x="0" y="122"/>
                  </a:moveTo>
                  <a:cubicBezTo>
                    <a:pt x="0" y="178"/>
                    <a:pt x="39" y="227"/>
                    <a:pt x="89" y="232"/>
                  </a:cubicBezTo>
                  <a:cubicBezTo>
                    <a:pt x="138" y="237"/>
                    <a:pt x="185" y="197"/>
                    <a:pt x="194" y="142"/>
                  </a:cubicBezTo>
                  <a:cubicBezTo>
                    <a:pt x="203" y="86"/>
                    <a:pt x="172" y="30"/>
                    <a:pt x="124" y="15"/>
                  </a:cubicBezTo>
                  <a:cubicBezTo>
                    <a:pt x="76" y="0"/>
                    <a:pt x="24" y="30"/>
                    <a:pt x="6" y="82"/>
                  </a:cubicBezTo>
                  <a:cubicBezTo>
                    <a:pt x="2" y="95"/>
                    <a:pt x="0" y="108"/>
                    <a:pt x="0" y="122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BD325C22-AC15-4947-BBA8-189E7CBA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600" y="2540000"/>
              <a:ext cx="100013" cy="141288"/>
            </a:xfrm>
            <a:custGeom>
              <a:avLst/>
              <a:gdLst>
                <a:gd name="T0" fmla="*/ 66 w 87"/>
                <a:gd name="T1" fmla="*/ 79 h 124"/>
                <a:gd name="T2" fmla="*/ 46 w 87"/>
                <a:gd name="T3" fmla="*/ 98 h 124"/>
                <a:gd name="T4" fmla="*/ 43 w 87"/>
                <a:gd name="T5" fmla="*/ 118 h 124"/>
                <a:gd name="T6" fmla="*/ 32 w 87"/>
                <a:gd name="T7" fmla="*/ 111 h 124"/>
                <a:gd name="T8" fmla="*/ 34 w 87"/>
                <a:gd name="T9" fmla="*/ 80 h 124"/>
                <a:gd name="T10" fmla="*/ 64 w 87"/>
                <a:gd name="T11" fmla="*/ 36 h 124"/>
                <a:gd name="T12" fmla="*/ 29 w 87"/>
                <a:gd name="T13" fmla="*/ 27 h 124"/>
                <a:gd name="T14" fmla="*/ 7 w 87"/>
                <a:gd name="T15" fmla="*/ 44 h 124"/>
                <a:gd name="T16" fmla="*/ 22 w 87"/>
                <a:gd name="T17" fmla="*/ 10 h 124"/>
                <a:gd name="T18" fmla="*/ 77 w 87"/>
                <a:gd name="T19" fmla="*/ 20 h 124"/>
                <a:gd name="T20" fmla="*/ 79 w 87"/>
                <a:gd name="T21" fmla="*/ 68 h 124"/>
                <a:gd name="T22" fmla="*/ 66 w 87"/>
                <a:gd name="T23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24">
                  <a:moveTo>
                    <a:pt x="66" y="79"/>
                  </a:moveTo>
                  <a:cubicBezTo>
                    <a:pt x="57" y="82"/>
                    <a:pt x="49" y="88"/>
                    <a:pt x="46" y="98"/>
                  </a:cubicBezTo>
                  <a:cubicBezTo>
                    <a:pt x="45" y="104"/>
                    <a:pt x="46" y="113"/>
                    <a:pt x="43" y="118"/>
                  </a:cubicBezTo>
                  <a:cubicBezTo>
                    <a:pt x="39" y="124"/>
                    <a:pt x="33" y="114"/>
                    <a:pt x="32" y="111"/>
                  </a:cubicBezTo>
                  <a:cubicBezTo>
                    <a:pt x="29" y="102"/>
                    <a:pt x="29" y="88"/>
                    <a:pt x="34" y="80"/>
                  </a:cubicBezTo>
                  <a:cubicBezTo>
                    <a:pt x="41" y="68"/>
                    <a:pt x="76" y="58"/>
                    <a:pt x="64" y="36"/>
                  </a:cubicBezTo>
                  <a:cubicBezTo>
                    <a:pt x="57" y="23"/>
                    <a:pt x="40" y="20"/>
                    <a:pt x="29" y="27"/>
                  </a:cubicBezTo>
                  <a:cubicBezTo>
                    <a:pt x="24" y="31"/>
                    <a:pt x="14" y="58"/>
                    <a:pt x="7" y="44"/>
                  </a:cubicBezTo>
                  <a:cubicBezTo>
                    <a:pt x="0" y="31"/>
                    <a:pt x="12" y="15"/>
                    <a:pt x="22" y="10"/>
                  </a:cubicBezTo>
                  <a:cubicBezTo>
                    <a:pt x="39" y="0"/>
                    <a:pt x="64" y="3"/>
                    <a:pt x="77" y="20"/>
                  </a:cubicBezTo>
                  <a:cubicBezTo>
                    <a:pt x="86" y="34"/>
                    <a:pt x="87" y="54"/>
                    <a:pt x="79" y="68"/>
                  </a:cubicBezTo>
                  <a:cubicBezTo>
                    <a:pt x="76" y="73"/>
                    <a:pt x="71" y="77"/>
                    <a:pt x="66" y="7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E27D383-FF33-49A3-9949-C2FC16EA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825" y="1831975"/>
              <a:ext cx="231775" cy="269875"/>
            </a:xfrm>
            <a:custGeom>
              <a:avLst/>
              <a:gdLst>
                <a:gd name="T0" fmla="*/ 0 w 203"/>
                <a:gd name="T1" fmla="*/ 122 h 237"/>
                <a:gd name="T2" fmla="*/ 89 w 203"/>
                <a:gd name="T3" fmla="*/ 232 h 237"/>
                <a:gd name="T4" fmla="*/ 194 w 203"/>
                <a:gd name="T5" fmla="*/ 142 h 237"/>
                <a:gd name="T6" fmla="*/ 124 w 203"/>
                <a:gd name="T7" fmla="*/ 15 h 237"/>
                <a:gd name="T8" fmla="*/ 6 w 203"/>
                <a:gd name="T9" fmla="*/ 82 h 237"/>
                <a:gd name="T10" fmla="*/ 0 w 203"/>
                <a:gd name="T11" fmla="*/ 1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37">
                  <a:moveTo>
                    <a:pt x="0" y="122"/>
                  </a:moveTo>
                  <a:cubicBezTo>
                    <a:pt x="0" y="178"/>
                    <a:pt x="39" y="227"/>
                    <a:pt x="89" y="232"/>
                  </a:cubicBezTo>
                  <a:cubicBezTo>
                    <a:pt x="138" y="237"/>
                    <a:pt x="185" y="197"/>
                    <a:pt x="194" y="142"/>
                  </a:cubicBezTo>
                  <a:cubicBezTo>
                    <a:pt x="203" y="86"/>
                    <a:pt x="172" y="30"/>
                    <a:pt x="124" y="15"/>
                  </a:cubicBezTo>
                  <a:cubicBezTo>
                    <a:pt x="76" y="0"/>
                    <a:pt x="24" y="30"/>
                    <a:pt x="6" y="82"/>
                  </a:cubicBezTo>
                  <a:cubicBezTo>
                    <a:pt x="2" y="95"/>
                    <a:pt x="0" y="108"/>
                    <a:pt x="0" y="122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049E9D21-ABB8-4FC8-AAC4-953011AC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911" y="1882776"/>
              <a:ext cx="100013" cy="141288"/>
            </a:xfrm>
            <a:custGeom>
              <a:avLst/>
              <a:gdLst>
                <a:gd name="T0" fmla="*/ 66 w 87"/>
                <a:gd name="T1" fmla="*/ 79 h 124"/>
                <a:gd name="T2" fmla="*/ 46 w 87"/>
                <a:gd name="T3" fmla="*/ 98 h 124"/>
                <a:gd name="T4" fmla="*/ 43 w 87"/>
                <a:gd name="T5" fmla="*/ 118 h 124"/>
                <a:gd name="T6" fmla="*/ 32 w 87"/>
                <a:gd name="T7" fmla="*/ 111 h 124"/>
                <a:gd name="T8" fmla="*/ 34 w 87"/>
                <a:gd name="T9" fmla="*/ 80 h 124"/>
                <a:gd name="T10" fmla="*/ 64 w 87"/>
                <a:gd name="T11" fmla="*/ 36 h 124"/>
                <a:gd name="T12" fmla="*/ 29 w 87"/>
                <a:gd name="T13" fmla="*/ 27 h 124"/>
                <a:gd name="T14" fmla="*/ 7 w 87"/>
                <a:gd name="T15" fmla="*/ 44 h 124"/>
                <a:gd name="T16" fmla="*/ 22 w 87"/>
                <a:gd name="T17" fmla="*/ 10 h 124"/>
                <a:gd name="T18" fmla="*/ 77 w 87"/>
                <a:gd name="T19" fmla="*/ 20 h 124"/>
                <a:gd name="T20" fmla="*/ 79 w 87"/>
                <a:gd name="T21" fmla="*/ 68 h 124"/>
                <a:gd name="T22" fmla="*/ 66 w 87"/>
                <a:gd name="T23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24">
                  <a:moveTo>
                    <a:pt x="66" y="79"/>
                  </a:moveTo>
                  <a:cubicBezTo>
                    <a:pt x="57" y="82"/>
                    <a:pt x="49" y="88"/>
                    <a:pt x="46" y="98"/>
                  </a:cubicBezTo>
                  <a:cubicBezTo>
                    <a:pt x="45" y="104"/>
                    <a:pt x="46" y="113"/>
                    <a:pt x="43" y="118"/>
                  </a:cubicBezTo>
                  <a:cubicBezTo>
                    <a:pt x="39" y="124"/>
                    <a:pt x="33" y="114"/>
                    <a:pt x="32" y="111"/>
                  </a:cubicBezTo>
                  <a:cubicBezTo>
                    <a:pt x="29" y="102"/>
                    <a:pt x="29" y="88"/>
                    <a:pt x="34" y="80"/>
                  </a:cubicBezTo>
                  <a:cubicBezTo>
                    <a:pt x="41" y="68"/>
                    <a:pt x="76" y="58"/>
                    <a:pt x="64" y="36"/>
                  </a:cubicBezTo>
                  <a:cubicBezTo>
                    <a:pt x="57" y="23"/>
                    <a:pt x="40" y="20"/>
                    <a:pt x="29" y="27"/>
                  </a:cubicBezTo>
                  <a:cubicBezTo>
                    <a:pt x="24" y="31"/>
                    <a:pt x="14" y="58"/>
                    <a:pt x="7" y="44"/>
                  </a:cubicBezTo>
                  <a:cubicBezTo>
                    <a:pt x="0" y="31"/>
                    <a:pt x="12" y="15"/>
                    <a:pt x="22" y="10"/>
                  </a:cubicBezTo>
                  <a:cubicBezTo>
                    <a:pt x="39" y="0"/>
                    <a:pt x="64" y="3"/>
                    <a:pt x="77" y="20"/>
                  </a:cubicBezTo>
                  <a:cubicBezTo>
                    <a:pt x="86" y="34"/>
                    <a:pt x="87" y="54"/>
                    <a:pt x="79" y="68"/>
                  </a:cubicBezTo>
                  <a:cubicBezTo>
                    <a:pt x="76" y="73"/>
                    <a:pt x="71" y="77"/>
                    <a:pt x="66" y="7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0681FCFB-AB06-4467-BE7D-A890AF5E8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989" y="1831975"/>
              <a:ext cx="231775" cy="269875"/>
            </a:xfrm>
            <a:custGeom>
              <a:avLst/>
              <a:gdLst>
                <a:gd name="T0" fmla="*/ 0 w 203"/>
                <a:gd name="T1" fmla="*/ 122 h 237"/>
                <a:gd name="T2" fmla="*/ 89 w 203"/>
                <a:gd name="T3" fmla="*/ 232 h 237"/>
                <a:gd name="T4" fmla="*/ 194 w 203"/>
                <a:gd name="T5" fmla="*/ 142 h 237"/>
                <a:gd name="T6" fmla="*/ 124 w 203"/>
                <a:gd name="T7" fmla="*/ 15 h 237"/>
                <a:gd name="T8" fmla="*/ 6 w 203"/>
                <a:gd name="T9" fmla="*/ 82 h 237"/>
                <a:gd name="T10" fmla="*/ 0 w 203"/>
                <a:gd name="T11" fmla="*/ 1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37">
                  <a:moveTo>
                    <a:pt x="0" y="122"/>
                  </a:moveTo>
                  <a:cubicBezTo>
                    <a:pt x="0" y="178"/>
                    <a:pt x="39" y="227"/>
                    <a:pt x="89" y="232"/>
                  </a:cubicBezTo>
                  <a:cubicBezTo>
                    <a:pt x="138" y="237"/>
                    <a:pt x="185" y="197"/>
                    <a:pt x="194" y="142"/>
                  </a:cubicBezTo>
                  <a:cubicBezTo>
                    <a:pt x="203" y="86"/>
                    <a:pt x="172" y="30"/>
                    <a:pt x="124" y="15"/>
                  </a:cubicBezTo>
                  <a:cubicBezTo>
                    <a:pt x="76" y="0"/>
                    <a:pt x="24" y="30"/>
                    <a:pt x="6" y="82"/>
                  </a:cubicBezTo>
                  <a:cubicBezTo>
                    <a:pt x="2" y="95"/>
                    <a:pt x="0" y="108"/>
                    <a:pt x="0" y="122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61074C6A-94EB-4C57-B81B-7D9CF975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075" y="1882776"/>
              <a:ext cx="100013" cy="141288"/>
            </a:xfrm>
            <a:custGeom>
              <a:avLst/>
              <a:gdLst>
                <a:gd name="T0" fmla="*/ 66 w 87"/>
                <a:gd name="T1" fmla="*/ 79 h 124"/>
                <a:gd name="T2" fmla="*/ 46 w 87"/>
                <a:gd name="T3" fmla="*/ 98 h 124"/>
                <a:gd name="T4" fmla="*/ 43 w 87"/>
                <a:gd name="T5" fmla="*/ 118 h 124"/>
                <a:gd name="T6" fmla="*/ 32 w 87"/>
                <a:gd name="T7" fmla="*/ 111 h 124"/>
                <a:gd name="T8" fmla="*/ 34 w 87"/>
                <a:gd name="T9" fmla="*/ 80 h 124"/>
                <a:gd name="T10" fmla="*/ 64 w 87"/>
                <a:gd name="T11" fmla="*/ 36 h 124"/>
                <a:gd name="T12" fmla="*/ 29 w 87"/>
                <a:gd name="T13" fmla="*/ 27 h 124"/>
                <a:gd name="T14" fmla="*/ 7 w 87"/>
                <a:gd name="T15" fmla="*/ 44 h 124"/>
                <a:gd name="T16" fmla="*/ 22 w 87"/>
                <a:gd name="T17" fmla="*/ 10 h 124"/>
                <a:gd name="T18" fmla="*/ 77 w 87"/>
                <a:gd name="T19" fmla="*/ 20 h 124"/>
                <a:gd name="T20" fmla="*/ 79 w 87"/>
                <a:gd name="T21" fmla="*/ 68 h 124"/>
                <a:gd name="T22" fmla="*/ 66 w 87"/>
                <a:gd name="T23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24">
                  <a:moveTo>
                    <a:pt x="66" y="79"/>
                  </a:moveTo>
                  <a:cubicBezTo>
                    <a:pt x="57" y="82"/>
                    <a:pt x="49" y="88"/>
                    <a:pt x="46" y="98"/>
                  </a:cubicBezTo>
                  <a:cubicBezTo>
                    <a:pt x="45" y="104"/>
                    <a:pt x="46" y="113"/>
                    <a:pt x="43" y="118"/>
                  </a:cubicBezTo>
                  <a:cubicBezTo>
                    <a:pt x="39" y="124"/>
                    <a:pt x="33" y="114"/>
                    <a:pt x="32" y="111"/>
                  </a:cubicBezTo>
                  <a:cubicBezTo>
                    <a:pt x="29" y="102"/>
                    <a:pt x="29" y="88"/>
                    <a:pt x="34" y="80"/>
                  </a:cubicBezTo>
                  <a:cubicBezTo>
                    <a:pt x="41" y="68"/>
                    <a:pt x="76" y="58"/>
                    <a:pt x="64" y="36"/>
                  </a:cubicBezTo>
                  <a:cubicBezTo>
                    <a:pt x="57" y="23"/>
                    <a:pt x="40" y="20"/>
                    <a:pt x="29" y="27"/>
                  </a:cubicBezTo>
                  <a:cubicBezTo>
                    <a:pt x="24" y="31"/>
                    <a:pt x="14" y="58"/>
                    <a:pt x="7" y="44"/>
                  </a:cubicBezTo>
                  <a:cubicBezTo>
                    <a:pt x="0" y="31"/>
                    <a:pt x="12" y="15"/>
                    <a:pt x="22" y="10"/>
                  </a:cubicBezTo>
                  <a:cubicBezTo>
                    <a:pt x="39" y="0"/>
                    <a:pt x="64" y="3"/>
                    <a:pt x="77" y="20"/>
                  </a:cubicBezTo>
                  <a:cubicBezTo>
                    <a:pt x="86" y="34"/>
                    <a:pt x="87" y="54"/>
                    <a:pt x="79" y="68"/>
                  </a:cubicBezTo>
                  <a:cubicBezTo>
                    <a:pt x="76" y="73"/>
                    <a:pt x="71" y="77"/>
                    <a:pt x="66" y="7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F151B991-4140-4E17-AB68-A6C46DE3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389" y="1831975"/>
              <a:ext cx="231775" cy="269875"/>
            </a:xfrm>
            <a:custGeom>
              <a:avLst/>
              <a:gdLst>
                <a:gd name="T0" fmla="*/ 0 w 203"/>
                <a:gd name="T1" fmla="*/ 122 h 237"/>
                <a:gd name="T2" fmla="*/ 89 w 203"/>
                <a:gd name="T3" fmla="*/ 232 h 237"/>
                <a:gd name="T4" fmla="*/ 194 w 203"/>
                <a:gd name="T5" fmla="*/ 142 h 237"/>
                <a:gd name="T6" fmla="*/ 124 w 203"/>
                <a:gd name="T7" fmla="*/ 15 h 237"/>
                <a:gd name="T8" fmla="*/ 6 w 203"/>
                <a:gd name="T9" fmla="*/ 82 h 237"/>
                <a:gd name="T10" fmla="*/ 0 w 203"/>
                <a:gd name="T11" fmla="*/ 1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37">
                  <a:moveTo>
                    <a:pt x="0" y="122"/>
                  </a:moveTo>
                  <a:cubicBezTo>
                    <a:pt x="0" y="178"/>
                    <a:pt x="39" y="227"/>
                    <a:pt x="89" y="232"/>
                  </a:cubicBezTo>
                  <a:cubicBezTo>
                    <a:pt x="138" y="237"/>
                    <a:pt x="185" y="197"/>
                    <a:pt x="194" y="142"/>
                  </a:cubicBezTo>
                  <a:cubicBezTo>
                    <a:pt x="203" y="86"/>
                    <a:pt x="172" y="30"/>
                    <a:pt x="124" y="15"/>
                  </a:cubicBezTo>
                  <a:cubicBezTo>
                    <a:pt x="76" y="0"/>
                    <a:pt x="24" y="30"/>
                    <a:pt x="6" y="82"/>
                  </a:cubicBezTo>
                  <a:cubicBezTo>
                    <a:pt x="2" y="95"/>
                    <a:pt x="0" y="108"/>
                    <a:pt x="0" y="122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4D807A5F-8CE3-4307-AE60-7A3A1800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475" y="1882776"/>
              <a:ext cx="100013" cy="141288"/>
            </a:xfrm>
            <a:custGeom>
              <a:avLst/>
              <a:gdLst>
                <a:gd name="T0" fmla="*/ 66 w 87"/>
                <a:gd name="T1" fmla="*/ 79 h 124"/>
                <a:gd name="T2" fmla="*/ 46 w 87"/>
                <a:gd name="T3" fmla="*/ 98 h 124"/>
                <a:gd name="T4" fmla="*/ 43 w 87"/>
                <a:gd name="T5" fmla="*/ 118 h 124"/>
                <a:gd name="T6" fmla="*/ 32 w 87"/>
                <a:gd name="T7" fmla="*/ 111 h 124"/>
                <a:gd name="T8" fmla="*/ 34 w 87"/>
                <a:gd name="T9" fmla="*/ 80 h 124"/>
                <a:gd name="T10" fmla="*/ 64 w 87"/>
                <a:gd name="T11" fmla="*/ 36 h 124"/>
                <a:gd name="T12" fmla="*/ 29 w 87"/>
                <a:gd name="T13" fmla="*/ 27 h 124"/>
                <a:gd name="T14" fmla="*/ 7 w 87"/>
                <a:gd name="T15" fmla="*/ 44 h 124"/>
                <a:gd name="T16" fmla="*/ 22 w 87"/>
                <a:gd name="T17" fmla="*/ 10 h 124"/>
                <a:gd name="T18" fmla="*/ 77 w 87"/>
                <a:gd name="T19" fmla="*/ 20 h 124"/>
                <a:gd name="T20" fmla="*/ 79 w 87"/>
                <a:gd name="T21" fmla="*/ 68 h 124"/>
                <a:gd name="T22" fmla="*/ 66 w 87"/>
                <a:gd name="T23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24">
                  <a:moveTo>
                    <a:pt x="66" y="79"/>
                  </a:moveTo>
                  <a:cubicBezTo>
                    <a:pt x="57" y="82"/>
                    <a:pt x="49" y="88"/>
                    <a:pt x="46" y="98"/>
                  </a:cubicBezTo>
                  <a:cubicBezTo>
                    <a:pt x="45" y="104"/>
                    <a:pt x="46" y="113"/>
                    <a:pt x="43" y="118"/>
                  </a:cubicBezTo>
                  <a:cubicBezTo>
                    <a:pt x="39" y="124"/>
                    <a:pt x="33" y="114"/>
                    <a:pt x="32" y="111"/>
                  </a:cubicBezTo>
                  <a:cubicBezTo>
                    <a:pt x="29" y="102"/>
                    <a:pt x="29" y="88"/>
                    <a:pt x="34" y="80"/>
                  </a:cubicBezTo>
                  <a:cubicBezTo>
                    <a:pt x="41" y="68"/>
                    <a:pt x="76" y="58"/>
                    <a:pt x="64" y="36"/>
                  </a:cubicBezTo>
                  <a:cubicBezTo>
                    <a:pt x="57" y="23"/>
                    <a:pt x="40" y="20"/>
                    <a:pt x="29" y="27"/>
                  </a:cubicBezTo>
                  <a:cubicBezTo>
                    <a:pt x="24" y="31"/>
                    <a:pt x="14" y="58"/>
                    <a:pt x="7" y="44"/>
                  </a:cubicBezTo>
                  <a:cubicBezTo>
                    <a:pt x="0" y="31"/>
                    <a:pt x="12" y="15"/>
                    <a:pt x="22" y="10"/>
                  </a:cubicBezTo>
                  <a:cubicBezTo>
                    <a:pt x="39" y="0"/>
                    <a:pt x="64" y="3"/>
                    <a:pt x="77" y="20"/>
                  </a:cubicBezTo>
                  <a:cubicBezTo>
                    <a:pt x="86" y="34"/>
                    <a:pt x="87" y="54"/>
                    <a:pt x="79" y="68"/>
                  </a:cubicBezTo>
                  <a:cubicBezTo>
                    <a:pt x="76" y="73"/>
                    <a:pt x="71" y="77"/>
                    <a:pt x="66" y="7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3D9104E3-5E99-44BC-8A96-74414EE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30489FD7-A800-497C-9E19-D80228D9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E00E-18F4-464D-8087-33740009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Valid bit and Modified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AE36-71D8-4E0F-88AC-9935E6AD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210335" cy="1276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Enhance</a:t>
            </a:r>
            <a:r>
              <a:rPr lang="en-US" dirty="0"/>
              <a:t> the tag array to contain two </a:t>
            </a:r>
            <a:r>
              <a:rPr lang="en-US" dirty="0">
                <a:solidFill>
                  <a:srgbClr val="FF0000"/>
                </a:solidFill>
              </a:rPr>
              <a:t>important bits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Valid</a:t>
            </a:r>
            <a:r>
              <a:rPr lang="en-US" dirty="0"/>
              <a:t> bit </a:t>
            </a:r>
            <a:r>
              <a:rPr lang="en-US" dirty="0">
                <a:sym typeface="Wingdings" panose="05000000000000000000" pitchFamily="2" charset="2"/>
              </a:rPr>
              <a:t> Does this line contain valid data? </a:t>
            </a:r>
          </a:p>
          <a:p>
            <a:pPr marL="573088" lvl="1" indent="-342900"/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Modified</a:t>
            </a:r>
            <a:r>
              <a:rPr lang="en-US" dirty="0">
                <a:sym typeface="Wingdings" panose="05000000000000000000" pitchFamily="2" charset="2"/>
              </a:rPr>
              <a:t> bit  Has any byte in the block been modified?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8F06E0-A324-4344-96A9-D7B5150D0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21125"/>
              </p:ext>
            </p:extLst>
          </p:nvPr>
        </p:nvGraphicFramePr>
        <p:xfrm>
          <a:off x="2119180" y="3160451"/>
          <a:ext cx="7971770" cy="277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A7A210-BE3E-4BDF-BF0A-67A8ABA1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A9FCC-ADF6-4AE2-B9FE-372C0F8E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9852-BD66-4D50-9DE5-9BCD1A4B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Operation (write-back cache)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B2B1-D651-4834-BE85-F05BCC50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149410"/>
            <a:ext cx="8429030" cy="1702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00B050"/>
                </a:solidFill>
              </a:rPr>
              <a:t>hit</a:t>
            </a:r>
            <a:r>
              <a:rPr lang="en-US" dirty="0"/>
              <a:t>, the access is straight-forward. Set the modified bit.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E21A23"/>
                </a:solidFill>
              </a:rPr>
              <a:t>miss</a:t>
            </a:r>
            <a:r>
              <a:rPr lang="en-US" dirty="0"/>
              <a:t>, write to the block, and try to insert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no space, find a </a:t>
            </a:r>
            <a:r>
              <a:rPr lang="en-US" dirty="0">
                <a:solidFill>
                  <a:srgbClr val="625D9C"/>
                </a:solidFill>
              </a:rPr>
              <a:t>replacement candidate</a:t>
            </a:r>
            <a:r>
              <a:rPr lang="en-US" dirty="0"/>
              <a:t>, and </a:t>
            </a:r>
            <a:r>
              <a:rPr lang="en-US" dirty="0">
                <a:solidFill>
                  <a:srgbClr val="E21A23"/>
                </a:solidFill>
              </a:rPr>
              <a:t>evict</a:t>
            </a:r>
            <a:r>
              <a:rPr lang="en-US" dirty="0"/>
              <a:t> it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89F713A-BE8A-4096-B2C0-458E37B62A6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52662" y="2035176"/>
            <a:ext cx="75771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7160836-6DA3-4CF0-8047-0D182A048B5C}"/>
              </a:ext>
            </a:extLst>
          </p:cNvPr>
          <p:cNvGrpSpPr/>
          <p:nvPr/>
        </p:nvGrpSpPr>
        <p:grpSpPr>
          <a:xfrm>
            <a:off x="2516188" y="1097281"/>
            <a:ext cx="7313613" cy="2630488"/>
            <a:chOff x="871537" y="2352675"/>
            <a:chExt cx="7313613" cy="2630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A9B93BC-DD64-4CD5-8BB5-6F636575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" y="3046413"/>
              <a:ext cx="881063" cy="357188"/>
            </a:xfrm>
            <a:custGeom>
              <a:avLst/>
              <a:gdLst>
                <a:gd name="T0" fmla="*/ 254 w 2445"/>
                <a:gd name="T1" fmla="*/ 0 h 987"/>
                <a:gd name="T2" fmla="*/ 2190 w 2445"/>
                <a:gd name="T3" fmla="*/ 0 h 987"/>
                <a:gd name="T4" fmla="*/ 2445 w 2445"/>
                <a:gd name="T5" fmla="*/ 255 h 987"/>
                <a:gd name="T6" fmla="*/ 2445 w 2445"/>
                <a:gd name="T7" fmla="*/ 732 h 987"/>
                <a:gd name="T8" fmla="*/ 2190 w 2445"/>
                <a:gd name="T9" fmla="*/ 987 h 987"/>
                <a:gd name="T10" fmla="*/ 254 w 2445"/>
                <a:gd name="T11" fmla="*/ 987 h 987"/>
                <a:gd name="T12" fmla="*/ 0 w 2445"/>
                <a:gd name="T13" fmla="*/ 732 h 987"/>
                <a:gd name="T14" fmla="*/ 0 w 2445"/>
                <a:gd name="T15" fmla="*/ 255 h 987"/>
                <a:gd name="T16" fmla="*/ 254 w 2445"/>
                <a:gd name="T17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5" h="987">
                  <a:moveTo>
                    <a:pt x="254" y="0"/>
                  </a:moveTo>
                  <a:lnTo>
                    <a:pt x="2190" y="0"/>
                  </a:lnTo>
                  <a:cubicBezTo>
                    <a:pt x="2331" y="0"/>
                    <a:pt x="2445" y="114"/>
                    <a:pt x="2445" y="255"/>
                  </a:cubicBezTo>
                  <a:lnTo>
                    <a:pt x="2445" y="732"/>
                  </a:lnTo>
                  <a:cubicBezTo>
                    <a:pt x="2445" y="873"/>
                    <a:pt x="2331" y="987"/>
                    <a:pt x="2190" y="987"/>
                  </a:cubicBezTo>
                  <a:lnTo>
                    <a:pt x="254" y="987"/>
                  </a:lnTo>
                  <a:cubicBezTo>
                    <a:pt x="114" y="987"/>
                    <a:pt x="0" y="873"/>
                    <a:pt x="0" y="732"/>
                  </a:cubicBezTo>
                  <a:lnTo>
                    <a:pt x="0" y="255"/>
                  </a:lnTo>
                  <a:cubicBezTo>
                    <a:pt x="0" y="114"/>
                    <a:pt x="114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CB24A2D-9266-402B-941C-CBCA7F042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50" y="3117850"/>
              <a:ext cx="5696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lookup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7C22F70-83BB-4375-BAEA-6729FB2CE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7" y="3476625"/>
              <a:ext cx="1057275" cy="355600"/>
            </a:xfrm>
            <a:custGeom>
              <a:avLst/>
              <a:gdLst>
                <a:gd name="T0" fmla="*/ 254 w 2934"/>
                <a:gd name="T1" fmla="*/ 0 h 987"/>
                <a:gd name="T2" fmla="*/ 2679 w 2934"/>
                <a:gd name="T3" fmla="*/ 0 h 987"/>
                <a:gd name="T4" fmla="*/ 2934 w 2934"/>
                <a:gd name="T5" fmla="*/ 255 h 987"/>
                <a:gd name="T6" fmla="*/ 2934 w 2934"/>
                <a:gd name="T7" fmla="*/ 732 h 987"/>
                <a:gd name="T8" fmla="*/ 2679 w 2934"/>
                <a:gd name="T9" fmla="*/ 987 h 987"/>
                <a:gd name="T10" fmla="*/ 254 w 2934"/>
                <a:gd name="T11" fmla="*/ 987 h 987"/>
                <a:gd name="T12" fmla="*/ 0 w 2934"/>
                <a:gd name="T13" fmla="*/ 732 h 987"/>
                <a:gd name="T14" fmla="*/ 0 w 2934"/>
                <a:gd name="T15" fmla="*/ 255 h 987"/>
                <a:gd name="T16" fmla="*/ 254 w 2934"/>
                <a:gd name="T17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4" h="987">
                  <a:moveTo>
                    <a:pt x="254" y="0"/>
                  </a:moveTo>
                  <a:lnTo>
                    <a:pt x="2679" y="0"/>
                  </a:lnTo>
                  <a:cubicBezTo>
                    <a:pt x="2820" y="0"/>
                    <a:pt x="2934" y="114"/>
                    <a:pt x="2934" y="255"/>
                  </a:cubicBezTo>
                  <a:lnTo>
                    <a:pt x="2934" y="732"/>
                  </a:lnTo>
                  <a:cubicBezTo>
                    <a:pt x="2934" y="873"/>
                    <a:pt x="2820" y="987"/>
                    <a:pt x="2679" y="987"/>
                  </a:cubicBezTo>
                  <a:lnTo>
                    <a:pt x="254" y="987"/>
                  </a:lnTo>
                  <a:cubicBezTo>
                    <a:pt x="113" y="987"/>
                    <a:pt x="0" y="873"/>
                    <a:pt x="0" y="732"/>
                  </a:cubicBezTo>
                  <a:lnTo>
                    <a:pt x="0" y="255"/>
                  </a:lnTo>
                  <a:cubicBezTo>
                    <a:pt x="0" y="114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40D4619-BDA7-460E-ADEA-646DF5308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3549650"/>
              <a:ext cx="849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data 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6829DB1-39BC-406C-AE7F-F87559BF2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2" y="3460750"/>
              <a:ext cx="446088" cy="371475"/>
            </a:xfrm>
            <a:custGeom>
              <a:avLst/>
              <a:gdLst>
                <a:gd name="T0" fmla="*/ 267 w 1237"/>
                <a:gd name="T1" fmla="*/ 0 h 1033"/>
                <a:gd name="T2" fmla="*/ 971 w 1237"/>
                <a:gd name="T3" fmla="*/ 0 h 1033"/>
                <a:gd name="T4" fmla="*/ 1237 w 1237"/>
                <a:gd name="T5" fmla="*/ 266 h 1033"/>
                <a:gd name="T6" fmla="*/ 1237 w 1237"/>
                <a:gd name="T7" fmla="*/ 767 h 1033"/>
                <a:gd name="T8" fmla="*/ 971 w 1237"/>
                <a:gd name="T9" fmla="*/ 1033 h 1033"/>
                <a:gd name="T10" fmla="*/ 267 w 1237"/>
                <a:gd name="T11" fmla="*/ 1033 h 1033"/>
                <a:gd name="T12" fmla="*/ 0 w 1237"/>
                <a:gd name="T13" fmla="*/ 767 h 1033"/>
                <a:gd name="T14" fmla="*/ 0 w 1237"/>
                <a:gd name="T15" fmla="*/ 266 h 1033"/>
                <a:gd name="T16" fmla="*/ 267 w 1237"/>
                <a:gd name="T17" fmla="*/ 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7" h="1033">
                  <a:moveTo>
                    <a:pt x="267" y="0"/>
                  </a:moveTo>
                  <a:lnTo>
                    <a:pt x="971" y="0"/>
                  </a:lnTo>
                  <a:cubicBezTo>
                    <a:pt x="1118" y="0"/>
                    <a:pt x="1237" y="119"/>
                    <a:pt x="1237" y="266"/>
                  </a:cubicBezTo>
                  <a:lnTo>
                    <a:pt x="1237" y="767"/>
                  </a:lnTo>
                  <a:cubicBezTo>
                    <a:pt x="1237" y="914"/>
                    <a:pt x="1118" y="1033"/>
                    <a:pt x="971" y="1033"/>
                  </a:cubicBezTo>
                  <a:lnTo>
                    <a:pt x="267" y="1033"/>
                  </a:lnTo>
                  <a:cubicBezTo>
                    <a:pt x="119" y="1033"/>
                    <a:pt x="0" y="914"/>
                    <a:pt x="0" y="767"/>
                  </a:cubicBezTo>
                  <a:lnTo>
                    <a:pt x="0" y="266"/>
                  </a:lnTo>
                  <a:cubicBezTo>
                    <a:pt x="0" y="119"/>
                    <a:pt x="119" y="0"/>
                    <a:pt x="267" y="0"/>
                  </a:cubicBezTo>
                  <a:close/>
                </a:path>
              </a:pathLst>
            </a:custGeom>
            <a:solidFill>
              <a:srgbClr val="CCFFAA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7CD0697-DB1E-4446-AD05-0ABAA2F9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2" y="3540125"/>
              <a:ext cx="2228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hit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8B778E9-08F9-435D-B586-BE152D012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212" y="4010025"/>
              <a:ext cx="1249363" cy="568325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D4E39CD-3D64-484C-B8B1-85647A1C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7" y="3540125"/>
              <a:ext cx="582613" cy="371475"/>
            </a:xfrm>
            <a:custGeom>
              <a:avLst/>
              <a:gdLst>
                <a:gd name="T0" fmla="*/ 267 w 1613"/>
                <a:gd name="T1" fmla="*/ 0 h 1033"/>
                <a:gd name="T2" fmla="*/ 1346 w 1613"/>
                <a:gd name="T3" fmla="*/ 0 h 1033"/>
                <a:gd name="T4" fmla="*/ 1613 w 1613"/>
                <a:gd name="T5" fmla="*/ 266 h 1033"/>
                <a:gd name="T6" fmla="*/ 1613 w 1613"/>
                <a:gd name="T7" fmla="*/ 767 h 1033"/>
                <a:gd name="T8" fmla="*/ 1346 w 1613"/>
                <a:gd name="T9" fmla="*/ 1033 h 1033"/>
                <a:gd name="T10" fmla="*/ 267 w 1613"/>
                <a:gd name="T11" fmla="*/ 1033 h 1033"/>
                <a:gd name="T12" fmla="*/ 0 w 1613"/>
                <a:gd name="T13" fmla="*/ 767 h 1033"/>
                <a:gd name="T14" fmla="*/ 0 w 1613"/>
                <a:gd name="T15" fmla="*/ 266 h 1033"/>
                <a:gd name="T16" fmla="*/ 267 w 1613"/>
                <a:gd name="T17" fmla="*/ 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3" h="1033">
                  <a:moveTo>
                    <a:pt x="267" y="0"/>
                  </a:moveTo>
                  <a:lnTo>
                    <a:pt x="1346" y="0"/>
                  </a:lnTo>
                  <a:cubicBezTo>
                    <a:pt x="1494" y="0"/>
                    <a:pt x="1613" y="119"/>
                    <a:pt x="1613" y="266"/>
                  </a:cubicBezTo>
                  <a:lnTo>
                    <a:pt x="1613" y="767"/>
                  </a:lnTo>
                  <a:cubicBezTo>
                    <a:pt x="1613" y="914"/>
                    <a:pt x="1494" y="1033"/>
                    <a:pt x="1346" y="1033"/>
                  </a:cubicBezTo>
                  <a:lnTo>
                    <a:pt x="267" y="1033"/>
                  </a:lnTo>
                  <a:cubicBezTo>
                    <a:pt x="119" y="1033"/>
                    <a:pt x="0" y="914"/>
                    <a:pt x="0" y="767"/>
                  </a:cubicBezTo>
                  <a:lnTo>
                    <a:pt x="0" y="266"/>
                  </a:lnTo>
                  <a:cubicBezTo>
                    <a:pt x="0" y="119"/>
                    <a:pt x="119" y="0"/>
                    <a:pt x="267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FC761A9-0B8A-408E-938E-F2572C8B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089275"/>
              <a:ext cx="881063" cy="355600"/>
            </a:xfrm>
            <a:custGeom>
              <a:avLst/>
              <a:gdLst>
                <a:gd name="T0" fmla="*/ 254 w 2444"/>
                <a:gd name="T1" fmla="*/ 0 h 987"/>
                <a:gd name="T2" fmla="*/ 2190 w 2444"/>
                <a:gd name="T3" fmla="*/ 0 h 987"/>
                <a:gd name="T4" fmla="*/ 2444 w 2444"/>
                <a:gd name="T5" fmla="*/ 255 h 987"/>
                <a:gd name="T6" fmla="*/ 2444 w 2444"/>
                <a:gd name="T7" fmla="*/ 732 h 987"/>
                <a:gd name="T8" fmla="*/ 2190 w 2444"/>
                <a:gd name="T9" fmla="*/ 987 h 987"/>
                <a:gd name="T10" fmla="*/ 254 w 2444"/>
                <a:gd name="T11" fmla="*/ 987 h 987"/>
                <a:gd name="T12" fmla="*/ 0 w 2444"/>
                <a:gd name="T13" fmla="*/ 732 h 987"/>
                <a:gd name="T14" fmla="*/ 0 w 2444"/>
                <a:gd name="T15" fmla="*/ 255 h 987"/>
                <a:gd name="T16" fmla="*/ 254 w 2444"/>
                <a:gd name="T17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4" h="987">
                  <a:moveTo>
                    <a:pt x="254" y="0"/>
                  </a:moveTo>
                  <a:lnTo>
                    <a:pt x="2190" y="0"/>
                  </a:lnTo>
                  <a:cubicBezTo>
                    <a:pt x="2331" y="0"/>
                    <a:pt x="2444" y="114"/>
                    <a:pt x="2444" y="255"/>
                  </a:cubicBezTo>
                  <a:lnTo>
                    <a:pt x="2444" y="732"/>
                  </a:lnTo>
                  <a:cubicBezTo>
                    <a:pt x="2444" y="873"/>
                    <a:pt x="2331" y="987"/>
                    <a:pt x="2190" y="987"/>
                  </a:cubicBezTo>
                  <a:lnTo>
                    <a:pt x="254" y="987"/>
                  </a:lnTo>
                  <a:cubicBezTo>
                    <a:pt x="113" y="987"/>
                    <a:pt x="0" y="873"/>
                    <a:pt x="0" y="732"/>
                  </a:cubicBezTo>
                  <a:lnTo>
                    <a:pt x="0" y="255"/>
                  </a:lnTo>
                  <a:cubicBezTo>
                    <a:pt x="0" y="114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882D5C0-D4BF-4146-B46B-4D5772194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2" y="3167063"/>
              <a:ext cx="5696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lookup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E2475C-0C30-41C0-829A-EE5BEEF3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7" y="3452813"/>
              <a:ext cx="215900" cy="554038"/>
            </a:xfrm>
            <a:custGeom>
              <a:avLst/>
              <a:gdLst>
                <a:gd name="T0" fmla="*/ 597 w 599"/>
                <a:gd name="T1" fmla="*/ 1023 h 1539"/>
                <a:gd name="T2" fmla="*/ 596 w 599"/>
                <a:gd name="T3" fmla="*/ 1016 h 1539"/>
                <a:gd name="T4" fmla="*/ 442 w 599"/>
                <a:gd name="T5" fmla="*/ 1049 h 1539"/>
                <a:gd name="T6" fmla="*/ 440 w 599"/>
                <a:gd name="T7" fmla="*/ 42 h 1539"/>
                <a:gd name="T8" fmla="*/ 170 w 599"/>
                <a:gd name="T9" fmla="*/ 42 h 1539"/>
                <a:gd name="T10" fmla="*/ 168 w 599"/>
                <a:gd name="T11" fmla="*/ 1049 h 1539"/>
                <a:gd name="T12" fmla="*/ 13 w 599"/>
                <a:gd name="T13" fmla="*/ 1016 h 1539"/>
                <a:gd name="T14" fmla="*/ 300 w 599"/>
                <a:gd name="T15" fmla="*/ 1538 h 1539"/>
                <a:gd name="T16" fmla="*/ 300 w 599"/>
                <a:gd name="T17" fmla="*/ 1538 h 1539"/>
                <a:gd name="T18" fmla="*/ 309 w 599"/>
                <a:gd name="T19" fmla="*/ 1538 h 1539"/>
                <a:gd name="T20" fmla="*/ 597 w 599"/>
                <a:gd name="T21" fmla="*/ 102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539">
                  <a:moveTo>
                    <a:pt x="597" y="1023"/>
                  </a:moveTo>
                  <a:cubicBezTo>
                    <a:pt x="597" y="1020"/>
                    <a:pt x="597" y="1018"/>
                    <a:pt x="596" y="1016"/>
                  </a:cubicBezTo>
                  <a:cubicBezTo>
                    <a:pt x="584" y="954"/>
                    <a:pt x="442" y="1049"/>
                    <a:pt x="442" y="1049"/>
                  </a:cubicBezTo>
                  <a:cubicBezTo>
                    <a:pt x="442" y="1049"/>
                    <a:pt x="451" y="85"/>
                    <a:pt x="440" y="42"/>
                  </a:cubicBezTo>
                  <a:cubicBezTo>
                    <a:pt x="429" y="0"/>
                    <a:pt x="180" y="0"/>
                    <a:pt x="170" y="42"/>
                  </a:cubicBezTo>
                  <a:cubicBezTo>
                    <a:pt x="159" y="85"/>
                    <a:pt x="168" y="1049"/>
                    <a:pt x="168" y="1049"/>
                  </a:cubicBezTo>
                  <a:cubicBezTo>
                    <a:pt x="168" y="1049"/>
                    <a:pt x="26" y="954"/>
                    <a:pt x="13" y="1016"/>
                  </a:cubicBezTo>
                  <a:cubicBezTo>
                    <a:pt x="0" y="1076"/>
                    <a:pt x="165" y="1532"/>
                    <a:pt x="300" y="1538"/>
                  </a:cubicBezTo>
                  <a:lnTo>
                    <a:pt x="300" y="1538"/>
                  </a:lnTo>
                  <a:cubicBezTo>
                    <a:pt x="303" y="1539"/>
                    <a:pt x="306" y="1538"/>
                    <a:pt x="309" y="1538"/>
                  </a:cubicBezTo>
                  <a:cubicBezTo>
                    <a:pt x="441" y="1532"/>
                    <a:pt x="599" y="1105"/>
                    <a:pt x="597" y="10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6EAD5C3-6654-4902-B0FA-5D307D20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7" y="3444875"/>
              <a:ext cx="215900" cy="554038"/>
            </a:xfrm>
            <a:custGeom>
              <a:avLst/>
              <a:gdLst>
                <a:gd name="T0" fmla="*/ 597 w 598"/>
                <a:gd name="T1" fmla="*/ 1023 h 1539"/>
                <a:gd name="T2" fmla="*/ 596 w 598"/>
                <a:gd name="T3" fmla="*/ 1016 h 1539"/>
                <a:gd name="T4" fmla="*/ 442 w 598"/>
                <a:gd name="T5" fmla="*/ 1049 h 1539"/>
                <a:gd name="T6" fmla="*/ 440 w 598"/>
                <a:gd name="T7" fmla="*/ 43 h 1539"/>
                <a:gd name="T8" fmla="*/ 170 w 598"/>
                <a:gd name="T9" fmla="*/ 43 h 1539"/>
                <a:gd name="T10" fmla="*/ 167 w 598"/>
                <a:gd name="T11" fmla="*/ 1049 h 1539"/>
                <a:gd name="T12" fmla="*/ 13 w 598"/>
                <a:gd name="T13" fmla="*/ 1016 h 1539"/>
                <a:gd name="T14" fmla="*/ 300 w 598"/>
                <a:gd name="T15" fmla="*/ 1538 h 1539"/>
                <a:gd name="T16" fmla="*/ 300 w 598"/>
                <a:gd name="T17" fmla="*/ 1538 h 1539"/>
                <a:gd name="T18" fmla="*/ 309 w 598"/>
                <a:gd name="T19" fmla="*/ 1538 h 1539"/>
                <a:gd name="T20" fmla="*/ 597 w 598"/>
                <a:gd name="T21" fmla="*/ 102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1539">
                  <a:moveTo>
                    <a:pt x="597" y="1023"/>
                  </a:moveTo>
                  <a:cubicBezTo>
                    <a:pt x="597" y="1020"/>
                    <a:pt x="597" y="1018"/>
                    <a:pt x="596" y="1016"/>
                  </a:cubicBezTo>
                  <a:cubicBezTo>
                    <a:pt x="583" y="954"/>
                    <a:pt x="442" y="1049"/>
                    <a:pt x="442" y="1049"/>
                  </a:cubicBezTo>
                  <a:cubicBezTo>
                    <a:pt x="442" y="1049"/>
                    <a:pt x="450" y="86"/>
                    <a:pt x="440" y="43"/>
                  </a:cubicBezTo>
                  <a:cubicBezTo>
                    <a:pt x="429" y="0"/>
                    <a:pt x="180" y="0"/>
                    <a:pt x="170" y="43"/>
                  </a:cubicBezTo>
                  <a:cubicBezTo>
                    <a:pt x="159" y="85"/>
                    <a:pt x="167" y="1049"/>
                    <a:pt x="167" y="1049"/>
                  </a:cubicBezTo>
                  <a:cubicBezTo>
                    <a:pt x="167" y="1049"/>
                    <a:pt x="26" y="954"/>
                    <a:pt x="13" y="1016"/>
                  </a:cubicBezTo>
                  <a:cubicBezTo>
                    <a:pt x="0" y="1076"/>
                    <a:pt x="164" y="1532"/>
                    <a:pt x="300" y="1538"/>
                  </a:cubicBezTo>
                  <a:lnTo>
                    <a:pt x="300" y="1538"/>
                  </a:lnTo>
                  <a:cubicBezTo>
                    <a:pt x="303" y="1539"/>
                    <a:pt x="306" y="1539"/>
                    <a:pt x="309" y="1538"/>
                  </a:cubicBezTo>
                  <a:cubicBezTo>
                    <a:pt x="440" y="1532"/>
                    <a:pt x="598" y="1105"/>
                    <a:pt x="597" y="1023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84576DB3-CEF0-4E12-B2A6-94FA30C3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0" y="3614738"/>
              <a:ext cx="3702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miss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85A5DAE-CA65-4EDA-8E13-C03BA209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3409950"/>
              <a:ext cx="215900" cy="579438"/>
            </a:xfrm>
            <a:custGeom>
              <a:avLst/>
              <a:gdLst>
                <a:gd name="T0" fmla="*/ 597 w 598"/>
                <a:gd name="T1" fmla="*/ 538 h 1606"/>
                <a:gd name="T2" fmla="*/ 596 w 598"/>
                <a:gd name="T3" fmla="*/ 545 h 1606"/>
                <a:gd name="T4" fmla="*/ 442 w 598"/>
                <a:gd name="T5" fmla="*/ 511 h 1606"/>
                <a:gd name="T6" fmla="*/ 440 w 598"/>
                <a:gd name="T7" fmla="*/ 1562 h 1606"/>
                <a:gd name="T8" fmla="*/ 169 w 598"/>
                <a:gd name="T9" fmla="*/ 1562 h 1606"/>
                <a:gd name="T10" fmla="*/ 167 w 598"/>
                <a:gd name="T11" fmla="*/ 511 h 1606"/>
                <a:gd name="T12" fmla="*/ 13 w 598"/>
                <a:gd name="T13" fmla="*/ 545 h 1606"/>
                <a:gd name="T14" fmla="*/ 300 w 598"/>
                <a:gd name="T15" fmla="*/ 0 h 1606"/>
                <a:gd name="T16" fmla="*/ 300 w 598"/>
                <a:gd name="T17" fmla="*/ 0 h 1606"/>
                <a:gd name="T18" fmla="*/ 309 w 598"/>
                <a:gd name="T19" fmla="*/ 0 h 1606"/>
                <a:gd name="T20" fmla="*/ 597 w 598"/>
                <a:gd name="T21" fmla="*/ 538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1606">
                  <a:moveTo>
                    <a:pt x="597" y="538"/>
                  </a:moveTo>
                  <a:cubicBezTo>
                    <a:pt x="597" y="541"/>
                    <a:pt x="597" y="543"/>
                    <a:pt x="596" y="545"/>
                  </a:cubicBezTo>
                  <a:cubicBezTo>
                    <a:pt x="583" y="610"/>
                    <a:pt x="442" y="511"/>
                    <a:pt x="442" y="511"/>
                  </a:cubicBezTo>
                  <a:cubicBezTo>
                    <a:pt x="442" y="511"/>
                    <a:pt x="450" y="1517"/>
                    <a:pt x="440" y="1562"/>
                  </a:cubicBezTo>
                  <a:cubicBezTo>
                    <a:pt x="429" y="1606"/>
                    <a:pt x="180" y="1606"/>
                    <a:pt x="169" y="1562"/>
                  </a:cubicBezTo>
                  <a:cubicBezTo>
                    <a:pt x="159" y="1517"/>
                    <a:pt x="167" y="511"/>
                    <a:pt x="167" y="511"/>
                  </a:cubicBezTo>
                  <a:cubicBezTo>
                    <a:pt x="167" y="511"/>
                    <a:pt x="26" y="610"/>
                    <a:pt x="13" y="545"/>
                  </a:cubicBezTo>
                  <a:cubicBezTo>
                    <a:pt x="0" y="482"/>
                    <a:pt x="164" y="7"/>
                    <a:pt x="300" y="0"/>
                  </a:cubicBezTo>
                  <a:lnTo>
                    <a:pt x="300" y="0"/>
                  </a:lnTo>
                  <a:cubicBezTo>
                    <a:pt x="303" y="0"/>
                    <a:pt x="306" y="0"/>
                    <a:pt x="309" y="0"/>
                  </a:cubicBezTo>
                  <a:cubicBezTo>
                    <a:pt x="440" y="6"/>
                    <a:pt x="598" y="452"/>
                    <a:pt x="597" y="5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643B46C-0B08-4FBA-A164-7D7A2C9F7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3417888"/>
              <a:ext cx="214313" cy="579438"/>
            </a:xfrm>
            <a:custGeom>
              <a:avLst/>
              <a:gdLst>
                <a:gd name="T0" fmla="*/ 597 w 598"/>
                <a:gd name="T1" fmla="*/ 539 h 1607"/>
                <a:gd name="T2" fmla="*/ 596 w 598"/>
                <a:gd name="T3" fmla="*/ 546 h 1607"/>
                <a:gd name="T4" fmla="*/ 442 w 598"/>
                <a:gd name="T5" fmla="*/ 511 h 1607"/>
                <a:gd name="T6" fmla="*/ 439 w 598"/>
                <a:gd name="T7" fmla="*/ 1562 h 1607"/>
                <a:gd name="T8" fmla="*/ 169 w 598"/>
                <a:gd name="T9" fmla="*/ 1562 h 1607"/>
                <a:gd name="T10" fmla="*/ 167 w 598"/>
                <a:gd name="T11" fmla="*/ 511 h 1607"/>
                <a:gd name="T12" fmla="*/ 13 w 598"/>
                <a:gd name="T13" fmla="*/ 546 h 1607"/>
                <a:gd name="T14" fmla="*/ 300 w 598"/>
                <a:gd name="T15" fmla="*/ 1 h 1607"/>
                <a:gd name="T16" fmla="*/ 300 w 598"/>
                <a:gd name="T17" fmla="*/ 1 h 1607"/>
                <a:gd name="T18" fmla="*/ 309 w 598"/>
                <a:gd name="T19" fmla="*/ 1 h 1607"/>
                <a:gd name="T20" fmla="*/ 597 w 598"/>
                <a:gd name="T21" fmla="*/ 539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1607">
                  <a:moveTo>
                    <a:pt x="597" y="539"/>
                  </a:moveTo>
                  <a:cubicBezTo>
                    <a:pt x="597" y="542"/>
                    <a:pt x="596" y="544"/>
                    <a:pt x="596" y="546"/>
                  </a:cubicBezTo>
                  <a:cubicBezTo>
                    <a:pt x="583" y="610"/>
                    <a:pt x="442" y="511"/>
                    <a:pt x="442" y="511"/>
                  </a:cubicBezTo>
                  <a:cubicBezTo>
                    <a:pt x="442" y="511"/>
                    <a:pt x="450" y="1518"/>
                    <a:pt x="439" y="1562"/>
                  </a:cubicBezTo>
                  <a:cubicBezTo>
                    <a:pt x="429" y="1607"/>
                    <a:pt x="180" y="1607"/>
                    <a:pt x="169" y="1562"/>
                  </a:cubicBezTo>
                  <a:cubicBezTo>
                    <a:pt x="159" y="1518"/>
                    <a:pt x="167" y="511"/>
                    <a:pt x="167" y="511"/>
                  </a:cubicBezTo>
                  <a:cubicBezTo>
                    <a:pt x="167" y="511"/>
                    <a:pt x="26" y="611"/>
                    <a:pt x="13" y="546"/>
                  </a:cubicBezTo>
                  <a:cubicBezTo>
                    <a:pt x="0" y="483"/>
                    <a:pt x="164" y="7"/>
                    <a:pt x="300" y="1"/>
                  </a:cubicBezTo>
                  <a:lnTo>
                    <a:pt x="300" y="1"/>
                  </a:lnTo>
                  <a:cubicBezTo>
                    <a:pt x="303" y="0"/>
                    <a:pt x="306" y="1"/>
                    <a:pt x="309" y="1"/>
                  </a:cubicBezTo>
                  <a:cubicBezTo>
                    <a:pt x="440" y="7"/>
                    <a:pt x="598" y="453"/>
                    <a:pt x="597" y="539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804451F3-13ED-4B7F-9DE2-5602ACCD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325" y="4071938"/>
              <a:ext cx="9497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Lower level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DBEB616-4455-414F-B13E-329551243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687" y="4341813"/>
              <a:ext cx="479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26DA45F-FFB3-4DDE-8197-1FC625886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3073400"/>
              <a:ext cx="750888" cy="355600"/>
            </a:xfrm>
            <a:custGeom>
              <a:avLst/>
              <a:gdLst>
                <a:gd name="T0" fmla="*/ 255 w 2085"/>
                <a:gd name="T1" fmla="*/ 0 h 986"/>
                <a:gd name="T2" fmla="*/ 1831 w 2085"/>
                <a:gd name="T3" fmla="*/ 0 h 986"/>
                <a:gd name="T4" fmla="*/ 2085 w 2085"/>
                <a:gd name="T5" fmla="*/ 254 h 986"/>
                <a:gd name="T6" fmla="*/ 2085 w 2085"/>
                <a:gd name="T7" fmla="*/ 732 h 986"/>
                <a:gd name="T8" fmla="*/ 1831 w 2085"/>
                <a:gd name="T9" fmla="*/ 986 h 986"/>
                <a:gd name="T10" fmla="*/ 255 w 2085"/>
                <a:gd name="T11" fmla="*/ 986 h 986"/>
                <a:gd name="T12" fmla="*/ 0 w 2085"/>
                <a:gd name="T13" fmla="*/ 732 h 986"/>
                <a:gd name="T14" fmla="*/ 0 w 2085"/>
                <a:gd name="T15" fmla="*/ 254 h 986"/>
                <a:gd name="T16" fmla="*/ 255 w 2085"/>
                <a:gd name="T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986">
                  <a:moveTo>
                    <a:pt x="255" y="0"/>
                  </a:moveTo>
                  <a:lnTo>
                    <a:pt x="1831" y="0"/>
                  </a:lnTo>
                  <a:cubicBezTo>
                    <a:pt x="1972" y="0"/>
                    <a:pt x="2085" y="114"/>
                    <a:pt x="2085" y="254"/>
                  </a:cubicBezTo>
                  <a:lnTo>
                    <a:pt x="2085" y="732"/>
                  </a:lnTo>
                  <a:cubicBezTo>
                    <a:pt x="2085" y="873"/>
                    <a:pt x="1972" y="986"/>
                    <a:pt x="1831" y="986"/>
                  </a:cubicBezTo>
                  <a:lnTo>
                    <a:pt x="255" y="986"/>
                  </a:lnTo>
                  <a:cubicBezTo>
                    <a:pt x="114" y="986"/>
                    <a:pt x="0" y="873"/>
                    <a:pt x="0" y="732"/>
                  </a:cubicBezTo>
                  <a:lnTo>
                    <a:pt x="0" y="254"/>
                  </a:lnTo>
                  <a:cubicBezTo>
                    <a:pt x="0" y="114"/>
                    <a:pt x="114" y="0"/>
                    <a:pt x="255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3828621-BE07-4276-92BD-5D78F8BA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3089275"/>
              <a:ext cx="798513" cy="355600"/>
            </a:xfrm>
            <a:custGeom>
              <a:avLst/>
              <a:gdLst>
                <a:gd name="T0" fmla="*/ 254 w 2213"/>
                <a:gd name="T1" fmla="*/ 0 h 986"/>
                <a:gd name="T2" fmla="*/ 1959 w 2213"/>
                <a:gd name="T3" fmla="*/ 0 h 986"/>
                <a:gd name="T4" fmla="*/ 2213 w 2213"/>
                <a:gd name="T5" fmla="*/ 254 h 986"/>
                <a:gd name="T6" fmla="*/ 2213 w 2213"/>
                <a:gd name="T7" fmla="*/ 732 h 986"/>
                <a:gd name="T8" fmla="*/ 1959 w 2213"/>
                <a:gd name="T9" fmla="*/ 986 h 986"/>
                <a:gd name="T10" fmla="*/ 254 w 2213"/>
                <a:gd name="T11" fmla="*/ 986 h 986"/>
                <a:gd name="T12" fmla="*/ 0 w 2213"/>
                <a:gd name="T13" fmla="*/ 732 h 986"/>
                <a:gd name="T14" fmla="*/ 0 w 2213"/>
                <a:gd name="T15" fmla="*/ 254 h 986"/>
                <a:gd name="T16" fmla="*/ 254 w 2213"/>
                <a:gd name="T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986">
                  <a:moveTo>
                    <a:pt x="254" y="0"/>
                  </a:moveTo>
                  <a:lnTo>
                    <a:pt x="1959" y="0"/>
                  </a:lnTo>
                  <a:cubicBezTo>
                    <a:pt x="2100" y="0"/>
                    <a:pt x="2213" y="113"/>
                    <a:pt x="2213" y="254"/>
                  </a:cubicBezTo>
                  <a:lnTo>
                    <a:pt x="2213" y="732"/>
                  </a:lnTo>
                  <a:cubicBezTo>
                    <a:pt x="2213" y="873"/>
                    <a:pt x="2100" y="986"/>
                    <a:pt x="1959" y="986"/>
                  </a:cubicBezTo>
                  <a:lnTo>
                    <a:pt x="254" y="986"/>
                  </a:lnTo>
                  <a:cubicBezTo>
                    <a:pt x="113" y="986"/>
                    <a:pt x="0" y="873"/>
                    <a:pt x="0" y="732"/>
                  </a:cubicBezTo>
                  <a:lnTo>
                    <a:pt x="0" y="254"/>
                  </a:ln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FDE62072-B02E-4212-A767-9EAF72EF1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337" y="3144838"/>
              <a:ext cx="6128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replace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DDDE599E-8B39-4187-AA78-D8CDDEBA3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62" y="3144838"/>
              <a:ext cx="477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insert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369A5CF-721F-41C4-A22C-3D40F2B5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3089275"/>
              <a:ext cx="739775" cy="355600"/>
            </a:xfrm>
            <a:custGeom>
              <a:avLst/>
              <a:gdLst>
                <a:gd name="T0" fmla="*/ 254 w 2054"/>
                <a:gd name="T1" fmla="*/ 0 h 986"/>
                <a:gd name="T2" fmla="*/ 1800 w 2054"/>
                <a:gd name="T3" fmla="*/ 0 h 986"/>
                <a:gd name="T4" fmla="*/ 2054 w 2054"/>
                <a:gd name="T5" fmla="*/ 254 h 986"/>
                <a:gd name="T6" fmla="*/ 2054 w 2054"/>
                <a:gd name="T7" fmla="*/ 732 h 986"/>
                <a:gd name="T8" fmla="*/ 1800 w 2054"/>
                <a:gd name="T9" fmla="*/ 986 h 986"/>
                <a:gd name="T10" fmla="*/ 254 w 2054"/>
                <a:gd name="T11" fmla="*/ 986 h 986"/>
                <a:gd name="T12" fmla="*/ 0 w 2054"/>
                <a:gd name="T13" fmla="*/ 732 h 986"/>
                <a:gd name="T14" fmla="*/ 0 w 2054"/>
                <a:gd name="T15" fmla="*/ 254 h 986"/>
                <a:gd name="T16" fmla="*/ 254 w 2054"/>
                <a:gd name="T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4" h="986">
                  <a:moveTo>
                    <a:pt x="254" y="0"/>
                  </a:moveTo>
                  <a:lnTo>
                    <a:pt x="1800" y="0"/>
                  </a:lnTo>
                  <a:cubicBezTo>
                    <a:pt x="1941" y="0"/>
                    <a:pt x="2054" y="113"/>
                    <a:pt x="2054" y="254"/>
                  </a:cubicBezTo>
                  <a:lnTo>
                    <a:pt x="2054" y="732"/>
                  </a:lnTo>
                  <a:cubicBezTo>
                    <a:pt x="2054" y="873"/>
                    <a:pt x="1941" y="986"/>
                    <a:pt x="1800" y="986"/>
                  </a:cubicBezTo>
                  <a:lnTo>
                    <a:pt x="254" y="986"/>
                  </a:lnTo>
                  <a:cubicBezTo>
                    <a:pt x="114" y="986"/>
                    <a:pt x="0" y="873"/>
                    <a:pt x="0" y="732"/>
                  </a:cubicBezTo>
                  <a:lnTo>
                    <a:pt x="0" y="254"/>
                  </a:lnTo>
                  <a:cubicBezTo>
                    <a:pt x="0" y="113"/>
                    <a:pt x="114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2BE0D408-066B-4F99-8F6A-9FCECA345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100" y="3154363"/>
              <a:ext cx="3965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evict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D18050D-306D-49FF-B96B-C9364D5B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7" y="2873375"/>
              <a:ext cx="206375" cy="282575"/>
            </a:xfrm>
            <a:custGeom>
              <a:avLst/>
              <a:gdLst>
                <a:gd name="T0" fmla="*/ 0 w 573"/>
                <a:gd name="T1" fmla="*/ 401 h 781"/>
                <a:gd name="T2" fmla="*/ 251 w 573"/>
                <a:gd name="T3" fmla="*/ 764 h 781"/>
                <a:gd name="T4" fmla="*/ 548 w 573"/>
                <a:gd name="T5" fmla="*/ 468 h 781"/>
                <a:gd name="T6" fmla="*/ 351 w 573"/>
                <a:gd name="T7" fmla="*/ 50 h 781"/>
                <a:gd name="T8" fmla="*/ 18 w 573"/>
                <a:gd name="T9" fmla="*/ 272 h 781"/>
                <a:gd name="T10" fmla="*/ 0 w 573"/>
                <a:gd name="T11" fmla="*/ 40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" h="781">
                  <a:moveTo>
                    <a:pt x="0" y="401"/>
                  </a:moveTo>
                  <a:cubicBezTo>
                    <a:pt x="0" y="587"/>
                    <a:pt x="110" y="747"/>
                    <a:pt x="251" y="764"/>
                  </a:cubicBezTo>
                  <a:cubicBezTo>
                    <a:pt x="391" y="781"/>
                    <a:pt x="522" y="651"/>
                    <a:pt x="548" y="468"/>
                  </a:cubicBezTo>
                  <a:cubicBezTo>
                    <a:pt x="573" y="285"/>
                    <a:pt x="487" y="100"/>
                    <a:pt x="351" y="50"/>
                  </a:cubicBezTo>
                  <a:cubicBezTo>
                    <a:pt x="215" y="0"/>
                    <a:pt x="68" y="97"/>
                    <a:pt x="18" y="272"/>
                  </a:cubicBezTo>
                  <a:cubicBezTo>
                    <a:pt x="6" y="313"/>
                    <a:pt x="0" y="357"/>
                    <a:pt x="0" y="401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6415B89-554F-4BDB-8F0B-AB1818C0B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3025" y="2911475"/>
              <a:ext cx="87313" cy="153988"/>
            </a:xfrm>
            <a:custGeom>
              <a:avLst/>
              <a:gdLst>
                <a:gd name="T0" fmla="*/ 1 w 242"/>
                <a:gd name="T1" fmla="*/ 136 h 424"/>
                <a:gd name="T2" fmla="*/ 39 w 242"/>
                <a:gd name="T3" fmla="*/ 177 h 424"/>
                <a:gd name="T4" fmla="*/ 75 w 242"/>
                <a:gd name="T5" fmla="*/ 116 h 424"/>
                <a:gd name="T6" fmla="*/ 173 w 242"/>
                <a:gd name="T7" fmla="*/ 167 h 424"/>
                <a:gd name="T8" fmla="*/ 85 w 242"/>
                <a:gd name="T9" fmla="*/ 278 h 424"/>
                <a:gd name="T10" fmla="*/ 73 w 242"/>
                <a:gd name="T11" fmla="*/ 370 h 424"/>
                <a:gd name="T12" fmla="*/ 89 w 242"/>
                <a:gd name="T13" fmla="*/ 414 h 424"/>
                <a:gd name="T14" fmla="*/ 118 w 242"/>
                <a:gd name="T15" fmla="*/ 404 h 424"/>
                <a:gd name="T16" fmla="*/ 129 w 242"/>
                <a:gd name="T17" fmla="*/ 334 h 424"/>
                <a:gd name="T18" fmla="*/ 191 w 242"/>
                <a:gd name="T19" fmla="*/ 278 h 424"/>
                <a:gd name="T20" fmla="*/ 220 w 242"/>
                <a:gd name="T21" fmla="*/ 106 h 424"/>
                <a:gd name="T22" fmla="*/ 1 w 242"/>
                <a:gd name="T23" fmla="*/ 136 h 424"/>
                <a:gd name="T24" fmla="*/ 22 w 242"/>
                <a:gd name="T25" fmla="*/ 173 h 424"/>
                <a:gd name="T26" fmla="*/ 12 w 242"/>
                <a:gd name="T27" fmla="*/ 118 h 424"/>
                <a:gd name="T28" fmla="*/ 43 w 242"/>
                <a:gd name="T29" fmla="*/ 66 h 424"/>
                <a:gd name="T30" fmla="*/ 189 w 242"/>
                <a:gd name="T31" fmla="*/ 72 h 424"/>
                <a:gd name="T32" fmla="*/ 214 w 242"/>
                <a:gd name="T33" fmla="*/ 232 h 424"/>
                <a:gd name="T34" fmla="*/ 116 w 242"/>
                <a:gd name="T35" fmla="*/ 349 h 424"/>
                <a:gd name="T36" fmla="*/ 103 w 242"/>
                <a:gd name="T37" fmla="*/ 409 h 424"/>
                <a:gd name="T38" fmla="*/ 80 w 242"/>
                <a:gd name="T39" fmla="*/ 325 h 424"/>
                <a:gd name="T40" fmla="*/ 176 w 242"/>
                <a:gd name="T41" fmla="*/ 191 h 424"/>
                <a:gd name="T42" fmla="*/ 119 w 242"/>
                <a:gd name="T43" fmla="*/ 93 h 424"/>
                <a:gd name="T44" fmla="*/ 58 w 242"/>
                <a:gd name="T45" fmla="*/ 121 h 424"/>
                <a:gd name="T46" fmla="*/ 22 w 242"/>
                <a:gd name="T47" fmla="*/ 17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2" h="424">
                  <a:moveTo>
                    <a:pt x="1" y="136"/>
                  </a:moveTo>
                  <a:cubicBezTo>
                    <a:pt x="0" y="162"/>
                    <a:pt x="17" y="204"/>
                    <a:pt x="39" y="177"/>
                  </a:cubicBezTo>
                  <a:cubicBezTo>
                    <a:pt x="54" y="158"/>
                    <a:pt x="57" y="131"/>
                    <a:pt x="75" y="116"/>
                  </a:cubicBezTo>
                  <a:cubicBezTo>
                    <a:pt x="105" y="91"/>
                    <a:pt x="174" y="106"/>
                    <a:pt x="173" y="167"/>
                  </a:cubicBezTo>
                  <a:cubicBezTo>
                    <a:pt x="171" y="229"/>
                    <a:pt x="109" y="240"/>
                    <a:pt x="85" y="278"/>
                  </a:cubicBezTo>
                  <a:cubicBezTo>
                    <a:pt x="71" y="302"/>
                    <a:pt x="69" y="340"/>
                    <a:pt x="73" y="370"/>
                  </a:cubicBezTo>
                  <a:cubicBezTo>
                    <a:pt x="75" y="385"/>
                    <a:pt x="79" y="404"/>
                    <a:pt x="89" y="414"/>
                  </a:cubicBezTo>
                  <a:cubicBezTo>
                    <a:pt x="100" y="424"/>
                    <a:pt x="114" y="421"/>
                    <a:pt x="118" y="404"/>
                  </a:cubicBezTo>
                  <a:cubicBezTo>
                    <a:pt x="123" y="380"/>
                    <a:pt x="121" y="356"/>
                    <a:pt x="129" y="334"/>
                  </a:cubicBezTo>
                  <a:cubicBezTo>
                    <a:pt x="142" y="299"/>
                    <a:pt x="168" y="296"/>
                    <a:pt x="191" y="278"/>
                  </a:cubicBezTo>
                  <a:cubicBezTo>
                    <a:pt x="236" y="245"/>
                    <a:pt x="242" y="162"/>
                    <a:pt x="220" y="106"/>
                  </a:cubicBezTo>
                  <a:cubicBezTo>
                    <a:pt x="179" y="2"/>
                    <a:pt x="10" y="0"/>
                    <a:pt x="1" y="136"/>
                  </a:cubicBezTo>
                  <a:moveTo>
                    <a:pt x="22" y="173"/>
                  </a:moveTo>
                  <a:cubicBezTo>
                    <a:pt x="5" y="170"/>
                    <a:pt x="8" y="133"/>
                    <a:pt x="12" y="118"/>
                  </a:cubicBezTo>
                  <a:cubicBezTo>
                    <a:pt x="18" y="97"/>
                    <a:pt x="29" y="79"/>
                    <a:pt x="43" y="66"/>
                  </a:cubicBezTo>
                  <a:cubicBezTo>
                    <a:pt x="84" y="30"/>
                    <a:pt x="151" y="31"/>
                    <a:pt x="189" y="72"/>
                  </a:cubicBezTo>
                  <a:cubicBezTo>
                    <a:pt x="224" y="110"/>
                    <a:pt x="235" y="180"/>
                    <a:pt x="214" y="232"/>
                  </a:cubicBezTo>
                  <a:cubicBezTo>
                    <a:pt x="191" y="290"/>
                    <a:pt x="130" y="280"/>
                    <a:pt x="116" y="349"/>
                  </a:cubicBezTo>
                  <a:cubicBezTo>
                    <a:pt x="114" y="361"/>
                    <a:pt x="114" y="409"/>
                    <a:pt x="103" y="409"/>
                  </a:cubicBezTo>
                  <a:cubicBezTo>
                    <a:pt x="78" y="409"/>
                    <a:pt x="78" y="347"/>
                    <a:pt x="80" y="325"/>
                  </a:cubicBezTo>
                  <a:cubicBezTo>
                    <a:pt x="87" y="256"/>
                    <a:pt x="155" y="252"/>
                    <a:pt x="176" y="191"/>
                  </a:cubicBezTo>
                  <a:cubicBezTo>
                    <a:pt x="193" y="141"/>
                    <a:pt x="154" y="98"/>
                    <a:pt x="119" y="93"/>
                  </a:cubicBezTo>
                  <a:cubicBezTo>
                    <a:pt x="97" y="90"/>
                    <a:pt x="73" y="99"/>
                    <a:pt x="58" y="121"/>
                  </a:cubicBezTo>
                  <a:cubicBezTo>
                    <a:pt x="48" y="135"/>
                    <a:pt x="40" y="177"/>
                    <a:pt x="22" y="173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5ACD328-F137-4D24-83D0-B30476900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662" y="3062288"/>
              <a:ext cx="30163" cy="55563"/>
            </a:xfrm>
            <a:custGeom>
              <a:avLst/>
              <a:gdLst>
                <a:gd name="T0" fmla="*/ 0 w 85"/>
                <a:gd name="T1" fmla="*/ 77 h 155"/>
                <a:gd name="T2" fmla="*/ 85 w 85"/>
                <a:gd name="T3" fmla="*/ 77 h 155"/>
                <a:gd name="T4" fmla="*/ 0 w 85"/>
                <a:gd name="T5" fmla="*/ 77 h 155"/>
                <a:gd name="T6" fmla="*/ 8 w 85"/>
                <a:gd name="T7" fmla="*/ 77 h 155"/>
                <a:gd name="T8" fmla="*/ 77 w 85"/>
                <a:gd name="T9" fmla="*/ 77 h 155"/>
                <a:gd name="T10" fmla="*/ 8 w 85"/>
                <a:gd name="T11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55">
                  <a:moveTo>
                    <a:pt x="0" y="77"/>
                  </a:moveTo>
                  <a:cubicBezTo>
                    <a:pt x="0" y="155"/>
                    <a:pt x="85" y="155"/>
                    <a:pt x="85" y="77"/>
                  </a:cubicBezTo>
                  <a:cubicBezTo>
                    <a:pt x="85" y="0"/>
                    <a:pt x="0" y="0"/>
                    <a:pt x="0" y="77"/>
                  </a:cubicBezTo>
                  <a:moveTo>
                    <a:pt x="8" y="77"/>
                  </a:moveTo>
                  <a:cubicBezTo>
                    <a:pt x="8" y="13"/>
                    <a:pt x="77" y="13"/>
                    <a:pt x="77" y="77"/>
                  </a:cubicBezTo>
                  <a:cubicBezTo>
                    <a:pt x="77" y="142"/>
                    <a:pt x="8" y="142"/>
                    <a:pt x="8" y="77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917C4FF-3E5D-4D6E-AA9B-5138CB35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2919413"/>
              <a:ext cx="88900" cy="147638"/>
            </a:xfrm>
            <a:custGeom>
              <a:avLst/>
              <a:gdLst>
                <a:gd name="T0" fmla="*/ 186 w 247"/>
                <a:gd name="T1" fmla="*/ 260 h 407"/>
                <a:gd name="T2" fmla="*/ 131 w 247"/>
                <a:gd name="T3" fmla="*/ 324 h 407"/>
                <a:gd name="T4" fmla="*/ 121 w 247"/>
                <a:gd name="T5" fmla="*/ 387 h 407"/>
                <a:gd name="T6" fmla="*/ 91 w 247"/>
                <a:gd name="T7" fmla="*/ 364 h 407"/>
                <a:gd name="T8" fmla="*/ 97 w 247"/>
                <a:gd name="T9" fmla="*/ 263 h 407"/>
                <a:gd name="T10" fmla="*/ 181 w 247"/>
                <a:gd name="T11" fmla="*/ 118 h 407"/>
                <a:gd name="T12" fmla="*/ 83 w 247"/>
                <a:gd name="T13" fmla="*/ 89 h 407"/>
                <a:gd name="T14" fmla="*/ 20 w 247"/>
                <a:gd name="T15" fmla="*/ 146 h 407"/>
                <a:gd name="T16" fmla="*/ 63 w 247"/>
                <a:gd name="T17" fmla="*/ 31 h 407"/>
                <a:gd name="T18" fmla="*/ 217 w 247"/>
                <a:gd name="T19" fmla="*/ 66 h 407"/>
                <a:gd name="T20" fmla="*/ 223 w 247"/>
                <a:gd name="T21" fmla="*/ 223 h 407"/>
                <a:gd name="T22" fmla="*/ 186 w 247"/>
                <a:gd name="T23" fmla="*/ 26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407">
                  <a:moveTo>
                    <a:pt x="186" y="260"/>
                  </a:moveTo>
                  <a:cubicBezTo>
                    <a:pt x="161" y="270"/>
                    <a:pt x="139" y="290"/>
                    <a:pt x="131" y="324"/>
                  </a:cubicBezTo>
                  <a:cubicBezTo>
                    <a:pt x="127" y="342"/>
                    <a:pt x="130" y="371"/>
                    <a:pt x="121" y="387"/>
                  </a:cubicBezTo>
                  <a:cubicBezTo>
                    <a:pt x="110" y="407"/>
                    <a:pt x="94" y="377"/>
                    <a:pt x="91" y="364"/>
                  </a:cubicBezTo>
                  <a:cubicBezTo>
                    <a:pt x="83" y="334"/>
                    <a:pt x="82" y="291"/>
                    <a:pt x="97" y="263"/>
                  </a:cubicBezTo>
                  <a:cubicBezTo>
                    <a:pt x="117" y="224"/>
                    <a:pt x="214" y="191"/>
                    <a:pt x="181" y="118"/>
                  </a:cubicBezTo>
                  <a:cubicBezTo>
                    <a:pt x="162" y="76"/>
                    <a:pt x="114" y="64"/>
                    <a:pt x="83" y="89"/>
                  </a:cubicBezTo>
                  <a:cubicBezTo>
                    <a:pt x="69" y="100"/>
                    <a:pt x="40" y="189"/>
                    <a:pt x="20" y="146"/>
                  </a:cubicBezTo>
                  <a:cubicBezTo>
                    <a:pt x="0" y="103"/>
                    <a:pt x="35" y="48"/>
                    <a:pt x="63" y="31"/>
                  </a:cubicBezTo>
                  <a:cubicBezTo>
                    <a:pt x="111" y="0"/>
                    <a:pt x="182" y="8"/>
                    <a:pt x="217" y="66"/>
                  </a:cubicBezTo>
                  <a:cubicBezTo>
                    <a:pt x="243" y="110"/>
                    <a:pt x="247" y="177"/>
                    <a:pt x="223" y="223"/>
                  </a:cubicBezTo>
                  <a:cubicBezTo>
                    <a:pt x="214" y="240"/>
                    <a:pt x="201" y="253"/>
                    <a:pt x="186" y="26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E638852-D6E4-48E7-95D2-48437B312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0" y="3065463"/>
              <a:ext cx="28575" cy="50800"/>
            </a:xfrm>
            <a:custGeom>
              <a:avLst/>
              <a:gdLst>
                <a:gd name="T0" fmla="*/ 77 w 77"/>
                <a:gd name="T1" fmla="*/ 71 h 143"/>
                <a:gd name="T2" fmla="*/ 0 w 77"/>
                <a:gd name="T3" fmla="*/ 71 h 143"/>
                <a:gd name="T4" fmla="*/ 77 w 77"/>
                <a:gd name="T5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43">
                  <a:moveTo>
                    <a:pt x="77" y="71"/>
                  </a:moveTo>
                  <a:cubicBezTo>
                    <a:pt x="77" y="143"/>
                    <a:pt x="0" y="143"/>
                    <a:pt x="0" y="71"/>
                  </a:cubicBezTo>
                  <a:cubicBezTo>
                    <a:pt x="0" y="0"/>
                    <a:pt x="77" y="0"/>
                    <a:pt x="77" y="7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3B811BB-C91E-47AB-B8E3-D5B23CEE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2873375"/>
              <a:ext cx="206375" cy="282575"/>
            </a:xfrm>
            <a:custGeom>
              <a:avLst/>
              <a:gdLst>
                <a:gd name="T0" fmla="*/ 0 w 573"/>
                <a:gd name="T1" fmla="*/ 401 h 781"/>
                <a:gd name="T2" fmla="*/ 250 w 573"/>
                <a:gd name="T3" fmla="*/ 764 h 781"/>
                <a:gd name="T4" fmla="*/ 547 w 573"/>
                <a:gd name="T5" fmla="*/ 468 h 781"/>
                <a:gd name="T6" fmla="*/ 351 w 573"/>
                <a:gd name="T7" fmla="*/ 50 h 781"/>
                <a:gd name="T8" fmla="*/ 18 w 573"/>
                <a:gd name="T9" fmla="*/ 272 h 781"/>
                <a:gd name="T10" fmla="*/ 0 w 573"/>
                <a:gd name="T11" fmla="*/ 40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" h="781">
                  <a:moveTo>
                    <a:pt x="0" y="401"/>
                  </a:moveTo>
                  <a:cubicBezTo>
                    <a:pt x="0" y="587"/>
                    <a:pt x="110" y="747"/>
                    <a:pt x="250" y="764"/>
                  </a:cubicBezTo>
                  <a:cubicBezTo>
                    <a:pt x="391" y="781"/>
                    <a:pt x="522" y="651"/>
                    <a:pt x="547" y="468"/>
                  </a:cubicBezTo>
                  <a:cubicBezTo>
                    <a:pt x="573" y="285"/>
                    <a:pt x="487" y="100"/>
                    <a:pt x="351" y="50"/>
                  </a:cubicBezTo>
                  <a:cubicBezTo>
                    <a:pt x="215" y="0"/>
                    <a:pt x="68" y="97"/>
                    <a:pt x="18" y="272"/>
                  </a:cubicBezTo>
                  <a:cubicBezTo>
                    <a:pt x="6" y="313"/>
                    <a:pt x="0" y="357"/>
                    <a:pt x="0" y="401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16FD4C8D-8AF5-4FD8-8EAA-5814CA26C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8200" y="2911475"/>
              <a:ext cx="87313" cy="153988"/>
            </a:xfrm>
            <a:custGeom>
              <a:avLst/>
              <a:gdLst>
                <a:gd name="T0" fmla="*/ 2 w 243"/>
                <a:gd name="T1" fmla="*/ 136 h 424"/>
                <a:gd name="T2" fmla="*/ 40 w 243"/>
                <a:gd name="T3" fmla="*/ 177 h 424"/>
                <a:gd name="T4" fmla="*/ 75 w 243"/>
                <a:gd name="T5" fmla="*/ 116 h 424"/>
                <a:gd name="T6" fmla="*/ 173 w 243"/>
                <a:gd name="T7" fmla="*/ 167 h 424"/>
                <a:gd name="T8" fmla="*/ 86 w 243"/>
                <a:gd name="T9" fmla="*/ 278 h 424"/>
                <a:gd name="T10" fmla="*/ 74 w 243"/>
                <a:gd name="T11" fmla="*/ 370 h 424"/>
                <a:gd name="T12" fmla="*/ 90 w 243"/>
                <a:gd name="T13" fmla="*/ 414 h 424"/>
                <a:gd name="T14" fmla="*/ 118 w 243"/>
                <a:gd name="T15" fmla="*/ 404 h 424"/>
                <a:gd name="T16" fmla="*/ 130 w 243"/>
                <a:gd name="T17" fmla="*/ 334 h 424"/>
                <a:gd name="T18" fmla="*/ 192 w 243"/>
                <a:gd name="T19" fmla="*/ 278 h 424"/>
                <a:gd name="T20" fmla="*/ 221 w 243"/>
                <a:gd name="T21" fmla="*/ 106 h 424"/>
                <a:gd name="T22" fmla="*/ 2 w 243"/>
                <a:gd name="T23" fmla="*/ 136 h 424"/>
                <a:gd name="T24" fmla="*/ 23 w 243"/>
                <a:gd name="T25" fmla="*/ 173 h 424"/>
                <a:gd name="T26" fmla="*/ 13 w 243"/>
                <a:gd name="T27" fmla="*/ 118 h 424"/>
                <a:gd name="T28" fmla="*/ 44 w 243"/>
                <a:gd name="T29" fmla="*/ 66 h 424"/>
                <a:gd name="T30" fmla="*/ 190 w 243"/>
                <a:gd name="T31" fmla="*/ 72 h 424"/>
                <a:gd name="T32" fmla="*/ 215 w 243"/>
                <a:gd name="T33" fmla="*/ 232 h 424"/>
                <a:gd name="T34" fmla="*/ 117 w 243"/>
                <a:gd name="T35" fmla="*/ 349 h 424"/>
                <a:gd name="T36" fmla="*/ 104 w 243"/>
                <a:gd name="T37" fmla="*/ 409 h 424"/>
                <a:gd name="T38" fmla="*/ 81 w 243"/>
                <a:gd name="T39" fmla="*/ 325 h 424"/>
                <a:gd name="T40" fmla="*/ 177 w 243"/>
                <a:gd name="T41" fmla="*/ 191 h 424"/>
                <a:gd name="T42" fmla="*/ 119 w 243"/>
                <a:gd name="T43" fmla="*/ 93 h 424"/>
                <a:gd name="T44" fmla="*/ 59 w 243"/>
                <a:gd name="T45" fmla="*/ 121 h 424"/>
                <a:gd name="T46" fmla="*/ 23 w 243"/>
                <a:gd name="T47" fmla="*/ 17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424">
                  <a:moveTo>
                    <a:pt x="2" y="136"/>
                  </a:moveTo>
                  <a:cubicBezTo>
                    <a:pt x="0" y="162"/>
                    <a:pt x="18" y="204"/>
                    <a:pt x="40" y="177"/>
                  </a:cubicBezTo>
                  <a:cubicBezTo>
                    <a:pt x="54" y="158"/>
                    <a:pt x="57" y="131"/>
                    <a:pt x="75" y="116"/>
                  </a:cubicBezTo>
                  <a:cubicBezTo>
                    <a:pt x="106" y="91"/>
                    <a:pt x="175" y="106"/>
                    <a:pt x="173" y="167"/>
                  </a:cubicBezTo>
                  <a:cubicBezTo>
                    <a:pt x="172" y="229"/>
                    <a:pt x="110" y="240"/>
                    <a:pt x="86" y="278"/>
                  </a:cubicBezTo>
                  <a:cubicBezTo>
                    <a:pt x="71" y="302"/>
                    <a:pt x="70" y="340"/>
                    <a:pt x="74" y="370"/>
                  </a:cubicBezTo>
                  <a:cubicBezTo>
                    <a:pt x="76" y="385"/>
                    <a:pt x="80" y="404"/>
                    <a:pt x="90" y="414"/>
                  </a:cubicBezTo>
                  <a:cubicBezTo>
                    <a:pt x="101" y="424"/>
                    <a:pt x="115" y="421"/>
                    <a:pt x="118" y="404"/>
                  </a:cubicBezTo>
                  <a:cubicBezTo>
                    <a:pt x="123" y="380"/>
                    <a:pt x="121" y="356"/>
                    <a:pt x="130" y="334"/>
                  </a:cubicBezTo>
                  <a:cubicBezTo>
                    <a:pt x="143" y="299"/>
                    <a:pt x="169" y="296"/>
                    <a:pt x="192" y="278"/>
                  </a:cubicBezTo>
                  <a:cubicBezTo>
                    <a:pt x="236" y="245"/>
                    <a:pt x="243" y="162"/>
                    <a:pt x="221" y="106"/>
                  </a:cubicBezTo>
                  <a:cubicBezTo>
                    <a:pt x="180" y="2"/>
                    <a:pt x="10" y="0"/>
                    <a:pt x="2" y="136"/>
                  </a:cubicBezTo>
                  <a:moveTo>
                    <a:pt x="23" y="173"/>
                  </a:moveTo>
                  <a:cubicBezTo>
                    <a:pt x="5" y="170"/>
                    <a:pt x="9" y="133"/>
                    <a:pt x="13" y="118"/>
                  </a:cubicBezTo>
                  <a:cubicBezTo>
                    <a:pt x="19" y="97"/>
                    <a:pt x="30" y="79"/>
                    <a:pt x="44" y="66"/>
                  </a:cubicBezTo>
                  <a:cubicBezTo>
                    <a:pt x="85" y="30"/>
                    <a:pt x="152" y="31"/>
                    <a:pt x="190" y="72"/>
                  </a:cubicBezTo>
                  <a:cubicBezTo>
                    <a:pt x="225" y="110"/>
                    <a:pt x="236" y="180"/>
                    <a:pt x="215" y="232"/>
                  </a:cubicBezTo>
                  <a:cubicBezTo>
                    <a:pt x="192" y="290"/>
                    <a:pt x="131" y="280"/>
                    <a:pt x="117" y="349"/>
                  </a:cubicBezTo>
                  <a:cubicBezTo>
                    <a:pt x="115" y="361"/>
                    <a:pt x="115" y="409"/>
                    <a:pt x="104" y="409"/>
                  </a:cubicBezTo>
                  <a:cubicBezTo>
                    <a:pt x="79" y="409"/>
                    <a:pt x="79" y="347"/>
                    <a:pt x="81" y="325"/>
                  </a:cubicBezTo>
                  <a:cubicBezTo>
                    <a:pt x="88" y="256"/>
                    <a:pt x="156" y="252"/>
                    <a:pt x="177" y="191"/>
                  </a:cubicBezTo>
                  <a:cubicBezTo>
                    <a:pt x="194" y="141"/>
                    <a:pt x="154" y="98"/>
                    <a:pt x="119" y="93"/>
                  </a:cubicBezTo>
                  <a:cubicBezTo>
                    <a:pt x="98" y="90"/>
                    <a:pt x="73" y="99"/>
                    <a:pt x="59" y="121"/>
                  </a:cubicBezTo>
                  <a:cubicBezTo>
                    <a:pt x="49" y="135"/>
                    <a:pt x="41" y="177"/>
                    <a:pt x="23" y="173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90D4E017-F43A-46CC-8518-18C19AE3B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8837" y="3062288"/>
              <a:ext cx="31750" cy="55563"/>
            </a:xfrm>
            <a:custGeom>
              <a:avLst/>
              <a:gdLst>
                <a:gd name="T0" fmla="*/ 0 w 85"/>
                <a:gd name="T1" fmla="*/ 77 h 155"/>
                <a:gd name="T2" fmla="*/ 85 w 85"/>
                <a:gd name="T3" fmla="*/ 77 h 155"/>
                <a:gd name="T4" fmla="*/ 0 w 85"/>
                <a:gd name="T5" fmla="*/ 77 h 155"/>
                <a:gd name="T6" fmla="*/ 8 w 85"/>
                <a:gd name="T7" fmla="*/ 77 h 155"/>
                <a:gd name="T8" fmla="*/ 77 w 85"/>
                <a:gd name="T9" fmla="*/ 77 h 155"/>
                <a:gd name="T10" fmla="*/ 8 w 85"/>
                <a:gd name="T11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55">
                  <a:moveTo>
                    <a:pt x="0" y="77"/>
                  </a:moveTo>
                  <a:cubicBezTo>
                    <a:pt x="0" y="155"/>
                    <a:pt x="85" y="155"/>
                    <a:pt x="85" y="77"/>
                  </a:cubicBezTo>
                  <a:cubicBezTo>
                    <a:pt x="85" y="0"/>
                    <a:pt x="0" y="0"/>
                    <a:pt x="0" y="77"/>
                  </a:cubicBezTo>
                  <a:moveTo>
                    <a:pt x="8" y="77"/>
                  </a:moveTo>
                  <a:cubicBezTo>
                    <a:pt x="8" y="13"/>
                    <a:pt x="77" y="13"/>
                    <a:pt x="77" y="77"/>
                  </a:cubicBezTo>
                  <a:cubicBezTo>
                    <a:pt x="77" y="142"/>
                    <a:pt x="8" y="142"/>
                    <a:pt x="8" y="77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BAF41455-376A-4B71-8361-D7B005465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2919413"/>
              <a:ext cx="88900" cy="147638"/>
            </a:xfrm>
            <a:custGeom>
              <a:avLst/>
              <a:gdLst>
                <a:gd name="T0" fmla="*/ 186 w 247"/>
                <a:gd name="T1" fmla="*/ 260 h 407"/>
                <a:gd name="T2" fmla="*/ 132 w 247"/>
                <a:gd name="T3" fmla="*/ 324 h 407"/>
                <a:gd name="T4" fmla="*/ 122 w 247"/>
                <a:gd name="T5" fmla="*/ 387 h 407"/>
                <a:gd name="T6" fmla="*/ 91 w 247"/>
                <a:gd name="T7" fmla="*/ 364 h 407"/>
                <a:gd name="T8" fmla="*/ 97 w 247"/>
                <a:gd name="T9" fmla="*/ 263 h 407"/>
                <a:gd name="T10" fmla="*/ 182 w 247"/>
                <a:gd name="T11" fmla="*/ 118 h 407"/>
                <a:gd name="T12" fmla="*/ 84 w 247"/>
                <a:gd name="T13" fmla="*/ 89 h 407"/>
                <a:gd name="T14" fmla="*/ 20 w 247"/>
                <a:gd name="T15" fmla="*/ 146 h 407"/>
                <a:gd name="T16" fmla="*/ 64 w 247"/>
                <a:gd name="T17" fmla="*/ 31 h 407"/>
                <a:gd name="T18" fmla="*/ 218 w 247"/>
                <a:gd name="T19" fmla="*/ 66 h 407"/>
                <a:gd name="T20" fmla="*/ 223 w 247"/>
                <a:gd name="T21" fmla="*/ 223 h 407"/>
                <a:gd name="T22" fmla="*/ 186 w 247"/>
                <a:gd name="T23" fmla="*/ 26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407">
                  <a:moveTo>
                    <a:pt x="186" y="260"/>
                  </a:moveTo>
                  <a:cubicBezTo>
                    <a:pt x="162" y="270"/>
                    <a:pt x="140" y="290"/>
                    <a:pt x="132" y="324"/>
                  </a:cubicBezTo>
                  <a:cubicBezTo>
                    <a:pt x="127" y="342"/>
                    <a:pt x="131" y="371"/>
                    <a:pt x="122" y="387"/>
                  </a:cubicBezTo>
                  <a:cubicBezTo>
                    <a:pt x="111" y="407"/>
                    <a:pt x="94" y="377"/>
                    <a:pt x="91" y="364"/>
                  </a:cubicBezTo>
                  <a:cubicBezTo>
                    <a:pt x="83" y="334"/>
                    <a:pt x="83" y="291"/>
                    <a:pt x="97" y="263"/>
                  </a:cubicBezTo>
                  <a:cubicBezTo>
                    <a:pt x="118" y="224"/>
                    <a:pt x="215" y="191"/>
                    <a:pt x="182" y="118"/>
                  </a:cubicBezTo>
                  <a:cubicBezTo>
                    <a:pt x="163" y="76"/>
                    <a:pt x="114" y="64"/>
                    <a:pt x="84" y="89"/>
                  </a:cubicBezTo>
                  <a:cubicBezTo>
                    <a:pt x="70" y="100"/>
                    <a:pt x="40" y="189"/>
                    <a:pt x="20" y="146"/>
                  </a:cubicBezTo>
                  <a:cubicBezTo>
                    <a:pt x="0" y="103"/>
                    <a:pt x="36" y="48"/>
                    <a:pt x="64" y="31"/>
                  </a:cubicBezTo>
                  <a:cubicBezTo>
                    <a:pt x="112" y="0"/>
                    <a:pt x="183" y="8"/>
                    <a:pt x="218" y="66"/>
                  </a:cubicBezTo>
                  <a:cubicBezTo>
                    <a:pt x="243" y="110"/>
                    <a:pt x="247" y="177"/>
                    <a:pt x="223" y="223"/>
                  </a:cubicBezTo>
                  <a:cubicBezTo>
                    <a:pt x="214" y="240"/>
                    <a:pt x="202" y="253"/>
                    <a:pt x="186" y="26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34CA688C-B39A-4823-9C3E-35C827F6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065463"/>
              <a:ext cx="28575" cy="50800"/>
            </a:xfrm>
            <a:custGeom>
              <a:avLst/>
              <a:gdLst>
                <a:gd name="T0" fmla="*/ 77 w 77"/>
                <a:gd name="T1" fmla="*/ 71 h 143"/>
                <a:gd name="T2" fmla="*/ 0 w 77"/>
                <a:gd name="T3" fmla="*/ 71 h 143"/>
                <a:gd name="T4" fmla="*/ 77 w 77"/>
                <a:gd name="T5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43">
                  <a:moveTo>
                    <a:pt x="77" y="71"/>
                  </a:moveTo>
                  <a:cubicBezTo>
                    <a:pt x="77" y="143"/>
                    <a:pt x="0" y="143"/>
                    <a:pt x="0" y="71"/>
                  </a:cubicBezTo>
                  <a:cubicBezTo>
                    <a:pt x="0" y="0"/>
                    <a:pt x="77" y="0"/>
                    <a:pt x="77" y="7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A2844DB2-64EE-43F0-B771-486E296A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7" y="3455988"/>
              <a:ext cx="215900" cy="501650"/>
            </a:xfrm>
            <a:custGeom>
              <a:avLst/>
              <a:gdLst>
                <a:gd name="T0" fmla="*/ 597 w 599"/>
                <a:gd name="T1" fmla="*/ 928 h 1395"/>
                <a:gd name="T2" fmla="*/ 596 w 599"/>
                <a:gd name="T3" fmla="*/ 922 h 1395"/>
                <a:gd name="T4" fmla="*/ 442 w 599"/>
                <a:gd name="T5" fmla="*/ 952 h 1395"/>
                <a:gd name="T6" fmla="*/ 440 w 599"/>
                <a:gd name="T7" fmla="*/ 39 h 1395"/>
                <a:gd name="T8" fmla="*/ 170 w 599"/>
                <a:gd name="T9" fmla="*/ 39 h 1395"/>
                <a:gd name="T10" fmla="*/ 168 w 599"/>
                <a:gd name="T11" fmla="*/ 952 h 1395"/>
                <a:gd name="T12" fmla="*/ 13 w 599"/>
                <a:gd name="T13" fmla="*/ 922 h 1395"/>
                <a:gd name="T14" fmla="*/ 300 w 599"/>
                <a:gd name="T15" fmla="*/ 1395 h 1395"/>
                <a:gd name="T16" fmla="*/ 300 w 599"/>
                <a:gd name="T17" fmla="*/ 1395 h 1395"/>
                <a:gd name="T18" fmla="*/ 309 w 599"/>
                <a:gd name="T19" fmla="*/ 1395 h 1395"/>
                <a:gd name="T20" fmla="*/ 597 w 599"/>
                <a:gd name="T21" fmla="*/ 928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395">
                  <a:moveTo>
                    <a:pt x="597" y="928"/>
                  </a:moveTo>
                  <a:cubicBezTo>
                    <a:pt x="597" y="926"/>
                    <a:pt x="597" y="923"/>
                    <a:pt x="596" y="922"/>
                  </a:cubicBezTo>
                  <a:cubicBezTo>
                    <a:pt x="584" y="866"/>
                    <a:pt x="442" y="952"/>
                    <a:pt x="442" y="952"/>
                  </a:cubicBezTo>
                  <a:cubicBezTo>
                    <a:pt x="442" y="952"/>
                    <a:pt x="451" y="78"/>
                    <a:pt x="440" y="39"/>
                  </a:cubicBezTo>
                  <a:cubicBezTo>
                    <a:pt x="429" y="1"/>
                    <a:pt x="180" y="0"/>
                    <a:pt x="170" y="39"/>
                  </a:cubicBezTo>
                  <a:cubicBezTo>
                    <a:pt x="159" y="78"/>
                    <a:pt x="168" y="952"/>
                    <a:pt x="168" y="952"/>
                  </a:cubicBezTo>
                  <a:cubicBezTo>
                    <a:pt x="168" y="952"/>
                    <a:pt x="26" y="866"/>
                    <a:pt x="13" y="922"/>
                  </a:cubicBezTo>
                  <a:cubicBezTo>
                    <a:pt x="0" y="976"/>
                    <a:pt x="165" y="1389"/>
                    <a:pt x="300" y="1395"/>
                  </a:cubicBezTo>
                  <a:lnTo>
                    <a:pt x="300" y="1395"/>
                  </a:lnTo>
                  <a:cubicBezTo>
                    <a:pt x="303" y="1395"/>
                    <a:pt x="306" y="1395"/>
                    <a:pt x="309" y="1395"/>
                  </a:cubicBezTo>
                  <a:cubicBezTo>
                    <a:pt x="441" y="1390"/>
                    <a:pt x="599" y="1002"/>
                    <a:pt x="597" y="9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E6DC336C-0945-4948-BA8B-23BA1E0C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3448050"/>
              <a:ext cx="215900" cy="503238"/>
            </a:xfrm>
            <a:custGeom>
              <a:avLst/>
              <a:gdLst>
                <a:gd name="T0" fmla="*/ 597 w 599"/>
                <a:gd name="T1" fmla="*/ 927 h 1395"/>
                <a:gd name="T2" fmla="*/ 596 w 599"/>
                <a:gd name="T3" fmla="*/ 921 h 1395"/>
                <a:gd name="T4" fmla="*/ 442 w 599"/>
                <a:gd name="T5" fmla="*/ 951 h 1395"/>
                <a:gd name="T6" fmla="*/ 440 w 599"/>
                <a:gd name="T7" fmla="*/ 39 h 1395"/>
                <a:gd name="T8" fmla="*/ 170 w 599"/>
                <a:gd name="T9" fmla="*/ 38 h 1395"/>
                <a:gd name="T10" fmla="*/ 167 w 599"/>
                <a:gd name="T11" fmla="*/ 951 h 1395"/>
                <a:gd name="T12" fmla="*/ 13 w 599"/>
                <a:gd name="T13" fmla="*/ 921 h 1395"/>
                <a:gd name="T14" fmla="*/ 300 w 599"/>
                <a:gd name="T15" fmla="*/ 1394 h 1395"/>
                <a:gd name="T16" fmla="*/ 300 w 599"/>
                <a:gd name="T17" fmla="*/ 1394 h 1395"/>
                <a:gd name="T18" fmla="*/ 309 w 599"/>
                <a:gd name="T19" fmla="*/ 1394 h 1395"/>
                <a:gd name="T20" fmla="*/ 597 w 599"/>
                <a:gd name="T21" fmla="*/ 92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395">
                  <a:moveTo>
                    <a:pt x="597" y="927"/>
                  </a:moveTo>
                  <a:cubicBezTo>
                    <a:pt x="597" y="925"/>
                    <a:pt x="597" y="923"/>
                    <a:pt x="596" y="921"/>
                  </a:cubicBezTo>
                  <a:cubicBezTo>
                    <a:pt x="583" y="865"/>
                    <a:pt x="442" y="951"/>
                    <a:pt x="442" y="951"/>
                  </a:cubicBezTo>
                  <a:cubicBezTo>
                    <a:pt x="442" y="951"/>
                    <a:pt x="450" y="77"/>
                    <a:pt x="440" y="39"/>
                  </a:cubicBezTo>
                  <a:cubicBezTo>
                    <a:pt x="429" y="0"/>
                    <a:pt x="180" y="0"/>
                    <a:pt x="170" y="38"/>
                  </a:cubicBezTo>
                  <a:cubicBezTo>
                    <a:pt x="159" y="77"/>
                    <a:pt x="167" y="951"/>
                    <a:pt x="167" y="951"/>
                  </a:cubicBezTo>
                  <a:cubicBezTo>
                    <a:pt x="167" y="951"/>
                    <a:pt x="26" y="865"/>
                    <a:pt x="13" y="921"/>
                  </a:cubicBezTo>
                  <a:cubicBezTo>
                    <a:pt x="0" y="976"/>
                    <a:pt x="164" y="1389"/>
                    <a:pt x="300" y="1394"/>
                  </a:cubicBezTo>
                  <a:lnTo>
                    <a:pt x="300" y="1394"/>
                  </a:lnTo>
                  <a:cubicBezTo>
                    <a:pt x="303" y="1395"/>
                    <a:pt x="306" y="1395"/>
                    <a:pt x="309" y="1394"/>
                  </a:cubicBezTo>
                  <a:cubicBezTo>
                    <a:pt x="441" y="1389"/>
                    <a:pt x="599" y="1002"/>
                    <a:pt x="597" y="927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27C1A382-9CEC-4979-A924-EF203BDBE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950" y="3960813"/>
              <a:ext cx="1249363" cy="568325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A6D4BCE7-1B13-45ED-864E-AC619CED9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62" y="4022725"/>
              <a:ext cx="9497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Lower level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06634503-A76D-452A-9F15-33959BDA2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425" y="4292600"/>
              <a:ext cx="479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372DB798-E270-4D18-BCC7-452C3B07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5" y="3103563"/>
              <a:ext cx="750888" cy="355600"/>
            </a:xfrm>
            <a:custGeom>
              <a:avLst/>
              <a:gdLst>
                <a:gd name="T0" fmla="*/ 254 w 2085"/>
                <a:gd name="T1" fmla="*/ 0 h 986"/>
                <a:gd name="T2" fmla="*/ 1831 w 2085"/>
                <a:gd name="T3" fmla="*/ 0 h 986"/>
                <a:gd name="T4" fmla="*/ 2085 w 2085"/>
                <a:gd name="T5" fmla="*/ 254 h 986"/>
                <a:gd name="T6" fmla="*/ 2085 w 2085"/>
                <a:gd name="T7" fmla="*/ 731 h 986"/>
                <a:gd name="T8" fmla="*/ 1831 w 2085"/>
                <a:gd name="T9" fmla="*/ 986 h 986"/>
                <a:gd name="T10" fmla="*/ 254 w 2085"/>
                <a:gd name="T11" fmla="*/ 986 h 986"/>
                <a:gd name="T12" fmla="*/ 0 w 2085"/>
                <a:gd name="T13" fmla="*/ 731 h 986"/>
                <a:gd name="T14" fmla="*/ 0 w 2085"/>
                <a:gd name="T15" fmla="*/ 254 h 986"/>
                <a:gd name="T16" fmla="*/ 254 w 2085"/>
                <a:gd name="T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986">
                  <a:moveTo>
                    <a:pt x="254" y="0"/>
                  </a:moveTo>
                  <a:lnTo>
                    <a:pt x="1831" y="0"/>
                  </a:lnTo>
                  <a:cubicBezTo>
                    <a:pt x="1971" y="0"/>
                    <a:pt x="2085" y="113"/>
                    <a:pt x="2085" y="254"/>
                  </a:cubicBezTo>
                  <a:lnTo>
                    <a:pt x="2085" y="731"/>
                  </a:lnTo>
                  <a:cubicBezTo>
                    <a:pt x="2085" y="872"/>
                    <a:pt x="1971" y="986"/>
                    <a:pt x="1831" y="986"/>
                  </a:cubicBezTo>
                  <a:lnTo>
                    <a:pt x="254" y="986"/>
                  </a:lnTo>
                  <a:cubicBezTo>
                    <a:pt x="114" y="986"/>
                    <a:pt x="0" y="872"/>
                    <a:pt x="0" y="731"/>
                  </a:cubicBezTo>
                  <a:lnTo>
                    <a:pt x="0" y="254"/>
                  </a:lnTo>
                  <a:cubicBezTo>
                    <a:pt x="0" y="113"/>
                    <a:pt x="114" y="0"/>
                    <a:pt x="254" y="0"/>
                  </a:cubicBezTo>
                  <a:close/>
                </a:path>
              </a:pathLst>
            </a:cu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D71F8F86-4B39-4786-ACAB-E139C23B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2" y="3175000"/>
              <a:ext cx="477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insert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5C11BF9-9E1D-4796-AB8B-17D82F5A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7" y="2881313"/>
              <a:ext cx="206375" cy="280988"/>
            </a:xfrm>
            <a:custGeom>
              <a:avLst/>
              <a:gdLst>
                <a:gd name="T0" fmla="*/ 0 w 573"/>
                <a:gd name="T1" fmla="*/ 402 h 782"/>
                <a:gd name="T2" fmla="*/ 250 w 573"/>
                <a:gd name="T3" fmla="*/ 765 h 782"/>
                <a:gd name="T4" fmla="*/ 547 w 573"/>
                <a:gd name="T5" fmla="*/ 468 h 782"/>
                <a:gd name="T6" fmla="*/ 351 w 573"/>
                <a:gd name="T7" fmla="*/ 51 h 782"/>
                <a:gd name="T8" fmla="*/ 18 w 573"/>
                <a:gd name="T9" fmla="*/ 272 h 782"/>
                <a:gd name="T10" fmla="*/ 0 w 573"/>
                <a:gd name="T11" fmla="*/ 40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" h="782">
                  <a:moveTo>
                    <a:pt x="0" y="402"/>
                  </a:moveTo>
                  <a:cubicBezTo>
                    <a:pt x="0" y="587"/>
                    <a:pt x="110" y="748"/>
                    <a:pt x="250" y="765"/>
                  </a:cubicBezTo>
                  <a:cubicBezTo>
                    <a:pt x="390" y="782"/>
                    <a:pt x="522" y="651"/>
                    <a:pt x="547" y="468"/>
                  </a:cubicBezTo>
                  <a:cubicBezTo>
                    <a:pt x="573" y="285"/>
                    <a:pt x="486" y="101"/>
                    <a:pt x="351" y="51"/>
                  </a:cubicBezTo>
                  <a:cubicBezTo>
                    <a:pt x="215" y="0"/>
                    <a:pt x="68" y="98"/>
                    <a:pt x="18" y="272"/>
                  </a:cubicBezTo>
                  <a:cubicBezTo>
                    <a:pt x="6" y="314"/>
                    <a:pt x="0" y="358"/>
                    <a:pt x="0" y="402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DC7F83CB-AB72-4297-8FD4-69B82EBA6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5275" y="2919413"/>
              <a:ext cx="87313" cy="152400"/>
            </a:xfrm>
            <a:custGeom>
              <a:avLst/>
              <a:gdLst>
                <a:gd name="T0" fmla="*/ 2 w 243"/>
                <a:gd name="T1" fmla="*/ 136 h 424"/>
                <a:gd name="T2" fmla="*/ 40 w 243"/>
                <a:gd name="T3" fmla="*/ 176 h 424"/>
                <a:gd name="T4" fmla="*/ 75 w 243"/>
                <a:gd name="T5" fmla="*/ 116 h 424"/>
                <a:gd name="T6" fmla="*/ 173 w 243"/>
                <a:gd name="T7" fmla="*/ 167 h 424"/>
                <a:gd name="T8" fmla="*/ 86 w 243"/>
                <a:gd name="T9" fmla="*/ 278 h 424"/>
                <a:gd name="T10" fmla="*/ 74 w 243"/>
                <a:gd name="T11" fmla="*/ 370 h 424"/>
                <a:gd name="T12" fmla="*/ 90 w 243"/>
                <a:gd name="T13" fmla="*/ 414 h 424"/>
                <a:gd name="T14" fmla="*/ 118 w 243"/>
                <a:gd name="T15" fmla="*/ 403 h 424"/>
                <a:gd name="T16" fmla="*/ 130 w 243"/>
                <a:gd name="T17" fmla="*/ 334 h 424"/>
                <a:gd name="T18" fmla="*/ 192 w 243"/>
                <a:gd name="T19" fmla="*/ 278 h 424"/>
                <a:gd name="T20" fmla="*/ 221 w 243"/>
                <a:gd name="T21" fmla="*/ 106 h 424"/>
                <a:gd name="T22" fmla="*/ 2 w 243"/>
                <a:gd name="T23" fmla="*/ 136 h 424"/>
                <a:gd name="T24" fmla="*/ 22 w 243"/>
                <a:gd name="T25" fmla="*/ 173 h 424"/>
                <a:gd name="T26" fmla="*/ 13 w 243"/>
                <a:gd name="T27" fmla="*/ 118 h 424"/>
                <a:gd name="T28" fmla="*/ 44 w 243"/>
                <a:gd name="T29" fmla="*/ 66 h 424"/>
                <a:gd name="T30" fmla="*/ 190 w 243"/>
                <a:gd name="T31" fmla="*/ 72 h 424"/>
                <a:gd name="T32" fmla="*/ 215 w 243"/>
                <a:gd name="T33" fmla="*/ 232 h 424"/>
                <a:gd name="T34" fmla="*/ 117 w 243"/>
                <a:gd name="T35" fmla="*/ 349 h 424"/>
                <a:gd name="T36" fmla="*/ 104 w 243"/>
                <a:gd name="T37" fmla="*/ 409 h 424"/>
                <a:gd name="T38" fmla="*/ 81 w 243"/>
                <a:gd name="T39" fmla="*/ 325 h 424"/>
                <a:gd name="T40" fmla="*/ 177 w 243"/>
                <a:gd name="T41" fmla="*/ 190 h 424"/>
                <a:gd name="T42" fmla="*/ 119 w 243"/>
                <a:gd name="T43" fmla="*/ 93 h 424"/>
                <a:gd name="T44" fmla="*/ 59 w 243"/>
                <a:gd name="T45" fmla="*/ 121 h 424"/>
                <a:gd name="T46" fmla="*/ 22 w 243"/>
                <a:gd name="T47" fmla="*/ 17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424">
                  <a:moveTo>
                    <a:pt x="2" y="136"/>
                  </a:moveTo>
                  <a:cubicBezTo>
                    <a:pt x="0" y="162"/>
                    <a:pt x="18" y="204"/>
                    <a:pt x="40" y="176"/>
                  </a:cubicBezTo>
                  <a:cubicBezTo>
                    <a:pt x="54" y="158"/>
                    <a:pt x="57" y="131"/>
                    <a:pt x="75" y="116"/>
                  </a:cubicBezTo>
                  <a:cubicBezTo>
                    <a:pt x="105" y="91"/>
                    <a:pt x="175" y="106"/>
                    <a:pt x="173" y="167"/>
                  </a:cubicBezTo>
                  <a:cubicBezTo>
                    <a:pt x="172" y="229"/>
                    <a:pt x="110" y="240"/>
                    <a:pt x="86" y="278"/>
                  </a:cubicBezTo>
                  <a:cubicBezTo>
                    <a:pt x="71" y="302"/>
                    <a:pt x="70" y="340"/>
                    <a:pt x="74" y="370"/>
                  </a:cubicBezTo>
                  <a:cubicBezTo>
                    <a:pt x="76" y="385"/>
                    <a:pt x="80" y="404"/>
                    <a:pt x="90" y="414"/>
                  </a:cubicBezTo>
                  <a:cubicBezTo>
                    <a:pt x="101" y="424"/>
                    <a:pt x="115" y="420"/>
                    <a:pt x="118" y="403"/>
                  </a:cubicBezTo>
                  <a:cubicBezTo>
                    <a:pt x="123" y="380"/>
                    <a:pt x="121" y="356"/>
                    <a:pt x="130" y="334"/>
                  </a:cubicBezTo>
                  <a:cubicBezTo>
                    <a:pt x="143" y="299"/>
                    <a:pt x="169" y="296"/>
                    <a:pt x="192" y="278"/>
                  </a:cubicBezTo>
                  <a:cubicBezTo>
                    <a:pt x="236" y="244"/>
                    <a:pt x="243" y="161"/>
                    <a:pt x="221" y="106"/>
                  </a:cubicBezTo>
                  <a:cubicBezTo>
                    <a:pt x="180" y="2"/>
                    <a:pt x="10" y="0"/>
                    <a:pt x="2" y="136"/>
                  </a:cubicBezTo>
                  <a:moveTo>
                    <a:pt x="22" y="173"/>
                  </a:moveTo>
                  <a:cubicBezTo>
                    <a:pt x="5" y="170"/>
                    <a:pt x="9" y="133"/>
                    <a:pt x="13" y="118"/>
                  </a:cubicBezTo>
                  <a:cubicBezTo>
                    <a:pt x="19" y="96"/>
                    <a:pt x="30" y="78"/>
                    <a:pt x="44" y="66"/>
                  </a:cubicBezTo>
                  <a:cubicBezTo>
                    <a:pt x="85" y="30"/>
                    <a:pt x="152" y="31"/>
                    <a:pt x="190" y="72"/>
                  </a:cubicBezTo>
                  <a:cubicBezTo>
                    <a:pt x="225" y="109"/>
                    <a:pt x="235" y="180"/>
                    <a:pt x="215" y="232"/>
                  </a:cubicBezTo>
                  <a:cubicBezTo>
                    <a:pt x="192" y="290"/>
                    <a:pt x="131" y="279"/>
                    <a:pt x="117" y="349"/>
                  </a:cubicBezTo>
                  <a:cubicBezTo>
                    <a:pt x="114" y="361"/>
                    <a:pt x="115" y="409"/>
                    <a:pt x="104" y="409"/>
                  </a:cubicBezTo>
                  <a:cubicBezTo>
                    <a:pt x="78" y="408"/>
                    <a:pt x="79" y="347"/>
                    <a:pt x="81" y="325"/>
                  </a:cubicBezTo>
                  <a:cubicBezTo>
                    <a:pt x="88" y="256"/>
                    <a:pt x="156" y="252"/>
                    <a:pt x="177" y="190"/>
                  </a:cubicBezTo>
                  <a:cubicBezTo>
                    <a:pt x="194" y="141"/>
                    <a:pt x="154" y="98"/>
                    <a:pt x="119" y="93"/>
                  </a:cubicBezTo>
                  <a:cubicBezTo>
                    <a:pt x="98" y="90"/>
                    <a:pt x="73" y="99"/>
                    <a:pt x="59" y="121"/>
                  </a:cubicBezTo>
                  <a:cubicBezTo>
                    <a:pt x="48" y="135"/>
                    <a:pt x="40" y="177"/>
                    <a:pt x="22" y="173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8CDE67F5-B0FD-499E-994D-A89A191B5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5912" y="3068638"/>
              <a:ext cx="30163" cy="57150"/>
            </a:xfrm>
            <a:custGeom>
              <a:avLst/>
              <a:gdLst>
                <a:gd name="T0" fmla="*/ 0 w 85"/>
                <a:gd name="T1" fmla="*/ 78 h 156"/>
                <a:gd name="T2" fmla="*/ 85 w 85"/>
                <a:gd name="T3" fmla="*/ 78 h 156"/>
                <a:gd name="T4" fmla="*/ 0 w 85"/>
                <a:gd name="T5" fmla="*/ 78 h 156"/>
                <a:gd name="T6" fmla="*/ 8 w 85"/>
                <a:gd name="T7" fmla="*/ 78 h 156"/>
                <a:gd name="T8" fmla="*/ 77 w 85"/>
                <a:gd name="T9" fmla="*/ 78 h 156"/>
                <a:gd name="T10" fmla="*/ 8 w 85"/>
                <a:gd name="T11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56">
                  <a:moveTo>
                    <a:pt x="0" y="78"/>
                  </a:moveTo>
                  <a:cubicBezTo>
                    <a:pt x="0" y="156"/>
                    <a:pt x="85" y="156"/>
                    <a:pt x="85" y="78"/>
                  </a:cubicBezTo>
                  <a:cubicBezTo>
                    <a:pt x="85" y="0"/>
                    <a:pt x="0" y="0"/>
                    <a:pt x="0" y="78"/>
                  </a:cubicBezTo>
                  <a:moveTo>
                    <a:pt x="8" y="78"/>
                  </a:moveTo>
                  <a:cubicBezTo>
                    <a:pt x="8" y="14"/>
                    <a:pt x="77" y="14"/>
                    <a:pt x="77" y="78"/>
                  </a:cubicBezTo>
                  <a:cubicBezTo>
                    <a:pt x="77" y="143"/>
                    <a:pt x="8" y="143"/>
                    <a:pt x="8" y="78"/>
                  </a:cubicBezTo>
                </a:path>
              </a:pathLst>
            </a:custGeom>
            <a:solidFill>
              <a:srgbClr val="970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39A4BFAD-8D09-4F7C-A99B-61C6DD40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2927350"/>
              <a:ext cx="88900" cy="146050"/>
            </a:xfrm>
            <a:custGeom>
              <a:avLst/>
              <a:gdLst>
                <a:gd name="T0" fmla="*/ 186 w 247"/>
                <a:gd name="T1" fmla="*/ 259 h 407"/>
                <a:gd name="T2" fmla="*/ 132 w 247"/>
                <a:gd name="T3" fmla="*/ 323 h 407"/>
                <a:gd name="T4" fmla="*/ 122 w 247"/>
                <a:gd name="T5" fmla="*/ 387 h 407"/>
                <a:gd name="T6" fmla="*/ 91 w 247"/>
                <a:gd name="T7" fmla="*/ 364 h 407"/>
                <a:gd name="T8" fmla="*/ 97 w 247"/>
                <a:gd name="T9" fmla="*/ 263 h 407"/>
                <a:gd name="T10" fmla="*/ 182 w 247"/>
                <a:gd name="T11" fmla="*/ 118 h 407"/>
                <a:gd name="T12" fmla="*/ 84 w 247"/>
                <a:gd name="T13" fmla="*/ 89 h 407"/>
                <a:gd name="T14" fmla="*/ 20 w 247"/>
                <a:gd name="T15" fmla="*/ 146 h 407"/>
                <a:gd name="T16" fmla="*/ 64 w 247"/>
                <a:gd name="T17" fmla="*/ 30 h 407"/>
                <a:gd name="T18" fmla="*/ 218 w 247"/>
                <a:gd name="T19" fmla="*/ 66 h 407"/>
                <a:gd name="T20" fmla="*/ 223 w 247"/>
                <a:gd name="T21" fmla="*/ 223 h 407"/>
                <a:gd name="T22" fmla="*/ 186 w 247"/>
                <a:gd name="T23" fmla="*/ 25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407">
                  <a:moveTo>
                    <a:pt x="186" y="259"/>
                  </a:moveTo>
                  <a:cubicBezTo>
                    <a:pt x="161" y="269"/>
                    <a:pt x="140" y="290"/>
                    <a:pt x="132" y="323"/>
                  </a:cubicBezTo>
                  <a:cubicBezTo>
                    <a:pt x="127" y="342"/>
                    <a:pt x="131" y="371"/>
                    <a:pt x="122" y="387"/>
                  </a:cubicBezTo>
                  <a:cubicBezTo>
                    <a:pt x="111" y="407"/>
                    <a:pt x="94" y="376"/>
                    <a:pt x="91" y="364"/>
                  </a:cubicBezTo>
                  <a:cubicBezTo>
                    <a:pt x="83" y="334"/>
                    <a:pt x="83" y="290"/>
                    <a:pt x="97" y="263"/>
                  </a:cubicBezTo>
                  <a:cubicBezTo>
                    <a:pt x="118" y="223"/>
                    <a:pt x="215" y="191"/>
                    <a:pt x="182" y="118"/>
                  </a:cubicBezTo>
                  <a:cubicBezTo>
                    <a:pt x="162" y="75"/>
                    <a:pt x="114" y="64"/>
                    <a:pt x="84" y="89"/>
                  </a:cubicBezTo>
                  <a:cubicBezTo>
                    <a:pt x="70" y="100"/>
                    <a:pt x="40" y="189"/>
                    <a:pt x="20" y="146"/>
                  </a:cubicBezTo>
                  <a:cubicBezTo>
                    <a:pt x="0" y="102"/>
                    <a:pt x="36" y="48"/>
                    <a:pt x="64" y="30"/>
                  </a:cubicBezTo>
                  <a:cubicBezTo>
                    <a:pt x="112" y="0"/>
                    <a:pt x="183" y="8"/>
                    <a:pt x="218" y="66"/>
                  </a:cubicBezTo>
                  <a:cubicBezTo>
                    <a:pt x="243" y="110"/>
                    <a:pt x="247" y="177"/>
                    <a:pt x="223" y="223"/>
                  </a:cubicBezTo>
                  <a:cubicBezTo>
                    <a:pt x="214" y="240"/>
                    <a:pt x="202" y="253"/>
                    <a:pt x="186" y="25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3C7AC1BE-A7F1-4A7E-944A-83DFD1478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3071813"/>
              <a:ext cx="26988" cy="50800"/>
            </a:xfrm>
            <a:custGeom>
              <a:avLst/>
              <a:gdLst>
                <a:gd name="T0" fmla="*/ 77 w 77"/>
                <a:gd name="T1" fmla="*/ 71 h 142"/>
                <a:gd name="T2" fmla="*/ 0 w 77"/>
                <a:gd name="T3" fmla="*/ 71 h 142"/>
                <a:gd name="T4" fmla="*/ 77 w 77"/>
                <a:gd name="T5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42">
                  <a:moveTo>
                    <a:pt x="77" y="71"/>
                  </a:moveTo>
                  <a:cubicBezTo>
                    <a:pt x="77" y="142"/>
                    <a:pt x="0" y="142"/>
                    <a:pt x="0" y="71"/>
                  </a:cubicBezTo>
                  <a:cubicBezTo>
                    <a:pt x="0" y="0"/>
                    <a:pt x="77" y="0"/>
                    <a:pt x="77" y="7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C330576C-F8F9-475F-B028-167E0E06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2" y="2911475"/>
              <a:ext cx="452438" cy="522288"/>
            </a:xfrm>
            <a:custGeom>
              <a:avLst/>
              <a:gdLst>
                <a:gd name="T0" fmla="*/ 408 w 1257"/>
                <a:gd name="T1" fmla="*/ 0 h 1450"/>
                <a:gd name="T2" fmla="*/ 849 w 1257"/>
                <a:gd name="T3" fmla="*/ 0 h 1450"/>
                <a:gd name="T4" fmla="*/ 1257 w 1257"/>
                <a:gd name="T5" fmla="*/ 408 h 1450"/>
                <a:gd name="T6" fmla="*/ 1257 w 1257"/>
                <a:gd name="T7" fmla="*/ 1042 h 1450"/>
                <a:gd name="T8" fmla="*/ 849 w 1257"/>
                <a:gd name="T9" fmla="*/ 1450 h 1450"/>
                <a:gd name="T10" fmla="*/ 408 w 1257"/>
                <a:gd name="T11" fmla="*/ 1450 h 1450"/>
                <a:gd name="T12" fmla="*/ 0 w 1257"/>
                <a:gd name="T13" fmla="*/ 1042 h 1450"/>
                <a:gd name="T14" fmla="*/ 0 w 1257"/>
                <a:gd name="T15" fmla="*/ 408 h 1450"/>
                <a:gd name="T16" fmla="*/ 408 w 1257"/>
                <a:gd name="T1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7" h="1450">
                  <a:moveTo>
                    <a:pt x="408" y="0"/>
                  </a:moveTo>
                  <a:lnTo>
                    <a:pt x="849" y="0"/>
                  </a:lnTo>
                  <a:cubicBezTo>
                    <a:pt x="1075" y="0"/>
                    <a:pt x="1257" y="182"/>
                    <a:pt x="1257" y="408"/>
                  </a:cubicBezTo>
                  <a:lnTo>
                    <a:pt x="1257" y="1042"/>
                  </a:lnTo>
                  <a:cubicBezTo>
                    <a:pt x="1257" y="1268"/>
                    <a:pt x="1075" y="1450"/>
                    <a:pt x="849" y="1450"/>
                  </a:cubicBezTo>
                  <a:lnTo>
                    <a:pt x="408" y="1450"/>
                  </a:lnTo>
                  <a:cubicBezTo>
                    <a:pt x="182" y="1450"/>
                    <a:pt x="0" y="1268"/>
                    <a:pt x="0" y="1042"/>
                  </a:cubicBezTo>
                  <a:lnTo>
                    <a:pt x="0" y="408"/>
                  </a:lnTo>
                  <a:cubicBezTo>
                    <a:pt x="0" y="182"/>
                    <a:pt x="182" y="0"/>
                    <a:pt x="408" y="0"/>
                  </a:cubicBezTo>
                  <a:close/>
                </a:path>
              </a:pathLst>
            </a:custGeom>
            <a:solidFill>
              <a:srgbClr val="D5F6FF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7">
              <a:extLst>
                <a:ext uri="{FF2B5EF4-FFF2-40B4-BE49-F238E27FC236}">
                  <a16:creationId xmlns:a16="http://schemas.microsoft.com/office/drawing/2014/main" id="{465A48B9-7986-4BAA-8079-9FD41009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2" y="2951163"/>
              <a:ext cx="3524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58">
              <a:extLst>
                <a:ext uri="{FF2B5EF4-FFF2-40B4-BE49-F238E27FC236}">
                  <a16:creationId xmlns:a16="http://schemas.microsoft.com/office/drawing/2014/main" id="{EFD24AE6-12B9-4204-9C4A-C0696CC4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2" y="3211513"/>
              <a:ext cx="36067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block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CA75ED4B-F68E-47AA-897D-F6FEDEC1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" y="2352675"/>
              <a:ext cx="7313613" cy="2630488"/>
            </a:xfrm>
            <a:custGeom>
              <a:avLst/>
              <a:gdLst>
                <a:gd name="T0" fmla="*/ 1532 w 20296"/>
                <a:gd name="T1" fmla="*/ 0 h 7297"/>
                <a:gd name="T2" fmla="*/ 18764 w 20296"/>
                <a:gd name="T3" fmla="*/ 0 h 7297"/>
                <a:gd name="T4" fmla="*/ 20296 w 20296"/>
                <a:gd name="T5" fmla="*/ 1531 h 7297"/>
                <a:gd name="T6" fmla="*/ 20296 w 20296"/>
                <a:gd name="T7" fmla="*/ 5765 h 7297"/>
                <a:gd name="T8" fmla="*/ 18764 w 20296"/>
                <a:gd name="T9" fmla="*/ 7297 h 7297"/>
                <a:gd name="T10" fmla="*/ 1532 w 20296"/>
                <a:gd name="T11" fmla="*/ 7297 h 7297"/>
                <a:gd name="T12" fmla="*/ 0 w 20296"/>
                <a:gd name="T13" fmla="*/ 5765 h 7297"/>
                <a:gd name="T14" fmla="*/ 0 w 20296"/>
                <a:gd name="T15" fmla="*/ 1531 h 7297"/>
                <a:gd name="T16" fmla="*/ 1532 w 20296"/>
                <a:gd name="T17" fmla="*/ 0 h 7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96" h="7297">
                  <a:moveTo>
                    <a:pt x="1532" y="0"/>
                  </a:moveTo>
                  <a:lnTo>
                    <a:pt x="18764" y="0"/>
                  </a:lnTo>
                  <a:cubicBezTo>
                    <a:pt x="19613" y="0"/>
                    <a:pt x="20296" y="683"/>
                    <a:pt x="20296" y="1531"/>
                  </a:cubicBezTo>
                  <a:lnTo>
                    <a:pt x="20296" y="5765"/>
                  </a:lnTo>
                  <a:cubicBezTo>
                    <a:pt x="20296" y="6614"/>
                    <a:pt x="19613" y="7297"/>
                    <a:pt x="18764" y="7297"/>
                  </a:cubicBezTo>
                  <a:lnTo>
                    <a:pt x="1532" y="7297"/>
                  </a:lnTo>
                  <a:cubicBezTo>
                    <a:pt x="683" y="7297"/>
                    <a:pt x="0" y="6614"/>
                    <a:pt x="0" y="5765"/>
                  </a:cubicBezTo>
                  <a:lnTo>
                    <a:pt x="0" y="1531"/>
                  </a:lnTo>
                  <a:cubicBezTo>
                    <a:pt x="0" y="683"/>
                    <a:pt x="683" y="0"/>
                    <a:pt x="1532" y="0"/>
                  </a:cubicBezTo>
                  <a:close/>
                </a:path>
              </a:pathLst>
            </a:custGeom>
            <a:noFill/>
            <a:ln w="24" cap="flat">
              <a:solidFill>
                <a:srgbClr val="1626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0">
              <a:extLst>
                <a:ext uri="{FF2B5EF4-FFF2-40B4-BE49-F238E27FC236}">
                  <a16:creationId xmlns:a16="http://schemas.microsoft.com/office/drawing/2014/main" id="{5CA8412C-DCE0-4C1E-BC87-2418284B0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550" y="2693988"/>
              <a:ext cx="6350" cy="215265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61">
              <a:extLst>
                <a:ext uri="{FF2B5EF4-FFF2-40B4-BE49-F238E27FC236}">
                  <a16:creationId xmlns:a16="http://schemas.microsoft.com/office/drawing/2014/main" id="{A9E60119-71C4-40FF-B4F2-EE8CB7EE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432050"/>
              <a:ext cx="575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Time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D7C61B15-842B-4422-BF02-1210383AD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5" y="2493963"/>
              <a:ext cx="1003300" cy="119063"/>
            </a:xfrm>
            <a:prstGeom prst="rect">
              <a:avLst/>
            </a:prstGeom>
            <a:solidFill>
              <a:srgbClr val="2117F2"/>
            </a:solidFill>
            <a:ln w="16" cap="flat">
              <a:solidFill>
                <a:srgbClr val="1626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40968D11-079A-47E7-8C1A-97BC43FE7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2395538"/>
              <a:ext cx="163513" cy="296863"/>
            </a:xfrm>
            <a:custGeom>
              <a:avLst/>
              <a:gdLst>
                <a:gd name="T0" fmla="*/ 0 w 453"/>
                <a:gd name="T1" fmla="*/ 0 h 824"/>
                <a:gd name="T2" fmla="*/ 0 w 453"/>
                <a:gd name="T3" fmla="*/ 824 h 824"/>
                <a:gd name="T4" fmla="*/ 453 w 453"/>
                <a:gd name="T5" fmla="*/ 375 h 824"/>
                <a:gd name="T6" fmla="*/ 0 w 453"/>
                <a:gd name="T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824">
                  <a:moveTo>
                    <a:pt x="0" y="0"/>
                  </a:moveTo>
                  <a:lnTo>
                    <a:pt x="0" y="824"/>
                  </a:lnTo>
                  <a:lnTo>
                    <a:pt x="453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7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41E48109-A0BC-407F-9F06-4296EBCC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8D773C14-7AE9-4E75-9BCB-E3BD451E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606199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297485" y="3321802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D0D249-F041-437C-B1F3-DBFE2BD84CE9}"/>
              </a:ext>
            </a:extLst>
          </p:cNvPr>
          <p:cNvSpPr/>
          <p:nvPr/>
        </p:nvSpPr>
        <p:spPr>
          <a:xfrm>
            <a:off x="8245941" y="459363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CMOS Logic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13E74-28DF-416F-BC39-6F58BB0D3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BE2913-008A-4F31-B76D-2A922761D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1B87-2DD1-4E45-B959-712AECAF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Operation (write-through cache)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3E86-D9F4-4E81-B81E-91F53429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316412"/>
            <a:ext cx="8429030" cy="18202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write-through cache, we can seamlessly </a:t>
            </a:r>
            <a:r>
              <a:rPr lang="en-US" dirty="0">
                <a:solidFill>
                  <a:srgbClr val="FF0000"/>
                </a:solidFill>
              </a:rPr>
              <a:t>evict</a:t>
            </a:r>
            <a:r>
              <a:rPr lang="en-US" dirty="0"/>
              <a:t> a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at the time of writing, the write needs to be </a:t>
            </a:r>
            <a:r>
              <a:rPr lang="en-US" dirty="0">
                <a:solidFill>
                  <a:srgbClr val="00B050"/>
                </a:solidFill>
              </a:rPr>
              <a:t>propagated</a:t>
            </a:r>
            <a:r>
              <a:rPr lang="en-US" dirty="0"/>
              <a:t> to the lower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Because the hierarchy is </a:t>
            </a:r>
            <a:r>
              <a:rPr lang="en-US" dirty="0">
                <a:solidFill>
                  <a:srgbClr val="625D9C"/>
                </a:solidFill>
              </a:rPr>
              <a:t>inclusive</a:t>
            </a:r>
            <a:r>
              <a:rPr lang="en-US" dirty="0"/>
              <a:t>, there will be a hit at the lower level.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BC39251C-92C6-41F3-B505-8645BED9EF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73755" y="1226504"/>
            <a:ext cx="7577138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CF10700-40C5-49FF-8E45-7905843CF03A}"/>
              </a:ext>
            </a:extLst>
          </p:cNvPr>
          <p:cNvSpPr>
            <a:spLocks/>
          </p:cNvSpPr>
          <p:nvPr/>
        </p:nvSpPr>
        <p:spPr bwMode="auto">
          <a:xfrm>
            <a:off x="2381743" y="1777366"/>
            <a:ext cx="825500" cy="325438"/>
          </a:xfrm>
          <a:custGeom>
            <a:avLst/>
            <a:gdLst>
              <a:gd name="T0" fmla="*/ 233 w 2291"/>
              <a:gd name="T1" fmla="*/ 0 h 902"/>
              <a:gd name="T2" fmla="*/ 2058 w 2291"/>
              <a:gd name="T3" fmla="*/ 0 h 902"/>
              <a:gd name="T4" fmla="*/ 2291 w 2291"/>
              <a:gd name="T5" fmla="*/ 232 h 902"/>
              <a:gd name="T6" fmla="*/ 2291 w 2291"/>
              <a:gd name="T7" fmla="*/ 669 h 902"/>
              <a:gd name="T8" fmla="*/ 2058 w 2291"/>
              <a:gd name="T9" fmla="*/ 902 h 902"/>
              <a:gd name="T10" fmla="*/ 233 w 2291"/>
              <a:gd name="T11" fmla="*/ 902 h 902"/>
              <a:gd name="T12" fmla="*/ 0 w 2291"/>
              <a:gd name="T13" fmla="*/ 669 h 902"/>
              <a:gd name="T14" fmla="*/ 0 w 2291"/>
              <a:gd name="T15" fmla="*/ 232 h 902"/>
              <a:gd name="T16" fmla="*/ 233 w 2291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1" h="902">
                <a:moveTo>
                  <a:pt x="233" y="0"/>
                </a:moveTo>
                <a:lnTo>
                  <a:pt x="2058" y="0"/>
                </a:lnTo>
                <a:cubicBezTo>
                  <a:pt x="2187" y="0"/>
                  <a:pt x="2291" y="103"/>
                  <a:pt x="2291" y="232"/>
                </a:cubicBezTo>
                <a:lnTo>
                  <a:pt x="2291" y="669"/>
                </a:lnTo>
                <a:cubicBezTo>
                  <a:pt x="2291" y="798"/>
                  <a:pt x="2187" y="902"/>
                  <a:pt x="2058" y="902"/>
                </a:cubicBezTo>
                <a:lnTo>
                  <a:pt x="233" y="902"/>
                </a:lnTo>
                <a:cubicBezTo>
                  <a:pt x="104" y="902"/>
                  <a:pt x="0" y="798"/>
                  <a:pt x="0" y="669"/>
                </a:cubicBezTo>
                <a:lnTo>
                  <a:pt x="0" y="232"/>
                </a:lnTo>
                <a:cubicBezTo>
                  <a:pt x="0" y="103"/>
                  <a:pt x="104" y="0"/>
                  <a:pt x="233" y="0"/>
                </a:cubicBezTo>
                <a:close/>
              </a:path>
            </a:pathLst>
          </a:custGeom>
          <a:solidFill>
            <a:srgbClr val="D5F6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C4B96E-3FDD-430E-9137-BAC3B0AA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280" y="1837691"/>
            <a:ext cx="5345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lookup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CF75F4A-2494-4604-9479-F2D830244256}"/>
              </a:ext>
            </a:extLst>
          </p:cNvPr>
          <p:cNvSpPr>
            <a:spLocks/>
          </p:cNvSpPr>
          <p:nvPr/>
        </p:nvSpPr>
        <p:spPr bwMode="auto">
          <a:xfrm>
            <a:off x="3169143" y="2169478"/>
            <a:ext cx="992188" cy="325438"/>
          </a:xfrm>
          <a:custGeom>
            <a:avLst/>
            <a:gdLst>
              <a:gd name="T0" fmla="*/ 233 w 2749"/>
              <a:gd name="T1" fmla="*/ 0 h 902"/>
              <a:gd name="T2" fmla="*/ 2517 w 2749"/>
              <a:gd name="T3" fmla="*/ 0 h 902"/>
              <a:gd name="T4" fmla="*/ 2749 w 2749"/>
              <a:gd name="T5" fmla="*/ 232 h 902"/>
              <a:gd name="T6" fmla="*/ 2749 w 2749"/>
              <a:gd name="T7" fmla="*/ 669 h 902"/>
              <a:gd name="T8" fmla="*/ 2517 w 2749"/>
              <a:gd name="T9" fmla="*/ 902 h 902"/>
              <a:gd name="T10" fmla="*/ 233 w 2749"/>
              <a:gd name="T11" fmla="*/ 902 h 902"/>
              <a:gd name="T12" fmla="*/ 0 w 2749"/>
              <a:gd name="T13" fmla="*/ 669 h 902"/>
              <a:gd name="T14" fmla="*/ 0 w 2749"/>
              <a:gd name="T15" fmla="*/ 232 h 902"/>
              <a:gd name="T16" fmla="*/ 233 w 2749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9" h="902">
                <a:moveTo>
                  <a:pt x="233" y="0"/>
                </a:moveTo>
                <a:lnTo>
                  <a:pt x="2517" y="0"/>
                </a:lnTo>
                <a:cubicBezTo>
                  <a:pt x="2645" y="0"/>
                  <a:pt x="2749" y="104"/>
                  <a:pt x="2749" y="232"/>
                </a:cubicBezTo>
                <a:lnTo>
                  <a:pt x="2749" y="669"/>
                </a:lnTo>
                <a:cubicBezTo>
                  <a:pt x="2749" y="798"/>
                  <a:pt x="2645" y="902"/>
                  <a:pt x="2517" y="902"/>
                </a:cubicBezTo>
                <a:lnTo>
                  <a:pt x="233" y="902"/>
                </a:lnTo>
                <a:cubicBezTo>
                  <a:pt x="104" y="902"/>
                  <a:pt x="0" y="798"/>
                  <a:pt x="0" y="669"/>
                </a:cubicBezTo>
                <a:lnTo>
                  <a:pt x="0" y="232"/>
                </a:lnTo>
                <a:cubicBezTo>
                  <a:pt x="0" y="104"/>
                  <a:pt x="104" y="0"/>
                  <a:pt x="233" y="0"/>
                </a:cubicBezTo>
                <a:close/>
              </a:path>
            </a:pathLst>
          </a:custGeom>
          <a:solidFill>
            <a:srgbClr val="D5F6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2287C96-9AE2-4482-8646-307407BB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480" y="2232978"/>
            <a:ext cx="795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Sans"/>
              </a:rPr>
              <a:t>data write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24888A7-606F-4D97-87D5-37F432C8E203}"/>
              </a:ext>
            </a:extLst>
          </p:cNvPr>
          <p:cNvSpPr>
            <a:spLocks/>
          </p:cNvSpPr>
          <p:nvPr/>
        </p:nvSpPr>
        <p:spPr bwMode="auto">
          <a:xfrm>
            <a:off x="2691306" y="2155192"/>
            <a:ext cx="417513" cy="339725"/>
          </a:xfrm>
          <a:custGeom>
            <a:avLst/>
            <a:gdLst>
              <a:gd name="T0" fmla="*/ 244 w 1159"/>
              <a:gd name="T1" fmla="*/ 0 h 945"/>
              <a:gd name="T2" fmla="*/ 916 w 1159"/>
              <a:gd name="T3" fmla="*/ 0 h 945"/>
              <a:gd name="T4" fmla="*/ 1159 w 1159"/>
              <a:gd name="T5" fmla="*/ 244 h 945"/>
              <a:gd name="T6" fmla="*/ 1159 w 1159"/>
              <a:gd name="T7" fmla="*/ 702 h 945"/>
              <a:gd name="T8" fmla="*/ 916 w 1159"/>
              <a:gd name="T9" fmla="*/ 945 h 945"/>
              <a:gd name="T10" fmla="*/ 244 w 1159"/>
              <a:gd name="T11" fmla="*/ 945 h 945"/>
              <a:gd name="T12" fmla="*/ 0 w 1159"/>
              <a:gd name="T13" fmla="*/ 702 h 945"/>
              <a:gd name="T14" fmla="*/ 0 w 1159"/>
              <a:gd name="T15" fmla="*/ 244 h 945"/>
              <a:gd name="T16" fmla="*/ 244 w 1159"/>
              <a:gd name="T1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9" h="945">
                <a:moveTo>
                  <a:pt x="244" y="0"/>
                </a:moveTo>
                <a:lnTo>
                  <a:pt x="916" y="0"/>
                </a:lnTo>
                <a:cubicBezTo>
                  <a:pt x="1051" y="0"/>
                  <a:pt x="1159" y="109"/>
                  <a:pt x="1159" y="244"/>
                </a:cubicBezTo>
                <a:lnTo>
                  <a:pt x="1159" y="702"/>
                </a:lnTo>
                <a:cubicBezTo>
                  <a:pt x="1159" y="836"/>
                  <a:pt x="1051" y="945"/>
                  <a:pt x="916" y="945"/>
                </a:cubicBezTo>
                <a:lnTo>
                  <a:pt x="244" y="945"/>
                </a:lnTo>
                <a:cubicBezTo>
                  <a:pt x="109" y="945"/>
                  <a:pt x="0" y="836"/>
                  <a:pt x="0" y="702"/>
                </a:cubicBezTo>
                <a:lnTo>
                  <a:pt x="0" y="244"/>
                </a:lnTo>
                <a:cubicBezTo>
                  <a:pt x="0" y="109"/>
                  <a:pt x="109" y="0"/>
                  <a:pt x="244" y="0"/>
                </a:cubicBezTo>
                <a:close/>
              </a:path>
            </a:pathLst>
          </a:custGeom>
          <a:solidFill>
            <a:srgbClr val="CCFFAA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22E8AC9-608E-4F13-B8E8-402D008AD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793" y="2223453"/>
            <a:ext cx="20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hit</a:t>
            </a:r>
            <a:endParaRPr lang="en-US">
              <a:latin typeface="Arial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275551C-686B-4798-A404-3B97895B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756" y="2883854"/>
            <a:ext cx="3275013" cy="519113"/>
          </a:xfrm>
          <a:prstGeom prst="rect">
            <a:avLst/>
          </a:prstGeom>
          <a:solidFill>
            <a:srgbClr val="FFE6D5"/>
          </a:solidFill>
          <a:ln w="1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2ED5DBB1-C748-45A3-88FC-9E8117DF9679}"/>
              </a:ext>
            </a:extLst>
          </p:cNvPr>
          <p:cNvSpPr>
            <a:spLocks/>
          </p:cNvSpPr>
          <p:nvPr/>
        </p:nvSpPr>
        <p:spPr bwMode="auto">
          <a:xfrm>
            <a:off x="4796331" y="2453642"/>
            <a:ext cx="544513" cy="341313"/>
          </a:xfrm>
          <a:custGeom>
            <a:avLst/>
            <a:gdLst>
              <a:gd name="T0" fmla="*/ 244 w 1511"/>
              <a:gd name="T1" fmla="*/ 0 h 945"/>
              <a:gd name="T2" fmla="*/ 1268 w 1511"/>
              <a:gd name="T3" fmla="*/ 0 h 945"/>
              <a:gd name="T4" fmla="*/ 1511 w 1511"/>
              <a:gd name="T5" fmla="*/ 244 h 945"/>
              <a:gd name="T6" fmla="*/ 1511 w 1511"/>
              <a:gd name="T7" fmla="*/ 701 h 945"/>
              <a:gd name="T8" fmla="*/ 1268 w 1511"/>
              <a:gd name="T9" fmla="*/ 945 h 945"/>
              <a:gd name="T10" fmla="*/ 244 w 1511"/>
              <a:gd name="T11" fmla="*/ 945 h 945"/>
              <a:gd name="T12" fmla="*/ 0 w 1511"/>
              <a:gd name="T13" fmla="*/ 701 h 945"/>
              <a:gd name="T14" fmla="*/ 0 w 1511"/>
              <a:gd name="T15" fmla="*/ 244 h 945"/>
              <a:gd name="T16" fmla="*/ 244 w 1511"/>
              <a:gd name="T1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945">
                <a:moveTo>
                  <a:pt x="244" y="0"/>
                </a:moveTo>
                <a:lnTo>
                  <a:pt x="1268" y="0"/>
                </a:lnTo>
                <a:cubicBezTo>
                  <a:pt x="1402" y="0"/>
                  <a:pt x="1511" y="109"/>
                  <a:pt x="1511" y="244"/>
                </a:cubicBezTo>
                <a:lnTo>
                  <a:pt x="1511" y="701"/>
                </a:lnTo>
                <a:cubicBezTo>
                  <a:pt x="1511" y="836"/>
                  <a:pt x="1402" y="945"/>
                  <a:pt x="1268" y="945"/>
                </a:cubicBezTo>
                <a:lnTo>
                  <a:pt x="244" y="945"/>
                </a:lnTo>
                <a:cubicBezTo>
                  <a:pt x="109" y="945"/>
                  <a:pt x="0" y="836"/>
                  <a:pt x="0" y="701"/>
                </a:cubicBezTo>
                <a:lnTo>
                  <a:pt x="0" y="244"/>
                </a:lnTo>
                <a:cubicBezTo>
                  <a:pt x="0" y="109"/>
                  <a:pt x="109" y="0"/>
                  <a:pt x="244" y="0"/>
                </a:cubicBezTo>
                <a:close/>
              </a:path>
            </a:pathLst>
          </a:custGeom>
          <a:solidFill>
            <a:srgbClr val="F4D7E3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73C42B8-C363-41D4-B463-8F6357E556D6}"/>
              </a:ext>
            </a:extLst>
          </p:cNvPr>
          <p:cNvSpPr>
            <a:spLocks/>
          </p:cNvSpPr>
          <p:nvPr/>
        </p:nvSpPr>
        <p:spPr bwMode="auto">
          <a:xfrm>
            <a:off x="4774105" y="2042478"/>
            <a:ext cx="825500" cy="325438"/>
          </a:xfrm>
          <a:custGeom>
            <a:avLst/>
            <a:gdLst>
              <a:gd name="T0" fmla="*/ 232 w 2291"/>
              <a:gd name="T1" fmla="*/ 0 h 901"/>
              <a:gd name="T2" fmla="*/ 2058 w 2291"/>
              <a:gd name="T3" fmla="*/ 0 h 901"/>
              <a:gd name="T4" fmla="*/ 2291 w 2291"/>
              <a:gd name="T5" fmla="*/ 232 h 901"/>
              <a:gd name="T6" fmla="*/ 2291 w 2291"/>
              <a:gd name="T7" fmla="*/ 669 h 901"/>
              <a:gd name="T8" fmla="*/ 2058 w 2291"/>
              <a:gd name="T9" fmla="*/ 901 h 901"/>
              <a:gd name="T10" fmla="*/ 232 w 2291"/>
              <a:gd name="T11" fmla="*/ 901 h 901"/>
              <a:gd name="T12" fmla="*/ 0 w 2291"/>
              <a:gd name="T13" fmla="*/ 669 h 901"/>
              <a:gd name="T14" fmla="*/ 0 w 2291"/>
              <a:gd name="T15" fmla="*/ 232 h 901"/>
              <a:gd name="T16" fmla="*/ 232 w 2291"/>
              <a:gd name="T17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1" h="901">
                <a:moveTo>
                  <a:pt x="232" y="0"/>
                </a:moveTo>
                <a:lnTo>
                  <a:pt x="2058" y="0"/>
                </a:lnTo>
                <a:cubicBezTo>
                  <a:pt x="2187" y="0"/>
                  <a:pt x="2291" y="103"/>
                  <a:pt x="2291" y="232"/>
                </a:cubicBezTo>
                <a:lnTo>
                  <a:pt x="2291" y="669"/>
                </a:lnTo>
                <a:cubicBezTo>
                  <a:pt x="2291" y="798"/>
                  <a:pt x="2187" y="901"/>
                  <a:pt x="2058" y="901"/>
                </a:cubicBezTo>
                <a:lnTo>
                  <a:pt x="232" y="901"/>
                </a:lnTo>
                <a:cubicBezTo>
                  <a:pt x="104" y="901"/>
                  <a:pt x="0" y="798"/>
                  <a:pt x="0" y="669"/>
                </a:cubicBezTo>
                <a:lnTo>
                  <a:pt x="0" y="232"/>
                </a:lnTo>
                <a:cubicBezTo>
                  <a:pt x="0" y="103"/>
                  <a:pt x="104" y="0"/>
                  <a:pt x="232" y="0"/>
                </a:cubicBezTo>
                <a:close/>
              </a:path>
            </a:pathLst>
          </a:custGeom>
          <a:solidFill>
            <a:srgbClr val="D5F6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073B72E-1903-4946-AEC8-2A65170E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405" y="2109153"/>
            <a:ext cx="5345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lookup</a:t>
            </a:r>
            <a:endParaRPr lang="en-US">
              <a:latin typeface="Arial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447F1CE0-BF08-4688-AA36-94084F69EE50}"/>
              </a:ext>
            </a:extLst>
          </p:cNvPr>
          <p:cNvSpPr>
            <a:spLocks/>
          </p:cNvSpPr>
          <p:nvPr/>
        </p:nvSpPr>
        <p:spPr bwMode="auto">
          <a:xfrm>
            <a:off x="5409106" y="2367916"/>
            <a:ext cx="201613" cy="514350"/>
          </a:xfrm>
          <a:custGeom>
            <a:avLst/>
            <a:gdLst>
              <a:gd name="T0" fmla="*/ 559 w 560"/>
              <a:gd name="T1" fmla="*/ 948 h 1426"/>
              <a:gd name="T2" fmla="*/ 558 w 560"/>
              <a:gd name="T3" fmla="*/ 942 h 1426"/>
              <a:gd name="T4" fmla="*/ 414 w 560"/>
              <a:gd name="T5" fmla="*/ 972 h 1426"/>
              <a:gd name="T6" fmla="*/ 412 w 560"/>
              <a:gd name="T7" fmla="*/ 40 h 1426"/>
              <a:gd name="T8" fmla="*/ 159 w 560"/>
              <a:gd name="T9" fmla="*/ 39 h 1426"/>
              <a:gd name="T10" fmla="*/ 157 w 560"/>
              <a:gd name="T11" fmla="*/ 972 h 1426"/>
              <a:gd name="T12" fmla="*/ 12 w 560"/>
              <a:gd name="T13" fmla="*/ 941 h 1426"/>
              <a:gd name="T14" fmla="*/ 281 w 560"/>
              <a:gd name="T15" fmla="*/ 1425 h 1426"/>
              <a:gd name="T16" fmla="*/ 281 w 560"/>
              <a:gd name="T17" fmla="*/ 1426 h 1426"/>
              <a:gd name="T18" fmla="*/ 289 w 560"/>
              <a:gd name="T19" fmla="*/ 1426 h 1426"/>
              <a:gd name="T20" fmla="*/ 559 w 560"/>
              <a:gd name="T21" fmla="*/ 948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0" h="1426">
                <a:moveTo>
                  <a:pt x="559" y="948"/>
                </a:moveTo>
                <a:cubicBezTo>
                  <a:pt x="559" y="946"/>
                  <a:pt x="559" y="943"/>
                  <a:pt x="558" y="942"/>
                </a:cubicBezTo>
                <a:cubicBezTo>
                  <a:pt x="546" y="884"/>
                  <a:pt x="414" y="972"/>
                  <a:pt x="414" y="972"/>
                </a:cubicBezTo>
                <a:cubicBezTo>
                  <a:pt x="414" y="972"/>
                  <a:pt x="422" y="79"/>
                  <a:pt x="412" y="40"/>
                </a:cubicBezTo>
                <a:cubicBezTo>
                  <a:pt x="402" y="0"/>
                  <a:pt x="169" y="0"/>
                  <a:pt x="159" y="39"/>
                </a:cubicBezTo>
                <a:cubicBezTo>
                  <a:pt x="149" y="79"/>
                  <a:pt x="157" y="972"/>
                  <a:pt x="157" y="972"/>
                </a:cubicBezTo>
                <a:cubicBezTo>
                  <a:pt x="157" y="972"/>
                  <a:pt x="24" y="884"/>
                  <a:pt x="12" y="941"/>
                </a:cubicBezTo>
                <a:cubicBezTo>
                  <a:pt x="0" y="997"/>
                  <a:pt x="154" y="1420"/>
                  <a:pt x="281" y="1425"/>
                </a:cubicBezTo>
                <a:lnTo>
                  <a:pt x="281" y="1426"/>
                </a:lnTo>
                <a:cubicBezTo>
                  <a:pt x="284" y="1426"/>
                  <a:pt x="286" y="1426"/>
                  <a:pt x="289" y="1426"/>
                </a:cubicBezTo>
                <a:cubicBezTo>
                  <a:pt x="412" y="1420"/>
                  <a:pt x="560" y="1024"/>
                  <a:pt x="559" y="94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2D9CFE3-43E9-4082-874F-C8F3DD9C9F25}"/>
              </a:ext>
            </a:extLst>
          </p:cNvPr>
          <p:cNvSpPr>
            <a:spLocks/>
          </p:cNvSpPr>
          <p:nvPr/>
        </p:nvSpPr>
        <p:spPr bwMode="auto">
          <a:xfrm>
            <a:off x="5402756" y="2359978"/>
            <a:ext cx="201613" cy="514350"/>
          </a:xfrm>
          <a:custGeom>
            <a:avLst/>
            <a:gdLst>
              <a:gd name="T0" fmla="*/ 559 w 561"/>
              <a:gd name="T1" fmla="*/ 948 h 1426"/>
              <a:gd name="T2" fmla="*/ 559 w 561"/>
              <a:gd name="T3" fmla="*/ 942 h 1426"/>
              <a:gd name="T4" fmla="*/ 414 w 561"/>
              <a:gd name="T5" fmla="*/ 972 h 1426"/>
              <a:gd name="T6" fmla="*/ 412 w 561"/>
              <a:gd name="T7" fmla="*/ 40 h 1426"/>
              <a:gd name="T8" fmla="*/ 159 w 561"/>
              <a:gd name="T9" fmla="*/ 39 h 1426"/>
              <a:gd name="T10" fmla="*/ 157 w 561"/>
              <a:gd name="T11" fmla="*/ 972 h 1426"/>
              <a:gd name="T12" fmla="*/ 12 w 561"/>
              <a:gd name="T13" fmla="*/ 941 h 1426"/>
              <a:gd name="T14" fmla="*/ 281 w 561"/>
              <a:gd name="T15" fmla="*/ 1425 h 1426"/>
              <a:gd name="T16" fmla="*/ 281 w 561"/>
              <a:gd name="T17" fmla="*/ 1426 h 1426"/>
              <a:gd name="T18" fmla="*/ 289 w 561"/>
              <a:gd name="T19" fmla="*/ 1425 h 1426"/>
              <a:gd name="T20" fmla="*/ 559 w 561"/>
              <a:gd name="T21" fmla="*/ 948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1" h="1426">
                <a:moveTo>
                  <a:pt x="559" y="948"/>
                </a:moveTo>
                <a:cubicBezTo>
                  <a:pt x="559" y="945"/>
                  <a:pt x="559" y="943"/>
                  <a:pt x="559" y="942"/>
                </a:cubicBezTo>
                <a:cubicBezTo>
                  <a:pt x="547" y="884"/>
                  <a:pt x="414" y="972"/>
                  <a:pt x="414" y="972"/>
                </a:cubicBezTo>
                <a:cubicBezTo>
                  <a:pt x="414" y="972"/>
                  <a:pt x="422" y="79"/>
                  <a:pt x="412" y="40"/>
                </a:cubicBezTo>
                <a:cubicBezTo>
                  <a:pt x="402" y="0"/>
                  <a:pt x="169" y="0"/>
                  <a:pt x="159" y="39"/>
                </a:cubicBezTo>
                <a:cubicBezTo>
                  <a:pt x="149" y="79"/>
                  <a:pt x="157" y="972"/>
                  <a:pt x="157" y="972"/>
                </a:cubicBezTo>
                <a:cubicBezTo>
                  <a:pt x="157" y="972"/>
                  <a:pt x="24" y="884"/>
                  <a:pt x="12" y="941"/>
                </a:cubicBezTo>
                <a:cubicBezTo>
                  <a:pt x="0" y="997"/>
                  <a:pt x="154" y="1420"/>
                  <a:pt x="281" y="1425"/>
                </a:cubicBezTo>
                <a:lnTo>
                  <a:pt x="281" y="1426"/>
                </a:lnTo>
                <a:cubicBezTo>
                  <a:pt x="284" y="1426"/>
                  <a:pt x="287" y="1426"/>
                  <a:pt x="289" y="1425"/>
                </a:cubicBezTo>
                <a:cubicBezTo>
                  <a:pt x="413" y="1420"/>
                  <a:pt x="561" y="1024"/>
                  <a:pt x="559" y="948"/>
                </a:cubicBezTo>
                <a:close/>
              </a:path>
            </a:pathLst>
          </a:custGeom>
          <a:solidFill>
            <a:srgbClr val="0000FF"/>
          </a:solidFill>
          <a:ln w="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1148E865-E582-4168-8FCC-AD95E7857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181" y="2518728"/>
            <a:ext cx="3494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miss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F517A28-0D23-4F23-975E-8AB18DCF168B}"/>
              </a:ext>
            </a:extLst>
          </p:cNvPr>
          <p:cNvSpPr>
            <a:spLocks/>
          </p:cNvSpPr>
          <p:nvPr/>
        </p:nvSpPr>
        <p:spPr bwMode="auto">
          <a:xfrm>
            <a:off x="5967906" y="2350453"/>
            <a:ext cx="201613" cy="520700"/>
          </a:xfrm>
          <a:custGeom>
            <a:avLst/>
            <a:gdLst>
              <a:gd name="T0" fmla="*/ 559 w 561"/>
              <a:gd name="T1" fmla="*/ 484 h 1446"/>
              <a:gd name="T2" fmla="*/ 559 w 561"/>
              <a:gd name="T3" fmla="*/ 491 h 1446"/>
              <a:gd name="T4" fmla="*/ 414 w 561"/>
              <a:gd name="T5" fmla="*/ 460 h 1446"/>
              <a:gd name="T6" fmla="*/ 412 w 561"/>
              <a:gd name="T7" fmla="*/ 1406 h 1446"/>
              <a:gd name="T8" fmla="*/ 159 w 561"/>
              <a:gd name="T9" fmla="*/ 1406 h 1446"/>
              <a:gd name="T10" fmla="*/ 157 w 561"/>
              <a:gd name="T11" fmla="*/ 460 h 1446"/>
              <a:gd name="T12" fmla="*/ 12 w 561"/>
              <a:gd name="T13" fmla="*/ 491 h 1446"/>
              <a:gd name="T14" fmla="*/ 281 w 561"/>
              <a:gd name="T15" fmla="*/ 0 h 1446"/>
              <a:gd name="T16" fmla="*/ 281 w 561"/>
              <a:gd name="T17" fmla="*/ 0 h 1446"/>
              <a:gd name="T18" fmla="*/ 290 w 561"/>
              <a:gd name="T19" fmla="*/ 0 h 1446"/>
              <a:gd name="T20" fmla="*/ 559 w 561"/>
              <a:gd name="T21" fmla="*/ 484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1" h="1446">
                <a:moveTo>
                  <a:pt x="559" y="484"/>
                </a:moveTo>
                <a:cubicBezTo>
                  <a:pt x="559" y="487"/>
                  <a:pt x="559" y="489"/>
                  <a:pt x="559" y="491"/>
                </a:cubicBezTo>
                <a:cubicBezTo>
                  <a:pt x="547" y="549"/>
                  <a:pt x="414" y="460"/>
                  <a:pt x="414" y="460"/>
                </a:cubicBezTo>
                <a:cubicBezTo>
                  <a:pt x="414" y="460"/>
                  <a:pt x="422" y="1365"/>
                  <a:pt x="412" y="1406"/>
                </a:cubicBezTo>
                <a:cubicBezTo>
                  <a:pt x="402" y="1446"/>
                  <a:pt x="169" y="1446"/>
                  <a:pt x="159" y="1406"/>
                </a:cubicBezTo>
                <a:cubicBezTo>
                  <a:pt x="149" y="1366"/>
                  <a:pt x="157" y="460"/>
                  <a:pt x="157" y="460"/>
                </a:cubicBezTo>
                <a:cubicBezTo>
                  <a:pt x="157" y="460"/>
                  <a:pt x="24" y="549"/>
                  <a:pt x="12" y="491"/>
                </a:cubicBezTo>
                <a:cubicBezTo>
                  <a:pt x="0" y="434"/>
                  <a:pt x="154" y="6"/>
                  <a:pt x="281" y="0"/>
                </a:cubicBezTo>
                <a:lnTo>
                  <a:pt x="281" y="0"/>
                </a:lnTo>
                <a:cubicBezTo>
                  <a:pt x="284" y="0"/>
                  <a:pt x="287" y="0"/>
                  <a:pt x="290" y="0"/>
                </a:cubicBezTo>
                <a:cubicBezTo>
                  <a:pt x="413" y="6"/>
                  <a:pt x="561" y="407"/>
                  <a:pt x="559" y="48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A138CA38-36EB-4813-86CA-D2EF899B15CB}"/>
              </a:ext>
            </a:extLst>
          </p:cNvPr>
          <p:cNvSpPr>
            <a:spLocks/>
          </p:cNvSpPr>
          <p:nvPr/>
        </p:nvSpPr>
        <p:spPr bwMode="auto">
          <a:xfrm>
            <a:off x="5959968" y="2356803"/>
            <a:ext cx="203200" cy="520700"/>
          </a:xfrm>
          <a:custGeom>
            <a:avLst/>
            <a:gdLst>
              <a:gd name="T0" fmla="*/ 560 w 561"/>
              <a:gd name="T1" fmla="*/ 485 h 1446"/>
              <a:gd name="T2" fmla="*/ 559 w 561"/>
              <a:gd name="T3" fmla="*/ 491 h 1446"/>
              <a:gd name="T4" fmla="*/ 414 w 561"/>
              <a:gd name="T5" fmla="*/ 460 h 1446"/>
              <a:gd name="T6" fmla="*/ 412 w 561"/>
              <a:gd name="T7" fmla="*/ 1406 h 1446"/>
              <a:gd name="T8" fmla="*/ 159 w 561"/>
              <a:gd name="T9" fmla="*/ 1406 h 1446"/>
              <a:gd name="T10" fmla="*/ 157 w 561"/>
              <a:gd name="T11" fmla="*/ 460 h 1446"/>
              <a:gd name="T12" fmla="*/ 12 w 561"/>
              <a:gd name="T13" fmla="*/ 492 h 1446"/>
              <a:gd name="T14" fmla="*/ 281 w 561"/>
              <a:gd name="T15" fmla="*/ 1 h 1446"/>
              <a:gd name="T16" fmla="*/ 281 w 561"/>
              <a:gd name="T17" fmla="*/ 1 h 1446"/>
              <a:gd name="T18" fmla="*/ 290 w 561"/>
              <a:gd name="T19" fmla="*/ 1 h 1446"/>
              <a:gd name="T20" fmla="*/ 560 w 561"/>
              <a:gd name="T21" fmla="*/ 485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1" h="1446">
                <a:moveTo>
                  <a:pt x="560" y="485"/>
                </a:moveTo>
                <a:cubicBezTo>
                  <a:pt x="559" y="487"/>
                  <a:pt x="559" y="490"/>
                  <a:pt x="559" y="491"/>
                </a:cubicBezTo>
                <a:cubicBezTo>
                  <a:pt x="547" y="549"/>
                  <a:pt x="414" y="460"/>
                  <a:pt x="414" y="460"/>
                </a:cubicBezTo>
                <a:cubicBezTo>
                  <a:pt x="414" y="460"/>
                  <a:pt x="422" y="1366"/>
                  <a:pt x="412" y="1406"/>
                </a:cubicBezTo>
                <a:cubicBezTo>
                  <a:pt x="402" y="1446"/>
                  <a:pt x="169" y="1446"/>
                  <a:pt x="159" y="1406"/>
                </a:cubicBezTo>
                <a:cubicBezTo>
                  <a:pt x="149" y="1366"/>
                  <a:pt x="157" y="460"/>
                  <a:pt x="157" y="460"/>
                </a:cubicBezTo>
                <a:cubicBezTo>
                  <a:pt x="157" y="460"/>
                  <a:pt x="24" y="550"/>
                  <a:pt x="12" y="492"/>
                </a:cubicBezTo>
                <a:cubicBezTo>
                  <a:pt x="0" y="435"/>
                  <a:pt x="154" y="7"/>
                  <a:pt x="281" y="1"/>
                </a:cubicBezTo>
                <a:lnTo>
                  <a:pt x="281" y="1"/>
                </a:lnTo>
                <a:cubicBezTo>
                  <a:pt x="284" y="0"/>
                  <a:pt x="287" y="1"/>
                  <a:pt x="290" y="1"/>
                </a:cubicBezTo>
                <a:cubicBezTo>
                  <a:pt x="413" y="6"/>
                  <a:pt x="561" y="408"/>
                  <a:pt x="560" y="485"/>
                </a:cubicBezTo>
                <a:close/>
              </a:path>
            </a:pathLst>
          </a:custGeom>
          <a:solidFill>
            <a:srgbClr val="0000FF"/>
          </a:solidFill>
          <a:ln w="6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21BF5BA-1A41-45ED-A6A8-02BAC2FA9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555" y="2921953"/>
            <a:ext cx="8892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Lower level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1F683B9-D19C-4846-AC0E-9AF0A5C3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30" y="3169603"/>
            <a:ext cx="450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cache</a:t>
            </a:r>
            <a:endParaRPr lang="en-US">
              <a:latin typeface="Arial" pitchFamily="34" charset="0"/>
            </a:endParaRP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3A1C964C-F001-4917-BA74-570BC122F9F2}"/>
              </a:ext>
            </a:extLst>
          </p:cNvPr>
          <p:cNvSpPr>
            <a:spLocks/>
          </p:cNvSpPr>
          <p:nvPr/>
        </p:nvSpPr>
        <p:spPr bwMode="auto">
          <a:xfrm>
            <a:off x="6369544" y="2021841"/>
            <a:ext cx="703263" cy="325438"/>
          </a:xfrm>
          <a:custGeom>
            <a:avLst/>
            <a:gdLst>
              <a:gd name="T0" fmla="*/ 233 w 1953"/>
              <a:gd name="T1" fmla="*/ 0 h 902"/>
              <a:gd name="T2" fmla="*/ 1721 w 1953"/>
              <a:gd name="T3" fmla="*/ 0 h 902"/>
              <a:gd name="T4" fmla="*/ 1953 w 1953"/>
              <a:gd name="T5" fmla="*/ 232 h 902"/>
              <a:gd name="T6" fmla="*/ 1953 w 1953"/>
              <a:gd name="T7" fmla="*/ 669 h 902"/>
              <a:gd name="T8" fmla="*/ 1721 w 1953"/>
              <a:gd name="T9" fmla="*/ 902 h 902"/>
              <a:gd name="T10" fmla="*/ 233 w 1953"/>
              <a:gd name="T11" fmla="*/ 902 h 902"/>
              <a:gd name="T12" fmla="*/ 0 w 1953"/>
              <a:gd name="T13" fmla="*/ 669 h 902"/>
              <a:gd name="T14" fmla="*/ 0 w 1953"/>
              <a:gd name="T15" fmla="*/ 232 h 902"/>
              <a:gd name="T16" fmla="*/ 233 w 1953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3" h="902">
                <a:moveTo>
                  <a:pt x="233" y="0"/>
                </a:moveTo>
                <a:lnTo>
                  <a:pt x="1721" y="0"/>
                </a:lnTo>
                <a:cubicBezTo>
                  <a:pt x="1850" y="0"/>
                  <a:pt x="1953" y="104"/>
                  <a:pt x="1953" y="232"/>
                </a:cubicBezTo>
                <a:lnTo>
                  <a:pt x="1953" y="669"/>
                </a:lnTo>
                <a:cubicBezTo>
                  <a:pt x="1953" y="798"/>
                  <a:pt x="1850" y="902"/>
                  <a:pt x="1721" y="902"/>
                </a:cubicBezTo>
                <a:lnTo>
                  <a:pt x="233" y="902"/>
                </a:lnTo>
                <a:cubicBezTo>
                  <a:pt x="104" y="902"/>
                  <a:pt x="0" y="798"/>
                  <a:pt x="0" y="669"/>
                </a:cubicBezTo>
                <a:lnTo>
                  <a:pt x="0" y="232"/>
                </a:lnTo>
                <a:cubicBezTo>
                  <a:pt x="0" y="104"/>
                  <a:pt x="104" y="0"/>
                  <a:pt x="233" y="0"/>
                </a:cubicBezTo>
                <a:close/>
              </a:path>
            </a:pathLst>
          </a:custGeom>
          <a:solidFill>
            <a:srgbClr val="D5F6FF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55B04A6-BBDB-439C-98B9-F2FAEC1E6AB1}"/>
              </a:ext>
            </a:extLst>
          </p:cNvPr>
          <p:cNvSpPr>
            <a:spLocks/>
          </p:cNvSpPr>
          <p:nvPr/>
        </p:nvSpPr>
        <p:spPr bwMode="auto">
          <a:xfrm>
            <a:off x="7075981" y="2036128"/>
            <a:ext cx="747713" cy="323850"/>
          </a:xfrm>
          <a:custGeom>
            <a:avLst/>
            <a:gdLst>
              <a:gd name="T0" fmla="*/ 232 w 2074"/>
              <a:gd name="T1" fmla="*/ 0 h 902"/>
              <a:gd name="T2" fmla="*/ 1841 w 2074"/>
              <a:gd name="T3" fmla="*/ 0 h 902"/>
              <a:gd name="T4" fmla="*/ 2074 w 2074"/>
              <a:gd name="T5" fmla="*/ 233 h 902"/>
              <a:gd name="T6" fmla="*/ 2074 w 2074"/>
              <a:gd name="T7" fmla="*/ 669 h 902"/>
              <a:gd name="T8" fmla="*/ 1841 w 2074"/>
              <a:gd name="T9" fmla="*/ 902 h 902"/>
              <a:gd name="T10" fmla="*/ 232 w 2074"/>
              <a:gd name="T11" fmla="*/ 902 h 902"/>
              <a:gd name="T12" fmla="*/ 0 w 2074"/>
              <a:gd name="T13" fmla="*/ 669 h 902"/>
              <a:gd name="T14" fmla="*/ 0 w 2074"/>
              <a:gd name="T15" fmla="*/ 233 h 902"/>
              <a:gd name="T16" fmla="*/ 232 w 2074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4" h="902">
                <a:moveTo>
                  <a:pt x="232" y="0"/>
                </a:moveTo>
                <a:lnTo>
                  <a:pt x="1841" y="0"/>
                </a:lnTo>
                <a:cubicBezTo>
                  <a:pt x="1970" y="0"/>
                  <a:pt x="2074" y="104"/>
                  <a:pt x="2074" y="233"/>
                </a:cubicBezTo>
                <a:lnTo>
                  <a:pt x="2074" y="669"/>
                </a:lnTo>
                <a:cubicBezTo>
                  <a:pt x="2074" y="798"/>
                  <a:pt x="1970" y="902"/>
                  <a:pt x="1841" y="902"/>
                </a:cubicBezTo>
                <a:lnTo>
                  <a:pt x="232" y="902"/>
                </a:lnTo>
                <a:cubicBezTo>
                  <a:pt x="104" y="902"/>
                  <a:pt x="0" y="798"/>
                  <a:pt x="0" y="669"/>
                </a:cubicBezTo>
                <a:lnTo>
                  <a:pt x="0" y="233"/>
                </a:lnTo>
                <a:cubicBezTo>
                  <a:pt x="0" y="104"/>
                  <a:pt x="104" y="0"/>
                  <a:pt x="232" y="0"/>
                </a:cubicBezTo>
                <a:close/>
              </a:path>
            </a:pathLst>
          </a:custGeom>
          <a:solidFill>
            <a:srgbClr val="D5F6FF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F3E639B-08A8-4A0B-ACD0-9E786F67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793" y="2082166"/>
            <a:ext cx="5761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replace</a:t>
            </a:r>
            <a:endParaRPr lang="en-US">
              <a:latin typeface="Arial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DDFF639-4B00-4ED3-A83A-80461703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969" y="2082166"/>
            <a:ext cx="4488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insert</a:t>
            </a:r>
            <a:endParaRPr lang="en-US">
              <a:latin typeface="Arial" pitchFamily="34" charset="0"/>
            </a:endParaRP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EABE7E56-A3C0-4980-8FD9-4EB03AB26796}"/>
              </a:ext>
            </a:extLst>
          </p:cNvPr>
          <p:cNvSpPr>
            <a:spLocks/>
          </p:cNvSpPr>
          <p:nvPr/>
        </p:nvSpPr>
        <p:spPr bwMode="auto">
          <a:xfrm>
            <a:off x="7830043" y="2036128"/>
            <a:ext cx="693738" cy="323850"/>
          </a:xfrm>
          <a:custGeom>
            <a:avLst/>
            <a:gdLst>
              <a:gd name="T0" fmla="*/ 232 w 1924"/>
              <a:gd name="T1" fmla="*/ 0 h 902"/>
              <a:gd name="T2" fmla="*/ 1692 w 1924"/>
              <a:gd name="T3" fmla="*/ 0 h 902"/>
              <a:gd name="T4" fmla="*/ 1924 w 1924"/>
              <a:gd name="T5" fmla="*/ 233 h 902"/>
              <a:gd name="T6" fmla="*/ 1924 w 1924"/>
              <a:gd name="T7" fmla="*/ 669 h 902"/>
              <a:gd name="T8" fmla="*/ 1692 w 1924"/>
              <a:gd name="T9" fmla="*/ 902 h 902"/>
              <a:gd name="T10" fmla="*/ 232 w 1924"/>
              <a:gd name="T11" fmla="*/ 902 h 902"/>
              <a:gd name="T12" fmla="*/ 0 w 1924"/>
              <a:gd name="T13" fmla="*/ 669 h 902"/>
              <a:gd name="T14" fmla="*/ 0 w 1924"/>
              <a:gd name="T15" fmla="*/ 233 h 902"/>
              <a:gd name="T16" fmla="*/ 232 w 1924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4" h="902">
                <a:moveTo>
                  <a:pt x="232" y="0"/>
                </a:moveTo>
                <a:lnTo>
                  <a:pt x="1692" y="0"/>
                </a:lnTo>
                <a:cubicBezTo>
                  <a:pt x="1821" y="0"/>
                  <a:pt x="1924" y="104"/>
                  <a:pt x="1924" y="233"/>
                </a:cubicBezTo>
                <a:lnTo>
                  <a:pt x="1924" y="669"/>
                </a:lnTo>
                <a:cubicBezTo>
                  <a:pt x="1924" y="798"/>
                  <a:pt x="1821" y="902"/>
                  <a:pt x="1692" y="902"/>
                </a:cubicBezTo>
                <a:lnTo>
                  <a:pt x="232" y="902"/>
                </a:lnTo>
                <a:cubicBezTo>
                  <a:pt x="103" y="902"/>
                  <a:pt x="0" y="798"/>
                  <a:pt x="0" y="669"/>
                </a:cubicBezTo>
                <a:lnTo>
                  <a:pt x="0" y="233"/>
                </a:lnTo>
                <a:cubicBezTo>
                  <a:pt x="0" y="104"/>
                  <a:pt x="103" y="0"/>
                  <a:pt x="232" y="0"/>
                </a:cubicBezTo>
                <a:close/>
              </a:path>
            </a:pathLst>
          </a:custGeom>
          <a:solidFill>
            <a:srgbClr val="D5F6FF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1348187B-BD96-48A5-9144-E37EC62C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993" y="2090103"/>
            <a:ext cx="3725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evict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5183DF12-F2F7-4C32-B644-317E3973D30D}"/>
              </a:ext>
            </a:extLst>
          </p:cNvPr>
          <p:cNvSpPr>
            <a:spLocks/>
          </p:cNvSpPr>
          <p:nvPr/>
        </p:nvSpPr>
        <p:spPr bwMode="auto">
          <a:xfrm>
            <a:off x="7677644" y="1839279"/>
            <a:ext cx="193675" cy="257175"/>
          </a:xfrm>
          <a:custGeom>
            <a:avLst/>
            <a:gdLst>
              <a:gd name="T0" fmla="*/ 0 w 537"/>
              <a:gd name="T1" fmla="*/ 367 h 714"/>
              <a:gd name="T2" fmla="*/ 235 w 537"/>
              <a:gd name="T3" fmla="*/ 699 h 714"/>
              <a:gd name="T4" fmla="*/ 513 w 537"/>
              <a:gd name="T5" fmla="*/ 428 h 714"/>
              <a:gd name="T6" fmla="*/ 329 w 537"/>
              <a:gd name="T7" fmla="*/ 46 h 714"/>
              <a:gd name="T8" fmla="*/ 17 w 537"/>
              <a:gd name="T9" fmla="*/ 249 h 714"/>
              <a:gd name="T10" fmla="*/ 0 w 537"/>
              <a:gd name="T11" fmla="*/ 367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714">
                <a:moveTo>
                  <a:pt x="0" y="367"/>
                </a:moveTo>
                <a:cubicBezTo>
                  <a:pt x="0" y="537"/>
                  <a:pt x="103" y="683"/>
                  <a:pt x="235" y="699"/>
                </a:cubicBezTo>
                <a:cubicBezTo>
                  <a:pt x="366" y="714"/>
                  <a:pt x="489" y="595"/>
                  <a:pt x="513" y="428"/>
                </a:cubicBezTo>
                <a:cubicBezTo>
                  <a:pt x="537" y="261"/>
                  <a:pt x="456" y="92"/>
                  <a:pt x="329" y="46"/>
                </a:cubicBezTo>
                <a:cubicBezTo>
                  <a:pt x="201" y="0"/>
                  <a:pt x="64" y="89"/>
                  <a:pt x="17" y="249"/>
                </a:cubicBezTo>
                <a:cubicBezTo>
                  <a:pt x="6" y="286"/>
                  <a:pt x="0" y="327"/>
                  <a:pt x="0" y="367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B167BF99-FB84-42D8-A70A-1151307C924D}"/>
              </a:ext>
            </a:extLst>
          </p:cNvPr>
          <p:cNvSpPr>
            <a:spLocks noEditPoints="1"/>
          </p:cNvSpPr>
          <p:nvPr/>
        </p:nvSpPr>
        <p:spPr bwMode="auto">
          <a:xfrm>
            <a:off x="7733206" y="1874203"/>
            <a:ext cx="80963" cy="139700"/>
          </a:xfrm>
          <a:custGeom>
            <a:avLst/>
            <a:gdLst>
              <a:gd name="T0" fmla="*/ 2 w 227"/>
              <a:gd name="T1" fmla="*/ 125 h 388"/>
              <a:gd name="T2" fmla="*/ 37 w 227"/>
              <a:gd name="T3" fmla="*/ 162 h 388"/>
              <a:gd name="T4" fmla="*/ 70 w 227"/>
              <a:gd name="T5" fmla="*/ 106 h 388"/>
              <a:gd name="T6" fmla="*/ 162 w 227"/>
              <a:gd name="T7" fmla="*/ 153 h 388"/>
              <a:gd name="T8" fmla="*/ 81 w 227"/>
              <a:gd name="T9" fmla="*/ 255 h 388"/>
              <a:gd name="T10" fmla="*/ 69 w 227"/>
              <a:gd name="T11" fmla="*/ 338 h 388"/>
              <a:gd name="T12" fmla="*/ 84 w 227"/>
              <a:gd name="T13" fmla="*/ 379 h 388"/>
              <a:gd name="T14" fmla="*/ 111 w 227"/>
              <a:gd name="T15" fmla="*/ 369 h 388"/>
              <a:gd name="T16" fmla="*/ 122 w 227"/>
              <a:gd name="T17" fmla="*/ 306 h 388"/>
              <a:gd name="T18" fmla="*/ 180 w 227"/>
              <a:gd name="T19" fmla="*/ 255 h 388"/>
              <a:gd name="T20" fmla="*/ 207 w 227"/>
              <a:gd name="T21" fmla="*/ 97 h 388"/>
              <a:gd name="T22" fmla="*/ 2 w 227"/>
              <a:gd name="T23" fmla="*/ 125 h 388"/>
              <a:gd name="T24" fmla="*/ 21 w 227"/>
              <a:gd name="T25" fmla="*/ 159 h 388"/>
              <a:gd name="T26" fmla="*/ 12 w 227"/>
              <a:gd name="T27" fmla="*/ 108 h 388"/>
              <a:gd name="T28" fmla="*/ 41 w 227"/>
              <a:gd name="T29" fmla="*/ 61 h 388"/>
              <a:gd name="T30" fmla="*/ 178 w 227"/>
              <a:gd name="T31" fmla="*/ 66 h 388"/>
              <a:gd name="T32" fmla="*/ 201 w 227"/>
              <a:gd name="T33" fmla="*/ 213 h 388"/>
              <a:gd name="T34" fmla="*/ 110 w 227"/>
              <a:gd name="T35" fmla="*/ 320 h 388"/>
              <a:gd name="T36" fmla="*/ 97 w 227"/>
              <a:gd name="T37" fmla="*/ 374 h 388"/>
              <a:gd name="T38" fmla="*/ 76 w 227"/>
              <a:gd name="T39" fmla="*/ 298 h 388"/>
              <a:gd name="T40" fmla="*/ 166 w 227"/>
              <a:gd name="T41" fmla="*/ 175 h 388"/>
              <a:gd name="T42" fmla="*/ 112 w 227"/>
              <a:gd name="T43" fmla="*/ 85 h 388"/>
              <a:gd name="T44" fmla="*/ 55 w 227"/>
              <a:gd name="T45" fmla="*/ 111 h 388"/>
              <a:gd name="T46" fmla="*/ 21 w 227"/>
              <a:gd name="T47" fmla="*/ 159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7" h="388">
                <a:moveTo>
                  <a:pt x="2" y="125"/>
                </a:moveTo>
                <a:cubicBezTo>
                  <a:pt x="0" y="148"/>
                  <a:pt x="16" y="187"/>
                  <a:pt x="37" y="162"/>
                </a:cubicBezTo>
                <a:cubicBezTo>
                  <a:pt x="51" y="145"/>
                  <a:pt x="54" y="120"/>
                  <a:pt x="70" y="106"/>
                </a:cubicBezTo>
                <a:cubicBezTo>
                  <a:pt x="99" y="83"/>
                  <a:pt x="164" y="98"/>
                  <a:pt x="162" y="153"/>
                </a:cubicBezTo>
                <a:cubicBezTo>
                  <a:pt x="161" y="210"/>
                  <a:pt x="103" y="220"/>
                  <a:pt x="81" y="255"/>
                </a:cubicBezTo>
                <a:cubicBezTo>
                  <a:pt x="67" y="277"/>
                  <a:pt x="66" y="312"/>
                  <a:pt x="69" y="338"/>
                </a:cubicBezTo>
                <a:cubicBezTo>
                  <a:pt x="71" y="352"/>
                  <a:pt x="75" y="370"/>
                  <a:pt x="84" y="379"/>
                </a:cubicBezTo>
                <a:cubicBezTo>
                  <a:pt x="94" y="388"/>
                  <a:pt x="107" y="385"/>
                  <a:pt x="111" y="369"/>
                </a:cubicBezTo>
                <a:cubicBezTo>
                  <a:pt x="116" y="348"/>
                  <a:pt x="114" y="326"/>
                  <a:pt x="122" y="306"/>
                </a:cubicBezTo>
                <a:cubicBezTo>
                  <a:pt x="134" y="274"/>
                  <a:pt x="158" y="271"/>
                  <a:pt x="180" y="255"/>
                </a:cubicBezTo>
                <a:cubicBezTo>
                  <a:pt x="222" y="224"/>
                  <a:pt x="227" y="148"/>
                  <a:pt x="207" y="97"/>
                </a:cubicBezTo>
                <a:cubicBezTo>
                  <a:pt x="169" y="2"/>
                  <a:pt x="10" y="0"/>
                  <a:pt x="2" y="125"/>
                </a:cubicBezTo>
                <a:moveTo>
                  <a:pt x="21" y="159"/>
                </a:moveTo>
                <a:cubicBezTo>
                  <a:pt x="5" y="156"/>
                  <a:pt x="8" y="122"/>
                  <a:pt x="12" y="108"/>
                </a:cubicBezTo>
                <a:cubicBezTo>
                  <a:pt x="17" y="89"/>
                  <a:pt x="28" y="72"/>
                  <a:pt x="41" y="61"/>
                </a:cubicBezTo>
                <a:cubicBezTo>
                  <a:pt x="79" y="28"/>
                  <a:pt x="142" y="29"/>
                  <a:pt x="178" y="66"/>
                </a:cubicBezTo>
                <a:cubicBezTo>
                  <a:pt x="211" y="100"/>
                  <a:pt x="221" y="165"/>
                  <a:pt x="201" y="213"/>
                </a:cubicBezTo>
                <a:cubicBezTo>
                  <a:pt x="180" y="265"/>
                  <a:pt x="123" y="256"/>
                  <a:pt x="110" y="320"/>
                </a:cubicBezTo>
                <a:cubicBezTo>
                  <a:pt x="107" y="331"/>
                  <a:pt x="108" y="375"/>
                  <a:pt x="97" y="374"/>
                </a:cubicBezTo>
                <a:cubicBezTo>
                  <a:pt x="73" y="374"/>
                  <a:pt x="74" y="318"/>
                  <a:pt x="76" y="298"/>
                </a:cubicBezTo>
                <a:cubicBezTo>
                  <a:pt x="82" y="235"/>
                  <a:pt x="146" y="230"/>
                  <a:pt x="166" y="175"/>
                </a:cubicBezTo>
                <a:cubicBezTo>
                  <a:pt x="182" y="129"/>
                  <a:pt x="145" y="90"/>
                  <a:pt x="112" y="85"/>
                </a:cubicBezTo>
                <a:cubicBezTo>
                  <a:pt x="92" y="82"/>
                  <a:pt x="69" y="91"/>
                  <a:pt x="55" y="111"/>
                </a:cubicBezTo>
                <a:cubicBezTo>
                  <a:pt x="45" y="124"/>
                  <a:pt x="38" y="162"/>
                  <a:pt x="21" y="159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C5EA1355-44EA-4E40-871A-D62D9A26AB1C}"/>
              </a:ext>
            </a:extLst>
          </p:cNvPr>
          <p:cNvSpPr>
            <a:spLocks noEditPoints="1"/>
          </p:cNvSpPr>
          <p:nvPr/>
        </p:nvSpPr>
        <p:spPr bwMode="auto">
          <a:xfrm>
            <a:off x="7752256" y="2010728"/>
            <a:ext cx="28575" cy="52388"/>
          </a:xfrm>
          <a:custGeom>
            <a:avLst/>
            <a:gdLst>
              <a:gd name="T0" fmla="*/ 0 w 80"/>
              <a:gd name="T1" fmla="*/ 71 h 143"/>
              <a:gd name="T2" fmla="*/ 80 w 80"/>
              <a:gd name="T3" fmla="*/ 71 h 143"/>
              <a:gd name="T4" fmla="*/ 0 w 80"/>
              <a:gd name="T5" fmla="*/ 71 h 143"/>
              <a:gd name="T6" fmla="*/ 8 w 80"/>
              <a:gd name="T7" fmla="*/ 71 h 143"/>
              <a:gd name="T8" fmla="*/ 72 w 80"/>
              <a:gd name="T9" fmla="*/ 71 h 143"/>
              <a:gd name="T10" fmla="*/ 8 w 80"/>
              <a:gd name="T11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43">
                <a:moveTo>
                  <a:pt x="0" y="71"/>
                </a:moveTo>
                <a:cubicBezTo>
                  <a:pt x="0" y="143"/>
                  <a:pt x="80" y="143"/>
                  <a:pt x="80" y="71"/>
                </a:cubicBezTo>
                <a:cubicBezTo>
                  <a:pt x="80" y="0"/>
                  <a:pt x="0" y="0"/>
                  <a:pt x="0" y="71"/>
                </a:cubicBezTo>
                <a:moveTo>
                  <a:pt x="8" y="71"/>
                </a:moveTo>
                <a:cubicBezTo>
                  <a:pt x="8" y="13"/>
                  <a:pt x="72" y="13"/>
                  <a:pt x="72" y="71"/>
                </a:cubicBezTo>
                <a:cubicBezTo>
                  <a:pt x="72" y="130"/>
                  <a:pt x="8" y="130"/>
                  <a:pt x="8" y="71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2519D88C-B0E9-465E-90DF-4FED0DE51955}"/>
              </a:ext>
            </a:extLst>
          </p:cNvPr>
          <p:cNvSpPr>
            <a:spLocks/>
          </p:cNvSpPr>
          <p:nvPr/>
        </p:nvSpPr>
        <p:spPr bwMode="auto">
          <a:xfrm>
            <a:off x="7730030" y="1880553"/>
            <a:ext cx="82550" cy="134938"/>
          </a:xfrm>
          <a:custGeom>
            <a:avLst/>
            <a:gdLst>
              <a:gd name="T0" fmla="*/ 174 w 231"/>
              <a:gd name="T1" fmla="*/ 238 h 373"/>
              <a:gd name="T2" fmla="*/ 123 w 231"/>
              <a:gd name="T3" fmla="*/ 296 h 373"/>
              <a:gd name="T4" fmla="*/ 114 w 231"/>
              <a:gd name="T5" fmla="*/ 355 h 373"/>
              <a:gd name="T6" fmla="*/ 85 w 231"/>
              <a:gd name="T7" fmla="*/ 334 h 373"/>
              <a:gd name="T8" fmla="*/ 91 w 231"/>
              <a:gd name="T9" fmla="*/ 241 h 373"/>
              <a:gd name="T10" fmla="*/ 170 w 231"/>
              <a:gd name="T11" fmla="*/ 108 h 373"/>
              <a:gd name="T12" fmla="*/ 78 w 231"/>
              <a:gd name="T13" fmla="*/ 82 h 373"/>
              <a:gd name="T14" fmla="*/ 19 w 231"/>
              <a:gd name="T15" fmla="*/ 134 h 373"/>
              <a:gd name="T16" fmla="*/ 59 w 231"/>
              <a:gd name="T17" fmla="*/ 28 h 373"/>
              <a:gd name="T18" fmla="*/ 204 w 231"/>
              <a:gd name="T19" fmla="*/ 61 h 373"/>
              <a:gd name="T20" fmla="*/ 209 w 231"/>
              <a:gd name="T21" fmla="*/ 204 h 373"/>
              <a:gd name="T22" fmla="*/ 174 w 231"/>
              <a:gd name="T23" fmla="*/ 23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" h="373">
                <a:moveTo>
                  <a:pt x="174" y="238"/>
                </a:moveTo>
                <a:cubicBezTo>
                  <a:pt x="151" y="247"/>
                  <a:pt x="131" y="265"/>
                  <a:pt x="123" y="296"/>
                </a:cubicBezTo>
                <a:cubicBezTo>
                  <a:pt x="119" y="313"/>
                  <a:pt x="122" y="340"/>
                  <a:pt x="114" y="355"/>
                </a:cubicBezTo>
                <a:cubicBezTo>
                  <a:pt x="104" y="373"/>
                  <a:pt x="88" y="345"/>
                  <a:pt x="85" y="334"/>
                </a:cubicBezTo>
                <a:cubicBezTo>
                  <a:pt x="78" y="306"/>
                  <a:pt x="77" y="266"/>
                  <a:pt x="91" y="241"/>
                </a:cubicBezTo>
                <a:cubicBezTo>
                  <a:pt x="110" y="205"/>
                  <a:pt x="201" y="175"/>
                  <a:pt x="170" y="108"/>
                </a:cubicBezTo>
                <a:cubicBezTo>
                  <a:pt x="152" y="70"/>
                  <a:pt x="107" y="59"/>
                  <a:pt x="78" y="82"/>
                </a:cubicBezTo>
                <a:cubicBezTo>
                  <a:pt x="65" y="92"/>
                  <a:pt x="37" y="173"/>
                  <a:pt x="19" y="134"/>
                </a:cubicBezTo>
                <a:cubicBezTo>
                  <a:pt x="0" y="94"/>
                  <a:pt x="33" y="44"/>
                  <a:pt x="59" y="28"/>
                </a:cubicBezTo>
                <a:cubicBezTo>
                  <a:pt x="104" y="0"/>
                  <a:pt x="171" y="8"/>
                  <a:pt x="204" y="61"/>
                </a:cubicBezTo>
                <a:cubicBezTo>
                  <a:pt x="228" y="101"/>
                  <a:pt x="231" y="162"/>
                  <a:pt x="209" y="204"/>
                </a:cubicBezTo>
                <a:cubicBezTo>
                  <a:pt x="200" y="220"/>
                  <a:pt x="188" y="232"/>
                  <a:pt x="174" y="23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303B6738-8A9B-48A2-A081-FD778B656388}"/>
              </a:ext>
            </a:extLst>
          </p:cNvPr>
          <p:cNvSpPr>
            <a:spLocks/>
          </p:cNvSpPr>
          <p:nvPr/>
        </p:nvSpPr>
        <p:spPr bwMode="auto">
          <a:xfrm>
            <a:off x="7753843" y="2013903"/>
            <a:ext cx="25400" cy="46038"/>
          </a:xfrm>
          <a:custGeom>
            <a:avLst/>
            <a:gdLst>
              <a:gd name="T0" fmla="*/ 72 w 72"/>
              <a:gd name="T1" fmla="*/ 65 h 130"/>
              <a:gd name="T2" fmla="*/ 0 w 72"/>
              <a:gd name="T3" fmla="*/ 65 h 130"/>
              <a:gd name="T4" fmla="*/ 72 w 72"/>
              <a:gd name="T5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30">
                <a:moveTo>
                  <a:pt x="72" y="65"/>
                </a:moveTo>
                <a:cubicBezTo>
                  <a:pt x="72" y="130"/>
                  <a:pt x="0" y="130"/>
                  <a:pt x="0" y="65"/>
                </a:cubicBezTo>
                <a:cubicBezTo>
                  <a:pt x="0" y="0"/>
                  <a:pt x="72" y="0"/>
                  <a:pt x="72" y="65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9B5437EC-98E4-44D0-B8B8-12A7D9330205}"/>
              </a:ext>
            </a:extLst>
          </p:cNvPr>
          <p:cNvSpPr>
            <a:spLocks/>
          </p:cNvSpPr>
          <p:nvPr/>
        </p:nvSpPr>
        <p:spPr bwMode="auto">
          <a:xfrm>
            <a:off x="8395194" y="1839279"/>
            <a:ext cx="193675" cy="257175"/>
          </a:xfrm>
          <a:custGeom>
            <a:avLst/>
            <a:gdLst>
              <a:gd name="T0" fmla="*/ 0 w 537"/>
              <a:gd name="T1" fmla="*/ 367 h 714"/>
              <a:gd name="T2" fmla="*/ 235 w 537"/>
              <a:gd name="T3" fmla="*/ 699 h 714"/>
              <a:gd name="T4" fmla="*/ 513 w 537"/>
              <a:gd name="T5" fmla="*/ 428 h 714"/>
              <a:gd name="T6" fmla="*/ 329 w 537"/>
              <a:gd name="T7" fmla="*/ 46 h 714"/>
              <a:gd name="T8" fmla="*/ 17 w 537"/>
              <a:gd name="T9" fmla="*/ 249 h 714"/>
              <a:gd name="T10" fmla="*/ 0 w 537"/>
              <a:gd name="T11" fmla="*/ 367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714">
                <a:moveTo>
                  <a:pt x="0" y="367"/>
                </a:moveTo>
                <a:cubicBezTo>
                  <a:pt x="0" y="537"/>
                  <a:pt x="103" y="683"/>
                  <a:pt x="235" y="699"/>
                </a:cubicBezTo>
                <a:cubicBezTo>
                  <a:pt x="366" y="714"/>
                  <a:pt x="489" y="595"/>
                  <a:pt x="513" y="428"/>
                </a:cubicBezTo>
                <a:cubicBezTo>
                  <a:pt x="537" y="261"/>
                  <a:pt x="456" y="92"/>
                  <a:pt x="329" y="46"/>
                </a:cubicBezTo>
                <a:cubicBezTo>
                  <a:pt x="201" y="0"/>
                  <a:pt x="64" y="89"/>
                  <a:pt x="17" y="249"/>
                </a:cubicBezTo>
                <a:cubicBezTo>
                  <a:pt x="6" y="286"/>
                  <a:pt x="0" y="327"/>
                  <a:pt x="0" y="367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8D289733-B868-4BC6-9C3F-CC368CCFF2E0}"/>
              </a:ext>
            </a:extLst>
          </p:cNvPr>
          <p:cNvSpPr>
            <a:spLocks noEditPoints="1"/>
          </p:cNvSpPr>
          <p:nvPr/>
        </p:nvSpPr>
        <p:spPr bwMode="auto">
          <a:xfrm>
            <a:off x="8449168" y="1874203"/>
            <a:ext cx="82550" cy="139700"/>
          </a:xfrm>
          <a:custGeom>
            <a:avLst/>
            <a:gdLst>
              <a:gd name="T0" fmla="*/ 2 w 228"/>
              <a:gd name="T1" fmla="*/ 125 h 388"/>
              <a:gd name="T2" fmla="*/ 37 w 228"/>
              <a:gd name="T3" fmla="*/ 162 h 388"/>
              <a:gd name="T4" fmla="*/ 71 w 228"/>
              <a:gd name="T5" fmla="*/ 106 h 388"/>
              <a:gd name="T6" fmla="*/ 162 w 228"/>
              <a:gd name="T7" fmla="*/ 153 h 388"/>
              <a:gd name="T8" fmla="*/ 81 w 228"/>
              <a:gd name="T9" fmla="*/ 255 h 388"/>
              <a:gd name="T10" fmla="*/ 69 w 228"/>
              <a:gd name="T11" fmla="*/ 338 h 388"/>
              <a:gd name="T12" fmla="*/ 85 w 228"/>
              <a:gd name="T13" fmla="*/ 379 h 388"/>
              <a:gd name="T14" fmla="*/ 111 w 228"/>
              <a:gd name="T15" fmla="*/ 369 h 388"/>
              <a:gd name="T16" fmla="*/ 122 w 228"/>
              <a:gd name="T17" fmla="*/ 306 h 388"/>
              <a:gd name="T18" fmla="*/ 180 w 228"/>
              <a:gd name="T19" fmla="*/ 255 h 388"/>
              <a:gd name="T20" fmla="*/ 207 w 228"/>
              <a:gd name="T21" fmla="*/ 97 h 388"/>
              <a:gd name="T22" fmla="*/ 2 w 228"/>
              <a:gd name="T23" fmla="*/ 125 h 388"/>
              <a:gd name="T24" fmla="*/ 21 w 228"/>
              <a:gd name="T25" fmla="*/ 159 h 388"/>
              <a:gd name="T26" fmla="*/ 12 w 228"/>
              <a:gd name="T27" fmla="*/ 108 h 388"/>
              <a:gd name="T28" fmla="*/ 41 w 228"/>
              <a:gd name="T29" fmla="*/ 61 h 388"/>
              <a:gd name="T30" fmla="*/ 178 w 228"/>
              <a:gd name="T31" fmla="*/ 66 h 388"/>
              <a:gd name="T32" fmla="*/ 201 w 228"/>
              <a:gd name="T33" fmla="*/ 213 h 388"/>
              <a:gd name="T34" fmla="*/ 110 w 228"/>
              <a:gd name="T35" fmla="*/ 320 h 388"/>
              <a:gd name="T36" fmla="*/ 97 w 228"/>
              <a:gd name="T37" fmla="*/ 374 h 388"/>
              <a:gd name="T38" fmla="*/ 76 w 228"/>
              <a:gd name="T39" fmla="*/ 298 h 388"/>
              <a:gd name="T40" fmla="*/ 166 w 228"/>
              <a:gd name="T41" fmla="*/ 175 h 388"/>
              <a:gd name="T42" fmla="*/ 112 w 228"/>
              <a:gd name="T43" fmla="*/ 85 h 388"/>
              <a:gd name="T44" fmla="*/ 55 w 228"/>
              <a:gd name="T45" fmla="*/ 111 h 388"/>
              <a:gd name="T46" fmla="*/ 21 w 228"/>
              <a:gd name="T47" fmla="*/ 159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8" h="388">
                <a:moveTo>
                  <a:pt x="2" y="125"/>
                </a:moveTo>
                <a:cubicBezTo>
                  <a:pt x="0" y="148"/>
                  <a:pt x="17" y="187"/>
                  <a:pt x="37" y="162"/>
                </a:cubicBezTo>
                <a:cubicBezTo>
                  <a:pt x="51" y="145"/>
                  <a:pt x="54" y="120"/>
                  <a:pt x="71" y="106"/>
                </a:cubicBezTo>
                <a:cubicBezTo>
                  <a:pt x="99" y="83"/>
                  <a:pt x="164" y="98"/>
                  <a:pt x="162" y="153"/>
                </a:cubicBezTo>
                <a:cubicBezTo>
                  <a:pt x="161" y="210"/>
                  <a:pt x="103" y="220"/>
                  <a:pt x="81" y="255"/>
                </a:cubicBezTo>
                <a:cubicBezTo>
                  <a:pt x="67" y="277"/>
                  <a:pt x="66" y="312"/>
                  <a:pt x="69" y="338"/>
                </a:cubicBezTo>
                <a:cubicBezTo>
                  <a:pt x="71" y="352"/>
                  <a:pt x="75" y="370"/>
                  <a:pt x="85" y="379"/>
                </a:cubicBezTo>
                <a:cubicBezTo>
                  <a:pt x="94" y="388"/>
                  <a:pt x="108" y="385"/>
                  <a:pt x="111" y="369"/>
                </a:cubicBezTo>
                <a:cubicBezTo>
                  <a:pt x="116" y="348"/>
                  <a:pt x="114" y="326"/>
                  <a:pt x="122" y="306"/>
                </a:cubicBezTo>
                <a:cubicBezTo>
                  <a:pt x="134" y="274"/>
                  <a:pt x="158" y="271"/>
                  <a:pt x="180" y="255"/>
                </a:cubicBezTo>
                <a:cubicBezTo>
                  <a:pt x="222" y="224"/>
                  <a:pt x="228" y="148"/>
                  <a:pt x="207" y="97"/>
                </a:cubicBezTo>
                <a:cubicBezTo>
                  <a:pt x="169" y="2"/>
                  <a:pt x="10" y="0"/>
                  <a:pt x="2" y="125"/>
                </a:cubicBezTo>
                <a:moveTo>
                  <a:pt x="21" y="159"/>
                </a:moveTo>
                <a:cubicBezTo>
                  <a:pt x="5" y="156"/>
                  <a:pt x="8" y="122"/>
                  <a:pt x="12" y="108"/>
                </a:cubicBezTo>
                <a:cubicBezTo>
                  <a:pt x="17" y="89"/>
                  <a:pt x="28" y="72"/>
                  <a:pt x="41" y="61"/>
                </a:cubicBezTo>
                <a:cubicBezTo>
                  <a:pt x="79" y="28"/>
                  <a:pt x="142" y="29"/>
                  <a:pt x="178" y="66"/>
                </a:cubicBezTo>
                <a:cubicBezTo>
                  <a:pt x="211" y="100"/>
                  <a:pt x="221" y="165"/>
                  <a:pt x="201" y="213"/>
                </a:cubicBezTo>
                <a:cubicBezTo>
                  <a:pt x="180" y="265"/>
                  <a:pt x="123" y="256"/>
                  <a:pt x="110" y="320"/>
                </a:cubicBezTo>
                <a:cubicBezTo>
                  <a:pt x="107" y="331"/>
                  <a:pt x="108" y="375"/>
                  <a:pt x="97" y="374"/>
                </a:cubicBezTo>
                <a:cubicBezTo>
                  <a:pt x="74" y="374"/>
                  <a:pt x="74" y="318"/>
                  <a:pt x="76" y="298"/>
                </a:cubicBezTo>
                <a:cubicBezTo>
                  <a:pt x="82" y="235"/>
                  <a:pt x="146" y="230"/>
                  <a:pt x="166" y="175"/>
                </a:cubicBezTo>
                <a:cubicBezTo>
                  <a:pt x="182" y="129"/>
                  <a:pt x="145" y="90"/>
                  <a:pt x="112" y="85"/>
                </a:cubicBezTo>
                <a:cubicBezTo>
                  <a:pt x="92" y="82"/>
                  <a:pt x="69" y="91"/>
                  <a:pt x="55" y="111"/>
                </a:cubicBezTo>
                <a:cubicBezTo>
                  <a:pt x="46" y="124"/>
                  <a:pt x="38" y="162"/>
                  <a:pt x="21" y="159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90D65436-52BB-422B-B9D9-7B24BD140890}"/>
              </a:ext>
            </a:extLst>
          </p:cNvPr>
          <p:cNvSpPr>
            <a:spLocks noEditPoints="1"/>
          </p:cNvSpPr>
          <p:nvPr/>
        </p:nvSpPr>
        <p:spPr bwMode="auto">
          <a:xfrm>
            <a:off x="8469806" y="2010728"/>
            <a:ext cx="28575" cy="52388"/>
          </a:xfrm>
          <a:custGeom>
            <a:avLst/>
            <a:gdLst>
              <a:gd name="T0" fmla="*/ 0 w 80"/>
              <a:gd name="T1" fmla="*/ 71 h 143"/>
              <a:gd name="T2" fmla="*/ 80 w 80"/>
              <a:gd name="T3" fmla="*/ 71 h 143"/>
              <a:gd name="T4" fmla="*/ 0 w 80"/>
              <a:gd name="T5" fmla="*/ 71 h 143"/>
              <a:gd name="T6" fmla="*/ 8 w 80"/>
              <a:gd name="T7" fmla="*/ 71 h 143"/>
              <a:gd name="T8" fmla="*/ 72 w 80"/>
              <a:gd name="T9" fmla="*/ 71 h 143"/>
              <a:gd name="T10" fmla="*/ 8 w 80"/>
              <a:gd name="T11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43">
                <a:moveTo>
                  <a:pt x="0" y="71"/>
                </a:moveTo>
                <a:cubicBezTo>
                  <a:pt x="0" y="143"/>
                  <a:pt x="80" y="143"/>
                  <a:pt x="80" y="71"/>
                </a:cubicBezTo>
                <a:cubicBezTo>
                  <a:pt x="80" y="0"/>
                  <a:pt x="0" y="0"/>
                  <a:pt x="0" y="71"/>
                </a:cubicBezTo>
                <a:moveTo>
                  <a:pt x="8" y="71"/>
                </a:moveTo>
                <a:cubicBezTo>
                  <a:pt x="8" y="13"/>
                  <a:pt x="72" y="13"/>
                  <a:pt x="72" y="71"/>
                </a:cubicBezTo>
                <a:cubicBezTo>
                  <a:pt x="72" y="130"/>
                  <a:pt x="8" y="130"/>
                  <a:pt x="8" y="71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FB64D449-D01D-439E-AA76-5C0846FF0377}"/>
              </a:ext>
            </a:extLst>
          </p:cNvPr>
          <p:cNvSpPr>
            <a:spLocks/>
          </p:cNvSpPr>
          <p:nvPr/>
        </p:nvSpPr>
        <p:spPr bwMode="auto">
          <a:xfrm>
            <a:off x="8445993" y="1880553"/>
            <a:ext cx="84138" cy="134938"/>
          </a:xfrm>
          <a:custGeom>
            <a:avLst/>
            <a:gdLst>
              <a:gd name="T0" fmla="*/ 174 w 231"/>
              <a:gd name="T1" fmla="*/ 238 h 373"/>
              <a:gd name="T2" fmla="*/ 123 w 231"/>
              <a:gd name="T3" fmla="*/ 296 h 373"/>
              <a:gd name="T4" fmla="*/ 114 w 231"/>
              <a:gd name="T5" fmla="*/ 355 h 373"/>
              <a:gd name="T6" fmla="*/ 85 w 231"/>
              <a:gd name="T7" fmla="*/ 334 h 373"/>
              <a:gd name="T8" fmla="*/ 91 w 231"/>
              <a:gd name="T9" fmla="*/ 241 h 373"/>
              <a:gd name="T10" fmla="*/ 170 w 231"/>
              <a:gd name="T11" fmla="*/ 108 h 373"/>
              <a:gd name="T12" fmla="*/ 78 w 231"/>
              <a:gd name="T13" fmla="*/ 82 h 373"/>
              <a:gd name="T14" fmla="*/ 19 w 231"/>
              <a:gd name="T15" fmla="*/ 134 h 373"/>
              <a:gd name="T16" fmla="*/ 59 w 231"/>
              <a:gd name="T17" fmla="*/ 28 h 373"/>
              <a:gd name="T18" fmla="*/ 204 w 231"/>
              <a:gd name="T19" fmla="*/ 61 h 373"/>
              <a:gd name="T20" fmla="*/ 209 w 231"/>
              <a:gd name="T21" fmla="*/ 204 h 373"/>
              <a:gd name="T22" fmla="*/ 174 w 231"/>
              <a:gd name="T23" fmla="*/ 23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" h="373">
                <a:moveTo>
                  <a:pt x="174" y="238"/>
                </a:moveTo>
                <a:cubicBezTo>
                  <a:pt x="151" y="247"/>
                  <a:pt x="131" y="265"/>
                  <a:pt x="123" y="296"/>
                </a:cubicBezTo>
                <a:cubicBezTo>
                  <a:pt x="119" y="313"/>
                  <a:pt x="122" y="340"/>
                  <a:pt x="114" y="355"/>
                </a:cubicBezTo>
                <a:cubicBezTo>
                  <a:pt x="104" y="373"/>
                  <a:pt x="88" y="345"/>
                  <a:pt x="85" y="334"/>
                </a:cubicBezTo>
                <a:cubicBezTo>
                  <a:pt x="78" y="306"/>
                  <a:pt x="77" y="266"/>
                  <a:pt x="91" y="241"/>
                </a:cubicBezTo>
                <a:cubicBezTo>
                  <a:pt x="110" y="205"/>
                  <a:pt x="201" y="175"/>
                  <a:pt x="170" y="108"/>
                </a:cubicBezTo>
                <a:cubicBezTo>
                  <a:pt x="152" y="70"/>
                  <a:pt x="107" y="59"/>
                  <a:pt x="78" y="82"/>
                </a:cubicBezTo>
                <a:cubicBezTo>
                  <a:pt x="65" y="92"/>
                  <a:pt x="38" y="173"/>
                  <a:pt x="19" y="134"/>
                </a:cubicBezTo>
                <a:cubicBezTo>
                  <a:pt x="0" y="94"/>
                  <a:pt x="34" y="44"/>
                  <a:pt x="59" y="28"/>
                </a:cubicBezTo>
                <a:cubicBezTo>
                  <a:pt x="105" y="0"/>
                  <a:pt x="171" y="8"/>
                  <a:pt x="204" y="61"/>
                </a:cubicBezTo>
                <a:cubicBezTo>
                  <a:pt x="228" y="101"/>
                  <a:pt x="231" y="162"/>
                  <a:pt x="209" y="204"/>
                </a:cubicBezTo>
                <a:cubicBezTo>
                  <a:pt x="201" y="220"/>
                  <a:pt x="189" y="232"/>
                  <a:pt x="174" y="23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A51DDEA8-2215-4631-8982-DE12B8020B96}"/>
              </a:ext>
            </a:extLst>
          </p:cNvPr>
          <p:cNvSpPr>
            <a:spLocks/>
          </p:cNvSpPr>
          <p:nvPr/>
        </p:nvSpPr>
        <p:spPr bwMode="auto">
          <a:xfrm>
            <a:off x="8471393" y="2013903"/>
            <a:ext cx="25400" cy="46038"/>
          </a:xfrm>
          <a:custGeom>
            <a:avLst/>
            <a:gdLst>
              <a:gd name="T0" fmla="*/ 72 w 72"/>
              <a:gd name="T1" fmla="*/ 65 h 130"/>
              <a:gd name="T2" fmla="*/ 0 w 72"/>
              <a:gd name="T3" fmla="*/ 65 h 130"/>
              <a:gd name="T4" fmla="*/ 72 w 72"/>
              <a:gd name="T5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30">
                <a:moveTo>
                  <a:pt x="72" y="65"/>
                </a:moveTo>
                <a:cubicBezTo>
                  <a:pt x="72" y="130"/>
                  <a:pt x="0" y="130"/>
                  <a:pt x="0" y="65"/>
                </a:cubicBezTo>
                <a:cubicBezTo>
                  <a:pt x="0" y="0"/>
                  <a:pt x="72" y="0"/>
                  <a:pt x="72" y="65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3726A76A-6B15-4B97-9E6E-E4DE67C7B3AD}"/>
              </a:ext>
            </a:extLst>
          </p:cNvPr>
          <p:cNvSpPr>
            <a:spLocks/>
          </p:cNvSpPr>
          <p:nvPr/>
        </p:nvSpPr>
        <p:spPr bwMode="auto">
          <a:xfrm>
            <a:off x="6163169" y="2344103"/>
            <a:ext cx="201613" cy="541338"/>
          </a:xfrm>
          <a:custGeom>
            <a:avLst/>
            <a:gdLst>
              <a:gd name="T0" fmla="*/ 559 w 560"/>
              <a:gd name="T1" fmla="*/ 998 h 1501"/>
              <a:gd name="T2" fmla="*/ 558 w 560"/>
              <a:gd name="T3" fmla="*/ 991 h 1501"/>
              <a:gd name="T4" fmla="*/ 413 w 560"/>
              <a:gd name="T5" fmla="*/ 1024 h 1501"/>
              <a:gd name="T6" fmla="*/ 411 w 560"/>
              <a:gd name="T7" fmla="*/ 42 h 1501"/>
              <a:gd name="T8" fmla="*/ 158 w 560"/>
              <a:gd name="T9" fmla="*/ 42 h 1501"/>
              <a:gd name="T10" fmla="*/ 156 w 560"/>
              <a:gd name="T11" fmla="*/ 1024 h 1501"/>
              <a:gd name="T12" fmla="*/ 11 w 560"/>
              <a:gd name="T13" fmla="*/ 991 h 1501"/>
              <a:gd name="T14" fmla="*/ 281 w 560"/>
              <a:gd name="T15" fmla="*/ 1501 h 1501"/>
              <a:gd name="T16" fmla="*/ 281 w 560"/>
              <a:gd name="T17" fmla="*/ 1501 h 1501"/>
              <a:gd name="T18" fmla="*/ 289 w 560"/>
              <a:gd name="T19" fmla="*/ 1501 h 1501"/>
              <a:gd name="T20" fmla="*/ 559 w 560"/>
              <a:gd name="T21" fmla="*/ 998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0" h="1501">
                <a:moveTo>
                  <a:pt x="559" y="998"/>
                </a:moveTo>
                <a:cubicBezTo>
                  <a:pt x="559" y="995"/>
                  <a:pt x="558" y="993"/>
                  <a:pt x="558" y="991"/>
                </a:cubicBezTo>
                <a:cubicBezTo>
                  <a:pt x="546" y="931"/>
                  <a:pt x="413" y="1024"/>
                  <a:pt x="413" y="1024"/>
                </a:cubicBezTo>
                <a:cubicBezTo>
                  <a:pt x="413" y="1024"/>
                  <a:pt x="421" y="83"/>
                  <a:pt x="411" y="42"/>
                </a:cubicBezTo>
                <a:cubicBezTo>
                  <a:pt x="401" y="0"/>
                  <a:pt x="168" y="0"/>
                  <a:pt x="158" y="42"/>
                </a:cubicBezTo>
                <a:cubicBezTo>
                  <a:pt x="148" y="83"/>
                  <a:pt x="156" y="1024"/>
                  <a:pt x="156" y="1024"/>
                </a:cubicBezTo>
                <a:cubicBezTo>
                  <a:pt x="156" y="1024"/>
                  <a:pt x="23" y="931"/>
                  <a:pt x="11" y="991"/>
                </a:cubicBezTo>
                <a:cubicBezTo>
                  <a:pt x="0" y="1050"/>
                  <a:pt x="153" y="1495"/>
                  <a:pt x="281" y="1501"/>
                </a:cubicBezTo>
                <a:lnTo>
                  <a:pt x="281" y="1501"/>
                </a:lnTo>
                <a:cubicBezTo>
                  <a:pt x="283" y="1501"/>
                  <a:pt x="286" y="1501"/>
                  <a:pt x="289" y="1501"/>
                </a:cubicBezTo>
                <a:cubicBezTo>
                  <a:pt x="412" y="1495"/>
                  <a:pt x="560" y="1078"/>
                  <a:pt x="559" y="99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CC10B417-89F2-4CC3-AF04-F69E8448BD10}"/>
              </a:ext>
            </a:extLst>
          </p:cNvPr>
          <p:cNvSpPr>
            <a:spLocks/>
          </p:cNvSpPr>
          <p:nvPr/>
        </p:nvSpPr>
        <p:spPr bwMode="auto">
          <a:xfrm>
            <a:off x="6155231" y="2336166"/>
            <a:ext cx="201613" cy="541338"/>
          </a:xfrm>
          <a:custGeom>
            <a:avLst/>
            <a:gdLst>
              <a:gd name="T0" fmla="*/ 559 w 560"/>
              <a:gd name="T1" fmla="*/ 998 h 1501"/>
              <a:gd name="T2" fmla="*/ 558 w 560"/>
              <a:gd name="T3" fmla="*/ 991 h 1501"/>
              <a:gd name="T4" fmla="*/ 413 w 560"/>
              <a:gd name="T5" fmla="*/ 1024 h 1501"/>
              <a:gd name="T6" fmla="*/ 411 w 560"/>
              <a:gd name="T7" fmla="*/ 42 h 1501"/>
              <a:gd name="T8" fmla="*/ 158 w 560"/>
              <a:gd name="T9" fmla="*/ 41 h 1501"/>
              <a:gd name="T10" fmla="*/ 156 w 560"/>
              <a:gd name="T11" fmla="*/ 1023 h 1501"/>
              <a:gd name="T12" fmla="*/ 12 w 560"/>
              <a:gd name="T13" fmla="*/ 991 h 1501"/>
              <a:gd name="T14" fmla="*/ 281 w 560"/>
              <a:gd name="T15" fmla="*/ 1500 h 1501"/>
              <a:gd name="T16" fmla="*/ 281 w 560"/>
              <a:gd name="T17" fmla="*/ 1501 h 1501"/>
              <a:gd name="T18" fmla="*/ 289 w 560"/>
              <a:gd name="T19" fmla="*/ 1501 h 1501"/>
              <a:gd name="T20" fmla="*/ 559 w 560"/>
              <a:gd name="T21" fmla="*/ 998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0" h="1501">
                <a:moveTo>
                  <a:pt x="559" y="998"/>
                </a:moveTo>
                <a:cubicBezTo>
                  <a:pt x="559" y="995"/>
                  <a:pt x="559" y="993"/>
                  <a:pt x="558" y="991"/>
                </a:cubicBezTo>
                <a:cubicBezTo>
                  <a:pt x="546" y="931"/>
                  <a:pt x="413" y="1024"/>
                  <a:pt x="413" y="1024"/>
                </a:cubicBezTo>
                <a:cubicBezTo>
                  <a:pt x="413" y="1024"/>
                  <a:pt x="422" y="83"/>
                  <a:pt x="411" y="42"/>
                </a:cubicBezTo>
                <a:cubicBezTo>
                  <a:pt x="401" y="0"/>
                  <a:pt x="168" y="0"/>
                  <a:pt x="158" y="41"/>
                </a:cubicBezTo>
                <a:cubicBezTo>
                  <a:pt x="148" y="83"/>
                  <a:pt x="156" y="1023"/>
                  <a:pt x="156" y="1023"/>
                </a:cubicBezTo>
                <a:cubicBezTo>
                  <a:pt x="156" y="1023"/>
                  <a:pt x="24" y="931"/>
                  <a:pt x="12" y="991"/>
                </a:cubicBezTo>
                <a:cubicBezTo>
                  <a:pt x="0" y="1050"/>
                  <a:pt x="154" y="1494"/>
                  <a:pt x="281" y="1500"/>
                </a:cubicBezTo>
                <a:lnTo>
                  <a:pt x="281" y="1501"/>
                </a:lnTo>
                <a:cubicBezTo>
                  <a:pt x="284" y="1501"/>
                  <a:pt x="286" y="1501"/>
                  <a:pt x="289" y="1501"/>
                </a:cubicBezTo>
                <a:cubicBezTo>
                  <a:pt x="412" y="1495"/>
                  <a:pt x="560" y="1078"/>
                  <a:pt x="559" y="998"/>
                </a:cubicBezTo>
                <a:close/>
              </a:path>
            </a:pathLst>
          </a:custGeom>
          <a:solidFill>
            <a:srgbClr val="0000FF"/>
          </a:solidFill>
          <a:ln w="6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33925736-5F0E-44EF-84A1-E6A689FEC107}"/>
              </a:ext>
            </a:extLst>
          </p:cNvPr>
          <p:cNvSpPr>
            <a:spLocks/>
          </p:cNvSpPr>
          <p:nvPr/>
        </p:nvSpPr>
        <p:spPr bwMode="auto">
          <a:xfrm>
            <a:off x="3337419" y="2501267"/>
            <a:ext cx="201613" cy="460375"/>
          </a:xfrm>
          <a:custGeom>
            <a:avLst/>
            <a:gdLst>
              <a:gd name="T0" fmla="*/ 559 w 560"/>
              <a:gd name="T1" fmla="*/ 849 h 1276"/>
              <a:gd name="T2" fmla="*/ 558 w 560"/>
              <a:gd name="T3" fmla="*/ 843 h 1276"/>
              <a:gd name="T4" fmla="*/ 414 w 560"/>
              <a:gd name="T5" fmla="*/ 870 h 1276"/>
              <a:gd name="T6" fmla="*/ 412 w 560"/>
              <a:gd name="T7" fmla="*/ 36 h 1276"/>
              <a:gd name="T8" fmla="*/ 158 w 560"/>
              <a:gd name="T9" fmla="*/ 36 h 1276"/>
              <a:gd name="T10" fmla="*/ 156 w 560"/>
              <a:gd name="T11" fmla="*/ 870 h 1276"/>
              <a:gd name="T12" fmla="*/ 12 w 560"/>
              <a:gd name="T13" fmla="*/ 843 h 1276"/>
              <a:gd name="T14" fmla="*/ 281 w 560"/>
              <a:gd name="T15" fmla="*/ 1276 h 1276"/>
              <a:gd name="T16" fmla="*/ 281 w 560"/>
              <a:gd name="T17" fmla="*/ 1276 h 1276"/>
              <a:gd name="T18" fmla="*/ 289 w 560"/>
              <a:gd name="T19" fmla="*/ 1276 h 1276"/>
              <a:gd name="T20" fmla="*/ 559 w 560"/>
              <a:gd name="T21" fmla="*/ 849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0" h="1276">
                <a:moveTo>
                  <a:pt x="559" y="849"/>
                </a:moveTo>
                <a:cubicBezTo>
                  <a:pt x="559" y="846"/>
                  <a:pt x="559" y="844"/>
                  <a:pt x="558" y="843"/>
                </a:cubicBezTo>
                <a:cubicBezTo>
                  <a:pt x="546" y="792"/>
                  <a:pt x="414" y="870"/>
                  <a:pt x="414" y="870"/>
                </a:cubicBezTo>
                <a:cubicBezTo>
                  <a:pt x="414" y="870"/>
                  <a:pt x="422" y="71"/>
                  <a:pt x="412" y="36"/>
                </a:cubicBezTo>
                <a:cubicBezTo>
                  <a:pt x="401" y="1"/>
                  <a:pt x="168" y="0"/>
                  <a:pt x="158" y="36"/>
                </a:cubicBezTo>
                <a:cubicBezTo>
                  <a:pt x="148" y="71"/>
                  <a:pt x="156" y="870"/>
                  <a:pt x="156" y="870"/>
                </a:cubicBezTo>
                <a:cubicBezTo>
                  <a:pt x="156" y="870"/>
                  <a:pt x="24" y="792"/>
                  <a:pt x="12" y="843"/>
                </a:cubicBezTo>
                <a:cubicBezTo>
                  <a:pt x="0" y="893"/>
                  <a:pt x="154" y="1270"/>
                  <a:pt x="281" y="1276"/>
                </a:cubicBezTo>
                <a:lnTo>
                  <a:pt x="281" y="1276"/>
                </a:lnTo>
                <a:cubicBezTo>
                  <a:pt x="284" y="1276"/>
                  <a:pt x="286" y="1276"/>
                  <a:pt x="289" y="1276"/>
                </a:cubicBezTo>
                <a:cubicBezTo>
                  <a:pt x="412" y="1271"/>
                  <a:pt x="560" y="917"/>
                  <a:pt x="559" y="84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70CC5F60-A233-4AD9-8489-AA1132D1DEA8}"/>
              </a:ext>
            </a:extLst>
          </p:cNvPr>
          <p:cNvSpPr>
            <a:spLocks/>
          </p:cNvSpPr>
          <p:nvPr/>
        </p:nvSpPr>
        <p:spPr bwMode="auto">
          <a:xfrm>
            <a:off x="3331069" y="2494916"/>
            <a:ext cx="201613" cy="458788"/>
          </a:xfrm>
          <a:custGeom>
            <a:avLst/>
            <a:gdLst>
              <a:gd name="T0" fmla="*/ 559 w 560"/>
              <a:gd name="T1" fmla="*/ 849 h 1276"/>
              <a:gd name="T2" fmla="*/ 558 w 560"/>
              <a:gd name="T3" fmla="*/ 843 h 1276"/>
              <a:gd name="T4" fmla="*/ 414 w 560"/>
              <a:gd name="T5" fmla="*/ 870 h 1276"/>
              <a:gd name="T6" fmla="*/ 412 w 560"/>
              <a:gd name="T7" fmla="*/ 36 h 1276"/>
              <a:gd name="T8" fmla="*/ 159 w 560"/>
              <a:gd name="T9" fmla="*/ 36 h 1276"/>
              <a:gd name="T10" fmla="*/ 157 w 560"/>
              <a:gd name="T11" fmla="*/ 870 h 1276"/>
              <a:gd name="T12" fmla="*/ 12 w 560"/>
              <a:gd name="T13" fmla="*/ 843 h 1276"/>
              <a:gd name="T14" fmla="*/ 281 w 560"/>
              <a:gd name="T15" fmla="*/ 1276 h 1276"/>
              <a:gd name="T16" fmla="*/ 281 w 560"/>
              <a:gd name="T17" fmla="*/ 1276 h 1276"/>
              <a:gd name="T18" fmla="*/ 289 w 560"/>
              <a:gd name="T19" fmla="*/ 1276 h 1276"/>
              <a:gd name="T20" fmla="*/ 559 w 560"/>
              <a:gd name="T21" fmla="*/ 849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0" h="1276">
                <a:moveTo>
                  <a:pt x="559" y="849"/>
                </a:moveTo>
                <a:cubicBezTo>
                  <a:pt x="559" y="846"/>
                  <a:pt x="559" y="844"/>
                  <a:pt x="558" y="843"/>
                </a:cubicBezTo>
                <a:cubicBezTo>
                  <a:pt x="546" y="792"/>
                  <a:pt x="414" y="870"/>
                  <a:pt x="414" y="870"/>
                </a:cubicBezTo>
                <a:cubicBezTo>
                  <a:pt x="414" y="870"/>
                  <a:pt x="422" y="71"/>
                  <a:pt x="412" y="36"/>
                </a:cubicBezTo>
                <a:cubicBezTo>
                  <a:pt x="402" y="1"/>
                  <a:pt x="169" y="0"/>
                  <a:pt x="159" y="36"/>
                </a:cubicBezTo>
                <a:cubicBezTo>
                  <a:pt x="149" y="71"/>
                  <a:pt x="157" y="870"/>
                  <a:pt x="157" y="870"/>
                </a:cubicBezTo>
                <a:cubicBezTo>
                  <a:pt x="157" y="870"/>
                  <a:pt x="24" y="792"/>
                  <a:pt x="12" y="843"/>
                </a:cubicBezTo>
                <a:cubicBezTo>
                  <a:pt x="0" y="893"/>
                  <a:pt x="154" y="1270"/>
                  <a:pt x="281" y="1276"/>
                </a:cubicBezTo>
                <a:lnTo>
                  <a:pt x="281" y="1276"/>
                </a:lnTo>
                <a:cubicBezTo>
                  <a:pt x="284" y="1276"/>
                  <a:pt x="287" y="1276"/>
                  <a:pt x="289" y="1276"/>
                </a:cubicBezTo>
                <a:cubicBezTo>
                  <a:pt x="412" y="1271"/>
                  <a:pt x="560" y="917"/>
                  <a:pt x="559" y="849"/>
                </a:cubicBezTo>
                <a:close/>
              </a:path>
            </a:pathLst>
          </a:custGeom>
          <a:solidFill>
            <a:srgbClr val="0000FF"/>
          </a:solidFill>
          <a:ln w="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33D9A448-6EF5-4B4B-ABC8-FE0F1C7C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055" y="2942592"/>
            <a:ext cx="1169988" cy="519113"/>
          </a:xfrm>
          <a:prstGeom prst="rect">
            <a:avLst/>
          </a:prstGeom>
          <a:solidFill>
            <a:srgbClr val="FFE6D5"/>
          </a:solidFill>
          <a:ln w="9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69F98130-4F50-4B58-A12A-C978F7CD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643" y="2994978"/>
            <a:ext cx="8892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Lower level</a:t>
            </a:r>
            <a:endParaRPr lang="en-US">
              <a:latin typeface="Arial" pitchFamily="34" charset="0"/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A98B780A-25AB-4A46-87B0-E5A2D9D2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718" y="3241041"/>
            <a:ext cx="450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cache</a:t>
            </a:r>
            <a:endParaRPr lang="en-US">
              <a:latin typeface="Arial" pitchFamily="34" charset="0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BDD5BC9E-5892-4EEF-A0D3-92AE94FBB482}"/>
              </a:ext>
            </a:extLst>
          </p:cNvPr>
          <p:cNvSpPr>
            <a:spLocks/>
          </p:cNvSpPr>
          <p:nvPr/>
        </p:nvSpPr>
        <p:spPr bwMode="auto">
          <a:xfrm>
            <a:off x="8526955" y="2048828"/>
            <a:ext cx="704850" cy="325438"/>
          </a:xfrm>
          <a:custGeom>
            <a:avLst/>
            <a:gdLst>
              <a:gd name="T0" fmla="*/ 233 w 1954"/>
              <a:gd name="T1" fmla="*/ 0 h 902"/>
              <a:gd name="T2" fmla="*/ 1721 w 1954"/>
              <a:gd name="T3" fmla="*/ 0 h 902"/>
              <a:gd name="T4" fmla="*/ 1954 w 1954"/>
              <a:gd name="T5" fmla="*/ 233 h 902"/>
              <a:gd name="T6" fmla="*/ 1954 w 1954"/>
              <a:gd name="T7" fmla="*/ 670 h 902"/>
              <a:gd name="T8" fmla="*/ 1721 w 1954"/>
              <a:gd name="T9" fmla="*/ 902 h 902"/>
              <a:gd name="T10" fmla="*/ 233 w 1954"/>
              <a:gd name="T11" fmla="*/ 902 h 902"/>
              <a:gd name="T12" fmla="*/ 0 w 1954"/>
              <a:gd name="T13" fmla="*/ 670 h 902"/>
              <a:gd name="T14" fmla="*/ 0 w 1954"/>
              <a:gd name="T15" fmla="*/ 233 h 902"/>
              <a:gd name="T16" fmla="*/ 233 w 1954"/>
              <a:gd name="T1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4" h="902">
                <a:moveTo>
                  <a:pt x="233" y="0"/>
                </a:moveTo>
                <a:lnTo>
                  <a:pt x="1721" y="0"/>
                </a:lnTo>
                <a:cubicBezTo>
                  <a:pt x="1850" y="0"/>
                  <a:pt x="1954" y="104"/>
                  <a:pt x="1954" y="233"/>
                </a:cubicBezTo>
                <a:lnTo>
                  <a:pt x="1954" y="670"/>
                </a:lnTo>
                <a:cubicBezTo>
                  <a:pt x="1954" y="798"/>
                  <a:pt x="1850" y="902"/>
                  <a:pt x="1721" y="902"/>
                </a:cubicBezTo>
                <a:lnTo>
                  <a:pt x="233" y="902"/>
                </a:lnTo>
                <a:cubicBezTo>
                  <a:pt x="104" y="902"/>
                  <a:pt x="0" y="798"/>
                  <a:pt x="0" y="670"/>
                </a:cubicBezTo>
                <a:lnTo>
                  <a:pt x="0" y="233"/>
                </a:lnTo>
                <a:cubicBezTo>
                  <a:pt x="0" y="104"/>
                  <a:pt x="104" y="0"/>
                  <a:pt x="233" y="0"/>
                </a:cubicBezTo>
                <a:close/>
              </a:path>
            </a:pathLst>
          </a:custGeom>
          <a:solidFill>
            <a:srgbClr val="D5F6FF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011D90A7-B909-43C5-988E-F3033853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794" y="2109153"/>
            <a:ext cx="4488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insert</a:t>
            </a:r>
            <a:endParaRPr lang="en-US">
              <a:latin typeface="Arial" pitchFamily="34" charset="0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4A230476-957C-4E31-8C5E-CA48A75BF8F4}"/>
              </a:ext>
            </a:extLst>
          </p:cNvPr>
          <p:cNvSpPr>
            <a:spLocks/>
          </p:cNvSpPr>
          <p:nvPr/>
        </p:nvSpPr>
        <p:spPr bwMode="auto">
          <a:xfrm>
            <a:off x="9130206" y="1851979"/>
            <a:ext cx="193675" cy="257175"/>
          </a:xfrm>
          <a:custGeom>
            <a:avLst/>
            <a:gdLst>
              <a:gd name="T0" fmla="*/ 0 w 537"/>
              <a:gd name="T1" fmla="*/ 367 h 715"/>
              <a:gd name="T2" fmla="*/ 235 w 537"/>
              <a:gd name="T3" fmla="*/ 699 h 715"/>
              <a:gd name="T4" fmla="*/ 513 w 537"/>
              <a:gd name="T5" fmla="*/ 428 h 715"/>
              <a:gd name="T6" fmla="*/ 329 w 537"/>
              <a:gd name="T7" fmla="*/ 46 h 715"/>
              <a:gd name="T8" fmla="*/ 17 w 537"/>
              <a:gd name="T9" fmla="*/ 249 h 715"/>
              <a:gd name="T10" fmla="*/ 0 w 537"/>
              <a:gd name="T11" fmla="*/ 367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715">
                <a:moveTo>
                  <a:pt x="0" y="367"/>
                </a:moveTo>
                <a:cubicBezTo>
                  <a:pt x="0" y="537"/>
                  <a:pt x="103" y="683"/>
                  <a:pt x="235" y="699"/>
                </a:cubicBezTo>
                <a:cubicBezTo>
                  <a:pt x="366" y="715"/>
                  <a:pt x="489" y="596"/>
                  <a:pt x="513" y="428"/>
                </a:cubicBezTo>
                <a:cubicBezTo>
                  <a:pt x="537" y="261"/>
                  <a:pt x="456" y="92"/>
                  <a:pt x="329" y="46"/>
                </a:cubicBezTo>
                <a:cubicBezTo>
                  <a:pt x="201" y="0"/>
                  <a:pt x="64" y="90"/>
                  <a:pt x="17" y="249"/>
                </a:cubicBezTo>
                <a:cubicBezTo>
                  <a:pt x="6" y="287"/>
                  <a:pt x="0" y="327"/>
                  <a:pt x="0" y="367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4">
            <a:extLst>
              <a:ext uri="{FF2B5EF4-FFF2-40B4-BE49-F238E27FC236}">
                <a16:creationId xmlns:a16="http://schemas.microsoft.com/office/drawing/2014/main" id="{4D2BC646-1E26-42FA-B2F4-EC0F6662C645}"/>
              </a:ext>
            </a:extLst>
          </p:cNvPr>
          <p:cNvSpPr>
            <a:spLocks noEditPoints="1"/>
          </p:cNvSpPr>
          <p:nvPr/>
        </p:nvSpPr>
        <p:spPr bwMode="auto">
          <a:xfrm>
            <a:off x="9185769" y="1886903"/>
            <a:ext cx="80963" cy="139700"/>
          </a:xfrm>
          <a:custGeom>
            <a:avLst/>
            <a:gdLst>
              <a:gd name="T0" fmla="*/ 2 w 228"/>
              <a:gd name="T1" fmla="*/ 125 h 388"/>
              <a:gd name="T2" fmla="*/ 37 w 228"/>
              <a:gd name="T3" fmla="*/ 162 h 388"/>
              <a:gd name="T4" fmla="*/ 70 w 228"/>
              <a:gd name="T5" fmla="*/ 107 h 388"/>
              <a:gd name="T6" fmla="*/ 162 w 228"/>
              <a:gd name="T7" fmla="*/ 153 h 388"/>
              <a:gd name="T8" fmla="*/ 81 w 228"/>
              <a:gd name="T9" fmla="*/ 255 h 388"/>
              <a:gd name="T10" fmla="*/ 69 w 228"/>
              <a:gd name="T11" fmla="*/ 339 h 388"/>
              <a:gd name="T12" fmla="*/ 84 w 228"/>
              <a:gd name="T13" fmla="*/ 379 h 388"/>
              <a:gd name="T14" fmla="*/ 111 w 228"/>
              <a:gd name="T15" fmla="*/ 369 h 388"/>
              <a:gd name="T16" fmla="*/ 122 w 228"/>
              <a:gd name="T17" fmla="*/ 306 h 388"/>
              <a:gd name="T18" fmla="*/ 180 w 228"/>
              <a:gd name="T19" fmla="*/ 255 h 388"/>
              <a:gd name="T20" fmla="*/ 207 w 228"/>
              <a:gd name="T21" fmla="*/ 97 h 388"/>
              <a:gd name="T22" fmla="*/ 2 w 228"/>
              <a:gd name="T23" fmla="*/ 125 h 388"/>
              <a:gd name="T24" fmla="*/ 21 w 228"/>
              <a:gd name="T25" fmla="*/ 159 h 388"/>
              <a:gd name="T26" fmla="*/ 12 w 228"/>
              <a:gd name="T27" fmla="*/ 108 h 388"/>
              <a:gd name="T28" fmla="*/ 41 w 228"/>
              <a:gd name="T29" fmla="*/ 61 h 388"/>
              <a:gd name="T30" fmla="*/ 178 w 228"/>
              <a:gd name="T31" fmla="*/ 66 h 388"/>
              <a:gd name="T32" fmla="*/ 201 w 228"/>
              <a:gd name="T33" fmla="*/ 213 h 388"/>
              <a:gd name="T34" fmla="*/ 110 w 228"/>
              <a:gd name="T35" fmla="*/ 320 h 388"/>
              <a:gd name="T36" fmla="*/ 97 w 228"/>
              <a:gd name="T37" fmla="*/ 375 h 388"/>
              <a:gd name="T38" fmla="*/ 76 w 228"/>
              <a:gd name="T39" fmla="*/ 298 h 388"/>
              <a:gd name="T40" fmla="*/ 166 w 228"/>
              <a:gd name="T41" fmla="*/ 175 h 388"/>
              <a:gd name="T42" fmla="*/ 112 w 228"/>
              <a:gd name="T43" fmla="*/ 85 h 388"/>
              <a:gd name="T44" fmla="*/ 55 w 228"/>
              <a:gd name="T45" fmla="*/ 111 h 388"/>
              <a:gd name="T46" fmla="*/ 21 w 228"/>
              <a:gd name="T47" fmla="*/ 159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8" h="388">
                <a:moveTo>
                  <a:pt x="2" y="125"/>
                </a:moveTo>
                <a:cubicBezTo>
                  <a:pt x="0" y="148"/>
                  <a:pt x="17" y="187"/>
                  <a:pt x="37" y="162"/>
                </a:cubicBezTo>
                <a:cubicBezTo>
                  <a:pt x="51" y="145"/>
                  <a:pt x="54" y="120"/>
                  <a:pt x="70" y="107"/>
                </a:cubicBezTo>
                <a:cubicBezTo>
                  <a:pt x="99" y="83"/>
                  <a:pt x="164" y="98"/>
                  <a:pt x="162" y="153"/>
                </a:cubicBezTo>
                <a:cubicBezTo>
                  <a:pt x="161" y="210"/>
                  <a:pt x="103" y="220"/>
                  <a:pt x="81" y="255"/>
                </a:cubicBezTo>
                <a:cubicBezTo>
                  <a:pt x="67" y="277"/>
                  <a:pt x="66" y="312"/>
                  <a:pt x="69" y="339"/>
                </a:cubicBezTo>
                <a:cubicBezTo>
                  <a:pt x="71" y="353"/>
                  <a:pt x="75" y="370"/>
                  <a:pt x="84" y="379"/>
                </a:cubicBezTo>
                <a:cubicBezTo>
                  <a:pt x="94" y="388"/>
                  <a:pt x="108" y="385"/>
                  <a:pt x="111" y="369"/>
                </a:cubicBezTo>
                <a:cubicBezTo>
                  <a:pt x="116" y="348"/>
                  <a:pt x="114" y="326"/>
                  <a:pt x="122" y="306"/>
                </a:cubicBezTo>
                <a:cubicBezTo>
                  <a:pt x="134" y="274"/>
                  <a:pt x="158" y="271"/>
                  <a:pt x="180" y="255"/>
                </a:cubicBezTo>
                <a:cubicBezTo>
                  <a:pt x="222" y="224"/>
                  <a:pt x="228" y="148"/>
                  <a:pt x="207" y="97"/>
                </a:cubicBezTo>
                <a:cubicBezTo>
                  <a:pt x="169" y="2"/>
                  <a:pt x="10" y="0"/>
                  <a:pt x="2" y="125"/>
                </a:cubicBezTo>
                <a:moveTo>
                  <a:pt x="21" y="159"/>
                </a:moveTo>
                <a:cubicBezTo>
                  <a:pt x="5" y="156"/>
                  <a:pt x="8" y="122"/>
                  <a:pt x="12" y="108"/>
                </a:cubicBezTo>
                <a:cubicBezTo>
                  <a:pt x="17" y="89"/>
                  <a:pt x="28" y="72"/>
                  <a:pt x="41" y="61"/>
                </a:cubicBezTo>
                <a:cubicBezTo>
                  <a:pt x="79" y="28"/>
                  <a:pt x="142" y="29"/>
                  <a:pt x="178" y="66"/>
                </a:cubicBezTo>
                <a:cubicBezTo>
                  <a:pt x="211" y="101"/>
                  <a:pt x="221" y="165"/>
                  <a:pt x="201" y="213"/>
                </a:cubicBezTo>
                <a:cubicBezTo>
                  <a:pt x="180" y="266"/>
                  <a:pt x="123" y="256"/>
                  <a:pt x="110" y="320"/>
                </a:cubicBezTo>
                <a:cubicBezTo>
                  <a:pt x="107" y="331"/>
                  <a:pt x="108" y="375"/>
                  <a:pt x="97" y="375"/>
                </a:cubicBezTo>
                <a:cubicBezTo>
                  <a:pt x="74" y="374"/>
                  <a:pt x="74" y="318"/>
                  <a:pt x="76" y="298"/>
                </a:cubicBezTo>
                <a:cubicBezTo>
                  <a:pt x="82" y="235"/>
                  <a:pt x="146" y="231"/>
                  <a:pt x="166" y="175"/>
                </a:cubicBezTo>
                <a:cubicBezTo>
                  <a:pt x="182" y="129"/>
                  <a:pt x="145" y="90"/>
                  <a:pt x="112" y="85"/>
                </a:cubicBezTo>
                <a:cubicBezTo>
                  <a:pt x="92" y="83"/>
                  <a:pt x="69" y="91"/>
                  <a:pt x="55" y="111"/>
                </a:cubicBezTo>
                <a:cubicBezTo>
                  <a:pt x="45" y="124"/>
                  <a:pt x="38" y="162"/>
                  <a:pt x="21" y="159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5">
            <a:extLst>
              <a:ext uri="{FF2B5EF4-FFF2-40B4-BE49-F238E27FC236}">
                <a16:creationId xmlns:a16="http://schemas.microsoft.com/office/drawing/2014/main" id="{A57DB01F-C108-4739-9491-226929E2E875}"/>
              </a:ext>
            </a:extLst>
          </p:cNvPr>
          <p:cNvSpPr>
            <a:spLocks noEditPoints="1"/>
          </p:cNvSpPr>
          <p:nvPr/>
        </p:nvSpPr>
        <p:spPr bwMode="auto">
          <a:xfrm>
            <a:off x="9204819" y="2025016"/>
            <a:ext cx="28575" cy="50800"/>
          </a:xfrm>
          <a:custGeom>
            <a:avLst/>
            <a:gdLst>
              <a:gd name="T0" fmla="*/ 0 w 80"/>
              <a:gd name="T1" fmla="*/ 72 h 143"/>
              <a:gd name="T2" fmla="*/ 80 w 80"/>
              <a:gd name="T3" fmla="*/ 72 h 143"/>
              <a:gd name="T4" fmla="*/ 0 w 80"/>
              <a:gd name="T5" fmla="*/ 72 h 143"/>
              <a:gd name="T6" fmla="*/ 8 w 80"/>
              <a:gd name="T7" fmla="*/ 72 h 143"/>
              <a:gd name="T8" fmla="*/ 72 w 80"/>
              <a:gd name="T9" fmla="*/ 72 h 143"/>
              <a:gd name="T10" fmla="*/ 8 w 80"/>
              <a:gd name="T11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43">
                <a:moveTo>
                  <a:pt x="0" y="72"/>
                </a:moveTo>
                <a:cubicBezTo>
                  <a:pt x="0" y="143"/>
                  <a:pt x="80" y="143"/>
                  <a:pt x="80" y="72"/>
                </a:cubicBezTo>
                <a:cubicBezTo>
                  <a:pt x="80" y="0"/>
                  <a:pt x="0" y="0"/>
                  <a:pt x="0" y="72"/>
                </a:cubicBezTo>
                <a:moveTo>
                  <a:pt x="8" y="72"/>
                </a:moveTo>
                <a:cubicBezTo>
                  <a:pt x="8" y="13"/>
                  <a:pt x="72" y="13"/>
                  <a:pt x="72" y="72"/>
                </a:cubicBezTo>
                <a:cubicBezTo>
                  <a:pt x="72" y="130"/>
                  <a:pt x="8" y="130"/>
                  <a:pt x="8" y="72"/>
                </a:cubicBezTo>
              </a:path>
            </a:pathLst>
          </a:custGeom>
          <a:solidFill>
            <a:srgbClr val="970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267053D7-2B7C-47CA-B290-75C23A6E2CE7}"/>
              </a:ext>
            </a:extLst>
          </p:cNvPr>
          <p:cNvSpPr>
            <a:spLocks/>
          </p:cNvSpPr>
          <p:nvPr/>
        </p:nvSpPr>
        <p:spPr bwMode="auto">
          <a:xfrm>
            <a:off x="9182593" y="1894841"/>
            <a:ext cx="82550" cy="133350"/>
          </a:xfrm>
          <a:custGeom>
            <a:avLst/>
            <a:gdLst>
              <a:gd name="T0" fmla="*/ 174 w 231"/>
              <a:gd name="T1" fmla="*/ 237 h 372"/>
              <a:gd name="T2" fmla="*/ 123 w 231"/>
              <a:gd name="T3" fmla="*/ 296 h 372"/>
              <a:gd name="T4" fmla="*/ 114 w 231"/>
              <a:gd name="T5" fmla="*/ 354 h 372"/>
              <a:gd name="T6" fmla="*/ 85 w 231"/>
              <a:gd name="T7" fmla="*/ 333 h 372"/>
              <a:gd name="T8" fmla="*/ 91 w 231"/>
              <a:gd name="T9" fmla="*/ 240 h 372"/>
              <a:gd name="T10" fmla="*/ 170 w 231"/>
              <a:gd name="T11" fmla="*/ 107 h 372"/>
              <a:gd name="T12" fmla="*/ 78 w 231"/>
              <a:gd name="T13" fmla="*/ 81 h 372"/>
              <a:gd name="T14" fmla="*/ 19 w 231"/>
              <a:gd name="T15" fmla="*/ 133 h 372"/>
              <a:gd name="T16" fmla="*/ 59 w 231"/>
              <a:gd name="T17" fmla="*/ 28 h 372"/>
              <a:gd name="T18" fmla="*/ 204 w 231"/>
              <a:gd name="T19" fmla="*/ 60 h 372"/>
              <a:gd name="T20" fmla="*/ 209 w 231"/>
              <a:gd name="T21" fmla="*/ 204 h 372"/>
              <a:gd name="T22" fmla="*/ 174 w 231"/>
              <a:gd name="T23" fmla="*/ 23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" h="372">
                <a:moveTo>
                  <a:pt x="174" y="237"/>
                </a:moveTo>
                <a:cubicBezTo>
                  <a:pt x="151" y="246"/>
                  <a:pt x="131" y="265"/>
                  <a:pt x="123" y="296"/>
                </a:cubicBezTo>
                <a:cubicBezTo>
                  <a:pt x="119" y="313"/>
                  <a:pt x="122" y="339"/>
                  <a:pt x="114" y="354"/>
                </a:cubicBezTo>
                <a:cubicBezTo>
                  <a:pt x="104" y="372"/>
                  <a:pt x="88" y="344"/>
                  <a:pt x="85" y="333"/>
                </a:cubicBezTo>
                <a:cubicBezTo>
                  <a:pt x="78" y="305"/>
                  <a:pt x="77" y="265"/>
                  <a:pt x="91" y="240"/>
                </a:cubicBezTo>
                <a:cubicBezTo>
                  <a:pt x="110" y="204"/>
                  <a:pt x="201" y="174"/>
                  <a:pt x="170" y="107"/>
                </a:cubicBezTo>
                <a:cubicBezTo>
                  <a:pt x="152" y="69"/>
                  <a:pt x="107" y="58"/>
                  <a:pt x="78" y="81"/>
                </a:cubicBezTo>
                <a:cubicBezTo>
                  <a:pt x="65" y="91"/>
                  <a:pt x="37" y="172"/>
                  <a:pt x="19" y="133"/>
                </a:cubicBezTo>
                <a:cubicBezTo>
                  <a:pt x="0" y="93"/>
                  <a:pt x="33" y="44"/>
                  <a:pt x="59" y="28"/>
                </a:cubicBezTo>
                <a:cubicBezTo>
                  <a:pt x="105" y="0"/>
                  <a:pt x="171" y="7"/>
                  <a:pt x="204" y="60"/>
                </a:cubicBezTo>
                <a:cubicBezTo>
                  <a:pt x="228" y="100"/>
                  <a:pt x="231" y="161"/>
                  <a:pt x="209" y="204"/>
                </a:cubicBezTo>
                <a:cubicBezTo>
                  <a:pt x="201" y="219"/>
                  <a:pt x="189" y="231"/>
                  <a:pt x="174" y="23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7">
            <a:extLst>
              <a:ext uri="{FF2B5EF4-FFF2-40B4-BE49-F238E27FC236}">
                <a16:creationId xmlns:a16="http://schemas.microsoft.com/office/drawing/2014/main" id="{FBDC8EF3-03EF-45E6-A837-2CDE2E7974B2}"/>
              </a:ext>
            </a:extLst>
          </p:cNvPr>
          <p:cNvSpPr>
            <a:spLocks/>
          </p:cNvSpPr>
          <p:nvPr/>
        </p:nvSpPr>
        <p:spPr bwMode="auto">
          <a:xfrm>
            <a:off x="9206405" y="2026604"/>
            <a:ext cx="25400" cy="47625"/>
          </a:xfrm>
          <a:custGeom>
            <a:avLst/>
            <a:gdLst>
              <a:gd name="T0" fmla="*/ 72 w 72"/>
              <a:gd name="T1" fmla="*/ 65 h 130"/>
              <a:gd name="T2" fmla="*/ 0 w 72"/>
              <a:gd name="T3" fmla="*/ 65 h 130"/>
              <a:gd name="T4" fmla="*/ 72 w 72"/>
              <a:gd name="T5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30">
                <a:moveTo>
                  <a:pt x="72" y="65"/>
                </a:moveTo>
                <a:cubicBezTo>
                  <a:pt x="72" y="130"/>
                  <a:pt x="0" y="130"/>
                  <a:pt x="0" y="65"/>
                </a:cubicBezTo>
                <a:cubicBezTo>
                  <a:pt x="0" y="0"/>
                  <a:pt x="72" y="0"/>
                  <a:pt x="72" y="65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8">
            <a:extLst>
              <a:ext uri="{FF2B5EF4-FFF2-40B4-BE49-F238E27FC236}">
                <a16:creationId xmlns:a16="http://schemas.microsoft.com/office/drawing/2014/main" id="{ACE838B6-2216-46F9-8269-90A85A015FEC}"/>
              </a:ext>
            </a:extLst>
          </p:cNvPr>
          <p:cNvSpPr>
            <a:spLocks/>
          </p:cNvSpPr>
          <p:nvPr/>
        </p:nvSpPr>
        <p:spPr bwMode="auto">
          <a:xfrm>
            <a:off x="5950444" y="1863091"/>
            <a:ext cx="423863" cy="477838"/>
          </a:xfrm>
          <a:custGeom>
            <a:avLst/>
            <a:gdLst>
              <a:gd name="T0" fmla="*/ 373 w 1178"/>
              <a:gd name="T1" fmla="*/ 0 h 1326"/>
              <a:gd name="T2" fmla="*/ 804 w 1178"/>
              <a:gd name="T3" fmla="*/ 0 h 1326"/>
              <a:gd name="T4" fmla="*/ 1178 w 1178"/>
              <a:gd name="T5" fmla="*/ 373 h 1326"/>
              <a:gd name="T6" fmla="*/ 1178 w 1178"/>
              <a:gd name="T7" fmla="*/ 952 h 1326"/>
              <a:gd name="T8" fmla="*/ 804 w 1178"/>
              <a:gd name="T9" fmla="*/ 1326 h 1326"/>
              <a:gd name="T10" fmla="*/ 373 w 1178"/>
              <a:gd name="T11" fmla="*/ 1326 h 1326"/>
              <a:gd name="T12" fmla="*/ 0 w 1178"/>
              <a:gd name="T13" fmla="*/ 952 h 1326"/>
              <a:gd name="T14" fmla="*/ 0 w 1178"/>
              <a:gd name="T15" fmla="*/ 373 h 1326"/>
              <a:gd name="T16" fmla="*/ 373 w 1178"/>
              <a:gd name="T17" fmla="*/ 0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8" h="1326">
                <a:moveTo>
                  <a:pt x="373" y="0"/>
                </a:moveTo>
                <a:lnTo>
                  <a:pt x="804" y="0"/>
                </a:lnTo>
                <a:cubicBezTo>
                  <a:pt x="1011" y="0"/>
                  <a:pt x="1178" y="166"/>
                  <a:pt x="1178" y="373"/>
                </a:cubicBezTo>
                <a:lnTo>
                  <a:pt x="1178" y="952"/>
                </a:lnTo>
                <a:cubicBezTo>
                  <a:pt x="1178" y="1159"/>
                  <a:pt x="1011" y="1326"/>
                  <a:pt x="804" y="1326"/>
                </a:cubicBezTo>
                <a:lnTo>
                  <a:pt x="373" y="1326"/>
                </a:lnTo>
                <a:cubicBezTo>
                  <a:pt x="166" y="1326"/>
                  <a:pt x="0" y="1159"/>
                  <a:pt x="0" y="952"/>
                </a:cubicBezTo>
                <a:lnTo>
                  <a:pt x="0" y="373"/>
                </a:lnTo>
                <a:cubicBezTo>
                  <a:pt x="0" y="166"/>
                  <a:pt x="166" y="0"/>
                  <a:pt x="373" y="0"/>
                </a:cubicBezTo>
                <a:close/>
              </a:path>
            </a:pathLst>
          </a:custGeom>
          <a:solidFill>
            <a:srgbClr val="D5F6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9">
            <a:extLst>
              <a:ext uri="{FF2B5EF4-FFF2-40B4-BE49-F238E27FC236}">
                <a16:creationId xmlns:a16="http://schemas.microsoft.com/office/drawing/2014/main" id="{37DA3D83-8D4F-456C-9B83-44F11767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69" y="1898016"/>
            <a:ext cx="3253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write</a:t>
            </a:r>
            <a:endParaRPr lang="en-US">
              <a:latin typeface="Arial" pitchFamily="34" charset="0"/>
            </a:endParaRPr>
          </a:p>
        </p:txBody>
      </p:sp>
      <p:sp>
        <p:nvSpPr>
          <p:cNvPr id="56" name="Rectangle 60">
            <a:extLst>
              <a:ext uri="{FF2B5EF4-FFF2-40B4-BE49-F238E27FC236}">
                <a16:creationId xmlns:a16="http://schemas.microsoft.com/office/drawing/2014/main" id="{3DAA6E94-9EFF-49D9-AF28-594DFF40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69" y="2136141"/>
            <a:ext cx="3334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block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6936DE6A-EA9F-41C5-9A46-4F8E63A7B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556" y="1647192"/>
            <a:ext cx="4763" cy="1966913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2">
            <a:extLst>
              <a:ext uri="{FF2B5EF4-FFF2-40B4-BE49-F238E27FC236}">
                <a16:creationId xmlns:a16="http://schemas.microsoft.com/office/drawing/2014/main" id="{79764DB1-5E76-42D9-942C-4CD572883049}"/>
              </a:ext>
            </a:extLst>
          </p:cNvPr>
          <p:cNvSpPr>
            <a:spLocks/>
          </p:cNvSpPr>
          <p:nvPr/>
        </p:nvSpPr>
        <p:spPr bwMode="auto">
          <a:xfrm>
            <a:off x="2218231" y="1305878"/>
            <a:ext cx="7212013" cy="2425700"/>
          </a:xfrm>
          <a:custGeom>
            <a:avLst/>
            <a:gdLst>
              <a:gd name="T0" fmla="*/ 1413 w 20014"/>
              <a:gd name="T1" fmla="*/ 0 h 6731"/>
              <a:gd name="T2" fmla="*/ 18602 w 20014"/>
              <a:gd name="T3" fmla="*/ 0 h 6731"/>
              <a:gd name="T4" fmla="*/ 20014 w 20014"/>
              <a:gd name="T5" fmla="*/ 1413 h 6731"/>
              <a:gd name="T6" fmla="*/ 20014 w 20014"/>
              <a:gd name="T7" fmla="*/ 5318 h 6731"/>
              <a:gd name="T8" fmla="*/ 18602 w 20014"/>
              <a:gd name="T9" fmla="*/ 6731 h 6731"/>
              <a:gd name="T10" fmla="*/ 1413 w 20014"/>
              <a:gd name="T11" fmla="*/ 6731 h 6731"/>
              <a:gd name="T12" fmla="*/ 0 w 20014"/>
              <a:gd name="T13" fmla="*/ 5318 h 6731"/>
              <a:gd name="T14" fmla="*/ 0 w 20014"/>
              <a:gd name="T15" fmla="*/ 1413 h 6731"/>
              <a:gd name="T16" fmla="*/ 1413 w 20014"/>
              <a:gd name="T17" fmla="*/ 0 h 6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14" h="6731">
                <a:moveTo>
                  <a:pt x="1413" y="0"/>
                </a:moveTo>
                <a:lnTo>
                  <a:pt x="18602" y="0"/>
                </a:lnTo>
                <a:cubicBezTo>
                  <a:pt x="19384" y="0"/>
                  <a:pt x="20014" y="630"/>
                  <a:pt x="20014" y="1413"/>
                </a:cubicBezTo>
                <a:lnTo>
                  <a:pt x="20014" y="5318"/>
                </a:lnTo>
                <a:cubicBezTo>
                  <a:pt x="20014" y="6101"/>
                  <a:pt x="19384" y="6731"/>
                  <a:pt x="18602" y="6731"/>
                </a:cubicBezTo>
                <a:lnTo>
                  <a:pt x="1413" y="6731"/>
                </a:lnTo>
                <a:cubicBezTo>
                  <a:pt x="630" y="6731"/>
                  <a:pt x="0" y="6101"/>
                  <a:pt x="0" y="5318"/>
                </a:cubicBezTo>
                <a:lnTo>
                  <a:pt x="0" y="1413"/>
                </a:lnTo>
                <a:cubicBezTo>
                  <a:pt x="0" y="630"/>
                  <a:pt x="630" y="0"/>
                  <a:pt x="1413" y="0"/>
                </a:cubicBezTo>
                <a:close/>
              </a:path>
            </a:pathLst>
          </a:custGeom>
          <a:noFill/>
          <a:ln w="23" cap="flat">
            <a:solidFill>
              <a:srgbClr val="1626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63">
            <a:extLst>
              <a:ext uri="{FF2B5EF4-FFF2-40B4-BE49-F238E27FC236}">
                <a16:creationId xmlns:a16="http://schemas.microsoft.com/office/drawing/2014/main" id="{747C04CA-4679-40B7-A46E-03E6135B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943" y="1412242"/>
            <a:ext cx="517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Time </a:t>
            </a:r>
            <a:endParaRPr lang="en-US">
              <a:latin typeface="Arial" pitchFamily="34" charset="0"/>
            </a:endParaRPr>
          </a:p>
        </p:txBody>
      </p:sp>
      <p:sp>
        <p:nvSpPr>
          <p:cNvPr id="60" name="Rectangle 64">
            <a:extLst>
              <a:ext uri="{FF2B5EF4-FFF2-40B4-BE49-F238E27FC236}">
                <a16:creationId xmlns:a16="http://schemas.microsoft.com/office/drawing/2014/main" id="{1C52E0B0-408C-4678-B3C6-DDBC720F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130" y="1470978"/>
            <a:ext cx="939800" cy="109538"/>
          </a:xfrm>
          <a:prstGeom prst="rect">
            <a:avLst/>
          </a:prstGeom>
          <a:solidFill>
            <a:srgbClr val="2117F2"/>
          </a:solidFill>
          <a:ln w="15" cap="flat">
            <a:solidFill>
              <a:srgbClr val="1626F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5">
            <a:extLst>
              <a:ext uri="{FF2B5EF4-FFF2-40B4-BE49-F238E27FC236}">
                <a16:creationId xmlns:a16="http://schemas.microsoft.com/office/drawing/2014/main" id="{79DFA8F3-C5D1-44D2-B5C0-3F7249FF6D9B}"/>
              </a:ext>
            </a:extLst>
          </p:cNvPr>
          <p:cNvSpPr>
            <a:spLocks/>
          </p:cNvSpPr>
          <p:nvPr/>
        </p:nvSpPr>
        <p:spPr bwMode="auto">
          <a:xfrm>
            <a:off x="6799755" y="1380492"/>
            <a:ext cx="152400" cy="271463"/>
          </a:xfrm>
          <a:custGeom>
            <a:avLst/>
            <a:gdLst>
              <a:gd name="T0" fmla="*/ 0 w 424"/>
              <a:gd name="T1" fmla="*/ 0 h 754"/>
              <a:gd name="T2" fmla="*/ 0 w 424"/>
              <a:gd name="T3" fmla="*/ 754 h 754"/>
              <a:gd name="T4" fmla="*/ 424 w 424"/>
              <a:gd name="T5" fmla="*/ 343 h 754"/>
              <a:gd name="T6" fmla="*/ 0 w 424"/>
              <a:gd name="T7" fmla="*/ 0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754">
                <a:moveTo>
                  <a:pt x="0" y="0"/>
                </a:moveTo>
                <a:lnTo>
                  <a:pt x="0" y="754"/>
                </a:lnTo>
                <a:lnTo>
                  <a:pt x="424" y="343"/>
                </a:lnTo>
                <a:lnTo>
                  <a:pt x="0" y="0"/>
                </a:lnTo>
                <a:close/>
              </a:path>
            </a:pathLst>
          </a:custGeom>
          <a:solidFill>
            <a:srgbClr val="2117F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D459C4D1-4983-4457-B1DD-DE3E695F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E7229D08-0020-442B-9453-6C8DF831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BE5F-9A4D-45AA-8886-13AC61B9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Replacement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EB38-4A2A-4AE5-A254-1CA4382F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Random </a:t>
            </a:r>
            <a:r>
              <a:rPr lang="en-US" dirty="0">
                <a:solidFill>
                  <a:schemeClr val="tx1"/>
                </a:solidFill>
              </a:rPr>
              <a:t>replacement</a:t>
            </a:r>
            <a:r>
              <a:rPr lang="en-US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FIFO</a:t>
            </a:r>
            <a:r>
              <a:rPr lang="en-US" dirty="0"/>
              <a:t> (first in, first out)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LRU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Least recently used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Impractical because we need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timestamps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Use </a:t>
            </a:r>
            <a:r>
              <a:rPr lang="en-US" dirty="0" err="1">
                <a:sym typeface="Wingdings" panose="05000000000000000000" pitchFamily="2" charset="2"/>
              </a:rPr>
              <a:t>Psuedo</a:t>
            </a:r>
            <a:r>
              <a:rPr lang="en-US" dirty="0">
                <a:sym typeface="Wingdings" panose="05000000000000000000" pitchFamily="2" charset="2"/>
              </a:rPr>
              <a:t> LRU</a:t>
            </a:r>
          </a:p>
          <a:p>
            <a:pPr marL="803275" lvl="2" indent="-342900"/>
            <a:r>
              <a:rPr lang="en-US" dirty="0">
                <a:sym typeface="Wingdings" panose="05000000000000000000" pitchFamily="2" charset="2"/>
              </a:rPr>
              <a:t>Have a 3-bit saturating counter with each tag</a:t>
            </a:r>
          </a:p>
          <a:p>
            <a:pPr marL="803275" lvl="2" indent="-342900"/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Increment</a:t>
            </a:r>
            <a:r>
              <a:rPr lang="en-US" dirty="0">
                <a:sym typeface="Wingdings" panose="05000000000000000000" pitchFamily="2" charset="2"/>
              </a:rPr>
              <a:t> on every access</a:t>
            </a:r>
          </a:p>
          <a:p>
            <a:pPr marL="803275" lvl="2" indent="-342900"/>
            <a:r>
              <a:rPr lang="en-US" dirty="0">
                <a:sym typeface="Wingdings" panose="05000000000000000000" pitchFamily="2" charset="2"/>
              </a:rPr>
              <a:t>Periodically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decrement</a:t>
            </a:r>
            <a:r>
              <a:rPr lang="en-US" dirty="0">
                <a:sym typeface="Wingdings" panose="05000000000000000000" pitchFamily="2" charset="2"/>
              </a:rPr>
              <a:t> all counters</a:t>
            </a:r>
          </a:p>
          <a:p>
            <a:pPr marL="803275" lvl="2" indent="-342900"/>
            <a:r>
              <a:rPr lang="en-US" dirty="0">
                <a:sym typeface="Wingdings" panose="05000000000000000000" pitchFamily="2" charset="2"/>
              </a:rPr>
              <a:t>Choose the entry in the set with the </a:t>
            </a:r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least counter</a:t>
            </a:r>
          </a:p>
          <a:p>
            <a:pPr marL="803275" lvl="2" indent="-34290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7C892-504F-4822-BA7C-06367179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700CA-9016-4FA1-8652-056017BC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4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3A19-5251-41B4-BE2C-D1EE518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3400-2F9E-4FE0-BD6B-D12E72CA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D032D-1FAF-4565-8EF9-1C24C1605DDE}"/>
              </a:ext>
            </a:extLst>
          </p:cNvPr>
          <p:cNvSpPr/>
          <p:nvPr/>
        </p:nvSpPr>
        <p:spPr>
          <a:xfrm>
            <a:off x="3645764" y="1935332"/>
            <a:ext cx="5092853" cy="28497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Mathematical Analysis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375F8A-A56F-45D3-B53F-EA2820AB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4053A2-A3B9-46F1-A6B5-6AC434AF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277A-DCFC-43FB-B744-75750448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Memory Access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9E5B-B227-4A85-800B-A4DFCF64746A}"/>
                  </a:ext>
                </a:extLst>
              </p:cNvPr>
              <p:cNvSpPr txBox="1"/>
              <p:nvPr/>
            </p:nvSpPr>
            <p:spPr>
              <a:xfrm>
                <a:off x="2536835" y="1574125"/>
                <a:ext cx="6522106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𝐴𝑀𝐴𝑇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h𝑖𝑡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𝑝𝑒𝑛𝑎𝑙𝑡𝑦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9E5B-B227-4A85-800B-A4DFCF647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35" y="1574125"/>
                <a:ext cx="6522106" cy="398507"/>
              </a:xfrm>
              <a:prstGeom prst="rect">
                <a:avLst/>
              </a:prstGeom>
              <a:blipFill>
                <a:blip r:embed="rId3"/>
                <a:stretch>
                  <a:fillRect l="-467" r="-187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D932E-9440-4D0D-826F-3CA9FF5BDC02}"/>
                  </a:ext>
                </a:extLst>
              </p:cNvPr>
              <p:cNvSpPr txBox="1"/>
              <p:nvPr/>
            </p:nvSpPr>
            <p:spPr>
              <a:xfrm>
                <a:off x="1524000" y="2449475"/>
                <a:ext cx="7396512" cy="79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𝑝𝑒𝑛𝑎𝑙𝑡𝑦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h𝑖𝑡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𝑚𝑖𝑠𝑠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𝑚𝑖𝑠𝑠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𝑝𝑒𝑛𝑎𝑙𝑡𝑦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D932E-9440-4D0D-826F-3CA9FF5B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49475"/>
                <a:ext cx="7396512" cy="797013"/>
              </a:xfrm>
              <a:prstGeom prst="rect">
                <a:avLst/>
              </a:prstGeom>
              <a:blipFill>
                <a:blip r:embed="rId4"/>
                <a:stretch>
                  <a:fillRect r="-165" b="-114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61A9F-C9A7-4824-A52D-9A8EB3672B48}"/>
                  </a:ext>
                </a:extLst>
              </p:cNvPr>
              <p:cNvSpPr txBox="1"/>
              <p:nvPr/>
            </p:nvSpPr>
            <p:spPr>
              <a:xfrm>
                <a:off x="1524000" y="3723331"/>
                <a:ext cx="7396512" cy="79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𝑝𝑒𝑛𝑎𝑙𝑡𝑦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h𝑖𝑡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𝑚𝑖𝑠𝑠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𝑚𝑖𝑠𝑠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𝑝𝑒𝑛𝑎𝑙𝑡𝑦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61A9F-C9A7-4824-A52D-9A8EB3672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23331"/>
                <a:ext cx="7396512" cy="797013"/>
              </a:xfrm>
              <a:prstGeom prst="rect">
                <a:avLst/>
              </a:prstGeom>
              <a:blipFill>
                <a:blip r:embed="rId5"/>
                <a:stretch>
                  <a:fillRect r="-165" b="-114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2316100E-62A3-4EF2-BB9A-5B99DFD7E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38" y="1246879"/>
            <a:ext cx="1266242" cy="1266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DF606-3F7F-43E6-8E47-B14A20EC9FC8}"/>
                  </a:ext>
                </a:extLst>
              </p:cNvPr>
              <p:cNvSpPr txBox="1"/>
              <p:nvPr/>
            </p:nvSpPr>
            <p:spPr>
              <a:xfrm>
                <a:off x="3266524" y="4860027"/>
                <a:ext cx="5489580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𝑝𝑒𝑛𝑎𝑙𝑡𝑦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𝑚𝑎𝑖𝑛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𝑚𝑒𝑚𝑜𝑟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DF606-3F7F-43E6-8E47-B14A20EC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524" y="4860027"/>
                <a:ext cx="5489580" cy="398507"/>
              </a:xfrm>
              <a:prstGeom prst="rect">
                <a:avLst/>
              </a:prstGeom>
              <a:blipFill>
                <a:blip r:embed="rId7"/>
                <a:stretch>
                  <a:fillRect l="-778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334C549-E4EC-4D97-A6EF-143FD0CED391}"/>
              </a:ext>
            </a:extLst>
          </p:cNvPr>
          <p:cNvSpPr/>
          <p:nvPr/>
        </p:nvSpPr>
        <p:spPr>
          <a:xfrm>
            <a:off x="2889829" y="2523481"/>
            <a:ext cx="215647" cy="2719871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C80B-A1B7-4D45-BFCE-182B8BE1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3D68E3-5C5E-484F-9624-54F63D7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3A19-5251-41B4-BE2C-D1EE518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3400-2F9E-4FE0-BD6B-D12E72CA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D032D-1FAF-4565-8EF9-1C24C1605DDE}"/>
              </a:ext>
            </a:extLst>
          </p:cNvPr>
          <p:cNvSpPr/>
          <p:nvPr/>
        </p:nvSpPr>
        <p:spPr>
          <a:xfrm>
            <a:off x="3645764" y="1935332"/>
            <a:ext cx="5092853" cy="28497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Simple Optimizations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27B2B-F84A-403F-9F72-A9083A48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629C68-FC43-4DCB-BADA-4F817AC6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1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CE5B-039A-4A84-92F7-BB1F00F2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86EDC9-4726-44A9-8995-3A419E4D2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08407"/>
              </p:ext>
            </p:extLst>
          </p:nvPr>
        </p:nvGraphicFramePr>
        <p:xfrm>
          <a:off x="1984561" y="853677"/>
          <a:ext cx="7845779" cy="229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2A783-E276-499F-8F9A-6269B90B140D}"/>
              </a:ext>
            </a:extLst>
          </p:cNvPr>
          <p:cNvSpPr/>
          <p:nvPr/>
        </p:nvSpPr>
        <p:spPr>
          <a:xfrm>
            <a:off x="4486560" y="3450417"/>
            <a:ext cx="3728621" cy="3373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Three kinds of misses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410C29E-5567-46D2-9E11-20B158D59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094912"/>
              </p:ext>
            </p:extLst>
          </p:nvPr>
        </p:nvGraphicFramePr>
        <p:xfrm>
          <a:off x="2728781" y="3883783"/>
          <a:ext cx="6995825" cy="243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81FE3-AEFC-4E5F-8EEB-C662F5DB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7C17B-DE57-4BEC-9EB7-1F3975D1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34C4-6ADB-44C3-87C8-BC89D25B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C870-A279-43EF-8DE0-D59A64C8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hit time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compulsory misses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capacity misses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76C40D9-2B38-4947-B305-3E978A09E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80" y="1755194"/>
            <a:ext cx="570754" cy="570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6EE49B-6EF9-498F-91CD-36A493DC37DA}"/>
              </a:ext>
            </a:extLst>
          </p:cNvPr>
          <p:cNvSpPr txBox="1"/>
          <p:nvPr/>
        </p:nvSpPr>
        <p:spPr>
          <a:xfrm>
            <a:off x="3453384" y="1855905"/>
            <a:ext cx="40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 and simple caches</a:t>
            </a:r>
          </a:p>
        </p:txBody>
      </p:sp>
      <p:pic>
        <p:nvPicPr>
          <p:cNvPr id="10" name="Picture 9" descr="Background pattern, rectangle&#10;&#10;Description automatically generated">
            <a:extLst>
              <a:ext uri="{FF2B5EF4-FFF2-40B4-BE49-F238E27FC236}">
                <a16:creationId xmlns:a16="http://schemas.microsoft.com/office/drawing/2014/main" id="{B91A70BE-56CF-448D-B9FB-1F1260141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2" y="2628672"/>
            <a:ext cx="774582" cy="192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3273F4-DD50-4F31-A50A-D6E8820FE9A1}"/>
              </a:ext>
            </a:extLst>
          </p:cNvPr>
          <p:cNvSpPr txBox="1"/>
          <p:nvPr/>
        </p:nvSpPr>
        <p:spPr>
          <a:xfrm>
            <a:off x="3463407" y="2504749"/>
            <a:ext cx="40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Increases the miss rate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C350D1-18F1-4F39-9C45-F8CF2B421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80" y="3558695"/>
            <a:ext cx="570754" cy="570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5DDE8-DDD8-4798-8819-0401D53D4D67}"/>
              </a:ext>
            </a:extLst>
          </p:cNvPr>
          <p:cNvSpPr txBox="1"/>
          <p:nvPr/>
        </p:nvSpPr>
        <p:spPr>
          <a:xfrm>
            <a:off x="3453384" y="3591740"/>
            <a:ext cx="448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Increase the block size, prefetching</a:t>
            </a:r>
          </a:p>
        </p:txBody>
      </p:sp>
      <p:pic>
        <p:nvPicPr>
          <p:cNvPr id="14" name="Picture 13" descr="Background pattern, rectangle&#10;&#10;Description automatically generated">
            <a:extLst>
              <a:ext uri="{FF2B5EF4-FFF2-40B4-BE49-F238E27FC236}">
                <a16:creationId xmlns:a16="http://schemas.microsoft.com/office/drawing/2014/main" id="{F7676E1D-0CF9-4CEB-958D-AEA7F3A14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66" y="4339699"/>
            <a:ext cx="774582" cy="192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B1797F-2E2D-4919-880A-BFB3F52FAE7B}"/>
              </a:ext>
            </a:extLst>
          </p:cNvPr>
          <p:cNvSpPr txBox="1"/>
          <p:nvPr/>
        </p:nvSpPr>
        <p:spPr>
          <a:xfrm>
            <a:off x="3453384" y="4212468"/>
            <a:ext cx="573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large block size reduces the number of blocks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84BD7B7-1025-42E0-9B08-7EF49A3AF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80" y="5343347"/>
            <a:ext cx="570754" cy="5707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1137C0-836E-4256-8EAA-B513A4817D65}"/>
              </a:ext>
            </a:extLst>
          </p:cNvPr>
          <p:cNvSpPr txBox="1"/>
          <p:nvPr/>
        </p:nvSpPr>
        <p:spPr>
          <a:xfrm>
            <a:off x="3401449" y="5390289"/>
            <a:ext cx="44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Prefetching, better compiler algorithms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EFB15-B6E8-493F-B504-3B227FC9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3E0FC-849D-4DFF-8C3C-AD0ED6D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7A9C-82CA-4DBD-92D2-320D9B1C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Optimizations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D31C-01DF-4F45-A5D9-B6373244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459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Conflict misses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72E8F75-387E-4DA2-8AAE-3913F9A98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80" y="1755194"/>
            <a:ext cx="570754" cy="570754"/>
          </a:xfrm>
          <a:prstGeom prst="rect">
            <a:avLst/>
          </a:prstGeom>
        </p:spPr>
      </p:pic>
      <p:pic>
        <p:nvPicPr>
          <p:cNvPr id="7" name="Picture 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7ADF62B6-EFDB-4B05-AEFA-5175F837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2" y="2628672"/>
            <a:ext cx="774582" cy="192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C6665-3BF6-43A6-9928-B02C69C0697F}"/>
              </a:ext>
            </a:extLst>
          </p:cNvPr>
          <p:cNvSpPr txBox="1"/>
          <p:nvPr/>
        </p:nvSpPr>
        <p:spPr>
          <a:xfrm>
            <a:off x="3721223" y="1849403"/>
            <a:ext cx="4922668" cy="3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the associativity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8E21C-63D0-42EA-9EFE-DC5BFAD087F5}"/>
              </a:ext>
            </a:extLst>
          </p:cNvPr>
          <p:cNvSpPr txBox="1"/>
          <p:nvPr/>
        </p:nvSpPr>
        <p:spPr>
          <a:xfrm>
            <a:off x="3721223" y="2418646"/>
            <a:ext cx="4922668" cy="3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Increases the latency and power consumption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FC09BC-5D66-485E-8936-F44AC53A2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80" y="3598783"/>
            <a:ext cx="570754" cy="570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A2E4EA-79E0-47E0-951A-15EE197DF54E}"/>
              </a:ext>
            </a:extLst>
          </p:cNvPr>
          <p:cNvSpPr txBox="1"/>
          <p:nvPr/>
        </p:nvSpPr>
        <p:spPr>
          <a:xfrm>
            <a:off x="3557741" y="3692992"/>
            <a:ext cx="4922668" cy="38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Victim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0D8CF3-25B0-43A6-96E1-6597414D6B8A}"/>
              </a:ext>
            </a:extLst>
          </p:cNvPr>
          <p:cNvSpPr/>
          <p:nvPr/>
        </p:nvSpPr>
        <p:spPr>
          <a:xfrm>
            <a:off x="7760637" y="3306010"/>
            <a:ext cx="1514397" cy="790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C86AAAF-FF94-4600-AD16-E0F8E1BF5DE5}"/>
              </a:ext>
            </a:extLst>
          </p:cNvPr>
          <p:cNvSpPr/>
          <p:nvPr/>
        </p:nvSpPr>
        <p:spPr>
          <a:xfrm flipV="1">
            <a:off x="8282576" y="4096122"/>
            <a:ext cx="470516" cy="382336"/>
          </a:xfrm>
          <a:prstGeom prst="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5A389-C3B6-4973-97D4-8C8B8057694D}"/>
              </a:ext>
            </a:extLst>
          </p:cNvPr>
          <p:cNvSpPr/>
          <p:nvPr/>
        </p:nvSpPr>
        <p:spPr>
          <a:xfrm>
            <a:off x="7436601" y="4604776"/>
            <a:ext cx="1514397" cy="38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32EA301-D355-47AF-B2AF-91AE1E97AB22}"/>
              </a:ext>
            </a:extLst>
          </p:cNvPr>
          <p:cNvSpPr/>
          <p:nvPr/>
        </p:nvSpPr>
        <p:spPr>
          <a:xfrm flipV="1">
            <a:off x="8282576" y="5159522"/>
            <a:ext cx="470516" cy="382336"/>
          </a:xfrm>
          <a:prstGeom prst="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EC7FA-263D-445C-8FC3-F47624EA432A}"/>
              </a:ext>
            </a:extLst>
          </p:cNvPr>
          <p:cNvSpPr/>
          <p:nvPr/>
        </p:nvSpPr>
        <p:spPr>
          <a:xfrm>
            <a:off x="7347824" y="5577840"/>
            <a:ext cx="2561616" cy="38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B645C-6642-40CE-8F8A-3049B3FFF7B3}"/>
              </a:ext>
            </a:extLst>
          </p:cNvPr>
          <p:cNvSpPr/>
          <p:nvPr/>
        </p:nvSpPr>
        <p:spPr>
          <a:xfrm>
            <a:off x="9164240" y="4604776"/>
            <a:ext cx="745200" cy="38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Victim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AABC3-A439-4D65-BE3A-5C34EC2644A6}"/>
              </a:ext>
            </a:extLst>
          </p:cNvPr>
          <p:cNvSpPr/>
          <p:nvPr/>
        </p:nvSpPr>
        <p:spPr>
          <a:xfrm>
            <a:off x="7263895" y="4478458"/>
            <a:ext cx="2935437" cy="602108"/>
          </a:xfrm>
          <a:prstGeom prst="rect">
            <a:avLst/>
          </a:prstGeom>
          <a:noFill/>
          <a:ln>
            <a:solidFill>
              <a:srgbClr val="0170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39FDC9-BE60-4970-A2DF-E7ECBAC06BEA}"/>
              </a:ext>
            </a:extLst>
          </p:cNvPr>
          <p:cNvCxnSpPr/>
          <p:nvPr/>
        </p:nvCxnSpPr>
        <p:spPr>
          <a:xfrm>
            <a:off x="8874349" y="4987113"/>
            <a:ext cx="0" cy="28956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165005-D791-4733-ADBD-F2A8492CFD25}"/>
              </a:ext>
            </a:extLst>
          </p:cNvPr>
          <p:cNvCxnSpPr>
            <a:cxnSpLocks/>
          </p:cNvCxnSpPr>
          <p:nvPr/>
        </p:nvCxnSpPr>
        <p:spPr>
          <a:xfrm>
            <a:off x="8874349" y="5276674"/>
            <a:ext cx="734592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A94DB8-5F16-490B-9464-2BD3EDE01137}"/>
              </a:ext>
            </a:extLst>
          </p:cNvPr>
          <p:cNvCxnSpPr/>
          <p:nvPr/>
        </p:nvCxnSpPr>
        <p:spPr>
          <a:xfrm flipV="1">
            <a:off x="9608941" y="4987113"/>
            <a:ext cx="0" cy="2895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4918BA9A-08F2-4287-AC3F-AED1CB6B8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2" y="4565525"/>
            <a:ext cx="774582" cy="1923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31D873-E26B-4D67-B7C1-288AD81A3C31}"/>
              </a:ext>
            </a:extLst>
          </p:cNvPr>
          <p:cNvSpPr txBox="1"/>
          <p:nvPr/>
        </p:nvSpPr>
        <p:spPr>
          <a:xfrm>
            <a:off x="3705964" y="4372331"/>
            <a:ext cx="4922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small victim cache</a:t>
            </a:r>
          </a:p>
          <a:p>
            <a:r>
              <a:rPr lang="en-US" dirty="0">
                <a:solidFill>
                  <a:srgbClr val="01708C"/>
                </a:solidFill>
              </a:rPr>
              <a:t>stores</a:t>
            </a:r>
            <a:r>
              <a:rPr lang="en-US" dirty="0"/>
              <a:t> frequently evicted</a:t>
            </a:r>
          </a:p>
          <a:p>
            <a:r>
              <a:rPr lang="en-US" dirty="0"/>
              <a:t>blocks. If a block is </a:t>
            </a:r>
            <a:r>
              <a:rPr lang="en-US" dirty="0">
                <a:solidFill>
                  <a:srgbClr val="E21A23"/>
                </a:solidFill>
              </a:rPr>
              <a:t>not found</a:t>
            </a:r>
          </a:p>
          <a:p>
            <a:r>
              <a:rPr lang="en-US" dirty="0"/>
              <a:t>in the L1 cache, it is </a:t>
            </a:r>
            <a:r>
              <a:rPr lang="en-US" dirty="0">
                <a:solidFill>
                  <a:srgbClr val="00B050"/>
                </a:solidFill>
              </a:rPr>
              <a:t>searched</a:t>
            </a:r>
          </a:p>
          <a:p>
            <a:r>
              <a:rPr lang="en-US" dirty="0"/>
              <a:t>in the victim cache before </a:t>
            </a:r>
          </a:p>
          <a:p>
            <a:r>
              <a:rPr lang="en-US" dirty="0">
                <a:solidFill>
                  <a:srgbClr val="00B050"/>
                </a:solidFill>
              </a:rPr>
              <a:t>searching</a:t>
            </a:r>
            <a:r>
              <a:rPr lang="en-US" dirty="0"/>
              <a:t> the L2 cache.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825DA22-03C5-4DA9-8E31-69EA1116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3CC4C40-39F4-4CF5-96A3-C87F88DC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52C5-8293-42D8-AE7F-D6CB968E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Optimizations – III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410E-FAD4-44DE-B61F-BC312998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Reduce</a:t>
            </a:r>
            <a:r>
              <a:rPr lang="en-US" dirty="0"/>
              <a:t> the miss penalty</a:t>
            </a:r>
          </a:p>
          <a:p>
            <a:pPr marL="573088" lvl="1" indent="-342900"/>
            <a:r>
              <a:rPr lang="en-US" dirty="0"/>
              <a:t>We typically </a:t>
            </a:r>
            <a:r>
              <a:rPr lang="en-US" dirty="0">
                <a:solidFill>
                  <a:srgbClr val="0070C0"/>
                </a:solidFill>
              </a:rPr>
              <a:t>request</a:t>
            </a:r>
            <a:r>
              <a:rPr lang="en-US" dirty="0"/>
              <a:t> for 4 bytes in a 64-byte block</a:t>
            </a:r>
          </a:p>
          <a:p>
            <a:pPr marL="573088" lvl="1" indent="-3429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Transfer</a:t>
            </a:r>
            <a:r>
              <a:rPr lang="en-US" dirty="0"/>
              <a:t> those 4 bytes first and then transfer the remaining 60 bytes subsequently (</a:t>
            </a:r>
            <a:r>
              <a:rPr lang="en-US" dirty="0">
                <a:solidFill>
                  <a:srgbClr val="00B050"/>
                </a:solidFill>
              </a:rPr>
              <a:t>critical word first</a:t>
            </a:r>
            <a:r>
              <a:rPr lang="en-US" dirty="0"/>
              <a:t>)</a:t>
            </a:r>
          </a:p>
          <a:p>
            <a:pPr marL="573088" lvl="1" indent="-342900"/>
            <a:r>
              <a:rPr lang="en-US" dirty="0"/>
              <a:t>Let the processor </a:t>
            </a:r>
            <a:r>
              <a:rPr lang="en-US" dirty="0">
                <a:solidFill>
                  <a:schemeClr val="accent1"/>
                </a:solidFill>
              </a:rPr>
              <a:t>resume</a:t>
            </a:r>
            <a:r>
              <a:rPr lang="en-US" dirty="0"/>
              <a:t> when the 4 bytes arrive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early restart</a:t>
            </a:r>
            <a:r>
              <a:rPr lang="en-US" dirty="0"/>
              <a:t>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0ABE-410D-4E1D-9545-E2019765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14789-2AF2-4333-B8C3-036440B4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3A19-5251-41B4-BE2C-D1EE518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3400-2F9E-4FE0-BD6B-D12E72CA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D032D-1FAF-4565-8EF9-1C24C1605DDE}"/>
              </a:ext>
            </a:extLst>
          </p:cNvPr>
          <p:cNvSpPr/>
          <p:nvPr/>
        </p:nvSpPr>
        <p:spPr>
          <a:xfrm>
            <a:off x="3645764" y="1935332"/>
            <a:ext cx="5092853" cy="28497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Virtual Memory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5DC1DE-2089-4890-84E5-C5D7F584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F71E05-5C46-4024-A0CD-BE61446E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99" y="1984611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455582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9643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412709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455582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4780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2E743-CD39-4C43-B817-5FA0FAA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D243CE-54E2-4A29-9960-6F431A7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02EE-1FF5-42B8-8CD3-93676C7C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process assume </a:t>
            </a:r>
            <a:br>
              <a:rPr lang="en-US" dirty="0"/>
            </a:br>
            <a:r>
              <a:rPr lang="en-US" dirty="0"/>
              <a:t>about the memory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EA3F-8292-49D5-862D-FBB10DC41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103" y="1271451"/>
            <a:ext cx="6858000" cy="505097"/>
          </a:xfrm>
        </p:spPr>
        <p:txBody>
          <a:bodyPr/>
          <a:lstStyle/>
          <a:p>
            <a:r>
              <a:rPr lang="en-US" sz="2400" dirty="0"/>
              <a:t>Process </a:t>
            </a:r>
            <a:r>
              <a:rPr lang="en-US" sz="2400" dirty="0">
                <a:sym typeface="Wingdings" panose="05000000000000000000" pitchFamily="2" charset="2"/>
              </a:rPr>
              <a:t> Running instance of a </a:t>
            </a:r>
          </a:p>
          <a:p>
            <a:r>
              <a:rPr lang="en-US" sz="2400" dirty="0">
                <a:sym typeface="Wingdings" panose="05000000000000000000" pitchFamily="2" charset="2"/>
              </a:rPr>
              <a:t>program.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492D9D-8668-455E-8D05-66CBB041DEB5}"/>
              </a:ext>
            </a:extLst>
          </p:cNvPr>
          <p:cNvSpPr/>
          <p:nvPr/>
        </p:nvSpPr>
        <p:spPr>
          <a:xfrm>
            <a:off x="1609104" y="2514789"/>
            <a:ext cx="4855387" cy="20712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owns a large contiguous chunk of the memory space. Within</a:t>
            </a:r>
          </a:p>
          <a:p>
            <a:pPr algn="ctr"/>
            <a:r>
              <a:rPr lang="en-US" sz="2400" dirty="0"/>
              <a:t>this chunk it can access and modify any location at will.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6F8D5-F5D7-4556-A19D-EAC438A4FCAD}"/>
              </a:ext>
            </a:extLst>
          </p:cNvPr>
          <p:cNvSpPr/>
          <p:nvPr/>
        </p:nvSpPr>
        <p:spPr>
          <a:xfrm>
            <a:off x="7086958" y="879776"/>
            <a:ext cx="1994263" cy="792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Kernel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DCD57-5B70-44AC-99C4-1CF5D15D0833}"/>
              </a:ext>
            </a:extLst>
          </p:cNvPr>
          <p:cNvSpPr txBox="1"/>
          <p:nvPr/>
        </p:nvSpPr>
        <p:spPr>
          <a:xfrm>
            <a:off x="9081221" y="714312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0xFFFF FFFF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0564B-8A0B-4248-A95D-5045CD843CC3}"/>
              </a:ext>
            </a:extLst>
          </p:cNvPr>
          <p:cNvSpPr txBox="1"/>
          <p:nvPr/>
        </p:nvSpPr>
        <p:spPr>
          <a:xfrm>
            <a:off x="9081221" y="1487590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0xC000 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8663F-A900-4521-82CD-ABEDF6D85A1C}"/>
              </a:ext>
            </a:extLst>
          </p:cNvPr>
          <p:cNvSpPr/>
          <p:nvPr/>
        </p:nvSpPr>
        <p:spPr>
          <a:xfrm>
            <a:off x="7086958" y="1685778"/>
            <a:ext cx="1994263" cy="792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Stack 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40BA8EE-E856-4D3E-9720-8AAC13312FF8}"/>
              </a:ext>
            </a:extLst>
          </p:cNvPr>
          <p:cNvSpPr/>
          <p:nvPr/>
        </p:nvSpPr>
        <p:spPr>
          <a:xfrm>
            <a:off x="7911322" y="2491780"/>
            <a:ext cx="559558" cy="518426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7ABEE-A509-4B25-9426-CC1836150088}"/>
              </a:ext>
            </a:extLst>
          </p:cNvPr>
          <p:cNvSpPr/>
          <p:nvPr/>
        </p:nvSpPr>
        <p:spPr>
          <a:xfrm>
            <a:off x="7086958" y="3872535"/>
            <a:ext cx="1994263" cy="792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Heap 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DB19E36-645A-439B-BF9A-1AF9AED78EBA}"/>
              </a:ext>
            </a:extLst>
          </p:cNvPr>
          <p:cNvSpPr/>
          <p:nvPr/>
        </p:nvSpPr>
        <p:spPr>
          <a:xfrm flipV="1">
            <a:off x="7911322" y="3340587"/>
            <a:ext cx="559558" cy="518426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CD2414-79A6-45FE-9D44-6046F4D14285}"/>
              </a:ext>
            </a:extLst>
          </p:cNvPr>
          <p:cNvSpPr/>
          <p:nvPr/>
        </p:nvSpPr>
        <p:spPr>
          <a:xfrm>
            <a:off x="7086958" y="4667168"/>
            <a:ext cx="1994263" cy="4547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BSS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6E2C9-2D6A-442F-B0EA-42515CCA0EF5}"/>
              </a:ext>
            </a:extLst>
          </p:cNvPr>
          <p:cNvSpPr/>
          <p:nvPr/>
        </p:nvSpPr>
        <p:spPr>
          <a:xfrm>
            <a:off x="7086958" y="5121957"/>
            <a:ext cx="1994263" cy="4547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6B7C4F-0961-4315-BE5F-EE67C9FE3F3B}"/>
              </a:ext>
            </a:extLst>
          </p:cNvPr>
          <p:cNvSpPr/>
          <p:nvPr/>
        </p:nvSpPr>
        <p:spPr>
          <a:xfrm>
            <a:off x="7086958" y="5586551"/>
            <a:ext cx="1994263" cy="4547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3FBAA-04A8-468A-B62F-4BE36BCFDD1C}"/>
              </a:ext>
            </a:extLst>
          </p:cNvPr>
          <p:cNvSpPr/>
          <p:nvPr/>
        </p:nvSpPr>
        <p:spPr>
          <a:xfrm>
            <a:off x="6939115" y="44558"/>
            <a:ext cx="2552131" cy="533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Map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AB3207A-1F88-4AEB-9EA8-34B3F38C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E4E4C87-561F-4D14-A541-AC674C07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F82F-17D7-4966-90E6-31E9E4C4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3A8F-AA22-471F-BCB5-D9F3DEB1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102" y="1377978"/>
            <a:ext cx="6479375" cy="1776938"/>
          </a:xfrm>
        </p:spPr>
        <p:txBody>
          <a:bodyPr/>
          <a:lstStyle/>
          <a:p>
            <a:r>
              <a:rPr lang="en-US" sz="2400" dirty="0"/>
              <a:t>How do we </a:t>
            </a:r>
            <a:r>
              <a:rPr lang="en-US" sz="2400" dirty="0">
                <a:solidFill>
                  <a:srgbClr val="00B050"/>
                </a:solidFill>
              </a:rPr>
              <a:t>support</a:t>
            </a:r>
            <a:r>
              <a:rPr lang="en-US" sz="2400" dirty="0"/>
              <a:t> multiple processes concurrently? A typical machine runs 100s of processes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concurrently</a:t>
            </a:r>
            <a:r>
              <a:rPr lang="en-US" sz="2400" dirty="0"/>
              <a:t>. Wouldn’t they be able to </a:t>
            </a:r>
            <a:r>
              <a:rPr lang="en-US" sz="2400" dirty="0">
                <a:solidFill>
                  <a:srgbClr val="0070C0"/>
                </a:solidFill>
              </a:rPr>
              <a:t>access</a:t>
            </a:r>
            <a:r>
              <a:rPr lang="en-US" sz="2400" dirty="0"/>
              <a:t> each other’s data?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AC2626C-6DB3-49FE-A384-0384C18A1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1377979"/>
            <a:ext cx="1404239" cy="14042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BBF7128-AED1-4850-835A-5C65DF9D3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3591191"/>
            <a:ext cx="1404239" cy="14042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DBD095-B9EB-4B8E-8682-0C87FCAD85F2}"/>
              </a:ext>
            </a:extLst>
          </p:cNvPr>
          <p:cNvSpPr txBox="1">
            <a:spLocks/>
          </p:cNvSpPr>
          <p:nvPr/>
        </p:nvSpPr>
        <p:spPr>
          <a:xfrm>
            <a:off x="3733101" y="3764543"/>
            <a:ext cx="6479375" cy="879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we </a:t>
            </a:r>
            <a:r>
              <a:rPr lang="en-US" sz="2400" dirty="0">
                <a:solidFill>
                  <a:srgbClr val="E21A23"/>
                </a:solidFill>
              </a:rPr>
              <a:t>access</a:t>
            </a:r>
            <a:r>
              <a:rPr lang="en-US" sz="2400" dirty="0"/>
              <a:t> memory that is larger than the size of the physical memory?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DAD17-1A7F-4CDA-A6A7-742627032D51}"/>
              </a:ext>
            </a:extLst>
          </p:cNvPr>
          <p:cNvSpPr/>
          <p:nvPr/>
        </p:nvSpPr>
        <p:spPr>
          <a:xfrm>
            <a:off x="4873045" y="928048"/>
            <a:ext cx="3098042" cy="4499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Overlap Problem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6A4F0-D59E-444E-8E73-E7AA80795B52}"/>
              </a:ext>
            </a:extLst>
          </p:cNvPr>
          <p:cNvSpPr/>
          <p:nvPr/>
        </p:nvSpPr>
        <p:spPr>
          <a:xfrm>
            <a:off x="4873045" y="3304832"/>
            <a:ext cx="3098042" cy="4499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Size Problem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284C03C-7FE9-4C76-A12E-268A7F8D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A63192-C10C-4713-9516-99776B7A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3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4435-0A8B-4C59-BB06-83242419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Size and Overwrite Problems</a:t>
            </a:r>
          </a:p>
        </p:txBody>
      </p:sp>
      <p:pic>
        <p:nvPicPr>
          <p:cNvPr id="7" name="Content Placeholder 6" descr="Shape, arrow&#10;&#10;Description automatically generated">
            <a:extLst>
              <a:ext uri="{FF2B5EF4-FFF2-40B4-BE49-F238E27FC236}">
                <a16:creationId xmlns:a16="http://schemas.microsoft.com/office/drawing/2014/main" id="{12B0E1B7-5C7D-40E0-A42B-3A5A95138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1" y="733807"/>
            <a:ext cx="6204861" cy="28700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AF36B-9A6E-4F53-BB51-4E19DC534294}"/>
              </a:ext>
            </a:extLst>
          </p:cNvPr>
          <p:cNvSpPr txBox="1"/>
          <p:nvPr/>
        </p:nvSpPr>
        <p:spPr>
          <a:xfrm>
            <a:off x="4086073" y="1337830"/>
            <a:ext cx="440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21A23"/>
                </a:solidFill>
              </a:rPr>
              <a:t>Virtual Memory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F2855D0-74E6-4404-98DE-F9D85D2E2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694112"/>
              </p:ext>
            </p:extLst>
          </p:nvPr>
        </p:nvGraphicFramePr>
        <p:xfrm>
          <a:off x="2728780" y="3220873"/>
          <a:ext cx="7580866" cy="311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8AF1D-B2AB-4A70-8495-2ED97546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4BDC-999D-4D7A-958A-1B8B6269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793B-24F8-401F-8FA3-75412FE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1ABD-44B7-4039-AEE0-ABCCAC73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070746"/>
            <a:ext cx="8023109" cy="2797791"/>
          </a:xfrm>
        </p:spPr>
        <p:txBody>
          <a:bodyPr/>
          <a:lstStyle/>
          <a:p>
            <a:r>
              <a:rPr lang="en-US" sz="2400" dirty="0"/>
              <a:t>What do we </a:t>
            </a:r>
            <a:r>
              <a:rPr lang="en-US" sz="2400" dirty="0">
                <a:solidFill>
                  <a:srgbClr val="0070C0"/>
                </a:solidFill>
              </a:rPr>
              <a:t>need</a:t>
            </a:r>
            <a:r>
              <a:rPr lang="en-US" sz="2400" dirty="0"/>
              <a:t> to ensure?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Unless intended, two processes </a:t>
            </a:r>
            <a:r>
              <a:rPr lang="en-US" sz="2400" dirty="0">
                <a:solidFill>
                  <a:srgbClr val="FF0000"/>
                </a:solidFill>
              </a:rPr>
              <a:t>never access </a:t>
            </a:r>
            <a:r>
              <a:rPr lang="en-US" sz="2400" dirty="0"/>
              <a:t>the same physical address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physical address might </a:t>
            </a:r>
            <a:r>
              <a:rPr lang="en-US" sz="2400" dirty="0">
                <a:solidFill>
                  <a:srgbClr val="00B050"/>
                </a:solidFill>
              </a:rPr>
              <a:t>point</a:t>
            </a:r>
            <a:r>
              <a:rPr lang="en-US" sz="2400" dirty="0"/>
              <a:t> to a location outside main memory (</a:t>
            </a:r>
            <a:r>
              <a:rPr lang="en-US" sz="2400" dirty="0">
                <a:solidFill>
                  <a:srgbClr val="01708C"/>
                </a:solidFill>
              </a:rPr>
              <a:t>solution</a:t>
            </a:r>
            <a:r>
              <a:rPr lang="en-US" sz="2400" dirty="0"/>
              <a:t> to the size problem)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E7269-1A20-470A-9653-7715EFD09BA0}"/>
              </a:ext>
            </a:extLst>
          </p:cNvPr>
          <p:cNvSpPr/>
          <p:nvPr/>
        </p:nvSpPr>
        <p:spPr>
          <a:xfrm>
            <a:off x="4970060" y="1226503"/>
            <a:ext cx="2251881" cy="12419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Address</a:t>
            </a:r>
          </a:p>
          <a:p>
            <a:pPr algn="ctr"/>
            <a:r>
              <a:rPr lang="en-US" sz="2400" dirty="0"/>
              <a:t>Translation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7AA47A-E113-434F-A197-09A74F1D25C0}"/>
              </a:ext>
            </a:extLst>
          </p:cNvPr>
          <p:cNvSpPr/>
          <p:nvPr/>
        </p:nvSpPr>
        <p:spPr>
          <a:xfrm>
            <a:off x="4117075" y="1553645"/>
            <a:ext cx="852984" cy="53036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CD5FD5-A08B-46E9-B076-13B23C1AC64C}"/>
              </a:ext>
            </a:extLst>
          </p:cNvPr>
          <p:cNvSpPr/>
          <p:nvPr/>
        </p:nvSpPr>
        <p:spPr>
          <a:xfrm>
            <a:off x="7221940" y="1582291"/>
            <a:ext cx="852984" cy="53036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9E1D3-1035-48F5-AEE1-C87D832B94BB}"/>
              </a:ext>
            </a:extLst>
          </p:cNvPr>
          <p:cNvSpPr txBox="1"/>
          <p:nvPr/>
        </p:nvSpPr>
        <p:spPr>
          <a:xfrm>
            <a:off x="2950192" y="1452787"/>
            <a:ext cx="131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Virtual address (32 bits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A01ED-A420-401D-9DD4-EC4BAF9A8279}"/>
              </a:ext>
            </a:extLst>
          </p:cNvPr>
          <p:cNvSpPr txBox="1"/>
          <p:nvPr/>
        </p:nvSpPr>
        <p:spPr>
          <a:xfrm>
            <a:off x="8370628" y="1339643"/>
            <a:ext cx="131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Physical address (32 bits</a:t>
            </a:r>
            <a:r>
              <a:rPr lang="en-US" dirty="0"/>
              <a:t>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A98462-E2AD-4888-8AD4-F6DE176F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D53403-F521-4905-B870-26601B51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CC3F-BC39-4326-A89A-C273E0D1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5F68-1B1E-4124-AC1D-01A2DA9C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31" y="1097281"/>
            <a:ext cx="8145939" cy="35429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Divide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1"/>
                </a:solidFill>
              </a:rPr>
              <a:t>virtual memory </a:t>
            </a:r>
            <a:r>
              <a:rPr lang="en-US" sz="2400" dirty="0"/>
              <a:t>space (addresses that programmers and compilers see)</a:t>
            </a:r>
          </a:p>
          <a:p>
            <a:pPr marL="573088" lvl="1" indent="-342900"/>
            <a:r>
              <a:rPr lang="en-US" sz="2400" dirty="0"/>
              <a:t>Into 4 KB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Divide</a:t>
            </a:r>
            <a:r>
              <a:rPr lang="en-US" sz="2400" dirty="0"/>
              <a:t> the physical memory into 4 KB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en-US" sz="2400" dirty="0"/>
              <a:t> pages to frames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that the </a:t>
            </a:r>
            <a:r>
              <a:rPr lang="en-US" sz="2400" dirty="0">
                <a:solidFill>
                  <a:srgbClr val="7030A0"/>
                </a:solidFill>
              </a:rPr>
              <a:t>mapping</a:t>
            </a:r>
            <a:r>
              <a:rPr lang="en-US" sz="2400" dirty="0"/>
              <a:t> solves the size and overwrite problems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F874E-0752-41D2-819C-3FC1B18B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BB578-F3DB-4BFB-8613-D482F339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72D5-A8E7-4A7F-91A9-B065FA87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Problem: Map in such a way that there are no overlaps 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19235F6-CF5B-49CB-A449-4C48D6B621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9284" y="1325121"/>
            <a:ext cx="6492442" cy="3550553"/>
            <a:chOff x="844" y="1336"/>
            <a:chExt cx="3072" cy="168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0D0FB27-9AD5-4212-845B-794621CB5B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4" y="1337"/>
              <a:ext cx="3062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773FBA7-1C9E-4D32-A71D-4BF026FC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1901"/>
              <a:ext cx="2186" cy="234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76FC561-8CA3-462D-8CF2-E7946079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341"/>
              <a:ext cx="1414" cy="236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1479AAF-3387-49F8-8506-6A8B11F64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336"/>
              <a:ext cx="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0CC7FEC-A437-4F4C-9812-2EB6A23BA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343"/>
              <a:ext cx="164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C38E8E0-AEC2-46E6-89DB-C3C75903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343"/>
              <a:ext cx="163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EA29AC0-58BA-45DD-9469-D2BC3E430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343"/>
              <a:ext cx="163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E25601F-0396-4C3D-AAD4-5C72BFC7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377"/>
              <a:ext cx="1414" cy="236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45E0D8AB-7E5A-4166-934E-674DBF32B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2379"/>
              <a:ext cx="164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0059CBB-BC15-4DC7-9BEF-90653289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9"/>
              <a:ext cx="163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8264F5F-0758-41FC-9B99-9F02D4F80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2379"/>
              <a:ext cx="164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11057A6-9D6D-4880-9FC0-38F8849E8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1901"/>
              <a:ext cx="164" cy="230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39E2B4A5-C02B-4C36-8455-3AEBE2E26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1901"/>
              <a:ext cx="164" cy="230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E720DD7-8902-4ECC-86EA-B3C47AE9C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901"/>
              <a:ext cx="163" cy="230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445C872C-EB48-4566-89AA-A453EFDA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01"/>
              <a:ext cx="164" cy="230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268FA7D-BA63-48BD-AC78-3227BBC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904"/>
              <a:ext cx="163" cy="230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6C82819A-EEE3-4E07-B070-68CD7862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898"/>
              <a:ext cx="164" cy="231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4BB3BC77-CE3B-494E-957A-1A15ABC82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0" y="2134"/>
              <a:ext cx="327" cy="23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0E62F6E-4482-4FCA-BB7D-F3D50FFB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134"/>
              <a:ext cx="94" cy="80"/>
            </a:xfrm>
            <a:custGeom>
              <a:avLst/>
              <a:gdLst>
                <a:gd name="T0" fmla="*/ 80 w 197"/>
                <a:gd name="T1" fmla="*/ 85 h 165"/>
                <a:gd name="T2" fmla="*/ 68 w 197"/>
                <a:gd name="T3" fmla="*/ 165 h 165"/>
                <a:gd name="T4" fmla="*/ 197 w 197"/>
                <a:gd name="T5" fmla="*/ 0 h 165"/>
                <a:gd name="T6" fmla="*/ 0 w 197"/>
                <a:gd name="T7" fmla="*/ 72 h 165"/>
                <a:gd name="T8" fmla="*/ 80 w 197"/>
                <a:gd name="T9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5">
                  <a:moveTo>
                    <a:pt x="80" y="85"/>
                  </a:moveTo>
                  <a:lnTo>
                    <a:pt x="68" y="165"/>
                  </a:lnTo>
                  <a:lnTo>
                    <a:pt x="197" y="0"/>
                  </a:lnTo>
                  <a:lnTo>
                    <a:pt x="0" y="72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F9D8EBD2-3316-416D-9CD3-102F17E05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7" y="2138"/>
              <a:ext cx="1009" cy="24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EA5AF7-83CD-4CD6-8D80-F2D21D5F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133"/>
              <a:ext cx="100" cy="54"/>
            </a:xfrm>
            <a:custGeom>
              <a:avLst/>
              <a:gdLst>
                <a:gd name="T0" fmla="*/ 69 w 209"/>
                <a:gd name="T1" fmla="*/ 42 h 112"/>
                <a:gd name="T2" fmla="*/ 27 w 209"/>
                <a:gd name="T3" fmla="*/ 112 h 112"/>
                <a:gd name="T4" fmla="*/ 209 w 209"/>
                <a:gd name="T5" fmla="*/ 9 h 112"/>
                <a:gd name="T6" fmla="*/ 0 w 209"/>
                <a:gd name="T7" fmla="*/ 0 h 112"/>
                <a:gd name="T8" fmla="*/ 69 w 209"/>
                <a:gd name="T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12">
                  <a:moveTo>
                    <a:pt x="69" y="42"/>
                  </a:moveTo>
                  <a:lnTo>
                    <a:pt x="27" y="112"/>
                  </a:lnTo>
                  <a:lnTo>
                    <a:pt x="209" y="9"/>
                  </a:lnTo>
                  <a:lnTo>
                    <a:pt x="0" y="0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B8D1185-CFFA-4ECA-A8E9-939C97DC4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3" y="2129"/>
              <a:ext cx="342" cy="25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B9EBF5F-28BF-41F8-BC61-B44CCC6C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29"/>
              <a:ext cx="94" cy="79"/>
            </a:xfrm>
            <a:custGeom>
              <a:avLst/>
              <a:gdLst>
                <a:gd name="T0" fmla="*/ 116 w 196"/>
                <a:gd name="T1" fmla="*/ 85 h 165"/>
                <a:gd name="T2" fmla="*/ 196 w 196"/>
                <a:gd name="T3" fmla="*/ 73 h 165"/>
                <a:gd name="T4" fmla="*/ 0 w 196"/>
                <a:gd name="T5" fmla="*/ 0 h 165"/>
                <a:gd name="T6" fmla="*/ 128 w 196"/>
                <a:gd name="T7" fmla="*/ 165 h 165"/>
                <a:gd name="T8" fmla="*/ 116 w 196"/>
                <a:gd name="T9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65">
                  <a:moveTo>
                    <a:pt x="116" y="85"/>
                  </a:moveTo>
                  <a:lnTo>
                    <a:pt x="196" y="73"/>
                  </a:lnTo>
                  <a:lnTo>
                    <a:pt x="0" y="0"/>
                  </a:lnTo>
                  <a:lnTo>
                    <a:pt x="128" y="165"/>
                  </a:lnTo>
                  <a:lnTo>
                    <a:pt x="116" y="8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FDC0886-31B3-417B-80AD-251DC6753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" y="1570"/>
              <a:ext cx="637" cy="32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BCBE25A-023C-4AF7-AF58-4482ABB6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826"/>
              <a:ext cx="99" cy="69"/>
            </a:xfrm>
            <a:custGeom>
              <a:avLst/>
              <a:gdLst>
                <a:gd name="T0" fmla="*/ 78 w 206"/>
                <a:gd name="T1" fmla="*/ 77 h 143"/>
                <a:gd name="T2" fmla="*/ 0 w 206"/>
                <a:gd name="T3" fmla="*/ 102 h 143"/>
                <a:gd name="T4" fmla="*/ 206 w 206"/>
                <a:gd name="T5" fmla="*/ 143 h 143"/>
                <a:gd name="T6" fmla="*/ 53 w 206"/>
                <a:gd name="T7" fmla="*/ 0 h 143"/>
                <a:gd name="T8" fmla="*/ 78 w 206"/>
                <a:gd name="T9" fmla="*/ 7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3">
                  <a:moveTo>
                    <a:pt x="78" y="77"/>
                  </a:moveTo>
                  <a:lnTo>
                    <a:pt x="0" y="102"/>
                  </a:lnTo>
                  <a:lnTo>
                    <a:pt x="206" y="143"/>
                  </a:lnTo>
                  <a:lnTo>
                    <a:pt x="53" y="0"/>
                  </a:lnTo>
                  <a:lnTo>
                    <a:pt x="78" y="7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154718E-728B-4968-8FF7-7F79F287A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5" y="1586"/>
              <a:ext cx="624" cy="31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59B350D-4684-43CA-BA2D-B8DB395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833"/>
              <a:ext cx="99" cy="68"/>
            </a:xfrm>
            <a:custGeom>
              <a:avLst/>
              <a:gdLst>
                <a:gd name="T0" fmla="*/ 128 w 206"/>
                <a:gd name="T1" fmla="*/ 77 h 142"/>
                <a:gd name="T2" fmla="*/ 154 w 206"/>
                <a:gd name="T3" fmla="*/ 0 h 142"/>
                <a:gd name="T4" fmla="*/ 0 w 206"/>
                <a:gd name="T5" fmla="*/ 142 h 142"/>
                <a:gd name="T6" fmla="*/ 206 w 206"/>
                <a:gd name="T7" fmla="*/ 103 h 142"/>
                <a:gd name="T8" fmla="*/ 128 w 206"/>
                <a:gd name="T9" fmla="*/ 7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28" y="77"/>
                  </a:moveTo>
                  <a:lnTo>
                    <a:pt x="154" y="0"/>
                  </a:lnTo>
                  <a:lnTo>
                    <a:pt x="0" y="142"/>
                  </a:lnTo>
                  <a:lnTo>
                    <a:pt x="206" y="103"/>
                  </a:lnTo>
                  <a:lnTo>
                    <a:pt x="128" y="7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2F6C189B-4CF0-4FE0-9054-093DBFA5E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" y="1577"/>
              <a:ext cx="1325" cy="31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32B023E4-45DE-4D63-B775-B14AA48F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843"/>
              <a:ext cx="100" cy="54"/>
            </a:xfrm>
            <a:custGeom>
              <a:avLst/>
              <a:gdLst>
                <a:gd name="T0" fmla="*/ 69 w 209"/>
                <a:gd name="T1" fmla="*/ 69 h 112"/>
                <a:gd name="T2" fmla="*/ 0 w 209"/>
                <a:gd name="T3" fmla="*/ 112 h 112"/>
                <a:gd name="T4" fmla="*/ 209 w 209"/>
                <a:gd name="T5" fmla="*/ 102 h 112"/>
                <a:gd name="T6" fmla="*/ 27 w 209"/>
                <a:gd name="T7" fmla="*/ 0 h 112"/>
                <a:gd name="T8" fmla="*/ 69 w 209"/>
                <a:gd name="T9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12">
                  <a:moveTo>
                    <a:pt x="69" y="69"/>
                  </a:moveTo>
                  <a:lnTo>
                    <a:pt x="0" y="112"/>
                  </a:lnTo>
                  <a:lnTo>
                    <a:pt x="209" y="102"/>
                  </a:lnTo>
                  <a:lnTo>
                    <a:pt x="27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CABCCCE-A173-4E52-BC65-A90491D71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1384"/>
              <a:ext cx="44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Process 1 </a:t>
              </a:r>
              <a:endParaRPr lang="en-US" altLang="en-US" sz="2800" dirty="0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3E97247A-5A98-4A92-BAB7-AE52069A5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2437"/>
              <a:ext cx="44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Process 2 </a:t>
              </a:r>
              <a:endParaRPr lang="en-US" altLang="en-US" sz="2800" dirty="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C6A574E4-A302-4336-A262-3306A0F9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853"/>
              <a:ext cx="31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Physical</a:t>
              </a:r>
              <a:endParaRPr lang="en-US" altLang="en-US" sz="2800" dirty="0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AF64DCBD-E415-4EAE-97FA-62AF2C98A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967"/>
              <a:ext cx="30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address</a:t>
              </a:r>
              <a:endParaRPr lang="en-US" altLang="en-US" sz="2800" dirty="0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2E5DF5FE-6A36-4943-9D89-27C3A3B29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081"/>
              <a:ext cx="22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space</a:t>
              </a:r>
              <a:endParaRPr lang="en-US" altLang="en-US" sz="2800" dirty="0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51D081DB-A88F-49A5-83AB-9A57A82D4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427"/>
              <a:ext cx="17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Page</a:t>
              </a:r>
              <a:endParaRPr lang="en-US" alt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296EA4E1-AEA3-4920-A8A9-E8CBA12D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724"/>
              <a:ext cx="2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Frame</a:t>
              </a:r>
              <a:endParaRPr lang="en-US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59A68EF-AC60-483A-B431-85F02CBF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298"/>
              <a:ext cx="755" cy="692"/>
            </a:xfrm>
            <a:custGeom>
              <a:avLst/>
              <a:gdLst>
                <a:gd name="T0" fmla="*/ 56 w 1572"/>
                <a:gd name="T1" fmla="*/ 0 h 1440"/>
                <a:gd name="T2" fmla="*/ 1515 w 1572"/>
                <a:gd name="T3" fmla="*/ 0 h 1440"/>
                <a:gd name="T4" fmla="*/ 1572 w 1572"/>
                <a:gd name="T5" fmla="*/ 57 h 1440"/>
                <a:gd name="T6" fmla="*/ 1572 w 1572"/>
                <a:gd name="T7" fmla="*/ 1383 h 1440"/>
                <a:gd name="T8" fmla="*/ 1515 w 1572"/>
                <a:gd name="T9" fmla="*/ 1440 h 1440"/>
                <a:gd name="T10" fmla="*/ 56 w 1572"/>
                <a:gd name="T11" fmla="*/ 1440 h 1440"/>
                <a:gd name="T12" fmla="*/ 0 w 1572"/>
                <a:gd name="T13" fmla="*/ 1383 h 1440"/>
                <a:gd name="T14" fmla="*/ 0 w 1572"/>
                <a:gd name="T15" fmla="*/ 57 h 1440"/>
                <a:gd name="T16" fmla="*/ 56 w 1572"/>
                <a:gd name="T1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2" h="1440">
                  <a:moveTo>
                    <a:pt x="56" y="0"/>
                  </a:moveTo>
                  <a:lnTo>
                    <a:pt x="1515" y="0"/>
                  </a:lnTo>
                  <a:cubicBezTo>
                    <a:pt x="1546" y="0"/>
                    <a:pt x="1572" y="26"/>
                    <a:pt x="1572" y="57"/>
                  </a:cubicBezTo>
                  <a:lnTo>
                    <a:pt x="1572" y="1383"/>
                  </a:lnTo>
                  <a:cubicBezTo>
                    <a:pt x="1572" y="1414"/>
                    <a:pt x="1546" y="1440"/>
                    <a:pt x="1515" y="1440"/>
                  </a:cubicBezTo>
                  <a:lnTo>
                    <a:pt x="56" y="1440"/>
                  </a:lnTo>
                  <a:cubicBezTo>
                    <a:pt x="25" y="1440"/>
                    <a:pt x="0" y="1414"/>
                    <a:pt x="0" y="1383"/>
                  </a:cubicBezTo>
                  <a:lnTo>
                    <a:pt x="0" y="57"/>
                  </a:lnTo>
                  <a:cubicBezTo>
                    <a:pt x="0" y="26"/>
                    <a:pt x="25" y="0"/>
                    <a:pt x="56" y="0"/>
                  </a:cubicBezTo>
                  <a:close/>
                </a:path>
              </a:pathLst>
            </a:cu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900BD225-F440-4D24-BD7D-852796ADD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382"/>
              <a:ext cx="164" cy="230"/>
            </a:xfrm>
            <a:prstGeom prst="rect">
              <a:avLst/>
            </a:prstGeom>
            <a:solidFill>
              <a:srgbClr val="E8A271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615E6103-61E4-4435-8E3C-2D74779D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681"/>
              <a:ext cx="163" cy="231"/>
            </a:xfrm>
            <a:prstGeom prst="rect">
              <a:avLst/>
            </a:prstGeom>
            <a:solidFill>
              <a:srgbClr val="0E0E40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8037FEC-6419-4CA7-96B2-28B12C2AF031}"/>
              </a:ext>
            </a:extLst>
          </p:cNvPr>
          <p:cNvSpPr txBox="1"/>
          <p:nvPr/>
        </p:nvSpPr>
        <p:spPr>
          <a:xfrm>
            <a:off x="1924300" y="5087016"/>
            <a:ext cx="76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21A23"/>
                </a:solidFill>
              </a:rPr>
              <a:t>Map</a:t>
            </a:r>
            <a:r>
              <a:rPr lang="en-US" sz="2400" dirty="0"/>
              <a:t> pages to frames such that there are no </a:t>
            </a:r>
            <a:r>
              <a:rPr lang="en-US" sz="2400" dirty="0">
                <a:solidFill>
                  <a:srgbClr val="0070C0"/>
                </a:solidFill>
              </a:rPr>
              <a:t>overlaps</a:t>
            </a:r>
            <a:r>
              <a:rPr lang="en-US" sz="24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BAE34-C865-4E8E-8203-95109B5B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1D9F-C8E5-4C41-B27C-763A299D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55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326C-1862-4341-AA56-BCACCAC7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Problem: Create an array of frames in the hard disk called swap space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8812222-DDD9-4148-9E11-130BCE700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616" y="2102411"/>
            <a:ext cx="8570084" cy="1325027"/>
            <a:chOff x="218" y="1843"/>
            <a:chExt cx="4327" cy="66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C68ABAC-7A3A-4823-A44C-53B16FC35E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844"/>
              <a:ext cx="4320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9C13AE7-EB5E-4041-81DA-585AC74CC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2303"/>
              <a:ext cx="1780" cy="191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94C59AD-820D-45C3-9D7C-924563B60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848"/>
              <a:ext cx="1152" cy="192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5977D1F9-222F-451C-8340-DD1A546C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" y="1843"/>
              <a:ext cx="1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E8A271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0AEC310-9F25-4C5A-B017-A81089468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" y="1849"/>
              <a:ext cx="133" cy="187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B211C85-A82A-4F66-8938-D6DA03172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49"/>
              <a:ext cx="134" cy="187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0F29C2E-85E1-4761-8072-34B2AC59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" y="1849"/>
              <a:ext cx="133" cy="187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90FD39F-A9A9-4EA9-A666-C4048AF2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2303"/>
              <a:ext cx="133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F12B9C9E-0EB1-40A1-B719-62F209AE0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303"/>
              <a:ext cx="133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36C98831-CC5D-4DD2-A5FE-317D8935A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303"/>
              <a:ext cx="133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22537ED-ADFE-4644-BCCE-8725E5759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2303"/>
              <a:ext cx="133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65B1E3FB-7B8E-4E0D-A0D4-8819D1681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306"/>
              <a:ext cx="133" cy="187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4A33D8D3-0129-4C33-A86B-7BEB2FFA5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01"/>
              <a:ext cx="134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B4AA7E07-1C6F-4173-94BA-0B0E0FE97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" y="2034"/>
              <a:ext cx="518" cy="26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D32413C-E648-45B4-9172-FF91B07D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243"/>
              <a:ext cx="81" cy="55"/>
            </a:xfrm>
            <a:custGeom>
              <a:avLst/>
              <a:gdLst>
                <a:gd name="T0" fmla="*/ 77 w 206"/>
                <a:gd name="T1" fmla="*/ 77 h 143"/>
                <a:gd name="T2" fmla="*/ 0 w 206"/>
                <a:gd name="T3" fmla="*/ 102 h 143"/>
                <a:gd name="T4" fmla="*/ 206 w 206"/>
                <a:gd name="T5" fmla="*/ 143 h 143"/>
                <a:gd name="T6" fmla="*/ 52 w 206"/>
                <a:gd name="T7" fmla="*/ 0 h 143"/>
                <a:gd name="T8" fmla="*/ 77 w 206"/>
                <a:gd name="T9" fmla="*/ 7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3">
                  <a:moveTo>
                    <a:pt x="77" y="77"/>
                  </a:moveTo>
                  <a:lnTo>
                    <a:pt x="0" y="102"/>
                  </a:lnTo>
                  <a:lnTo>
                    <a:pt x="206" y="143"/>
                  </a:lnTo>
                  <a:lnTo>
                    <a:pt x="52" y="0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6E1CE0E9-59F4-4702-8E6F-7413700E4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9" y="2047"/>
              <a:ext cx="508" cy="25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7C1911B-8310-4D80-B5F1-3BE053B6B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2248"/>
              <a:ext cx="80" cy="55"/>
            </a:xfrm>
            <a:custGeom>
              <a:avLst/>
              <a:gdLst>
                <a:gd name="T0" fmla="*/ 128 w 205"/>
                <a:gd name="T1" fmla="*/ 77 h 142"/>
                <a:gd name="T2" fmla="*/ 153 w 205"/>
                <a:gd name="T3" fmla="*/ 0 h 142"/>
                <a:gd name="T4" fmla="*/ 0 w 205"/>
                <a:gd name="T5" fmla="*/ 142 h 142"/>
                <a:gd name="T6" fmla="*/ 205 w 205"/>
                <a:gd name="T7" fmla="*/ 103 h 142"/>
                <a:gd name="T8" fmla="*/ 128 w 205"/>
                <a:gd name="T9" fmla="*/ 7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2">
                  <a:moveTo>
                    <a:pt x="128" y="77"/>
                  </a:moveTo>
                  <a:lnTo>
                    <a:pt x="153" y="0"/>
                  </a:lnTo>
                  <a:lnTo>
                    <a:pt x="0" y="142"/>
                  </a:lnTo>
                  <a:lnTo>
                    <a:pt x="205" y="103"/>
                  </a:lnTo>
                  <a:lnTo>
                    <a:pt x="128" y="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F1566A1E-46F9-41E2-A172-AD9D9A1CD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4" y="2039"/>
              <a:ext cx="1078" cy="257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8411AEA-8C3F-4CDE-B38B-590EE812E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2256"/>
              <a:ext cx="82" cy="44"/>
            </a:xfrm>
            <a:custGeom>
              <a:avLst/>
              <a:gdLst>
                <a:gd name="T0" fmla="*/ 69 w 209"/>
                <a:gd name="T1" fmla="*/ 69 h 112"/>
                <a:gd name="T2" fmla="*/ 0 w 209"/>
                <a:gd name="T3" fmla="*/ 112 h 112"/>
                <a:gd name="T4" fmla="*/ 209 w 209"/>
                <a:gd name="T5" fmla="*/ 102 h 112"/>
                <a:gd name="T6" fmla="*/ 26 w 209"/>
                <a:gd name="T7" fmla="*/ 0 h 112"/>
                <a:gd name="T8" fmla="*/ 69 w 209"/>
                <a:gd name="T9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12">
                  <a:moveTo>
                    <a:pt x="69" y="69"/>
                  </a:moveTo>
                  <a:lnTo>
                    <a:pt x="0" y="112"/>
                  </a:lnTo>
                  <a:lnTo>
                    <a:pt x="209" y="102"/>
                  </a:lnTo>
                  <a:lnTo>
                    <a:pt x="26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C7BCE393-46B5-4A08-8C16-2C9A035FC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883"/>
              <a:ext cx="47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Process 1 </a:t>
              </a:r>
              <a:endParaRPr lang="en-US" altLang="en-US" sz="3200" dirty="0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70386E5E-DF0E-4283-9599-C74ECF96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2295"/>
              <a:ext cx="21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Main</a:t>
              </a:r>
              <a:endParaRPr lang="en-US" altLang="en-US" dirty="0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B1D8DCD-9D20-4158-AAE0-ABD603DBF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2388"/>
              <a:ext cx="35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 sz="4000" dirty="0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7A2DDF37-2F1A-4845-8BBA-15E64FCAB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1977"/>
              <a:ext cx="133" cy="188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D13462BA-083A-404C-9C25-B1E7B0C0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234"/>
              <a:ext cx="133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641D24D2-9899-4F4F-8395-A3417CE7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016"/>
              <a:ext cx="20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Page</a:t>
              </a:r>
              <a:endParaRPr lang="en-US" altLang="en-US" sz="2400" dirty="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7506941-4891-498C-A4E6-89FB2196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911"/>
              <a:ext cx="614" cy="563"/>
            </a:xfrm>
            <a:custGeom>
              <a:avLst/>
              <a:gdLst>
                <a:gd name="T0" fmla="*/ 57 w 1572"/>
                <a:gd name="T1" fmla="*/ 0 h 1439"/>
                <a:gd name="T2" fmla="*/ 1515 w 1572"/>
                <a:gd name="T3" fmla="*/ 0 h 1439"/>
                <a:gd name="T4" fmla="*/ 1572 w 1572"/>
                <a:gd name="T5" fmla="*/ 57 h 1439"/>
                <a:gd name="T6" fmla="*/ 1572 w 1572"/>
                <a:gd name="T7" fmla="*/ 1383 h 1439"/>
                <a:gd name="T8" fmla="*/ 1515 w 1572"/>
                <a:gd name="T9" fmla="*/ 1439 h 1439"/>
                <a:gd name="T10" fmla="*/ 57 w 1572"/>
                <a:gd name="T11" fmla="*/ 1439 h 1439"/>
                <a:gd name="T12" fmla="*/ 0 w 1572"/>
                <a:gd name="T13" fmla="*/ 1383 h 1439"/>
                <a:gd name="T14" fmla="*/ 0 w 1572"/>
                <a:gd name="T15" fmla="*/ 57 h 1439"/>
                <a:gd name="T16" fmla="*/ 57 w 1572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2" h="1439">
                  <a:moveTo>
                    <a:pt x="57" y="0"/>
                  </a:moveTo>
                  <a:lnTo>
                    <a:pt x="1515" y="0"/>
                  </a:lnTo>
                  <a:cubicBezTo>
                    <a:pt x="1547" y="0"/>
                    <a:pt x="1572" y="25"/>
                    <a:pt x="1572" y="57"/>
                  </a:cubicBezTo>
                  <a:lnTo>
                    <a:pt x="1572" y="1383"/>
                  </a:lnTo>
                  <a:cubicBezTo>
                    <a:pt x="1572" y="1414"/>
                    <a:pt x="1547" y="1439"/>
                    <a:pt x="1515" y="1439"/>
                  </a:cubicBezTo>
                  <a:lnTo>
                    <a:pt x="57" y="1439"/>
                  </a:lnTo>
                  <a:cubicBezTo>
                    <a:pt x="25" y="1439"/>
                    <a:pt x="0" y="1414"/>
                    <a:pt x="0" y="1383"/>
                  </a:cubicBezTo>
                  <a:lnTo>
                    <a:pt x="0" y="57"/>
                  </a:lnTo>
                  <a:cubicBezTo>
                    <a:pt x="0" y="25"/>
                    <a:pt x="25" y="0"/>
                    <a:pt x="57" y="0"/>
                  </a:cubicBezTo>
                  <a:close/>
                </a:path>
              </a:pathLst>
            </a:cu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57FD271E-72E9-490F-84F9-92F699C8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1850"/>
              <a:ext cx="133" cy="187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51C4CDC0-3889-499B-A14C-3D975FE8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850"/>
              <a:ext cx="133" cy="187"/>
            </a:xfrm>
            <a:prstGeom prst="rect">
              <a:avLst/>
            </a:prstGeom>
            <a:solidFill>
              <a:srgbClr val="E8A271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47A68E8-F65E-4167-8664-22A5492B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2306"/>
              <a:ext cx="939" cy="190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F6B5EE24-5B71-4318-AD21-C0072EDD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307"/>
              <a:ext cx="133" cy="187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1C9D031-999A-4A6B-844D-DE595AB4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303"/>
              <a:ext cx="134" cy="188"/>
            </a:xfrm>
            <a:prstGeom prst="rect">
              <a:avLst/>
            </a:prstGeom>
            <a:solidFill>
              <a:srgbClr val="15111D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88DFF574-1874-4707-9170-307BF395B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0" y="2045"/>
              <a:ext cx="876" cy="25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E97148A-E6DB-44DF-9BEC-63B2153EF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256"/>
              <a:ext cx="82" cy="43"/>
            </a:xfrm>
            <a:custGeom>
              <a:avLst/>
              <a:gdLst>
                <a:gd name="T0" fmla="*/ 72 w 210"/>
                <a:gd name="T1" fmla="*/ 71 h 111"/>
                <a:gd name="T2" fmla="*/ 0 w 210"/>
                <a:gd name="T3" fmla="*/ 110 h 111"/>
                <a:gd name="T4" fmla="*/ 210 w 210"/>
                <a:gd name="T5" fmla="*/ 111 h 111"/>
                <a:gd name="T6" fmla="*/ 32 w 210"/>
                <a:gd name="T7" fmla="*/ 0 h 111"/>
                <a:gd name="T8" fmla="*/ 72 w 210"/>
                <a:gd name="T9" fmla="*/ 7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1">
                  <a:moveTo>
                    <a:pt x="72" y="71"/>
                  </a:moveTo>
                  <a:lnTo>
                    <a:pt x="0" y="110"/>
                  </a:lnTo>
                  <a:lnTo>
                    <a:pt x="210" y="111"/>
                  </a:lnTo>
                  <a:lnTo>
                    <a:pt x="32" y="0"/>
                  </a:lnTo>
                  <a:lnTo>
                    <a:pt x="72" y="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9F8D6D98-5FFF-438F-B740-317377570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041"/>
              <a:ext cx="1030" cy="255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ADEB712-DA48-4A33-9FC4-B95AC5F1A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255"/>
              <a:ext cx="82" cy="44"/>
            </a:xfrm>
            <a:custGeom>
              <a:avLst/>
              <a:gdLst>
                <a:gd name="T0" fmla="*/ 70 w 210"/>
                <a:gd name="T1" fmla="*/ 70 h 112"/>
                <a:gd name="T2" fmla="*/ 0 w 210"/>
                <a:gd name="T3" fmla="*/ 112 h 112"/>
                <a:gd name="T4" fmla="*/ 210 w 210"/>
                <a:gd name="T5" fmla="*/ 104 h 112"/>
                <a:gd name="T6" fmla="*/ 28 w 210"/>
                <a:gd name="T7" fmla="*/ 0 h 112"/>
                <a:gd name="T8" fmla="*/ 70 w 210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2">
                  <a:moveTo>
                    <a:pt x="70" y="70"/>
                  </a:moveTo>
                  <a:lnTo>
                    <a:pt x="0" y="112"/>
                  </a:lnTo>
                  <a:lnTo>
                    <a:pt x="210" y="104"/>
                  </a:lnTo>
                  <a:lnTo>
                    <a:pt x="28" y="0"/>
                  </a:lnTo>
                  <a:lnTo>
                    <a:pt x="70" y="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FF06D4EB-84EF-4AB3-A17A-93CE5DD4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273"/>
              <a:ext cx="2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Swap</a:t>
              </a:r>
              <a:endParaRPr lang="en-US" altLang="en-US" sz="2800" dirty="0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8CEF9C91-FDD3-4CA7-8E22-D75FBF56F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381"/>
              <a:ext cx="24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space</a:t>
              </a:r>
              <a:endParaRPr lang="en-US" altLang="en-US" dirty="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B14BDB41-57EB-44B2-AE50-17A0E8829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267"/>
              <a:ext cx="26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Frame</a:t>
              </a:r>
              <a:endParaRPr lang="en-US" altLang="en-US" sz="16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2B7392-86D7-4E0D-8A0A-943FF6771751}"/>
              </a:ext>
            </a:extLst>
          </p:cNvPr>
          <p:cNvSpPr txBox="1"/>
          <p:nvPr/>
        </p:nvSpPr>
        <p:spPr>
          <a:xfrm>
            <a:off x="2177293" y="3977455"/>
            <a:ext cx="7544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Create</a:t>
            </a:r>
            <a:r>
              <a:rPr lang="en-US" sz="2400" dirty="0"/>
              <a:t> an array in the hard disk or other form of </a:t>
            </a:r>
            <a:r>
              <a:rPr lang="en-US" sz="2400" dirty="0">
                <a:solidFill>
                  <a:srgbClr val="0070C0"/>
                </a:solidFill>
              </a:rPr>
              <a:t>stable storage</a:t>
            </a:r>
            <a:r>
              <a:rPr lang="en-US" sz="2400" dirty="0"/>
              <a:t>. This is the </a:t>
            </a:r>
            <a:r>
              <a:rPr lang="en-US" sz="2400" dirty="0">
                <a:solidFill>
                  <a:srgbClr val="00B050"/>
                </a:solidFill>
              </a:rPr>
              <a:t>swap space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page </a:t>
            </a:r>
            <a:r>
              <a:rPr lang="en-US" sz="2400" dirty="0">
                <a:solidFill>
                  <a:srgbClr val="C00000"/>
                </a:solidFill>
              </a:rPr>
              <a:t>points</a:t>
            </a:r>
            <a:r>
              <a:rPr lang="en-US" sz="2400" dirty="0"/>
              <a:t> to a frame in the swap space, we need to </a:t>
            </a:r>
            <a:r>
              <a:rPr lang="en-US" sz="2400" dirty="0">
                <a:solidFill>
                  <a:srgbClr val="00B050"/>
                </a:solidFill>
              </a:rPr>
              <a:t>bring</a:t>
            </a:r>
            <a:r>
              <a:rPr lang="en-US" sz="2400" dirty="0"/>
              <a:t> the frame to main memory.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F3B2-058B-46E0-B728-EFA198C4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49B6-3B1E-4CB2-8FE7-8DAD1EE3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1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70BE-8C0A-4938-9643-2484B9ED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Tables and TLBs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2302-6B0F-4DBA-B625-51F7F4EB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56902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mappings are stored in a dedicated data structure called the </a:t>
            </a:r>
            <a:r>
              <a:rPr lang="en-US" sz="2400" dirty="0">
                <a:solidFill>
                  <a:srgbClr val="00B050"/>
                </a:solidFill>
              </a:rPr>
              <a:t>page table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page table takes several cycles to access. This is a </a:t>
            </a:r>
            <a:r>
              <a:rPr lang="en-US" sz="2400" dirty="0">
                <a:solidFill>
                  <a:schemeClr val="accent1"/>
                </a:solidFill>
              </a:rPr>
              <a:t>slow process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a fast hardware structure called the </a:t>
            </a:r>
            <a:r>
              <a:rPr lang="en-US" sz="2400" dirty="0">
                <a:solidFill>
                  <a:srgbClr val="720F11"/>
                </a:solidFill>
              </a:rPr>
              <a:t>TLB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70C0"/>
                </a:solidFill>
              </a:rPr>
              <a:t>cache</a:t>
            </a:r>
            <a:r>
              <a:rPr lang="en-US" sz="2400" dirty="0"/>
              <a:t> the most frequent mappings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processor </a:t>
            </a:r>
            <a:r>
              <a:rPr lang="en-US" sz="2400" dirty="0">
                <a:solidFill>
                  <a:srgbClr val="0070C0"/>
                </a:solidFill>
              </a:rPr>
              <a:t>accesses</a:t>
            </a:r>
            <a:r>
              <a:rPr lang="en-US" sz="2400" dirty="0"/>
              <a:t> the TLB first, </a:t>
            </a:r>
            <a:r>
              <a:rPr lang="en-US" sz="2400" dirty="0">
                <a:solidFill>
                  <a:srgbClr val="E21A23"/>
                </a:solidFill>
              </a:rPr>
              <a:t>uses</a:t>
            </a:r>
            <a:r>
              <a:rPr lang="en-US" sz="2400" dirty="0"/>
              <a:t> the mapping if it is there. Otherwise, it </a:t>
            </a:r>
            <a:r>
              <a:rPr lang="en-US" sz="2400" dirty="0">
                <a:solidFill>
                  <a:srgbClr val="00B050"/>
                </a:solidFill>
              </a:rPr>
              <a:t>accesses</a:t>
            </a:r>
            <a:r>
              <a:rPr lang="en-US" sz="2400" dirty="0"/>
              <a:t> the page 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DC9C9-5A39-410F-84CA-6653BAE0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F1DF-1C91-49BA-A4D0-8A7A4890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99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4F74-6ADA-41F1-A687-E8CD0BB8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for a memory access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5EC72-3DA6-4492-9DE5-C9EAA26B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095D-3AB0-474D-B222-5F5AAA3A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0295112-EDF2-41E1-A45D-0F7EBFBD10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9266" y="685800"/>
            <a:ext cx="5437490" cy="6091794"/>
            <a:chOff x="1916" y="1128"/>
            <a:chExt cx="1928" cy="216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80EF8D6-22B3-4699-A8F5-7DC5EA2209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16" y="1128"/>
              <a:ext cx="1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F03EC60-3C77-4E28-8C74-3C9E3FAF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1397"/>
              <a:ext cx="413" cy="178"/>
            </a:xfrm>
            <a:custGeom>
              <a:avLst/>
              <a:gdLst>
                <a:gd name="T0" fmla="*/ 441 w 861"/>
                <a:gd name="T1" fmla="*/ 0 h 370"/>
                <a:gd name="T2" fmla="*/ 0 w 861"/>
                <a:gd name="T3" fmla="*/ 204 h 370"/>
                <a:gd name="T4" fmla="*/ 450 w 861"/>
                <a:gd name="T5" fmla="*/ 370 h 370"/>
                <a:gd name="T6" fmla="*/ 861 w 861"/>
                <a:gd name="T7" fmla="*/ 180 h 370"/>
                <a:gd name="T8" fmla="*/ 441 w 861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370">
                  <a:moveTo>
                    <a:pt x="441" y="0"/>
                  </a:moveTo>
                  <a:lnTo>
                    <a:pt x="0" y="204"/>
                  </a:lnTo>
                  <a:lnTo>
                    <a:pt x="450" y="370"/>
                  </a:lnTo>
                  <a:lnTo>
                    <a:pt x="861" y="18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AAAA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EFF01336-68A1-4EDC-A150-E73B0F712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209"/>
              <a:ext cx="0" cy="18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18276A-7145-4B65-9E7B-C5566A62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353"/>
              <a:ext cx="24" cy="42"/>
            </a:xfrm>
            <a:custGeom>
              <a:avLst/>
              <a:gdLst>
                <a:gd name="T0" fmla="*/ 25 w 50"/>
                <a:gd name="T1" fmla="*/ 25 h 88"/>
                <a:gd name="T2" fmla="*/ 0 w 50"/>
                <a:gd name="T3" fmla="*/ 0 h 88"/>
                <a:gd name="T4" fmla="*/ 25 w 50"/>
                <a:gd name="T5" fmla="*/ 88 h 88"/>
                <a:gd name="T6" fmla="*/ 50 w 50"/>
                <a:gd name="T7" fmla="*/ 0 h 88"/>
                <a:gd name="T8" fmla="*/ 25 w 50"/>
                <a:gd name="T9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25"/>
                  </a:moveTo>
                  <a:lnTo>
                    <a:pt x="0" y="0"/>
                  </a:lnTo>
                  <a:lnTo>
                    <a:pt x="25" y="88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AE5CA6B-47B6-48EC-A7CB-BD4347FDD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452"/>
              <a:ext cx="17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TLB hit?</a:t>
              </a:r>
              <a:endParaRPr lang="en-US" altLang="en-US" sz="12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F2174B1-F28C-41CF-879F-FF60C6789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1483"/>
              <a:ext cx="18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ED22FA4-BBD3-4245-8EB1-D17706CF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471"/>
              <a:ext cx="41" cy="24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B94A11C-0BEF-45DA-951A-F674CD72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383"/>
              <a:ext cx="118" cy="76"/>
            </a:xfrm>
            <a:custGeom>
              <a:avLst/>
              <a:gdLst>
                <a:gd name="T0" fmla="*/ 80 w 246"/>
                <a:gd name="T1" fmla="*/ 0 h 160"/>
                <a:gd name="T2" fmla="*/ 166 w 246"/>
                <a:gd name="T3" fmla="*/ 0 h 160"/>
                <a:gd name="T4" fmla="*/ 246 w 246"/>
                <a:gd name="T5" fmla="*/ 80 h 160"/>
                <a:gd name="T6" fmla="*/ 166 w 246"/>
                <a:gd name="T7" fmla="*/ 160 h 160"/>
                <a:gd name="T8" fmla="*/ 80 w 246"/>
                <a:gd name="T9" fmla="*/ 160 h 160"/>
                <a:gd name="T10" fmla="*/ 0 w 246"/>
                <a:gd name="T11" fmla="*/ 80 h 160"/>
                <a:gd name="T12" fmla="*/ 80 w 246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60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6" y="36"/>
                    <a:pt x="246" y="80"/>
                  </a:cubicBezTo>
                  <a:cubicBezTo>
                    <a:pt x="246" y="124"/>
                    <a:pt x="210" y="160"/>
                    <a:pt x="166" y="160"/>
                  </a:cubicBezTo>
                  <a:lnTo>
                    <a:pt x="80" y="160"/>
                  </a:ln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8A7BE4B-D4C5-46D5-8AE7-941689013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1389"/>
              <a:ext cx="7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Yes</a:t>
              </a:r>
              <a:endParaRPr lang="en-US" altLang="en-US" sz="12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82532F4-6F53-4C91-A0E8-8D398ACB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424"/>
              <a:ext cx="474" cy="131"/>
            </a:xfrm>
            <a:custGeom>
              <a:avLst/>
              <a:gdLst>
                <a:gd name="T0" fmla="*/ 99 w 988"/>
                <a:gd name="T1" fmla="*/ 0 h 273"/>
                <a:gd name="T2" fmla="*/ 988 w 988"/>
                <a:gd name="T3" fmla="*/ 0 h 273"/>
                <a:gd name="T4" fmla="*/ 904 w 988"/>
                <a:gd name="T5" fmla="*/ 273 h 273"/>
                <a:gd name="T6" fmla="*/ 0 w 988"/>
                <a:gd name="T7" fmla="*/ 273 h 273"/>
                <a:gd name="T8" fmla="*/ 99 w 988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273">
                  <a:moveTo>
                    <a:pt x="99" y="0"/>
                  </a:moveTo>
                  <a:lnTo>
                    <a:pt x="988" y="0"/>
                  </a:lnTo>
                  <a:lnTo>
                    <a:pt x="904" y="273"/>
                  </a:lnTo>
                  <a:lnTo>
                    <a:pt x="0" y="27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F61246DB-FB4B-4DFF-AC93-38BD3BDB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1190"/>
              <a:ext cx="19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 sz="1200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D958BC7-C9E4-4BC4-9091-65B7E3705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57"/>
              <a:ext cx="14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access</a:t>
              </a:r>
              <a:endParaRPr lang="en-US" altLang="en-US" sz="12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50708C89-6740-4852-8EDF-1B147034F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422"/>
              <a:ext cx="31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Send mapping</a:t>
              </a:r>
              <a:endParaRPr lang="en-US" altLang="en-US" sz="120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CF55D0A7-EE40-4C7E-8145-A0259C9F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1489"/>
              <a:ext cx="27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to processor</a:t>
              </a:r>
              <a:endParaRPr lang="en-US" altLang="en-US" sz="120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E7277EE5-CBD7-4760-B1F3-DF8923376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574"/>
              <a:ext cx="0" cy="13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EF59680-58C2-487C-A540-8C61AC492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669"/>
              <a:ext cx="24" cy="42"/>
            </a:xfrm>
            <a:custGeom>
              <a:avLst/>
              <a:gdLst>
                <a:gd name="T0" fmla="*/ 25 w 50"/>
                <a:gd name="T1" fmla="*/ 25 h 87"/>
                <a:gd name="T2" fmla="*/ 0 w 50"/>
                <a:gd name="T3" fmla="*/ 0 h 87"/>
                <a:gd name="T4" fmla="*/ 25 w 50"/>
                <a:gd name="T5" fmla="*/ 87 h 87"/>
                <a:gd name="T6" fmla="*/ 50 w 50"/>
                <a:gd name="T7" fmla="*/ 0 h 87"/>
                <a:gd name="T8" fmla="*/ 25 w 50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12C4563-3C26-4AE7-ABB2-E01E6EDD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711"/>
              <a:ext cx="573" cy="211"/>
            </a:xfrm>
            <a:custGeom>
              <a:avLst/>
              <a:gdLst>
                <a:gd name="T0" fmla="*/ 611 w 1192"/>
                <a:gd name="T1" fmla="*/ 0 h 439"/>
                <a:gd name="T2" fmla="*/ 0 w 1192"/>
                <a:gd name="T3" fmla="*/ 242 h 439"/>
                <a:gd name="T4" fmla="*/ 624 w 1192"/>
                <a:gd name="T5" fmla="*/ 439 h 439"/>
                <a:gd name="T6" fmla="*/ 1192 w 1192"/>
                <a:gd name="T7" fmla="*/ 214 h 439"/>
                <a:gd name="T8" fmla="*/ 611 w 1192"/>
                <a:gd name="T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439">
                  <a:moveTo>
                    <a:pt x="611" y="0"/>
                  </a:moveTo>
                  <a:lnTo>
                    <a:pt x="0" y="242"/>
                  </a:lnTo>
                  <a:lnTo>
                    <a:pt x="624" y="439"/>
                  </a:lnTo>
                  <a:lnTo>
                    <a:pt x="1192" y="214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AAAA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9F715FB-4B7B-4026-9392-EF47859AA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1753"/>
              <a:ext cx="20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Frame in </a:t>
              </a:r>
              <a:endParaRPr lang="en-US" altLang="en-US" sz="1200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F01C6AE6-B9F3-4CF3-97CD-517A6F29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1818"/>
              <a:ext cx="21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memory?</a:t>
              </a:r>
              <a:endParaRPr lang="en-US" altLang="en-US" sz="1200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AF9F2D74-8B64-4BFB-943C-BF627A5D8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13"/>
              <a:ext cx="136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C943928C-4C4A-45F4-85D8-99E9AF88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801"/>
              <a:ext cx="41" cy="24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71739249-8A2E-4D66-AE42-CB9B5AF8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718"/>
              <a:ext cx="118" cy="77"/>
            </a:xfrm>
            <a:custGeom>
              <a:avLst/>
              <a:gdLst>
                <a:gd name="T0" fmla="*/ 80 w 245"/>
                <a:gd name="T1" fmla="*/ 0 h 160"/>
                <a:gd name="T2" fmla="*/ 166 w 245"/>
                <a:gd name="T3" fmla="*/ 0 h 160"/>
                <a:gd name="T4" fmla="*/ 245 w 245"/>
                <a:gd name="T5" fmla="*/ 80 h 160"/>
                <a:gd name="T6" fmla="*/ 166 w 245"/>
                <a:gd name="T7" fmla="*/ 160 h 160"/>
                <a:gd name="T8" fmla="*/ 80 w 245"/>
                <a:gd name="T9" fmla="*/ 160 h 160"/>
                <a:gd name="T10" fmla="*/ 0 w 245"/>
                <a:gd name="T11" fmla="*/ 80 h 160"/>
                <a:gd name="T12" fmla="*/ 80 w 245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60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5" y="36"/>
                    <a:pt x="245" y="80"/>
                  </a:cubicBezTo>
                  <a:cubicBezTo>
                    <a:pt x="245" y="124"/>
                    <a:pt x="210" y="160"/>
                    <a:pt x="166" y="160"/>
                  </a:cubicBezTo>
                  <a:lnTo>
                    <a:pt x="80" y="160"/>
                  </a:lnTo>
                  <a:cubicBezTo>
                    <a:pt x="35" y="160"/>
                    <a:pt x="0" y="124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8065DDC6-370B-4DBE-97D6-860D0B30E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1724"/>
              <a:ext cx="7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Yes</a:t>
              </a:r>
              <a:endParaRPr lang="en-US" altLang="en-US" sz="120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E01796D-F3B0-4C66-8300-F42845C8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584"/>
              <a:ext cx="118" cy="77"/>
            </a:xfrm>
            <a:custGeom>
              <a:avLst/>
              <a:gdLst>
                <a:gd name="T0" fmla="*/ 80 w 245"/>
                <a:gd name="T1" fmla="*/ 0 h 160"/>
                <a:gd name="T2" fmla="*/ 166 w 245"/>
                <a:gd name="T3" fmla="*/ 0 h 160"/>
                <a:gd name="T4" fmla="*/ 245 w 245"/>
                <a:gd name="T5" fmla="*/ 80 h 160"/>
                <a:gd name="T6" fmla="*/ 166 w 245"/>
                <a:gd name="T7" fmla="*/ 160 h 160"/>
                <a:gd name="T8" fmla="*/ 80 w 245"/>
                <a:gd name="T9" fmla="*/ 160 h 160"/>
                <a:gd name="T10" fmla="*/ 0 w 245"/>
                <a:gd name="T11" fmla="*/ 80 h 160"/>
                <a:gd name="T12" fmla="*/ 80 w 245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60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5" y="36"/>
                    <a:pt x="245" y="80"/>
                  </a:cubicBezTo>
                  <a:cubicBezTo>
                    <a:pt x="245" y="124"/>
                    <a:pt x="210" y="160"/>
                    <a:pt x="166" y="160"/>
                  </a:cubicBezTo>
                  <a:lnTo>
                    <a:pt x="80" y="160"/>
                  </a:lnTo>
                  <a:cubicBezTo>
                    <a:pt x="35" y="160"/>
                    <a:pt x="0" y="124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EB868B13-C1BD-497E-9FC6-F3E0402CA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1590"/>
              <a:ext cx="6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No</a:t>
              </a:r>
              <a:endParaRPr lang="en-US" altLang="en-US" sz="1200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49C6A094-4C67-4B19-983F-47DF5BDC5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760"/>
              <a:ext cx="330" cy="131"/>
            </a:xfrm>
            <a:prstGeom prst="rect">
              <a:avLst/>
            </a:prstGeom>
            <a:solidFill>
              <a:srgbClr val="D5F6FF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8ACC456E-557C-4AC3-8BC6-1BEAE7C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1755"/>
              <a:ext cx="19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Populate</a:t>
              </a:r>
              <a:endParaRPr lang="en-US" altLang="en-US" sz="1200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C033A96A-7044-4838-AC5C-773B38A09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1824"/>
              <a:ext cx="7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TLB</a:t>
              </a:r>
              <a:endParaRPr lang="en-US" altLang="en-US" sz="1200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6745A3DC-2198-4741-939B-FB846F732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1824"/>
              <a:ext cx="15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B52387B7-5726-4A5D-A32F-EF6A91A0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812"/>
              <a:ext cx="42" cy="24"/>
            </a:xfrm>
            <a:custGeom>
              <a:avLst/>
              <a:gdLst>
                <a:gd name="T0" fmla="*/ 25 w 88"/>
                <a:gd name="T1" fmla="*/ 25 h 50"/>
                <a:gd name="T2" fmla="*/ 0 w 88"/>
                <a:gd name="T3" fmla="*/ 50 h 50"/>
                <a:gd name="T4" fmla="*/ 88 w 88"/>
                <a:gd name="T5" fmla="*/ 25 h 50"/>
                <a:gd name="T6" fmla="*/ 0 w 88"/>
                <a:gd name="T7" fmla="*/ 0 h 50"/>
                <a:gd name="T8" fmla="*/ 25 w 88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0">
                  <a:moveTo>
                    <a:pt x="25" y="25"/>
                  </a:moveTo>
                  <a:lnTo>
                    <a:pt x="0" y="50"/>
                  </a:lnTo>
                  <a:lnTo>
                    <a:pt x="88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598A662D-AFFC-4650-9CD1-A59F31851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1927"/>
              <a:ext cx="0" cy="13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C824E477-C524-4381-A200-0C619C24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022"/>
              <a:ext cx="24" cy="42"/>
            </a:xfrm>
            <a:custGeom>
              <a:avLst/>
              <a:gdLst>
                <a:gd name="T0" fmla="*/ 25 w 50"/>
                <a:gd name="T1" fmla="*/ 25 h 88"/>
                <a:gd name="T2" fmla="*/ 0 w 50"/>
                <a:gd name="T3" fmla="*/ 0 h 88"/>
                <a:gd name="T4" fmla="*/ 25 w 50"/>
                <a:gd name="T5" fmla="*/ 88 h 88"/>
                <a:gd name="T6" fmla="*/ 50 w 50"/>
                <a:gd name="T7" fmla="*/ 0 h 88"/>
                <a:gd name="T8" fmla="*/ 25 w 50"/>
                <a:gd name="T9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25"/>
                  </a:moveTo>
                  <a:lnTo>
                    <a:pt x="0" y="0"/>
                  </a:lnTo>
                  <a:lnTo>
                    <a:pt x="25" y="88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3EAB8208-12DA-406A-9F45-6B999E2E6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1937"/>
              <a:ext cx="118" cy="76"/>
            </a:xfrm>
            <a:custGeom>
              <a:avLst/>
              <a:gdLst>
                <a:gd name="T0" fmla="*/ 80 w 246"/>
                <a:gd name="T1" fmla="*/ 0 h 159"/>
                <a:gd name="T2" fmla="*/ 166 w 246"/>
                <a:gd name="T3" fmla="*/ 0 h 159"/>
                <a:gd name="T4" fmla="*/ 246 w 246"/>
                <a:gd name="T5" fmla="*/ 80 h 159"/>
                <a:gd name="T6" fmla="*/ 166 w 246"/>
                <a:gd name="T7" fmla="*/ 159 h 159"/>
                <a:gd name="T8" fmla="*/ 80 w 246"/>
                <a:gd name="T9" fmla="*/ 159 h 159"/>
                <a:gd name="T10" fmla="*/ 0 w 246"/>
                <a:gd name="T11" fmla="*/ 80 h 159"/>
                <a:gd name="T12" fmla="*/ 80 w 24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59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6" y="35"/>
                    <a:pt x="246" y="80"/>
                  </a:cubicBezTo>
                  <a:cubicBezTo>
                    <a:pt x="246" y="124"/>
                    <a:pt x="210" y="159"/>
                    <a:pt x="166" y="159"/>
                  </a:cubicBezTo>
                  <a:lnTo>
                    <a:pt x="80" y="159"/>
                  </a:lnTo>
                  <a:cubicBezTo>
                    <a:pt x="36" y="159"/>
                    <a:pt x="0" y="124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783B27D4-BEBA-4E33-A310-AE21A00C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942"/>
              <a:ext cx="6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No</a:t>
              </a:r>
              <a:endParaRPr lang="en-US" altLang="en-US" sz="120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79174D14-2AB7-46DC-812B-CE555CB40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771"/>
              <a:ext cx="474" cy="131"/>
            </a:xfrm>
            <a:custGeom>
              <a:avLst/>
              <a:gdLst>
                <a:gd name="T0" fmla="*/ 98 w 988"/>
                <a:gd name="T1" fmla="*/ 0 h 273"/>
                <a:gd name="T2" fmla="*/ 988 w 988"/>
                <a:gd name="T3" fmla="*/ 0 h 273"/>
                <a:gd name="T4" fmla="*/ 903 w 988"/>
                <a:gd name="T5" fmla="*/ 273 h 273"/>
                <a:gd name="T6" fmla="*/ 0 w 988"/>
                <a:gd name="T7" fmla="*/ 273 h 273"/>
                <a:gd name="T8" fmla="*/ 98 w 988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273">
                  <a:moveTo>
                    <a:pt x="98" y="0"/>
                  </a:moveTo>
                  <a:lnTo>
                    <a:pt x="988" y="0"/>
                  </a:lnTo>
                  <a:lnTo>
                    <a:pt x="903" y="273"/>
                  </a:lnTo>
                  <a:lnTo>
                    <a:pt x="0" y="27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239D3321-AE1C-4544-979E-80C1831DE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770"/>
              <a:ext cx="31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Send mapping</a:t>
              </a:r>
              <a:endParaRPr lang="en-US" altLang="en-US" sz="1200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FAE7F9C9-9F4A-4D5D-9E1C-25ED9A3A2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1836"/>
              <a:ext cx="27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to processor</a:t>
              </a:r>
              <a:endParaRPr lang="en-US" altLang="en-US" sz="120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83AB79A-8D9E-46F7-A9B0-B1855D75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2070"/>
              <a:ext cx="518" cy="243"/>
            </a:xfrm>
            <a:custGeom>
              <a:avLst/>
              <a:gdLst>
                <a:gd name="T0" fmla="*/ 554 w 1079"/>
                <a:gd name="T1" fmla="*/ 0 h 507"/>
                <a:gd name="T2" fmla="*/ 0 w 1079"/>
                <a:gd name="T3" fmla="*/ 279 h 507"/>
                <a:gd name="T4" fmla="*/ 565 w 1079"/>
                <a:gd name="T5" fmla="*/ 507 h 507"/>
                <a:gd name="T6" fmla="*/ 1079 w 1079"/>
                <a:gd name="T7" fmla="*/ 247 h 507"/>
                <a:gd name="T8" fmla="*/ 554 w 1079"/>
                <a:gd name="T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507">
                  <a:moveTo>
                    <a:pt x="554" y="0"/>
                  </a:moveTo>
                  <a:lnTo>
                    <a:pt x="0" y="279"/>
                  </a:lnTo>
                  <a:lnTo>
                    <a:pt x="565" y="507"/>
                  </a:lnTo>
                  <a:lnTo>
                    <a:pt x="1079" y="24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AAAA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4C317D07-353E-4D38-8E6C-851AA2AD6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128"/>
              <a:ext cx="24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Free frame</a:t>
              </a:r>
              <a:endParaRPr lang="en-US" altLang="en-US" sz="1200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87929318-518D-4333-BE6A-4E2655440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200"/>
              <a:ext cx="21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available?</a:t>
              </a:r>
              <a:endParaRPr lang="en-US" altLang="en-US" sz="1200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A0469324-1FDF-4CE1-9701-93CD12440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7" y="2185"/>
              <a:ext cx="18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D6D2ED6-A974-4365-B5A7-80DD040FC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173"/>
              <a:ext cx="42" cy="24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C283AC8D-D7CC-46A0-9BF1-FACFF830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085"/>
              <a:ext cx="118" cy="76"/>
            </a:xfrm>
            <a:custGeom>
              <a:avLst/>
              <a:gdLst>
                <a:gd name="T0" fmla="*/ 80 w 246"/>
                <a:gd name="T1" fmla="*/ 0 h 159"/>
                <a:gd name="T2" fmla="*/ 166 w 246"/>
                <a:gd name="T3" fmla="*/ 0 h 159"/>
                <a:gd name="T4" fmla="*/ 246 w 246"/>
                <a:gd name="T5" fmla="*/ 79 h 159"/>
                <a:gd name="T6" fmla="*/ 166 w 246"/>
                <a:gd name="T7" fmla="*/ 159 h 159"/>
                <a:gd name="T8" fmla="*/ 80 w 246"/>
                <a:gd name="T9" fmla="*/ 159 h 159"/>
                <a:gd name="T10" fmla="*/ 0 w 246"/>
                <a:gd name="T11" fmla="*/ 79 h 159"/>
                <a:gd name="T12" fmla="*/ 80 w 24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59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6" y="35"/>
                    <a:pt x="246" y="79"/>
                  </a:cubicBezTo>
                  <a:cubicBezTo>
                    <a:pt x="246" y="123"/>
                    <a:pt x="210" y="159"/>
                    <a:pt x="166" y="159"/>
                  </a:cubicBezTo>
                  <a:lnTo>
                    <a:pt x="80" y="159"/>
                  </a:lnTo>
                  <a:cubicBezTo>
                    <a:pt x="36" y="159"/>
                    <a:pt x="0" y="123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B4FCD606-F338-4687-9CCF-120BACC1A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091"/>
              <a:ext cx="6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No</a:t>
              </a:r>
              <a:endParaRPr lang="en-US" altLang="en-US" sz="1200"/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685F2902-95CD-4C23-9EB3-0D070EB8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091"/>
              <a:ext cx="502" cy="255"/>
            </a:xfrm>
            <a:prstGeom prst="rect">
              <a:avLst/>
            </a:prstGeom>
            <a:solidFill>
              <a:srgbClr val="D5F6FF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AA93C94F-259B-42CD-8DF6-E7CE71DB6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114"/>
              <a:ext cx="37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(1) Evict a frame</a:t>
              </a:r>
              <a:endParaRPr lang="en-US" altLang="en-US" sz="1200"/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B3711ED4-4A61-47C7-8B48-8E5CF94FA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171"/>
              <a:ext cx="31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to swap space</a:t>
              </a:r>
              <a:endParaRPr lang="en-US" altLang="en-US" sz="1200"/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EEBB60D3-995A-47D9-AD15-6796DD55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228"/>
              <a:ext cx="43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(2) Update its page</a:t>
              </a:r>
              <a:endParaRPr lang="en-US" altLang="en-US" sz="1200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F9E8FE61-D93E-4E58-95CF-24943CBDC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2285"/>
              <a:ext cx="11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table</a:t>
              </a:r>
              <a:endParaRPr lang="en-US" altLang="en-US" sz="12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ECD66E0F-4CA7-4DF4-A20B-7A35C4F30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3" y="2317"/>
              <a:ext cx="0" cy="13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43443BDA-692F-4251-8186-A47EC6025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412"/>
              <a:ext cx="24" cy="42"/>
            </a:xfrm>
            <a:custGeom>
              <a:avLst/>
              <a:gdLst>
                <a:gd name="T0" fmla="*/ 25 w 50"/>
                <a:gd name="T1" fmla="*/ 25 h 87"/>
                <a:gd name="T2" fmla="*/ 0 w 50"/>
                <a:gd name="T3" fmla="*/ 0 h 87"/>
                <a:gd name="T4" fmla="*/ 25 w 50"/>
                <a:gd name="T5" fmla="*/ 87 h 87"/>
                <a:gd name="T6" fmla="*/ 50 w 50"/>
                <a:gd name="T7" fmla="*/ 0 h 87"/>
                <a:gd name="T8" fmla="*/ 25 w 50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70D13BA0-E184-474F-882C-8AFD577E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326"/>
              <a:ext cx="118" cy="77"/>
            </a:xfrm>
            <a:custGeom>
              <a:avLst/>
              <a:gdLst>
                <a:gd name="T0" fmla="*/ 80 w 246"/>
                <a:gd name="T1" fmla="*/ 0 h 160"/>
                <a:gd name="T2" fmla="*/ 166 w 246"/>
                <a:gd name="T3" fmla="*/ 0 h 160"/>
                <a:gd name="T4" fmla="*/ 246 w 246"/>
                <a:gd name="T5" fmla="*/ 80 h 160"/>
                <a:gd name="T6" fmla="*/ 166 w 246"/>
                <a:gd name="T7" fmla="*/ 160 h 160"/>
                <a:gd name="T8" fmla="*/ 80 w 246"/>
                <a:gd name="T9" fmla="*/ 160 h 160"/>
                <a:gd name="T10" fmla="*/ 0 w 246"/>
                <a:gd name="T11" fmla="*/ 80 h 160"/>
                <a:gd name="T12" fmla="*/ 80 w 246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60">
                  <a:moveTo>
                    <a:pt x="80" y="0"/>
                  </a:moveTo>
                  <a:lnTo>
                    <a:pt x="166" y="0"/>
                  </a:lnTo>
                  <a:cubicBezTo>
                    <a:pt x="210" y="0"/>
                    <a:pt x="246" y="36"/>
                    <a:pt x="246" y="80"/>
                  </a:cubicBezTo>
                  <a:cubicBezTo>
                    <a:pt x="246" y="124"/>
                    <a:pt x="210" y="160"/>
                    <a:pt x="166" y="160"/>
                  </a:cubicBezTo>
                  <a:lnTo>
                    <a:pt x="80" y="160"/>
                  </a:ln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7E255216-256C-46F9-B33A-036F6753C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333"/>
              <a:ext cx="7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Yes</a:t>
              </a:r>
              <a:endParaRPr lang="en-US" altLang="en-US" sz="120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16D48F44-1262-4B77-82E1-F6C6D370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186"/>
              <a:ext cx="1072" cy="180"/>
            </a:xfrm>
            <a:custGeom>
              <a:avLst/>
              <a:gdLst>
                <a:gd name="T0" fmla="*/ 1969 w 2232"/>
                <a:gd name="T1" fmla="*/ 0 h 375"/>
                <a:gd name="T2" fmla="*/ 2232 w 2232"/>
                <a:gd name="T3" fmla="*/ 0 h 375"/>
                <a:gd name="T4" fmla="*/ 2232 w 2232"/>
                <a:gd name="T5" fmla="*/ 375 h 375"/>
                <a:gd name="T6" fmla="*/ 0 w 2232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2" h="375">
                  <a:moveTo>
                    <a:pt x="1969" y="0"/>
                  </a:moveTo>
                  <a:lnTo>
                    <a:pt x="2232" y="0"/>
                  </a:lnTo>
                  <a:lnTo>
                    <a:pt x="2232" y="375"/>
                  </a:lnTo>
                  <a:lnTo>
                    <a:pt x="0" y="375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073304F8-DD3B-46B2-908A-CEA4B907A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355"/>
              <a:ext cx="38" cy="22"/>
            </a:xfrm>
            <a:custGeom>
              <a:avLst/>
              <a:gdLst>
                <a:gd name="T0" fmla="*/ 57 w 80"/>
                <a:gd name="T1" fmla="*/ 22 h 45"/>
                <a:gd name="T2" fmla="*/ 80 w 80"/>
                <a:gd name="T3" fmla="*/ 0 h 45"/>
                <a:gd name="T4" fmla="*/ 0 w 80"/>
                <a:gd name="T5" fmla="*/ 22 h 45"/>
                <a:gd name="T6" fmla="*/ 80 w 80"/>
                <a:gd name="T7" fmla="*/ 45 h 45"/>
                <a:gd name="T8" fmla="*/ 57 w 80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57" y="22"/>
                  </a:moveTo>
                  <a:lnTo>
                    <a:pt x="80" y="0"/>
                  </a:lnTo>
                  <a:lnTo>
                    <a:pt x="0" y="22"/>
                  </a:lnTo>
                  <a:lnTo>
                    <a:pt x="80" y="45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FB933C05-78D8-4F94-AC7C-B95E17F2B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762"/>
              <a:ext cx="706" cy="132"/>
            </a:xfrm>
            <a:prstGeom prst="rect">
              <a:avLst/>
            </a:prstGeom>
            <a:solidFill>
              <a:srgbClr val="D5F6FF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Rectangle 60">
              <a:extLst>
                <a:ext uri="{FF2B5EF4-FFF2-40B4-BE49-F238E27FC236}">
                  <a16:creationId xmlns:a16="http://schemas.microsoft.com/office/drawing/2014/main" id="{35F6F764-6574-4B53-9FFF-00AC94697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757"/>
              <a:ext cx="52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Create/update mapping</a:t>
              </a:r>
              <a:endParaRPr lang="en-US" altLang="en-US" sz="1200"/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A7CA3A7B-2BC1-4BCE-96FF-403D28FBF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821"/>
              <a:ext cx="37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in the page table</a:t>
              </a:r>
              <a:endParaRPr lang="en-US" altLang="en-US" sz="1200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53E481E1-B5B6-41AE-8939-988092AFD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2983"/>
              <a:ext cx="330" cy="131"/>
            </a:xfrm>
            <a:prstGeom prst="rect">
              <a:avLst/>
            </a:prstGeom>
            <a:solidFill>
              <a:srgbClr val="D5F6FF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id="{5F132472-88EE-4426-BE9F-7F3B33CE9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2978"/>
              <a:ext cx="19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Populate</a:t>
              </a:r>
              <a:endParaRPr lang="en-US" altLang="en-US" sz="1200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134D2A42-5995-4FA1-B3F7-41335DAEE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3047"/>
              <a:ext cx="7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TLB</a:t>
              </a:r>
              <a:endParaRPr lang="en-US" altLang="en-US" sz="1200"/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E642D976-0180-4498-98F9-885F0F404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9" y="3046"/>
              <a:ext cx="158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98E26BA3-9E81-4F5B-8901-FC6C3374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3034"/>
              <a:ext cx="42" cy="24"/>
            </a:xfrm>
            <a:custGeom>
              <a:avLst/>
              <a:gdLst>
                <a:gd name="T0" fmla="*/ 25 w 88"/>
                <a:gd name="T1" fmla="*/ 25 h 50"/>
                <a:gd name="T2" fmla="*/ 0 w 88"/>
                <a:gd name="T3" fmla="*/ 50 h 50"/>
                <a:gd name="T4" fmla="*/ 88 w 88"/>
                <a:gd name="T5" fmla="*/ 25 h 50"/>
                <a:gd name="T6" fmla="*/ 0 w 88"/>
                <a:gd name="T7" fmla="*/ 0 h 50"/>
                <a:gd name="T8" fmla="*/ 25 w 88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0">
                  <a:moveTo>
                    <a:pt x="25" y="25"/>
                  </a:moveTo>
                  <a:lnTo>
                    <a:pt x="0" y="50"/>
                  </a:lnTo>
                  <a:lnTo>
                    <a:pt x="88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ABCE5BCB-8311-4195-AF83-B693CB31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993"/>
              <a:ext cx="474" cy="132"/>
            </a:xfrm>
            <a:custGeom>
              <a:avLst/>
              <a:gdLst>
                <a:gd name="T0" fmla="*/ 98 w 988"/>
                <a:gd name="T1" fmla="*/ 0 h 274"/>
                <a:gd name="T2" fmla="*/ 988 w 988"/>
                <a:gd name="T3" fmla="*/ 0 h 274"/>
                <a:gd name="T4" fmla="*/ 903 w 988"/>
                <a:gd name="T5" fmla="*/ 274 h 274"/>
                <a:gd name="T6" fmla="*/ 0 w 988"/>
                <a:gd name="T7" fmla="*/ 274 h 274"/>
                <a:gd name="T8" fmla="*/ 98 w 988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274">
                  <a:moveTo>
                    <a:pt x="98" y="0"/>
                  </a:moveTo>
                  <a:lnTo>
                    <a:pt x="988" y="0"/>
                  </a:lnTo>
                  <a:lnTo>
                    <a:pt x="903" y="274"/>
                  </a:lnTo>
                  <a:lnTo>
                    <a:pt x="0" y="27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id="{677260CD-D901-4D4E-BC7E-DE6B3CC6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992"/>
              <a:ext cx="31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Send mapping</a:t>
              </a:r>
              <a:endParaRPr lang="en-US" altLang="en-US" sz="1200"/>
            </a:p>
          </p:txBody>
        </p:sp>
        <p:sp>
          <p:nvSpPr>
            <p:cNvPr id="73" name="Rectangle 69">
              <a:extLst>
                <a:ext uri="{FF2B5EF4-FFF2-40B4-BE49-F238E27FC236}">
                  <a16:creationId xmlns:a16="http://schemas.microsoft.com/office/drawing/2014/main" id="{32675641-3CC7-4072-960A-0B905477F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3059"/>
              <a:ext cx="27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to processor</a:t>
              </a:r>
              <a:endParaRPr lang="en-US" altLang="en-US" sz="1200"/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id="{3685D450-FDE2-4317-94C5-7A56CEFD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458"/>
              <a:ext cx="891" cy="20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Rectangle 71">
              <a:extLst>
                <a:ext uri="{FF2B5EF4-FFF2-40B4-BE49-F238E27FC236}">
                  <a16:creationId xmlns:a16="http://schemas.microsoft.com/office/drawing/2014/main" id="{C07D340C-5AF8-4B3F-B35C-8FBDF8363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466"/>
              <a:ext cx="50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Read in the new frame</a:t>
              </a:r>
              <a:endParaRPr lang="en-US" altLang="en-US" sz="1200"/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id="{E285FE84-4118-448D-8A46-C76EEBF5B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528"/>
              <a:ext cx="65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from swap space (if possible),</a:t>
              </a:r>
              <a:endParaRPr lang="en-US" altLang="en-US" sz="1200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2241C77F-A4C4-431A-9645-8EE780059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590"/>
              <a:ext cx="64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or create a new empty frame</a:t>
              </a:r>
              <a:endParaRPr lang="en-US" altLang="en-US" sz="1200"/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78AFA8BA-C919-40F6-9C46-A096A880C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891"/>
              <a:ext cx="0" cy="9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94D53660-3435-4A4A-A4B1-593BAF5E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43"/>
              <a:ext cx="24" cy="42"/>
            </a:xfrm>
            <a:custGeom>
              <a:avLst/>
              <a:gdLst>
                <a:gd name="T0" fmla="*/ 25 w 50"/>
                <a:gd name="T1" fmla="*/ 25 h 87"/>
                <a:gd name="T2" fmla="*/ 0 w 50"/>
                <a:gd name="T3" fmla="*/ 0 h 87"/>
                <a:gd name="T4" fmla="*/ 25 w 50"/>
                <a:gd name="T5" fmla="*/ 87 h 87"/>
                <a:gd name="T6" fmla="*/ 50 w 50"/>
                <a:gd name="T7" fmla="*/ 0 h 87"/>
                <a:gd name="T8" fmla="*/ 25 w 50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A626D376-F09D-43BF-8AD7-F8255D950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223"/>
              <a:ext cx="1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 sz="1200"/>
            </a:p>
          </p:txBody>
        </p:sp>
        <p:sp>
          <p:nvSpPr>
            <p:cNvPr id="81" name="Line 77">
              <a:extLst>
                <a:ext uri="{FF2B5EF4-FFF2-40B4-BE49-F238E27FC236}">
                  <a16:creationId xmlns:a16="http://schemas.microsoft.com/office/drawing/2014/main" id="{F0E917B8-E31B-4BD7-8EF8-600A5E187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2660"/>
              <a:ext cx="0" cy="10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3C84416D-1CDF-43EE-911B-EE817310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718"/>
              <a:ext cx="24" cy="43"/>
            </a:xfrm>
            <a:custGeom>
              <a:avLst/>
              <a:gdLst>
                <a:gd name="T0" fmla="*/ 25 w 50"/>
                <a:gd name="T1" fmla="*/ 25 h 88"/>
                <a:gd name="T2" fmla="*/ 0 w 50"/>
                <a:gd name="T3" fmla="*/ 0 h 88"/>
                <a:gd name="T4" fmla="*/ 25 w 50"/>
                <a:gd name="T5" fmla="*/ 88 h 88"/>
                <a:gd name="T6" fmla="*/ 50 w 50"/>
                <a:gd name="T7" fmla="*/ 0 h 88"/>
                <a:gd name="T8" fmla="*/ 25 w 50"/>
                <a:gd name="T9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25"/>
                  </a:moveTo>
                  <a:lnTo>
                    <a:pt x="0" y="0"/>
                  </a:lnTo>
                  <a:lnTo>
                    <a:pt x="25" y="88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177110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2" y="2605552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367277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7276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367277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367277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3672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ED73D-FA12-4123-A017-2FB36B84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FF305-E42B-4070-B3ED-F3518C11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4374-4904-466E-B02E-E1C07E2D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797" y="116308"/>
            <a:ext cx="6858000" cy="822960"/>
          </a:xfrm>
        </p:spPr>
        <p:txBody>
          <a:bodyPr/>
          <a:lstStyle/>
          <a:p>
            <a:r>
              <a:rPr lang="en-US" dirty="0"/>
              <a:t>How do we read books?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4B24DA8-637C-4126-B2EB-7E361E399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4168" y="1589553"/>
            <a:ext cx="6637533" cy="4425022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EFE13-6C5E-463C-8123-AEFF56B9447C}"/>
              </a:ext>
            </a:extLst>
          </p:cNvPr>
          <p:cNvSpPr txBox="1"/>
          <p:nvPr/>
        </p:nvSpPr>
        <p:spPr>
          <a:xfrm>
            <a:off x="2860089" y="754603"/>
            <a:ext cx="641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the books on the desk more frequently.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Keep</a:t>
            </a:r>
            <a:r>
              <a:rPr lang="en-US" dirty="0"/>
              <a:t> books on similar topics on the desk.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97B4E-89E6-4732-B506-A53743F2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7555-EC82-4C84-A999-B6518E2C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4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F69-DBED-43B5-A0AE-B10205A6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3B28-D6F7-4199-9CF7-B46284FC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71FF-6A5D-4E55-9E6A-2E3770F2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EAAFA-54A8-4C71-8294-90D49FD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97861-86ED-4A63-99C2-1DF8AA198C7A}"/>
              </a:ext>
            </a:extLst>
          </p:cNvPr>
          <p:cNvSpPr/>
          <p:nvPr/>
        </p:nvSpPr>
        <p:spPr>
          <a:xfrm>
            <a:off x="3597763" y="1972631"/>
            <a:ext cx="4761796" cy="2326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SRAM Array</a:t>
            </a:r>
          </a:p>
        </p:txBody>
      </p:sp>
    </p:spTree>
    <p:extLst>
      <p:ext uri="{BB962C8B-B14F-4D97-AF65-F5344CB8AC3E}">
        <p14:creationId xmlns:p14="http://schemas.microsoft.com/office/powerpoint/2010/main" val="1613459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926A-8BA1-430F-97E2-5B0FF15C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Cross-Coupled Inverters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D57D5-3D71-43AC-A6D5-C293DB5E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8723E-D6F0-44E6-BE23-B7F6695D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303380E-1A15-44F8-A310-AA4C1A4A2FB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77918" y="1539081"/>
            <a:ext cx="7456413" cy="427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C070FF4-5993-4F12-8510-3B4AB07F7D00}"/>
              </a:ext>
            </a:extLst>
          </p:cNvPr>
          <p:cNvSpPr>
            <a:spLocks/>
          </p:cNvSpPr>
          <p:nvPr/>
        </p:nvSpPr>
        <p:spPr bwMode="auto">
          <a:xfrm>
            <a:off x="6689497" y="2008026"/>
            <a:ext cx="407857" cy="2510026"/>
          </a:xfrm>
          <a:custGeom>
            <a:avLst/>
            <a:gdLst>
              <a:gd name="T0" fmla="*/ 10 w 472"/>
              <a:gd name="T1" fmla="*/ 0 h 2910"/>
              <a:gd name="T2" fmla="*/ 1 w 472"/>
              <a:gd name="T3" fmla="*/ 324 h 2910"/>
              <a:gd name="T4" fmla="*/ 472 w 472"/>
              <a:gd name="T5" fmla="*/ 324 h 2910"/>
              <a:gd name="T6" fmla="*/ 472 w 472"/>
              <a:gd name="T7" fmla="*/ 836 h 2910"/>
              <a:gd name="T8" fmla="*/ 14 w 472"/>
              <a:gd name="T9" fmla="*/ 836 h 2910"/>
              <a:gd name="T10" fmla="*/ 14 w 472"/>
              <a:gd name="T11" fmla="*/ 1890 h 2910"/>
              <a:gd name="T12" fmla="*/ 459 w 472"/>
              <a:gd name="T13" fmla="*/ 1886 h 2910"/>
              <a:gd name="T14" fmla="*/ 459 w 472"/>
              <a:gd name="T15" fmla="*/ 2411 h 2910"/>
              <a:gd name="T16" fmla="*/ 0 w 472"/>
              <a:gd name="T17" fmla="*/ 2405 h 2910"/>
              <a:gd name="T18" fmla="*/ 0 w 472"/>
              <a:gd name="T19" fmla="*/ 2910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2" h="2910">
                <a:moveTo>
                  <a:pt x="10" y="0"/>
                </a:moveTo>
                <a:lnTo>
                  <a:pt x="1" y="324"/>
                </a:lnTo>
                <a:lnTo>
                  <a:pt x="472" y="324"/>
                </a:lnTo>
                <a:lnTo>
                  <a:pt x="472" y="836"/>
                </a:lnTo>
                <a:lnTo>
                  <a:pt x="14" y="836"/>
                </a:lnTo>
                <a:lnTo>
                  <a:pt x="14" y="1890"/>
                </a:lnTo>
                <a:lnTo>
                  <a:pt x="459" y="1886"/>
                </a:lnTo>
                <a:lnTo>
                  <a:pt x="459" y="2411"/>
                </a:lnTo>
                <a:lnTo>
                  <a:pt x="0" y="2405"/>
                </a:lnTo>
                <a:lnTo>
                  <a:pt x="0" y="291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2DAD2DEA-B16C-4247-8BDD-A8FC7D929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8750" y="2356591"/>
            <a:ext cx="0" cy="32520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F66DB4A-4A67-4CC4-A166-0698F3C5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343" y="3693356"/>
            <a:ext cx="0" cy="32520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070BA3C-9477-49D2-A48E-0B7FB3E16461}"/>
              </a:ext>
            </a:extLst>
          </p:cNvPr>
          <p:cNvSpPr>
            <a:spLocks/>
          </p:cNvSpPr>
          <p:nvPr/>
        </p:nvSpPr>
        <p:spPr bwMode="auto">
          <a:xfrm>
            <a:off x="7187189" y="2423069"/>
            <a:ext cx="203030" cy="217404"/>
          </a:xfrm>
          <a:custGeom>
            <a:avLst/>
            <a:gdLst>
              <a:gd name="T0" fmla="*/ 30 w 235"/>
              <a:gd name="T1" fmla="*/ 126 h 252"/>
              <a:gd name="T2" fmla="*/ 179 w 235"/>
              <a:gd name="T3" fmla="*/ 59 h 252"/>
              <a:gd name="T4" fmla="*/ 117 w 235"/>
              <a:gd name="T5" fmla="*/ 220 h 252"/>
              <a:gd name="T6" fmla="*/ 56 w 235"/>
              <a:gd name="T7" fmla="*/ 59 h 252"/>
              <a:gd name="T8" fmla="*/ 205 w 235"/>
              <a:gd name="T9" fmla="*/ 126 h 252"/>
              <a:gd name="T10" fmla="*/ 56 w 235"/>
              <a:gd name="T11" fmla="*/ 192 h 252"/>
              <a:gd name="T12" fmla="*/ 117 w 235"/>
              <a:gd name="T13" fmla="*/ 31 h 252"/>
              <a:gd name="T14" fmla="*/ 179 w 235"/>
              <a:gd name="T15" fmla="*/ 192 h 252"/>
              <a:gd name="T16" fmla="*/ 30 w 235"/>
              <a:gd name="T17" fmla="*/ 12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252">
                <a:moveTo>
                  <a:pt x="30" y="126"/>
                </a:moveTo>
                <a:cubicBezTo>
                  <a:pt x="30" y="42"/>
                  <a:pt x="124" y="0"/>
                  <a:pt x="179" y="59"/>
                </a:cubicBezTo>
                <a:cubicBezTo>
                  <a:pt x="235" y="118"/>
                  <a:pt x="195" y="220"/>
                  <a:pt x="117" y="220"/>
                </a:cubicBezTo>
                <a:cubicBezTo>
                  <a:pt x="39" y="220"/>
                  <a:pt x="0" y="118"/>
                  <a:pt x="56" y="59"/>
                </a:cubicBezTo>
                <a:cubicBezTo>
                  <a:pt x="111" y="0"/>
                  <a:pt x="205" y="42"/>
                  <a:pt x="205" y="126"/>
                </a:cubicBezTo>
                <a:cubicBezTo>
                  <a:pt x="205" y="210"/>
                  <a:pt x="111" y="252"/>
                  <a:pt x="56" y="192"/>
                </a:cubicBezTo>
                <a:cubicBezTo>
                  <a:pt x="0" y="133"/>
                  <a:pt x="39" y="31"/>
                  <a:pt x="117" y="31"/>
                </a:cubicBezTo>
                <a:cubicBezTo>
                  <a:pt x="195" y="31"/>
                  <a:pt x="235" y="133"/>
                  <a:pt x="179" y="192"/>
                </a:cubicBezTo>
                <a:cubicBezTo>
                  <a:pt x="124" y="252"/>
                  <a:pt x="30" y="210"/>
                  <a:pt x="30" y="126"/>
                </a:cubicBezTo>
                <a:close/>
              </a:path>
            </a:pathLst>
          </a:custGeom>
          <a:noFill/>
          <a:ln w="15875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D08BFACE-AACD-4826-92C5-E74AADCF3928}"/>
              </a:ext>
            </a:extLst>
          </p:cNvPr>
          <p:cNvSpPr>
            <a:spLocks/>
          </p:cNvSpPr>
          <p:nvPr/>
        </p:nvSpPr>
        <p:spPr bwMode="auto">
          <a:xfrm>
            <a:off x="7219530" y="2538060"/>
            <a:ext cx="431214" cy="1311610"/>
          </a:xfrm>
          <a:custGeom>
            <a:avLst/>
            <a:gdLst>
              <a:gd name="T0" fmla="*/ 181 w 500"/>
              <a:gd name="T1" fmla="*/ 0 h 1519"/>
              <a:gd name="T2" fmla="*/ 500 w 500"/>
              <a:gd name="T3" fmla="*/ 0 h 1519"/>
              <a:gd name="T4" fmla="*/ 500 w 500"/>
              <a:gd name="T5" fmla="*/ 1519 h 1519"/>
              <a:gd name="T6" fmla="*/ 0 w 500"/>
              <a:gd name="T7" fmla="*/ 1519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1519">
                <a:moveTo>
                  <a:pt x="181" y="0"/>
                </a:moveTo>
                <a:lnTo>
                  <a:pt x="500" y="0"/>
                </a:lnTo>
                <a:lnTo>
                  <a:pt x="500" y="1519"/>
                </a:lnTo>
                <a:lnTo>
                  <a:pt x="0" y="1519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CD41646A-3D9C-4EAA-A3EE-883E2428F305}"/>
              </a:ext>
            </a:extLst>
          </p:cNvPr>
          <p:cNvSpPr>
            <a:spLocks/>
          </p:cNvSpPr>
          <p:nvPr/>
        </p:nvSpPr>
        <p:spPr bwMode="auto">
          <a:xfrm>
            <a:off x="8468256" y="1995448"/>
            <a:ext cx="407857" cy="2510026"/>
          </a:xfrm>
          <a:custGeom>
            <a:avLst/>
            <a:gdLst>
              <a:gd name="T0" fmla="*/ 472 w 473"/>
              <a:gd name="T1" fmla="*/ 0 h 2910"/>
              <a:gd name="T2" fmla="*/ 472 w 473"/>
              <a:gd name="T3" fmla="*/ 305 h 2910"/>
              <a:gd name="T4" fmla="*/ 0 w 473"/>
              <a:gd name="T5" fmla="*/ 305 h 2910"/>
              <a:gd name="T6" fmla="*/ 0 w 473"/>
              <a:gd name="T7" fmla="*/ 817 h 2910"/>
              <a:gd name="T8" fmla="*/ 458 w 473"/>
              <a:gd name="T9" fmla="*/ 817 h 2910"/>
              <a:gd name="T10" fmla="*/ 458 w 473"/>
              <a:gd name="T11" fmla="*/ 1871 h 2910"/>
              <a:gd name="T12" fmla="*/ 14 w 473"/>
              <a:gd name="T13" fmla="*/ 1867 h 2910"/>
              <a:gd name="T14" fmla="*/ 14 w 473"/>
              <a:gd name="T15" fmla="*/ 2393 h 2910"/>
              <a:gd name="T16" fmla="*/ 473 w 473"/>
              <a:gd name="T17" fmla="*/ 2386 h 2910"/>
              <a:gd name="T18" fmla="*/ 473 w 473"/>
              <a:gd name="T19" fmla="*/ 2910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3" h="2910">
                <a:moveTo>
                  <a:pt x="472" y="0"/>
                </a:moveTo>
                <a:lnTo>
                  <a:pt x="472" y="305"/>
                </a:lnTo>
                <a:lnTo>
                  <a:pt x="0" y="305"/>
                </a:lnTo>
                <a:lnTo>
                  <a:pt x="0" y="817"/>
                </a:lnTo>
                <a:lnTo>
                  <a:pt x="458" y="817"/>
                </a:lnTo>
                <a:lnTo>
                  <a:pt x="458" y="1871"/>
                </a:lnTo>
                <a:lnTo>
                  <a:pt x="14" y="1867"/>
                </a:lnTo>
                <a:lnTo>
                  <a:pt x="14" y="2393"/>
                </a:lnTo>
                <a:lnTo>
                  <a:pt x="473" y="2386"/>
                </a:lnTo>
                <a:lnTo>
                  <a:pt x="473" y="291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2F1F011B-1066-46DF-8A76-B2BA62BBF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6858" y="2327844"/>
            <a:ext cx="0" cy="32520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E5C500D7-4DBA-454B-988B-921BFB5FF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3264" y="3664608"/>
            <a:ext cx="0" cy="32520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9D775EC9-4A6C-4986-9420-6700EA83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340" y="2423070"/>
            <a:ext cx="150925" cy="161705"/>
          </a:xfrm>
          <a:prstGeom prst="ellipse">
            <a:avLst/>
          </a:prstGeom>
          <a:noFill/>
          <a:ln w="15875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B30B993B-F614-4492-A74A-9BA2C7F95D7A}"/>
              </a:ext>
            </a:extLst>
          </p:cNvPr>
          <p:cNvSpPr>
            <a:spLocks/>
          </p:cNvSpPr>
          <p:nvPr/>
        </p:nvSpPr>
        <p:spPr bwMode="auto">
          <a:xfrm>
            <a:off x="7913066" y="2512907"/>
            <a:ext cx="431214" cy="1309813"/>
          </a:xfrm>
          <a:custGeom>
            <a:avLst/>
            <a:gdLst>
              <a:gd name="T0" fmla="*/ 320 w 500"/>
              <a:gd name="T1" fmla="*/ 0 h 1519"/>
              <a:gd name="T2" fmla="*/ 0 w 500"/>
              <a:gd name="T3" fmla="*/ 0 h 1519"/>
              <a:gd name="T4" fmla="*/ 0 w 500"/>
              <a:gd name="T5" fmla="*/ 1519 h 1519"/>
              <a:gd name="T6" fmla="*/ 500 w 500"/>
              <a:gd name="T7" fmla="*/ 1519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1519">
                <a:moveTo>
                  <a:pt x="320" y="0"/>
                </a:moveTo>
                <a:lnTo>
                  <a:pt x="0" y="0"/>
                </a:lnTo>
                <a:lnTo>
                  <a:pt x="0" y="1519"/>
                </a:lnTo>
                <a:lnTo>
                  <a:pt x="500" y="1519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9A071D6-8FA6-40C3-9B0F-89D6396FB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310" y="3010599"/>
            <a:ext cx="123974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57C74520-4CFF-47CB-BF6D-EAC5519BD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541" y="3183084"/>
            <a:ext cx="122357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4957297D-31E7-4F7D-B723-366F25DA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968" y="2969275"/>
            <a:ext cx="89836" cy="82649"/>
          </a:xfrm>
          <a:prstGeom prst="ellipse">
            <a:avLst/>
          </a:prstGeom>
          <a:solidFill>
            <a:srgbClr val="008080"/>
          </a:solidFill>
          <a:ln w="269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9AACBA2D-3C80-44FA-9B43-EEDAFC07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193" y="3141761"/>
            <a:ext cx="89836" cy="82649"/>
          </a:xfrm>
          <a:prstGeom prst="ellipse">
            <a:avLst/>
          </a:prstGeom>
          <a:solidFill>
            <a:srgbClr val="008080"/>
          </a:solidFill>
          <a:ln w="269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3BCE8D3C-CB9A-4FBB-9AFB-4B7007F2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810" y="3150744"/>
            <a:ext cx="89836" cy="82649"/>
          </a:xfrm>
          <a:prstGeom prst="ellipse">
            <a:avLst/>
          </a:prstGeom>
          <a:solidFill>
            <a:srgbClr val="008080"/>
          </a:solidFill>
          <a:ln w="269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9A7DF9CD-A47B-44B6-8626-40B0E9A3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945" y="2962088"/>
            <a:ext cx="89836" cy="82649"/>
          </a:xfrm>
          <a:prstGeom prst="ellipse">
            <a:avLst/>
          </a:prstGeom>
          <a:solidFill>
            <a:srgbClr val="008080"/>
          </a:solidFill>
          <a:ln w="269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61A1CE05-C9A2-4D2D-96BC-40F67E18B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293" y="4514459"/>
            <a:ext cx="2192006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1118E0B0-ACDF-4C73-976E-D9F82D04F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1197" y="4514459"/>
            <a:ext cx="0" cy="19764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68529803-DD8E-4658-A702-90BDD1C5C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293" y="2009822"/>
            <a:ext cx="2192006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BD3DBA82-2B0D-4D73-A4C2-49BCBE5C3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0653" y="1781639"/>
            <a:ext cx="0" cy="220997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DC69A993-CEFB-45D1-B2A5-57B0F0DF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6113" y="3175898"/>
            <a:ext cx="582139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4E208F31-0DCE-4EAA-AA7E-BC819B1B1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7594" y="3003412"/>
            <a:ext cx="582139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3E4F2CA3-E4FE-4BB2-B2DF-4F9366E1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707" y="2945917"/>
            <a:ext cx="123974" cy="123974"/>
          </a:xfrm>
          <a:prstGeom prst="ellipse">
            <a:avLst/>
          </a:prstGeom>
          <a:solidFill>
            <a:srgbClr val="FFFFFF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46F7678C-BDE3-4E1A-A6F8-2C821191B228}"/>
              </a:ext>
            </a:extLst>
          </p:cNvPr>
          <p:cNvSpPr>
            <a:spLocks/>
          </p:cNvSpPr>
          <p:nvPr/>
        </p:nvSpPr>
        <p:spPr bwMode="auto">
          <a:xfrm>
            <a:off x="9285765" y="2699766"/>
            <a:ext cx="276696" cy="339581"/>
          </a:xfrm>
          <a:custGeom>
            <a:avLst/>
            <a:gdLst>
              <a:gd name="T0" fmla="*/ 134 w 322"/>
              <a:gd name="T1" fmla="*/ 0 h 393"/>
              <a:gd name="T2" fmla="*/ 189 w 322"/>
              <a:gd name="T3" fmla="*/ 0 h 393"/>
              <a:gd name="T4" fmla="*/ 322 w 322"/>
              <a:gd name="T5" fmla="*/ 133 h 393"/>
              <a:gd name="T6" fmla="*/ 322 w 322"/>
              <a:gd name="T7" fmla="*/ 260 h 393"/>
              <a:gd name="T8" fmla="*/ 189 w 322"/>
              <a:gd name="T9" fmla="*/ 393 h 393"/>
              <a:gd name="T10" fmla="*/ 134 w 322"/>
              <a:gd name="T11" fmla="*/ 393 h 393"/>
              <a:gd name="T12" fmla="*/ 0 w 322"/>
              <a:gd name="T13" fmla="*/ 260 h 393"/>
              <a:gd name="T14" fmla="*/ 0 w 322"/>
              <a:gd name="T15" fmla="*/ 133 h 393"/>
              <a:gd name="T16" fmla="*/ 134 w 322"/>
              <a:gd name="T17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" h="393">
                <a:moveTo>
                  <a:pt x="134" y="0"/>
                </a:moveTo>
                <a:lnTo>
                  <a:pt x="189" y="0"/>
                </a:lnTo>
                <a:cubicBezTo>
                  <a:pt x="263" y="0"/>
                  <a:pt x="322" y="59"/>
                  <a:pt x="322" y="133"/>
                </a:cubicBezTo>
                <a:lnTo>
                  <a:pt x="322" y="260"/>
                </a:lnTo>
                <a:cubicBezTo>
                  <a:pt x="322" y="334"/>
                  <a:pt x="263" y="393"/>
                  <a:pt x="189" y="393"/>
                </a:cubicBezTo>
                <a:lnTo>
                  <a:pt x="134" y="393"/>
                </a:lnTo>
                <a:cubicBezTo>
                  <a:pt x="60" y="393"/>
                  <a:pt x="0" y="334"/>
                  <a:pt x="0" y="260"/>
                </a:cubicBezTo>
                <a:lnTo>
                  <a:pt x="0" y="133"/>
                </a:lnTo>
                <a:cubicBezTo>
                  <a:pt x="0" y="59"/>
                  <a:pt x="60" y="0"/>
                  <a:pt x="134" y="0"/>
                </a:cubicBezTo>
                <a:close/>
              </a:path>
            </a:pathLst>
          </a:cu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563DEBA1-8AEA-4D6D-93F2-0DABBD50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6147" y="3114810"/>
            <a:ext cx="122177" cy="122177"/>
          </a:xfrm>
          <a:prstGeom prst="ellipse">
            <a:avLst/>
          </a:prstGeom>
          <a:solidFill>
            <a:srgbClr val="FFFFFF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138E8626-B1ED-4445-8153-481D39D342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6421" y="2543450"/>
            <a:ext cx="574952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405E0B3F-0662-4DF5-AA35-8D1E51A473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5900" y="2550637"/>
            <a:ext cx="576749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AD713DF3-89DF-42C3-ABB2-9959C2A6A456}"/>
              </a:ext>
            </a:extLst>
          </p:cNvPr>
          <p:cNvSpPr>
            <a:spLocks/>
          </p:cNvSpPr>
          <p:nvPr/>
        </p:nvSpPr>
        <p:spPr bwMode="auto">
          <a:xfrm>
            <a:off x="3523666" y="2218243"/>
            <a:ext cx="576749" cy="666585"/>
          </a:xfrm>
          <a:custGeom>
            <a:avLst/>
            <a:gdLst>
              <a:gd name="T0" fmla="*/ 670 w 670"/>
              <a:gd name="T1" fmla="*/ 387 h 773"/>
              <a:gd name="T2" fmla="*/ 0 w 670"/>
              <a:gd name="T3" fmla="*/ 773 h 773"/>
              <a:gd name="T4" fmla="*/ 0 w 670"/>
              <a:gd name="T5" fmla="*/ 0 h 773"/>
              <a:gd name="T6" fmla="*/ 670 w 670"/>
              <a:gd name="T7" fmla="*/ 387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0" h="773">
                <a:moveTo>
                  <a:pt x="670" y="387"/>
                </a:moveTo>
                <a:lnTo>
                  <a:pt x="0" y="773"/>
                </a:lnTo>
                <a:lnTo>
                  <a:pt x="0" y="0"/>
                </a:lnTo>
                <a:lnTo>
                  <a:pt x="670" y="387"/>
                </a:lnTo>
                <a:close/>
              </a:path>
            </a:pathLst>
          </a:custGeom>
          <a:noFill/>
          <a:ln w="1587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3">
            <a:extLst>
              <a:ext uri="{FF2B5EF4-FFF2-40B4-BE49-F238E27FC236}">
                <a16:creationId xmlns:a16="http://schemas.microsoft.com/office/drawing/2014/main" id="{06073DAC-D046-4377-B356-00021C0D4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08" y="2494939"/>
            <a:ext cx="102413" cy="106007"/>
          </a:xfrm>
          <a:prstGeom prst="ellipse">
            <a:avLst/>
          </a:prstGeom>
          <a:noFill/>
          <a:ln w="1587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F014D905-6F1D-4864-89B2-BA1254380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917" y="3475951"/>
            <a:ext cx="576749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B9779638-9552-44BF-AE76-F766CD930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7437" y="3483138"/>
            <a:ext cx="574952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5B35D3A3-4BA7-49C0-A0D2-C2908D7F0B7B}"/>
              </a:ext>
            </a:extLst>
          </p:cNvPr>
          <p:cNvSpPr>
            <a:spLocks/>
          </p:cNvSpPr>
          <p:nvPr/>
        </p:nvSpPr>
        <p:spPr bwMode="auto">
          <a:xfrm>
            <a:off x="3627875" y="3150744"/>
            <a:ext cx="578546" cy="666585"/>
          </a:xfrm>
          <a:custGeom>
            <a:avLst/>
            <a:gdLst>
              <a:gd name="T0" fmla="*/ 0 w 670"/>
              <a:gd name="T1" fmla="*/ 387 h 773"/>
              <a:gd name="T2" fmla="*/ 670 w 670"/>
              <a:gd name="T3" fmla="*/ 773 h 773"/>
              <a:gd name="T4" fmla="*/ 670 w 670"/>
              <a:gd name="T5" fmla="*/ 0 h 773"/>
              <a:gd name="T6" fmla="*/ 0 w 670"/>
              <a:gd name="T7" fmla="*/ 387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0" h="773">
                <a:moveTo>
                  <a:pt x="0" y="387"/>
                </a:moveTo>
                <a:lnTo>
                  <a:pt x="670" y="773"/>
                </a:lnTo>
                <a:lnTo>
                  <a:pt x="670" y="0"/>
                </a:lnTo>
                <a:lnTo>
                  <a:pt x="0" y="387"/>
                </a:lnTo>
                <a:close/>
              </a:path>
            </a:pathLst>
          </a:custGeom>
          <a:noFill/>
          <a:ln w="1587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2C650EF8-3DB6-4B83-9370-453B9DD28A3D}"/>
              </a:ext>
            </a:extLst>
          </p:cNvPr>
          <p:cNvSpPr>
            <a:spLocks/>
          </p:cNvSpPr>
          <p:nvPr/>
        </p:nvSpPr>
        <p:spPr bwMode="auto">
          <a:xfrm>
            <a:off x="3505698" y="3409473"/>
            <a:ext cx="134754" cy="141941"/>
          </a:xfrm>
          <a:custGeom>
            <a:avLst/>
            <a:gdLst>
              <a:gd name="T0" fmla="*/ 19 w 157"/>
              <a:gd name="T1" fmla="*/ 82 h 164"/>
              <a:gd name="T2" fmla="*/ 120 w 157"/>
              <a:gd name="T3" fmla="*/ 39 h 164"/>
              <a:gd name="T4" fmla="*/ 78 w 157"/>
              <a:gd name="T5" fmla="*/ 143 h 164"/>
              <a:gd name="T6" fmla="*/ 37 w 157"/>
              <a:gd name="T7" fmla="*/ 39 h 164"/>
              <a:gd name="T8" fmla="*/ 137 w 157"/>
              <a:gd name="T9" fmla="*/ 82 h 164"/>
              <a:gd name="T10" fmla="*/ 37 w 157"/>
              <a:gd name="T11" fmla="*/ 125 h 164"/>
              <a:gd name="T12" fmla="*/ 78 w 157"/>
              <a:gd name="T13" fmla="*/ 21 h 164"/>
              <a:gd name="T14" fmla="*/ 120 w 157"/>
              <a:gd name="T15" fmla="*/ 125 h 164"/>
              <a:gd name="T16" fmla="*/ 19 w 157"/>
              <a:gd name="T17" fmla="*/ 8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164">
                <a:moveTo>
                  <a:pt x="19" y="82"/>
                </a:moveTo>
                <a:cubicBezTo>
                  <a:pt x="19" y="27"/>
                  <a:pt x="83" y="0"/>
                  <a:pt x="120" y="39"/>
                </a:cubicBezTo>
                <a:cubicBezTo>
                  <a:pt x="157" y="77"/>
                  <a:pt x="131" y="143"/>
                  <a:pt x="78" y="143"/>
                </a:cubicBezTo>
                <a:cubicBezTo>
                  <a:pt x="26" y="143"/>
                  <a:pt x="0" y="77"/>
                  <a:pt x="37" y="39"/>
                </a:cubicBezTo>
                <a:cubicBezTo>
                  <a:pt x="74" y="0"/>
                  <a:pt x="137" y="27"/>
                  <a:pt x="137" y="82"/>
                </a:cubicBezTo>
                <a:cubicBezTo>
                  <a:pt x="137" y="136"/>
                  <a:pt x="74" y="164"/>
                  <a:pt x="37" y="125"/>
                </a:cubicBezTo>
                <a:cubicBezTo>
                  <a:pt x="0" y="87"/>
                  <a:pt x="26" y="21"/>
                  <a:pt x="78" y="21"/>
                </a:cubicBezTo>
                <a:cubicBezTo>
                  <a:pt x="131" y="21"/>
                  <a:pt x="157" y="87"/>
                  <a:pt x="120" y="125"/>
                </a:cubicBezTo>
                <a:cubicBezTo>
                  <a:pt x="83" y="164"/>
                  <a:pt x="19" y="136"/>
                  <a:pt x="19" y="82"/>
                </a:cubicBezTo>
                <a:close/>
              </a:path>
            </a:pathLst>
          </a:custGeom>
          <a:noFill/>
          <a:ln w="1587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E28AFFC9-ECC3-4FB1-A14A-8F47CB2D8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796" y="2534466"/>
            <a:ext cx="0" cy="945078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E06925CF-FE7E-450C-9294-72486D062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103" y="2538060"/>
            <a:ext cx="0" cy="945078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9FE969A8-C0AB-4792-8D02-56AD78148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386" y="3007005"/>
            <a:ext cx="583936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1">
            <a:extLst>
              <a:ext uri="{FF2B5EF4-FFF2-40B4-BE49-F238E27FC236}">
                <a16:creationId xmlns:a16="http://schemas.microsoft.com/office/drawing/2014/main" id="{74EF8EAE-C04D-4FCE-8EBC-0E47122D5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298" y="2949510"/>
            <a:ext cx="123974" cy="123974"/>
          </a:xfrm>
          <a:prstGeom prst="ellipse">
            <a:avLst/>
          </a:prstGeom>
          <a:solidFill>
            <a:srgbClr val="FFFFFF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08B69856-C8D7-4E8E-95B4-537061688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0594" y="2999818"/>
            <a:ext cx="582139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AC672F8A-A24B-4B13-9AE6-CEF83211F808}"/>
              </a:ext>
            </a:extLst>
          </p:cNvPr>
          <p:cNvSpPr>
            <a:spLocks/>
          </p:cNvSpPr>
          <p:nvPr/>
        </p:nvSpPr>
        <p:spPr bwMode="auto">
          <a:xfrm>
            <a:off x="5271880" y="2920763"/>
            <a:ext cx="165299" cy="165299"/>
          </a:xfrm>
          <a:custGeom>
            <a:avLst/>
            <a:gdLst>
              <a:gd name="T0" fmla="*/ 24 w 191"/>
              <a:gd name="T1" fmla="*/ 95 h 191"/>
              <a:gd name="T2" fmla="*/ 146 w 191"/>
              <a:gd name="T3" fmla="*/ 45 h 191"/>
              <a:gd name="T4" fmla="*/ 95 w 191"/>
              <a:gd name="T5" fmla="*/ 167 h 191"/>
              <a:gd name="T6" fmla="*/ 45 w 191"/>
              <a:gd name="T7" fmla="*/ 45 h 191"/>
              <a:gd name="T8" fmla="*/ 167 w 191"/>
              <a:gd name="T9" fmla="*/ 95 h 191"/>
              <a:gd name="T10" fmla="*/ 45 w 191"/>
              <a:gd name="T11" fmla="*/ 146 h 191"/>
              <a:gd name="T12" fmla="*/ 95 w 191"/>
              <a:gd name="T13" fmla="*/ 24 h 191"/>
              <a:gd name="T14" fmla="*/ 146 w 191"/>
              <a:gd name="T15" fmla="*/ 146 h 191"/>
              <a:gd name="T16" fmla="*/ 24 w 191"/>
              <a:gd name="T17" fmla="*/ 9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191">
                <a:moveTo>
                  <a:pt x="24" y="95"/>
                </a:moveTo>
                <a:cubicBezTo>
                  <a:pt x="24" y="32"/>
                  <a:pt x="101" y="0"/>
                  <a:pt x="146" y="45"/>
                </a:cubicBezTo>
                <a:cubicBezTo>
                  <a:pt x="191" y="90"/>
                  <a:pt x="159" y="167"/>
                  <a:pt x="95" y="167"/>
                </a:cubicBezTo>
                <a:cubicBezTo>
                  <a:pt x="32" y="167"/>
                  <a:pt x="0" y="90"/>
                  <a:pt x="45" y="45"/>
                </a:cubicBezTo>
                <a:cubicBezTo>
                  <a:pt x="90" y="0"/>
                  <a:pt x="167" y="32"/>
                  <a:pt x="167" y="95"/>
                </a:cubicBezTo>
                <a:cubicBezTo>
                  <a:pt x="167" y="159"/>
                  <a:pt x="90" y="191"/>
                  <a:pt x="45" y="146"/>
                </a:cubicBezTo>
                <a:cubicBezTo>
                  <a:pt x="0" y="101"/>
                  <a:pt x="32" y="24"/>
                  <a:pt x="95" y="24"/>
                </a:cubicBezTo>
                <a:cubicBezTo>
                  <a:pt x="159" y="24"/>
                  <a:pt x="191" y="101"/>
                  <a:pt x="146" y="146"/>
                </a:cubicBezTo>
                <a:cubicBezTo>
                  <a:pt x="101" y="191"/>
                  <a:pt x="24" y="159"/>
                  <a:pt x="24" y="95"/>
                </a:cubicBezTo>
                <a:close/>
              </a:path>
            </a:pathLst>
          </a:custGeom>
          <a:solidFill>
            <a:srgbClr val="FFFFFF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28647E22-233E-42E0-8F20-B591B969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89" y="3975442"/>
            <a:ext cx="22003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Cross-coupled inverters</a:t>
            </a:r>
            <a:endParaRPr lang="en-US" altLang="en-US" sz="2400" dirty="0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C742E3F9-BEA1-4373-A117-10B62908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613" y="5053477"/>
            <a:ext cx="22003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Cross-coupled inverters</a:t>
            </a:r>
            <a:endParaRPr lang="en-US" altLang="en-US" sz="2400" dirty="0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66406B67-DA9F-4049-A47F-353ADCD9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614" y="5312206"/>
            <a:ext cx="2925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implemented using CMOS logic</a:t>
            </a:r>
            <a:endParaRPr lang="en-US" altLang="en-US" sz="2400" dirty="0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459E8A8D-4FEC-41C0-A136-9F8D839A9211}"/>
              </a:ext>
            </a:extLst>
          </p:cNvPr>
          <p:cNvSpPr>
            <a:spLocks/>
          </p:cNvSpPr>
          <p:nvPr/>
        </p:nvSpPr>
        <p:spPr bwMode="auto">
          <a:xfrm>
            <a:off x="5897141" y="2629694"/>
            <a:ext cx="309037" cy="240761"/>
          </a:xfrm>
          <a:custGeom>
            <a:avLst/>
            <a:gdLst>
              <a:gd name="T0" fmla="*/ 95 w 359"/>
              <a:gd name="T1" fmla="*/ 0 h 279"/>
              <a:gd name="T2" fmla="*/ 265 w 359"/>
              <a:gd name="T3" fmla="*/ 0 h 279"/>
              <a:gd name="T4" fmla="*/ 359 w 359"/>
              <a:gd name="T5" fmla="*/ 94 h 279"/>
              <a:gd name="T6" fmla="*/ 359 w 359"/>
              <a:gd name="T7" fmla="*/ 184 h 279"/>
              <a:gd name="T8" fmla="*/ 265 w 359"/>
              <a:gd name="T9" fmla="*/ 279 h 279"/>
              <a:gd name="T10" fmla="*/ 95 w 359"/>
              <a:gd name="T11" fmla="*/ 279 h 279"/>
              <a:gd name="T12" fmla="*/ 0 w 359"/>
              <a:gd name="T13" fmla="*/ 184 h 279"/>
              <a:gd name="T14" fmla="*/ 0 w 359"/>
              <a:gd name="T15" fmla="*/ 94 h 279"/>
              <a:gd name="T16" fmla="*/ 95 w 359"/>
              <a:gd name="T1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9" h="279">
                <a:moveTo>
                  <a:pt x="95" y="0"/>
                </a:moveTo>
                <a:lnTo>
                  <a:pt x="265" y="0"/>
                </a:lnTo>
                <a:cubicBezTo>
                  <a:pt x="317" y="0"/>
                  <a:pt x="359" y="42"/>
                  <a:pt x="359" y="94"/>
                </a:cubicBezTo>
                <a:lnTo>
                  <a:pt x="359" y="184"/>
                </a:lnTo>
                <a:cubicBezTo>
                  <a:pt x="359" y="237"/>
                  <a:pt x="317" y="279"/>
                  <a:pt x="265" y="279"/>
                </a:cubicBezTo>
                <a:lnTo>
                  <a:pt x="95" y="279"/>
                </a:lnTo>
                <a:cubicBezTo>
                  <a:pt x="42" y="279"/>
                  <a:pt x="0" y="237"/>
                  <a:pt x="0" y="184"/>
                </a:cubicBezTo>
                <a:lnTo>
                  <a:pt x="0" y="94"/>
                </a:lnTo>
                <a:cubicBezTo>
                  <a:pt x="0" y="42"/>
                  <a:pt x="42" y="0"/>
                  <a:pt x="95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CE89135F-F56B-46B9-B3B3-6252F4A5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619" y="2644067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369E0BBE-E258-4507-A607-FF2BCD7AA958}"/>
              </a:ext>
            </a:extLst>
          </p:cNvPr>
          <p:cNvSpPr>
            <a:spLocks/>
          </p:cNvSpPr>
          <p:nvPr/>
        </p:nvSpPr>
        <p:spPr bwMode="auto">
          <a:xfrm>
            <a:off x="5183841" y="2557825"/>
            <a:ext cx="278493" cy="339581"/>
          </a:xfrm>
          <a:custGeom>
            <a:avLst/>
            <a:gdLst>
              <a:gd name="T0" fmla="*/ 133 w 322"/>
              <a:gd name="T1" fmla="*/ 0 h 394"/>
              <a:gd name="T2" fmla="*/ 188 w 322"/>
              <a:gd name="T3" fmla="*/ 0 h 394"/>
              <a:gd name="T4" fmla="*/ 322 w 322"/>
              <a:gd name="T5" fmla="*/ 134 h 394"/>
              <a:gd name="T6" fmla="*/ 322 w 322"/>
              <a:gd name="T7" fmla="*/ 260 h 394"/>
              <a:gd name="T8" fmla="*/ 188 w 322"/>
              <a:gd name="T9" fmla="*/ 394 h 394"/>
              <a:gd name="T10" fmla="*/ 133 w 322"/>
              <a:gd name="T11" fmla="*/ 394 h 394"/>
              <a:gd name="T12" fmla="*/ 0 w 322"/>
              <a:gd name="T13" fmla="*/ 260 h 394"/>
              <a:gd name="T14" fmla="*/ 0 w 322"/>
              <a:gd name="T15" fmla="*/ 134 h 394"/>
              <a:gd name="T16" fmla="*/ 133 w 322"/>
              <a:gd name="T17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" h="394">
                <a:moveTo>
                  <a:pt x="133" y="0"/>
                </a:moveTo>
                <a:lnTo>
                  <a:pt x="188" y="0"/>
                </a:lnTo>
                <a:cubicBezTo>
                  <a:pt x="262" y="0"/>
                  <a:pt x="322" y="60"/>
                  <a:pt x="322" y="134"/>
                </a:cubicBezTo>
                <a:lnTo>
                  <a:pt x="322" y="260"/>
                </a:lnTo>
                <a:cubicBezTo>
                  <a:pt x="322" y="334"/>
                  <a:pt x="262" y="394"/>
                  <a:pt x="188" y="394"/>
                </a:cubicBezTo>
                <a:lnTo>
                  <a:pt x="133" y="394"/>
                </a:lnTo>
                <a:cubicBezTo>
                  <a:pt x="59" y="394"/>
                  <a:pt x="0" y="334"/>
                  <a:pt x="0" y="260"/>
                </a:cubicBezTo>
                <a:lnTo>
                  <a:pt x="0" y="134"/>
                </a:lnTo>
                <a:cubicBezTo>
                  <a:pt x="0" y="60"/>
                  <a:pt x="59" y="0"/>
                  <a:pt x="133" y="0"/>
                </a:cubicBezTo>
                <a:close/>
              </a:path>
            </a:pathLst>
          </a:cu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D75D6A5B-EFE9-418A-B292-5346DF77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725" y="2635083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90AA1183-5356-4C2E-AE85-2F7B2773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9539" y="2618912"/>
            <a:ext cx="16170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75690E05-9A1B-42A4-8903-395961EB2093}"/>
              </a:ext>
            </a:extLst>
          </p:cNvPr>
          <p:cNvSpPr>
            <a:spLocks/>
          </p:cNvSpPr>
          <p:nvPr/>
        </p:nvSpPr>
        <p:spPr bwMode="auto">
          <a:xfrm>
            <a:off x="2185104" y="2647661"/>
            <a:ext cx="310834" cy="240761"/>
          </a:xfrm>
          <a:custGeom>
            <a:avLst/>
            <a:gdLst>
              <a:gd name="T0" fmla="*/ 95 w 360"/>
              <a:gd name="T1" fmla="*/ 0 h 279"/>
              <a:gd name="T2" fmla="*/ 265 w 360"/>
              <a:gd name="T3" fmla="*/ 0 h 279"/>
              <a:gd name="T4" fmla="*/ 360 w 360"/>
              <a:gd name="T5" fmla="*/ 95 h 279"/>
              <a:gd name="T6" fmla="*/ 360 w 360"/>
              <a:gd name="T7" fmla="*/ 184 h 279"/>
              <a:gd name="T8" fmla="*/ 265 w 360"/>
              <a:gd name="T9" fmla="*/ 279 h 279"/>
              <a:gd name="T10" fmla="*/ 95 w 360"/>
              <a:gd name="T11" fmla="*/ 279 h 279"/>
              <a:gd name="T12" fmla="*/ 0 w 360"/>
              <a:gd name="T13" fmla="*/ 184 h 279"/>
              <a:gd name="T14" fmla="*/ 0 w 360"/>
              <a:gd name="T15" fmla="*/ 95 h 279"/>
              <a:gd name="T16" fmla="*/ 95 w 360"/>
              <a:gd name="T1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279">
                <a:moveTo>
                  <a:pt x="95" y="0"/>
                </a:moveTo>
                <a:lnTo>
                  <a:pt x="265" y="0"/>
                </a:lnTo>
                <a:cubicBezTo>
                  <a:pt x="317" y="0"/>
                  <a:pt x="360" y="42"/>
                  <a:pt x="360" y="95"/>
                </a:cubicBezTo>
                <a:lnTo>
                  <a:pt x="360" y="184"/>
                </a:lnTo>
                <a:cubicBezTo>
                  <a:pt x="360" y="237"/>
                  <a:pt x="317" y="279"/>
                  <a:pt x="265" y="279"/>
                </a:cubicBezTo>
                <a:lnTo>
                  <a:pt x="95" y="279"/>
                </a:lnTo>
                <a:cubicBezTo>
                  <a:pt x="42" y="279"/>
                  <a:pt x="0" y="237"/>
                  <a:pt x="0" y="184"/>
                </a:cubicBezTo>
                <a:lnTo>
                  <a:pt x="0" y="95"/>
                </a:lnTo>
                <a:cubicBezTo>
                  <a:pt x="0" y="42"/>
                  <a:pt x="42" y="0"/>
                  <a:pt x="95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9737B895-6DB2-418B-9540-BE1F733C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583" y="2642270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AD80D33A-4D9D-421E-BC6D-E6FE8219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651" y="2803975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DB817A7B-A738-4AA0-8D63-219F0FC23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9668" y="2787805"/>
            <a:ext cx="16170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B3403AFA-19E5-4E0C-9C80-EFCF8F4CDB72}"/>
              </a:ext>
            </a:extLst>
          </p:cNvPr>
          <p:cNvSpPr>
            <a:spLocks/>
          </p:cNvSpPr>
          <p:nvPr/>
        </p:nvSpPr>
        <p:spPr bwMode="auto">
          <a:xfrm>
            <a:off x="7575283" y="1548065"/>
            <a:ext cx="463555" cy="246151"/>
          </a:xfrm>
          <a:custGeom>
            <a:avLst/>
            <a:gdLst>
              <a:gd name="T0" fmla="*/ 0 w 536"/>
              <a:gd name="T1" fmla="*/ 286 h 286"/>
              <a:gd name="T2" fmla="*/ 536 w 536"/>
              <a:gd name="T3" fmla="*/ 277 h 286"/>
              <a:gd name="T4" fmla="*/ 277 w 536"/>
              <a:gd name="T5" fmla="*/ 0 h 286"/>
              <a:gd name="T6" fmla="*/ 0 w 536"/>
              <a:gd name="T7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6" h="286">
                <a:moveTo>
                  <a:pt x="0" y="286"/>
                </a:moveTo>
                <a:lnTo>
                  <a:pt x="536" y="277"/>
                </a:lnTo>
                <a:lnTo>
                  <a:pt x="277" y="0"/>
                </a:lnTo>
                <a:lnTo>
                  <a:pt x="0" y="286"/>
                </a:lnTo>
                <a:close/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E58308CD-7AF8-46FC-8D5B-550C0B0AA6CC}"/>
              </a:ext>
            </a:extLst>
          </p:cNvPr>
          <p:cNvSpPr>
            <a:spLocks/>
          </p:cNvSpPr>
          <p:nvPr/>
        </p:nvSpPr>
        <p:spPr bwMode="auto">
          <a:xfrm>
            <a:off x="7607624" y="4713896"/>
            <a:ext cx="461759" cy="246151"/>
          </a:xfrm>
          <a:custGeom>
            <a:avLst/>
            <a:gdLst>
              <a:gd name="T0" fmla="*/ 536 w 536"/>
              <a:gd name="T1" fmla="*/ 0 h 285"/>
              <a:gd name="T2" fmla="*/ 0 w 536"/>
              <a:gd name="T3" fmla="*/ 8 h 285"/>
              <a:gd name="T4" fmla="*/ 259 w 536"/>
              <a:gd name="T5" fmla="*/ 285 h 285"/>
              <a:gd name="T6" fmla="*/ 536 w 536"/>
              <a:gd name="T7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6" h="285">
                <a:moveTo>
                  <a:pt x="536" y="0"/>
                </a:moveTo>
                <a:lnTo>
                  <a:pt x="0" y="8"/>
                </a:lnTo>
                <a:lnTo>
                  <a:pt x="259" y="285"/>
                </a:lnTo>
                <a:lnTo>
                  <a:pt x="536" y="0"/>
                </a:lnTo>
                <a:close/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9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693D-7387-4CD2-A3D1-4C52575B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SRAM Cell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0163B-2492-40B2-8C69-C3C9AF5F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0B796-A40F-4C47-A9C6-5C90C59F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5B4EFC5-F97F-482D-A168-0851C3289B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23811" y="794949"/>
            <a:ext cx="6672400" cy="526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42A6741-21F5-4394-B449-F52D08E060BD}"/>
              </a:ext>
            </a:extLst>
          </p:cNvPr>
          <p:cNvSpPr>
            <a:spLocks/>
          </p:cNvSpPr>
          <p:nvPr/>
        </p:nvSpPr>
        <p:spPr bwMode="auto">
          <a:xfrm>
            <a:off x="4686793" y="1988918"/>
            <a:ext cx="414626" cy="2551099"/>
          </a:xfrm>
          <a:custGeom>
            <a:avLst/>
            <a:gdLst>
              <a:gd name="T0" fmla="*/ 10 w 472"/>
              <a:gd name="T1" fmla="*/ 0 h 2910"/>
              <a:gd name="T2" fmla="*/ 1 w 472"/>
              <a:gd name="T3" fmla="*/ 324 h 2910"/>
              <a:gd name="T4" fmla="*/ 472 w 472"/>
              <a:gd name="T5" fmla="*/ 324 h 2910"/>
              <a:gd name="T6" fmla="*/ 472 w 472"/>
              <a:gd name="T7" fmla="*/ 836 h 2910"/>
              <a:gd name="T8" fmla="*/ 14 w 472"/>
              <a:gd name="T9" fmla="*/ 836 h 2910"/>
              <a:gd name="T10" fmla="*/ 14 w 472"/>
              <a:gd name="T11" fmla="*/ 1890 h 2910"/>
              <a:gd name="T12" fmla="*/ 458 w 472"/>
              <a:gd name="T13" fmla="*/ 1886 h 2910"/>
              <a:gd name="T14" fmla="*/ 458 w 472"/>
              <a:gd name="T15" fmla="*/ 2412 h 2910"/>
              <a:gd name="T16" fmla="*/ 0 w 472"/>
              <a:gd name="T17" fmla="*/ 2405 h 2910"/>
              <a:gd name="T18" fmla="*/ 0 w 472"/>
              <a:gd name="T19" fmla="*/ 2910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2" h="2910">
                <a:moveTo>
                  <a:pt x="10" y="0"/>
                </a:moveTo>
                <a:lnTo>
                  <a:pt x="1" y="324"/>
                </a:lnTo>
                <a:lnTo>
                  <a:pt x="472" y="324"/>
                </a:lnTo>
                <a:lnTo>
                  <a:pt x="472" y="836"/>
                </a:lnTo>
                <a:lnTo>
                  <a:pt x="14" y="836"/>
                </a:lnTo>
                <a:lnTo>
                  <a:pt x="14" y="1890"/>
                </a:lnTo>
                <a:lnTo>
                  <a:pt x="458" y="1886"/>
                </a:lnTo>
                <a:lnTo>
                  <a:pt x="458" y="2412"/>
                </a:lnTo>
                <a:lnTo>
                  <a:pt x="0" y="2405"/>
                </a:lnTo>
                <a:lnTo>
                  <a:pt x="0" y="291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578961E9-3F8B-4DCD-8AB1-D06A59949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4673" y="2342117"/>
            <a:ext cx="0" cy="332084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5AA51F29-447F-4D04-8416-2A8CD814D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0432" y="3703088"/>
            <a:ext cx="0" cy="33016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CF0776E-B137-4DEB-85A1-0E24A4329389}"/>
              </a:ext>
            </a:extLst>
          </p:cNvPr>
          <p:cNvSpPr>
            <a:spLocks/>
          </p:cNvSpPr>
          <p:nvPr/>
        </p:nvSpPr>
        <p:spPr bwMode="auto">
          <a:xfrm>
            <a:off x="5193559" y="2411221"/>
            <a:ext cx="205393" cy="220750"/>
          </a:xfrm>
          <a:custGeom>
            <a:avLst/>
            <a:gdLst>
              <a:gd name="T0" fmla="*/ 30 w 234"/>
              <a:gd name="T1" fmla="*/ 126 h 252"/>
              <a:gd name="T2" fmla="*/ 179 w 234"/>
              <a:gd name="T3" fmla="*/ 59 h 252"/>
              <a:gd name="T4" fmla="*/ 117 w 234"/>
              <a:gd name="T5" fmla="*/ 220 h 252"/>
              <a:gd name="T6" fmla="*/ 55 w 234"/>
              <a:gd name="T7" fmla="*/ 59 h 252"/>
              <a:gd name="T8" fmla="*/ 205 w 234"/>
              <a:gd name="T9" fmla="*/ 126 h 252"/>
              <a:gd name="T10" fmla="*/ 55 w 234"/>
              <a:gd name="T11" fmla="*/ 193 h 252"/>
              <a:gd name="T12" fmla="*/ 117 w 234"/>
              <a:gd name="T13" fmla="*/ 32 h 252"/>
              <a:gd name="T14" fmla="*/ 179 w 234"/>
              <a:gd name="T15" fmla="*/ 193 h 252"/>
              <a:gd name="T16" fmla="*/ 30 w 234"/>
              <a:gd name="T17" fmla="*/ 12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" h="252">
                <a:moveTo>
                  <a:pt x="30" y="126"/>
                </a:moveTo>
                <a:cubicBezTo>
                  <a:pt x="30" y="42"/>
                  <a:pt x="124" y="0"/>
                  <a:pt x="179" y="59"/>
                </a:cubicBezTo>
                <a:cubicBezTo>
                  <a:pt x="234" y="119"/>
                  <a:pt x="195" y="220"/>
                  <a:pt x="117" y="220"/>
                </a:cubicBezTo>
                <a:cubicBezTo>
                  <a:pt x="39" y="220"/>
                  <a:pt x="0" y="119"/>
                  <a:pt x="55" y="59"/>
                </a:cubicBezTo>
                <a:cubicBezTo>
                  <a:pt x="110" y="0"/>
                  <a:pt x="205" y="42"/>
                  <a:pt x="205" y="126"/>
                </a:cubicBezTo>
                <a:cubicBezTo>
                  <a:pt x="205" y="210"/>
                  <a:pt x="110" y="252"/>
                  <a:pt x="55" y="193"/>
                </a:cubicBezTo>
                <a:cubicBezTo>
                  <a:pt x="0" y="133"/>
                  <a:pt x="39" y="32"/>
                  <a:pt x="117" y="32"/>
                </a:cubicBezTo>
                <a:cubicBezTo>
                  <a:pt x="195" y="32"/>
                  <a:pt x="234" y="133"/>
                  <a:pt x="179" y="193"/>
                </a:cubicBezTo>
                <a:cubicBezTo>
                  <a:pt x="124" y="252"/>
                  <a:pt x="30" y="210"/>
                  <a:pt x="30" y="126"/>
                </a:cubicBezTo>
                <a:close/>
              </a:path>
            </a:pathLst>
          </a:custGeom>
          <a:noFill/>
          <a:ln w="14288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1D20F691-7FC7-4D07-A872-CE5E098FD1E6}"/>
              </a:ext>
            </a:extLst>
          </p:cNvPr>
          <p:cNvSpPr>
            <a:spLocks/>
          </p:cNvSpPr>
          <p:nvPr/>
        </p:nvSpPr>
        <p:spPr bwMode="auto">
          <a:xfrm>
            <a:off x="5226190" y="2530235"/>
            <a:ext cx="439580" cy="1332177"/>
          </a:xfrm>
          <a:custGeom>
            <a:avLst/>
            <a:gdLst>
              <a:gd name="T0" fmla="*/ 181 w 500"/>
              <a:gd name="T1" fmla="*/ 0 h 1519"/>
              <a:gd name="T2" fmla="*/ 500 w 500"/>
              <a:gd name="T3" fmla="*/ 0 h 1519"/>
              <a:gd name="T4" fmla="*/ 500 w 500"/>
              <a:gd name="T5" fmla="*/ 1519 h 1519"/>
              <a:gd name="T6" fmla="*/ 0 w 500"/>
              <a:gd name="T7" fmla="*/ 1519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1519">
                <a:moveTo>
                  <a:pt x="181" y="0"/>
                </a:moveTo>
                <a:lnTo>
                  <a:pt x="500" y="0"/>
                </a:lnTo>
                <a:lnTo>
                  <a:pt x="500" y="1519"/>
                </a:lnTo>
                <a:lnTo>
                  <a:pt x="0" y="1519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5604E0A-D269-41E2-A5CA-775CBA2D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721" y="1280599"/>
            <a:ext cx="288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Bitstream Vera Sans"/>
              </a:rPr>
              <a:t> </a:t>
            </a:r>
            <a:endParaRPr lang="en-US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DC8A8C6-82D8-4FB6-9767-363D3283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3298" y="-1118855"/>
            <a:ext cx="288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Bitstream Vera Sans"/>
              </a:rPr>
              <a:t> </a:t>
            </a:r>
            <a:endParaRPr lang="en-US" alt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FAD8DA3C-9A33-4BA9-B31D-BFBD903164CB}"/>
              </a:ext>
            </a:extLst>
          </p:cNvPr>
          <p:cNvSpPr>
            <a:spLocks/>
          </p:cNvSpPr>
          <p:nvPr/>
        </p:nvSpPr>
        <p:spPr bwMode="auto">
          <a:xfrm>
            <a:off x="6496941" y="1977401"/>
            <a:ext cx="412706" cy="2551099"/>
          </a:xfrm>
          <a:custGeom>
            <a:avLst/>
            <a:gdLst>
              <a:gd name="T0" fmla="*/ 472 w 472"/>
              <a:gd name="T1" fmla="*/ 0 h 2909"/>
              <a:gd name="T2" fmla="*/ 472 w 472"/>
              <a:gd name="T3" fmla="*/ 304 h 2909"/>
              <a:gd name="T4" fmla="*/ 0 w 472"/>
              <a:gd name="T5" fmla="*/ 304 h 2909"/>
              <a:gd name="T6" fmla="*/ 0 w 472"/>
              <a:gd name="T7" fmla="*/ 816 h 2909"/>
              <a:gd name="T8" fmla="*/ 458 w 472"/>
              <a:gd name="T9" fmla="*/ 816 h 2909"/>
              <a:gd name="T10" fmla="*/ 458 w 472"/>
              <a:gd name="T11" fmla="*/ 1871 h 2909"/>
              <a:gd name="T12" fmla="*/ 14 w 472"/>
              <a:gd name="T13" fmla="*/ 1867 h 2909"/>
              <a:gd name="T14" fmla="*/ 14 w 472"/>
              <a:gd name="T15" fmla="*/ 2392 h 2909"/>
              <a:gd name="T16" fmla="*/ 472 w 472"/>
              <a:gd name="T17" fmla="*/ 2386 h 2909"/>
              <a:gd name="T18" fmla="*/ 472 w 472"/>
              <a:gd name="T19" fmla="*/ 2909 h 2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2" h="2909">
                <a:moveTo>
                  <a:pt x="472" y="0"/>
                </a:moveTo>
                <a:lnTo>
                  <a:pt x="472" y="304"/>
                </a:lnTo>
                <a:lnTo>
                  <a:pt x="0" y="304"/>
                </a:lnTo>
                <a:lnTo>
                  <a:pt x="0" y="816"/>
                </a:lnTo>
                <a:lnTo>
                  <a:pt x="458" y="816"/>
                </a:lnTo>
                <a:lnTo>
                  <a:pt x="458" y="1871"/>
                </a:lnTo>
                <a:lnTo>
                  <a:pt x="14" y="1867"/>
                </a:lnTo>
                <a:lnTo>
                  <a:pt x="14" y="2392"/>
                </a:lnTo>
                <a:lnTo>
                  <a:pt x="472" y="2386"/>
                </a:lnTo>
                <a:lnTo>
                  <a:pt x="472" y="2909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C17C173F-945E-4B32-B87B-8E5F701F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687" y="2315244"/>
            <a:ext cx="0" cy="33016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03DCB8AF-B62C-4736-97C5-A5994B3DA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7928" y="3674294"/>
            <a:ext cx="0" cy="330165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1C8824E9-374D-4715-8030-464E0061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364" y="2411221"/>
            <a:ext cx="153565" cy="165082"/>
          </a:xfrm>
          <a:prstGeom prst="ellipse">
            <a:avLst/>
          </a:prstGeom>
          <a:noFill/>
          <a:ln w="14288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4B8C5FEB-3CF3-46A4-BFBD-28CE5ADCEBD0}"/>
              </a:ext>
            </a:extLst>
          </p:cNvPr>
          <p:cNvSpPr>
            <a:spLocks/>
          </p:cNvSpPr>
          <p:nvPr/>
        </p:nvSpPr>
        <p:spPr bwMode="auto">
          <a:xfrm>
            <a:off x="5932590" y="2501442"/>
            <a:ext cx="437660" cy="1332177"/>
          </a:xfrm>
          <a:custGeom>
            <a:avLst/>
            <a:gdLst>
              <a:gd name="T0" fmla="*/ 319 w 500"/>
              <a:gd name="T1" fmla="*/ 0 h 1519"/>
              <a:gd name="T2" fmla="*/ 0 w 500"/>
              <a:gd name="T3" fmla="*/ 0 h 1519"/>
              <a:gd name="T4" fmla="*/ 0 w 500"/>
              <a:gd name="T5" fmla="*/ 1519 h 1519"/>
              <a:gd name="T6" fmla="*/ 500 w 500"/>
              <a:gd name="T7" fmla="*/ 1519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1519">
                <a:moveTo>
                  <a:pt x="319" y="0"/>
                </a:moveTo>
                <a:lnTo>
                  <a:pt x="0" y="0"/>
                </a:lnTo>
                <a:lnTo>
                  <a:pt x="0" y="1519"/>
                </a:lnTo>
                <a:lnTo>
                  <a:pt x="500" y="1519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1CB5FE62-FB15-45A0-AE1B-5FB7C3057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036" y="3010125"/>
            <a:ext cx="126115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C82487CF-C854-4243-B702-015A558AA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770" y="3184805"/>
            <a:ext cx="1245796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EDF8A523-D3C4-4831-A402-6E0ABE5F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483" y="2967895"/>
            <a:ext cx="92139" cy="8446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91D83ADC-AE03-421B-B6B6-C3E5C4E5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579" y="3144495"/>
            <a:ext cx="92139" cy="8254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1E1767F4-FB52-4ADD-9593-A5EF28E5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300" y="3152173"/>
            <a:ext cx="90219" cy="8254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C9081F49-5728-47DF-A14E-FD07A922C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521" y="2960217"/>
            <a:ext cx="92139" cy="8254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5194FBC2-EB53-4EFB-9581-20848E336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8713" y="4538097"/>
            <a:ext cx="2230532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98CB393C-89C6-46E0-9127-D279BDCB64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727" y="4538097"/>
            <a:ext cx="0" cy="201554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B2F0371C-5E2F-41AC-B425-66E772F9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8713" y="1990837"/>
            <a:ext cx="2230532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64E08872-F4A4-4805-B793-CDFB71B30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5094" y="1760490"/>
            <a:ext cx="0" cy="224589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2AA2D9A-4D48-4309-A0D2-6227422AC6B9}"/>
              </a:ext>
            </a:extLst>
          </p:cNvPr>
          <p:cNvSpPr>
            <a:spLocks/>
          </p:cNvSpPr>
          <p:nvPr/>
        </p:nvSpPr>
        <p:spPr bwMode="auto">
          <a:xfrm>
            <a:off x="2847853" y="2693398"/>
            <a:ext cx="1779435" cy="330165"/>
          </a:xfrm>
          <a:custGeom>
            <a:avLst/>
            <a:gdLst>
              <a:gd name="T0" fmla="*/ 2027 w 2027"/>
              <a:gd name="T1" fmla="*/ 370 h 377"/>
              <a:gd name="T2" fmla="*/ 1199 w 2027"/>
              <a:gd name="T3" fmla="*/ 370 h 377"/>
              <a:gd name="T4" fmla="*/ 1199 w 2027"/>
              <a:gd name="T5" fmla="*/ 0 h 377"/>
              <a:gd name="T6" fmla="*/ 714 w 2027"/>
              <a:gd name="T7" fmla="*/ 0 h 377"/>
              <a:gd name="T8" fmla="*/ 721 w 2027"/>
              <a:gd name="T9" fmla="*/ 370 h 377"/>
              <a:gd name="T10" fmla="*/ 0 w 2027"/>
              <a:gd name="T11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7" h="377">
                <a:moveTo>
                  <a:pt x="2027" y="370"/>
                </a:moveTo>
                <a:lnTo>
                  <a:pt x="1199" y="370"/>
                </a:lnTo>
                <a:lnTo>
                  <a:pt x="1199" y="0"/>
                </a:lnTo>
                <a:lnTo>
                  <a:pt x="714" y="0"/>
                </a:lnTo>
                <a:lnTo>
                  <a:pt x="721" y="370"/>
                </a:lnTo>
                <a:lnTo>
                  <a:pt x="0" y="377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E145DFB9-48C9-4D5C-9A81-83A4B16D8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826" y="2645408"/>
            <a:ext cx="401189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4D480D64-5144-4816-A440-82E20443441C}"/>
              </a:ext>
            </a:extLst>
          </p:cNvPr>
          <p:cNvSpPr>
            <a:spLocks/>
          </p:cNvSpPr>
          <p:nvPr/>
        </p:nvSpPr>
        <p:spPr bwMode="auto">
          <a:xfrm>
            <a:off x="6969154" y="2858480"/>
            <a:ext cx="1777515" cy="330165"/>
          </a:xfrm>
          <a:custGeom>
            <a:avLst/>
            <a:gdLst>
              <a:gd name="T0" fmla="*/ 2027 w 2027"/>
              <a:gd name="T1" fmla="*/ 371 h 377"/>
              <a:gd name="T2" fmla="*/ 1199 w 2027"/>
              <a:gd name="T3" fmla="*/ 371 h 377"/>
              <a:gd name="T4" fmla="*/ 1199 w 2027"/>
              <a:gd name="T5" fmla="*/ 0 h 377"/>
              <a:gd name="T6" fmla="*/ 714 w 2027"/>
              <a:gd name="T7" fmla="*/ 0 h 377"/>
              <a:gd name="T8" fmla="*/ 721 w 2027"/>
              <a:gd name="T9" fmla="*/ 371 h 377"/>
              <a:gd name="T10" fmla="*/ 0 w 2027"/>
              <a:gd name="T11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7" h="377">
                <a:moveTo>
                  <a:pt x="2027" y="371"/>
                </a:moveTo>
                <a:lnTo>
                  <a:pt x="1199" y="371"/>
                </a:lnTo>
                <a:lnTo>
                  <a:pt x="1199" y="0"/>
                </a:lnTo>
                <a:lnTo>
                  <a:pt x="714" y="0"/>
                </a:lnTo>
                <a:lnTo>
                  <a:pt x="721" y="371"/>
                </a:lnTo>
                <a:lnTo>
                  <a:pt x="0" y="377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14E00728-4D14-4B2B-B713-F60C199F1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207" y="2810490"/>
            <a:ext cx="403108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30F6902A-361B-4518-AFBF-14726E4F311C}"/>
              </a:ext>
            </a:extLst>
          </p:cNvPr>
          <p:cNvSpPr>
            <a:spLocks/>
          </p:cNvSpPr>
          <p:nvPr/>
        </p:nvSpPr>
        <p:spPr bwMode="auto">
          <a:xfrm>
            <a:off x="3717415" y="1365060"/>
            <a:ext cx="4094427" cy="1433913"/>
          </a:xfrm>
          <a:custGeom>
            <a:avLst/>
            <a:gdLst>
              <a:gd name="T0" fmla="*/ 4667 w 4667"/>
              <a:gd name="T1" fmla="*/ 1636 h 1636"/>
              <a:gd name="T2" fmla="*/ 4667 w 4667"/>
              <a:gd name="T3" fmla="*/ 0 h 1636"/>
              <a:gd name="T4" fmla="*/ 0 w 4667"/>
              <a:gd name="T5" fmla="*/ 0 h 1636"/>
              <a:gd name="T6" fmla="*/ 0 w 4667"/>
              <a:gd name="T7" fmla="*/ 1454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7" h="1636">
                <a:moveTo>
                  <a:pt x="4667" y="1636"/>
                </a:moveTo>
                <a:lnTo>
                  <a:pt x="4667" y="0"/>
                </a:lnTo>
                <a:lnTo>
                  <a:pt x="0" y="0"/>
                </a:lnTo>
                <a:lnTo>
                  <a:pt x="0" y="1454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A1F17C36-7973-46E0-8625-57C0D5A089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7396" y="1365059"/>
            <a:ext cx="608501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A6777091-CD21-42BA-B35D-B1339425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294" y="1100160"/>
            <a:ext cx="1249635" cy="2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ans-serif"/>
              </a:rPr>
              <a:t>Word line (WL)</a:t>
            </a:r>
            <a:endParaRPr lang="en-US" altLang="en-US" sz="2400" dirty="0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12A60E43-7E83-4DD5-BA83-818F177BF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530" y="933159"/>
            <a:ext cx="0" cy="4265269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95622C11-3CDE-43FD-A4F3-DC5B623F4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8990" y="938917"/>
            <a:ext cx="0" cy="4265269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9CADA90-F661-4E45-9C15-97F693C0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4815" y="1025297"/>
            <a:ext cx="897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06FBCB52-8F36-432C-B2E2-0CB49E7B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402" y="5359670"/>
            <a:ext cx="20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sans-serif"/>
              </a:rPr>
              <a:t>BL</a:t>
            </a:r>
            <a:endParaRPr lang="en-US" alt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90921558-5428-4720-BC1E-D254A048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058" y="5313600"/>
            <a:ext cx="20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sans-serif"/>
              </a:rPr>
              <a:t>BL</a:t>
            </a:r>
            <a:endParaRPr lang="en-US" alt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8AB7ABF6-1E7F-4FF7-9F06-F8ECE4AC6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944" y="5279048"/>
            <a:ext cx="31864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3428C3CB-433C-49A1-8580-07498173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15" y="5647604"/>
            <a:ext cx="8351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  <a:latin typeface="sans-serif"/>
              </a:rPr>
              <a:t>(Bit line)</a:t>
            </a:r>
            <a:endParaRPr lang="en-US" altLang="en-US"/>
          </a:p>
        </p:txBody>
      </p:sp>
      <p:sp>
        <p:nvSpPr>
          <p:cNvPr id="46" name="Oval 41">
            <a:extLst>
              <a:ext uri="{FF2B5EF4-FFF2-40B4-BE49-F238E27FC236}">
                <a16:creationId xmlns:a16="http://schemas.microsoft.com/office/drawing/2014/main" id="{8C503951-1D05-45A4-9680-920B3E9C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79" y="2985171"/>
            <a:ext cx="92139" cy="8254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2">
            <a:extLst>
              <a:ext uri="{FF2B5EF4-FFF2-40B4-BE49-F238E27FC236}">
                <a16:creationId xmlns:a16="http://schemas.microsoft.com/office/drawing/2014/main" id="{F9C806D0-D6ED-42F2-B7AA-9FD778BF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600" y="3152173"/>
            <a:ext cx="92139" cy="82541"/>
          </a:xfrm>
          <a:prstGeom prst="ellipse">
            <a:avLst/>
          </a:prstGeom>
          <a:solidFill>
            <a:srgbClr val="00808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85F62100-A6F0-4C40-94D9-CABA9D2D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699" y="3121459"/>
            <a:ext cx="2164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  <a:latin typeface="sans-serif"/>
              </a:rPr>
              <a:t>W</a:t>
            </a:r>
            <a:endParaRPr lang="en-US" alt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C9BC8D76-5491-452D-B4E8-7D6A3D28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955" y="3263507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82726CF6-5580-46BF-8EFC-D5471728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518" y="3240472"/>
            <a:ext cx="2164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  <a:latin typeface="sans-serif"/>
              </a:rPr>
              <a:t>W</a:t>
            </a:r>
            <a:endParaRPr lang="en-US" alt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1EE2F947-F995-4515-81B1-6F504833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533" y="338635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6CA4AE0C-F4C7-41F9-B13C-13A062594872}"/>
              </a:ext>
            </a:extLst>
          </p:cNvPr>
          <p:cNvSpPr>
            <a:spLocks/>
          </p:cNvSpPr>
          <p:nvPr/>
        </p:nvSpPr>
        <p:spPr bwMode="auto">
          <a:xfrm>
            <a:off x="4101328" y="2689559"/>
            <a:ext cx="330165" cy="268739"/>
          </a:xfrm>
          <a:custGeom>
            <a:avLst/>
            <a:gdLst>
              <a:gd name="T0" fmla="*/ 101 w 376"/>
              <a:gd name="T1" fmla="*/ 0 h 305"/>
              <a:gd name="T2" fmla="*/ 276 w 376"/>
              <a:gd name="T3" fmla="*/ 0 h 305"/>
              <a:gd name="T4" fmla="*/ 376 w 376"/>
              <a:gd name="T5" fmla="*/ 101 h 305"/>
              <a:gd name="T6" fmla="*/ 376 w 376"/>
              <a:gd name="T7" fmla="*/ 204 h 305"/>
              <a:gd name="T8" fmla="*/ 276 w 376"/>
              <a:gd name="T9" fmla="*/ 305 h 305"/>
              <a:gd name="T10" fmla="*/ 101 w 376"/>
              <a:gd name="T11" fmla="*/ 305 h 305"/>
              <a:gd name="T12" fmla="*/ 0 w 376"/>
              <a:gd name="T13" fmla="*/ 204 h 305"/>
              <a:gd name="T14" fmla="*/ 0 w 376"/>
              <a:gd name="T15" fmla="*/ 101 h 305"/>
              <a:gd name="T16" fmla="*/ 101 w 376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05">
                <a:moveTo>
                  <a:pt x="101" y="0"/>
                </a:moveTo>
                <a:lnTo>
                  <a:pt x="276" y="0"/>
                </a:lnTo>
                <a:cubicBezTo>
                  <a:pt x="331" y="0"/>
                  <a:pt x="376" y="45"/>
                  <a:pt x="376" y="101"/>
                </a:cubicBezTo>
                <a:lnTo>
                  <a:pt x="376" y="204"/>
                </a:lnTo>
                <a:cubicBezTo>
                  <a:pt x="376" y="260"/>
                  <a:pt x="331" y="305"/>
                  <a:pt x="276" y="305"/>
                </a:cubicBezTo>
                <a:lnTo>
                  <a:pt x="101" y="305"/>
                </a:lnTo>
                <a:cubicBezTo>
                  <a:pt x="45" y="305"/>
                  <a:pt x="0" y="260"/>
                  <a:pt x="0" y="204"/>
                </a:cubicBezTo>
                <a:lnTo>
                  <a:pt x="0" y="101"/>
                </a:lnTo>
                <a:cubicBezTo>
                  <a:pt x="0" y="45"/>
                  <a:pt x="45" y="0"/>
                  <a:pt x="101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3D9FF2E1-3ECC-4778-BC7F-5E72F573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029" y="2702996"/>
            <a:ext cx="1122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CF9F080D-32FA-47AD-9DB1-3A5BEFC1D90D}"/>
              </a:ext>
            </a:extLst>
          </p:cNvPr>
          <p:cNvSpPr>
            <a:spLocks/>
          </p:cNvSpPr>
          <p:nvPr/>
        </p:nvSpPr>
        <p:spPr bwMode="auto">
          <a:xfrm>
            <a:off x="7017143" y="2783616"/>
            <a:ext cx="351280" cy="334004"/>
          </a:xfrm>
          <a:custGeom>
            <a:avLst/>
            <a:gdLst>
              <a:gd name="T0" fmla="*/ 141 w 400"/>
              <a:gd name="T1" fmla="*/ 0 h 382"/>
              <a:gd name="T2" fmla="*/ 259 w 400"/>
              <a:gd name="T3" fmla="*/ 0 h 382"/>
              <a:gd name="T4" fmla="*/ 400 w 400"/>
              <a:gd name="T5" fmla="*/ 141 h 382"/>
              <a:gd name="T6" fmla="*/ 400 w 400"/>
              <a:gd name="T7" fmla="*/ 241 h 382"/>
              <a:gd name="T8" fmla="*/ 259 w 400"/>
              <a:gd name="T9" fmla="*/ 382 h 382"/>
              <a:gd name="T10" fmla="*/ 141 w 400"/>
              <a:gd name="T11" fmla="*/ 382 h 382"/>
              <a:gd name="T12" fmla="*/ 0 w 400"/>
              <a:gd name="T13" fmla="*/ 241 h 382"/>
              <a:gd name="T14" fmla="*/ 0 w 400"/>
              <a:gd name="T15" fmla="*/ 141 h 382"/>
              <a:gd name="T16" fmla="*/ 141 w 400"/>
              <a:gd name="T1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82">
                <a:moveTo>
                  <a:pt x="141" y="0"/>
                </a:moveTo>
                <a:lnTo>
                  <a:pt x="259" y="0"/>
                </a:lnTo>
                <a:cubicBezTo>
                  <a:pt x="337" y="0"/>
                  <a:pt x="400" y="62"/>
                  <a:pt x="400" y="141"/>
                </a:cubicBezTo>
                <a:lnTo>
                  <a:pt x="400" y="241"/>
                </a:lnTo>
                <a:cubicBezTo>
                  <a:pt x="400" y="319"/>
                  <a:pt x="337" y="382"/>
                  <a:pt x="259" y="382"/>
                </a:cubicBezTo>
                <a:lnTo>
                  <a:pt x="141" y="382"/>
                </a:lnTo>
                <a:cubicBezTo>
                  <a:pt x="63" y="382"/>
                  <a:pt x="0" y="319"/>
                  <a:pt x="0" y="241"/>
                </a:cubicBezTo>
                <a:lnTo>
                  <a:pt x="0" y="141"/>
                </a:lnTo>
                <a:cubicBezTo>
                  <a:pt x="0" y="62"/>
                  <a:pt x="63" y="0"/>
                  <a:pt x="141" y="0"/>
                </a:cubicBezTo>
                <a:close/>
              </a:path>
            </a:pathLst>
          </a:cu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C7FBCE2F-C86D-47B5-A635-23C1448C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523" y="2866159"/>
            <a:ext cx="1122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"/>
              </a:rPr>
              <a:t>Q</a:t>
            </a:r>
            <a:endParaRPr lang="en-US" altLang="en-US"/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DA3A0C50-AC43-4B8C-86CE-D325044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3213" y="2862318"/>
            <a:ext cx="25722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10013132-7E7F-475C-A128-4783B24ED8C1}"/>
              </a:ext>
            </a:extLst>
          </p:cNvPr>
          <p:cNvSpPr>
            <a:spLocks/>
          </p:cNvSpPr>
          <p:nvPr/>
        </p:nvSpPr>
        <p:spPr bwMode="auto">
          <a:xfrm>
            <a:off x="5613942" y="4751168"/>
            <a:ext cx="493328" cy="226508"/>
          </a:xfrm>
          <a:custGeom>
            <a:avLst/>
            <a:gdLst>
              <a:gd name="T0" fmla="*/ 0 w 562"/>
              <a:gd name="T1" fmla="*/ 0 h 259"/>
              <a:gd name="T2" fmla="*/ 562 w 562"/>
              <a:gd name="T3" fmla="*/ 0 h 259"/>
              <a:gd name="T4" fmla="*/ 286 w 562"/>
              <a:gd name="T5" fmla="*/ 259 h 259"/>
              <a:gd name="T6" fmla="*/ 0 w 562"/>
              <a:gd name="T7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259">
                <a:moveTo>
                  <a:pt x="0" y="0"/>
                </a:moveTo>
                <a:lnTo>
                  <a:pt x="562" y="0"/>
                </a:lnTo>
                <a:lnTo>
                  <a:pt x="286" y="25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AE36FDAE-80B9-4C3A-AB47-954D882DA507}"/>
              </a:ext>
            </a:extLst>
          </p:cNvPr>
          <p:cNvSpPr>
            <a:spLocks/>
          </p:cNvSpPr>
          <p:nvPr/>
        </p:nvSpPr>
        <p:spPr bwMode="auto">
          <a:xfrm>
            <a:off x="5579390" y="1533981"/>
            <a:ext cx="493328" cy="228428"/>
          </a:xfrm>
          <a:custGeom>
            <a:avLst/>
            <a:gdLst>
              <a:gd name="T0" fmla="*/ 563 w 563"/>
              <a:gd name="T1" fmla="*/ 259 h 259"/>
              <a:gd name="T2" fmla="*/ 0 w 563"/>
              <a:gd name="T3" fmla="*/ 259 h 259"/>
              <a:gd name="T4" fmla="*/ 277 w 563"/>
              <a:gd name="T5" fmla="*/ 0 h 259"/>
              <a:gd name="T6" fmla="*/ 563 w 563"/>
              <a:gd name="T7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" h="259">
                <a:moveTo>
                  <a:pt x="563" y="259"/>
                </a:moveTo>
                <a:lnTo>
                  <a:pt x="0" y="259"/>
                </a:lnTo>
                <a:lnTo>
                  <a:pt x="277" y="0"/>
                </a:lnTo>
                <a:lnTo>
                  <a:pt x="563" y="259"/>
                </a:lnTo>
                <a:close/>
              </a:path>
            </a:pathLst>
          </a:cu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B9C26DF8-E9FB-4523-9EC1-C072C1B3EFAE}"/>
              </a:ext>
            </a:extLst>
          </p:cNvPr>
          <p:cNvSpPr/>
          <p:nvPr/>
        </p:nvSpPr>
        <p:spPr>
          <a:xfrm>
            <a:off x="8336062" y="912389"/>
            <a:ext cx="1732258" cy="1182448"/>
          </a:xfrm>
          <a:prstGeom prst="wedgeRectCallout">
            <a:avLst>
              <a:gd name="adj1" fmla="val -66734"/>
              <a:gd name="adj2" fmla="val 12414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Word line</a:t>
            </a:r>
          </a:p>
          <a:p>
            <a:pPr algn="ctr"/>
            <a:r>
              <a:rPr lang="en-US" dirty="0"/>
              <a:t>transistor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A9F5084-C421-42F3-A6D2-F210C04B30E6}"/>
              </a:ext>
            </a:extLst>
          </p:cNvPr>
          <p:cNvSpPr/>
          <p:nvPr/>
        </p:nvSpPr>
        <p:spPr>
          <a:xfrm>
            <a:off x="3731962" y="5463325"/>
            <a:ext cx="4728077" cy="7351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cell is connected to a bit line pair. They have complementary values.</a:t>
            </a:r>
          </a:p>
        </p:txBody>
      </p:sp>
    </p:spTree>
    <p:extLst>
      <p:ext uri="{BB962C8B-B14F-4D97-AF65-F5344CB8AC3E}">
        <p14:creationId xmlns:p14="http://schemas.microsoft.com/office/powerpoint/2010/main" val="2700758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A5853-88CF-4C63-B83E-AF4C2ABB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199F7-7ABC-4A4A-8C5C-EFB7CF4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81BA836-2347-43DE-A4BC-DB0A6C3271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9639" y="84139"/>
            <a:ext cx="7073901" cy="6519863"/>
            <a:chOff x="413" y="53"/>
            <a:chExt cx="4456" cy="410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415B7D27-2F75-4E85-9CF4-48003C57FD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4" y="53"/>
              <a:ext cx="4445" cy="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D6B0CAE-7185-40C3-827A-4C588C2F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410"/>
              <a:ext cx="3227" cy="2362"/>
            </a:xfrm>
            <a:prstGeom prst="rect">
              <a:avLst/>
            </a:prstGeom>
            <a:solidFill>
              <a:srgbClr val="D7E3F4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3B7C1FB-BBC8-4103-98F0-7EAD85F1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65"/>
              <a:ext cx="321" cy="2389"/>
            </a:xfrm>
            <a:custGeom>
              <a:avLst/>
              <a:gdLst>
                <a:gd name="T0" fmla="*/ 245 w 669"/>
                <a:gd name="T1" fmla="*/ 0 h 4975"/>
                <a:gd name="T2" fmla="*/ 424 w 669"/>
                <a:gd name="T3" fmla="*/ 0 h 4975"/>
                <a:gd name="T4" fmla="*/ 669 w 669"/>
                <a:gd name="T5" fmla="*/ 245 h 4975"/>
                <a:gd name="T6" fmla="*/ 669 w 669"/>
                <a:gd name="T7" fmla="*/ 4729 h 4975"/>
                <a:gd name="T8" fmla="*/ 424 w 669"/>
                <a:gd name="T9" fmla="*/ 4975 h 4975"/>
                <a:gd name="T10" fmla="*/ 245 w 669"/>
                <a:gd name="T11" fmla="*/ 4975 h 4975"/>
                <a:gd name="T12" fmla="*/ 0 w 669"/>
                <a:gd name="T13" fmla="*/ 4729 h 4975"/>
                <a:gd name="T14" fmla="*/ 0 w 669"/>
                <a:gd name="T15" fmla="*/ 245 h 4975"/>
                <a:gd name="T16" fmla="*/ 245 w 669"/>
                <a:gd name="T17" fmla="*/ 0 h 4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9" h="4975">
                  <a:moveTo>
                    <a:pt x="245" y="0"/>
                  </a:moveTo>
                  <a:lnTo>
                    <a:pt x="424" y="0"/>
                  </a:lnTo>
                  <a:cubicBezTo>
                    <a:pt x="560" y="0"/>
                    <a:pt x="669" y="109"/>
                    <a:pt x="669" y="245"/>
                  </a:cubicBezTo>
                  <a:lnTo>
                    <a:pt x="669" y="4729"/>
                  </a:lnTo>
                  <a:cubicBezTo>
                    <a:pt x="669" y="4865"/>
                    <a:pt x="560" y="4975"/>
                    <a:pt x="424" y="4975"/>
                  </a:cubicBezTo>
                  <a:lnTo>
                    <a:pt x="245" y="4975"/>
                  </a:lnTo>
                  <a:cubicBezTo>
                    <a:pt x="109" y="4975"/>
                    <a:pt x="0" y="4865"/>
                    <a:pt x="0" y="4729"/>
                  </a:cubicBezTo>
                  <a:lnTo>
                    <a:pt x="0" y="245"/>
                  </a:lnTo>
                  <a:cubicBezTo>
                    <a:pt x="0" y="109"/>
                    <a:pt x="109" y="0"/>
                    <a:pt x="245" y="0"/>
                  </a:cubicBezTo>
                  <a:close/>
                </a:path>
              </a:pathLst>
            </a:custGeom>
            <a:solidFill>
              <a:srgbClr val="94B3B3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19392D84-76DD-4DBA-8BF8-A7C23877D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40000">
              <a:off x="1004" y="1265"/>
              <a:ext cx="8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>
                  <a:solidFill>
                    <a:srgbClr val="000000"/>
                  </a:solidFill>
                  <a:latin typeface="sans-serif"/>
                </a:rPr>
                <a:t>Decoder</a:t>
              </a:r>
              <a:endParaRPr lang="en-US" alt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99AF022F-5C5F-43BC-A1BC-ACA905D2C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" y="1274"/>
              <a:ext cx="74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58D3668-D443-4514-9811-29F4BA0A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1238"/>
              <a:ext cx="125" cy="72"/>
            </a:xfrm>
            <a:custGeom>
              <a:avLst/>
              <a:gdLst>
                <a:gd name="T0" fmla="*/ 75 w 262"/>
                <a:gd name="T1" fmla="*/ 75 h 150"/>
                <a:gd name="T2" fmla="*/ 0 w 262"/>
                <a:gd name="T3" fmla="*/ 150 h 150"/>
                <a:gd name="T4" fmla="*/ 262 w 262"/>
                <a:gd name="T5" fmla="*/ 75 h 150"/>
                <a:gd name="T6" fmla="*/ 0 w 262"/>
                <a:gd name="T7" fmla="*/ 0 h 150"/>
                <a:gd name="T8" fmla="*/ 75 w 262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50">
                  <a:moveTo>
                    <a:pt x="75" y="75"/>
                  </a:moveTo>
                  <a:lnTo>
                    <a:pt x="0" y="150"/>
                  </a:lnTo>
                  <a:lnTo>
                    <a:pt x="262" y="75"/>
                  </a:lnTo>
                  <a:lnTo>
                    <a:pt x="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3C09895-CF21-4D26-AAF8-65C889254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333"/>
              <a:ext cx="2856" cy="4"/>
            </a:xfrm>
            <a:custGeom>
              <a:avLst/>
              <a:gdLst>
                <a:gd name="T0" fmla="*/ 0 w 5949"/>
                <a:gd name="T1" fmla="*/ 0 h 9"/>
                <a:gd name="T2" fmla="*/ 5949 w 5949"/>
                <a:gd name="T3" fmla="*/ 9 h 9"/>
                <a:gd name="T4" fmla="*/ 5949 w 594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49" h="9">
                  <a:moveTo>
                    <a:pt x="0" y="0"/>
                  </a:moveTo>
                  <a:lnTo>
                    <a:pt x="5949" y="9"/>
                  </a:lnTo>
                  <a:lnTo>
                    <a:pt x="594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66E5145C-8826-4744-978C-7B23F9279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333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3E41106-3947-4907-AC97-66BB989A2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337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CE4FA340-6792-42E9-87D4-2ED03EB4E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1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D6C1D1D4-7ADB-4A9B-9C4B-D0DFA8425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33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322C020-E118-4E81-97BD-CE615724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461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D69E464-7834-4A89-B03E-AB6D62F0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474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E630035-D3C2-41BC-BB81-390A1B2A4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587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3F25F2AF-D3A6-4A37-BC44-F17FC111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467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FFEDE606-30B2-410A-8F61-3C584849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480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34384BF7-05D7-4519-B46B-229AE693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593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9D5DA835-EB51-478B-B127-EDC858FA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467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6DC7D1EC-ED5C-4318-80CE-976E37CFB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480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1E9E66BB-73BA-45E7-A9E9-B5B26961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593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314E0490-D93B-4793-976D-FCFFD4213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463"/>
              <a:ext cx="368" cy="228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5F7DBB77-A275-4694-8550-5F23F48E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476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F2546B36-2589-4D56-ADB7-C8E8C777D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589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4D9A3A1-AB49-4E2A-B02F-C783DBF0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111"/>
              <a:ext cx="2856" cy="5"/>
            </a:xfrm>
            <a:custGeom>
              <a:avLst/>
              <a:gdLst>
                <a:gd name="T0" fmla="*/ 0 w 5949"/>
                <a:gd name="T1" fmla="*/ 0 h 9"/>
                <a:gd name="T2" fmla="*/ 5949 w 5949"/>
                <a:gd name="T3" fmla="*/ 9 h 9"/>
                <a:gd name="T4" fmla="*/ 5949 w 594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49" h="9">
                  <a:moveTo>
                    <a:pt x="0" y="0"/>
                  </a:moveTo>
                  <a:lnTo>
                    <a:pt x="5949" y="9"/>
                  </a:lnTo>
                  <a:lnTo>
                    <a:pt x="594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61D716D0-BBCA-4C87-8343-B8815B04C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111"/>
              <a:ext cx="0" cy="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CDB2695B-AEEA-431E-BE3E-B15D1B68F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1116"/>
              <a:ext cx="0" cy="12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D334C182-F96E-47C0-B468-F8655FFD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1" y="1120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D7D5FEB1-FEF0-446E-8F4E-D11C22A08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111"/>
              <a:ext cx="0" cy="1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36ED7955-3982-42BB-8027-5AA873D6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1239"/>
              <a:ext cx="368" cy="228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5EC93DEA-92C0-4AD4-AC52-B96F50BC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1252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1239D5A0-C71C-42EC-8A7A-73E880980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365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C0227A67-9C69-479E-BB78-350AE432C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246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6F33BFB7-427A-4D30-A924-37E1AA88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1258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642B6C41-4C4F-4E3D-A106-16C3857A1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1372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6BF387EB-6DC0-43C7-BAE9-5E615728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246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D635BEFA-E6D7-494F-A24F-2E362DF6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1258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F40A4912-591D-439A-B8D9-EA0F788B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1372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671B181E-F75C-488B-8EBF-C814C5EF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1241"/>
              <a:ext cx="368" cy="228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A97AF628-1E0D-472B-B400-57396170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254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DB67027E-7E8F-4B66-A0B9-A6955BF7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1367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E3D0167-3D05-43B6-8903-27552953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2322"/>
              <a:ext cx="2855" cy="3"/>
            </a:xfrm>
            <a:custGeom>
              <a:avLst/>
              <a:gdLst>
                <a:gd name="T0" fmla="*/ 0 w 5949"/>
                <a:gd name="T1" fmla="*/ 0 h 8"/>
                <a:gd name="T2" fmla="*/ 5949 w 5949"/>
                <a:gd name="T3" fmla="*/ 8 h 8"/>
                <a:gd name="T4" fmla="*/ 5949 w 594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49" h="8">
                  <a:moveTo>
                    <a:pt x="0" y="0"/>
                  </a:moveTo>
                  <a:lnTo>
                    <a:pt x="5949" y="8"/>
                  </a:lnTo>
                  <a:lnTo>
                    <a:pt x="594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5">
              <a:extLst>
                <a:ext uri="{FF2B5EF4-FFF2-40B4-BE49-F238E27FC236}">
                  <a16:creationId xmlns:a16="http://schemas.microsoft.com/office/drawing/2014/main" id="{FA290771-87C0-4D0F-9074-16EA91D31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322"/>
              <a:ext cx="0" cy="12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07E19182-0D67-4539-A177-813414FA4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9" y="2325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230D272E-29CB-4E22-8293-785894474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2330"/>
              <a:ext cx="0" cy="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1B19FD65-9D58-4E82-8F10-C75211869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22"/>
              <a:ext cx="0" cy="12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DF53DD19-F90C-495F-937F-C15CD254E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449"/>
              <a:ext cx="368" cy="228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AE4E1900-B499-46FC-85E2-9E000E0E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462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7ED50453-9880-43B2-B2D5-2B5B04C66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2575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6CB41ADF-BF5A-4EF1-85F9-70440D88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456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>
              <a:extLst>
                <a:ext uri="{FF2B5EF4-FFF2-40B4-BE49-F238E27FC236}">
                  <a16:creationId xmlns:a16="http://schemas.microsoft.com/office/drawing/2014/main" id="{84C7A087-82D0-4D0B-9CD7-88A9A05A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2469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58" name="Rectangle 54">
              <a:extLst>
                <a:ext uri="{FF2B5EF4-FFF2-40B4-BE49-F238E27FC236}">
                  <a16:creationId xmlns:a16="http://schemas.microsoft.com/office/drawing/2014/main" id="{B86312E6-0079-438A-87BC-62A9F7BD0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2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59" name="Rectangle 55">
              <a:extLst>
                <a:ext uri="{FF2B5EF4-FFF2-40B4-BE49-F238E27FC236}">
                  <a16:creationId xmlns:a16="http://schemas.microsoft.com/office/drawing/2014/main" id="{F04D39F9-F33D-44B1-929B-C391F0AD0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456"/>
              <a:ext cx="367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3F9A607B-DDD5-4290-866E-0A51406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469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id="{12274381-E54C-4068-8116-5F982345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582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62" name="Rectangle 58">
              <a:extLst>
                <a:ext uri="{FF2B5EF4-FFF2-40B4-BE49-F238E27FC236}">
                  <a16:creationId xmlns:a16="http://schemas.microsoft.com/office/drawing/2014/main" id="{03319D41-7401-4D9C-A9D0-F6F1264F4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2452"/>
              <a:ext cx="368" cy="227"/>
            </a:xfrm>
            <a:prstGeom prst="rect">
              <a:avLst/>
            </a:prstGeom>
            <a:solidFill>
              <a:srgbClr val="FFCCAA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A8E07EBF-DF23-49D5-99C0-CFE0FC93C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2464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SRAM</a:t>
              </a:r>
              <a:endParaRPr lang="en-US" altLang="en-US"/>
            </a:p>
          </p:txBody>
        </p:sp>
        <p:sp>
          <p:nvSpPr>
            <p:cNvPr id="64" name="Rectangle 60">
              <a:extLst>
                <a:ext uri="{FF2B5EF4-FFF2-40B4-BE49-F238E27FC236}">
                  <a16:creationId xmlns:a16="http://schemas.microsoft.com/office/drawing/2014/main" id="{B8FBF68C-D267-4CE9-8F61-90EC90890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578"/>
              <a:ext cx="1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cell</a:t>
              </a:r>
              <a:endParaRPr lang="en-US" altLang="en-US"/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id="{EA03CFBD-3AC2-4866-96FE-673DE030D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1801"/>
              <a:ext cx="89" cy="83"/>
            </a:xfrm>
            <a:prstGeom prst="ellipse">
              <a:avLst/>
            </a:prstGeom>
            <a:solidFill>
              <a:srgbClr val="241C1C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1F789746-4F68-4049-BE8F-C053F753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804"/>
              <a:ext cx="89" cy="83"/>
            </a:xfrm>
            <a:prstGeom prst="ellipse">
              <a:avLst/>
            </a:prstGeom>
            <a:solidFill>
              <a:srgbClr val="241C1C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0C577719-A799-4151-8AFF-882681AA7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809"/>
              <a:ext cx="89" cy="84"/>
            </a:xfrm>
            <a:prstGeom prst="ellipse">
              <a:avLst/>
            </a:prstGeom>
            <a:solidFill>
              <a:srgbClr val="241C1C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9A7B18E1-5F83-43B7-87BE-FAA1E55A1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23"/>
              <a:ext cx="1" cy="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078C331-0E94-4ED7-B0DC-925D2099D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580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9512949E-4852-4AB2-AD48-54DE1A45C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1334"/>
              <a:ext cx="11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8B40CBC2-CBF6-454B-8578-6E671FA60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567"/>
              <a:ext cx="12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EF00B945-F01A-42E3-B237-BE5430C1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552"/>
              <a:ext cx="67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>
              <a:extLst>
                <a:ext uri="{FF2B5EF4-FFF2-40B4-BE49-F238E27FC236}">
                  <a16:creationId xmlns:a16="http://schemas.microsoft.com/office/drawing/2014/main" id="{CBB0D28B-657D-48CE-8C0E-E16434A77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307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0DC56EEE-0472-4B2D-8C37-C5438E36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2534"/>
              <a:ext cx="67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EEF1C348-9392-4135-9D1C-7C38A0DDA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223"/>
              <a:ext cx="5" cy="34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EF8E8B9-98CC-41AF-91C7-7E345E93F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580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731032D5-A8F0-4D7A-A95E-D8AA8FE1D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1334"/>
              <a:ext cx="11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57F75EA1-2542-40AD-837F-31261E0C7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2567"/>
              <a:ext cx="12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86714C70-B029-41E6-8C18-680DEE97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553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2AC5308B-67B5-4F7A-A095-26626368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1307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id="{68A00E61-BA77-4A6A-B347-8FAE6C664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534"/>
              <a:ext cx="67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>
              <a:extLst>
                <a:ext uri="{FF2B5EF4-FFF2-40B4-BE49-F238E27FC236}">
                  <a16:creationId xmlns:a16="http://schemas.microsoft.com/office/drawing/2014/main" id="{CB877789-CBBE-4B5C-8F00-26841DD15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230"/>
              <a:ext cx="0" cy="34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>
              <a:extLst>
                <a:ext uri="{FF2B5EF4-FFF2-40B4-BE49-F238E27FC236}">
                  <a16:creationId xmlns:a16="http://schemas.microsoft.com/office/drawing/2014/main" id="{45A70BFD-4DEC-4EC0-94C2-CF7C5AB94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586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>
              <a:extLst>
                <a:ext uri="{FF2B5EF4-FFF2-40B4-BE49-F238E27FC236}">
                  <a16:creationId xmlns:a16="http://schemas.microsoft.com/office/drawing/2014/main" id="{61105AE1-6B92-432A-A4EB-4582F3246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1340"/>
              <a:ext cx="11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>
              <a:extLst>
                <a:ext uri="{FF2B5EF4-FFF2-40B4-BE49-F238E27FC236}">
                  <a16:creationId xmlns:a16="http://schemas.microsoft.com/office/drawing/2014/main" id="{CB88C82D-E075-4C36-8826-DED2FB83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2574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id="{59554793-3C2C-4499-9708-4312EE23C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559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3">
              <a:extLst>
                <a:ext uri="{FF2B5EF4-FFF2-40B4-BE49-F238E27FC236}">
                  <a16:creationId xmlns:a16="http://schemas.microsoft.com/office/drawing/2014/main" id="{48ACB017-9D9D-434D-9260-17113E260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313"/>
              <a:ext cx="66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CF021206-59D4-46E7-B9F3-55DE1C83A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541"/>
              <a:ext cx="66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>
              <a:extLst>
                <a:ext uri="{FF2B5EF4-FFF2-40B4-BE49-F238E27FC236}">
                  <a16:creationId xmlns:a16="http://schemas.microsoft.com/office/drawing/2014/main" id="{A811B93A-B7FE-4051-8DA8-9C7080DE6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" y="212"/>
              <a:ext cx="0" cy="264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>
              <a:extLst>
                <a:ext uri="{FF2B5EF4-FFF2-40B4-BE49-F238E27FC236}">
                  <a16:creationId xmlns:a16="http://schemas.microsoft.com/office/drawing/2014/main" id="{F2FC6E70-7FEE-47E4-9E03-64351D6D8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570"/>
              <a:ext cx="1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>
              <a:extLst>
                <a:ext uri="{FF2B5EF4-FFF2-40B4-BE49-F238E27FC236}">
                  <a16:creationId xmlns:a16="http://schemas.microsoft.com/office/drawing/2014/main" id="{4506DF7A-9299-421F-8940-9B5A4428C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1323"/>
              <a:ext cx="11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>
              <a:extLst>
                <a:ext uri="{FF2B5EF4-FFF2-40B4-BE49-F238E27FC236}">
                  <a16:creationId xmlns:a16="http://schemas.microsoft.com/office/drawing/2014/main" id="{C7D5C919-2DB4-4550-ACF7-33640E56F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2557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89">
              <a:extLst>
                <a:ext uri="{FF2B5EF4-FFF2-40B4-BE49-F238E27FC236}">
                  <a16:creationId xmlns:a16="http://schemas.microsoft.com/office/drawing/2014/main" id="{0512BE92-064A-4CF6-9C71-9C088216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542"/>
              <a:ext cx="66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CAD03525-3F5A-4132-9E78-3489D345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1297"/>
              <a:ext cx="66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1">
              <a:extLst>
                <a:ext uri="{FF2B5EF4-FFF2-40B4-BE49-F238E27FC236}">
                  <a16:creationId xmlns:a16="http://schemas.microsoft.com/office/drawing/2014/main" id="{470B131D-244B-4AA2-BA93-B6609723E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524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>
              <a:extLst>
                <a:ext uri="{FF2B5EF4-FFF2-40B4-BE49-F238E27FC236}">
                  <a16:creationId xmlns:a16="http://schemas.microsoft.com/office/drawing/2014/main" id="{646DEFCF-2D1A-4564-B118-6A6210F6B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221"/>
              <a:ext cx="6" cy="264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>
              <a:extLst>
                <a:ext uri="{FF2B5EF4-FFF2-40B4-BE49-F238E27FC236}">
                  <a16:creationId xmlns:a16="http://schemas.microsoft.com/office/drawing/2014/main" id="{97149D0E-016C-4122-BE32-9726D48EE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" y="578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>
              <a:extLst>
                <a:ext uri="{FF2B5EF4-FFF2-40B4-BE49-F238E27FC236}">
                  <a16:creationId xmlns:a16="http://schemas.microsoft.com/office/drawing/2014/main" id="{C70E1A31-1641-4FE1-BD65-B5B9C20DD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332"/>
              <a:ext cx="11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5">
              <a:extLst>
                <a:ext uri="{FF2B5EF4-FFF2-40B4-BE49-F238E27FC236}">
                  <a16:creationId xmlns:a16="http://schemas.microsoft.com/office/drawing/2014/main" id="{AC160676-9077-4FF8-A647-1760C7771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2566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4022DF5C-32A6-49C9-BB88-932C98088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541"/>
              <a:ext cx="89" cy="73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5" y="72"/>
                    <a:pt x="154" y="133"/>
                    <a:pt x="93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7"/>
                    <a:pt x="87" y="152"/>
                    <a:pt x="43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FB62A869-2B0A-47DD-9232-86DCF34A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296"/>
              <a:ext cx="89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D1B8CE65-D39E-42B2-9533-D0A6DDB44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523"/>
              <a:ext cx="90" cy="73"/>
            </a:xfrm>
            <a:custGeom>
              <a:avLst/>
              <a:gdLst>
                <a:gd name="T0" fmla="*/ 23 w 186"/>
                <a:gd name="T1" fmla="*/ 76 h 151"/>
                <a:gd name="T2" fmla="*/ 142 w 186"/>
                <a:gd name="T3" fmla="*/ 35 h 151"/>
                <a:gd name="T4" fmla="*/ 93 w 186"/>
                <a:gd name="T5" fmla="*/ 132 h 151"/>
                <a:gd name="T6" fmla="*/ 44 w 186"/>
                <a:gd name="T7" fmla="*/ 35 h 151"/>
                <a:gd name="T8" fmla="*/ 162 w 186"/>
                <a:gd name="T9" fmla="*/ 76 h 151"/>
                <a:gd name="T10" fmla="*/ 44 w 186"/>
                <a:gd name="T11" fmla="*/ 116 h 151"/>
                <a:gd name="T12" fmla="*/ 93 w 186"/>
                <a:gd name="T13" fmla="*/ 19 h 151"/>
                <a:gd name="T14" fmla="*/ 142 w 186"/>
                <a:gd name="T15" fmla="*/ 116 h 151"/>
                <a:gd name="T16" fmla="*/ 23 w 186"/>
                <a:gd name="T17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1">
                  <a:moveTo>
                    <a:pt x="23" y="76"/>
                  </a:moveTo>
                  <a:cubicBezTo>
                    <a:pt x="23" y="25"/>
                    <a:pt x="98" y="0"/>
                    <a:pt x="142" y="35"/>
                  </a:cubicBezTo>
                  <a:cubicBezTo>
                    <a:pt x="186" y="71"/>
                    <a:pt x="155" y="132"/>
                    <a:pt x="93" y="132"/>
                  </a:cubicBezTo>
                  <a:cubicBezTo>
                    <a:pt x="31" y="132"/>
                    <a:pt x="0" y="71"/>
                    <a:pt x="44" y="35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1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1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9">
              <a:extLst>
                <a:ext uri="{FF2B5EF4-FFF2-40B4-BE49-F238E27FC236}">
                  <a16:creationId xmlns:a16="http://schemas.microsoft.com/office/drawing/2014/main" id="{44FA7116-0E93-44F0-A8DE-6F72971F6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230"/>
              <a:ext cx="6" cy="34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0">
              <a:extLst>
                <a:ext uri="{FF2B5EF4-FFF2-40B4-BE49-F238E27FC236}">
                  <a16:creationId xmlns:a16="http://schemas.microsoft.com/office/drawing/2014/main" id="{0ADD183C-7283-415A-9C0B-BB262851D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5" y="586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1">
              <a:extLst>
                <a:ext uri="{FF2B5EF4-FFF2-40B4-BE49-F238E27FC236}">
                  <a16:creationId xmlns:a16="http://schemas.microsoft.com/office/drawing/2014/main" id="{8B3AF34E-0903-44A9-9891-F908262FF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2" y="1340"/>
              <a:ext cx="11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2">
              <a:extLst>
                <a:ext uri="{FF2B5EF4-FFF2-40B4-BE49-F238E27FC236}">
                  <a16:creationId xmlns:a16="http://schemas.microsoft.com/office/drawing/2014/main" id="{4A73FF65-C522-4AAD-9E74-7F6607598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574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D593D1F0-2C6D-49DE-94B1-A8AA24993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549"/>
              <a:ext cx="89" cy="73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4 w 185"/>
                <a:gd name="T7" fmla="*/ 36 h 152"/>
                <a:gd name="T8" fmla="*/ 162 w 185"/>
                <a:gd name="T9" fmla="*/ 76 h 152"/>
                <a:gd name="T10" fmla="*/ 44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2" y="36"/>
                  </a:cubicBezTo>
                  <a:cubicBezTo>
                    <a:pt x="185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5" y="81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43F7CE76-F42F-4AE5-8CE2-0E763F46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304"/>
              <a:ext cx="90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5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6E1DF96E-20D7-456E-B68E-4DE928E19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531"/>
              <a:ext cx="89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>
              <a:extLst>
                <a:ext uri="{FF2B5EF4-FFF2-40B4-BE49-F238E27FC236}">
                  <a16:creationId xmlns:a16="http://schemas.microsoft.com/office/drawing/2014/main" id="{B6055824-23D9-48D3-8CF9-3EBEF51BE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9" y="213"/>
              <a:ext cx="4" cy="341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7">
              <a:extLst>
                <a:ext uri="{FF2B5EF4-FFF2-40B4-BE49-F238E27FC236}">
                  <a16:creationId xmlns:a16="http://schemas.microsoft.com/office/drawing/2014/main" id="{F0A0E7BC-3E1C-4C0F-8053-D7BCCE4BE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570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>
              <a:extLst>
                <a:ext uri="{FF2B5EF4-FFF2-40B4-BE49-F238E27FC236}">
                  <a16:creationId xmlns:a16="http://schemas.microsoft.com/office/drawing/2014/main" id="{765E423E-BC65-4447-8994-067C7A658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323"/>
              <a:ext cx="11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9">
              <a:extLst>
                <a:ext uri="{FF2B5EF4-FFF2-40B4-BE49-F238E27FC236}">
                  <a16:creationId xmlns:a16="http://schemas.microsoft.com/office/drawing/2014/main" id="{A9CF8BFF-023C-4B8C-97B8-E87659914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557"/>
              <a:ext cx="12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4FC2224F-6711-4195-8E8A-4D8E6F91D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533"/>
              <a:ext cx="89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E103E8F0-E6C6-4022-B0C5-4EDCFFF9D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287"/>
              <a:ext cx="89" cy="73"/>
            </a:xfrm>
            <a:custGeom>
              <a:avLst/>
              <a:gdLst>
                <a:gd name="T0" fmla="*/ 23 w 185"/>
                <a:gd name="T1" fmla="*/ 75 h 151"/>
                <a:gd name="T2" fmla="*/ 142 w 185"/>
                <a:gd name="T3" fmla="*/ 35 h 151"/>
                <a:gd name="T4" fmla="*/ 93 w 185"/>
                <a:gd name="T5" fmla="*/ 132 h 151"/>
                <a:gd name="T6" fmla="*/ 43 w 185"/>
                <a:gd name="T7" fmla="*/ 35 h 151"/>
                <a:gd name="T8" fmla="*/ 162 w 185"/>
                <a:gd name="T9" fmla="*/ 75 h 151"/>
                <a:gd name="T10" fmla="*/ 43 w 185"/>
                <a:gd name="T11" fmla="*/ 116 h 151"/>
                <a:gd name="T12" fmla="*/ 93 w 185"/>
                <a:gd name="T13" fmla="*/ 19 h 151"/>
                <a:gd name="T14" fmla="*/ 142 w 185"/>
                <a:gd name="T15" fmla="*/ 116 h 151"/>
                <a:gd name="T16" fmla="*/ 23 w 185"/>
                <a:gd name="T17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1">
                  <a:moveTo>
                    <a:pt x="23" y="75"/>
                  </a:moveTo>
                  <a:cubicBezTo>
                    <a:pt x="23" y="25"/>
                    <a:pt x="98" y="0"/>
                    <a:pt x="142" y="35"/>
                  </a:cubicBezTo>
                  <a:cubicBezTo>
                    <a:pt x="185" y="71"/>
                    <a:pt x="154" y="132"/>
                    <a:pt x="93" y="132"/>
                  </a:cubicBezTo>
                  <a:cubicBezTo>
                    <a:pt x="31" y="132"/>
                    <a:pt x="0" y="71"/>
                    <a:pt x="43" y="35"/>
                  </a:cubicBezTo>
                  <a:cubicBezTo>
                    <a:pt x="87" y="0"/>
                    <a:pt x="162" y="25"/>
                    <a:pt x="162" y="75"/>
                  </a:cubicBezTo>
                  <a:cubicBezTo>
                    <a:pt x="162" y="126"/>
                    <a:pt x="87" y="151"/>
                    <a:pt x="43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1"/>
                    <a:pt x="23" y="126"/>
                    <a:pt x="23" y="75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4DF558C4-0B89-4947-9783-6942C14E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515"/>
              <a:ext cx="89" cy="73"/>
            </a:xfrm>
            <a:custGeom>
              <a:avLst/>
              <a:gdLst>
                <a:gd name="T0" fmla="*/ 23 w 185"/>
                <a:gd name="T1" fmla="*/ 76 h 152"/>
                <a:gd name="T2" fmla="*/ 141 w 185"/>
                <a:gd name="T3" fmla="*/ 36 h 152"/>
                <a:gd name="T4" fmla="*/ 92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6 h 152"/>
                <a:gd name="T12" fmla="*/ 92 w 185"/>
                <a:gd name="T13" fmla="*/ 19 h 152"/>
                <a:gd name="T14" fmla="*/ 141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1" y="36"/>
                  </a:cubicBezTo>
                  <a:cubicBezTo>
                    <a:pt x="185" y="72"/>
                    <a:pt x="154" y="133"/>
                    <a:pt x="92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3" y="116"/>
                  </a:cubicBezTo>
                  <a:cubicBezTo>
                    <a:pt x="0" y="81"/>
                    <a:pt x="31" y="19"/>
                    <a:pt x="92" y="19"/>
                  </a:cubicBezTo>
                  <a:cubicBezTo>
                    <a:pt x="154" y="19"/>
                    <a:pt x="185" y="81"/>
                    <a:pt x="141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3">
              <a:extLst>
                <a:ext uri="{FF2B5EF4-FFF2-40B4-BE49-F238E27FC236}">
                  <a16:creationId xmlns:a16="http://schemas.microsoft.com/office/drawing/2014/main" id="{FB579062-062F-4171-B669-9DC86FD56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19"/>
              <a:ext cx="6" cy="26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>
              <a:extLst>
                <a:ext uri="{FF2B5EF4-FFF2-40B4-BE49-F238E27FC236}">
                  <a16:creationId xmlns:a16="http://schemas.microsoft.com/office/drawing/2014/main" id="{A70776DB-F278-45BA-8E08-203A0657C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570"/>
              <a:ext cx="1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5">
              <a:extLst>
                <a:ext uri="{FF2B5EF4-FFF2-40B4-BE49-F238E27FC236}">
                  <a16:creationId xmlns:a16="http://schemas.microsoft.com/office/drawing/2014/main" id="{5C3C1F41-4E49-4E3D-9E1B-A7039EF00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8" y="1323"/>
              <a:ext cx="11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>
              <a:extLst>
                <a:ext uri="{FF2B5EF4-FFF2-40B4-BE49-F238E27FC236}">
                  <a16:creationId xmlns:a16="http://schemas.microsoft.com/office/drawing/2014/main" id="{F024B5D2-AA70-481F-915F-87285F149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557"/>
              <a:ext cx="12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97B8F1E8-0D13-4E11-B4A7-8BC2A8D8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533"/>
              <a:ext cx="90" cy="73"/>
            </a:xfrm>
            <a:custGeom>
              <a:avLst/>
              <a:gdLst>
                <a:gd name="T0" fmla="*/ 23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3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6"/>
                    <a:pt x="87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283654C6-E963-4D30-B410-CCCEE433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287"/>
              <a:ext cx="89" cy="73"/>
            </a:xfrm>
            <a:custGeom>
              <a:avLst/>
              <a:gdLst>
                <a:gd name="T0" fmla="*/ 24 w 186"/>
                <a:gd name="T1" fmla="*/ 75 h 151"/>
                <a:gd name="T2" fmla="*/ 142 w 186"/>
                <a:gd name="T3" fmla="*/ 35 h 151"/>
                <a:gd name="T4" fmla="*/ 93 w 186"/>
                <a:gd name="T5" fmla="*/ 132 h 151"/>
                <a:gd name="T6" fmla="*/ 44 w 186"/>
                <a:gd name="T7" fmla="*/ 35 h 151"/>
                <a:gd name="T8" fmla="*/ 163 w 186"/>
                <a:gd name="T9" fmla="*/ 75 h 151"/>
                <a:gd name="T10" fmla="*/ 44 w 186"/>
                <a:gd name="T11" fmla="*/ 116 h 151"/>
                <a:gd name="T12" fmla="*/ 93 w 186"/>
                <a:gd name="T13" fmla="*/ 19 h 151"/>
                <a:gd name="T14" fmla="*/ 142 w 186"/>
                <a:gd name="T15" fmla="*/ 116 h 151"/>
                <a:gd name="T16" fmla="*/ 24 w 186"/>
                <a:gd name="T17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1">
                  <a:moveTo>
                    <a:pt x="24" y="75"/>
                  </a:moveTo>
                  <a:cubicBezTo>
                    <a:pt x="24" y="25"/>
                    <a:pt x="99" y="0"/>
                    <a:pt x="142" y="35"/>
                  </a:cubicBezTo>
                  <a:cubicBezTo>
                    <a:pt x="186" y="71"/>
                    <a:pt x="155" y="132"/>
                    <a:pt x="93" y="132"/>
                  </a:cubicBezTo>
                  <a:cubicBezTo>
                    <a:pt x="31" y="132"/>
                    <a:pt x="0" y="71"/>
                    <a:pt x="44" y="35"/>
                  </a:cubicBezTo>
                  <a:cubicBezTo>
                    <a:pt x="88" y="0"/>
                    <a:pt x="163" y="25"/>
                    <a:pt x="163" y="75"/>
                  </a:cubicBezTo>
                  <a:cubicBezTo>
                    <a:pt x="163" y="126"/>
                    <a:pt x="88" y="151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9" y="151"/>
                    <a:pt x="24" y="126"/>
                    <a:pt x="24" y="75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C6D82178-3ABE-47D9-9BB6-3B9920F1D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515"/>
              <a:ext cx="89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6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6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6" y="81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0">
              <a:extLst>
                <a:ext uri="{FF2B5EF4-FFF2-40B4-BE49-F238E27FC236}">
                  <a16:creationId xmlns:a16="http://schemas.microsoft.com/office/drawing/2014/main" id="{5F1436E9-3844-4825-90A0-92FC68715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029"/>
              <a:ext cx="32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-serif"/>
                </a:rPr>
                <a:t>Row</a:t>
              </a:r>
              <a:endParaRPr lang="en-US" altLang="en-US"/>
            </a:p>
          </p:txBody>
        </p:sp>
        <p:sp>
          <p:nvSpPr>
            <p:cNvPr id="125" name="Rectangle 121">
              <a:extLst>
                <a:ext uri="{FF2B5EF4-FFF2-40B4-BE49-F238E27FC236}">
                  <a16:creationId xmlns:a16="http://schemas.microsoft.com/office/drawing/2014/main" id="{2BA1AB2F-C06B-4527-8601-EC8FC10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280"/>
              <a:ext cx="5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-serif"/>
                </a:rPr>
                <a:t>address</a:t>
              </a:r>
              <a:endParaRPr lang="en-US" altLang="en-US"/>
            </a:p>
          </p:txBody>
        </p:sp>
        <p:sp>
          <p:nvSpPr>
            <p:cNvPr id="126" name="Rectangle 122">
              <a:extLst>
                <a:ext uri="{FF2B5EF4-FFF2-40B4-BE49-F238E27FC236}">
                  <a16:creationId xmlns:a16="http://schemas.microsoft.com/office/drawing/2014/main" id="{9BA6A66C-0BB5-4C67-A1CF-BE9959385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78"/>
              <a:ext cx="1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127" name="Rectangle 123">
              <a:extLst>
                <a:ext uri="{FF2B5EF4-FFF2-40B4-BE49-F238E27FC236}">
                  <a16:creationId xmlns:a16="http://schemas.microsoft.com/office/drawing/2014/main" id="{D0AF7D18-7165-42A7-BCA5-782D3824D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62"/>
              <a:ext cx="1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128" name="Line 124">
              <a:extLst>
                <a:ext uri="{FF2B5EF4-FFF2-40B4-BE49-F238E27FC236}">
                  <a16:creationId xmlns:a16="http://schemas.microsoft.com/office/drawing/2014/main" id="{FF25E23F-4EC6-4E53-958C-7A36DF966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" y="56"/>
              <a:ext cx="16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5">
              <a:extLst>
                <a:ext uri="{FF2B5EF4-FFF2-40B4-BE49-F238E27FC236}">
                  <a16:creationId xmlns:a16="http://schemas.microsoft.com/office/drawing/2014/main" id="{550B2575-CCC1-4457-A2F4-4E629F1EC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176"/>
              <a:ext cx="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WL</a:t>
              </a:r>
              <a:endParaRPr lang="en-US" altLang="en-US"/>
            </a:p>
          </p:txBody>
        </p:sp>
        <p:sp>
          <p:nvSpPr>
            <p:cNvPr id="130" name="Rectangle 126">
              <a:extLst>
                <a:ext uri="{FF2B5EF4-FFF2-40B4-BE49-F238E27FC236}">
                  <a16:creationId xmlns:a16="http://schemas.microsoft.com/office/drawing/2014/main" id="{C3DC7BB4-FFD6-40BC-B50C-D6153A54D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958"/>
              <a:ext cx="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WL</a:t>
              </a:r>
              <a:endParaRPr lang="en-US" altLang="en-US"/>
            </a:p>
          </p:txBody>
        </p:sp>
        <p:sp>
          <p:nvSpPr>
            <p:cNvPr id="131" name="Rectangle 127">
              <a:extLst>
                <a:ext uri="{FF2B5EF4-FFF2-40B4-BE49-F238E27FC236}">
                  <a16:creationId xmlns:a16="http://schemas.microsoft.com/office/drawing/2014/main" id="{DBC4192B-7F84-45CF-9437-D3D4413C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150"/>
              <a:ext cx="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WL</a:t>
              </a:r>
              <a:endParaRPr lang="en-US" altLang="en-US"/>
            </a:p>
          </p:txBody>
        </p:sp>
        <p:sp>
          <p:nvSpPr>
            <p:cNvPr id="132" name="Line 128">
              <a:extLst>
                <a:ext uri="{FF2B5EF4-FFF2-40B4-BE49-F238E27FC236}">
                  <a16:creationId xmlns:a16="http://schemas.microsoft.com/office/drawing/2014/main" id="{DBBFD5E8-5EBD-4C77-AF02-199251F2E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6" y="3249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9">
              <a:extLst>
                <a:ext uri="{FF2B5EF4-FFF2-40B4-BE49-F238E27FC236}">
                  <a16:creationId xmlns:a16="http://schemas.microsoft.com/office/drawing/2014/main" id="{3AE86C84-4A02-49E4-AFCA-421EE7B5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3123"/>
              <a:ext cx="368" cy="228"/>
            </a:xfrm>
            <a:prstGeom prst="rect">
              <a:avLst/>
            </a:prstGeom>
            <a:solidFill>
              <a:srgbClr val="D7F4E3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0">
              <a:extLst>
                <a:ext uri="{FF2B5EF4-FFF2-40B4-BE49-F238E27FC236}">
                  <a16:creationId xmlns:a16="http://schemas.microsoft.com/office/drawing/2014/main" id="{B3044F8F-ACC6-48E8-B264-D8D4CB567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3124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Write</a:t>
              </a:r>
              <a:endParaRPr lang="en-US" altLang="en-US" sz="2000" dirty="0"/>
            </a:p>
          </p:txBody>
        </p:sp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340B268C-D383-42A1-B4F8-25412A6FD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3237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driver</a:t>
              </a:r>
              <a:endParaRPr lang="en-US" altLang="en-US" dirty="0"/>
            </a:p>
          </p:txBody>
        </p:sp>
        <p:sp>
          <p:nvSpPr>
            <p:cNvPr id="136" name="Line 132">
              <a:extLst>
                <a:ext uri="{FF2B5EF4-FFF2-40B4-BE49-F238E27FC236}">
                  <a16:creationId xmlns:a16="http://schemas.microsoft.com/office/drawing/2014/main" id="{9840F1D3-0894-4B2F-90A7-2EA1DA8DF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1" y="3249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33">
              <a:extLst>
                <a:ext uri="{FF2B5EF4-FFF2-40B4-BE49-F238E27FC236}">
                  <a16:creationId xmlns:a16="http://schemas.microsoft.com/office/drawing/2014/main" id="{B1E7D312-DE54-40A3-A6AF-5A832980F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3216"/>
              <a:ext cx="66" cy="55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A1C645B9-8A3C-42D0-A914-3CF94212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3213"/>
              <a:ext cx="89" cy="73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4 w 185"/>
                <a:gd name="T7" fmla="*/ 36 h 152"/>
                <a:gd name="T8" fmla="*/ 162 w 185"/>
                <a:gd name="T9" fmla="*/ 76 h 152"/>
                <a:gd name="T10" fmla="*/ 44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2" y="36"/>
                  </a:cubicBezTo>
                  <a:cubicBezTo>
                    <a:pt x="185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5" y="81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5">
              <a:extLst>
                <a:ext uri="{FF2B5EF4-FFF2-40B4-BE49-F238E27FC236}">
                  <a16:creationId xmlns:a16="http://schemas.microsoft.com/office/drawing/2014/main" id="{9E55E72F-12E9-439D-913C-CA17F220A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3247"/>
              <a:ext cx="12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6">
              <a:extLst>
                <a:ext uri="{FF2B5EF4-FFF2-40B4-BE49-F238E27FC236}">
                  <a16:creationId xmlns:a16="http://schemas.microsoft.com/office/drawing/2014/main" id="{3FF9541F-04D2-469E-9EEA-90CD3D9B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121"/>
              <a:ext cx="368" cy="228"/>
            </a:xfrm>
            <a:prstGeom prst="rect">
              <a:avLst/>
            </a:prstGeom>
            <a:solidFill>
              <a:srgbClr val="D7F4E3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7">
              <a:extLst>
                <a:ext uri="{FF2B5EF4-FFF2-40B4-BE49-F238E27FC236}">
                  <a16:creationId xmlns:a16="http://schemas.microsoft.com/office/drawing/2014/main" id="{4926A407-280F-40DC-9B17-2D5A96FA5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3121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Write</a:t>
              </a:r>
              <a:endParaRPr lang="en-US" altLang="en-US" dirty="0"/>
            </a:p>
          </p:txBody>
        </p:sp>
        <p:sp>
          <p:nvSpPr>
            <p:cNvPr id="142" name="Rectangle 138">
              <a:extLst>
                <a:ext uri="{FF2B5EF4-FFF2-40B4-BE49-F238E27FC236}">
                  <a16:creationId xmlns:a16="http://schemas.microsoft.com/office/drawing/2014/main" id="{E442CDDB-B359-4327-8871-3B529FFD3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3234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driver</a:t>
              </a:r>
              <a:endParaRPr lang="en-US" altLang="en-US" dirty="0"/>
            </a:p>
          </p:txBody>
        </p:sp>
        <p:sp>
          <p:nvSpPr>
            <p:cNvPr id="143" name="Line 139">
              <a:extLst>
                <a:ext uri="{FF2B5EF4-FFF2-40B4-BE49-F238E27FC236}">
                  <a16:creationId xmlns:a16="http://schemas.microsoft.com/office/drawing/2014/main" id="{270503BE-B69A-4D87-840A-4ECF8142A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" y="3247"/>
              <a:ext cx="12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6E9304F9-1C7E-41EA-A795-B2D7FC4B6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214"/>
              <a:ext cx="67" cy="54"/>
            </a:xfrm>
            <a:prstGeom prst="ellipse">
              <a:avLst/>
            </a:pr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55BE300A-F981-45F8-9C7B-B54E13778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210"/>
              <a:ext cx="89" cy="73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6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6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6" y="81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2">
              <a:extLst>
                <a:ext uri="{FF2B5EF4-FFF2-40B4-BE49-F238E27FC236}">
                  <a16:creationId xmlns:a16="http://schemas.microsoft.com/office/drawing/2014/main" id="{9A7477D3-C2FB-49C3-9513-2EB4CDE9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458"/>
              <a:ext cx="39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Data in</a:t>
              </a:r>
              <a:endParaRPr lang="en-US" altLang="en-US"/>
            </a:p>
          </p:txBody>
        </p:sp>
        <p:sp>
          <p:nvSpPr>
            <p:cNvPr id="147" name="Line 143">
              <a:extLst>
                <a:ext uri="{FF2B5EF4-FFF2-40B4-BE49-F238E27FC236}">
                  <a16:creationId xmlns:a16="http://schemas.microsoft.com/office/drawing/2014/main" id="{FEFB3257-1C3E-4CA3-BAA9-BE4812ADB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" y="3360"/>
              <a:ext cx="0" cy="11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C9FC0993-BBBD-4A76-B92E-D6A16A81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360"/>
              <a:ext cx="40" cy="70"/>
            </a:xfrm>
            <a:custGeom>
              <a:avLst/>
              <a:gdLst>
                <a:gd name="T0" fmla="*/ 42 w 84"/>
                <a:gd name="T1" fmla="*/ 105 h 147"/>
                <a:gd name="T2" fmla="*/ 84 w 84"/>
                <a:gd name="T3" fmla="*/ 147 h 147"/>
                <a:gd name="T4" fmla="*/ 42 w 84"/>
                <a:gd name="T5" fmla="*/ 0 h 147"/>
                <a:gd name="T6" fmla="*/ 0 w 84"/>
                <a:gd name="T7" fmla="*/ 147 h 147"/>
                <a:gd name="T8" fmla="*/ 42 w 84"/>
                <a:gd name="T9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7">
                  <a:moveTo>
                    <a:pt x="42" y="105"/>
                  </a:moveTo>
                  <a:lnTo>
                    <a:pt x="84" y="147"/>
                  </a:lnTo>
                  <a:lnTo>
                    <a:pt x="42" y="0"/>
                  </a:lnTo>
                  <a:lnTo>
                    <a:pt x="0" y="147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5">
              <a:extLst>
                <a:ext uri="{FF2B5EF4-FFF2-40B4-BE49-F238E27FC236}">
                  <a16:creationId xmlns:a16="http://schemas.microsoft.com/office/drawing/2014/main" id="{B3D71712-B1E8-41F0-A32B-0918E1B3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631"/>
              <a:ext cx="887" cy="210"/>
            </a:xfrm>
            <a:prstGeom prst="rect">
              <a:avLst/>
            </a:prstGeom>
            <a:solidFill>
              <a:srgbClr val="D7E3F4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46">
              <a:extLst>
                <a:ext uri="{FF2B5EF4-FFF2-40B4-BE49-F238E27FC236}">
                  <a16:creationId xmlns:a16="http://schemas.microsoft.com/office/drawing/2014/main" id="{6F66EB89-F30C-417B-A502-2D4EC0E24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675"/>
              <a:ext cx="8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Sense amplifier</a:t>
              </a:r>
              <a:endParaRPr lang="en-US" altLang="en-US" sz="2800" dirty="0"/>
            </a:p>
          </p:txBody>
        </p:sp>
        <p:sp>
          <p:nvSpPr>
            <p:cNvPr id="151" name="Rectangle 147">
              <a:extLst>
                <a:ext uri="{FF2B5EF4-FFF2-40B4-BE49-F238E27FC236}">
                  <a16:creationId xmlns:a16="http://schemas.microsoft.com/office/drawing/2014/main" id="{DBEFB8BD-B824-4794-994D-41E3578D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627"/>
              <a:ext cx="880" cy="210"/>
            </a:xfrm>
            <a:prstGeom prst="rect">
              <a:avLst/>
            </a:prstGeom>
            <a:solidFill>
              <a:srgbClr val="D7E3F4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8">
              <a:extLst>
                <a:ext uri="{FF2B5EF4-FFF2-40B4-BE49-F238E27FC236}">
                  <a16:creationId xmlns:a16="http://schemas.microsoft.com/office/drawing/2014/main" id="{DC62EB0A-E261-45C0-A636-B8CEA60F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639"/>
              <a:ext cx="8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Sense amplifier</a:t>
              </a:r>
              <a:endParaRPr lang="en-US" altLang="en-US" sz="2400" dirty="0"/>
            </a:p>
          </p:txBody>
        </p:sp>
        <p:sp>
          <p:nvSpPr>
            <p:cNvPr id="153" name="Line 149">
              <a:extLst>
                <a:ext uri="{FF2B5EF4-FFF2-40B4-BE49-F238E27FC236}">
                  <a16:creationId xmlns:a16="http://schemas.microsoft.com/office/drawing/2014/main" id="{EE6C2DC9-A847-417A-AE90-32AF349C8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3847"/>
              <a:ext cx="0" cy="15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C60492DA-0661-427A-B2E1-55241F1B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3915"/>
              <a:ext cx="48" cy="84"/>
            </a:xfrm>
            <a:custGeom>
              <a:avLst/>
              <a:gdLst>
                <a:gd name="T0" fmla="*/ 50 w 100"/>
                <a:gd name="T1" fmla="*/ 50 h 175"/>
                <a:gd name="T2" fmla="*/ 0 w 100"/>
                <a:gd name="T3" fmla="*/ 0 h 175"/>
                <a:gd name="T4" fmla="*/ 50 w 100"/>
                <a:gd name="T5" fmla="*/ 175 h 175"/>
                <a:gd name="T6" fmla="*/ 100 w 100"/>
                <a:gd name="T7" fmla="*/ 0 h 175"/>
                <a:gd name="T8" fmla="*/ 50 w 100"/>
                <a:gd name="T9" fmla="*/ 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75">
                  <a:moveTo>
                    <a:pt x="50" y="50"/>
                  </a:moveTo>
                  <a:lnTo>
                    <a:pt x="0" y="0"/>
                  </a:lnTo>
                  <a:lnTo>
                    <a:pt x="50" y="175"/>
                  </a:lnTo>
                  <a:lnTo>
                    <a:pt x="100" y="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1">
              <a:extLst>
                <a:ext uri="{FF2B5EF4-FFF2-40B4-BE49-F238E27FC236}">
                  <a16:creationId xmlns:a16="http://schemas.microsoft.com/office/drawing/2014/main" id="{72DFEBE4-5A44-4978-B388-B3400FC08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" y="3843"/>
              <a:ext cx="0" cy="15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02D86B21-CAFB-4E31-B5F3-B33F5A0DE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3911"/>
              <a:ext cx="48" cy="84"/>
            </a:xfrm>
            <a:custGeom>
              <a:avLst/>
              <a:gdLst>
                <a:gd name="T0" fmla="*/ 50 w 100"/>
                <a:gd name="T1" fmla="*/ 50 h 175"/>
                <a:gd name="T2" fmla="*/ 0 w 100"/>
                <a:gd name="T3" fmla="*/ 0 h 175"/>
                <a:gd name="T4" fmla="*/ 50 w 100"/>
                <a:gd name="T5" fmla="*/ 175 h 175"/>
                <a:gd name="T6" fmla="*/ 100 w 100"/>
                <a:gd name="T7" fmla="*/ 0 h 175"/>
                <a:gd name="T8" fmla="*/ 50 w 100"/>
                <a:gd name="T9" fmla="*/ 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75">
                  <a:moveTo>
                    <a:pt x="50" y="50"/>
                  </a:moveTo>
                  <a:lnTo>
                    <a:pt x="0" y="0"/>
                  </a:lnTo>
                  <a:lnTo>
                    <a:pt x="50" y="175"/>
                  </a:lnTo>
                  <a:lnTo>
                    <a:pt x="100" y="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3">
              <a:extLst>
                <a:ext uri="{FF2B5EF4-FFF2-40B4-BE49-F238E27FC236}">
                  <a16:creationId xmlns:a16="http://schemas.microsoft.com/office/drawing/2014/main" id="{35ECEDB6-F132-431B-8E22-CE34BE3A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3956"/>
              <a:ext cx="59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sans-serif"/>
                </a:rPr>
                <a:t>Data out</a:t>
              </a:r>
              <a:endParaRPr lang="en-US" altLang="en-US"/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137A175A-3977-4E74-B734-0CE17AAF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2856"/>
              <a:ext cx="3213" cy="199"/>
            </a:xfrm>
            <a:custGeom>
              <a:avLst/>
              <a:gdLst>
                <a:gd name="T0" fmla="*/ 206 w 6693"/>
                <a:gd name="T1" fmla="*/ 0 h 413"/>
                <a:gd name="T2" fmla="*/ 6486 w 6693"/>
                <a:gd name="T3" fmla="*/ 0 h 413"/>
                <a:gd name="T4" fmla="*/ 6693 w 6693"/>
                <a:gd name="T5" fmla="*/ 206 h 413"/>
                <a:gd name="T6" fmla="*/ 6486 w 6693"/>
                <a:gd name="T7" fmla="*/ 413 h 413"/>
                <a:gd name="T8" fmla="*/ 206 w 6693"/>
                <a:gd name="T9" fmla="*/ 413 h 413"/>
                <a:gd name="T10" fmla="*/ 0 w 6693"/>
                <a:gd name="T11" fmla="*/ 206 h 413"/>
                <a:gd name="T12" fmla="*/ 206 w 6693"/>
                <a:gd name="T1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3" h="413">
                  <a:moveTo>
                    <a:pt x="206" y="0"/>
                  </a:moveTo>
                  <a:lnTo>
                    <a:pt x="6486" y="0"/>
                  </a:lnTo>
                  <a:cubicBezTo>
                    <a:pt x="6601" y="0"/>
                    <a:pt x="6693" y="92"/>
                    <a:pt x="6693" y="206"/>
                  </a:cubicBezTo>
                  <a:cubicBezTo>
                    <a:pt x="6693" y="321"/>
                    <a:pt x="6601" y="413"/>
                    <a:pt x="6486" y="413"/>
                  </a:cubicBezTo>
                  <a:lnTo>
                    <a:pt x="206" y="413"/>
                  </a:lnTo>
                  <a:cubicBezTo>
                    <a:pt x="92" y="413"/>
                    <a:pt x="0" y="321"/>
                    <a:pt x="0" y="206"/>
                  </a:cubicBezTo>
                  <a:cubicBezTo>
                    <a:pt x="0" y="92"/>
                    <a:pt x="92" y="0"/>
                    <a:pt x="206" y="0"/>
                  </a:cubicBezTo>
                  <a:close/>
                </a:path>
              </a:pathLst>
            </a:custGeom>
            <a:solidFill>
              <a:srgbClr val="FFD5D5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5">
              <a:extLst>
                <a:ext uri="{FF2B5EF4-FFF2-40B4-BE49-F238E27FC236}">
                  <a16:creationId xmlns:a16="http://schemas.microsoft.com/office/drawing/2014/main" id="{9A06D2AC-6BF2-49CD-8E2A-3ACEC3FCC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3441"/>
              <a:ext cx="39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  <a:latin typeface="sans-serif"/>
                </a:rPr>
                <a:t>Data in</a:t>
              </a:r>
              <a:endParaRPr lang="en-US" altLang="en-US" dirty="0"/>
            </a:p>
          </p:txBody>
        </p:sp>
        <p:sp>
          <p:nvSpPr>
            <p:cNvPr id="160" name="Line 156">
              <a:extLst>
                <a:ext uri="{FF2B5EF4-FFF2-40B4-BE49-F238E27FC236}">
                  <a16:creationId xmlns:a16="http://schemas.microsoft.com/office/drawing/2014/main" id="{D66D3203-9942-4E46-84E3-DDB67020C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3343"/>
              <a:ext cx="0" cy="11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F5705710-F310-49DE-B4D6-CE93BF210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3343"/>
              <a:ext cx="40" cy="70"/>
            </a:xfrm>
            <a:custGeom>
              <a:avLst/>
              <a:gdLst>
                <a:gd name="T0" fmla="*/ 42 w 84"/>
                <a:gd name="T1" fmla="*/ 105 h 147"/>
                <a:gd name="T2" fmla="*/ 84 w 84"/>
                <a:gd name="T3" fmla="*/ 147 h 147"/>
                <a:gd name="T4" fmla="*/ 42 w 84"/>
                <a:gd name="T5" fmla="*/ 0 h 147"/>
                <a:gd name="T6" fmla="*/ 0 w 84"/>
                <a:gd name="T7" fmla="*/ 147 h 147"/>
                <a:gd name="T8" fmla="*/ 42 w 84"/>
                <a:gd name="T9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7">
                  <a:moveTo>
                    <a:pt x="42" y="105"/>
                  </a:moveTo>
                  <a:lnTo>
                    <a:pt x="84" y="147"/>
                  </a:lnTo>
                  <a:lnTo>
                    <a:pt x="42" y="0"/>
                  </a:lnTo>
                  <a:lnTo>
                    <a:pt x="0" y="147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8">
              <a:extLst>
                <a:ext uri="{FF2B5EF4-FFF2-40B4-BE49-F238E27FC236}">
                  <a16:creationId xmlns:a16="http://schemas.microsoft.com/office/drawing/2014/main" id="{0771DCE7-71CE-4B44-921D-9BC98691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872"/>
              <a:ext cx="1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Column mux/demux</a:t>
              </a:r>
              <a:endParaRPr lang="en-US" altLang="en-US"/>
            </a:p>
          </p:txBody>
        </p:sp>
        <p:sp>
          <p:nvSpPr>
            <p:cNvPr id="163" name="Line 159">
              <a:extLst>
                <a:ext uri="{FF2B5EF4-FFF2-40B4-BE49-F238E27FC236}">
                  <a16:creationId xmlns:a16="http://schemas.microsoft.com/office/drawing/2014/main" id="{F5C0C962-0F9E-4628-9698-BF0C2C9B0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2960"/>
              <a:ext cx="74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0">
              <a:extLst>
                <a:ext uri="{FF2B5EF4-FFF2-40B4-BE49-F238E27FC236}">
                  <a16:creationId xmlns:a16="http://schemas.microsoft.com/office/drawing/2014/main" id="{BEB73020-7460-4F98-85F5-D1973101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924"/>
              <a:ext cx="126" cy="72"/>
            </a:xfrm>
            <a:custGeom>
              <a:avLst/>
              <a:gdLst>
                <a:gd name="T0" fmla="*/ 75 w 262"/>
                <a:gd name="T1" fmla="*/ 75 h 150"/>
                <a:gd name="T2" fmla="*/ 0 w 262"/>
                <a:gd name="T3" fmla="*/ 150 h 150"/>
                <a:gd name="T4" fmla="*/ 262 w 262"/>
                <a:gd name="T5" fmla="*/ 75 h 150"/>
                <a:gd name="T6" fmla="*/ 0 w 262"/>
                <a:gd name="T7" fmla="*/ 0 h 150"/>
                <a:gd name="T8" fmla="*/ 75 w 262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50">
                  <a:moveTo>
                    <a:pt x="75" y="75"/>
                  </a:moveTo>
                  <a:lnTo>
                    <a:pt x="0" y="150"/>
                  </a:lnTo>
                  <a:lnTo>
                    <a:pt x="262" y="75"/>
                  </a:lnTo>
                  <a:lnTo>
                    <a:pt x="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1">
              <a:extLst>
                <a:ext uri="{FF2B5EF4-FFF2-40B4-BE49-F238E27FC236}">
                  <a16:creationId xmlns:a16="http://schemas.microsoft.com/office/drawing/2014/main" id="{5007C242-CE6B-4BFC-9B50-E228F1A9C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2714"/>
              <a:ext cx="6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-serif"/>
                </a:rPr>
                <a:t>Column </a:t>
              </a:r>
              <a:endParaRPr lang="en-US" altLang="en-US"/>
            </a:p>
          </p:txBody>
        </p:sp>
        <p:sp>
          <p:nvSpPr>
            <p:cNvPr id="166" name="Rectangle 162">
              <a:extLst>
                <a:ext uri="{FF2B5EF4-FFF2-40B4-BE49-F238E27FC236}">
                  <a16:creationId xmlns:a16="http://schemas.microsoft.com/office/drawing/2014/main" id="{CCE60EE5-2B9B-4BCB-AD6D-9B4DD2D3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2966"/>
              <a:ext cx="5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-serif"/>
                </a:rPr>
                <a:t>address</a:t>
              </a:r>
              <a:endParaRPr lang="en-US" altLang="en-US"/>
            </a:p>
          </p:txBody>
        </p:sp>
      </p:grp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B8A439-42FE-41C6-92B1-019609B038AC}"/>
              </a:ext>
            </a:extLst>
          </p:cNvPr>
          <p:cNvSpPr/>
          <p:nvPr/>
        </p:nvSpPr>
        <p:spPr>
          <a:xfrm>
            <a:off x="1630914" y="122553"/>
            <a:ext cx="1496117" cy="7080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SRAM Array</a:t>
            </a:r>
          </a:p>
        </p:txBody>
      </p:sp>
    </p:spTree>
    <p:extLst>
      <p:ext uri="{BB962C8B-B14F-4D97-AF65-F5344CB8AC3E}">
        <p14:creationId xmlns:p14="http://schemas.microsoft.com/office/powerpoint/2010/main" val="1346643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2848311" y="4719240"/>
            <a:ext cx="1894703" cy="2652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24" name="Rectangle 123"/>
          <p:cNvSpPr/>
          <p:nvPr/>
        </p:nvSpPr>
        <p:spPr>
          <a:xfrm>
            <a:off x="2800808" y="4645436"/>
            <a:ext cx="1894703" cy="2652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488" y="152751"/>
            <a:ext cx="7886700" cy="994172"/>
          </a:xfrm>
        </p:spPr>
        <p:txBody>
          <a:bodyPr/>
          <a:lstStyle/>
          <a:p>
            <a:r>
              <a:rPr lang="en-US" dirty="0"/>
              <a:t>Structure of a Cache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526495" y="105766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</a:t>
            </a:r>
            <a:endParaRPr lang="en-IN" sz="2000" dirty="0"/>
          </a:p>
        </p:txBody>
      </p:sp>
      <p:sp>
        <p:nvSpPr>
          <p:cNvPr id="6" name="Down Arrow 5"/>
          <p:cNvSpPr/>
          <p:nvPr/>
        </p:nvSpPr>
        <p:spPr>
          <a:xfrm>
            <a:off x="5921641" y="1463338"/>
            <a:ext cx="232913" cy="21719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ectangle 6"/>
          <p:cNvSpPr/>
          <p:nvPr/>
        </p:nvSpPr>
        <p:spPr>
          <a:xfrm>
            <a:off x="2720319" y="1700841"/>
            <a:ext cx="1656272" cy="18831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Rectangle 7"/>
          <p:cNvSpPr/>
          <p:nvPr/>
        </p:nvSpPr>
        <p:spPr>
          <a:xfrm>
            <a:off x="7725797" y="1689920"/>
            <a:ext cx="2596551" cy="18810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" name="TextBox 8"/>
          <p:cNvSpPr txBox="1"/>
          <p:nvPr/>
        </p:nvSpPr>
        <p:spPr>
          <a:xfrm>
            <a:off x="3014896" y="1178206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 Array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666931" y="1147284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Array</a:t>
            </a:r>
            <a:endParaRPr lang="en-IN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858802" y="1934330"/>
            <a:ext cx="3647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58802" y="2074509"/>
            <a:ext cx="3647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58801" y="2234097"/>
            <a:ext cx="3647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9527" y="1914921"/>
            <a:ext cx="4446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069526" y="2055102"/>
            <a:ext cx="4433976" cy="19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69526" y="2214688"/>
            <a:ext cx="444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95733" y="1602473"/>
            <a:ext cx="1068073" cy="2755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wordlines</a:t>
            </a:r>
            <a:endParaRPr lang="en-IN" sz="1600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3034827" y="1559462"/>
            <a:ext cx="64670" cy="2215697"/>
            <a:chOff x="2019339" y="738999"/>
            <a:chExt cx="100641" cy="3716971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019339" y="738999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19980" y="738999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482718" y="1559462"/>
            <a:ext cx="73022" cy="2222006"/>
            <a:chOff x="2412008" y="1498122"/>
            <a:chExt cx="100641" cy="371697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229559" y="1559463"/>
            <a:ext cx="70136" cy="2243663"/>
            <a:chOff x="2412008" y="1498122"/>
            <a:chExt cx="100641" cy="371697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953708" y="1559462"/>
            <a:ext cx="74758" cy="2187729"/>
            <a:chOff x="8592261" y="701709"/>
            <a:chExt cx="100641" cy="371697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592261" y="701709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692902" y="701709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351951" y="1559461"/>
            <a:ext cx="80398" cy="2179694"/>
            <a:chOff x="2412008" y="1498122"/>
            <a:chExt cx="100641" cy="371697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159251" y="1559461"/>
            <a:ext cx="74481" cy="2215696"/>
            <a:chOff x="2412008" y="1498122"/>
            <a:chExt cx="100641" cy="371697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rapezoid 44"/>
          <p:cNvSpPr/>
          <p:nvPr/>
        </p:nvSpPr>
        <p:spPr>
          <a:xfrm rot="10800000">
            <a:off x="2800809" y="3781468"/>
            <a:ext cx="446417" cy="116457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6" name="Trapezoid 45"/>
          <p:cNvSpPr/>
          <p:nvPr/>
        </p:nvSpPr>
        <p:spPr>
          <a:xfrm rot="10800000">
            <a:off x="3277035" y="3794150"/>
            <a:ext cx="446417" cy="116457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7" name="Trapezoid 46"/>
          <p:cNvSpPr/>
          <p:nvPr/>
        </p:nvSpPr>
        <p:spPr>
          <a:xfrm rot="10800000">
            <a:off x="4011624" y="3807392"/>
            <a:ext cx="446417" cy="116457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8" name="Trapezoid 47"/>
          <p:cNvSpPr/>
          <p:nvPr/>
        </p:nvSpPr>
        <p:spPr>
          <a:xfrm rot="10800000">
            <a:off x="7725227" y="3745466"/>
            <a:ext cx="446417" cy="11645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9" name="Trapezoid 48"/>
          <p:cNvSpPr/>
          <p:nvPr/>
        </p:nvSpPr>
        <p:spPr>
          <a:xfrm rot="10800000">
            <a:off x="8216393" y="3739156"/>
            <a:ext cx="446417" cy="11645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0" name="Trapezoid 49"/>
          <p:cNvSpPr/>
          <p:nvPr/>
        </p:nvSpPr>
        <p:spPr>
          <a:xfrm rot="10800000">
            <a:off x="8936042" y="3771390"/>
            <a:ext cx="446417" cy="11645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1" name="Rounded Rectangle 50"/>
          <p:cNvSpPr/>
          <p:nvPr/>
        </p:nvSpPr>
        <p:spPr>
          <a:xfrm>
            <a:off x="1599925" y="3532602"/>
            <a:ext cx="923254" cy="391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column </a:t>
            </a:r>
            <a:r>
              <a:rPr lang="en-US" sz="1350" dirty="0" err="1"/>
              <a:t>muxes</a:t>
            </a:r>
            <a:endParaRPr lang="en-IN" sz="1350" dirty="0"/>
          </a:p>
        </p:txBody>
      </p:sp>
      <p:sp>
        <p:nvSpPr>
          <p:cNvPr id="52" name="Rectangle 51"/>
          <p:cNvSpPr/>
          <p:nvPr/>
        </p:nvSpPr>
        <p:spPr>
          <a:xfrm>
            <a:off x="2933823" y="1869632"/>
            <a:ext cx="252323" cy="135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3" name="Oval Callout 52"/>
          <p:cNvSpPr/>
          <p:nvPr/>
        </p:nvSpPr>
        <p:spPr>
          <a:xfrm>
            <a:off x="1599925" y="936917"/>
            <a:ext cx="1100384" cy="511978"/>
          </a:xfrm>
          <a:prstGeom prst="wedgeEllipseCallout">
            <a:avLst>
              <a:gd name="adj1" fmla="val 78719"/>
              <a:gd name="adj2" fmla="val 13721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SRAM cell</a:t>
            </a:r>
            <a:endParaRPr lang="en-IN" sz="135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34429" y="1559461"/>
            <a:ext cx="72747" cy="2211928"/>
            <a:chOff x="2412008" y="1498122"/>
            <a:chExt cx="100641" cy="371697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291822" y="1559462"/>
            <a:ext cx="64919" cy="2222006"/>
            <a:chOff x="2412008" y="1498122"/>
            <a:chExt cx="100641" cy="371697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058963" y="1559462"/>
            <a:ext cx="70108" cy="2270156"/>
            <a:chOff x="2412008" y="1498122"/>
            <a:chExt cx="100641" cy="3716971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770909" y="1559462"/>
            <a:ext cx="70354" cy="2187729"/>
            <a:chOff x="2412008" y="1498122"/>
            <a:chExt cx="100641" cy="3716971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532838" y="1559462"/>
            <a:ext cx="74591" cy="2179693"/>
            <a:chOff x="2412008" y="1498122"/>
            <a:chExt cx="100641" cy="371697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8971323" y="1559462"/>
            <a:ext cx="75482" cy="2211927"/>
            <a:chOff x="2412008" y="1498122"/>
            <a:chExt cx="100641" cy="371697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12008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12649" y="1498122"/>
              <a:ext cx="0" cy="37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2720319" y="4049807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3" name="Rectangle 72"/>
          <p:cNvSpPr/>
          <p:nvPr/>
        </p:nvSpPr>
        <p:spPr>
          <a:xfrm>
            <a:off x="3294745" y="4049807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4" name="Rectangle 73"/>
          <p:cNvSpPr/>
          <p:nvPr/>
        </p:nvSpPr>
        <p:spPr>
          <a:xfrm>
            <a:off x="3977371" y="4040511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933823" y="3910608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88085" y="3910608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65736" y="3901311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519997" y="3901311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14176" y="3910608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68437" y="3910608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694958" y="4010955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3" name="Rectangle 82"/>
          <p:cNvSpPr/>
          <p:nvPr/>
        </p:nvSpPr>
        <p:spPr>
          <a:xfrm>
            <a:off x="8269384" y="4010955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4" name="Rectangle 83"/>
          <p:cNvSpPr/>
          <p:nvPr/>
        </p:nvSpPr>
        <p:spPr>
          <a:xfrm>
            <a:off x="8952010" y="4001659"/>
            <a:ext cx="526906" cy="213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85" name="Straight Connector 84"/>
          <p:cNvCxnSpPr/>
          <p:nvPr/>
        </p:nvCxnSpPr>
        <p:spPr>
          <a:xfrm>
            <a:off x="7908462" y="3871756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962724" y="3871756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440375" y="3862460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494636" y="3862460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88815" y="3871756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243076" y="3871756"/>
            <a:ext cx="0" cy="13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1524001" y="4018037"/>
            <a:ext cx="1040599" cy="350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sense amps</a:t>
            </a:r>
            <a:endParaRPr lang="en-IN" sz="1350" dirty="0"/>
          </a:p>
        </p:txBody>
      </p:sp>
      <p:cxnSp>
        <p:nvCxnSpPr>
          <p:cNvPr id="119" name="Straight Connector 118"/>
          <p:cNvCxnSpPr>
            <a:stCxn id="72" idx="2"/>
          </p:cNvCxnSpPr>
          <p:nvPr/>
        </p:nvCxnSpPr>
        <p:spPr>
          <a:xfrm>
            <a:off x="2983773" y="4263310"/>
            <a:ext cx="4313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518410" y="4254013"/>
            <a:ext cx="4313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262537" y="4263310"/>
            <a:ext cx="4313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720320" y="4573860"/>
            <a:ext cx="1894703" cy="2652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Comparators</a:t>
            </a:r>
            <a:endParaRPr lang="en-IN" sz="1350" dirty="0"/>
          </a:p>
        </p:txBody>
      </p:sp>
      <p:cxnSp>
        <p:nvCxnSpPr>
          <p:cNvPr id="126" name="Straight Connector 125"/>
          <p:cNvCxnSpPr/>
          <p:nvPr/>
        </p:nvCxnSpPr>
        <p:spPr>
          <a:xfrm flipH="1">
            <a:off x="2983773" y="4910698"/>
            <a:ext cx="1" cy="54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2118626" y="5260723"/>
            <a:ext cx="1226597" cy="2717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hit/miss</a:t>
            </a:r>
            <a:endParaRPr lang="en-IN" sz="1600" dirty="0"/>
          </a:p>
        </p:txBody>
      </p:sp>
      <p:sp>
        <p:nvSpPr>
          <p:cNvPr id="128" name="Rectangle 127"/>
          <p:cNvSpPr/>
          <p:nvPr/>
        </p:nvSpPr>
        <p:spPr>
          <a:xfrm>
            <a:off x="4896335" y="4745792"/>
            <a:ext cx="576244" cy="2329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29" name="Rectangle 128"/>
          <p:cNvSpPr/>
          <p:nvPr/>
        </p:nvSpPr>
        <p:spPr>
          <a:xfrm>
            <a:off x="4973232" y="4645608"/>
            <a:ext cx="576244" cy="2329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37" name="Straight Connector 136"/>
          <p:cNvCxnSpPr>
            <a:cxnSpLocks/>
            <a:stCxn id="124" idx="3"/>
          </p:cNvCxnSpPr>
          <p:nvPr/>
        </p:nvCxnSpPr>
        <p:spPr>
          <a:xfrm flipV="1">
            <a:off x="4695511" y="4778067"/>
            <a:ext cx="29657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4695510" y="4851872"/>
            <a:ext cx="29657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  <a:stCxn id="82" idx="2"/>
          </p:cNvCxnSpPr>
          <p:nvPr/>
        </p:nvCxnSpPr>
        <p:spPr>
          <a:xfrm flipH="1">
            <a:off x="7948435" y="4224459"/>
            <a:ext cx="9977" cy="45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8527849" y="4216191"/>
            <a:ext cx="9977" cy="45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9243686" y="4219635"/>
            <a:ext cx="9977" cy="45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699591" y="4694740"/>
            <a:ext cx="29657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062576" y="4534779"/>
            <a:ext cx="576244" cy="2329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1" name="Rounded Rectangle 160"/>
          <p:cNvSpPr/>
          <p:nvPr/>
        </p:nvSpPr>
        <p:spPr>
          <a:xfrm>
            <a:off x="4648056" y="5108040"/>
            <a:ext cx="1226597" cy="2717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mux drivers</a:t>
            </a:r>
            <a:endParaRPr lang="en-IN" sz="1350" dirty="0"/>
          </a:p>
        </p:txBody>
      </p:sp>
      <p:sp>
        <p:nvSpPr>
          <p:cNvPr id="162" name="Rectangle 161"/>
          <p:cNvSpPr/>
          <p:nvPr/>
        </p:nvSpPr>
        <p:spPr>
          <a:xfrm>
            <a:off x="2800809" y="5081951"/>
            <a:ext cx="476225" cy="1002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70" name="Straight Connector 169"/>
          <p:cNvCxnSpPr>
            <a:cxnSpLocks/>
            <a:stCxn id="20" idx="0"/>
            <a:endCxn id="173" idx="0"/>
          </p:cNvCxnSpPr>
          <p:nvPr/>
        </p:nvCxnSpPr>
        <p:spPr>
          <a:xfrm flipH="1">
            <a:off x="8606008" y="4941738"/>
            <a:ext cx="1420" cy="369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Callout 171"/>
          <p:cNvSpPr/>
          <p:nvPr/>
        </p:nvSpPr>
        <p:spPr>
          <a:xfrm>
            <a:off x="1542007" y="4564825"/>
            <a:ext cx="997355" cy="459486"/>
          </a:xfrm>
          <a:prstGeom prst="wedgeEllipseCallout">
            <a:avLst>
              <a:gd name="adj1" fmla="val 97794"/>
              <a:gd name="adj2" fmla="val 75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Output driver</a:t>
            </a:r>
            <a:endParaRPr lang="en-IN" sz="1350" dirty="0"/>
          </a:p>
        </p:txBody>
      </p:sp>
      <p:sp>
        <p:nvSpPr>
          <p:cNvPr id="173" name="Rounded Rectangle 172"/>
          <p:cNvSpPr/>
          <p:nvPr/>
        </p:nvSpPr>
        <p:spPr>
          <a:xfrm>
            <a:off x="7860983" y="5310925"/>
            <a:ext cx="1490051" cy="4390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data output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506650" y="1689920"/>
            <a:ext cx="1046757" cy="2014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IN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F0ADF-528A-4A69-B57A-33CD7120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09A74C-733C-43D7-88CD-BDF3D2EE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463572D3-D5BF-4503-8299-DCC533417B72}"/>
              </a:ext>
            </a:extLst>
          </p:cNvPr>
          <p:cNvSpPr/>
          <p:nvPr/>
        </p:nvSpPr>
        <p:spPr>
          <a:xfrm rot="10800000">
            <a:off x="7569347" y="4593644"/>
            <a:ext cx="2076162" cy="348095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9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8B86-21D7-4434-A283-8C6DDA0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077" y="250113"/>
            <a:ext cx="6858000" cy="822960"/>
          </a:xfrm>
        </p:spPr>
        <p:txBody>
          <a:bodyPr/>
          <a:lstStyle/>
          <a:p>
            <a:r>
              <a:rPr lang="en-US" dirty="0" err="1"/>
              <a:t>Precharging</a:t>
            </a:r>
            <a:r>
              <a:rPr lang="en-US" dirty="0"/>
              <a:t> Trick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290F-7FBA-4C7C-87BC-588D7841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3" y="2564123"/>
            <a:ext cx="6858000" cy="2610002"/>
          </a:xfrm>
        </p:spPr>
        <p:txBody>
          <a:bodyPr/>
          <a:lstStyle/>
          <a:p>
            <a:r>
              <a:rPr lang="en-US" sz="2400" dirty="0"/>
              <a:t>Do we </a:t>
            </a:r>
            <a:r>
              <a:rPr lang="en-US" sz="2400" dirty="0">
                <a:solidFill>
                  <a:srgbClr val="FF0000"/>
                </a:solidFill>
              </a:rPr>
              <a:t>wait</a:t>
            </a:r>
            <a:r>
              <a:rPr lang="en-US" sz="2400" dirty="0"/>
              <a:t> for one bit line</a:t>
            </a:r>
          </a:p>
          <a:p>
            <a:r>
              <a:rPr lang="en-US" sz="2400" dirty="0"/>
              <a:t>to go to 0 V and the other to</a:t>
            </a:r>
          </a:p>
          <a:p>
            <a:r>
              <a:rPr lang="en-US" sz="2400" dirty="0"/>
              <a:t>reach 1 V?</a:t>
            </a:r>
          </a:p>
          <a:p>
            <a:endParaRPr lang="en-US" sz="2400" dirty="0"/>
          </a:p>
          <a:p>
            <a:r>
              <a:rPr lang="en-US" sz="2400" dirty="0"/>
              <a:t>This will take too </a:t>
            </a:r>
            <a:r>
              <a:rPr lang="en-US" sz="2400" dirty="0">
                <a:solidFill>
                  <a:srgbClr val="FF0000"/>
                </a:solidFill>
              </a:rPr>
              <a:t>much</a:t>
            </a:r>
            <a:r>
              <a:rPr lang="en-US" sz="2400" dirty="0"/>
              <a:t> time.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C20EC-B8B1-48FA-ACF5-B1C37457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3E30-070B-4958-8053-55C9E81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2E9D1-5AB0-4F58-B447-164A4FAA0761}"/>
              </a:ext>
            </a:extLst>
          </p:cNvPr>
          <p:cNvGrpSpPr/>
          <p:nvPr/>
        </p:nvGrpSpPr>
        <p:grpSpPr>
          <a:xfrm>
            <a:off x="6736117" y="661594"/>
            <a:ext cx="3712221" cy="3301381"/>
            <a:chOff x="4663585" y="608629"/>
            <a:chExt cx="3712221" cy="33013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E755DD-8A87-4D9D-B7B3-A85F8B910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072" y="608629"/>
              <a:ext cx="1" cy="264610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63ACFC-B203-49B6-BA19-8E0BAF8F6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9903" y="608629"/>
              <a:ext cx="1" cy="264610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218D7D8-FB6F-405F-95B9-E53E6E57792F}"/>
                </a:ext>
              </a:extLst>
            </p:cNvPr>
            <p:cNvSpPr/>
            <p:nvPr/>
          </p:nvSpPr>
          <p:spPr>
            <a:xfrm>
              <a:off x="5809900" y="1022096"/>
              <a:ext cx="1166177" cy="63539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SRAM cell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CFCC65-9F7E-4DB1-9884-564F47EC5F0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5346073" y="1339795"/>
              <a:ext cx="46382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494799-4762-4E08-97EA-62E27126BF14}"/>
                </a:ext>
              </a:extLst>
            </p:cNvPr>
            <p:cNvCxnSpPr>
              <a:cxnSpLocks/>
            </p:cNvCxnSpPr>
            <p:nvPr/>
          </p:nvCxnSpPr>
          <p:spPr>
            <a:xfrm>
              <a:off x="6976077" y="1339795"/>
              <a:ext cx="46382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1C444AB-5228-4958-82AC-DCBB92EFC50D}"/>
                </a:ext>
              </a:extLst>
            </p:cNvPr>
            <p:cNvSpPr/>
            <p:nvPr/>
          </p:nvSpPr>
          <p:spPr>
            <a:xfrm>
              <a:off x="5809900" y="2850542"/>
              <a:ext cx="1166177" cy="63539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Sense</a:t>
              </a:r>
            </a:p>
            <a:p>
              <a:pPr algn="ctr"/>
              <a:r>
                <a:rPr lang="en-US" dirty="0"/>
                <a:t>Amplifier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927273-E328-44D0-A6E2-D0B509F63C48}"/>
                </a:ext>
              </a:extLst>
            </p:cNvPr>
            <p:cNvCxnSpPr>
              <a:cxnSpLocks/>
            </p:cNvCxnSpPr>
            <p:nvPr/>
          </p:nvCxnSpPr>
          <p:spPr>
            <a:xfrm>
              <a:off x="5346072" y="3254734"/>
              <a:ext cx="46382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43A927-B630-4D8B-9C2C-BE6DBD9A21D5}"/>
                </a:ext>
              </a:extLst>
            </p:cNvPr>
            <p:cNvCxnSpPr>
              <a:cxnSpLocks/>
            </p:cNvCxnSpPr>
            <p:nvPr/>
          </p:nvCxnSpPr>
          <p:spPr>
            <a:xfrm>
              <a:off x="6976076" y="3254734"/>
              <a:ext cx="463827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10047F-D8BC-4485-8771-2D33A973F92A}"/>
                </a:ext>
              </a:extLst>
            </p:cNvPr>
            <p:cNvCxnSpPr/>
            <p:nvPr/>
          </p:nvCxnSpPr>
          <p:spPr>
            <a:xfrm>
              <a:off x="6400800" y="3485940"/>
              <a:ext cx="0" cy="424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AD7437-0450-4B6B-85A4-553888DE7760}"/>
                </a:ext>
              </a:extLst>
            </p:cNvPr>
            <p:cNvSpPr txBox="1"/>
            <p:nvPr/>
          </p:nvSpPr>
          <p:spPr>
            <a:xfrm>
              <a:off x="4663585" y="1657494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2AC652-D357-4BBF-BC7E-2AFB21161ECC}"/>
                </a:ext>
              </a:extLst>
            </p:cNvPr>
            <p:cNvSpPr txBox="1"/>
            <p:nvPr/>
          </p:nvSpPr>
          <p:spPr>
            <a:xfrm>
              <a:off x="7461406" y="1657494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B8FA1F5-5CAF-4985-9B4C-DE69B796D048}"/>
                </a:ext>
              </a:extLst>
            </p:cNvPr>
            <p:cNvCxnSpPr>
              <a:cxnSpLocks/>
            </p:cNvCxnSpPr>
            <p:nvPr/>
          </p:nvCxnSpPr>
          <p:spPr>
            <a:xfrm>
              <a:off x="7598369" y="1700848"/>
              <a:ext cx="3164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944F8C9-AEE2-4A2C-96D4-EA591D217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03" y="2564123"/>
            <a:ext cx="758806" cy="758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466A4A-E4CC-4F06-83C2-BE071EF25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77" y="4548033"/>
            <a:ext cx="758806" cy="75880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7D1E735-01C3-46C9-B1D0-6A2FA9A17A90}"/>
              </a:ext>
            </a:extLst>
          </p:cNvPr>
          <p:cNvSpPr/>
          <p:nvPr/>
        </p:nvSpPr>
        <p:spPr>
          <a:xfrm>
            <a:off x="2025677" y="960210"/>
            <a:ext cx="3651282" cy="987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Assume ground is 0 V and the supply is 1 V</a:t>
            </a:r>
          </a:p>
        </p:txBody>
      </p:sp>
    </p:spTree>
    <p:extLst>
      <p:ext uri="{BB962C8B-B14F-4D97-AF65-F5344CB8AC3E}">
        <p14:creationId xmlns:p14="http://schemas.microsoft.com/office/powerpoint/2010/main" val="1406554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3CFD-731E-4EF7-92C6-33B4551F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Precharging</a:t>
            </a:r>
            <a:r>
              <a:rPr lang="en-US" dirty="0"/>
              <a:t> trick – II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B989A-6CA6-4F16-9190-0D1C443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988" y="871331"/>
            <a:ext cx="4459993" cy="255766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51F5D-43E7-49CF-9899-F622AAF7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B7AA4-C894-49AB-95F8-93F7DCDC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6680F-910E-4A47-B01F-498FD9BF5AA1}"/>
              </a:ext>
            </a:extLst>
          </p:cNvPr>
          <p:cNvSpPr txBox="1"/>
          <p:nvPr/>
        </p:nvSpPr>
        <p:spPr>
          <a:xfrm>
            <a:off x="2728781" y="3466768"/>
            <a:ext cx="719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figure out which side is heavier, do we have to wait for one of the stones to hit the ground?  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A6D3808-3067-4CCF-B5F7-66FE2CB8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3" y="3518451"/>
            <a:ext cx="847647" cy="8476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8D4260-EE24-4864-9F48-8BE8E66B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5739"/>
            <a:ext cx="1417422" cy="1417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DEFE1-604A-4CAA-BCDF-63CED5968264}"/>
              </a:ext>
            </a:extLst>
          </p:cNvPr>
          <p:cNvSpPr txBox="1"/>
          <p:nvPr/>
        </p:nvSpPr>
        <p:spPr>
          <a:xfrm>
            <a:off x="2941424" y="4794666"/>
            <a:ext cx="719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 </a:t>
            </a:r>
            <a:r>
              <a:rPr lang="en-US" sz="2400" dirty="0">
                <a:solidFill>
                  <a:srgbClr val="625D9C"/>
                </a:solidFill>
              </a:rPr>
              <a:t>measuring</a:t>
            </a:r>
            <a:r>
              <a:rPr lang="en-US" sz="2400" dirty="0"/>
              <a:t> the slope of the rod. Once it is </a:t>
            </a:r>
            <a:r>
              <a:rPr lang="en-US" sz="2400" dirty="0">
                <a:solidFill>
                  <a:srgbClr val="E21A23"/>
                </a:solidFill>
              </a:rPr>
              <a:t>more</a:t>
            </a:r>
            <a:r>
              <a:rPr lang="en-US" sz="2400" dirty="0"/>
              <a:t> than a threshold (</a:t>
            </a:r>
            <a:r>
              <a:rPr lang="en-US" sz="2400" dirty="0">
                <a:solidFill>
                  <a:srgbClr val="692146"/>
                </a:solidFill>
              </a:rPr>
              <a:t>noise value</a:t>
            </a:r>
            <a:r>
              <a:rPr lang="en-US" sz="2400" dirty="0"/>
              <a:t>), declare the result.</a:t>
            </a:r>
          </a:p>
        </p:txBody>
      </p:sp>
    </p:spTree>
    <p:extLst>
      <p:ext uri="{BB962C8B-B14F-4D97-AF65-F5344CB8AC3E}">
        <p14:creationId xmlns:p14="http://schemas.microsoft.com/office/powerpoint/2010/main" val="32775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9B36-1F82-4220-9E40-A04141FD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Precharging</a:t>
            </a:r>
            <a:r>
              <a:rPr lang="en-US" dirty="0"/>
              <a:t> Trick – III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EC75-29D1-45C8-8A7D-39E3AF12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19551" cy="9314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don’t have to </a:t>
            </a:r>
            <a:r>
              <a:rPr lang="en-US" sz="2400" dirty="0">
                <a:solidFill>
                  <a:srgbClr val="FF0000"/>
                </a:solidFill>
              </a:rPr>
              <a:t>wait</a:t>
            </a:r>
            <a:r>
              <a:rPr lang="en-US" sz="2400" dirty="0"/>
              <a:t> for the voltage values to </a:t>
            </a:r>
            <a:r>
              <a:rPr lang="en-US" sz="2400" dirty="0">
                <a:solidFill>
                  <a:srgbClr val="0070C0"/>
                </a:solidFill>
              </a:rPr>
              <a:t>reach</a:t>
            </a:r>
            <a:r>
              <a:rPr lang="en-US" sz="2400" dirty="0"/>
              <a:t> the final values.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05530-D9D3-43E1-8C72-CAD74373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3BAE4-EE7E-4989-9136-72F7A4A4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F13C6-4C13-4EFF-8BC7-203F63E9984E}"/>
                  </a:ext>
                </a:extLst>
              </p:cNvPr>
              <p:cNvSpPr txBox="1"/>
              <p:nvPr/>
            </p:nvSpPr>
            <p:spPr>
              <a:xfrm>
                <a:off x="3086571" y="2261498"/>
                <a:ext cx="5032916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1           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𝐵𝐿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 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0           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𝐵𝐿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 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F13C6-4C13-4EFF-8BC7-203F63E99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571" y="2261498"/>
                <a:ext cx="5032916" cy="959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B5E0D-5824-4D42-A4B3-481FD439F255}"/>
                  </a:ext>
                </a:extLst>
              </p:cNvPr>
              <p:cNvSpPr txBox="1"/>
              <p:nvPr/>
            </p:nvSpPr>
            <p:spPr>
              <a:xfrm>
                <a:off x="1781452" y="3429000"/>
                <a:ext cx="878889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is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noise margin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Precharging</a:t>
                </a:r>
                <a:r>
                  <a:rPr lang="en-US" sz="2400" dirty="0">
                    <a:solidFill>
                      <a:srgbClr val="0070C0"/>
                    </a:solidFill>
                  </a:rPr>
                  <a:t> step: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Set the voltage of the bit line pair to 0.5 V using powerful </a:t>
                </a:r>
                <a:r>
                  <a:rPr lang="en-US" sz="2400" dirty="0" err="1"/>
                  <a:t>precharge</a:t>
                </a:r>
                <a:r>
                  <a:rPr lang="en-US" sz="2400" dirty="0"/>
                  <a:t> drivers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dedicated sense amplifier </a:t>
                </a:r>
                <a:r>
                  <a:rPr lang="en-US" sz="2400" dirty="0">
                    <a:solidFill>
                      <a:srgbClr val="01708C"/>
                    </a:solidFill>
                  </a:rPr>
                  <a:t>senses</a:t>
                </a:r>
                <a:r>
                  <a:rPr lang="en-US" sz="2400" dirty="0"/>
                  <a:t> the difference in the voltage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sets the output, once the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difference</a:t>
                </a:r>
                <a:r>
                  <a:rPr lang="en-US" sz="2400" dirty="0"/>
                  <a:t> crosses the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B5E0D-5824-4D42-A4B3-481FD439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52" y="3429000"/>
                <a:ext cx="8788894" cy="2308324"/>
              </a:xfrm>
              <a:prstGeom prst="rect">
                <a:avLst/>
              </a:prstGeom>
              <a:blipFill>
                <a:blip r:embed="rId3"/>
                <a:stretch>
                  <a:fillRect l="-902" t="-1852" b="-52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49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439D-C35C-48A3-B756-8C193987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76" y="124320"/>
            <a:ext cx="6858000" cy="822960"/>
          </a:xfrm>
        </p:spPr>
        <p:txBody>
          <a:bodyPr/>
          <a:lstStyle/>
          <a:p>
            <a:r>
              <a:rPr lang="en-US" dirty="0"/>
              <a:t>The Sense Amplifier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CDFB2-2EFE-4BA3-BC2E-EB4102D9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D1421-8FE6-4928-A0D8-F871FAAA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135E438-16BF-4D9A-B062-D0AF333A1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5834" y="971307"/>
            <a:ext cx="6529951" cy="5350220"/>
            <a:chOff x="725" y="819"/>
            <a:chExt cx="3310" cy="2712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78F0BF1-F3CE-4C4B-BF94-5B82E3D3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493"/>
              <a:ext cx="862" cy="776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DD6A107-42DD-4100-B923-D72BA51C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551"/>
              <a:ext cx="120" cy="131"/>
            </a:xfrm>
            <a:custGeom>
              <a:avLst/>
              <a:gdLst>
                <a:gd name="T0" fmla="*/ 5 w 258"/>
                <a:gd name="T1" fmla="*/ 0 h 282"/>
                <a:gd name="T2" fmla="*/ 258 w 258"/>
                <a:gd name="T3" fmla="*/ 0 h 282"/>
                <a:gd name="T4" fmla="*/ 258 w 258"/>
                <a:gd name="T5" fmla="*/ 282 h 282"/>
                <a:gd name="T6" fmla="*/ 0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5" y="0"/>
                  </a:moveTo>
                  <a:lnTo>
                    <a:pt x="258" y="0"/>
                  </a:lnTo>
                  <a:lnTo>
                    <a:pt x="258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29EC7C02-F8B8-4272-96A7-4610438B5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1" y="1551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71F9494-5FA5-40AD-8E8B-221E5EEA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1551"/>
              <a:ext cx="120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96DB6F45-9D60-4F85-9FEC-255638239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7" y="1551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D2E1137-CA99-45C3-B4BB-5002F9614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601"/>
              <a:ext cx="33" cy="36"/>
            </a:xfrm>
            <a:prstGeom prst="ellipse">
              <a:avLst/>
            </a:pr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EB1422C4-BE03-4831-962E-7AF5DA07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603"/>
              <a:ext cx="34" cy="36"/>
            </a:xfrm>
            <a:prstGeom prst="ellipse">
              <a:avLst/>
            </a:pr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48061256-CC6F-47E3-A93B-B4431D0ED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1614"/>
              <a:ext cx="72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AE81E1F-B718-4FEC-8543-BBDE2A23F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8" y="1454"/>
              <a:ext cx="0" cy="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67F8993B-3872-4273-AC89-500C27012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2" y="1457"/>
              <a:ext cx="0" cy="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32E59AD5-7BB8-41C1-9E44-DEC31E80B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677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D2BFB58-7F53-4A98-937E-3C99673FB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840"/>
              <a:ext cx="120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AF7C440-D73B-49D1-86F5-5B89EE41D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840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B3D199C4-62D9-428B-A27D-84F95FDA1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1682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950F696-8C85-49F6-8C87-6F6DFA56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844"/>
              <a:ext cx="120" cy="131"/>
            </a:xfrm>
            <a:custGeom>
              <a:avLst/>
              <a:gdLst>
                <a:gd name="T0" fmla="*/ 5 w 258"/>
                <a:gd name="T1" fmla="*/ 0 h 282"/>
                <a:gd name="T2" fmla="*/ 258 w 258"/>
                <a:gd name="T3" fmla="*/ 0 h 282"/>
                <a:gd name="T4" fmla="*/ 258 w 258"/>
                <a:gd name="T5" fmla="*/ 282 h 282"/>
                <a:gd name="T6" fmla="*/ 0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5" y="0"/>
                  </a:moveTo>
                  <a:lnTo>
                    <a:pt x="258" y="0"/>
                  </a:lnTo>
                  <a:lnTo>
                    <a:pt x="258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01E222FB-02DF-4EB9-9458-5734566B7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" y="1844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3FABE28-A126-4B11-8055-A37F5DD13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969"/>
              <a:ext cx="445" cy="68"/>
            </a:xfrm>
            <a:custGeom>
              <a:avLst/>
              <a:gdLst>
                <a:gd name="T0" fmla="*/ 0 w 958"/>
                <a:gd name="T1" fmla="*/ 0 h 146"/>
                <a:gd name="T2" fmla="*/ 0 w 958"/>
                <a:gd name="T3" fmla="*/ 146 h 146"/>
                <a:gd name="T4" fmla="*/ 958 w 958"/>
                <a:gd name="T5" fmla="*/ 146 h 146"/>
                <a:gd name="T6" fmla="*/ 958 w 958"/>
                <a:gd name="T7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146">
                  <a:moveTo>
                    <a:pt x="0" y="0"/>
                  </a:moveTo>
                  <a:lnTo>
                    <a:pt x="0" y="146"/>
                  </a:lnTo>
                  <a:lnTo>
                    <a:pt x="958" y="146"/>
                  </a:lnTo>
                  <a:lnTo>
                    <a:pt x="958" y="9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E1C2AC14-A8C5-47A8-BC02-11CFACBE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093"/>
              <a:ext cx="119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C4CC17FF-36C1-46C7-8ACD-DB66E17BD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9" y="2093"/>
              <a:ext cx="0" cy="12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CB267D3A-BA37-4035-841F-4B00346A3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2037"/>
              <a:ext cx="0" cy="5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D272EE43-9A8F-44D6-9A03-3F05C7810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2221"/>
              <a:ext cx="0" cy="9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A3E2937-DB3A-4B60-B6B0-B63FF269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614"/>
              <a:ext cx="215" cy="147"/>
            </a:xfrm>
            <a:custGeom>
              <a:avLst/>
              <a:gdLst>
                <a:gd name="T0" fmla="*/ 0 w 462"/>
                <a:gd name="T1" fmla="*/ 0 h 316"/>
                <a:gd name="T2" fmla="*/ 0 w 462"/>
                <a:gd name="T3" fmla="*/ 316 h 316"/>
                <a:gd name="T4" fmla="*/ 462 w 462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2" h="316">
                  <a:moveTo>
                    <a:pt x="0" y="0"/>
                  </a:moveTo>
                  <a:lnTo>
                    <a:pt x="0" y="316"/>
                  </a:lnTo>
                  <a:lnTo>
                    <a:pt x="462" y="31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C32199B9-A5E5-4803-8B06-F84B5D0A2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610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19C9DD1C-A9A6-4EAE-9E48-9CD55A6A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750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8C4A9580-381D-4510-9A67-6C3AF9DC1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497"/>
              <a:ext cx="862" cy="7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E062D84-E321-44C9-8977-0844DAEF9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553"/>
              <a:ext cx="120" cy="131"/>
            </a:xfrm>
            <a:custGeom>
              <a:avLst/>
              <a:gdLst>
                <a:gd name="T0" fmla="*/ 5 w 257"/>
                <a:gd name="T1" fmla="*/ 0 h 282"/>
                <a:gd name="T2" fmla="*/ 257 w 257"/>
                <a:gd name="T3" fmla="*/ 0 h 282"/>
                <a:gd name="T4" fmla="*/ 257 w 257"/>
                <a:gd name="T5" fmla="*/ 282 h 282"/>
                <a:gd name="T6" fmla="*/ 0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5" y="0"/>
                  </a:moveTo>
                  <a:lnTo>
                    <a:pt x="257" y="0"/>
                  </a:lnTo>
                  <a:lnTo>
                    <a:pt x="257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FDFF72A5-277C-4717-A8BF-CF9D9C961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" y="1553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C2627DE-39B1-4113-86E6-39805E93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553"/>
              <a:ext cx="119" cy="131"/>
            </a:xfrm>
            <a:custGeom>
              <a:avLst/>
              <a:gdLst>
                <a:gd name="T0" fmla="*/ 253 w 257"/>
                <a:gd name="T1" fmla="*/ 0 h 282"/>
                <a:gd name="T2" fmla="*/ 0 w 257"/>
                <a:gd name="T3" fmla="*/ 0 h 282"/>
                <a:gd name="T4" fmla="*/ 0 w 257"/>
                <a:gd name="T5" fmla="*/ 282 h 282"/>
                <a:gd name="T6" fmla="*/ 257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7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9B36DF1-8111-44CF-8F4E-630B6F6DF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553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76591027-2DEA-4AF2-AA3E-1E8C2E6B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1603"/>
              <a:ext cx="34" cy="36"/>
            </a:xfrm>
            <a:prstGeom prst="ellipse">
              <a:avLst/>
            </a:pr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9B640D3E-1BDB-4771-8FF6-C1F6C820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1605"/>
              <a:ext cx="33" cy="37"/>
            </a:xfrm>
            <a:prstGeom prst="ellipse">
              <a:avLst/>
            </a:pr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C3C37B05-DC6F-46EA-ADC3-D53ACBCBE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9" y="1616"/>
              <a:ext cx="72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5539976C-ADCD-4D44-A60B-3856D702D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1" y="1456"/>
              <a:ext cx="0" cy="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970513E-61E2-41BF-BAC0-E610F71EB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1460"/>
              <a:ext cx="0" cy="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2F266C60-FF99-4336-95B9-9A244ED5E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9" y="1680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9312A5E6-B353-4A9A-AC36-566C6E80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842"/>
              <a:ext cx="120" cy="131"/>
            </a:xfrm>
            <a:custGeom>
              <a:avLst/>
              <a:gdLst>
                <a:gd name="T0" fmla="*/ 253 w 257"/>
                <a:gd name="T1" fmla="*/ 0 h 283"/>
                <a:gd name="T2" fmla="*/ 0 w 257"/>
                <a:gd name="T3" fmla="*/ 0 h 283"/>
                <a:gd name="T4" fmla="*/ 0 w 257"/>
                <a:gd name="T5" fmla="*/ 283 h 283"/>
                <a:gd name="T6" fmla="*/ 257 w 257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3">
                  <a:moveTo>
                    <a:pt x="253" y="0"/>
                  </a:moveTo>
                  <a:lnTo>
                    <a:pt x="0" y="0"/>
                  </a:lnTo>
                  <a:lnTo>
                    <a:pt x="0" y="283"/>
                  </a:lnTo>
                  <a:lnTo>
                    <a:pt x="257" y="283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11C8DE68-96C1-4AC6-A49E-4D8947C0E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" y="1842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E7DEF84A-51AE-43C7-866F-7955931EF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1684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CC673075-6EC6-46A6-88D3-DC0F6590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847"/>
              <a:ext cx="120" cy="131"/>
            </a:xfrm>
            <a:custGeom>
              <a:avLst/>
              <a:gdLst>
                <a:gd name="T0" fmla="*/ 5 w 258"/>
                <a:gd name="T1" fmla="*/ 0 h 282"/>
                <a:gd name="T2" fmla="*/ 258 w 258"/>
                <a:gd name="T3" fmla="*/ 0 h 282"/>
                <a:gd name="T4" fmla="*/ 258 w 258"/>
                <a:gd name="T5" fmla="*/ 282 h 282"/>
                <a:gd name="T6" fmla="*/ 0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5" y="0"/>
                  </a:moveTo>
                  <a:lnTo>
                    <a:pt x="258" y="0"/>
                  </a:lnTo>
                  <a:lnTo>
                    <a:pt x="258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7B61F29E-945F-488C-8531-98D6BE7E0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847"/>
              <a:ext cx="0" cy="12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9E92554-CD1F-472B-99A6-0099FC46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971"/>
              <a:ext cx="445" cy="68"/>
            </a:xfrm>
            <a:custGeom>
              <a:avLst/>
              <a:gdLst>
                <a:gd name="T0" fmla="*/ 0 w 958"/>
                <a:gd name="T1" fmla="*/ 0 h 146"/>
                <a:gd name="T2" fmla="*/ 0 w 958"/>
                <a:gd name="T3" fmla="*/ 146 h 146"/>
                <a:gd name="T4" fmla="*/ 958 w 958"/>
                <a:gd name="T5" fmla="*/ 146 h 146"/>
                <a:gd name="T6" fmla="*/ 958 w 958"/>
                <a:gd name="T7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146">
                  <a:moveTo>
                    <a:pt x="0" y="0"/>
                  </a:moveTo>
                  <a:lnTo>
                    <a:pt x="0" y="146"/>
                  </a:lnTo>
                  <a:lnTo>
                    <a:pt x="958" y="146"/>
                  </a:lnTo>
                  <a:lnTo>
                    <a:pt x="958" y="9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F66B41CC-5B2E-4D46-A4A9-2D88338F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095"/>
              <a:ext cx="119" cy="131"/>
            </a:xfrm>
            <a:custGeom>
              <a:avLst/>
              <a:gdLst>
                <a:gd name="T0" fmla="*/ 252 w 257"/>
                <a:gd name="T1" fmla="*/ 0 h 282"/>
                <a:gd name="T2" fmla="*/ 0 w 257"/>
                <a:gd name="T3" fmla="*/ 0 h 282"/>
                <a:gd name="T4" fmla="*/ 0 w 257"/>
                <a:gd name="T5" fmla="*/ 282 h 282"/>
                <a:gd name="T6" fmla="*/ 257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252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7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FD87AF39-8E74-49E3-96D2-E1D8C2133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2095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7E3EBEDC-ED8F-4FE8-AB6D-52F033FB4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2039"/>
              <a:ext cx="0" cy="5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5A1110EC-C5A6-4C3A-B007-76BCE4FD2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2224"/>
              <a:ext cx="0" cy="7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4A776E5-2CD3-4253-9721-238311C1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621"/>
              <a:ext cx="235" cy="147"/>
            </a:xfrm>
            <a:custGeom>
              <a:avLst/>
              <a:gdLst>
                <a:gd name="T0" fmla="*/ 505 w 505"/>
                <a:gd name="T1" fmla="*/ 0 h 316"/>
                <a:gd name="T2" fmla="*/ 505 w 505"/>
                <a:gd name="T3" fmla="*/ 316 h 316"/>
                <a:gd name="T4" fmla="*/ 0 w 505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5" h="316">
                  <a:moveTo>
                    <a:pt x="505" y="0"/>
                  </a:moveTo>
                  <a:lnTo>
                    <a:pt x="505" y="316"/>
                  </a:lnTo>
                  <a:lnTo>
                    <a:pt x="0" y="31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3AB897D0-E5FE-434B-B4E7-9FA4F07A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1612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77106283-0DB4-4CCB-9DEB-C86C57EDA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759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FDC29B85-F02B-440B-92AA-671C2599B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612"/>
              <a:ext cx="862" cy="7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1ECD35E9-8B5B-4CB4-857D-CF80D80B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666"/>
              <a:ext cx="119" cy="131"/>
            </a:xfrm>
            <a:custGeom>
              <a:avLst/>
              <a:gdLst>
                <a:gd name="T0" fmla="*/ 253 w 257"/>
                <a:gd name="T1" fmla="*/ 0 h 282"/>
                <a:gd name="T2" fmla="*/ 0 w 257"/>
                <a:gd name="T3" fmla="*/ 0 h 282"/>
                <a:gd name="T4" fmla="*/ 0 w 257"/>
                <a:gd name="T5" fmla="*/ 282 h 282"/>
                <a:gd name="T6" fmla="*/ 257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7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F511E34D-1044-4382-A792-0193C3409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666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1DE377A6-1612-4E4D-ADAE-D368D915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666"/>
              <a:ext cx="119" cy="131"/>
            </a:xfrm>
            <a:custGeom>
              <a:avLst/>
              <a:gdLst>
                <a:gd name="T0" fmla="*/ 5 w 257"/>
                <a:gd name="T1" fmla="*/ 0 h 282"/>
                <a:gd name="T2" fmla="*/ 257 w 257"/>
                <a:gd name="T3" fmla="*/ 0 h 282"/>
                <a:gd name="T4" fmla="*/ 257 w 257"/>
                <a:gd name="T5" fmla="*/ 282 h 282"/>
                <a:gd name="T6" fmla="*/ 0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5" y="0"/>
                  </a:moveTo>
                  <a:lnTo>
                    <a:pt x="257" y="0"/>
                  </a:lnTo>
                  <a:lnTo>
                    <a:pt x="257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649E7C2A-19CD-45A4-B11A-3B0A9CBFA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7" y="2666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2E4A7859-8581-4327-95E7-A5D3DB7D7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710"/>
              <a:ext cx="45" cy="48"/>
            </a:xfrm>
            <a:custGeom>
              <a:avLst/>
              <a:gdLst>
                <a:gd name="T0" fmla="*/ 12 w 97"/>
                <a:gd name="T1" fmla="*/ 52 h 104"/>
                <a:gd name="T2" fmla="*/ 74 w 97"/>
                <a:gd name="T3" fmla="*/ 25 h 104"/>
                <a:gd name="T4" fmla="*/ 48 w 97"/>
                <a:gd name="T5" fmla="*/ 91 h 104"/>
                <a:gd name="T6" fmla="*/ 23 w 97"/>
                <a:gd name="T7" fmla="*/ 25 h 104"/>
                <a:gd name="T8" fmla="*/ 85 w 97"/>
                <a:gd name="T9" fmla="*/ 52 h 104"/>
                <a:gd name="T10" fmla="*/ 23 w 97"/>
                <a:gd name="T11" fmla="*/ 80 h 104"/>
                <a:gd name="T12" fmla="*/ 48 w 97"/>
                <a:gd name="T13" fmla="*/ 13 h 104"/>
                <a:gd name="T14" fmla="*/ 74 w 97"/>
                <a:gd name="T15" fmla="*/ 80 h 104"/>
                <a:gd name="T16" fmla="*/ 12 w 97"/>
                <a:gd name="T1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4">
                  <a:moveTo>
                    <a:pt x="12" y="52"/>
                  </a:moveTo>
                  <a:cubicBezTo>
                    <a:pt x="12" y="18"/>
                    <a:pt x="51" y="0"/>
                    <a:pt x="74" y="25"/>
                  </a:cubicBezTo>
                  <a:cubicBezTo>
                    <a:pt x="97" y="49"/>
                    <a:pt x="81" y="91"/>
                    <a:pt x="48" y="91"/>
                  </a:cubicBezTo>
                  <a:cubicBezTo>
                    <a:pt x="16" y="91"/>
                    <a:pt x="0" y="49"/>
                    <a:pt x="23" y="25"/>
                  </a:cubicBezTo>
                  <a:cubicBezTo>
                    <a:pt x="46" y="0"/>
                    <a:pt x="85" y="18"/>
                    <a:pt x="85" y="52"/>
                  </a:cubicBezTo>
                  <a:cubicBezTo>
                    <a:pt x="85" y="87"/>
                    <a:pt x="46" y="104"/>
                    <a:pt x="23" y="80"/>
                  </a:cubicBezTo>
                  <a:cubicBezTo>
                    <a:pt x="0" y="55"/>
                    <a:pt x="16" y="13"/>
                    <a:pt x="48" y="13"/>
                  </a:cubicBezTo>
                  <a:cubicBezTo>
                    <a:pt x="81" y="13"/>
                    <a:pt x="97" y="55"/>
                    <a:pt x="74" y="80"/>
                  </a:cubicBezTo>
                  <a:cubicBezTo>
                    <a:pt x="51" y="104"/>
                    <a:pt x="12" y="87"/>
                    <a:pt x="12" y="52"/>
                  </a:cubicBezTo>
                  <a:close/>
                </a:path>
              </a:pathLst>
            </a:cu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B4DF0800-AD74-4B07-A3C7-96A40C36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712"/>
              <a:ext cx="45" cy="48"/>
            </a:xfrm>
            <a:custGeom>
              <a:avLst/>
              <a:gdLst>
                <a:gd name="T0" fmla="*/ 12 w 97"/>
                <a:gd name="T1" fmla="*/ 52 h 104"/>
                <a:gd name="T2" fmla="*/ 75 w 97"/>
                <a:gd name="T3" fmla="*/ 25 h 104"/>
                <a:gd name="T4" fmla="*/ 49 w 97"/>
                <a:gd name="T5" fmla="*/ 91 h 104"/>
                <a:gd name="T6" fmla="*/ 23 w 97"/>
                <a:gd name="T7" fmla="*/ 25 h 104"/>
                <a:gd name="T8" fmla="*/ 85 w 97"/>
                <a:gd name="T9" fmla="*/ 52 h 104"/>
                <a:gd name="T10" fmla="*/ 23 w 97"/>
                <a:gd name="T11" fmla="*/ 80 h 104"/>
                <a:gd name="T12" fmla="*/ 49 w 97"/>
                <a:gd name="T13" fmla="*/ 13 h 104"/>
                <a:gd name="T14" fmla="*/ 75 w 97"/>
                <a:gd name="T15" fmla="*/ 80 h 104"/>
                <a:gd name="T16" fmla="*/ 12 w 97"/>
                <a:gd name="T1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4">
                  <a:moveTo>
                    <a:pt x="12" y="52"/>
                  </a:moveTo>
                  <a:cubicBezTo>
                    <a:pt x="12" y="17"/>
                    <a:pt x="52" y="0"/>
                    <a:pt x="75" y="25"/>
                  </a:cubicBezTo>
                  <a:cubicBezTo>
                    <a:pt x="97" y="49"/>
                    <a:pt x="81" y="91"/>
                    <a:pt x="49" y="91"/>
                  </a:cubicBezTo>
                  <a:cubicBezTo>
                    <a:pt x="16" y="91"/>
                    <a:pt x="0" y="49"/>
                    <a:pt x="23" y="25"/>
                  </a:cubicBezTo>
                  <a:cubicBezTo>
                    <a:pt x="46" y="0"/>
                    <a:pt x="85" y="17"/>
                    <a:pt x="85" y="52"/>
                  </a:cubicBezTo>
                  <a:cubicBezTo>
                    <a:pt x="85" y="87"/>
                    <a:pt x="46" y="104"/>
                    <a:pt x="23" y="80"/>
                  </a:cubicBezTo>
                  <a:cubicBezTo>
                    <a:pt x="0" y="55"/>
                    <a:pt x="16" y="13"/>
                    <a:pt x="49" y="13"/>
                  </a:cubicBezTo>
                  <a:cubicBezTo>
                    <a:pt x="81" y="13"/>
                    <a:pt x="97" y="55"/>
                    <a:pt x="75" y="80"/>
                  </a:cubicBezTo>
                  <a:cubicBezTo>
                    <a:pt x="52" y="104"/>
                    <a:pt x="12" y="87"/>
                    <a:pt x="12" y="52"/>
                  </a:cubicBezTo>
                  <a:close/>
                </a:path>
              </a:pathLst>
            </a:cu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6DDD3CBE-57A4-40B9-9916-062460A9E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" y="2729"/>
              <a:ext cx="7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5244E9B1-3273-4F75-827A-767CC8FDB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" y="2569"/>
              <a:ext cx="0" cy="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5D549623-36E2-450F-8659-300F1A7CE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1" y="2572"/>
              <a:ext cx="0" cy="9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398C0149-5E59-4520-828E-C3E068E9A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2793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63634C-D356-4649-B544-C9FFA180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955"/>
              <a:ext cx="119" cy="131"/>
            </a:xfrm>
            <a:custGeom>
              <a:avLst/>
              <a:gdLst>
                <a:gd name="T0" fmla="*/ 5 w 257"/>
                <a:gd name="T1" fmla="*/ 0 h 282"/>
                <a:gd name="T2" fmla="*/ 257 w 257"/>
                <a:gd name="T3" fmla="*/ 0 h 282"/>
                <a:gd name="T4" fmla="*/ 257 w 257"/>
                <a:gd name="T5" fmla="*/ 282 h 282"/>
                <a:gd name="T6" fmla="*/ 0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5" y="0"/>
                  </a:moveTo>
                  <a:lnTo>
                    <a:pt x="257" y="0"/>
                  </a:lnTo>
                  <a:lnTo>
                    <a:pt x="257" y="282"/>
                  </a:lnTo>
                  <a:lnTo>
                    <a:pt x="0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52620423-F8EF-4495-BF27-D580989A5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2955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2EBA2A9B-D18A-4130-A994-B85CD6BF6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3" y="2797"/>
              <a:ext cx="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78CD1832-D432-4696-BC29-845E408A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960"/>
              <a:ext cx="120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A76238E-7FA0-4A57-BFB6-2444EDA76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" y="2960"/>
              <a:ext cx="0" cy="12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67260D30-FB5D-4004-9AC0-EB012F5F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3084"/>
              <a:ext cx="445" cy="68"/>
            </a:xfrm>
            <a:custGeom>
              <a:avLst/>
              <a:gdLst>
                <a:gd name="T0" fmla="*/ 959 w 959"/>
                <a:gd name="T1" fmla="*/ 0 h 146"/>
                <a:gd name="T2" fmla="*/ 959 w 959"/>
                <a:gd name="T3" fmla="*/ 146 h 146"/>
                <a:gd name="T4" fmla="*/ 0 w 959"/>
                <a:gd name="T5" fmla="*/ 146 h 146"/>
                <a:gd name="T6" fmla="*/ 0 w 959"/>
                <a:gd name="T7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9" h="146">
                  <a:moveTo>
                    <a:pt x="959" y="0"/>
                  </a:moveTo>
                  <a:lnTo>
                    <a:pt x="959" y="146"/>
                  </a:lnTo>
                  <a:lnTo>
                    <a:pt x="0" y="146"/>
                  </a:lnTo>
                  <a:lnTo>
                    <a:pt x="0" y="1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F3699B66-8076-4201-BF3C-6A33EB9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3208"/>
              <a:ext cx="120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7B7F61DB-A350-47B0-A6BE-CA0592C7E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3208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7F9C421A-2295-4DD8-AEBA-05A144625F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3" y="3152"/>
              <a:ext cx="0" cy="5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FB9438B5-BA93-4437-BEE5-B3B7F567A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3" y="3337"/>
              <a:ext cx="0" cy="11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5770066D-251B-4905-ABED-27B05D14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729"/>
              <a:ext cx="214" cy="147"/>
            </a:xfrm>
            <a:custGeom>
              <a:avLst/>
              <a:gdLst>
                <a:gd name="T0" fmla="*/ 462 w 462"/>
                <a:gd name="T1" fmla="*/ 0 h 317"/>
                <a:gd name="T2" fmla="*/ 462 w 462"/>
                <a:gd name="T3" fmla="*/ 317 h 317"/>
                <a:gd name="T4" fmla="*/ 0 w 462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2" h="317">
                  <a:moveTo>
                    <a:pt x="462" y="0"/>
                  </a:moveTo>
                  <a:lnTo>
                    <a:pt x="462" y="317"/>
                  </a:lnTo>
                  <a:lnTo>
                    <a:pt x="0" y="317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FBD3A69-5BFA-4FFF-9A7D-318DEBF9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722"/>
              <a:ext cx="30" cy="24"/>
            </a:xfrm>
            <a:custGeom>
              <a:avLst/>
              <a:gdLst>
                <a:gd name="T0" fmla="*/ 8 w 65"/>
                <a:gd name="T1" fmla="*/ 26 h 52"/>
                <a:gd name="T2" fmla="*/ 50 w 65"/>
                <a:gd name="T3" fmla="*/ 12 h 52"/>
                <a:gd name="T4" fmla="*/ 33 w 65"/>
                <a:gd name="T5" fmla="*/ 46 h 52"/>
                <a:gd name="T6" fmla="*/ 16 w 65"/>
                <a:gd name="T7" fmla="*/ 12 h 52"/>
                <a:gd name="T8" fmla="*/ 57 w 65"/>
                <a:gd name="T9" fmla="*/ 26 h 52"/>
                <a:gd name="T10" fmla="*/ 16 w 65"/>
                <a:gd name="T11" fmla="*/ 40 h 52"/>
                <a:gd name="T12" fmla="*/ 33 w 65"/>
                <a:gd name="T13" fmla="*/ 7 h 52"/>
                <a:gd name="T14" fmla="*/ 50 w 65"/>
                <a:gd name="T15" fmla="*/ 40 h 52"/>
                <a:gd name="T16" fmla="*/ 8 w 65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2">
                  <a:moveTo>
                    <a:pt x="8" y="26"/>
                  </a:moveTo>
                  <a:cubicBezTo>
                    <a:pt x="8" y="9"/>
                    <a:pt x="35" y="0"/>
                    <a:pt x="50" y="12"/>
                  </a:cubicBezTo>
                  <a:cubicBezTo>
                    <a:pt x="65" y="25"/>
                    <a:pt x="54" y="46"/>
                    <a:pt x="33" y="46"/>
                  </a:cubicBezTo>
                  <a:cubicBezTo>
                    <a:pt x="11" y="46"/>
                    <a:pt x="0" y="25"/>
                    <a:pt x="16" y="12"/>
                  </a:cubicBezTo>
                  <a:cubicBezTo>
                    <a:pt x="31" y="0"/>
                    <a:pt x="57" y="9"/>
                    <a:pt x="57" y="26"/>
                  </a:cubicBezTo>
                  <a:cubicBezTo>
                    <a:pt x="57" y="44"/>
                    <a:pt x="31" y="52"/>
                    <a:pt x="16" y="40"/>
                  </a:cubicBezTo>
                  <a:cubicBezTo>
                    <a:pt x="0" y="28"/>
                    <a:pt x="11" y="7"/>
                    <a:pt x="33" y="7"/>
                  </a:cubicBezTo>
                  <a:cubicBezTo>
                    <a:pt x="54" y="7"/>
                    <a:pt x="65" y="28"/>
                    <a:pt x="50" y="40"/>
                  </a:cubicBezTo>
                  <a:cubicBezTo>
                    <a:pt x="35" y="52"/>
                    <a:pt x="8" y="44"/>
                    <a:pt x="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D8113F50-BF27-40C3-9D8A-90209137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862"/>
              <a:ext cx="30" cy="24"/>
            </a:xfrm>
            <a:custGeom>
              <a:avLst/>
              <a:gdLst>
                <a:gd name="T0" fmla="*/ 8 w 65"/>
                <a:gd name="T1" fmla="*/ 26 h 52"/>
                <a:gd name="T2" fmla="*/ 50 w 65"/>
                <a:gd name="T3" fmla="*/ 12 h 52"/>
                <a:gd name="T4" fmla="*/ 33 w 65"/>
                <a:gd name="T5" fmla="*/ 45 h 52"/>
                <a:gd name="T6" fmla="*/ 15 w 65"/>
                <a:gd name="T7" fmla="*/ 12 h 52"/>
                <a:gd name="T8" fmla="*/ 57 w 65"/>
                <a:gd name="T9" fmla="*/ 26 h 52"/>
                <a:gd name="T10" fmla="*/ 15 w 65"/>
                <a:gd name="T11" fmla="*/ 39 h 52"/>
                <a:gd name="T12" fmla="*/ 33 w 65"/>
                <a:gd name="T13" fmla="*/ 6 h 52"/>
                <a:gd name="T14" fmla="*/ 50 w 65"/>
                <a:gd name="T15" fmla="*/ 39 h 52"/>
                <a:gd name="T16" fmla="*/ 8 w 65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2">
                  <a:moveTo>
                    <a:pt x="8" y="26"/>
                  </a:moveTo>
                  <a:cubicBezTo>
                    <a:pt x="8" y="8"/>
                    <a:pt x="34" y="0"/>
                    <a:pt x="50" y="12"/>
                  </a:cubicBezTo>
                  <a:cubicBezTo>
                    <a:pt x="65" y="24"/>
                    <a:pt x="54" y="45"/>
                    <a:pt x="33" y="45"/>
                  </a:cubicBezTo>
                  <a:cubicBezTo>
                    <a:pt x="11" y="45"/>
                    <a:pt x="0" y="24"/>
                    <a:pt x="15" y="12"/>
                  </a:cubicBezTo>
                  <a:cubicBezTo>
                    <a:pt x="31" y="0"/>
                    <a:pt x="57" y="8"/>
                    <a:pt x="57" y="26"/>
                  </a:cubicBezTo>
                  <a:cubicBezTo>
                    <a:pt x="57" y="43"/>
                    <a:pt x="31" y="52"/>
                    <a:pt x="15" y="39"/>
                  </a:cubicBezTo>
                  <a:cubicBezTo>
                    <a:pt x="0" y="27"/>
                    <a:pt x="11" y="6"/>
                    <a:pt x="33" y="6"/>
                  </a:cubicBezTo>
                  <a:cubicBezTo>
                    <a:pt x="54" y="6"/>
                    <a:pt x="65" y="27"/>
                    <a:pt x="50" y="39"/>
                  </a:cubicBezTo>
                  <a:cubicBezTo>
                    <a:pt x="34" y="52"/>
                    <a:pt x="8" y="43"/>
                    <a:pt x="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9BDC7D22-6111-4DE0-81C9-0FC19BDA1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3" y="2156"/>
              <a:ext cx="182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784E95B-4CBC-4604-B2F3-6D04FD16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903"/>
              <a:ext cx="1437" cy="1377"/>
            </a:xfrm>
            <a:custGeom>
              <a:avLst/>
              <a:gdLst>
                <a:gd name="T0" fmla="*/ 3094 w 3094"/>
                <a:gd name="T1" fmla="*/ 2957 h 2966"/>
                <a:gd name="T2" fmla="*/ 0 w 3094"/>
                <a:gd name="T3" fmla="*/ 2966 h 2966"/>
                <a:gd name="T4" fmla="*/ 0 w 3094"/>
                <a:gd name="T5" fmla="*/ 0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4" h="2966">
                  <a:moveTo>
                    <a:pt x="3094" y="2957"/>
                  </a:moveTo>
                  <a:lnTo>
                    <a:pt x="0" y="2966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F9FA7F4F-46A3-4394-9874-B5F3AAF5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827"/>
              <a:ext cx="105" cy="77"/>
            </a:xfrm>
            <a:custGeom>
              <a:avLst/>
              <a:gdLst>
                <a:gd name="T0" fmla="*/ 0 w 227"/>
                <a:gd name="T1" fmla="*/ 166 h 166"/>
                <a:gd name="T2" fmla="*/ 227 w 227"/>
                <a:gd name="T3" fmla="*/ 166 h 166"/>
                <a:gd name="T4" fmla="*/ 120 w 227"/>
                <a:gd name="T5" fmla="*/ 6 h 166"/>
                <a:gd name="T6" fmla="*/ 0 w 227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6">
                  <a:moveTo>
                    <a:pt x="0" y="166"/>
                  </a:moveTo>
                  <a:lnTo>
                    <a:pt x="227" y="166"/>
                  </a:lnTo>
                  <a:cubicBezTo>
                    <a:pt x="227" y="166"/>
                    <a:pt x="121" y="0"/>
                    <a:pt x="120" y="6"/>
                  </a:cubicBezTo>
                  <a:cubicBezTo>
                    <a:pt x="118" y="12"/>
                    <a:pt x="0" y="166"/>
                    <a:pt x="0" y="166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9FF9DF4C-21E9-49E4-B2E0-E43BA22B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22"/>
              <a:ext cx="395" cy="977"/>
            </a:xfrm>
            <a:custGeom>
              <a:avLst/>
              <a:gdLst>
                <a:gd name="T0" fmla="*/ 850 w 850"/>
                <a:gd name="T1" fmla="*/ 2105 h 2105"/>
                <a:gd name="T2" fmla="*/ 0 w 850"/>
                <a:gd name="T3" fmla="*/ 2105 h 2105"/>
                <a:gd name="T4" fmla="*/ 0 w 850"/>
                <a:gd name="T5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0" h="2105">
                  <a:moveTo>
                    <a:pt x="850" y="2105"/>
                  </a:moveTo>
                  <a:lnTo>
                    <a:pt x="0" y="2105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3E187F32-45AE-49E2-AEEF-44441FFB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21"/>
              <a:ext cx="58" cy="101"/>
            </a:xfrm>
            <a:custGeom>
              <a:avLst/>
              <a:gdLst>
                <a:gd name="T0" fmla="*/ 62 w 124"/>
                <a:gd name="T1" fmla="*/ 62 h 217"/>
                <a:gd name="T2" fmla="*/ 0 w 124"/>
                <a:gd name="T3" fmla="*/ 0 h 217"/>
                <a:gd name="T4" fmla="*/ 62 w 124"/>
                <a:gd name="T5" fmla="*/ 217 h 217"/>
                <a:gd name="T6" fmla="*/ 124 w 124"/>
                <a:gd name="T7" fmla="*/ 0 h 217"/>
                <a:gd name="T8" fmla="*/ 62 w 124"/>
                <a:gd name="T9" fmla="*/ 6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17">
                  <a:moveTo>
                    <a:pt x="62" y="62"/>
                  </a:moveTo>
                  <a:lnTo>
                    <a:pt x="0" y="0"/>
                  </a:lnTo>
                  <a:lnTo>
                    <a:pt x="62" y="217"/>
                  </a:lnTo>
                  <a:lnTo>
                    <a:pt x="124" y="0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E8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8D0B8D0-9926-4EC6-9735-33AFFC4B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131"/>
              <a:ext cx="1402" cy="772"/>
            </a:xfrm>
            <a:custGeom>
              <a:avLst/>
              <a:gdLst>
                <a:gd name="T0" fmla="*/ 3019 w 3019"/>
                <a:gd name="T1" fmla="*/ 1664 h 1664"/>
                <a:gd name="T2" fmla="*/ 2694 w 3019"/>
                <a:gd name="T3" fmla="*/ 1664 h 1664"/>
                <a:gd name="T4" fmla="*/ 2694 w 3019"/>
                <a:gd name="T5" fmla="*/ 0 h 1664"/>
                <a:gd name="T6" fmla="*/ 0 w 3019"/>
                <a:gd name="T7" fmla="*/ 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9" h="1664">
                  <a:moveTo>
                    <a:pt x="3019" y="1664"/>
                  </a:moveTo>
                  <a:lnTo>
                    <a:pt x="2694" y="1664"/>
                  </a:lnTo>
                  <a:lnTo>
                    <a:pt x="2694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7EB95CAB-4C3D-4410-9E5F-B5EFCBBE8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937"/>
              <a:ext cx="43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Bit Line (BL)</a:t>
              </a:r>
              <a:endParaRPr lang="en-US" altLang="en-US"/>
            </a:p>
          </p:txBody>
        </p:sp>
        <p:sp>
          <p:nvSpPr>
            <p:cNvPr id="89" name="Oval 84">
              <a:extLst>
                <a:ext uri="{FF2B5EF4-FFF2-40B4-BE49-F238E27FC236}">
                  <a16:creationId xmlns:a16="http://schemas.microsoft.com/office/drawing/2014/main" id="{2D14890D-D9A7-4758-BF03-B02E6D013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1113"/>
              <a:ext cx="59" cy="31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9AB330DD-4CCF-4441-94AA-B800B14C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919"/>
              <a:ext cx="250" cy="996"/>
            </a:xfrm>
            <a:custGeom>
              <a:avLst/>
              <a:gdLst>
                <a:gd name="T0" fmla="*/ 0 w 539"/>
                <a:gd name="T1" fmla="*/ 2147 h 2147"/>
                <a:gd name="T2" fmla="*/ 539 w 539"/>
                <a:gd name="T3" fmla="*/ 2140 h 2147"/>
                <a:gd name="T4" fmla="*/ 539 w 539"/>
                <a:gd name="T5" fmla="*/ 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2147">
                  <a:moveTo>
                    <a:pt x="0" y="2147"/>
                  </a:moveTo>
                  <a:lnTo>
                    <a:pt x="539" y="2140"/>
                  </a:lnTo>
                  <a:lnTo>
                    <a:pt x="539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12ECFDEF-8312-4EED-BAB9-2B5ABEA8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19"/>
              <a:ext cx="58" cy="100"/>
            </a:xfrm>
            <a:custGeom>
              <a:avLst/>
              <a:gdLst>
                <a:gd name="T0" fmla="*/ 61 w 123"/>
                <a:gd name="T1" fmla="*/ 62 h 215"/>
                <a:gd name="T2" fmla="*/ 0 w 123"/>
                <a:gd name="T3" fmla="*/ 0 h 215"/>
                <a:gd name="T4" fmla="*/ 61 w 123"/>
                <a:gd name="T5" fmla="*/ 215 h 215"/>
                <a:gd name="T6" fmla="*/ 123 w 123"/>
                <a:gd name="T7" fmla="*/ 0 h 215"/>
                <a:gd name="T8" fmla="*/ 61 w 123"/>
                <a:gd name="T9" fmla="*/ 6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5">
                  <a:moveTo>
                    <a:pt x="61" y="62"/>
                  </a:moveTo>
                  <a:lnTo>
                    <a:pt x="0" y="0"/>
                  </a:lnTo>
                  <a:lnTo>
                    <a:pt x="61" y="215"/>
                  </a:lnTo>
                  <a:lnTo>
                    <a:pt x="123" y="0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E8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6D0368B7-2A9A-4261-BB02-66B8FCE7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226"/>
              <a:ext cx="1252" cy="695"/>
            </a:xfrm>
            <a:custGeom>
              <a:avLst/>
              <a:gdLst>
                <a:gd name="T0" fmla="*/ 0 w 2695"/>
                <a:gd name="T1" fmla="*/ 1498 h 1498"/>
                <a:gd name="T2" fmla="*/ 88 w 2695"/>
                <a:gd name="T3" fmla="*/ 1498 h 1498"/>
                <a:gd name="T4" fmla="*/ 88 w 2695"/>
                <a:gd name="T5" fmla="*/ 0 h 1498"/>
                <a:gd name="T6" fmla="*/ 2695 w 2695"/>
                <a:gd name="T7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5" h="1498">
                  <a:moveTo>
                    <a:pt x="0" y="1498"/>
                  </a:moveTo>
                  <a:lnTo>
                    <a:pt x="88" y="1498"/>
                  </a:lnTo>
                  <a:lnTo>
                    <a:pt x="88" y="0"/>
                  </a:lnTo>
                  <a:lnTo>
                    <a:pt x="2695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88">
              <a:extLst>
                <a:ext uri="{FF2B5EF4-FFF2-40B4-BE49-F238E27FC236}">
                  <a16:creationId xmlns:a16="http://schemas.microsoft.com/office/drawing/2014/main" id="{26468F44-9A45-4438-9CA8-3D954F8EF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206"/>
              <a:ext cx="59" cy="31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2709E0A5-2462-4255-A654-D4D6C06CB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067"/>
              <a:ext cx="43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Bit Line (BL)</a:t>
              </a:r>
              <a:endParaRPr lang="en-US" altLang="en-US"/>
            </a:p>
          </p:txBody>
        </p:sp>
        <p:sp>
          <p:nvSpPr>
            <p:cNvPr id="95" name="Line 90">
              <a:extLst>
                <a:ext uri="{FF2B5EF4-FFF2-40B4-BE49-F238E27FC236}">
                  <a16:creationId xmlns:a16="http://schemas.microsoft.com/office/drawing/2014/main" id="{73362FC2-12B3-4854-B958-BC4D075F7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0" y="1041"/>
              <a:ext cx="65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786C659-945A-428D-89E6-72F47A89D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759"/>
              <a:ext cx="722" cy="1259"/>
            </a:xfrm>
            <a:custGeom>
              <a:avLst/>
              <a:gdLst>
                <a:gd name="T0" fmla="*/ 710 w 1556"/>
                <a:gd name="T1" fmla="*/ 0 h 2714"/>
                <a:gd name="T2" fmla="*/ 0 w 1556"/>
                <a:gd name="T3" fmla="*/ 0 h 2714"/>
                <a:gd name="T4" fmla="*/ 0 w 1556"/>
                <a:gd name="T5" fmla="*/ 2714 h 2714"/>
                <a:gd name="T6" fmla="*/ 1556 w 1556"/>
                <a:gd name="T7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6" h="2714">
                  <a:moveTo>
                    <a:pt x="710" y="0"/>
                  </a:moveTo>
                  <a:lnTo>
                    <a:pt x="0" y="0"/>
                  </a:lnTo>
                  <a:lnTo>
                    <a:pt x="0" y="2714"/>
                  </a:lnTo>
                  <a:lnTo>
                    <a:pt x="1556" y="2714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2">
              <a:extLst>
                <a:ext uri="{FF2B5EF4-FFF2-40B4-BE49-F238E27FC236}">
                  <a16:creationId xmlns:a16="http://schemas.microsoft.com/office/drawing/2014/main" id="{65920660-A98D-49EA-B867-BF7782C48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1747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B7A9F1D6-8EF0-4990-A7F7-F0DF817D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756"/>
              <a:ext cx="589" cy="1272"/>
            </a:xfrm>
            <a:custGeom>
              <a:avLst/>
              <a:gdLst>
                <a:gd name="T0" fmla="*/ 686 w 1270"/>
                <a:gd name="T1" fmla="*/ 0 h 2739"/>
                <a:gd name="T2" fmla="*/ 1270 w 1270"/>
                <a:gd name="T3" fmla="*/ 0 h 2739"/>
                <a:gd name="T4" fmla="*/ 1270 w 1270"/>
                <a:gd name="T5" fmla="*/ 2739 h 2739"/>
                <a:gd name="T6" fmla="*/ 0 w 1270"/>
                <a:gd name="T7" fmla="*/ 273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0" h="2739">
                  <a:moveTo>
                    <a:pt x="686" y="0"/>
                  </a:moveTo>
                  <a:lnTo>
                    <a:pt x="1270" y="0"/>
                  </a:lnTo>
                  <a:lnTo>
                    <a:pt x="1270" y="2739"/>
                  </a:lnTo>
                  <a:lnTo>
                    <a:pt x="0" y="2739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4">
              <a:extLst>
                <a:ext uri="{FF2B5EF4-FFF2-40B4-BE49-F238E27FC236}">
                  <a16:creationId xmlns:a16="http://schemas.microsoft.com/office/drawing/2014/main" id="{D8021CD7-11E4-43F5-BEF6-CFB270AE5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752"/>
              <a:ext cx="23" cy="18"/>
            </a:xfrm>
            <a:prstGeom prst="ellipse">
              <a:avLst/>
            </a:pr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>
              <a:extLst>
                <a:ext uri="{FF2B5EF4-FFF2-40B4-BE49-F238E27FC236}">
                  <a16:creationId xmlns:a16="http://schemas.microsoft.com/office/drawing/2014/main" id="{24E4414A-5B3C-45B4-B02D-B2FFD895A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2869"/>
              <a:ext cx="849" cy="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6">
              <a:extLst>
                <a:ext uri="{FF2B5EF4-FFF2-40B4-BE49-F238E27FC236}">
                  <a16:creationId xmlns:a16="http://schemas.microsoft.com/office/drawing/2014/main" id="{2BB503A9-E834-4C69-A2BD-FF2BDF9A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756"/>
              <a:ext cx="2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Output</a:t>
              </a:r>
              <a:endParaRPr lang="en-US" altLang="en-US" dirty="0"/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96D04091-4272-44D7-ADC9-1182FB49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1565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3" name="Rectangle 98">
              <a:extLst>
                <a:ext uri="{FF2B5EF4-FFF2-40B4-BE49-F238E27FC236}">
                  <a16:creationId xmlns:a16="http://schemas.microsoft.com/office/drawing/2014/main" id="{1CB7DA65-FB77-44C0-B618-7DCE1018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1603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02C6CD64-6C4A-45C6-9F08-2AAC909E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853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65D261CC-494F-4803-9286-FECAE8AEB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1892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:a16="http://schemas.microsoft.com/office/drawing/2014/main" id="{BB931542-89EA-4E80-9778-E7A1406F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53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9" name="Rectangle 104">
              <a:extLst>
                <a:ext uri="{FF2B5EF4-FFF2-40B4-BE49-F238E27FC236}">
                  <a16:creationId xmlns:a16="http://schemas.microsoft.com/office/drawing/2014/main" id="{C3B67D2D-C29A-45C5-9907-843C316B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892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3648D9BA-79AA-4948-997D-857E2DC14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1690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2BA9345E-867C-45FA-980C-6A52AA1E5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1636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7" name="Rectangle 112">
              <a:extLst>
                <a:ext uri="{FF2B5EF4-FFF2-40B4-BE49-F238E27FC236}">
                  <a16:creationId xmlns:a16="http://schemas.microsoft.com/office/drawing/2014/main" id="{813B5C72-9E0D-40F6-921A-3CB8355D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207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9" name="Rectangle 114">
              <a:extLst>
                <a:ext uri="{FF2B5EF4-FFF2-40B4-BE49-F238E27FC236}">
                  <a16:creationId xmlns:a16="http://schemas.microsoft.com/office/drawing/2014/main" id="{8BAE5AE6-05F5-41E7-AE79-D18FE6EB1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" y="2904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2" name="Rectangle 117">
              <a:extLst>
                <a:ext uri="{FF2B5EF4-FFF2-40B4-BE49-F238E27FC236}">
                  <a16:creationId xmlns:a16="http://schemas.microsoft.com/office/drawing/2014/main" id="{E60CB9FB-28E8-44A7-8211-F6C8C7C00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3075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3" name="Rectangle 118">
              <a:extLst>
                <a:ext uri="{FF2B5EF4-FFF2-40B4-BE49-F238E27FC236}">
                  <a16:creationId xmlns:a16="http://schemas.microsoft.com/office/drawing/2014/main" id="{204F002A-5CCA-4C1F-B579-5850DA0EF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3114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9F3E2DAE-3082-4293-AAAC-A88ECB4B0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853"/>
              <a:ext cx="31" cy="24"/>
            </a:xfrm>
            <a:custGeom>
              <a:avLst/>
              <a:gdLst>
                <a:gd name="T0" fmla="*/ 9 w 66"/>
                <a:gd name="T1" fmla="*/ 26 h 52"/>
                <a:gd name="T2" fmla="*/ 50 w 66"/>
                <a:gd name="T3" fmla="*/ 12 h 52"/>
                <a:gd name="T4" fmla="*/ 33 w 66"/>
                <a:gd name="T5" fmla="*/ 45 h 52"/>
                <a:gd name="T6" fmla="*/ 16 w 66"/>
                <a:gd name="T7" fmla="*/ 12 h 52"/>
                <a:gd name="T8" fmla="*/ 57 w 66"/>
                <a:gd name="T9" fmla="*/ 26 h 52"/>
                <a:gd name="T10" fmla="*/ 16 w 66"/>
                <a:gd name="T11" fmla="*/ 39 h 52"/>
                <a:gd name="T12" fmla="*/ 33 w 66"/>
                <a:gd name="T13" fmla="*/ 6 h 52"/>
                <a:gd name="T14" fmla="*/ 50 w 66"/>
                <a:gd name="T15" fmla="*/ 39 h 52"/>
                <a:gd name="T16" fmla="*/ 9 w 66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2">
                  <a:moveTo>
                    <a:pt x="9" y="26"/>
                  </a:moveTo>
                  <a:cubicBezTo>
                    <a:pt x="9" y="8"/>
                    <a:pt x="35" y="0"/>
                    <a:pt x="50" y="12"/>
                  </a:cubicBezTo>
                  <a:cubicBezTo>
                    <a:pt x="66" y="24"/>
                    <a:pt x="55" y="45"/>
                    <a:pt x="33" y="45"/>
                  </a:cubicBezTo>
                  <a:cubicBezTo>
                    <a:pt x="11" y="45"/>
                    <a:pt x="0" y="24"/>
                    <a:pt x="16" y="12"/>
                  </a:cubicBezTo>
                  <a:cubicBezTo>
                    <a:pt x="31" y="0"/>
                    <a:pt x="57" y="8"/>
                    <a:pt x="57" y="26"/>
                  </a:cubicBezTo>
                  <a:cubicBezTo>
                    <a:pt x="57" y="43"/>
                    <a:pt x="31" y="52"/>
                    <a:pt x="16" y="39"/>
                  </a:cubicBezTo>
                  <a:cubicBezTo>
                    <a:pt x="0" y="27"/>
                    <a:pt x="11" y="6"/>
                    <a:pt x="33" y="6"/>
                  </a:cubicBezTo>
                  <a:cubicBezTo>
                    <a:pt x="55" y="6"/>
                    <a:pt x="66" y="27"/>
                    <a:pt x="50" y="39"/>
                  </a:cubicBezTo>
                  <a:cubicBezTo>
                    <a:pt x="35" y="52"/>
                    <a:pt x="9" y="43"/>
                    <a:pt x="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0">
              <a:extLst>
                <a:ext uri="{FF2B5EF4-FFF2-40B4-BE49-F238E27FC236}">
                  <a16:creationId xmlns:a16="http://schemas.microsoft.com/office/drawing/2014/main" id="{1C82E805-2955-4DFD-B9CE-12120E5F1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1343"/>
              <a:ext cx="19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  <a:latin typeface="sans-serif"/>
                </a:rPr>
                <a:t>AMP</a:t>
              </a:r>
              <a:r>
                <a:rPr lang="en-US" altLang="en-US" sz="1300" baseline="-25000" dirty="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 dirty="0"/>
            </a:p>
          </p:txBody>
        </p:sp>
        <p:sp>
          <p:nvSpPr>
            <p:cNvPr id="126" name="Rectangle 121">
              <a:extLst>
                <a:ext uri="{FF2B5EF4-FFF2-40B4-BE49-F238E27FC236}">
                  <a16:creationId xmlns:a16="http://schemas.microsoft.com/office/drawing/2014/main" id="{ADB340ED-355D-4B28-B87D-6F3929BA9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394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" name="Rectangle 122">
              <a:extLst>
                <a:ext uri="{FF2B5EF4-FFF2-40B4-BE49-F238E27FC236}">
                  <a16:creationId xmlns:a16="http://schemas.microsoft.com/office/drawing/2014/main" id="{D64B939A-26B8-4CE9-870F-69E9B870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367"/>
              <a:ext cx="19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  <a:latin typeface="sans-serif"/>
                </a:rPr>
                <a:t>AMP</a:t>
              </a:r>
              <a:r>
                <a:rPr lang="en-US" altLang="en-US" sz="1300" baseline="-25000" dirty="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 dirty="0"/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D5A1F342-C534-4261-A906-99AA111C5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486"/>
              <a:ext cx="19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  <a:latin typeface="sans-serif"/>
                </a:rPr>
                <a:t>AMP</a:t>
              </a:r>
              <a:r>
                <a:rPr lang="en-US" altLang="en-US" sz="1300" baseline="-25000" dirty="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 dirty="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438E5E9A-30EC-4547-9A27-DAB7396E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598"/>
              <a:ext cx="120" cy="131"/>
            </a:xfrm>
            <a:custGeom>
              <a:avLst/>
              <a:gdLst>
                <a:gd name="T0" fmla="*/ 252 w 257"/>
                <a:gd name="T1" fmla="*/ 0 h 282"/>
                <a:gd name="T2" fmla="*/ 0 w 257"/>
                <a:gd name="T3" fmla="*/ 0 h 282"/>
                <a:gd name="T4" fmla="*/ 0 w 257"/>
                <a:gd name="T5" fmla="*/ 282 h 282"/>
                <a:gd name="T6" fmla="*/ 257 w 25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82">
                  <a:moveTo>
                    <a:pt x="252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7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402988AA-1D27-4776-B0C8-546A50C3F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2598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C4835921-8D72-4DCC-80D9-C95D93DE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2981"/>
              <a:ext cx="120" cy="131"/>
            </a:xfrm>
            <a:custGeom>
              <a:avLst/>
              <a:gdLst>
                <a:gd name="T0" fmla="*/ 253 w 258"/>
                <a:gd name="T1" fmla="*/ 0 h 282"/>
                <a:gd name="T2" fmla="*/ 0 w 258"/>
                <a:gd name="T3" fmla="*/ 0 h 282"/>
                <a:gd name="T4" fmla="*/ 0 w 258"/>
                <a:gd name="T5" fmla="*/ 282 h 282"/>
                <a:gd name="T6" fmla="*/ 258 w 258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282">
                  <a:moveTo>
                    <a:pt x="253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258" y="28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0">
              <a:extLst>
                <a:ext uri="{FF2B5EF4-FFF2-40B4-BE49-F238E27FC236}">
                  <a16:creationId xmlns:a16="http://schemas.microsoft.com/office/drawing/2014/main" id="{C693628A-DF2E-4487-AD00-51E3401B0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2981"/>
              <a:ext cx="0" cy="12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1">
              <a:extLst>
                <a:ext uri="{FF2B5EF4-FFF2-40B4-BE49-F238E27FC236}">
                  <a16:creationId xmlns:a16="http://schemas.microsoft.com/office/drawing/2014/main" id="{7F8762EB-B772-4E68-ABDE-EB937386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644"/>
              <a:ext cx="34" cy="36"/>
            </a:xfrm>
            <a:prstGeom prst="ellipse">
              <a:avLst/>
            </a:prstGeom>
            <a:noFill/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542F472A-DD5E-421B-876C-B31A950C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659"/>
              <a:ext cx="112" cy="401"/>
            </a:xfrm>
            <a:custGeom>
              <a:avLst/>
              <a:gdLst>
                <a:gd name="T0" fmla="*/ 168 w 242"/>
                <a:gd name="T1" fmla="*/ 0 h 864"/>
                <a:gd name="T2" fmla="*/ 7 w 242"/>
                <a:gd name="T3" fmla="*/ 0 h 864"/>
                <a:gd name="T4" fmla="*/ 0 w 242"/>
                <a:gd name="T5" fmla="*/ 864 h 864"/>
                <a:gd name="T6" fmla="*/ 242 w 242"/>
                <a:gd name="T7" fmla="*/ 86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64">
                  <a:moveTo>
                    <a:pt x="168" y="0"/>
                  </a:moveTo>
                  <a:lnTo>
                    <a:pt x="7" y="0"/>
                  </a:lnTo>
                  <a:lnTo>
                    <a:pt x="0" y="864"/>
                  </a:lnTo>
                  <a:lnTo>
                    <a:pt x="242" y="863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3">
              <a:extLst>
                <a:ext uri="{FF2B5EF4-FFF2-40B4-BE49-F238E27FC236}">
                  <a16:creationId xmlns:a16="http://schemas.microsoft.com/office/drawing/2014/main" id="{660BAE24-37A9-422F-8B2A-D2546AE2F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" y="2728"/>
              <a:ext cx="0" cy="25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4">
              <a:extLst>
                <a:ext uri="{FF2B5EF4-FFF2-40B4-BE49-F238E27FC236}">
                  <a16:creationId xmlns:a16="http://schemas.microsoft.com/office/drawing/2014/main" id="{3BF03C84-81A9-4BE1-9C9B-6CDC8127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2471"/>
              <a:ext cx="0" cy="12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5">
              <a:extLst>
                <a:ext uri="{FF2B5EF4-FFF2-40B4-BE49-F238E27FC236}">
                  <a16:creationId xmlns:a16="http://schemas.microsoft.com/office/drawing/2014/main" id="{233A4A2C-DA61-4200-8A56-5398734C6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" y="3108"/>
              <a:ext cx="0" cy="15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C1E2706A-FC8F-49AE-A657-84507D5F2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" y="2863"/>
              <a:ext cx="37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37">
              <a:extLst>
                <a:ext uri="{FF2B5EF4-FFF2-40B4-BE49-F238E27FC236}">
                  <a16:creationId xmlns:a16="http://schemas.microsoft.com/office/drawing/2014/main" id="{BBA11655-A074-46F7-A6F1-7E2AA26F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839"/>
              <a:ext cx="45" cy="41"/>
            </a:xfrm>
            <a:prstGeom prst="ellipse">
              <a:avLst/>
            </a:prstGeom>
            <a:solidFill>
              <a:srgbClr val="A2D0D9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4EB8C178-E056-4306-BCE1-B85845753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2848"/>
              <a:ext cx="30" cy="24"/>
            </a:xfrm>
            <a:custGeom>
              <a:avLst/>
              <a:gdLst>
                <a:gd name="T0" fmla="*/ 8 w 65"/>
                <a:gd name="T1" fmla="*/ 26 h 52"/>
                <a:gd name="T2" fmla="*/ 50 w 65"/>
                <a:gd name="T3" fmla="*/ 12 h 52"/>
                <a:gd name="T4" fmla="*/ 33 w 65"/>
                <a:gd name="T5" fmla="*/ 46 h 52"/>
                <a:gd name="T6" fmla="*/ 15 w 65"/>
                <a:gd name="T7" fmla="*/ 12 h 52"/>
                <a:gd name="T8" fmla="*/ 57 w 65"/>
                <a:gd name="T9" fmla="*/ 26 h 52"/>
                <a:gd name="T10" fmla="*/ 15 w 65"/>
                <a:gd name="T11" fmla="*/ 40 h 52"/>
                <a:gd name="T12" fmla="*/ 33 w 65"/>
                <a:gd name="T13" fmla="*/ 7 h 52"/>
                <a:gd name="T14" fmla="*/ 50 w 65"/>
                <a:gd name="T15" fmla="*/ 40 h 52"/>
                <a:gd name="T16" fmla="*/ 8 w 65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2">
                  <a:moveTo>
                    <a:pt x="8" y="26"/>
                  </a:moveTo>
                  <a:cubicBezTo>
                    <a:pt x="8" y="9"/>
                    <a:pt x="35" y="0"/>
                    <a:pt x="50" y="12"/>
                  </a:cubicBezTo>
                  <a:cubicBezTo>
                    <a:pt x="65" y="25"/>
                    <a:pt x="54" y="46"/>
                    <a:pt x="33" y="46"/>
                  </a:cubicBezTo>
                  <a:cubicBezTo>
                    <a:pt x="11" y="46"/>
                    <a:pt x="0" y="25"/>
                    <a:pt x="15" y="12"/>
                  </a:cubicBezTo>
                  <a:cubicBezTo>
                    <a:pt x="31" y="0"/>
                    <a:pt x="57" y="9"/>
                    <a:pt x="57" y="26"/>
                  </a:cubicBezTo>
                  <a:cubicBezTo>
                    <a:pt x="57" y="43"/>
                    <a:pt x="31" y="52"/>
                    <a:pt x="15" y="40"/>
                  </a:cubicBezTo>
                  <a:cubicBezTo>
                    <a:pt x="0" y="28"/>
                    <a:pt x="11" y="7"/>
                    <a:pt x="33" y="7"/>
                  </a:cubicBezTo>
                  <a:cubicBezTo>
                    <a:pt x="54" y="7"/>
                    <a:pt x="65" y="28"/>
                    <a:pt x="50" y="40"/>
                  </a:cubicBezTo>
                  <a:cubicBezTo>
                    <a:pt x="35" y="52"/>
                    <a:pt x="8" y="43"/>
                    <a:pt x="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7622C224-66F1-4DAB-A527-051C9537D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759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6" name="Rectangle 141">
              <a:extLst>
                <a:ext uri="{FF2B5EF4-FFF2-40B4-BE49-F238E27FC236}">
                  <a16:creationId xmlns:a16="http://schemas.microsoft.com/office/drawing/2014/main" id="{C32AA7C0-4E24-4A6D-9745-63E2C9692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798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7" name="Line 142">
              <a:extLst>
                <a:ext uri="{FF2B5EF4-FFF2-40B4-BE49-F238E27FC236}">
                  <a16:creationId xmlns:a16="http://schemas.microsoft.com/office/drawing/2014/main" id="{1B7BB88B-A6CB-4B40-A9D3-9AEC21EE5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569"/>
              <a:ext cx="44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3">
              <a:extLst>
                <a:ext uri="{FF2B5EF4-FFF2-40B4-BE49-F238E27FC236}">
                  <a16:creationId xmlns:a16="http://schemas.microsoft.com/office/drawing/2014/main" id="{5DBEA6DD-A2B5-4CE8-947A-46B8FADC7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9" y="2459"/>
              <a:ext cx="0" cy="10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4">
              <a:extLst>
                <a:ext uri="{FF2B5EF4-FFF2-40B4-BE49-F238E27FC236}">
                  <a16:creationId xmlns:a16="http://schemas.microsoft.com/office/drawing/2014/main" id="{55D9CFC2-4A6F-45F2-BFD7-0D8C5A2AE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1454"/>
              <a:ext cx="44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5">
              <a:extLst>
                <a:ext uri="{FF2B5EF4-FFF2-40B4-BE49-F238E27FC236}">
                  <a16:creationId xmlns:a16="http://schemas.microsoft.com/office/drawing/2014/main" id="{461AE167-CC04-416F-B9DE-019C13C4B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" y="1343"/>
              <a:ext cx="0" cy="10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6">
              <a:extLst>
                <a:ext uri="{FF2B5EF4-FFF2-40B4-BE49-F238E27FC236}">
                  <a16:creationId xmlns:a16="http://schemas.microsoft.com/office/drawing/2014/main" id="{0451201E-814B-4C8E-8C7A-287B202B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457"/>
              <a:ext cx="44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7">
              <a:extLst>
                <a:ext uri="{FF2B5EF4-FFF2-40B4-BE49-F238E27FC236}">
                  <a16:creationId xmlns:a16="http://schemas.microsoft.com/office/drawing/2014/main" id="{AD0983BC-B500-4BB3-BE85-362B7737D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" y="1346"/>
              <a:ext cx="0" cy="10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8">
              <a:extLst>
                <a:ext uri="{FF2B5EF4-FFF2-40B4-BE49-F238E27FC236}">
                  <a16:creationId xmlns:a16="http://schemas.microsoft.com/office/drawing/2014/main" id="{7DFFDC73-AEF4-412A-94A0-096D54EB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983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" name="Rectangle 149">
              <a:extLst>
                <a:ext uri="{FF2B5EF4-FFF2-40B4-BE49-F238E27FC236}">
                  <a16:creationId xmlns:a16="http://schemas.microsoft.com/office/drawing/2014/main" id="{AD3D3353-2DD8-40DB-BBC4-3C10994E3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3022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64B72082-90F7-4415-A8A2-8330D36A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267"/>
              <a:ext cx="105" cy="77"/>
            </a:xfrm>
            <a:custGeom>
              <a:avLst/>
              <a:gdLst>
                <a:gd name="T0" fmla="*/ 0 w 227"/>
                <a:gd name="T1" fmla="*/ 167 h 167"/>
                <a:gd name="T2" fmla="*/ 227 w 227"/>
                <a:gd name="T3" fmla="*/ 167 h 167"/>
                <a:gd name="T4" fmla="*/ 119 w 227"/>
                <a:gd name="T5" fmla="*/ 6 h 167"/>
                <a:gd name="T6" fmla="*/ 0 w 22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7">
                  <a:moveTo>
                    <a:pt x="0" y="167"/>
                  </a:moveTo>
                  <a:lnTo>
                    <a:pt x="227" y="167"/>
                  </a:lnTo>
                  <a:cubicBezTo>
                    <a:pt x="227" y="167"/>
                    <a:pt x="121" y="0"/>
                    <a:pt x="119" y="6"/>
                  </a:cubicBezTo>
                  <a:cubicBezTo>
                    <a:pt x="118" y="12"/>
                    <a:pt x="0" y="167"/>
                    <a:pt x="0" y="167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CC331078-064C-486B-BD2E-6411B722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271"/>
              <a:ext cx="106" cy="78"/>
            </a:xfrm>
            <a:custGeom>
              <a:avLst/>
              <a:gdLst>
                <a:gd name="T0" fmla="*/ 0 w 227"/>
                <a:gd name="T1" fmla="*/ 167 h 167"/>
                <a:gd name="T2" fmla="*/ 227 w 227"/>
                <a:gd name="T3" fmla="*/ 167 h 167"/>
                <a:gd name="T4" fmla="*/ 120 w 227"/>
                <a:gd name="T5" fmla="*/ 6 h 167"/>
                <a:gd name="T6" fmla="*/ 0 w 22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7">
                  <a:moveTo>
                    <a:pt x="0" y="167"/>
                  </a:moveTo>
                  <a:lnTo>
                    <a:pt x="227" y="167"/>
                  </a:lnTo>
                  <a:cubicBezTo>
                    <a:pt x="227" y="167"/>
                    <a:pt x="121" y="0"/>
                    <a:pt x="120" y="6"/>
                  </a:cubicBezTo>
                  <a:cubicBezTo>
                    <a:pt x="118" y="12"/>
                    <a:pt x="0" y="167"/>
                    <a:pt x="0" y="167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F350500D-FC28-4858-B8D6-8BF811FCA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98"/>
              <a:ext cx="105" cy="78"/>
            </a:xfrm>
            <a:custGeom>
              <a:avLst/>
              <a:gdLst>
                <a:gd name="T0" fmla="*/ 226 w 226"/>
                <a:gd name="T1" fmla="*/ 0 h 167"/>
                <a:gd name="T2" fmla="*/ 0 w 226"/>
                <a:gd name="T3" fmla="*/ 0 h 167"/>
                <a:gd name="T4" fmla="*/ 107 w 226"/>
                <a:gd name="T5" fmla="*/ 161 h 167"/>
                <a:gd name="T6" fmla="*/ 226 w 226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67">
                  <a:moveTo>
                    <a:pt x="226" y="0"/>
                  </a:moveTo>
                  <a:lnTo>
                    <a:pt x="0" y="0"/>
                  </a:lnTo>
                  <a:cubicBezTo>
                    <a:pt x="0" y="0"/>
                    <a:pt x="106" y="167"/>
                    <a:pt x="107" y="161"/>
                  </a:cubicBezTo>
                  <a:cubicBezTo>
                    <a:pt x="109" y="154"/>
                    <a:pt x="226" y="0"/>
                    <a:pt x="226" y="0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2FE28A04-68FE-4B1E-85A5-CA0AE2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2315"/>
              <a:ext cx="106" cy="78"/>
            </a:xfrm>
            <a:custGeom>
              <a:avLst/>
              <a:gdLst>
                <a:gd name="T0" fmla="*/ 227 w 227"/>
                <a:gd name="T1" fmla="*/ 0 h 167"/>
                <a:gd name="T2" fmla="*/ 0 w 227"/>
                <a:gd name="T3" fmla="*/ 0 h 167"/>
                <a:gd name="T4" fmla="*/ 108 w 227"/>
                <a:gd name="T5" fmla="*/ 161 h 167"/>
                <a:gd name="T6" fmla="*/ 227 w 227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7">
                  <a:moveTo>
                    <a:pt x="227" y="0"/>
                  </a:moveTo>
                  <a:lnTo>
                    <a:pt x="0" y="0"/>
                  </a:lnTo>
                  <a:cubicBezTo>
                    <a:pt x="0" y="0"/>
                    <a:pt x="106" y="167"/>
                    <a:pt x="108" y="161"/>
                  </a:cubicBezTo>
                  <a:cubicBezTo>
                    <a:pt x="109" y="155"/>
                    <a:pt x="227" y="0"/>
                    <a:pt x="227" y="0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CEA955ED-0592-498F-A363-7F3BCFA2C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389"/>
              <a:ext cx="106" cy="77"/>
            </a:xfrm>
            <a:custGeom>
              <a:avLst/>
              <a:gdLst>
                <a:gd name="T0" fmla="*/ 0 w 227"/>
                <a:gd name="T1" fmla="*/ 166 h 166"/>
                <a:gd name="T2" fmla="*/ 227 w 227"/>
                <a:gd name="T3" fmla="*/ 166 h 166"/>
                <a:gd name="T4" fmla="*/ 119 w 227"/>
                <a:gd name="T5" fmla="*/ 6 h 166"/>
                <a:gd name="T6" fmla="*/ 0 w 227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6">
                  <a:moveTo>
                    <a:pt x="0" y="166"/>
                  </a:moveTo>
                  <a:lnTo>
                    <a:pt x="227" y="166"/>
                  </a:lnTo>
                  <a:cubicBezTo>
                    <a:pt x="227" y="166"/>
                    <a:pt x="121" y="0"/>
                    <a:pt x="119" y="6"/>
                  </a:cubicBezTo>
                  <a:cubicBezTo>
                    <a:pt x="118" y="12"/>
                    <a:pt x="0" y="166"/>
                    <a:pt x="0" y="166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B172EA9D-BEC8-4436-B435-E3D122A73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376"/>
              <a:ext cx="106" cy="77"/>
            </a:xfrm>
            <a:custGeom>
              <a:avLst/>
              <a:gdLst>
                <a:gd name="T0" fmla="*/ 0 w 227"/>
                <a:gd name="T1" fmla="*/ 167 h 167"/>
                <a:gd name="T2" fmla="*/ 227 w 227"/>
                <a:gd name="T3" fmla="*/ 167 h 167"/>
                <a:gd name="T4" fmla="*/ 119 w 227"/>
                <a:gd name="T5" fmla="*/ 6 h 167"/>
                <a:gd name="T6" fmla="*/ 0 w 22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7">
                  <a:moveTo>
                    <a:pt x="0" y="167"/>
                  </a:moveTo>
                  <a:lnTo>
                    <a:pt x="227" y="167"/>
                  </a:lnTo>
                  <a:cubicBezTo>
                    <a:pt x="227" y="167"/>
                    <a:pt x="121" y="0"/>
                    <a:pt x="119" y="6"/>
                  </a:cubicBezTo>
                  <a:cubicBezTo>
                    <a:pt x="118" y="12"/>
                    <a:pt x="0" y="167"/>
                    <a:pt x="0" y="167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E23D15A2-E0F0-4CA7-ADA0-81E792B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259"/>
              <a:ext cx="106" cy="78"/>
            </a:xfrm>
            <a:custGeom>
              <a:avLst/>
              <a:gdLst>
                <a:gd name="T0" fmla="*/ 227 w 227"/>
                <a:gd name="T1" fmla="*/ 0 h 167"/>
                <a:gd name="T2" fmla="*/ 0 w 227"/>
                <a:gd name="T3" fmla="*/ 0 h 167"/>
                <a:gd name="T4" fmla="*/ 108 w 227"/>
                <a:gd name="T5" fmla="*/ 161 h 167"/>
                <a:gd name="T6" fmla="*/ 227 w 227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7">
                  <a:moveTo>
                    <a:pt x="227" y="0"/>
                  </a:moveTo>
                  <a:lnTo>
                    <a:pt x="0" y="0"/>
                  </a:lnTo>
                  <a:cubicBezTo>
                    <a:pt x="0" y="0"/>
                    <a:pt x="106" y="167"/>
                    <a:pt x="108" y="161"/>
                  </a:cubicBezTo>
                  <a:cubicBezTo>
                    <a:pt x="109" y="155"/>
                    <a:pt x="227" y="0"/>
                    <a:pt x="227" y="0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119B8275-2A22-4B8F-816F-B632FEEE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3454"/>
              <a:ext cx="105" cy="77"/>
            </a:xfrm>
            <a:custGeom>
              <a:avLst/>
              <a:gdLst>
                <a:gd name="T0" fmla="*/ 227 w 227"/>
                <a:gd name="T1" fmla="*/ 0 h 166"/>
                <a:gd name="T2" fmla="*/ 0 w 227"/>
                <a:gd name="T3" fmla="*/ 0 h 166"/>
                <a:gd name="T4" fmla="*/ 107 w 227"/>
                <a:gd name="T5" fmla="*/ 160 h 166"/>
                <a:gd name="T6" fmla="*/ 227 w 227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66">
                  <a:moveTo>
                    <a:pt x="227" y="0"/>
                  </a:moveTo>
                  <a:lnTo>
                    <a:pt x="0" y="0"/>
                  </a:lnTo>
                  <a:cubicBezTo>
                    <a:pt x="0" y="0"/>
                    <a:pt x="106" y="166"/>
                    <a:pt x="107" y="160"/>
                  </a:cubicBezTo>
                  <a:cubicBezTo>
                    <a:pt x="109" y="154"/>
                    <a:pt x="227" y="0"/>
                    <a:pt x="227" y="0"/>
                  </a:cubicBez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365D49B1-CB08-4069-BB21-DB0DF02C2BD3}"/>
              </a:ext>
            </a:extLst>
          </p:cNvPr>
          <p:cNvSpPr txBox="1"/>
          <p:nvPr/>
        </p:nvSpPr>
        <p:spPr>
          <a:xfrm>
            <a:off x="4177562" y="227810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00A7AB4-CA59-429F-8568-7E0245CE2B1A}"/>
              </a:ext>
            </a:extLst>
          </p:cNvPr>
          <p:cNvSpPr txBox="1"/>
          <p:nvPr/>
        </p:nvSpPr>
        <p:spPr>
          <a:xfrm>
            <a:off x="5300082" y="236564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9267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F69-DBED-43B5-A0AE-B10205A6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3B28-D6F7-4199-9CF7-B46284FC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71FF-6A5D-4E55-9E6A-2E3770F2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EAAFA-54A8-4C71-8294-90D49FD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97861-86ED-4A63-99C2-1DF8AA198C7A}"/>
              </a:ext>
            </a:extLst>
          </p:cNvPr>
          <p:cNvSpPr/>
          <p:nvPr/>
        </p:nvSpPr>
        <p:spPr>
          <a:xfrm>
            <a:off x="3597763" y="1972631"/>
            <a:ext cx="4761796" cy="2326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CAM Array</a:t>
            </a:r>
          </a:p>
        </p:txBody>
      </p:sp>
    </p:spTree>
    <p:extLst>
      <p:ext uri="{BB962C8B-B14F-4D97-AF65-F5344CB8AC3E}">
        <p14:creationId xmlns:p14="http://schemas.microsoft.com/office/powerpoint/2010/main" val="296752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164" y="105645"/>
            <a:ext cx="6858000" cy="822960"/>
          </a:xfrm>
        </p:spPr>
        <p:txBody>
          <a:bodyPr/>
          <a:lstStyle/>
          <a:p>
            <a:r>
              <a:rPr lang="en-US" dirty="0"/>
              <a:t>Patterns in Real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742" y="783011"/>
            <a:ext cx="7677675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Temporal</a:t>
            </a:r>
            <a:r>
              <a:rPr lang="en-US" dirty="0"/>
              <a:t> Locality</a:t>
            </a:r>
          </a:p>
          <a:p>
            <a:pPr lvl="1"/>
            <a:r>
              <a:rPr lang="en-US" dirty="0"/>
              <a:t>Tend to read the same book </a:t>
            </a:r>
            <a:r>
              <a:rPr lang="en-US" dirty="0">
                <a:solidFill>
                  <a:srgbClr val="00B050"/>
                </a:solidFill>
              </a:rPr>
              <a:t>over and over again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person will rarely </a:t>
            </a:r>
            <a:r>
              <a:rPr lang="en-US" dirty="0">
                <a:solidFill>
                  <a:srgbClr val="0070C0"/>
                </a:solidFill>
              </a:rPr>
              <a:t>fetch</a:t>
            </a:r>
            <a:r>
              <a:rPr lang="en-US" dirty="0">
                <a:solidFill>
                  <a:schemeClr val="tx1"/>
                </a:solidFill>
              </a:rPr>
              <a:t> a book from the cabinet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Spatial</a:t>
            </a:r>
            <a:r>
              <a:rPr lang="en-US" dirty="0"/>
              <a:t> Locality</a:t>
            </a:r>
          </a:p>
          <a:p>
            <a:pPr lvl="1"/>
            <a:r>
              <a:rPr lang="en-US" dirty="0"/>
              <a:t>High probability of fetching and reading books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 topics</a:t>
            </a:r>
            <a:r>
              <a:rPr lang="en-US" dirty="0"/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694017-5013-414D-A9AE-09BB3578604F}"/>
              </a:ext>
            </a:extLst>
          </p:cNvPr>
          <p:cNvSpPr/>
          <p:nvPr/>
        </p:nvSpPr>
        <p:spPr>
          <a:xfrm>
            <a:off x="3926534" y="3203729"/>
            <a:ext cx="4084439" cy="45054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Generalize to the memory hierarchy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CF08FB-2C9E-4444-B5B8-50923C595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547751"/>
              </p:ext>
            </p:extLst>
          </p:nvPr>
        </p:nvGraphicFramePr>
        <p:xfrm>
          <a:off x="2243092" y="3873918"/>
          <a:ext cx="7451325" cy="212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62164-4D0B-4947-895B-EF0DD46A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6C7F8-D952-47B9-886D-A5B2067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8BC8-B37A-4456-8290-6D44643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E95E2-4B66-4B3B-9AB8-1BCE54DC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4D8F9F5-7D94-46D0-93EE-96F268035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9382" y="-1146780"/>
            <a:ext cx="8695289" cy="7499538"/>
            <a:chOff x="-116" y="-191"/>
            <a:chExt cx="4334" cy="373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D6F0203-DFE5-41A0-9691-7FF264A2F6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7" y="806"/>
              <a:ext cx="347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57080C-9E24-46BC-A96A-1C4A869B5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1479"/>
              <a:ext cx="163" cy="880"/>
            </a:xfrm>
            <a:custGeom>
              <a:avLst/>
              <a:gdLst>
                <a:gd name="T0" fmla="*/ 7 w 358"/>
                <a:gd name="T1" fmla="*/ 0 h 1926"/>
                <a:gd name="T2" fmla="*/ 0 w 358"/>
                <a:gd name="T3" fmla="*/ 215 h 1926"/>
                <a:gd name="T4" fmla="*/ 358 w 358"/>
                <a:gd name="T5" fmla="*/ 215 h 1926"/>
                <a:gd name="T6" fmla="*/ 358 w 358"/>
                <a:gd name="T7" fmla="*/ 553 h 1926"/>
                <a:gd name="T8" fmla="*/ 10 w 358"/>
                <a:gd name="T9" fmla="*/ 553 h 1926"/>
                <a:gd name="T10" fmla="*/ 10 w 358"/>
                <a:gd name="T11" fmla="*/ 1251 h 1926"/>
                <a:gd name="T12" fmla="*/ 348 w 358"/>
                <a:gd name="T13" fmla="*/ 1249 h 1926"/>
                <a:gd name="T14" fmla="*/ 348 w 358"/>
                <a:gd name="T15" fmla="*/ 1596 h 1926"/>
                <a:gd name="T16" fmla="*/ 0 w 358"/>
                <a:gd name="T17" fmla="*/ 1592 h 1926"/>
                <a:gd name="T18" fmla="*/ 0 w 358"/>
                <a:gd name="T19" fmla="*/ 192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1926">
                  <a:moveTo>
                    <a:pt x="7" y="0"/>
                  </a:moveTo>
                  <a:lnTo>
                    <a:pt x="0" y="215"/>
                  </a:lnTo>
                  <a:lnTo>
                    <a:pt x="358" y="215"/>
                  </a:lnTo>
                  <a:lnTo>
                    <a:pt x="358" y="553"/>
                  </a:lnTo>
                  <a:lnTo>
                    <a:pt x="10" y="553"/>
                  </a:lnTo>
                  <a:lnTo>
                    <a:pt x="10" y="1251"/>
                  </a:lnTo>
                  <a:lnTo>
                    <a:pt x="348" y="1249"/>
                  </a:lnTo>
                  <a:lnTo>
                    <a:pt x="348" y="1596"/>
                  </a:lnTo>
                  <a:lnTo>
                    <a:pt x="0" y="1592"/>
                  </a:lnTo>
                  <a:lnTo>
                    <a:pt x="0" y="19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A80D2766-A444-4C37-ADFC-4FA1595A8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602"/>
              <a:ext cx="0" cy="1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E74C28C7-8430-4AF4-B771-C7D911EB3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2070"/>
              <a:ext cx="0" cy="1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7FA21BF-4D1F-4888-841D-CCE3B10D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625"/>
              <a:ext cx="81" cy="76"/>
            </a:xfrm>
            <a:custGeom>
              <a:avLst/>
              <a:gdLst>
                <a:gd name="T0" fmla="*/ 22 w 178"/>
                <a:gd name="T1" fmla="*/ 84 h 167"/>
                <a:gd name="T2" fmla="*/ 136 w 178"/>
                <a:gd name="T3" fmla="*/ 40 h 167"/>
                <a:gd name="T4" fmla="*/ 89 w 178"/>
                <a:gd name="T5" fmla="*/ 146 h 167"/>
                <a:gd name="T6" fmla="*/ 42 w 178"/>
                <a:gd name="T7" fmla="*/ 40 h 167"/>
                <a:gd name="T8" fmla="*/ 155 w 178"/>
                <a:gd name="T9" fmla="*/ 84 h 167"/>
                <a:gd name="T10" fmla="*/ 42 w 178"/>
                <a:gd name="T11" fmla="*/ 128 h 167"/>
                <a:gd name="T12" fmla="*/ 89 w 178"/>
                <a:gd name="T13" fmla="*/ 21 h 167"/>
                <a:gd name="T14" fmla="*/ 136 w 178"/>
                <a:gd name="T15" fmla="*/ 128 h 167"/>
                <a:gd name="T16" fmla="*/ 22 w 178"/>
                <a:gd name="T17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67">
                  <a:moveTo>
                    <a:pt x="22" y="84"/>
                  </a:moveTo>
                  <a:cubicBezTo>
                    <a:pt x="22" y="28"/>
                    <a:pt x="94" y="0"/>
                    <a:pt x="136" y="40"/>
                  </a:cubicBezTo>
                  <a:cubicBezTo>
                    <a:pt x="178" y="79"/>
                    <a:pt x="148" y="146"/>
                    <a:pt x="89" y="146"/>
                  </a:cubicBezTo>
                  <a:cubicBezTo>
                    <a:pt x="30" y="146"/>
                    <a:pt x="0" y="79"/>
                    <a:pt x="42" y="40"/>
                  </a:cubicBezTo>
                  <a:cubicBezTo>
                    <a:pt x="84" y="0"/>
                    <a:pt x="155" y="28"/>
                    <a:pt x="155" y="84"/>
                  </a:cubicBezTo>
                  <a:cubicBezTo>
                    <a:pt x="155" y="139"/>
                    <a:pt x="84" y="167"/>
                    <a:pt x="42" y="128"/>
                  </a:cubicBezTo>
                  <a:cubicBezTo>
                    <a:pt x="0" y="89"/>
                    <a:pt x="30" y="21"/>
                    <a:pt x="89" y="21"/>
                  </a:cubicBezTo>
                  <a:cubicBezTo>
                    <a:pt x="148" y="21"/>
                    <a:pt x="178" y="89"/>
                    <a:pt x="136" y="128"/>
                  </a:cubicBezTo>
                  <a:cubicBezTo>
                    <a:pt x="94" y="167"/>
                    <a:pt x="22" y="139"/>
                    <a:pt x="22" y="84"/>
                  </a:cubicBezTo>
                  <a:close/>
                </a:path>
              </a:pathLst>
            </a:custGeom>
            <a:noFill/>
            <a:ln w="9525" cap="flat">
              <a:solidFill>
                <a:srgbClr val="0809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B59F1F1-16F1-4F59-A632-433F7250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666"/>
              <a:ext cx="173" cy="459"/>
            </a:xfrm>
            <a:custGeom>
              <a:avLst/>
              <a:gdLst>
                <a:gd name="T0" fmla="*/ 137 w 379"/>
                <a:gd name="T1" fmla="*/ 0 h 1006"/>
                <a:gd name="T2" fmla="*/ 379 w 379"/>
                <a:gd name="T3" fmla="*/ 0 h 1006"/>
                <a:gd name="T4" fmla="*/ 379 w 379"/>
                <a:gd name="T5" fmla="*/ 1006 h 1006"/>
                <a:gd name="T6" fmla="*/ 0 w 379"/>
                <a:gd name="T7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1006">
                  <a:moveTo>
                    <a:pt x="137" y="0"/>
                  </a:moveTo>
                  <a:lnTo>
                    <a:pt x="379" y="0"/>
                  </a:lnTo>
                  <a:lnTo>
                    <a:pt x="379" y="1006"/>
                  </a:lnTo>
                  <a:lnTo>
                    <a:pt x="0" y="100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B6885032-ED8A-4157-8727-BB98D7C3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059"/>
              <a:ext cx="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Bitstream Vera Sans"/>
                </a:rPr>
                <a:t> 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C82103F-787D-4D30-88D1-B84327BF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" y="-191"/>
              <a:ext cx="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Bitstream Vera Sans"/>
                </a:rPr>
                <a:t> </a:t>
              </a:r>
              <a:endParaRPr lang="en-US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FE024BA-86E4-421C-B55F-9AEFB540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476"/>
              <a:ext cx="164" cy="880"/>
            </a:xfrm>
            <a:custGeom>
              <a:avLst/>
              <a:gdLst>
                <a:gd name="T0" fmla="*/ 358 w 359"/>
                <a:gd name="T1" fmla="*/ 0 h 1926"/>
                <a:gd name="T2" fmla="*/ 358 w 359"/>
                <a:gd name="T3" fmla="*/ 202 h 1926"/>
                <a:gd name="T4" fmla="*/ 0 w 359"/>
                <a:gd name="T5" fmla="*/ 202 h 1926"/>
                <a:gd name="T6" fmla="*/ 0 w 359"/>
                <a:gd name="T7" fmla="*/ 540 h 1926"/>
                <a:gd name="T8" fmla="*/ 348 w 359"/>
                <a:gd name="T9" fmla="*/ 540 h 1926"/>
                <a:gd name="T10" fmla="*/ 348 w 359"/>
                <a:gd name="T11" fmla="*/ 1238 h 1926"/>
                <a:gd name="T12" fmla="*/ 11 w 359"/>
                <a:gd name="T13" fmla="*/ 1236 h 1926"/>
                <a:gd name="T14" fmla="*/ 11 w 359"/>
                <a:gd name="T15" fmla="*/ 1583 h 1926"/>
                <a:gd name="T16" fmla="*/ 359 w 359"/>
                <a:gd name="T17" fmla="*/ 1579 h 1926"/>
                <a:gd name="T18" fmla="*/ 359 w 359"/>
                <a:gd name="T19" fmla="*/ 192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1926">
                  <a:moveTo>
                    <a:pt x="358" y="0"/>
                  </a:moveTo>
                  <a:lnTo>
                    <a:pt x="358" y="202"/>
                  </a:lnTo>
                  <a:lnTo>
                    <a:pt x="0" y="202"/>
                  </a:lnTo>
                  <a:lnTo>
                    <a:pt x="0" y="540"/>
                  </a:lnTo>
                  <a:lnTo>
                    <a:pt x="348" y="540"/>
                  </a:lnTo>
                  <a:lnTo>
                    <a:pt x="348" y="1238"/>
                  </a:lnTo>
                  <a:lnTo>
                    <a:pt x="11" y="1236"/>
                  </a:lnTo>
                  <a:lnTo>
                    <a:pt x="11" y="1583"/>
                  </a:lnTo>
                  <a:lnTo>
                    <a:pt x="359" y="1579"/>
                  </a:lnTo>
                  <a:lnTo>
                    <a:pt x="359" y="19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834D2EEB-7DE8-441D-8DC4-78117EF16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592"/>
              <a:ext cx="0" cy="1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E502B4C0-553E-4BE1-9B2B-2717B8C36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2061"/>
              <a:ext cx="0" cy="1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0D6FECC8-51B2-41CE-8EEC-579105BB8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1625"/>
              <a:ext cx="60" cy="57"/>
            </a:xfrm>
            <a:prstGeom prst="ellipse">
              <a:avLst/>
            </a:prstGeom>
            <a:noFill/>
            <a:ln w="9525" cap="flat">
              <a:solidFill>
                <a:srgbClr val="0809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24B8966-D941-46BB-8268-9E859AC0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656"/>
              <a:ext cx="174" cy="460"/>
            </a:xfrm>
            <a:custGeom>
              <a:avLst/>
              <a:gdLst>
                <a:gd name="T0" fmla="*/ 243 w 380"/>
                <a:gd name="T1" fmla="*/ 0 h 1006"/>
                <a:gd name="T2" fmla="*/ 0 w 380"/>
                <a:gd name="T3" fmla="*/ 0 h 1006"/>
                <a:gd name="T4" fmla="*/ 0 w 380"/>
                <a:gd name="T5" fmla="*/ 1006 h 1006"/>
                <a:gd name="T6" fmla="*/ 380 w 380"/>
                <a:gd name="T7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1006">
                  <a:moveTo>
                    <a:pt x="243" y="0"/>
                  </a:moveTo>
                  <a:lnTo>
                    <a:pt x="0" y="0"/>
                  </a:lnTo>
                  <a:lnTo>
                    <a:pt x="0" y="1006"/>
                  </a:lnTo>
                  <a:lnTo>
                    <a:pt x="380" y="100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70DFF8C1-8E6C-4BE6-971F-F082EDCAF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5" y="1832"/>
              <a:ext cx="49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A149B060-1EFC-43A2-B7AE-1DB05D78D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1892"/>
              <a:ext cx="49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210EBFB3-936F-41F2-92AE-5E58AAD90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817"/>
              <a:ext cx="36" cy="29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05F3910B-F8BB-4B00-9580-193AEF97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1878"/>
              <a:ext cx="36" cy="29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EE056650-AECF-47AE-910F-F8FB0AF15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881"/>
              <a:ext cx="36" cy="28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B6919754-7E45-489C-8BDA-2949707C6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814"/>
              <a:ext cx="37" cy="29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CCA1AA09-0055-4265-98E2-1339E7786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2358"/>
              <a:ext cx="88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3D7E83DC-E295-41A9-8CA5-0357225EF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1" y="2358"/>
              <a:ext cx="0" cy="7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ACD48AF2-939D-4BDA-8C46-9862DD0F9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1480"/>
              <a:ext cx="88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555DE3B8-F391-467D-9B15-4574480DE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1401"/>
              <a:ext cx="0" cy="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C67FD6D-44D8-47AC-97F0-EC1B443E8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1723"/>
              <a:ext cx="704" cy="114"/>
            </a:xfrm>
            <a:custGeom>
              <a:avLst/>
              <a:gdLst>
                <a:gd name="T0" fmla="*/ 1539 w 1539"/>
                <a:gd name="T1" fmla="*/ 245 h 250"/>
                <a:gd name="T2" fmla="*/ 911 w 1539"/>
                <a:gd name="T3" fmla="*/ 245 h 250"/>
                <a:gd name="T4" fmla="*/ 911 w 1539"/>
                <a:gd name="T5" fmla="*/ 0 h 250"/>
                <a:gd name="T6" fmla="*/ 542 w 1539"/>
                <a:gd name="T7" fmla="*/ 0 h 250"/>
                <a:gd name="T8" fmla="*/ 547 w 1539"/>
                <a:gd name="T9" fmla="*/ 245 h 250"/>
                <a:gd name="T10" fmla="*/ 0 w 1539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9" h="250">
                  <a:moveTo>
                    <a:pt x="1539" y="245"/>
                  </a:moveTo>
                  <a:lnTo>
                    <a:pt x="911" y="245"/>
                  </a:lnTo>
                  <a:lnTo>
                    <a:pt x="911" y="0"/>
                  </a:lnTo>
                  <a:lnTo>
                    <a:pt x="542" y="0"/>
                  </a:lnTo>
                  <a:lnTo>
                    <a:pt x="547" y="245"/>
                  </a:lnTo>
                  <a:lnTo>
                    <a:pt x="0" y="2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E5041451-53A5-4EB1-A72A-8B425B163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1707"/>
              <a:ext cx="15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327773A-0171-419D-9C8D-DC5E909C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780"/>
              <a:ext cx="704" cy="114"/>
            </a:xfrm>
            <a:custGeom>
              <a:avLst/>
              <a:gdLst>
                <a:gd name="T0" fmla="*/ 1539 w 1539"/>
                <a:gd name="T1" fmla="*/ 245 h 250"/>
                <a:gd name="T2" fmla="*/ 910 w 1539"/>
                <a:gd name="T3" fmla="*/ 245 h 250"/>
                <a:gd name="T4" fmla="*/ 910 w 1539"/>
                <a:gd name="T5" fmla="*/ 0 h 250"/>
                <a:gd name="T6" fmla="*/ 542 w 1539"/>
                <a:gd name="T7" fmla="*/ 0 h 250"/>
                <a:gd name="T8" fmla="*/ 547 w 1539"/>
                <a:gd name="T9" fmla="*/ 245 h 250"/>
                <a:gd name="T10" fmla="*/ 0 w 1539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9" h="250">
                  <a:moveTo>
                    <a:pt x="1539" y="245"/>
                  </a:moveTo>
                  <a:lnTo>
                    <a:pt x="910" y="245"/>
                  </a:lnTo>
                  <a:lnTo>
                    <a:pt x="910" y="0"/>
                  </a:lnTo>
                  <a:lnTo>
                    <a:pt x="542" y="0"/>
                  </a:lnTo>
                  <a:lnTo>
                    <a:pt x="547" y="245"/>
                  </a:lnTo>
                  <a:lnTo>
                    <a:pt x="0" y="2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FB0F1449-2665-461E-92A4-BFB6A763E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1763"/>
              <a:ext cx="15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B71ADCE-1591-490B-9BCD-0718F03A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264"/>
              <a:ext cx="1619" cy="495"/>
            </a:xfrm>
            <a:custGeom>
              <a:avLst/>
              <a:gdLst>
                <a:gd name="T0" fmla="*/ 3543 w 3543"/>
                <a:gd name="T1" fmla="*/ 1083 h 1083"/>
                <a:gd name="T2" fmla="*/ 3543 w 3543"/>
                <a:gd name="T3" fmla="*/ 0 h 1083"/>
                <a:gd name="T4" fmla="*/ 0 w 3543"/>
                <a:gd name="T5" fmla="*/ 0 h 1083"/>
                <a:gd name="T6" fmla="*/ 0 w 3543"/>
                <a:gd name="T7" fmla="*/ 963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3" h="1083">
                  <a:moveTo>
                    <a:pt x="3543" y="1083"/>
                  </a:moveTo>
                  <a:lnTo>
                    <a:pt x="3543" y="0"/>
                  </a:lnTo>
                  <a:lnTo>
                    <a:pt x="0" y="0"/>
                  </a:lnTo>
                  <a:lnTo>
                    <a:pt x="0" y="9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D3F84981-6BC2-4495-B7EA-DD6AE3C45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264"/>
              <a:ext cx="2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B878D209-BA12-448D-9550-430263DB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130"/>
              <a:ext cx="62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Word line (WL)</a:t>
              </a:r>
              <a:endParaRPr lang="en-US" altLang="en-US" sz="4400" dirty="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A10ECFAF-269B-47E4-ACB2-D66B453CF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16"/>
              <a:ext cx="0" cy="132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C4A178AC-BBEC-4D66-BDDF-040954BC0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118"/>
              <a:ext cx="0" cy="132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4BC45D94-28F1-4BF9-AA46-5BA17CC34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" y="926"/>
              <a:ext cx="4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D6561DD7-D718-4159-9308-4617922C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993"/>
              <a:ext cx="8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 sz="2000" dirty="0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5B7292D9-2548-457B-9FDC-6683B1A4A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989"/>
              <a:ext cx="8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8BF46572-56DA-491F-9053-E0D297D33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1" y="987"/>
              <a:ext cx="12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3A7F2BCA-6FD3-423C-A89E-DA8117DC7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1823"/>
              <a:ext cx="36" cy="29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1">
              <a:extLst>
                <a:ext uri="{FF2B5EF4-FFF2-40B4-BE49-F238E27FC236}">
                  <a16:creationId xmlns:a16="http://schemas.microsoft.com/office/drawing/2014/main" id="{F50C4FEF-A646-46CB-8478-794261DD1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881"/>
              <a:ext cx="36" cy="28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76BEE3E6-DF7C-4535-941F-8C2ADC3B4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1854"/>
              <a:ext cx="10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W1</a:t>
              </a:r>
              <a:endParaRPr lang="en-US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A47BC6-BF08-49B2-B057-556CC7B76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2593"/>
              <a:ext cx="164" cy="756"/>
            </a:xfrm>
            <a:custGeom>
              <a:avLst/>
              <a:gdLst>
                <a:gd name="T0" fmla="*/ 351 w 359"/>
                <a:gd name="T1" fmla="*/ 0 h 1654"/>
                <a:gd name="T2" fmla="*/ 358 w 359"/>
                <a:gd name="T3" fmla="*/ 277 h 1654"/>
                <a:gd name="T4" fmla="*/ 0 w 359"/>
                <a:gd name="T5" fmla="*/ 283 h 1654"/>
                <a:gd name="T6" fmla="*/ 0 w 359"/>
                <a:gd name="T7" fmla="*/ 597 h 1654"/>
                <a:gd name="T8" fmla="*/ 348 w 359"/>
                <a:gd name="T9" fmla="*/ 597 h 1654"/>
                <a:gd name="T10" fmla="*/ 348 w 359"/>
                <a:gd name="T11" fmla="*/ 979 h 1654"/>
                <a:gd name="T12" fmla="*/ 10 w 359"/>
                <a:gd name="T13" fmla="*/ 977 h 1654"/>
                <a:gd name="T14" fmla="*/ 10 w 359"/>
                <a:gd name="T15" fmla="*/ 1324 h 1654"/>
                <a:gd name="T16" fmla="*/ 359 w 359"/>
                <a:gd name="T17" fmla="*/ 1320 h 1654"/>
                <a:gd name="T18" fmla="*/ 359 w 359"/>
                <a:gd name="T19" fmla="*/ 1654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1654">
                  <a:moveTo>
                    <a:pt x="351" y="0"/>
                  </a:moveTo>
                  <a:lnTo>
                    <a:pt x="358" y="277"/>
                  </a:lnTo>
                  <a:lnTo>
                    <a:pt x="0" y="283"/>
                  </a:lnTo>
                  <a:lnTo>
                    <a:pt x="0" y="597"/>
                  </a:lnTo>
                  <a:lnTo>
                    <a:pt x="348" y="597"/>
                  </a:lnTo>
                  <a:lnTo>
                    <a:pt x="348" y="979"/>
                  </a:lnTo>
                  <a:lnTo>
                    <a:pt x="10" y="977"/>
                  </a:lnTo>
                  <a:lnTo>
                    <a:pt x="10" y="1324"/>
                  </a:lnTo>
                  <a:lnTo>
                    <a:pt x="359" y="1320"/>
                  </a:lnTo>
                  <a:lnTo>
                    <a:pt x="359" y="16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605906A-C46F-4A7F-BAB9-E913C75A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591"/>
              <a:ext cx="164" cy="756"/>
            </a:xfrm>
            <a:custGeom>
              <a:avLst/>
              <a:gdLst>
                <a:gd name="T0" fmla="*/ 8 w 359"/>
                <a:gd name="T1" fmla="*/ 0 h 1655"/>
                <a:gd name="T2" fmla="*/ 1 w 359"/>
                <a:gd name="T3" fmla="*/ 278 h 1655"/>
                <a:gd name="T4" fmla="*/ 359 w 359"/>
                <a:gd name="T5" fmla="*/ 284 h 1655"/>
                <a:gd name="T6" fmla="*/ 359 w 359"/>
                <a:gd name="T7" fmla="*/ 597 h 1655"/>
                <a:gd name="T8" fmla="*/ 11 w 359"/>
                <a:gd name="T9" fmla="*/ 597 h 1655"/>
                <a:gd name="T10" fmla="*/ 11 w 359"/>
                <a:gd name="T11" fmla="*/ 980 h 1655"/>
                <a:gd name="T12" fmla="*/ 349 w 359"/>
                <a:gd name="T13" fmla="*/ 978 h 1655"/>
                <a:gd name="T14" fmla="*/ 349 w 359"/>
                <a:gd name="T15" fmla="*/ 1325 h 1655"/>
                <a:gd name="T16" fmla="*/ 0 w 359"/>
                <a:gd name="T17" fmla="*/ 1321 h 1655"/>
                <a:gd name="T18" fmla="*/ 0 w 359"/>
                <a:gd name="T1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1655">
                  <a:moveTo>
                    <a:pt x="8" y="0"/>
                  </a:moveTo>
                  <a:lnTo>
                    <a:pt x="1" y="278"/>
                  </a:lnTo>
                  <a:lnTo>
                    <a:pt x="359" y="284"/>
                  </a:lnTo>
                  <a:lnTo>
                    <a:pt x="359" y="597"/>
                  </a:lnTo>
                  <a:lnTo>
                    <a:pt x="11" y="597"/>
                  </a:lnTo>
                  <a:lnTo>
                    <a:pt x="11" y="980"/>
                  </a:lnTo>
                  <a:lnTo>
                    <a:pt x="349" y="978"/>
                  </a:lnTo>
                  <a:lnTo>
                    <a:pt x="349" y="1325"/>
                  </a:lnTo>
                  <a:lnTo>
                    <a:pt x="0" y="1321"/>
                  </a:lnTo>
                  <a:lnTo>
                    <a:pt x="0" y="165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D03A0AF3-295F-460C-937D-5CFF24A7F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" y="2589"/>
              <a:ext cx="342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40AA383C-F5E9-4241-9785-A67ABACD6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" y="2589"/>
              <a:ext cx="3423" cy="0"/>
            </a:xfrm>
            <a:prstGeom prst="line">
              <a:avLst/>
            </a:prstGeom>
            <a:noFill/>
            <a:ln w="17463" cap="flat">
              <a:solidFill>
                <a:srgbClr val="0E08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E4338368-0D67-47CC-85AC-3EFC004CA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3" y="3349"/>
              <a:ext cx="0" cy="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731CB30F-D887-4CF6-974C-92A8AD0D0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" y="3347"/>
              <a:ext cx="396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58D416BC-5A72-49A8-879D-A66A35CD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" y="2733"/>
              <a:ext cx="0" cy="12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74393849-FC4E-4026-A5DB-038404837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056"/>
              <a:ext cx="0" cy="12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9BF38CFC-44A4-4C53-975C-D2C3C633C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6" y="2724"/>
              <a:ext cx="0" cy="12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FE8BBDAD-F763-4DAE-ACD7-7117185A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3056"/>
              <a:ext cx="0" cy="12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9B096E95-C791-40C4-9448-83317D06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1901"/>
              <a:ext cx="10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W2</a:t>
              </a:r>
              <a:endParaRPr lang="en-US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5302F1B-4628-4C0F-9E38-B8603BE7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834"/>
              <a:ext cx="242" cy="963"/>
            </a:xfrm>
            <a:custGeom>
              <a:avLst/>
              <a:gdLst>
                <a:gd name="T0" fmla="*/ 0 w 528"/>
                <a:gd name="T1" fmla="*/ 0 h 2106"/>
                <a:gd name="T2" fmla="*/ 0 w 528"/>
                <a:gd name="T3" fmla="*/ 2106 h 2106"/>
                <a:gd name="T4" fmla="*/ 528 w 528"/>
                <a:gd name="T5" fmla="*/ 2099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2106">
                  <a:moveTo>
                    <a:pt x="0" y="0"/>
                  </a:moveTo>
                  <a:lnTo>
                    <a:pt x="0" y="2106"/>
                  </a:lnTo>
                  <a:lnTo>
                    <a:pt x="528" y="209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9972200C-45F7-426A-8B8F-C34ECB736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895"/>
              <a:ext cx="224" cy="896"/>
            </a:xfrm>
            <a:custGeom>
              <a:avLst/>
              <a:gdLst>
                <a:gd name="T0" fmla="*/ 491 w 491"/>
                <a:gd name="T1" fmla="*/ 0 h 1961"/>
                <a:gd name="T2" fmla="*/ 491 w 491"/>
                <a:gd name="T3" fmla="*/ 1961 h 1961"/>
                <a:gd name="T4" fmla="*/ 0 w 491"/>
                <a:gd name="T5" fmla="*/ 1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1" h="1961">
                  <a:moveTo>
                    <a:pt x="491" y="0"/>
                  </a:moveTo>
                  <a:lnTo>
                    <a:pt x="491" y="1961"/>
                  </a:lnTo>
                  <a:lnTo>
                    <a:pt x="0" y="195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12D4DF1A-1F79-4403-AE18-8AB502E3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1820"/>
              <a:ext cx="36" cy="29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2E07297E-B752-4E6E-A766-10B3EA2B2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1881"/>
              <a:ext cx="36" cy="28"/>
            </a:xfrm>
            <a:prstGeom prst="ellipse">
              <a:avLst/>
            </a:prstGeom>
            <a:solidFill>
              <a:srgbClr val="00808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99C83C86-A28D-4BAE-8BD6-A34EF86A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002"/>
              <a:ext cx="968" cy="2119"/>
            </a:xfrm>
            <a:custGeom>
              <a:avLst/>
              <a:gdLst>
                <a:gd name="T0" fmla="*/ 0 w 2117"/>
                <a:gd name="T1" fmla="*/ 0 h 4637"/>
                <a:gd name="T2" fmla="*/ 0 w 2117"/>
                <a:gd name="T3" fmla="*/ 4637 h 4637"/>
                <a:gd name="T4" fmla="*/ 2117 w 2117"/>
                <a:gd name="T5" fmla="*/ 4637 h 4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7" h="4637">
                  <a:moveTo>
                    <a:pt x="0" y="0"/>
                  </a:moveTo>
                  <a:lnTo>
                    <a:pt x="0" y="4637"/>
                  </a:lnTo>
                  <a:lnTo>
                    <a:pt x="2117" y="463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62A7B710-C2AC-43B7-A860-787BAD1E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880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C191E99D-3A61-4574-B2A3-932FE098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" y="937"/>
              <a:ext cx="4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AF703A53-C6D5-40B4-B653-87C4964D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049"/>
              <a:ext cx="968" cy="2067"/>
            </a:xfrm>
            <a:custGeom>
              <a:avLst/>
              <a:gdLst>
                <a:gd name="T0" fmla="*/ 2117 w 2117"/>
                <a:gd name="T1" fmla="*/ 0 h 4523"/>
                <a:gd name="T2" fmla="*/ 2117 w 2117"/>
                <a:gd name="T3" fmla="*/ 4523 h 4523"/>
                <a:gd name="T4" fmla="*/ 0 w 2117"/>
                <a:gd name="T5" fmla="*/ 4523 h 4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7" h="4523">
                  <a:moveTo>
                    <a:pt x="2117" y="0"/>
                  </a:moveTo>
                  <a:lnTo>
                    <a:pt x="2117" y="4523"/>
                  </a:lnTo>
                  <a:lnTo>
                    <a:pt x="0" y="452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0B998518-43D8-4A71-9C7D-87EC9A1A0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873"/>
              <a:ext cx="12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30A4F758-E542-4682-8BA7-17B5F081A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491"/>
              <a:ext cx="43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match line</a:t>
              </a:r>
              <a:endParaRPr lang="en-US" altLang="en-US" sz="4000" dirty="0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FE32EAB-EFD5-473C-854E-94BE5F93B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2873"/>
              <a:ext cx="8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T1</a:t>
              </a:r>
              <a:endParaRPr lang="en-US" altLang="en-US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E3B5E202-8DC9-4825-AC51-049E56C9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3218"/>
              <a:ext cx="8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T2</a:t>
              </a:r>
              <a:endParaRPr lang="en-US" alt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D48B1B0D-1FA4-492F-AA6F-6373B391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837"/>
              <a:ext cx="8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T3</a:t>
              </a:r>
              <a:endParaRPr lang="en-US" alt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B6FD04BE-912A-46E7-A9D4-C6EED4F72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193"/>
              <a:ext cx="8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T4</a:t>
              </a:r>
              <a:endParaRPr lang="en-US" altLang="en-US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32853855-3473-4A7E-9361-A01E33A5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1692"/>
              <a:ext cx="5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"/>
                </a:rPr>
                <a:t>Q</a:t>
              </a:r>
              <a:endParaRPr lang="en-US" altLang="en-US"/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2062A8BC-92D7-466B-A36B-E59C8DFA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732"/>
              <a:ext cx="5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"/>
                </a:rPr>
                <a:t>Q</a:t>
              </a:r>
              <a:endParaRPr lang="en-US" altLang="en-US"/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D2BBA114-2E5F-4FF0-9F3D-C6EC8D790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729"/>
              <a:ext cx="107" cy="0"/>
            </a:xfrm>
            <a:prstGeom prst="line">
              <a:avLst/>
            </a:prstGeom>
            <a:noFill/>
            <a:ln w="9525" cap="flat">
              <a:solidFill>
                <a:srgbClr val="0101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4D54CEB2-5641-42D3-8C7C-793D3060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1320"/>
              <a:ext cx="171" cy="83"/>
            </a:xfrm>
            <a:custGeom>
              <a:avLst/>
              <a:gdLst>
                <a:gd name="T0" fmla="*/ 0 w 373"/>
                <a:gd name="T1" fmla="*/ 183 h 183"/>
                <a:gd name="T2" fmla="*/ 373 w 373"/>
                <a:gd name="T3" fmla="*/ 177 h 183"/>
                <a:gd name="T4" fmla="*/ 196 w 373"/>
                <a:gd name="T5" fmla="*/ 0 h 183"/>
                <a:gd name="T6" fmla="*/ 0 w 373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183">
                  <a:moveTo>
                    <a:pt x="0" y="183"/>
                  </a:moveTo>
                  <a:lnTo>
                    <a:pt x="373" y="177"/>
                  </a:lnTo>
                  <a:lnTo>
                    <a:pt x="196" y="0"/>
                  </a:lnTo>
                  <a:lnTo>
                    <a:pt x="0" y="183"/>
                  </a:lnTo>
                  <a:close/>
                </a:path>
              </a:pathLst>
            </a:cu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B84F394A-C4AB-47A5-BF2B-9158C1EB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429"/>
              <a:ext cx="170" cy="84"/>
            </a:xfrm>
            <a:custGeom>
              <a:avLst/>
              <a:gdLst>
                <a:gd name="T0" fmla="*/ 373 w 373"/>
                <a:gd name="T1" fmla="*/ 0 h 183"/>
                <a:gd name="T2" fmla="*/ 0 w 373"/>
                <a:gd name="T3" fmla="*/ 6 h 183"/>
                <a:gd name="T4" fmla="*/ 177 w 373"/>
                <a:gd name="T5" fmla="*/ 183 h 183"/>
                <a:gd name="T6" fmla="*/ 373 w 373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183">
                  <a:moveTo>
                    <a:pt x="373" y="0"/>
                  </a:moveTo>
                  <a:lnTo>
                    <a:pt x="0" y="6"/>
                  </a:lnTo>
                  <a:lnTo>
                    <a:pt x="177" y="183"/>
                  </a:lnTo>
                  <a:lnTo>
                    <a:pt x="373" y="0"/>
                  </a:lnTo>
                  <a:close/>
                </a:path>
              </a:pathLst>
            </a:cu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1E6F96D1-46E3-4195-A7FC-ABABEF7D3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3421"/>
              <a:ext cx="170" cy="84"/>
            </a:xfrm>
            <a:custGeom>
              <a:avLst/>
              <a:gdLst>
                <a:gd name="T0" fmla="*/ 372 w 372"/>
                <a:gd name="T1" fmla="*/ 0 h 183"/>
                <a:gd name="T2" fmla="*/ 0 w 372"/>
                <a:gd name="T3" fmla="*/ 6 h 183"/>
                <a:gd name="T4" fmla="*/ 177 w 372"/>
                <a:gd name="T5" fmla="*/ 183 h 183"/>
                <a:gd name="T6" fmla="*/ 372 w 372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83">
                  <a:moveTo>
                    <a:pt x="372" y="0"/>
                  </a:moveTo>
                  <a:lnTo>
                    <a:pt x="0" y="6"/>
                  </a:lnTo>
                  <a:lnTo>
                    <a:pt x="177" y="183"/>
                  </a:lnTo>
                  <a:lnTo>
                    <a:pt x="372" y="0"/>
                  </a:lnTo>
                  <a:close/>
                </a:path>
              </a:pathLst>
            </a:cu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A622C2D-D715-41AB-A5F4-A1B34ED2D41E}"/>
              </a:ext>
            </a:extLst>
          </p:cNvPr>
          <p:cNvSpPr/>
          <p:nvPr/>
        </p:nvSpPr>
        <p:spPr>
          <a:xfrm>
            <a:off x="4286347" y="95425"/>
            <a:ext cx="3988518" cy="61085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CAM Cell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22CC340-A0B3-47C9-AF8E-1EDA1745E68C}"/>
              </a:ext>
            </a:extLst>
          </p:cNvPr>
          <p:cNvSpPr/>
          <p:nvPr/>
        </p:nvSpPr>
        <p:spPr>
          <a:xfrm>
            <a:off x="1723308" y="5609425"/>
            <a:ext cx="3332454" cy="71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Checks whether Q = A</a:t>
            </a:r>
          </a:p>
        </p:txBody>
      </p:sp>
    </p:spTree>
    <p:extLst>
      <p:ext uri="{BB962C8B-B14F-4D97-AF65-F5344CB8AC3E}">
        <p14:creationId xmlns:p14="http://schemas.microsoft.com/office/powerpoint/2010/main" val="3991769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6069-A621-4649-B9C3-3FDF39ED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46865C5-B0C5-4885-87ED-D53DE2B4007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3226143"/>
                  </p:ext>
                </p:extLst>
              </p:nvPr>
            </p:nvGraphicFramePr>
            <p:xfrm>
              <a:off x="3856246" y="1351714"/>
              <a:ext cx="4479508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19877">
                      <a:extLst>
                        <a:ext uri="{9D8B030D-6E8A-4147-A177-3AD203B41FA5}">
                          <a16:colId xmlns:a16="http://schemas.microsoft.com/office/drawing/2014/main" val="2226600870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9951234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1191585833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8206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240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214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806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27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6045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46865C5-B0C5-4885-87ED-D53DE2B4007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3226143"/>
                  </p:ext>
                </p:extLst>
              </p:nvPr>
            </p:nvGraphicFramePr>
            <p:xfrm>
              <a:off x="3856246" y="1351714"/>
              <a:ext cx="4479508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19877">
                      <a:extLst>
                        <a:ext uri="{9D8B030D-6E8A-4147-A177-3AD203B41FA5}">
                          <a16:colId xmlns:a16="http://schemas.microsoft.com/office/drawing/2014/main" val="2226600870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9951234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1191585833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8206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43" t="-8197" r="-20217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240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214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806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27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60451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51B5-D4D7-4D1C-BC13-4D102C35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680CE-0369-4614-AFF3-27544902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4525CA9-F751-452C-A616-70B3BBD9337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8014470"/>
                  </p:ext>
                </p:extLst>
              </p:nvPr>
            </p:nvGraphicFramePr>
            <p:xfrm>
              <a:off x="3856246" y="3760371"/>
              <a:ext cx="4479508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19877">
                      <a:extLst>
                        <a:ext uri="{9D8B030D-6E8A-4147-A177-3AD203B41FA5}">
                          <a16:colId xmlns:a16="http://schemas.microsoft.com/office/drawing/2014/main" val="2226600870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9951234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1191585833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8206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240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214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806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27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6045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4525CA9-F751-452C-A616-70B3BBD9337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8014470"/>
                  </p:ext>
                </p:extLst>
              </p:nvPr>
            </p:nvGraphicFramePr>
            <p:xfrm>
              <a:off x="3856246" y="3760371"/>
              <a:ext cx="4479508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19877">
                      <a:extLst>
                        <a:ext uri="{9D8B030D-6E8A-4147-A177-3AD203B41FA5}">
                          <a16:colId xmlns:a16="http://schemas.microsoft.com/office/drawing/2014/main" val="2226600870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9951234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1191585833"/>
                        </a:ext>
                      </a:extLst>
                    </a:gridCol>
                    <a:gridCol w="1119877">
                      <a:extLst>
                        <a:ext uri="{9D8B030D-6E8A-4147-A177-3AD203B41FA5}">
                          <a16:colId xmlns:a16="http://schemas.microsoft.com/office/drawing/2014/main" val="2808206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3" t="-8197" r="-30217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43" t="-8197" r="-20217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240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214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806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278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60451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2331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5FF6-056C-44C8-8E64-0F3D085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0F85E-2B83-48AF-AE0F-6C9BE24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D0FD8-94F6-44F5-940F-9C3B76D1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sp>
        <p:nvSpPr>
          <p:cNvPr id="256" name="AutoShape 249">
            <a:extLst>
              <a:ext uri="{FF2B5EF4-FFF2-40B4-BE49-F238E27FC236}">
                <a16:creationId xmlns:a16="http://schemas.microsoft.com/office/drawing/2014/main" id="{C7BB042D-7367-4FB6-ABDC-5BF2BECD40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12914" y="928688"/>
            <a:ext cx="87661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7" name="Group 451">
            <a:extLst>
              <a:ext uri="{FF2B5EF4-FFF2-40B4-BE49-F238E27FC236}">
                <a16:creationId xmlns:a16="http://schemas.microsoft.com/office/drawing/2014/main" id="{5A53B3AC-75D3-461F-A743-01E06329D40F}"/>
              </a:ext>
            </a:extLst>
          </p:cNvPr>
          <p:cNvGrpSpPr>
            <a:grpSpLocks/>
          </p:cNvGrpSpPr>
          <p:nvPr/>
        </p:nvGrpSpPr>
        <p:grpSpPr bwMode="auto">
          <a:xfrm>
            <a:off x="1701801" y="923925"/>
            <a:ext cx="6126163" cy="5435600"/>
            <a:chOff x="112" y="582"/>
            <a:chExt cx="3859" cy="3424"/>
          </a:xfrm>
        </p:grpSpPr>
        <p:sp>
          <p:nvSpPr>
            <p:cNvPr id="300" name="Rectangle 251">
              <a:extLst>
                <a:ext uri="{FF2B5EF4-FFF2-40B4-BE49-F238E27FC236}">
                  <a16:creationId xmlns:a16="http://schemas.microsoft.com/office/drawing/2014/main" id="{DB7D1B0D-CE58-4930-8002-1EC9E5C2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861"/>
              <a:ext cx="2893" cy="1924"/>
            </a:xfrm>
            <a:prstGeom prst="rect">
              <a:avLst/>
            </a:prstGeom>
            <a:solidFill>
              <a:srgbClr val="D7E3F4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52">
              <a:extLst>
                <a:ext uri="{FF2B5EF4-FFF2-40B4-BE49-F238E27FC236}">
                  <a16:creationId xmlns:a16="http://schemas.microsoft.com/office/drawing/2014/main" id="{19A04179-E27B-4D7B-835C-3240F06F9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774"/>
              <a:ext cx="248" cy="1846"/>
            </a:xfrm>
            <a:custGeom>
              <a:avLst/>
              <a:gdLst>
                <a:gd name="T0" fmla="*/ 246 w 670"/>
                <a:gd name="T1" fmla="*/ 0 h 4975"/>
                <a:gd name="T2" fmla="*/ 424 w 670"/>
                <a:gd name="T3" fmla="*/ 0 h 4975"/>
                <a:gd name="T4" fmla="*/ 670 w 670"/>
                <a:gd name="T5" fmla="*/ 246 h 4975"/>
                <a:gd name="T6" fmla="*/ 670 w 670"/>
                <a:gd name="T7" fmla="*/ 4730 h 4975"/>
                <a:gd name="T8" fmla="*/ 424 w 670"/>
                <a:gd name="T9" fmla="*/ 4975 h 4975"/>
                <a:gd name="T10" fmla="*/ 246 w 670"/>
                <a:gd name="T11" fmla="*/ 4975 h 4975"/>
                <a:gd name="T12" fmla="*/ 0 w 670"/>
                <a:gd name="T13" fmla="*/ 4730 h 4975"/>
                <a:gd name="T14" fmla="*/ 0 w 670"/>
                <a:gd name="T15" fmla="*/ 246 h 4975"/>
                <a:gd name="T16" fmla="*/ 246 w 670"/>
                <a:gd name="T17" fmla="*/ 0 h 4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4975">
                  <a:moveTo>
                    <a:pt x="246" y="0"/>
                  </a:moveTo>
                  <a:lnTo>
                    <a:pt x="424" y="0"/>
                  </a:lnTo>
                  <a:cubicBezTo>
                    <a:pt x="560" y="0"/>
                    <a:pt x="670" y="110"/>
                    <a:pt x="670" y="246"/>
                  </a:cubicBezTo>
                  <a:lnTo>
                    <a:pt x="670" y="4730"/>
                  </a:lnTo>
                  <a:cubicBezTo>
                    <a:pt x="670" y="4866"/>
                    <a:pt x="560" y="4975"/>
                    <a:pt x="424" y="4975"/>
                  </a:cubicBezTo>
                  <a:lnTo>
                    <a:pt x="246" y="4975"/>
                  </a:lnTo>
                  <a:cubicBezTo>
                    <a:pt x="110" y="4975"/>
                    <a:pt x="0" y="4866"/>
                    <a:pt x="0" y="4730"/>
                  </a:cubicBezTo>
                  <a:lnTo>
                    <a:pt x="0" y="246"/>
                  </a:lnTo>
                  <a:cubicBezTo>
                    <a:pt x="0" y="110"/>
                    <a:pt x="110" y="0"/>
                    <a:pt x="246" y="0"/>
                  </a:cubicBezTo>
                  <a:close/>
                </a:path>
              </a:pathLst>
            </a:custGeom>
            <a:solidFill>
              <a:srgbClr val="94B3B3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53">
              <a:extLst>
                <a:ext uri="{FF2B5EF4-FFF2-40B4-BE49-F238E27FC236}">
                  <a16:creationId xmlns:a16="http://schemas.microsoft.com/office/drawing/2014/main" id="{8B5BD454-89DB-4588-830E-9FCE92C43E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40000">
              <a:off x="528" y="1641"/>
              <a:ext cx="63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-serif"/>
                </a:rPr>
                <a:t>Decoder</a:t>
              </a:r>
              <a:endParaRPr lang="en-US" altLang="en-US"/>
            </a:p>
          </p:txBody>
        </p:sp>
        <p:sp>
          <p:nvSpPr>
            <p:cNvPr id="303" name="Line 254">
              <a:extLst>
                <a:ext uri="{FF2B5EF4-FFF2-40B4-BE49-F238E27FC236}">
                  <a16:creationId xmlns:a16="http://schemas.microsoft.com/office/drawing/2014/main" id="{6B96FEE8-F46E-4347-8887-F247834D5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" y="1631"/>
              <a:ext cx="57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55">
              <a:extLst>
                <a:ext uri="{FF2B5EF4-FFF2-40B4-BE49-F238E27FC236}">
                  <a16:creationId xmlns:a16="http://schemas.microsoft.com/office/drawing/2014/main" id="{EA9EAD0C-C2EC-4A9E-9D66-891E864A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1603"/>
              <a:ext cx="97" cy="56"/>
            </a:xfrm>
            <a:custGeom>
              <a:avLst/>
              <a:gdLst>
                <a:gd name="T0" fmla="*/ 75 w 263"/>
                <a:gd name="T1" fmla="*/ 75 h 150"/>
                <a:gd name="T2" fmla="*/ 0 w 263"/>
                <a:gd name="T3" fmla="*/ 150 h 150"/>
                <a:gd name="T4" fmla="*/ 263 w 263"/>
                <a:gd name="T5" fmla="*/ 75 h 150"/>
                <a:gd name="T6" fmla="*/ 0 w 263"/>
                <a:gd name="T7" fmla="*/ 0 h 150"/>
                <a:gd name="T8" fmla="*/ 75 w 263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50">
                  <a:moveTo>
                    <a:pt x="75" y="75"/>
                  </a:moveTo>
                  <a:lnTo>
                    <a:pt x="0" y="150"/>
                  </a:lnTo>
                  <a:lnTo>
                    <a:pt x="263" y="75"/>
                  </a:lnTo>
                  <a:lnTo>
                    <a:pt x="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56">
              <a:extLst>
                <a:ext uri="{FF2B5EF4-FFF2-40B4-BE49-F238E27FC236}">
                  <a16:creationId xmlns:a16="http://schemas.microsoft.com/office/drawing/2014/main" id="{FA967FCA-507D-4928-B78E-C7E5A2C85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904"/>
              <a:ext cx="2961" cy="3"/>
            </a:xfrm>
            <a:custGeom>
              <a:avLst/>
              <a:gdLst>
                <a:gd name="T0" fmla="*/ 0 w 7980"/>
                <a:gd name="T1" fmla="*/ 0 h 9"/>
                <a:gd name="T2" fmla="*/ 5949 w 7980"/>
                <a:gd name="T3" fmla="*/ 9 h 9"/>
                <a:gd name="T4" fmla="*/ 7980 w 798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80" h="9">
                  <a:moveTo>
                    <a:pt x="0" y="0"/>
                  </a:moveTo>
                  <a:lnTo>
                    <a:pt x="5949" y="9"/>
                  </a:lnTo>
                  <a:lnTo>
                    <a:pt x="798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257">
              <a:extLst>
                <a:ext uri="{FF2B5EF4-FFF2-40B4-BE49-F238E27FC236}">
                  <a16:creationId xmlns:a16="http://schemas.microsoft.com/office/drawing/2014/main" id="{3F04C31E-C59B-4340-B1AC-FF9323727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910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258">
              <a:extLst>
                <a:ext uri="{FF2B5EF4-FFF2-40B4-BE49-F238E27FC236}">
                  <a16:creationId xmlns:a16="http://schemas.microsoft.com/office/drawing/2014/main" id="{CC8050D2-BAD2-466A-8D6A-E7AE4FF84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009"/>
              <a:ext cx="284" cy="201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259">
              <a:extLst>
                <a:ext uri="{FF2B5EF4-FFF2-40B4-BE49-F238E27FC236}">
                  <a16:creationId xmlns:a16="http://schemas.microsoft.com/office/drawing/2014/main" id="{B2151CAF-5CF0-4392-92CF-706044A4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10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09" name="Rectangle 260">
              <a:extLst>
                <a:ext uri="{FF2B5EF4-FFF2-40B4-BE49-F238E27FC236}">
                  <a16:creationId xmlns:a16="http://schemas.microsoft.com/office/drawing/2014/main" id="{AAC674A1-E78F-4C84-9AD2-B8912BD0E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11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10" name="Freeform 261">
              <a:extLst>
                <a:ext uri="{FF2B5EF4-FFF2-40B4-BE49-F238E27FC236}">
                  <a16:creationId xmlns:a16="http://schemas.microsoft.com/office/drawing/2014/main" id="{B0E91EC6-7A7D-4AFB-BD37-DFEB212D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505"/>
              <a:ext cx="2997" cy="3"/>
            </a:xfrm>
            <a:custGeom>
              <a:avLst/>
              <a:gdLst>
                <a:gd name="T0" fmla="*/ 0 w 8076"/>
                <a:gd name="T1" fmla="*/ 0 h 8"/>
                <a:gd name="T2" fmla="*/ 5949 w 8076"/>
                <a:gd name="T3" fmla="*/ 8 h 8"/>
                <a:gd name="T4" fmla="*/ 8076 w 807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76" h="8">
                  <a:moveTo>
                    <a:pt x="0" y="0"/>
                  </a:moveTo>
                  <a:lnTo>
                    <a:pt x="5949" y="8"/>
                  </a:lnTo>
                  <a:lnTo>
                    <a:pt x="807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62">
              <a:extLst>
                <a:ext uri="{FF2B5EF4-FFF2-40B4-BE49-F238E27FC236}">
                  <a16:creationId xmlns:a16="http://schemas.microsoft.com/office/drawing/2014/main" id="{9A2E33F6-C227-48EB-A2E2-E6B3BC93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440"/>
              <a:ext cx="3009" cy="4"/>
            </a:xfrm>
            <a:custGeom>
              <a:avLst/>
              <a:gdLst>
                <a:gd name="T0" fmla="*/ 0 w 8110"/>
                <a:gd name="T1" fmla="*/ 0 h 9"/>
                <a:gd name="T2" fmla="*/ 5949 w 8110"/>
                <a:gd name="T3" fmla="*/ 9 h 9"/>
                <a:gd name="T4" fmla="*/ 8110 w 811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10" h="9">
                  <a:moveTo>
                    <a:pt x="0" y="0"/>
                  </a:moveTo>
                  <a:lnTo>
                    <a:pt x="5949" y="9"/>
                  </a:lnTo>
                  <a:lnTo>
                    <a:pt x="81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263">
              <a:extLst>
                <a:ext uri="{FF2B5EF4-FFF2-40B4-BE49-F238E27FC236}">
                  <a16:creationId xmlns:a16="http://schemas.microsoft.com/office/drawing/2014/main" id="{3B9D3C3E-FB01-4907-AA7C-066008624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25"/>
              <a:ext cx="1" cy="217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264">
              <a:extLst>
                <a:ext uri="{FF2B5EF4-FFF2-40B4-BE49-F238E27FC236}">
                  <a16:creationId xmlns:a16="http://schemas.microsoft.com/office/drawing/2014/main" id="{3CC26280-F5B3-4EE6-B5FE-B39E80E66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3" y="1056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265">
              <a:extLst>
                <a:ext uri="{FF2B5EF4-FFF2-40B4-BE49-F238E27FC236}">
                  <a16:creationId xmlns:a16="http://schemas.microsoft.com/office/drawing/2014/main" id="{97E11316-D067-4D0F-8F3C-4725B0A79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035"/>
              <a:ext cx="51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266">
              <a:extLst>
                <a:ext uri="{FF2B5EF4-FFF2-40B4-BE49-F238E27FC236}">
                  <a16:creationId xmlns:a16="http://schemas.microsoft.com/office/drawing/2014/main" id="{06B8EC65-44B9-48FF-923B-8FE808B94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3" y="824"/>
              <a:ext cx="2" cy="216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267">
              <a:extLst>
                <a:ext uri="{FF2B5EF4-FFF2-40B4-BE49-F238E27FC236}">
                  <a16:creationId xmlns:a16="http://schemas.microsoft.com/office/drawing/2014/main" id="{5CD7745C-A920-4874-822C-58EA11551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4" y="1055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68">
              <a:extLst>
                <a:ext uri="{FF2B5EF4-FFF2-40B4-BE49-F238E27FC236}">
                  <a16:creationId xmlns:a16="http://schemas.microsoft.com/office/drawing/2014/main" id="{0514FB02-DB07-4D95-9453-E7C8DAF9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027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6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6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6" y="81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269">
              <a:extLst>
                <a:ext uri="{FF2B5EF4-FFF2-40B4-BE49-F238E27FC236}">
                  <a16:creationId xmlns:a16="http://schemas.microsoft.com/office/drawing/2014/main" id="{516DE294-7974-4BB9-949F-852E1325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90"/>
              <a:ext cx="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Row </a:t>
              </a:r>
              <a:endParaRPr lang="en-US" altLang="en-US"/>
            </a:p>
          </p:txBody>
        </p:sp>
        <p:sp>
          <p:nvSpPr>
            <p:cNvPr id="319" name="Rectangle 270">
              <a:extLst>
                <a:ext uri="{FF2B5EF4-FFF2-40B4-BE49-F238E27FC236}">
                  <a16:creationId xmlns:a16="http://schemas.microsoft.com/office/drawing/2014/main" id="{D3C5CBDF-E8B5-4BBA-AECC-64F6C261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632"/>
              <a:ext cx="3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address</a:t>
              </a:r>
              <a:endParaRPr lang="en-US" altLang="en-US"/>
            </a:p>
          </p:txBody>
        </p:sp>
        <p:sp>
          <p:nvSpPr>
            <p:cNvPr id="320" name="Rectangle 271">
              <a:extLst>
                <a:ext uri="{FF2B5EF4-FFF2-40B4-BE49-F238E27FC236}">
                  <a16:creationId xmlns:a16="http://schemas.microsoft.com/office/drawing/2014/main" id="{5912C555-2DD8-44FB-A5D0-7EB2D17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712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321" name="Rectangle 272">
              <a:extLst>
                <a:ext uri="{FF2B5EF4-FFF2-40B4-BE49-F238E27FC236}">
                  <a16:creationId xmlns:a16="http://schemas.microsoft.com/office/drawing/2014/main" id="{3740B30E-371F-418E-96DF-B44F6776C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700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322" name="Line 273">
              <a:extLst>
                <a:ext uri="{FF2B5EF4-FFF2-40B4-BE49-F238E27FC236}">
                  <a16:creationId xmlns:a16="http://schemas.microsoft.com/office/drawing/2014/main" id="{753BE14C-4B0E-4760-B379-0F1259A6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591"/>
              <a:ext cx="12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74">
              <a:extLst>
                <a:ext uri="{FF2B5EF4-FFF2-40B4-BE49-F238E27FC236}">
                  <a16:creationId xmlns:a16="http://schemas.microsoft.com/office/drawing/2014/main" id="{4D7AA6ED-D381-4CF2-8DAF-23C9051A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3160"/>
              <a:ext cx="3" cy="441"/>
            </a:xfrm>
            <a:custGeom>
              <a:avLst/>
              <a:gdLst>
                <a:gd name="T0" fmla="*/ 0 w 9"/>
                <a:gd name="T1" fmla="*/ 0 h 1189"/>
                <a:gd name="T2" fmla="*/ 0 w 9"/>
                <a:gd name="T3" fmla="*/ 1189 h 1189"/>
                <a:gd name="T4" fmla="*/ 9 w 9"/>
                <a:gd name="T5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89">
                  <a:moveTo>
                    <a:pt x="0" y="0"/>
                  </a:moveTo>
                  <a:lnTo>
                    <a:pt x="0" y="1189"/>
                  </a:lnTo>
                  <a:lnTo>
                    <a:pt x="9" y="118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275">
              <a:extLst>
                <a:ext uri="{FF2B5EF4-FFF2-40B4-BE49-F238E27FC236}">
                  <a16:creationId xmlns:a16="http://schemas.microsoft.com/office/drawing/2014/main" id="{4852CD0C-BF31-4A88-9DD3-07FDC454B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0" y="3160"/>
              <a:ext cx="0" cy="4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276">
              <a:extLst>
                <a:ext uri="{FF2B5EF4-FFF2-40B4-BE49-F238E27FC236}">
                  <a16:creationId xmlns:a16="http://schemas.microsoft.com/office/drawing/2014/main" id="{71028344-BC7F-473A-A57F-D3B3CB9B9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2" y="3304"/>
              <a:ext cx="9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277">
              <a:extLst>
                <a:ext uri="{FF2B5EF4-FFF2-40B4-BE49-F238E27FC236}">
                  <a16:creationId xmlns:a16="http://schemas.microsoft.com/office/drawing/2014/main" id="{B5F59A0F-984B-4DBA-BF52-43D295388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3207"/>
              <a:ext cx="285" cy="176"/>
            </a:xfrm>
            <a:prstGeom prst="rect">
              <a:avLst/>
            </a:prstGeom>
            <a:solidFill>
              <a:srgbClr val="D7F4E3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278">
              <a:extLst>
                <a:ext uri="{FF2B5EF4-FFF2-40B4-BE49-F238E27FC236}">
                  <a16:creationId xmlns:a16="http://schemas.microsoft.com/office/drawing/2014/main" id="{3EA633EB-CBE8-4A07-B900-3BDD050A8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3207"/>
              <a:ext cx="1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 dirty="0">
                  <a:solidFill>
                    <a:srgbClr val="000000"/>
                  </a:solidFill>
                  <a:latin typeface="sans-serif"/>
                </a:rPr>
                <a:t>Write</a:t>
              </a:r>
              <a:endParaRPr lang="en-US" altLang="en-US" dirty="0"/>
            </a:p>
          </p:txBody>
        </p:sp>
        <p:sp>
          <p:nvSpPr>
            <p:cNvPr id="328" name="Rectangle 279">
              <a:extLst>
                <a:ext uri="{FF2B5EF4-FFF2-40B4-BE49-F238E27FC236}">
                  <a16:creationId xmlns:a16="http://schemas.microsoft.com/office/drawing/2014/main" id="{DD5F7A0D-A8C1-46C6-9380-7404457B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294"/>
              <a:ext cx="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driver</a:t>
              </a:r>
              <a:endParaRPr lang="en-US" altLang="en-US"/>
            </a:p>
          </p:txBody>
        </p:sp>
        <p:sp>
          <p:nvSpPr>
            <p:cNvPr id="329" name="Line 280">
              <a:extLst>
                <a:ext uri="{FF2B5EF4-FFF2-40B4-BE49-F238E27FC236}">
                  <a16:creationId xmlns:a16="http://schemas.microsoft.com/office/drawing/2014/main" id="{07A083A4-4B33-4162-9FD7-C1D460955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3304"/>
              <a:ext cx="9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281">
              <a:extLst>
                <a:ext uri="{FF2B5EF4-FFF2-40B4-BE49-F238E27FC236}">
                  <a16:creationId xmlns:a16="http://schemas.microsoft.com/office/drawing/2014/main" id="{E2DF3619-03A5-4D8A-BDD5-75A120055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3279"/>
              <a:ext cx="51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82">
              <a:extLst>
                <a:ext uri="{FF2B5EF4-FFF2-40B4-BE49-F238E27FC236}">
                  <a16:creationId xmlns:a16="http://schemas.microsoft.com/office/drawing/2014/main" id="{D21EB275-3B3C-4CFA-93E4-7F027224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3276"/>
              <a:ext cx="68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5" y="71"/>
                    <a:pt x="154" y="133"/>
                    <a:pt x="93" y="133"/>
                  </a:cubicBezTo>
                  <a:cubicBezTo>
                    <a:pt x="31" y="133"/>
                    <a:pt x="0" y="71"/>
                    <a:pt x="43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6"/>
                    <a:pt x="87" y="152"/>
                    <a:pt x="43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2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83">
              <a:extLst>
                <a:ext uri="{FF2B5EF4-FFF2-40B4-BE49-F238E27FC236}">
                  <a16:creationId xmlns:a16="http://schemas.microsoft.com/office/drawing/2014/main" id="{CB844021-B5F4-4386-A75C-B49DAAAF5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3154"/>
              <a:ext cx="3" cy="440"/>
            </a:xfrm>
            <a:custGeom>
              <a:avLst/>
              <a:gdLst>
                <a:gd name="T0" fmla="*/ 0 w 8"/>
                <a:gd name="T1" fmla="*/ 0 h 1188"/>
                <a:gd name="T2" fmla="*/ 0 w 8"/>
                <a:gd name="T3" fmla="*/ 1188 h 1188"/>
                <a:gd name="T4" fmla="*/ 8 w 8"/>
                <a:gd name="T5" fmla="*/ 1188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88">
                  <a:moveTo>
                    <a:pt x="0" y="0"/>
                  </a:moveTo>
                  <a:lnTo>
                    <a:pt x="0" y="1188"/>
                  </a:lnTo>
                  <a:lnTo>
                    <a:pt x="8" y="118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284">
              <a:extLst>
                <a:ext uri="{FF2B5EF4-FFF2-40B4-BE49-F238E27FC236}">
                  <a16:creationId xmlns:a16="http://schemas.microsoft.com/office/drawing/2014/main" id="{D83A4A95-A121-4326-94EC-244D5759B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3157"/>
              <a:ext cx="0" cy="4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85">
              <a:extLst>
                <a:ext uri="{FF2B5EF4-FFF2-40B4-BE49-F238E27FC236}">
                  <a16:creationId xmlns:a16="http://schemas.microsoft.com/office/drawing/2014/main" id="{E64C8B31-4C39-4F53-9340-96ED555FD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7" y="3302"/>
              <a:ext cx="9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286">
              <a:extLst>
                <a:ext uri="{FF2B5EF4-FFF2-40B4-BE49-F238E27FC236}">
                  <a16:creationId xmlns:a16="http://schemas.microsoft.com/office/drawing/2014/main" id="{D56D8F7E-D644-4843-8904-79BA95E3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3205"/>
              <a:ext cx="285" cy="176"/>
            </a:xfrm>
            <a:prstGeom prst="rect">
              <a:avLst/>
            </a:prstGeom>
            <a:solidFill>
              <a:srgbClr val="D7F4E3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287">
              <a:extLst>
                <a:ext uri="{FF2B5EF4-FFF2-40B4-BE49-F238E27FC236}">
                  <a16:creationId xmlns:a16="http://schemas.microsoft.com/office/drawing/2014/main" id="{6132DE26-5D59-4C16-BABE-584588A2F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3205"/>
              <a:ext cx="1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Write</a:t>
              </a:r>
              <a:endParaRPr lang="en-US" altLang="en-US"/>
            </a:p>
          </p:txBody>
        </p:sp>
        <p:sp>
          <p:nvSpPr>
            <p:cNvPr id="337" name="Rectangle 288">
              <a:extLst>
                <a:ext uri="{FF2B5EF4-FFF2-40B4-BE49-F238E27FC236}">
                  <a16:creationId xmlns:a16="http://schemas.microsoft.com/office/drawing/2014/main" id="{EF41C62C-5C61-4E36-822B-F4D8E2A8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292"/>
              <a:ext cx="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driver</a:t>
              </a:r>
              <a:endParaRPr lang="en-US" altLang="en-US"/>
            </a:p>
          </p:txBody>
        </p:sp>
        <p:sp>
          <p:nvSpPr>
            <p:cNvPr id="338" name="Line 289">
              <a:extLst>
                <a:ext uri="{FF2B5EF4-FFF2-40B4-BE49-F238E27FC236}">
                  <a16:creationId xmlns:a16="http://schemas.microsoft.com/office/drawing/2014/main" id="{99218C9D-9268-4E65-8975-335D12E55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5" y="3302"/>
              <a:ext cx="9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290">
              <a:extLst>
                <a:ext uri="{FF2B5EF4-FFF2-40B4-BE49-F238E27FC236}">
                  <a16:creationId xmlns:a16="http://schemas.microsoft.com/office/drawing/2014/main" id="{D9BB2EC5-CD92-487F-B207-1ECBD11F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277"/>
              <a:ext cx="51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91">
              <a:extLst>
                <a:ext uri="{FF2B5EF4-FFF2-40B4-BE49-F238E27FC236}">
                  <a16:creationId xmlns:a16="http://schemas.microsoft.com/office/drawing/2014/main" id="{F29CA24D-5153-4ACF-A52B-9A2B0488E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3274"/>
              <a:ext cx="69" cy="57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9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3" y="25"/>
                    <a:pt x="163" y="76"/>
                  </a:cubicBezTo>
                  <a:cubicBezTo>
                    <a:pt x="163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9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292">
              <a:extLst>
                <a:ext uri="{FF2B5EF4-FFF2-40B4-BE49-F238E27FC236}">
                  <a16:creationId xmlns:a16="http://schemas.microsoft.com/office/drawing/2014/main" id="{AB374EFA-C885-4432-B6DD-5F811D67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465"/>
              <a:ext cx="30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Data in</a:t>
              </a:r>
              <a:endParaRPr lang="en-US" altLang="en-US"/>
            </a:p>
          </p:txBody>
        </p:sp>
        <p:sp>
          <p:nvSpPr>
            <p:cNvPr id="342" name="Line 293">
              <a:extLst>
                <a:ext uri="{FF2B5EF4-FFF2-40B4-BE49-F238E27FC236}">
                  <a16:creationId xmlns:a16="http://schemas.microsoft.com/office/drawing/2014/main" id="{A98BC557-168F-471F-ACEC-B454135E8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3390"/>
              <a:ext cx="0" cy="8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94">
              <a:extLst>
                <a:ext uri="{FF2B5EF4-FFF2-40B4-BE49-F238E27FC236}">
                  <a16:creationId xmlns:a16="http://schemas.microsoft.com/office/drawing/2014/main" id="{F7AF571E-40CB-45A0-A920-1059578C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3390"/>
              <a:ext cx="31" cy="54"/>
            </a:xfrm>
            <a:custGeom>
              <a:avLst/>
              <a:gdLst>
                <a:gd name="T0" fmla="*/ 42 w 84"/>
                <a:gd name="T1" fmla="*/ 104 h 146"/>
                <a:gd name="T2" fmla="*/ 84 w 84"/>
                <a:gd name="T3" fmla="*/ 146 h 146"/>
                <a:gd name="T4" fmla="*/ 42 w 84"/>
                <a:gd name="T5" fmla="*/ 0 h 146"/>
                <a:gd name="T6" fmla="*/ 0 w 84"/>
                <a:gd name="T7" fmla="*/ 146 h 146"/>
                <a:gd name="T8" fmla="*/ 42 w 84"/>
                <a:gd name="T9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104"/>
                  </a:moveTo>
                  <a:lnTo>
                    <a:pt x="84" y="146"/>
                  </a:lnTo>
                  <a:lnTo>
                    <a:pt x="42" y="0"/>
                  </a:lnTo>
                  <a:lnTo>
                    <a:pt x="0" y="146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295">
              <a:extLst>
                <a:ext uri="{FF2B5EF4-FFF2-40B4-BE49-F238E27FC236}">
                  <a16:creationId xmlns:a16="http://schemas.microsoft.com/office/drawing/2014/main" id="{B3327107-54FB-4822-9FB3-F0EDCEA0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3602"/>
              <a:ext cx="577" cy="160"/>
            </a:xfrm>
            <a:prstGeom prst="rect">
              <a:avLst/>
            </a:prstGeom>
            <a:solidFill>
              <a:srgbClr val="D7E3F4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296">
              <a:extLst>
                <a:ext uri="{FF2B5EF4-FFF2-40B4-BE49-F238E27FC236}">
                  <a16:creationId xmlns:a16="http://schemas.microsoft.com/office/drawing/2014/main" id="{13376D10-9CA9-4421-91A3-34FFBA21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3643"/>
              <a:ext cx="52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>
                  <a:solidFill>
                    <a:srgbClr val="000000"/>
                  </a:solidFill>
                  <a:latin typeface="sans-serif"/>
                </a:rPr>
                <a:t>Sense amplifier</a:t>
              </a:r>
              <a:endParaRPr lang="en-US" altLang="en-US" sz="2400" dirty="0"/>
            </a:p>
          </p:txBody>
        </p:sp>
        <p:sp>
          <p:nvSpPr>
            <p:cNvPr id="346" name="Rectangle 297">
              <a:extLst>
                <a:ext uri="{FF2B5EF4-FFF2-40B4-BE49-F238E27FC236}">
                  <a16:creationId xmlns:a16="http://schemas.microsoft.com/office/drawing/2014/main" id="{55F732F6-EC1A-4569-943C-65A65A2B6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596"/>
              <a:ext cx="592" cy="162"/>
            </a:xfrm>
            <a:prstGeom prst="rect">
              <a:avLst/>
            </a:prstGeom>
            <a:solidFill>
              <a:srgbClr val="D7E3F4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298">
              <a:extLst>
                <a:ext uri="{FF2B5EF4-FFF2-40B4-BE49-F238E27FC236}">
                  <a16:creationId xmlns:a16="http://schemas.microsoft.com/office/drawing/2014/main" id="{8DC2F303-4686-4AD6-9711-FB02DB2F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637"/>
              <a:ext cx="5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sans-serif"/>
                </a:rPr>
                <a:t>Sense amplifier</a:t>
              </a:r>
              <a:endParaRPr lang="en-US" altLang="en-US" sz="2800" dirty="0"/>
            </a:p>
          </p:txBody>
        </p:sp>
        <p:sp>
          <p:nvSpPr>
            <p:cNvPr id="348" name="Line 299">
              <a:extLst>
                <a:ext uri="{FF2B5EF4-FFF2-40B4-BE49-F238E27FC236}">
                  <a16:creationId xmlns:a16="http://schemas.microsoft.com/office/drawing/2014/main" id="{FDC2C1C4-DA7F-4492-8BD7-DDB8F34DA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5" y="3766"/>
              <a:ext cx="0" cy="117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00">
              <a:extLst>
                <a:ext uri="{FF2B5EF4-FFF2-40B4-BE49-F238E27FC236}">
                  <a16:creationId xmlns:a16="http://schemas.microsoft.com/office/drawing/2014/main" id="{CF45CF55-4A68-46CA-86E5-F4B5CD60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819"/>
              <a:ext cx="37" cy="64"/>
            </a:xfrm>
            <a:custGeom>
              <a:avLst/>
              <a:gdLst>
                <a:gd name="T0" fmla="*/ 50 w 100"/>
                <a:gd name="T1" fmla="*/ 50 h 175"/>
                <a:gd name="T2" fmla="*/ 0 w 100"/>
                <a:gd name="T3" fmla="*/ 0 h 175"/>
                <a:gd name="T4" fmla="*/ 50 w 100"/>
                <a:gd name="T5" fmla="*/ 175 h 175"/>
                <a:gd name="T6" fmla="*/ 100 w 100"/>
                <a:gd name="T7" fmla="*/ 0 h 175"/>
                <a:gd name="T8" fmla="*/ 50 w 100"/>
                <a:gd name="T9" fmla="*/ 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75">
                  <a:moveTo>
                    <a:pt x="50" y="50"/>
                  </a:moveTo>
                  <a:lnTo>
                    <a:pt x="0" y="0"/>
                  </a:lnTo>
                  <a:lnTo>
                    <a:pt x="50" y="175"/>
                  </a:lnTo>
                  <a:lnTo>
                    <a:pt x="100" y="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301">
              <a:extLst>
                <a:ext uri="{FF2B5EF4-FFF2-40B4-BE49-F238E27FC236}">
                  <a16:creationId xmlns:a16="http://schemas.microsoft.com/office/drawing/2014/main" id="{1264A50E-F372-4B3E-9392-34E7FEE8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3763"/>
              <a:ext cx="0" cy="117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02">
              <a:extLst>
                <a:ext uri="{FF2B5EF4-FFF2-40B4-BE49-F238E27FC236}">
                  <a16:creationId xmlns:a16="http://schemas.microsoft.com/office/drawing/2014/main" id="{A6E6D877-496E-4395-BE53-96838623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816"/>
              <a:ext cx="38" cy="64"/>
            </a:xfrm>
            <a:custGeom>
              <a:avLst/>
              <a:gdLst>
                <a:gd name="T0" fmla="*/ 50 w 100"/>
                <a:gd name="T1" fmla="*/ 50 h 175"/>
                <a:gd name="T2" fmla="*/ 0 w 100"/>
                <a:gd name="T3" fmla="*/ 0 h 175"/>
                <a:gd name="T4" fmla="*/ 50 w 100"/>
                <a:gd name="T5" fmla="*/ 175 h 175"/>
                <a:gd name="T6" fmla="*/ 100 w 100"/>
                <a:gd name="T7" fmla="*/ 0 h 175"/>
                <a:gd name="T8" fmla="*/ 50 w 100"/>
                <a:gd name="T9" fmla="*/ 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75">
                  <a:moveTo>
                    <a:pt x="50" y="50"/>
                  </a:moveTo>
                  <a:lnTo>
                    <a:pt x="0" y="0"/>
                  </a:lnTo>
                  <a:lnTo>
                    <a:pt x="50" y="175"/>
                  </a:lnTo>
                  <a:lnTo>
                    <a:pt x="100" y="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303">
              <a:extLst>
                <a:ext uri="{FF2B5EF4-FFF2-40B4-BE49-F238E27FC236}">
                  <a16:creationId xmlns:a16="http://schemas.microsoft.com/office/drawing/2014/main" id="{41F0CAE5-9B74-41FE-9B03-01A11B41B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3851"/>
              <a:ext cx="4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Data out</a:t>
              </a:r>
              <a:endParaRPr lang="en-US" altLang="en-US"/>
            </a:p>
          </p:txBody>
        </p:sp>
        <p:sp>
          <p:nvSpPr>
            <p:cNvPr id="353" name="Freeform 304">
              <a:extLst>
                <a:ext uri="{FF2B5EF4-FFF2-40B4-BE49-F238E27FC236}">
                  <a16:creationId xmlns:a16="http://schemas.microsoft.com/office/drawing/2014/main" id="{1D59A817-640F-45DC-840A-59E1BFF2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3001"/>
              <a:ext cx="2764" cy="153"/>
            </a:xfrm>
            <a:custGeom>
              <a:avLst/>
              <a:gdLst>
                <a:gd name="T0" fmla="*/ 206 w 7449"/>
                <a:gd name="T1" fmla="*/ 0 h 413"/>
                <a:gd name="T2" fmla="*/ 7242 w 7449"/>
                <a:gd name="T3" fmla="*/ 0 h 413"/>
                <a:gd name="T4" fmla="*/ 7449 w 7449"/>
                <a:gd name="T5" fmla="*/ 207 h 413"/>
                <a:gd name="T6" fmla="*/ 7242 w 7449"/>
                <a:gd name="T7" fmla="*/ 413 h 413"/>
                <a:gd name="T8" fmla="*/ 206 w 7449"/>
                <a:gd name="T9" fmla="*/ 413 h 413"/>
                <a:gd name="T10" fmla="*/ 0 w 7449"/>
                <a:gd name="T11" fmla="*/ 207 h 413"/>
                <a:gd name="T12" fmla="*/ 206 w 7449"/>
                <a:gd name="T1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9" h="413">
                  <a:moveTo>
                    <a:pt x="206" y="0"/>
                  </a:moveTo>
                  <a:lnTo>
                    <a:pt x="7242" y="0"/>
                  </a:lnTo>
                  <a:cubicBezTo>
                    <a:pt x="7356" y="0"/>
                    <a:pt x="7449" y="92"/>
                    <a:pt x="7449" y="207"/>
                  </a:cubicBezTo>
                  <a:cubicBezTo>
                    <a:pt x="7449" y="321"/>
                    <a:pt x="7356" y="413"/>
                    <a:pt x="7242" y="413"/>
                  </a:cubicBezTo>
                  <a:lnTo>
                    <a:pt x="206" y="413"/>
                  </a:lnTo>
                  <a:cubicBezTo>
                    <a:pt x="92" y="413"/>
                    <a:pt x="0" y="321"/>
                    <a:pt x="0" y="207"/>
                  </a:cubicBezTo>
                  <a:cubicBezTo>
                    <a:pt x="0" y="92"/>
                    <a:pt x="92" y="0"/>
                    <a:pt x="206" y="0"/>
                  </a:cubicBezTo>
                  <a:close/>
                </a:path>
              </a:pathLst>
            </a:custGeom>
            <a:solidFill>
              <a:srgbClr val="FFD5D5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305">
              <a:extLst>
                <a:ext uri="{FF2B5EF4-FFF2-40B4-BE49-F238E27FC236}">
                  <a16:creationId xmlns:a16="http://schemas.microsoft.com/office/drawing/2014/main" id="{DEFBDE76-50B6-48D4-A5A0-702C841CC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3452"/>
              <a:ext cx="30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Data in</a:t>
              </a:r>
              <a:endParaRPr lang="en-US" altLang="en-US"/>
            </a:p>
          </p:txBody>
        </p:sp>
        <p:sp>
          <p:nvSpPr>
            <p:cNvPr id="355" name="Line 306">
              <a:extLst>
                <a:ext uri="{FF2B5EF4-FFF2-40B4-BE49-F238E27FC236}">
                  <a16:creationId xmlns:a16="http://schemas.microsoft.com/office/drawing/2014/main" id="{389FEEB7-10A0-48B6-9CD2-BA45E6F8E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" y="3377"/>
              <a:ext cx="0" cy="8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07">
              <a:extLst>
                <a:ext uri="{FF2B5EF4-FFF2-40B4-BE49-F238E27FC236}">
                  <a16:creationId xmlns:a16="http://schemas.microsoft.com/office/drawing/2014/main" id="{C81623AD-7F99-49A4-84EF-E33842FB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377"/>
              <a:ext cx="31" cy="54"/>
            </a:xfrm>
            <a:custGeom>
              <a:avLst/>
              <a:gdLst>
                <a:gd name="T0" fmla="*/ 42 w 84"/>
                <a:gd name="T1" fmla="*/ 104 h 146"/>
                <a:gd name="T2" fmla="*/ 84 w 84"/>
                <a:gd name="T3" fmla="*/ 146 h 146"/>
                <a:gd name="T4" fmla="*/ 42 w 84"/>
                <a:gd name="T5" fmla="*/ 0 h 146"/>
                <a:gd name="T6" fmla="*/ 0 w 84"/>
                <a:gd name="T7" fmla="*/ 146 h 146"/>
                <a:gd name="T8" fmla="*/ 42 w 84"/>
                <a:gd name="T9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104"/>
                  </a:moveTo>
                  <a:lnTo>
                    <a:pt x="84" y="146"/>
                  </a:lnTo>
                  <a:lnTo>
                    <a:pt x="42" y="0"/>
                  </a:lnTo>
                  <a:lnTo>
                    <a:pt x="0" y="146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308">
              <a:extLst>
                <a:ext uri="{FF2B5EF4-FFF2-40B4-BE49-F238E27FC236}">
                  <a16:creationId xmlns:a16="http://schemas.microsoft.com/office/drawing/2014/main" id="{10FB9E14-91FB-494F-8493-FC51CC8A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13"/>
              <a:ext cx="9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Column mux/demux</a:t>
              </a:r>
              <a:endParaRPr lang="en-US" altLang="en-US"/>
            </a:p>
          </p:txBody>
        </p:sp>
        <p:sp>
          <p:nvSpPr>
            <p:cNvPr id="358" name="Line 309">
              <a:extLst>
                <a:ext uri="{FF2B5EF4-FFF2-40B4-BE49-F238E27FC236}">
                  <a16:creationId xmlns:a16="http://schemas.microsoft.com/office/drawing/2014/main" id="{B7C198D7-F2B8-4912-AD55-BDDA37CC4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" y="3081"/>
              <a:ext cx="576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10">
              <a:extLst>
                <a:ext uri="{FF2B5EF4-FFF2-40B4-BE49-F238E27FC236}">
                  <a16:creationId xmlns:a16="http://schemas.microsoft.com/office/drawing/2014/main" id="{D4F6C3D5-2A7B-4342-9A91-61D5EBA9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3053"/>
              <a:ext cx="98" cy="56"/>
            </a:xfrm>
            <a:custGeom>
              <a:avLst/>
              <a:gdLst>
                <a:gd name="T0" fmla="*/ 75 w 262"/>
                <a:gd name="T1" fmla="*/ 75 h 150"/>
                <a:gd name="T2" fmla="*/ 0 w 262"/>
                <a:gd name="T3" fmla="*/ 150 h 150"/>
                <a:gd name="T4" fmla="*/ 262 w 262"/>
                <a:gd name="T5" fmla="*/ 75 h 150"/>
                <a:gd name="T6" fmla="*/ 0 w 262"/>
                <a:gd name="T7" fmla="*/ 0 h 150"/>
                <a:gd name="T8" fmla="*/ 75 w 262"/>
                <a:gd name="T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50">
                  <a:moveTo>
                    <a:pt x="75" y="75"/>
                  </a:moveTo>
                  <a:lnTo>
                    <a:pt x="0" y="150"/>
                  </a:lnTo>
                  <a:lnTo>
                    <a:pt x="262" y="75"/>
                  </a:lnTo>
                  <a:lnTo>
                    <a:pt x="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11">
              <a:extLst>
                <a:ext uri="{FF2B5EF4-FFF2-40B4-BE49-F238E27FC236}">
                  <a16:creationId xmlns:a16="http://schemas.microsoft.com/office/drawing/2014/main" id="{61381DD7-573A-4324-9A9D-6C98D8E45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2953"/>
              <a:ext cx="35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Column</a:t>
              </a:r>
              <a:endParaRPr lang="en-US" altLang="en-US"/>
            </a:p>
          </p:txBody>
        </p:sp>
        <p:sp>
          <p:nvSpPr>
            <p:cNvPr id="361" name="Rectangle 312">
              <a:extLst>
                <a:ext uri="{FF2B5EF4-FFF2-40B4-BE49-F238E27FC236}">
                  <a16:creationId xmlns:a16="http://schemas.microsoft.com/office/drawing/2014/main" id="{88B20687-1652-4267-B151-5525F0D69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3102"/>
              <a:ext cx="3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address</a:t>
              </a:r>
              <a:endParaRPr lang="en-US" altLang="en-US"/>
            </a:p>
          </p:txBody>
        </p:sp>
        <p:sp>
          <p:nvSpPr>
            <p:cNvPr id="362" name="Line 313">
              <a:extLst>
                <a:ext uri="{FF2B5EF4-FFF2-40B4-BE49-F238E27FC236}">
                  <a16:creationId xmlns:a16="http://schemas.microsoft.com/office/drawing/2014/main" id="{4273174A-531C-4AB7-908E-4FFB4CB04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" y="670"/>
              <a:ext cx="1" cy="200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314">
              <a:extLst>
                <a:ext uri="{FF2B5EF4-FFF2-40B4-BE49-F238E27FC236}">
                  <a16:creationId xmlns:a16="http://schemas.microsoft.com/office/drawing/2014/main" id="{E7D6F55C-3989-4AFC-82E2-79BF89222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677"/>
              <a:ext cx="1" cy="199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315">
              <a:extLst>
                <a:ext uri="{FF2B5EF4-FFF2-40B4-BE49-F238E27FC236}">
                  <a16:creationId xmlns:a16="http://schemas.microsoft.com/office/drawing/2014/main" id="{D47DB03F-AED5-490A-AD7B-BA03A56D9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586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365" name="Rectangle 316">
              <a:extLst>
                <a:ext uri="{FF2B5EF4-FFF2-40B4-BE49-F238E27FC236}">
                  <a16:creationId xmlns:a16="http://schemas.microsoft.com/office/drawing/2014/main" id="{C11B8A23-771B-41F9-AA1A-4A60FCE8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591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366" name="Rectangle 317">
              <a:extLst>
                <a:ext uri="{FF2B5EF4-FFF2-40B4-BE49-F238E27FC236}">
                  <a16:creationId xmlns:a16="http://schemas.microsoft.com/office/drawing/2014/main" id="{26BDC7E5-9468-495F-90CB-27416B020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648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367" name="Rectangle 318">
              <a:extLst>
                <a:ext uri="{FF2B5EF4-FFF2-40B4-BE49-F238E27FC236}">
                  <a16:creationId xmlns:a16="http://schemas.microsoft.com/office/drawing/2014/main" id="{C948AF0A-B641-4823-B75A-0B17BDF5E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663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368" name="Line 319">
              <a:extLst>
                <a:ext uri="{FF2B5EF4-FFF2-40B4-BE49-F238E27FC236}">
                  <a16:creationId xmlns:a16="http://schemas.microsoft.com/office/drawing/2014/main" id="{F63B4192-4780-4148-B1A3-E62DF89B6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701"/>
              <a:ext cx="12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320">
              <a:extLst>
                <a:ext uri="{FF2B5EF4-FFF2-40B4-BE49-F238E27FC236}">
                  <a16:creationId xmlns:a16="http://schemas.microsoft.com/office/drawing/2014/main" id="{5699BED9-AEB7-4E29-B875-084FA3A2E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0" y="1139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21">
              <a:extLst>
                <a:ext uri="{FF2B5EF4-FFF2-40B4-BE49-F238E27FC236}">
                  <a16:creationId xmlns:a16="http://schemas.microsoft.com/office/drawing/2014/main" id="{D64F49E9-8555-45FE-A3CD-22F9C95FF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110"/>
              <a:ext cx="69" cy="57"/>
            </a:xfrm>
            <a:custGeom>
              <a:avLst/>
              <a:gdLst>
                <a:gd name="T0" fmla="*/ 23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3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6"/>
                    <a:pt x="87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322">
              <a:extLst>
                <a:ext uri="{FF2B5EF4-FFF2-40B4-BE49-F238E27FC236}">
                  <a16:creationId xmlns:a16="http://schemas.microsoft.com/office/drawing/2014/main" id="{3057C7FD-C48A-4D57-B5C9-5C66C1DFB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132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Oval 323">
              <a:extLst>
                <a:ext uri="{FF2B5EF4-FFF2-40B4-BE49-F238E27FC236}">
                  <a16:creationId xmlns:a16="http://schemas.microsoft.com/office/drawing/2014/main" id="{85F571E1-D734-4DC4-B8A3-F2972D67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1111"/>
              <a:ext cx="51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324">
              <a:extLst>
                <a:ext uri="{FF2B5EF4-FFF2-40B4-BE49-F238E27FC236}">
                  <a16:creationId xmlns:a16="http://schemas.microsoft.com/office/drawing/2014/main" id="{0C359486-337A-494D-8DE1-547C1C114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" y="1505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325">
              <a:extLst>
                <a:ext uri="{FF2B5EF4-FFF2-40B4-BE49-F238E27FC236}">
                  <a16:creationId xmlns:a16="http://schemas.microsoft.com/office/drawing/2014/main" id="{7A6DC74E-03BD-4648-A5DE-1E2F81CF9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04"/>
              <a:ext cx="284" cy="176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326">
              <a:extLst>
                <a:ext uri="{FF2B5EF4-FFF2-40B4-BE49-F238E27FC236}">
                  <a16:creationId xmlns:a16="http://schemas.microsoft.com/office/drawing/2014/main" id="{6214CF3B-22C8-43FE-93E8-702F8852C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6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76" name="Rectangle 327">
              <a:extLst>
                <a:ext uri="{FF2B5EF4-FFF2-40B4-BE49-F238E27FC236}">
                  <a16:creationId xmlns:a16="http://schemas.microsoft.com/office/drawing/2014/main" id="{E892660C-53BD-4ACD-ADB6-61A8AE74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170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77" name="Line 328">
              <a:extLst>
                <a:ext uri="{FF2B5EF4-FFF2-40B4-BE49-F238E27FC236}">
                  <a16:creationId xmlns:a16="http://schemas.microsoft.com/office/drawing/2014/main" id="{252E0575-B7CC-4A69-841C-CBDEDDFEE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1651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29">
              <a:extLst>
                <a:ext uri="{FF2B5EF4-FFF2-40B4-BE49-F238E27FC236}">
                  <a16:creationId xmlns:a16="http://schemas.microsoft.com/office/drawing/2014/main" id="{5D3F7243-A7D8-4AEF-BA83-8E3850CA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630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330">
              <a:extLst>
                <a:ext uri="{FF2B5EF4-FFF2-40B4-BE49-F238E27FC236}">
                  <a16:creationId xmlns:a16="http://schemas.microsoft.com/office/drawing/2014/main" id="{76D08173-C2F6-4AC8-A2E8-351FC1219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7" y="1650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31">
              <a:extLst>
                <a:ext uri="{FF2B5EF4-FFF2-40B4-BE49-F238E27FC236}">
                  <a16:creationId xmlns:a16="http://schemas.microsoft.com/office/drawing/2014/main" id="{CFDB1CE3-087A-43AF-ADD5-CC0BC3BA6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1622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332">
              <a:extLst>
                <a:ext uri="{FF2B5EF4-FFF2-40B4-BE49-F238E27FC236}">
                  <a16:creationId xmlns:a16="http://schemas.microsoft.com/office/drawing/2014/main" id="{64E35F54-3CB2-44DB-8CDC-BC2D08187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3" y="1733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33">
              <a:extLst>
                <a:ext uri="{FF2B5EF4-FFF2-40B4-BE49-F238E27FC236}">
                  <a16:creationId xmlns:a16="http://schemas.microsoft.com/office/drawing/2014/main" id="{46CDD6EA-4874-4D18-9F45-B64DF23A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705"/>
              <a:ext cx="69" cy="56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7 h 152"/>
                <a:gd name="T12" fmla="*/ 93 w 185"/>
                <a:gd name="T13" fmla="*/ 20 h 152"/>
                <a:gd name="T14" fmla="*/ 142 w 185"/>
                <a:gd name="T15" fmla="*/ 117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2" y="36"/>
                  </a:cubicBezTo>
                  <a:cubicBezTo>
                    <a:pt x="185" y="72"/>
                    <a:pt x="154" y="133"/>
                    <a:pt x="93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3" y="117"/>
                  </a:cubicBezTo>
                  <a:cubicBezTo>
                    <a:pt x="0" y="81"/>
                    <a:pt x="31" y="20"/>
                    <a:pt x="93" y="20"/>
                  </a:cubicBezTo>
                  <a:cubicBezTo>
                    <a:pt x="154" y="20"/>
                    <a:pt x="185" y="81"/>
                    <a:pt x="142" y="117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334">
              <a:extLst>
                <a:ext uri="{FF2B5EF4-FFF2-40B4-BE49-F238E27FC236}">
                  <a16:creationId xmlns:a16="http://schemas.microsoft.com/office/drawing/2014/main" id="{70210DB1-B2C7-49BC-A3FB-6F33F9BD2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1727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335">
              <a:extLst>
                <a:ext uri="{FF2B5EF4-FFF2-40B4-BE49-F238E27FC236}">
                  <a16:creationId xmlns:a16="http://schemas.microsoft.com/office/drawing/2014/main" id="{BA1E32D2-AFDB-443B-A510-826BF151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1706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336">
              <a:extLst>
                <a:ext uri="{FF2B5EF4-FFF2-40B4-BE49-F238E27FC236}">
                  <a16:creationId xmlns:a16="http://schemas.microsoft.com/office/drawing/2014/main" id="{91528F9A-BF0E-4E1D-B1A3-51369C7B9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8" y="2444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337">
              <a:extLst>
                <a:ext uri="{FF2B5EF4-FFF2-40B4-BE49-F238E27FC236}">
                  <a16:creationId xmlns:a16="http://schemas.microsoft.com/office/drawing/2014/main" id="{09F7FCF4-388F-4B3F-B72C-579E0297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543"/>
              <a:ext cx="284" cy="176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38">
              <a:extLst>
                <a:ext uri="{FF2B5EF4-FFF2-40B4-BE49-F238E27FC236}">
                  <a16:creationId xmlns:a16="http://schemas.microsoft.com/office/drawing/2014/main" id="{A89DC1A7-6F5E-40CD-BE9E-4A4992CF1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88" name="Rectangle 339">
              <a:extLst>
                <a:ext uri="{FF2B5EF4-FFF2-40B4-BE49-F238E27FC236}">
                  <a16:creationId xmlns:a16="http://schemas.microsoft.com/office/drawing/2014/main" id="{02AE1707-9A01-4123-A03E-F0BF5DF6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6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89" name="Line 340">
              <a:extLst>
                <a:ext uri="{FF2B5EF4-FFF2-40B4-BE49-F238E27FC236}">
                  <a16:creationId xmlns:a16="http://schemas.microsoft.com/office/drawing/2014/main" id="{E285807B-4593-44E4-86CA-69DF1EC54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590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341">
              <a:extLst>
                <a:ext uri="{FF2B5EF4-FFF2-40B4-BE49-F238E27FC236}">
                  <a16:creationId xmlns:a16="http://schemas.microsoft.com/office/drawing/2014/main" id="{EDCDCAA2-FE12-4321-8814-BA7A6FE2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2569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342">
              <a:extLst>
                <a:ext uri="{FF2B5EF4-FFF2-40B4-BE49-F238E27FC236}">
                  <a16:creationId xmlns:a16="http://schemas.microsoft.com/office/drawing/2014/main" id="{95EAB90A-C4C2-473D-81FE-C863F3EA3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3" y="2589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43">
              <a:extLst>
                <a:ext uri="{FF2B5EF4-FFF2-40B4-BE49-F238E27FC236}">
                  <a16:creationId xmlns:a16="http://schemas.microsoft.com/office/drawing/2014/main" id="{CF15D868-074F-404C-9DDF-D1BA6AF6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561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5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344">
              <a:extLst>
                <a:ext uri="{FF2B5EF4-FFF2-40B4-BE49-F238E27FC236}">
                  <a16:creationId xmlns:a16="http://schemas.microsoft.com/office/drawing/2014/main" id="{7F8F5856-0126-4CFA-AD51-5F1EEC4AE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9" y="2673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45">
              <a:extLst>
                <a:ext uri="{FF2B5EF4-FFF2-40B4-BE49-F238E27FC236}">
                  <a16:creationId xmlns:a16="http://schemas.microsoft.com/office/drawing/2014/main" id="{A56D2DC7-E40C-4912-88DB-03709ACD1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2644"/>
              <a:ext cx="69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5 h 152"/>
                <a:gd name="T4" fmla="*/ 93 w 185"/>
                <a:gd name="T5" fmla="*/ 132 h 152"/>
                <a:gd name="T6" fmla="*/ 44 w 185"/>
                <a:gd name="T7" fmla="*/ 35 h 152"/>
                <a:gd name="T8" fmla="*/ 162 w 185"/>
                <a:gd name="T9" fmla="*/ 76 h 152"/>
                <a:gd name="T10" fmla="*/ 44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5"/>
                  </a:cubicBezTo>
                  <a:cubicBezTo>
                    <a:pt x="185" y="71"/>
                    <a:pt x="155" y="132"/>
                    <a:pt x="93" y="132"/>
                  </a:cubicBezTo>
                  <a:cubicBezTo>
                    <a:pt x="31" y="132"/>
                    <a:pt x="0" y="71"/>
                    <a:pt x="44" y="35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6"/>
                    <a:pt x="87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5" y="80"/>
                    <a:pt x="142" y="116"/>
                  </a:cubicBezTo>
                  <a:cubicBezTo>
                    <a:pt x="98" y="152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346">
              <a:extLst>
                <a:ext uri="{FF2B5EF4-FFF2-40B4-BE49-F238E27FC236}">
                  <a16:creationId xmlns:a16="http://schemas.microsoft.com/office/drawing/2014/main" id="{94EC4E1B-786C-4B7E-A8B7-83F216A13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2666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347">
              <a:extLst>
                <a:ext uri="{FF2B5EF4-FFF2-40B4-BE49-F238E27FC236}">
                  <a16:creationId xmlns:a16="http://schemas.microsoft.com/office/drawing/2014/main" id="{0708BD60-6718-4981-94F4-DB72802C6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645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48">
              <a:extLst>
                <a:ext uri="{FF2B5EF4-FFF2-40B4-BE49-F238E27FC236}">
                  <a16:creationId xmlns:a16="http://schemas.microsoft.com/office/drawing/2014/main" id="{D0EC0959-B205-4184-89FE-11BE2706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" y="688"/>
              <a:ext cx="505" cy="74"/>
            </a:xfrm>
            <a:custGeom>
              <a:avLst/>
              <a:gdLst>
                <a:gd name="T0" fmla="*/ 0 w 1361"/>
                <a:gd name="T1" fmla="*/ 0 h 198"/>
                <a:gd name="T2" fmla="*/ 1361 w 1361"/>
                <a:gd name="T3" fmla="*/ 0 h 198"/>
                <a:gd name="T4" fmla="*/ 1361 w 1361"/>
                <a:gd name="T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1" h="198">
                  <a:moveTo>
                    <a:pt x="0" y="0"/>
                  </a:moveTo>
                  <a:lnTo>
                    <a:pt x="1361" y="0"/>
                  </a:lnTo>
                  <a:lnTo>
                    <a:pt x="1361" y="198"/>
                  </a:lnTo>
                </a:path>
              </a:pathLst>
            </a:custGeom>
            <a:noFill/>
            <a:ln w="12700" cap="flat">
              <a:solidFill>
                <a:srgbClr val="2718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49">
              <a:extLst>
                <a:ext uri="{FF2B5EF4-FFF2-40B4-BE49-F238E27FC236}">
                  <a16:creationId xmlns:a16="http://schemas.microsoft.com/office/drawing/2014/main" id="{2E4C5B16-667A-4ABC-B827-F187115B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714"/>
              <a:ext cx="32" cy="55"/>
            </a:xfrm>
            <a:custGeom>
              <a:avLst/>
              <a:gdLst>
                <a:gd name="T0" fmla="*/ 43 w 85"/>
                <a:gd name="T1" fmla="*/ 43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3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350">
              <a:extLst>
                <a:ext uri="{FF2B5EF4-FFF2-40B4-BE49-F238E27FC236}">
                  <a16:creationId xmlns:a16="http://schemas.microsoft.com/office/drawing/2014/main" id="{BE418B72-6AAA-4330-B3BF-7C3950FAC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694"/>
              <a:ext cx="5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CAM mode</a:t>
              </a:r>
              <a:endParaRPr lang="en-US" altLang="en-US" sz="2400" dirty="0"/>
            </a:p>
          </p:txBody>
        </p:sp>
        <p:sp>
          <p:nvSpPr>
            <p:cNvPr id="400" name="Line 351">
              <a:extLst>
                <a:ext uri="{FF2B5EF4-FFF2-40B4-BE49-F238E27FC236}">
                  <a16:creationId xmlns:a16="http://schemas.microsoft.com/office/drawing/2014/main" id="{442C77D6-CEFF-414E-89FB-EC22954E5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0" y="910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352">
              <a:extLst>
                <a:ext uri="{FF2B5EF4-FFF2-40B4-BE49-F238E27FC236}">
                  <a16:creationId xmlns:a16="http://schemas.microsoft.com/office/drawing/2014/main" id="{66860008-89D2-4EEC-AACE-18828E32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1009"/>
              <a:ext cx="285" cy="176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355">
              <a:extLst>
                <a:ext uri="{FF2B5EF4-FFF2-40B4-BE49-F238E27FC236}">
                  <a16:creationId xmlns:a16="http://schemas.microsoft.com/office/drawing/2014/main" id="{7C24EB4E-2DDF-4597-847D-91D56F869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825"/>
              <a:ext cx="1" cy="217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356">
              <a:extLst>
                <a:ext uri="{FF2B5EF4-FFF2-40B4-BE49-F238E27FC236}">
                  <a16:creationId xmlns:a16="http://schemas.microsoft.com/office/drawing/2014/main" id="{71E4A439-74D8-4F32-9585-F063E7C3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056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357">
              <a:extLst>
                <a:ext uri="{FF2B5EF4-FFF2-40B4-BE49-F238E27FC236}">
                  <a16:creationId xmlns:a16="http://schemas.microsoft.com/office/drawing/2014/main" id="{8C7BAE61-1DD1-43D1-8833-563BFE3B2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035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358">
              <a:extLst>
                <a:ext uri="{FF2B5EF4-FFF2-40B4-BE49-F238E27FC236}">
                  <a16:creationId xmlns:a16="http://schemas.microsoft.com/office/drawing/2014/main" id="{C6587439-898D-45AF-A5E4-5C0C7E109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4" y="824"/>
              <a:ext cx="2" cy="216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359">
              <a:extLst>
                <a:ext uri="{FF2B5EF4-FFF2-40B4-BE49-F238E27FC236}">
                  <a16:creationId xmlns:a16="http://schemas.microsoft.com/office/drawing/2014/main" id="{CDDA8137-02CA-4FA6-9B72-E094CB0CE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5" y="1054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60">
              <a:extLst>
                <a:ext uri="{FF2B5EF4-FFF2-40B4-BE49-F238E27FC236}">
                  <a16:creationId xmlns:a16="http://schemas.microsoft.com/office/drawing/2014/main" id="{653027C1-09DA-4FB8-B54B-B6729DD2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026"/>
              <a:ext cx="68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3 w 185"/>
                <a:gd name="T5" fmla="*/ 133 h 152"/>
                <a:gd name="T6" fmla="*/ 44 w 185"/>
                <a:gd name="T7" fmla="*/ 36 h 152"/>
                <a:gd name="T8" fmla="*/ 162 w 185"/>
                <a:gd name="T9" fmla="*/ 76 h 152"/>
                <a:gd name="T10" fmla="*/ 44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2" y="36"/>
                  </a:cubicBezTo>
                  <a:cubicBezTo>
                    <a:pt x="185" y="72"/>
                    <a:pt x="154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4" y="19"/>
                    <a:pt x="185" y="81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361">
              <a:extLst>
                <a:ext uri="{FF2B5EF4-FFF2-40B4-BE49-F238E27FC236}">
                  <a16:creationId xmlns:a16="http://schemas.microsoft.com/office/drawing/2014/main" id="{A456DBBD-B94D-4E51-9603-55C2F89CC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712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411" name="Rectangle 362">
              <a:extLst>
                <a:ext uri="{FF2B5EF4-FFF2-40B4-BE49-F238E27FC236}">
                  <a16:creationId xmlns:a16="http://schemas.microsoft.com/office/drawing/2014/main" id="{64135523-27C5-4433-AA01-9B602547A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700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412" name="Line 363">
              <a:extLst>
                <a:ext uri="{FF2B5EF4-FFF2-40B4-BE49-F238E27FC236}">
                  <a16:creationId xmlns:a16="http://schemas.microsoft.com/office/drawing/2014/main" id="{85EF65DF-F85C-4860-B452-0B1B4895B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591"/>
              <a:ext cx="12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364">
              <a:extLst>
                <a:ext uri="{FF2B5EF4-FFF2-40B4-BE49-F238E27FC236}">
                  <a16:creationId xmlns:a16="http://schemas.microsoft.com/office/drawing/2014/main" id="{248CB105-687E-4DF1-A632-1C81541CA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669"/>
              <a:ext cx="1" cy="200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365">
              <a:extLst>
                <a:ext uri="{FF2B5EF4-FFF2-40B4-BE49-F238E27FC236}">
                  <a16:creationId xmlns:a16="http://schemas.microsoft.com/office/drawing/2014/main" id="{449D01FD-5831-4672-A339-D8237F9C7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3" y="677"/>
              <a:ext cx="2" cy="199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366">
              <a:extLst>
                <a:ext uri="{FF2B5EF4-FFF2-40B4-BE49-F238E27FC236}">
                  <a16:creationId xmlns:a16="http://schemas.microsoft.com/office/drawing/2014/main" id="{12F2B4F9-94E7-4990-BB8F-5500E725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585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416" name="Rectangle 367">
              <a:extLst>
                <a:ext uri="{FF2B5EF4-FFF2-40B4-BE49-F238E27FC236}">
                  <a16:creationId xmlns:a16="http://schemas.microsoft.com/office/drawing/2014/main" id="{2B37AAD8-377E-4C66-9E90-85BDAEBA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591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417" name="Rectangle 368">
              <a:extLst>
                <a:ext uri="{FF2B5EF4-FFF2-40B4-BE49-F238E27FC236}">
                  <a16:creationId xmlns:a16="http://schemas.microsoft.com/office/drawing/2014/main" id="{EF9400A1-465F-45A3-B74E-B3495FD61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648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418" name="Rectangle 369">
              <a:extLst>
                <a:ext uri="{FF2B5EF4-FFF2-40B4-BE49-F238E27FC236}">
                  <a16:creationId xmlns:a16="http://schemas.microsoft.com/office/drawing/2014/main" id="{EE57B71B-3BE4-46E0-8B70-F056D47BC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662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419" name="Line 370">
              <a:extLst>
                <a:ext uri="{FF2B5EF4-FFF2-40B4-BE49-F238E27FC236}">
                  <a16:creationId xmlns:a16="http://schemas.microsoft.com/office/drawing/2014/main" id="{79EC730A-29E1-4EB8-9FF7-2E5EE958A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700"/>
              <a:ext cx="12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371">
              <a:extLst>
                <a:ext uri="{FF2B5EF4-FFF2-40B4-BE49-F238E27FC236}">
                  <a16:creationId xmlns:a16="http://schemas.microsoft.com/office/drawing/2014/main" id="{7F024D1C-853C-441D-9CFA-D7F3F77FA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1" y="1138"/>
              <a:ext cx="21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72">
              <a:extLst>
                <a:ext uri="{FF2B5EF4-FFF2-40B4-BE49-F238E27FC236}">
                  <a16:creationId xmlns:a16="http://schemas.microsoft.com/office/drawing/2014/main" id="{15D150D8-1F3C-4869-A75C-4518B56F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110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5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Line 373">
              <a:extLst>
                <a:ext uri="{FF2B5EF4-FFF2-40B4-BE49-F238E27FC236}">
                  <a16:creationId xmlns:a16="http://schemas.microsoft.com/office/drawing/2014/main" id="{3C7C62C4-3C0D-4C43-AA2B-29D89D59E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132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374">
              <a:extLst>
                <a:ext uri="{FF2B5EF4-FFF2-40B4-BE49-F238E27FC236}">
                  <a16:creationId xmlns:a16="http://schemas.microsoft.com/office/drawing/2014/main" id="{9061F7C6-C21D-4458-A836-8F82F480C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111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375">
              <a:extLst>
                <a:ext uri="{FF2B5EF4-FFF2-40B4-BE49-F238E27FC236}">
                  <a16:creationId xmlns:a16="http://schemas.microsoft.com/office/drawing/2014/main" id="{C6AF9018-F078-46E3-8566-5C08A3CB7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3" y="1505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376">
              <a:extLst>
                <a:ext uri="{FF2B5EF4-FFF2-40B4-BE49-F238E27FC236}">
                  <a16:creationId xmlns:a16="http://schemas.microsoft.com/office/drawing/2014/main" id="{23A2795E-C273-456D-B6E8-E1F86CA30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1604"/>
              <a:ext cx="284" cy="176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377">
              <a:extLst>
                <a:ext uri="{FF2B5EF4-FFF2-40B4-BE49-F238E27FC236}">
                  <a16:creationId xmlns:a16="http://schemas.microsoft.com/office/drawing/2014/main" id="{EE0B096F-A6C7-4A5F-ACB8-1DCA6463D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16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27" name="Rectangle 378">
              <a:extLst>
                <a:ext uri="{FF2B5EF4-FFF2-40B4-BE49-F238E27FC236}">
                  <a16:creationId xmlns:a16="http://schemas.microsoft.com/office/drawing/2014/main" id="{5FB2BF70-452E-4728-AA11-C84D3875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170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28" name="Line 379">
              <a:extLst>
                <a:ext uri="{FF2B5EF4-FFF2-40B4-BE49-F238E27FC236}">
                  <a16:creationId xmlns:a16="http://schemas.microsoft.com/office/drawing/2014/main" id="{02EFB6A5-E698-4E11-9EAB-5BED66007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" y="1651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380">
              <a:extLst>
                <a:ext uri="{FF2B5EF4-FFF2-40B4-BE49-F238E27FC236}">
                  <a16:creationId xmlns:a16="http://schemas.microsoft.com/office/drawing/2014/main" id="{C252B876-76CD-47B2-B578-94DBD41C6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630"/>
              <a:ext cx="51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Line 381">
              <a:extLst>
                <a:ext uri="{FF2B5EF4-FFF2-40B4-BE49-F238E27FC236}">
                  <a16:creationId xmlns:a16="http://schemas.microsoft.com/office/drawing/2014/main" id="{EB6BA50A-75A6-4199-B4D3-AC5E04FAE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" y="1649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82">
              <a:extLst>
                <a:ext uri="{FF2B5EF4-FFF2-40B4-BE49-F238E27FC236}">
                  <a16:creationId xmlns:a16="http://schemas.microsoft.com/office/drawing/2014/main" id="{429003C0-91A9-434D-955E-D040C197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621"/>
              <a:ext cx="68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2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6 h 152"/>
                <a:gd name="T12" fmla="*/ 92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5" y="72"/>
                    <a:pt x="154" y="133"/>
                    <a:pt x="92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7"/>
                    <a:pt x="87" y="152"/>
                    <a:pt x="43" y="116"/>
                  </a:cubicBezTo>
                  <a:cubicBezTo>
                    <a:pt x="0" y="80"/>
                    <a:pt x="31" y="19"/>
                    <a:pt x="92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Line 383">
              <a:extLst>
                <a:ext uri="{FF2B5EF4-FFF2-40B4-BE49-F238E27FC236}">
                  <a16:creationId xmlns:a16="http://schemas.microsoft.com/office/drawing/2014/main" id="{0D4BEC10-B0B7-485B-8422-FB7471E5B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4" y="1733"/>
              <a:ext cx="21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84">
              <a:extLst>
                <a:ext uri="{FF2B5EF4-FFF2-40B4-BE49-F238E27FC236}">
                  <a16:creationId xmlns:a16="http://schemas.microsoft.com/office/drawing/2014/main" id="{C1891ED6-2EFF-411A-862F-ABAAD195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705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5 h 152"/>
                <a:gd name="T4" fmla="*/ 93 w 186"/>
                <a:gd name="T5" fmla="*/ 132 h 152"/>
                <a:gd name="T6" fmla="*/ 44 w 186"/>
                <a:gd name="T7" fmla="*/ 35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5"/>
                  </a:cubicBezTo>
                  <a:cubicBezTo>
                    <a:pt x="186" y="71"/>
                    <a:pt x="155" y="132"/>
                    <a:pt x="93" y="132"/>
                  </a:cubicBezTo>
                  <a:cubicBezTo>
                    <a:pt x="31" y="132"/>
                    <a:pt x="0" y="71"/>
                    <a:pt x="44" y="35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385">
              <a:extLst>
                <a:ext uri="{FF2B5EF4-FFF2-40B4-BE49-F238E27FC236}">
                  <a16:creationId xmlns:a16="http://schemas.microsoft.com/office/drawing/2014/main" id="{CF065064-7195-4912-8743-C306E34AE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2" y="1727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386">
              <a:extLst>
                <a:ext uri="{FF2B5EF4-FFF2-40B4-BE49-F238E27FC236}">
                  <a16:creationId xmlns:a16="http://schemas.microsoft.com/office/drawing/2014/main" id="{3F0DF8FC-683D-4CC0-9659-693B8570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1706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Line 387">
              <a:extLst>
                <a:ext uri="{FF2B5EF4-FFF2-40B4-BE49-F238E27FC236}">
                  <a16:creationId xmlns:a16="http://schemas.microsoft.com/office/drawing/2014/main" id="{8E27FC37-71EE-4ED9-97B0-382490375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2444"/>
              <a:ext cx="0" cy="9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8">
              <a:extLst>
                <a:ext uri="{FF2B5EF4-FFF2-40B4-BE49-F238E27FC236}">
                  <a16:creationId xmlns:a16="http://schemas.microsoft.com/office/drawing/2014/main" id="{AC174946-EBAA-4AD5-8E2C-AFE29294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43"/>
              <a:ext cx="284" cy="176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89">
              <a:extLst>
                <a:ext uri="{FF2B5EF4-FFF2-40B4-BE49-F238E27FC236}">
                  <a16:creationId xmlns:a16="http://schemas.microsoft.com/office/drawing/2014/main" id="{4C7AF112-1928-42F1-A777-906941C79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5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39" name="Rectangle 390">
              <a:extLst>
                <a:ext uri="{FF2B5EF4-FFF2-40B4-BE49-F238E27FC236}">
                  <a16:creationId xmlns:a16="http://schemas.microsoft.com/office/drawing/2014/main" id="{1FE3ED1D-0252-4146-9F16-6F6206D35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26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40" name="Line 391">
              <a:extLst>
                <a:ext uri="{FF2B5EF4-FFF2-40B4-BE49-F238E27FC236}">
                  <a16:creationId xmlns:a16="http://schemas.microsoft.com/office/drawing/2014/main" id="{57CB35D0-FC64-4384-BBA6-A53BF36DC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2590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392">
              <a:extLst>
                <a:ext uri="{FF2B5EF4-FFF2-40B4-BE49-F238E27FC236}">
                  <a16:creationId xmlns:a16="http://schemas.microsoft.com/office/drawing/2014/main" id="{27ABD3B1-0593-4E2C-BA26-7BE9FDF5B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569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393">
              <a:extLst>
                <a:ext uri="{FF2B5EF4-FFF2-40B4-BE49-F238E27FC236}">
                  <a16:creationId xmlns:a16="http://schemas.microsoft.com/office/drawing/2014/main" id="{97E37880-1DA7-43B3-815C-5E2BDC471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4" y="2588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394">
              <a:extLst>
                <a:ext uri="{FF2B5EF4-FFF2-40B4-BE49-F238E27FC236}">
                  <a16:creationId xmlns:a16="http://schemas.microsoft.com/office/drawing/2014/main" id="{2D69F183-1DC1-4F72-B326-F24A5CD2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560"/>
              <a:ext cx="68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6 h 152"/>
                <a:gd name="T4" fmla="*/ 92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6 h 152"/>
                <a:gd name="T12" fmla="*/ 92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5" y="72"/>
                    <a:pt x="154" y="133"/>
                    <a:pt x="92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7"/>
                    <a:pt x="87" y="152"/>
                    <a:pt x="43" y="116"/>
                  </a:cubicBezTo>
                  <a:cubicBezTo>
                    <a:pt x="0" y="80"/>
                    <a:pt x="31" y="19"/>
                    <a:pt x="92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Line 395">
              <a:extLst>
                <a:ext uri="{FF2B5EF4-FFF2-40B4-BE49-F238E27FC236}">
                  <a16:creationId xmlns:a16="http://schemas.microsoft.com/office/drawing/2014/main" id="{FB35DFA4-B3F1-4E07-96F4-7A16B3F45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0" y="2672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396">
              <a:extLst>
                <a:ext uri="{FF2B5EF4-FFF2-40B4-BE49-F238E27FC236}">
                  <a16:creationId xmlns:a16="http://schemas.microsoft.com/office/drawing/2014/main" id="{440B0A91-5DA6-4AE9-945F-33942F3A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644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5"/>
                    <a:pt x="98" y="0"/>
                    <a:pt x="142" y="36"/>
                  </a:cubicBezTo>
                  <a:cubicBezTo>
                    <a:pt x="186" y="71"/>
                    <a:pt x="155" y="133"/>
                    <a:pt x="93" y="133"/>
                  </a:cubicBezTo>
                  <a:cubicBezTo>
                    <a:pt x="31" y="133"/>
                    <a:pt x="0" y="71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6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4" y="126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Line 397">
              <a:extLst>
                <a:ext uri="{FF2B5EF4-FFF2-40B4-BE49-F238E27FC236}">
                  <a16:creationId xmlns:a16="http://schemas.microsoft.com/office/drawing/2014/main" id="{C27159E7-E141-41C3-BB32-23E101843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2666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398">
              <a:extLst>
                <a:ext uri="{FF2B5EF4-FFF2-40B4-BE49-F238E27FC236}">
                  <a16:creationId xmlns:a16="http://schemas.microsoft.com/office/drawing/2014/main" id="{16A4896D-898A-4635-8147-AC1B9E92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645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399">
              <a:extLst>
                <a:ext uri="{FF2B5EF4-FFF2-40B4-BE49-F238E27FC236}">
                  <a16:creationId xmlns:a16="http://schemas.microsoft.com/office/drawing/2014/main" id="{27BFF0A4-C9CE-4A6E-AD23-0A03882D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438"/>
              <a:ext cx="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449" name="Line 400">
              <a:extLst>
                <a:ext uri="{FF2B5EF4-FFF2-40B4-BE49-F238E27FC236}">
                  <a16:creationId xmlns:a16="http://schemas.microsoft.com/office/drawing/2014/main" id="{73087DE3-3BE4-492B-8CFE-B0ACEE1E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907"/>
              <a:ext cx="0" cy="9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401">
              <a:extLst>
                <a:ext uri="{FF2B5EF4-FFF2-40B4-BE49-F238E27FC236}">
                  <a16:creationId xmlns:a16="http://schemas.microsoft.com/office/drawing/2014/main" id="{FC4A4C8B-69B2-4051-A251-E87602D2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1006"/>
              <a:ext cx="284" cy="180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402">
              <a:extLst>
                <a:ext uri="{FF2B5EF4-FFF2-40B4-BE49-F238E27FC236}">
                  <a16:creationId xmlns:a16="http://schemas.microsoft.com/office/drawing/2014/main" id="{5606E63E-2682-40FA-A892-A463A445B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10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52" name="Rectangle 403">
              <a:extLst>
                <a:ext uri="{FF2B5EF4-FFF2-40B4-BE49-F238E27FC236}">
                  <a16:creationId xmlns:a16="http://schemas.microsoft.com/office/drawing/2014/main" id="{1BC5A246-83B1-4BA9-A1AD-018AA5B5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11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53" name="Line 404">
              <a:extLst>
                <a:ext uri="{FF2B5EF4-FFF2-40B4-BE49-F238E27FC236}">
                  <a16:creationId xmlns:a16="http://schemas.microsoft.com/office/drawing/2014/main" id="{D4CBACA0-0EA3-4C19-A700-F88B640B0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822"/>
              <a:ext cx="2" cy="217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405">
              <a:extLst>
                <a:ext uri="{FF2B5EF4-FFF2-40B4-BE49-F238E27FC236}">
                  <a16:creationId xmlns:a16="http://schemas.microsoft.com/office/drawing/2014/main" id="{F6CFBE08-E294-436A-B9BC-38828566E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1053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Oval 406">
              <a:extLst>
                <a:ext uri="{FF2B5EF4-FFF2-40B4-BE49-F238E27FC236}">
                  <a16:creationId xmlns:a16="http://schemas.microsoft.com/office/drawing/2014/main" id="{820F32D0-319B-4FEA-A388-88032607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1032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407">
              <a:extLst>
                <a:ext uri="{FF2B5EF4-FFF2-40B4-BE49-F238E27FC236}">
                  <a16:creationId xmlns:a16="http://schemas.microsoft.com/office/drawing/2014/main" id="{D522EF7D-2D29-4EBB-BC90-EECF2C813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820"/>
              <a:ext cx="2" cy="218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08">
              <a:extLst>
                <a:ext uri="{FF2B5EF4-FFF2-40B4-BE49-F238E27FC236}">
                  <a16:creationId xmlns:a16="http://schemas.microsoft.com/office/drawing/2014/main" id="{46818F00-B00B-4DB8-A7C6-1533976F3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6" y="1051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09">
              <a:extLst>
                <a:ext uri="{FF2B5EF4-FFF2-40B4-BE49-F238E27FC236}">
                  <a16:creationId xmlns:a16="http://schemas.microsoft.com/office/drawing/2014/main" id="{6E36A2FA-38ED-4C28-A24E-EEF49AE8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023"/>
              <a:ext cx="69" cy="57"/>
            </a:xfrm>
            <a:custGeom>
              <a:avLst/>
              <a:gdLst>
                <a:gd name="T0" fmla="*/ 23 w 185"/>
                <a:gd name="T1" fmla="*/ 76 h 152"/>
                <a:gd name="T2" fmla="*/ 142 w 185"/>
                <a:gd name="T3" fmla="*/ 35 h 152"/>
                <a:gd name="T4" fmla="*/ 93 w 185"/>
                <a:gd name="T5" fmla="*/ 132 h 152"/>
                <a:gd name="T6" fmla="*/ 43 w 185"/>
                <a:gd name="T7" fmla="*/ 35 h 152"/>
                <a:gd name="T8" fmla="*/ 162 w 185"/>
                <a:gd name="T9" fmla="*/ 76 h 152"/>
                <a:gd name="T10" fmla="*/ 43 w 185"/>
                <a:gd name="T11" fmla="*/ 116 h 152"/>
                <a:gd name="T12" fmla="*/ 93 w 185"/>
                <a:gd name="T13" fmla="*/ 19 h 152"/>
                <a:gd name="T14" fmla="*/ 142 w 185"/>
                <a:gd name="T15" fmla="*/ 116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5"/>
                    <a:pt x="98" y="0"/>
                    <a:pt x="142" y="35"/>
                  </a:cubicBezTo>
                  <a:cubicBezTo>
                    <a:pt x="185" y="71"/>
                    <a:pt x="154" y="132"/>
                    <a:pt x="93" y="132"/>
                  </a:cubicBezTo>
                  <a:cubicBezTo>
                    <a:pt x="31" y="132"/>
                    <a:pt x="0" y="71"/>
                    <a:pt x="43" y="35"/>
                  </a:cubicBezTo>
                  <a:cubicBezTo>
                    <a:pt x="87" y="0"/>
                    <a:pt x="162" y="25"/>
                    <a:pt x="162" y="76"/>
                  </a:cubicBezTo>
                  <a:cubicBezTo>
                    <a:pt x="162" y="126"/>
                    <a:pt x="87" y="152"/>
                    <a:pt x="43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4" y="19"/>
                    <a:pt x="185" y="80"/>
                    <a:pt x="142" y="116"/>
                  </a:cubicBezTo>
                  <a:cubicBezTo>
                    <a:pt x="98" y="152"/>
                    <a:pt x="23" y="126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410">
              <a:extLst>
                <a:ext uri="{FF2B5EF4-FFF2-40B4-BE49-F238E27FC236}">
                  <a16:creationId xmlns:a16="http://schemas.microsoft.com/office/drawing/2014/main" id="{94B536A6-D798-4C5C-AF89-3DACBB7F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709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460" name="Rectangle 411">
              <a:extLst>
                <a:ext uri="{FF2B5EF4-FFF2-40B4-BE49-F238E27FC236}">
                  <a16:creationId xmlns:a16="http://schemas.microsoft.com/office/drawing/2014/main" id="{7D28DE52-E124-42B4-A532-3FAF0754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697"/>
              <a:ext cx="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BL</a:t>
              </a:r>
              <a:endParaRPr lang="en-US" altLang="en-US"/>
            </a:p>
          </p:txBody>
        </p:sp>
        <p:sp>
          <p:nvSpPr>
            <p:cNvPr id="461" name="Line 412">
              <a:extLst>
                <a:ext uri="{FF2B5EF4-FFF2-40B4-BE49-F238E27FC236}">
                  <a16:creationId xmlns:a16="http://schemas.microsoft.com/office/drawing/2014/main" id="{D1EBB13B-3822-4DAE-8731-F126B63C1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587"/>
              <a:ext cx="12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Line 413">
              <a:extLst>
                <a:ext uri="{FF2B5EF4-FFF2-40B4-BE49-F238E27FC236}">
                  <a16:creationId xmlns:a16="http://schemas.microsoft.com/office/drawing/2014/main" id="{274CD595-D377-4D9F-8037-D81C34B7F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" y="666"/>
              <a:ext cx="1" cy="199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414">
              <a:extLst>
                <a:ext uri="{FF2B5EF4-FFF2-40B4-BE49-F238E27FC236}">
                  <a16:creationId xmlns:a16="http://schemas.microsoft.com/office/drawing/2014/main" id="{5D360D33-DB2C-4E7F-B962-EC7E5B2C3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" y="674"/>
              <a:ext cx="1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415">
              <a:extLst>
                <a:ext uri="{FF2B5EF4-FFF2-40B4-BE49-F238E27FC236}">
                  <a16:creationId xmlns:a16="http://schemas.microsoft.com/office/drawing/2014/main" id="{10883AC8-5A5F-452A-94A2-0A5BE28B3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582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465" name="Rectangle 416">
              <a:extLst>
                <a:ext uri="{FF2B5EF4-FFF2-40B4-BE49-F238E27FC236}">
                  <a16:creationId xmlns:a16="http://schemas.microsoft.com/office/drawing/2014/main" id="{BF132A0F-9DFF-4ADA-9425-DBCE04D1C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587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A</a:t>
              </a:r>
              <a:endParaRPr lang="en-US" altLang="en-US"/>
            </a:p>
          </p:txBody>
        </p:sp>
        <p:sp>
          <p:nvSpPr>
            <p:cNvPr id="466" name="Rectangle 417">
              <a:extLst>
                <a:ext uri="{FF2B5EF4-FFF2-40B4-BE49-F238E27FC236}">
                  <a16:creationId xmlns:a16="http://schemas.microsoft.com/office/drawing/2014/main" id="{6548C6A6-0322-4643-A885-7E6A27B24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64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n</a:t>
              </a:r>
              <a:endParaRPr lang="en-US" altLang="en-US"/>
            </a:p>
          </p:txBody>
        </p:sp>
        <p:sp>
          <p:nvSpPr>
            <p:cNvPr id="467" name="Rectangle 418">
              <a:extLst>
                <a:ext uri="{FF2B5EF4-FFF2-40B4-BE49-F238E27FC236}">
                  <a16:creationId xmlns:a16="http://schemas.microsoft.com/office/drawing/2014/main" id="{11E9066D-A969-4BC4-8F47-A313A500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659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2B0000"/>
                  </a:solidFill>
                  <a:latin typeface="sans-serif"/>
                </a:rPr>
                <a:t>n</a:t>
              </a:r>
              <a:endParaRPr lang="en-US" altLang="en-US"/>
            </a:p>
          </p:txBody>
        </p:sp>
        <p:sp>
          <p:nvSpPr>
            <p:cNvPr id="468" name="Line 419">
              <a:extLst>
                <a:ext uri="{FF2B5EF4-FFF2-40B4-BE49-F238E27FC236}">
                  <a16:creationId xmlns:a16="http://schemas.microsoft.com/office/drawing/2014/main" id="{E2FD8833-6028-4D40-904D-BFFB53467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697"/>
              <a:ext cx="12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420">
              <a:extLst>
                <a:ext uri="{FF2B5EF4-FFF2-40B4-BE49-F238E27FC236}">
                  <a16:creationId xmlns:a16="http://schemas.microsoft.com/office/drawing/2014/main" id="{B2E0AE15-8820-4B4E-81AB-230CFC879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" y="1135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21">
              <a:extLst>
                <a:ext uri="{FF2B5EF4-FFF2-40B4-BE49-F238E27FC236}">
                  <a16:creationId xmlns:a16="http://schemas.microsoft.com/office/drawing/2014/main" id="{7A862AB6-2B05-4796-8497-DB8AAA3B5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107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7 h 152"/>
                <a:gd name="T12" fmla="*/ 93 w 186"/>
                <a:gd name="T13" fmla="*/ 20 h 152"/>
                <a:gd name="T14" fmla="*/ 142 w 186"/>
                <a:gd name="T15" fmla="*/ 117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6"/>
                    <a:pt x="98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6"/>
                    <a:pt x="163" y="76"/>
                  </a:cubicBezTo>
                  <a:cubicBezTo>
                    <a:pt x="163" y="127"/>
                    <a:pt x="88" y="152"/>
                    <a:pt x="44" y="117"/>
                  </a:cubicBezTo>
                  <a:cubicBezTo>
                    <a:pt x="0" y="81"/>
                    <a:pt x="31" y="20"/>
                    <a:pt x="93" y="20"/>
                  </a:cubicBezTo>
                  <a:cubicBezTo>
                    <a:pt x="155" y="20"/>
                    <a:pt x="186" y="81"/>
                    <a:pt x="142" y="117"/>
                  </a:cubicBezTo>
                  <a:cubicBezTo>
                    <a:pt x="98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Line 422">
              <a:extLst>
                <a:ext uri="{FF2B5EF4-FFF2-40B4-BE49-F238E27FC236}">
                  <a16:creationId xmlns:a16="http://schemas.microsoft.com/office/drawing/2014/main" id="{E2F6FC55-A389-4697-8BED-15408C885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129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423">
              <a:extLst>
                <a:ext uri="{FF2B5EF4-FFF2-40B4-BE49-F238E27FC236}">
                  <a16:creationId xmlns:a16="http://schemas.microsoft.com/office/drawing/2014/main" id="{D3C49B1B-47CB-4C53-A93A-2D0AF9FCE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107"/>
              <a:ext cx="51" cy="43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424">
              <a:extLst>
                <a:ext uri="{FF2B5EF4-FFF2-40B4-BE49-F238E27FC236}">
                  <a16:creationId xmlns:a16="http://schemas.microsoft.com/office/drawing/2014/main" id="{23702FDD-127C-42AE-BA94-415F6368E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502"/>
              <a:ext cx="0" cy="9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425">
              <a:extLst>
                <a:ext uri="{FF2B5EF4-FFF2-40B4-BE49-F238E27FC236}">
                  <a16:creationId xmlns:a16="http://schemas.microsoft.com/office/drawing/2014/main" id="{3B346B92-80A3-4F39-86E8-098A7A0C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601"/>
              <a:ext cx="285" cy="175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427">
              <a:extLst>
                <a:ext uri="{FF2B5EF4-FFF2-40B4-BE49-F238E27FC236}">
                  <a16:creationId xmlns:a16="http://schemas.microsoft.com/office/drawing/2014/main" id="{159B6446-7237-459B-B699-5A6FA426E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16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77" name="Line 428">
              <a:extLst>
                <a:ext uri="{FF2B5EF4-FFF2-40B4-BE49-F238E27FC236}">
                  <a16:creationId xmlns:a16="http://schemas.microsoft.com/office/drawing/2014/main" id="{970367E9-AD4C-418D-938F-C4C78B7D9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1648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Oval 429">
              <a:extLst>
                <a:ext uri="{FF2B5EF4-FFF2-40B4-BE49-F238E27FC236}">
                  <a16:creationId xmlns:a16="http://schemas.microsoft.com/office/drawing/2014/main" id="{171161E5-1DB2-477E-AB2D-EB357B75E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1627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430">
              <a:extLst>
                <a:ext uri="{FF2B5EF4-FFF2-40B4-BE49-F238E27FC236}">
                  <a16:creationId xmlns:a16="http://schemas.microsoft.com/office/drawing/2014/main" id="{41E889CA-0F6C-455E-9325-D218F7B67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9" y="1646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31">
              <a:extLst>
                <a:ext uri="{FF2B5EF4-FFF2-40B4-BE49-F238E27FC236}">
                  <a16:creationId xmlns:a16="http://schemas.microsoft.com/office/drawing/2014/main" id="{70240C3B-D90A-4DC3-A96E-79213AED4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618"/>
              <a:ext cx="69" cy="56"/>
            </a:xfrm>
            <a:custGeom>
              <a:avLst/>
              <a:gdLst>
                <a:gd name="T0" fmla="*/ 24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3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4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4" y="76"/>
                  </a:moveTo>
                  <a:cubicBezTo>
                    <a:pt x="24" y="26"/>
                    <a:pt x="99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3" y="26"/>
                    <a:pt x="163" y="76"/>
                  </a:cubicBezTo>
                  <a:cubicBezTo>
                    <a:pt x="163" y="127"/>
                    <a:pt x="88" y="152"/>
                    <a:pt x="44" y="116"/>
                  </a:cubicBezTo>
                  <a:cubicBezTo>
                    <a:pt x="0" y="81"/>
                    <a:pt x="31" y="19"/>
                    <a:pt x="93" y="19"/>
                  </a:cubicBezTo>
                  <a:cubicBezTo>
                    <a:pt x="155" y="19"/>
                    <a:pt x="186" y="81"/>
                    <a:pt x="142" y="116"/>
                  </a:cubicBezTo>
                  <a:cubicBezTo>
                    <a:pt x="99" y="152"/>
                    <a:pt x="24" y="127"/>
                    <a:pt x="24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432">
              <a:extLst>
                <a:ext uri="{FF2B5EF4-FFF2-40B4-BE49-F238E27FC236}">
                  <a16:creationId xmlns:a16="http://schemas.microsoft.com/office/drawing/2014/main" id="{776512D2-DCA4-4AB9-BB2E-9FBDD8B92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5" y="1730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33">
              <a:extLst>
                <a:ext uri="{FF2B5EF4-FFF2-40B4-BE49-F238E27FC236}">
                  <a16:creationId xmlns:a16="http://schemas.microsoft.com/office/drawing/2014/main" id="{553A0D55-A244-42CE-9B5A-26DF06BE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1702"/>
              <a:ext cx="69" cy="56"/>
            </a:xfrm>
            <a:custGeom>
              <a:avLst/>
              <a:gdLst>
                <a:gd name="T0" fmla="*/ 23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3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7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434">
              <a:extLst>
                <a:ext uri="{FF2B5EF4-FFF2-40B4-BE49-F238E27FC236}">
                  <a16:creationId xmlns:a16="http://schemas.microsoft.com/office/drawing/2014/main" id="{1F05E33E-4CF3-4378-A3B0-118466D18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" y="1724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Oval 435">
              <a:extLst>
                <a:ext uri="{FF2B5EF4-FFF2-40B4-BE49-F238E27FC236}">
                  <a16:creationId xmlns:a16="http://schemas.microsoft.com/office/drawing/2014/main" id="{EB22FA53-E66C-4E66-BA6B-1B6BE13DB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1702"/>
              <a:ext cx="52" cy="43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436">
              <a:extLst>
                <a:ext uri="{FF2B5EF4-FFF2-40B4-BE49-F238E27FC236}">
                  <a16:creationId xmlns:a16="http://schemas.microsoft.com/office/drawing/2014/main" id="{F0C3BAFC-54A3-41A7-BA65-051F9383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441"/>
              <a:ext cx="0" cy="9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37">
              <a:extLst>
                <a:ext uri="{FF2B5EF4-FFF2-40B4-BE49-F238E27FC236}">
                  <a16:creationId xmlns:a16="http://schemas.microsoft.com/office/drawing/2014/main" id="{F8A43B6D-A005-4D7E-93CC-2AD03CFC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540"/>
              <a:ext cx="285" cy="175"/>
            </a:xfrm>
            <a:prstGeom prst="rect">
              <a:avLst/>
            </a:prstGeom>
            <a:solidFill>
              <a:srgbClr val="FFCCA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438">
              <a:extLst>
                <a:ext uri="{FF2B5EF4-FFF2-40B4-BE49-F238E27FC236}">
                  <a16:creationId xmlns:a16="http://schemas.microsoft.com/office/drawing/2014/main" id="{58E56C43-0891-42E7-8B8E-59EFAC67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54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88" name="Rectangle 439">
              <a:extLst>
                <a:ext uri="{FF2B5EF4-FFF2-40B4-BE49-F238E27FC236}">
                  <a16:creationId xmlns:a16="http://schemas.microsoft.com/office/drawing/2014/main" id="{CAB481D3-C9DE-40E3-8BE3-07F6EA92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26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89" name="Line 440">
              <a:extLst>
                <a:ext uri="{FF2B5EF4-FFF2-40B4-BE49-F238E27FC236}">
                  <a16:creationId xmlns:a16="http://schemas.microsoft.com/office/drawing/2014/main" id="{1D4D19CC-855D-464E-873A-41BA3F8E3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" y="2586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441">
              <a:extLst>
                <a:ext uri="{FF2B5EF4-FFF2-40B4-BE49-F238E27FC236}">
                  <a16:creationId xmlns:a16="http://schemas.microsoft.com/office/drawing/2014/main" id="{519D6C26-9985-453C-A3C0-1439D5E0E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566"/>
              <a:ext cx="52" cy="42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442">
              <a:extLst>
                <a:ext uri="{FF2B5EF4-FFF2-40B4-BE49-F238E27FC236}">
                  <a16:creationId xmlns:a16="http://schemas.microsoft.com/office/drawing/2014/main" id="{921C709C-9797-432B-B2C6-C0637DC70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" y="2585"/>
              <a:ext cx="10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43">
              <a:extLst>
                <a:ext uri="{FF2B5EF4-FFF2-40B4-BE49-F238E27FC236}">
                  <a16:creationId xmlns:a16="http://schemas.microsoft.com/office/drawing/2014/main" id="{8C597769-D85E-4138-97C2-1920B04C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57"/>
              <a:ext cx="68" cy="56"/>
            </a:xfrm>
            <a:custGeom>
              <a:avLst/>
              <a:gdLst>
                <a:gd name="T0" fmla="*/ 23 w 185"/>
                <a:gd name="T1" fmla="*/ 76 h 152"/>
                <a:gd name="T2" fmla="*/ 141 w 185"/>
                <a:gd name="T3" fmla="*/ 36 h 152"/>
                <a:gd name="T4" fmla="*/ 92 w 185"/>
                <a:gd name="T5" fmla="*/ 133 h 152"/>
                <a:gd name="T6" fmla="*/ 43 w 185"/>
                <a:gd name="T7" fmla="*/ 36 h 152"/>
                <a:gd name="T8" fmla="*/ 162 w 185"/>
                <a:gd name="T9" fmla="*/ 76 h 152"/>
                <a:gd name="T10" fmla="*/ 43 w 185"/>
                <a:gd name="T11" fmla="*/ 117 h 152"/>
                <a:gd name="T12" fmla="*/ 92 w 185"/>
                <a:gd name="T13" fmla="*/ 20 h 152"/>
                <a:gd name="T14" fmla="*/ 141 w 185"/>
                <a:gd name="T15" fmla="*/ 117 h 152"/>
                <a:gd name="T16" fmla="*/ 23 w 185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52">
                  <a:moveTo>
                    <a:pt x="23" y="76"/>
                  </a:moveTo>
                  <a:cubicBezTo>
                    <a:pt x="23" y="26"/>
                    <a:pt x="98" y="0"/>
                    <a:pt x="141" y="36"/>
                  </a:cubicBezTo>
                  <a:cubicBezTo>
                    <a:pt x="185" y="72"/>
                    <a:pt x="154" y="133"/>
                    <a:pt x="92" y="133"/>
                  </a:cubicBezTo>
                  <a:cubicBezTo>
                    <a:pt x="31" y="133"/>
                    <a:pt x="0" y="72"/>
                    <a:pt x="43" y="36"/>
                  </a:cubicBezTo>
                  <a:cubicBezTo>
                    <a:pt x="87" y="0"/>
                    <a:pt x="162" y="26"/>
                    <a:pt x="162" y="76"/>
                  </a:cubicBezTo>
                  <a:cubicBezTo>
                    <a:pt x="162" y="127"/>
                    <a:pt x="87" y="152"/>
                    <a:pt x="43" y="117"/>
                  </a:cubicBezTo>
                  <a:cubicBezTo>
                    <a:pt x="0" y="81"/>
                    <a:pt x="31" y="20"/>
                    <a:pt x="92" y="20"/>
                  </a:cubicBezTo>
                  <a:cubicBezTo>
                    <a:pt x="154" y="20"/>
                    <a:pt x="185" y="81"/>
                    <a:pt x="141" y="117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444">
              <a:extLst>
                <a:ext uri="{FF2B5EF4-FFF2-40B4-BE49-F238E27FC236}">
                  <a16:creationId xmlns:a16="http://schemas.microsoft.com/office/drawing/2014/main" id="{CECE4267-BD44-40DD-8F3D-2631D392F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1" y="2669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45">
              <a:extLst>
                <a:ext uri="{FF2B5EF4-FFF2-40B4-BE49-F238E27FC236}">
                  <a16:creationId xmlns:a16="http://schemas.microsoft.com/office/drawing/2014/main" id="{F7C6E7B3-C94F-4D54-BB38-CDDC8F46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641"/>
              <a:ext cx="69" cy="56"/>
            </a:xfrm>
            <a:custGeom>
              <a:avLst/>
              <a:gdLst>
                <a:gd name="T0" fmla="*/ 23 w 186"/>
                <a:gd name="T1" fmla="*/ 76 h 152"/>
                <a:gd name="T2" fmla="*/ 142 w 186"/>
                <a:gd name="T3" fmla="*/ 36 h 152"/>
                <a:gd name="T4" fmla="*/ 93 w 186"/>
                <a:gd name="T5" fmla="*/ 133 h 152"/>
                <a:gd name="T6" fmla="*/ 44 w 186"/>
                <a:gd name="T7" fmla="*/ 36 h 152"/>
                <a:gd name="T8" fmla="*/ 162 w 186"/>
                <a:gd name="T9" fmla="*/ 76 h 152"/>
                <a:gd name="T10" fmla="*/ 44 w 186"/>
                <a:gd name="T11" fmla="*/ 116 h 152"/>
                <a:gd name="T12" fmla="*/ 93 w 186"/>
                <a:gd name="T13" fmla="*/ 19 h 152"/>
                <a:gd name="T14" fmla="*/ 142 w 186"/>
                <a:gd name="T15" fmla="*/ 116 h 152"/>
                <a:gd name="T16" fmla="*/ 23 w 186"/>
                <a:gd name="T1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52">
                  <a:moveTo>
                    <a:pt x="23" y="76"/>
                  </a:moveTo>
                  <a:cubicBezTo>
                    <a:pt x="23" y="25"/>
                    <a:pt x="98" y="0"/>
                    <a:pt x="142" y="36"/>
                  </a:cubicBezTo>
                  <a:cubicBezTo>
                    <a:pt x="186" y="72"/>
                    <a:pt x="155" y="133"/>
                    <a:pt x="93" y="133"/>
                  </a:cubicBezTo>
                  <a:cubicBezTo>
                    <a:pt x="31" y="133"/>
                    <a:pt x="0" y="72"/>
                    <a:pt x="44" y="36"/>
                  </a:cubicBezTo>
                  <a:cubicBezTo>
                    <a:pt x="88" y="0"/>
                    <a:pt x="162" y="25"/>
                    <a:pt x="162" y="76"/>
                  </a:cubicBezTo>
                  <a:cubicBezTo>
                    <a:pt x="162" y="127"/>
                    <a:pt x="88" y="152"/>
                    <a:pt x="44" y="116"/>
                  </a:cubicBezTo>
                  <a:cubicBezTo>
                    <a:pt x="0" y="80"/>
                    <a:pt x="31" y="19"/>
                    <a:pt x="93" y="19"/>
                  </a:cubicBezTo>
                  <a:cubicBezTo>
                    <a:pt x="155" y="19"/>
                    <a:pt x="186" y="80"/>
                    <a:pt x="142" y="116"/>
                  </a:cubicBezTo>
                  <a:cubicBezTo>
                    <a:pt x="98" y="152"/>
                    <a:pt x="23" y="127"/>
                    <a:pt x="23" y="76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446">
              <a:extLst>
                <a:ext uri="{FF2B5EF4-FFF2-40B4-BE49-F238E27FC236}">
                  <a16:creationId xmlns:a16="http://schemas.microsoft.com/office/drawing/2014/main" id="{B8098101-2ADA-41DB-9409-FFBEBC65F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2663"/>
              <a:ext cx="20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Oval 447">
              <a:extLst>
                <a:ext uri="{FF2B5EF4-FFF2-40B4-BE49-F238E27FC236}">
                  <a16:creationId xmlns:a16="http://schemas.microsoft.com/office/drawing/2014/main" id="{2DCC91F8-00BD-44BB-BC55-13144D7B6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641"/>
              <a:ext cx="52" cy="43"/>
            </a:xfrm>
            <a:prstGeom prst="ellipse">
              <a:avLst/>
            </a:prstGeom>
            <a:solidFill>
              <a:srgbClr val="00808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448">
              <a:extLst>
                <a:ext uri="{FF2B5EF4-FFF2-40B4-BE49-F238E27FC236}">
                  <a16:creationId xmlns:a16="http://schemas.microsoft.com/office/drawing/2014/main" id="{2BC8B137-1845-4D4A-8320-330DD5E73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2058"/>
              <a:ext cx="44" cy="45"/>
            </a:xfrm>
            <a:prstGeom prst="ellipse">
              <a:avLst/>
            </a:prstGeom>
            <a:solidFill>
              <a:srgbClr val="2B0000"/>
            </a:solidFill>
            <a:ln w="12700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Oval 449">
              <a:extLst>
                <a:ext uri="{FF2B5EF4-FFF2-40B4-BE49-F238E27FC236}">
                  <a16:creationId xmlns:a16="http://schemas.microsoft.com/office/drawing/2014/main" id="{EA986B06-7BE0-48EC-9635-DD7BAB5C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058"/>
              <a:ext cx="44" cy="45"/>
            </a:xfrm>
            <a:prstGeom prst="ellipse">
              <a:avLst/>
            </a:prstGeom>
            <a:solidFill>
              <a:srgbClr val="2B0000"/>
            </a:solidFill>
            <a:ln w="12700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Oval 450">
              <a:extLst>
                <a:ext uri="{FF2B5EF4-FFF2-40B4-BE49-F238E27FC236}">
                  <a16:creationId xmlns:a16="http://schemas.microsoft.com/office/drawing/2014/main" id="{CC5CCB10-9D86-4125-A579-3A307B22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2058"/>
              <a:ext cx="45" cy="45"/>
            </a:xfrm>
            <a:prstGeom prst="ellipse">
              <a:avLst/>
            </a:prstGeom>
            <a:solidFill>
              <a:srgbClr val="2B0000"/>
            </a:solidFill>
            <a:ln w="12700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8" name="Oval 452">
            <a:extLst>
              <a:ext uri="{FF2B5EF4-FFF2-40B4-BE49-F238E27FC236}">
                <a16:creationId xmlns:a16="http://schemas.microsoft.com/office/drawing/2014/main" id="{61487E84-6B8D-4D04-A504-DC8DC8D5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267075"/>
            <a:ext cx="71438" cy="71438"/>
          </a:xfrm>
          <a:prstGeom prst="ellipse">
            <a:avLst/>
          </a:prstGeom>
          <a:solidFill>
            <a:srgbClr val="2B0000"/>
          </a:solidFill>
          <a:ln w="12700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453">
            <a:extLst>
              <a:ext uri="{FF2B5EF4-FFF2-40B4-BE49-F238E27FC236}">
                <a16:creationId xmlns:a16="http://schemas.microsoft.com/office/drawing/2014/main" id="{9AF23E21-5DD5-4065-B2E8-5E542294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1365251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WL</a:t>
            </a:r>
            <a:endParaRPr lang="en-US" altLang="en-US"/>
          </a:p>
        </p:txBody>
      </p:sp>
      <p:sp>
        <p:nvSpPr>
          <p:cNvPr id="260" name="Rectangle 454">
            <a:extLst>
              <a:ext uri="{FF2B5EF4-FFF2-40B4-BE49-F238E27FC236}">
                <a16:creationId xmlns:a16="http://schemas.microsoft.com/office/drawing/2014/main" id="{01FAED9E-C079-499D-877A-4331093B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2306639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WL</a:t>
            </a:r>
            <a:endParaRPr lang="en-US" altLang="en-US"/>
          </a:p>
        </p:txBody>
      </p:sp>
      <p:sp>
        <p:nvSpPr>
          <p:cNvPr id="261" name="Rectangle 455">
            <a:extLst>
              <a:ext uri="{FF2B5EF4-FFF2-40B4-BE49-F238E27FC236}">
                <a16:creationId xmlns:a16="http://schemas.microsoft.com/office/drawing/2014/main" id="{65724869-08C3-46B5-8823-9518B7A4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3786189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WL</a:t>
            </a:r>
            <a:endParaRPr lang="en-US" altLang="en-US"/>
          </a:p>
        </p:txBody>
      </p:sp>
      <p:sp>
        <p:nvSpPr>
          <p:cNvPr id="262" name="Freeform 456">
            <a:extLst>
              <a:ext uri="{FF2B5EF4-FFF2-40B4-BE49-F238E27FC236}">
                <a16:creationId xmlns:a16="http://schemas.microsoft.com/office/drawing/2014/main" id="{15FF3A9A-28DC-4142-A4F5-BAA792A4BB92}"/>
              </a:ext>
            </a:extLst>
          </p:cNvPr>
          <p:cNvSpPr>
            <a:spLocks/>
          </p:cNvSpPr>
          <p:nvPr/>
        </p:nvSpPr>
        <p:spPr bwMode="auto">
          <a:xfrm>
            <a:off x="3792539" y="1889126"/>
            <a:ext cx="4949825" cy="161925"/>
          </a:xfrm>
          <a:custGeom>
            <a:avLst/>
            <a:gdLst>
              <a:gd name="T0" fmla="*/ 0 w 8403"/>
              <a:gd name="T1" fmla="*/ 0 h 275"/>
              <a:gd name="T2" fmla="*/ 0 w 8403"/>
              <a:gd name="T3" fmla="*/ 275 h 275"/>
              <a:gd name="T4" fmla="*/ 8283 w 8403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3" h="275">
                <a:moveTo>
                  <a:pt x="0" y="0"/>
                </a:moveTo>
                <a:lnTo>
                  <a:pt x="0" y="275"/>
                </a:lnTo>
                <a:cubicBezTo>
                  <a:pt x="0" y="275"/>
                  <a:pt x="8403" y="266"/>
                  <a:pt x="8283" y="275"/>
                </a:cubicBezTo>
              </a:path>
            </a:pathLst>
          </a:cu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457">
            <a:extLst>
              <a:ext uri="{FF2B5EF4-FFF2-40B4-BE49-F238E27FC236}">
                <a16:creationId xmlns:a16="http://schemas.microsoft.com/office/drawing/2014/main" id="{326A1722-23A1-4543-AA16-506B9D7EC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763" y="1878013"/>
            <a:ext cx="0" cy="166688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Line 458">
            <a:extLst>
              <a:ext uri="{FF2B5EF4-FFF2-40B4-BE49-F238E27FC236}">
                <a16:creationId xmlns:a16="http://schemas.microsoft.com/office/drawing/2014/main" id="{D59AFA1F-9289-461B-91E1-EEB5C1E98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8338" y="1878014"/>
            <a:ext cx="0" cy="161925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459">
            <a:extLst>
              <a:ext uri="{FF2B5EF4-FFF2-40B4-BE49-F238E27FC236}">
                <a16:creationId xmlns:a16="http://schemas.microsoft.com/office/drawing/2014/main" id="{4C851B9E-8B0E-4F09-9D17-CF5BB71288B9}"/>
              </a:ext>
            </a:extLst>
          </p:cNvPr>
          <p:cNvSpPr>
            <a:spLocks/>
          </p:cNvSpPr>
          <p:nvPr/>
        </p:nvSpPr>
        <p:spPr bwMode="auto">
          <a:xfrm>
            <a:off x="3763964" y="2832101"/>
            <a:ext cx="4772025" cy="161925"/>
          </a:xfrm>
          <a:custGeom>
            <a:avLst/>
            <a:gdLst>
              <a:gd name="T0" fmla="*/ 0 w 8101"/>
              <a:gd name="T1" fmla="*/ 0 h 275"/>
              <a:gd name="T2" fmla="*/ 0 w 8101"/>
              <a:gd name="T3" fmla="*/ 275 h 275"/>
              <a:gd name="T4" fmla="*/ 8101 w 8101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01" h="275">
                <a:moveTo>
                  <a:pt x="0" y="0"/>
                </a:moveTo>
                <a:lnTo>
                  <a:pt x="0" y="275"/>
                </a:lnTo>
                <a:lnTo>
                  <a:pt x="8101" y="275"/>
                </a:lnTo>
              </a:path>
            </a:pathLst>
          </a:cu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Line 460">
            <a:extLst>
              <a:ext uri="{FF2B5EF4-FFF2-40B4-BE49-F238E27FC236}">
                <a16:creationId xmlns:a16="http://schemas.microsoft.com/office/drawing/2014/main" id="{67153BBE-9646-4C24-9063-57B6DB0E3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2820989"/>
            <a:ext cx="0" cy="168275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461">
            <a:extLst>
              <a:ext uri="{FF2B5EF4-FFF2-40B4-BE49-F238E27FC236}">
                <a16:creationId xmlns:a16="http://schemas.microsoft.com/office/drawing/2014/main" id="{36649F1A-7334-4FED-A228-0ABB648BA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9763" y="2820989"/>
            <a:ext cx="0" cy="161925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462">
            <a:extLst>
              <a:ext uri="{FF2B5EF4-FFF2-40B4-BE49-F238E27FC236}">
                <a16:creationId xmlns:a16="http://schemas.microsoft.com/office/drawing/2014/main" id="{F73B3989-A1B0-493D-B806-72F49907FFCD}"/>
              </a:ext>
            </a:extLst>
          </p:cNvPr>
          <p:cNvSpPr>
            <a:spLocks/>
          </p:cNvSpPr>
          <p:nvPr/>
        </p:nvSpPr>
        <p:spPr bwMode="auto">
          <a:xfrm>
            <a:off x="3763963" y="4316414"/>
            <a:ext cx="4356100" cy="163513"/>
          </a:xfrm>
          <a:custGeom>
            <a:avLst/>
            <a:gdLst>
              <a:gd name="T0" fmla="*/ 0 w 7395"/>
              <a:gd name="T1" fmla="*/ 0 h 276"/>
              <a:gd name="T2" fmla="*/ 0 w 7395"/>
              <a:gd name="T3" fmla="*/ 276 h 276"/>
              <a:gd name="T4" fmla="*/ 7395 w 7395"/>
              <a:gd name="T5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95" h="276">
                <a:moveTo>
                  <a:pt x="0" y="0"/>
                </a:moveTo>
                <a:lnTo>
                  <a:pt x="0" y="276"/>
                </a:lnTo>
                <a:lnTo>
                  <a:pt x="7395" y="276"/>
                </a:lnTo>
              </a:path>
            </a:pathLst>
          </a:cu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463">
            <a:extLst>
              <a:ext uri="{FF2B5EF4-FFF2-40B4-BE49-F238E27FC236}">
                <a16:creationId xmlns:a16="http://schemas.microsoft.com/office/drawing/2014/main" id="{A41C19E0-D7EB-4CB4-8B34-A77110004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4306888"/>
            <a:ext cx="0" cy="166688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464">
            <a:extLst>
              <a:ext uri="{FF2B5EF4-FFF2-40B4-BE49-F238E27FC236}">
                <a16:creationId xmlns:a16="http://schemas.microsoft.com/office/drawing/2014/main" id="{FC0307CC-1A2A-474A-87BA-3A541ACE5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9763" y="4306889"/>
            <a:ext cx="0" cy="161925"/>
          </a:xfrm>
          <a:prstGeom prst="line">
            <a:avLst/>
          </a:prstGeom>
          <a:noFill/>
          <a:ln w="12700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465">
            <a:extLst>
              <a:ext uri="{FF2B5EF4-FFF2-40B4-BE49-F238E27FC236}">
                <a16:creationId xmlns:a16="http://schemas.microsoft.com/office/drawing/2014/main" id="{A734DA9A-15E3-49D8-9214-D6256E266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3238" y="4479925"/>
            <a:ext cx="0" cy="673100"/>
          </a:xfrm>
          <a:prstGeom prst="line">
            <a:avLst/>
          </a:prstGeom>
          <a:noFill/>
          <a:ln w="1428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466">
            <a:extLst>
              <a:ext uri="{FF2B5EF4-FFF2-40B4-BE49-F238E27FC236}">
                <a16:creationId xmlns:a16="http://schemas.microsoft.com/office/drawing/2014/main" id="{6F0E7E1D-C950-4111-BF65-C0350143D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994025"/>
            <a:ext cx="0" cy="2159000"/>
          </a:xfrm>
          <a:prstGeom prst="line">
            <a:avLst/>
          </a:prstGeom>
          <a:noFill/>
          <a:ln w="1428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467">
            <a:extLst>
              <a:ext uri="{FF2B5EF4-FFF2-40B4-BE49-F238E27FC236}">
                <a16:creationId xmlns:a16="http://schemas.microsoft.com/office/drawing/2014/main" id="{FEA57B9A-F98B-4940-B3A5-B13D469AD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0925" y="2044700"/>
            <a:ext cx="0" cy="3119438"/>
          </a:xfrm>
          <a:prstGeom prst="line">
            <a:avLst/>
          </a:prstGeom>
          <a:noFill/>
          <a:ln w="1428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468">
            <a:extLst>
              <a:ext uri="{FF2B5EF4-FFF2-40B4-BE49-F238E27FC236}">
                <a16:creationId xmlns:a16="http://schemas.microsoft.com/office/drawing/2014/main" id="{7D4E91EF-8E80-46A1-B615-E590AEA2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1" y="1862139"/>
            <a:ext cx="3590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sans-serif"/>
              </a:rPr>
              <a:t>match</a:t>
            </a:r>
            <a:endParaRPr lang="en-US" altLang="en-US" dirty="0"/>
          </a:p>
        </p:txBody>
      </p:sp>
      <p:sp>
        <p:nvSpPr>
          <p:cNvPr id="275" name="Oval 469">
            <a:extLst>
              <a:ext uri="{FF2B5EF4-FFF2-40B4-BE49-F238E27FC236}">
                <a16:creationId xmlns:a16="http://schemas.microsoft.com/office/drawing/2014/main" id="{DA7C4A68-01BD-41D8-837B-4E1E7E21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5" y="4981575"/>
            <a:ext cx="71438" cy="71438"/>
          </a:xfrm>
          <a:prstGeom prst="ellipse">
            <a:avLst/>
          </a:prstGeom>
          <a:solidFill>
            <a:srgbClr val="2B0000"/>
          </a:solidFill>
          <a:ln w="12700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Oval 470">
            <a:extLst>
              <a:ext uri="{FF2B5EF4-FFF2-40B4-BE49-F238E27FC236}">
                <a16:creationId xmlns:a16="http://schemas.microsoft.com/office/drawing/2014/main" id="{662ED939-B523-406D-A81F-F6292F69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4981575"/>
            <a:ext cx="71438" cy="71438"/>
          </a:xfrm>
          <a:prstGeom prst="ellipse">
            <a:avLst/>
          </a:prstGeom>
          <a:solidFill>
            <a:srgbClr val="2B0000"/>
          </a:solidFill>
          <a:ln w="12700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Oval 471">
            <a:extLst>
              <a:ext uri="{FF2B5EF4-FFF2-40B4-BE49-F238E27FC236}">
                <a16:creationId xmlns:a16="http://schemas.microsoft.com/office/drawing/2014/main" id="{71C9498C-5486-4F07-B72C-BE4EE2A22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8" y="4976813"/>
            <a:ext cx="71438" cy="69850"/>
          </a:xfrm>
          <a:prstGeom prst="ellipse">
            <a:avLst/>
          </a:prstGeom>
          <a:solidFill>
            <a:srgbClr val="2B0000"/>
          </a:solidFill>
          <a:ln w="12700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472">
            <a:extLst>
              <a:ext uri="{FF2B5EF4-FFF2-40B4-BE49-F238E27FC236}">
                <a16:creationId xmlns:a16="http://schemas.microsoft.com/office/drawing/2014/main" id="{0256F87B-1369-4E13-97FF-C10F2FBB93AF}"/>
              </a:ext>
            </a:extLst>
          </p:cNvPr>
          <p:cNvSpPr>
            <a:spLocks/>
          </p:cNvSpPr>
          <p:nvPr/>
        </p:nvSpPr>
        <p:spPr bwMode="auto">
          <a:xfrm>
            <a:off x="7994650" y="5105401"/>
            <a:ext cx="819150" cy="519113"/>
          </a:xfrm>
          <a:custGeom>
            <a:avLst/>
            <a:gdLst>
              <a:gd name="T0" fmla="*/ 1392 w 1392"/>
              <a:gd name="T1" fmla="*/ 0 h 881"/>
              <a:gd name="T2" fmla="*/ 696 w 1392"/>
              <a:gd name="T3" fmla="*/ 113 h 881"/>
              <a:gd name="T4" fmla="*/ 0 w 1392"/>
              <a:gd name="T5" fmla="*/ 0 h 881"/>
              <a:gd name="T6" fmla="*/ 682 w 1392"/>
              <a:gd name="T7" fmla="*/ 881 h 881"/>
              <a:gd name="T8" fmla="*/ 1392 w 1392"/>
              <a:gd name="T9" fmla="*/ 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881">
                <a:moveTo>
                  <a:pt x="1392" y="0"/>
                </a:moveTo>
                <a:cubicBezTo>
                  <a:pt x="1123" y="91"/>
                  <a:pt x="919" y="113"/>
                  <a:pt x="696" y="113"/>
                </a:cubicBezTo>
                <a:cubicBezTo>
                  <a:pt x="428" y="113"/>
                  <a:pt x="219" y="74"/>
                  <a:pt x="0" y="0"/>
                </a:cubicBezTo>
                <a:cubicBezTo>
                  <a:pt x="0" y="285"/>
                  <a:pt x="233" y="721"/>
                  <a:pt x="682" y="881"/>
                </a:cubicBezTo>
                <a:cubicBezTo>
                  <a:pt x="1099" y="720"/>
                  <a:pt x="1392" y="280"/>
                  <a:pt x="1392" y="0"/>
                </a:cubicBezTo>
                <a:close/>
              </a:path>
            </a:pathLst>
          </a:custGeom>
          <a:noFill/>
          <a:ln w="25400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473">
            <a:extLst>
              <a:ext uri="{FF2B5EF4-FFF2-40B4-BE49-F238E27FC236}">
                <a16:creationId xmlns:a16="http://schemas.microsoft.com/office/drawing/2014/main" id="{8383DB8A-C0E0-4B00-A5C3-B74AA497A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6288" y="5632451"/>
            <a:ext cx="0" cy="187325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474">
            <a:extLst>
              <a:ext uri="{FF2B5EF4-FFF2-40B4-BE49-F238E27FC236}">
                <a16:creationId xmlns:a16="http://schemas.microsoft.com/office/drawing/2014/main" id="{451929B9-3AFC-4869-8D8C-6C78143C0753}"/>
              </a:ext>
            </a:extLst>
          </p:cNvPr>
          <p:cNvSpPr>
            <a:spLocks/>
          </p:cNvSpPr>
          <p:nvPr/>
        </p:nvSpPr>
        <p:spPr bwMode="auto">
          <a:xfrm>
            <a:off x="8366126" y="5716588"/>
            <a:ext cx="60325" cy="103188"/>
          </a:xfrm>
          <a:custGeom>
            <a:avLst/>
            <a:gdLst>
              <a:gd name="T0" fmla="*/ 50 w 100"/>
              <a:gd name="T1" fmla="*/ 50 h 175"/>
              <a:gd name="T2" fmla="*/ 0 w 100"/>
              <a:gd name="T3" fmla="*/ 0 h 175"/>
              <a:gd name="T4" fmla="*/ 50 w 100"/>
              <a:gd name="T5" fmla="*/ 175 h 175"/>
              <a:gd name="T6" fmla="*/ 100 w 100"/>
              <a:gd name="T7" fmla="*/ 0 h 175"/>
              <a:gd name="T8" fmla="*/ 50 w 100"/>
              <a:gd name="T9" fmla="*/ 5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75">
                <a:moveTo>
                  <a:pt x="50" y="50"/>
                </a:moveTo>
                <a:lnTo>
                  <a:pt x="0" y="0"/>
                </a:lnTo>
                <a:lnTo>
                  <a:pt x="50" y="175"/>
                </a:lnTo>
                <a:lnTo>
                  <a:pt x="100" y="0"/>
                </a:lnTo>
                <a:lnTo>
                  <a:pt x="50" y="50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475">
            <a:extLst>
              <a:ext uri="{FF2B5EF4-FFF2-40B4-BE49-F238E27FC236}">
                <a16:creationId xmlns:a16="http://schemas.microsoft.com/office/drawing/2014/main" id="{2D5B19D4-5A1B-4038-8F7B-43067439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5840414"/>
            <a:ext cx="4244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match</a:t>
            </a:r>
            <a:endParaRPr lang="en-US" altLang="en-US"/>
          </a:p>
        </p:txBody>
      </p:sp>
      <p:sp>
        <p:nvSpPr>
          <p:cNvPr id="282" name="Line 476">
            <a:extLst>
              <a:ext uri="{FF2B5EF4-FFF2-40B4-BE49-F238E27FC236}">
                <a16:creationId xmlns:a16="http://schemas.microsoft.com/office/drawing/2014/main" id="{DBFFA76A-29A3-416B-8A7F-60555E76E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0064" y="4484688"/>
            <a:ext cx="12557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Line 477">
            <a:extLst>
              <a:ext uri="{FF2B5EF4-FFF2-40B4-BE49-F238E27FC236}">
                <a16:creationId xmlns:a16="http://schemas.microsoft.com/office/drawing/2014/main" id="{63CB917F-BFE7-48F8-A0F8-91DD8BA00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0064" y="4484688"/>
            <a:ext cx="1255713" cy="0"/>
          </a:xfrm>
          <a:prstGeom prst="line">
            <a:avLst/>
          </a:prstGeom>
          <a:noFill/>
          <a:ln w="15875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478">
            <a:extLst>
              <a:ext uri="{FF2B5EF4-FFF2-40B4-BE49-F238E27FC236}">
                <a16:creationId xmlns:a16="http://schemas.microsoft.com/office/drawing/2014/main" id="{4C05AC77-7FC8-4785-9BD3-02F69D36635F}"/>
              </a:ext>
            </a:extLst>
          </p:cNvPr>
          <p:cNvSpPr>
            <a:spLocks/>
          </p:cNvSpPr>
          <p:nvPr/>
        </p:nvSpPr>
        <p:spPr bwMode="auto">
          <a:xfrm>
            <a:off x="9285289" y="4452939"/>
            <a:ext cx="104775" cy="61913"/>
          </a:xfrm>
          <a:custGeom>
            <a:avLst/>
            <a:gdLst>
              <a:gd name="T0" fmla="*/ 51 w 180"/>
              <a:gd name="T1" fmla="*/ 52 h 103"/>
              <a:gd name="T2" fmla="*/ 0 w 180"/>
              <a:gd name="T3" fmla="*/ 103 h 103"/>
              <a:gd name="T4" fmla="*/ 180 w 180"/>
              <a:gd name="T5" fmla="*/ 52 h 103"/>
              <a:gd name="T6" fmla="*/ 0 w 180"/>
              <a:gd name="T7" fmla="*/ 0 h 103"/>
              <a:gd name="T8" fmla="*/ 51 w 180"/>
              <a:gd name="T9" fmla="*/ 5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03">
                <a:moveTo>
                  <a:pt x="51" y="52"/>
                </a:moveTo>
                <a:lnTo>
                  <a:pt x="0" y="103"/>
                </a:lnTo>
                <a:lnTo>
                  <a:pt x="180" y="52"/>
                </a:lnTo>
                <a:lnTo>
                  <a:pt x="0" y="0"/>
                </a:lnTo>
                <a:lnTo>
                  <a:pt x="51" y="52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Oval 479">
            <a:extLst>
              <a:ext uri="{FF2B5EF4-FFF2-40B4-BE49-F238E27FC236}">
                <a16:creationId xmlns:a16="http://schemas.microsoft.com/office/drawing/2014/main" id="{51A2BFC0-63A0-4384-A541-77C1D748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4445001"/>
            <a:ext cx="77788" cy="85725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1917F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Oval 480">
            <a:extLst>
              <a:ext uri="{FF2B5EF4-FFF2-40B4-BE49-F238E27FC236}">
                <a16:creationId xmlns:a16="http://schemas.microsoft.com/office/drawing/2014/main" id="{69C2E948-A846-4CB9-A821-FA025A490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888" y="2943225"/>
            <a:ext cx="77788" cy="84138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1917F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Line 481">
            <a:extLst>
              <a:ext uri="{FF2B5EF4-FFF2-40B4-BE49-F238E27FC236}">
                <a16:creationId xmlns:a16="http://schemas.microsoft.com/office/drawing/2014/main" id="{98D00246-0B0C-4FF7-B342-D71748DC9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9326" y="2986088"/>
            <a:ext cx="7667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Line 482">
            <a:extLst>
              <a:ext uri="{FF2B5EF4-FFF2-40B4-BE49-F238E27FC236}">
                <a16:creationId xmlns:a16="http://schemas.microsoft.com/office/drawing/2014/main" id="{BA6DE368-9F2F-4E22-BD96-D79C8A6E1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9326" y="2986088"/>
            <a:ext cx="766763" cy="0"/>
          </a:xfrm>
          <a:prstGeom prst="line">
            <a:avLst/>
          </a:prstGeom>
          <a:noFill/>
          <a:ln w="15875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483">
            <a:extLst>
              <a:ext uri="{FF2B5EF4-FFF2-40B4-BE49-F238E27FC236}">
                <a16:creationId xmlns:a16="http://schemas.microsoft.com/office/drawing/2014/main" id="{71B21A9B-1CE4-4AF0-B81A-0C2536CF04DE}"/>
              </a:ext>
            </a:extLst>
          </p:cNvPr>
          <p:cNvSpPr>
            <a:spLocks/>
          </p:cNvSpPr>
          <p:nvPr/>
        </p:nvSpPr>
        <p:spPr bwMode="auto">
          <a:xfrm>
            <a:off x="9245601" y="2954339"/>
            <a:ext cx="106363" cy="61913"/>
          </a:xfrm>
          <a:custGeom>
            <a:avLst/>
            <a:gdLst>
              <a:gd name="T0" fmla="*/ 51 w 181"/>
              <a:gd name="T1" fmla="*/ 52 h 104"/>
              <a:gd name="T2" fmla="*/ 0 w 181"/>
              <a:gd name="T3" fmla="*/ 104 h 104"/>
              <a:gd name="T4" fmla="*/ 181 w 181"/>
              <a:gd name="T5" fmla="*/ 52 h 104"/>
              <a:gd name="T6" fmla="*/ 0 w 181"/>
              <a:gd name="T7" fmla="*/ 0 h 104"/>
              <a:gd name="T8" fmla="*/ 51 w 181"/>
              <a:gd name="T9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104">
                <a:moveTo>
                  <a:pt x="51" y="52"/>
                </a:moveTo>
                <a:lnTo>
                  <a:pt x="0" y="104"/>
                </a:lnTo>
                <a:lnTo>
                  <a:pt x="181" y="52"/>
                </a:lnTo>
                <a:lnTo>
                  <a:pt x="0" y="0"/>
                </a:lnTo>
                <a:lnTo>
                  <a:pt x="51" y="52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Line 484">
            <a:extLst>
              <a:ext uri="{FF2B5EF4-FFF2-40B4-BE49-F238E27FC236}">
                <a16:creationId xmlns:a16="http://schemas.microsoft.com/office/drawing/2014/main" id="{1F07B35E-B8DA-4381-92FB-7388D5451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046288"/>
            <a:ext cx="6810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Line 485">
            <a:extLst>
              <a:ext uri="{FF2B5EF4-FFF2-40B4-BE49-F238E27FC236}">
                <a16:creationId xmlns:a16="http://schemas.microsoft.com/office/drawing/2014/main" id="{D4C3CF21-878A-4DA3-B7E5-0FDABF2D6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046288"/>
            <a:ext cx="681038" cy="0"/>
          </a:xfrm>
          <a:prstGeom prst="line">
            <a:avLst/>
          </a:prstGeom>
          <a:noFill/>
          <a:ln w="15875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486">
            <a:extLst>
              <a:ext uri="{FF2B5EF4-FFF2-40B4-BE49-F238E27FC236}">
                <a16:creationId xmlns:a16="http://schemas.microsoft.com/office/drawing/2014/main" id="{109CDDDC-98FC-46F4-8569-08EF93AA104B}"/>
              </a:ext>
            </a:extLst>
          </p:cNvPr>
          <p:cNvSpPr>
            <a:spLocks/>
          </p:cNvSpPr>
          <p:nvPr/>
        </p:nvSpPr>
        <p:spPr bwMode="auto">
          <a:xfrm>
            <a:off x="9266239" y="2014539"/>
            <a:ext cx="106363" cy="61913"/>
          </a:xfrm>
          <a:custGeom>
            <a:avLst/>
            <a:gdLst>
              <a:gd name="T0" fmla="*/ 52 w 181"/>
              <a:gd name="T1" fmla="*/ 52 h 104"/>
              <a:gd name="T2" fmla="*/ 0 w 181"/>
              <a:gd name="T3" fmla="*/ 104 h 104"/>
              <a:gd name="T4" fmla="*/ 181 w 181"/>
              <a:gd name="T5" fmla="*/ 52 h 104"/>
              <a:gd name="T6" fmla="*/ 0 w 181"/>
              <a:gd name="T7" fmla="*/ 0 h 104"/>
              <a:gd name="T8" fmla="*/ 52 w 181"/>
              <a:gd name="T9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104">
                <a:moveTo>
                  <a:pt x="52" y="52"/>
                </a:moveTo>
                <a:lnTo>
                  <a:pt x="0" y="104"/>
                </a:lnTo>
                <a:lnTo>
                  <a:pt x="181" y="52"/>
                </a:lnTo>
                <a:lnTo>
                  <a:pt x="0" y="0"/>
                </a:lnTo>
                <a:lnTo>
                  <a:pt x="52" y="52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487">
            <a:extLst>
              <a:ext uri="{FF2B5EF4-FFF2-40B4-BE49-F238E27FC236}">
                <a16:creationId xmlns:a16="http://schemas.microsoft.com/office/drawing/2014/main" id="{B5A8733F-6993-44BE-BA78-FE552E379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413" y="2017713"/>
            <a:ext cx="77788" cy="84138"/>
          </a:xfrm>
          <a:prstGeom prst="ellipse">
            <a:avLst/>
          </a:prstGeom>
          <a:solidFill>
            <a:srgbClr val="000080"/>
          </a:solidFill>
          <a:ln w="9525" cap="flat">
            <a:solidFill>
              <a:srgbClr val="1917F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488">
            <a:extLst>
              <a:ext uri="{FF2B5EF4-FFF2-40B4-BE49-F238E27FC236}">
                <a16:creationId xmlns:a16="http://schemas.microsoft.com/office/drawing/2014/main" id="{8AC14E54-3EEC-4CF7-B86A-64E67E450838}"/>
              </a:ext>
            </a:extLst>
          </p:cNvPr>
          <p:cNvSpPr>
            <a:spLocks/>
          </p:cNvSpPr>
          <p:nvPr/>
        </p:nvSpPr>
        <p:spPr bwMode="auto">
          <a:xfrm>
            <a:off x="9331326" y="1924051"/>
            <a:ext cx="352425" cy="2646363"/>
          </a:xfrm>
          <a:custGeom>
            <a:avLst/>
            <a:gdLst>
              <a:gd name="T0" fmla="*/ 233 w 598"/>
              <a:gd name="T1" fmla="*/ 0 h 4494"/>
              <a:gd name="T2" fmla="*/ 365 w 598"/>
              <a:gd name="T3" fmla="*/ 0 h 4494"/>
              <a:gd name="T4" fmla="*/ 598 w 598"/>
              <a:gd name="T5" fmla="*/ 232 h 4494"/>
              <a:gd name="T6" fmla="*/ 598 w 598"/>
              <a:gd name="T7" fmla="*/ 4262 h 4494"/>
              <a:gd name="T8" fmla="*/ 365 w 598"/>
              <a:gd name="T9" fmla="*/ 4494 h 4494"/>
              <a:gd name="T10" fmla="*/ 233 w 598"/>
              <a:gd name="T11" fmla="*/ 4494 h 4494"/>
              <a:gd name="T12" fmla="*/ 0 w 598"/>
              <a:gd name="T13" fmla="*/ 4262 h 4494"/>
              <a:gd name="T14" fmla="*/ 0 w 598"/>
              <a:gd name="T15" fmla="*/ 232 h 4494"/>
              <a:gd name="T16" fmla="*/ 233 w 598"/>
              <a:gd name="T17" fmla="*/ 0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8" h="4494">
                <a:moveTo>
                  <a:pt x="233" y="0"/>
                </a:moveTo>
                <a:lnTo>
                  <a:pt x="365" y="0"/>
                </a:lnTo>
                <a:cubicBezTo>
                  <a:pt x="494" y="0"/>
                  <a:pt x="598" y="104"/>
                  <a:pt x="598" y="232"/>
                </a:cubicBezTo>
                <a:lnTo>
                  <a:pt x="598" y="4262"/>
                </a:lnTo>
                <a:cubicBezTo>
                  <a:pt x="598" y="4390"/>
                  <a:pt x="494" y="4494"/>
                  <a:pt x="365" y="4494"/>
                </a:cubicBezTo>
                <a:lnTo>
                  <a:pt x="233" y="4494"/>
                </a:lnTo>
                <a:cubicBezTo>
                  <a:pt x="104" y="4494"/>
                  <a:pt x="0" y="4390"/>
                  <a:pt x="0" y="4262"/>
                </a:cubicBezTo>
                <a:lnTo>
                  <a:pt x="0" y="232"/>
                </a:lnTo>
                <a:cubicBezTo>
                  <a:pt x="0" y="104"/>
                  <a:pt x="104" y="0"/>
                  <a:pt x="233" y="0"/>
                </a:cubicBezTo>
                <a:close/>
              </a:path>
            </a:pathLst>
          </a:custGeom>
          <a:solidFill>
            <a:srgbClr val="DE8787"/>
          </a:solidFill>
          <a:ln w="17463" cap="flat">
            <a:solidFill>
              <a:srgbClr val="04040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Rectangle 489">
            <a:extLst>
              <a:ext uri="{FF2B5EF4-FFF2-40B4-BE49-F238E27FC236}">
                <a16:creationId xmlns:a16="http://schemas.microsoft.com/office/drawing/2014/main" id="{36D09214-AE35-429F-86CA-A4EFDF0132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19779" y="3152631"/>
            <a:ext cx="15977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  <a:latin typeface="sans-serif"/>
              </a:rPr>
              <a:t>Priority encoder</a:t>
            </a:r>
            <a:endParaRPr lang="en-US" altLang="en-US"/>
          </a:p>
        </p:txBody>
      </p:sp>
      <p:sp>
        <p:nvSpPr>
          <p:cNvPr id="296" name="Rectangle 490">
            <a:extLst>
              <a:ext uri="{FF2B5EF4-FFF2-40B4-BE49-F238E27FC236}">
                <a16:creationId xmlns:a16="http://schemas.microsoft.com/office/drawing/2014/main" id="{C3A364F2-91A3-4895-9033-B83D1D05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2989263"/>
            <a:ext cx="636588" cy="1714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491">
            <a:extLst>
              <a:ext uri="{FF2B5EF4-FFF2-40B4-BE49-F238E27FC236}">
                <a16:creationId xmlns:a16="http://schemas.microsoft.com/office/drawing/2014/main" id="{14C01C68-B1A3-41AA-838C-08793F303AD2}"/>
              </a:ext>
            </a:extLst>
          </p:cNvPr>
          <p:cNvSpPr>
            <a:spLocks/>
          </p:cNvSpPr>
          <p:nvPr/>
        </p:nvSpPr>
        <p:spPr bwMode="auto">
          <a:xfrm>
            <a:off x="10244138" y="2876551"/>
            <a:ext cx="217488" cy="390525"/>
          </a:xfrm>
          <a:custGeom>
            <a:avLst/>
            <a:gdLst>
              <a:gd name="T0" fmla="*/ 8 w 371"/>
              <a:gd name="T1" fmla="*/ 0 h 663"/>
              <a:gd name="T2" fmla="*/ 0 w 371"/>
              <a:gd name="T3" fmla="*/ 663 h 663"/>
              <a:gd name="T4" fmla="*/ 371 w 371"/>
              <a:gd name="T5" fmla="*/ 319 h 663"/>
              <a:gd name="T6" fmla="*/ 8 w 371"/>
              <a:gd name="T7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663">
                <a:moveTo>
                  <a:pt x="8" y="0"/>
                </a:moveTo>
                <a:lnTo>
                  <a:pt x="0" y="663"/>
                </a:lnTo>
                <a:lnTo>
                  <a:pt x="371" y="319"/>
                </a:lnTo>
                <a:lnTo>
                  <a:pt x="8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492">
            <a:extLst>
              <a:ext uri="{FF2B5EF4-FFF2-40B4-BE49-F238E27FC236}">
                <a16:creationId xmlns:a16="http://schemas.microsoft.com/office/drawing/2014/main" id="{34D60A14-964E-4ECC-8876-382724DD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138" y="3316289"/>
            <a:ext cx="781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ans-serif"/>
              </a:rPr>
              <a:t>Matching</a:t>
            </a:r>
            <a:endParaRPr lang="en-US" altLang="en-US" sz="2400" dirty="0"/>
          </a:p>
        </p:txBody>
      </p:sp>
      <p:sp>
        <p:nvSpPr>
          <p:cNvPr id="299" name="Rectangle 493">
            <a:extLst>
              <a:ext uri="{FF2B5EF4-FFF2-40B4-BE49-F238E27FC236}">
                <a16:creationId xmlns:a16="http://schemas.microsoft.com/office/drawing/2014/main" id="{1CE8C211-0EE3-494A-B356-D4BFF7FE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951" y="3524251"/>
            <a:ext cx="449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ans-serif"/>
              </a:rPr>
              <a:t>index</a:t>
            </a:r>
            <a:endParaRPr lang="en-US" altLang="en-US" sz="2400" dirty="0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7DA7BD86-71C6-44D6-8901-915D91A0B254}"/>
              </a:ext>
            </a:extLst>
          </p:cNvPr>
          <p:cNvSpPr txBox="1"/>
          <p:nvPr/>
        </p:nvSpPr>
        <p:spPr>
          <a:xfrm>
            <a:off x="3567510" y="1532880"/>
            <a:ext cx="75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CAM</a:t>
            </a:r>
            <a:endParaRPr lang="en-US" sz="1400" dirty="0"/>
          </a:p>
          <a:p>
            <a:r>
              <a:rPr lang="en-US" sz="12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787301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F69-DBED-43B5-A0AE-B10205A6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3B28-D6F7-4199-9CF7-B46284FC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71FF-6A5D-4E55-9E6A-2E3770F2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EAAFA-54A8-4C71-8294-90D49FD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97861-86ED-4A63-99C2-1DF8AA198C7A}"/>
              </a:ext>
            </a:extLst>
          </p:cNvPr>
          <p:cNvSpPr/>
          <p:nvPr/>
        </p:nvSpPr>
        <p:spPr>
          <a:xfrm>
            <a:off x="3597763" y="1972631"/>
            <a:ext cx="4761796" cy="2326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Cacti Tool</a:t>
            </a:r>
          </a:p>
        </p:txBody>
      </p:sp>
    </p:spTree>
    <p:extLst>
      <p:ext uri="{BB962C8B-B14F-4D97-AF65-F5344CB8AC3E}">
        <p14:creationId xmlns:p14="http://schemas.microsoft.com/office/powerpoint/2010/main" val="26469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and Simulating Caches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8983" y="2142101"/>
            <a:ext cx="8429030" cy="4615314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solidFill>
                  <a:srgbClr val="00B050"/>
                </a:solidFill>
              </a:rPr>
              <a:t>First</a:t>
            </a:r>
            <a:r>
              <a:rPr lang="en-US" sz="2200" dirty="0"/>
              <a:t>, we need to find the access times of both caches</a:t>
            </a:r>
          </a:p>
          <a:p>
            <a:pPr lvl="1"/>
            <a:r>
              <a:rPr lang="en-US" sz="2200" dirty="0">
                <a:solidFill>
                  <a:srgbClr val="C00000"/>
                </a:solidFill>
              </a:rPr>
              <a:t>Convert</a:t>
            </a:r>
            <a:r>
              <a:rPr lang="en-US" sz="2200" dirty="0"/>
              <a:t> access time into clock cycles</a:t>
            </a:r>
          </a:p>
          <a:p>
            <a:pPr lvl="1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Simulate</a:t>
            </a:r>
            <a:r>
              <a:rPr lang="en-US" sz="2200" dirty="0"/>
              <a:t> both the configurations: find the faster one</a:t>
            </a:r>
          </a:p>
          <a:p>
            <a:r>
              <a:rPr lang="en-US" sz="2200" dirty="0"/>
              <a:t>To find the time it takes to access a cache</a:t>
            </a:r>
          </a:p>
          <a:p>
            <a:pPr lvl="1"/>
            <a:r>
              <a:rPr lang="en-US" sz="2200" dirty="0"/>
              <a:t>We </a:t>
            </a:r>
            <a:r>
              <a:rPr lang="en-US" sz="2200" dirty="0">
                <a:solidFill>
                  <a:srgbClr val="92D050"/>
                </a:solidFill>
              </a:rPr>
              <a:t>need</a:t>
            </a:r>
            <a:r>
              <a:rPr lang="en-US" sz="2200" dirty="0"/>
              <a:t> to use a simulation tool</a:t>
            </a:r>
          </a:p>
          <a:p>
            <a:pPr lvl="1"/>
            <a:r>
              <a:rPr lang="en-US" sz="2200" dirty="0"/>
              <a:t>Most </a:t>
            </a:r>
            <a:r>
              <a:rPr lang="en-US" sz="2200" dirty="0">
                <a:solidFill>
                  <a:schemeClr val="accent5"/>
                </a:solidFill>
              </a:rPr>
              <a:t>popular</a:t>
            </a:r>
            <a:r>
              <a:rPr lang="en-US" sz="2200" dirty="0"/>
              <a:t> simulation tool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Cacti</a:t>
            </a:r>
            <a:r>
              <a:rPr lang="en-US" sz="2200" dirty="0">
                <a:sym typeface="Wingdings" panose="05000000000000000000" pitchFamily="2" charset="2"/>
              </a:rPr>
              <a:t> (designed by HP labs)</a:t>
            </a:r>
          </a:p>
          <a:p>
            <a:r>
              <a:rPr lang="en-US" sz="2200" dirty="0">
                <a:sym typeface="Wingdings" panose="05000000000000000000" pitchFamily="2" charset="2"/>
              </a:rPr>
              <a:t>Along with that 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We need 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power</a:t>
            </a:r>
            <a:r>
              <a:rPr lang="en-US" sz="2200" dirty="0">
                <a:sym typeface="Wingdings" panose="05000000000000000000" pitchFamily="2" charset="2"/>
              </a:rPr>
              <a:t> and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area</a:t>
            </a:r>
            <a:r>
              <a:rPr lang="en-US" sz="2200" dirty="0">
                <a:sym typeface="Wingdings" panose="05000000000000000000" pitchFamily="2" charset="2"/>
              </a:rPr>
              <a:t> data as well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Cacti 6.0 provides all of these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19E54-4361-45C0-B389-82003878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58AB7-1159-44E4-8809-4D4DED81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883B6-892C-497B-B2C0-476A83B0954B}"/>
              </a:ext>
            </a:extLst>
          </p:cNvPr>
          <p:cNvSpPr txBox="1"/>
          <p:nvPr/>
        </p:nvSpPr>
        <p:spPr>
          <a:xfrm>
            <a:off x="2538983" y="999102"/>
            <a:ext cx="795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</a:t>
            </a:r>
            <a:r>
              <a:rPr lang="en-US" sz="2400" dirty="0"/>
              <a:t> I use a 4 KB, 2-way assoc. cache or an 8 KB, 1-way assoc. cache? Should I </a:t>
            </a:r>
            <a:r>
              <a:rPr lang="en-US" sz="2400" dirty="0">
                <a:solidFill>
                  <a:srgbClr val="00B050"/>
                </a:solidFill>
              </a:rPr>
              <a:t>allow</a:t>
            </a:r>
            <a:r>
              <a:rPr lang="en-US" sz="2400" dirty="0"/>
              <a:t> concurrent accesses?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56F6C8-8853-4D35-8F52-F80EFDB64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0" y="1060656"/>
            <a:ext cx="707886" cy="707886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2AAE9AE-4AC7-4545-BD20-873B65CF5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0" y="3741872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0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that will not work: Multi-ported structures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946" y="5769956"/>
            <a:ext cx="7886700" cy="416450"/>
          </a:xfrm>
        </p:spPr>
        <p:txBody>
          <a:bodyPr/>
          <a:lstStyle/>
          <a:p>
            <a:r>
              <a:rPr lang="en-IN" sz="2800" dirty="0"/>
              <a:t>Re-design the SRAM cell </a:t>
            </a:r>
            <a:r>
              <a:rPr lang="en-IN" sz="2800" dirty="0">
                <a:sym typeface="Wingdings" panose="05000000000000000000" pitchFamily="2" charset="2"/>
              </a:rPr>
              <a:t></a:t>
            </a:r>
            <a:r>
              <a:rPr lang="en-IN" sz="2800" dirty="0"/>
              <a:t> </a:t>
            </a:r>
            <a:r>
              <a:rPr lang="en-IN" sz="2800" dirty="0">
                <a:solidFill>
                  <a:srgbClr val="FF0000"/>
                </a:solidFill>
              </a:rPr>
              <a:t>slower</a:t>
            </a:r>
            <a:r>
              <a:rPr lang="en-IN" sz="2800" dirty="0"/>
              <a:t> and </a:t>
            </a:r>
            <a:r>
              <a:rPr lang="en-IN" sz="2800" dirty="0">
                <a:solidFill>
                  <a:srgbClr val="0070C0"/>
                </a:solidFill>
              </a:rPr>
              <a:t>larger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4AEA5-5994-4FDC-9344-9E701215BA53}"/>
              </a:ext>
            </a:extLst>
          </p:cNvPr>
          <p:cNvGrpSpPr/>
          <p:nvPr/>
        </p:nvGrpSpPr>
        <p:grpSpPr>
          <a:xfrm>
            <a:off x="3390486" y="1613217"/>
            <a:ext cx="5572923" cy="3575654"/>
            <a:chOff x="2177283" y="2547767"/>
            <a:chExt cx="4201417" cy="2954341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4404329" y="2824921"/>
              <a:ext cx="498176" cy="336431"/>
            </a:xfrm>
            <a:prstGeom prst="triangl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4821632" y="2921969"/>
              <a:ext cx="142336" cy="14233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" name="Isosceles Triangle 6"/>
            <p:cNvSpPr/>
            <p:nvPr/>
          </p:nvSpPr>
          <p:spPr>
            <a:xfrm rot="16049446">
              <a:off x="4415073" y="3367728"/>
              <a:ext cx="498176" cy="336431"/>
            </a:xfrm>
            <a:prstGeom prst="triangl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" name="Oval 7"/>
            <p:cNvSpPr/>
            <p:nvPr/>
          </p:nvSpPr>
          <p:spPr>
            <a:xfrm rot="10649446">
              <a:off x="4372353" y="3485918"/>
              <a:ext cx="142336" cy="14233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0" name="Elbow Connector 9"/>
            <p:cNvCxnSpPr>
              <a:stCxn id="8" idx="6"/>
              <a:endCxn id="5" idx="3"/>
            </p:cNvCxnSpPr>
            <p:nvPr/>
          </p:nvCxnSpPr>
          <p:spPr>
            <a:xfrm rot="10800000" flipH="1">
              <a:off x="4372421" y="2993136"/>
              <a:ext cx="112781" cy="567065"/>
            </a:xfrm>
            <a:prstGeom prst="bentConnector3">
              <a:avLst>
                <a:gd name="adj1" fmla="val -15208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6"/>
              <a:endCxn id="7" idx="3"/>
            </p:cNvCxnSpPr>
            <p:nvPr/>
          </p:nvCxnSpPr>
          <p:spPr>
            <a:xfrm flipH="1">
              <a:off x="4832215" y="2993137"/>
              <a:ext cx="131753" cy="535443"/>
            </a:xfrm>
            <a:prstGeom prst="bentConnector3">
              <a:avLst>
                <a:gd name="adj1" fmla="val -13013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1562" y="3276669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453267" y="3064304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21764" y="3276668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21764" y="3064304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53267" y="3064303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49492" y="2997448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83741" y="2744049"/>
              <a:ext cx="3775" cy="249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33262" y="3276669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624967" y="3064304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93464" y="3276668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893464" y="3064304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24967" y="3064303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621192" y="2997448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55441" y="2744049"/>
              <a:ext cx="3775" cy="249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40460" y="2744049"/>
              <a:ext cx="3414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1562" y="2547767"/>
              <a:ext cx="0" cy="1245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78700" y="2552079"/>
              <a:ext cx="0" cy="1245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98385" y="4540204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90090" y="4327839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58587" y="4540203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558587" y="4327838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90090" y="4327838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86315" y="4260982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0564" y="4007584"/>
              <a:ext cx="3775" cy="249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70085" y="4540204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461790" y="4327839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30287" y="4540203"/>
              <a:ext cx="485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730287" y="4327838"/>
              <a:ext cx="0" cy="212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461790" y="4327838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458015" y="4260982"/>
              <a:ext cx="2684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592264" y="4007584"/>
              <a:ext cx="3775" cy="249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77283" y="4007584"/>
              <a:ext cx="3414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047598" y="3276668"/>
              <a:ext cx="12960" cy="1265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198964" y="3631302"/>
              <a:ext cx="16559" cy="9089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09168" y="4256671"/>
              <a:ext cx="0" cy="1245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70085" y="4256670"/>
              <a:ext cx="0" cy="1245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455321" y="3631302"/>
              <a:ext cx="7602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455320" y="3276668"/>
              <a:ext cx="6470" cy="3546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1CCC2-745A-486C-B99B-31959011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BFF28-874D-4D15-9AE1-8D4F246C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D832CD-D7C9-4EA0-B4D5-62B6077F041A}"/>
              </a:ext>
            </a:extLst>
          </p:cNvPr>
          <p:cNvSpPr/>
          <p:nvPr/>
        </p:nvSpPr>
        <p:spPr>
          <a:xfrm>
            <a:off x="5841909" y="2451400"/>
            <a:ext cx="117867" cy="120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56099FB-9D63-435F-95AD-5916F31636B0}"/>
              </a:ext>
            </a:extLst>
          </p:cNvPr>
          <p:cNvSpPr/>
          <p:nvPr/>
        </p:nvSpPr>
        <p:spPr>
          <a:xfrm>
            <a:off x="7683243" y="2451400"/>
            <a:ext cx="117867" cy="120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C3003-E9D7-4999-883B-E19E7106CFCC}"/>
              </a:ext>
            </a:extLst>
          </p:cNvPr>
          <p:cNvSpPr txBox="1"/>
          <p:nvPr/>
        </p:nvSpPr>
        <p:spPr>
          <a:xfrm>
            <a:off x="2897063" y="167319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WL1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2FAB39-CBCD-486D-8C5D-7B0B2F5A5465}"/>
              </a:ext>
            </a:extLst>
          </p:cNvPr>
          <p:cNvSpPr txBox="1"/>
          <p:nvPr/>
        </p:nvSpPr>
        <p:spPr>
          <a:xfrm>
            <a:off x="2728780" y="316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WL2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194D6C-F194-4E4E-9EAC-38E1E0761C04}"/>
              </a:ext>
            </a:extLst>
          </p:cNvPr>
          <p:cNvSpPr txBox="1"/>
          <p:nvPr/>
        </p:nvSpPr>
        <p:spPr>
          <a:xfrm>
            <a:off x="4078957" y="12221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281B67-28EB-427C-BCF8-3044BECB0E89}"/>
              </a:ext>
            </a:extLst>
          </p:cNvPr>
          <p:cNvSpPr txBox="1"/>
          <p:nvPr/>
        </p:nvSpPr>
        <p:spPr>
          <a:xfrm>
            <a:off x="3943575" y="527019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9C6514-F486-4CD9-BFDA-FAEB80B80331}"/>
              </a:ext>
            </a:extLst>
          </p:cNvPr>
          <p:cNvSpPr txBox="1"/>
          <p:nvPr/>
        </p:nvSpPr>
        <p:spPr>
          <a:xfrm>
            <a:off x="8746964" y="12760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39B0-A3A0-4FBE-A6AE-1EBB4F00C485}"/>
              </a:ext>
            </a:extLst>
          </p:cNvPr>
          <p:cNvCxnSpPr>
            <a:cxnSpLocks/>
          </p:cNvCxnSpPr>
          <p:nvPr/>
        </p:nvCxnSpPr>
        <p:spPr>
          <a:xfrm>
            <a:off x="8839120" y="1254773"/>
            <a:ext cx="3650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CECA0B0-4B82-4C9F-AE6C-575D5E19D56A}"/>
              </a:ext>
            </a:extLst>
          </p:cNvPr>
          <p:cNvSpPr txBox="1"/>
          <p:nvPr/>
        </p:nvSpPr>
        <p:spPr>
          <a:xfrm>
            <a:off x="7183921" y="51247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BL2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EA793B4-6554-48D8-AD4A-29F09204CFDC}"/>
              </a:ext>
            </a:extLst>
          </p:cNvPr>
          <p:cNvCxnSpPr>
            <a:endCxn id="68" idx="0"/>
          </p:cNvCxnSpPr>
          <p:nvPr/>
        </p:nvCxnSpPr>
        <p:spPr>
          <a:xfrm>
            <a:off x="7276077" y="5124718"/>
            <a:ext cx="3650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54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902" y="328306"/>
            <a:ext cx="7886700" cy="994172"/>
          </a:xfrm>
        </p:spPr>
        <p:txBody>
          <a:bodyPr/>
          <a:lstStyle/>
          <a:p>
            <a:r>
              <a:rPr lang="en-US" dirty="0"/>
              <a:t>Usage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944267"/>
            <a:ext cx="7886700" cy="356269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>
                <a:solidFill>
                  <a:srgbClr val="FF0000"/>
                </a:solidFill>
              </a:rPr>
              <a:t>cacti</a:t>
            </a:r>
            <a:r>
              <a:rPr lang="en-US" sz="2900" dirty="0"/>
              <a:t> C B A</a:t>
            </a:r>
          </a:p>
          <a:p>
            <a:pPr lvl="1"/>
            <a:r>
              <a:rPr lang="en-US" sz="2900" dirty="0"/>
              <a:t>C </a:t>
            </a:r>
            <a:r>
              <a:rPr lang="en-US" sz="2900" dirty="0">
                <a:sym typeface="Wingdings" panose="05000000000000000000" pitchFamily="2" charset="2"/>
              </a:rPr>
              <a:t> cache size in bytes</a:t>
            </a:r>
          </a:p>
          <a:p>
            <a:pPr lvl="1"/>
            <a:r>
              <a:rPr lang="en-US" sz="2900" dirty="0">
                <a:sym typeface="Wingdings" panose="05000000000000000000" pitchFamily="2" charset="2"/>
              </a:rPr>
              <a:t>B  block size in bytes</a:t>
            </a:r>
          </a:p>
          <a:p>
            <a:pPr lvl="1"/>
            <a:r>
              <a:rPr lang="en-US" sz="2900" dirty="0">
                <a:sym typeface="Wingdings" panose="05000000000000000000" pitchFamily="2" charset="2"/>
              </a:rPr>
              <a:t>A  associativity</a:t>
            </a:r>
          </a:p>
          <a:p>
            <a:pPr lvl="1"/>
            <a:r>
              <a:rPr lang="en-US" sz="2900" dirty="0">
                <a:sym typeface="Wingdings" panose="05000000000000000000" pitchFamily="2" charset="2"/>
              </a:rPr>
              <a:t>Number of  banks (a </a:t>
            </a:r>
            <a:r>
              <a:rPr lang="en-US" sz="2900" dirty="0">
                <a:solidFill>
                  <a:srgbClr val="00B050"/>
                </a:solidFill>
                <a:sym typeface="Wingdings" panose="05000000000000000000" pitchFamily="2" charset="2"/>
              </a:rPr>
              <a:t>bank</a:t>
            </a:r>
            <a:r>
              <a:rPr lang="en-US" sz="2900" dirty="0">
                <a:sym typeface="Wingdings" panose="05000000000000000000" pitchFamily="2" charset="2"/>
              </a:rPr>
              <a:t> is a sub-cache) (more </a:t>
            </a:r>
            <a:r>
              <a:rPr lang="en-US" sz="2900" dirty="0">
                <a:solidFill>
                  <a:srgbClr val="FF0000"/>
                </a:solidFill>
                <a:sym typeface="Wingdings" panose="05000000000000000000" pitchFamily="2" charset="2"/>
              </a:rPr>
              <a:t>later</a:t>
            </a:r>
            <a:r>
              <a:rPr lang="en-US" sz="2900" dirty="0">
                <a:sym typeface="Wingdings" panose="05000000000000000000" pitchFamily="2" charset="2"/>
              </a:rPr>
              <a:t> ..., assume 1 for now)</a:t>
            </a:r>
          </a:p>
          <a:p>
            <a:r>
              <a:rPr lang="en-US" sz="2900" dirty="0">
                <a:solidFill>
                  <a:srgbClr val="9F2241"/>
                </a:solidFill>
                <a:sym typeface="Wingdings" panose="05000000000000000000" pitchFamily="2" charset="2"/>
              </a:rPr>
              <a:t>Hidden inputs </a:t>
            </a:r>
          </a:p>
          <a:p>
            <a:pPr lvl="1"/>
            <a:r>
              <a:rPr lang="en-US" sz="2900" dirty="0" err="1">
                <a:sym typeface="Wingdings" panose="05000000000000000000" pitchFamily="2" charset="2"/>
              </a:rPr>
              <a:t>b</a:t>
            </a:r>
            <a:r>
              <a:rPr lang="en-US" sz="2900" baseline="-25000" dirty="0" err="1">
                <a:sym typeface="Wingdings" panose="05000000000000000000" pitchFamily="2" charset="2"/>
              </a:rPr>
              <a:t>o</a:t>
            </a:r>
            <a:r>
              <a:rPr lang="en-US" sz="2900" dirty="0">
                <a:sym typeface="Wingdings" panose="05000000000000000000" pitchFamily="2" charset="2"/>
              </a:rPr>
              <a:t>  output width (32 or 64 bits)</a:t>
            </a:r>
          </a:p>
          <a:p>
            <a:pPr lvl="1"/>
            <a:r>
              <a:rPr lang="en-US" sz="2900" dirty="0" err="1">
                <a:sym typeface="Wingdings" panose="05000000000000000000" pitchFamily="2" charset="2"/>
              </a:rPr>
              <a:t>b</a:t>
            </a:r>
            <a:r>
              <a:rPr lang="en-US" sz="2900" baseline="-25000" dirty="0" err="1">
                <a:sym typeface="Wingdings" panose="05000000000000000000" pitchFamily="2" charset="2"/>
              </a:rPr>
              <a:t>width</a:t>
            </a:r>
            <a:r>
              <a:rPr lang="en-US" sz="2900" dirty="0">
                <a:sym typeface="Wingdings" panose="05000000000000000000" pitchFamily="2" charset="2"/>
              </a:rPr>
              <a:t>  input address width (32 or 64 bits)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745966" y="4900882"/>
            <a:ext cx="2037990" cy="8604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Cacti</a:t>
            </a:r>
            <a:endParaRPr lang="en-IN" sz="2100" dirty="0"/>
          </a:p>
        </p:txBody>
      </p:sp>
      <p:sp>
        <p:nvSpPr>
          <p:cNvPr id="5" name="Right Arrow 4"/>
          <p:cNvSpPr/>
          <p:nvPr/>
        </p:nvSpPr>
        <p:spPr>
          <a:xfrm>
            <a:off x="3184359" y="5224373"/>
            <a:ext cx="1561609" cy="2286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6" name="Right Arrow 5"/>
          <p:cNvSpPr/>
          <p:nvPr/>
        </p:nvSpPr>
        <p:spPr>
          <a:xfrm>
            <a:off x="6783957" y="5224373"/>
            <a:ext cx="2356032" cy="2286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ounded Rectangle 6"/>
          <p:cNvSpPr/>
          <p:nvPr/>
        </p:nvSpPr>
        <p:spPr>
          <a:xfrm>
            <a:off x="3473875" y="4696971"/>
            <a:ext cx="980915" cy="4718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inputs</a:t>
            </a:r>
            <a:endParaRPr lang="en-IN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075134" y="4686954"/>
            <a:ext cx="1896413" cy="4718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area,time,power</a:t>
            </a:r>
            <a:endParaRPr lang="en-IN" sz="16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9DCCFB-4FD3-4DBF-8D0A-55D8EA4A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F5DB59-7F43-4EDD-B265-947C6CE5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4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input</a:t>
            </a:r>
            <a:br>
              <a:rPr lang="en-US" dirty="0"/>
            </a:br>
            <a:r>
              <a:rPr lang="en-US" dirty="0"/>
              <a:t>and output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5" y="399792"/>
            <a:ext cx="6239487" cy="572805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550A9-4AF0-4C15-807C-0A64AC50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3393F-6D0B-4362-90A0-08EF5319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D9670EB7-CF2E-4097-9C32-3B99AC1E1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764998" y="2587399"/>
            <a:ext cx="1683202" cy="16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Cacti work?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008517"/>
            <a:ext cx="8541724" cy="2539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Given the </a:t>
            </a:r>
            <a:r>
              <a:rPr lang="en-US" sz="2400" dirty="0">
                <a:solidFill>
                  <a:srgbClr val="00B050"/>
                </a:solidFill>
              </a:rPr>
              <a:t>inputs,</a:t>
            </a:r>
            <a:r>
              <a:rPr lang="en-US" sz="2400" dirty="0"/>
              <a:t> it tries to create the most optimal (often fastest)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can happen?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Caches can get very asymmetric. rows &gt;&gt; columns, or columns &gt;&gt; rows         (&gt;&gt; </a:t>
            </a:r>
            <a:r>
              <a:rPr lang="en-US" sz="2400" dirty="0">
                <a:sym typeface="Wingdings" panose="05000000000000000000" pitchFamily="2" charset="2"/>
              </a:rPr>
              <a:t>means significantly more than)</a:t>
            </a:r>
            <a:r>
              <a:rPr lang="en-US" sz="2400" dirty="0"/>
              <a:t> 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4208972" y="3911003"/>
            <a:ext cx="549934" cy="200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" name="Rounded Rectangle 4"/>
          <p:cNvSpPr/>
          <p:nvPr/>
        </p:nvSpPr>
        <p:spPr>
          <a:xfrm>
            <a:off x="2056263" y="4629151"/>
            <a:ext cx="1816278" cy="57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Slow design</a:t>
            </a: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8597902" y="4512897"/>
            <a:ext cx="937045" cy="86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ounded Rectangle 6"/>
          <p:cNvSpPr/>
          <p:nvPr/>
        </p:nvSpPr>
        <p:spPr>
          <a:xfrm>
            <a:off x="6398902" y="4629151"/>
            <a:ext cx="1816278" cy="57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Fast design</a:t>
            </a:r>
            <a:endParaRPr lang="en-IN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D52ED-91A6-4F3E-8C6E-A739D93A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4C085-DB18-444B-A5A4-DB02C382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3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194" y="122552"/>
            <a:ext cx="6858000" cy="822960"/>
          </a:xfrm>
        </p:spPr>
        <p:txBody>
          <a:bodyPr/>
          <a:lstStyle/>
          <a:p>
            <a:r>
              <a:rPr lang="en-US" dirty="0"/>
              <a:t>How to make it fast?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194" y="788840"/>
            <a:ext cx="8785612" cy="4970515"/>
          </a:xfrm>
        </p:spPr>
        <p:txBody>
          <a:bodyPr/>
          <a:lstStyle/>
          <a:p>
            <a:pPr lvl="1"/>
            <a:r>
              <a:rPr lang="en-US" sz="2400" dirty="0"/>
              <a:t>Set the aspect ratio first: </a:t>
            </a:r>
          </a:p>
          <a:p>
            <a:pPr lvl="2"/>
            <a:r>
              <a:rPr lang="en-US" sz="2400" dirty="0">
                <a:sym typeface="Wingdings" panose="05000000000000000000" pitchFamily="2" charset="2"/>
              </a:rPr>
              <a:t>Number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of sets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mapped</a:t>
            </a:r>
            <a:r>
              <a:rPr lang="en-US" sz="2400" dirty="0">
                <a:sym typeface="Wingdings" panose="05000000000000000000" pitchFamily="2" charset="2"/>
              </a:rPr>
              <a:t> to a </a:t>
            </a:r>
            <a:r>
              <a:rPr lang="en-US" sz="2400" dirty="0" err="1">
                <a:sym typeface="Wingdings" panose="05000000000000000000" pitchFamily="2" charset="2"/>
              </a:rPr>
              <a:t>wordline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N</a:t>
            </a:r>
            <a:r>
              <a:rPr lang="en-US" sz="2400" baseline="-25000" dirty="0" err="1">
                <a:sym typeface="Wingdings" panose="05000000000000000000" pitchFamily="2" charset="2"/>
              </a:rPr>
              <a:t>spd</a:t>
            </a:r>
            <a:endParaRPr lang="en-US" sz="2400" dirty="0"/>
          </a:p>
          <a:p>
            <a:pPr lvl="2"/>
            <a:r>
              <a:rPr lang="en-US" sz="2400" dirty="0"/>
              <a:t>A higher </a:t>
            </a:r>
            <a:r>
              <a:rPr lang="en-US" sz="2400" dirty="0" err="1">
                <a:sym typeface="Wingdings" panose="05000000000000000000" pitchFamily="2" charset="2"/>
              </a:rPr>
              <a:t>N</a:t>
            </a:r>
            <a:r>
              <a:rPr lang="en-US" sz="2400" baseline="-25000" dirty="0" err="1">
                <a:sym typeface="Wingdings" panose="05000000000000000000" pitchFamily="2" charset="2"/>
              </a:rPr>
              <a:t>spd</a:t>
            </a:r>
            <a:r>
              <a:rPr lang="en-US" sz="2400" dirty="0"/>
              <a:t> will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50"/>
                </a:solidFill>
              </a:rPr>
              <a:t>number</a:t>
            </a:r>
            <a:r>
              <a:rPr lang="en-US" sz="2400" dirty="0"/>
              <a:t> of column multiplexers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slowdown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However, it </a:t>
            </a:r>
            <a:r>
              <a:rPr lang="en-US" sz="2400" dirty="0">
                <a:sym typeface="Wingdings" panose="05000000000000000000" pitchFamily="2" charset="2"/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decrease</a:t>
            </a:r>
            <a:r>
              <a:rPr lang="en-US" sz="2400" dirty="0"/>
              <a:t> the number of rows, and thus the size of the address decoder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speedup</a:t>
            </a:r>
          </a:p>
          <a:p>
            <a:r>
              <a:rPr lang="en-US" sz="2400" dirty="0"/>
              <a:t>Then create </a:t>
            </a:r>
            <a:r>
              <a:rPr lang="en-US" sz="2400" dirty="0">
                <a:solidFill>
                  <a:srgbClr val="C00000"/>
                </a:solidFill>
              </a:rPr>
              <a:t>subarrays</a:t>
            </a:r>
            <a:r>
              <a:rPr lang="en-US" sz="2400" dirty="0"/>
              <a:t> of SRAM cells</a:t>
            </a:r>
          </a:p>
          <a:p>
            <a:pPr lvl="1"/>
            <a:r>
              <a:rPr lang="en-US" sz="2400" dirty="0" err="1"/>
              <a:t>N</a:t>
            </a:r>
            <a:r>
              <a:rPr lang="en-US" sz="2400" baseline="-25000" dirty="0" err="1"/>
              <a:t>dwl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Number of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vertical</a:t>
            </a:r>
            <a:r>
              <a:rPr lang="en-US" sz="2400" dirty="0">
                <a:sym typeface="Wingdings" panose="05000000000000000000" pitchFamily="2" charset="2"/>
              </a:rPr>
              <a:t> cut lines</a:t>
            </a:r>
          </a:p>
          <a:p>
            <a:pPr lvl="1"/>
            <a:r>
              <a:rPr lang="en-US" sz="2400" dirty="0" err="1"/>
              <a:t>N</a:t>
            </a:r>
            <a:r>
              <a:rPr lang="en-US" sz="2400" baseline="-25000" dirty="0" err="1"/>
              <a:t>dbl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Number of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horizontal</a:t>
            </a:r>
            <a:r>
              <a:rPr lang="en-US" sz="2400" dirty="0">
                <a:sym typeface="Wingdings" panose="05000000000000000000" pitchFamily="2" charset="2"/>
              </a:rPr>
              <a:t> cut lines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Total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number</a:t>
            </a:r>
            <a:r>
              <a:rPr lang="en-US" sz="2400" dirty="0">
                <a:sym typeface="Wingdings" panose="05000000000000000000" pitchFamily="2" charset="2"/>
              </a:rPr>
              <a:t> of </a:t>
            </a:r>
            <a:r>
              <a:rPr lang="en-US" sz="2400" dirty="0" err="1">
                <a:sym typeface="Wingdings" panose="05000000000000000000" pitchFamily="2" charset="2"/>
              </a:rPr>
              <a:t>subarrays</a:t>
            </a:r>
            <a:r>
              <a:rPr lang="en-US" sz="2400" dirty="0">
                <a:sym typeface="Wingdings" panose="05000000000000000000" pitchFamily="2" charset="2"/>
              </a:rPr>
              <a:t> created  </a:t>
            </a:r>
            <a:r>
              <a:rPr lang="en-US" sz="2400" dirty="0" err="1"/>
              <a:t>N</a:t>
            </a:r>
            <a:r>
              <a:rPr lang="en-US" sz="2400" baseline="-25000" dirty="0" err="1"/>
              <a:t>dwl</a:t>
            </a:r>
            <a:r>
              <a:rPr lang="en-US" sz="2400" dirty="0"/>
              <a:t>  * </a:t>
            </a:r>
            <a:r>
              <a:rPr lang="en-US" sz="2400" dirty="0" err="1"/>
              <a:t>N</a:t>
            </a:r>
            <a:r>
              <a:rPr lang="en-US" sz="2400" baseline="-25000" dirty="0" err="1"/>
              <a:t>dbl</a:t>
            </a:r>
            <a:r>
              <a:rPr lang="en-US" sz="2400" dirty="0"/>
              <a:t>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The optimal values of </a:t>
            </a:r>
            <a:r>
              <a:rPr lang="en-US" sz="2400" dirty="0" err="1"/>
              <a:t>N</a:t>
            </a:r>
            <a:r>
              <a:rPr lang="en-US" sz="2400" baseline="-25000" dirty="0" err="1"/>
              <a:t>dwl</a:t>
            </a:r>
            <a:r>
              <a:rPr lang="en-US" sz="2400" dirty="0"/>
              <a:t> , </a:t>
            </a:r>
            <a:r>
              <a:rPr lang="en-US" sz="2400" dirty="0" err="1"/>
              <a:t>N</a:t>
            </a:r>
            <a:r>
              <a:rPr lang="en-US" sz="2400" baseline="-25000" dirty="0" err="1"/>
              <a:t>dbl</a:t>
            </a:r>
            <a:r>
              <a:rPr lang="en-US" sz="2400" baseline="-25000" dirty="0"/>
              <a:t>, </a:t>
            </a:r>
            <a:r>
              <a:rPr lang="en-US" sz="2400" dirty="0"/>
              <a:t>and </a:t>
            </a:r>
            <a:r>
              <a:rPr lang="en-US" sz="2400" dirty="0" err="1"/>
              <a:t>N</a:t>
            </a:r>
            <a:r>
              <a:rPr lang="en-US" sz="2400" baseline="-25000" dirty="0" err="1"/>
              <a:t>spd</a:t>
            </a:r>
            <a:r>
              <a:rPr lang="en-US" sz="2400" dirty="0"/>
              <a:t> are found out by </a:t>
            </a:r>
            <a:r>
              <a:rPr lang="en-US" sz="2400" dirty="0">
                <a:solidFill>
                  <a:srgbClr val="FF0000"/>
                </a:solidFill>
              </a:rPr>
              <a:t>Cacti</a:t>
            </a:r>
          </a:p>
          <a:p>
            <a:pPr lvl="2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B08AA-32FE-4B42-A410-47953FC2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44766-68AD-43BD-80F9-7111DF9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0010-137A-4E05-B850-EA8ED07A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Laptop </a:t>
            </a:r>
            <a:r>
              <a:rPr lang="en-US" dirty="0">
                <a:sym typeface="Wingdings" panose="05000000000000000000" pitchFamily="2" charset="2"/>
              </a:rPr>
              <a:t> desk  shelf Principle 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0CA333-42C4-417F-8238-375F91DBA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844314"/>
              </p:ext>
            </p:extLst>
          </p:nvPr>
        </p:nvGraphicFramePr>
        <p:xfrm>
          <a:off x="1881188" y="1279525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01EE53DE-A560-4230-BF82-BB1165310120}"/>
              </a:ext>
            </a:extLst>
          </p:cNvPr>
          <p:cNvSpPr/>
          <p:nvPr/>
        </p:nvSpPr>
        <p:spPr>
          <a:xfrm>
            <a:off x="8907418" y="1413769"/>
            <a:ext cx="319596" cy="4030462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F95FA-BD7E-4155-B6DD-81B655D76323}"/>
              </a:ext>
            </a:extLst>
          </p:cNvPr>
          <p:cNvSpPr txBox="1"/>
          <p:nvPr/>
        </p:nvSpPr>
        <p:spPr>
          <a:xfrm>
            <a:off x="9306914" y="2993529"/>
            <a:ext cx="136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space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445BA-5F53-4A4B-9B0F-9E29849B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FA70-4A1C-45BF-9E1C-F130695F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152B-9C96-4688-AD8D-C5DAAE21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632"/>
            <a:ext cx="6858000" cy="822960"/>
          </a:xfrm>
        </p:spPr>
        <p:txBody>
          <a:bodyPr/>
          <a:lstStyle/>
          <a:p>
            <a:r>
              <a:rPr lang="en-US" dirty="0"/>
              <a:t>Partitioning an SRAM array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26788CFD-9231-4020-9217-F100C294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22730" y="2085016"/>
            <a:ext cx="832045" cy="8320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4A267-1E01-4698-9120-FD85EA5B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EAB1B-BF5B-4556-A844-B9A8B357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1EE20-AC84-49EA-90DA-9794F65798F7}"/>
              </a:ext>
            </a:extLst>
          </p:cNvPr>
          <p:cNvSpPr/>
          <p:nvPr/>
        </p:nvSpPr>
        <p:spPr>
          <a:xfrm>
            <a:off x="3952309" y="1826335"/>
            <a:ext cx="5740658" cy="2648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A58EF-BFE9-496B-AE95-C0B5CF682F49}"/>
              </a:ext>
            </a:extLst>
          </p:cNvPr>
          <p:cNvSpPr/>
          <p:nvPr/>
        </p:nvSpPr>
        <p:spPr>
          <a:xfrm>
            <a:off x="5730685" y="759028"/>
            <a:ext cx="2183907" cy="4900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Large SRAM array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9FE67C-2602-4DA7-A447-46CBC6B28AFB}"/>
              </a:ext>
            </a:extLst>
          </p:cNvPr>
          <p:cNvCxnSpPr>
            <a:cxnSpLocks/>
          </p:cNvCxnSpPr>
          <p:nvPr/>
        </p:nvCxnSpPr>
        <p:spPr>
          <a:xfrm>
            <a:off x="3357241" y="2501038"/>
            <a:ext cx="63357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61E33E-BB1E-42D5-BC42-ECCEDD9BF609}"/>
              </a:ext>
            </a:extLst>
          </p:cNvPr>
          <p:cNvCxnSpPr>
            <a:cxnSpLocks/>
          </p:cNvCxnSpPr>
          <p:nvPr/>
        </p:nvCxnSpPr>
        <p:spPr>
          <a:xfrm>
            <a:off x="3357241" y="3177221"/>
            <a:ext cx="63357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A548D1-3A42-4EDA-946C-EE7B144235A2}"/>
              </a:ext>
            </a:extLst>
          </p:cNvPr>
          <p:cNvCxnSpPr>
            <a:cxnSpLocks/>
          </p:cNvCxnSpPr>
          <p:nvPr/>
        </p:nvCxnSpPr>
        <p:spPr>
          <a:xfrm>
            <a:off x="3357241" y="3852663"/>
            <a:ext cx="63357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Content Placeholder 22">
            <a:extLst>
              <a:ext uri="{FF2B5EF4-FFF2-40B4-BE49-F238E27FC236}">
                <a16:creationId xmlns:a16="http://schemas.microsoft.com/office/drawing/2014/main" id="{E608E7DA-FE44-46A8-BF4C-A67E422A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87959" y="2759721"/>
            <a:ext cx="832045" cy="832045"/>
          </a:xfrm>
          <a:prstGeom prst="rect">
            <a:avLst/>
          </a:prstGeom>
        </p:spPr>
      </p:pic>
      <p:pic>
        <p:nvPicPr>
          <p:cNvPr id="25" name="Content Placeholder 22">
            <a:extLst>
              <a:ext uri="{FF2B5EF4-FFF2-40B4-BE49-F238E27FC236}">
                <a16:creationId xmlns:a16="http://schemas.microsoft.com/office/drawing/2014/main" id="{43D27214-929A-438F-87AF-3022EA26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83097" y="3454139"/>
            <a:ext cx="832045" cy="83204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DA99BF-DF93-4B80-8A06-C549B75EB4BD}"/>
              </a:ext>
            </a:extLst>
          </p:cNvPr>
          <p:cNvCxnSpPr>
            <a:cxnSpLocks/>
          </p:cNvCxnSpPr>
          <p:nvPr/>
        </p:nvCxnSpPr>
        <p:spPr>
          <a:xfrm flipV="1">
            <a:off x="5194918" y="1826337"/>
            <a:ext cx="0" cy="2996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16DE-9C52-4D52-815F-41439A6D82A7}"/>
              </a:ext>
            </a:extLst>
          </p:cNvPr>
          <p:cNvCxnSpPr>
            <a:cxnSpLocks/>
          </p:cNvCxnSpPr>
          <p:nvPr/>
        </p:nvCxnSpPr>
        <p:spPr>
          <a:xfrm flipV="1">
            <a:off x="6599070" y="1826336"/>
            <a:ext cx="0" cy="2996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7D7B70-581B-4812-B197-60D172BFF0AD}"/>
              </a:ext>
            </a:extLst>
          </p:cNvPr>
          <p:cNvCxnSpPr>
            <a:cxnSpLocks/>
          </p:cNvCxnSpPr>
          <p:nvPr/>
        </p:nvCxnSpPr>
        <p:spPr>
          <a:xfrm flipV="1">
            <a:off x="8127509" y="1826336"/>
            <a:ext cx="0" cy="2996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Content Placeholder 22">
            <a:extLst>
              <a:ext uri="{FF2B5EF4-FFF2-40B4-BE49-F238E27FC236}">
                <a16:creationId xmlns:a16="http://schemas.microsoft.com/office/drawing/2014/main" id="{F51FCDE4-27D0-4AF8-95D7-A12FE015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96" y="4553515"/>
            <a:ext cx="832045" cy="832045"/>
          </a:xfrm>
          <a:prstGeom prst="rect">
            <a:avLst/>
          </a:prstGeom>
        </p:spPr>
      </p:pic>
      <p:pic>
        <p:nvPicPr>
          <p:cNvPr id="33" name="Content Placeholder 22">
            <a:extLst>
              <a:ext uri="{FF2B5EF4-FFF2-40B4-BE49-F238E27FC236}">
                <a16:creationId xmlns:a16="http://schemas.microsoft.com/office/drawing/2014/main" id="{9561C0E0-8BFB-4065-B8B7-23E73BC3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48" y="4608291"/>
            <a:ext cx="832045" cy="832045"/>
          </a:xfrm>
          <a:prstGeom prst="rect">
            <a:avLst/>
          </a:prstGeom>
        </p:spPr>
      </p:pic>
      <p:pic>
        <p:nvPicPr>
          <p:cNvPr id="34" name="Content Placeholder 22">
            <a:extLst>
              <a:ext uri="{FF2B5EF4-FFF2-40B4-BE49-F238E27FC236}">
                <a16:creationId xmlns:a16="http://schemas.microsoft.com/office/drawing/2014/main" id="{76F8A127-1678-4227-9BBE-E1AFFA38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87" y="4575398"/>
            <a:ext cx="832045" cy="832045"/>
          </a:xfrm>
          <a:prstGeom prst="rect">
            <a:avLst/>
          </a:prstGeom>
        </p:spPr>
      </p:pic>
      <p:sp>
        <p:nvSpPr>
          <p:cNvPr id="35" name="Right Brace 34">
            <a:extLst>
              <a:ext uri="{FF2B5EF4-FFF2-40B4-BE49-F238E27FC236}">
                <a16:creationId xmlns:a16="http://schemas.microsoft.com/office/drawing/2014/main" id="{7CF2C36F-AC4F-4F39-8586-774F9B972DB4}"/>
              </a:ext>
            </a:extLst>
          </p:cNvPr>
          <p:cNvSpPr/>
          <p:nvPr/>
        </p:nvSpPr>
        <p:spPr>
          <a:xfrm rot="5400000">
            <a:off x="6669988" y="2856012"/>
            <a:ext cx="305300" cy="574065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68563-9EBB-4E18-BAE3-8672DDBA700C}"/>
              </a:ext>
            </a:extLst>
          </p:cNvPr>
          <p:cNvSpPr txBox="1"/>
          <p:nvPr/>
        </p:nvSpPr>
        <p:spPr>
          <a:xfrm>
            <a:off x="6257655" y="5938909"/>
            <a:ext cx="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</a:t>
            </a:r>
            <a:r>
              <a:rPr lang="en-US" sz="2400" baseline="-25000" dirty="0" err="1"/>
              <a:t>dwl</a:t>
            </a:r>
            <a:endParaRPr lang="en-US" sz="2400" dirty="0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BC5476A9-BFCE-4F64-AFE2-C18915690987}"/>
              </a:ext>
            </a:extLst>
          </p:cNvPr>
          <p:cNvSpPr/>
          <p:nvPr/>
        </p:nvSpPr>
        <p:spPr>
          <a:xfrm rot="10800000">
            <a:off x="2365777" y="1926799"/>
            <a:ext cx="305300" cy="264859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FBE51-B30B-41F1-8F11-6D120ABADB60}"/>
              </a:ext>
            </a:extLst>
          </p:cNvPr>
          <p:cNvSpPr txBox="1"/>
          <p:nvPr/>
        </p:nvSpPr>
        <p:spPr>
          <a:xfrm>
            <a:off x="1590931" y="2944910"/>
            <a:ext cx="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</a:t>
            </a:r>
            <a:r>
              <a:rPr lang="en-US" sz="2400" baseline="-25000" dirty="0" err="1"/>
              <a:t>dbl</a:t>
            </a:r>
            <a:endParaRPr lang="en-US" sz="2400" dirty="0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6287422-8CD0-4536-91C0-EE667857CB38}"/>
              </a:ext>
            </a:extLst>
          </p:cNvPr>
          <p:cNvSpPr/>
          <p:nvPr/>
        </p:nvSpPr>
        <p:spPr>
          <a:xfrm rot="16200000">
            <a:off x="6707585" y="-1260763"/>
            <a:ext cx="305300" cy="566546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83C29A-4A46-423F-B7F3-63D58437A6F9}"/>
              </a:ext>
            </a:extLst>
          </p:cNvPr>
          <p:cNvSpPr txBox="1"/>
          <p:nvPr/>
        </p:nvSpPr>
        <p:spPr>
          <a:xfrm>
            <a:off x="8388675" y="1078580"/>
            <a:ext cx="20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* B * </a:t>
            </a:r>
            <a:r>
              <a:rPr lang="en-US" dirty="0" err="1"/>
              <a:t>N</a:t>
            </a:r>
            <a:r>
              <a:rPr lang="en-US" baseline="-25000" dirty="0" err="1"/>
              <a:t>spd</a:t>
            </a:r>
            <a:r>
              <a:rPr lang="en-US" baseline="-25000" dirty="0"/>
              <a:t> </a:t>
            </a:r>
            <a:r>
              <a:rPr lang="en-US" dirty="0"/>
              <a:t>bytes</a:t>
            </a:r>
          </a:p>
        </p:txBody>
      </p:sp>
    </p:spTree>
    <p:extLst>
      <p:ext uri="{BB962C8B-B14F-4D97-AF65-F5344CB8AC3E}">
        <p14:creationId xmlns:p14="http://schemas.microsoft.com/office/powerpoint/2010/main" val="3394642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and Subarrays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4" y="1051560"/>
            <a:ext cx="8504154" cy="47528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large array can be split into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/>
              <a:t> banks</a:t>
            </a:r>
          </a:p>
          <a:p>
            <a:pPr lvl="1"/>
            <a:r>
              <a:rPr lang="en-US" sz="2400" dirty="0"/>
              <a:t>A bank is an </a:t>
            </a:r>
            <a:r>
              <a:rPr lang="en-US" sz="2400" dirty="0">
                <a:solidFill>
                  <a:srgbClr val="00B050"/>
                </a:solidFill>
              </a:rPr>
              <a:t>independent</a:t>
            </a:r>
            <a:r>
              <a:rPr lang="en-US" sz="2400" dirty="0"/>
              <a:t> array.</a:t>
            </a:r>
          </a:p>
          <a:p>
            <a:pPr lvl="1"/>
            <a:r>
              <a:rPr lang="en-US" sz="2400" dirty="0"/>
              <a:t>Different banks can be accessed </a:t>
            </a:r>
            <a:r>
              <a:rPr lang="en-US" sz="2400" dirty="0">
                <a:solidFill>
                  <a:srgbClr val="FF0000"/>
                </a:solidFill>
              </a:rPr>
              <a:t>simultaneously</a:t>
            </a:r>
          </a:p>
          <a:p>
            <a:pPr lvl="1"/>
            <a:r>
              <a:rPr lang="en-US" sz="2400" dirty="0"/>
              <a:t>Given an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address</a:t>
            </a:r>
            <a:r>
              <a:rPr lang="en-US" sz="2400" dirty="0"/>
              <a:t>, we first need to map it to a bank, and then access that specific bank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Advantage</a:t>
            </a:r>
            <a:r>
              <a:rPr lang="en-US" sz="2400" dirty="0"/>
              <a:t> of banking </a:t>
            </a:r>
            <a:r>
              <a:rPr lang="en-US" sz="2400" dirty="0">
                <a:sym typeface="Wingdings" panose="05000000000000000000" pitchFamily="2" charset="2"/>
              </a:rPr>
              <a:t>  faster banks and more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parallel</a:t>
            </a:r>
            <a:r>
              <a:rPr lang="en-US" sz="2400" dirty="0">
                <a:sym typeface="Wingdings" panose="05000000000000000000" pitchFamily="2" charset="2"/>
              </a:rPr>
              <a:t> access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Disadvantage</a:t>
            </a:r>
            <a:r>
              <a:rPr lang="en-US" sz="2400" dirty="0">
                <a:sym typeface="Wingdings" panose="05000000000000000000" pitchFamily="2" charset="2"/>
              </a:rPr>
              <a:t> of banking  More area, and additional delay in </a:t>
            </a:r>
            <a:r>
              <a:rPr lang="en-US" sz="2400" dirty="0">
                <a:solidFill>
                  <a:srgbClr val="625D9C"/>
                </a:solidFill>
                <a:sym typeface="Wingdings" panose="05000000000000000000" pitchFamily="2" charset="2"/>
              </a:rPr>
              <a:t>deciding</a:t>
            </a:r>
            <a:r>
              <a:rPr lang="en-US" sz="2400" dirty="0">
                <a:sym typeface="Wingdings" panose="05000000000000000000" pitchFamily="2" charset="2"/>
              </a:rPr>
              <a:t> the bank. Higher wire routing overhead.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We split each bank into multiple subarrays</a:t>
            </a:r>
          </a:p>
          <a:p>
            <a:pPr marL="573088" lvl="1" indent="-342900"/>
            <a:r>
              <a:rPr lang="en-US" sz="2400" dirty="0">
                <a:sym typeface="Wingdings" panose="05000000000000000000" pitchFamily="2" charset="2"/>
              </a:rPr>
              <a:t>Compute the three parameters:  </a:t>
            </a:r>
            <a:r>
              <a:rPr lang="en-US" sz="2400" dirty="0" err="1">
                <a:sym typeface="Wingdings" panose="05000000000000000000" pitchFamily="2" charset="2"/>
              </a:rPr>
              <a:t>N</a:t>
            </a:r>
            <a:r>
              <a:rPr lang="en-US" sz="2400" baseline="-25000" dirty="0" err="1">
                <a:sym typeface="Wingdings" panose="05000000000000000000" pitchFamily="2" charset="2"/>
              </a:rPr>
              <a:t>dwl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N</a:t>
            </a:r>
            <a:r>
              <a:rPr lang="en-US" sz="2400" baseline="-25000" dirty="0" err="1">
                <a:sym typeface="Wingdings" panose="05000000000000000000" pitchFamily="2" charset="2"/>
              </a:rPr>
              <a:t>dbl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N</a:t>
            </a:r>
            <a:r>
              <a:rPr lang="en-US" sz="2400" baseline="-25000" dirty="0" err="1">
                <a:sym typeface="Wingdings" panose="05000000000000000000" pitchFamily="2" charset="2"/>
              </a:rPr>
              <a:t>spd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6BC59-F758-4B45-8774-2B7E1714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1987E-D6C1-4571-86B0-6A5AC676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63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7523-FAC4-4699-B74D-F814B2A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308" y="57705"/>
            <a:ext cx="6858000" cy="822960"/>
          </a:xfrm>
        </p:spPr>
        <p:txBody>
          <a:bodyPr/>
          <a:lstStyle/>
          <a:p>
            <a:r>
              <a:rPr lang="en-US" dirty="0"/>
              <a:t>Arrange the Subarrays in a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BDB4-4EF6-434C-BF10-E665065C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765" y="573961"/>
            <a:ext cx="8431311" cy="2396889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Each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bank</a:t>
            </a:r>
            <a:r>
              <a:rPr lang="en-US" dirty="0">
                <a:sym typeface="Wingdings" panose="05000000000000000000" pitchFamily="2" charset="2"/>
              </a:rPr>
              <a:t> can then be split into </a:t>
            </a:r>
            <a:r>
              <a:rPr lang="en-US" dirty="0" err="1">
                <a:sym typeface="Wingdings" panose="05000000000000000000" pitchFamily="2" charset="2"/>
              </a:rPr>
              <a:t>subbanks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Subbanks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do not allow parallel (concurrent)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access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subbank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stores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 full block (Advantage: read the block in one go)</a:t>
            </a:r>
          </a:p>
          <a:p>
            <a:r>
              <a:rPr lang="en-US" dirty="0"/>
              <a:t>Each </a:t>
            </a:r>
            <a:r>
              <a:rPr lang="en-US" dirty="0" err="1"/>
              <a:t>subbank</a:t>
            </a:r>
            <a:r>
              <a:rPr lang="en-US" dirty="0"/>
              <a:t> is further divided into </a:t>
            </a:r>
            <a:r>
              <a:rPr lang="en-US" dirty="0">
                <a:solidFill>
                  <a:srgbClr val="0070C0"/>
                </a:solidFill>
              </a:rPr>
              <a:t>mats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subarrays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mat </a:t>
            </a:r>
            <a:r>
              <a:rPr lang="en-US" dirty="0">
                <a:solidFill>
                  <a:srgbClr val="00B050"/>
                </a:solidFill>
              </a:rPr>
              <a:t>supplies</a:t>
            </a:r>
            <a:r>
              <a:rPr lang="en-US" dirty="0">
                <a:solidFill>
                  <a:schemeClr val="tx1"/>
                </a:solidFill>
              </a:rPr>
              <a:t> a portion of a block (enhanced parallelism)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Subarrays in a mat share a decoder or </a:t>
            </a:r>
            <a:r>
              <a:rPr lang="en-US" dirty="0" err="1">
                <a:solidFill>
                  <a:schemeClr val="tx1"/>
                </a:solidFill>
              </a:rPr>
              <a:t>predecoder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9091A-AF3D-4D1E-9508-FDAD6105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7B386-8289-4938-8FA6-BF6B719D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F39F7A0-DCAE-4868-A7E7-47A889E89B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2800" y="3294778"/>
            <a:ext cx="5486400" cy="2989262"/>
            <a:chOff x="612" y="1513"/>
            <a:chExt cx="3456" cy="188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B972AE1-D0BE-46AB-98EC-687A95DA96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1513"/>
              <a:ext cx="3456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0DDFC8F-8BE0-401A-8A72-43E4A0FF6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780"/>
              <a:ext cx="960" cy="76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897FD31-0BA4-4493-886F-8D63F6F3E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829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E71C41C-5819-4AEF-95A7-CCB2631C5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1829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9A22B6C-A04D-48B0-A11C-4BD59F57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2185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55A0BE9-D08A-4CA3-A8DB-610CECA6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2185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4730F660-A742-450B-8565-0DA898F3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1595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Array</a:t>
              </a:r>
              <a:endParaRPr lang="en-US" altLang="en-US" dirty="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1C3BBA8-14F0-4CCE-89A8-64F9C27F9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934"/>
              <a:ext cx="2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Bank</a:t>
              </a:r>
              <a:endParaRPr lang="en-US" altLang="en-US" dirty="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7B73D5E-70CE-490C-ABBA-179B1C598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521"/>
              <a:ext cx="1871" cy="767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D1494017-3E63-4CC5-B2C7-729FD8CB4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1570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0202FFD3-6625-42B0-ADA9-9F5ED0023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1570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2F97AA85-D64F-4E59-9EDE-FD65C644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1926"/>
              <a:ext cx="404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E896F37-20ED-4989-868A-B4ADAD6A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926"/>
              <a:ext cx="404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9A1FD10-9ED5-42EE-A160-3839C994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018"/>
              <a:ext cx="3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 err="1">
                  <a:solidFill>
                    <a:srgbClr val="000000"/>
                  </a:solidFill>
                  <a:latin typeface="sans-serif"/>
                </a:rPr>
                <a:t>Subbank</a:t>
              </a:r>
              <a:endParaRPr lang="en-US" altLang="en-US" sz="3600" dirty="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08C5F1AF-FACD-45AE-8869-5BA5750E4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1516"/>
              <a:ext cx="316" cy="313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FABBA7D3-8745-4BB8-B7AF-DE3E7634D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" y="2139"/>
              <a:ext cx="323" cy="147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30BBBE2-4CE5-4A75-85AD-4C778926D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2615"/>
              <a:ext cx="960" cy="767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C338BDA9-0D5F-4C86-B84E-816F66BA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664"/>
              <a:ext cx="405" cy="319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D6D51F8E-AF5F-4ECD-9AB3-70E3DDE6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664"/>
              <a:ext cx="405" cy="319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9591158-8C18-4B0C-9E9F-E987DEB38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019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0A5DD93F-371E-48D2-BA69-F762A1B05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3019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EA616775-8F7B-4372-8C5B-61D286E95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791"/>
              <a:ext cx="1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Mat</a:t>
              </a:r>
              <a:endParaRPr lang="en-US" altLang="en-US" dirty="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209245EF-B871-49CD-BA17-744C277D3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4" y="2244"/>
              <a:ext cx="489" cy="366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4DC885E9-2B61-49D4-A1C4-A349FDA59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" y="2234"/>
              <a:ext cx="72" cy="382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D79CF1CB-7E93-4166-BB20-ED2F77D8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931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88C84F8B-CE37-4B82-9866-75015824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572"/>
              <a:ext cx="406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36434F42-8F54-4348-ABF7-B557B4ED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1937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9974E2FE-7455-4B3B-8BA4-FB5AE63F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1578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10CA73C8-6973-4359-A1A4-03A47B184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2611"/>
              <a:ext cx="961" cy="76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3102A69A-CA57-4217-80E7-23DE000BB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660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D6D69AAE-062A-438F-99EB-347A5E0F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" y="2660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BD4BE33D-CE23-443A-9E97-638F0565D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3016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EFF14CFE-C143-409F-890E-9CD24A09D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3016"/>
              <a:ext cx="405" cy="320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DF3BD3B0-F354-4177-9AA6-1D65B4637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770"/>
              <a:ext cx="40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Subarray</a:t>
              </a:r>
              <a:endParaRPr lang="en-US" altLang="en-US" sz="3200" dirty="0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B0C6FCD5-9759-4727-8B53-4CCAD70FB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2610"/>
              <a:ext cx="349" cy="52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AF7145EC-2294-4047-AC7C-09D2988B7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" y="2982"/>
              <a:ext cx="349" cy="395"/>
            </a:xfrm>
            <a:prstGeom prst="line">
              <a:avLst/>
            </a:prstGeom>
            <a:noFill/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920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AF11-6933-4397-A2E8-DA54D3DD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EF6C-5844-4779-B20C-58F5BD19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987" y="994576"/>
            <a:ext cx="8138027" cy="4868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>
                <a:solidFill>
                  <a:srgbClr val="FF0000"/>
                </a:solidFill>
              </a:rPr>
              <a:t>set</a:t>
            </a:r>
            <a:r>
              <a:rPr lang="en-US" dirty="0"/>
              <a:t> the aspect ratio: </a:t>
            </a:r>
            <a:r>
              <a:rPr lang="en-US" dirty="0" err="1"/>
              <a:t>N</a:t>
            </a:r>
            <a:r>
              <a:rPr lang="en-US" baseline="-25000" dirty="0" err="1"/>
              <a:t>spd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</a:t>
            </a:r>
            <a:r>
              <a:rPr lang="en-US" dirty="0">
                <a:solidFill>
                  <a:srgbClr val="0070C0"/>
                </a:solidFill>
              </a:rPr>
              <a:t>compute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dwl</a:t>
            </a:r>
            <a:r>
              <a:rPr lang="en-US" dirty="0"/>
              <a:t> and </a:t>
            </a:r>
            <a:r>
              <a:rPr lang="en-US" dirty="0" err="1"/>
              <a:t>N</a:t>
            </a:r>
            <a:r>
              <a:rPr lang="en-US" baseline="-25000" dirty="0" err="1"/>
              <a:t>dbl</a:t>
            </a:r>
            <a:r>
              <a:rPr lang="en-US" baseline="-25000" dirty="0"/>
              <a:t>  </a:t>
            </a:r>
            <a:r>
              <a:rPr lang="en-US" dirty="0">
                <a:sym typeface="Wingdings" panose="05000000000000000000" pitchFamily="2" charset="2"/>
              </a:rPr>
              <a:t> Total 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dwl</a:t>
            </a:r>
            <a:r>
              <a:rPr lang="en-US" dirty="0">
                <a:sym typeface="Wingdings" panose="05000000000000000000" pitchFamily="2" charset="2"/>
              </a:rPr>
              <a:t> * 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dbl</a:t>
            </a:r>
            <a:r>
              <a:rPr lang="en-US" dirty="0">
                <a:sym typeface="Wingdings" panose="05000000000000000000" pitchFamily="2" charset="2"/>
              </a:rPr>
              <a:t> subarrays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Divide</a:t>
            </a:r>
            <a:r>
              <a:rPr lang="en-US" dirty="0"/>
              <a:t> the cache into equal-sized banks </a:t>
            </a:r>
          </a:p>
          <a:p>
            <a:pPr marL="573088" lvl="1" indent="-342900"/>
            <a:r>
              <a:rPr lang="en-US" dirty="0"/>
              <a:t>Keep in mind the </a:t>
            </a:r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of bank conflicts</a:t>
            </a:r>
          </a:p>
          <a:p>
            <a:pPr marL="573088" lvl="1" indent="-342900"/>
            <a:r>
              <a:rPr lang="en-US" dirty="0"/>
              <a:t>A bank is </a:t>
            </a:r>
            <a:r>
              <a:rPr lang="en-US" dirty="0">
                <a:solidFill>
                  <a:srgbClr val="002060"/>
                </a:solidFill>
              </a:rPr>
              <a:t>a fully independent </a:t>
            </a:r>
            <a:r>
              <a:rPr lang="en-US" dirty="0"/>
              <a:t>array with its separate address and data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20F11"/>
                </a:solidFill>
              </a:rPr>
              <a:t>Hierarchy</a:t>
            </a:r>
            <a:r>
              <a:rPr lang="en-US" dirty="0"/>
              <a:t>: bank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subbank</a:t>
            </a:r>
            <a:r>
              <a:rPr lang="en-US" dirty="0">
                <a:sym typeface="Wingdings" panose="05000000000000000000" pitchFamily="2" charset="2"/>
              </a:rPr>
              <a:t>  mat  subarray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subbanks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do not allow </a:t>
            </a:r>
            <a:r>
              <a:rPr lang="en-US" dirty="0">
                <a:sym typeface="Wingdings" panose="05000000000000000000" pitchFamily="2" charset="2"/>
              </a:rPr>
              <a:t>independent or concurrent accesses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Enhanced intra-block parallelism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A mat stores a part of a block. It contains multiple subarrays.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subarrays share their decoding logic in a mat.	</a:t>
            </a:r>
            <a:endParaRPr lang="en-US" dirty="0"/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32F95-B4B7-44DA-B8CE-84004EE9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1BBF0-7937-4E92-915C-49466983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4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512176" cy="822960"/>
          </a:xfrm>
        </p:spPr>
        <p:txBody>
          <a:bodyPr/>
          <a:lstStyle/>
          <a:p>
            <a:r>
              <a:rPr lang="en-US" dirty="0"/>
              <a:t>Examples: (2-way </a:t>
            </a:r>
            <a:r>
              <a:rPr lang="en-US" dirty="0" err="1"/>
              <a:t>assoc</a:t>
            </a:r>
            <a:r>
              <a:rPr lang="en-US" dirty="0"/>
              <a:t>,  64B line size, 1 bank, 32 nm) Access Time vs Cache Size 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767174"/>
              </p:ext>
            </p:extLst>
          </p:nvPr>
        </p:nvGraphicFramePr>
        <p:xfrm>
          <a:off x="3100195" y="1578006"/>
          <a:ext cx="5991611" cy="37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DC565-937F-4DE8-AEE4-E0EB3701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53349-BDA8-4447-8B23-C37DC19F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F76F64-81EE-4D3B-9D2F-C1DB39CC88BE}"/>
              </a:ext>
            </a:extLst>
          </p:cNvPr>
          <p:cNvSpPr/>
          <p:nvPr/>
        </p:nvSpPr>
        <p:spPr>
          <a:xfrm>
            <a:off x="4382610" y="5495279"/>
            <a:ext cx="4554244" cy="5592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Little variation. Because of Cacti’s optimizations.</a:t>
            </a:r>
          </a:p>
        </p:txBody>
      </p:sp>
    </p:spTree>
    <p:extLst>
      <p:ext uri="{BB962C8B-B14F-4D97-AF65-F5344CB8AC3E}">
        <p14:creationId xmlns:p14="http://schemas.microsoft.com/office/powerpoint/2010/main" val="5161357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</a:t>
            </a:r>
            <a:r>
              <a:rPr lang="en-US" dirty="0" err="1"/>
              <a:t>vs</a:t>
            </a:r>
            <a:r>
              <a:rPr lang="en-US" dirty="0"/>
              <a:t> Cache Size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86050"/>
              </p:ext>
            </p:extLst>
          </p:nvPr>
        </p:nvGraphicFramePr>
        <p:xfrm>
          <a:off x="2952007" y="1097281"/>
          <a:ext cx="5931581" cy="386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1ACAD-BC76-4400-ABE9-792C1BD9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0D13-C3B6-4C93-AEAB-165434C3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D7EFC-2326-4980-9688-851B186632BD}"/>
              </a:ext>
            </a:extLst>
          </p:cNvPr>
          <p:cNvSpPr/>
          <p:nvPr/>
        </p:nvSpPr>
        <p:spPr>
          <a:xfrm>
            <a:off x="3660936" y="5454092"/>
            <a:ext cx="4554244" cy="5592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Roughly linear scaling</a:t>
            </a:r>
          </a:p>
        </p:txBody>
      </p:sp>
    </p:spTree>
    <p:extLst>
      <p:ext uri="{BB962C8B-B14F-4D97-AF65-F5344CB8AC3E}">
        <p14:creationId xmlns:p14="http://schemas.microsoft.com/office/powerpoint/2010/main" val="402256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Size </a:t>
            </a:r>
            <a:r>
              <a:rPr lang="en-US" dirty="0" err="1"/>
              <a:t>vs</a:t>
            </a:r>
            <a:r>
              <a:rPr lang="en-US" dirty="0"/>
              <a:t> Power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144651"/>
              </p:ext>
            </p:extLst>
          </p:nvPr>
        </p:nvGraphicFramePr>
        <p:xfrm>
          <a:off x="2806489" y="1097281"/>
          <a:ext cx="6165876" cy="423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4B6C-CFAB-4F24-BB10-D62BD934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6737E-5CE8-4D39-8D70-80A04857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D7EFC-2326-4980-9688-851B186632BD}"/>
              </a:ext>
            </a:extLst>
          </p:cNvPr>
          <p:cNvSpPr/>
          <p:nvPr/>
        </p:nvSpPr>
        <p:spPr>
          <a:xfrm>
            <a:off x="3952043" y="5481073"/>
            <a:ext cx="4554244" cy="5592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Little variation. Because of Cacti’s optimizations.</a:t>
            </a:r>
          </a:p>
        </p:txBody>
      </p:sp>
    </p:spTree>
    <p:extLst>
      <p:ext uri="{BB962C8B-B14F-4D97-AF65-F5344CB8AC3E}">
        <p14:creationId xmlns:p14="http://schemas.microsoft.com/office/powerpoint/2010/main" val="1656239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F69-DBED-43B5-A0AE-B10205A6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3B28-D6F7-4199-9CF7-B46284FC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71FF-6A5D-4E55-9E6A-2E3770F2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EAAFA-54A8-4C71-8294-90D49FD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97861-86ED-4A63-99C2-1DF8AA198C7A}"/>
              </a:ext>
            </a:extLst>
          </p:cNvPr>
          <p:cNvSpPr/>
          <p:nvPr/>
        </p:nvSpPr>
        <p:spPr>
          <a:xfrm>
            <a:off x="3597763" y="1972631"/>
            <a:ext cx="4761796" cy="2326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Elmore Delay Model</a:t>
            </a:r>
          </a:p>
        </p:txBody>
      </p:sp>
    </p:spTree>
    <p:extLst>
      <p:ext uri="{BB962C8B-B14F-4D97-AF65-F5344CB8AC3E}">
        <p14:creationId xmlns:p14="http://schemas.microsoft.com/office/powerpoint/2010/main" val="23110614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A97D-DEE7-41D8-B2E7-9FF213B0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37" y="129901"/>
            <a:ext cx="6858000" cy="822960"/>
          </a:xfrm>
        </p:spPr>
        <p:txBody>
          <a:bodyPr/>
          <a:lstStyle/>
          <a:p>
            <a:r>
              <a:rPr lang="en-US" dirty="0"/>
              <a:t>Time and Power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CC83-1668-41A5-9586-4A7164B0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646" y="1097281"/>
            <a:ext cx="6858000" cy="1271068"/>
          </a:xfrm>
        </p:spPr>
        <p:txBody>
          <a:bodyPr/>
          <a:lstStyle/>
          <a:p>
            <a:r>
              <a:rPr lang="en-US" sz="2800" dirty="0"/>
              <a:t>How to compute the delay of a cache?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260C6-34FF-4E05-A4C3-6FCB84AA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F9641-89E9-4D9F-B64D-3922A856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5DB69C-C9B5-474E-BBC6-37D89403D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70" y="1097281"/>
            <a:ext cx="809084" cy="809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D022C-B27A-45AE-9ADE-3E4D5B588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70" y="2246040"/>
            <a:ext cx="809084" cy="8090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0D7B4-0974-415C-8ED7-F80B42BF9CA4}"/>
              </a:ext>
            </a:extLst>
          </p:cNvPr>
          <p:cNvSpPr txBox="1">
            <a:spLocks/>
          </p:cNvSpPr>
          <p:nvPr/>
        </p:nvSpPr>
        <p:spPr>
          <a:xfrm>
            <a:off x="3451646" y="2368349"/>
            <a:ext cx="6858000" cy="127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Replace it by its equivalent RC model.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472945-127A-4B87-B069-34AF484A28A7}"/>
              </a:ext>
            </a:extLst>
          </p:cNvPr>
          <p:cNvSpPr/>
          <p:nvPr/>
        </p:nvSpPr>
        <p:spPr>
          <a:xfrm>
            <a:off x="4287078" y="3802930"/>
            <a:ext cx="3617844" cy="562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RC model of a wire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6A9AC44-45AA-416B-B203-C0351C197B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150" y="4554539"/>
            <a:ext cx="8599488" cy="1597025"/>
            <a:chOff x="116" y="2869"/>
            <a:chExt cx="5417" cy="100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D7E9FE71-8606-4D94-BB54-1FF04423BE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" y="2869"/>
              <a:ext cx="5417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3E4242A2-3566-4DDB-8737-9F5893ECB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26"/>
              <a:ext cx="0" cy="245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82AA274E-4E56-491E-BBE2-D5723685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3269"/>
              <a:ext cx="445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951FFE3-069A-4E8A-93A4-79E4FA8A6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3426"/>
              <a:ext cx="464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F7621851-BE00-47DA-8062-4CC6DC9F7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30"/>
              <a:ext cx="0" cy="236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3C13F62-1265-460E-97E0-D5E241F4B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2923"/>
              <a:ext cx="1072" cy="202"/>
            </a:xfrm>
            <a:custGeom>
              <a:avLst/>
              <a:gdLst>
                <a:gd name="T0" fmla="*/ 0 w 2925"/>
                <a:gd name="T1" fmla="*/ 282 h 549"/>
                <a:gd name="T2" fmla="*/ 957 w 2925"/>
                <a:gd name="T3" fmla="*/ 282 h 549"/>
                <a:gd name="T4" fmla="*/ 1129 w 2925"/>
                <a:gd name="T5" fmla="*/ 0 h 549"/>
                <a:gd name="T6" fmla="*/ 1361 w 2925"/>
                <a:gd name="T7" fmla="*/ 549 h 549"/>
                <a:gd name="T8" fmla="*/ 1644 w 2925"/>
                <a:gd name="T9" fmla="*/ 0 h 549"/>
                <a:gd name="T10" fmla="*/ 1885 w 2925"/>
                <a:gd name="T11" fmla="*/ 549 h 549"/>
                <a:gd name="T12" fmla="*/ 2143 w 2925"/>
                <a:gd name="T13" fmla="*/ 0 h 549"/>
                <a:gd name="T14" fmla="*/ 2387 w 2925"/>
                <a:gd name="T15" fmla="*/ 549 h 549"/>
                <a:gd name="T16" fmla="*/ 2553 w 2925"/>
                <a:gd name="T17" fmla="*/ 282 h 549"/>
                <a:gd name="T18" fmla="*/ 2925 w 2925"/>
                <a:gd name="T19" fmla="*/ 28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5" h="549">
                  <a:moveTo>
                    <a:pt x="0" y="282"/>
                  </a:moveTo>
                  <a:lnTo>
                    <a:pt x="957" y="282"/>
                  </a:lnTo>
                  <a:lnTo>
                    <a:pt x="1129" y="0"/>
                  </a:lnTo>
                  <a:lnTo>
                    <a:pt x="1361" y="549"/>
                  </a:lnTo>
                  <a:lnTo>
                    <a:pt x="1644" y="0"/>
                  </a:lnTo>
                  <a:lnTo>
                    <a:pt x="1885" y="549"/>
                  </a:lnTo>
                  <a:lnTo>
                    <a:pt x="2143" y="0"/>
                  </a:lnTo>
                  <a:lnTo>
                    <a:pt x="2387" y="549"/>
                  </a:lnTo>
                  <a:lnTo>
                    <a:pt x="2553" y="282"/>
                  </a:lnTo>
                  <a:lnTo>
                    <a:pt x="2925" y="282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3EE3534B-42B4-431E-BC74-1509FC2B1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3027"/>
              <a:ext cx="0" cy="245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F0696D9C-3F13-4BCF-95B5-3C1B39945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3270"/>
              <a:ext cx="445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F507F9DD-EC8A-48EC-82EA-DF7750F12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" y="3427"/>
              <a:ext cx="464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0272635C-39EE-43C0-BCEE-1AE2930BA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3430"/>
              <a:ext cx="0" cy="236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3450E8C-1CB2-4CE0-8973-7728B31AA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924"/>
              <a:ext cx="1072" cy="202"/>
            </a:xfrm>
            <a:custGeom>
              <a:avLst/>
              <a:gdLst>
                <a:gd name="T0" fmla="*/ 0 w 2925"/>
                <a:gd name="T1" fmla="*/ 281 h 549"/>
                <a:gd name="T2" fmla="*/ 957 w 2925"/>
                <a:gd name="T3" fmla="*/ 281 h 549"/>
                <a:gd name="T4" fmla="*/ 1129 w 2925"/>
                <a:gd name="T5" fmla="*/ 0 h 549"/>
                <a:gd name="T6" fmla="*/ 1361 w 2925"/>
                <a:gd name="T7" fmla="*/ 549 h 549"/>
                <a:gd name="T8" fmla="*/ 1644 w 2925"/>
                <a:gd name="T9" fmla="*/ 0 h 549"/>
                <a:gd name="T10" fmla="*/ 1885 w 2925"/>
                <a:gd name="T11" fmla="*/ 549 h 549"/>
                <a:gd name="T12" fmla="*/ 2143 w 2925"/>
                <a:gd name="T13" fmla="*/ 0 h 549"/>
                <a:gd name="T14" fmla="*/ 2387 w 2925"/>
                <a:gd name="T15" fmla="*/ 549 h 549"/>
                <a:gd name="T16" fmla="*/ 2554 w 2925"/>
                <a:gd name="T17" fmla="*/ 282 h 549"/>
                <a:gd name="T18" fmla="*/ 2925 w 2925"/>
                <a:gd name="T19" fmla="*/ 28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5" h="549">
                  <a:moveTo>
                    <a:pt x="0" y="281"/>
                  </a:moveTo>
                  <a:lnTo>
                    <a:pt x="957" y="281"/>
                  </a:lnTo>
                  <a:lnTo>
                    <a:pt x="1129" y="0"/>
                  </a:lnTo>
                  <a:lnTo>
                    <a:pt x="1361" y="549"/>
                  </a:lnTo>
                  <a:lnTo>
                    <a:pt x="1644" y="0"/>
                  </a:lnTo>
                  <a:lnTo>
                    <a:pt x="1885" y="549"/>
                  </a:lnTo>
                  <a:lnTo>
                    <a:pt x="2143" y="0"/>
                  </a:lnTo>
                  <a:lnTo>
                    <a:pt x="2387" y="549"/>
                  </a:lnTo>
                  <a:lnTo>
                    <a:pt x="2554" y="282"/>
                  </a:lnTo>
                  <a:lnTo>
                    <a:pt x="2925" y="282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CBC83EE0-5A73-4A35-B454-3AE433A29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4" y="3029"/>
              <a:ext cx="0" cy="24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A92B8018-6A2F-4F2E-9E14-2D7B3286F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3273"/>
              <a:ext cx="445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9E01AEA6-74F6-48AE-A477-737F20C60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430"/>
              <a:ext cx="465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78A1AA4C-2DE7-48DF-94F2-2DC680DBF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4" y="3433"/>
              <a:ext cx="0" cy="23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4814C374-657C-430A-87BC-A75A840D2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923"/>
              <a:ext cx="1072" cy="201"/>
            </a:xfrm>
            <a:custGeom>
              <a:avLst/>
              <a:gdLst>
                <a:gd name="T0" fmla="*/ 0 w 2925"/>
                <a:gd name="T1" fmla="*/ 282 h 549"/>
                <a:gd name="T2" fmla="*/ 957 w 2925"/>
                <a:gd name="T3" fmla="*/ 282 h 549"/>
                <a:gd name="T4" fmla="*/ 1128 w 2925"/>
                <a:gd name="T5" fmla="*/ 0 h 549"/>
                <a:gd name="T6" fmla="*/ 1361 w 2925"/>
                <a:gd name="T7" fmla="*/ 549 h 549"/>
                <a:gd name="T8" fmla="*/ 1643 w 2925"/>
                <a:gd name="T9" fmla="*/ 0 h 549"/>
                <a:gd name="T10" fmla="*/ 1885 w 2925"/>
                <a:gd name="T11" fmla="*/ 549 h 549"/>
                <a:gd name="T12" fmla="*/ 2143 w 2925"/>
                <a:gd name="T13" fmla="*/ 0 h 549"/>
                <a:gd name="T14" fmla="*/ 2386 w 2925"/>
                <a:gd name="T15" fmla="*/ 549 h 549"/>
                <a:gd name="T16" fmla="*/ 2553 w 2925"/>
                <a:gd name="T17" fmla="*/ 282 h 549"/>
                <a:gd name="T18" fmla="*/ 2925 w 2925"/>
                <a:gd name="T19" fmla="*/ 28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5" h="549">
                  <a:moveTo>
                    <a:pt x="0" y="282"/>
                  </a:moveTo>
                  <a:lnTo>
                    <a:pt x="957" y="282"/>
                  </a:lnTo>
                  <a:lnTo>
                    <a:pt x="1128" y="0"/>
                  </a:lnTo>
                  <a:lnTo>
                    <a:pt x="1361" y="549"/>
                  </a:lnTo>
                  <a:lnTo>
                    <a:pt x="1643" y="0"/>
                  </a:lnTo>
                  <a:lnTo>
                    <a:pt x="1885" y="549"/>
                  </a:lnTo>
                  <a:lnTo>
                    <a:pt x="2143" y="0"/>
                  </a:lnTo>
                  <a:lnTo>
                    <a:pt x="2386" y="549"/>
                  </a:lnTo>
                  <a:lnTo>
                    <a:pt x="2553" y="282"/>
                  </a:lnTo>
                  <a:lnTo>
                    <a:pt x="2925" y="282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20C3E8F8-2C30-4279-B1D4-7D3FFF507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9" y="3029"/>
              <a:ext cx="0" cy="24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A2F7D41A-0668-4165-B241-F085EC721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3273"/>
              <a:ext cx="445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83F2A1C9-95DF-4418-B9E2-20C25707E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3430"/>
              <a:ext cx="464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6330B7A7-C6A8-40D5-B6FF-D62DC9912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9" y="3433"/>
              <a:ext cx="0" cy="237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B4AAA5D-C738-49E5-BFC2-1B357D24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927"/>
              <a:ext cx="1072" cy="202"/>
            </a:xfrm>
            <a:custGeom>
              <a:avLst/>
              <a:gdLst>
                <a:gd name="T0" fmla="*/ 0 w 2925"/>
                <a:gd name="T1" fmla="*/ 282 h 550"/>
                <a:gd name="T2" fmla="*/ 957 w 2925"/>
                <a:gd name="T3" fmla="*/ 282 h 550"/>
                <a:gd name="T4" fmla="*/ 1129 w 2925"/>
                <a:gd name="T5" fmla="*/ 0 h 550"/>
                <a:gd name="T6" fmla="*/ 1362 w 2925"/>
                <a:gd name="T7" fmla="*/ 550 h 550"/>
                <a:gd name="T8" fmla="*/ 1644 w 2925"/>
                <a:gd name="T9" fmla="*/ 0 h 550"/>
                <a:gd name="T10" fmla="*/ 1886 w 2925"/>
                <a:gd name="T11" fmla="*/ 550 h 550"/>
                <a:gd name="T12" fmla="*/ 2144 w 2925"/>
                <a:gd name="T13" fmla="*/ 0 h 550"/>
                <a:gd name="T14" fmla="*/ 2387 w 2925"/>
                <a:gd name="T15" fmla="*/ 550 h 550"/>
                <a:gd name="T16" fmla="*/ 2554 w 2925"/>
                <a:gd name="T17" fmla="*/ 283 h 550"/>
                <a:gd name="T18" fmla="*/ 2925 w 2925"/>
                <a:gd name="T19" fmla="*/ 28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5" h="550">
                  <a:moveTo>
                    <a:pt x="0" y="282"/>
                  </a:moveTo>
                  <a:lnTo>
                    <a:pt x="957" y="282"/>
                  </a:lnTo>
                  <a:lnTo>
                    <a:pt x="1129" y="0"/>
                  </a:lnTo>
                  <a:lnTo>
                    <a:pt x="1362" y="550"/>
                  </a:lnTo>
                  <a:lnTo>
                    <a:pt x="1644" y="0"/>
                  </a:lnTo>
                  <a:lnTo>
                    <a:pt x="1886" y="550"/>
                  </a:lnTo>
                  <a:lnTo>
                    <a:pt x="2144" y="0"/>
                  </a:lnTo>
                  <a:lnTo>
                    <a:pt x="2387" y="550"/>
                  </a:lnTo>
                  <a:lnTo>
                    <a:pt x="2554" y="283"/>
                  </a:lnTo>
                  <a:lnTo>
                    <a:pt x="2925" y="283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F8932FE5-CF3A-4D9B-BE20-EF170E4FD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026"/>
              <a:ext cx="360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679AA585-091A-420F-B482-3E87CA90E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" y="2944"/>
              <a:ext cx="124" cy="1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086EB084-7A99-4A1E-B42E-DB385F064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9" y="2944"/>
              <a:ext cx="124" cy="15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5F7E3F0A-F9CD-4FAC-A53B-F1CE3791D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7" y="3029"/>
              <a:ext cx="586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AFD5E638-FE5B-45E0-BB75-9AEED288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2982"/>
              <a:ext cx="88" cy="81"/>
            </a:xfrm>
            <a:prstGeom prst="ellipse">
              <a:avLst/>
            </a:prstGeom>
            <a:solidFill>
              <a:srgbClr val="2718ED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0341929E-4101-424F-9311-5A26F6235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" y="2980"/>
              <a:ext cx="88" cy="82"/>
            </a:xfrm>
            <a:prstGeom prst="ellipse">
              <a:avLst/>
            </a:prstGeom>
            <a:solidFill>
              <a:srgbClr val="2718ED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ED021E3-1ABA-4986-B391-5EE023C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3668"/>
              <a:ext cx="373" cy="187"/>
            </a:xfrm>
            <a:custGeom>
              <a:avLst/>
              <a:gdLst>
                <a:gd name="T0" fmla="*/ 9 w 1018"/>
                <a:gd name="T1" fmla="*/ 0 h 509"/>
                <a:gd name="T2" fmla="*/ 1018 w 1018"/>
                <a:gd name="T3" fmla="*/ 0 h 509"/>
                <a:gd name="T4" fmla="*/ 509 w 1018"/>
                <a:gd name="T5" fmla="*/ 509 h 509"/>
                <a:gd name="T6" fmla="*/ 0 w 1018"/>
                <a:gd name="T7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509">
                  <a:moveTo>
                    <a:pt x="9" y="0"/>
                  </a:moveTo>
                  <a:lnTo>
                    <a:pt x="1018" y="0"/>
                  </a:lnTo>
                  <a:lnTo>
                    <a:pt x="509" y="50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739D1426-7ADF-4758-98C1-2384B899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670"/>
              <a:ext cx="373" cy="186"/>
            </a:xfrm>
            <a:custGeom>
              <a:avLst/>
              <a:gdLst>
                <a:gd name="T0" fmla="*/ 9 w 1018"/>
                <a:gd name="T1" fmla="*/ 0 h 509"/>
                <a:gd name="T2" fmla="*/ 1018 w 1018"/>
                <a:gd name="T3" fmla="*/ 0 h 509"/>
                <a:gd name="T4" fmla="*/ 509 w 1018"/>
                <a:gd name="T5" fmla="*/ 509 h 509"/>
                <a:gd name="T6" fmla="*/ 0 w 1018"/>
                <a:gd name="T7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509">
                  <a:moveTo>
                    <a:pt x="9" y="0"/>
                  </a:moveTo>
                  <a:lnTo>
                    <a:pt x="1018" y="0"/>
                  </a:lnTo>
                  <a:lnTo>
                    <a:pt x="509" y="50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4A9D016C-1A5F-4A87-A35F-206BEEFE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673"/>
              <a:ext cx="373" cy="187"/>
            </a:xfrm>
            <a:custGeom>
              <a:avLst/>
              <a:gdLst>
                <a:gd name="T0" fmla="*/ 9 w 1018"/>
                <a:gd name="T1" fmla="*/ 0 h 509"/>
                <a:gd name="T2" fmla="*/ 1018 w 1018"/>
                <a:gd name="T3" fmla="*/ 0 h 509"/>
                <a:gd name="T4" fmla="*/ 509 w 1018"/>
                <a:gd name="T5" fmla="*/ 509 h 509"/>
                <a:gd name="T6" fmla="*/ 0 w 1018"/>
                <a:gd name="T7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509">
                  <a:moveTo>
                    <a:pt x="9" y="0"/>
                  </a:moveTo>
                  <a:lnTo>
                    <a:pt x="1018" y="0"/>
                  </a:lnTo>
                  <a:lnTo>
                    <a:pt x="509" y="50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2956512-21A1-4F0E-A2C1-B8F49BD5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3670"/>
              <a:ext cx="373" cy="186"/>
            </a:xfrm>
            <a:custGeom>
              <a:avLst/>
              <a:gdLst>
                <a:gd name="T0" fmla="*/ 9 w 1018"/>
                <a:gd name="T1" fmla="*/ 0 h 509"/>
                <a:gd name="T2" fmla="*/ 1018 w 1018"/>
                <a:gd name="T3" fmla="*/ 0 h 509"/>
                <a:gd name="T4" fmla="*/ 509 w 1018"/>
                <a:gd name="T5" fmla="*/ 509 h 509"/>
                <a:gd name="T6" fmla="*/ 0 w 1018"/>
                <a:gd name="T7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509">
                  <a:moveTo>
                    <a:pt x="9" y="0"/>
                  </a:moveTo>
                  <a:lnTo>
                    <a:pt x="1018" y="0"/>
                  </a:lnTo>
                  <a:lnTo>
                    <a:pt x="509" y="50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873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E9-66E3-4446-A727-1095F314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pic>
        <p:nvPicPr>
          <p:cNvPr id="7" name="Content Placeholder 6" descr="Logo, icon&#10;&#10;Description automatically generated">
            <a:extLst>
              <a:ext uri="{FF2B5EF4-FFF2-40B4-BE49-F238E27FC236}">
                <a16:creationId xmlns:a16="http://schemas.microsoft.com/office/drawing/2014/main" id="{DBA649A5-3ABC-4A3F-9D10-DF15A305F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03" y="1444857"/>
            <a:ext cx="809207" cy="8092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B33BD-3516-4DCA-BF8F-CE430617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EB25A-99E1-482F-B026-D1D15507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BEFDA-3AF9-41DE-8769-5676D4D8EFAB}"/>
              </a:ext>
            </a:extLst>
          </p:cNvPr>
          <p:cNvSpPr txBox="1"/>
          <p:nvPr/>
        </p:nvSpPr>
        <p:spPr>
          <a:xfrm>
            <a:off x="3928724" y="1618627"/>
            <a:ext cx="638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only consider RC trees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2956A0DE-82CE-461C-B5E8-1DE686AAE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7" y="2604576"/>
            <a:ext cx="803762" cy="803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6BBCB1-2271-4FE2-A678-BB352A5EBF62}"/>
              </a:ext>
            </a:extLst>
          </p:cNvPr>
          <p:cNvSpPr txBox="1"/>
          <p:nvPr/>
        </p:nvSpPr>
        <p:spPr>
          <a:xfrm>
            <a:off x="3928724" y="2590960"/>
            <a:ext cx="6380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only consider voltage sources that provide step inputs. 0 </a:t>
            </a:r>
            <a:r>
              <a:rPr lang="en-US" sz="2400" dirty="0">
                <a:sym typeface="Wingdings" panose="05000000000000000000" pitchFamily="2" charset="2"/>
              </a:rPr>
              <a:t> 1 or 1  0</a:t>
            </a:r>
            <a:endParaRPr lang="en-US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256D6-F4DA-4615-B3C3-B3989DA279A6}"/>
              </a:ext>
            </a:extLst>
          </p:cNvPr>
          <p:cNvSpPr/>
          <p:nvPr/>
        </p:nvSpPr>
        <p:spPr>
          <a:xfrm>
            <a:off x="4121427" y="4656923"/>
            <a:ext cx="4511173" cy="12457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Elmore Delay Model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2A4E465-286E-419F-80EB-E94CB3312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1" y="3550247"/>
            <a:ext cx="1703660" cy="17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a similar idea and create a memory hierarchy (use temporal locality)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7813" y="2259557"/>
            <a:ext cx="2374711" cy="941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5785" y="3646512"/>
            <a:ext cx="1044054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I-cache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7902" y="3646512"/>
            <a:ext cx="1044054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D-cache</a:t>
            </a:r>
            <a:endParaRPr lang="en-US" sz="1050" dirty="0"/>
          </a:p>
        </p:txBody>
      </p:sp>
      <p:sp>
        <p:nvSpPr>
          <p:cNvPr id="8" name="Up-Down Arrow 7"/>
          <p:cNvSpPr/>
          <p:nvPr/>
        </p:nvSpPr>
        <p:spPr>
          <a:xfrm>
            <a:off x="6826157" y="3201254"/>
            <a:ext cx="276367" cy="445259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6200000">
            <a:off x="4658723" y="3270344"/>
            <a:ext cx="445259" cy="30707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622344" y="4501204"/>
            <a:ext cx="4575412" cy="634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L2 Cache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4186" y="5478724"/>
            <a:ext cx="6602105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Main Memory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6826157" y="4158303"/>
            <a:ext cx="276367" cy="342901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Up-Down Arrow 12"/>
          <p:cNvSpPr/>
          <p:nvPr/>
        </p:nvSpPr>
        <p:spPr>
          <a:xfrm>
            <a:off x="4589629" y="4168539"/>
            <a:ext cx="276367" cy="342901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Up-Down Arrow 13"/>
          <p:cNvSpPr/>
          <p:nvPr/>
        </p:nvSpPr>
        <p:spPr>
          <a:xfrm>
            <a:off x="5845303" y="5135824"/>
            <a:ext cx="276367" cy="342901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14"/>
          <p:cNvSpPr/>
          <p:nvPr/>
        </p:nvSpPr>
        <p:spPr>
          <a:xfrm>
            <a:off x="8893790" y="3201254"/>
            <a:ext cx="1351129" cy="716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2-4 cycles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55208" y="4409080"/>
            <a:ext cx="1351129" cy="716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10-50 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16873" y="5258652"/>
            <a:ext cx="1351129" cy="716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200-400 cycles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E13139-9B38-4F36-8C7E-A558AE5D3AED}"/>
              </a:ext>
            </a:extLst>
          </p:cNvPr>
          <p:cNvSpPr/>
          <p:nvPr/>
        </p:nvSpPr>
        <p:spPr>
          <a:xfrm>
            <a:off x="1654510" y="1317353"/>
            <a:ext cx="2564072" cy="154513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Inclusive cache hierarchy: each cache contains a subset of addresses that are stored in the lower level.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0BDF-FCEF-4C1B-A094-51A061FE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C17BFCF-C46B-4CED-A5A3-360CFA2B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9C52-FB69-4B97-AA28-22A12A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RC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5C9CA-2BA6-4CD0-AAC9-7C0615B8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B79E-6DB9-4A72-86E0-1768D89B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B8F8AD1-57D9-4FFC-8C0A-E8C3F9916B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1777" y="1225986"/>
            <a:ext cx="6624568" cy="5091964"/>
            <a:chOff x="602" y="806"/>
            <a:chExt cx="3566" cy="274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5EF8839-0048-40E4-BBF4-426B83F188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2" y="806"/>
              <a:ext cx="356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40D0AE-FA84-4085-A7FF-F35F36F2C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056"/>
              <a:ext cx="813" cy="194"/>
            </a:xfrm>
            <a:custGeom>
              <a:avLst/>
              <a:gdLst>
                <a:gd name="T0" fmla="*/ 0 w 1722"/>
                <a:gd name="T1" fmla="*/ 212 h 412"/>
                <a:gd name="T2" fmla="*/ 277 w 1722"/>
                <a:gd name="T3" fmla="*/ 212 h 412"/>
                <a:gd name="T4" fmla="*/ 382 w 1722"/>
                <a:gd name="T5" fmla="*/ 0 h 412"/>
                <a:gd name="T6" fmla="*/ 523 w 1722"/>
                <a:gd name="T7" fmla="*/ 412 h 412"/>
                <a:gd name="T8" fmla="*/ 694 w 1722"/>
                <a:gd name="T9" fmla="*/ 0 h 412"/>
                <a:gd name="T10" fmla="*/ 841 w 1722"/>
                <a:gd name="T11" fmla="*/ 412 h 412"/>
                <a:gd name="T12" fmla="*/ 997 w 1722"/>
                <a:gd name="T13" fmla="*/ 0 h 412"/>
                <a:gd name="T14" fmla="*/ 1145 w 1722"/>
                <a:gd name="T15" fmla="*/ 412 h 412"/>
                <a:gd name="T16" fmla="*/ 1246 w 1722"/>
                <a:gd name="T17" fmla="*/ 212 h 412"/>
                <a:gd name="T18" fmla="*/ 1722 w 172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412">
                  <a:moveTo>
                    <a:pt x="0" y="212"/>
                  </a:moveTo>
                  <a:lnTo>
                    <a:pt x="277" y="212"/>
                  </a:lnTo>
                  <a:lnTo>
                    <a:pt x="382" y="0"/>
                  </a:lnTo>
                  <a:lnTo>
                    <a:pt x="523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7" y="0"/>
                  </a:lnTo>
                  <a:lnTo>
                    <a:pt x="1145" y="412"/>
                  </a:lnTo>
                  <a:lnTo>
                    <a:pt x="1246" y="212"/>
                  </a:lnTo>
                  <a:lnTo>
                    <a:pt x="172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E94666D0-A869-469C-9473-D4B9A46B7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4" y="2805"/>
              <a:ext cx="23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2ECA3F3-91B0-42FE-A09E-FF33722C7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2805"/>
              <a:ext cx="0" cy="5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17AA8233-1C9F-4539-BAD4-D41F704B3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2157"/>
              <a:ext cx="0" cy="5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3BF529BB-98E0-434C-B742-534786AD4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4" y="2661"/>
              <a:ext cx="23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8FB655C-DAF9-4FA4-8102-C799EA325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94"/>
              <a:ext cx="518" cy="500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478D0C3-CD45-49AC-9A31-5CB920AE9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2739"/>
              <a:ext cx="10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000000"/>
                  </a:solidFill>
                  <a:latin typeface="sans-serif"/>
                </a:rPr>
                <a:t>V</a:t>
              </a:r>
              <a:endParaRPr lang="en-US" alt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20B855E6-F5E4-4A30-BAFB-2F2ED2651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091"/>
              <a:ext cx="0" cy="23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707F6B-F5C4-491C-B0AE-CE8B887F9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057"/>
              <a:ext cx="694" cy="194"/>
            </a:xfrm>
            <a:custGeom>
              <a:avLst/>
              <a:gdLst>
                <a:gd name="T0" fmla="*/ 0 w 1472"/>
                <a:gd name="T1" fmla="*/ 211 h 412"/>
                <a:gd name="T2" fmla="*/ 277 w 1472"/>
                <a:gd name="T3" fmla="*/ 211 h 412"/>
                <a:gd name="T4" fmla="*/ 381 w 1472"/>
                <a:gd name="T5" fmla="*/ 0 h 412"/>
                <a:gd name="T6" fmla="*/ 522 w 1472"/>
                <a:gd name="T7" fmla="*/ 412 h 412"/>
                <a:gd name="T8" fmla="*/ 694 w 1472"/>
                <a:gd name="T9" fmla="*/ 0 h 412"/>
                <a:gd name="T10" fmla="*/ 841 w 1472"/>
                <a:gd name="T11" fmla="*/ 412 h 412"/>
                <a:gd name="T12" fmla="*/ 997 w 1472"/>
                <a:gd name="T13" fmla="*/ 0 h 412"/>
                <a:gd name="T14" fmla="*/ 1145 w 1472"/>
                <a:gd name="T15" fmla="*/ 412 h 412"/>
                <a:gd name="T16" fmla="*/ 1246 w 1472"/>
                <a:gd name="T17" fmla="*/ 212 h 412"/>
                <a:gd name="T18" fmla="*/ 1472 w 147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2">
                  <a:moveTo>
                    <a:pt x="0" y="211"/>
                  </a:moveTo>
                  <a:lnTo>
                    <a:pt x="277" y="211"/>
                  </a:lnTo>
                  <a:lnTo>
                    <a:pt x="381" y="0"/>
                  </a:lnTo>
                  <a:lnTo>
                    <a:pt x="522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7" y="0"/>
                  </a:lnTo>
                  <a:lnTo>
                    <a:pt x="1145" y="412"/>
                  </a:lnTo>
                  <a:lnTo>
                    <a:pt x="1246" y="212"/>
                  </a:lnTo>
                  <a:lnTo>
                    <a:pt x="147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6D35330E-C0ED-476E-BE10-C731EDA79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" y="2804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0F7EECA6-26BE-464E-92F6-6AD1B5313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4" y="2804"/>
              <a:ext cx="0" cy="50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2CB0CC88-B5AD-416E-9542-5CA942D0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4" y="2156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B47D44ED-3B86-488B-AFB9-63080248E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" y="2660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519FB0D-0C67-4846-91EF-D362D374C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057"/>
              <a:ext cx="695" cy="194"/>
            </a:xfrm>
            <a:custGeom>
              <a:avLst/>
              <a:gdLst>
                <a:gd name="T0" fmla="*/ 0 w 1472"/>
                <a:gd name="T1" fmla="*/ 211 h 411"/>
                <a:gd name="T2" fmla="*/ 277 w 1472"/>
                <a:gd name="T3" fmla="*/ 211 h 411"/>
                <a:gd name="T4" fmla="*/ 381 w 1472"/>
                <a:gd name="T5" fmla="*/ 0 h 411"/>
                <a:gd name="T6" fmla="*/ 522 w 1472"/>
                <a:gd name="T7" fmla="*/ 411 h 411"/>
                <a:gd name="T8" fmla="*/ 694 w 1472"/>
                <a:gd name="T9" fmla="*/ 0 h 411"/>
                <a:gd name="T10" fmla="*/ 840 w 1472"/>
                <a:gd name="T11" fmla="*/ 411 h 411"/>
                <a:gd name="T12" fmla="*/ 997 w 1472"/>
                <a:gd name="T13" fmla="*/ 0 h 411"/>
                <a:gd name="T14" fmla="*/ 1145 w 1472"/>
                <a:gd name="T15" fmla="*/ 411 h 411"/>
                <a:gd name="T16" fmla="*/ 1246 w 1472"/>
                <a:gd name="T17" fmla="*/ 211 h 411"/>
                <a:gd name="T18" fmla="*/ 1472 w 1472"/>
                <a:gd name="T19" fmla="*/ 2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1">
                  <a:moveTo>
                    <a:pt x="0" y="211"/>
                  </a:moveTo>
                  <a:lnTo>
                    <a:pt x="277" y="211"/>
                  </a:lnTo>
                  <a:lnTo>
                    <a:pt x="381" y="0"/>
                  </a:lnTo>
                  <a:lnTo>
                    <a:pt x="522" y="411"/>
                  </a:lnTo>
                  <a:lnTo>
                    <a:pt x="694" y="0"/>
                  </a:lnTo>
                  <a:lnTo>
                    <a:pt x="840" y="411"/>
                  </a:lnTo>
                  <a:lnTo>
                    <a:pt x="997" y="0"/>
                  </a:lnTo>
                  <a:lnTo>
                    <a:pt x="1145" y="411"/>
                  </a:lnTo>
                  <a:lnTo>
                    <a:pt x="1246" y="211"/>
                  </a:lnTo>
                  <a:lnTo>
                    <a:pt x="1472" y="211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3ED77BFC-2831-45EE-AE9E-D3D47FFD2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7" y="2807"/>
              <a:ext cx="23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18677D21-7C0C-404F-BD8B-07E725A91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2807"/>
              <a:ext cx="0" cy="5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DC56CC07-3F04-4FE7-AF1B-290089333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2159"/>
              <a:ext cx="0" cy="5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E080598-DC14-4392-9EBB-D404B8190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7" y="2663"/>
              <a:ext cx="23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6CF7071C-9EBD-4B6A-8608-28E324E85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2157"/>
              <a:ext cx="77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6492350-C3C9-4D62-A0FD-BFC67B90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1078"/>
              <a:ext cx="383" cy="1078"/>
            </a:xfrm>
            <a:custGeom>
              <a:avLst/>
              <a:gdLst>
                <a:gd name="T0" fmla="*/ 0 w 813"/>
                <a:gd name="T1" fmla="*/ 2286 h 2286"/>
                <a:gd name="T2" fmla="*/ 0 w 813"/>
                <a:gd name="T3" fmla="*/ 0 h 2286"/>
                <a:gd name="T4" fmla="*/ 813 w 813"/>
                <a:gd name="T5" fmla="*/ 0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2286">
                  <a:moveTo>
                    <a:pt x="0" y="2286"/>
                  </a:moveTo>
                  <a:lnTo>
                    <a:pt x="0" y="0"/>
                  </a:lnTo>
                  <a:lnTo>
                    <a:pt x="813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8CB37CC-B659-46F3-B9EE-F11677DE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978"/>
              <a:ext cx="694" cy="195"/>
            </a:xfrm>
            <a:custGeom>
              <a:avLst/>
              <a:gdLst>
                <a:gd name="T0" fmla="*/ 0 w 1472"/>
                <a:gd name="T1" fmla="*/ 211 h 412"/>
                <a:gd name="T2" fmla="*/ 277 w 1472"/>
                <a:gd name="T3" fmla="*/ 211 h 412"/>
                <a:gd name="T4" fmla="*/ 382 w 1472"/>
                <a:gd name="T5" fmla="*/ 0 h 412"/>
                <a:gd name="T6" fmla="*/ 523 w 1472"/>
                <a:gd name="T7" fmla="*/ 412 h 412"/>
                <a:gd name="T8" fmla="*/ 694 w 1472"/>
                <a:gd name="T9" fmla="*/ 0 h 412"/>
                <a:gd name="T10" fmla="*/ 841 w 1472"/>
                <a:gd name="T11" fmla="*/ 412 h 412"/>
                <a:gd name="T12" fmla="*/ 997 w 1472"/>
                <a:gd name="T13" fmla="*/ 0 h 412"/>
                <a:gd name="T14" fmla="*/ 1145 w 1472"/>
                <a:gd name="T15" fmla="*/ 412 h 412"/>
                <a:gd name="T16" fmla="*/ 1246 w 1472"/>
                <a:gd name="T17" fmla="*/ 212 h 412"/>
                <a:gd name="T18" fmla="*/ 1472 w 147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2">
                  <a:moveTo>
                    <a:pt x="0" y="211"/>
                  </a:moveTo>
                  <a:lnTo>
                    <a:pt x="277" y="211"/>
                  </a:lnTo>
                  <a:lnTo>
                    <a:pt x="382" y="0"/>
                  </a:lnTo>
                  <a:lnTo>
                    <a:pt x="523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7" y="0"/>
                  </a:lnTo>
                  <a:lnTo>
                    <a:pt x="1145" y="412"/>
                  </a:lnTo>
                  <a:lnTo>
                    <a:pt x="1246" y="212"/>
                  </a:lnTo>
                  <a:lnTo>
                    <a:pt x="147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EB958C87-C0B9-4AF5-895F-81319094C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979"/>
              <a:ext cx="694" cy="194"/>
            </a:xfrm>
            <a:custGeom>
              <a:avLst/>
              <a:gdLst>
                <a:gd name="T0" fmla="*/ 0 w 1472"/>
                <a:gd name="T1" fmla="*/ 211 h 411"/>
                <a:gd name="T2" fmla="*/ 277 w 1472"/>
                <a:gd name="T3" fmla="*/ 211 h 411"/>
                <a:gd name="T4" fmla="*/ 381 w 1472"/>
                <a:gd name="T5" fmla="*/ 0 h 411"/>
                <a:gd name="T6" fmla="*/ 523 w 1472"/>
                <a:gd name="T7" fmla="*/ 411 h 411"/>
                <a:gd name="T8" fmla="*/ 694 w 1472"/>
                <a:gd name="T9" fmla="*/ 0 h 411"/>
                <a:gd name="T10" fmla="*/ 841 w 1472"/>
                <a:gd name="T11" fmla="*/ 411 h 411"/>
                <a:gd name="T12" fmla="*/ 997 w 1472"/>
                <a:gd name="T13" fmla="*/ 0 h 411"/>
                <a:gd name="T14" fmla="*/ 1145 w 1472"/>
                <a:gd name="T15" fmla="*/ 411 h 411"/>
                <a:gd name="T16" fmla="*/ 1246 w 1472"/>
                <a:gd name="T17" fmla="*/ 211 h 411"/>
                <a:gd name="T18" fmla="*/ 1472 w 1472"/>
                <a:gd name="T19" fmla="*/ 2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1">
                  <a:moveTo>
                    <a:pt x="0" y="211"/>
                  </a:moveTo>
                  <a:lnTo>
                    <a:pt x="277" y="211"/>
                  </a:lnTo>
                  <a:lnTo>
                    <a:pt x="381" y="0"/>
                  </a:lnTo>
                  <a:lnTo>
                    <a:pt x="523" y="411"/>
                  </a:lnTo>
                  <a:lnTo>
                    <a:pt x="694" y="0"/>
                  </a:lnTo>
                  <a:lnTo>
                    <a:pt x="841" y="411"/>
                  </a:lnTo>
                  <a:lnTo>
                    <a:pt x="997" y="0"/>
                  </a:lnTo>
                  <a:lnTo>
                    <a:pt x="1145" y="411"/>
                  </a:lnTo>
                  <a:lnTo>
                    <a:pt x="1246" y="211"/>
                  </a:lnTo>
                  <a:lnTo>
                    <a:pt x="1472" y="211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FFBE4512-EF7E-411C-92A7-1ABCF7828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1509"/>
              <a:ext cx="0" cy="221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F3E35374-332F-41D7-9BCE-9E4AB256A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1078"/>
              <a:ext cx="0" cy="286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F0491618-017C-4095-B0C7-0620CC455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5" y="1503"/>
              <a:ext cx="0" cy="22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02170E51-A2C2-406C-A985-B69F43FFF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5" y="1078"/>
              <a:ext cx="0" cy="286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0BC8E8A8-CA03-40DF-A115-442CCFAC5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5" y="1078"/>
              <a:ext cx="51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99FDAC67-A0A8-44E4-A079-57DA5CB18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2097"/>
              <a:ext cx="102" cy="10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4579480B-03AD-4A83-AB8F-4AD1A5FF0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026"/>
              <a:ext cx="101" cy="10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48BB3E2-FDBC-47D6-A9D5-EA872B78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3334"/>
              <a:ext cx="311" cy="206"/>
            </a:xfrm>
            <a:custGeom>
              <a:avLst/>
              <a:gdLst>
                <a:gd name="T0" fmla="*/ 0 w 660"/>
                <a:gd name="T1" fmla="*/ 0 h 438"/>
                <a:gd name="T2" fmla="*/ 660 w 660"/>
                <a:gd name="T3" fmla="*/ 0 h 438"/>
                <a:gd name="T4" fmla="*/ 312 w 660"/>
                <a:gd name="T5" fmla="*/ 438 h 438"/>
                <a:gd name="T6" fmla="*/ 0 w 660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438">
                  <a:moveTo>
                    <a:pt x="0" y="0"/>
                  </a:moveTo>
                  <a:lnTo>
                    <a:pt x="660" y="0"/>
                  </a:lnTo>
                  <a:lnTo>
                    <a:pt x="312" y="4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FE07A2E6-7CD4-4DDA-95E1-43123920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310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3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3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9D5DD22-B11B-4E06-8D8F-394C0EA2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3310"/>
              <a:ext cx="311" cy="206"/>
            </a:xfrm>
            <a:custGeom>
              <a:avLst/>
              <a:gdLst>
                <a:gd name="T0" fmla="*/ 0 w 660"/>
                <a:gd name="T1" fmla="*/ 0 h 437"/>
                <a:gd name="T2" fmla="*/ 660 w 660"/>
                <a:gd name="T3" fmla="*/ 0 h 437"/>
                <a:gd name="T4" fmla="*/ 312 w 660"/>
                <a:gd name="T5" fmla="*/ 437 h 437"/>
                <a:gd name="T6" fmla="*/ 0 w 660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437">
                  <a:moveTo>
                    <a:pt x="0" y="0"/>
                  </a:moveTo>
                  <a:lnTo>
                    <a:pt x="660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76588AEB-EEE9-405D-B7DC-999990E0C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318"/>
              <a:ext cx="311" cy="206"/>
            </a:xfrm>
            <a:custGeom>
              <a:avLst/>
              <a:gdLst>
                <a:gd name="T0" fmla="*/ 0 w 660"/>
                <a:gd name="T1" fmla="*/ 0 h 437"/>
                <a:gd name="T2" fmla="*/ 660 w 660"/>
                <a:gd name="T3" fmla="*/ 0 h 437"/>
                <a:gd name="T4" fmla="*/ 312 w 660"/>
                <a:gd name="T5" fmla="*/ 437 h 437"/>
                <a:gd name="T6" fmla="*/ 0 w 660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437">
                  <a:moveTo>
                    <a:pt x="0" y="0"/>
                  </a:moveTo>
                  <a:lnTo>
                    <a:pt x="660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3EAB64E-F7D8-49E8-BD05-1F543E24C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722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3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3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47275B60-6266-4518-911E-3FB4A1F6C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730"/>
              <a:ext cx="311" cy="206"/>
            </a:xfrm>
            <a:custGeom>
              <a:avLst/>
              <a:gdLst>
                <a:gd name="T0" fmla="*/ 0 w 660"/>
                <a:gd name="T1" fmla="*/ 0 h 437"/>
                <a:gd name="T2" fmla="*/ 660 w 660"/>
                <a:gd name="T3" fmla="*/ 0 h 437"/>
                <a:gd name="T4" fmla="*/ 312 w 660"/>
                <a:gd name="T5" fmla="*/ 437 h 437"/>
                <a:gd name="T6" fmla="*/ 0 w 660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437">
                  <a:moveTo>
                    <a:pt x="0" y="0"/>
                  </a:moveTo>
                  <a:lnTo>
                    <a:pt x="660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F637D8B-49A0-4243-BC68-674C80EC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261"/>
              <a:ext cx="135" cy="320"/>
            </a:xfrm>
            <a:custGeom>
              <a:avLst/>
              <a:gdLst>
                <a:gd name="T0" fmla="*/ 285 w 285"/>
                <a:gd name="T1" fmla="*/ 679 h 679"/>
                <a:gd name="T2" fmla="*/ 285 w 285"/>
                <a:gd name="T3" fmla="*/ 331 h 679"/>
                <a:gd name="T4" fmla="*/ 0 w 285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679">
                  <a:moveTo>
                    <a:pt x="285" y="679"/>
                  </a:moveTo>
                  <a:lnTo>
                    <a:pt x="285" y="331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75DC3C9-5E0B-4598-A722-F7B25A28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151"/>
              <a:ext cx="215" cy="102"/>
            </a:xfrm>
            <a:custGeom>
              <a:avLst/>
              <a:gdLst>
                <a:gd name="T0" fmla="*/ 9 w 456"/>
                <a:gd name="T1" fmla="*/ 215 h 215"/>
                <a:gd name="T2" fmla="*/ 0 w 456"/>
                <a:gd name="T3" fmla="*/ 0 h 215"/>
                <a:gd name="T4" fmla="*/ 0 w 456"/>
                <a:gd name="T5" fmla="*/ 0 h 215"/>
                <a:gd name="T6" fmla="*/ 456 w 456"/>
                <a:gd name="T7" fmla="*/ 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15">
                  <a:moveTo>
                    <a:pt x="9" y="21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6" y="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BD5313A4-BAAA-4F74-8E77-9C8DC4DF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2640"/>
              <a:ext cx="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4FC0FECE-3BAA-40D0-BF52-468EB8895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2714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2F35A6B2-6E06-4E28-8A1A-6383C36C8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1876"/>
              <a:ext cx="6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163FAA88-7649-435F-A925-45D826A8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950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A2DF8FFE-BBE3-45EB-8F75-89F237AA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864"/>
              <a:ext cx="6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FE39A2BD-8A97-48E5-94CA-0580515C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38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7463CC6D-298C-407D-96C2-F983CB97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1878"/>
              <a:ext cx="6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9B801C82-03B7-47D1-852B-705C2ADE9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952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0B4A602C-4C16-4917-8553-88518CD6B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2638"/>
              <a:ext cx="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E662FB5D-264C-435E-9019-C9244452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713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BC63E7AE-CC87-4243-815C-47749D26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638"/>
              <a:ext cx="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8478291C-EDAC-47B0-8B4C-F826826EE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713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F0BE5498-7938-4E41-9822-5000CCE4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807"/>
              <a:ext cx="6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B22BAFD7-34D5-4DB3-9881-BD8D732A8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881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6709F3E6-17D1-4922-894E-878D331DC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807"/>
              <a:ext cx="6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F4799DB4-D658-4CDB-BB1B-62CF228F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881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1C7F5710-B0A3-4E76-8E91-FFF04D2D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358"/>
              <a:ext cx="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6C53614C-568D-49E1-A206-B229503C6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1432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8AA5ED55-5D9E-49A5-BAC4-0389196AC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1358"/>
              <a:ext cx="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5168FAD5-1E6F-47C2-9000-4AFCD6DAC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432"/>
              <a:ext cx="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1059E487-947D-4D44-B16A-D84015E0B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0" y="1506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B3CEE6F3-9F35-4B47-BB1D-50D6AB412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0" y="1362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28F4EE81-3399-4EDB-9E4C-5FCBFB82D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507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A4239F6C-5D4A-4865-B456-032D919D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363"/>
              <a:ext cx="23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CED3F3CA-D4EF-4662-AD19-E7D7609A6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874"/>
              <a:ext cx="162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45ABE21B-AFF4-4CAD-9EB9-87699C99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15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D616DC8F-4FF8-4390-A4E9-40BBA817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1866"/>
              <a:ext cx="162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8C6F150E-6C79-4F32-AF2C-6AA9B61E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907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C9686301-78DF-40CB-B78B-164C72DD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1869"/>
              <a:ext cx="163" cy="201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152D82B4-444B-42F4-BE93-8BF5E00A2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911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7D8B0445-D7A8-40BB-A41E-B088BB2C5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818"/>
              <a:ext cx="163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87318DBA-B3A3-4720-81EF-0D5B386C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860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34B60DB1-75CB-43CC-A79E-8FC80731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10"/>
              <a:ext cx="163" cy="201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id="{2580F716-3007-44DA-8D03-36453095D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852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id="{0B178108-587E-4BB7-817C-C784E848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956"/>
              <a:ext cx="162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B88BB913-E615-45A5-B1CF-86589FC8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1997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0</a:t>
              </a:r>
              <a:endParaRPr lang="en-US" alt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DFC3407-682F-4BBE-BAFA-EE4C1A00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998"/>
              <a:ext cx="311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2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AD768741-5C98-4B2D-ACB5-9DA4C26A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982"/>
              <a:ext cx="38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sans-serif"/>
                </a:rPr>
                <a:t>ground</a:t>
              </a:r>
              <a:endParaRPr lang="en-US" alt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C42A674C-1723-46A3-B5AF-807A0436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" y="923"/>
              <a:ext cx="1026" cy="346"/>
            </a:xfrm>
            <a:prstGeom prst="rect">
              <a:avLst/>
            </a:pr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5E1B36F-D769-4983-9172-2ADE42B7010B}"/>
              </a:ext>
            </a:extLst>
          </p:cNvPr>
          <p:cNvCxnSpPr/>
          <p:nvPr/>
        </p:nvCxnSpPr>
        <p:spPr>
          <a:xfrm>
            <a:off x="5109547" y="183216"/>
            <a:ext cx="763332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FD2B5C4-AAEA-4123-946C-66B31BE2FC93}"/>
              </a:ext>
            </a:extLst>
          </p:cNvPr>
          <p:cNvCxnSpPr/>
          <p:nvPr/>
        </p:nvCxnSpPr>
        <p:spPr>
          <a:xfrm>
            <a:off x="5846374" y="183217"/>
            <a:ext cx="0" cy="7022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6E22E1C-BC5E-48CD-9E54-414EA8068FA2}"/>
              </a:ext>
            </a:extLst>
          </p:cNvPr>
          <p:cNvCxnSpPr/>
          <p:nvPr/>
        </p:nvCxnSpPr>
        <p:spPr>
          <a:xfrm>
            <a:off x="5872880" y="885427"/>
            <a:ext cx="702365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7E966D8-B8AE-40ED-8028-861633D77EA6}"/>
              </a:ext>
            </a:extLst>
          </p:cNvPr>
          <p:cNvSpPr txBox="1"/>
          <p:nvPr/>
        </p:nvSpPr>
        <p:spPr>
          <a:xfrm>
            <a:off x="6820299" y="193683"/>
            <a:ext cx="255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>
                <a:sym typeface="Wingdings" panose="05000000000000000000" pitchFamily="2" charset="2"/>
              </a:rPr>
              <a:t> 0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10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058-3C3B-46F6-AD1E-7E5804ED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Capacitors with Current 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498D1-4CFF-4C25-972E-2101A25A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C9BF2-C165-4967-A456-64AE9481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71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D904D45-9AB3-440A-983A-1E709177D6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4373" y="899590"/>
            <a:ext cx="6540845" cy="5058820"/>
            <a:chOff x="613" y="806"/>
            <a:chExt cx="3544" cy="274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068F919-7A24-45DE-93B2-D7CC9C01D9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3" y="806"/>
              <a:ext cx="3544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4F0CA5A-23AF-4306-80B0-376BC3AF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2056"/>
              <a:ext cx="813" cy="194"/>
            </a:xfrm>
            <a:custGeom>
              <a:avLst/>
              <a:gdLst>
                <a:gd name="T0" fmla="*/ 0 w 1722"/>
                <a:gd name="T1" fmla="*/ 212 h 412"/>
                <a:gd name="T2" fmla="*/ 278 w 1722"/>
                <a:gd name="T3" fmla="*/ 212 h 412"/>
                <a:gd name="T4" fmla="*/ 382 w 1722"/>
                <a:gd name="T5" fmla="*/ 0 h 412"/>
                <a:gd name="T6" fmla="*/ 523 w 1722"/>
                <a:gd name="T7" fmla="*/ 412 h 412"/>
                <a:gd name="T8" fmla="*/ 694 w 1722"/>
                <a:gd name="T9" fmla="*/ 0 h 412"/>
                <a:gd name="T10" fmla="*/ 841 w 1722"/>
                <a:gd name="T11" fmla="*/ 412 h 412"/>
                <a:gd name="T12" fmla="*/ 998 w 1722"/>
                <a:gd name="T13" fmla="*/ 0 h 412"/>
                <a:gd name="T14" fmla="*/ 1145 w 1722"/>
                <a:gd name="T15" fmla="*/ 412 h 412"/>
                <a:gd name="T16" fmla="*/ 1247 w 1722"/>
                <a:gd name="T17" fmla="*/ 212 h 412"/>
                <a:gd name="T18" fmla="*/ 1722 w 172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412">
                  <a:moveTo>
                    <a:pt x="0" y="212"/>
                  </a:moveTo>
                  <a:lnTo>
                    <a:pt x="278" y="212"/>
                  </a:lnTo>
                  <a:lnTo>
                    <a:pt x="382" y="0"/>
                  </a:lnTo>
                  <a:lnTo>
                    <a:pt x="523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8" y="0"/>
                  </a:lnTo>
                  <a:lnTo>
                    <a:pt x="1145" y="412"/>
                  </a:lnTo>
                  <a:lnTo>
                    <a:pt x="1247" y="212"/>
                  </a:lnTo>
                  <a:lnTo>
                    <a:pt x="172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B0B90E27-091B-4C8D-831F-200EF2029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805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86273C6-4DD4-4ADC-9B36-9B29279FD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157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9CB24291-1C94-4C0D-A9FA-51F36CF6D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" y="2594"/>
              <a:ext cx="518" cy="500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68AF5FC-37B7-4E18-808D-E4DBE4BAC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2739"/>
              <a:ext cx="1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000000"/>
                  </a:solidFill>
                  <a:latin typeface="sans-serif"/>
                </a:rPr>
                <a:t>V</a:t>
              </a:r>
              <a:endParaRPr lang="en-US" alt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FC2E18B-A343-4BD7-B09B-FFBCA13C1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3091"/>
              <a:ext cx="0" cy="23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0971759-E7E0-401B-9208-36B98AFE6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057"/>
              <a:ext cx="694" cy="194"/>
            </a:xfrm>
            <a:custGeom>
              <a:avLst/>
              <a:gdLst>
                <a:gd name="T0" fmla="*/ 0 w 1472"/>
                <a:gd name="T1" fmla="*/ 211 h 412"/>
                <a:gd name="T2" fmla="*/ 277 w 1472"/>
                <a:gd name="T3" fmla="*/ 211 h 412"/>
                <a:gd name="T4" fmla="*/ 382 w 1472"/>
                <a:gd name="T5" fmla="*/ 0 h 412"/>
                <a:gd name="T6" fmla="*/ 523 w 1472"/>
                <a:gd name="T7" fmla="*/ 412 h 412"/>
                <a:gd name="T8" fmla="*/ 694 w 1472"/>
                <a:gd name="T9" fmla="*/ 0 h 412"/>
                <a:gd name="T10" fmla="*/ 841 w 1472"/>
                <a:gd name="T11" fmla="*/ 412 h 412"/>
                <a:gd name="T12" fmla="*/ 998 w 1472"/>
                <a:gd name="T13" fmla="*/ 0 h 412"/>
                <a:gd name="T14" fmla="*/ 1145 w 1472"/>
                <a:gd name="T15" fmla="*/ 412 h 412"/>
                <a:gd name="T16" fmla="*/ 1246 w 1472"/>
                <a:gd name="T17" fmla="*/ 212 h 412"/>
                <a:gd name="T18" fmla="*/ 1472 w 147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2">
                  <a:moveTo>
                    <a:pt x="0" y="211"/>
                  </a:moveTo>
                  <a:lnTo>
                    <a:pt x="277" y="211"/>
                  </a:lnTo>
                  <a:lnTo>
                    <a:pt x="382" y="0"/>
                  </a:lnTo>
                  <a:lnTo>
                    <a:pt x="523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8" y="0"/>
                  </a:lnTo>
                  <a:lnTo>
                    <a:pt x="1145" y="412"/>
                  </a:lnTo>
                  <a:lnTo>
                    <a:pt x="1246" y="212"/>
                  </a:lnTo>
                  <a:lnTo>
                    <a:pt x="147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A7885043-31C2-4263-A08B-69817ED72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804"/>
              <a:ext cx="0" cy="50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9071A408-101E-4697-A837-3A3A401C9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156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844DA22-B155-4965-B1D9-8861594A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057"/>
              <a:ext cx="695" cy="194"/>
            </a:xfrm>
            <a:custGeom>
              <a:avLst/>
              <a:gdLst>
                <a:gd name="T0" fmla="*/ 0 w 1472"/>
                <a:gd name="T1" fmla="*/ 211 h 411"/>
                <a:gd name="T2" fmla="*/ 277 w 1472"/>
                <a:gd name="T3" fmla="*/ 211 h 411"/>
                <a:gd name="T4" fmla="*/ 382 w 1472"/>
                <a:gd name="T5" fmla="*/ 0 h 411"/>
                <a:gd name="T6" fmla="*/ 523 w 1472"/>
                <a:gd name="T7" fmla="*/ 411 h 411"/>
                <a:gd name="T8" fmla="*/ 694 w 1472"/>
                <a:gd name="T9" fmla="*/ 0 h 411"/>
                <a:gd name="T10" fmla="*/ 841 w 1472"/>
                <a:gd name="T11" fmla="*/ 411 h 411"/>
                <a:gd name="T12" fmla="*/ 997 w 1472"/>
                <a:gd name="T13" fmla="*/ 0 h 411"/>
                <a:gd name="T14" fmla="*/ 1145 w 1472"/>
                <a:gd name="T15" fmla="*/ 411 h 411"/>
                <a:gd name="T16" fmla="*/ 1246 w 1472"/>
                <a:gd name="T17" fmla="*/ 211 h 411"/>
                <a:gd name="T18" fmla="*/ 1472 w 1472"/>
                <a:gd name="T19" fmla="*/ 2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1">
                  <a:moveTo>
                    <a:pt x="0" y="211"/>
                  </a:moveTo>
                  <a:lnTo>
                    <a:pt x="277" y="211"/>
                  </a:lnTo>
                  <a:lnTo>
                    <a:pt x="382" y="0"/>
                  </a:lnTo>
                  <a:lnTo>
                    <a:pt x="523" y="411"/>
                  </a:lnTo>
                  <a:lnTo>
                    <a:pt x="694" y="0"/>
                  </a:lnTo>
                  <a:lnTo>
                    <a:pt x="841" y="411"/>
                  </a:lnTo>
                  <a:lnTo>
                    <a:pt x="997" y="0"/>
                  </a:lnTo>
                  <a:lnTo>
                    <a:pt x="1145" y="411"/>
                  </a:lnTo>
                  <a:lnTo>
                    <a:pt x="1246" y="211"/>
                  </a:lnTo>
                  <a:lnTo>
                    <a:pt x="1472" y="211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F6F9FD5A-5B15-4FF1-AFA9-674794DB5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807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E6C63A41-9D54-4EF0-BDBB-2EE18FF35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159"/>
              <a:ext cx="0" cy="50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0ED5682D-32EA-4886-A120-36F96C392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157"/>
              <a:ext cx="77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4C30A62-5A49-4BF2-BC18-EB9E8823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078"/>
              <a:ext cx="384" cy="1078"/>
            </a:xfrm>
            <a:custGeom>
              <a:avLst/>
              <a:gdLst>
                <a:gd name="T0" fmla="*/ 0 w 814"/>
                <a:gd name="T1" fmla="*/ 2286 h 2286"/>
                <a:gd name="T2" fmla="*/ 0 w 814"/>
                <a:gd name="T3" fmla="*/ 0 h 2286"/>
                <a:gd name="T4" fmla="*/ 814 w 814"/>
                <a:gd name="T5" fmla="*/ 0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286">
                  <a:moveTo>
                    <a:pt x="0" y="2286"/>
                  </a:moveTo>
                  <a:lnTo>
                    <a:pt x="0" y="0"/>
                  </a:lnTo>
                  <a:lnTo>
                    <a:pt x="814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EEA3207-2F6A-419F-848A-C6ABD131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978"/>
              <a:ext cx="695" cy="195"/>
            </a:xfrm>
            <a:custGeom>
              <a:avLst/>
              <a:gdLst>
                <a:gd name="T0" fmla="*/ 0 w 1472"/>
                <a:gd name="T1" fmla="*/ 211 h 412"/>
                <a:gd name="T2" fmla="*/ 278 w 1472"/>
                <a:gd name="T3" fmla="*/ 211 h 412"/>
                <a:gd name="T4" fmla="*/ 382 w 1472"/>
                <a:gd name="T5" fmla="*/ 0 h 412"/>
                <a:gd name="T6" fmla="*/ 523 w 1472"/>
                <a:gd name="T7" fmla="*/ 412 h 412"/>
                <a:gd name="T8" fmla="*/ 694 w 1472"/>
                <a:gd name="T9" fmla="*/ 0 h 412"/>
                <a:gd name="T10" fmla="*/ 841 w 1472"/>
                <a:gd name="T11" fmla="*/ 412 h 412"/>
                <a:gd name="T12" fmla="*/ 998 w 1472"/>
                <a:gd name="T13" fmla="*/ 0 h 412"/>
                <a:gd name="T14" fmla="*/ 1145 w 1472"/>
                <a:gd name="T15" fmla="*/ 412 h 412"/>
                <a:gd name="T16" fmla="*/ 1247 w 1472"/>
                <a:gd name="T17" fmla="*/ 212 h 412"/>
                <a:gd name="T18" fmla="*/ 1472 w 1472"/>
                <a:gd name="T19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2">
                  <a:moveTo>
                    <a:pt x="0" y="211"/>
                  </a:moveTo>
                  <a:lnTo>
                    <a:pt x="278" y="211"/>
                  </a:lnTo>
                  <a:lnTo>
                    <a:pt x="382" y="0"/>
                  </a:lnTo>
                  <a:lnTo>
                    <a:pt x="523" y="412"/>
                  </a:lnTo>
                  <a:lnTo>
                    <a:pt x="694" y="0"/>
                  </a:lnTo>
                  <a:lnTo>
                    <a:pt x="841" y="412"/>
                  </a:lnTo>
                  <a:lnTo>
                    <a:pt x="998" y="0"/>
                  </a:lnTo>
                  <a:lnTo>
                    <a:pt x="1145" y="412"/>
                  </a:lnTo>
                  <a:lnTo>
                    <a:pt x="1247" y="212"/>
                  </a:lnTo>
                  <a:lnTo>
                    <a:pt x="1472" y="21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3B92C548-6FBB-4AFD-AA20-42A9A611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979"/>
              <a:ext cx="694" cy="194"/>
            </a:xfrm>
            <a:custGeom>
              <a:avLst/>
              <a:gdLst>
                <a:gd name="T0" fmla="*/ 0 w 1472"/>
                <a:gd name="T1" fmla="*/ 211 h 411"/>
                <a:gd name="T2" fmla="*/ 277 w 1472"/>
                <a:gd name="T3" fmla="*/ 211 h 411"/>
                <a:gd name="T4" fmla="*/ 382 w 1472"/>
                <a:gd name="T5" fmla="*/ 0 h 411"/>
                <a:gd name="T6" fmla="*/ 523 w 1472"/>
                <a:gd name="T7" fmla="*/ 411 h 411"/>
                <a:gd name="T8" fmla="*/ 694 w 1472"/>
                <a:gd name="T9" fmla="*/ 0 h 411"/>
                <a:gd name="T10" fmla="*/ 841 w 1472"/>
                <a:gd name="T11" fmla="*/ 411 h 411"/>
                <a:gd name="T12" fmla="*/ 998 w 1472"/>
                <a:gd name="T13" fmla="*/ 0 h 411"/>
                <a:gd name="T14" fmla="*/ 1145 w 1472"/>
                <a:gd name="T15" fmla="*/ 411 h 411"/>
                <a:gd name="T16" fmla="*/ 1246 w 1472"/>
                <a:gd name="T17" fmla="*/ 211 h 411"/>
                <a:gd name="T18" fmla="*/ 1472 w 1472"/>
                <a:gd name="T19" fmla="*/ 2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2" h="411">
                  <a:moveTo>
                    <a:pt x="0" y="211"/>
                  </a:moveTo>
                  <a:lnTo>
                    <a:pt x="277" y="211"/>
                  </a:lnTo>
                  <a:lnTo>
                    <a:pt x="382" y="0"/>
                  </a:lnTo>
                  <a:lnTo>
                    <a:pt x="523" y="411"/>
                  </a:lnTo>
                  <a:lnTo>
                    <a:pt x="694" y="0"/>
                  </a:lnTo>
                  <a:lnTo>
                    <a:pt x="841" y="411"/>
                  </a:lnTo>
                  <a:lnTo>
                    <a:pt x="998" y="0"/>
                  </a:lnTo>
                  <a:lnTo>
                    <a:pt x="1145" y="411"/>
                  </a:lnTo>
                  <a:lnTo>
                    <a:pt x="1246" y="211"/>
                  </a:lnTo>
                  <a:lnTo>
                    <a:pt x="1472" y="211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9FE68085-3026-4135-B1A7-9DE09A79E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509"/>
              <a:ext cx="0" cy="221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02F6427A-7233-4A6B-A1F3-B733D9A8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078"/>
              <a:ext cx="0" cy="286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059F593E-E9EB-42A5-BC13-663259FFE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1503"/>
              <a:ext cx="0" cy="22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CCA2E792-8FB4-456C-8C4F-92E00BBE2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1078"/>
              <a:ext cx="0" cy="286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9B5DD498-AFDF-47B3-B97C-1BA209D2D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1078"/>
              <a:ext cx="51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15FFAD2-EA08-4038-881F-F6767E570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2097"/>
              <a:ext cx="101" cy="10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96D03DB9-E709-4C1E-AF17-2FC771466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026"/>
              <a:ext cx="101" cy="10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77999D2-0D5D-4A8E-83DD-CDC6AA7B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334"/>
              <a:ext cx="312" cy="206"/>
            </a:xfrm>
            <a:custGeom>
              <a:avLst/>
              <a:gdLst>
                <a:gd name="T0" fmla="*/ 0 w 661"/>
                <a:gd name="T1" fmla="*/ 0 h 438"/>
                <a:gd name="T2" fmla="*/ 661 w 661"/>
                <a:gd name="T3" fmla="*/ 0 h 438"/>
                <a:gd name="T4" fmla="*/ 312 w 661"/>
                <a:gd name="T5" fmla="*/ 438 h 438"/>
                <a:gd name="T6" fmla="*/ 0 w 661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8">
                  <a:moveTo>
                    <a:pt x="0" y="0"/>
                  </a:moveTo>
                  <a:lnTo>
                    <a:pt x="661" y="0"/>
                  </a:lnTo>
                  <a:lnTo>
                    <a:pt x="312" y="4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40D9A651-C848-415F-95F7-C574DFE1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3310"/>
              <a:ext cx="311" cy="206"/>
            </a:xfrm>
            <a:custGeom>
              <a:avLst/>
              <a:gdLst>
                <a:gd name="T0" fmla="*/ 0 w 660"/>
                <a:gd name="T1" fmla="*/ 0 h 437"/>
                <a:gd name="T2" fmla="*/ 660 w 660"/>
                <a:gd name="T3" fmla="*/ 0 h 437"/>
                <a:gd name="T4" fmla="*/ 312 w 660"/>
                <a:gd name="T5" fmla="*/ 437 h 437"/>
                <a:gd name="T6" fmla="*/ 0 w 660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437">
                  <a:moveTo>
                    <a:pt x="0" y="0"/>
                  </a:moveTo>
                  <a:lnTo>
                    <a:pt x="660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AA3FADE-E5B6-48D4-BC11-FCE33409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3310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2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9CFA561-756B-4BEA-9053-6828E7E2D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3318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2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FA06EA25-E788-4605-BDDD-BBF5A6D1D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722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3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3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1890F20B-2FED-44D0-B33B-24EE7A36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1730"/>
              <a:ext cx="312" cy="206"/>
            </a:xfrm>
            <a:custGeom>
              <a:avLst/>
              <a:gdLst>
                <a:gd name="T0" fmla="*/ 0 w 661"/>
                <a:gd name="T1" fmla="*/ 0 h 437"/>
                <a:gd name="T2" fmla="*/ 661 w 661"/>
                <a:gd name="T3" fmla="*/ 0 h 437"/>
                <a:gd name="T4" fmla="*/ 312 w 661"/>
                <a:gd name="T5" fmla="*/ 437 h 437"/>
                <a:gd name="T6" fmla="*/ 0 w 661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437">
                  <a:moveTo>
                    <a:pt x="0" y="0"/>
                  </a:moveTo>
                  <a:lnTo>
                    <a:pt x="661" y="0"/>
                  </a:lnTo>
                  <a:lnTo>
                    <a:pt x="312" y="4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21FB847-8F57-40A6-A09F-B40C0575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261"/>
              <a:ext cx="135" cy="320"/>
            </a:xfrm>
            <a:custGeom>
              <a:avLst/>
              <a:gdLst>
                <a:gd name="T0" fmla="*/ 286 w 286"/>
                <a:gd name="T1" fmla="*/ 679 h 679"/>
                <a:gd name="T2" fmla="*/ 286 w 286"/>
                <a:gd name="T3" fmla="*/ 331 h 679"/>
                <a:gd name="T4" fmla="*/ 0 w 286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679">
                  <a:moveTo>
                    <a:pt x="286" y="679"/>
                  </a:moveTo>
                  <a:lnTo>
                    <a:pt x="286" y="331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132A7FFA-D2EE-4A26-B8FC-BBB3994CA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2151"/>
              <a:ext cx="215" cy="102"/>
            </a:xfrm>
            <a:custGeom>
              <a:avLst/>
              <a:gdLst>
                <a:gd name="T0" fmla="*/ 9 w 456"/>
                <a:gd name="T1" fmla="*/ 215 h 215"/>
                <a:gd name="T2" fmla="*/ 0 w 456"/>
                <a:gd name="T3" fmla="*/ 0 h 215"/>
                <a:gd name="T4" fmla="*/ 0 w 456"/>
                <a:gd name="T5" fmla="*/ 0 h 215"/>
                <a:gd name="T6" fmla="*/ 456 w 456"/>
                <a:gd name="T7" fmla="*/ 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15">
                  <a:moveTo>
                    <a:pt x="9" y="21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6" y="1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5C0E3D42-4F6B-41E0-9A14-BB9DA2B2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640"/>
              <a:ext cx="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0D89B7B2-E4C5-45D5-8D43-AC0A1E598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14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55A7DCF9-B9C6-4F7C-BFC6-D4E52B04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876"/>
              <a:ext cx="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F7719238-D13D-470A-8663-152E25E23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950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393A0652-4325-4711-8529-76FB4194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1864"/>
              <a:ext cx="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4962F20B-5F43-4A52-8D01-8C0FAAA16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938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D8DD8965-2E0E-4E04-99F4-EEF9E4CF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1878"/>
              <a:ext cx="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DBBDC4D7-CC50-40D1-BE92-00F9AB3AD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1952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E5066CFE-B114-4EA9-8AF0-858D58DB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638"/>
              <a:ext cx="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D247907A-2E17-48CF-A70C-059239713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713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6AA9088A-BCCA-493A-845D-42A506DA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638"/>
              <a:ext cx="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2AA41D2A-D73E-42B9-898A-BBC66D6A3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2713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5EFFD663-7EC6-4D0E-A7D1-AC6498CBF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807"/>
              <a:ext cx="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55B59598-49B6-478E-9063-88752C247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881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F05E84CD-BAE7-4472-AD79-286CF724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807"/>
              <a:ext cx="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</a:t>
              </a:r>
              <a:endParaRPr lang="en-US" alt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F21FB1B4-A847-4EB3-A664-2EEE19C7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881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9CF07AF3-5105-475D-9E48-2B4E51911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358"/>
              <a:ext cx="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3BE63676-0279-45BB-A58F-58F386F14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1432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34380EFC-5133-4B01-B990-9E6D7BD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58"/>
              <a:ext cx="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</a:t>
              </a:r>
              <a:endParaRPr lang="en-US" alt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6D2C02D3-110B-4096-B25D-C2E85335E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432"/>
              <a:ext cx="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4D4318D5-023C-4498-9E68-157AB5B04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1874"/>
              <a:ext cx="162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EB147FCA-83A9-4670-B7DE-FD8F6CBD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915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2DC5BD4E-6DEB-4F34-A8C6-8809080C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1866"/>
              <a:ext cx="163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1E66F981-A6E6-48B9-800D-2A0E93FD2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1907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72FB9A7B-84B8-4684-BF2C-F1B27EC8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1869"/>
              <a:ext cx="163" cy="201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86300338-2641-4B11-B6BC-1044ED004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1911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2F3DDFFC-728C-45B6-B3C0-8F1C370B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818"/>
              <a:ext cx="163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FDFE7608-9188-46A4-8163-3CF7A95E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860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65642164-B7BB-4F66-8892-52E0D2CE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810"/>
              <a:ext cx="163" cy="201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507011E1-5711-4CB1-9C79-6D2E708B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852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5A6FBE6F-E1D7-41E0-919D-7432243A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956"/>
              <a:ext cx="163" cy="200"/>
            </a:xfrm>
            <a:prstGeom prst="ellipse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B27B1D8D-67F2-47B5-8F51-B321F30AA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1997"/>
              <a:ext cx="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0</a:t>
              </a:r>
              <a:endParaRPr lang="en-US" altLang="en-US"/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7B0E5B48-3FEA-460E-AD24-44B1403D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07"/>
              <a:ext cx="222" cy="21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43EA0C88-5C01-460E-A738-3B83644EC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7" y="2643"/>
              <a:ext cx="0" cy="144"/>
            </a:xfrm>
            <a:prstGeom prst="line">
              <a:avLst/>
            </a:prstGeom>
            <a:noFill/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57139BDE-90D4-4BF7-8410-02A7B761C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643"/>
              <a:ext cx="45" cy="79"/>
            </a:xfrm>
            <a:custGeom>
              <a:avLst/>
              <a:gdLst>
                <a:gd name="T0" fmla="*/ 47 w 95"/>
                <a:gd name="T1" fmla="*/ 119 h 167"/>
                <a:gd name="T2" fmla="*/ 95 w 95"/>
                <a:gd name="T3" fmla="*/ 167 h 167"/>
                <a:gd name="T4" fmla="*/ 47 w 95"/>
                <a:gd name="T5" fmla="*/ 0 h 167"/>
                <a:gd name="T6" fmla="*/ 0 w 95"/>
                <a:gd name="T7" fmla="*/ 167 h 167"/>
                <a:gd name="T8" fmla="*/ 47 w 95"/>
                <a:gd name="T9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7">
                  <a:moveTo>
                    <a:pt x="47" y="119"/>
                  </a:moveTo>
                  <a:lnTo>
                    <a:pt x="95" y="167"/>
                  </a:lnTo>
                  <a:lnTo>
                    <a:pt x="47" y="0"/>
                  </a:lnTo>
                  <a:lnTo>
                    <a:pt x="0" y="167"/>
                  </a:lnTo>
                  <a:lnTo>
                    <a:pt x="47" y="119"/>
                  </a:lnTo>
                  <a:close/>
                </a:path>
              </a:pathLst>
            </a:custGeom>
            <a:solidFill>
              <a:srgbClr val="05050A"/>
            </a:solidFill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id="{7DB634AB-7195-44FD-9748-672A4624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611"/>
              <a:ext cx="223" cy="21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879F8717-521B-4EB9-AC33-E3F91E8A8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2648"/>
              <a:ext cx="0" cy="143"/>
            </a:xfrm>
            <a:prstGeom prst="line">
              <a:avLst/>
            </a:prstGeom>
            <a:noFill/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AA4877A3-BA68-4B8A-B03A-259B0FF7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648"/>
              <a:ext cx="45" cy="78"/>
            </a:xfrm>
            <a:custGeom>
              <a:avLst/>
              <a:gdLst>
                <a:gd name="T0" fmla="*/ 48 w 96"/>
                <a:gd name="T1" fmla="*/ 119 h 167"/>
                <a:gd name="T2" fmla="*/ 96 w 96"/>
                <a:gd name="T3" fmla="*/ 167 h 167"/>
                <a:gd name="T4" fmla="*/ 48 w 96"/>
                <a:gd name="T5" fmla="*/ 0 h 167"/>
                <a:gd name="T6" fmla="*/ 0 w 96"/>
                <a:gd name="T7" fmla="*/ 167 h 167"/>
                <a:gd name="T8" fmla="*/ 48 w 96"/>
                <a:gd name="T9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7">
                  <a:moveTo>
                    <a:pt x="48" y="119"/>
                  </a:moveTo>
                  <a:lnTo>
                    <a:pt x="96" y="167"/>
                  </a:lnTo>
                  <a:lnTo>
                    <a:pt x="48" y="0"/>
                  </a:lnTo>
                  <a:lnTo>
                    <a:pt x="0" y="167"/>
                  </a:lnTo>
                  <a:lnTo>
                    <a:pt x="48" y="119"/>
                  </a:lnTo>
                  <a:close/>
                </a:path>
              </a:pathLst>
            </a:custGeom>
            <a:solidFill>
              <a:srgbClr val="05050A"/>
            </a:solidFill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69FB5255-3D1A-4250-A632-9044AAF08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627"/>
              <a:ext cx="223" cy="211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9C07BF29-987C-4DE5-B8E6-D0481F7A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8" y="2664"/>
              <a:ext cx="0" cy="144"/>
            </a:xfrm>
            <a:prstGeom prst="line">
              <a:avLst/>
            </a:prstGeom>
            <a:noFill/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FE84B39B-167B-429A-B77D-4A8436873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664"/>
              <a:ext cx="45" cy="79"/>
            </a:xfrm>
            <a:custGeom>
              <a:avLst/>
              <a:gdLst>
                <a:gd name="T0" fmla="*/ 48 w 96"/>
                <a:gd name="T1" fmla="*/ 120 h 167"/>
                <a:gd name="T2" fmla="*/ 96 w 96"/>
                <a:gd name="T3" fmla="*/ 167 h 167"/>
                <a:gd name="T4" fmla="*/ 48 w 96"/>
                <a:gd name="T5" fmla="*/ 0 h 167"/>
                <a:gd name="T6" fmla="*/ 0 w 96"/>
                <a:gd name="T7" fmla="*/ 167 h 167"/>
                <a:gd name="T8" fmla="*/ 48 w 96"/>
                <a:gd name="T9" fmla="*/ 1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7">
                  <a:moveTo>
                    <a:pt x="48" y="120"/>
                  </a:moveTo>
                  <a:lnTo>
                    <a:pt x="96" y="167"/>
                  </a:lnTo>
                  <a:lnTo>
                    <a:pt x="48" y="0"/>
                  </a:lnTo>
                  <a:lnTo>
                    <a:pt x="0" y="167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5050A"/>
            </a:solidFill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5F0E57FE-3EAB-4AFB-88BB-9480BB22F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327"/>
              <a:ext cx="223" cy="21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47BFB17D-67B4-4BE4-98C5-DC092493C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6" y="1357"/>
              <a:ext cx="0" cy="143"/>
            </a:xfrm>
            <a:prstGeom prst="line">
              <a:avLst/>
            </a:prstGeom>
            <a:noFill/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10784EC8-C79E-4B3A-81A8-722AA6F5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357"/>
              <a:ext cx="45" cy="78"/>
            </a:xfrm>
            <a:custGeom>
              <a:avLst/>
              <a:gdLst>
                <a:gd name="T0" fmla="*/ 48 w 96"/>
                <a:gd name="T1" fmla="*/ 120 h 167"/>
                <a:gd name="T2" fmla="*/ 96 w 96"/>
                <a:gd name="T3" fmla="*/ 167 h 167"/>
                <a:gd name="T4" fmla="*/ 48 w 96"/>
                <a:gd name="T5" fmla="*/ 0 h 167"/>
                <a:gd name="T6" fmla="*/ 0 w 96"/>
                <a:gd name="T7" fmla="*/ 167 h 167"/>
                <a:gd name="T8" fmla="*/ 48 w 96"/>
                <a:gd name="T9" fmla="*/ 1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7">
                  <a:moveTo>
                    <a:pt x="48" y="120"/>
                  </a:moveTo>
                  <a:lnTo>
                    <a:pt x="96" y="167"/>
                  </a:lnTo>
                  <a:lnTo>
                    <a:pt x="48" y="0"/>
                  </a:lnTo>
                  <a:lnTo>
                    <a:pt x="0" y="167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5050A"/>
            </a:solidFill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0">
              <a:extLst>
                <a:ext uri="{FF2B5EF4-FFF2-40B4-BE49-F238E27FC236}">
                  <a16:creationId xmlns:a16="http://schemas.microsoft.com/office/drawing/2014/main" id="{D428CD1C-87AE-4ECE-BEA7-58113F8F3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1335"/>
              <a:ext cx="222" cy="210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C4BDA84E-2C9C-46A5-BA22-321DB71DE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1365"/>
              <a:ext cx="0" cy="143"/>
            </a:xfrm>
            <a:prstGeom prst="line">
              <a:avLst/>
            </a:prstGeom>
            <a:noFill/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EC5C4534-ABA3-4A7B-9D69-FE66AAAE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365"/>
              <a:ext cx="45" cy="79"/>
            </a:xfrm>
            <a:custGeom>
              <a:avLst/>
              <a:gdLst>
                <a:gd name="T0" fmla="*/ 47 w 95"/>
                <a:gd name="T1" fmla="*/ 119 h 167"/>
                <a:gd name="T2" fmla="*/ 95 w 95"/>
                <a:gd name="T3" fmla="*/ 167 h 167"/>
                <a:gd name="T4" fmla="*/ 47 w 95"/>
                <a:gd name="T5" fmla="*/ 0 h 167"/>
                <a:gd name="T6" fmla="*/ 0 w 95"/>
                <a:gd name="T7" fmla="*/ 167 h 167"/>
                <a:gd name="T8" fmla="*/ 47 w 95"/>
                <a:gd name="T9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7">
                  <a:moveTo>
                    <a:pt x="47" y="119"/>
                  </a:moveTo>
                  <a:lnTo>
                    <a:pt x="95" y="167"/>
                  </a:lnTo>
                  <a:lnTo>
                    <a:pt x="47" y="0"/>
                  </a:lnTo>
                  <a:lnTo>
                    <a:pt x="0" y="167"/>
                  </a:lnTo>
                  <a:lnTo>
                    <a:pt x="47" y="119"/>
                  </a:lnTo>
                  <a:close/>
                </a:path>
              </a:pathLst>
            </a:custGeom>
            <a:solidFill>
              <a:srgbClr val="05050A"/>
            </a:solidFill>
            <a:ln w="9525" cap="flat">
              <a:solidFill>
                <a:srgbClr val="0505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7766E5D-A345-457F-8117-B4DD674964C5}"/>
              </a:ext>
            </a:extLst>
          </p:cNvPr>
          <p:cNvSpPr/>
          <p:nvPr/>
        </p:nvSpPr>
        <p:spPr>
          <a:xfrm>
            <a:off x="7826776" y="4028662"/>
            <a:ext cx="1642198" cy="77254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-C</a:t>
            </a:r>
            <a:r>
              <a:rPr lang="en-US" baseline="-25000" dirty="0"/>
              <a:t>3</a:t>
            </a:r>
            <a:r>
              <a:rPr lang="en-US" dirty="0"/>
              <a:t> dV</a:t>
            </a:r>
            <a:r>
              <a:rPr lang="en-US" baseline="-25000" dirty="0"/>
              <a:t>3</a:t>
            </a:r>
            <a:r>
              <a:rPr lang="en-US" dirty="0"/>
              <a:t>(t)/dt</a:t>
            </a:r>
          </a:p>
        </p:txBody>
      </p:sp>
    </p:spTree>
    <p:extLst>
      <p:ext uri="{BB962C8B-B14F-4D97-AF65-F5344CB8AC3E}">
        <p14:creationId xmlns:p14="http://schemas.microsoft.com/office/powerpoint/2010/main" val="2936870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3B0E-3DEA-47B4-A5F2-A92D8293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3621D-2B26-4171-B1E6-0C01516F4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429030" cy="281476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AIM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Compute</a:t>
                </a:r>
                <a:r>
                  <a:rPr lang="en-US" sz="2400" dirty="0"/>
                  <a:t> the voltage at node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x</a:t>
                </a:r>
                <a:r>
                  <a:rPr lang="en-US" sz="2400" dirty="0"/>
                  <a:t> at time </a:t>
                </a:r>
                <a:r>
                  <a:rPr lang="en-US" sz="2400" i="1" dirty="0"/>
                  <a:t>t.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E21A23"/>
                    </a:solidFill>
                  </a:rPr>
                  <a:t>Methodology</a:t>
                </a:r>
                <a:r>
                  <a:rPr lang="en-US" sz="2400" dirty="0"/>
                  <a:t>: </a:t>
                </a:r>
              </a:p>
              <a:p>
                <a:pPr marL="573088" lvl="1" indent="-342900"/>
                <a:r>
                  <a:rPr lang="en-US" sz="2400" dirty="0"/>
                  <a:t>The aim is to </a:t>
                </a:r>
                <a:r>
                  <a:rPr lang="en-US" sz="2400" dirty="0">
                    <a:solidFill>
                      <a:srgbClr val="00B050"/>
                    </a:solidFill>
                  </a:rPr>
                  <a:t>find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voltage at terminal </a:t>
                </a:r>
                <a:r>
                  <a:rPr lang="en-US" sz="2400" i="1" dirty="0" err="1">
                    <a:sym typeface="Wingdings" panose="05000000000000000000" pitchFamily="2" charset="2"/>
                  </a:rPr>
                  <a:t>i</a:t>
                </a:r>
                <a:r>
                  <a:rPr lang="en-US" sz="2400" i="1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because of the current source </a:t>
                </a:r>
                <a:r>
                  <a:rPr lang="en-US" sz="2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placed</a:t>
                </a:r>
                <a:r>
                  <a:rPr lang="en-US" sz="2400" dirty="0">
                    <a:sym typeface="Wingdings" panose="05000000000000000000" pitchFamily="2" charset="2"/>
                  </a:rPr>
                  <a:t> at terminal </a:t>
                </a:r>
                <a:r>
                  <a:rPr lang="en-US" sz="2400" i="1" dirty="0">
                    <a:sym typeface="Wingdings" panose="05000000000000000000" pitchFamily="2" charset="2"/>
                  </a:rPr>
                  <a:t>j </a:t>
                </a:r>
              </a:p>
              <a:p>
                <a:pPr marL="573088" lvl="1" indent="-342900"/>
                <a:r>
                  <a:rPr lang="en-US" sz="2400" dirty="0">
                    <a:sym typeface="Wingdings" panose="05000000000000000000" pitchFamily="2" charset="2"/>
                  </a:rPr>
                  <a:t>While considering one current source, </a:t>
                </a:r>
                <a:r>
                  <a:rPr lang="en-US" sz="2400" dirty="0">
                    <a:solidFill>
                      <a:srgbClr val="625D9C"/>
                    </a:solidFill>
                    <a:sym typeface="Wingdings" panose="05000000000000000000" pitchFamily="2" charset="2"/>
                  </a:rPr>
                  <a:t>disconnect</a:t>
                </a:r>
                <a:r>
                  <a:rPr lang="en-US" sz="2400" dirty="0">
                    <a:sym typeface="Wingdings" panose="05000000000000000000" pitchFamily="2" charset="2"/>
                  </a:rPr>
                  <a:t> the </a:t>
                </a:r>
                <a:r>
                  <a:rPr lang="en-US" sz="2400" dirty="0">
                    <a:solidFill>
                      <a:srgbClr val="720F11"/>
                    </a:solidFill>
                    <a:sym typeface="Wingdings" panose="05000000000000000000" pitchFamily="2" charset="2"/>
                  </a:rPr>
                  <a:t>rest</a:t>
                </a:r>
                <a:r>
                  <a:rPr lang="en-US" sz="2400" dirty="0">
                    <a:sym typeface="Wingdings" panose="05000000000000000000" pitchFamily="2" charset="2"/>
                  </a:rPr>
                  <a:t> of the current sources (replace by an open circuit)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573088" lvl="1" indent="-342900"/>
                <a:endParaRPr lang="en-US" sz="2400" dirty="0"/>
              </a:p>
              <a:p>
                <a:pPr marL="573088" lvl="1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3621D-2B26-4171-B1E6-0C01516F4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429030" cy="2814762"/>
              </a:xfrm>
              <a:blipFill>
                <a:blip r:embed="rId2"/>
                <a:stretch>
                  <a:fillRect l="-1013" t="-1515" b="-19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6B6A0-FE47-4AD2-A51B-43025992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E827-187C-4B86-A039-7463CDBB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89885E-767D-44E1-BBCF-A3FFDE38BA48}"/>
                  </a:ext>
                </a:extLst>
              </p:cNvPr>
              <p:cNvSpPr txBox="1"/>
              <p:nvPr/>
            </p:nvSpPr>
            <p:spPr>
              <a:xfrm>
                <a:off x="4872672" y="4514354"/>
                <a:ext cx="2359300" cy="742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89885E-767D-44E1-BBCF-A3FFDE38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72" y="4514354"/>
                <a:ext cx="2359300" cy="742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738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F353-1DD1-496F-84E1-A4102B9D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 the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8817-CD97-4ABE-AEDD-13B0B640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127513"/>
            <a:ext cx="6858000" cy="980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ij</a:t>
            </a:r>
            <a:r>
              <a:rPr lang="en-US" sz="2400" dirty="0"/>
              <a:t> denote the RC circuit in the shared path from </a:t>
            </a:r>
            <a:r>
              <a:rPr lang="en-US" sz="2400" dirty="0" err="1"/>
              <a:t>from</a:t>
            </a:r>
            <a:r>
              <a:rPr lang="en-US" sz="2400" dirty="0"/>
              <a:t> 0</a:t>
            </a:r>
            <a:r>
              <a:rPr lang="en-US" sz="2400" dirty="0">
                <a:sym typeface="Wingdings" panose="05000000000000000000" pitchFamily="2" charset="2"/>
              </a:rPr>
              <a:t>i and 0 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718BA-7A43-484E-9D43-43A0452F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7B89F-747C-4C15-8F7A-9AF568DB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73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38F3CB8-9BDF-4AFC-A652-EEF813FD9490}"/>
              </a:ext>
            </a:extLst>
          </p:cNvPr>
          <p:cNvSpPr/>
          <p:nvPr/>
        </p:nvSpPr>
        <p:spPr>
          <a:xfrm rot="10800000">
            <a:off x="2544417" y="2067339"/>
            <a:ext cx="410818" cy="344557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7E83B1-7A12-4C0A-9AE0-8FE2D806B58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749826" y="1391478"/>
            <a:ext cx="0" cy="67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566472-79F4-4764-A96B-547746F9A31E}"/>
              </a:ext>
            </a:extLst>
          </p:cNvPr>
          <p:cNvCxnSpPr/>
          <p:nvPr/>
        </p:nvCxnSpPr>
        <p:spPr>
          <a:xfrm>
            <a:off x="2749826" y="1417983"/>
            <a:ext cx="3346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B9524-74D2-4E00-9F5D-F9675BBB0D92}"/>
              </a:ext>
            </a:extLst>
          </p:cNvPr>
          <p:cNvCxnSpPr/>
          <p:nvPr/>
        </p:nvCxnSpPr>
        <p:spPr>
          <a:xfrm flipV="1">
            <a:off x="6096000" y="914400"/>
            <a:ext cx="0" cy="47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79D67D-B6CE-43E6-AD5D-58C6D684B1E6}"/>
              </a:ext>
            </a:extLst>
          </p:cNvPr>
          <p:cNvCxnSpPr/>
          <p:nvPr/>
        </p:nvCxnSpPr>
        <p:spPr>
          <a:xfrm>
            <a:off x="6096001" y="927652"/>
            <a:ext cx="147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46540-506C-406C-B2EC-E08003A61576}"/>
              </a:ext>
            </a:extLst>
          </p:cNvPr>
          <p:cNvCxnSpPr/>
          <p:nvPr/>
        </p:nvCxnSpPr>
        <p:spPr>
          <a:xfrm>
            <a:off x="6096000" y="1391479"/>
            <a:ext cx="0" cy="47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4EC1BB-EA3E-443C-A08F-6B54FF61109B}"/>
              </a:ext>
            </a:extLst>
          </p:cNvPr>
          <p:cNvCxnSpPr/>
          <p:nvPr/>
        </p:nvCxnSpPr>
        <p:spPr>
          <a:xfrm>
            <a:off x="6096001" y="1881809"/>
            <a:ext cx="147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5F9100-B923-40BA-AFBA-F4775AEC4EB5}"/>
              </a:ext>
            </a:extLst>
          </p:cNvPr>
          <p:cNvSpPr/>
          <p:nvPr/>
        </p:nvSpPr>
        <p:spPr>
          <a:xfrm>
            <a:off x="3306411" y="1881809"/>
            <a:ext cx="410803" cy="3836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D26377-E983-4A30-9222-4970CFECBD4E}"/>
              </a:ext>
            </a:extLst>
          </p:cNvPr>
          <p:cNvSpPr/>
          <p:nvPr/>
        </p:nvSpPr>
        <p:spPr>
          <a:xfrm>
            <a:off x="7685109" y="1697342"/>
            <a:ext cx="410803" cy="3836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665835-B77A-418B-BC53-0F2E1C95CA96}"/>
              </a:ext>
            </a:extLst>
          </p:cNvPr>
          <p:cNvSpPr/>
          <p:nvPr/>
        </p:nvSpPr>
        <p:spPr>
          <a:xfrm>
            <a:off x="7763454" y="713677"/>
            <a:ext cx="410803" cy="3836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j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7D9BA-825E-4EC2-8C9D-7ECBC4FF4EDB}"/>
              </a:ext>
            </a:extLst>
          </p:cNvPr>
          <p:cNvSpPr/>
          <p:nvPr/>
        </p:nvSpPr>
        <p:spPr>
          <a:xfrm>
            <a:off x="3717214" y="1099224"/>
            <a:ext cx="2073983" cy="713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RC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6886EF-6028-4386-9AB7-56DB77221184}"/>
              </a:ext>
            </a:extLst>
          </p:cNvPr>
          <p:cNvSpPr/>
          <p:nvPr/>
        </p:nvSpPr>
        <p:spPr>
          <a:xfrm>
            <a:off x="6413473" y="660223"/>
            <a:ext cx="836047" cy="713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972083-6B45-4676-9DB6-02E9734D129F}"/>
              </a:ext>
            </a:extLst>
          </p:cNvPr>
          <p:cNvSpPr/>
          <p:nvPr/>
        </p:nvSpPr>
        <p:spPr>
          <a:xfrm>
            <a:off x="6427288" y="1642562"/>
            <a:ext cx="836047" cy="713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132DA-A59C-4BFD-80B0-ED8536402170}"/>
                  </a:ext>
                </a:extLst>
              </p:cNvPr>
              <p:cNvSpPr txBox="1"/>
              <p:nvPr/>
            </p:nvSpPr>
            <p:spPr>
              <a:xfrm>
                <a:off x="4978237" y="4043909"/>
                <a:ext cx="2231508" cy="1145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∈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132DA-A59C-4BFD-80B0-ED8536402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37" y="4043909"/>
                <a:ext cx="2231508" cy="1145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BA48EAF-7716-4D5F-95E2-BB17FFE2272B}"/>
              </a:ext>
            </a:extLst>
          </p:cNvPr>
          <p:cNvSpPr/>
          <p:nvPr/>
        </p:nvSpPr>
        <p:spPr>
          <a:xfrm>
            <a:off x="1880617" y="4245290"/>
            <a:ext cx="2651627" cy="6103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6037348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43FA-7C3D-4786-922D-1DE1A0A5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Elmore’s Assumption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2A900-E080-49D9-ADC7-92B25E9F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4F67C-6F1C-4EAA-AFA4-7A1D31BC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A0223F-FC34-496C-8CAE-8E54CEE40035}"/>
                  </a:ext>
                </a:extLst>
              </p:cNvPr>
              <p:cNvSpPr txBox="1"/>
              <p:nvPr/>
            </p:nvSpPr>
            <p:spPr>
              <a:xfrm>
                <a:off x="4968373" y="1097281"/>
                <a:ext cx="2762679" cy="985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A0223F-FC34-496C-8CAE-8E54CEE40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73" y="1097281"/>
                <a:ext cx="2762679" cy="985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D5F475-0867-44C0-AFD1-526C13E8816A}"/>
              </a:ext>
            </a:extLst>
          </p:cNvPr>
          <p:cNvSpPr/>
          <p:nvPr/>
        </p:nvSpPr>
        <p:spPr>
          <a:xfrm>
            <a:off x="1880616" y="2275414"/>
            <a:ext cx="3087756" cy="8229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055F4-30E0-4BD2-B1AB-9A36BA5CB1F5}"/>
                  </a:ext>
                </a:extLst>
              </p:cNvPr>
              <p:cNvSpPr txBox="1"/>
              <p:nvPr/>
            </p:nvSpPr>
            <p:spPr>
              <a:xfrm>
                <a:off x="4006744" y="3176221"/>
                <a:ext cx="4731873" cy="12516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055F4-30E0-4BD2-B1AB-9A36BA5CB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44" y="3176221"/>
                <a:ext cx="4731873" cy="1251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A7711-4F00-4556-9F4A-CE036B6D3EF2}"/>
              </a:ext>
            </a:extLst>
          </p:cNvPr>
          <p:cNvSpPr/>
          <p:nvPr/>
        </p:nvSpPr>
        <p:spPr>
          <a:xfrm>
            <a:off x="1880616" y="4644418"/>
            <a:ext cx="3087756" cy="8229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Elmore’s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15413-D4EB-49E9-8674-7FC6CDAF0C4E}"/>
                  </a:ext>
                </a:extLst>
              </p:cNvPr>
              <p:cNvSpPr txBox="1"/>
              <p:nvPr/>
            </p:nvSpPr>
            <p:spPr>
              <a:xfrm>
                <a:off x="5903447" y="5357868"/>
                <a:ext cx="1762539" cy="985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15413-D4EB-49E9-8674-7FC6CDAF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7" y="5357868"/>
                <a:ext cx="1762539" cy="985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740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9547-BEDF-40F0-912D-38E05C61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Elmore’s Approximation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E669D-04B6-409E-813E-89C8AB95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4C897-4255-4C9E-AF5E-43931328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3F1A2-9C60-4625-A949-54929CDCB7AD}"/>
                  </a:ext>
                </a:extLst>
              </p:cNvPr>
              <p:cNvSpPr txBox="1"/>
              <p:nvPr/>
            </p:nvSpPr>
            <p:spPr>
              <a:xfrm>
                <a:off x="3870014" y="1097281"/>
                <a:ext cx="4710841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3F1A2-9C60-4625-A949-54929CDCB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14" y="1097281"/>
                <a:ext cx="4710841" cy="620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F39DAF-785D-451F-A2C4-A48F46DB6502}"/>
                  </a:ext>
                </a:extLst>
              </p:cNvPr>
              <p:cNvSpPr/>
              <p:nvPr/>
            </p:nvSpPr>
            <p:spPr>
              <a:xfrm>
                <a:off x="4465983" y="2132276"/>
                <a:ext cx="2729948" cy="1139687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F39DAF-785D-451F-A2C4-A48F46DB6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2132276"/>
                <a:ext cx="2729948" cy="11396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CA67CFF0-ADF0-4292-951C-8415B8865E31}"/>
              </a:ext>
            </a:extLst>
          </p:cNvPr>
          <p:cNvSpPr/>
          <p:nvPr/>
        </p:nvSpPr>
        <p:spPr>
          <a:xfrm>
            <a:off x="5556910" y="3454201"/>
            <a:ext cx="821635" cy="442625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90ED7-FE9C-4831-B3C1-95011DF3A723}"/>
                  </a:ext>
                </a:extLst>
              </p:cNvPr>
              <p:cNvSpPr txBox="1"/>
              <p:nvPr/>
            </p:nvSpPr>
            <p:spPr>
              <a:xfrm>
                <a:off x="5830958" y="4062141"/>
                <a:ext cx="2590133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90ED7-FE9C-4831-B3C1-95011DF3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58" y="4062141"/>
                <a:ext cx="2590133" cy="958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8569C67-284C-43AD-A036-E6098575C97E}"/>
              </a:ext>
            </a:extLst>
          </p:cNvPr>
          <p:cNvSpPr/>
          <p:nvPr/>
        </p:nvSpPr>
        <p:spPr>
          <a:xfrm>
            <a:off x="1511329" y="4216836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Solution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F41846-C82F-42AF-9485-6DA7395DDD66}"/>
              </a:ext>
            </a:extLst>
          </p:cNvPr>
          <p:cNvSpPr/>
          <p:nvPr/>
        </p:nvSpPr>
        <p:spPr>
          <a:xfrm>
            <a:off x="5724940" y="4062141"/>
            <a:ext cx="3013677" cy="127224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2F2F9CD-FA43-432D-9F3D-A564BBC85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4329128" y="4167446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47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0E30-4D56-442B-808C-C71B17FF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153998" cy="822960"/>
          </a:xfrm>
        </p:spPr>
        <p:txBody>
          <a:bodyPr/>
          <a:lstStyle/>
          <a:p>
            <a:r>
              <a:rPr lang="en-US" dirty="0"/>
              <a:t>Results Derived by using the Elmore Delay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DADE-9A5C-438F-AA31-70FD8911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76DD3-C57E-430B-AEEA-A0AFF5F7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1999DE-E5D5-4F47-B66C-4395F7285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500974"/>
              </p:ext>
            </p:extLst>
          </p:nvPr>
        </p:nvGraphicFramePr>
        <p:xfrm>
          <a:off x="2155648" y="1397000"/>
          <a:ext cx="8153998" cy="463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949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21" y="3287107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50032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61127"/>
            <a:ext cx="3879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07450"/>
            <a:ext cx="504176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367277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7276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367277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367277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3672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2E743-CD39-4C43-B817-5FA0FAA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D243CE-54E2-4A29-9960-6F431A7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92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C0C9-18B6-4F2B-98B6-56F5678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Caches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52D0-7D71-48CF-9562-CE9EF64B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346" y="1346422"/>
            <a:ext cx="6759802" cy="22395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say that a cache takes 5 cycles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>
                <a:solidFill>
                  <a:srgbClr val="0070C0"/>
                </a:solidFill>
              </a:rPr>
              <a:t>access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we wait for 5 cycles for the </a:t>
            </a:r>
            <a:r>
              <a:rPr lang="en-US" sz="2400" dirty="0">
                <a:solidFill>
                  <a:srgbClr val="00B050"/>
                </a:solidFill>
              </a:rPr>
              <a:t>next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access</a:t>
            </a:r>
            <a:r>
              <a:rPr lang="en-US" sz="2400" dirty="0"/>
              <a:t>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B94AD-3047-4978-84B7-914528C5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99A73-72B7-4D53-908C-B74B58C0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B7290-038A-4F13-960A-CAB672A7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73" y="404811"/>
            <a:ext cx="2805286" cy="2239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45D0-ED9F-45DC-9808-CF641CB2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74" y="3417997"/>
            <a:ext cx="2259496" cy="150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B2C77-06A1-41E0-B4C5-BB08731ACCC3}"/>
              </a:ext>
            </a:extLst>
          </p:cNvPr>
          <p:cNvSpPr txBox="1"/>
          <p:nvPr/>
        </p:nvSpPr>
        <p:spPr>
          <a:xfrm>
            <a:off x="1966234" y="5057379"/>
            <a:ext cx="834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708C"/>
                </a:solidFill>
              </a:rPr>
              <a:t>Pipeline</a:t>
            </a:r>
            <a:r>
              <a:rPr lang="en-US" sz="2400" dirty="0"/>
              <a:t> the cache.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if the </a:t>
            </a:r>
            <a:r>
              <a:rPr lang="en-US" sz="2400" dirty="0">
                <a:solidFill>
                  <a:srgbClr val="00B050"/>
                </a:solidFill>
              </a:rPr>
              <a:t>latency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, we can achieve </a:t>
            </a:r>
            <a:r>
              <a:rPr lang="en-US" sz="2400" dirty="0">
                <a:solidFill>
                  <a:srgbClr val="9F2241"/>
                </a:solidFill>
              </a:rPr>
              <a:t>a high </a:t>
            </a:r>
            <a:br>
              <a:rPr lang="en-US" sz="2400" dirty="0"/>
            </a:br>
            <a:r>
              <a:rPr lang="en-US" sz="2400" dirty="0"/>
              <a:t>throughput. </a:t>
            </a:r>
          </a:p>
        </p:txBody>
      </p:sp>
    </p:spTree>
    <p:extLst>
      <p:ext uri="{BB962C8B-B14F-4D97-AF65-F5344CB8AC3E}">
        <p14:creationId xmlns:p14="http://schemas.microsoft.com/office/powerpoint/2010/main" val="20404730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A576-34CA-477F-A7D6-25F10297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499" y="90050"/>
            <a:ext cx="6858000" cy="822960"/>
          </a:xfrm>
        </p:spPr>
        <p:txBody>
          <a:bodyPr/>
          <a:lstStyle/>
          <a:p>
            <a:r>
              <a:rPr lang="en-US" dirty="0"/>
              <a:t>Tasks Involved in a Read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1F151-971C-480C-8CCE-54E77FAA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3BD89-DB85-4DE0-9E49-66AD6EB9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79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F383BDD-6145-4F93-B7E0-F2A58E4494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3307" y="705458"/>
            <a:ext cx="5054739" cy="1812603"/>
            <a:chOff x="500" y="873"/>
            <a:chExt cx="4526" cy="162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C0A313D-9FEF-48AE-8E42-F13512B2B1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" y="873"/>
              <a:ext cx="4430" cy="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8DC9AEC-F4B4-43B5-93A4-E8733E85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879"/>
              <a:ext cx="1064" cy="648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52D6F64-F5C9-4016-BF78-05629B13F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010"/>
              <a:ext cx="8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"/>
                </a:rPr>
                <a:t>Tag array</a:t>
              </a:r>
              <a:endParaRPr lang="en-US" alt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2E87E74D-ABC5-4F75-A76F-99D74BC99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1212"/>
              <a:ext cx="60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00B28E7-A3CB-47AB-8FBC-861586568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1825"/>
              <a:ext cx="1063" cy="648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34D134C-3424-4AE0-84C9-71B1F4313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956"/>
              <a:ext cx="9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"/>
                </a:rPr>
                <a:t>Data array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0D6A3F7-7793-48CD-88BD-86D927429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157"/>
              <a:ext cx="60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F818106B-2054-4AF3-B7DB-85DECFA8D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345"/>
              <a:ext cx="1208" cy="648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4339D87F-C316-49B3-9C0C-60F52AD2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450"/>
              <a:ext cx="36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"/>
                </a:rPr>
                <a:t>Tag </a:t>
              </a:r>
              <a:endParaRPr lang="en-US" alt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789F0307-D764-41B3-A583-EDC68265D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1651"/>
              <a:ext cx="10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"/>
                </a:rPr>
                <a:t>comparison</a:t>
              </a:r>
              <a:endParaRPr lang="en-US" altLang="en-US" dirty="0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72CA8C3-7160-46BD-AA7E-6EF10EAE6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355"/>
              <a:ext cx="1171" cy="648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67C1D504-D394-4EF5-9FA5-A4CA5D161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1471"/>
              <a:ext cx="98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"/>
                </a:rPr>
                <a:t>Data block</a:t>
              </a:r>
              <a:endParaRPr lang="en-US" alt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7F5B616-DBC4-4543-9505-EFC0F8C5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1673"/>
              <a:ext cx="89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"/>
                </a:rPr>
                <a:t>selection </a:t>
              </a:r>
              <a:endParaRPr lang="en-US" altLang="en-US" dirty="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98E5DDD-7621-4FDC-864B-1B47ADBE3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7" y="1697"/>
              <a:ext cx="389" cy="1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6A9756E-F59E-4262-BF3A-9B39AE477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656"/>
              <a:ext cx="144" cy="82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5DF68D03-7D78-4A8A-87F0-F879EEB4F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1214"/>
              <a:ext cx="640" cy="406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C8DE93E-24E0-4B2E-821A-B610E97C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507"/>
              <a:ext cx="144" cy="113"/>
            </a:xfrm>
            <a:custGeom>
              <a:avLst/>
              <a:gdLst>
                <a:gd name="T0" fmla="*/ 80 w 201"/>
                <a:gd name="T1" fmla="*/ 80 h 157"/>
                <a:gd name="T2" fmla="*/ 0 w 201"/>
                <a:gd name="T3" fmla="*/ 98 h 157"/>
                <a:gd name="T4" fmla="*/ 201 w 201"/>
                <a:gd name="T5" fmla="*/ 157 h 157"/>
                <a:gd name="T6" fmla="*/ 62 w 201"/>
                <a:gd name="T7" fmla="*/ 0 h 157"/>
                <a:gd name="T8" fmla="*/ 80 w 201"/>
                <a:gd name="T9" fmla="*/ 8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57">
                  <a:moveTo>
                    <a:pt x="80" y="80"/>
                  </a:moveTo>
                  <a:lnTo>
                    <a:pt x="0" y="98"/>
                  </a:lnTo>
                  <a:lnTo>
                    <a:pt x="201" y="157"/>
                  </a:lnTo>
                  <a:lnTo>
                    <a:pt x="62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1B295176-6293-4554-8FE5-B024397FB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9" y="1620"/>
              <a:ext cx="646" cy="488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10A1D3E-69A9-4C84-B0DE-A797D2F9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620"/>
              <a:ext cx="139" cy="119"/>
            </a:xfrm>
            <a:custGeom>
              <a:avLst/>
              <a:gdLst>
                <a:gd name="T0" fmla="*/ 81 w 195"/>
                <a:gd name="T1" fmla="*/ 87 h 167"/>
                <a:gd name="T2" fmla="*/ 69 w 195"/>
                <a:gd name="T3" fmla="*/ 167 h 167"/>
                <a:gd name="T4" fmla="*/ 195 w 195"/>
                <a:gd name="T5" fmla="*/ 0 h 167"/>
                <a:gd name="T6" fmla="*/ 0 w 195"/>
                <a:gd name="T7" fmla="*/ 75 h 167"/>
                <a:gd name="T8" fmla="*/ 81 w 195"/>
                <a:gd name="T9" fmla="*/ 8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67">
                  <a:moveTo>
                    <a:pt x="81" y="87"/>
                  </a:moveTo>
                  <a:lnTo>
                    <a:pt x="69" y="167"/>
                  </a:lnTo>
                  <a:lnTo>
                    <a:pt x="195" y="0"/>
                  </a:lnTo>
                  <a:lnTo>
                    <a:pt x="0" y="75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29AAD29-2322-44BE-BD06-C35144970D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28706" y="3108829"/>
            <a:ext cx="5043488" cy="3271819"/>
            <a:chOff x="1394" y="1196"/>
            <a:chExt cx="2972" cy="1928"/>
          </a:xfrm>
        </p:grpSpPr>
        <p:sp>
          <p:nvSpPr>
            <p:cNvPr id="31" name="AutoShape 24">
              <a:extLst>
                <a:ext uri="{FF2B5EF4-FFF2-40B4-BE49-F238E27FC236}">
                  <a16:creationId xmlns:a16="http://schemas.microsoft.com/office/drawing/2014/main" id="{A03F5778-4A9D-4606-B4CE-3AB9644F1C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94" y="1196"/>
              <a:ext cx="2972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00BE92F-06F8-429A-8625-E64698C0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1727"/>
              <a:ext cx="714" cy="435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C2348E37-AFF0-4989-BE88-4EAB48EB3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1425"/>
              <a:ext cx="149" cy="1689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6B8CB2F-B49B-48E7-8B4D-653010E07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1815"/>
              <a:ext cx="38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Tag array</a:t>
              </a:r>
              <a:endParaRPr lang="en-US" alt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EE0BEBD-376F-4E5D-B669-3F8880087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1950"/>
              <a:ext cx="27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 alt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EDD24B63-AF8B-4ADA-9B9A-609ED056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2361"/>
              <a:ext cx="714" cy="435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A104CBD1-E1A7-4FBD-9027-E08162355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49"/>
              <a:ext cx="44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Data array</a:t>
              </a:r>
              <a:endParaRPr lang="en-US" alt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F8FB1C7F-19D8-41BA-BFC3-A497E3A31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584"/>
              <a:ext cx="27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 alt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3EC224-0D77-40B4-A007-C57973F8C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040"/>
              <a:ext cx="713" cy="435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BEE55C5B-2FF1-4BEC-920D-3FA418CD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109"/>
              <a:ext cx="16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"/>
                </a:rPr>
                <a:t>Tag </a:t>
              </a:r>
              <a:endParaRPr lang="en-US" altLang="en-US" dirty="0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E38A04DD-71FA-4DD5-9EAC-6C6191CC5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244"/>
              <a:ext cx="5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comparison</a:t>
              </a:r>
              <a:endParaRPr lang="en-US" alt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E28C4283-4C5C-4EFC-84EF-EFCA1161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1200"/>
              <a:ext cx="549" cy="204"/>
            </a:xfrm>
            <a:custGeom>
              <a:avLst/>
              <a:gdLst>
                <a:gd name="T0" fmla="*/ 177 w 1144"/>
                <a:gd name="T1" fmla="*/ 0 h 425"/>
                <a:gd name="T2" fmla="*/ 968 w 1144"/>
                <a:gd name="T3" fmla="*/ 0 h 425"/>
                <a:gd name="T4" fmla="*/ 1144 w 1144"/>
                <a:gd name="T5" fmla="*/ 177 h 425"/>
                <a:gd name="T6" fmla="*/ 1144 w 1144"/>
                <a:gd name="T7" fmla="*/ 248 h 425"/>
                <a:gd name="T8" fmla="*/ 968 w 1144"/>
                <a:gd name="T9" fmla="*/ 425 h 425"/>
                <a:gd name="T10" fmla="*/ 177 w 1144"/>
                <a:gd name="T11" fmla="*/ 425 h 425"/>
                <a:gd name="T12" fmla="*/ 0 w 1144"/>
                <a:gd name="T13" fmla="*/ 248 h 425"/>
                <a:gd name="T14" fmla="*/ 0 w 1144"/>
                <a:gd name="T15" fmla="*/ 177 h 425"/>
                <a:gd name="T16" fmla="*/ 177 w 1144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425">
                  <a:moveTo>
                    <a:pt x="177" y="0"/>
                  </a:moveTo>
                  <a:lnTo>
                    <a:pt x="968" y="0"/>
                  </a:lnTo>
                  <a:cubicBezTo>
                    <a:pt x="1066" y="0"/>
                    <a:pt x="1144" y="79"/>
                    <a:pt x="1144" y="177"/>
                  </a:cubicBezTo>
                  <a:lnTo>
                    <a:pt x="1144" y="248"/>
                  </a:lnTo>
                  <a:cubicBezTo>
                    <a:pt x="1144" y="346"/>
                    <a:pt x="1066" y="425"/>
                    <a:pt x="968" y="425"/>
                  </a:cubicBezTo>
                  <a:lnTo>
                    <a:pt x="177" y="425"/>
                  </a:lnTo>
                  <a:cubicBezTo>
                    <a:pt x="79" y="425"/>
                    <a:pt x="0" y="346"/>
                    <a:pt x="0" y="248"/>
                  </a:cubicBezTo>
                  <a:lnTo>
                    <a:pt x="0" y="177"/>
                  </a:lnTo>
                  <a:cubicBezTo>
                    <a:pt x="0" y="79"/>
                    <a:pt x="79" y="0"/>
                    <a:pt x="177" y="0"/>
                  </a:cubicBezTo>
                  <a:close/>
                </a:path>
              </a:pathLst>
            </a:cu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A0DDBED3-A221-422A-8662-A4ADA3F7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046"/>
              <a:ext cx="714" cy="434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018D133D-2DE5-42CA-BCE5-E94D1630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2124"/>
              <a:ext cx="4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Data block</a:t>
              </a:r>
              <a:endParaRPr lang="en-US" alt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E49F8C4B-02A9-48CD-8743-2EBDFCD9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259"/>
              <a:ext cx="41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selection </a:t>
              </a:r>
              <a:endParaRPr lang="en-US" alt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DBB2B456-8B76-4341-A176-0955F21C0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1233"/>
              <a:ext cx="4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Stage 1</a:t>
              </a:r>
              <a:endParaRPr lang="en-US" altLang="en-US" sz="2400" dirty="0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91FF249D-34AA-4F88-BC69-9BEC35D2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1425"/>
              <a:ext cx="150" cy="1689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7B4D43EA-2BCB-473A-AC70-5011F8AE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209"/>
              <a:ext cx="550" cy="205"/>
            </a:xfrm>
            <a:custGeom>
              <a:avLst/>
              <a:gdLst>
                <a:gd name="T0" fmla="*/ 176 w 1144"/>
                <a:gd name="T1" fmla="*/ 0 h 425"/>
                <a:gd name="T2" fmla="*/ 967 w 1144"/>
                <a:gd name="T3" fmla="*/ 0 h 425"/>
                <a:gd name="T4" fmla="*/ 1144 w 1144"/>
                <a:gd name="T5" fmla="*/ 177 h 425"/>
                <a:gd name="T6" fmla="*/ 1144 w 1144"/>
                <a:gd name="T7" fmla="*/ 248 h 425"/>
                <a:gd name="T8" fmla="*/ 967 w 1144"/>
                <a:gd name="T9" fmla="*/ 425 h 425"/>
                <a:gd name="T10" fmla="*/ 176 w 1144"/>
                <a:gd name="T11" fmla="*/ 425 h 425"/>
                <a:gd name="T12" fmla="*/ 0 w 1144"/>
                <a:gd name="T13" fmla="*/ 248 h 425"/>
                <a:gd name="T14" fmla="*/ 0 w 1144"/>
                <a:gd name="T15" fmla="*/ 177 h 425"/>
                <a:gd name="T16" fmla="*/ 176 w 1144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425">
                  <a:moveTo>
                    <a:pt x="176" y="0"/>
                  </a:moveTo>
                  <a:lnTo>
                    <a:pt x="967" y="0"/>
                  </a:lnTo>
                  <a:cubicBezTo>
                    <a:pt x="1065" y="0"/>
                    <a:pt x="1144" y="79"/>
                    <a:pt x="1144" y="177"/>
                  </a:cubicBezTo>
                  <a:lnTo>
                    <a:pt x="1144" y="248"/>
                  </a:lnTo>
                  <a:cubicBezTo>
                    <a:pt x="1144" y="346"/>
                    <a:pt x="1065" y="425"/>
                    <a:pt x="967" y="425"/>
                  </a:cubicBezTo>
                  <a:lnTo>
                    <a:pt x="176" y="425"/>
                  </a:lnTo>
                  <a:cubicBezTo>
                    <a:pt x="78" y="425"/>
                    <a:pt x="0" y="346"/>
                    <a:pt x="0" y="248"/>
                  </a:cubicBezTo>
                  <a:lnTo>
                    <a:pt x="0" y="177"/>
                  </a:lnTo>
                  <a:cubicBezTo>
                    <a:pt x="0" y="79"/>
                    <a:pt x="78" y="0"/>
                    <a:pt x="176" y="0"/>
                  </a:cubicBezTo>
                  <a:close/>
                </a:path>
              </a:pathLst>
            </a:cu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EBD8B86B-59DD-4A61-84A4-924900653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1242"/>
              <a:ext cx="4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Stage 2</a:t>
              </a:r>
              <a:endParaRPr lang="en-US" altLang="en-US" sz="240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02C433F-626D-4719-A4AD-D53129B0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204"/>
              <a:ext cx="550" cy="203"/>
            </a:xfrm>
            <a:custGeom>
              <a:avLst/>
              <a:gdLst>
                <a:gd name="T0" fmla="*/ 177 w 1144"/>
                <a:gd name="T1" fmla="*/ 0 h 424"/>
                <a:gd name="T2" fmla="*/ 967 w 1144"/>
                <a:gd name="T3" fmla="*/ 0 h 424"/>
                <a:gd name="T4" fmla="*/ 1144 w 1144"/>
                <a:gd name="T5" fmla="*/ 176 h 424"/>
                <a:gd name="T6" fmla="*/ 1144 w 1144"/>
                <a:gd name="T7" fmla="*/ 247 h 424"/>
                <a:gd name="T8" fmla="*/ 967 w 1144"/>
                <a:gd name="T9" fmla="*/ 424 h 424"/>
                <a:gd name="T10" fmla="*/ 177 w 1144"/>
                <a:gd name="T11" fmla="*/ 424 h 424"/>
                <a:gd name="T12" fmla="*/ 0 w 1144"/>
                <a:gd name="T13" fmla="*/ 247 h 424"/>
                <a:gd name="T14" fmla="*/ 0 w 1144"/>
                <a:gd name="T15" fmla="*/ 176 h 424"/>
                <a:gd name="T16" fmla="*/ 177 w 1144"/>
                <a:gd name="T1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424">
                  <a:moveTo>
                    <a:pt x="177" y="0"/>
                  </a:moveTo>
                  <a:lnTo>
                    <a:pt x="967" y="0"/>
                  </a:lnTo>
                  <a:cubicBezTo>
                    <a:pt x="1065" y="0"/>
                    <a:pt x="1144" y="79"/>
                    <a:pt x="1144" y="176"/>
                  </a:cubicBezTo>
                  <a:lnTo>
                    <a:pt x="1144" y="247"/>
                  </a:lnTo>
                  <a:cubicBezTo>
                    <a:pt x="1144" y="345"/>
                    <a:pt x="1065" y="424"/>
                    <a:pt x="967" y="424"/>
                  </a:cubicBezTo>
                  <a:lnTo>
                    <a:pt x="177" y="424"/>
                  </a:lnTo>
                  <a:cubicBezTo>
                    <a:pt x="79" y="424"/>
                    <a:pt x="0" y="345"/>
                    <a:pt x="0" y="247"/>
                  </a:cubicBezTo>
                  <a:lnTo>
                    <a:pt x="0" y="176"/>
                  </a:lnTo>
                  <a:cubicBezTo>
                    <a:pt x="0" y="79"/>
                    <a:pt x="79" y="0"/>
                    <a:pt x="177" y="0"/>
                  </a:cubicBezTo>
                  <a:close/>
                </a:path>
              </a:pathLst>
            </a:cu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349ED6C-427C-4D1A-B24B-20035A972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236"/>
              <a:ext cx="4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Stage 3</a:t>
              </a:r>
              <a:endParaRPr lang="en-US" altLang="en-US" sz="2400" dirty="0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640E7699-2D00-4AD1-A548-753B26D67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2856"/>
              <a:ext cx="34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Pipeline</a:t>
              </a:r>
              <a:endParaRPr lang="en-US" alt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4B223B0-E094-4B8B-9494-E8AA6A88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2991"/>
              <a:ext cx="3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latches</a:t>
              </a:r>
              <a:endParaRPr lang="en-US" altLang="en-US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4B60C99C-330F-4F59-B673-E6A9E48FC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986"/>
              <a:ext cx="24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0912749E-7586-49CC-AA83-6CCB13A0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2959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13247E48-56DC-406A-815C-58C71B79C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1" y="2980"/>
              <a:ext cx="24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0549A853-FE5D-4544-9A7C-30579127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952"/>
              <a:ext cx="97" cy="56"/>
            </a:xfrm>
            <a:custGeom>
              <a:avLst/>
              <a:gdLst>
                <a:gd name="T0" fmla="*/ 144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4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9605CB7-CFD5-4551-A368-C9B60FCD90BB}"/>
              </a:ext>
            </a:extLst>
          </p:cNvPr>
          <p:cNvSpPr/>
          <p:nvPr/>
        </p:nvSpPr>
        <p:spPr>
          <a:xfrm>
            <a:off x="4986499" y="2451152"/>
            <a:ext cx="2858788" cy="5354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Pipelined Implementation</a:t>
            </a: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30430EBE-9A1B-4164-96C6-FD8EA16C78D0}"/>
              </a:ext>
            </a:extLst>
          </p:cNvPr>
          <p:cNvSpPr/>
          <p:nvPr/>
        </p:nvSpPr>
        <p:spPr>
          <a:xfrm>
            <a:off x="7352719" y="1797676"/>
            <a:ext cx="675587" cy="586789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02DC-9917-467C-9B1A-9195CD9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Spatial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BA618-86F9-475D-93FA-2F208CBD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314" y="857610"/>
            <a:ext cx="8086048" cy="15667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Store</a:t>
            </a:r>
            <a:r>
              <a:rPr lang="en-US" dirty="0"/>
              <a:t> data at the granularity of blocks: 32 to 128 bytes</a:t>
            </a:r>
            <a:br>
              <a:rPr lang="en-US" dirty="0"/>
            </a:br>
            <a:r>
              <a:rPr lang="en-US" dirty="0"/>
              <a:t>A block is also called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cache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E21A23"/>
                </a:solidFill>
              </a:rPr>
              <a:t>treat</a:t>
            </a:r>
            <a:r>
              <a:rPr lang="en-US" dirty="0"/>
              <a:t> the block as an indivisible, atomic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 if we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read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/>
              <a:t> one byte, we </a:t>
            </a:r>
            <a:r>
              <a:rPr lang="en-US" dirty="0">
                <a:solidFill>
                  <a:srgbClr val="00B050"/>
                </a:solidFill>
              </a:rPr>
              <a:t>fetch</a:t>
            </a:r>
            <a:r>
              <a:rPr lang="en-US" dirty="0"/>
              <a:t> the entire block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04FA4-4EBA-4627-80E6-04A2B223B09D}"/>
              </a:ext>
            </a:extLst>
          </p:cNvPr>
          <p:cNvSpPr/>
          <p:nvPr/>
        </p:nvSpPr>
        <p:spPr>
          <a:xfrm>
            <a:off x="5751717" y="2896782"/>
            <a:ext cx="1029810" cy="319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4DAAB-D48B-4C16-84F6-C36E1BABA6C2}"/>
              </a:ext>
            </a:extLst>
          </p:cNvPr>
          <p:cNvSpPr/>
          <p:nvPr/>
        </p:nvSpPr>
        <p:spPr>
          <a:xfrm>
            <a:off x="5751717" y="3202947"/>
            <a:ext cx="1029810" cy="319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48B17-F079-4321-89CC-0769E9CB98F0}"/>
              </a:ext>
            </a:extLst>
          </p:cNvPr>
          <p:cNvSpPr/>
          <p:nvPr/>
        </p:nvSpPr>
        <p:spPr>
          <a:xfrm>
            <a:off x="5751717" y="3522543"/>
            <a:ext cx="1029810" cy="319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EA782-CB08-4B55-87A1-8AC9D47D6CD4}"/>
              </a:ext>
            </a:extLst>
          </p:cNvPr>
          <p:cNvSpPr/>
          <p:nvPr/>
        </p:nvSpPr>
        <p:spPr>
          <a:xfrm>
            <a:off x="5751717" y="3848265"/>
            <a:ext cx="1029810" cy="319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4B094-F9D4-4E51-B5CB-2F50F33C1375}"/>
              </a:ext>
            </a:extLst>
          </p:cNvPr>
          <p:cNvSpPr/>
          <p:nvPr/>
        </p:nvSpPr>
        <p:spPr>
          <a:xfrm>
            <a:off x="5751717" y="4181582"/>
            <a:ext cx="1029810" cy="319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3716C56-E65D-4536-B1D1-4ECFDC4F5FAD}"/>
              </a:ext>
            </a:extLst>
          </p:cNvPr>
          <p:cNvSpPr/>
          <p:nvPr/>
        </p:nvSpPr>
        <p:spPr>
          <a:xfrm>
            <a:off x="5350277" y="2885244"/>
            <a:ext cx="177553" cy="1633491"/>
          </a:xfrm>
          <a:prstGeom prst="lef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56CA2-8A88-4580-A74E-DBDB45741B37}"/>
              </a:ext>
            </a:extLst>
          </p:cNvPr>
          <p:cNvSpPr txBox="1"/>
          <p:nvPr/>
        </p:nvSpPr>
        <p:spPr>
          <a:xfrm>
            <a:off x="3292310" y="2987456"/>
            <a:ext cx="21467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cache simply</a:t>
            </a:r>
          </a:p>
          <a:p>
            <a:r>
              <a:rPr lang="en-US" dirty="0"/>
              <a:t>contains a</a:t>
            </a:r>
          </a:p>
          <a:p>
            <a:r>
              <a:rPr lang="en-US" dirty="0"/>
              <a:t>set of blocks</a:t>
            </a:r>
          </a:p>
          <a:p>
            <a:r>
              <a:rPr lang="en-US" dirty="0"/>
              <a:t>along with some</a:t>
            </a:r>
          </a:p>
          <a:p>
            <a:r>
              <a:rPr lang="en-US" dirty="0"/>
              <a:t>metadata per 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80259-6914-4551-A983-277181DBA939}"/>
              </a:ext>
            </a:extLst>
          </p:cNvPr>
          <p:cNvSpPr txBox="1"/>
          <p:nvPr/>
        </p:nvSpPr>
        <p:spPr>
          <a:xfrm>
            <a:off x="5904985" y="28651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9FAFF-4883-49FD-A84A-EFB6A848E65F}"/>
              </a:ext>
            </a:extLst>
          </p:cNvPr>
          <p:cNvSpPr txBox="1"/>
          <p:nvPr/>
        </p:nvSpPr>
        <p:spPr>
          <a:xfrm>
            <a:off x="2263820" y="5042347"/>
            <a:ext cx="766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want to maintain </a:t>
            </a:r>
            <a:r>
              <a:rPr lang="en-US" dirty="0">
                <a:solidFill>
                  <a:srgbClr val="E21A23"/>
                </a:solidFill>
              </a:rPr>
              <a:t>separate</a:t>
            </a:r>
            <a:r>
              <a:rPr lang="en-US" dirty="0"/>
              <a:t> per-byte state in a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Hence, we never </a:t>
            </a:r>
            <a:r>
              <a:rPr lang="en-US" dirty="0">
                <a:solidFill>
                  <a:srgbClr val="00B050"/>
                </a:solidFill>
              </a:rPr>
              <a:t>fetch</a:t>
            </a:r>
            <a:r>
              <a:rPr lang="en-US" dirty="0"/>
              <a:t> a subset of a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writing we </a:t>
            </a:r>
            <a:r>
              <a:rPr lang="en-US" dirty="0">
                <a:solidFill>
                  <a:srgbClr val="01708C"/>
                </a:solidFill>
              </a:rPr>
              <a:t>wait</a:t>
            </a:r>
            <a:r>
              <a:rPr lang="en-US" dirty="0"/>
              <a:t> for the block to be fist loaded into the cache. 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3F06F4-06EB-4A38-A280-D50FA1F24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8" y="4770650"/>
            <a:ext cx="543397" cy="543397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8A5398F-A6FC-445B-8A54-155DB92E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5EEB479-27D9-447F-AD95-1B2F5801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03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288C-26D3-4D7D-A8E4-38DCF41E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1808-EF5C-416F-9932-903682CD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5973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simply </a:t>
            </a:r>
            <a:r>
              <a:rPr lang="en-US" sz="2400" dirty="0">
                <a:solidFill>
                  <a:srgbClr val="00B050"/>
                </a:solidFill>
              </a:rPr>
              <a:t>add</a:t>
            </a:r>
            <a:r>
              <a:rPr lang="en-US" sz="2400" dirty="0"/>
              <a:t> new pipeline buffers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SRAM </a:t>
            </a:r>
            <a:r>
              <a:rPr lang="en-US" sz="2400" dirty="0">
                <a:solidFill>
                  <a:srgbClr val="0070C0"/>
                </a:solidFill>
              </a:rPr>
              <a:t>access</a:t>
            </a:r>
            <a:r>
              <a:rPr lang="en-US" sz="2400" dirty="0"/>
              <a:t> can be pipelined by adding latches after the decoder</a:t>
            </a:r>
          </a:p>
          <a:p>
            <a:pPr marL="573088" lvl="1" indent="-342900"/>
            <a:r>
              <a:rPr lang="en-US" sz="2400" dirty="0"/>
              <a:t>This is very </a:t>
            </a:r>
            <a:r>
              <a:rPr lang="en-US" sz="2400" dirty="0">
                <a:solidFill>
                  <a:srgbClr val="FF0000"/>
                </a:solidFill>
              </a:rPr>
              <a:t>expensive</a:t>
            </a:r>
            <a:r>
              <a:rPr lang="en-US" sz="2400" dirty="0"/>
              <a:t> in terms of area and power.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7030A0"/>
                </a:solidFill>
              </a:rPr>
              <a:t>write access </a:t>
            </a:r>
            <a:r>
              <a:rPr lang="en-US" sz="2400" dirty="0"/>
              <a:t>can be </a:t>
            </a:r>
            <a:r>
              <a:rPr lang="en-US" sz="2400" dirty="0">
                <a:solidFill>
                  <a:srgbClr val="00B050"/>
                </a:solidFill>
              </a:rPr>
              <a:t>pipelined</a:t>
            </a:r>
          </a:p>
          <a:p>
            <a:pPr marL="573088" lvl="1" indent="-342900"/>
            <a:r>
              <a:rPr lang="en-US" sz="2400" dirty="0"/>
              <a:t>Access tag array </a:t>
            </a:r>
            <a:r>
              <a:rPr lang="en-US" sz="2400" dirty="0">
                <a:sym typeface="Wingdings" panose="05000000000000000000" pitchFamily="2" charset="2"/>
              </a:rPr>
              <a:t> Compare the tags  Effect the write in the data array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981CD-FC5F-43A8-8861-A178D75D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C735-5B17-4E3B-A9C0-C9548C31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04A3-8C07-4B23-9C08-A5D1C29F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524-5195-4603-8FD8-CFD896AA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043" y="1293412"/>
            <a:ext cx="6733297" cy="9727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say that there is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cache miss</a:t>
            </a:r>
            <a:r>
              <a:rPr lang="en-US" sz="2400" dirty="0"/>
              <a:t>.</a:t>
            </a:r>
          </a:p>
          <a:p>
            <a:pPr marL="573088" lvl="1" indent="-342900"/>
            <a:r>
              <a:rPr lang="en-US" sz="2400" dirty="0"/>
              <a:t>Do later cache </a:t>
            </a:r>
            <a:r>
              <a:rPr lang="en-US" sz="2400" dirty="0">
                <a:solidFill>
                  <a:srgbClr val="00B050"/>
                </a:solidFill>
              </a:rPr>
              <a:t>access</a:t>
            </a:r>
            <a:r>
              <a:rPr lang="en-US" sz="2400" dirty="0"/>
              <a:t> stall?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3331E-5B88-43B6-9CD5-DD6BFEE2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13FE6-4378-4F81-9150-4AF6C40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C5438F-5FB8-4512-A022-820AEF9D9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06" y="1293412"/>
            <a:ext cx="972710" cy="972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A3447-2AAD-4975-A479-AA77346315A8}"/>
              </a:ext>
            </a:extLst>
          </p:cNvPr>
          <p:cNvSpPr txBox="1"/>
          <p:nvPr/>
        </p:nvSpPr>
        <p:spPr>
          <a:xfrm>
            <a:off x="2361661" y="2844329"/>
            <a:ext cx="810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Cache </a:t>
            </a:r>
            <a:r>
              <a:rPr lang="en-US" sz="2400" dirty="0">
                <a:solidFill>
                  <a:srgbClr val="0070C0"/>
                </a:solidFill>
              </a:rPr>
              <a:t>accesses</a:t>
            </a:r>
            <a:r>
              <a:rPr lang="en-US" sz="2400" dirty="0"/>
              <a:t> need not be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blocked</a:t>
            </a:r>
            <a:r>
              <a:rPr lang="en-US" sz="2400" dirty="0"/>
              <a:t>. We simply need to record all accesses to the </a:t>
            </a:r>
            <a:r>
              <a:rPr lang="en-US" sz="2400" dirty="0">
                <a:solidFill>
                  <a:srgbClr val="FF0000"/>
                </a:solidFill>
              </a:rPr>
              <a:t>missed</a:t>
            </a:r>
            <a:r>
              <a:rPr lang="en-US" sz="2400" dirty="0"/>
              <a:t> block.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6546B-FD38-49D6-BD38-3F10E55A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62" y="4253532"/>
            <a:ext cx="868309" cy="8683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0A5C0A-9083-4A1A-9727-DF28E00A07E2}"/>
              </a:ext>
            </a:extLst>
          </p:cNvPr>
          <p:cNvSpPr/>
          <p:nvPr/>
        </p:nvSpPr>
        <p:spPr>
          <a:xfrm>
            <a:off x="3438939" y="4253531"/>
            <a:ext cx="1974574" cy="9810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MSHR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2D819C-A143-441D-BA42-34428337EF67}"/>
              </a:ext>
            </a:extLst>
          </p:cNvPr>
          <p:cNvSpPr/>
          <p:nvPr/>
        </p:nvSpPr>
        <p:spPr>
          <a:xfrm>
            <a:off x="5570283" y="4253531"/>
            <a:ext cx="4898935" cy="9810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Miss Status Holding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6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5B7D-9503-48F3-B79F-6C221A45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an MSHR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B7914-ECF4-45AF-8994-9AEC424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FA80C-B6A6-458B-BC99-9BCB1C2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EDE85C8-1245-44ED-9306-968691C44A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55534" y="806133"/>
            <a:ext cx="7280933" cy="3699328"/>
            <a:chOff x="344" y="1135"/>
            <a:chExt cx="4082" cy="207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EA3922A-0469-4024-937E-CDC2EBF5A4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4" y="1144"/>
              <a:ext cx="4082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C75D698-889D-41CB-94A0-7D66CE8DA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2234"/>
              <a:ext cx="2103" cy="698"/>
            </a:xfrm>
            <a:prstGeom prst="rect">
              <a:avLst/>
            </a:prstGeom>
            <a:solidFill>
              <a:srgbClr val="D2E8D2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787FA51-C444-40EB-9892-63B6C0D4E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02"/>
              <a:ext cx="515" cy="333"/>
            </a:xfrm>
            <a:prstGeom prst="rect">
              <a:avLst/>
            </a:prstGeom>
            <a:solidFill>
              <a:srgbClr val="A2D0D9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B8852861-288F-40FA-9B9E-F56ED4486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016"/>
              <a:ext cx="1691" cy="1189"/>
            </a:xfrm>
            <a:prstGeom prst="rect">
              <a:avLst/>
            </a:prstGeom>
            <a:solidFill>
              <a:srgbClr val="D4E9D4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358A035-1430-4C9B-9AA1-60E4902E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229"/>
              <a:ext cx="680" cy="222"/>
            </a:xfrm>
            <a:custGeom>
              <a:avLst/>
              <a:gdLst>
                <a:gd name="T0" fmla="*/ 177 w 1416"/>
                <a:gd name="T1" fmla="*/ 0 h 461"/>
                <a:gd name="T2" fmla="*/ 1239 w 1416"/>
                <a:gd name="T3" fmla="*/ 0 h 461"/>
                <a:gd name="T4" fmla="*/ 1416 w 1416"/>
                <a:gd name="T5" fmla="*/ 177 h 461"/>
                <a:gd name="T6" fmla="*/ 1416 w 1416"/>
                <a:gd name="T7" fmla="*/ 284 h 461"/>
                <a:gd name="T8" fmla="*/ 1239 w 1416"/>
                <a:gd name="T9" fmla="*/ 461 h 461"/>
                <a:gd name="T10" fmla="*/ 177 w 1416"/>
                <a:gd name="T11" fmla="*/ 461 h 461"/>
                <a:gd name="T12" fmla="*/ 0 w 1416"/>
                <a:gd name="T13" fmla="*/ 284 h 461"/>
                <a:gd name="T14" fmla="*/ 0 w 1416"/>
                <a:gd name="T15" fmla="*/ 177 h 461"/>
                <a:gd name="T16" fmla="*/ 177 w 1416"/>
                <a:gd name="T1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6" h="461">
                  <a:moveTo>
                    <a:pt x="177" y="0"/>
                  </a:moveTo>
                  <a:lnTo>
                    <a:pt x="1239" y="0"/>
                  </a:lnTo>
                  <a:cubicBezTo>
                    <a:pt x="1337" y="0"/>
                    <a:pt x="1416" y="79"/>
                    <a:pt x="1416" y="177"/>
                  </a:cubicBezTo>
                  <a:lnTo>
                    <a:pt x="1416" y="284"/>
                  </a:lnTo>
                  <a:cubicBezTo>
                    <a:pt x="1416" y="382"/>
                    <a:pt x="1337" y="461"/>
                    <a:pt x="1239" y="461"/>
                  </a:cubicBezTo>
                  <a:lnTo>
                    <a:pt x="177" y="461"/>
                  </a:lnTo>
                  <a:cubicBezTo>
                    <a:pt x="79" y="461"/>
                    <a:pt x="0" y="382"/>
                    <a:pt x="0" y="284"/>
                  </a:cubicBezTo>
                  <a:lnTo>
                    <a:pt x="0" y="177"/>
                  </a:lnTo>
                  <a:cubicBezTo>
                    <a:pt x="0" y="79"/>
                    <a:pt x="79" y="0"/>
                    <a:pt x="177" y="0"/>
                  </a:cubicBezTo>
                  <a:close/>
                </a:path>
              </a:pathLst>
            </a:cu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BE4370C-6575-4454-8CB6-D4D58CC7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1378"/>
              <a:ext cx="463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CE48CD6-AA30-4575-A24A-FD863538E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378"/>
              <a:ext cx="463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A13166F-2246-4BC0-8900-98E6048B2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1378"/>
              <a:ext cx="463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3B6B848-0838-41C1-A52F-3B55140FA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1378"/>
              <a:ext cx="463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DEA6657F-8BFC-4D06-8BDB-E8E64778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78"/>
              <a:ext cx="462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B2B79CA1-2423-4F7B-B6DA-B68B4AC47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1378"/>
              <a:ext cx="463" cy="36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1D1D5747-E218-4186-A11B-A4557476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135"/>
              <a:ext cx="42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00"/>
                  </a:solidFill>
                  <a:latin typeface="Sans"/>
                </a:rPr>
                <a:t>MSHR</a:t>
              </a:r>
              <a:endParaRPr lang="en-US" altLang="en-US" sz="3200" dirty="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93689F67-EF41-4777-9FC6-6C340D98A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158"/>
              <a:ext cx="347" cy="146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7054543C-B2BB-40F1-B954-BB69B2BB5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304"/>
              <a:ext cx="347" cy="146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645ED0A0-15BD-4FF2-BF39-9D6DDE9EC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450"/>
              <a:ext cx="347" cy="146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060E0089-6C3D-420B-93CF-F6BE63F04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596"/>
              <a:ext cx="347" cy="145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7B5CAE71-3E7C-452A-973C-9437FF8DF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741"/>
              <a:ext cx="347" cy="146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F1748BB0-1420-4BF7-8660-ABB655FD5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944"/>
              <a:ext cx="6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Miss queue</a:t>
              </a:r>
              <a:endParaRPr lang="en-US" altLang="en-US" sz="2400" dirty="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2AB73890-6D93-4856-9D58-C5305DD19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271"/>
              <a:ext cx="4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 altLang="en-US" dirty="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447733DE-EA95-4C3C-B5A2-D4E039E3D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6" y="1738"/>
              <a:ext cx="644" cy="278"/>
            </a:xfrm>
            <a:prstGeom prst="line">
              <a:avLst/>
            </a:prstGeom>
            <a:noFill/>
            <a:ln w="11113" cap="flat">
              <a:solidFill>
                <a:srgbClr val="0808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9B07D6E9-8753-43C6-8978-369710064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1738"/>
              <a:ext cx="585" cy="278"/>
            </a:xfrm>
            <a:prstGeom prst="line">
              <a:avLst/>
            </a:prstGeom>
            <a:noFill/>
            <a:ln w="11113" cap="flat">
              <a:solidFill>
                <a:srgbClr val="0808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09C618D-A1B6-4493-8B22-BC7C719E9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275"/>
              <a:ext cx="10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"/>
                </a:rPr>
                <a:t>Miss queue entry</a:t>
              </a:r>
              <a:endParaRPr lang="en-US" altLang="en-US" sz="2800" dirty="0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BB3C6507-DF22-4719-8CDE-904107BF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542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Read</a:t>
              </a:r>
              <a:r>
                <a:rPr lang="en-US" altLang="en-US" sz="1400" dirty="0">
                  <a:solidFill>
                    <a:srgbClr val="000000"/>
                  </a:solidFill>
                  <a:latin typeface="Sans"/>
                </a:rPr>
                <a:t>/</a:t>
              </a:r>
              <a:endParaRPr lang="en-US" altLang="en-US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A58F138-0913-479C-9F02-4AB258B43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677"/>
              <a:ext cx="2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write</a:t>
              </a:r>
              <a:endParaRPr lang="en-US" altLang="en-US" dirty="0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23B5E65B-CC5F-4112-A330-EC26FCBC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2502"/>
              <a:ext cx="515" cy="333"/>
            </a:xfrm>
            <a:prstGeom prst="rect">
              <a:avLst/>
            </a:prstGeom>
            <a:solidFill>
              <a:srgbClr val="A2D0D9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00E62B35-45B5-4F7A-A489-AED1CB62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536"/>
              <a:ext cx="2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Word</a:t>
              </a:r>
              <a:endParaRPr lang="en-US" altLang="en-US" dirty="0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AA03262F-CA0C-4F77-8D62-B6CECEBC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671"/>
              <a:ext cx="4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 altLang="en-US" dirty="0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82BA3150-46F1-425F-AFBC-25296BE39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2501"/>
              <a:ext cx="371" cy="335"/>
            </a:xfrm>
            <a:prstGeom prst="rect">
              <a:avLst/>
            </a:prstGeom>
            <a:solidFill>
              <a:srgbClr val="A2D0D9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589E40FC-1167-47EE-83C1-481BB918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" y="2602"/>
              <a:ext cx="17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Tag</a:t>
              </a:r>
              <a:endParaRPr lang="en-US" altLang="en-US" dirty="0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D8CEEFCF-2771-41F9-BBA4-439E9DAE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501"/>
              <a:ext cx="515" cy="334"/>
            </a:xfrm>
            <a:prstGeom prst="rect">
              <a:avLst/>
            </a:prstGeom>
            <a:solidFill>
              <a:srgbClr val="A2D0D9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4FD6CF7F-B38E-43CC-A026-34AA6045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2554"/>
              <a:ext cx="2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Store</a:t>
              </a:r>
              <a:endParaRPr lang="en-US" altLang="en-US" dirty="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3CDF2DE7-E089-45D8-9348-7CFB1EA8C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2689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value</a:t>
              </a:r>
              <a:endParaRPr lang="en-US" altLang="en-US" sz="2400" dirty="0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13363FBD-70D9-4064-9FDD-4FBE3A201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1" y="2450"/>
              <a:ext cx="593" cy="482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9A8E23AC-0AC1-46C2-95A8-BA4F7922E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" y="2234"/>
              <a:ext cx="593" cy="7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B1E610E-FAC6-447F-A650-5B40FC7AB1B9}"/>
              </a:ext>
            </a:extLst>
          </p:cNvPr>
          <p:cNvSpPr txBox="1"/>
          <p:nvPr/>
        </p:nvSpPr>
        <p:spPr>
          <a:xfrm>
            <a:off x="3003741" y="4849491"/>
            <a:ext cx="617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every address we have an associated </a:t>
            </a:r>
            <a:r>
              <a:rPr lang="en-US" sz="2400" dirty="0">
                <a:solidFill>
                  <a:srgbClr val="00B050"/>
                </a:solidFill>
              </a:rPr>
              <a:t>miss queue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Ordered in FIFO order</a:t>
            </a:r>
            <a:endParaRPr lang="en-US" sz="2400" dirty="0"/>
          </a:p>
        </p:txBody>
      </p:sp>
      <p:pic>
        <p:nvPicPr>
          <p:cNvPr id="44" name="Picture 43" descr="A picture containing airplane&#10;&#10;Description automatically generated">
            <a:extLst>
              <a:ext uri="{FF2B5EF4-FFF2-40B4-BE49-F238E27FC236}">
                <a16:creationId xmlns:a16="http://schemas.microsoft.com/office/drawing/2014/main" id="{8BFFF153-ECD4-43D4-B9CB-7EEEED8DD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8787">
            <a:off x="1874109" y="4712244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3E5-9252-4D21-8313-18F214A6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an MSHR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FDBF-D55D-4A80-8F36-48C55D41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829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there is a </a:t>
            </a:r>
            <a:r>
              <a:rPr lang="en-US" sz="2400" dirty="0">
                <a:solidFill>
                  <a:srgbClr val="FF0000"/>
                </a:solidFill>
              </a:rPr>
              <a:t>miss</a:t>
            </a:r>
            <a:r>
              <a:rPr lang="en-US" sz="2400" dirty="0"/>
              <a:t> in a cache, an entry is </a:t>
            </a:r>
            <a:r>
              <a:rPr lang="en-US" sz="2400" dirty="0">
                <a:solidFill>
                  <a:srgbClr val="0070C0"/>
                </a:solidFill>
              </a:rPr>
              <a:t>created</a:t>
            </a:r>
            <a:r>
              <a:rPr lang="en-US" sz="2400" dirty="0"/>
              <a:t> in its MSHR. If there are no </a:t>
            </a:r>
            <a:r>
              <a:rPr lang="en-US" sz="2400" dirty="0">
                <a:solidFill>
                  <a:srgbClr val="00B050"/>
                </a:solidFill>
              </a:rPr>
              <a:t>free</a:t>
            </a:r>
            <a:r>
              <a:rPr lang="en-US" sz="2400" dirty="0"/>
              <a:t> entries, the request blocks.</a:t>
            </a:r>
          </a:p>
          <a:p>
            <a:pPr marL="573088" lvl="1" indent="-342900"/>
            <a:r>
              <a:rPr lang="en-US" sz="2400" dirty="0"/>
              <a:t>We also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</a:t>
            </a:r>
            <a:r>
              <a:rPr lang="en-US" sz="2400" dirty="0"/>
              <a:t> an entry in the miss queue.</a:t>
            </a:r>
          </a:p>
          <a:p>
            <a:pPr marL="573088" lvl="1" indent="-342900"/>
            <a:r>
              <a:rPr lang="en-US" sz="2400" dirty="0"/>
              <a:t>This is a </a:t>
            </a:r>
            <a:r>
              <a:rPr lang="en-US" sz="2400" dirty="0">
                <a:solidFill>
                  <a:srgbClr val="E21A23"/>
                </a:solidFill>
              </a:rPr>
              <a:t>primary miss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at the same time, another miss arrives, it will be called 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secondary miss</a:t>
            </a:r>
            <a:r>
              <a:rPr lang="en-US" sz="2400" dirty="0"/>
              <a:t>. </a:t>
            </a:r>
          </a:p>
          <a:p>
            <a:pPr marL="573088" lvl="1" indent="-342900"/>
            <a:r>
              <a:rPr lang="en-US" sz="2400" dirty="0"/>
              <a:t>If it is a </a:t>
            </a:r>
            <a:r>
              <a:rPr lang="en-US" sz="2400" dirty="0">
                <a:solidFill>
                  <a:srgbClr val="0070C0"/>
                </a:solidFill>
              </a:rPr>
              <a:t>write</a:t>
            </a:r>
            <a:r>
              <a:rPr lang="en-US" sz="2400" dirty="0"/>
              <a:t>, we just append it to the tail of the miss queue.</a:t>
            </a:r>
          </a:p>
          <a:p>
            <a:pPr marL="573088" lvl="1" indent="-342900"/>
            <a:r>
              <a:rPr lang="en-US" sz="2400" dirty="0"/>
              <a:t>If it is a read, we </a:t>
            </a:r>
            <a:r>
              <a:rPr lang="en-US" sz="2400" dirty="0">
                <a:solidFill>
                  <a:srgbClr val="7030A0"/>
                </a:solidFill>
              </a:rPr>
              <a:t>search</a:t>
            </a:r>
            <a:r>
              <a:rPr lang="en-US" sz="2400" dirty="0"/>
              <a:t> for earlier writes in the miss queue to the same set of bytes. If we </a:t>
            </a:r>
            <a:r>
              <a:rPr lang="en-US" sz="2400" dirty="0">
                <a:solidFill>
                  <a:srgbClr val="E21A23"/>
                </a:solidFill>
              </a:rPr>
              <a:t>find</a:t>
            </a:r>
            <a:r>
              <a:rPr lang="en-US" sz="2400" dirty="0"/>
              <a:t> an entry, the value is </a:t>
            </a:r>
            <a:r>
              <a:rPr lang="en-US" sz="2400" dirty="0">
                <a:solidFill>
                  <a:srgbClr val="00B050"/>
                </a:solidFill>
              </a:rPr>
              <a:t>forwarded</a:t>
            </a:r>
            <a:r>
              <a:rPr lang="en-US" sz="2400" dirty="0"/>
              <a:t>. Else, we </a:t>
            </a:r>
            <a:r>
              <a:rPr lang="en-US" sz="2400" dirty="0">
                <a:solidFill>
                  <a:srgbClr val="002060"/>
                </a:solidFill>
              </a:rPr>
              <a:t>enqueue</a:t>
            </a:r>
            <a:r>
              <a:rPr lang="en-US" sz="2400" dirty="0"/>
              <a:t> the entry.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2A5B7-34B6-49E1-B447-DB39D480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E4C29-D402-4727-B369-CAEFB0E8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92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F5A7-5DA9-4498-A22A-C1E68784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21" y="-19205"/>
            <a:ext cx="6858000" cy="822960"/>
          </a:xfrm>
        </p:spPr>
        <p:txBody>
          <a:bodyPr/>
          <a:lstStyle/>
          <a:p>
            <a:r>
              <a:rPr lang="en-US" dirty="0"/>
              <a:t>Skewed Associative Caches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17F18-80E1-452D-9042-6F5C841A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994EB-B37D-4BBC-8295-B5C1331D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6A82D3-43CE-4754-8FEA-02DCF4D9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666" y="695481"/>
            <a:ext cx="8933158" cy="21488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Conflict misses </a:t>
            </a:r>
            <a:r>
              <a:rPr lang="en-US" dirty="0"/>
              <a:t>are the main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Solution</a:t>
            </a:r>
            <a:r>
              <a:rPr lang="en-US" dirty="0"/>
              <a:t>: </a:t>
            </a:r>
          </a:p>
          <a:p>
            <a:pPr marL="573088" lvl="1" indent="-342900"/>
            <a:r>
              <a:rPr lang="en-US" dirty="0"/>
              <a:t>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</a:t>
            </a:r>
            <a:r>
              <a:rPr lang="en-US" dirty="0"/>
              <a:t> subcaches</a:t>
            </a:r>
          </a:p>
          <a:p>
            <a:pPr marL="573088" lvl="1" indent="-342900"/>
            <a:r>
              <a:rPr lang="en-US" dirty="0"/>
              <a:t>Use </a:t>
            </a:r>
            <a:r>
              <a:rPr lang="en-US" dirty="0">
                <a:solidFill>
                  <a:srgbClr val="00B050"/>
                </a:solidFill>
              </a:rPr>
              <a:t>different indexing </a:t>
            </a:r>
            <a:r>
              <a:rPr lang="en-US" dirty="0"/>
              <a:t>functions for each subcache</a:t>
            </a:r>
            <a:endParaRPr lang="en-US" sz="2400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F51072F-37BB-48DF-B30E-FF9CC64163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5296" y="2531900"/>
            <a:ext cx="3997325" cy="3816350"/>
            <a:chOff x="1621" y="958"/>
            <a:chExt cx="2518" cy="240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2FFB60C-B046-462A-9010-527BEC64A2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21" y="958"/>
              <a:ext cx="2518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5BE7232-86D1-40A4-ABB3-5AA37C1A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969"/>
              <a:ext cx="633" cy="641"/>
            </a:xfrm>
            <a:prstGeom prst="rect">
              <a:avLst/>
            </a:prstGeom>
            <a:solidFill>
              <a:srgbClr val="D5F6FF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A54D27D-5B5B-4648-838F-4A806D8B9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32"/>
              <a:ext cx="632" cy="641"/>
            </a:xfrm>
            <a:prstGeom prst="rect">
              <a:avLst/>
            </a:prstGeom>
            <a:solidFill>
              <a:srgbClr val="D5F6FF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A83A6B7-8F0B-4780-BFC9-DA2AB32C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978"/>
              <a:ext cx="840" cy="360"/>
            </a:xfrm>
            <a:custGeom>
              <a:avLst/>
              <a:gdLst>
                <a:gd name="T0" fmla="*/ 250 w 1750"/>
                <a:gd name="T1" fmla="*/ 0 h 750"/>
                <a:gd name="T2" fmla="*/ 1500 w 1750"/>
                <a:gd name="T3" fmla="*/ 0 h 750"/>
                <a:gd name="T4" fmla="*/ 1750 w 1750"/>
                <a:gd name="T5" fmla="*/ 250 h 750"/>
                <a:gd name="T6" fmla="*/ 1750 w 1750"/>
                <a:gd name="T7" fmla="*/ 500 h 750"/>
                <a:gd name="T8" fmla="*/ 1500 w 1750"/>
                <a:gd name="T9" fmla="*/ 750 h 750"/>
                <a:gd name="T10" fmla="*/ 250 w 1750"/>
                <a:gd name="T11" fmla="*/ 750 h 750"/>
                <a:gd name="T12" fmla="*/ 0 w 1750"/>
                <a:gd name="T13" fmla="*/ 500 h 750"/>
                <a:gd name="T14" fmla="*/ 0 w 1750"/>
                <a:gd name="T15" fmla="*/ 250 h 750"/>
                <a:gd name="T16" fmla="*/ 250 w 1750"/>
                <a:gd name="T1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0" h="750">
                  <a:moveTo>
                    <a:pt x="250" y="0"/>
                  </a:moveTo>
                  <a:lnTo>
                    <a:pt x="1500" y="0"/>
                  </a:lnTo>
                  <a:cubicBezTo>
                    <a:pt x="1638" y="0"/>
                    <a:pt x="1750" y="111"/>
                    <a:pt x="1750" y="250"/>
                  </a:cubicBezTo>
                  <a:lnTo>
                    <a:pt x="1750" y="500"/>
                  </a:lnTo>
                  <a:cubicBezTo>
                    <a:pt x="1750" y="638"/>
                    <a:pt x="1638" y="750"/>
                    <a:pt x="1500" y="750"/>
                  </a:cubicBezTo>
                  <a:lnTo>
                    <a:pt x="250" y="750"/>
                  </a:lnTo>
                  <a:cubicBezTo>
                    <a:pt x="111" y="750"/>
                    <a:pt x="0" y="638"/>
                    <a:pt x="0" y="500"/>
                  </a:cubicBezTo>
                  <a:lnTo>
                    <a:pt x="0" y="250"/>
                  </a:lnTo>
                  <a:cubicBezTo>
                    <a:pt x="0" y="111"/>
                    <a:pt x="111" y="0"/>
                    <a:pt x="250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E5AD646-FF28-43A6-A345-5347FA834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3064"/>
              <a:ext cx="4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 alt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8C74077-B347-460F-A5AD-86B248AAA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183"/>
              <a:ext cx="202" cy="19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BE1CEF84-74C3-4BA1-96B9-E367A2122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210"/>
              <a:ext cx="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FE79C3B9-399A-454A-9DA1-CCA11B87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1265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"/>
                </a:rPr>
                <a:t>1</a:t>
              </a:r>
              <a:endParaRPr lang="en-US" alt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F0823222-5A2C-4317-8A88-F827AD25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1211"/>
              <a:ext cx="201" cy="19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11076F6-ECD6-4B57-BCBC-70174F39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1237"/>
              <a:ext cx="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</a:t>
              </a:r>
              <a:endParaRPr lang="en-US" alt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112D07AA-6735-4AAD-841C-0037C32B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1293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"/>
                </a:rPr>
                <a:t>2</a:t>
              </a:r>
              <a:endParaRPr lang="en-US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20E631C-BCA9-44E7-B3AE-4884350B6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55"/>
              <a:ext cx="285" cy="225"/>
            </a:xfrm>
            <a:custGeom>
              <a:avLst/>
              <a:gdLst>
                <a:gd name="T0" fmla="*/ 593 w 593"/>
                <a:gd name="T1" fmla="*/ 468 h 468"/>
                <a:gd name="T2" fmla="*/ 391 w 593"/>
                <a:gd name="T3" fmla="*/ 468 h 468"/>
                <a:gd name="T4" fmla="*/ 391 w 593"/>
                <a:gd name="T5" fmla="*/ 0 h 468"/>
                <a:gd name="T6" fmla="*/ 0 w 593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468">
                  <a:moveTo>
                    <a:pt x="593" y="468"/>
                  </a:moveTo>
                  <a:lnTo>
                    <a:pt x="391" y="468"/>
                  </a:lnTo>
                  <a:lnTo>
                    <a:pt x="391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4CC9320-0385-4867-9A2B-753CB1B5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28"/>
              <a:ext cx="97" cy="55"/>
            </a:xfrm>
            <a:custGeom>
              <a:avLst/>
              <a:gdLst>
                <a:gd name="T0" fmla="*/ 144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4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A848630-50E2-47C9-ABD2-2944F762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963"/>
              <a:ext cx="633" cy="641"/>
            </a:xfrm>
            <a:prstGeom prst="rect">
              <a:avLst/>
            </a:prstGeom>
            <a:solidFill>
              <a:srgbClr val="D5F6FF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ED02DBD-0FCC-4DA2-B8A7-7A3A4C99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138"/>
              <a:ext cx="632" cy="641"/>
            </a:xfrm>
            <a:prstGeom prst="rect">
              <a:avLst/>
            </a:prstGeom>
            <a:solidFill>
              <a:srgbClr val="D5F6FF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1B13768-CDB9-43F1-8260-56B5F9AE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1268"/>
              <a:ext cx="243" cy="212"/>
            </a:xfrm>
            <a:custGeom>
              <a:avLst/>
              <a:gdLst>
                <a:gd name="T0" fmla="*/ 0 w 505"/>
                <a:gd name="T1" fmla="*/ 0 h 442"/>
                <a:gd name="T2" fmla="*/ 202 w 505"/>
                <a:gd name="T3" fmla="*/ 0 h 442"/>
                <a:gd name="T4" fmla="*/ 189 w 505"/>
                <a:gd name="T5" fmla="*/ 442 h 442"/>
                <a:gd name="T6" fmla="*/ 505 w 505"/>
                <a:gd name="T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442">
                  <a:moveTo>
                    <a:pt x="0" y="0"/>
                  </a:moveTo>
                  <a:lnTo>
                    <a:pt x="202" y="0"/>
                  </a:lnTo>
                  <a:lnTo>
                    <a:pt x="189" y="442"/>
                  </a:lnTo>
                  <a:lnTo>
                    <a:pt x="505" y="44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23B6C9D-AE41-4C55-A20D-62F99FBC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453"/>
              <a:ext cx="97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A94B035F-7B09-43CD-9F65-906230EAA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408"/>
              <a:ext cx="201" cy="19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1B1A84CE-623C-457F-A440-4D5071E5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2435"/>
              <a:ext cx="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</a:t>
              </a:r>
              <a:endParaRPr lang="en-US" alt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5F8250E-472E-46B4-A889-56F23EE37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2490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"/>
                </a:rPr>
                <a:t>3</a:t>
              </a:r>
              <a:endParaRPr lang="en-US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274448A0-A9AF-4F87-B0E2-95B2E6E2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402"/>
              <a:ext cx="286" cy="103"/>
            </a:xfrm>
            <a:custGeom>
              <a:avLst/>
              <a:gdLst>
                <a:gd name="T0" fmla="*/ 594 w 594"/>
                <a:gd name="T1" fmla="*/ 214 h 215"/>
                <a:gd name="T2" fmla="*/ 373 w 594"/>
                <a:gd name="T3" fmla="*/ 215 h 215"/>
                <a:gd name="T4" fmla="*/ 373 w 594"/>
                <a:gd name="T5" fmla="*/ 5 h 215"/>
                <a:gd name="T6" fmla="*/ 0 w 594"/>
                <a:gd name="T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4" h="215">
                  <a:moveTo>
                    <a:pt x="594" y="214"/>
                  </a:moveTo>
                  <a:lnTo>
                    <a:pt x="373" y="215"/>
                  </a:lnTo>
                  <a:lnTo>
                    <a:pt x="373" y="5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11D234-2E96-4C45-8F19-4E62A5E34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376"/>
              <a:ext cx="98" cy="55"/>
            </a:xfrm>
            <a:custGeom>
              <a:avLst/>
              <a:gdLst>
                <a:gd name="T0" fmla="*/ 144 w 203"/>
                <a:gd name="T1" fmla="*/ 57 h 115"/>
                <a:gd name="T2" fmla="*/ 203 w 203"/>
                <a:gd name="T3" fmla="*/ 0 h 115"/>
                <a:gd name="T4" fmla="*/ 0 w 203"/>
                <a:gd name="T5" fmla="*/ 55 h 115"/>
                <a:gd name="T6" fmla="*/ 201 w 203"/>
                <a:gd name="T7" fmla="*/ 115 h 115"/>
                <a:gd name="T8" fmla="*/ 144 w 203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5">
                  <a:moveTo>
                    <a:pt x="144" y="57"/>
                  </a:moveTo>
                  <a:lnTo>
                    <a:pt x="203" y="0"/>
                  </a:lnTo>
                  <a:lnTo>
                    <a:pt x="0" y="55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B486FAC2-E086-4DFC-8F02-6C34E39FE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417"/>
              <a:ext cx="202" cy="19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03480EE-9A93-494B-9F0B-352A24F8F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442"/>
              <a:ext cx="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</a:t>
              </a:r>
              <a:endParaRPr lang="en-US" alt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D6DEC3FC-263E-4F91-ACD5-326A6D7B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498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"/>
                </a:rPr>
                <a:t>4</a:t>
              </a:r>
              <a:endParaRPr lang="en-US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94109D81-F99D-45C1-8CFC-AAB57757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508"/>
              <a:ext cx="248" cy="5"/>
            </a:xfrm>
            <a:custGeom>
              <a:avLst/>
              <a:gdLst>
                <a:gd name="T0" fmla="*/ 0 w 518"/>
                <a:gd name="T1" fmla="*/ 10 h 10"/>
                <a:gd name="T2" fmla="*/ 243 w 518"/>
                <a:gd name="T3" fmla="*/ 6 h 10"/>
                <a:gd name="T4" fmla="*/ 244 w 518"/>
                <a:gd name="T5" fmla="*/ 6 h 10"/>
                <a:gd name="T6" fmla="*/ 518 w 5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10">
                  <a:moveTo>
                    <a:pt x="0" y="10"/>
                  </a:moveTo>
                  <a:lnTo>
                    <a:pt x="243" y="6"/>
                  </a:lnTo>
                  <a:lnTo>
                    <a:pt x="244" y="6"/>
                  </a:lnTo>
                  <a:lnTo>
                    <a:pt x="518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8B94873-113E-4578-A5E6-C16FB035D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483"/>
              <a:ext cx="97" cy="55"/>
            </a:xfrm>
            <a:custGeom>
              <a:avLst/>
              <a:gdLst>
                <a:gd name="T0" fmla="*/ 59 w 203"/>
                <a:gd name="T1" fmla="*/ 56 h 115"/>
                <a:gd name="T2" fmla="*/ 3 w 203"/>
                <a:gd name="T3" fmla="*/ 115 h 115"/>
                <a:gd name="T4" fmla="*/ 203 w 203"/>
                <a:gd name="T5" fmla="*/ 53 h 115"/>
                <a:gd name="T6" fmla="*/ 0 w 203"/>
                <a:gd name="T7" fmla="*/ 0 h 115"/>
                <a:gd name="T8" fmla="*/ 59 w 203"/>
                <a:gd name="T9" fmla="*/ 5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5">
                  <a:moveTo>
                    <a:pt x="59" y="56"/>
                  </a:moveTo>
                  <a:lnTo>
                    <a:pt x="3" y="115"/>
                  </a:lnTo>
                  <a:lnTo>
                    <a:pt x="203" y="53"/>
                  </a:lnTo>
                  <a:lnTo>
                    <a:pt x="0" y="0"/>
                  </a:lnTo>
                  <a:lnTo>
                    <a:pt x="59" y="5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56ACFA9D-05B2-489A-9C8F-A375F7CD0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" y="1298"/>
              <a:ext cx="0" cy="167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88BF067C-4A6E-4C95-A53D-245E0F79E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1292"/>
              <a:ext cx="26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8A4F15A-31B3-490E-8452-76CDCF5F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61"/>
              <a:ext cx="83" cy="61"/>
            </a:xfrm>
            <a:custGeom>
              <a:avLst/>
              <a:gdLst>
                <a:gd name="T0" fmla="*/ 173 w 173"/>
                <a:gd name="T1" fmla="*/ 127 h 127"/>
                <a:gd name="T2" fmla="*/ 0 w 173"/>
                <a:gd name="T3" fmla="*/ 63 h 127"/>
                <a:gd name="T4" fmla="*/ 173 w 173"/>
                <a:gd name="T5" fmla="*/ 0 h 127"/>
                <a:gd name="T6" fmla="*/ 173 w 173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173" y="127"/>
                  </a:moveTo>
                  <a:lnTo>
                    <a:pt x="0" y="63"/>
                  </a:lnTo>
                  <a:lnTo>
                    <a:pt x="173" y="0"/>
                  </a:lnTo>
                  <a:cubicBezTo>
                    <a:pt x="145" y="37"/>
                    <a:pt x="145" y="88"/>
                    <a:pt x="173" y="127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E8F00E7-ED8B-4EA9-A319-D010B4058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261"/>
              <a:ext cx="83" cy="61"/>
            </a:xfrm>
            <a:custGeom>
              <a:avLst/>
              <a:gdLst>
                <a:gd name="T0" fmla="*/ 0 w 173"/>
                <a:gd name="T1" fmla="*/ 0 h 127"/>
                <a:gd name="T2" fmla="*/ 173 w 173"/>
                <a:gd name="T3" fmla="*/ 64 h 127"/>
                <a:gd name="T4" fmla="*/ 0 w 173"/>
                <a:gd name="T5" fmla="*/ 127 h 127"/>
                <a:gd name="T6" fmla="*/ 0 w 173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0" y="0"/>
                  </a:moveTo>
                  <a:lnTo>
                    <a:pt x="173" y="64"/>
                  </a:lnTo>
                  <a:lnTo>
                    <a:pt x="0" y="127"/>
                  </a:lnTo>
                  <a:cubicBezTo>
                    <a:pt x="28" y="90"/>
                    <a:pt x="27" y="38"/>
                    <a:pt x="0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4DB47C37-7BA5-41E3-99CE-AA77847CC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" y="2510"/>
              <a:ext cx="26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EFDEC78-9B2A-4031-BB68-B7F9D7D9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480"/>
              <a:ext cx="83" cy="61"/>
            </a:xfrm>
            <a:custGeom>
              <a:avLst/>
              <a:gdLst>
                <a:gd name="T0" fmla="*/ 173 w 173"/>
                <a:gd name="T1" fmla="*/ 127 h 127"/>
                <a:gd name="T2" fmla="*/ 0 w 173"/>
                <a:gd name="T3" fmla="*/ 63 h 127"/>
                <a:gd name="T4" fmla="*/ 173 w 173"/>
                <a:gd name="T5" fmla="*/ 0 h 127"/>
                <a:gd name="T6" fmla="*/ 173 w 173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173" y="127"/>
                  </a:moveTo>
                  <a:lnTo>
                    <a:pt x="0" y="63"/>
                  </a:lnTo>
                  <a:lnTo>
                    <a:pt x="173" y="0"/>
                  </a:lnTo>
                  <a:cubicBezTo>
                    <a:pt x="146" y="37"/>
                    <a:pt x="146" y="88"/>
                    <a:pt x="173" y="127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5B81D02-8A6E-48A0-9418-F5197215C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479"/>
              <a:ext cx="83" cy="61"/>
            </a:xfrm>
            <a:custGeom>
              <a:avLst/>
              <a:gdLst>
                <a:gd name="T0" fmla="*/ 0 w 173"/>
                <a:gd name="T1" fmla="*/ 0 h 127"/>
                <a:gd name="T2" fmla="*/ 173 w 173"/>
                <a:gd name="T3" fmla="*/ 64 h 127"/>
                <a:gd name="T4" fmla="*/ 0 w 173"/>
                <a:gd name="T5" fmla="*/ 127 h 127"/>
                <a:gd name="T6" fmla="*/ 0 w 173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7">
                  <a:moveTo>
                    <a:pt x="0" y="0"/>
                  </a:moveTo>
                  <a:lnTo>
                    <a:pt x="173" y="64"/>
                  </a:lnTo>
                  <a:lnTo>
                    <a:pt x="0" y="127"/>
                  </a:lnTo>
                  <a:cubicBezTo>
                    <a:pt x="28" y="90"/>
                    <a:pt x="28" y="38"/>
                    <a:pt x="0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1C904F12-9DEE-44CD-9885-30FC2891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2500"/>
              <a:ext cx="34" cy="28"/>
            </a:xfrm>
            <a:prstGeom prst="ellipse">
              <a:avLst/>
            </a:prstGeom>
            <a:solidFill>
              <a:srgbClr val="22210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E40897B5-923A-4BB3-B228-8B5D02F9B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1278"/>
              <a:ext cx="34" cy="28"/>
            </a:xfrm>
            <a:prstGeom prst="ellipse">
              <a:avLst/>
            </a:prstGeom>
            <a:solidFill>
              <a:srgbClr val="22210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600107FF-CB6A-4E1A-BC05-521EC583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191"/>
              <a:ext cx="5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Subcache 1</a:t>
              </a:r>
              <a:endParaRPr lang="en-US" altLang="en-US" sz="2400" dirty="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CA24BCD2-C153-4D5C-86B0-A0A21E005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1214"/>
              <a:ext cx="5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Subcache 2</a:t>
              </a:r>
              <a:endParaRPr lang="en-US" altLang="en-US" sz="2400" dirty="0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E1A41D96-08DA-4801-A3FD-93AC99395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2381"/>
              <a:ext cx="5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Subcache 3</a:t>
              </a:r>
              <a:endParaRPr lang="en-US" altLang="en-US" sz="2400" dirty="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20B6F70F-B2B6-4C6A-AEED-58E4EB03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386"/>
              <a:ext cx="5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Subcache 4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8152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14DC-64A8-4BB5-9D00-9C3AF747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Insight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B1F7E-CE55-4724-9B15-99E34ED20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845154"/>
                <a:ext cx="6858000" cy="515615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Consider</a:t>
                </a:r>
                <a:r>
                  <a:rPr lang="en-US" dirty="0"/>
                  <a:t> two addresses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most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they </a:t>
                </a:r>
                <a:r>
                  <a:rPr lang="en-US" dirty="0">
                    <a:solidFill>
                      <a:srgbClr val="00B050"/>
                    </a:solidFill>
                  </a:rPr>
                  <a:t>conflict</a:t>
                </a:r>
                <a:r>
                  <a:rPr lang="en-US" dirty="0"/>
                  <a:t> in one subcache most likely they will not conflict in another subcache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</a:rPr>
                  <a:t>Reduce</a:t>
                </a:r>
                <a:r>
                  <a:rPr lang="en-US" dirty="0"/>
                  <a:t> conflict misses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Overheads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These functions need to be </a:t>
                </a:r>
                <a:r>
                  <a:rPr lang="en-US" dirty="0">
                    <a:solidFill>
                      <a:srgbClr val="625D9C"/>
                    </a:solidFill>
                  </a:rPr>
                  <a:t>computed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Replacements</a:t>
                </a:r>
                <a:r>
                  <a:rPr lang="en-US" dirty="0">
                    <a:solidFill>
                      <a:schemeClr val="tx1"/>
                    </a:solidFill>
                  </a:rPr>
                  <a:t> are tricky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B1F7E-CE55-4724-9B15-99E34ED2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845154"/>
                <a:ext cx="6858000" cy="5156151"/>
              </a:xfrm>
              <a:blipFill>
                <a:blip r:embed="rId3"/>
                <a:stretch>
                  <a:fillRect l="-978" t="-5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71F9B-D04B-4A94-B967-0DF9DAF6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EB240-EE69-4D77-8947-467F164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5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8018-6A7E-4DDF-90A5-26BC767F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6DAB8-31A5-479C-B16A-DF4D70995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623873"/>
                <a:ext cx="68580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Assume that we want to </a:t>
                </a:r>
                <a:r>
                  <a:rPr lang="en-US" dirty="0">
                    <a:solidFill>
                      <a:srgbClr val="01708C"/>
                    </a:solidFill>
                  </a:rPr>
                  <a:t>add</a:t>
                </a:r>
                <a:r>
                  <a:rPr lang="en-US" dirty="0">
                    <a:solidFill>
                      <a:schemeClr val="tx1"/>
                    </a:solidFill>
                  </a:rPr>
                  <a:t> the block </a:t>
                </a:r>
                <a:r>
                  <a:rPr lang="en-US" i="1" dirty="0">
                    <a:solidFill>
                      <a:schemeClr val="tx1"/>
                    </a:solidFill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 at address </a:t>
                </a:r>
                <a:r>
                  <a:rPr lang="en-US" i="1" dirty="0">
                    <a:solidFill>
                      <a:schemeClr val="tx1"/>
                    </a:solidFill>
                  </a:rPr>
                  <a:t>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We will first </a:t>
                </a:r>
                <a:r>
                  <a:rPr lang="en-US" dirty="0">
                    <a:solidFill>
                      <a:srgbClr val="00B050"/>
                    </a:solidFill>
                  </a:rPr>
                  <a:t>check</a:t>
                </a:r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free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not, we </a:t>
                </a:r>
                <a:r>
                  <a:rPr lang="en-US" dirty="0">
                    <a:solidFill>
                      <a:srgbClr val="FF0000"/>
                    </a:solidFill>
                  </a:rPr>
                  <a:t>evict</a:t>
                </a:r>
                <a:r>
                  <a:rPr lang="en-US" dirty="0">
                    <a:solidFill>
                      <a:schemeClr val="tx1"/>
                    </a:solidFill>
                  </a:rPr>
                  <a:t> the block </a:t>
                </a:r>
                <a:r>
                  <a:rPr lang="en-US" i="1" dirty="0">
                    <a:solidFill>
                      <a:schemeClr val="tx1"/>
                    </a:solidFill>
                  </a:rPr>
                  <a:t>B’</a:t>
                </a:r>
                <a:r>
                  <a:rPr lang="en-US" dirty="0">
                    <a:solidFill>
                      <a:schemeClr val="tx1"/>
                    </a:solidFill>
                  </a:rPr>
                  <a:t> with address </a:t>
                </a:r>
                <a:r>
                  <a:rPr lang="en-US" i="1" dirty="0">
                    <a:solidFill>
                      <a:schemeClr val="tx1"/>
                    </a:solidFill>
                  </a:rPr>
                  <a:t>A’</a:t>
                </a:r>
                <a:r>
                  <a:rPr lang="en-US" dirty="0">
                    <a:solidFill>
                      <a:schemeClr val="tx1"/>
                    </a:solidFill>
                  </a:rPr>
                  <a:t> stored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We insert block </a:t>
                </a:r>
                <a:r>
                  <a:rPr lang="en-US" i="1" dirty="0">
                    <a:solidFill>
                      <a:schemeClr val="tx1"/>
                    </a:solidFill>
                  </a:rPr>
                  <a:t>B </a:t>
                </a:r>
                <a:r>
                  <a:rPr lang="en-US" dirty="0">
                    <a:solidFill>
                      <a:schemeClr val="tx1"/>
                    </a:solidFill>
                  </a:rPr>
                  <a:t>in the first subcache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We try to </a:t>
                </a:r>
                <a:r>
                  <a:rPr lang="en-US" dirty="0">
                    <a:solidFill>
                      <a:srgbClr val="0070C0"/>
                    </a:solidFill>
                  </a:rPr>
                  <a:t>accommodate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B’</a:t>
                </a:r>
                <a:r>
                  <a:rPr lang="en-US" dirty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none of these locations are </a:t>
                </a:r>
                <a:r>
                  <a:rPr lang="en-US" dirty="0">
                    <a:solidFill>
                      <a:srgbClr val="00B050"/>
                    </a:solidFill>
                  </a:rPr>
                  <a:t>free</a:t>
                </a:r>
                <a:r>
                  <a:rPr lang="en-US" dirty="0">
                    <a:solidFill>
                      <a:schemeClr val="tx1"/>
                    </a:solidFill>
                  </a:rPr>
                  <a:t>, we </a:t>
                </a:r>
                <a:r>
                  <a:rPr lang="en-US" dirty="0">
                    <a:solidFill>
                      <a:srgbClr val="C00000"/>
                    </a:solidFill>
                  </a:rPr>
                  <a:t>choose</a:t>
                </a:r>
                <a:r>
                  <a:rPr lang="en-US" dirty="0">
                    <a:solidFill>
                      <a:schemeClr val="tx1"/>
                    </a:solidFill>
                  </a:rPr>
                  <a:t> one of the locations </a:t>
                </a:r>
                <a:r>
                  <a:rPr lang="en-US" dirty="0">
                    <a:solidFill>
                      <a:srgbClr val="0070C0"/>
                    </a:solidFill>
                  </a:rPr>
                  <a:t>randomly</a:t>
                </a:r>
                <a:r>
                  <a:rPr lang="en-US" dirty="0">
                    <a:solidFill>
                      <a:schemeClr val="tx1"/>
                    </a:solidFill>
                  </a:rPr>
                  <a:t>. Let’s say,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We insert </a:t>
                </a:r>
                <a:r>
                  <a:rPr lang="en-US" i="1" dirty="0">
                    <a:solidFill>
                      <a:schemeClr val="tx1"/>
                    </a:solidFill>
                  </a:rPr>
                  <a:t>B’</a:t>
                </a:r>
                <a:r>
                  <a:rPr lang="en-US" dirty="0">
                    <a:solidFill>
                      <a:schemeClr val="tx1"/>
                    </a:solidFill>
                  </a:rPr>
                  <a:t> there by </a:t>
                </a:r>
                <a:r>
                  <a:rPr lang="en-US" dirty="0">
                    <a:solidFill>
                      <a:srgbClr val="C00000"/>
                    </a:solidFill>
                  </a:rPr>
                  <a:t>evicting</a:t>
                </a:r>
                <a:r>
                  <a:rPr lang="en-US" dirty="0">
                    <a:solidFill>
                      <a:schemeClr val="tx1"/>
                    </a:solidFill>
                  </a:rPr>
                  <a:t> block </a:t>
                </a:r>
                <a:r>
                  <a:rPr lang="en-US" i="1" dirty="0">
                    <a:solidFill>
                      <a:schemeClr val="tx1"/>
                    </a:solidFill>
                  </a:rPr>
                  <a:t>B’’</a:t>
                </a:r>
                <a:r>
                  <a:rPr lang="en-US" dirty="0">
                    <a:solidFill>
                      <a:schemeClr val="tx1"/>
                    </a:solidFill>
                  </a:rPr>
                  <a:t>. Again we try to </a:t>
                </a:r>
                <a:r>
                  <a:rPr lang="en-US" dirty="0">
                    <a:solidFill>
                      <a:srgbClr val="01708C"/>
                    </a:solidFill>
                  </a:rPr>
                  <a:t>accommodate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B’’.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We </a:t>
                </a:r>
                <a:r>
                  <a:rPr lang="en-US" dirty="0">
                    <a:solidFill>
                      <a:srgbClr val="FF0000"/>
                    </a:solidFill>
                  </a:rPr>
                  <a:t>repeat</a:t>
                </a:r>
                <a:r>
                  <a:rPr lang="en-US" dirty="0">
                    <a:solidFill>
                      <a:schemeClr val="tx1"/>
                    </a:solidFill>
                  </a:rPr>
                  <a:t> this process a few times before finally giving up and evicting a block.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6DAB8-31A5-479C-B16A-DF4D70995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623873"/>
                <a:ext cx="6858000" cy="4351338"/>
              </a:xfrm>
              <a:blipFill>
                <a:blip r:embed="rId3"/>
                <a:stretch>
                  <a:fillRect l="-978" t="-560" r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214D5-1C31-496A-91D9-BFCA04E0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4613" y="6525390"/>
            <a:ext cx="958613" cy="228600"/>
          </a:xfrm>
        </p:spPr>
        <p:txBody>
          <a:bodyPr/>
          <a:lstStyle/>
          <a:p>
            <a:fld id="{F919517F-009E-4769-83B0-88E0C9B89C50}" type="slidenum">
              <a:rPr lang="en-US" smtClean="0"/>
              <a:t>86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A32A2-21E4-4125-A4AB-8E5CB233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534" y="332611"/>
            <a:ext cx="1970796" cy="1108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3369F5-8DD7-4CB7-9BAD-F4528C1D4BE4}"/>
              </a:ext>
            </a:extLst>
          </p:cNvPr>
          <p:cNvSpPr/>
          <p:nvPr/>
        </p:nvSpPr>
        <p:spPr>
          <a:xfrm>
            <a:off x="5816718" y="456897"/>
            <a:ext cx="2618913" cy="8229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Cuckoo search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025D0-DFD9-4598-AC41-3FD10F7F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872657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0470-4105-4B3A-89A0-17C9BE88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73C0-9E59-48A5-81CF-1C1800E1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575349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Default</a:t>
            </a:r>
            <a:r>
              <a:rPr lang="en-US" sz="2400" dirty="0"/>
              <a:t> mechanism in set-associative caches</a:t>
            </a:r>
          </a:p>
          <a:p>
            <a:pPr marL="573088" lvl="1" indent="-342900"/>
            <a:r>
              <a:rPr lang="en-US" sz="2400" dirty="0">
                <a:solidFill>
                  <a:srgbClr val="FF0000"/>
                </a:solidFill>
              </a:rPr>
              <a:t>Read</a:t>
            </a:r>
            <a:r>
              <a:rPr lang="en-US" sz="2400" dirty="0"/>
              <a:t> all the tags and blocks in a set (</a:t>
            </a:r>
            <a:r>
              <a:rPr lang="en-US" sz="2400" b="1" dirty="0"/>
              <a:t>simultaneously</a:t>
            </a:r>
            <a:r>
              <a:rPr lang="en-US" sz="2400" dirty="0"/>
              <a:t>)</a:t>
            </a:r>
          </a:p>
          <a:p>
            <a:pPr marL="573088" lvl="1" indent="-342900"/>
            <a:r>
              <a:rPr lang="en-US" sz="2400" dirty="0">
                <a:solidFill>
                  <a:srgbClr val="00B050"/>
                </a:solidFill>
              </a:rPr>
              <a:t>Compare</a:t>
            </a:r>
            <a:r>
              <a:rPr lang="en-US" sz="2400" dirty="0"/>
              <a:t> the tag part of the address with each of the tags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3CBAB-0D03-4817-AF05-79F4CC28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A5B10-8D38-46F7-8CF3-82AA7735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  <p:pic>
        <p:nvPicPr>
          <p:cNvPr id="6" name="Picture 5" descr="Background pattern, rectangle&#10;&#10;Description automatically generated">
            <a:extLst>
              <a:ext uri="{FF2B5EF4-FFF2-40B4-BE49-F238E27FC236}">
                <a16:creationId xmlns:a16="http://schemas.microsoft.com/office/drawing/2014/main" id="{2A29AE76-B38E-4AAB-8DE0-DF7C6C25E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0" y="3289712"/>
            <a:ext cx="1121780" cy="278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9B014-3FC7-4CBF-98E8-67E5FFDE4747}"/>
              </a:ext>
            </a:extLst>
          </p:cNvPr>
          <p:cNvSpPr txBox="1"/>
          <p:nvPr/>
        </p:nvSpPr>
        <p:spPr>
          <a:xfrm>
            <a:off x="3084270" y="3224997"/>
            <a:ext cx="7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do </a:t>
            </a:r>
            <a:r>
              <a:rPr lang="en-US" sz="2400" dirty="0">
                <a:solidFill>
                  <a:srgbClr val="E21A23"/>
                </a:solidFill>
              </a:rPr>
              <a:t>more work </a:t>
            </a:r>
            <a:r>
              <a:rPr lang="en-US" sz="2400" dirty="0"/>
              <a:t>that what is required.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A6A50F6-B525-4BF9-BDB8-AE8C2AEA9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6" y="4514097"/>
            <a:ext cx="1348234" cy="1262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BF630C-B4D1-4920-8F54-9FA06054835D}"/>
              </a:ext>
            </a:extLst>
          </p:cNvPr>
          <p:cNvSpPr txBox="1"/>
          <p:nvPr/>
        </p:nvSpPr>
        <p:spPr>
          <a:xfrm>
            <a:off x="3224168" y="4389385"/>
            <a:ext cx="764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Predict</a:t>
            </a:r>
            <a:r>
              <a:rPr lang="en-US" sz="2400" dirty="0"/>
              <a:t> the way in which the tag will be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5D9C"/>
                </a:solidFill>
              </a:rPr>
              <a:t>Access</a:t>
            </a:r>
            <a:r>
              <a:rPr lang="en-US" sz="2400" dirty="0"/>
              <a:t> that way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the tags don’t </a:t>
            </a:r>
            <a:r>
              <a:rPr lang="en-US" sz="2400" dirty="0">
                <a:solidFill>
                  <a:srgbClr val="E21A23"/>
                </a:solidFill>
              </a:rPr>
              <a:t>match</a:t>
            </a:r>
            <a:r>
              <a:rPr lang="en-US" sz="2400" dirty="0"/>
              <a:t>, access the rest of the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Fast and power-efficient</a:t>
            </a:r>
          </a:p>
        </p:txBody>
      </p:sp>
    </p:spTree>
    <p:extLst>
      <p:ext uri="{BB962C8B-B14F-4D97-AF65-F5344CB8AC3E}">
        <p14:creationId xmlns:p14="http://schemas.microsoft.com/office/powerpoint/2010/main" val="7098611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202E-BDF2-46B2-904A-75CA6815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08" y="108895"/>
            <a:ext cx="6858000" cy="822960"/>
          </a:xfrm>
        </p:spPr>
        <p:txBody>
          <a:bodyPr/>
          <a:lstStyle/>
          <a:p>
            <a:r>
              <a:rPr lang="en-US" dirty="0"/>
              <a:t>Way Prediction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E7DC-20D9-4740-A124-592EF073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390" y="2276346"/>
            <a:ext cx="8085019" cy="17519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Predict</a:t>
            </a:r>
            <a:r>
              <a:rPr lang="en-US" sz="2400" dirty="0"/>
              <a:t> based on the program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Use</a:t>
            </a:r>
            <a:r>
              <a:rPr lang="en-US" sz="2400" dirty="0"/>
              <a:t> a branch predictor-like 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Problems</a:t>
            </a:r>
            <a:r>
              <a:rPr lang="en-US" sz="2400" dirty="0"/>
              <a:t>: Memory addresses for an instruction might keep changing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7F38D-91F3-4319-BDA6-AAB3D71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70858-556A-4907-AF61-DF67CA50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C4D36-CC1B-4325-B9B5-902D356CCBFF}"/>
              </a:ext>
            </a:extLst>
          </p:cNvPr>
          <p:cNvSpPr/>
          <p:nvPr/>
        </p:nvSpPr>
        <p:spPr>
          <a:xfrm>
            <a:off x="4306956" y="1560730"/>
            <a:ext cx="3180522" cy="532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Approach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85D93D-315F-46E9-8E20-63A98F0E92CB}"/>
              </a:ext>
            </a:extLst>
          </p:cNvPr>
          <p:cNvSpPr/>
          <p:nvPr/>
        </p:nvSpPr>
        <p:spPr>
          <a:xfrm>
            <a:off x="4478637" y="4331757"/>
            <a:ext cx="3180522" cy="532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Approach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161AD-ECD8-47C5-BD4F-3A16801A9779}"/>
              </a:ext>
            </a:extLst>
          </p:cNvPr>
          <p:cNvSpPr txBox="1"/>
          <p:nvPr/>
        </p:nvSpPr>
        <p:spPr>
          <a:xfrm>
            <a:off x="3078357" y="5167967"/>
            <a:ext cx="689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an estimate of the memory address to predict the way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A3EA1E-B18D-4CCA-9CDB-A31EF7A61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08" y="4973214"/>
            <a:ext cx="1142546" cy="1070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22446-D781-40A4-874C-E0AC37B9DC8F}"/>
              </a:ext>
            </a:extLst>
          </p:cNvPr>
          <p:cNvSpPr txBox="1"/>
          <p:nvPr/>
        </p:nvSpPr>
        <p:spPr>
          <a:xfrm>
            <a:off x="1742077" y="814603"/>
            <a:ext cx="870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address is </a:t>
            </a:r>
            <a:r>
              <a:rPr lang="en-US" sz="2400" dirty="0">
                <a:solidFill>
                  <a:srgbClr val="00B050"/>
                </a:solidFill>
              </a:rPr>
              <a:t>available</a:t>
            </a:r>
            <a:r>
              <a:rPr lang="en-US" sz="2400" dirty="0"/>
              <a:t> use it, else use some other piece of </a:t>
            </a:r>
            <a:r>
              <a:rPr lang="en-US" sz="2400" dirty="0">
                <a:solidFill>
                  <a:schemeClr val="accent1"/>
                </a:solidFill>
              </a:rPr>
              <a:t>information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73804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AC87-15F0-427B-9E30-605A69FE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Prediction Techniques – II 	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8DFC-4EC6-4899-843F-C183698E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822463"/>
            <a:ext cx="9368524" cy="14855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21A23"/>
                </a:solidFill>
              </a:rPr>
              <a:t>Combine</a:t>
            </a:r>
            <a:r>
              <a:rPr lang="en-US" sz="2400" dirty="0"/>
              <a:t> the value of the base address with the offset (like </a:t>
            </a:r>
            <a:r>
              <a:rPr lang="en-US" sz="2400" dirty="0" err="1"/>
              <a:t>GShare</a:t>
            </a:r>
            <a:r>
              <a:rPr lang="en-US" sz="2400" dirty="0"/>
              <a:t>). We may </a:t>
            </a:r>
            <a:r>
              <a:rPr lang="en-US" sz="2400" dirty="0">
                <a:solidFill>
                  <a:srgbClr val="0070C0"/>
                </a:solidFill>
              </a:rPr>
              <a:t>use</a:t>
            </a:r>
            <a:r>
              <a:rPr lang="en-US" sz="2400" dirty="0"/>
              <a:t> additional PC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</a:t>
            </a:r>
            <a:r>
              <a:rPr lang="en-US" sz="2400" dirty="0">
                <a:solidFill>
                  <a:srgbClr val="00B050"/>
                </a:solidFill>
              </a:rPr>
              <a:t>use</a:t>
            </a:r>
            <a:r>
              <a:rPr lang="en-US" sz="2400" dirty="0"/>
              <a:t> a branch predictor-like mechanism to </a:t>
            </a:r>
            <a:r>
              <a:rPr lang="en-US" sz="2400" dirty="0">
                <a:solidFill>
                  <a:srgbClr val="720F11"/>
                </a:solidFill>
              </a:rPr>
              <a:t>predict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7030A0"/>
                </a:solidFill>
              </a:rPr>
              <a:t>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4DB5A-59C3-49C9-AE54-CFB42615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0620-ACA5-447D-B65A-BCF61A04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B281AF-B9BB-4650-B733-9F2A15288C64}"/>
              </a:ext>
            </a:extLst>
          </p:cNvPr>
          <p:cNvSpPr/>
          <p:nvPr/>
        </p:nvSpPr>
        <p:spPr>
          <a:xfrm>
            <a:off x="3154018" y="1097282"/>
            <a:ext cx="2637183" cy="6758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Load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3C053-25F9-4FE4-91AA-BFE02ACE8BA6}"/>
              </a:ext>
            </a:extLst>
          </p:cNvPr>
          <p:cNvSpPr txBox="1"/>
          <p:nvPr/>
        </p:nvSpPr>
        <p:spPr>
          <a:xfrm>
            <a:off x="6629507" y="1204863"/>
            <a:ext cx="320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ld</a:t>
            </a:r>
            <a:r>
              <a:rPr lang="en-US" sz="2800" dirty="0"/>
              <a:t> r2, 12[r1]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D45D2-C5BA-44F8-9E49-47F91722C0A9}"/>
              </a:ext>
            </a:extLst>
          </p:cNvPr>
          <p:cNvSpPr/>
          <p:nvPr/>
        </p:nvSpPr>
        <p:spPr>
          <a:xfrm>
            <a:off x="1801127" y="2172363"/>
            <a:ext cx="1961322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Read registers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416118-DF43-4715-8622-E4A50D2F86BB}"/>
              </a:ext>
            </a:extLst>
          </p:cNvPr>
          <p:cNvSpPr/>
          <p:nvPr/>
        </p:nvSpPr>
        <p:spPr>
          <a:xfrm>
            <a:off x="4040745" y="2172363"/>
            <a:ext cx="1961322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Compute  the address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97FA51-0CDD-45AD-ADEF-3F766B739F76}"/>
              </a:ext>
            </a:extLst>
          </p:cNvPr>
          <p:cNvSpPr/>
          <p:nvPr/>
        </p:nvSpPr>
        <p:spPr>
          <a:xfrm>
            <a:off x="6253858" y="2172363"/>
            <a:ext cx="1961322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 for LSQ forwarding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E7B5A-1EBC-4D45-A35B-06B49579D50A}"/>
              </a:ext>
            </a:extLst>
          </p:cNvPr>
          <p:cNvSpPr/>
          <p:nvPr/>
        </p:nvSpPr>
        <p:spPr>
          <a:xfrm>
            <a:off x="8542243" y="2172363"/>
            <a:ext cx="1961322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Access the d-cache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A001C7-8694-44C9-87E2-CC9E3BC176C3}"/>
              </a:ext>
            </a:extLst>
          </p:cNvPr>
          <p:cNvSpPr/>
          <p:nvPr/>
        </p:nvSpPr>
        <p:spPr>
          <a:xfrm>
            <a:off x="4040746" y="3262353"/>
            <a:ext cx="822797" cy="10873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r1 XOR 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EBBD76-F25B-46F9-BD2D-FCF617F50D77}"/>
              </a:ext>
            </a:extLst>
          </p:cNvPr>
          <p:cNvSpPr/>
          <p:nvPr/>
        </p:nvSpPr>
        <p:spPr>
          <a:xfrm>
            <a:off x="4983988" y="3262352"/>
            <a:ext cx="3231192" cy="10873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Way prediction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4D16313-5ADB-48AE-813F-656E74A31B77}"/>
              </a:ext>
            </a:extLst>
          </p:cNvPr>
          <p:cNvCxnSpPr>
            <a:cxnSpLocks/>
            <a:stCxn id="8" idx="2"/>
            <a:endCxn id="15" idx="1"/>
          </p:cNvCxnSpPr>
          <p:nvPr/>
        </p:nvCxnSpPr>
        <p:spPr>
          <a:xfrm rot="16200000" flipH="1">
            <a:off x="3005916" y="2771195"/>
            <a:ext cx="810700" cy="12589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E4423F3-C892-4E71-BCCB-10F7E894AE03}"/>
              </a:ext>
            </a:extLst>
          </p:cNvPr>
          <p:cNvCxnSpPr>
            <a:cxnSpLocks/>
            <a:stCxn id="16" idx="3"/>
            <a:endCxn id="12" idx="2"/>
          </p:cNvCxnSpPr>
          <p:nvPr/>
        </p:nvCxnSpPr>
        <p:spPr>
          <a:xfrm flipV="1">
            <a:off x="8215180" y="2995324"/>
            <a:ext cx="1307724" cy="81069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D32E20-7648-4E35-AF95-4DCF6ED88460}"/>
              </a:ext>
            </a:extLst>
          </p:cNvPr>
          <p:cNvCxnSpPr/>
          <p:nvPr/>
        </p:nvCxnSpPr>
        <p:spPr>
          <a:xfrm>
            <a:off x="3882887" y="1920242"/>
            <a:ext cx="0" cy="2810785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73E107-97F5-41A0-8F3C-A5C8F378F022}"/>
              </a:ext>
            </a:extLst>
          </p:cNvPr>
          <p:cNvCxnSpPr/>
          <p:nvPr/>
        </p:nvCxnSpPr>
        <p:spPr>
          <a:xfrm>
            <a:off x="6096000" y="1978883"/>
            <a:ext cx="0" cy="2810785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4D3E27-949F-4CD7-88E1-7B5AC22B31A9}"/>
              </a:ext>
            </a:extLst>
          </p:cNvPr>
          <p:cNvCxnSpPr/>
          <p:nvPr/>
        </p:nvCxnSpPr>
        <p:spPr>
          <a:xfrm>
            <a:off x="8395252" y="1978883"/>
            <a:ext cx="0" cy="2810785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96B1-A1DF-4CC5-A9E7-70972BA7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328" y="160662"/>
            <a:ext cx="6858000" cy="822960"/>
          </a:xfrm>
        </p:spPr>
        <p:txBody>
          <a:bodyPr/>
          <a:lstStyle/>
          <a:p>
            <a:r>
              <a:rPr lang="en-US" dirty="0"/>
              <a:t>Storing Blocks in a Cache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707D0-69F7-4939-B249-D1553F6AC07B}"/>
              </a:ext>
            </a:extLst>
          </p:cNvPr>
          <p:cNvSpPr/>
          <p:nvPr/>
        </p:nvSpPr>
        <p:spPr>
          <a:xfrm>
            <a:off x="4611240" y="4114583"/>
            <a:ext cx="2849732" cy="5504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 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7037C-15DF-4CB0-B775-024F19A77BF0}"/>
              </a:ext>
            </a:extLst>
          </p:cNvPr>
          <p:cNvSpPr/>
          <p:nvPr/>
        </p:nvSpPr>
        <p:spPr>
          <a:xfrm>
            <a:off x="7460973" y="4114583"/>
            <a:ext cx="1367161" cy="5504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</a:t>
            </a:r>
          </a:p>
          <a:p>
            <a:pPr algn="ctr"/>
            <a:r>
              <a:rPr lang="en-US" dirty="0"/>
              <a:t>offset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39B6413-3CDD-438C-80DE-E7BAEA32AE3A}"/>
              </a:ext>
            </a:extLst>
          </p:cNvPr>
          <p:cNvSpPr/>
          <p:nvPr/>
        </p:nvSpPr>
        <p:spPr>
          <a:xfrm rot="5400000">
            <a:off x="5909261" y="2429484"/>
            <a:ext cx="253688" cy="284973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A93C3-84C8-4184-85B2-06784A8D74D5}"/>
              </a:ext>
            </a:extLst>
          </p:cNvPr>
          <p:cNvSpPr txBox="1"/>
          <p:nvPr/>
        </p:nvSpPr>
        <p:spPr>
          <a:xfrm>
            <a:off x="5677085" y="330757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 bits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B550F62-FBE3-41A3-A275-EAA201F51A2D}"/>
              </a:ext>
            </a:extLst>
          </p:cNvPr>
          <p:cNvSpPr/>
          <p:nvPr/>
        </p:nvSpPr>
        <p:spPr>
          <a:xfrm rot="5400000">
            <a:off x="8050855" y="3203916"/>
            <a:ext cx="251019" cy="13035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F92FB-DD5E-43C6-B8AE-0E36D9C00F5F}"/>
              </a:ext>
            </a:extLst>
          </p:cNvPr>
          <p:cNvSpPr txBox="1"/>
          <p:nvPr/>
        </p:nvSpPr>
        <p:spPr>
          <a:xfrm>
            <a:off x="7776503" y="33199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bits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F3BF43-5AFF-4549-B229-8C075B1EC738}"/>
              </a:ext>
            </a:extLst>
          </p:cNvPr>
          <p:cNvSpPr/>
          <p:nvPr/>
        </p:nvSpPr>
        <p:spPr>
          <a:xfrm>
            <a:off x="1880616" y="738698"/>
            <a:ext cx="2201662" cy="6232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363DE5-1312-4198-9315-BDDE13A0FDAF}"/>
              </a:ext>
            </a:extLst>
          </p:cNvPr>
          <p:cNvSpPr/>
          <p:nvPr/>
        </p:nvSpPr>
        <p:spPr>
          <a:xfrm>
            <a:off x="3849950" y="1641711"/>
            <a:ext cx="5734974" cy="8229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a 32-bit memory system, design a cache with a 64-byte block size. Total size: 64 KB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4C9F5B0F-1341-4FE4-B450-D2A661533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79" y="3854351"/>
            <a:ext cx="714979" cy="7149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513870-3224-47ED-97A6-4C766F991C8C}"/>
              </a:ext>
            </a:extLst>
          </p:cNvPr>
          <p:cNvSpPr txBox="1"/>
          <p:nvPr/>
        </p:nvSpPr>
        <p:spPr>
          <a:xfrm>
            <a:off x="4378171" y="4989053"/>
            <a:ext cx="470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21A23"/>
                </a:solidFill>
              </a:rPr>
              <a:t>Break</a:t>
            </a:r>
            <a:r>
              <a:rPr lang="en-US" dirty="0"/>
              <a:t> the address into two parts: block address and byte offset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685CC-9572-4F41-BA16-7AFC93CC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0D72284-C9AB-4955-9547-4266A8AC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48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1F68-0A1B-4C6C-BF6F-8ECDACC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DEB9-6FFC-4053-9B89-639461E9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085" y="1253331"/>
            <a:ext cx="6858000" cy="4351338"/>
          </a:xfrm>
        </p:spPr>
        <p:txBody>
          <a:bodyPr/>
          <a:lstStyle/>
          <a:p>
            <a:r>
              <a:rPr lang="en-US" sz="2400" dirty="0"/>
              <a:t>How do we </a:t>
            </a:r>
            <a:r>
              <a:rPr lang="en-US" sz="2400" dirty="0">
                <a:solidFill>
                  <a:schemeClr val="accent1"/>
                </a:solidFill>
              </a:rPr>
              <a:t>run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large loops </a:t>
            </a:r>
            <a:r>
              <a:rPr lang="en-US" sz="2400" dirty="0"/>
              <a:t>that access large arrays on a system with </a:t>
            </a:r>
            <a:r>
              <a:rPr lang="en-US" sz="2400" dirty="0">
                <a:solidFill>
                  <a:srgbClr val="0070C0"/>
                </a:solidFill>
              </a:rPr>
              <a:t>caches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How is a 2D array </a:t>
            </a:r>
            <a:r>
              <a:rPr lang="en-US" sz="2400" dirty="0">
                <a:solidFill>
                  <a:srgbClr val="0070C0"/>
                </a:solidFill>
              </a:rPr>
              <a:t>stored</a:t>
            </a:r>
            <a:r>
              <a:rPr lang="en-US" sz="24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21A23"/>
                </a:solidFill>
              </a:rPr>
              <a:t>Row-major</a:t>
            </a:r>
            <a:r>
              <a:rPr lang="en-US" sz="2400" dirty="0"/>
              <a:t> order: Store the first row, then the second, then the third and so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Column-major</a:t>
            </a:r>
            <a:r>
              <a:rPr lang="en-US" sz="2400" dirty="0"/>
              <a:t> order: first column, second column, and so 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8D0FB-26C5-49CD-9323-D7F5F6A8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29472-5B01-49C2-96C4-1B897CFB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BF60546-DEA8-49F0-8F0A-C6E2C842A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5" y="1253331"/>
            <a:ext cx="1033670" cy="103367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6908B11-EE78-4B18-8E17-75C466A86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5" y="3333128"/>
            <a:ext cx="1033670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82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2CB4D3-2B82-4829-9491-0AC05D5E7386}"/>
              </a:ext>
            </a:extLst>
          </p:cNvPr>
          <p:cNvSpPr/>
          <p:nvPr/>
        </p:nvSpPr>
        <p:spPr>
          <a:xfrm>
            <a:off x="2199189" y="1342333"/>
            <a:ext cx="7286030" cy="38563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9D32-64D8-41C4-8D59-AF1195B5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Matrix Multiplication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D20FB-A598-4294-807E-F9D713B6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1251E-7242-4ADD-B2B1-8F4B3A0E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7B52C-564F-4C69-AB3C-788ED435E05D}"/>
              </a:ext>
            </a:extLst>
          </p:cNvPr>
          <p:cNvSpPr/>
          <p:nvPr/>
        </p:nvSpPr>
        <p:spPr>
          <a:xfrm>
            <a:off x="2728780" y="1659285"/>
            <a:ext cx="72860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nn-NO" sz="2800" dirty="0">
                <a:solidFill>
                  <a:srgbClr val="000000"/>
                </a:solidFill>
                <a:latin typeface="CMTT9"/>
              </a:rPr>
              <a:t>(i=0; i&lt;N; i++) {</a:t>
            </a:r>
          </a:p>
          <a:p>
            <a:r>
              <a:rPr lang="en-US" sz="2800" dirty="0">
                <a:solidFill>
                  <a:srgbClr val="0000FF"/>
                </a:solidFill>
                <a:latin typeface="CMTT9"/>
              </a:rPr>
              <a:t>	for 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(j=0; j&lt;N; 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j++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) {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	sum = 0;</a:t>
            </a:r>
          </a:p>
          <a:p>
            <a:r>
              <a:rPr lang="nn-NO" sz="2800" dirty="0">
                <a:solidFill>
                  <a:srgbClr val="0000FF"/>
                </a:solidFill>
                <a:latin typeface="CMTT9"/>
              </a:rPr>
              <a:t>		for </a:t>
            </a:r>
            <a:r>
              <a:rPr lang="nn-NO" sz="2800" dirty="0">
                <a:solidFill>
                  <a:srgbClr val="000000"/>
                </a:solidFill>
                <a:latin typeface="CMTT9"/>
              </a:rPr>
              <a:t>(k=0; k&lt;N; k++)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		</a:t>
            </a:r>
            <a:r>
              <a:rPr lang="pl-PL" sz="2800" dirty="0">
                <a:solidFill>
                  <a:srgbClr val="000000"/>
                </a:solidFill>
                <a:latin typeface="CMTT9"/>
              </a:rPr>
              <a:t>sum += A[i][k] * B[k][j];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	C[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][j] = sum;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}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}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17FC19-5AA6-471F-8ACE-0BFB3F5DF9E4}"/>
              </a:ext>
            </a:extLst>
          </p:cNvPr>
          <p:cNvSpPr/>
          <p:nvPr/>
        </p:nvSpPr>
        <p:spPr>
          <a:xfrm>
            <a:off x="3717235" y="870266"/>
            <a:ext cx="4757531" cy="6146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Matrix Multiplication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D3A9E39-E8FF-44CE-9267-76BA36460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91" y="5373128"/>
            <a:ext cx="841387" cy="841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A421D2-7EEF-479A-906C-AC69AC3E99F7}"/>
              </a:ext>
            </a:extLst>
          </p:cNvPr>
          <p:cNvSpPr txBox="1"/>
          <p:nvPr/>
        </p:nvSpPr>
        <p:spPr>
          <a:xfrm>
            <a:off x="3230757" y="5389515"/>
            <a:ext cx="65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suitable when arrays are large, and caches are comparatively much smaller.</a:t>
            </a:r>
          </a:p>
        </p:txBody>
      </p:sp>
    </p:spTree>
    <p:extLst>
      <p:ext uri="{BB962C8B-B14F-4D97-AF65-F5344CB8AC3E}">
        <p14:creationId xmlns:p14="http://schemas.microsoft.com/office/powerpoint/2010/main" val="9791056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0D3C-71CF-4A8E-B30C-ADE98A3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the Multiplication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7127-467D-447E-BA3B-9CA34136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4C2DA-0300-42D8-8777-31058FF9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92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69CE724-D837-4514-9AF2-B5D08DD3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555" y="2245201"/>
            <a:ext cx="1557338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8CCA63F-5F98-4500-BAE5-D4C2D323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568" y="2238851"/>
            <a:ext cx="1555750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98BA6DBA-D626-4F69-8992-0F39209D1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3944" y="2670652"/>
            <a:ext cx="358775" cy="338137"/>
          </a:xfrm>
          <a:prstGeom prst="line">
            <a:avLst/>
          </a:prstGeom>
          <a:noFill/>
          <a:ln w="22225" cap="flat">
            <a:solidFill>
              <a:srgbClr val="1616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C4CBB2CD-7DAF-4E07-8184-4D6FE47045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1243" y="2677001"/>
            <a:ext cx="376238" cy="334962"/>
          </a:xfrm>
          <a:prstGeom prst="line">
            <a:avLst/>
          </a:prstGeom>
          <a:noFill/>
          <a:ln w="22225" cap="flat">
            <a:solidFill>
              <a:srgbClr val="1616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DAF5613-3C6C-40C2-9940-152FEAAC5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494" y="2584927"/>
            <a:ext cx="1541463" cy="223837"/>
          </a:xfrm>
          <a:prstGeom prst="rect">
            <a:avLst/>
          </a:pr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8999A96-77DE-4110-95A6-AF2A7FBC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281" y="2238851"/>
            <a:ext cx="244475" cy="1238250"/>
          </a:xfrm>
          <a:prstGeom prst="rect">
            <a:avLst/>
          </a:pr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F60F8B0A-04DB-46A5-BA92-9A568C139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106" y="2743676"/>
            <a:ext cx="390525" cy="0"/>
          </a:xfrm>
          <a:prstGeom prst="line">
            <a:avLst/>
          </a:prstGeom>
          <a:noFill/>
          <a:ln w="17463" cap="flat">
            <a:solidFill>
              <a:srgbClr val="0B0B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AFF3E1B2-C91B-4B1D-8A72-EF07659B9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044" y="2881788"/>
            <a:ext cx="390525" cy="0"/>
          </a:xfrm>
          <a:prstGeom prst="line">
            <a:avLst/>
          </a:prstGeom>
          <a:noFill/>
          <a:ln w="17463" cap="flat">
            <a:solidFill>
              <a:srgbClr val="0B0B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BFB7630-24F7-4E90-95C3-72A9D874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768" y="2211863"/>
            <a:ext cx="1557338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F07D333A-5CD4-4C92-997C-E763D182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893" y="2542064"/>
            <a:ext cx="249238" cy="250825"/>
          </a:xfrm>
          <a:prstGeom prst="rect">
            <a:avLst/>
          </a:prstGeom>
          <a:solidFill>
            <a:srgbClr val="FFE6D5"/>
          </a:solidFill>
          <a:ln w="476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77BF332-03BD-4E9B-97F5-54C64AE6B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669" y="3645377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(a)</a:t>
            </a:r>
            <a:endParaRPr lang="en-US" alt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5B943B4-6A0C-4E04-8E9C-A4DBADFA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080" y="4267675"/>
            <a:ext cx="1557338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2B603ADF-8798-48A6-ADF5-3AE569CD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505" y="4261325"/>
            <a:ext cx="1557338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8C7917F8-4F4E-4862-84E3-7E186AAB5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469" y="4693126"/>
            <a:ext cx="360363" cy="338137"/>
          </a:xfrm>
          <a:prstGeom prst="line">
            <a:avLst/>
          </a:prstGeom>
          <a:noFill/>
          <a:ln w="22225" cap="flat">
            <a:solidFill>
              <a:srgbClr val="1616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803378FD-28B3-4E50-8AA1-0F8F73CC34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9181" y="4699475"/>
            <a:ext cx="377825" cy="334962"/>
          </a:xfrm>
          <a:prstGeom prst="line">
            <a:avLst/>
          </a:prstGeom>
          <a:noFill/>
          <a:ln w="22225" cap="flat">
            <a:solidFill>
              <a:srgbClr val="1616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C468A8C-74CA-4E99-8E67-487A6485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619" y="4597876"/>
            <a:ext cx="455613" cy="407987"/>
          </a:xfrm>
          <a:prstGeom prst="rect">
            <a:avLst/>
          </a:pr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4A4553EA-5557-4985-A21B-0FAFED00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855" y="4593114"/>
            <a:ext cx="469900" cy="433387"/>
          </a:xfrm>
          <a:prstGeom prst="rect">
            <a:avLst/>
          </a:pr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2B052166-AA32-441A-973E-B6187B5CC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631" y="4766150"/>
            <a:ext cx="390525" cy="0"/>
          </a:xfrm>
          <a:prstGeom prst="line">
            <a:avLst/>
          </a:prstGeom>
          <a:noFill/>
          <a:ln w="17463" cap="flat">
            <a:solidFill>
              <a:srgbClr val="0B0B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DBE10979-264E-417D-AE72-C1F3EFA8A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2981" y="4902675"/>
            <a:ext cx="392113" cy="0"/>
          </a:xfrm>
          <a:prstGeom prst="line">
            <a:avLst/>
          </a:prstGeom>
          <a:noFill/>
          <a:ln w="17463" cap="flat">
            <a:solidFill>
              <a:srgbClr val="0B0B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61611914-33EF-441A-B423-3735DF82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293" y="4232750"/>
            <a:ext cx="1557338" cy="1244600"/>
          </a:xfrm>
          <a:prstGeom prst="rect">
            <a:avLst/>
          </a:prstGeom>
          <a:noFill/>
          <a:ln w="63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F4A83A6-F1D1-41AF-995F-2C78979D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194" y="5667851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(b)</a:t>
            </a:r>
            <a:endParaRPr lang="en-US" alt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1D8D365A-9040-4654-99CD-17207FCD5064}"/>
              </a:ext>
            </a:extLst>
          </p:cNvPr>
          <p:cNvSpPr>
            <a:spLocks/>
          </p:cNvSpPr>
          <p:nvPr/>
        </p:nvSpPr>
        <p:spPr bwMode="auto">
          <a:xfrm>
            <a:off x="2636707" y="2572226"/>
            <a:ext cx="207962" cy="354053"/>
          </a:xfrm>
          <a:custGeom>
            <a:avLst/>
            <a:gdLst>
              <a:gd name="T0" fmla="*/ 74 w 147"/>
              <a:gd name="T1" fmla="*/ 0 h 298"/>
              <a:gd name="T2" fmla="*/ 147 w 147"/>
              <a:gd name="T3" fmla="*/ 82 h 298"/>
              <a:gd name="T4" fmla="*/ 147 w 147"/>
              <a:gd name="T5" fmla="*/ 216 h 298"/>
              <a:gd name="T6" fmla="*/ 74 w 147"/>
              <a:gd name="T7" fmla="*/ 298 h 298"/>
              <a:gd name="T8" fmla="*/ 0 w 147"/>
              <a:gd name="T9" fmla="*/ 216 h 298"/>
              <a:gd name="T10" fmla="*/ 0 w 147"/>
              <a:gd name="T11" fmla="*/ 82 h 298"/>
              <a:gd name="T12" fmla="*/ 74 w 147"/>
              <a:gd name="T13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8">
                <a:moveTo>
                  <a:pt x="74" y="0"/>
                </a:moveTo>
                <a:cubicBezTo>
                  <a:pt x="114" y="0"/>
                  <a:pt x="147" y="37"/>
                  <a:pt x="147" y="82"/>
                </a:cubicBezTo>
                <a:lnTo>
                  <a:pt x="147" y="216"/>
                </a:lnTo>
                <a:cubicBezTo>
                  <a:pt x="147" y="262"/>
                  <a:pt x="114" y="298"/>
                  <a:pt x="74" y="298"/>
                </a:cubicBezTo>
                <a:cubicBezTo>
                  <a:pt x="33" y="298"/>
                  <a:pt x="0" y="262"/>
                  <a:pt x="0" y="216"/>
                </a:cubicBezTo>
                <a:lnTo>
                  <a:pt x="0" y="82"/>
                </a:lnTo>
                <a:cubicBezTo>
                  <a:pt x="0" y="37"/>
                  <a:pt x="33" y="0"/>
                  <a:pt x="74" y="0"/>
                </a:cubicBezTo>
                <a:close/>
              </a:path>
            </a:pathLst>
          </a:custGeom>
          <a:solidFill>
            <a:srgbClr val="B3FF8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CF5B55F-1B32-4535-9B85-9394CB15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94" y="2590503"/>
            <a:ext cx="184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"/>
              </a:rPr>
              <a:t>i</a:t>
            </a:r>
            <a:endParaRPr lang="en-US" altLang="en-US" dirty="0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9B0CEB36-0898-4E4F-99BB-78290CDD84EC}"/>
              </a:ext>
            </a:extLst>
          </p:cNvPr>
          <p:cNvSpPr>
            <a:spLocks/>
          </p:cNvSpPr>
          <p:nvPr/>
        </p:nvSpPr>
        <p:spPr bwMode="auto">
          <a:xfrm>
            <a:off x="5859330" y="1894761"/>
            <a:ext cx="179388" cy="299641"/>
          </a:xfrm>
          <a:custGeom>
            <a:avLst/>
            <a:gdLst>
              <a:gd name="T0" fmla="*/ 73 w 147"/>
              <a:gd name="T1" fmla="*/ 0 h 299"/>
              <a:gd name="T2" fmla="*/ 147 w 147"/>
              <a:gd name="T3" fmla="*/ 83 h 299"/>
              <a:gd name="T4" fmla="*/ 147 w 147"/>
              <a:gd name="T5" fmla="*/ 216 h 299"/>
              <a:gd name="T6" fmla="*/ 73 w 147"/>
              <a:gd name="T7" fmla="*/ 299 h 299"/>
              <a:gd name="T8" fmla="*/ 0 w 147"/>
              <a:gd name="T9" fmla="*/ 216 h 299"/>
              <a:gd name="T10" fmla="*/ 0 w 147"/>
              <a:gd name="T11" fmla="*/ 83 h 299"/>
              <a:gd name="T12" fmla="*/ 73 w 147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9">
                <a:moveTo>
                  <a:pt x="73" y="0"/>
                </a:moveTo>
                <a:cubicBezTo>
                  <a:pt x="114" y="0"/>
                  <a:pt x="147" y="37"/>
                  <a:pt x="147" y="83"/>
                </a:cubicBezTo>
                <a:lnTo>
                  <a:pt x="147" y="216"/>
                </a:lnTo>
                <a:cubicBezTo>
                  <a:pt x="147" y="262"/>
                  <a:pt x="114" y="299"/>
                  <a:pt x="73" y="299"/>
                </a:cubicBezTo>
                <a:cubicBezTo>
                  <a:pt x="33" y="299"/>
                  <a:pt x="0" y="262"/>
                  <a:pt x="0" y="216"/>
                </a:cubicBezTo>
                <a:lnTo>
                  <a:pt x="0" y="83"/>
                </a:lnTo>
                <a:cubicBezTo>
                  <a:pt x="0" y="37"/>
                  <a:pt x="33" y="0"/>
                  <a:pt x="73" y="0"/>
                </a:cubicBezTo>
                <a:close/>
              </a:path>
            </a:pathLst>
          </a:custGeom>
          <a:solidFill>
            <a:srgbClr val="B3FF8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C9F17D63-F2A9-4FE7-AEBB-499FAA92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10" y="1901111"/>
            <a:ext cx="53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j</a:t>
            </a:r>
            <a:endParaRPr lang="en-US" alt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D3B044D7-911B-4BD0-8E75-0FAB9E532E9C}"/>
              </a:ext>
            </a:extLst>
          </p:cNvPr>
          <p:cNvSpPr>
            <a:spLocks/>
          </p:cNvSpPr>
          <p:nvPr/>
        </p:nvSpPr>
        <p:spPr bwMode="auto">
          <a:xfrm>
            <a:off x="8215181" y="2562701"/>
            <a:ext cx="192088" cy="275277"/>
          </a:xfrm>
          <a:custGeom>
            <a:avLst/>
            <a:gdLst>
              <a:gd name="T0" fmla="*/ 73 w 147"/>
              <a:gd name="T1" fmla="*/ 0 h 298"/>
              <a:gd name="T2" fmla="*/ 147 w 147"/>
              <a:gd name="T3" fmla="*/ 82 h 298"/>
              <a:gd name="T4" fmla="*/ 147 w 147"/>
              <a:gd name="T5" fmla="*/ 216 h 298"/>
              <a:gd name="T6" fmla="*/ 73 w 147"/>
              <a:gd name="T7" fmla="*/ 298 h 298"/>
              <a:gd name="T8" fmla="*/ 0 w 147"/>
              <a:gd name="T9" fmla="*/ 216 h 298"/>
              <a:gd name="T10" fmla="*/ 0 w 147"/>
              <a:gd name="T11" fmla="*/ 82 h 298"/>
              <a:gd name="T12" fmla="*/ 73 w 147"/>
              <a:gd name="T13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8">
                <a:moveTo>
                  <a:pt x="73" y="0"/>
                </a:moveTo>
                <a:cubicBezTo>
                  <a:pt x="114" y="0"/>
                  <a:pt x="147" y="36"/>
                  <a:pt x="147" y="82"/>
                </a:cubicBezTo>
                <a:lnTo>
                  <a:pt x="147" y="216"/>
                </a:lnTo>
                <a:cubicBezTo>
                  <a:pt x="147" y="261"/>
                  <a:pt x="114" y="298"/>
                  <a:pt x="73" y="298"/>
                </a:cubicBezTo>
                <a:cubicBezTo>
                  <a:pt x="33" y="298"/>
                  <a:pt x="0" y="261"/>
                  <a:pt x="0" y="216"/>
                </a:cubicBezTo>
                <a:lnTo>
                  <a:pt x="0" y="82"/>
                </a:lnTo>
                <a:cubicBezTo>
                  <a:pt x="0" y="36"/>
                  <a:pt x="33" y="0"/>
                  <a:pt x="73" y="0"/>
                </a:cubicBezTo>
                <a:close/>
              </a:path>
            </a:pathLst>
          </a:custGeom>
          <a:solidFill>
            <a:srgbClr val="B3FF8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5530A3A9-423F-4312-A978-0CCE5CF3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030" y="2572226"/>
            <a:ext cx="5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"/>
              </a:rPr>
              <a:t>i</a:t>
            </a:r>
            <a:endParaRPr lang="en-US" altLang="en-US" dirty="0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405ACA43-569E-4299-8884-C903BED0789E}"/>
              </a:ext>
            </a:extLst>
          </p:cNvPr>
          <p:cNvSpPr>
            <a:spLocks/>
          </p:cNvSpPr>
          <p:nvPr/>
        </p:nvSpPr>
        <p:spPr bwMode="auto">
          <a:xfrm>
            <a:off x="8475808" y="2277343"/>
            <a:ext cx="198438" cy="227012"/>
          </a:xfrm>
          <a:custGeom>
            <a:avLst/>
            <a:gdLst>
              <a:gd name="T0" fmla="*/ 74 w 147"/>
              <a:gd name="T1" fmla="*/ 0 h 298"/>
              <a:gd name="T2" fmla="*/ 147 w 147"/>
              <a:gd name="T3" fmla="*/ 82 h 298"/>
              <a:gd name="T4" fmla="*/ 147 w 147"/>
              <a:gd name="T5" fmla="*/ 216 h 298"/>
              <a:gd name="T6" fmla="*/ 74 w 147"/>
              <a:gd name="T7" fmla="*/ 298 h 298"/>
              <a:gd name="T8" fmla="*/ 0 w 147"/>
              <a:gd name="T9" fmla="*/ 216 h 298"/>
              <a:gd name="T10" fmla="*/ 0 w 147"/>
              <a:gd name="T11" fmla="*/ 82 h 298"/>
              <a:gd name="T12" fmla="*/ 74 w 147"/>
              <a:gd name="T13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8">
                <a:moveTo>
                  <a:pt x="74" y="0"/>
                </a:moveTo>
                <a:cubicBezTo>
                  <a:pt x="114" y="0"/>
                  <a:pt x="147" y="36"/>
                  <a:pt x="147" y="82"/>
                </a:cubicBezTo>
                <a:lnTo>
                  <a:pt x="147" y="216"/>
                </a:lnTo>
                <a:cubicBezTo>
                  <a:pt x="147" y="261"/>
                  <a:pt x="114" y="298"/>
                  <a:pt x="74" y="298"/>
                </a:cubicBezTo>
                <a:cubicBezTo>
                  <a:pt x="33" y="298"/>
                  <a:pt x="0" y="261"/>
                  <a:pt x="0" y="216"/>
                </a:cubicBezTo>
                <a:lnTo>
                  <a:pt x="0" y="82"/>
                </a:lnTo>
                <a:cubicBezTo>
                  <a:pt x="0" y="36"/>
                  <a:pt x="33" y="0"/>
                  <a:pt x="74" y="0"/>
                </a:cubicBezTo>
                <a:close/>
              </a:path>
            </a:pathLst>
          </a:custGeom>
          <a:solidFill>
            <a:srgbClr val="B3FF8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D2465D21-368F-4C54-BEB1-56F9890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205" y="2245202"/>
            <a:ext cx="147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j</a:t>
            </a:r>
            <a:endParaRPr lang="en-US" altLang="en-US" dirty="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D9ED9AEF-FEDF-4FEB-8D50-164C286AD290}"/>
              </a:ext>
            </a:extLst>
          </p:cNvPr>
          <p:cNvSpPr>
            <a:spLocks/>
          </p:cNvSpPr>
          <p:nvPr/>
        </p:nvSpPr>
        <p:spPr bwMode="auto">
          <a:xfrm>
            <a:off x="2892557" y="4272416"/>
            <a:ext cx="455613" cy="344217"/>
          </a:xfrm>
          <a:custGeom>
            <a:avLst/>
            <a:gdLst>
              <a:gd name="T0" fmla="*/ 81 w 374"/>
              <a:gd name="T1" fmla="*/ 0 h 292"/>
              <a:gd name="T2" fmla="*/ 294 w 374"/>
              <a:gd name="T3" fmla="*/ 0 h 292"/>
              <a:gd name="T4" fmla="*/ 374 w 374"/>
              <a:gd name="T5" fmla="*/ 81 h 292"/>
              <a:gd name="T6" fmla="*/ 374 w 374"/>
              <a:gd name="T7" fmla="*/ 212 h 292"/>
              <a:gd name="T8" fmla="*/ 294 w 374"/>
              <a:gd name="T9" fmla="*/ 292 h 292"/>
              <a:gd name="T10" fmla="*/ 81 w 374"/>
              <a:gd name="T11" fmla="*/ 292 h 292"/>
              <a:gd name="T12" fmla="*/ 0 w 374"/>
              <a:gd name="T13" fmla="*/ 212 h 292"/>
              <a:gd name="T14" fmla="*/ 0 w 374"/>
              <a:gd name="T15" fmla="*/ 81 h 292"/>
              <a:gd name="T16" fmla="*/ 81 w 374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92">
                <a:moveTo>
                  <a:pt x="81" y="0"/>
                </a:moveTo>
                <a:lnTo>
                  <a:pt x="294" y="0"/>
                </a:lnTo>
                <a:cubicBezTo>
                  <a:pt x="338" y="0"/>
                  <a:pt x="374" y="36"/>
                  <a:pt x="374" y="81"/>
                </a:cubicBezTo>
                <a:lnTo>
                  <a:pt x="374" y="212"/>
                </a:lnTo>
                <a:cubicBezTo>
                  <a:pt x="374" y="256"/>
                  <a:pt x="338" y="292"/>
                  <a:pt x="294" y="292"/>
                </a:cubicBezTo>
                <a:lnTo>
                  <a:pt x="81" y="292"/>
                </a:lnTo>
                <a:cubicBezTo>
                  <a:pt x="36" y="292"/>
                  <a:pt x="0" y="256"/>
                  <a:pt x="0" y="212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close/>
              </a:path>
            </a:pathLst>
          </a:custGeom>
          <a:solidFill>
            <a:srgbClr val="B3FF80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5B1494A1-F9B6-4B37-B8C4-C700A60F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607" y="4311194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"/>
              </a:rPr>
              <a:t>ii,kk</a:t>
            </a:r>
            <a:endParaRPr lang="en-US" altLang="en-US" dirty="0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B66DFCB7-1767-4156-9260-D2547925D5E1}"/>
              </a:ext>
            </a:extLst>
          </p:cNvPr>
          <p:cNvSpPr>
            <a:spLocks/>
          </p:cNvSpPr>
          <p:nvPr/>
        </p:nvSpPr>
        <p:spPr bwMode="auto">
          <a:xfrm>
            <a:off x="5286830" y="4244302"/>
            <a:ext cx="469899" cy="367352"/>
          </a:xfrm>
          <a:custGeom>
            <a:avLst/>
            <a:gdLst>
              <a:gd name="T0" fmla="*/ 80 w 374"/>
              <a:gd name="T1" fmla="*/ 0 h 292"/>
              <a:gd name="T2" fmla="*/ 293 w 374"/>
              <a:gd name="T3" fmla="*/ 0 h 292"/>
              <a:gd name="T4" fmla="*/ 374 w 374"/>
              <a:gd name="T5" fmla="*/ 81 h 292"/>
              <a:gd name="T6" fmla="*/ 374 w 374"/>
              <a:gd name="T7" fmla="*/ 212 h 292"/>
              <a:gd name="T8" fmla="*/ 293 w 374"/>
              <a:gd name="T9" fmla="*/ 292 h 292"/>
              <a:gd name="T10" fmla="*/ 80 w 374"/>
              <a:gd name="T11" fmla="*/ 292 h 292"/>
              <a:gd name="T12" fmla="*/ 0 w 374"/>
              <a:gd name="T13" fmla="*/ 212 h 292"/>
              <a:gd name="T14" fmla="*/ 0 w 374"/>
              <a:gd name="T15" fmla="*/ 81 h 292"/>
              <a:gd name="T16" fmla="*/ 80 w 374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92">
                <a:moveTo>
                  <a:pt x="80" y="0"/>
                </a:moveTo>
                <a:lnTo>
                  <a:pt x="293" y="0"/>
                </a:lnTo>
                <a:cubicBezTo>
                  <a:pt x="338" y="0"/>
                  <a:pt x="374" y="36"/>
                  <a:pt x="374" y="81"/>
                </a:cubicBezTo>
                <a:lnTo>
                  <a:pt x="374" y="212"/>
                </a:lnTo>
                <a:cubicBezTo>
                  <a:pt x="374" y="257"/>
                  <a:pt x="338" y="292"/>
                  <a:pt x="293" y="292"/>
                </a:cubicBezTo>
                <a:lnTo>
                  <a:pt x="80" y="292"/>
                </a:lnTo>
                <a:cubicBezTo>
                  <a:pt x="36" y="292"/>
                  <a:pt x="0" y="257"/>
                  <a:pt x="0" y="212"/>
                </a:cubicBezTo>
                <a:lnTo>
                  <a:pt x="0" y="81"/>
                </a:ln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B3FF80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3A7BCBC6-1DDE-4E29-B985-61F70F77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468" y="4306215"/>
            <a:ext cx="37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kk,jj</a:t>
            </a:r>
            <a:endParaRPr lang="en-US" altLang="en-US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3A2D0BFA-F848-482A-88ED-2F139815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343" y="4585175"/>
            <a:ext cx="471488" cy="431800"/>
          </a:xfrm>
          <a:prstGeom prst="rect">
            <a:avLst/>
          </a:pr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ADA95D2B-6A06-4AAF-9F24-018E878D395D}"/>
              </a:ext>
            </a:extLst>
          </p:cNvPr>
          <p:cNvSpPr>
            <a:spLocks/>
          </p:cNvSpPr>
          <p:nvPr/>
        </p:nvSpPr>
        <p:spPr bwMode="auto">
          <a:xfrm>
            <a:off x="7943206" y="4261083"/>
            <a:ext cx="406678" cy="376877"/>
          </a:xfrm>
          <a:custGeom>
            <a:avLst/>
            <a:gdLst>
              <a:gd name="T0" fmla="*/ 81 w 374"/>
              <a:gd name="T1" fmla="*/ 0 h 292"/>
              <a:gd name="T2" fmla="*/ 294 w 374"/>
              <a:gd name="T3" fmla="*/ 0 h 292"/>
              <a:gd name="T4" fmla="*/ 374 w 374"/>
              <a:gd name="T5" fmla="*/ 80 h 292"/>
              <a:gd name="T6" fmla="*/ 374 w 374"/>
              <a:gd name="T7" fmla="*/ 211 h 292"/>
              <a:gd name="T8" fmla="*/ 294 w 374"/>
              <a:gd name="T9" fmla="*/ 292 h 292"/>
              <a:gd name="T10" fmla="*/ 81 w 374"/>
              <a:gd name="T11" fmla="*/ 292 h 292"/>
              <a:gd name="T12" fmla="*/ 0 w 374"/>
              <a:gd name="T13" fmla="*/ 211 h 292"/>
              <a:gd name="T14" fmla="*/ 0 w 374"/>
              <a:gd name="T15" fmla="*/ 80 h 292"/>
              <a:gd name="T16" fmla="*/ 81 w 374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92">
                <a:moveTo>
                  <a:pt x="81" y="0"/>
                </a:moveTo>
                <a:lnTo>
                  <a:pt x="294" y="0"/>
                </a:lnTo>
                <a:cubicBezTo>
                  <a:pt x="338" y="0"/>
                  <a:pt x="374" y="36"/>
                  <a:pt x="374" y="80"/>
                </a:cubicBezTo>
                <a:lnTo>
                  <a:pt x="374" y="211"/>
                </a:lnTo>
                <a:cubicBezTo>
                  <a:pt x="374" y="256"/>
                  <a:pt x="338" y="292"/>
                  <a:pt x="294" y="292"/>
                </a:cubicBezTo>
                <a:lnTo>
                  <a:pt x="81" y="292"/>
                </a:lnTo>
                <a:cubicBezTo>
                  <a:pt x="36" y="292"/>
                  <a:pt x="0" y="256"/>
                  <a:pt x="0" y="211"/>
                </a:cubicBezTo>
                <a:lnTo>
                  <a:pt x="0" y="80"/>
                </a:lnTo>
                <a:cubicBezTo>
                  <a:pt x="0" y="36"/>
                  <a:pt x="36" y="0"/>
                  <a:pt x="81" y="0"/>
                </a:cubicBezTo>
                <a:close/>
              </a:path>
            </a:pathLst>
          </a:custGeom>
          <a:solidFill>
            <a:srgbClr val="B3FF80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A70E9F4C-B2BE-4222-9BA9-CBA47477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844" y="432458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ii, jj</a:t>
            </a:r>
            <a:endParaRPr lang="en-US" altLang="en-US"/>
          </a:p>
        </p:txBody>
      </p:sp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87603D2-6278-402B-AB0D-11517867A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2" y="735301"/>
            <a:ext cx="1240015" cy="116148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4202B7-E507-4EF5-BD7F-CBCA74AC8A15}"/>
              </a:ext>
            </a:extLst>
          </p:cNvPr>
          <p:cNvSpPr/>
          <p:nvPr/>
        </p:nvSpPr>
        <p:spPr>
          <a:xfrm>
            <a:off x="4195937" y="846656"/>
            <a:ext cx="5155096" cy="7679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Operate on blocks of data</a:t>
            </a:r>
          </a:p>
        </p:txBody>
      </p:sp>
    </p:spTree>
    <p:extLst>
      <p:ext uri="{BB962C8B-B14F-4D97-AF65-F5344CB8AC3E}">
        <p14:creationId xmlns:p14="http://schemas.microsoft.com/office/powerpoint/2010/main" val="26337772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7B5-8B67-4DC5-AFD7-E56A9963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loops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39B62-2EEE-4FC5-A653-B4746379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EBB0-532C-42B0-B37C-93896018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4D7AC-202F-44CE-88B2-42D03E741EAD}"/>
              </a:ext>
            </a:extLst>
          </p:cNvPr>
          <p:cNvSpPr/>
          <p:nvPr/>
        </p:nvSpPr>
        <p:spPr>
          <a:xfrm>
            <a:off x="2150165" y="948750"/>
            <a:ext cx="78916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8040"/>
                </a:solidFill>
                <a:latin typeface="CMTT9"/>
              </a:rPr>
              <a:t>/* Iterate through the tiles */</a:t>
            </a:r>
          </a:p>
          <a:p>
            <a:r>
              <a:rPr lang="en-US" sz="2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(ii =0; ii &lt;N; ii +=b) {</a:t>
            </a:r>
          </a:p>
          <a:p>
            <a:r>
              <a:rPr lang="en-US" sz="2800" dirty="0">
                <a:solidFill>
                  <a:srgbClr val="0000FF"/>
                </a:solidFill>
                <a:latin typeface="CMTT9"/>
              </a:rPr>
              <a:t>    for 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jj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 =0; 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jj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 &lt;N; 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jj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 +=b) {</a:t>
            </a:r>
          </a:p>
          <a:p>
            <a:r>
              <a:rPr lang="en-US" sz="2800" dirty="0">
                <a:solidFill>
                  <a:srgbClr val="0000FF"/>
                </a:solidFill>
                <a:latin typeface="CMTT9"/>
              </a:rPr>
              <a:t>        for 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(kk =0; kk &lt;N; kk +=b) {</a:t>
            </a:r>
          </a:p>
          <a:p>
            <a:endParaRPr lang="en-US" sz="2800" dirty="0">
              <a:solidFill>
                <a:srgbClr val="000000"/>
              </a:solidFill>
              <a:latin typeface="CMTT9"/>
            </a:endParaRPr>
          </a:p>
          <a:p>
            <a:r>
              <a:rPr lang="en-US" sz="2800" dirty="0">
                <a:solidFill>
                  <a:srgbClr val="C08040"/>
                </a:solidFill>
                <a:latin typeface="CMTT9"/>
              </a:rPr>
              <a:t>	/* iterate within a tile */</a:t>
            </a:r>
          </a:p>
          <a:p>
            <a:r>
              <a:rPr lang="nn-NO" sz="2800" dirty="0">
                <a:solidFill>
                  <a:srgbClr val="0000FF"/>
                </a:solidFill>
                <a:latin typeface="CMTT9"/>
              </a:rPr>
              <a:t>	for </a:t>
            </a:r>
            <a:r>
              <a:rPr lang="nn-NO" sz="2800" dirty="0">
                <a:solidFill>
                  <a:srgbClr val="000000"/>
                </a:solidFill>
                <a:latin typeface="CMTT9"/>
              </a:rPr>
              <a:t>(i=ii; i &lt; ( ii+b) ; i++) {</a:t>
            </a:r>
          </a:p>
          <a:p>
            <a:r>
              <a:rPr lang="en-US" sz="2800" dirty="0">
                <a:solidFill>
                  <a:srgbClr val="0000FF"/>
                </a:solidFill>
                <a:latin typeface="CMTT9"/>
              </a:rPr>
              <a:t>	    for 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(j=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jj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; j &lt; ( 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jj+b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) ; </a:t>
            </a:r>
            <a:r>
              <a:rPr lang="en-US" sz="2800" dirty="0" err="1">
                <a:solidFill>
                  <a:srgbClr val="000000"/>
                </a:solidFill>
                <a:latin typeface="CMTT9"/>
              </a:rPr>
              <a:t>j++</a:t>
            </a:r>
            <a:r>
              <a:rPr lang="en-US" sz="2800" dirty="0">
                <a:solidFill>
                  <a:srgbClr val="000000"/>
                </a:solidFill>
                <a:latin typeface="CMTT9"/>
              </a:rPr>
              <a:t>) {</a:t>
            </a:r>
          </a:p>
          <a:p>
            <a:r>
              <a:rPr lang="nn-NO" sz="2800" dirty="0">
                <a:solidFill>
                  <a:srgbClr val="0000FF"/>
                </a:solidFill>
                <a:latin typeface="CMTT9"/>
              </a:rPr>
              <a:t>	        for </a:t>
            </a:r>
            <a:r>
              <a:rPr lang="nn-NO" sz="2800" dirty="0">
                <a:solidFill>
                  <a:srgbClr val="000000"/>
                </a:solidFill>
                <a:latin typeface="CMTT9"/>
              </a:rPr>
              <a:t>(k=kk; </a:t>
            </a:r>
            <a:r>
              <a:rPr lang="nn-NO" sz="2800">
                <a:solidFill>
                  <a:srgbClr val="000000"/>
                </a:solidFill>
                <a:latin typeface="CMTT9"/>
              </a:rPr>
              <a:t>k &lt; ( </a:t>
            </a:r>
            <a:r>
              <a:rPr lang="nn-NO" sz="2800" dirty="0">
                <a:solidFill>
                  <a:srgbClr val="000000"/>
                </a:solidFill>
                <a:latin typeface="CMTT9"/>
              </a:rPr>
              <a:t>kk+b) ; k++) {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            </a:t>
            </a:r>
            <a:r>
              <a:rPr lang="pl-PL" sz="2800" dirty="0">
                <a:solidFill>
                  <a:srgbClr val="000000"/>
                </a:solidFill>
                <a:latin typeface="CMTT9"/>
              </a:rPr>
              <a:t>C[i][j] += A[i][k] * B[k][j];</a:t>
            </a:r>
          </a:p>
          <a:p>
            <a:r>
              <a:rPr lang="en-US" sz="2800" dirty="0">
                <a:solidFill>
                  <a:srgbClr val="000000"/>
                </a:solidFill>
                <a:latin typeface="CMTT9"/>
              </a:rPr>
              <a:t>	</a:t>
            </a: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4B99-731B-43B7-824F-BD5A3E2DF9C9}"/>
              </a:ext>
            </a:extLst>
          </p:cNvPr>
          <p:cNvSpPr/>
          <p:nvPr/>
        </p:nvSpPr>
        <p:spPr>
          <a:xfrm>
            <a:off x="2728780" y="5649961"/>
            <a:ext cx="5962310" cy="6771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3AA2F-EE7B-4C30-8580-EB6D0F7FC3DA}"/>
              </a:ext>
            </a:extLst>
          </p:cNvPr>
          <p:cNvSpPr/>
          <p:nvPr/>
        </p:nvSpPr>
        <p:spPr>
          <a:xfrm>
            <a:off x="8822300" y="948749"/>
            <a:ext cx="1135853" cy="101584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43409E-864E-4EE3-8FF1-3B437E1E481B}"/>
              </a:ext>
            </a:extLst>
          </p:cNvPr>
          <p:cNvCxnSpPr/>
          <p:nvPr/>
        </p:nvCxnSpPr>
        <p:spPr>
          <a:xfrm>
            <a:off x="8822300" y="2169307"/>
            <a:ext cx="113585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E6B87F-FACD-454C-BD9C-E00761BD118D}"/>
              </a:ext>
            </a:extLst>
          </p:cNvPr>
          <p:cNvCxnSpPr>
            <a:cxnSpLocks/>
          </p:cNvCxnSpPr>
          <p:nvPr/>
        </p:nvCxnSpPr>
        <p:spPr>
          <a:xfrm flipV="1">
            <a:off x="8539986" y="948749"/>
            <a:ext cx="0" cy="10158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F33F81-06AB-444D-9FC6-CDB23D700ACF}"/>
              </a:ext>
            </a:extLst>
          </p:cNvPr>
          <p:cNvSpPr txBox="1"/>
          <p:nvPr/>
        </p:nvSpPr>
        <p:spPr>
          <a:xfrm>
            <a:off x="8163263" y="1276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3D6B9-8664-4301-BA45-39086AB68E4F}"/>
              </a:ext>
            </a:extLst>
          </p:cNvPr>
          <p:cNvSpPr txBox="1"/>
          <p:nvPr/>
        </p:nvSpPr>
        <p:spPr>
          <a:xfrm>
            <a:off x="9212131" y="2169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5A279D-F789-4549-9E69-D4C87157C393}"/>
              </a:ext>
            </a:extLst>
          </p:cNvPr>
          <p:cNvSpPr/>
          <p:nvPr/>
        </p:nvSpPr>
        <p:spPr>
          <a:xfrm>
            <a:off x="8163264" y="2630972"/>
            <a:ext cx="2340950" cy="8229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Fits within the cache</a:t>
            </a:r>
          </a:p>
        </p:txBody>
      </p:sp>
    </p:spTree>
    <p:extLst>
      <p:ext uri="{BB962C8B-B14F-4D97-AF65-F5344CB8AC3E}">
        <p14:creationId xmlns:p14="http://schemas.microsoft.com/office/powerpoint/2010/main" val="34076329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5F9B-CEEC-4091-BEA2-F01660D0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16" y="2829207"/>
            <a:ext cx="5985109" cy="822961"/>
          </a:xfrm>
        </p:spPr>
        <p:txBody>
          <a:bodyPr/>
          <a:lstStyle/>
          <a:p>
            <a:r>
              <a:rPr lang="en-US" sz="2800" dirty="0"/>
              <a:t>Prove that the algorithm is correct.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898E-DA90-40C7-A44F-DE6E2E0A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89CAB-A173-4EE9-9133-527C4891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94</a:t>
            </a:fld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30F0AAD4-360A-473E-AF9A-B4BDB81B3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258685"/>
            <a:ext cx="2245058" cy="19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5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2240-EA75-44EE-BBC7-E0A8C263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111523" cy="822960"/>
          </a:xfrm>
        </p:spPr>
        <p:txBody>
          <a:bodyPr/>
          <a:lstStyle/>
          <a:p>
            <a:r>
              <a:rPr lang="en-US" dirty="0"/>
              <a:t>VIPT (Virtually Indexed Physically Tagged)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EEB4-8276-425E-9487-FA8D01B6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80" y="2506662"/>
            <a:ext cx="8111513" cy="1846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to </a:t>
            </a:r>
            <a:r>
              <a:rPr lang="en-US" sz="2400" dirty="0">
                <a:solidFill>
                  <a:srgbClr val="00B050"/>
                </a:solidFill>
              </a:rPr>
              <a:t>spend</a:t>
            </a:r>
            <a:r>
              <a:rPr lang="en-US" sz="2400" dirty="0"/>
              <a:t> an additional cycle translating the address after we have </a:t>
            </a:r>
            <a:r>
              <a:rPr lang="en-US" sz="2400" dirty="0">
                <a:solidFill>
                  <a:srgbClr val="0070C0"/>
                </a:solidFill>
              </a:rPr>
              <a:t>computed</a:t>
            </a:r>
            <a:r>
              <a:rPr lang="en-US" sz="2400" dirty="0"/>
              <a:t>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we don’t need any </a:t>
            </a:r>
            <a:r>
              <a:rPr lang="en-US" sz="2400" dirty="0">
                <a:solidFill>
                  <a:srgbClr val="E21A23"/>
                </a:solidFill>
              </a:rPr>
              <a:t>translation</a:t>
            </a:r>
            <a:r>
              <a:rPr lang="en-US" sz="2400" dirty="0"/>
              <a:t> to access the correct set in the L1 cache?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1821F-A1A5-4A8D-A67B-4B62459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A1096-5B7E-4202-AC37-A07D7603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1751C-D255-4E8D-9CC3-3D7C80868A52}"/>
              </a:ext>
            </a:extLst>
          </p:cNvPr>
          <p:cNvSpPr/>
          <p:nvPr/>
        </p:nvSpPr>
        <p:spPr>
          <a:xfrm>
            <a:off x="2445290" y="1097282"/>
            <a:ext cx="2149456" cy="669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Compute 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268CB-6DFE-47FD-BBC0-07CEA8B20ECA}"/>
              </a:ext>
            </a:extLst>
          </p:cNvPr>
          <p:cNvSpPr/>
          <p:nvPr/>
        </p:nvSpPr>
        <p:spPr>
          <a:xfrm>
            <a:off x="5159422" y="1099506"/>
            <a:ext cx="2298093" cy="669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Translate address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5653F-2C32-4D8D-B9BD-9FF1C526F71B}"/>
              </a:ext>
            </a:extLst>
          </p:cNvPr>
          <p:cNvSpPr/>
          <p:nvPr/>
        </p:nvSpPr>
        <p:spPr>
          <a:xfrm>
            <a:off x="7976383" y="1097281"/>
            <a:ext cx="2298093" cy="669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Access the d-cache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B91D90-2377-4BE9-98A2-3D728CD68F9D}"/>
              </a:ext>
            </a:extLst>
          </p:cNvPr>
          <p:cNvCxnSpPr>
            <a:cxnSpLocks/>
          </p:cNvCxnSpPr>
          <p:nvPr/>
        </p:nvCxnSpPr>
        <p:spPr>
          <a:xfrm>
            <a:off x="4879174" y="842069"/>
            <a:ext cx="0" cy="1259687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A83D23-94A7-4D42-BEE4-E27900803FF3}"/>
              </a:ext>
            </a:extLst>
          </p:cNvPr>
          <p:cNvCxnSpPr>
            <a:cxnSpLocks/>
          </p:cNvCxnSpPr>
          <p:nvPr/>
        </p:nvCxnSpPr>
        <p:spPr>
          <a:xfrm>
            <a:off x="7761126" y="842069"/>
            <a:ext cx="0" cy="1259687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A73B33-6A36-47CB-992D-4CA8AC1F6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84" y="3176038"/>
            <a:ext cx="958306" cy="897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D31116-68C1-472D-901F-0B195715EA9D}"/>
              </a:ext>
            </a:extLst>
          </p:cNvPr>
          <p:cNvSpPr/>
          <p:nvPr/>
        </p:nvSpPr>
        <p:spPr>
          <a:xfrm>
            <a:off x="4729528" y="407365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19149822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6E89-5557-4EE4-B82A-B13B965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196" y="122552"/>
            <a:ext cx="6858000" cy="822960"/>
          </a:xfrm>
        </p:spPr>
        <p:txBody>
          <a:bodyPr/>
          <a:lstStyle/>
          <a:p>
            <a:r>
              <a:rPr lang="en-US" dirty="0"/>
              <a:t>VIPT Caches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301F4-3CCE-4DDB-AE7D-3D72CC31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1DD11-B284-4F95-8CF4-436BA058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3AC1D-060F-4E52-B619-8C08242CB912}"/>
              </a:ext>
            </a:extLst>
          </p:cNvPr>
          <p:cNvSpPr/>
          <p:nvPr/>
        </p:nvSpPr>
        <p:spPr>
          <a:xfrm>
            <a:off x="3912359" y="928049"/>
            <a:ext cx="3398293" cy="614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Page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9581E-A89D-4262-8664-508A35463391}"/>
              </a:ext>
            </a:extLst>
          </p:cNvPr>
          <p:cNvSpPr/>
          <p:nvPr/>
        </p:nvSpPr>
        <p:spPr>
          <a:xfrm>
            <a:off x="7310652" y="928049"/>
            <a:ext cx="2031742" cy="614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Offset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860ED9-7C24-42EC-884C-1774351E31DB}"/>
              </a:ext>
            </a:extLst>
          </p:cNvPr>
          <p:cNvSpPr/>
          <p:nvPr/>
        </p:nvSpPr>
        <p:spPr>
          <a:xfrm>
            <a:off x="3912359" y="1751083"/>
            <a:ext cx="3398293" cy="614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EFF61-B534-41D3-B4FE-69668CB95768}"/>
              </a:ext>
            </a:extLst>
          </p:cNvPr>
          <p:cNvSpPr/>
          <p:nvPr/>
        </p:nvSpPr>
        <p:spPr>
          <a:xfrm>
            <a:off x="7310652" y="1751083"/>
            <a:ext cx="2031742" cy="614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Offset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E67A2-1483-4E01-8C6A-29E990605F54}"/>
              </a:ext>
            </a:extLst>
          </p:cNvPr>
          <p:cNvSpPr txBox="1"/>
          <p:nvPr/>
        </p:nvSpPr>
        <p:spPr>
          <a:xfrm>
            <a:off x="1524000" y="962480"/>
            <a:ext cx="257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Virtual address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2DFA1-CA13-44D2-9746-9A8BE743809C}"/>
              </a:ext>
            </a:extLst>
          </p:cNvPr>
          <p:cNvSpPr txBox="1"/>
          <p:nvPr/>
        </p:nvSpPr>
        <p:spPr>
          <a:xfrm>
            <a:off x="1880616" y="1586551"/>
            <a:ext cx="257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</a:t>
            </a:r>
          </a:p>
          <a:p>
            <a:r>
              <a:rPr lang="en-US" sz="2400" dirty="0"/>
              <a:t>address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8FA63-6BB2-4564-A2AB-1EC56DE54983}"/>
              </a:ext>
            </a:extLst>
          </p:cNvPr>
          <p:cNvSpPr/>
          <p:nvPr/>
        </p:nvSpPr>
        <p:spPr>
          <a:xfrm>
            <a:off x="6516034" y="3470214"/>
            <a:ext cx="3398293" cy="614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Offset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F23BFB-0014-4278-B53D-6333151FEC45}"/>
              </a:ext>
            </a:extLst>
          </p:cNvPr>
          <p:cNvCxnSpPr>
            <a:cxnSpLocks/>
          </p:cNvCxnSpPr>
          <p:nvPr/>
        </p:nvCxnSpPr>
        <p:spPr>
          <a:xfrm flipH="1">
            <a:off x="6516033" y="2365231"/>
            <a:ext cx="794618" cy="115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2F051F-D683-46A8-B8C2-C984029D3D0E}"/>
              </a:ext>
            </a:extLst>
          </p:cNvPr>
          <p:cNvCxnSpPr>
            <a:cxnSpLocks/>
          </p:cNvCxnSpPr>
          <p:nvPr/>
        </p:nvCxnSpPr>
        <p:spPr>
          <a:xfrm>
            <a:off x="9351034" y="2365232"/>
            <a:ext cx="563292" cy="1063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8B185B6-60AC-4B95-B849-43A1865F1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5312" y="1235123"/>
            <a:ext cx="2291049" cy="2291049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CE711B-8882-49A6-A594-2213CDAD7072}"/>
              </a:ext>
            </a:extLst>
          </p:cNvPr>
          <p:cNvSpPr/>
          <p:nvPr/>
        </p:nvSpPr>
        <p:spPr>
          <a:xfrm>
            <a:off x="6516034" y="4143948"/>
            <a:ext cx="2239505" cy="6945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Index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28886-9297-4464-BA56-22096D53C312}"/>
              </a:ext>
            </a:extLst>
          </p:cNvPr>
          <p:cNvSpPr/>
          <p:nvPr/>
        </p:nvSpPr>
        <p:spPr>
          <a:xfrm>
            <a:off x="8734046" y="4143948"/>
            <a:ext cx="1180281" cy="6945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Byte offset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5B67E1-FE6A-4471-8941-5BA8E01EB47C}"/>
              </a:ext>
            </a:extLst>
          </p:cNvPr>
          <p:cNvSpPr/>
          <p:nvPr/>
        </p:nvSpPr>
        <p:spPr>
          <a:xfrm>
            <a:off x="2217491" y="4143948"/>
            <a:ext cx="3578258" cy="6945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E9CCF8-458F-4156-9AFE-FC8F801C191D}"/>
              </a:ext>
            </a:extLst>
          </p:cNvPr>
          <p:cNvCxnSpPr>
            <a:cxnSpLocks/>
          </p:cNvCxnSpPr>
          <p:nvPr/>
        </p:nvCxnSpPr>
        <p:spPr>
          <a:xfrm flipH="1">
            <a:off x="2217492" y="2380646"/>
            <a:ext cx="1694867" cy="181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746BC0-57F6-4601-B2C7-10A7C9408C7B}"/>
              </a:ext>
            </a:extLst>
          </p:cNvPr>
          <p:cNvCxnSpPr>
            <a:cxnSpLocks/>
          </p:cNvCxnSpPr>
          <p:nvPr/>
        </p:nvCxnSpPr>
        <p:spPr>
          <a:xfrm flipH="1">
            <a:off x="5776167" y="2359644"/>
            <a:ext cx="1551179" cy="183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5C713C-8309-4EAA-8B74-5609252E08C3}"/>
              </a:ext>
            </a:extLst>
          </p:cNvPr>
          <p:cNvSpPr txBox="1"/>
          <p:nvPr/>
        </p:nvSpPr>
        <p:spPr>
          <a:xfrm>
            <a:off x="2097207" y="5192277"/>
            <a:ext cx="837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708C"/>
                </a:solidFill>
              </a:rPr>
              <a:t>Access</a:t>
            </a:r>
            <a:r>
              <a:rPr lang="en-US" sz="2400" dirty="0"/>
              <a:t> all the ways in the </a:t>
            </a:r>
            <a:r>
              <a:rPr lang="en-US" sz="2400" dirty="0">
                <a:solidFill>
                  <a:srgbClr val="00B050"/>
                </a:solidFill>
              </a:rPr>
              <a:t>set</a:t>
            </a:r>
            <a:r>
              <a:rPr lang="en-US" sz="2400" dirty="0"/>
              <a:t> while the address translation mechanism is working. It will compute the tag. </a:t>
            </a:r>
          </a:p>
        </p:txBody>
      </p:sp>
    </p:spTree>
    <p:extLst>
      <p:ext uri="{BB962C8B-B14F-4D97-AF65-F5344CB8AC3E}">
        <p14:creationId xmlns:p14="http://schemas.microsoft.com/office/powerpoint/2010/main" val="35094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7" grpId="0" animBg="1"/>
      <p:bldP spid="3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ED71-5E1D-47BF-A053-A727EA1A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38" y="134178"/>
            <a:ext cx="6858000" cy="822960"/>
          </a:xfrm>
        </p:spPr>
        <p:txBody>
          <a:bodyPr/>
          <a:lstStyle/>
          <a:p>
            <a:r>
              <a:rPr lang="en-US" dirty="0"/>
              <a:t>The Design of the VIPT Cache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6CD88-6E27-404E-9A06-1AF082E0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z="1200"/>
              <a:t>97</a:t>
            </a:fld>
            <a:endParaRPr lang="en-US" sz="24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3E566E-8575-4DAE-A79E-86031635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306" y="1482357"/>
            <a:ext cx="663873" cy="249432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BBF049E-A4F4-4986-9D42-AD4520CB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42" y="1457415"/>
            <a:ext cx="429790" cy="1295127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BF2D949-01D8-493F-8BD9-E463B7A5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304" y="2894526"/>
            <a:ext cx="1178086" cy="282050"/>
          </a:xfrm>
          <a:prstGeom prst="rect">
            <a:avLst/>
          </a:prstGeom>
          <a:solidFill>
            <a:srgbClr val="F4D7E3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BA08CC0-2389-4FA1-BD78-28428D99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82" y="1467007"/>
            <a:ext cx="569856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Offset</a:t>
            </a:r>
            <a:endParaRPr lang="en-US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C52C47C-6A5D-418C-8770-68A3B304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482" y="1482357"/>
            <a:ext cx="617824" cy="249432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476A8F9-04EF-48ED-B6DF-80446A46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855" y="1474621"/>
            <a:ext cx="623581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Index</a:t>
            </a:r>
            <a:endParaRPr lang="en-US" alt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977E6B5-8620-424A-A48A-40A5D07A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794" y="1482357"/>
            <a:ext cx="1343094" cy="249432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3DC2F030-4507-4C6E-B01B-AD78D566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681" y="1457414"/>
            <a:ext cx="314668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Tag</a:t>
            </a:r>
            <a:endParaRPr lang="en-US" alt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81573B3-D15F-424A-928B-1CF173A2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617" y="1160317"/>
            <a:ext cx="844231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Tag array</a:t>
            </a:r>
            <a:endParaRPr lang="en-US" alt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CAE188D3-449C-4438-9B93-129B22A9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487" y="1453577"/>
            <a:ext cx="782832" cy="1298965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10AC7E9-7EC1-4B13-8838-CE093F71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249" y="1165027"/>
            <a:ext cx="965110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Data array</a:t>
            </a:r>
            <a:endParaRPr lang="en-US" altLang="en-US" dirty="0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71CD3302-C9A7-4193-A7B4-055A983A1230}"/>
              </a:ext>
            </a:extLst>
          </p:cNvPr>
          <p:cNvSpPr>
            <a:spLocks/>
          </p:cNvSpPr>
          <p:nvPr/>
        </p:nvSpPr>
        <p:spPr bwMode="auto">
          <a:xfrm>
            <a:off x="4210817" y="1720277"/>
            <a:ext cx="1114769" cy="439384"/>
          </a:xfrm>
          <a:custGeom>
            <a:avLst/>
            <a:gdLst>
              <a:gd name="T0" fmla="*/ 0 w 2062"/>
              <a:gd name="T1" fmla="*/ 0 h 813"/>
              <a:gd name="T2" fmla="*/ 0 w 2062"/>
              <a:gd name="T3" fmla="*/ 813 h 813"/>
              <a:gd name="T4" fmla="*/ 2062 w 2062"/>
              <a:gd name="T5" fmla="*/ 81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2" h="813">
                <a:moveTo>
                  <a:pt x="0" y="0"/>
                </a:moveTo>
                <a:lnTo>
                  <a:pt x="0" y="813"/>
                </a:lnTo>
                <a:lnTo>
                  <a:pt x="2062" y="813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7EA4F628-9235-4A1A-BA8D-C74DA6B96EFE}"/>
              </a:ext>
            </a:extLst>
          </p:cNvPr>
          <p:cNvSpPr>
            <a:spLocks/>
          </p:cNvSpPr>
          <p:nvPr/>
        </p:nvSpPr>
        <p:spPr bwMode="auto">
          <a:xfrm>
            <a:off x="5325585" y="1958197"/>
            <a:ext cx="222570" cy="418278"/>
          </a:xfrm>
          <a:custGeom>
            <a:avLst/>
            <a:gdLst>
              <a:gd name="T0" fmla="*/ 0 w 411"/>
              <a:gd name="T1" fmla="*/ 776 h 776"/>
              <a:gd name="T2" fmla="*/ 0 w 411"/>
              <a:gd name="T3" fmla="*/ 0 h 776"/>
              <a:gd name="T4" fmla="*/ 411 w 411"/>
              <a:gd name="T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" h="776">
                <a:moveTo>
                  <a:pt x="0" y="776"/>
                </a:moveTo>
                <a:lnTo>
                  <a:pt x="0" y="0"/>
                </a:lnTo>
                <a:lnTo>
                  <a:pt x="411" y="0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878D7949-D748-4981-BF1C-C6C448F824E0}"/>
              </a:ext>
            </a:extLst>
          </p:cNvPr>
          <p:cNvSpPr>
            <a:spLocks/>
          </p:cNvSpPr>
          <p:nvPr/>
        </p:nvSpPr>
        <p:spPr bwMode="auto">
          <a:xfrm>
            <a:off x="5463733" y="1923661"/>
            <a:ext cx="94017" cy="69073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3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3"/>
                </a:lnTo>
                <a:lnTo>
                  <a:pt x="0" y="127"/>
                </a:lnTo>
                <a:cubicBezTo>
                  <a:pt x="28" y="89"/>
                  <a:pt x="28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A976B38-7ADA-4A54-A4F9-7C6D58A7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5586" y="2107856"/>
            <a:ext cx="226407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2107CDD5-2942-4567-B3E5-AB9472DE0753}"/>
              </a:ext>
            </a:extLst>
          </p:cNvPr>
          <p:cNvSpPr>
            <a:spLocks/>
          </p:cNvSpPr>
          <p:nvPr/>
        </p:nvSpPr>
        <p:spPr bwMode="auto">
          <a:xfrm>
            <a:off x="5469489" y="2071400"/>
            <a:ext cx="94017" cy="70992"/>
          </a:xfrm>
          <a:custGeom>
            <a:avLst/>
            <a:gdLst>
              <a:gd name="T0" fmla="*/ 0 w 173"/>
              <a:gd name="T1" fmla="*/ 0 h 128"/>
              <a:gd name="T2" fmla="*/ 173 w 173"/>
              <a:gd name="T3" fmla="*/ 64 h 128"/>
              <a:gd name="T4" fmla="*/ 0 w 173"/>
              <a:gd name="T5" fmla="*/ 128 h 128"/>
              <a:gd name="T6" fmla="*/ 0 w 173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8">
                <a:moveTo>
                  <a:pt x="0" y="0"/>
                </a:moveTo>
                <a:lnTo>
                  <a:pt x="173" y="64"/>
                </a:lnTo>
                <a:lnTo>
                  <a:pt x="0" y="128"/>
                </a:lnTo>
                <a:cubicBezTo>
                  <a:pt x="28" y="90"/>
                  <a:pt x="28" y="39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8D2E527-EA0D-4E5B-A5C3-6059D03DC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749" y="2242165"/>
            <a:ext cx="226407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C8C90C4-6007-4AC5-B099-D1D5BC01E72F}"/>
              </a:ext>
            </a:extLst>
          </p:cNvPr>
          <p:cNvSpPr>
            <a:spLocks/>
          </p:cNvSpPr>
          <p:nvPr/>
        </p:nvSpPr>
        <p:spPr bwMode="auto">
          <a:xfrm>
            <a:off x="5465651" y="2207629"/>
            <a:ext cx="92098" cy="69073"/>
          </a:xfrm>
          <a:custGeom>
            <a:avLst/>
            <a:gdLst>
              <a:gd name="T0" fmla="*/ 0 w 172"/>
              <a:gd name="T1" fmla="*/ 0 h 127"/>
              <a:gd name="T2" fmla="*/ 172 w 172"/>
              <a:gd name="T3" fmla="*/ 63 h 127"/>
              <a:gd name="T4" fmla="*/ 0 w 172"/>
              <a:gd name="T5" fmla="*/ 127 h 127"/>
              <a:gd name="T6" fmla="*/ 0 w 172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127">
                <a:moveTo>
                  <a:pt x="0" y="0"/>
                </a:moveTo>
                <a:lnTo>
                  <a:pt x="172" y="63"/>
                </a:lnTo>
                <a:lnTo>
                  <a:pt x="0" y="127"/>
                </a:lnTo>
                <a:cubicBezTo>
                  <a:pt x="27" y="89"/>
                  <a:pt x="27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9E814DDD-F4DA-4891-9CC5-9D7FC3DF6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5991" y="2372637"/>
            <a:ext cx="232164" cy="5756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5F4F09C4-A802-4D47-9A4F-CCE14E60C0ED}"/>
              </a:ext>
            </a:extLst>
          </p:cNvPr>
          <p:cNvSpPr>
            <a:spLocks/>
          </p:cNvSpPr>
          <p:nvPr/>
        </p:nvSpPr>
        <p:spPr bwMode="auto">
          <a:xfrm>
            <a:off x="5463733" y="2341939"/>
            <a:ext cx="94017" cy="69073"/>
          </a:xfrm>
          <a:custGeom>
            <a:avLst/>
            <a:gdLst>
              <a:gd name="T0" fmla="*/ 3 w 174"/>
              <a:gd name="T1" fmla="*/ 0 h 127"/>
              <a:gd name="T2" fmla="*/ 174 w 174"/>
              <a:gd name="T3" fmla="*/ 67 h 127"/>
              <a:gd name="T4" fmla="*/ 0 w 174"/>
              <a:gd name="T5" fmla="*/ 127 h 127"/>
              <a:gd name="T6" fmla="*/ 3 w 174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27">
                <a:moveTo>
                  <a:pt x="3" y="0"/>
                </a:moveTo>
                <a:lnTo>
                  <a:pt x="174" y="67"/>
                </a:lnTo>
                <a:lnTo>
                  <a:pt x="0" y="127"/>
                </a:lnTo>
                <a:cubicBezTo>
                  <a:pt x="29" y="90"/>
                  <a:pt x="30" y="38"/>
                  <a:pt x="3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6D822D50-8D5F-454D-A30B-D04BFC6692C3}"/>
              </a:ext>
            </a:extLst>
          </p:cNvPr>
          <p:cNvSpPr>
            <a:spLocks/>
          </p:cNvSpPr>
          <p:nvPr/>
        </p:nvSpPr>
        <p:spPr bwMode="auto">
          <a:xfrm>
            <a:off x="3245707" y="1735627"/>
            <a:ext cx="732946" cy="1153143"/>
          </a:xfrm>
          <a:custGeom>
            <a:avLst/>
            <a:gdLst>
              <a:gd name="T0" fmla="*/ 0 w 1357"/>
              <a:gd name="T1" fmla="*/ 0 h 2134"/>
              <a:gd name="T2" fmla="*/ 0 w 1357"/>
              <a:gd name="T3" fmla="*/ 2134 h 2134"/>
              <a:gd name="T4" fmla="*/ 1357 w 1357"/>
              <a:gd name="T5" fmla="*/ 2134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7" h="2134">
                <a:moveTo>
                  <a:pt x="0" y="0"/>
                </a:moveTo>
                <a:lnTo>
                  <a:pt x="0" y="2134"/>
                </a:lnTo>
                <a:lnTo>
                  <a:pt x="1357" y="2134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68011E90-12FE-4F7D-B37E-A73CABC74C22}"/>
              </a:ext>
            </a:extLst>
          </p:cNvPr>
          <p:cNvSpPr>
            <a:spLocks/>
          </p:cNvSpPr>
          <p:nvPr/>
        </p:nvSpPr>
        <p:spPr bwMode="auto">
          <a:xfrm>
            <a:off x="3896149" y="2854234"/>
            <a:ext cx="94017" cy="69073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3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3"/>
                </a:lnTo>
                <a:lnTo>
                  <a:pt x="0" y="127"/>
                </a:lnTo>
                <a:cubicBezTo>
                  <a:pt x="28" y="90"/>
                  <a:pt x="28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499701A-5FC4-4B58-BF4F-ABFDFFF9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409" y="2671956"/>
            <a:ext cx="1089826" cy="477758"/>
          </a:xfrm>
          <a:prstGeom prst="rect">
            <a:avLst/>
          </a:prstGeom>
          <a:solidFill>
            <a:srgbClr val="D0E69E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5942499E-FAB1-4B0D-B554-308F34D55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174" y="2657983"/>
            <a:ext cx="748296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Address</a:t>
            </a:r>
            <a:endParaRPr lang="en-US" altLang="en-US" dirty="0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C74FE34D-A078-4514-BACA-B11510B6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483" y="2879916"/>
            <a:ext cx="1009240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translation</a:t>
            </a:r>
            <a:endParaRPr lang="en-US" altLang="en-US" dirty="0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868432D4-4BD0-47A2-8F73-F807BB0A3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9052" y="1965871"/>
            <a:ext cx="224489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DC9F903A-AF58-4AE6-8FB2-C166E2E46C34}"/>
              </a:ext>
            </a:extLst>
          </p:cNvPr>
          <p:cNvSpPr>
            <a:spLocks/>
          </p:cNvSpPr>
          <p:nvPr/>
        </p:nvSpPr>
        <p:spPr bwMode="auto">
          <a:xfrm>
            <a:off x="6141036" y="1931336"/>
            <a:ext cx="94017" cy="69073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4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4"/>
                </a:lnTo>
                <a:lnTo>
                  <a:pt x="0" y="127"/>
                </a:lnTo>
                <a:cubicBezTo>
                  <a:pt x="27" y="90"/>
                  <a:pt x="27" y="39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65CC70E0-D75D-41DF-8200-DCE330F0A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2890" y="2115531"/>
            <a:ext cx="226407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E8E7324C-BFEF-4984-9912-CEBEE5C053A0}"/>
              </a:ext>
            </a:extLst>
          </p:cNvPr>
          <p:cNvSpPr>
            <a:spLocks/>
          </p:cNvSpPr>
          <p:nvPr/>
        </p:nvSpPr>
        <p:spPr bwMode="auto">
          <a:xfrm>
            <a:off x="6146792" y="2080995"/>
            <a:ext cx="92098" cy="69073"/>
          </a:xfrm>
          <a:custGeom>
            <a:avLst/>
            <a:gdLst>
              <a:gd name="T0" fmla="*/ 0 w 172"/>
              <a:gd name="T1" fmla="*/ 0 h 127"/>
              <a:gd name="T2" fmla="*/ 172 w 172"/>
              <a:gd name="T3" fmla="*/ 64 h 127"/>
              <a:gd name="T4" fmla="*/ 0 w 172"/>
              <a:gd name="T5" fmla="*/ 127 h 127"/>
              <a:gd name="T6" fmla="*/ 0 w 172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127">
                <a:moveTo>
                  <a:pt x="0" y="0"/>
                </a:moveTo>
                <a:lnTo>
                  <a:pt x="172" y="64"/>
                </a:lnTo>
                <a:lnTo>
                  <a:pt x="0" y="127"/>
                </a:lnTo>
                <a:cubicBezTo>
                  <a:pt x="27" y="90"/>
                  <a:pt x="27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EDB64B25-CF58-4A32-9455-0D0D69748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132" y="2251759"/>
            <a:ext cx="228326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27BAACF0-B920-40B6-A3B5-FA87ADDDF6E4}"/>
              </a:ext>
            </a:extLst>
          </p:cNvPr>
          <p:cNvSpPr>
            <a:spLocks/>
          </p:cNvSpPr>
          <p:nvPr/>
        </p:nvSpPr>
        <p:spPr bwMode="auto">
          <a:xfrm>
            <a:off x="6141036" y="2217223"/>
            <a:ext cx="94017" cy="67155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4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4"/>
                </a:lnTo>
                <a:lnTo>
                  <a:pt x="0" y="127"/>
                </a:lnTo>
                <a:cubicBezTo>
                  <a:pt x="28" y="90"/>
                  <a:pt x="27" y="39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ED8263EC-09F8-43A0-A67D-FD60A4C97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295" y="2382232"/>
            <a:ext cx="232164" cy="3837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2320F217-2A38-4489-934C-C8E761B87FDE}"/>
              </a:ext>
            </a:extLst>
          </p:cNvPr>
          <p:cNvSpPr>
            <a:spLocks/>
          </p:cNvSpPr>
          <p:nvPr/>
        </p:nvSpPr>
        <p:spPr bwMode="auto">
          <a:xfrm>
            <a:off x="6141036" y="2349614"/>
            <a:ext cx="94017" cy="69073"/>
          </a:xfrm>
          <a:custGeom>
            <a:avLst/>
            <a:gdLst>
              <a:gd name="T0" fmla="*/ 2 w 174"/>
              <a:gd name="T1" fmla="*/ 0 h 127"/>
              <a:gd name="T2" fmla="*/ 174 w 174"/>
              <a:gd name="T3" fmla="*/ 67 h 127"/>
              <a:gd name="T4" fmla="*/ 0 w 174"/>
              <a:gd name="T5" fmla="*/ 127 h 127"/>
              <a:gd name="T6" fmla="*/ 2 w 174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27">
                <a:moveTo>
                  <a:pt x="2" y="0"/>
                </a:moveTo>
                <a:lnTo>
                  <a:pt x="174" y="67"/>
                </a:lnTo>
                <a:lnTo>
                  <a:pt x="0" y="127"/>
                </a:lnTo>
                <a:cubicBezTo>
                  <a:pt x="28" y="90"/>
                  <a:pt x="29" y="39"/>
                  <a:pt x="2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23424CA0-C597-46A8-B911-8E9FD6D4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296" y="1852668"/>
            <a:ext cx="305074" cy="661954"/>
          </a:xfrm>
          <a:prstGeom prst="rect">
            <a:avLst/>
          </a:prstGeom>
          <a:solidFill>
            <a:srgbClr val="A2D0D9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40DD5784-6E21-4352-B19C-E674D816B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1101" y="2121287"/>
            <a:ext cx="205302" cy="0"/>
          </a:xfrm>
          <a:prstGeom prst="line">
            <a:avLst/>
          </a:prstGeom>
          <a:noFill/>
          <a:ln w="6350" cap="flat">
            <a:solidFill>
              <a:srgbClr val="0808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29A596BD-1E35-4EF0-B623-947486B3E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1101" y="2215303"/>
            <a:ext cx="205302" cy="0"/>
          </a:xfrm>
          <a:prstGeom prst="line">
            <a:avLst/>
          </a:prstGeom>
          <a:noFill/>
          <a:ln w="6350" cap="flat">
            <a:solidFill>
              <a:srgbClr val="0808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46EDAB61-0006-44D7-BBE9-56B38A1EB4B9}"/>
              </a:ext>
            </a:extLst>
          </p:cNvPr>
          <p:cNvSpPr>
            <a:spLocks/>
          </p:cNvSpPr>
          <p:nvPr/>
        </p:nvSpPr>
        <p:spPr bwMode="auto">
          <a:xfrm>
            <a:off x="5066561" y="2537647"/>
            <a:ext cx="1331583" cy="354961"/>
          </a:xfrm>
          <a:custGeom>
            <a:avLst/>
            <a:gdLst>
              <a:gd name="T0" fmla="*/ 0 w 2462"/>
              <a:gd name="T1" fmla="*/ 657 h 657"/>
              <a:gd name="T2" fmla="*/ 2462 w 2462"/>
              <a:gd name="T3" fmla="*/ 657 h 657"/>
              <a:gd name="T4" fmla="*/ 2462 w 2462"/>
              <a:gd name="T5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2" h="657">
                <a:moveTo>
                  <a:pt x="0" y="657"/>
                </a:moveTo>
                <a:lnTo>
                  <a:pt x="2462" y="657"/>
                </a:lnTo>
                <a:lnTo>
                  <a:pt x="2462" y="0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2418DE4B-F52E-4EE2-9BB8-70BE33AD2BA1}"/>
              </a:ext>
            </a:extLst>
          </p:cNvPr>
          <p:cNvSpPr>
            <a:spLocks/>
          </p:cNvSpPr>
          <p:nvPr/>
        </p:nvSpPr>
        <p:spPr bwMode="auto">
          <a:xfrm>
            <a:off x="6363606" y="2526135"/>
            <a:ext cx="67155" cy="94017"/>
          </a:xfrm>
          <a:custGeom>
            <a:avLst/>
            <a:gdLst>
              <a:gd name="T0" fmla="*/ 0 w 127"/>
              <a:gd name="T1" fmla="*/ 173 h 173"/>
              <a:gd name="T2" fmla="*/ 64 w 127"/>
              <a:gd name="T3" fmla="*/ 0 h 173"/>
              <a:gd name="T4" fmla="*/ 127 w 127"/>
              <a:gd name="T5" fmla="*/ 173 h 173"/>
              <a:gd name="T6" fmla="*/ 0 w 127"/>
              <a:gd name="T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3">
                <a:moveTo>
                  <a:pt x="0" y="173"/>
                </a:moveTo>
                <a:lnTo>
                  <a:pt x="64" y="0"/>
                </a:lnTo>
                <a:lnTo>
                  <a:pt x="127" y="173"/>
                </a:lnTo>
                <a:cubicBezTo>
                  <a:pt x="90" y="145"/>
                  <a:pt x="38" y="145"/>
                  <a:pt x="0" y="173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4E0ECDA4-C3C7-48AF-9904-DA63B93B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244" y="1889123"/>
            <a:ext cx="773239" cy="13622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AE8C7C5C-8B15-4716-8ECE-B020AC8C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886" y="3704220"/>
            <a:ext cx="1318152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(a) VIPT cache</a:t>
            </a:r>
            <a:endParaRPr lang="en-US" altLang="en-US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D4AB77E3-01A2-4DF6-9EAB-860EFBADCB21}"/>
              </a:ext>
            </a:extLst>
          </p:cNvPr>
          <p:cNvSpPr>
            <a:spLocks/>
          </p:cNvSpPr>
          <p:nvPr/>
        </p:nvSpPr>
        <p:spPr bwMode="auto">
          <a:xfrm>
            <a:off x="6937300" y="1952441"/>
            <a:ext cx="220651" cy="420197"/>
          </a:xfrm>
          <a:custGeom>
            <a:avLst/>
            <a:gdLst>
              <a:gd name="T0" fmla="*/ 0 w 410"/>
              <a:gd name="T1" fmla="*/ 777 h 777"/>
              <a:gd name="T2" fmla="*/ 0 w 410"/>
              <a:gd name="T3" fmla="*/ 0 h 777"/>
              <a:gd name="T4" fmla="*/ 410 w 410"/>
              <a:gd name="T5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777">
                <a:moveTo>
                  <a:pt x="0" y="777"/>
                </a:moveTo>
                <a:lnTo>
                  <a:pt x="0" y="0"/>
                </a:lnTo>
                <a:lnTo>
                  <a:pt x="410" y="0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7B1CB02F-94D8-4B67-97B8-DACF6CADBBBF}"/>
              </a:ext>
            </a:extLst>
          </p:cNvPr>
          <p:cNvSpPr>
            <a:spLocks/>
          </p:cNvSpPr>
          <p:nvPr/>
        </p:nvSpPr>
        <p:spPr bwMode="auto">
          <a:xfrm>
            <a:off x="7075447" y="1917905"/>
            <a:ext cx="94017" cy="69073"/>
          </a:xfrm>
          <a:custGeom>
            <a:avLst/>
            <a:gdLst>
              <a:gd name="T0" fmla="*/ 0 w 172"/>
              <a:gd name="T1" fmla="*/ 0 h 127"/>
              <a:gd name="T2" fmla="*/ 172 w 172"/>
              <a:gd name="T3" fmla="*/ 64 h 127"/>
              <a:gd name="T4" fmla="*/ 0 w 172"/>
              <a:gd name="T5" fmla="*/ 127 h 127"/>
              <a:gd name="T6" fmla="*/ 0 w 172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127">
                <a:moveTo>
                  <a:pt x="0" y="0"/>
                </a:moveTo>
                <a:lnTo>
                  <a:pt x="172" y="64"/>
                </a:lnTo>
                <a:lnTo>
                  <a:pt x="0" y="127"/>
                </a:lnTo>
                <a:cubicBezTo>
                  <a:pt x="27" y="90"/>
                  <a:pt x="27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ECC47F56-F320-4E4E-86AC-956C874AE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00" y="2102100"/>
            <a:ext cx="226407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E4EEBBE6-0737-490D-9E41-E1262724793E}"/>
              </a:ext>
            </a:extLst>
          </p:cNvPr>
          <p:cNvSpPr>
            <a:spLocks/>
          </p:cNvSpPr>
          <p:nvPr/>
        </p:nvSpPr>
        <p:spPr bwMode="auto">
          <a:xfrm>
            <a:off x="7081202" y="2067564"/>
            <a:ext cx="92098" cy="69073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3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3"/>
                </a:lnTo>
                <a:lnTo>
                  <a:pt x="0" y="127"/>
                </a:lnTo>
                <a:cubicBezTo>
                  <a:pt x="28" y="89"/>
                  <a:pt x="28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83DAF114-6FDF-450E-A64D-865C8E339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462" y="2238328"/>
            <a:ext cx="226407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759F7704-36EF-4152-9318-1A7AFAA25BF2}"/>
              </a:ext>
            </a:extLst>
          </p:cNvPr>
          <p:cNvSpPr>
            <a:spLocks/>
          </p:cNvSpPr>
          <p:nvPr/>
        </p:nvSpPr>
        <p:spPr bwMode="auto">
          <a:xfrm>
            <a:off x="7077364" y="2203792"/>
            <a:ext cx="92098" cy="67155"/>
          </a:xfrm>
          <a:custGeom>
            <a:avLst/>
            <a:gdLst>
              <a:gd name="T0" fmla="*/ 0 w 173"/>
              <a:gd name="T1" fmla="*/ 0 h 127"/>
              <a:gd name="T2" fmla="*/ 173 w 173"/>
              <a:gd name="T3" fmla="*/ 64 h 127"/>
              <a:gd name="T4" fmla="*/ 0 w 173"/>
              <a:gd name="T5" fmla="*/ 127 h 127"/>
              <a:gd name="T6" fmla="*/ 0 w 173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7">
                <a:moveTo>
                  <a:pt x="0" y="0"/>
                </a:moveTo>
                <a:lnTo>
                  <a:pt x="173" y="64"/>
                </a:lnTo>
                <a:lnTo>
                  <a:pt x="0" y="127"/>
                </a:lnTo>
                <a:cubicBezTo>
                  <a:pt x="27" y="90"/>
                  <a:pt x="27" y="38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9DB90D69-F92A-44EE-A141-CC7C7F835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705" y="2368801"/>
            <a:ext cx="232164" cy="3837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1E21A9C2-5450-4D8E-B537-62DA495EF578}"/>
              </a:ext>
            </a:extLst>
          </p:cNvPr>
          <p:cNvSpPr>
            <a:spLocks/>
          </p:cNvSpPr>
          <p:nvPr/>
        </p:nvSpPr>
        <p:spPr bwMode="auto">
          <a:xfrm>
            <a:off x="7075447" y="2336183"/>
            <a:ext cx="94017" cy="69073"/>
          </a:xfrm>
          <a:custGeom>
            <a:avLst/>
            <a:gdLst>
              <a:gd name="T0" fmla="*/ 2 w 174"/>
              <a:gd name="T1" fmla="*/ 0 h 127"/>
              <a:gd name="T2" fmla="*/ 174 w 174"/>
              <a:gd name="T3" fmla="*/ 67 h 127"/>
              <a:gd name="T4" fmla="*/ 0 w 174"/>
              <a:gd name="T5" fmla="*/ 127 h 127"/>
              <a:gd name="T6" fmla="*/ 2 w 174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27">
                <a:moveTo>
                  <a:pt x="2" y="0"/>
                </a:moveTo>
                <a:lnTo>
                  <a:pt x="174" y="67"/>
                </a:lnTo>
                <a:lnTo>
                  <a:pt x="0" y="127"/>
                </a:lnTo>
                <a:cubicBezTo>
                  <a:pt x="28" y="90"/>
                  <a:pt x="29" y="39"/>
                  <a:pt x="2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BC0DE65E-7431-4DF2-9C25-4F6E8B187082}"/>
              </a:ext>
            </a:extLst>
          </p:cNvPr>
          <p:cNvSpPr>
            <a:spLocks/>
          </p:cNvSpPr>
          <p:nvPr/>
        </p:nvSpPr>
        <p:spPr bwMode="auto">
          <a:xfrm>
            <a:off x="5135634" y="1069836"/>
            <a:ext cx="1793991" cy="1126281"/>
          </a:xfrm>
          <a:custGeom>
            <a:avLst/>
            <a:gdLst>
              <a:gd name="T0" fmla="*/ 0 w 3321"/>
              <a:gd name="T1" fmla="*/ 2020 h 2084"/>
              <a:gd name="T2" fmla="*/ 0 w 3321"/>
              <a:gd name="T3" fmla="*/ 0 h 2084"/>
              <a:gd name="T4" fmla="*/ 3005 w 3321"/>
              <a:gd name="T5" fmla="*/ 0 h 2084"/>
              <a:gd name="T6" fmla="*/ 3005 w 3321"/>
              <a:gd name="T7" fmla="*/ 2084 h 2084"/>
              <a:gd name="T8" fmla="*/ 3321 w 3321"/>
              <a:gd name="T9" fmla="*/ 2084 h 2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1" h="2084">
                <a:moveTo>
                  <a:pt x="0" y="2020"/>
                </a:moveTo>
                <a:lnTo>
                  <a:pt x="0" y="0"/>
                </a:lnTo>
                <a:lnTo>
                  <a:pt x="3005" y="0"/>
                </a:lnTo>
                <a:lnTo>
                  <a:pt x="3005" y="2084"/>
                </a:lnTo>
                <a:lnTo>
                  <a:pt x="3321" y="2084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4">
            <a:extLst>
              <a:ext uri="{FF2B5EF4-FFF2-40B4-BE49-F238E27FC236}">
                <a16:creationId xmlns:a16="http://schemas.microsoft.com/office/drawing/2014/main" id="{6678DB06-AA5F-4859-A3B9-939DA0DD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179" y="2136637"/>
            <a:ext cx="67155" cy="51805"/>
          </a:xfrm>
          <a:prstGeom prst="ellipse">
            <a:avLst/>
          </a:prstGeom>
          <a:solidFill>
            <a:srgbClr val="2B0000"/>
          </a:solidFill>
          <a:ln w="6350" cap="flat">
            <a:solidFill>
              <a:srgbClr val="0808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5">
            <a:extLst>
              <a:ext uri="{FF2B5EF4-FFF2-40B4-BE49-F238E27FC236}">
                <a16:creationId xmlns:a16="http://schemas.microsoft.com/office/drawing/2014/main" id="{7B573E6C-F9E0-45F4-9CD6-203A5870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739" y="2167336"/>
            <a:ext cx="67155" cy="53724"/>
          </a:xfrm>
          <a:prstGeom prst="ellipse">
            <a:avLst/>
          </a:prstGeom>
          <a:solidFill>
            <a:srgbClr val="2B0000"/>
          </a:solidFill>
          <a:ln w="6350" cap="flat">
            <a:solidFill>
              <a:srgbClr val="0808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59EA2742-143A-4E73-B88B-28B60F9E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244" y="2023434"/>
            <a:ext cx="773239" cy="138147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C8E21566-2CEF-4EA1-97E3-290790EB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244" y="2159661"/>
            <a:ext cx="773239" cy="13622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7AF2F2E8-255F-46AD-A636-36B434078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244" y="2295889"/>
            <a:ext cx="773239" cy="13622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7F4ADAC1-954E-42CF-8E48-2D1C8F38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849" y="2893523"/>
            <a:ext cx="1076395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Multiplexer</a:t>
            </a:r>
            <a:endParaRPr lang="en-US" altLang="en-US" dirty="0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11B66E12-0C50-4D4D-995B-0C3795A02A3C}"/>
              </a:ext>
            </a:extLst>
          </p:cNvPr>
          <p:cNvSpPr>
            <a:spLocks/>
          </p:cNvSpPr>
          <p:nvPr/>
        </p:nvSpPr>
        <p:spPr bwMode="auto">
          <a:xfrm>
            <a:off x="6526696" y="2169255"/>
            <a:ext cx="1569502" cy="838475"/>
          </a:xfrm>
          <a:custGeom>
            <a:avLst/>
            <a:gdLst>
              <a:gd name="T0" fmla="*/ 0 w 2904"/>
              <a:gd name="T1" fmla="*/ 0 h 1553"/>
              <a:gd name="T2" fmla="*/ 215 w 2904"/>
              <a:gd name="T3" fmla="*/ 0 h 1553"/>
              <a:gd name="T4" fmla="*/ 215 w 2904"/>
              <a:gd name="T5" fmla="*/ 1553 h 1553"/>
              <a:gd name="T6" fmla="*/ 2904 w 2904"/>
              <a:gd name="T7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04" h="1553">
                <a:moveTo>
                  <a:pt x="0" y="0"/>
                </a:moveTo>
                <a:lnTo>
                  <a:pt x="215" y="0"/>
                </a:lnTo>
                <a:lnTo>
                  <a:pt x="215" y="1553"/>
                </a:lnTo>
                <a:lnTo>
                  <a:pt x="2904" y="1553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50DE93A8-32D4-4E6D-8959-2060D360B0EF}"/>
              </a:ext>
            </a:extLst>
          </p:cNvPr>
          <p:cNvSpPr>
            <a:spLocks/>
          </p:cNvSpPr>
          <p:nvPr/>
        </p:nvSpPr>
        <p:spPr bwMode="auto">
          <a:xfrm>
            <a:off x="8013693" y="2973194"/>
            <a:ext cx="92098" cy="69073"/>
          </a:xfrm>
          <a:custGeom>
            <a:avLst/>
            <a:gdLst>
              <a:gd name="T0" fmla="*/ 0 w 173"/>
              <a:gd name="T1" fmla="*/ 0 h 128"/>
              <a:gd name="T2" fmla="*/ 173 w 173"/>
              <a:gd name="T3" fmla="*/ 64 h 128"/>
              <a:gd name="T4" fmla="*/ 0 w 173"/>
              <a:gd name="T5" fmla="*/ 128 h 128"/>
              <a:gd name="T6" fmla="*/ 0 w 173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28">
                <a:moveTo>
                  <a:pt x="0" y="0"/>
                </a:moveTo>
                <a:lnTo>
                  <a:pt x="173" y="64"/>
                </a:lnTo>
                <a:lnTo>
                  <a:pt x="0" y="128"/>
                </a:lnTo>
                <a:cubicBezTo>
                  <a:pt x="28" y="90"/>
                  <a:pt x="28" y="39"/>
                  <a:pt x="0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922EF667-088D-4414-9BB4-8CE53CAAE220}"/>
              </a:ext>
            </a:extLst>
          </p:cNvPr>
          <p:cNvSpPr>
            <a:spLocks/>
          </p:cNvSpPr>
          <p:nvPr/>
        </p:nvSpPr>
        <p:spPr bwMode="auto">
          <a:xfrm>
            <a:off x="7986832" y="2372638"/>
            <a:ext cx="224489" cy="512295"/>
          </a:xfrm>
          <a:custGeom>
            <a:avLst/>
            <a:gdLst>
              <a:gd name="T0" fmla="*/ 0 w 417"/>
              <a:gd name="T1" fmla="*/ 0 h 947"/>
              <a:gd name="T2" fmla="*/ 417 w 417"/>
              <a:gd name="T3" fmla="*/ 0 h 947"/>
              <a:gd name="T4" fmla="*/ 417 w 417"/>
              <a:gd name="T5" fmla="*/ 947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" h="947">
                <a:moveTo>
                  <a:pt x="0" y="0"/>
                </a:moveTo>
                <a:lnTo>
                  <a:pt x="417" y="0"/>
                </a:lnTo>
                <a:lnTo>
                  <a:pt x="417" y="947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8F851F3B-BA21-49FB-8592-B0B8F741E19F}"/>
              </a:ext>
            </a:extLst>
          </p:cNvPr>
          <p:cNvSpPr>
            <a:spLocks/>
          </p:cNvSpPr>
          <p:nvPr/>
        </p:nvSpPr>
        <p:spPr bwMode="auto">
          <a:xfrm>
            <a:off x="8176783" y="2802428"/>
            <a:ext cx="70992" cy="92098"/>
          </a:xfrm>
          <a:custGeom>
            <a:avLst/>
            <a:gdLst>
              <a:gd name="T0" fmla="*/ 128 w 128"/>
              <a:gd name="T1" fmla="*/ 0 h 173"/>
              <a:gd name="T2" fmla="*/ 64 w 128"/>
              <a:gd name="T3" fmla="*/ 173 h 173"/>
              <a:gd name="T4" fmla="*/ 0 w 128"/>
              <a:gd name="T5" fmla="*/ 0 h 173"/>
              <a:gd name="T6" fmla="*/ 128 w 128"/>
              <a:gd name="T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73">
                <a:moveTo>
                  <a:pt x="128" y="0"/>
                </a:moveTo>
                <a:lnTo>
                  <a:pt x="64" y="173"/>
                </a:lnTo>
                <a:lnTo>
                  <a:pt x="0" y="0"/>
                </a:lnTo>
                <a:cubicBezTo>
                  <a:pt x="38" y="28"/>
                  <a:pt x="89" y="28"/>
                  <a:pt x="128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F68CDDB6-5C13-4C50-838D-961295F7FCE7}"/>
              </a:ext>
            </a:extLst>
          </p:cNvPr>
          <p:cNvSpPr>
            <a:spLocks/>
          </p:cNvSpPr>
          <p:nvPr/>
        </p:nvSpPr>
        <p:spPr bwMode="auto">
          <a:xfrm>
            <a:off x="7971482" y="2226817"/>
            <a:ext cx="477758" cy="654279"/>
          </a:xfrm>
          <a:custGeom>
            <a:avLst/>
            <a:gdLst>
              <a:gd name="T0" fmla="*/ 0 w 883"/>
              <a:gd name="T1" fmla="*/ 0 h 1209"/>
              <a:gd name="T2" fmla="*/ 883 w 883"/>
              <a:gd name="T3" fmla="*/ 0 h 1209"/>
              <a:gd name="T4" fmla="*/ 883 w 883"/>
              <a:gd name="T5" fmla="*/ 1209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3" h="1209">
                <a:moveTo>
                  <a:pt x="0" y="0"/>
                </a:moveTo>
                <a:lnTo>
                  <a:pt x="883" y="0"/>
                </a:lnTo>
                <a:lnTo>
                  <a:pt x="883" y="1209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5D727F3F-248A-4F0C-954D-F375F6CFF01E}"/>
              </a:ext>
            </a:extLst>
          </p:cNvPr>
          <p:cNvSpPr>
            <a:spLocks/>
          </p:cNvSpPr>
          <p:nvPr/>
        </p:nvSpPr>
        <p:spPr bwMode="auto">
          <a:xfrm>
            <a:off x="8414704" y="2796673"/>
            <a:ext cx="69073" cy="94017"/>
          </a:xfrm>
          <a:custGeom>
            <a:avLst/>
            <a:gdLst>
              <a:gd name="T0" fmla="*/ 128 w 128"/>
              <a:gd name="T1" fmla="*/ 0 h 173"/>
              <a:gd name="T2" fmla="*/ 64 w 128"/>
              <a:gd name="T3" fmla="*/ 173 h 173"/>
              <a:gd name="T4" fmla="*/ 0 w 128"/>
              <a:gd name="T5" fmla="*/ 0 h 173"/>
              <a:gd name="T6" fmla="*/ 128 w 128"/>
              <a:gd name="T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73">
                <a:moveTo>
                  <a:pt x="128" y="0"/>
                </a:moveTo>
                <a:lnTo>
                  <a:pt x="64" y="173"/>
                </a:lnTo>
                <a:lnTo>
                  <a:pt x="0" y="0"/>
                </a:lnTo>
                <a:cubicBezTo>
                  <a:pt x="38" y="27"/>
                  <a:pt x="89" y="27"/>
                  <a:pt x="128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EA0CA28C-6A7B-4D9C-BC1B-F3AC60A5550D}"/>
              </a:ext>
            </a:extLst>
          </p:cNvPr>
          <p:cNvSpPr>
            <a:spLocks/>
          </p:cNvSpPr>
          <p:nvPr/>
        </p:nvSpPr>
        <p:spPr bwMode="auto">
          <a:xfrm>
            <a:off x="7963808" y="2100182"/>
            <a:ext cx="755971" cy="778995"/>
          </a:xfrm>
          <a:custGeom>
            <a:avLst/>
            <a:gdLst>
              <a:gd name="T0" fmla="*/ 0 w 1399"/>
              <a:gd name="T1" fmla="*/ 0 h 1440"/>
              <a:gd name="T2" fmla="*/ 1399 w 1399"/>
              <a:gd name="T3" fmla="*/ 0 h 1440"/>
              <a:gd name="T4" fmla="*/ 1385 w 1399"/>
              <a:gd name="T5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9" h="1440">
                <a:moveTo>
                  <a:pt x="0" y="0"/>
                </a:moveTo>
                <a:lnTo>
                  <a:pt x="1399" y="0"/>
                </a:lnTo>
                <a:lnTo>
                  <a:pt x="1385" y="1440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EAEC02F9-289D-4B24-AFEF-B02637BEBA23}"/>
              </a:ext>
            </a:extLst>
          </p:cNvPr>
          <p:cNvSpPr>
            <a:spLocks/>
          </p:cNvSpPr>
          <p:nvPr/>
        </p:nvSpPr>
        <p:spPr bwMode="auto">
          <a:xfrm>
            <a:off x="8679486" y="2796672"/>
            <a:ext cx="69073" cy="92098"/>
          </a:xfrm>
          <a:custGeom>
            <a:avLst/>
            <a:gdLst>
              <a:gd name="T0" fmla="*/ 128 w 128"/>
              <a:gd name="T1" fmla="*/ 1 h 173"/>
              <a:gd name="T2" fmla="*/ 62 w 128"/>
              <a:gd name="T3" fmla="*/ 173 h 173"/>
              <a:gd name="T4" fmla="*/ 0 w 128"/>
              <a:gd name="T5" fmla="*/ 0 h 173"/>
              <a:gd name="T6" fmla="*/ 128 w 128"/>
              <a:gd name="T7" fmla="*/ 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73">
                <a:moveTo>
                  <a:pt x="128" y="1"/>
                </a:moveTo>
                <a:lnTo>
                  <a:pt x="62" y="173"/>
                </a:lnTo>
                <a:lnTo>
                  <a:pt x="0" y="0"/>
                </a:lnTo>
                <a:cubicBezTo>
                  <a:pt x="38" y="28"/>
                  <a:pt x="89" y="28"/>
                  <a:pt x="128" y="1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ECD099D4-7299-4802-AF9F-430B90ACA74D}"/>
              </a:ext>
            </a:extLst>
          </p:cNvPr>
          <p:cNvSpPr>
            <a:spLocks/>
          </p:cNvSpPr>
          <p:nvPr/>
        </p:nvSpPr>
        <p:spPr bwMode="auto">
          <a:xfrm>
            <a:off x="7967645" y="1950523"/>
            <a:ext cx="1028427" cy="924817"/>
          </a:xfrm>
          <a:custGeom>
            <a:avLst/>
            <a:gdLst>
              <a:gd name="T0" fmla="*/ 0 w 1902"/>
              <a:gd name="T1" fmla="*/ 0 h 1711"/>
              <a:gd name="T2" fmla="*/ 1902 w 1902"/>
              <a:gd name="T3" fmla="*/ 0 h 1711"/>
              <a:gd name="T4" fmla="*/ 1874 w 1902"/>
              <a:gd name="T5" fmla="*/ 1711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2" h="1711">
                <a:moveTo>
                  <a:pt x="0" y="0"/>
                </a:moveTo>
                <a:lnTo>
                  <a:pt x="1902" y="0"/>
                </a:lnTo>
                <a:lnTo>
                  <a:pt x="1874" y="1711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EF73B48F-4B8A-459D-AD53-2E563FADA343}"/>
              </a:ext>
            </a:extLst>
          </p:cNvPr>
          <p:cNvSpPr>
            <a:spLocks/>
          </p:cNvSpPr>
          <p:nvPr/>
        </p:nvSpPr>
        <p:spPr bwMode="auto">
          <a:xfrm>
            <a:off x="8948105" y="2790917"/>
            <a:ext cx="69073" cy="94017"/>
          </a:xfrm>
          <a:custGeom>
            <a:avLst/>
            <a:gdLst>
              <a:gd name="T0" fmla="*/ 127 w 127"/>
              <a:gd name="T1" fmla="*/ 2 h 174"/>
              <a:gd name="T2" fmla="*/ 60 w 127"/>
              <a:gd name="T3" fmla="*/ 174 h 174"/>
              <a:gd name="T4" fmla="*/ 0 w 127"/>
              <a:gd name="T5" fmla="*/ 0 h 174"/>
              <a:gd name="T6" fmla="*/ 127 w 127"/>
              <a:gd name="T7" fmla="*/ 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4">
                <a:moveTo>
                  <a:pt x="127" y="2"/>
                </a:moveTo>
                <a:lnTo>
                  <a:pt x="60" y="174"/>
                </a:lnTo>
                <a:lnTo>
                  <a:pt x="0" y="0"/>
                </a:lnTo>
                <a:cubicBezTo>
                  <a:pt x="37" y="29"/>
                  <a:pt x="88" y="29"/>
                  <a:pt x="127" y="2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0">
            <a:extLst>
              <a:ext uri="{FF2B5EF4-FFF2-40B4-BE49-F238E27FC236}">
                <a16:creationId xmlns:a16="http://schemas.microsoft.com/office/drawing/2014/main" id="{319AA1AC-B010-4850-88CB-B801EF78B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9078" y="3166982"/>
            <a:ext cx="0" cy="706084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E207D075-2B77-4BA2-8F4A-5226AB710A0E}"/>
              </a:ext>
            </a:extLst>
          </p:cNvPr>
          <p:cNvSpPr>
            <a:spLocks/>
          </p:cNvSpPr>
          <p:nvPr/>
        </p:nvSpPr>
        <p:spPr bwMode="auto">
          <a:xfrm>
            <a:off x="8654542" y="3788644"/>
            <a:ext cx="69073" cy="94017"/>
          </a:xfrm>
          <a:custGeom>
            <a:avLst/>
            <a:gdLst>
              <a:gd name="T0" fmla="*/ 127 w 127"/>
              <a:gd name="T1" fmla="*/ 0 h 173"/>
              <a:gd name="T2" fmla="*/ 63 w 127"/>
              <a:gd name="T3" fmla="*/ 173 h 173"/>
              <a:gd name="T4" fmla="*/ 0 w 127"/>
              <a:gd name="T5" fmla="*/ 0 h 173"/>
              <a:gd name="T6" fmla="*/ 127 w 127"/>
              <a:gd name="T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3">
                <a:moveTo>
                  <a:pt x="127" y="0"/>
                </a:moveTo>
                <a:lnTo>
                  <a:pt x="63" y="173"/>
                </a:lnTo>
                <a:lnTo>
                  <a:pt x="0" y="0"/>
                </a:lnTo>
                <a:cubicBezTo>
                  <a:pt x="37" y="28"/>
                  <a:pt x="89" y="28"/>
                  <a:pt x="127" y="0"/>
                </a:cubicBezTo>
                <a:close/>
              </a:path>
            </a:pathLst>
          </a:custGeom>
          <a:solidFill>
            <a:srgbClr val="0000E8"/>
          </a:solidFill>
          <a:ln w="4763" cap="flat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C4CD95C0-8573-4617-A867-4BC219A51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047" y="3422170"/>
            <a:ext cx="671547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Output</a:t>
            </a:r>
            <a:endParaRPr lang="en-US" altLang="en-US"/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3A84F8E2-A90B-4362-8815-E5F453C6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960" y="4318805"/>
            <a:ext cx="1652005" cy="249432"/>
          </a:xfrm>
          <a:prstGeom prst="rect">
            <a:avLst/>
          </a:prstGeom>
          <a:solidFill>
            <a:srgbClr val="A2D0D9"/>
          </a:solidFill>
          <a:ln w="31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6460C6E0-FF65-4A1C-919A-A2E08364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089" y="4305374"/>
            <a:ext cx="1552234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Access tag array </a:t>
            </a:r>
            <a:endParaRPr lang="en-US" altLang="en-US" dirty="0"/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DE81C2BB-FD63-4DFF-93A7-E41D9C3CA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23" y="4668011"/>
            <a:ext cx="1652005" cy="247513"/>
          </a:xfrm>
          <a:prstGeom prst="rect">
            <a:avLst/>
          </a:prstGeom>
          <a:solidFill>
            <a:srgbClr val="A2D0D9"/>
          </a:solidFill>
          <a:ln w="31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5161E458-1EDF-4BC1-AECF-891B21011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845" y="4644579"/>
            <a:ext cx="1519616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Read data array </a:t>
            </a:r>
            <a:endParaRPr lang="en-US" altLang="en-US" dirty="0"/>
          </a:p>
        </p:txBody>
      </p:sp>
      <p:sp>
        <p:nvSpPr>
          <p:cNvPr id="82" name="Rectangle 77">
            <a:extLst>
              <a:ext uri="{FF2B5EF4-FFF2-40B4-BE49-F238E27FC236}">
                <a16:creationId xmlns:a16="http://schemas.microsoft.com/office/drawing/2014/main" id="{063E51F4-9CC7-40DC-AEEE-7F5E4F8E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366" y="5015296"/>
            <a:ext cx="1661531" cy="566882"/>
          </a:xfrm>
          <a:prstGeom prst="rect">
            <a:avLst/>
          </a:prstGeom>
          <a:solidFill>
            <a:srgbClr val="A2D0D9"/>
          </a:solidFill>
          <a:ln w="31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8">
            <a:extLst>
              <a:ext uri="{FF2B5EF4-FFF2-40B4-BE49-F238E27FC236}">
                <a16:creationId xmlns:a16="http://schemas.microsoft.com/office/drawing/2014/main" id="{5C2891EA-CB03-4DB8-A4F9-BB6618F09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683" y="5008581"/>
            <a:ext cx="1009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Address </a:t>
            </a:r>
          </a:p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translation</a:t>
            </a:r>
            <a:endParaRPr lang="en-US" altLang="en-US" dirty="0"/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72B8A7AD-3DA0-4771-B2C7-B9CBD6BA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997" y="4940830"/>
            <a:ext cx="1569502" cy="247513"/>
          </a:xfrm>
          <a:prstGeom prst="rect">
            <a:avLst/>
          </a:prstGeom>
          <a:solidFill>
            <a:srgbClr val="A2D0D9"/>
          </a:solidFill>
          <a:ln w="31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0">
            <a:extLst>
              <a:ext uri="{FF2B5EF4-FFF2-40B4-BE49-F238E27FC236}">
                <a16:creationId xmlns:a16="http://schemas.microsoft.com/office/drawing/2014/main" id="{46955751-62D2-404C-BEE7-F66E8653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641" y="4926437"/>
            <a:ext cx="1467811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Tag comparison</a:t>
            </a:r>
            <a:endParaRPr lang="en-US" altLang="en-US" dirty="0"/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BCAD4071-BE1E-475B-8C76-DA0C5204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346" y="4940830"/>
            <a:ext cx="1689877" cy="247513"/>
          </a:xfrm>
          <a:prstGeom prst="rect">
            <a:avLst/>
          </a:prstGeom>
          <a:solidFill>
            <a:srgbClr val="A2D0D9"/>
          </a:solidFill>
          <a:ln w="31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2">
            <a:extLst>
              <a:ext uri="{FF2B5EF4-FFF2-40B4-BE49-F238E27FC236}">
                <a16:creationId xmlns:a16="http://schemas.microsoft.com/office/drawing/2014/main" id="{C5E1C6A7-E03C-470B-87A9-31C2A8FD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966" y="4926437"/>
            <a:ext cx="1582933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Select data block</a:t>
            </a:r>
            <a:endParaRPr lang="en-US" altLang="en-US" dirty="0"/>
          </a:p>
        </p:txBody>
      </p:sp>
      <p:sp>
        <p:nvSpPr>
          <p:cNvPr id="88" name="Line 83">
            <a:extLst>
              <a:ext uri="{FF2B5EF4-FFF2-40B4-BE49-F238E27FC236}">
                <a16:creationId xmlns:a16="http://schemas.microsoft.com/office/drawing/2014/main" id="{A2336E83-E42A-45FE-8151-0A6DF6AF36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86851" y="3873066"/>
            <a:ext cx="3440" cy="2026155"/>
          </a:xfrm>
          <a:prstGeom prst="line">
            <a:avLst/>
          </a:prstGeom>
          <a:noFill/>
          <a:ln w="31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4">
            <a:extLst>
              <a:ext uri="{FF2B5EF4-FFF2-40B4-BE49-F238E27FC236}">
                <a16:creationId xmlns:a16="http://schemas.microsoft.com/office/drawing/2014/main" id="{0856B8C5-2D09-46D1-BCAF-9BF35A2BB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7852" y="5661901"/>
            <a:ext cx="6150253" cy="0"/>
          </a:xfrm>
          <a:prstGeom prst="line">
            <a:avLst/>
          </a:prstGeom>
          <a:noFill/>
          <a:ln w="31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6">
            <a:extLst>
              <a:ext uri="{FF2B5EF4-FFF2-40B4-BE49-F238E27FC236}">
                <a16:creationId xmlns:a16="http://schemas.microsoft.com/office/drawing/2014/main" id="{4E9C4CC5-74DF-4C55-BB61-3FBD2740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50" y="5705432"/>
            <a:ext cx="464327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Time</a:t>
            </a:r>
            <a:endParaRPr lang="en-US" altLang="en-US"/>
          </a:p>
        </p:txBody>
      </p:sp>
      <p:sp>
        <p:nvSpPr>
          <p:cNvPr id="92" name="Rectangle 87">
            <a:extLst>
              <a:ext uri="{FF2B5EF4-FFF2-40B4-BE49-F238E27FC236}">
                <a16:creationId xmlns:a16="http://schemas.microsoft.com/office/drawing/2014/main" id="{003862C5-B77A-4583-9AC4-45BD8C658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991" y="6052718"/>
            <a:ext cx="1124362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(b) Timeline</a:t>
            </a:r>
            <a:endParaRPr lang="en-US" altLang="en-US"/>
          </a:p>
        </p:txBody>
      </p:sp>
      <p:sp>
        <p:nvSpPr>
          <p:cNvPr id="93" name="Footer Placeholder 4">
            <a:extLst>
              <a:ext uri="{FF2B5EF4-FFF2-40B4-BE49-F238E27FC236}">
                <a16:creationId xmlns:a16="http://schemas.microsoft.com/office/drawing/2014/main" id="{2EA8B54F-DC47-46C8-B2DD-D6383EB0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8780" y="6506848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4" name="Speech Bubble: Rectangle 93">
            <a:extLst>
              <a:ext uri="{FF2B5EF4-FFF2-40B4-BE49-F238E27FC236}">
                <a16:creationId xmlns:a16="http://schemas.microsoft.com/office/drawing/2014/main" id="{EB9012BB-EDEF-4AF2-B572-DEFC97BE9467}"/>
              </a:ext>
            </a:extLst>
          </p:cNvPr>
          <p:cNvSpPr/>
          <p:nvPr/>
        </p:nvSpPr>
        <p:spPr>
          <a:xfrm>
            <a:off x="1589953" y="3582502"/>
            <a:ext cx="1701413" cy="706084"/>
          </a:xfrm>
          <a:prstGeom prst="wedgeRectCallout">
            <a:avLst>
              <a:gd name="adj1" fmla="val 43720"/>
              <a:gd name="adj2" fmla="val 1549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4830209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23" y="57956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57" y="3914085"/>
            <a:ext cx="567506" cy="4511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50032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61127"/>
            <a:ext cx="3879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07450"/>
            <a:ext cx="504176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  <p:sp>
        <p:nvSpPr>
          <p:cNvPr id="10" name="Round Same Side Corner Rectangle 3">
            <a:extLst>
              <a:ext uri="{FF2B5EF4-FFF2-40B4-BE49-F238E27FC236}">
                <a16:creationId xmlns:a16="http://schemas.microsoft.com/office/drawing/2014/main" id="{9AD616A4-4792-41D9-BAD9-91D2C4165A5C}"/>
              </a:ext>
            </a:extLst>
          </p:cNvPr>
          <p:cNvSpPr/>
          <p:nvPr/>
        </p:nvSpPr>
        <p:spPr>
          <a:xfrm rot="16200000">
            <a:off x="3597688" y="1820727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0A16-164A-4882-A6EF-08D86C37AFEC}"/>
              </a:ext>
            </a:extLst>
          </p:cNvPr>
          <p:cNvSpPr txBox="1"/>
          <p:nvPr/>
        </p:nvSpPr>
        <p:spPr>
          <a:xfrm>
            <a:off x="3748341" y="1962395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9DDAF-77BB-4BC5-9991-B0CD7A47200F}"/>
              </a:ext>
            </a:extLst>
          </p:cNvPr>
          <p:cNvSpPr/>
          <p:nvPr/>
        </p:nvSpPr>
        <p:spPr>
          <a:xfrm>
            <a:off x="4319642" y="1898319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677A-9E2C-4DAD-A1B3-5F34D3177B9C}"/>
              </a:ext>
            </a:extLst>
          </p:cNvPr>
          <p:cNvSpPr txBox="1"/>
          <p:nvPr/>
        </p:nvSpPr>
        <p:spPr>
          <a:xfrm>
            <a:off x="4367277" y="2041096"/>
            <a:ext cx="40895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Memory Systems</a:t>
            </a:r>
          </a:p>
        </p:txBody>
      </p:sp>
      <p:sp>
        <p:nvSpPr>
          <p:cNvPr id="14" name="Round Same Side Corner Rectangle 19">
            <a:extLst>
              <a:ext uri="{FF2B5EF4-FFF2-40B4-BE49-F238E27FC236}">
                <a16:creationId xmlns:a16="http://schemas.microsoft.com/office/drawing/2014/main" id="{58C95AE9-9E8B-41C5-A1B6-1DFDD9344C96}"/>
              </a:ext>
            </a:extLst>
          </p:cNvPr>
          <p:cNvSpPr/>
          <p:nvPr/>
        </p:nvSpPr>
        <p:spPr>
          <a:xfrm rot="16200000">
            <a:off x="3597688" y="246388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5BFC4-46FD-472B-9027-E08259A2FBA5}"/>
              </a:ext>
            </a:extLst>
          </p:cNvPr>
          <p:cNvSpPr txBox="1"/>
          <p:nvPr/>
        </p:nvSpPr>
        <p:spPr>
          <a:xfrm>
            <a:off x="3717082" y="2605553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AA90C-92B3-4AB9-86B4-C2182670D4B6}"/>
              </a:ext>
            </a:extLst>
          </p:cNvPr>
          <p:cNvSpPr/>
          <p:nvPr/>
        </p:nvSpPr>
        <p:spPr>
          <a:xfrm>
            <a:off x="4319642" y="2541477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90F76-75BE-45A0-88D7-1D966994753C}"/>
              </a:ext>
            </a:extLst>
          </p:cNvPr>
          <p:cNvSpPr txBox="1"/>
          <p:nvPr/>
        </p:nvSpPr>
        <p:spPr>
          <a:xfrm>
            <a:off x="4367276" y="2669288"/>
            <a:ext cx="254589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Modelling Caches</a:t>
            </a:r>
          </a:p>
        </p:txBody>
      </p:sp>
      <p:sp>
        <p:nvSpPr>
          <p:cNvPr id="18" name="Round Same Side Corner Rectangle 27">
            <a:extLst>
              <a:ext uri="{FF2B5EF4-FFF2-40B4-BE49-F238E27FC236}">
                <a16:creationId xmlns:a16="http://schemas.microsoft.com/office/drawing/2014/main" id="{4BBA9822-FE7F-4890-9D70-EF85EB3EE764}"/>
              </a:ext>
            </a:extLst>
          </p:cNvPr>
          <p:cNvSpPr/>
          <p:nvPr/>
        </p:nvSpPr>
        <p:spPr>
          <a:xfrm rot="16200000">
            <a:off x="3597688" y="3107042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F5914-E9CC-481F-A373-C3C4C1414F63}"/>
              </a:ext>
            </a:extLst>
          </p:cNvPr>
          <p:cNvSpPr txBox="1"/>
          <p:nvPr/>
        </p:nvSpPr>
        <p:spPr>
          <a:xfrm>
            <a:off x="3711472" y="3248711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F54B8-2716-43EC-BF26-F890CA18CD78}"/>
              </a:ext>
            </a:extLst>
          </p:cNvPr>
          <p:cNvSpPr/>
          <p:nvPr/>
        </p:nvSpPr>
        <p:spPr>
          <a:xfrm>
            <a:off x="4319642" y="3184634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Round Same Side Corner Rectangle 35">
            <a:extLst>
              <a:ext uri="{FF2B5EF4-FFF2-40B4-BE49-F238E27FC236}">
                <a16:creationId xmlns:a16="http://schemas.microsoft.com/office/drawing/2014/main" id="{6B3B3065-F3DA-4C2B-BDA8-993233676EEF}"/>
              </a:ext>
            </a:extLst>
          </p:cNvPr>
          <p:cNvSpPr/>
          <p:nvPr/>
        </p:nvSpPr>
        <p:spPr>
          <a:xfrm rot="16200000">
            <a:off x="3597688" y="375020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0EA26-BEFA-46F5-AE4A-CC9F9A3D8631}"/>
              </a:ext>
            </a:extLst>
          </p:cNvPr>
          <p:cNvSpPr txBox="1"/>
          <p:nvPr/>
        </p:nvSpPr>
        <p:spPr>
          <a:xfrm>
            <a:off x="3700250" y="3891869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032CAA-3C42-4D84-8E1F-9BD5D310AA7F}"/>
              </a:ext>
            </a:extLst>
          </p:cNvPr>
          <p:cNvSpPr/>
          <p:nvPr/>
        </p:nvSpPr>
        <p:spPr>
          <a:xfrm>
            <a:off x="4319642" y="3827792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Round Same Side Corner Rectangle 43">
            <a:extLst>
              <a:ext uri="{FF2B5EF4-FFF2-40B4-BE49-F238E27FC236}">
                <a16:creationId xmlns:a16="http://schemas.microsoft.com/office/drawing/2014/main" id="{C99EADBE-38CF-4989-B19C-99FBF0899E9B}"/>
              </a:ext>
            </a:extLst>
          </p:cNvPr>
          <p:cNvSpPr/>
          <p:nvPr/>
        </p:nvSpPr>
        <p:spPr>
          <a:xfrm rot="16200000">
            <a:off x="3597688" y="439335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AEF9F-E67B-4D06-A3F4-25F264794E2F}"/>
              </a:ext>
            </a:extLst>
          </p:cNvPr>
          <p:cNvSpPr txBox="1"/>
          <p:nvPr/>
        </p:nvSpPr>
        <p:spPr>
          <a:xfrm>
            <a:off x="3704258" y="4535027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349BF-1712-4C1F-8609-FE838C1DC7DE}"/>
              </a:ext>
            </a:extLst>
          </p:cNvPr>
          <p:cNvSpPr/>
          <p:nvPr/>
        </p:nvSpPr>
        <p:spPr>
          <a:xfrm>
            <a:off x="4319642" y="4470950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Round Same Side Corner Rectangle 51">
            <a:extLst>
              <a:ext uri="{FF2B5EF4-FFF2-40B4-BE49-F238E27FC236}">
                <a16:creationId xmlns:a16="http://schemas.microsoft.com/office/drawing/2014/main" id="{2E720381-49DB-4589-8A28-A9A63A14591A}"/>
              </a:ext>
            </a:extLst>
          </p:cNvPr>
          <p:cNvSpPr/>
          <p:nvPr/>
        </p:nvSpPr>
        <p:spPr>
          <a:xfrm rot="16200000">
            <a:off x="3597688" y="503651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A463BA-7C67-445F-96E2-1E4C2FA781F4}"/>
              </a:ext>
            </a:extLst>
          </p:cNvPr>
          <p:cNvSpPr txBox="1"/>
          <p:nvPr/>
        </p:nvSpPr>
        <p:spPr>
          <a:xfrm>
            <a:off x="3706664" y="5178184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3C66BD-BBB1-46BE-954E-0B73BB04D7FC}"/>
              </a:ext>
            </a:extLst>
          </p:cNvPr>
          <p:cNvSpPr/>
          <p:nvPr/>
        </p:nvSpPr>
        <p:spPr>
          <a:xfrm>
            <a:off x="4319642" y="5114107"/>
            <a:ext cx="4352264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9B4BD2-58CF-47B5-857C-0D36894D7C90}"/>
              </a:ext>
            </a:extLst>
          </p:cNvPr>
          <p:cNvSpPr txBox="1"/>
          <p:nvPr/>
        </p:nvSpPr>
        <p:spPr>
          <a:xfrm>
            <a:off x="4367276" y="3324567"/>
            <a:ext cx="34227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Advanced Cache Design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65B4D-37ED-449C-A68F-6C1BA967D4F5}"/>
              </a:ext>
            </a:extLst>
          </p:cNvPr>
          <p:cNvSpPr txBox="1"/>
          <p:nvPr/>
        </p:nvSpPr>
        <p:spPr>
          <a:xfrm>
            <a:off x="4367277" y="3967325"/>
            <a:ext cx="19896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Trace Caches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91626A-AE48-4D9A-885C-3F9418AB1B0D}"/>
              </a:ext>
            </a:extLst>
          </p:cNvPr>
          <p:cNvSpPr txBox="1"/>
          <p:nvPr/>
        </p:nvSpPr>
        <p:spPr>
          <a:xfrm>
            <a:off x="4367277" y="4626206"/>
            <a:ext cx="322395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Prefetching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0B1A6-BA83-40CC-BABB-D4848F30D5C1}"/>
              </a:ext>
            </a:extLst>
          </p:cNvPr>
          <p:cNvSpPr txBox="1"/>
          <p:nvPr/>
        </p:nvSpPr>
        <p:spPr>
          <a:xfrm>
            <a:off x="4367276" y="5235526"/>
            <a:ext cx="24144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Prefetching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2E743-CD39-4C43-B817-5FA0FAA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D243CE-54E2-4A29-9960-6F431A7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69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Cache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341" y="1029996"/>
            <a:ext cx="7886700" cy="439947"/>
          </a:xfrm>
        </p:spPr>
        <p:txBody>
          <a:bodyPr/>
          <a:lstStyle/>
          <a:p>
            <a:r>
              <a:rPr lang="en-US" sz="2400" dirty="0"/>
              <a:t>Execution of a typical </a:t>
            </a:r>
            <a:r>
              <a:rPr lang="en-US" sz="2400" dirty="0">
                <a:solidFill>
                  <a:schemeClr val="accent5"/>
                </a:solidFill>
              </a:rPr>
              <a:t>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366743" y="1682154"/>
            <a:ext cx="1339251" cy="5887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Block 1</a:t>
            </a:r>
            <a:endParaRPr lang="en-IN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705995" y="1973296"/>
            <a:ext cx="724619" cy="3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430614" y="1682154"/>
            <a:ext cx="1339251" cy="5887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Block 2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6494484" y="1682154"/>
            <a:ext cx="1339251" cy="5887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Block 3</a:t>
            </a:r>
            <a:endParaRPr lang="en-IN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7833735" y="1973296"/>
            <a:ext cx="724619" cy="3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558354" y="1682154"/>
            <a:ext cx="1339251" cy="5887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Block 4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69865" y="1970062"/>
            <a:ext cx="724619" cy="3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945372" y="2558815"/>
            <a:ext cx="8429030" cy="35721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accent5"/>
                </a:solidFill>
              </a:rPr>
              <a:t>Basic block </a:t>
            </a:r>
            <a:r>
              <a:rPr lang="en-US" sz="2100" dirty="0">
                <a:sym typeface="Wingdings" panose="05000000000000000000" pitchFamily="2" charset="2"/>
              </a:rPr>
              <a:t> A set of instructions with a single point of entry and a single point of exit</a:t>
            </a:r>
          </a:p>
          <a:p>
            <a:r>
              <a:rPr lang="en-US" sz="2100" dirty="0">
                <a:sym typeface="Wingdings" panose="05000000000000000000" pitchFamily="2" charset="2"/>
              </a:rPr>
              <a:t>We fetch a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sequence</a:t>
            </a:r>
            <a:r>
              <a:rPr lang="en-US" sz="2100" dirty="0">
                <a:sym typeface="Wingdings" panose="05000000000000000000" pitchFamily="2" charset="2"/>
              </a:rPr>
              <a:t> of basic blocks from the </a:t>
            </a:r>
            <a:r>
              <a:rPr lang="en-US" sz="2100" dirty="0" err="1">
                <a:sym typeface="Wingdings" panose="05000000000000000000" pitchFamily="2" charset="2"/>
              </a:rPr>
              <a:t>i</a:t>
            </a:r>
            <a:r>
              <a:rPr lang="en-US" sz="2100" dirty="0">
                <a:sym typeface="Wingdings" panose="05000000000000000000" pitchFamily="2" charset="2"/>
              </a:rPr>
              <a:t>-cache</a:t>
            </a:r>
          </a:p>
          <a:p>
            <a:r>
              <a:rPr lang="en-US" sz="2100" dirty="0">
                <a:sym typeface="Wingdings" panose="05000000000000000000" pitchFamily="2" charset="2"/>
              </a:rPr>
              <a:t>Such a sequence is called a </a:t>
            </a:r>
            <a:r>
              <a:rPr lang="en-US" sz="2100" dirty="0">
                <a:solidFill>
                  <a:srgbClr val="002060"/>
                </a:solidFill>
                <a:sym typeface="Wingdings" panose="05000000000000000000" pitchFamily="2" charset="2"/>
              </a:rPr>
              <a:t>trace</a:t>
            </a:r>
          </a:p>
          <a:p>
            <a:r>
              <a:rPr lang="en-US" sz="2100" dirty="0">
                <a:sym typeface="Wingdings" panose="05000000000000000000" pitchFamily="2" charset="2"/>
              </a:rPr>
              <a:t>Let us have a </a:t>
            </a:r>
            <a:r>
              <a:rPr lang="en-US" sz="2100" dirty="0">
                <a:solidFill>
                  <a:schemeClr val="accent5"/>
                </a:solidFill>
                <a:sym typeface="Wingdings" panose="05000000000000000000" pitchFamily="2" charset="2"/>
              </a:rPr>
              <a:t>cache</a:t>
            </a:r>
            <a:r>
              <a:rPr lang="en-US" sz="2100" dirty="0">
                <a:sym typeface="Wingdings" panose="05000000000000000000" pitchFamily="2" charset="2"/>
              </a:rPr>
              <a:t> that stores such </a:t>
            </a:r>
            <a:r>
              <a:rPr lang="en-US" sz="2100" dirty="0">
                <a:solidFill>
                  <a:srgbClr val="FF0000"/>
                </a:solidFill>
                <a:sym typeface="Wingdings" panose="05000000000000000000" pitchFamily="2" charset="2"/>
              </a:rPr>
              <a:t>traces</a:t>
            </a:r>
            <a:r>
              <a:rPr lang="en-US" sz="2100" dirty="0">
                <a:sym typeface="Wingdings" panose="05000000000000000000" pitchFamily="2" charset="2"/>
              </a:rPr>
              <a:t>. We have the option of sequentially reading out a full </a:t>
            </a:r>
            <a:r>
              <a:rPr lang="en-US" sz="2100" dirty="0">
                <a:solidFill>
                  <a:srgbClr val="FF0000"/>
                </a:solidFill>
                <a:sym typeface="Wingdings" panose="05000000000000000000" pitchFamily="2" charset="2"/>
              </a:rPr>
              <a:t>trace</a:t>
            </a:r>
          </a:p>
          <a:p>
            <a:r>
              <a:rPr lang="en-US" sz="2100" dirty="0">
                <a:sym typeface="Wingdings" panose="05000000000000000000" pitchFamily="2" charset="2"/>
              </a:rPr>
              <a:t>This is called a trace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cache </a:t>
            </a:r>
            <a:r>
              <a:rPr lang="en-US" sz="2100" dirty="0">
                <a:sym typeface="Wingdings" panose="05000000000000000000" pitchFamily="2" charset="2"/>
              </a:rPr>
              <a:t>(first major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use</a:t>
            </a:r>
            <a:r>
              <a:rPr lang="en-US" sz="2100" dirty="0">
                <a:sym typeface="Wingdings" panose="05000000000000000000" pitchFamily="2" charset="2"/>
              </a:rPr>
              <a:t>: Pentium 4, circa 2000)</a:t>
            </a:r>
          </a:p>
          <a:p>
            <a:r>
              <a:rPr lang="en-US" sz="2100" dirty="0"/>
              <a:t>If the trace is </a:t>
            </a:r>
            <a:r>
              <a:rPr lang="en-US" sz="2100" dirty="0">
                <a:solidFill>
                  <a:srgbClr val="00B050"/>
                </a:solidFill>
              </a:rPr>
              <a:t>accurate</a:t>
            </a:r>
            <a:r>
              <a:rPr lang="en-US" sz="2100" dirty="0"/>
              <a:t>, we need not </a:t>
            </a:r>
            <a:r>
              <a:rPr lang="en-US" sz="2100" dirty="0">
                <a:solidFill>
                  <a:srgbClr val="0070C0"/>
                </a:solidFill>
              </a:rPr>
              <a:t>predict</a:t>
            </a:r>
            <a:r>
              <a:rPr lang="en-US" sz="2100" dirty="0"/>
              <a:t> branches or decode instructions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IN" sz="2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D9948-E271-49A2-B6A4-F0B3CDCB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03014C9-2719-4452-A31C-7259E384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8562</Words>
  <Application>Microsoft Office PowerPoint</Application>
  <PresentationFormat>Widescreen</PresentationFormat>
  <Paragraphs>1923</Paragraphs>
  <Slides>140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53" baseType="lpstr">
      <vt:lpstr>Arial</vt:lpstr>
      <vt:lpstr>Bitstream Vera Sans</vt:lpstr>
      <vt:lpstr>Calibri</vt:lpstr>
      <vt:lpstr>Cambria Math</vt:lpstr>
      <vt:lpstr>Caveat</vt:lpstr>
      <vt:lpstr>CMTT9</vt:lpstr>
      <vt:lpstr>Freestyle Script</vt:lpstr>
      <vt:lpstr>Poppins</vt:lpstr>
      <vt:lpstr>Sans</vt:lpstr>
      <vt:lpstr>sans-serif</vt:lpstr>
      <vt:lpstr>Symbol</vt:lpstr>
      <vt:lpstr>Wingdings</vt:lpstr>
      <vt:lpstr>Office Theme</vt:lpstr>
      <vt:lpstr>PowerPoint Presentation</vt:lpstr>
      <vt:lpstr>Background Required to Understand this Chapter</vt:lpstr>
      <vt:lpstr>Contents</vt:lpstr>
      <vt:lpstr>How do we read books?</vt:lpstr>
      <vt:lpstr>Patterns in Real Life</vt:lpstr>
      <vt:lpstr>Laptop  desk  shelf Principle </vt:lpstr>
      <vt:lpstr>Apply a similar idea and create a memory hierarchy (use temporal locality)</vt:lpstr>
      <vt:lpstr>Use Spatial Locality</vt:lpstr>
      <vt:lpstr>Storing Blocks in a Cache </vt:lpstr>
      <vt:lpstr>A Simple Mapping</vt:lpstr>
      <vt:lpstr>Direct Mapped (DM) Cache: Solves the problem of aliasing </vt:lpstr>
      <vt:lpstr>Fully Associative (FA) Cache</vt:lpstr>
      <vt:lpstr>Fully Associative Cache - II</vt:lpstr>
      <vt:lpstr>Compromise Solution: Set Associative Cache</vt:lpstr>
      <vt:lpstr>Diagram of a Set Associative Cache</vt:lpstr>
      <vt:lpstr>PowerPoint Presentation</vt:lpstr>
      <vt:lpstr>The read Operation</vt:lpstr>
      <vt:lpstr>The Valid bit and Modified bit</vt:lpstr>
      <vt:lpstr>Write Operation (write-back cache)</vt:lpstr>
      <vt:lpstr>Write Operation (write-through cache)</vt:lpstr>
      <vt:lpstr>Cache Replacement Policies</vt:lpstr>
      <vt:lpstr>PowerPoint Presentation</vt:lpstr>
      <vt:lpstr>Average Memory Access Time</vt:lpstr>
      <vt:lpstr>PowerPoint Presentation</vt:lpstr>
      <vt:lpstr>Basic Strategy</vt:lpstr>
      <vt:lpstr>Simple Optimizations</vt:lpstr>
      <vt:lpstr>Simple Optimizations – II </vt:lpstr>
      <vt:lpstr>Static Optimizations – III </vt:lpstr>
      <vt:lpstr>PowerPoint Presentation</vt:lpstr>
      <vt:lpstr>What does a process assume  about the memory system? </vt:lpstr>
      <vt:lpstr>Two Important Questions</vt:lpstr>
      <vt:lpstr>Solution to the Size and Overwrite Problems</vt:lpstr>
      <vt:lpstr>Address Translation</vt:lpstr>
      <vt:lpstr>Basic Idea</vt:lpstr>
      <vt:lpstr>Overlap Problem: Map in such a way that there are no overlaps </vt:lpstr>
      <vt:lpstr>Size Problem: Create an array of frames in the hard disk called swap space</vt:lpstr>
      <vt:lpstr>Page Tables and TLBs</vt:lpstr>
      <vt:lpstr>Flowchart for a memory access</vt:lpstr>
      <vt:lpstr>Contents</vt:lpstr>
      <vt:lpstr>PowerPoint Presentation</vt:lpstr>
      <vt:lpstr>Cross-Coupled Inverters</vt:lpstr>
      <vt:lpstr>Basic SRAM Cell</vt:lpstr>
      <vt:lpstr>PowerPoint Presentation</vt:lpstr>
      <vt:lpstr>Structure of a Cache</vt:lpstr>
      <vt:lpstr>Precharging Trick</vt:lpstr>
      <vt:lpstr>Precharging trick – II </vt:lpstr>
      <vt:lpstr>Precharging Trick – III </vt:lpstr>
      <vt:lpstr>The Sense Amplifier</vt:lpstr>
      <vt:lpstr>PowerPoint Presentation</vt:lpstr>
      <vt:lpstr>PowerPoint Presentation</vt:lpstr>
      <vt:lpstr>Truth Tables</vt:lpstr>
      <vt:lpstr>CAM Array</vt:lpstr>
      <vt:lpstr>PowerPoint Presentation</vt:lpstr>
      <vt:lpstr>Modeling and Simulating Caches</vt:lpstr>
      <vt:lpstr>Idea that will not work: Multi-ported structures</vt:lpstr>
      <vt:lpstr>Usage</vt:lpstr>
      <vt:lpstr>Sample input and output</vt:lpstr>
      <vt:lpstr>How does Cacti work? </vt:lpstr>
      <vt:lpstr>How to make it fast? </vt:lpstr>
      <vt:lpstr>Partitioning an SRAM array</vt:lpstr>
      <vt:lpstr>Banks and Subarrays</vt:lpstr>
      <vt:lpstr>Arrange the Subarrays in a Hierarchy</vt:lpstr>
      <vt:lpstr>Summary</vt:lpstr>
      <vt:lpstr>Examples: (2-way assoc,  64B line size, 1 bank, 32 nm) Access Time vs Cache Size </vt:lpstr>
      <vt:lpstr>Area vs Cache Size</vt:lpstr>
      <vt:lpstr>Cache Size vs Power</vt:lpstr>
      <vt:lpstr>PowerPoint Presentation</vt:lpstr>
      <vt:lpstr>Time and Power Modelling</vt:lpstr>
      <vt:lpstr>Assumptions</vt:lpstr>
      <vt:lpstr>Example: RC Tree</vt:lpstr>
      <vt:lpstr>Replace Capacitors with Current Sources</vt:lpstr>
      <vt:lpstr>Principle of Superposition</vt:lpstr>
      <vt:lpstr>Generalize the Result</vt:lpstr>
      <vt:lpstr>Elmore’s Assumption</vt:lpstr>
      <vt:lpstr>Using Elmore’s Approximation</vt:lpstr>
      <vt:lpstr>Results Derived by using the Elmore Delay Model</vt:lpstr>
      <vt:lpstr>Contents</vt:lpstr>
      <vt:lpstr>Pipelined Caches </vt:lpstr>
      <vt:lpstr>Tasks Involved in a Read Operation</vt:lpstr>
      <vt:lpstr>More on Pipelining</vt:lpstr>
      <vt:lpstr>Non-Blocking Caches</vt:lpstr>
      <vt:lpstr>Design of an MSHR</vt:lpstr>
      <vt:lpstr>Operation of an MSHR</vt:lpstr>
      <vt:lpstr>Skewed Associative Caches</vt:lpstr>
      <vt:lpstr>Basic Insight</vt:lpstr>
      <vt:lpstr>Replacements</vt:lpstr>
      <vt:lpstr>Way Prediction</vt:lpstr>
      <vt:lpstr>Way Prediction Techniques</vt:lpstr>
      <vt:lpstr>Way Prediction Techniques – II   </vt:lpstr>
      <vt:lpstr>Loop Tiling</vt:lpstr>
      <vt:lpstr>Basic Matrix Multiplication</vt:lpstr>
      <vt:lpstr>Tile the Multiplication</vt:lpstr>
      <vt:lpstr>Tiled loops</vt:lpstr>
      <vt:lpstr>PowerPoint Presentation</vt:lpstr>
      <vt:lpstr>VIPT (Virtually Indexed Physically Tagged) Caches</vt:lpstr>
      <vt:lpstr>VIPT Caches</vt:lpstr>
      <vt:lpstr>The Design of the VIPT Cache</vt:lpstr>
      <vt:lpstr>Contents</vt:lpstr>
      <vt:lpstr>Trace Cache</vt:lpstr>
      <vt:lpstr>Early Approaches</vt:lpstr>
      <vt:lpstr>Structure of a Solution</vt:lpstr>
      <vt:lpstr>Design of the Trace Cache</vt:lpstr>
      <vt:lpstr>Storage of Traces</vt:lpstr>
      <vt:lpstr>Basic Rules </vt:lpstr>
      <vt:lpstr>The Tag Array</vt:lpstr>
      <vt:lpstr>State Diagram (reading a trace)</vt:lpstr>
      <vt:lpstr>State Diagram (creating a trace)</vt:lpstr>
      <vt:lpstr>Contents</vt:lpstr>
      <vt:lpstr>Misses in the Caches</vt:lpstr>
      <vt:lpstr>Instruction Prefetching</vt:lpstr>
      <vt:lpstr>Precautions</vt:lpstr>
      <vt:lpstr>Next Line Prefetching</vt:lpstr>
      <vt:lpstr>Markov prefetching</vt:lpstr>
      <vt:lpstr>Markov prefetching</vt:lpstr>
      <vt:lpstr>Markov Predictors - II</vt:lpstr>
      <vt:lpstr>Call Graph Prefetching</vt:lpstr>
      <vt:lpstr>Call Graphs</vt:lpstr>
      <vt:lpstr>Call Graphs - II</vt:lpstr>
      <vt:lpstr>Call Graph based Prefetching (in software)</vt:lpstr>
      <vt:lpstr>Hardware Approach Call Graph History Cache (CGHC) </vt:lpstr>
      <vt:lpstr>Operation (Function Call)</vt:lpstr>
      <vt:lpstr>Operation (Function return)</vt:lpstr>
      <vt:lpstr>Patterns</vt:lpstr>
      <vt:lpstr>Contents</vt:lpstr>
      <vt:lpstr>Data Prefetching</vt:lpstr>
      <vt:lpstr>Stride based Prefetching</vt:lpstr>
      <vt:lpstr>Reference Prediction Table (RPT)</vt:lpstr>
      <vt:lpstr>Extensions</vt:lpstr>
      <vt:lpstr>Pointer Chasing</vt:lpstr>
      <vt:lpstr>Runahead Mode</vt:lpstr>
      <vt:lpstr>What can we do?</vt:lpstr>
      <vt:lpstr>Operation</vt:lpstr>
      <vt:lpstr>Value Propagation</vt:lpstr>
      <vt:lpstr>Let us take INV values till the L1</vt:lpstr>
      <vt:lpstr>Runahead L1 Cache</vt:lpstr>
      <vt:lpstr>Loading a Value</vt:lpstr>
      <vt:lpstr>Operation (Contd...)</vt:lpstr>
      <vt:lpstr>Helper Threads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556</cp:revision>
  <dcterms:created xsi:type="dcterms:W3CDTF">2020-09-30T13:31:44Z</dcterms:created>
  <dcterms:modified xsi:type="dcterms:W3CDTF">2024-07-15T13:58:06Z</dcterms:modified>
</cp:coreProperties>
</file>